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628" r:id="rId2"/>
    <p:sldId id="629" r:id="rId3"/>
    <p:sldId id="630" r:id="rId4"/>
    <p:sldId id="631" r:id="rId5"/>
    <p:sldId id="632" r:id="rId6"/>
    <p:sldId id="637" r:id="rId7"/>
    <p:sldId id="612" r:id="rId8"/>
    <p:sldId id="634" r:id="rId9"/>
    <p:sldId id="644" r:id="rId10"/>
    <p:sldId id="636" r:id="rId11"/>
    <p:sldId id="658" r:id="rId12"/>
    <p:sldId id="640" r:id="rId13"/>
    <p:sldId id="605" r:id="rId14"/>
    <p:sldId id="655" r:id="rId15"/>
    <p:sldId id="649" r:id="rId16"/>
    <p:sldId id="651" r:id="rId17"/>
    <p:sldId id="594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9AE"/>
    <a:srgbClr val="595959"/>
    <a:srgbClr val="D9F5FF"/>
    <a:srgbClr val="E9ECE4"/>
    <a:srgbClr val="FFFFFF"/>
    <a:srgbClr val="E5E5FF"/>
    <a:srgbClr val="FF5353"/>
    <a:srgbClr val="CC0000"/>
    <a:srgbClr val="3E6DAC"/>
    <a:srgbClr val="009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6627" autoAdjust="0"/>
  </p:normalViewPr>
  <p:slideViewPr>
    <p:cSldViewPr snapToGrid="0">
      <p:cViewPr varScale="1">
        <p:scale>
          <a:sx n="103" d="100"/>
          <a:sy n="103" d="100"/>
        </p:scale>
        <p:origin x="840" y="102"/>
      </p:cViewPr>
      <p:guideLst>
        <p:guide orient="horz" pos="2160"/>
        <p:guide pos="50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581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BA6A542-16D0-2383-2198-0552DDFF00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0E60AA-A6D0-CBFD-8343-4C64A6934C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49D10-8AF8-43EB-BBE9-7D86DB570A48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428FE7-BD52-F7BE-3B7D-2A3119A884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0D164C4-97D8-C1F6-AED8-66C841D1AA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A1E45-7F00-47AD-B242-5EF6214A17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BBEBF-A820-468C-8395-055D6CA8EBDD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AD706-8488-4BB9-8B09-897F0A79298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8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AD706-8488-4BB9-8B09-897F0A7929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4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AD706-8488-4BB9-8B09-897F0A7929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9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AD706-8488-4BB9-8B09-897F0A7929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4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AD706-8488-4BB9-8B09-897F0A7929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01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AD706-8488-4BB9-8B09-897F0A7929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1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AD706-8488-4BB9-8B09-897F0A7929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14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AD706-8488-4BB9-8B09-897F0A7929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6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30D0-14E3-4817-65F4-38F58FDE1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E634C97-7718-6A60-BB46-221AB819A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5A5F71D-0863-C30B-A037-F40049E19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F5EB96-6A02-213B-6F96-3EAC1DECE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AD706-8488-4BB9-8B09-897F0A7929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10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AD706-8488-4BB9-8B09-897F0A7929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54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AD706-8488-4BB9-8B09-897F0A7929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2826CFA-2DEF-EB11-AD5D-77DA3726F62A}"/>
              </a:ext>
            </a:extLst>
          </p:cNvPr>
          <p:cNvSpPr/>
          <p:nvPr userDrawn="1"/>
        </p:nvSpPr>
        <p:spPr>
          <a:xfrm>
            <a:off x="0" y="5181600"/>
            <a:ext cx="12192000" cy="16764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227355-1BD2-3C89-0203-51B0A9722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" b="186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D6038B7-6EB0-1A24-B9D4-1FDCB0053DF2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1E59AE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A9FC69-CA0C-5C2D-326C-D8929023E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4719" y="1571625"/>
            <a:ext cx="9915540" cy="2038350"/>
          </a:xfrm>
        </p:spPr>
        <p:txBody>
          <a:bodyPr anchor="b"/>
          <a:lstStyle>
            <a:lvl1pPr algn="l">
              <a:defRPr sz="480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FC507CA5-5556-BFAE-AA4D-98C1CF078F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4719" y="5269541"/>
            <a:ext cx="6283325" cy="6423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58C6B4A4-251A-4472-C156-BC51D19F50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4719" y="4141807"/>
            <a:ext cx="6283325" cy="6423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 i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/>
              <a:t>Meeting</a:t>
            </a:r>
          </a:p>
        </p:txBody>
      </p:sp>
    </p:spTree>
    <p:extLst>
      <p:ext uri="{BB962C8B-B14F-4D97-AF65-F5344CB8AC3E}">
        <p14:creationId xmlns:p14="http://schemas.microsoft.com/office/powerpoint/2010/main" val="398524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3227355-1BD2-3C89-0203-51B0A9722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78" b="21690"/>
          <a:stretch/>
        </p:blipFill>
        <p:spPr>
          <a:xfrm>
            <a:off x="381000" y="384850"/>
            <a:ext cx="11430000" cy="138468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E3685B4-D75E-E89F-F454-0C06C5931697}"/>
              </a:ext>
            </a:extLst>
          </p:cNvPr>
          <p:cNvSpPr/>
          <p:nvPr userDrawn="1"/>
        </p:nvSpPr>
        <p:spPr>
          <a:xfrm>
            <a:off x="381000" y="384849"/>
            <a:ext cx="11430000" cy="1384683"/>
          </a:xfrm>
          <a:prstGeom prst="rect">
            <a:avLst/>
          </a:prstGeom>
          <a:solidFill>
            <a:srgbClr val="1E59A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2826CFA-2DEF-EB11-AD5D-77DA3726F62A}"/>
              </a:ext>
            </a:extLst>
          </p:cNvPr>
          <p:cNvSpPr/>
          <p:nvPr userDrawn="1"/>
        </p:nvSpPr>
        <p:spPr>
          <a:xfrm>
            <a:off x="0" y="6350000"/>
            <a:ext cx="1219200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A9FC69-CA0C-5C2D-326C-D8929023E6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8867" y="672640"/>
            <a:ext cx="10921999" cy="809102"/>
          </a:xfrm>
        </p:spPr>
        <p:txBody>
          <a:bodyPr anchor="ctr"/>
          <a:lstStyle>
            <a:lvl1pPr algn="ctr">
              <a:defRPr sz="360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79977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3227355-1BD2-3C89-0203-51B0A9722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1" b="13747"/>
          <a:stretch/>
        </p:blipFill>
        <p:spPr>
          <a:xfrm>
            <a:off x="381000" y="2213650"/>
            <a:ext cx="11430000" cy="233909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E3685B4-D75E-E89F-F454-0C06C5931697}"/>
              </a:ext>
            </a:extLst>
          </p:cNvPr>
          <p:cNvSpPr/>
          <p:nvPr userDrawn="1"/>
        </p:nvSpPr>
        <p:spPr>
          <a:xfrm>
            <a:off x="381000" y="2213650"/>
            <a:ext cx="11430000" cy="2339098"/>
          </a:xfrm>
          <a:prstGeom prst="rect">
            <a:avLst/>
          </a:prstGeom>
          <a:solidFill>
            <a:srgbClr val="1E59A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2826CFA-2DEF-EB11-AD5D-77DA3726F62A}"/>
              </a:ext>
            </a:extLst>
          </p:cNvPr>
          <p:cNvSpPr/>
          <p:nvPr userDrawn="1"/>
        </p:nvSpPr>
        <p:spPr>
          <a:xfrm>
            <a:off x="0" y="6350000"/>
            <a:ext cx="1219200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A9FC69-CA0C-5C2D-326C-D8929023E6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5000" y="3024449"/>
            <a:ext cx="10921999" cy="809102"/>
          </a:xfrm>
        </p:spPr>
        <p:txBody>
          <a:bodyPr anchor="ctr"/>
          <a:lstStyle>
            <a:lvl1pPr algn="ctr">
              <a:defRPr sz="360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83821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1706419D-38DC-2D2B-A81C-996EF3F3F3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274" y="822325"/>
            <a:ext cx="11208817" cy="6182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400" b="1" i="1" kern="1200" dirty="0">
                <a:solidFill>
                  <a:srgbClr val="88AEE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E6DAC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6103CBD-71D5-E62A-E389-8A85C712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Mastertitelformat bearbeiten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3A964DB-3F85-7956-01C4-2CB929B078E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561968"/>
            <a:ext cx="2743200" cy="307571"/>
          </a:xfrm>
          <a:prstGeom prst="rect">
            <a:avLst/>
          </a:prstGeom>
        </p:spPr>
        <p:txBody>
          <a:bodyPr/>
          <a:lstStyle/>
          <a:p>
            <a:fld id="{4B6BD062-0358-420A-B3BC-24F85F01862F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64741E9F-924D-19A9-76C5-2B978B65F4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EDA183D-3E82-CDC3-6451-17144FCF5B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/>
            </a:lvl1pPr>
          </a:lstStyle>
          <a:p>
            <a:fld id="{E9F87857-37EF-4671-AC40-D5F8E671002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B1D3A8D-8C04-3845-1932-6CCA753E0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7" y="1825625"/>
            <a:ext cx="11208817" cy="4351338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60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Grafik 3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DB5991C0-AFC4-E51D-9A5F-F65640F0B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5" y="6541134"/>
            <a:ext cx="316866" cy="316866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D550C6E-7979-94C4-2BB7-9A4676ECAE6E}"/>
              </a:ext>
            </a:extLst>
          </p:cNvPr>
          <p:cNvGrpSpPr/>
          <p:nvPr userDrawn="1"/>
        </p:nvGrpSpPr>
        <p:grpSpPr>
          <a:xfrm>
            <a:off x="1" y="6535329"/>
            <a:ext cx="422273" cy="323819"/>
            <a:chOff x="-625475" y="6953579"/>
            <a:chExt cx="454914" cy="422274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E1264E06-C40B-C2E0-4B83-17EE99FF6EB3}"/>
                </a:ext>
              </a:extLst>
            </p:cNvPr>
            <p:cNvSpPr/>
            <p:nvPr userDrawn="1"/>
          </p:nvSpPr>
          <p:spPr>
            <a:xfrm>
              <a:off x="-625475" y="6953579"/>
              <a:ext cx="454914" cy="422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fik 5" descr="Ein Bild, das Text, Schrift, Screenshot, Grafiken enthält.&#10;&#10;Automatisch generierte Beschreibung">
              <a:extLst>
                <a:ext uri="{FF2B5EF4-FFF2-40B4-BE49-F238E27FC236}">
                  <a16:creationId xmlns:a16="http://schemas.microsoft.com/office/drawing/2014/main" id="{3EE903C7-964C-CA01-5CF5-2968377C01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7991" b="-1359"/>
            <a:stretch/>
          </p:blipFill>
          <p:spPr>
            <a:xfrm>
              <a:off x="-592836" y="6982040"/>
              <a:ext cx="422273" cy="386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5723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897DA-A0F2-235A-C3CD-4EE22109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C59827-7B7D-FC96-AD51-7BF49740F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275" y="1825625"/>
            <a:ext cx="55975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Mastertextformat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0B7EFE-4FA0-2C2B-2AAD-6830385ED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5918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Mastertextformat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B5F84AB1-7A1D-810A-C5EB-B36652433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1968"/>
            <a:ext cx="2743200" cy="307571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67C8417-682A-4B88-9ADF-C8DC1F2A6EEC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BEB42B4C-CB9D-59C4-317F-BD695229E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2770" y="6555419"/>
            <a:ext cx="4114800" cy="302582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008B1B08-78C7-339E-6F14-32026B03E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8185" y="6561968"/>
            <a:ext cx="2743200" cy="296031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9F87857-37EF-4671-AC40-D5F8E671002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Textplatzhalter 14">
            <a:extLst>
              <a:ext uri="{FF2B5EF4-FFF2-40B4-BE49-F238E27FC236}">
                <a16:creationId xmlns:a16="http://schemas.microsoft.com/office/drawing/2014/main" id="{DC4EE4AB-289B-D711-EDB7-7B5799F60B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274" y="822325"/>
            <a:ext cx="11208817" cy="618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rgbClr val="88AEE0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3" name="Grafik 12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D831F53F-FE67-710B-F9F7-5FC966978D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5" y="6541134"/>
            <a:ext cx="316866" cy="316866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AEE77F8-EE86-818F-AA8A-0ECB0649DDDE}"/>
              </a:ext>
            </a:extLst>
          </p:cNvPr>
          <p:cNvGrpSpPr/>
          <p:nvPr userDrawn="1"/>
        </p:nvGrpSpPr>
        <p:grpSpPr>
          <a:xfrm>
            <a:off x="1" y="6535329"/>
            <a:ext cx="422273" cy="323819"/>
            <a:chOff x="-625475" y="6953579"/>
            <a:chExt cx="454914" cy="422274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F8546C87-2F1E-3011-9C42-E65AF683435F}"/>
                </a:ext>
              </a:extLst>
            </p:cNvPr>
            <p:cNvSpPr/>
            <p:nvPr userDrawn="1"/>
          </p:nvSpPr>
          <p:spPr>
            <a:xfrm>
              <a:off x="-625475" y="6953579"/>
              <a:ext cx="454914" cy="422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fik 15" descr="Ein Bild, das Text, Schrift, Screenshot, Grafiken enthält.&#10;&#10;Automatisch generierte Beschreibung">
              <a:extLst>
                <a:ext uri="{FF2B5EF4-FFF2-40B4-BE49-F238E27FC236}">
                  <a16:creationId xmlns:a16="http://schemas.microsoft.com/office/drawing/2014/main" id="{03798155-2F19-2D0D-8B6D-E173D533D6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7991" b="-1359"/>
            <a:stretch/>
          </p:blipFill>
          <p:spPr>
            <a:xfrm>
              <a:off x="-592836" y="6982040"/>
              <a:ext cx="422273" cy="386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4495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AA519D-7E2D-369B-CCA8-408EB0D4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276" y="1681163"/>
            <a:ext cx="55753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03717A-0F62-3A3D-7FB4-561BCE168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276" y="2505075"/>
            <a:ext cx="55753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03CDFBE-EDEC-3AC4-968E-E40BDB6404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5918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D867FCB-20B3-3F17-7348-42511C86A1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5918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D85501-D4AA-A181-BE95-8DA9FA09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5C6D2F3-31A2-6BBD-BC93-BBF92F2B352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561968"/>
            <a:ext cx="2743200" cy="307571"/>
          </a:xfrm>
          <a:prstGeom prst="rect">
            <a:avLst/>
          </a:prstGeom>
        </p:spPr>
        <p:txBody>
          <a:bodyPr/>
          <a:lstStyle/>
          <a:p>
            <a:fld id="{57992E12-4678-4298-9006-5B78D248957B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8B36E37-F6D4-0DEF-C008-0F85DCFBF1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7AA371-1983-454D-2201-3487A6A42E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A9C62DDF-EFDB-A224-88F1-99F1C4197D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274" y="822325"/>
            <a:ext cx="11208817" cy="618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rgbClr val="88AEE0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5" name="Grafik 14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0BDC1E32-7C6F-205A-1F10-AB772CFA8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5" y="6541134"/>
            <a:ext cx="316866" cy="31686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7D1A6BD-7F34-2C26-FF39-F9832BD47F0F}"/>
              </a:ext>
            </a:extLst>
          </p:cNvPr>
          <p:cNvGrpSpPr/>
          <p:nvPr userDrawn="1"/>
        </p:nvGrpSpPr>
        <p:grpSpPr>
          <a:xfrm>
            <a:off x="1" y="6535329"/>
            <a:ext cx="422273" cy="323819"/>
            <a:chOff x="-625475" y="6953579"/>
            <a:chExt cx="454914" cy="422274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91A4C57F-23FD-E10C-9868-589A47894669}"/>
                </a:ext>
              </a:extLst>
            </p:cNvPr>
            <p:cNvSpPr/>
            <p:nvPr userDrawn="1"/>
          </p:nvSpPr>
          <p:spPr>
            <a:xfrm>
              <a:off x="-625475" y="6953579"/>
              <a:ext cx="454914" cy="422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fik 17" descr="Ein Bild, das Text, Schrift, Screenshot, Grafiken enthält.&#10;&#10;Automatisch generierte Beschreibung">
              <a:extLst>
                <a:ext uri="{FF2B5EF4-FFF2-40B4-BE49-F238E27FC236}">
                  <a16:creationId xmlns:a16="http://schemas.microsoft.com/office/drawing/2014/main" id="{D9606BCC-909C-1435-436D-E9F7677DDC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7991" b="-1359"/>
            <a:stretch/>
          </p:blipFill>
          <p:spPr>
            <a:xfrm>
              <a:off x="-592836" y="6982040"/>
              <a:ext cx="422273" cy="386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119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3F485-1B9C-39D2-5116-DB4D5A13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Mastertitelformat bearbeiten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8529091A-ED7E-6964-28E9-45810651F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1968"/>
            <a:ext cx="2743200" cy="307571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BD7FB9-5539-42F5-A4F6-E1EBAD997859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C84598EC-827F-3864-8F64-C06AB8E28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2770" y="6555419"/>
            <a:ext cx="4114800" cy="302582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3D807427-AAF1-C47D-4CF3-642D410B7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8185" y="6561968"/>
            <a:ext cx="2743200" cy="296031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9F87857-37EF-4671-AC40-D5F8E671002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Textplatzhalter 14">
            <a:extLst>
              <a:ext uri="{FF2B5EF4-FFF2-40B4-BE49-F238E27FC236}">
                <a16:creationId xmlns:a16="http://schemas.microsoft.com/office/drawing/2014/main" id="{F6BE26DC-6BA1-032D-EAF4-B12412811E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274" y="822325"/>
            <a:ext cx="11208817" cy="618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rgbClr val="88AEE0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1" name="Grafik 10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8CCC9D44-E20B-C226-1EBC-A3ED58DAD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5" y="6541134"/>
            <a:ext cx="316866" cy="316866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38AF270-28BB-843C-2A52-7C6C4DED4370}"/>
              </a:ext>
            </a:extLst>
          </p:cNvPr>
          <p:cNvGrpSpPr/>
          <p:nvPr userDrawn="1"/>
        </p:nvGrpSpPr>
        <p:grpSpPr>
          <a:xfrm>
            <a:off x="1" y="6535329"/>
            <a:ext cx="422273" cy="323819"/>
            <a:chOff x="-625475" y="6953579"/>
            <a:chExt cx="454914" cy="422274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F2EAFAFC-3312-A96D-9407-2620B29DE794}"/>
                </a:ext>
              </a:extLst>
            </p:cNvPr>
            <p:cNvSpPr/>
            <p:nvPr userDrawn="1"/>
          </p:nvSpPr>
          <p:spPr>
            <a:xfrm>
              <a:off x="-625475" y="6953579"/>
              <a:ext cx="454914" cy="422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fik 13" descr="Ein Bild, das Text, Schrift, Screenshot, Grafiken enthält.&#10;&#10;Automatisch generierte Beschreibung">
              <a:extLst>
                <a:ext uri="{FF2B5EF4-FFF2-40B4-BE49-F238E27FC236}">
                  <a16:creationId xmlns:a16="http://schemas.microsoft.com/office/drawing/2014/main" id="{FCC9658E-200E-65F1-52A9-7229B345D2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7991" b="-1359"/>
            <a:stretch/>
          </p:blipFill>
          <p:spPr>
            <a:xfrm>
              <a:off x="-592836" y="6982040"/>
              <a:ext cx="422273" cy="386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774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5B95FF5B-4F5B-9221-9542-90BD17D32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61968"/>
            <a:ext cx="2743200" cy="307571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324C193-32FE-4E5A-BA5A-CB8FFC5FC290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3F08994D-2F86-400C-0F81-D2E25D14E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2770" y="6555419"/>
            <a:ext cx="4114800" cy="302582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1E9239C-8003-F236-F1F4-32640B743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8185" y="6561968"/>
            <a:ext cx="2743200" cy="296031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9F87857-37EF-4671-AC40-D5F8E671002B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9" name="Grafik 8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279167D9-03B0-D963-C2AD-BF5FAC85F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5" y="6541134"/>
            <a:ext cx="316866" cy="316866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E364095-1AA8-A00C-6D4E-71C0AC5B637E}"/>
              </a:ext>
            </a:extLst>
          </p:cNvPr>
          <p:cNvGrpSpPr/>
          <p:nvPr userDrawn="1"/>
        </p:nvGrpSpPr>
        <p:grpSpPr>
          <a:xfrm>
            <a:off x="1" y="6535329"/>
            <a:ext cx="422273" cy="323819"/>
            <a:chOff x="-625475" y="6953579"/>
            <a:chExt cx="454914" cy="422274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B2B18F4-71EE-CDDF-4859-CB7DD612E73C}"/>
                </a:ext>
              </a:extLst>
            </p:cNvPr>
            <p:cNvSpPr/>
            <p:nvPr userDrawn="1"/>
          </p:nvSpPr>
          <p:spPr>
            <a:xfrm>
              <a:off x="-625475" y="6953579"/>
              <a:ext cx="454914" cy="4222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fik 11" descr="Ein Bild, das Text, Schrift, Screenshot, Grafiken enthält.&#10;&#10;Automatisch generierte Beschreibung">
              <a:extLst>
                <a:ext uri="{FF2B5EF4-FFF2-40B4-BE49-F238E27FC236}">
                  <a16:creationId xmlns:a16="http://schemas.microsoft.com/office/drawing/2014/main" id="{C05C794A-D181-2FB4-6E48-C115ECD295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7991" b="-1359"/>
            <a:stretch/>
          </p:blipFill>
          <p:spPr>
            <a:xfrm>
              <a:off x="-592836" y="6982040"/>
              <a:ext cx="422273" cy="386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735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A6E2E8F-C2C6-C78A-D31D-5B2BDC05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7" y="345002"/>
            <a:ext cx="11208817" cy="477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 dirty="0" err="1"/>
              <a:t>Mastertitelformat</a:t>
            </a:r>
            <a:r>
              <a:rPr lang="en-US" dirty="0"/>
              <a:t>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437125-37B4-F27B-CC65-99EFD32C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567" y="1825625"/>
            <a:ext cx="112088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Mastertextformat bearbeiten</a:t>
            </a:r>
          </a:p>
          <a:p>
            <a:pPr lvl="1"/>
            <a:r>
              <a:rPr lang="en-US" dirty="0"/>
              <a:t>Zweite Ebene</a:t>
            </a:r>
          </a:p>
          <a:p>
            <a:pPr lvl="2"/>
            <a:r>
              <a:rPr lang="en-US" dirty="0"/>
              <a:t>Dritte Ebene</a:t>
            </a:r>
          </a:p>
          <a:p>
            <a:pPr lvl="3"/>
            <a:r>
              <a:rPr lang="en-US" dirty="0"/>
              <a:t>Vierte Ebene</a:t>
            </a:r>
          </a:p>
          <a:p>
            <a:pPr lvl="4"/>
            <a:r>
              <a:rPr lang="en-US" dirty="0"/>
              <a:t>Fünfte Ebene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BF3F85D-2773-084A-A36D-20F8C26BEC9A}"/>
              </a:ext>
            </a:extLst>
          </p:cNvPr>
          <p:cNvSpPr/>
          <p:nvPr userDrawn="1"/>
        </p:nvSpPr>
        <p:spPr>
          <a:xfrm>
            <a:off x="0" y="6550429"/>
            <a:ext cx="12192000" cy="307571"/>
          </a:xfrm>
          <a:prstGeom prst="rect">
            <a:avLst/>
          </a:prstGeom>
          <a:solidFill>
            <a:srgbClr val="3E6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92BD6537-609F-D054-95BD-B46EEA678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2567" y="6550231"/>
            <a:ext cx="2743200" cy="307571"/>
          </a:xfrm>
          <a:prstGeom prst="rect">
            <a:avLst/>
          </a:prstGeom>
        </p:spPr>
        <p:txBody>
          <a:bodyPr/>
          <a:lstStyle>
            <a:lvl1pPr>
              <a:defRPr sz="11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AD356A03-4F13-4036-9C29-CAE3AEBDEA77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8CC08736-BC02-F7E5-8998-8577EFE95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2770" y="6555419"/>
            <a:ext cx="4114800" cy="302582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8587D808-11D8-59D6-6A86-BAD6EC90C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8185" y="6561968"/>
            <a:ext cx="2743200" cy="296031"/>
          </a:xfrm>
          <a:prstGeom prst="rect">
            <a:avLst/>
          </a:prstGeom>
        </p:spPr>
        <p:txBody>
          <a:bodyPr/>
          <a:lstStyle>
            <a:lvl1pPr algn="r">
              <a:defRPr sz="11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E9F87857-37EF-4671-AC40-D5F8E671002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73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0" r:id="rId4"/>
    <p:sldLayoutId id="2147483652" r:id="rId5"/>
    <p:sldLayoutId id="2147483653" r:id="rId6"/>
    <p:sldLayoutId id="2147483654" r:id="rId7"/>
    <p:sldLayoutId id="2147483655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E6DA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800"/>
        </a:spcBef>
        <a:spcAft>
          <a:spcPts val="0"/>
        </a:spcAft>
        <a:buClr>
          <a:srgbClr val="3E6DAC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12" Type="http://schemas.openxmlformats.org/officeDocument/2006/relationships/image" Target="../media/image4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svg"/><Relationship Id="rId10" Type="http://schemas.openxmlformats.org/officeDocument/2006/relationships/image" Target="../media/image39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49.png"/><Relationship Id="rId3" Type="http://schemas.openxmlformats.org/officeDocument/2006/relationships/image" Target="../media/image25.png"/><Relationship Id="rId12" Type="http://schemas.openxmlformats.org/officeDocument/2006/relationships/image" Target="../media/image45.sv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svg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6.svg"/><Relationship Id="rId9" Type="http://schemas.openxmlformats.org/officeDocument/2006/relationships/image" Target="../media/image420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52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0.png"/><Relationship Id="rId11" Type="http://schemas.openxmlformats.org/officeDocument/2006/relationships/image" Target="../media/image570.png"/><Relationship Id="rId5" Type="http://schemas.openxmlformats.org/officeDocument/2006/relationships/image" Target="../media/image57.svg"/><Relationship Id="rId10" Type="http://schemas.openxmlformats.org/officeDocument/2006/relationships/image" Target="../media/image16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4.sv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8.png"/><Relationship Id="rId7" Type="http://schemas.openxmlformats.org/officeDocument/2006/relationships/image" Target="../media/image75.sv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11" Type="http://schemas.openxmlformats.org/officeDocument/2006/relationships/image" Target="../media/image15.png"/><Relationship Id="rId5" Type="http://schemas.openxmlformats.org/officeDocument/2006/relationships/image" Target="../media/image73.sv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hyperlink" Target="https://github.com/xsuite/xsuite/issues/446" TargetMode="External"/><Relationship Id="rId5" Type="http://schemas.openxmlformats.org/officeDocument/2006/relationships/hyperlink" Target="https://github.com/xsuite/xsuite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6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9.png"/><Relationship Id="rId4" Type="http://schemas.openxmlformats.org/officeDocument/2006/relationships/tags" Target="../tags/tag7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0.xml"/><Relationship Id="rId7" Type="http://schemas.openxmlformats.org/officeDocument/2006/relationships/image" Target="../media/image2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4.png"/><Relationship Id="rId4" Type="http://schemas.openxmlformats.org/officeDocument/2006/relationships/tags" Target="../tags/tag11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FCE4A-0DED-4C5B-C150-631805A4E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8396" y="1174425"/>
            <a:ext cx="10118725" cy="2038350"/>
          </a:xfrm>
        </p:spPr>
        <p:txBody>
          <a:bodyPr/>
          <a:lstStyle/>
          <a:p>
            <a:r>
              <a:rPr lang="en-US" sz="4000" dirty="0"/>
              <a:t>Slow Extraction of Mixed He-2+ and C-6+ Beams for Online Range Verification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4E0A6-63C1-9C9A-CA37-B19E58BFC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8396" y="3742018"/>
            <a:ext cx="10594575" cy="88804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5</a:t>
            </a:r>
            <a:r>
              <a:rPr lang="en-US" sz="2000" baseline="30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Slow Extraction Workshop 2024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Wiener Neustadt / </a:t>
            </a:r>
            <a:r>
              <a:rPr lang="en-US" sz="20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MedAustron</a:t>
            </a:r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– 12.-14.02.2024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01D3A2C-9AF0-CF35-02CE-54FEADA2CCF5}"/>
              </a:ext>
            </a:extLst>
          </p:cNvPr>
          <p:cNvSpPr/>
          <p:nvPr/>
        </p:nvSpPr>
        <p:spPr>
          <a:xfrm>
            <a:off x="0" y="5181600"/>
            <a:ext cx="12192000" cy="1710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D6B9645D-F732-F2BC-26A7-798627659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70" y="5638259"/>
            <a:ext cx="2045852" cy="775719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BEC49743-B4F7-C279-288D-77F2B4E7002A}"/>
              </a:ext>
            </a:extLst>
          </p:cNvPr>
          <p:cNvSpPr txBox="1">
            <a:spLocks/>
          </p:cNvSpPr>
          <p:nvPr/>
        </p:nvSpPr>
        <p:spPr>
          <a:xfrm>
            <a:off x="6544842" y="5331951"/>
            <a:ext cx="5423865" cy="108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E6DAC"/>
              </a:buClr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Elisabeth Renner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Matthias Kausel </a:t>
            </a:r>
          </a:p>
        </p:txBody>
      </p:sp>
      <p:pic>
        <p:nvPicPr>
          <p:cNvPr id="8" name="Grafik 7" descr="Ein Bild, das Logo, Schrift, Grafiken, Kreis enthält.&#10;&#10;Automatisch generierte Beschreibung">
            <a:extLst>
              <a:ext uri="{FF2B5EF4-FFF2-40B4-BE49-F238E27FC236}">
                <a16:creationId xmlns:a16="http://schemas.microsoft.com/office/drawing/2014/main" id="{31C4D597-DF3F-BBB4-29BC-4B78262ED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16" y="5493479"/>
            <a:ext cx="997624" cy="997624"/>
          </a:xfrm>
          <a:prstGeom prst="rect">
            <a:avLst/>
          </a:prstGeom>
        </p:spPr>
      </p:pic>
      <p:pic>
        <p:nvPicPr>
          <p:cNvPr id="10" name="Grafik 9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83231C4D-8F25-EFC0-761D-7CEC2C710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33" y="5710843"/>
            <a:ext cx="2708528" cy="73214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FD485EF-E7F2-4644-3404-931CEAF4E8D6}"/>
              </a:ext>
            </a:extLst>
          </p:cNvPr>
          <p:cNvSpPr txBox="1"/>
          <p:nvPr/>
        </p:nvSpPr>
        <p:spPr>
          <a:xfrm>
            <a:off x="6544842" y="5616736"/>
            <a:ext cx="3494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elisabeth.renner@tuwien.ac.at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C202723-F370-DDC4-1771-8C72494D5B38}"/>
              </a:ext>
            </a:extLst>
          </p:cNvPr>
          <p:cNvSpPr txBox="1"/>
          <p:nvPr/>
        </p:nvSpPr>
        <p:spPr>
          <a:xfrm>
            <a:off x="6564124" y="6021094"/>
            <a:ext cx="49537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Nadia Gambino, Florian </a:t>
            </a:r>
            <a:r>
              <a:rPr 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Kühteubl</a:t>
            </a:r>
            <a:r>
              <a:rPr lang="en-US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Valentin </a:t>
            </a:r>
            <a:r>
              <a:rPr 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Kirchweger</a:t>
            </a:r>
            <a:r>
              <a:rPr lang="en-US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Fabien </a:t>
            </a:r>
            <a:r>
              <a:rPr 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Plassard</a:t>
            </a:r>
            <a:r>
              <a:rPr lang="en-US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Dale </a:t>
            </a:r>
            <a:r>
              <a:rPr 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Prokopovich</a:t>
            </a:r>
            <a:r>
              <a:rPr lang="en-US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Claus </a:t>
            </a:r>
            <a:r>
              <a:rPr 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Schmitzer</a:t>
            </a:r>
            <a:r>
              <a:rPr lang="en-US" sz="14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Markus Wolf</a:t>
            </a:r>
          </a:p>
        </p:txBody>
      </p:sp>
    </p:spTree>
    <p:extLst>
      <p:ext uri="{BB962C8B-B14F-4D97-AF65-F5344CB8AC3E}">
        <p14:creationId xmlns:p14="http://schemas.microsoft.com/office/powerpoint/2010/main" val="1467327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CED2135C-6E1D-15AE-B19E-49AC56D0149A}"/>
              </a:ext>
            </a:extLst>
          </p:cNvPr>
          <p:cNvSpPr/>
          <p:nvPr/>
        </p:nvSpPr>
        <p:spPr>
          <a:xfrm>
            <a:off x="7907146" y="2138958"/>
            <a:ext cx="4015459" cy="4298551"/>
          </a:xfrm>
          <a:prstGeom prst="roundRect">
            <a:avLst>
              <a:gd name="adj" fmla="val 3708"/>
            </a:avLst>
          </a:prstGeom>
          <a:ln w="25400">
            <a:noFill/>
          </a:ln>
          <a:effectLst>
            <a:outerShdw blurRad="63500" sx="101000" sy="101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121917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A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6A4951-8AC6-6347-6BB7-10A93772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Longitudinal</a:t>
            </a:r>
            <a:r>
              <a:rPr lang="en-US" dirty="0"/>
              <a:t> Distribution Prior to Extraction II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DEE394-C11A-9DB9-64F5-FFF769E230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9AE16CD-9E05-4DB4-B464-A0D8B31E22EC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310813-0D0D-EB66-B705-BF7C45EDC5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F0A421-77E5-39AE-F5DF-8551B624E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Inhaltsplatzhalter 1 1">
            <a:extLst>
              <a:ext uri="{FF2B5EF4-FFF2-40B4-BE49-F238E27FC236}">
                <a16:creationId xmlns:a16="http://schemas.microsoft.com/office/drawing/2014/main" id="{7D9920F1-4ADC-BCDE-AF96-F399C0EA2D2C}"/>
              </a:ext>
            </a:extLst>
          </p:cNvPr>
          <p:cNvSpPr txBox="1">
            <a:spLocks/>
          </p:cNvSpPr>
          <p:nvPr/>
        </p:nvSpPr>
        <p:spPr>
          <a:xfrm>
            <a:off x="455290" y="1876337"/>
            <a:ext cx="7392497" cy="2700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E6DAC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Synchronous </a:t>
            </a:r>
            <a:r>
              <a:rPr lang="en-US" sz="1600" baseline="30000" dirty="0"/>
              <a:t>4</a:t>
            </a:r>
            <a:r>
              <a:rPr lang="en-US" sz="1600" dirty="0"/>
              <a:t>He</a:t>
            </a:r>
            <a:r>
              <a:rPr lang="en-US" sz="1600" baseline="30000" dirty="0"/>
              <a:t>2+ </a:t>
            </a:r>
            <a:r>
              <a:rPr lang="en-US" sz="1600" dirty="0"/>
              <a:t>and </a:t>
            </a:r>
            <a:r>
              <a:rPr lang="en-US" sz="1600" baseline="30000" dirty="0"/>
              <a:t>12</a:t>
            </a:r>
            <a:r>
              <a:rPr lang="en-US" sz="1600" dirty="0"/>
              <a:t>C</a:t>
            </a:r>
            <a:r>
              <a:rPr lang="en-US" sz="1600" baseline="30000" dirty="0"/>
              <a:t>6+ </a:t>
            </a:r>
            <a:r>
              <a:rPr lang="en-US" sz="1600" dirty="0"/>
              <a:t> with same revolution frequency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Rigidity + path length difference </a:t>
            </a:r>
            <a:r>
              <a:rPr lang="en-US" sz="1600" dirty="0">
                <a:sym typeface="Wingdings" panose="05000000000000000000" pitchFamily="2" charset="2"/>
              </a:rPr>
              <a:t>yields relative </a:t>
            </a:r>
            <a:r>
              <a:rPr lang="en-US" sz="1600" b="1" dirty="0">
                <a:sym typeface="Wingdings" panose="05000000000000000000" pitchFamily="2" charset="2"/>
              </a:rPr>
              <a:t>velocity offset </a:t>
            </a:r>
            <a:r>
              <a:rPr lang="en-US" sz="1600" dirty="0">
                <a:sym typeface="Wingdings" panose="05000000000000000000" pitchFamily="2" charset="2"/>
              </a:rPr>
              <a:t>(see e.g. [6])</a:t>
            </a:r>
            <a:endParaRPr lang="en-US" sz="1400" dirty="0"/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564104CD-69A6-8F5E-0B1D-E6DBFC4C6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199"/>
          <a:stretch/>
        </p:blipFill>
        <p:spPr>
          <a:xfrm>
            <a:off x="7993013" y="2277982"/>
            <a:ext cx="3785344" cy="3992943"/>
          </a:xfrm>
          <a:prstGeom prst="rect">
            <a:avLst/>
          </a:prstGeom>
        </p:spPr>
      </p:pic>
      <p:sp>
        <p:nvSpPr>
          <p:cNvPr id="61" name="Rechteck 60">
            <a:extLst>
              <a:ext uri="{FF2B5EF4-FFF2-40B4-BE49-F238E27FC236}">
                <a16:creationId xmlns:a16="http://schemas.microsoft.com/office/drawing/2014/main" id="{D39659A3-B256-EABB-E516-EFA9391C1817}"/>
              </a:ext>
            </a:extLst>
          </p:cNvPr>
          <p:cNvSpPr/>
          <p:nvPr/>
        </p:nvSpPr>
        <p:spPr>
          <a:xfrm>
            <a:off x="9267522" y="2344355"/>
            <a:ext cx="1937496" cy="11422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B064544D-0C9A-0624-C31B-07C000022A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439" t="1" r="2409" b="6640"/>
          <a:stretch/>
        </p:blipFill>
        <p:spPr>
          <a:xfrm>
            <a:off x="9330616" y="2588710"/>
            <a:ext cx="1737080" cy="861233"/>
          </a:xfrm>
          <a:prstGeom prst="rect">
            <a:avLst/>
          </a:prstGeom>
        </p:spPr>
      </p:pic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C5469F70-93D6-D78F-C0B5-95990DFD3B82}"/>
              </a:ext>
            </a:extLst>
          </p:cNvPr>
          <p:cNvGrpSpPr/>
          <p:nvPr/>
        </p:nvGrpSpPr>
        <p:grpSpPr>
          <a:xfrm>
            <a:off x="9885685" y="4531986"/>
            <a:ext cx="1937496" cy="914490"/>
            <a:chOff x="9336916" y="4544899"/>
            <a:chExt cx="1937496" cy="914490"/>
          </a:xfrm>
        </p:grpSpPr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356F3D62-D4CB-BE84-7434-E0330492BAA7}"/>
                </a:ext>
              </a:extLst>
            </p:cNvPr>
            <p:cNvSpPr/>
            <p:nvPr/>
          </p:nvSpPr>
          <p:spPr>
            <a:xfrm>
              <a:off x="9336916" y="4544899"/>
              <a:ext cx="1937496" cy="9144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33D48EB1-9C0C-CA2B-4095-11A48392F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5861"/>
            <a:stretch/>
          </p:blipFill>
          <p:spPr>
            <a:xfrm>
              <a:off x="9376093" y="4563139"/>
              <a:ext cx="1820535" cy="85692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3EAA3D3C-16D8-A932-7613-F73664A12649}"/>
                  </a:ext>
                </a:extLst>
              </p:cNvPr>
              <p:cNvSpPr txBox="1"/>
              <p:nvPr/>
            </p:nvSpPr>
            <p:spPr>
              <a:xfrm>
                <a:off x="10259785" y="6150748"/>
                <a:ext cx="19374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Aft>
                    <a:spcPts val="1200"/>
                  </a:spcAft>
                </a:pPr>
                <a:r>
                  <a:rPr lang="de-AT" sz="1200" b="0" i="1" dirty="0">
                    <a:solidFill>
                      <a:schemeClr val="bg1">
                        <a:lumMod val="65000"/>
                      </a:schemeClr>
                    </a:solidFill>
                  </a:rPr>
                  <a:t>here: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AT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de-AT" sz="12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≈0.35⋅</m:t>
                    </m:r>
                    <m:sSup>
                      <m:sSupPr>
                        <m:ctrlPr>
                          <a:rPr lang="de-AT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AT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AT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1200" i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3EAA3D3C-16D8-A932-7613-F73664A12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9785" y="6150748"/>
                <a:ext cx="1937496" cy="276999"/>
              </a:xfrm>
              <a:prstGeom prst="rect">
                <a:avLst/>
              </a:prstGeom>
              <a:blipFill>
                <a:blip r:embed="rId10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fik 15" descr="\documentclass{article}&#10;\usepackage{amsmath}&#10;\usepackage[usenames,dvipsnames]{xcolor} &#10;\usepackage{bm}\pagestyle{empty}&#10;&#10;\begin{document}&#10;&#10;\begin{equation*}&#10;\dfrac{\beta_\text{He} - \beta_\text{C}}{\beta_\text{C}} = \dfrac{1}{\color{red}\bm{\gamma_\text{tr}^2 -\gamma_\text{C} ^2 }\color{black}} &#10;\cdot \left( \color{Orange}\dfrac{1}{\bm{\chi}}\color{black}-1\right) &#10;\end{equation*}&#10;&#10;&#10;\end{document}" title="IguanaTex Bitmap Display">
            <a:extLst>
              <a:ext uri="{FF2B5EF4-FFF2-40B4-BE49-F238E27FC236}">
                <a16:creationId xmlns:a16="http://schemas.microsoft.com/office/drawing/2014/main" id="{48818189-35A1-011F-EB38-6B3E5C244F4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86" y="2926340"/>
            <a:ext cx="2669924" cy="461470"/>
          </a:xfrm>
          <a:prstGeom prst="rect">
            <a:avLst/>
          </a:prstGeom>
        </p:spPr>
      </p:pic>
      <p:pic>
        <p:nvPicPr>
          <p:cNvPr id="18" name="Grafik 17" descr="\documentclass{article}&#10;\usepackage{amsmath}&#10;\usepackage[usenames,dvipsnames]{xcolor} \pagestyle{empty}&#10;&#10;\begin{document}&#10;&#10;\begin{equation*}&#10;\color{blue}\boldmath\rightarrow \hat{\delta} = \dfrac{\left(\beta \gamma \right)_\text{He}-\left(\beta \gamma \right)_\text{C}}{\left(\beta \gamma \right)_\text{C}} &gt; 0,&#10;\end{equation*}&#10;&#10;&#10;\end{document}" title="IguanaTex Bitmap Display">
            <a:extLst>
              <a:ext uri="{FF2B5EF4-FFF2-40B4-BE49-F238E27FC236}">
                <a16:creationId xmlns:a16="http://schemas.microsoft.com/office/drawing/2014/main" id="{06935048-E345-FE21-4022-82EC6805C7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44" y="4340408"/>
            <a:ext cx="2726758" cy="514209"/>
          </a:xfrm>
          <a:prstGeom prst="rect">
            <a:avLst/>
          </a:prstGeom>
        </p:spPr>
      </p:pic>
      <p:sp>
        <p:nvSpPr>
          <p:cNvPr id="31" name="Textfeld 11">
            <a:extLst>
              <a:ext uri="{FF2B5EF4-FFF2-40B4-BE49-F238E27FC236}">
                <a16:creationId xmlns:a16="http://schemas.microsoft.com/office/drawing/2014/main" id="{3F857F8E-7B96-7454-25A5-8D57D2740083}"/>
              </a:ext>
            </a:extLst>
          </p:cNvPr>
          <p:cNvSpPr txBox="1"/>
          <p:nvPr/>
        </p:nvSpPr>
        <p:spPr>
          <a:xfrm>
            <a:off x="0" y="6319600"/>
            <a:ext cx="5791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[6] P. Bryant (1993), The Principles of Circular Accelerators and Storage Rings, Chapter 7.7.6</a:t>
            </a:r>
          </a:p>
          <a:p>
            <a:endParaRPr lang="en-US" dirty="0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5334B9E9-7E33-8DC3-4B10-FDB809D3EE3C}"/>
              </a:ext>
            </a:extLst>
          </p:cNvPr>
          <p:cNvGrpSpPr/>
          <p:nvPr/>
        </p:nvGrpSpPr>
        <p:grpSpPr>
          <a:xfrm>
            <a:off x="9513066" y="2422126"/>
            <a:ext cx="1617724" cy="423193"/>
            <a:chOff x="2192306" y="2697846"/>
            <a:chExt cx="1623291" cy="433802"/>
          </a:xfrm>
        </p:grpSpPr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CEB36338-48B4-8027-0651-DCE29F6EC2A1}"/>
                </a:ext>
              </a:extLst>
            </p:cNvPr>
            <p:cNvSpPr/>
            <p:nvPr/>
          </p:nvSpPr>
          <p:spPr>
            <a:xfrm>
              <a:off x="2192306" y="2709328"/>
              <a:ext cx="1623291" cy="250128"/>
            </a:xfrm>
            <a:prstGeom prst="roundRect">
              <a:avLst>
                <a:gd name="adj" fmla="val 12763"/>
              </a:avLst>
            </a:prstGeom>
            <a:solidFill>
              <a:srgbClr val="FFFFFF">
                <a:alpha val="74118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46C116BE-5721-AEF6-CCC1-7FF2E336D4C7}"/>
                </a:ext>
              </a:extLst>
            </p:cNvPr>
            <p:cNvSpPr/>
            <p:nvPr/>
          </p:nvSpPr>
          <p:spPr>
            <a:xfrm>
              <a:off x="2255157" y="2759481"/>
              <a:ext cx="228600" cy="143847"/>
            </a:xfrm>
            <a:prstGeom prst="roundRect">
              <a:avLst/>
            </a:prstGeom>
            <a:solidFill>
              <a:srgbClr val="FF86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25C2A5B0-84C3-C338-07A7-65F01FC8BF4B}"/>
                </a:ext>
              </a:extLst>
            </p:cNvPr>
            <p:cNvSpPr/>
            <p:nvPr/>
          </p:nvSpPr>
          <p:spPr>
            <a:xfrm>
              <a:off x="3043458" y="2764679"/>
              <a:ext cx="228600" cy="143847"/>
            </a:xfrm>
            <a:prstGeom prst="roundRect">
              <a:avLst/>
            </a:prstGeom>
            <a:solidFill>
              <a:srgbClr val="2C55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6EB5B1C6-3A2B-D8D5-EE98-8EF41450EEF9}"/>
                </a:ext>
              </a:extLst>
            </p:cNvPr>
            <p:cNvSpPr txBox="1"/>
            <p:nvPr/>
          </p:nvSpPr>
          <p:spPr>
            <a:xfrm>
              <a:off x="2483758" y="2700599"/>
              <a:ext cx="6817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He-2+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80244BFB-E53A-7A97-5B45-AA2065CF627C}"/>
                </a:ext>
              </a:extLst>
            </p:cNvPr>
            <p:cNvSpPr txBox="1"/>
            <p:nvPr/>
          </p:nvSpPr>
          <p:spPr>
            <a:xfrm>
              <a:off x="3272059" y="2697846"/>
              <a:ext cx="543538" cy="4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C-6</a:t>
              </a:r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+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358DF9FB-AC32-4526-5D57-5B857239EDEE}"/>
              </a:ext>
            </a:extLst>
          </p:cNvPr>
          <p:cNvSpPr txBox="1"/>
          <p:nvPr/>
        </p:nvSpPr>
        <p:spPr>
          <a:xfrm>
            <a:off x="753173" y="364304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hence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relative momentum per mass offset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9C361774-AFC1-8751-A4C0-603027621D94}"/>
                  </a:ext>
                </a:extLst>
              </p:cNvPr>
              <p:cNvSpPr txBox="1"/>
              <p:nvPr/>
            </p:nvSpPr>
            <p:spPr>
              <a:xfrm>
                <a:off x="722097" y="5032255"/>
                <a:ext cx="679837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anose="05000000000000000000" pitchFamily="2" charset="2"/>
                  </a:rPr>
                  <a:t>which </a:t>
                </a:r>
                <a:r>
                  <a:rPr 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anose="05000000000000000000" pitchFamily="2" charset="2"/>
                  </a:rPr>
                  <a:t>depend on the </a:t>
                </a:r>
                <a:r>
                  <a:rPr lang="en-US" sz="16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difference between </a:t>
                </a:r>
                <a:r>
                  <a:rPr lang="en-US" sz="1600" b="1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extr</a:t>
                </a:r>
                <a:r>
                  <a:rPr lang="en-US" sz="16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. and transition energy</a:t>
                </a:r>
                <a:endParaRPr lang="de-AT" sz="1600" b="1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Crucial for small medical machines, e.g. @ </a:t>
                </a:r>
                <a:r>
                  <a:rPr lang="en-US" sz="1400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MedAustron</a:t>
                </a:r>
                <a:r>
                  <a:rPr lang="en-US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A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𝑇𝑅</m:t>
                        </m:r>
                      </m:sub>
                    </m:sSub>
                    <m:r>
                      <a:rPr lang="de-A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≈2,</m:t>
                    </m:r>
                  </m:oMath>
                </a14:m>
                <a:r>
                  <a:rPr lang="en-US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de-A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AT" sz="1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de-A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1.1−1.4</m:t>
                    </m:r>
                  </m:oMath>
                </a14:m>
                <a:endParaRPr lang="en-US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9C361774-AFC1-8751-A4C0-603027621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97" y="5032255"/>
                <a:ext cx="6798376" cy="707886"/>
              </a:xfrm>
              <a:prstGeom prst="rect">
                <a:avLst/>
              </a:prstGeom>
              <a:blipFill>
                <a:blip r:embed="rId13"/>
                <a:stretch>
                  <a:fillRect l="-448" t="-2586"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nhaltsplatzhalter 1 2">
            <a:extLst>
              <a:ext uri="{FF2B5EF4-FFF2-40B4-BE49-F238E27FC236}">
                <a16:creationId xmlns:a16="http://schemas.microsoft.com/office/drawing/2014/main" id="{568DEDA8-76F0-FBE6-EFC6-1A003F4C4999}"/>
              </a:ext>
            </a:extLst>
          </p:cNvPr>
          <p:cNvSpPr txBox="1">
            <a:spLocks/>
          </p:cNvSpPr>
          <p:nvPr/>
        </p:nvSpPr>
        <p:spPr>
          <a:xfrm>
            <a:off x="455290" y="1406976"/>
            <a:ext cx="12004326" cy="2700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E6DAC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3E6DAC"/>
                </a:solidFill>
              </a:rPr>
              <a:t>Due to the rigidity offset, </a:t>
            </a:r>
            <a:r>
              <a:rPr lang="en-US" b="1" baseline="30000" dirty="0">
                <a:solidFill>
                  <a:srgbClr val="3E6DAC"/>
                </a:solidFill>
              </a:rPr>
              <a:t>4</a:t>
            </a:r>
            <a:r>
              <a:rPr lang="en-US" b="1" dirty="0">
                <a:solidFill>
                  <a:srgbClr val="3E6DAC"/>
                </a:solidFill>
              </a:rPr>
              <a:t>He</a:t>
            </a:r>
            <a:r>
              <a:rPr lang="en-US" b="1" baseline="30000" dirty="0">
                <a:solidFill>
                  <a:srgbClr val="3E6DAC"/>
                </a:solidFill>
              </a:rPr>
              <a:t>2+ </a:t>
            </a:r>
            <a:r>
              <a:rPr lang="en-US" dirty="0">
                <a:solidFill>
                  <a:srgbClr val="3E6DAC"/>
                </a:solidFill>
              </a:rPr>
              <a:t>is accelerated to a </a:t>
            </a:r>
            <a:r>
              <a:rPr lang="en-US" b="1" dirty="0">
                <a:solidFill>
                  <a:srgbClr val="3E6DAC"/>
                </a:solidFill>
              </a:rPr>
              <a:t>slightly</a:t>
            </a:r>
            <a:r>
              <a:rPr lang="en-US" b="1" i="1" dirty="0">
                <a:solidFill>
                  <a:srgbClr val="3E6DAC"/>
                </a:solidFill>
              </a:rPr>
              <a:t> </a:t>
            </a:r>
            <a:r>
              <a:rPr lang="en-US" b="1" dirty="0">
                <a:solidFill>
                  <a:srgbClr val="3E6DAC"/>
                </a:solidFill>
              </a:rPr>
              <a:t>higher momentum/mass than </a:t>
            </a:r>
            <a:r>
              <a:rPr lang="en-US" b="1" baseline="30000" dirty="0">
                <a:solidFill>
                  <a:srgbClr val="3E6DAC"/>
                </a:solidFill>
              </a:rPr>
              <a:t>12</a:t>
            </a:r>
            <a:r>
              <a:rPr lang="en-US" b="1" dirty="0">
                <a:solidFill>
                  <a:srgbClr val="3E6DAC"/>
                </a:solidFill>
              </a:rPr>
              <a:t>C</a:t>
            </a:r>
            <a:r>
              <a:rPr lang="en-US" b="1" baseline="30000" dirty="0">
                <a:solidFill>
                  <a:srgbClr val="3E6DAC"/>
                </a:solidFill>
              </a:rPr>
              <a:t>6+</a:t>
            </a:r>
            <a:r>
              <a:rPr lang="en-US" b="1" dirty="0">
                <a:solidFill>
                  <a:srgbClr val="3E6DAC"/>
                </a:solidFill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164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1" grpId="0" animBg="1"/>
      <p:bldP spid="2" grpId="0"/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3F9-2F35-991A-6866-7E6F2CEAE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385161A-8905-51C9-AD8E-BD9557D0D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Tune</a:t>
            </a:r>
            <a:r>
              <a:rPr lang="en-US" dirty="0"/>
              <a:t> Distribution Prior to Extraction I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D2FDD0-37F6-7F81-80B4-203CB96047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630C61-3BC0-4A1F-9359-0FA721FB7C1E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81016D-76B1-4CE2-C480-D14749B25C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94A5AC-BB06-C024-E365-A7BDC49744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4CAD155-7274-2298-A2E0-8CF546050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58" y="1058737"/>
            <a:ext cx="3066574" cy="603408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800"/>
              </a:spcBef>
              <a:buNone/>
            </a:pPr>
            <a:endParaRPr lang="en-US" sz="1400" i="1" dirty="0"/>
          </a:p>
          <a:p>
            <a:pPr marL="457200" lvl="1" indent="0">
              <a:spcBef>
                <a:spcPts val="1800"/>
              </a:spcBef>
              <a:buNone/>
            </a:pPr>
            <a:endParaRPr lang="en-US" sz="1400" i="1" dirty="0"/>
          </a:p>
          <a:p>
            <a:pPr marL="457200" lvl="1" indent="0">
              <a:spcBef>
                <a:spcPts val="1800"/>
              </a:spcBef>
              <a:buNone/>
            </a:pPr>
            <a:endParaRPr lang="en-US" sz="1400" i="1" dirty="0"/>
          </a:p>
          <a:p>
            <a:pPr marL="457200" lvl="1" indent="0">
              <a:spcBef>
                <a:spcPts val="1800"/>
              </a:spcBef>
              <a:buNone/>
            </a:pPr>
            <a:endParaRPr lang="en-US" sz="1400" i="1" dirty="0"/>
          </a:p>
          <a:p>
            <a:pPr lvl="1"/>
            <a:endParaRPr lang="en-US" sz="1400" dirty="0"/>
          </a:p>
        </p:txBody>
      </p:sp>
      <p:sp>
        <p:nvSpPr>
          <p:cNvPr id="50" name="Textfeld 11">
            <a:extLst>
              <a:ext uri="{FF2B5EF4-FFF2-40B4-BE49-F238E27FC236}">
                <a16:creationId xmlns:a16="http://schemas.microsoft.com/office/drawing/2014/main" id="{DD8841E7-8660-7214-52ED-14CCA4D3B89A}"/>
              </a:ext>
            </a:extLst>
          </p:cNvPr>
          <p:cNvSpPr txBox="1"/>
          <p:nvPr/>
        </p:nvSpPr>
        <p:spPr>
          <a:xfrm>
            <a:off x="0" y="6319600"/>
            <a:ext cx="6686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[7] P. Hermes (2016), PhD Thesis, CERN-THESIS-2016-230, https://cds.cern.ch/record/2241364/</a:t>
            </a:r>
          </a:p>
          <a:p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1715F7D-F5ED-52C7-634C-D3681764D05F}"/>
              </a:ext>
            </a:extLst>
          </p:cNvPr>
          <p:cNvSpPr/>
          <p:nvPr/>
        </p:nvSpPr>
        <p:spPr>
          <a:xfrm>
            <a:off x="1641767" y="1724202"/>
            <a:ext cx="4153283" cy="370867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sx="99000" sy="99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7EB9847-CEEA-1447-9D75-DCB4C957A374}"/>
              </a:ext>
            </a:extLst>
          </p:cNvPr>
          <p:cNvSpPr/>
          <p:nvPr/>
        </p:nvSpPr>
        <p:spPr>
          <a:xfrm>
            <a:off x="1641767" y="1724202"/>
            <a:ext cx="4153283" cy="5140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95959"/>
                </a:solidFill>
              </a:rPr>
              <a:t>Momentum per mass distribution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1046C2F9-898F-9B57-3D49-F7B892A9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002476" y="3474147"/>
            <a:ext cx="3317321" cy="1658661"/>
          </a:xfrm>
          <a:prstGeom prst="rect">
            <a:avLst/>
          </a:prstGeom>
        </p:spPr>
      </p:pic>
      <p:sp>
        <p:nvSpPr>
          <p:cNvPr id="24" name="Eckige Klammer rechts 23">
            <a:extLst>
              <a:ext uri="{FF2B5EF4-FFF2-40B4-BE49-F238E27FC236}">
                <a16:creationId xmlns:a16="http://schemas.microsoft.com/office/drawing/2014/main" id="{71923415-BF78-CE71-40DE-2177BF1AFD0D}"/>
              </a:ext>
            </a:extLst>
          </p:cNvPr>
          <p:cNvSpPr/>
          <p:nvPr/>
        </p:nvSpPr>
        <p:spPr>
          <a:xfrm rot="16200000" flipV="1">
            <a:off x="3857574" y="3365549"/>
            <a:ext cx="75816" cy="496812"/>
          </a:xfrm>
          <a:prstGeom prst="rightBracket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5B3FBF18-C013-D4E1-0FE9-0A36EB96EF6F}"/>
                  </a:ext>
                </a:extLst>
              </p:cNvPr>
              <p:cNvSpPr txBox="1"/>
              <p:nvPr/>
            </p:nvSpPr>
            <p:spPr>
              <a:xfrm>
                <a:off x="3382658" y="3221648"/>
                <a:ext cx="906263" cy="352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</m:acc>
                    </m:oMath>
                  </m:oMathPara>
                </a14:m>
                <a:endParaRPr lang="en-US" sz="1600" b="1" i="1" dirty="0">
                  <a:solidFill>
                    <a:srgbClr val="6767FF"/>
                  </a:solidFill>
                </a:endParaRPr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5B3FBF18-C013-D4E1-0FE9-0A36EB96E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658" y="3221648"/>
                <a:ext cx="906263" cy="352148"/>
              </a:xfrm>
              <a:prstGeom prst="rect">
                <a:avLst/>
              </a:prstGeom>
              <a:blipFill>
                <a:blip r:embed="rId6"/>
                <a:stretch>
                  <a:fillRect r="-1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Grafik 26" descr="\documentclass{article}&#10;\usepackage{amsmath}&#10;\usepackage[usenames,dvipsnames]{xcolor} \pagestyle{empty}&#10;&#10;\begin{document}&#10;&#10;\begin{equation*}&#10;\boldmath\color{blue}\hat{\delta} = \dfrac{\left(\beta \gamma \right)_\text{He}-\left(\beta \gamma \right)_\text{C}}{\left(\beta \gamma \right)_\text{C}} &gt; 0&#10;\end{equation*}&#10;&#10;&#10;\end{document}" title="IguanaTex Bitmap Display">
            <a:extLst>
              <a:ext uri="{FF2B5EF4-FFF2-40B4-BE49-F238E27FC236}">
                <a16:creationId xmlns:a16="http://schemas.microsoft.com/office/drawing/2014/main" id="{859CBF49-75EF-9998-3CD6-2E0A02B1C0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77" y="2464822"/>
            <a:ext cx="2334175" cy="505007"/>
          </a:xfrm>
          <a:prstGeom prst="rect">
            <a:avLst/>
          </a:prstGeom>
        </p:spPr>
      </p:pic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872ED089-11CA-2A4F-A1D9-79B13F53C835}"/>
              </a:ext>
            </a:extLst>
          </p:cNvPr>
          <p:cNvGrpSpPr/>
          <p:nvPr/>
        </p:nvGrpSpPr>
        <p:grpSpPr>
          <a:xfrm>
            <a:off x="2577970" y="3765064"/>
            <a:ext cx="973235" cy="477982"/>
            <a:chOff x="2192307" y="2700599"/>
            <a:chExt cx="973235" cy="477982"/>
          </a:xfrm>
        </p:grpSpPr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5A644A1D-2E3E-335B-DF53-1CEF790EE4B0}"/>
                </a:ext>
              </a:extLst>
            </p:cNvPr>
            <p:cNvSpPr/>
            <p:nvPr/>
          </p:nvSpPr>
          <p:spPr>
            <a:xfrm>
              <a:off x="2192307" y="2709327"/>
              <a:ext cx="772307" cy="469253"/>
            </a:xfrm>
            <a:prstGeom prst="roundRect">
              <a:avLst>
                <a:gd name="adj" fmla="val 12763"/>
              </a:avLst>
            </a:prstGeom>
            <a:solidFill>
              <a:srgbClr val="FFFFFF">
                <a:alpha val="74118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7400AE72-E1E8-F94E-E948-2F4E3BEF6F25}"/>
                </a:ext>
              </a:extLst>
            </p:cNvPr>
            <p:cNvSpPr/>
            <p:nvPr/>
          </p:nvSpPr>
          <p:spPr>
            <a:xfrm>
              <a:off x="2255157" y="2759481"/>
              <a:ext cx="228600" cy="143847"/>
            </a:xfrm>
            <a:prstGeom prst="roundRect">
              <a:avLst/>
            </a:prstGeom>
            <a:solidFill>
              <a:srgbClr val="FF86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4FF9DF64-78E3-AA7F-65F0-48DEF6B7734A}"/>
                </a:ext>
              </a:extLst>
            </p:cNvPr>
            <p:cNvSpPr/>
            <p:nvPr/>
          </p:nvSpPr>
          <p:spPr>
            <a:xfrm>
              <a:off x="2255157" y="2983804"/>
              <a:ext cx="228600" cy="143847"/>
            </a:xfrm>
            <a:prstGeom prst="roundRect">
              <a:avLst/>
            </a:prstGeom>
            <a:solidFill>
              <a:srgbClr val="2C55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8D7F2B9A-D671-4189-70C0-0090BD94CE35}"/>
                </a:ext>
              </a:extLst>
            </p:cNvPr>
            <p:cNvSpPr txBox="1"/>
            <p:nvPr/>
          </p:nvSpPr>
          <p:spPr>
            <a:xfrm>
              <a:off x="2483758" y="2700599"/>
              <a:ext cx="6817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He-2+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83C2820C-17D2-D3E4-17B5-B85E96B20979}"/>
                </a:ext>
              </a:extLst>
            </p:cNvPr>
            <p:cNvSpPr txBox="1"/>
            <p:nvPr/>
          </p:nvSpPr>
          <p:spPr>
            <a:xfrm>
              <a:off x="2483758" y="2916971"/>
              <a:ext cx="5435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C-6+</a:t>
              </a:r>
            </a:p>
          </p:txBody>
        </p:sp>
      </p:grpSp>
      <p:sp>
        <p:nvSpPr>
          <p:cNvPr id="37" name="Rechteck 36">
            <a:extLst>
              <a:ext uri="{FF2B5EF4-FFF2-40B4-BE49-F238E27FC236}">
                <a16:creationId xmlns:a16="http://schemas.microsoft.com/office/drawing/2014/main" id="{B3472A99-53A0-04AC-8EB6-07A8A762498E}"/>
              </a:ext>
            </a:extLst>
          </p:cNvPr>
          <p:cNvSpPr/>
          <p:nvPr/>
        </p:nvSpPr>
        <p:spPr>
          <a:xfrm>
            <a:off x="6320187" y="1709638"/>
            <a:ext cx="4153283" cy="370867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sx="99000" sy="99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BFB73D2C-DDE4-A923-DEF4-D46DFFCCFC2A}"/>
              </a:ext>
            </a:extLst>
          </p:cNvPr>
          <p:cNvSpPr/>
          <p:nvPr/>
        </p:nvSpPr>
        <p:spPr>
          <a:xfrm>
            <a:off x="6320187" y="1709638"/>
            <a:ext cx="4153283" cy="5140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95959"/>
                </a:solidFill>
              </a:rPr>
              <a:t>Tune distribution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53" name="Grafik 52" descr="\documentclass{article}&#10;\usepackage{amsmath}&#10;\usepackage[usenames,dvipsnames]{xcolor} \pagestyle{empty}&#10;&#10;\begin{document}&#10;&#10;\begin{equation*}&#10;\boldmath\color{OliveGreen}\delta_\text{eff}\color{black} = \dfrac{1+\color{blue}\hat{\delta}\color{black}&#10;}{\color{Orange}\chi\color{black}} - 1.&#10;\end{equation*}&#10;&#10;&#10;\end{document}" title="IguanaTex Bitmap Display">
            <a:extLst>
              <a:ext uri="{FF2B5EF4-FFF2-40B4-BE49-F238E27FC236}">
                <a16:creationId xmlns:a16="http://schemas.microsoft.com/office/drawing/2014/main" id="{F3B68D3C-4057-8111-2BCD-5817B9FAEDF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65" y="2396668"/>
            <a:ext cx="1920015" cy="644399"/>
          </a:xfrm>
          <a:prstGeom prst="rect">
            <a:avLst/>
          </a:prstGeom>
        </p:spPr>
      </p:pic>
      <p:sp>
        <p:nvSpPr>
          <p:cNvPr id="54" name="Geschweifte Klammer links 53">
            <a:extLst>
              <a:ext uri="{FF2B5EF4-FFF2-40B4-BE49-F238E27FC236}">
                <a16:creationId xmlns:a16="http://schemas.microsoft.com/office/drawing/2014/main" id="{C6E412EF-1AC6-4B38-6A19-B0DDC8D05306}"/>
              </a:ext>
            </a:extLst>
          </p:cNvPr>
          <p:cNvSpPr/>
          <p:nvPr/>
        </p:nvSpPr>
        <p:spPr>
          <a:xfrm rot="16200000">
            <a:off x="7832054" y="4555539"/>
            <a:ext cx="140004" cy="423376"/>
          </a:xfrm>
          <a:prstGeom prst="leftBrac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DAF027CC-52A5-B680-722F-FC6916C538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08241" y="3426278"/>
            <a:ext cx="3310128" cy="1655064"/>
          </a:xfrm>
          <a:prstGeom prst="rect">
            <a:avLst/>
          </a:prstGeom>
        </p:spPr>
      </p:pic>
      <p:sp>
        <p:nvSpPr>
          <p:cNvPr id="56" name="Eckige Klammer rechts 55">
            <a:extLst>
              <a:ext uri="{FF2B5EF4-FFF2-40B4-BE49-F238E27FC236}">
                <a16:creationId xmlns:a16="http://schemas.microsoft.com/office/drawing/2014/main" id="{B6D0A9E5-AA6D-A874-1C42-6387C32E45C0}"/>
              </a:ext>
            </a:extLst>
          </p:cNvPr>
          <p:cNvSpPr/>
          <p:nvPr/>
        </p:nvSpPr>
        <p:spPr>
          <a:xfrm rot="16200000" flipV="1">
            <a:off x="8413496" y="3182463"/>
            <a:ext cx="58327" cy="703947"/>
          </a:xfrm>
          <a:prstGeom prst="rightBracke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6DAF39CD-151B-4AB4-8B8F-E9CB9999F490}"/>
                  </a:ext>
                </a:extLst>
              </p:cNvPr>
              <p:cNvSpPr txBox="1"/>
              <p:nvPr/>
            </p:nvSpPr>
            <p:spPr>
              <a:xfrm>
                <a:off x="7252464" y="3120259"/>
                <a:ext cx="244573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009A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rgbClr val="009A00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1400" b="1" i="0" smtClean="0">
                              <a:solidFill>
                                <a:srgbClr val="009A00"/>
                              </a:solidFill>
                              <a:latin typeface="Cambria Math" panose="02040503050406030204" pitchFamily="18" charset="0"/>
                            </a:rPr>
                            <m:t>𝐞𝐟𝐟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6DAF39CD-151B-4AB4-8B8F-E9CB9999F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464" y="3120259"/>
                <a:ext cx="2445737" cy="307777"/>
              </a:xfrm>
              <a:prstGeom prst="rect">
                <a:avLst/>
              </a:prstGeom>
              <a:blipFill>
                <a:blip r:embed="rId1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8246BACB-3828-F3AD-73A7-0E3E8B0598B9}"/>
                  </a:ext>
                </a:extLst>
              </p:cNvPr>
              <p:cNvSpPr txBox="1"/>
              <p:nvPr/>
            </p:nvSpPr>
            <p:spPr>
              <a:xfrm>
                <a:off x="7636727" y="4997908"/>
                <a:ext cx="29900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Aft>
                    <a:spcPts val="1200"/>
                  </a:spcAft>
                </a:pPr>
                <a:r>
                  <a:rPr lang="de-AT" sz="1200" b="0" i="1" dirty="0">
                    <a:solidFill>
                      <a:schemeClr val="bg2">
                        <a:lumMod val="75000"/>
                      </a:schemeClr>
                    </a:solidFill>
                  </a:rPr>
                  <a:t>here: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𝑅𝑀𝑆</m:t>
                        </m:r>
                      </m:sub>
                    </m:sSub>
                    <m:r>
                      <a:rPr lang="de-AT" sz="1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≈0.35⋅</m:t>
                    </m:r>
                    <m:sSup>
                      <m:sSupPr>
                        <m:ctrlP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200" i="1" dirty="0">
                    <a:solidFill>
                      <a:schemeClr val="bg2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AT" sz="1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≈−1.3</m:t>
                    </m:r>
                  </m:oMath>
                </a14:m>
                <a:endParaRPr lang="en-US" sz="1200" i="1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Textfeld 57">
                <a:extLst>
                  <a:ext uri="{FF2B5EF4-FFF2-40B4-BE49-F238E27FC236}">
                    <a16:creationId xmlns:a16="http://schemas.microsoft.com/office/drawing/2014/main" id="{8246BACB-3828-F3AD-73A7-0E3E8B059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727" y="4997908"/>
                <a:ext cx="2990087" cy="276999"/>
              </a:xfrm>
              <a:prstGeom prst="rect">
                <a:avLst/>
              </a:prstGeom>
              <a:blipFill>
                <a:blip r:embed="rId12"/>
                <a:stretch>
                  <a:fillRect l="-204"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958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4" grpId="0" animBg="1"/>
      <p:bldP spid="26" grpId="0"/>
      <p:bldP spid="37" grpId="0" animBg="1"/>
      <p:bldP spid="38" grpId="0" animBg="1"/>
      <p:bldP spid="54" grpId="0" animBg="1"/>
      <p:bldP spid="56" grpId="0" animBg="1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C8C1E5-ED8B-C33B-FE17-2259E8E756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05DA99-5BA0-4F06-BFAE-BC855CCE6F55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66D8A7-6D9C-7065-B8A9-CEF8B1649F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81C705-381F-EA11-9C95-1B41C5E2DC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00738" y="6516430"/>
            <a:ext cx="2743200" cy="296031"/>
          </a:xfrm>
        </p:spPr>
        <p:txBody>
          <a:bodyPr/>
          <a:lstStyle/>
          <a:p>
            <a:fld id="{E9F87857-37EF-4671-AC40-D5F8E67100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Titel 3">
            <a:extLst>
              <a:ext uri="{FF2B5EF4-FFF2-40B4-BE49-F238E27FC236}">
                <a16:creationId xmlns:a16="http://schemas.microsoft.com/office/drawing/2014/main" id="{1D8F7A79-5DDE-81DB-068E-16B275AB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7" y="345002"/>
            <a:ext cx="11208817" cy="477916"/>
          </a:xfrm>
        </p:spPr>
        <p:txBody>
          <a:bodyPr/>
          <a:lstStyle/>
          <a:p>
            <a:r>
              <a:rPr lang="en-US" u="sng" dirty="0"/>
              <a:t>Tune</a:t>
            </a:r>
            <a:r>
              <a:rPr lang="en-US" dirty="0"/>
              <a:t> Distribution Prior to Extraction II 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A74967EB-242A-186A-9738-28B7EB682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11765" y="2262840"/>
            <a:ext cx="4114800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Inhaltsplatzhalter 1">
                <a:extLst>
                  <a:ext uri="{FF2B5EF4-FFF2-40B4-BE49-F238E27FC236}">
                    <a16:creationId xmlns:a16="http://schemas.microsoft.com/office/drawing/2014/main" id="{0A56A197-9751-205B-CA2B-5912EF4047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3797" y="1362043"/>
                <a:ext cx="11668203" cy="422815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200"/>
                  </a:spcBef>
                  <a:spcAft>
                    <a:spcPts val="600"/>
                  </a:spcAft>
                  <a:buNone/>
                </a:pPr>
                <a:r>
                  <a:rPr lang="en-US" b="1" dirty="0">
                    <a:solidFill>
                      <a:srgbClr val="3E6DAC"/>
                    </a:solidFill>
                    <a:sym typeface="Wingdings" panose="05000000000000000000" pitchFamily="2" charset="2"/>
                  </a:rPr>
                  <a:t>Consequently, the t</a:t>
                </a:r>
                <a:r>
                  <a:rPr lang="en-US" b="1" dirty="0">
                    <a:solidFill>
                      <a:srgbClr val="3E6DAC"/>
                    </a:solidFill>
                  </a:rPr>
                  <a:t>une separation </a:t>
                </a:r>
                <a:r>
                  <a:rPr lang="en-US" dirty="0">
                    <a:solidFill>
                      <a:srgbClr val="3E6DAC"/>
                    </a:solidFill>
                  </a:rPr>
                  <a:t>between </a:t>
                </a:r>
                <a:r>
                  <a:rPr lang="en-US" baseline="30000" dirty="0">
                    <a:solidFill>
                      <a:srgbClr val="3E6DAC"/>
                    </a:solidFill>
                  </a:rPr>
                  <a:t>4</a:t>
                </a:r>
                <a:r>
                  <a:rPr lang="en-US" dirty="0">
                    <a:solidFill>
                      <a:srgbClr val="3E6DAC"/>
                    </a:solidFill>
                  </a:rPr>
                  <a:t>He</a:t>
                </a:r>
                <a:r>
                  <a:rPr lang="en-US" baseline="30000" dirty="0">
                    <a:solidFill>
                      <a:srgbClr val="3E6DAC"/>
                    </a:solidFill>
                  </a:rPr>
                  <a:t>2+ </a:t>
                </a:r>
                <a:r>
                  <a:rPr lang="en-US" dirty="0">
                    <a:solidFill>
                      <a:srgbClr val="3E6DAC"/>
                    </a:solidFill>
                  </a:rPr>
                  <a:t>and </a:t>
                </a:r>
                <a:r>
                  <a:rPr lang="en-US" baseline="30000" dirty="0">
                    <a:solidFill>
                      <a:srgbClr val="3E6DAC"/>
                    </a:solidFill>
                  </a:rPr>
                  <a:t>12</a:t>
                </a:r>
                <a:r>
                  <a:rPr lang="en-US" dirty="0">
                    <a:solidFill>
                      <a:srgbClr val="3E6DAC"/>
                    </a:solidFill>
                  </a:rPr>
                  <a:t>C</a:t>
                </a:r>
                <a:r>
                  <a:rPr lang="en-US" baseline="30000" dirty="0">
                    <a:solidFill>
                      <a:srgbClr val="3E6DAC"/>
                    </a:solidFill>
                  </a:rPr>
                  <a:t>6+</a:t>
                </a:r>
                <a:r>
                  <a:rPr lang="en-US" dirty="0">
                    <a:solidFill>
                      <a:srgbClr val="3E6DAC"/>
                    </a:solidFill>
                  </a:rPr>
                  <a:t> </a:t>
                </a:r>
                <a:r>
                  <a:rPr lang="en-US" b="1" dirty="0">
                    <a:solidFill>
                      <a:srgbClr val="3E6DAC"/>
                    </a:solidFill>
                  </a:rPr>
                  <a:t>depends on the extraction energy </a:t>
                </a:r>
                <a:r>
                  <a:rPr lang="en-US" dirty="0">
                    <a:solidFill>
                      <a:srgbClr val="3E6DAC"/>
                    </a:solidFill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r>
                          <a:rPr lang="en-US" i="0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0">
                        <a:solidFill>
                          <a:srgbClr val="3E6DAC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>
                    <a:solidFill>
                      <a:srgbClr val="3E6DAC"/>
                    </a:solidFill>
                    <a:sym typeface="Wingdings" panose="05000000000000000000" pitchFamily="2" charset="2"/>
                  </a:rPr>
                  <a:t>).</a:t>
                </a:r>
              </a:p>
            </p:txBody>
          </p:sp>
        </mc:Choice>
        <mc:Fallback xmlns="">
          <p:sp>
            <p:nvSpPr>
              <p:cNvPr id="50" name="Inhaltsplatzhalter 1">
                <a:extLst>
                  <a:ext uri="{FF2B5EF4-FFF2-40B4-BE49-F238E27FC236}">
                    <a16:creationId xmlns:a16="http://schemas.microsoft.com/office/drawing/2014/main" id="{0A56A197-9751-205B-CA2B-5912EF4047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3797" y="1362043"/>
                <a:ext cx="11668203" cy="422815"/>
              </a:xfrm>
              <a:blipFill>
                <a:blip r:embed="rId5"/>
                <a:stretch>
                  <a:fillRect l="-470" t="-12857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7F27386D-99AE-02DC-12D2-40001CEEF7C6}"/>
              </a:ext>
            </a:extLst>
          </p:cNvPr>
          <p:cNvSpPr/>
          <p:nvPr/>
        </p:nvSpPr>
        <p:spPr>
          <a:xfrm>
            <a:off x="561897" y="3159669"/>
            <a:ext cx="3316370" cy="309086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sx="99000" sy="99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56E6A11B-BBE7-C7A6-905B-BA2A2BE991FD}"/>
                  </a:ext>
                </a:extLst>
              </p:cNvPr>
              <p:cNvSpPr/>
              <p:nvPr/>
            </p:nvSpPr>
            <p:spPr>
              <a:xfrm>
                <a:off x="561897" y="3159669"/>
                <a:ext cx="3316370" cy="428443"/>
              </a:xfrm>
              <a:prstGeom prst="rect">
                <a:avLst/>
              </a:prstGeom>
              <a:solidFill>
                <a:srgbClr val="E5E5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𝐤𝐢𝐧</m:t>
                          </m:r>
                        </m:sub>
                      </m:sSub>
                      <m:r>
                        <a:rPr 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𝟏𝟓𝟎</m:t>
                      </m:r>
                      <m:r>
                        <a:rPr 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𝐌𝐞𝐕</m:t>
                      </m:r>
                      <m:r>
                        <a:rPr 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56E6A11B-BBE7-C7A6-905B-BA2A2BE991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897" y="3159669"/>
                <a:ext cx="3316370" cy="428443"/>
              </a:xfrm>
              <a:prstGeom prst="rect">
                <a:avLst/>
              </a:prstGeom>
              <a:blipFill>
                <a:blip r:embed="rId9"/>
                <a:stretch>
                  <a:fillRect b="-56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BC0A59F-4D92-5BEC-A40F-F25FAB6F3DB1}"/>
                  </a:ext>
                </a:extLst>
              </p:cNvPr>
              <p:cNvSpPr txBox="1"/>
              <p:nvPr/>
            </p:nvSpPr>
            <p:spPr>
              <a:xfrm>
                <a:off x="675301" y="3677111"/>
                <a:ext cx="2127037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b="0" i="1" smtClean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acc>
                    <m:r>
                      <a:rPr lang="en-US" sz="1400" b="0" i="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     =</m:t>
                    </m:r>
                    <m:r>
                      <m:rPr>
                        <m:nor/>
                      </m:rPr>
                      <a:rPr lang="en-US" sz="1400" dirty="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m:rPr>
                        <m:nor/>
                      </m:rPr>
                      <a:rPr lang="en-US" sz="1400" b="0" i="0" dirty="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35</m:t>
                    </m:r>
                    <m:r>
                      <m:rPr>
                        <m:nor/>
                      </m:rPr>
                      <a:rPr lang="en-US" sz="1400" dirty="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1400" dirty="0" smtClean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−3</m:t>
                    </m:r>
                  </m:oMath>
                </a14:m>
                <a:endParaRPr lang="en-US" sz="1400" dirty="0">
                  <a:solidFill>
                    <a:srgbClr val="595959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spcBef>
                    <a:spcPts val="600"/>
                  </a:spcBef>
                  <a:buFontTx/>
                  <a:buChar char="►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AT" sz="14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ff</m:t>
                        </m:r>
                      </m:sub>
                    </m:sSub>
                    <m:r>
                      <a:rPr lang="en-US" sz="140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40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0.996</m:t>
                    </m:r>
                    <m:r>
                      <m:rPr>
                        <m:nor/>
                      </m:rPr>
                      <a:rPr lang="en-US" sz="1400" dirty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1400" dirty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−3</m:t>
                    </m:r>
                  </m:oMath>
                </a14:m>
                <a:endParaRPr lang="en-US" sz="1400" dirty="0">
                  <a:solidFill>
                    <a:srgbClr val="595959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BC0A59F-4D92-5BEC-A40F-F25FAB6F3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01" y="3677111"/>
                <a:ext cx="2127037" cy="612284"/>
              </a:xfrm>
              <a:prstGeom prst="rect">
                <a:avLst/>
              </a:prstGeom>
              <a:blipFill>
                <a:blip r:embed="rId10"/>
                <a:stretch>
                  <a:fillRect l="-860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fik 14">
            <a:extLst>
              <a:ext uri="{FF2B5EF4-FFF2-40B4-BE49-F238E27FC236}">
                <a16:creationId xmlns:a16="http://schemas.microsoft.com/office/drawing/2014/main" id="{8BBA20E2-5927-CD6F-60E1-B8F59A66E4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5395" y="4433335"/>
            <a:ext cx="3061846" cy="1530923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97C77AD4-C6E2-F38B-6DD7-DD103002E33E}"/>
              </a:ext>
            </a:extLst>
          </p:cNvPr>
          <p:cNvSpPr/>
          <p:nvPr/>
        </p:nvSpPr>
        <p:spPr>
          <a:xfrm>
            <a:off x="8429625" y="1784858"/>
            <a:ext cx="3316370" cy="328828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sx="99000" sy="99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8C94C921-BC8E-8F4E-5FD5-7A255F9A7B92}"/>
                  </a:ext>
                </a:extLst>
              </p:cNvPr>
              <p:cNvSpPr/>
              <p:nvPr/>
            </p:nvSpPr>
            <p:spPr>
              <a:xfrm>
                <a:off x="8429625" y="1784858"/>
                <a:ext cx="3316370" cy="428443"/>
              </a:xfrm>
              <a:prstGeom prst="rect">
                <a:avLst/>
              </a:prstGeom>
              <a:solidFill>
                <a:srgbClr val="D9F5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𝐤𝐢𝐧</m:t>
                          </m:r>
                        </m:sub>
                      </m:sSub>
                      <m:r>
                        <a:rPr 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AT" b="1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𝟒𝟎𝟎</m:t>
                      </m:r>
                      <m:r>
                        <a:rPr 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𝐌𝐞𝐕</m:t>
                      </m:r>
                      <m:r>
                        <a:rPr 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𝐮</m:t>
                      </m:r>
                    </m:oMath>
                  </m:oMathPara>
                </a14:m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8C94C921-BC8E-8F4E-5FD5-7A255F9A7B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625" y="1784858"/>
                <a:ext cx="3316370" cy="428443"/>
              </a:xfrm>
              <a:prstGeom prst="rect">
                <a:avLst/>
              </a:prstGeom>
              <a:blipFill>
                <a:blip r:embed="rId13"/>
                <a:stretch>
                  <a:fillRect b="-4167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46703F72-4F11-EF1E-F65F-E510889311D0}"/>
                  </a:ext>
                </a:extLst>
              </p:cNvPr>
              <p:cNvSpPr txBox="1"/>
              <p:nvPr/>
            </p:nvSpPr>
            <p:spPr>
              <a:xfrm>
                <a:off x="8543029" y="2302300"/>
                <a:ext cx="2127037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Tx/>
                  <a:buChar char="►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acc>
                    <m:r>
                      <a:rPr lang="en-US" sz="140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=</m:t>
                    </m:r>
                    <m:r>
                      <m:rPr>
                        <m:nor/>
                      </m:rPr>
                      <a:rPr lang="en-US" sz="1400" dirty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0.72</m:t>
                    </m:r>
                    <m:r>
                      <m:rPr>
                        <m:nor/>
                      </m:rPr>
                      <a:rPr lang="en-US" sz="1400" dirty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1400" dirty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−3</m:t>
                    </m:r>
                  </m:oMath>
                </a14:m>
                <a:endParaRPr lang="en-US" sz="1400" dirty="0">
                  <a:solidFill>
                    <a:srgbClr val="595959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spcBef>
                    <a:spcPts val="600"/>
                  </a:spcBef>
                  <a:buFontTx/>
                  <a:buChar char="►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AT" sz="14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ff</m:t>
                        </m:r>
                      </m:sub>
                    </m:sSub>
                    <m:r>
                      <a:rPr lang="en-US" sz="140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1400" dirty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1.37</m:t>
                    </m:r>
                    <m:r>
                      <m:rPr>
                        <m:nor/>
                      </m:rPr>
                      <a:rPr lang="en-US" sz="1400" dirty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sz="1400" dirty="0">
                        <a:solidFill>
                          <a:srgbClr val="59595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−3</m:t>
                    </m:r>
                  </m:oMath>
                </a14:m>
                <a:endParaRPr lang="en-US" sz="1400" dirty="0">
                  <a:solidFill>
                    <a:srgbClr val="595959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46703F72-4F11-EF1E-F65F-E51088931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029" y="2302300"/>
                <a:ext cx="2127037" cy="612284"/>
              </a:xfrm>
              <a:prstGeom prst="rect">
                <a:avLst/>
              </a:prstGeom>
              <a:blipFill>
                <a:blip r:embed="rId14"/>
                <a:stretch>
                  <a:fillRect l="-573" b="-9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fik 19">
            <a:extLst>
              <a:ext uri="{FF2B5EF4-FFF2-40B4-BE49-F238E27FC236}">
                <a16:creationId xmlns:a16="http://schemas.microsoft.com/office/drawing/2014/main" id="{CBA973DA-15C5-D4AC-A6C1-4CFDA7DA79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29625" y="3187015"/>
            <a:ext cx="3180712" cy="1590356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4AD24AB9-2808-6315-971D-9341E3C89527}"/>
              </a:ext>
            </a:extLst>
          </p:cNvPr>
          <p:cNvGrpSpPr/>
          <p:nvPr/>
        </p:nvGrpSpPr>
        <p:grpSpPr>
          <a:xfrm>
            <a:off x="10671016" y="3456346"/>
            <a:ext cx="973235" cy="477982"/>
            <a:chOff x="2192307" y="2700599"/>
            <a:chExt cx="973235" cy="477982"/>
          </a:xfrm>
        </p:grpSpPr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38CC2245-71F6-9BA6-00B4-3ABE9D586870}"/>
                </a:ext>
              </a:extLst>
            </p:cNvPr>
            <p:cNvSpPr/>
            <p:nvPr/>
          </p:nvSpPr>
          <p:spPr>
            <a:xfrm>
              <a:off x="2192307" y="2709327"/>
              <a:ext cx="772307" cy="469253"/>
            </a:xfrm>
            <a:prstGeom prst="roundRect">
              <a:avLst>
                <a:gd name="adj" fmla="val 12763"/>
              </a:avLst>
            </a:prstGeom>
            <a:solidFill>
              <a:srgbClr val="FFFFFF">
                <a:alpha val="74118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7C2832E4-AFF5-6EE4-64CC-9037FA0425DA}"/>
                </a:ext>
              </a:extLst>
            </p:cNvPr>
            <p:cNvSpPr/>
            <p:nvPr/>
          </p:nvSpPr>
          <p:spPr>
            <a:xfrm>
              <a:off x="2255157" y="2759481"/>
              <a:ext cx="228600" cy="143847"/>
            </a:xfrm>
            <a:prstGeom prst="roundRect">
              <a:avLst/>
            </a:prstGeom>
            <a:solidFill>
              <a:srgbClr val="FF86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8156DD72-923C-B2AD-0847-807301F147F4}"/>
                </a:ext>
              </a:extLst>
            </p:cNvPr>
            <p:cNvSpPr/>
            <p:nvPr/>
          </p:nvSpPr>
          <p:spPr>
            <a:xfrm>
              <a:off x="2255157" y="2983804"/>
              <a:ext cx="228600" cy="143847"/>
            </a:xfrm>
            <a:prstGeom prst="roundRect">
              <a:avLst/>
            </a:prstGeom>
            <a:solidFill>
              <a:srgbClr val="2C55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732981A-AE11-F332-230F-ABC0EF7DEE51}"/>
                </a:ext>
              </a:extLst>
            </p:cNvPr>
            <p:cNvSpPr txBox="1"/>
            <p:nvPr/>
          </p:nvSpPr>
          <p:spPr>
            <a:xfrm>
              <a:off x="2483758" y="2700599"/>
              <a:ext cx="6817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He-2+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6006936-3E3A-D993-1A98-5F5AB5E616FD}"/>
                </a:ext>
              </a:extLst>
            </p:cNvPr>
            <p:cNvSpPr txBox="1"/>
            <p:nvPr/>
          </p:nvSpPr>
          <p:spPr>
            <a:xfrm>
              <a:off x="2483758" y="2916971"/>
              <a:ext cx="5435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C-6+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D05DA6F-9CD4-9B98-4992-91CF42B3DBAD}"/>
                  </a:ext>
                </a:extLst>
              </p:cNvPr>
              <p:cNvSpPr txBox="1"/>
              <p:nvPr/>
            </p:nvSpPr>
            <p:spPr>
              <a:xfrm>
                <a:off x="1307294" y="5973531"/>
                <a:ext cx="29900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Aft>
                    <a:spcPts val="1200"/>
                  </a:spcAft>
                </a:pPr>
                <a:r>
                  <a:rPr lang="de-AT" sz="1200" b="0" i="1" dirty="0">
                    <a:solidFill>
                      <a:schemeClr val="bg2">
                        <a:lumMod val="75000"/>
                      </a:schemeClr>
                    </a:solidFill>
                  </a:rPr>
                  <a:t>here: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𝑅𝑀𝑆</m:t>
                        </m:r>
                      </m:sub>
                    </m:sSub>
                    <m:r>
                      <a:rPr lang="de-AT" sz="1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≈0.35⋅</m:t>
                    </m:r>
                    <m:sSup>
                      <m:sSupPr>
                        <m:ctrlP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200" i="1" dirty="0">
                    <a:solidFill>
                      <a:schemeClr val="bg2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AT" sz="1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≈−1.3</m:t>
                    </m:r>
                  </m:oMath>
                </a14:m>
                <a:endParaRPr lang="en-US" sz="1200" i="1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D05DA6F-9CD4-9B98-4992-91CF42B3D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294" y="5973531"/>
                <a:ext cx="2990087" cy="276999"/>
              </a:xfrm>
              <a:prstGeom prst="rect">
                <a:avLst/>
              </a:prstGeom>
              <a:blipFill>
                <a:blip r:embed="rId17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011B46A-264A-9486-1F56-B9E3F1698F02}"/>
                  </a:ext>
                </a:extLst>
              </p:cNvPr>
              <p:cNvSpPr txBox="1"/>
              <p:nvPr/>
            </p:nvSpPr>
            <p:spPr>
              <a:xfrm>
                <a:off x="9238822" y="4724821"/>
                <a:ext cx="29900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Aft>
                    <a:spcPts val="1200"/>
                  </a:spcAft>
                </a:pPr>
                <a:r>
                  <a:rPr lang="de-AT" sz="1200" b="0" i="1" dirty="0">
                    <a:solidFill>
                      <a:schemeClr val="bg2">
                        <a:lumMod val="75000"/>
                      </a:schemeClr>
                    </a:solidFill>
                  </a:rPr>
                  <a:t>here: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𝑅𝑀𝑆</m:t>
                        </m:r>
                      </m:sub>
                    </m:sSub>
                    <m:r>
                      <a:rPr lang="de-AT" sz="1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≈0.35⋅</m:t>
                    </m:r>
                    <m:sSup>
                      <m:sSupPr>
                        <m:ctrlP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200" i="1" dirty="0">
                    <a:solidFill>
                      <a:schemeClr val="bg2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de-AT" sz="12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AT" sz="12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≈−1.3</m:t>
                    </m:r>
                  </m:oMath>
                </a14:m>
                <a:endParaRPr lang="en-US" sz="1200" i="1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011B46A-264A-9486-1F56-B9E3F1698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822" y="4724821"/>
                <a:ext cx="2990087" cy="276999"/>
              </a:xfrm>
              <a:prstGeom prst="rect">
                <a:avLst/>
              </a:prstGeom>
              <a:blipFill>
                <a:blip r:embed="rId18"/>
                <a:stretch>
                  <a:fillRect l="-204"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5522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C1C8175-3E72-1FE1-53A6-CB91A5D6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Extraction Strategy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32FA98-79CA-EA87-FBBF-2A58708F52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9A84829-6905-4DCC-95A5-78F6184982A1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89A54F-8D40-F994-9836-890EDAE524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B087FF-8239-89B9-9420-C0CCEE6467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9FD1EC0-D8EC-BCD7-1487-689A6E954D97}"/>
              </a:ext>
            </a:extLst>
          </p:cNvPr>
          <p:cNvSpPr/>
          <p:nvPr/>
        </p:nvSpPr>
        <p:spPr>
          <a:xfrm>
            <a:off x="281799" y="2321347"/>
            <a:ext cx="11487630" cy="2068484"/>
          </a:xfrm>
          <a:prstGeom prst="roundRect">
            <a:avLst>
              <a:gd name="adj" fmla="val 3708"/>
            </a:avLst>
          </a:prstGeom>
          <a:ln w="25400">
            <a:noFill/>
          </a:ln>
          <a:effectLst>
            <a:outerShdw blurRad="63500" sx="101000" sy="101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121917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>
              <a:solidFill>
                <a:srgbClr val="0033A0"/>
              </a:solidFill>
            </a:endParaRPr>
          </a:p>
        </p:txBody>
      </p:sp>
      <p:pic>
        <p:nvPicPr>
          <p:cNvPr id="29" name="Grafik 28" descr="\documentclass{article}&#10;\usepackage{array}&#10;\usepackage{amsmath}&#10;\pagestyle{empty}&#10;&#10;\begin{document}&#10;\begin{center}&#10;&#10;\begin{tabular}{  m{1.6cm}  m{1.5cm} m{1.8cm}  }&#10;\hline&#10;\textbf{Parameter}         &amp; \textbf{Unit}                                                                &amp; \textbf{Value}     \\ \hline&#10;$Q_{x}$, $Q_{y}$  &amp; -                                      &amp; 1.672, 1.79     \\&#10;$Q'_x$ $Q_{y'}$  &amp; -                                       &amp; -1.3, -2.6        \\&#10;$\alpha_\text{C}$  &amp; -                                     &amp; 0.257        \\&#10;$\sigma_\delta$     &amp; -                                    &amp; 0.35e-3  \\&#10;$\epsilon_{\text{n, rms},x / y}$ &amp; mm mrad &amp; 0.5 /  0.5 \\     \hline                                &#10;\end{tabular}&#10;&#10;&#10;\end{center}&#10;\end{document}" title="IguanaTex Bitmap Display">
            <a:extLst>
              <a:ext uri="{FF2B5EF4-FFF2-40B4-BE49-F238E27FC236}">
                <a16:creationId xmlns:a16="http://schemas.microsoft.com/office/drawing/2014/main" id="{DDF1FB14-1713-AF19-A0BC-83286083EDE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75" y="4799261"/>
            <a:ext cx="3029220" cy="1264949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14A48DA9-9EFC-1AFD-D001-71E0C8047148}"/>
              </a:ext>
            </a:extLst>
          </p:cNvPr>
          <p:cNvGrpSpPr/>
          <p:nvPr/>
        </p:nvGrpSpPr>
        <p:grpSpPr>
          <a:xfrm>
            <a:off x="7149148" y="2321346"/>
            <a:ext cx="4675361" cy="1843154"/>
            <a:chOff x="771525" y="4400023"/>
            <a:chExt cx="5324474" cy="1877500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6982514E-1E4F-A5F9-1709-2A8A0C7C7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4137"/>
            <a:stretch/>
          </p:blipFill>
          <p:spPr>
            <a:xfrm>
              <a:off x="771525" y="4450813"/>
              <a:ext cx="5324474" cy="1822933"/>
            </a:xfrm>
            <a:prstGeom prst="rect">
              <a:avLst/>
            </a:prstGeom>
          </p:spPr>
        </p:pic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858961F6-C389-4BD6-FC54-0C0E0724005B}"/>
                </a:ext>
              </a:extLst>
            </p:cNvPr>
            <p:cNvSpPr txBox="1"/>
            <p:nvPr/>
          </p:nvSpPr>
          <p:spPr>
            <a:xfrm>
              <a:off x="1109663" y="4400023"/>
              <a:ext cx="352425" cy="280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400" dirty="0"/>
                <a:t>A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01EA951B-3C9B-1CB2-6474-BD6860137F6E}"/>
                </a:ext>
              </a:extLst>
            </p:cNvPr>
            <p:cNvSpPr txBox="1"/>
            <p:nvPr/>
          </p:nvSpPr>
          <p:spPr>
            <a:xfrm>
              <a:off x="3860345" y="4400270"/>
              <a:ext cx="352425" cy="280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400" dirty="0"/>
                <a:t>A</a:t>
              </a:r>
              <a:endParaRPr lang="en-US" sz="1200" dirty="0"/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80C66C99-9165-B733-A517-CBADC85F0711}"/>
                </a:ext>
              </a:extLst>
            </p:cNvPr>
            <p:cNvSpPr txBox="1"/>
            <p:nvPr/>
          </p:nvSpPr>
          <p:spPr>
            <a:xfrm>
              <a:off x="5631687" y="5996747"/>
              <a:ext cx="352425" cy="280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400" dirty="0"/>
                <a:t>Q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0E2F64D2-D7D5-4351-ADCB-C7F687CEACE7}"/>
                </a:ext>
              </a:extLst>
            </p:cNvPr>
            <p:cNvSpPr txBox="1"/>
            <p:nvPr/>
          </p:nvSpPr>
          <p:spPr>
            <a:xfrm>
              <a:off x="2802762" y="5996746"/>
              <a:ext cx="352425" cy="280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400" dirty="0"/>
                <a:t>Q</a:t>
              </a:r>
              <a:endParaRPr lang="en-US" sz="1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CA60D075-2F76-DC54-8568-F9376EFBA232}"/>
                  </a:ext>
                </a:extLst>
              </p:cNvPr>
              <p:cNvSpPr txBox="1"/>
              <p:nvPr/>
            </p:nvSpPr>
            <p:spPr>
              <a:xfrm>
                <a:off x="455427" y="2164379"/>
                <a:ext cx="6528481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endParaRPr lang="en-US" b="1" u="sng" dirty="0">
                  <a:solidFill>
                    <a:srgbClr val="3E6DAC"/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600" b="1" u="sng" dirty="0">
                    <a:solidFill>
                      <a:srgbClr val="3E6DAC"/>
                    </a:solidFill>
                  </a:rPr>
                  <a:t>Baseline: Extraction based on amplitude selection (RFKO) </a:t>
                </a:r>
              </a:p>
              <a:p>
                <a:pPr marL="285750" indent="-285750" algn="l"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►"/>
                </a:pPr>
                <a:r>
                  <a:rPr 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Multiple knobs 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for </a:t>
                </a:r>
                <a:r>
                  <a:rPr 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controlling intra-spill ion fluence ratio </a:t>
                </a:r>
                <a14:m>
                  <m:oMath xmlns:m="http://schemas.openxmlformats.org/officeDocument/2006/math">
                    <m:r>
                      <a:rPr lang="de-AT" sz="16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𝝃</m:t>
                    </m:r>
                  </m:oMath>
                </a14:m>
                <a:r>
                  <a:rPr 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depending on emittance ratios, extraction energy</a:t>
                </a:r>
                <a:r>
                  <a:rPr 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…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566738" lvl="2" indent="-160338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E.g.,</a:t>
                </a:r>
                <a:r>
                  <a:rPr lang="en-US" sz="1400" b="1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A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de-A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de-AT" sz="1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A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de-A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de-A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(tune separation), sextupole strength (ratio of stable areas), RFKO excitation signals / combinations, … .</a:t>
                </a:r>
              </a:p>
            </p:txBody>
          </p:sp>
        </mc:Choice>
        <mc:Fallback xmlns=""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CA60D075-2F76-DC54-8568-F9376EFBA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27" y="2164379"/>
                <a:ext cx="6528481" cy="2062103"/>
              </a:xfrm>
              <a:prstGeom prst="rect">
                <a:avLst/>
              </a:prstGeom>
              <a:blipFill>
                <a:blip r:embed="rId6"/>
                <a:stretch>
                  <a:fillRect l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8CDF4668-18E0-A06E-A483-EDA82C2EE82E}"/>
                  </a:ext>
                </a:extLst>
              </p:cNvPr>
              <p:cNvSpPr txBox="1"/>
              <p:nvPr/>
            </p:nvSpPr>
            <p:spPr>
              <a:xfrm>
                <a:off x="422567" y="4736626"/>
                <a:ext cx="5820903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spcAft>
                    <a:spcPts val="1200"/>
                  </a:spcAft>
                  <a:buFont typeface="Arial" panose="020B0604020202020204" pitchFamily="34" charset="0"/>
                  <a:buChar char="►"/>
                </a:pPr>
                <a:r>
                  <a:rPr lang="en-US" sz="1600" b="1" dirty="0">
                    <a:solidFill>
                      <a:srgbClr val="3E6DAC"/>
                    </a:solidFill>
                  </a:rPr>
                  <a:t>Next slides: first, illustrative examples ...</a:t>
                </a:r>
              </a:p>
              <a:p>
                <a:pPr marL="566738" indent="-160338" algn="l"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798513" algn="l"/>
                  </a:tabLst>
                </a:pP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For now,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coasting beams 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preliminarily based on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machine settings within the parameter range described in [8] </a:t>
                </a:r>
                <a:r>
                  <a:rPr lang="en-US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anose="05000000000000000000" pitchFamily="2" charset="2"/>
                  </a:rPr>
                  <a:t> to be adapted</a:t>
                </a:r>
                <a:endParaRPr lang="en-US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566738" indent="-160338"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798513" algn="l"/>
                  </a:tabLst>
                </a:pPr>
                <a:r>
                  <a:rPr lang="en-US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Today: RFKO excitation (no variation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A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A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de-AT" sz="1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AT" sz="1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AT" sz="1400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AT" sz="1400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AT" sz="1400" b="0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…)</a:t>
                </a:r>
              </a:p>
            </p:txBody>
          </p:sp>
        </mc:Choice>
        <mc:Fallback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8CDF4668-18E0-A06E-A483-EDA82C2EE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7" y="4736626"/>
                <a:ext cx="5820903" cy="1508105"/>
              </a:xfrm>
              <a:prstGeom prst="rect">
                <a:avLst/>
              </a:prstGeom>
              <a:blipFill>
                <a:blip r:embed="rId7"/>
                <a:stretch>
                  <a:fillRect l="-419" t="-1215" r="-209" b="-3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feld 56">
            <a:extLst>
              <a:ext uri="{FF2B5EF4-FFF2-40B4-BE49-F238E27FC236}">
                <a16:creationId xmlns:a16="http://schemas.microsoft.com/office/drawing/2014/main" id="{E31D7307-26B1-3A6D-9811-8895FC0FE93A}"/>
              </a:ext>
            </a:extLst>
          </p:cNvPr>
          <p:cNvSpPr txBox="1"/>
          <p:nvPr/>
        </p:nvSpPr>
        <p:spPr>
          <a:xfrm>
            <a:off x="7964538" y="6296498"/>
            <a:ext cx="42528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[</a:t>
            </a:r>
            <a:r>
              <a:rPr lang="de-AT" sz="1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8] F. </a:t>
            </a:r>
            <a:r>
              <a:rPr lang="de-AT" sz="10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Kuehteubl</a:t>
            </a:r>
            <a:r>
              <a:rPr lang="de-AT" sz="1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, IPAC23, </a:t>
            </a:r>
            <a:r>
              <a: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doi:10.18429/JACoW-IPAC2023-TUPM091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57BD238-8C79-E79B-A0CB-B616F512B550}"/>
              </a:ext>
            </a:extLst>
          </p:cNvPr>
          <p:cNvGrpSpPr/>
          <p:nvPr/>
        </p:nvGrpSpPr>
        <p:grpSpPr>
          <a:xfrm>
            <a:off x="9603755" y="5674636"/>
            <a:ext cx="2165678" cy="542469"/>
            <a:chOff x="10464587" y="5463091"/>
            <a:chExt cx="1602604" cy="542469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6EB6558-EE2E-6FCA-C440-764647E96F50}"/>
                </a:ext>
              </a:extLst>
            </p:cNvPr>
            <p:cNvSpPr/>
            <p:nvPr/>
          </p:nvSpPr>
          <p:spPr>
            <a:xfrm>
              <a:off x="10464587" y="5463091"/>
              <a:ext cx="1602601" cy="54246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86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B981F7E-8A96-05F9-1747-744970843347}"/>
                </a:ext>
              </a:extLst>
            </p:cNvPr>
            <p:cNvSpPr txBox="1"/>
            <p:nvPr/>
          </p:nvSpPr>
          <p:spPr>
            <a:xfrm>
              <a:off x="10464590" y="5463091"/>
              <a:ext cx="1602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b="1" dirty="0">
                  <a:solidFill>
                    <a:srgbClr val="F86464"/>
                  </a:solidFill>
                </a:rPr>
                <a:t>See talk by F. </a:t>
              </a:r>
              <a:r>
                <a:rPr lang="en-US" sz="1400" b="1" dirty="0" err="1">
                  <a:solidFill>
                    <a:srgbClr val="F86464"/>
                  </a:solidFill>
                </a:rPr>
                <a:t>Kühteubl</a:t>
              </a:r>
              <a:r>
                <a:rPr lang="en-US" sz="1400" b="1" dirty="0">
                  <a:solidFill>
                    <a:srgbClr val="F86464"/>
                  </a:solidFill>
                </a:rPr>
                <a:t> in the afternoon!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C0B39062-8A3A-9C1C-7A5E-16BC934247FF}"/>
              </a:ext>
            </a:extLst>
          </p:cNvPr>
          <p:cNvGrpSpPr/>
          <p:nvPr/>
        </p:nvGrpSpPr>
        <p:grpSpPr>
          <a:xfrm>
            <a:off x="9738445" y="3980198"/>
            <a:ext cx="1623291" cy="264363"/>
            <a:chOff x="2192306" y="2697846"/>
            <a:chExt cx="1623291" cy="264363"/>
          </a:xfrm>
        </p:grpSpPr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5F1EEC67-4800-F89A-FECE-E3596975FC20}"/>
                </a:ext>
              </a:extLst>
            </p:cNvPr>
            <p:cNvSpPr/>
            <p:nvPr/>
          </p:nvSpPr>
          <p:spPr>
            <a:xfrm>
              <a:off x="2192306" y="2709328"/>
              <a:ext cx="1623291" cy="250128"/>
            </a:xfrm>
            <a:prstGeom prst="roundRect">
              <a:avLst>
                <a:gd name="adj" fmla="val 12763"/>
              </a:avLst>
            </a:prstGeom>
            <a:solidFill>
              <a:srgbClr val="FFFFFF">
                <a:alpha val="74118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A3D046B7-2EE8-2656-5CF2-ADEAE4762CE7}"/>
                </a:ext>
              </a:extLst>
            </p:cNvPr>
            <p:cNvSpPr/>
            <p:nvPr/>
          </p:nvSpPr>
          <p:spPr>
            <a:xfrm>
              <a:off x="2255157" y="2759481"/>
              <a:ext cx="228600" cy="143847"/>
            </a:xfrm>
            <a:prstGeom prst="roundRect">
              <a:avLst/>
            </a:prstGeom>
            <a:solidFill>
              <a:srgbClr val="FF86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hteck: abgerundete Ecken 45">
              <a:extLst>
                <a:ext uri="{FF2B5EF4-FFF2-40B4-BE49-F238E27FC236}">
                  <a16:creationId xmlns:a16="http://schemas.microsoft.com/office/drawing/2014/main" id="{CB6A9A31-065E-96CD-3227-AA1921DB8D6F}"/>
                </a:ext>
              </a:extLst>
            </p:cNvPr>
            <p:cNvSpPr/>
            <p:nvPr/>
          </p:nvSpPr>
          <p:spPr>
            <a:xfrm>
              <a:off x="3043458" y="2764679"/>
              <a:ext cx="228600" cy="143847"/>
            </a:xfrm>
            <a:prstGeom prst="roundRect">
              <a:avLst/>
            </a:prstGeom>
            <a:solidFill>
              <a:srgbClr val="2C55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CD21001E-0532-1E1C-33E2-87C711E29067}"/>
                </a:ext>
              </a:extLst>
            </p:cNvPr>
            <p:cNvSpPr txBox="1"/>
            <p:nvPr/>
          </p:nvSpPr>
          <p:spPr>
            <a:xfrm>
              <a:off x="2483758" y="2700599"/>
              <a:ext cx="6817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He-2+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EE551109-F1B6-16E1-EB7E-16B982EE4CD5}"/>
                </a:ext>
              </a:extLst>
            </p:cNvPr>
            <p:cNvSpPr txBox="1"/>
            <p:nvPr/>
          </p:nvSpPr>
          <p:spPr>
            <a:xfrm>
              <a:off x="3272059" y="2697846"/>
              <a:ext cx="5435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C-6+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E67027DB-2D51-3471-23F9-6176B59D5110}"/>
                  </a:ext>
                </a:extLst>
              </p:cNvPr>
              <p:cNvSpPr txBox="1"/>
              <p:nvPr/>
            </p:nvSpPr>
            <p:spPr>
              <a:xfrm>
                <a:off x="422567" y="1058700"/>
                <a:ext cx="11557939" cy="984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u="sng" dirty="0">
                    <a:solidFill>
                      <a:srgbClr val="3E6DAC"/>
                    </a:solidFill>
                  </a:rPr>
                  <a:t>Summary/Requirements</a:t>
                </a:r>
                <a:r>
                  <a:rPr lang="en-US" sz="1600" dirty="0">
                    <a:solidFill>
                      <a:srgbClr val="3E6DAC"/>
                    </a:solidFill>
                  </a:rPr>
                  <a:t>: Aim to </a:t>
                </a:r>
                <a:r>
                  <a:rPr lang="en-US" sz="1600" b="1" dirty="0">
                    <a:solidFill>
                      <a:srgbClr val="3E6DAC"/>
                    </a:solidFill>
                  </a:rPr>
                  <a:t>simultaneously</a:t>
                </a:r>
                <a:r>
                  <a:rPr lang="en-US" sz="1600" dirty="0">
                    <a:solidFill>
                      <a:srgbClr val="3E6DAC"/>
                    </a:solidFill>
                  </a:rPr>
                  <a:t> </a:t>
                </a:r>
                <a:r>
                  <a:rPr lang="en-US" sz="1600" b="1" dirty="0">
                    <a:solidFill>
                      <a:srgbClr val="3E6DAC"/>
                    </a:solidFill>
                  </a:rPr>
                  <a:t>extract (</a:t>
                </a:r>
                <a:r>
                  <a:rPr lang="en-US" sz="1600" dirty="0">
                    <a:solidFill>
                      <a:srgbClr val="3E6DAC"/>
                    </a:solidFill>
                  </a:rPr>
                  <a:t>with </a:t>
                </a:r>
                <a:r>
                  <a:rPr lang="en-US" sz="1600" b="1" dirty="0">
                    <a:solidFill>
                      <a:srgbClr val="3E6DAC"/>
                    </a:solidFill>
                  </a:rPr>
                  <a:t>similar particle fluence) two ion species, </a:t>
                </a:r>
                <a:r>
                  <a:rPr lang="en-US" sz="1600" dirty="0">
                    <a:solidFill>
                      <a:srgbClr val="3E6DAC"/>
                    </a:solidFill>
                  </a:rPr>
                  <a:t>which can feature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3E6DAC"/>
                    </a:solidFill>
                  </a:rPr>
                  <a:t>energy-dependent tune separation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AT" sz="1600" b="1" i="1" smtClean="0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AT" sz="1600" b="1" i="1" smtClean="0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de-AT" sz="1600" b="1" i="1" smtClean="0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AT" sz="1600" b="1" i="1" smtClean="0">
                        <a:solidFill>
                          <a:srgbClr val="3E6DAC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de-AT" sz="1600" b="1" i="1" smtClean="0">
                        <a:solidFill>
                          <a:srgbClr val="3E6DAC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AT" sz="1600" b="1" i="1" smtClean="0">
                        <a:solidFill>
                          <a:srgbClr val="3E6DAC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1600" dirty="0">
                  <a:solidFill>
                    <a:srgbClr val="3E6DAC"/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3E6DAC"/>
                    </a:solidFill>
                  </a:rPr>
                  <a:t>and potentially</a:t>
                </a:r>
                <a:r>
                  <a:rPr lang="en-US" sz="1600" b="1" dirty="0">
                    <a:solidFill>
                      <a:srgbClr val="3E6DAC"/>
                    </a:solidFill>
                  </a:rPr>
                  <a:t> different horizontal phase space distributions</a:t>
                </a:r>
                <a:r>
                  <a:rPr lang="en-US" sz="1600" dirty="0">
                    <a:solidFill>
                      <a:srgbClr val="3E6DAC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E67027DB-2D51-3471-23F9-6176B59D5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67" y="1058700"/>
                <a:ext cx="11557939" cy="984885"/>
              </a:xfrm>
              <a:prstGeom prst="rect">
                <a:avLst/>
              </a:prstGeom>
              <a:blipFill>
                <a:blip r:embed="rId8"/>
                <a:stretch>
                  <a:fillRect l="-264" t="-1863" r="-791" b="-7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46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8" grpId="0"/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1EC23-12F6-079E-241A-30167DE9A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9E50458-EA20-DF9B-0726-0910C62B01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7" r="8574" b="12964"/>
          <a:stretch/>
        </p:blipFill>
        <p:spPr>
          <a:xfrm>
            <a:off x="5782817" y="942599"/>
            <a:ext cx="3215447" cy="200997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1A64B1E2-5EBE-DA44-BEDC-B93CEEC50402}"/>
              </a:ext>
            </a:extLst>
          </p:cNvPr>
          <p:cNvSpPr/>
          <p:nvPr/>
        </p:nvSpPr>
        <p:spPr>
          <a:xfrm>
            <a:off x="5832428" y="960649"/>
            <a:ext cx="3429151" cy="1991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Grafik 86">
            <a:extLst>
              <a:ext uri="{FF2B5EF4-FFF2-40B4-BE49-F238E27FC236}">
                <a16:creationId xmlns:a16="http://schemas.microsoft.com/office/drawing/2014/main" id="{942EC565-0094-F37E-EEAD-6EDCCB01E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82869" y="2884106"/>
            <a:ext cx="4853016" cy="363976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BBEEB78-4E02-1E81-4C25-6DB694DCF892}"/>
              </a:ext>
            </a:extLst>
          </p:cNvPr>
          <p:cNvSpPr/>
          <p:nvPr/>
        </p:nvSpPr>
        <p:spPr>
          <a:xfrm>
            <a:off x="8401685" y="993154"/>
            <a:ext cx="3407784" cy="3912967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sx="99000" sy="99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22E03E1-69E6-D5D5-AB7A-A6CB454B0B7A}"/>
              </a:ext>
            </a:extLst>
          </p:cNvPr>
          <p:cNvSpPr/>
          <p:nvPr/>
        </p:nvSpPr>
        <p:spPr>
          <a:xfrm>
            <a:off x="393867" y="3680174"/>
            <a:ext cx="2823398" cy="2668242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sx="99000" sy="99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A76F913-A9FF-EEAA-8767-ACA7D4E6EE7E}"/>
              </a:ext>
            </a:extLst>
          </p:cNvPr>
          <p:cNvSpPr/>
          <p:nvPr/>
        </p:nvSpPr>
        <p:spPr>
          <a:xfrm>
            <a:off x="393867" y="3680174"/>
            <a:ext cx="2823398" cy="6716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A46CC47-5AC3-8C9E-3F47-9EF4662DB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4" y="344409"/>
            <a:ext cx="11208817" cy="477916"/>
          </a:xfrm>
        </p:spPr>
        <p:txBody>
          <a:bodyPr/>
          <a:lstStyle/>
          <a:p>
            <a:r>
              <a:rPr lang="en-US" sz="3200" dirty="0"/>
              <a:t>Test Case 1: He &amp; C with </a:t>
            </a:r>
            <a:r>
              <a:rPr lang="en-US" sz="3200" u="sng" dirty="0"/>
              <a:t>Similar Horizontal Emittances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9E1BA8-A3C2-09F0-22AB-FEF59E5A3A7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575EEE-2A10-4E53-9485-04A718CD5FBA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D2FEDF-6C90-6837-914A-6C2682BEE3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7E7A32-FECF-A2B9-1353-A10BAAABCF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887891" y="6600634"/>
            <a:ext cx="2743200" cy="296031"/>
          </a:xfrm>
        </p:spPr>
        <p:txBody>
          <a:bodyPr/>
          <a:lstStyle/>
          <a:p>
            <a:fld id="{E9F87857-37EF-4671-AC40-D5F8E67100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93B4DF0B-B557-1AD9-2F0C-A6F73F6D9F9D}"/>
              </a:ext>
            </a:extLst>
          </p:cNvPr>
          <p:cNvSpPr/>
          <p:nvPr/>
        </p:nvSpPr>
        <p:spPr>
          <a:xfrm>
            <a:off x="4290594" y="2792851"/>
            <a:ext cx="276345" cy="2451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A</a:t>
            </a:r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69EAF613-2E45-C1E9-64E8-E3BD1BCA6ADB}"/>
              </a:ext>
            </a:extLst>
          </p:cNvPr>
          <p:cNvSpPr/>
          <p:nvPr/>
        </p:nvSpPr>
        <p:spPr>
          <a:xfrm>
            <a:off x="5574689" y="3502216"/>
            <a:ext cx="276345" cy="2451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</a:t>
            </a: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4EE95E25-C945-9BCD-E63D-45E6859E887B}"/>
              </a:ext>
            </a:extLst>
          </p:cNvPr>
          <p:cNvSpPr/>
          <p:nvPr/>
        </p:nvSpPr>
        <p:spPr>
          <a:xfrm>
            <a:off x="6212273" y="4891346"/>
            <a:ext cx="276345" cy="2451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feld 90">
                <a:extLst>
                  <a:ext uri="{FF2B5EF4-FFF2-40B4-BE49-F238E27FC236}">
                    <a16:creationId xmlns:a16="http://schemas.microsoft.com/office/drawing/2014/main" id="{42B1781B-5011-DFB6-6E63-0C7200FC185A}"/>
                  </a:ext>
                </a:extLst>
              </p:cNvPr>
              <p:cNvSpPr txBox="1"/>
              <p:nvPr/>
            </p:nvSpPr>
            <p:spPr>
              <a:xfrm>
                <a:off x="483836" y="1193929"/>
                <a:ext cx="6158875" cy="20099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de-A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Emittance </a:t>
                </a:r>
                <a:r>
                  <a:rPr lang="de-AT" sz="1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ratio</a:t>
                </a:r>
                <a:r>
                  <a:rPr lang="de-A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  <m: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AT" sz="1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de-A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AT" sz="1400" b="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AT" sz="1400" b="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AT" sz="1400" b="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de-AT" sz="1400" b="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Extraction energy: 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400 MeV/u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Intensity ratio in the synchrotron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</a:t>
                </a:r>
                <a:r>
                  <a:rPr lang="en-US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He:C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=1:10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Excitation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single, constant BPSK signal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AT" sz="1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B</m:t>
                    </m:r>
                    <m:sSub>
                      <m:sSubPr>
                        <m:ctrlPr>
                          <a:rPr lang="de-AT" sz="1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de-AT" sz="1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=10</m:t>
                    </m:r>
                    <m:r>
                      <m:rPr>
                        <m:sty m:val="p"/>
                      </m:rPr>
                      <a:rPr lang="de-AT" sz="1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kHz</m:t>
                    </m:r>
                  </m:oMath>
                </a14:m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Aft>
                    <a:spcPts val="600"/>
                  </a:spcAft>
                </a:pP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Aft>
                    <a:spcPts val="600"/>
                  </a:spcAft>
                </a:pP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1" name="Textfeld 90">
                <a:extLst>
                  <a:ext uri="{FF2B5EF4-FFF2-40B4-BE49-F238E27FC236}">
                    <a16:creationId xmlns:a16="http://schemas.microsoft.com/office/drawing/2014/main" id="{42B1781B-5011-DFB6-6E63-0C7200FC1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36" y="1193929"/>
                <a:ext cx="6158875" cy="2009974"/>
              </a:xfrm>
              <a:prstGeom prst="rect">
                <a:avLst/>
              </a:prstGeom>
              <a:blipFill>
                <a:blip r:embed="rId6"/>
                <a:stretch>
                  <a:fillRect l="-99" t="-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feld 91">
            <a:extLst>
              <a:ext uri="{FF2B5EF4-FFF2-40B4-BE49-F238E27FC236}">
                <a16:creationId xmlns:a16="http://schemas.microsoft.com/office/drawing/2014/main" id="{6344E84A-3A3D-4E50-BA08-F54087BAB750}"/>
              </a:ext>
            </a:extLst>
          </p:cNvPr>
          <p:cNvSpPr txBox="1"/>
          <p:nvPr/>
        </p:nvSpPr>
        <p:spPr>
          <a:xfrm>
            <a:off x="741761" y="2343956"/>
            <a:ext cx="3777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Note: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 Unicode MS"/>
              </a:rPr>
              <a:t>Example to show dependency</a:t>
            </a:r>
            <a:r>
              <a:rPr lang="en-US" altLang="en-US" sz="12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non-optimized excitation for C-extraction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B2E429C0-1B40-8BE9-ABBC-72CC54902621}"/>
              </a:ext>
            </a:extLst>
          </p:cNvPr>
          <p:cNvSpPr txBox="1"/>
          <p:nvPr/>
        </p:nvSpPr>
        <p:spPr>
          <a:xfrm>
            <a:off x="497645" y="3780938"/>
            <a:ext cx="271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400" b="1" dirty="0">
                <a:solidFill>
                  <a:srgbClr val="595959"/>
                </a:solidFill>
              </a:rPr>
              <a:t>A. Initial helium peak </a:t>
            </a:r>
            <a:r>
              <a:rPr lang="en-US" sz="1400" dirty="0">
                <a:solidFill>
                  <a:srgbClr val="595959"/>
                </a:solidFill>
              </a:rPr>
              <a:t>during sextupole ramp</a:t>
            </a:r>
          </a:p>
        </p:txBody>
      </p:sp>
      <p:pic>
        <p:nvPicPr>
          <p:cNvPr id="97" name="Grafik 96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26A911CC-82BD-E657-96D7-2B83D64407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5" r="6793" b="13014"/>
          <a:stretch/>
        </p:blipFill>
        <p:spPr>
          <a:xfrm>
            <a:off x="460508" y="4665354"/>
            <a:ext cx="2688485" cy="1645920"/>
          </a:xfrm>
          <a:prstGeom prst="rect">
            <a:avLst/>
          </a:prstGeom>
        </p:spPr>
      </p:pic>
      <p:pic>
        <p:nvPicPr>
          <p:cNvPr id="113" name="Grafik 112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A2215561-6DCB-B5D8-5BB9-CB8FA5A48F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" t="15228" r="10084" b="13832"/>
          <a:stretch/>
        </p:blipFill>
        <p:spPr>
          <a:xfrm>
            <a:off x="497645" y="4642029"/>
            <a:ext cx="2543054" cy="1645920"/>
          </a:xfrm>
          <a:prstGeom prst="rect">
            <a:avLst/>
          </a:prstGeom>
        </p:spPr>
      </p:pic>
      <p:pic>
        <p:nvPicPr>
          <p:cNvPr id="114" name="Grafik 113">
            <a:extLst>
              <a:ext uri="{FF2B5EF4-FFF2-40B4-BE49-F238E27FC236}">
                <a16:creationId xmlns:a16="http://schemas.microsoft.com/office/drawing/2014/main" id="{FDFC6F74-42A4-FBA7-CA7A-2864333CB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7" r="8574" b="12964"/>
          <a:stretch/>
        </p:blipFill>
        <p:spPr>
          <a:xfrm>
            <a:off x="8450662" y="1632333"/>
            <a:ext cx="2636530" cy="1648094"/>
          </a:xfrm>
          <a:prstGeom prst="rect">
            <a:avLst/>
          </a:prstGeom>
        </p:spPr>
      </p:pic>
      <p:pic>
        <p:nvPicPr>
          <p:cNvPr id="115" name="Grafik 114" descr="Ein Bild, das Text, Diagramm, Fisch enthält.&#10;&#10;Automatisch generierte Beschreibung">
            <a:extLst>
              <a:ext uri="{FF2B5EF4-FFF2-40B4-BE49-F238E27FC236}">
                <a16:creationId xmlns:a16="http://schemas.microsoft.com/office/drawing/2014/main" id="{524E3A11-48F0-8BC0-0AF7-BC80DACFC6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t="4997" r="53344" b="48503"/>
          <a:stretch/>
        </p:blipFill>
        <p:spPr>
          <a:xfrm>
            <a:off x="9149783" y="3266140"/>
            <a:ext cx="2544909" cy="1608614"/>
          </a:xfrm>
          <a:prstGeom prst="rect">
            <a:avLst/>
          </a:prstGeom>
        </p:spPr>
      </p:pic>
      <p:sp>
        <p:nvSpPr>
          <p:cNvPr id="116" name="Textfeld 115">
            <a:extLst>
              <a:ext uri="{FF2B5EF4-FFF2-40B4-BE49-F238E27FC236}">
                <a16:creationId xmlns:a16="http://schemas.microsoft.com/office/drawing/2014/main" id="{C6BBE4CE-9853-6719-E720-5FE644E9CA0B}"/>
              </a:ext>
            </a:extLst>
          </p:cNvPr>
          <p:cNvSpPr txBox="1"/>
          <p:nvPr/>
        </p:nvSpPr>
        <p:spPr>
          <a:xfrm>
            <a:off x="9800647" y="4297207"/>
            <a:ext cx="7824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Turn 150k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745547C-2BB7-26E6-37A1-97E8B809F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371" r="64318" b="46432"/>
          <a:stretch/>
        </p:blipFill>
        <p:spPr>
          <a:xfrm>
            <a:off x="3464743" y="1222372"/>
            <a:ext cx="827445" cy="53082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779EB4F-1161-D4CF-DACC-0F2E98321447}"/>
              </a:ext>
            </a:extLst>
          </p:cNvPr>
          <p:cNvSpPr/>
          <p:nvPr/>
        </p:nvSpPr>
        <p:spPr>
          <a:xfrm>
            <a:off x="8401685" y="993156"/>
            <a:ext cx="3407784" cy="6904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B6B389D-8A37-348C-990D-7A3F3C9E967F}"/>
                  </a:ext>
                </a:extLst>
              </p:cNvPr>
              <p:cNvSpPr txBox="1"/>
              <p:nvPr/>
            </p:nvSpPr>
            <p:spPr>
              <a:xfrm>
                <a:off x="8527780" y="1058621"/>
                <a:ext cx="3298403" cy="530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de-AT" sz="1400" b="1" dirty="0">
                    <a:solidFill>
                      <a:srgbClr val="595959"/>
                    </a:solidFill>
                  </a:rPr>
                  <a:t>B. Extract </a:t>
                </a:r>
                <a:r>
                  <a:rPr lang="en-US" sz="1400" dirty="0">
                    <a:solidFill>
                      <a:srgbClr val="595959"/>
                    </a:solidFill>
                  </a:rPr>
                  <a:t>with</a:t>
                </a:r>
                <a:r>
                  <a:rPr lang="de-AT" sz="1400" dirty="0">
                    <a:solidFill>
                      <a:srgbClr val="595959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400" b="1" i="1" dirty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400" b="1" i="0" dirty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𝛏</m:t>
                        </m:r>
                        <m:d>
                          <m:dPr>
                            <m:ctrlPr>
                              <a:rPr lang="de-AT" sz="1400" b="1" i="1" dirty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AT" sz="1400" b="1" i="0" dirty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  <m:t>𝐭</m:t>
                            </m:r>
                          </m:e>
                        </m:d>
                        <m:r>
                          <a:rPr lang="de-AT" sz="1400" b="1" i="0" dirty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acc>
                          <m:accPr>
                            <m:chr m:val="̇"/>
                            <m:ctrlPr>
                              <a:rPr lang="de-AT" sz="1400" b="1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AT" sz="1400" b="1" i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  <m:t>𝐍</m:t>
                            </m:r>
                          </m:e>
                        </m:acc>
                      </m:e>
                      <m:sub>
                        <m:r>
                          <a:rPr lang="de-AT" sz="1400" b="1" i="0" dirty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𝐇𝐞</m:t>
                        </m:r>
                      </m:sub>
                    </m:sSub>
                    <m:r>
                      <a:rPr lang="de-AT" sz="1400" b="1" i="0" dirty="0">
                        <a:solidFill>
                          <a:srgbClr val="595959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de-AT" sz="1400" b="1" i="1" dirty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de-AT" sz="1400" b="1" i="1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AT" sz="1400" b="1" i="0">
                                <a:solidFill>
                                  <a:srgbClr val="595959"/>
                                </a:solidFill>
                                <a:latin typeface="Cambria Math" panose="02040503050406030204" pitchFamily="18" charset="0"/>
                              </a:rPr>
                              <m:t>𝐍</m:t>
                            </m:r>
                          </m:e>
                        </m:acc>
                      </m:e>
                      <m:sub>
                        <m:r>
                          <a:rPr lang="de-AT" sz="1400" b="1" i="0">
                            <a:solidFill>
                              <a:srgbClr val="595959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rgbClr val="595959"/>
                    </a:solidFill>
                  </a:rPr>
                  <a:t> </a:t>
                </a:r>
                <a:r>
                  <a:rPr lang="en-US" sz="1400" dirty="0">
                    <a:solidFill>
                      <a:srgbClr val="595959"/>
                    </a:solidFill>
                  </a:rPr>
                  <a:t>depending on applied signal.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B6B389D-8A37-348C-990D-7A3F3C9E9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780" y="1058621"/>
                <a:ext cx="3298403" cy="530017"/>
              </a:xfrm>
              <a:prstGeom prst="rect">
                <a:avLst/>
              </a:prstGeom>
              <a:blipFill>
                <a:blip r:embed="rId11"/>
                <a:stretch>
                  <a:fillRect l="-555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hteck 16">
            <a:extLst>
              <a:ext uri="{FF2B5EF4-FFF2-40B4-BE49-F238E27FC236}">
                <a16:creationId xmlns:a16="http://schemas.microsoft.com/office/drawing/2014/main" id="{3AFA2892-3810-C573-0C90-B9AFCFCE437B}"/>
              </a:ext>
            </a:extLst>
          </p:cNvPr>
          <p:cNvSpPr/>
          <p:nvPr/>
        </p:nvSpPr>
        <p:spPr>
          <a:xfrm>
            <a:off x="8887891" y="5085787"/>
            <a:ext cx="3081675" cy="1275095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sx="99000" sy="99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30AC9ED-CC9A-1053-E85B-E40A8B06F2F7}"/>
              </a:ext>
            </a:extLst>
          </p:cNvPr>
          <p:cNvSpPr/>
          <p:nvPr/>
        </p:nvSpPr>
        <p:spPr>
          <a:xfrm>
            <a:off x="8887891" y="5085788"/>
            <a:ext cx="3081676" cy="600116"/>
          </a:xfrm>
          <a:prstGeom prst="rect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432D9A8-0F15-2EFF-9566-B2F8FC06233D}"/>
              </a:ext>
            </a:extLst>
          </p:cNvPr>
          <p:cNvSpPr txBox="1"/>
          <p:nvPr/>
        </p:nvSpPr>
        <p:spPr>
          <a:xfrm>
            <a:off x="8998264" y="5151253"/>
            <a:ext cx="3081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b="1" dirty="0">
                <a:solidFill>
                  <a:srgbClr val="595959"/>
                </a:solidFill>
              </a:rPr>
              <a:t>C. Flexibility to abort extraction </a:t>
            </a:r>
            <a:r>
              <a:rPr lang="en-US" sz="1400" dirty="0">
                <a:solidFill>
                  <a:srgbClr val="595959"/>
                </a:solidFill>
              </a:rPr>
              <a:t>once majority of C is extracted. </a:t>
            </a:r>
            <a:endParaRPr lang="en-US" sz="1400" i="1" dirty="0">
              <a:solidFill>
                <a:srgbClr val="595959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FAFDB12-4219-1A90-134D-30ABC036BA18}"/>
              </a:ext>
            </a:extLst>
          </p:cNvPr>
          <p:cNvSpPr txBox="1"/>
          <p:nvPr/>
        </p:nvSpPr>
        <p:spPr>
          <a:xfrm>
            <a:off x="8998264" y="5761783"/>
            <a:ext cx="2697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i="1" dirty="0">
                <a:solidFill>
                  <a:srgbClr val="595959"/>
                </a:solidFill>
              </a:rPr>
              <a:t>Here arb. threshold = 90% of C extracted.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10DC270-0FAD-95EE-6DC7-829AAC488EF9}"/>
              </a:ext>
            </a:extLst>
          </p:cNvPr>
          <p:cNvGrpSpPr/>
          <p:nvPr/>
        </p:nvGrpSpPr>
        <p:grpSpPr>
          <a:xfrm>
            <a:off x="4227743" y="3917384"/>
            <a:ext cx="1623291" cy="264363"/>
            <a:chOff x="2192306" y="2697846"/>
            <a:chExt cx="1623291" cy="264363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9168E68D-FCDE-C9FD-39E2-E3B3297AAFC5}"/>
                </a:ext>
              </a:extLst>
            </p:cNvPr>
            <p:cNvSpPr/>
            <p:nvPr/>
          </p:nvSpPr>
          <p:spPr>
            <a:xfrm>
              <a:off x="2192306" y="2709328"/>
              <a:ext cx="1623291" cy="250128"/>
            </a:xfrm>
            <a:prstGeom prst="roundRect">
              <a:avLst>
                <a:gd name="adj" fmla="val 12763"/>
              </a:avLst>
            </a:prstGeom>
            <a:solidFill>
              <a:srgbClr val="FFFFFF">
                <a:alpha val="74118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60DEFD3D-FFC3-1C1B-B26E-2400DF4CD487}"/>
                </a:ext>
              </a:extLst>
            </p:cNvPr>
            <p:cNvSpPr/>
            <p:nvPr/>
          </p:nvSpPr>
          <p:spPr>
            <a:xfrm>
              <a:off x="2255157" y="2759481"/>
              <a:ext cx="228600" cy="143847"/>
            </a:xfrm>
            <a:prstGeom prst="roundRect">
              <a:avLst/>
            </a:prstGeom>
            <a:solidFill>
              <a:srgbClr val="FF86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A4156299-7AC7-D775-19E0-50D4C002EAC7}"/>
                </a:ext>
              </a:extLst>
            </p:cNvPr>
            <p:cNvSpPr/>
            <p:nvPr/>
          </p:nvSpPr>
          <p:spPr>
            <a:xfrm>
              <a:off x="3043458" y="2764679"/>
              <a:ext cx="228600" cy="143847"/>
            </a:xfrm>
            <a:prstGeom prst="roundRect">
              <a:avLst/>
            </a:prstGeom>
            <a:solidFill>
              <a:srgbClr val="2C55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33494EB7-0635-C284-8B15-EC13B4A3DDDA}"/>
                </a:ext>
              </a:extLst>
            </p:cNvPr>
            <p:cNvSpPr txBox="1"/>
            <p:nvPr/>
          </p:nvSpPr>
          <p:spPr>
            <a:xfrm>
              <a:off x="2483758" y="2700599"/>
              <a:ext cx="6817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He-2+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D9FF9D43-5443-EC79-737E-58D39F5F7FFE}"/>
                </a:ext>
              </a:extLst>
            </p:cNvPr>
            <p:cNvSpPr txBox="1"/>
            <p:nvPr/>
          </p:nvSpPr>
          <p:spPr>
            <a:xfrm>
              <a:off x="3272059" y="2697846"/>
              <a:ext cx="5435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C-6+</a:t>
              </a:r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3131740A-2317-2F6D-1AFB-A840D252D8ED}"/>
              </a:ext>
            </a:extLst>
          </p:cNvPr>
          <p:cNvSpPr txBox="1"/>
          <p:nvPr/>
        </p:nvSpPr>
        <p:spPr>
          <a:xfrm>
            <a:off x="496198" y="4409654"/>
            <a:ext cx="2652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400" i="1" dirty="0">
                <a:solidFill>
                  <a:srgbClr val="595959"/>
                </a:solidFill>
                <a:sym typeface="Wingdings" panose="05000000000000000000" pitchFamily="2" charset="2"/>
              </a:rPr>
              <a:t> Flexibility to close chopper</a:t>
            </a:r>
            <a:endParaRPr lang="en-US" sz="1400" i="1" dirty="0">
              <a:solidFill>
                <a:srgbClr val="595959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81B986A-7241-2F47-B936-A0B8E6B7528B}"/>
              </a:ext>
            </a:extLst>
          </p:cNvPr>
          <p:cNvSpPr txBox="1"/>
          <p:nvPr/>
        </p:nvSpPr>
        <p:spPr>
          <a:xfrm>
            <a:off x="10723037" y="-56474"/>
            <a:ext cx="1608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9247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9" grpId="0" animBg="1"/>
      <p:bldP spid="2" grpId="0" animBg="1"/>
      <p:bldP spid="88" grpId="0" animBg="1"/>
      <p:bldP spid="89" grpId="0" animBg="1"/>
      <p:bldP spid="90" grpId="0" animBg="1"/>
      <p:bldP spid="96" grpId="0"/>
      <p:bldP spid="116" grpId="0"/>
      <p:bldP spid="11" grpId="0" animBg="1"/>
      <p:bldP spid="14" grpId="0"/>
      <p:bldP spid="17" grpId="0" animBg="1"/>
      <p:bldP spid="23" grpId="0" animBg="1"/>
      <p:bldP spid="24" grpId="0"/>
      <p:bldP spid="27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DFB55E27-0A4C-F03D-71A8-8278388E24ED}"/>
              </a:ext>
            </a:extLst>
          </p:cNvPr>
          <p:cNvSpPr/>
          <p:nvPr/>
        </p:nvSpPr>
        <p:spPr>
          <a:xfrm>
            <a:off x="7983011" y="1803559"/>
            <a:ext cx="3648080" cy="4382996"/>
          </a:xfrm>
          <a:prstGeom prst="roundRect">
            <a:avLst>
              <a:gd name="adj" fmla="val 3708"/>
            </a:avLst>
          </a:prstGeom>
          <a:ln w="25400">
            <a:noFill/>
          </a:ln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121917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A0"/>
              </a:solidFill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ED9AD1F-934F-B39B-321F-1ADCE0E333DD}"/>
              </a:ext>
            </a:extLst>
          </p:cNvPr>
          <p:cNvSpPr/>
          <p:nvPr/>
        </p:nvSpPr>
        <p:spPr>
          <a:xfrm>
            <a:off x="4190939" y="1803558"/>
            <a:ext cx="3465138" cy="4382997"/>
          </a:xfrm>
          <a:prstGeom prst="roundRect">
            <a:avLst>
              <a:gd name="adj" fmla="val 3708"/>
            </a:avLst>
          </a:prstGeom>
          <a:ln w="25400">
            <a:noFill/>
          </a:ln>
          <a:effectLst>
            <a:outerShdw blurRad="762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121917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A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747703-5F07-77BA-D1AC-ADE318E9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4" y="344409"/>
            <a:ext cx="11208817" cy="477916"/>
          </a:xfrm>
        </p:spPr>
        <p:txBody>
          <a:bodyPr/>
          <a:lstStyle/>
          <a:p>
            <a:r>
              <a:rPr lang="en-US" sz="3600" dirty="0"/>
              <a:t>Test Case 1</a:t>
            </a:r>
            <a:r>
              <a:rPr lang="en-US" dirty="0"/>
              <a:t>: Sensitivity to PSK Side Lobes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66EF99-9448-C55C-7C0B-1C304596379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11F1C6-9954-4A6B-AF0C-DDC10AD7F761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45690C-0855-5451-D84D-9D753A54AC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E605E3-BE55-2639-3897-B9CFA86DB4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E85AD91-99C9-A2D4-2115-708604E43052}"/>
              </a:ext>
            </a:extLst>
          </p:cNvPr>
          <p:cNvGrpSpPr>
            <a:grpSpLocks noChangeAspect="1"/>
          </p:cNvGrpSpPr>
          <p:nvPr/>
        </p:nvGrpSpPr>
        <p:grpSpPr>
          <a:xfrm>
            <a:off x="4434343" y="2006119"/>
            <a:ext cx="2926080" cy="4081936"/>
            <a:chOff x="3789604" y="1294710"/>
            <a:chExt cx="3675138" cy="5126885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F78D60DA-5CEA-50CA-4694-789DB1923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22" t="46263" r="-922" b="1147"/>
            <a:stretch/>
          </p:blipFill>
          <p:spPr>
            <a:xfrm>
              <a:off x="3789604" y="4313128"/>
              <a:ext cx="3675138" cy="2108467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57DCA510-91FD-FEC8-6E64-FB2DC6241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908713" y="1294710"/>
              <a:ext cx="3439060" cy="3126419"/>
            </a:xfrm>
            <a:prstGeom prst="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4D59569-5792-01CB-EBE9-F639788BEC49}"/>
              </a:ext>
            </a:extLst>
          </p:cNvPr>
          <p:cNvGrpSpPr>
            <a:grpSpLocks noChangeAspect="1"/>
          </p:cNvGrpSpPr>
          <p:nvPr/>
        </p:nvGrpSpPr>
        <p:grpSpPr>
          <a:xfrm>
            <a:off x="8278666" y="2026019"/>
            <a:ext cx="2926080" cy="4063741"/>
            <a:chOff x="8243186" y="1386706"/>
            <a:chExt cx="3675888" cy="5105075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9B6BAD95-3CB6-8ED4-3B26-EE6F01159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810" t="45670" r="-810" b="1750"/>
            <a:stretch/>
          </p:blipFill>
          <p:spPr>
            <a:xfrm>
              <a:off x="8243186" y="4383313"/>
              <a:ext cx="3675888" cy="2108468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7DF02BE7-5C5A-F6B0-1666-DD44233C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51151" y="1386706"/>
              <a:ext cx="3438144" cy="3125585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9F9A58EF-8C39-019C-398C-F6967A10FBF8}"/>
              </a:ext>
            </a:extLst>
          </p:cNvPr>
          <p:cNvSpPr txBox="1"/>
          <p:nvPr/>
        </p:nvSpPr>
        <p:spPr>
          <a:xfrm>
            <a:off x="5209191" y="1803560"/>
            <a:ext cx="1940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400" b="1" i="1" dirty="0">
                <a:solidFill>
                  <a:srgbClr val="3E6DAC"/>
                </a:solidFill>
              </a:rPr>
              <a:t>E = 400 MeV/u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9447472-92F3-E826-A169-288074AFD44A}"/>
              </a:ext>
            </a:extLst>
          </p:cNvPr>
          <p:cNvSpPr txBox="1"/>
          <p:nvPr/>
        </p:nvSpPr>
        <p:spPr>
          <a:xfrm>
            <a:off x="9123097" y="1811455"/>
            <a:ext cx="1588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400" b="1" i="1" dirty="0">
                <a:solidFill>
                  <a:srgbClr val="3E6DAC"/>
                </a:solidFill>
              </a:rPr>
              <a:t>E = 150 MeV/u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33FED44E-531E-E851-759B-30C8520B8FAB}"/>
                  </a:ext>
                </a:extLst>
              </p:cNvPr>
              <p:cNvSpPr txBox="1"/>
              <p:nvPr/>
            </p:nvSpPr>
            <p:spPr>
              <a:xfrm>
                <a:off x="560909" y="1207478"/>
                <a:ext cx="11574569" cy="778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>
                    <a:solidFill>
                      <a:srgbClr val="3E6DAC"/>
                    </a:solidFill>
                  </a:rPr>
                  <a:t>Re. B) First tests to assess </a:t>
                </a:r>
                <a:r>
                  <a:rPr lang="en-US" b="1" dirty="0">
                    <a:solidFill>
                      <a:srgbClr val="3E6DAC"/>
                    </a:solidFill>
                  </a:rPr>
                  <a:t>impact of applied  RFKO signal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b="1" i="1" dirty="0" smtClean="0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de-AT" b="1" i="1" smtClean="0">
                                <a:solidFill>
                                  <a:srgbClr val="3E6DA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AT" b="1" i="0" smtClean="0">
                                <a:solidFill>
                                  <a:srgbClr val="3E6DAC"/>
                                </a:solidFill>
                                <a:latin typeface="Cambria Math" panose="02040503050406030204" pitchFamily="18" charset="0"/>
                              </a:rPr>
                              <m:t>𝐍</m:t>
                            </m:r>
                          </m:e>
                        </m:acc>
                      </m:e>
                      <m:sub>
                        <m:r>
                          <a:rPr lang="de-AT" b="1" i="0" dirty="0" smtClean="0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𝐇𝐞</m:t>
                        </m:r>
                      </m:sub>
                    </m:sSub>
                    <m:r>
                      <a:rPr lang="de-AT" b="1" i="0" dirty="0" smtClean="0">
                        <a:solidFill>
                          <a:srgbClr val="3E6DAC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de-AT" b="1" i="1" dirty="0" smtClean="0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de-AT" b="1" i="1" smtClean="0">
                                <a:solidFill>
                                  <a:srgbClr val="3E6DA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AT" b="1" i="0" smtClean="0">
                                <a:solidFill>
                                  <a:srgbClr val="3E6DAC"/>
                                </a:solidFill>
                                <a:latin typeface="Cambria Math" panose="02040503050406030204" pitchFamily="18" charset="0"/>
                              </a:rPr>
                              <m:t>𝐍</m:t>
                            </m:r>
                          </m:e>
                        </m:acc>
                      </m:e>
                      <m:sub>
                        <m:r>
                          <a:rPr lang="de-AT" b="1" i="0" smtClean="0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3E6DAC"/>
                    </a:solidFill>
                  </a:rPr>
                  <a:t>(t) </a:t>
                </a:r>
                <a:r>
                  <a:rPr lang="en-US" dirty="0">
                    <a:solidFill>
                      <a:srgbClr val="3E6DAC"/>
                    </a:solidFill>
                  </a:rPr>
                  <a:t>by changing BW of BPSK signal</a:t>
                </a:r>
              </a:p>
              <a:p>
                <a:pPr marL="1770063" indent="860425"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1422400" algn="l"/>
                  </a:tabLst>
                </a:pPr>
                <a:endParaRPr lang="en-US" sz="1600" dirty="0">
                  <a:solidFill>
                    <a:srgbClr val="3E6DAC"/>
                  </a:solidFill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33FED44E-531E-E851-759B-30C8520B8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09" y="1207478"/>
                <a:ext cx="11574569" cy="778098"/>
              </a:xfrm>
              <a:prstGeom prst="rect">
                <a:avLst/>
              </a:prstGeom>
              <a:blipFill>
                <a:blip r:embed="rId12"/>
                <a:stretch>
                  <a:fillRect l="-421" t="-2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D1D16EF9-4D99-23C4-410D-7BBD52214DF6}"/>
              </a:ext>
            </a:extLst>
          </p:cNvPr>
          <p:cNvSpPr txBox="1"/>
          <p:nvPr/>
        </p:nvSpPr>
        <p:spPr>
          <a:xfrm>
            <a:off x="1025444" y="2060660"/>
            <a:ext cx="30723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Demonstrates sensitivity of </a:t>
            </a:r>
          </a:p>
          <a:p>
            <a:pPr algn="l">
              <a:spcAft>
                <a:spcPts val="1200"/>
              </a:spcAf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Aft>
                <a:spcPts val="1200"/>
              </a:spcAft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frequencies of nulls and maxima of the side lobes.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A6961A43-EB28-4952-DDE3-63B50FF0075C}"/>
              </a:ext>
            </a:extLst>
          </p:cNvPr>
          <p:cNvCxnSpPr>
            <a:cxnSpLocks/>
          </p:cNvCxnSpPr>
          <p:nvPr/>
        </p:nvCxnSpPr>
        <p:spPr>
          <a:xfrm flipV="1">
            <a:off x="3864005" y="5067300"/>
            <a:ext cx="665170" cy="324868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318BBAF5-9CDB-CB93-DBF4-88BE746A4AA3}"/>
                  </a:ext>
                </a:extLst>
              </p:cNvPr>
              <p:cNvSpPr txBox="1"/>
              <p:nvPr/>
            </p:nvSpPr>
            <p:spPr>
              <a:xfrm>
                <a:off x="128889" y="5373863"/>
                <a:ext cx="400980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anose="05000000000000000000" pitchFamily="2" charset="2"/>
                  </a:rPr>
                  <a:t>Next: combine more targeted multiple (amplitude modulated) signals, adapt Q’ etc. to stabilize </a:t>
                </a:r>
                <a14:m>
                  <m:oMath xmlns:m="http://schemas.openxmlformats.org/officeDocument/2006/math">
                    <m:r>
                      <a:rPr lang="de-AT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de-AT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de-AT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de-AT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)≈</m:t>
                    </m:r>
                    <m:r>
                      <a:rPr lang="de-AT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</m:t>
                    </m:r>
                    <m:r>
                      <a:rPr lang="de-AT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6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anose="05000000000000000000" pitchFamily="2" charset="2"/>
                  </a:rPr>
                  <a:t>,, … </a:t>
                </a: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318BBAF5-9CDB-CB93-DBF4-88BE746A4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89" y="5373863"/>
                <a:ext cx="4009800" cy="830997"/>
              </a:xfrm>
              <a:prstGeom prst="rect">
                <a:avLst/>
              </a:prstGeom>
              <a:blipFill>
                <a:blip r:embed="rId13"/>
                <a:stretch>
                  <a:fillRect l="-760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741AC9CE-1A47-30F6-5AA2-FE6A42EABDBB}"/>
              </a:ext>
            </a:extLst>
          </p:cNvPr>
          <p:cNvCxnSpPr>
            <a:cxnSpLocks/>
          </p:cNvCxnSpPr>
          <p:nvPr/>
        </p:nvCxnSpPr>
        <p:spPr>
          <a:xfrm>
            <a:off x="5681770" y="3266623"/>
            <a:ext cx="191908" cy="18292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 descr="\documentclass{article}&#10;\usepackage{amsmath}&#10; \usepackage[usenames,dvipsnames]{xcolor} &#10;\pagestyle{empty}&#10;&#10;\begin{document}&#10;&#10;\begin{equation*}&#10;\boldmath{ \xi := \left. \dfrac{dN_\text{He}/dt}{dN_\text{C}/dt }\right|_t }&#10;\end{equation*}&#10;&#10;&#10;\end{document}" title="IguanaTex Bitmap Display">
            <a:extLst>
              <a:ext uri="{FF2B5EF4-FFF2-40B4-BE49-F238E27FC236}">
                <a16:creationId xmlns:a16="http://schemas.microsoft.com/office/drawing/2014/main" id="{707B5D09-EB43-86B0-3B0B-C955BD0B691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19" y="2585063"/>
            <a:ext cx="1582130" cy="537494"/>
          </a:xfrm>
          <a:prstGeom prst="rect">
            <a:avLst/>
          </a:prstGeom>
        </p:spPr>
      </p:pic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E5CDFCA-A684-2313-2C9E-75FD545BAA99}"/>
              </a:ext>
            </a:extLst>
          </p:cNvPr>
          <p:cNvCxnSpPr>
            <a:cxnSpLocks/>
          </p:cNvCxnSpPr>
          <p:nvPr/>
        </p:nvCxnSpPr>
        <p:spPr>
          <a:xfrm>
            <a:off x="5897383" y="3220504"/>
            <a:ext cx="125716" cy="229039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232827B1-9310-E02B-1DA9-8C93B84FA159}"/>
              </a:ext>
            </a:extLst>
          </p:cNvPr>
          <p:cNvSpPr txBox="1"/>
          <p:nvPr/>
        </p:nvSpPr>
        <p:spPr>
          <a:xfrm>
            <a:off x="10723037" y="-56474"/>
            <a:ext cx="1608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331601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/>
      <p:bldP spid="13" grpId="0"/>
      <p:bldP spid="17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4CA44C96-764F-8B31-14B4-5E14BD14D8B0}"/>
                  </a:ext>
                </a:extLst>
              </p:cNvPr>
              <p:cNvSpPr txBox="1"/>
              <p:nvPr/>
            </p:nvSpPr>
            <p:spPr>
              <a:xfrm>
                <a:off x="483836" y="1193929"/>
                <a:ext cx="4684303" cy="22254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de-A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Emittance </a:t>
                </a:r>
                <a:r>
                  <a:rPr lang="de-AT" sz="1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ratio</a:t>
                </a:r>
                <a:r>
                  <a:rPr lang="de-A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  <m: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de-AT" sz="1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de-A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0.05 </m:t>
                        </m:r>
                        <m:r>
                          <m:rPr>
                            <m:sty m:val="p"/>
                          </m:rPr>
                          <a:rPr lang="de-AT" sz="1400" b="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AT" sz="1400" b="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de-AT" sz="1400" b="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de-AT" sz="1400" b="0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Extraction energy: 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400 MeV/u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Intensity ratio in the synchrotron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</a:t>
                </a:r>
                <a:r>
                  <a:rPr lang="en-US" sz="1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He:C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=1:10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Excitation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 single, constant BPSK signal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AT" sz="1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B</m:t>
                    </m:r>
                    <m:sSub>
                      <m:sSubPr>
                        <m:ctrlPr>
                          <a:rPr lang="de-AT" sz="1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de-AT" sz="1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de-AT" sz="1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=10</m:t>
                    </m:r>
                    <m:r>
                      <m:rPr>
                        <m:sty m:val="p"/>
                      </m:rPr>
                      <a:rPr lang="de-AT" sz="1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kHz</m:t>
                    </m:r>
                  </m:oMath>
                </a14:m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Aft>
                    <a:spcPts val="600"/>
                  </a:spcAft>
                </a:pP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Aft>
                    <a:spcPts val="600"/>
                  </a:spcAft>
                </a:pP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4CA44C96-764F-8B31-14B4-5E14BD14D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36" y="1193929"/>
                <a:ext cx="4684303" cy="2225417"/>
              </a:xfrm>
              <a:prstGeom prst="rect">
                <a:avLst/>
              </a:prstGeom>
              <a:blipFill>
                <a:blip r:embed="rId3"/>
                <a:stretch>
                  <a:fillRect l="-130" t="-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4" name="Rechteck 453">
            <a:extLst>
              <a:ext uri="{FF2B5EF4-FFF2-40B4-BE49-F238E27FC236}">
                <a16:creationId xmlns:a16="http://schemas.microsoft.com/office/drawing/2014/main" id="{C4E78DB7-BB8A-B3ED-9FB5-8ED15478CA9F}"/>
              </a:ext>
            </a:extLst>
          </p:cNvPr>
          <p:cNvSpPr/>
          <p:nvPr/>
        </p:nvSpPr>
        <p:spPr>
          <a:xfrm>
            <a:off x="3863826" y="4272562"/>
            <a:ext cx="3251428" cy="212107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sx="99000" sy="99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Rechteck 450">
            <a:extLst>
              <a:ext uri="{FF2B5EF4-FFF2-40B4-BE49-F238E27FC236}">
                <a16:creationId xmlns:a16="http://schemas.microsoft.com/office/drawing/2014/main" id="{4C9ED76C-5B6D-6A3D-04FC-DF8A5326365D}"/>
              </a:ext>
            </a:extLst>
          </p:cNvPr>
          <p:cNvSpPr/>
          <p:nvPr/>
        </p:nvSpPr>
        <p:spPr>
          <a:xfrm>
            <a:off x="422274" y="4272562"/>
            <a:ext cx="3220215" cy="212107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38100" dir="2700000" sx="99000" sy="99000" algn="tl" rotWithShape="0">
              <a:prstClr val="black">
                <a:alpha val="62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6" name="Gruppieren 445">
            <a:extLst>
              <a:ext uri="{FF2B5EF4-FFF2-40B4-BE49-F238E27FC236}">
                <a16:creationId xmlns:a16="http://schemas.microsoft.com/office/drawing/2014/main" id="{126926DF-8630-1B6A-2F2A-4DA9BF823A94}"/>
              </a:ext>
            </a:extLst>
          </p:cNvPr>
          <p:cNvGrpSpPr/>
          <p:nvPr/>
        </p:nvGrpSpPr>
        <p:grpSpPr>
          <a:xfrm>
            <a:off x="7283180" y="1191331"/>
            <a:ext cx="4572000" cy="5274460"/>
            <a:chOff x="7283180" y="1191331"/>
            <a:chExt cx="4572000" cy="5274460"/>
          </a:xfrm>
        </p:grpSpPr>
        <p:pic>
          <p:nvPicPr>
            <p:cNvPr id="438" name="Grafik 437">
              <a:extLst>
                <a:ext uri="{FF2B5EF4-FFF2-40B4-BE49-F238E27FC236}">
                  <a16:creationId xmlns:a16="http://schemas.microsoft.com/office/drawing/2014/main" id="{A82479F6-97C9-1145-EB19-EAC7BA7C8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83180" y="1479279"/>
              <a:ext cx="4572000" cy="4986512"/>
            </a:xfrm>
            <a:prstGeom prst="rect">
              <a:avLst/>
            </a:prstGeom>
          </p:spPr>
        </p:pic>
        <p:sp>
          <p:nvSpPr>
            <p:cNvPr id="444" name="Textfeld 443">
              <a:extLst>
                <a:ext uri="{FF2B5EF4-FFF2-40B4-BE49-F238E27FC236}">
                  <a16:creationId xmlns:a16="http://schemas.microsoft.com/office/drawing/2014/main" id="{BA26F189-8DF4-7DFD-CE26-76A9A46CF09E}"/>
                </a:ext>
              </a:extLst>
            </p:cNvPr>
            <p:cNvSpPr txBox="1"/>
            <p:nvPr/>
          </p:nvSpPr>
          <p:spPr>
            <a:xfrm>
              <a:off x="8732183" y="1191331"/>
              <a:ext cx="3065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Ramp sextupole + start extraction</a:t>
              </a:r>
            </a:p>
          </p:txBody>
        </p:sp>
        <p:cxnSp>
          <p:nvCxnSpPr>
            <p:cNvPr id="445" name="Gerade Verbindung mit Pfeil 444">
              <a:extLst>
                <a:ext uri="{FF2B5EF4-FFF2-40B4-BE49-F238E27FC236}">
                  <a16:creationId xmlns:a16="http://schemas.microsoft.com/office/drawing/2014/main" id="{DF8A039A-1FBF-8F71-D69B-C2AABAE748A4}"/>
                </a:ext>
              </a:extLst>
            </p:cNvPr>
            <p:cNvCxnSpPr/>
            <p:nvPr/>
          </p:nvCxnSpPr>
          <p:spPr>
            <a:xfrm flipH="1">
              <a:off x="8687517" y="1320024"/>
              <a:ext cx="89332" cy="144498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AD94DFAA-020F-064B-1882-C29E07663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283180" y="1479280"/>
            <a:ext cx="4572000" cy="4986512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4D5ABCF2-2F81-D5D5-CB8A-197F1AC4EAFA}"/>
              </a:ext>
            </a:extLst>
          </p:cNvPr>
          <p:cNvSpPr/>
          <p:nvPr/>
        </p:nvSpPr>
        <p:spPr>
          <a:xfrm>
            <a:off x="7889729" y="1558542"/>
            <a:ext cx="636080" cy="1940116"/>
          </a:xfrm>
          <a:prstGeom prst="rect">
            <a:avLst/>
          </a:prstGeom>
          <a:solidFill>
            <a:schemeClr val="bg2">
              <a:lumMod val="75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F3A1B6DA-1093-4276-3BCC-C8604983070C}"/>
              </a:ext>
            </a:extLst>
          </p:cNvPr>
          <p:cNvSpPr/>
          <p:nvPr/>
        </p:nvSpPr>
        <p:spPr>
          <a:xfrm>
            <a:off x="7889729" y="4029660"/>
            <a:ext cx="636080" cy="1940117"/>
          </a:xfrm>
          <a:prstGeom prst="rect">
            <a:avLst/>
          </a:prstGeom>
          <a:solidFill>
            <a:schemeClr val="bg2">
              <a:lumMod val="75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4DC7527-5FD4-A306-4044-DEA67793EE0F}"/>
              </a:ext>
            </a:extLst>
          </p:cNvPr>
          <p:cNvSpPr txBox="1"/>
          <p:nvPr/>
        </p:nvSpPr>
        <p:spPr>
          <a:xfrm>
            <a:off x="7889729" y="1747318"/>
            <a:ext cx="929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He-2+ heating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747703-5F07-77BA-D1AC-ADE318E9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4" y="344409"/>
            <a:ext cx="11208817" cy="477916"/>
          </a:xfrm>
        </p:spPr>
        <p:txBody>
          <a:bodyPr/>
          <a:lstStyle/>
          <a:p>
            <a:r>
              <a:rPr lang="en-US" dirty="0"/>
              <a:t>Test Case 2: “Pre-Heating” of Helium Core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66EF99-9448-C55C-7C0B-1C304596379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71B861-5F91-405D-9460-D647F893F529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45690C-0855-5451-D84D-9D753A54AC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E605E3-BE55-2639-3897-B9CFA86DB4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6467FD88-7EFA-95D8-DAB2-70C8DE501A3B}"/>
                  </a:ext>
                </a:extLst>
              </p:cNvPr>
              <p:cNvSpPr txBox="1"/>
              <p:nvPr/>
            </p:nvSpPr>
            <p:spPr>
              <a:xfrm>
                <a:off x="490588" y="2656051"/>
                <a:ext cx="6442575" cy="2102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400" b="1" dirty="0">
                    <a:solidFill>
                      <a:srgbClr val="3E6DAC"/>
                    </a:solidFill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400" b="1" i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400" b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𝛜</m:t>
                        </m:r>
                      </m:e>
                      <m:sub>
                        <m:r>
                          <a:rPr lang="de-AT" sz="1400" b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  <m:r>
                          <a:rPr lang="de-AT" sz="1400" b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AT" sz="1400" b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𝐇𝐞</m:t>
                        </m:r>
                        <m:r>
                          <a:rPr lang="de-AT" sz="1400" b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1400" b="1">
                        <a:solidFill>
                          <a:srgbClr val="3E6DAC"/>
                        </a:solidFill>
                        <a:latin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de-AT" sz="1400" b="1" dirty="0">
                    <a:solidFill>
                      <a:srgbClr val="3E6DA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sz="1400" b="1" i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400" b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𝛜</m:t>
                        </m:r>
                      </m:e>
                      <m:sub>
                        <m:r>
                          <a:rPr lang="de-AT" sz="1400" b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  <m:r>
                          <a:rPr lang="de-AT" sz="1400" b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AT" sz="1400" b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de-AT" sz="1400" b="1">
                            <a:solidFill>
                              <a:srgbClr val="3E6DA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1400" b="1">
                        <a:solidFill>
                          <a:srgbClr val="3E6DAC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400" b="1" dirty="0">
                    <a:solidFill>
                      <a:srgbClr val="3E6DAC"/>
                    </a:solidFill>
                  </a:rPr>
                  <a:t> selectively increase </a:t>
                </a:r>
                <a:r>
                  <a:rPr lang="en-US" sz="1400" b="1" baseline="30000" dirty="0">
                    <a:solidFill>
                      <a:srgbClr val="3E6DAC"/>
                    </a:solidFill>
                  </a:rPr>
                  <a:t>4</a:t>
                </a:r>
                <a:r>
                  <a:rPr lang="en-US" sz="1400" b="1" dirty="0">
                    <a:solidFill>
                      <a:srgbClr val="3E6DAC"/>
                    </a:solidFill>
                  </a:rPr>
                  <a:t>He</a:t>
                </a:r>
                <a:r>
                  <a:rPr lang="en-US" sz="1400" b="1" baseline="30000" dirty="0">
                    <a:solidFill>
                      <a:srgbClr val="3E6DAC"/>
                    </a:solidFill>
                  </a:rPr>
                  <a:t>2+</a:t>
                </a:r>
                <a:r>
                  <a:rPr lang="en-US" sz="1400" b="1" dirty="0">
                    <a:solidFill>
                      <a:srgbClr val="3E6DAC"/>
                    </a:solidFill>
                  </a:rPr>
                  <a:t> emittance </a:t>
                </a:r>
                <a:r>
                  <a:rPr lang="en-US" sz="1400" b="1" u="sng" dirty="0">
                    <a:solidFill>
                      <a:srgbClr val="3E6DAC"/>
                    </a:solidFill>
                  </a:rPr>
                  <a:t>prior to extraction:</a:t>
                </a:r>
                <a:endParaRPr lang="en-US" sz="1400" u="sng" dirty="0">
                  <a:solidFill>
                    <a:srgbClr val="3E6DAC"/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Apply RFKO excitation only (mainly) in frequency range of </a:t>
                </a:r>
                <a:r>
                  <a:rPr lang="en-US" sz="14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He</a:t>
                </a:r>
                <a:r>
                  <a:rPr lang="en-US" sz="14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2+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Here: first example using frequency modulation 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anose="05000000000000000000" pitchFamily="2" charset="2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anose="05000000000000000000" pitchFamily="2" charset="2"/>
                  </a:rPr>
                  <a:t>Demonstrates beneficial effect, to be optimized!</a:t>
                </a:r>
                <a:endParaRPr lang="en-US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6467FD88-7EFA-95D8-DAB2-70C8DE501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88" y="2656051"/>
                <a:ext cx="6442575" cy="2102307"/>
              </a:xfrm>
              <a:prstGeom prst="rect">
                <a:avLst/>
              </a:prstGeom>
              <a:blipFill>
                <a:blip r:embed="rId8"/>
                <a:stretch>
                  <a:fillRect l="-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Grafik 37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5C323F0B-E214-B013-663C-D02A28ABF1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6" r="8515" b="15532"/>
          <a:stretch/>
        </p:blipFill>
        <p:spPr>
          <a:xfrm>
            <a:off x="547476" y="4395128"/>
            <a:ext cx="3095013" cy="1983563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C1C3F05D-A657-A469-0909-CAEDD44D0F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" b="310"/>
          <a:stretch/>
        </p:blipFill>
        <p:spPr>
          <a:xfrm>
            <a:off x="3896336" y="4404087"/>
            <a:ext cx="3093715" cy="1983563"/>
          </a:xfrm>
          <a:prstGeom prst="rect">
            <a:avLst/>
          </a:prstGeom>
        </p:spPr>
      </p:pic>
      <p:pic>
        <p:nvPicPr>
          <p:cNvPr id="447" name="Grafik 446">
            <a:extLst>
              <a:ext uri="{FF2B5EF4-FFF2-40B4-BE49-F238E27FC236}">
                <a16:creationId xmlns:a16="http://schemas.microsoft.com/office/drawing/2014/main" id="{6BCC2302-9C0B-27FB-9DD8-5E3322A2FC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9" r="63212" b="46998"/>
          <a:stretch/>
        </p:blipFill>
        <p:spPr>
          <a:xfrm>
            <a:off x="3625143" y="1081968"/>
            <a:ext cx="1159297" cy="720867"/>
          </a:xfrm>
          <a:prstGeom prst="rect">
            <a:avLst/>
          </a:prstGeom>
        </p:spPr>
      </p:pic>
      <p:sp>
        <p:nvSpPr>
          <p:cNvPr id="449" name="Rechteck 448">
            <a:extLst>
              <a:ext uri="{FF2B5EF4-FFF2-40B4-BE49-F238E27FC236}">
                <a16:creationId xmlns:a16="http://schemas.microsoft.com/office/drawing/2014/main" id="{717668C2-60B3-2727-B5E9-9769F378C6FE}"/>
              </a:ext>
            </a:extLst>
          </p:cNvPr>
          <p:cNvSpPr/>
          <p:nvPr/>
        </p:nvSpPr>
        <p:spPr>
          <a:xfrm>
            <a:off x="8189397" y="2208983"/>
            <a:ext cx="276345" cy="2451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A</a:t>
            </a:r>
          </a:p>
        </p:txBody>
      </p:sp>
      <p:sp>
        <p:nvSpPr>
          <p:cNvPr id="450" name="Rechteck 449">
            <a:extLst>
              <a:ext uri="{FF2B5EF4-FFF2-40B4-BE49-F238E27FC236}">
                <a16:creationId xmlns:a16="http://schemas.microsoft.com/office/drawing/2014/main" id="{FB0A6114-FC8B-BE8F-9664-0FAAA45F82AA}"/>
              </a:ext>
            </a:extLst>
          </p:cNvPr>
          <p:cNvSpPr/>
          <p:nvPr/>
        </p:nvSpPr>
        <p:spPr>
          <a:xfrm>
            <a:off x="9225842" y="2927873"/>
            <a:ext cx="276345" cy="2451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</a:t>
            </a:r>
          </a:p>
        </p:txBody>
      </p:sp>
      <p:sp>
        <p:nvSpPr>
          <p:cNvPr id="453" name="Rechteck 452">
            <a:extLst>
              <a:ext uri="{FF2B5EF4-FFF2-40B4-BE49-F238E27FC236}">
                <a16:creationId xmlns:a16="http://schemas.microsoft.com/office/drawing/2014/main" id="{C651C1CD-4A1B-3C50-8DB7-CFFC457E1157}"/>
              </a:ext>
            </a:extLst>
          </p:cNvPr>
          <p:cNvSpPr/>
          <p:nvPr/>
        </p:nvSpPr>
        <p:spPr>
          <a:xfrm>
            <a:off x="428792" y="4272562"/>
            <a:ext cx="276345" cy="2451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A</a:t>
            </a:r>
          </a:p>
        </p:txBody>
      </p:sp>
      <p:sp>
        <p:nvSpPr>
          <p:cNvPr id="455" name="Rechteck 454">
            <a:extLst>
              <a:ext uri="{FF2B5EF4-FFF2-40B4-BE49-F238E27FC236}">
                <a16:creationId xmlns:a16="http://schemas.microsoft.com/office/drawing/2014/main" id="{BE799F83-13EA-C2FC-68B1-58C693B6EE00}"/>
              </a:ext>
            </a:extLst>
          </p:cNvPr>
          <p:cNvSpPr/>
          <p:nvPr/>
        </p:nvSpPr>
        <p:spPr>
          <a:xfrm>
            <a:off x="3877137" y="4281521"/>
            <a:ext cx="276345" cy="2451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</a:t>
            </a:r>
          </a:p>
        </p:txBody>
      </p:sp>
      <p:pic>
        <p:nvPicPr>
          <p:cNvPr id="16" name="Grafik 15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110CEA6A-9C32-3301-B37F-DD98A3CCBF4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15688" r="8435" b="14517"/>
          <a:stretch/>
        </p:blipFill>
        <p:spPr>
          <a:xfrm>
            <a:off x="4726626" y="1013663"/>
            <a:ext cx="2614396" cy="1650461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26B07968-63D9-1AD0-ADF8-9D6CEFD3E667}"/>
              </a:ext>
            </a:extLst>
          </p:cNvPr>
          <p:cNvSpPr/>
          <p:nvPr/>
        </p:nvSpPr>
        <p:spPr>
          <a:xfrm>
            <a:off x="4754544" y="1007993"/>
            <a:ext cx="2544275" cy="1751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1A5D0C4-B466-9D42-3080-D8B55114F45E}"/>
              </a:ext>
            </a:extLst>
          </p:cNvPr>
          <p:cNvSpPr txBox="1"/>
          <p:nvPr/>
        </p:nvSpPr>
        <p:spPr>
          <a:xfrm>
            <a:off x="10723037" y="-56474"/>
            <a:ext cx="1608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33087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" grpId="0" animBg="1"/>
      <p:bldP spid="451" grpId="0" animBg="1"/>
      <p:bldP spid="24" grpId="0" animBg="1"/>
      <p:bldP spid="25" grpId="0" animBg="1"/>
      <p:bldP spid="26" grpId="0"/>
      <p:bldP spid="449" grpId="0" animBg="1"/>
      <p:bldP spid="450" grpId="0" animBg="1"/>
      <p:bldP spid="453" grpId="0" animBg="1"/>
      <p:bldP spid="45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DB12F0C8-03E8-4C4A-48C7-FDECF8B2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&amp; Next Steps</a:t>
            </a:r>
            <a:endParaRPr lang="en-US" sz="36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C8C1E5-ED8B-C33B-FE17-2259E8E756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BEBA66-FEF9-4D6F-8D31-100FD90BBA11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66D8A7-6D9C-7065-B8A9-CEF8B1649F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81C705-381F-EA11-9C95-1B41C5E2DC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212639C-BA62-20C2-D02E-4BC3DAD5F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591" y="1365082"/>
            <a:ext cx="11358287" cy="49631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3E6DAC"/>
                </a:solidFill>
              </a:rPr>
              <a:t>Take aways: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b="1" dirty="0"/>
              <a:t>Study the feasibility </a:t>
            </a:r>
            <a:r>
              <a:rPr lang="en-US" sz="1600" dirty="0"/>
              <a:t>of delivering a </a:t>
            </a:r>
            <a:r>
              <a:rPr lang="en-US" sz="1600" b="1" dirty="0"/>
              <a:t>mixed beam for nonclinical research </a:t>
            </a:r>
            <a:r>
              <a:rPr lang="en-US" sz="1700" dirty="0"/>
              <a:t>(TU Wien, </a:t>
            </a:r>
            <a:r>
              <a:rPr lang="en-US" sz="1700" dirty="0" err="1"/>
              <a:t>MedAustron</a:t>
            </a:r>
            <a:r>
              <a:rPr lang="en-US" sz="1700" dirty="0"/>
              <a:t>, HEPHY).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700" b="1" dirty="0"/>
              <a:t>Proof-of-principle simulations using Xsuite for </a:t>
            </a:r>
            <a:r>
              <a:rPr lang="en-US" sz="1700" dirty="0"/>
              <a:t>slow extraction of ion mix currently being performed.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/>
              <a:t>Due to the beam rigidity offsets between He-2+ and C-6+, </a:t>
            </a:r>
            <a:r>
              <a:rPr lang="en-US" sz="1700" b="1" dirty="0"/>
              <a:t>RFKO selected as baseline extraction mechanism.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700" dirty="0"/>
              <a:t>Evaluating </a:t>
            </a:r>
            <a:r>
              <a:rPr lang="en-US" sz="1700" b="1" dirty="0"/>
              <a:t>robustness of extraction to differences in momentum/mass </a:t>
            </a:r>
            <a:r>
              <a:rPr lang="en-US" sz="1700" dirty="0"/>
              <a:t>between</a:t>
            </a:r>
            <a:r>
              <a:rPr lang="en-US" sz="1700" b="1" dirty="0"/>
              <a:t> </a:t>
            </a:r>
            <a:r>
              <a:rPr lang="en-US" sz="1700" dirty="0"/>
              <a:t>He-2+ and C-6+ (depending on </a:t>
            </a:r>
            <a:r>
              <a:rPr lang="en-US" sz="1700" dirty="0" err="1"/>
              <a:t>extr</a:t>
            </a:r>
            <a:r>
              <a:rPr lang="en-US" sz="1700" dirty="0"/>
              <a:t>. &amp; transition energy) &amp; impact of different </a:t>
            </a:r>
            <a:r>
              <a:rPr lang="en-US" sz="1700" b="1" dirty="0"/>
              <a:t>horizontal emittance ratios.</a:t>
            </a:r>
          </a:p>
          <a:p>
            <a:pPr>
              <a:buFont typeface="Arial" panose="020B0604020202020204" pitchFamily="34" charset="0"/>
              <a:buChar char="?"/>
            </a:pPr>
            <a:r>
              <a:rPr lang="en-US" sz="1700" i="1" dirty="0"/>
              <a:t>Desired input: what is the acceptable range for the intra-spill ion fluence ratio? 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b="1" dirty="0">
                <a:solidFill>
                  <a:srgbClr val="3E6DAC"/>
                </a:solidFill>
              </a:rPr>
              <a:t>Only the beginning of the journey - next steps:</a:t>
            </a:r>
          </a:p>
          <a:p>
            <a:r>
              <a:rPr lang="en-US" sz="1700" dirty="0">
                <a:solidFill>
                  <a:srgbClr val="3E6DAC"/>
                </a:solidFill>
              </a:rPr>
              <a:t>Study different scenarios to </a:t>
            </a:r>
            <a:r>
              <a:rPr lang="en-US" sz="1700" b="1" dirty="0">
                <a:solidFill>
                  <a:srgbClr val="3E6DAC"/>
                </a:solidFill>
              </a:rPr>
              <a:t>further develop extraction set-up</a:t>
            </a:r>
            <a:r>
              <a:rPr lang="en-US" sz="1700" dirty="0">
                <a:solidFill>
                  <a:srgbClr val="3E6DAC"/>
                </a:solidFill>
              </a:rPr>
              <a:t>, …</a:t>
            </a:r>
          </a:p>
          <a:p>
            <a:pPr lvl="1">
              <a:spcBef>
                <a:spcPts val="1200"/>
              </a:spcBef>
            </a:pPr>
            <a:r>
              <a:rPr lang="en-US" sz="1500" b="1" dirty="0"/>
              <a:t>RFKO signal composition,</a:t>
            </a:r>
          </a:p>
          <a:p>
            <a:pPr lvl="1"/>
            <a:r>
              <a:rPr lang="en-US" sz="1500" b="1" dirty="0"/>
              <a:t>machine settings </a:t>
            </a:r>
            <a:r>
              <a:rPr lang="en-US" sz="1500" dirty="0"/>
              <a:t>(chromaticity, tune, momentum spread),</a:t>
            </a:r>
          </a:p>
          <a:p>
            <a:pPr lvl="1"/>
            <a:r>
              <a:rPr lang="en-US" sz="1500" b="1" dirty="0"/>
              <a:t>momentum acceptance </a:t>
            </a:r>
            <a:r>
              <a:rPr lang="en-US" sz="1500" dirty="0"/>
              <a:t>of extraction line,</a:t>
            </a:r>
          </a:p>
          <a:p>
            <a:pPr lvl="1"/>
            <a:r>
              <a:rPr lang="en-US" sz="1500" b="1" dirty="0"/>
              <a:t>ripples, bunched beams</a:t>
            </a:r>
            <a:r>
              <a:rPr lang="en-US" sz="1500" dirty="0"/>
              <a:t>, …</a:t>
            </a:r>
          </a:p>
          <a:p>
            <a:endParaRPr lang="en-US" sz="1700" b="1" i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888DED-ECD4-BE6E-442E-1B83AC70F41B}"/>
              </a:ext>
            </a:extLst>
          </p:cNvPr>
          <p:cNvSpPr txBox="1"/>
          <p:nvPr/>
        </p:nvSpPr>
        <p:spPr>
          <a:xfrm>
            <a:off x="8227786" y="6038440"/>
            <a:ext cx="384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b="1" i="1" dirty="0">
                <a:solidFill>
                  <a:srgbClr val="3E6DAC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6044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B6A4951-8AC6-6347-6BB7-10A93772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DEE394-C11A-9DB9-64F5-FFF769E230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46424B-5F06-4782-9C18-25C0A4343405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310813-0D0D-EB66-B705-BF7C45EDC5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F0A421-77E5-39AE-F5DF-8551B624E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95D9116-C444-729B-017C-ECA54B467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7" y="1711325"/>
            <a:ext cx="8124533" cy="4351338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n-US" sz="2000" dirty="0"/>
              <a:t>Motivation for mixed </a:t>
            </a:r>
            <a:r>
              <a:rPr lang="en-US" sz="2000" baseline="30000" dirty="0">
                <a:latin typeface="+mj-lt"/>
              </a:rPr>
              <a:t>4</a:t>
            </a:r>
            <a:r>
              <a:rPr lang="en-US" sz="2000" dirty="0">
                <a:latin typeface="+mj-lt"/>
              </a:rPr>
              <a:t>He</a:t>
            </a:r>
            <a:r>
              <a:rPr lang="en-US" sz="2000" baseline="30000" dirty="0">
                <a:latin typeface="+mj-lt"/>
              </a:rPr>
              <a:t>2+  </a:t>
            </a:r>
            <a:r>
              <a:rPr lang="en-US" sz="2000" dirty="0">
                <a:latin typeface="+mj-lt"/>
              </a:rPr>
              <a:t>and </a:t>
            </a:r>
            <a:r>
              <a:rPr lang="en-US" sz="2000" baseline="30000" dirty="0">
                <a:latin typeface="+mj-lt"/>
              </a:rPr>
              <a:t>12</a:t>
            </a:r>
            <a:r>
              <a:rPr lang="en-US" sz="2000" dirty="0">
                <a:latin typeface="+mj-lt"/>
              </a:rPr>
              <a:t>C</a:t>
            </a:r>
            <a:r>
              <a:rPr lang="en-US" sz="2000" baseline="30000" dirty="0">
                <a:latin typeface="+mj-lt"/>
              </a:rPr>
              <a:t>6+</a:t>
            </a:r>
            <a:r>
              <a:rPr lang="en-US" sz="2000" dirty="0">
                <a:latin typeface="+mj-lt"/>
              </a:rPr>
              <a:t> beams</a:t>
            </a:r>
          </a:p>
          <a:p>
            <a:pPr>
              <a:spcBef>
                <a:spcPts val="3000"/>
              </a:spcBef>
            </a:pPr>
            <a:r>
              <a:rPr lang="en-US" sz="2000" dirty="0">
                <a:latin typeface="+mj-lt"/>
              </a:rPr>
              <a:t>Feasibility study for delivering mixed beams at </a:t>
            </a:r>
            <a:r>
              <a:rPr lang="en-US" sz="2000" dirty="0" err="1">
                <a:latin typeface="+mj-lt"/>
              </a:rPr>
              <a:t>MedAustron</a:t>
            </a:r>
            <a:endParaRPr lang="en-US" sz="2000" dirty="0">
              <a:latin typeface="+mj-lt"/>
            </a:endParaRPr>
          </a:p>
          <a:p>
            <a:pPr>
              <a:spcBef>
                <a:spcPts val="3000"/>
              </a:spcBef>
            </a:pPr>
            <a:r>
              <a:rPr lang="en-US" sz="2000" dirty="0">
                <a:latin typeface="+mj-lt"/>
              </a:rPr>
              <a:t>Considerations for slow extraction of the mixed beam</a:t>
            </a:r>
            <a:endParaRPr lang="en-US" sz="2000" dirty="0"/>
          </a:p>
          <a:p>
            <a:pPr>
              <a:spcBef>
                <a:spcPts val="3000"/>
              </a:spcBef>
            </a:pPr>
            <a:r>
              <a:rPr lang="en-US" sz="2000" dirty="0"/>
              <a:t>Outlook &amp; conclusion</a:t>
            </a:r>
          </a:p>
        </p:txBody>
      </p:sp>
    </p:spTree>
    <p:extLst>
      <p:ext uri="{BB962C8B-B14F-4D97-AF65-F5344CB8AC3E}">
        <p14:creationId xmlns:p14="http://schemas.microsoft.com/office/powerpoint/2010/main" val="262118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D4B76EF5-F571-5ABB-3633-5D6AD829BCBC}"/>
              </a:ext>
            </a:extLst>
          </p:cNvPr>
          <p:cNvSpPr/>
          <p:nvPr/>
        </p:nvSpPr>
        <p:spPr>
          <a:xfrm>
            <a:off x="7576457" y="3695700"/>
            <a:ext cx="4378555" cy="2076132"/>
          </a:xfrm>
          <a:prstGeom prst="roundRect">
            <a:avLst>
              <a:gd name="adj" fmla="val 3708"/>
            </a:avLst>
          </a:prstGeom>
          <a:ln w="25400">
            <a:noFill/>
          </a:ln>
          <a:effectLst>
            <a:outerShdw blurRad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121917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A0"/>
              </a:solidFill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059F5D14-A95B-E8FA-5B96-D5358F01174E}"/>
              </a:ext>
            </a:extLst>
          </p:cNvPr>
          <p:cNvSpPr/>
          <p:nvPr/>
        </p:nvSpPr>
        <p:spPr>
          <a:xfrm>
            <a:off x="7576457" y="1393450"/>
            <a:ext cx="4434567" cy="2035549"/>
          </a:xfrm>
          <a:prstGeom prst="roundRect">
            <a:avLst>
              <a:gd name="adj" fmla="val 3708"/>
            </a:avLst>
          </a:prstGeom>
          <a:ln w="25400">
            <a:noFill/>
          </a:ln>
          <a:effectLst>
            <a:outerShdw blurRad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121917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A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6A4951-8AC6-6347-6BB7-10A93772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Beams for Online Range Verification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DEE394-C11A-9DB9-64F5-FFF769E230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692273-D1DE-4016-BCD9-D8E416E6F012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310813-0D0D-EB66-B705-BF7C45EDC5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F0A421-77E5-39AE-F5DF-8551B624E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295D9116-C444-729B-017C-ECA54B467C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2566" y="1450537"/>
                <a:ext cx="6904789" cy="453435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1800" b="1" baseline="30000" dirty="0">
                    <a:solidFill>
                      <a:srgbClr val="3E6DAC"/>
                    </a:solidFill>
                    <a:latin typeface="+mj-lt"/>
                  </a:rPr>
                  <a:t>4</a:t>
                </a:r>
                <a:r>
                  <a:rPr lang="en-US" sz="1800" b="1" dirty="0">
                    <a:solidFill>
                      <a:srgbClr val="3E6DAC"/>
                    </a:solidFill>
                    <a:latin typeface="+mj-lt"/>
                  </a:rPr>
                  <a:t>He</a:t>
                </a:r>
                <a:r>
                  <a:rPr lang="en-US" sz="1800" b="1" baseline="30000" dirty="0">
                    <a:solidFill>
                      <a:srgbClr val="3E6DAC"/>
                    </a:solidFill>
                    <a:latin typeface="+mj-lt"/>
                  </a:rPr>
                  <a:t>2+</a:t>
                </a:r>
                <a:r>
                  <a:rPr lang="en-US" b="1" dirty="0">
                    <a:solidFill>
                      <a:srgbClr val="3E6DAC"/>
                    </a:solidFill>
                    <a:latin typeface="+mj-lt"/>
                  </a:rPr>
                  <a:t> and </a:t>
                </a:r>
                <a:r>
                  <a:rPr lang="en-US" sz="1800" b="1" baseline="30000" dirty="0">
                    <a:solidFill>
                      <a:srgbClr val="3E6DAC"/>
                    </a:solidFill>
                    <a:latin typeface="+mj-lt"/>
                  </a:rPr>
                  <a:t>12</a:t>
                </a:r>
                <a:r>
                  <a:rPr lang="en-US" sz="1800" b="1" dirty="0">
                    <a:solidFill>
                      <a:srgbClr val="3E6DAC"/>
                    </a:solidFill>
                    <a:latin typeface="+mj-lt"/>
                  </a:rPr>
                  <a:t>C</a:t>
                </a:r>
                <a:r>
                  <a:rPr lang="en-US" sz="1800" b="1" baseline="30000" dirty="0">
                    <a:solidFill>
                      <a:srgbClr val="3E6DAC"/>
                    </a:solidFill>
                    <a:latin typeface="+mj-lt"/>
                  </a:rPr>
                  <a:t>6+</a:t>
                </a:r>
                <a:r>
                  <a:rPr lang="en-US" b="1" dirty="0">
                    <a:solidFill>
                      <a:srgbClr val="3E6DAC"/>
                    </a:solidFill>
                    <a:latin typeface="+mj-lt"/>
                  </a:rPr>
                  <a:t> </a:t>
                </a:r>
                <a:r>
                  <a:rPr lang="en-US" dirty="0">
                    <a:solidFill>
                      <a:srgbClr val="3E6DAC"/>
                    </a:solidFill>
                    <a:latin typeface="+mj-lt"/>
                  </a:rPr>
                  <a:t>exhibit very </a:t>
                </a:r>
                <a:r>
                  <a:rPr lang="en-US" b="1" dirty="0">
                    <a:solidFill>
                      <a:srgbClr val="3E6DAC"/>
                    </a:solidFill>
                    <a:latin typeface="+mj-lt"/>
                  </a:rPr>
                  <a:t>similar charge-to-mass</a:t>
                </a:r>
                <a:r>
                  <a:rPr lang="en-US" dirty="0">
                    <a:solidFill>
                      <a:srgbClr val="3E6DAC"/>
                    </a:solidFill>
                    <a:latin typeface="+mj-lt"/>
                  </a:rPr>
                  <a:t> </a:t>
                </a:r>
                <a:r>
                  <a:rPr lang="en-US" b="1" dirty="0">
                    <a:solidFill>
                      <a:srgbClr val="3E6DAC"/>
                    </a:solidFill>
                    <a:latin typeface="+mj-lt"/>
                  </a:rPr>
                  <a:t>ratio.</a:t>
                </a:r>
                <a:endParaRPr lang="en-US" dirty="0">
                  <a:solidFill>
                    <a:srgbClr val="3E6DAC"/>
                  </a:solidFill>
                  <a:latin typeface="+mj-lt"/>
                </a:endParaRPr>
              </a:p>
              <a:p>
                <a:pPr lvl="1">
                  <a:spcBef>
                    <a:spcPts val="1200"/>
                  </a:spcBef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Simultaneous acceleration &amp; delivery</a:t>
                </a:r>
                <a:r>
                  <a: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to irradiation room could be possible.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Extraction at (almost) same energy per nucleon</a:t>
                </a:r>
              </a:p>
              <a:p>
                <a:pPr lvl="1">
                  <a:spcBef>
                    <a:spcPts val="1200"/>
                  </a:spcBef>
                </a:pP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  <a:p>
                <a:pPr lvl="1">
                  <a:spcBef>
                    <a:spcPts val="1200"/>
                  </a:spcBef>
                </a:pPr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  <a:p>
                <a:r>
                  <a:rPr lang="en-US" b="1" dirty="0">
                    <a:solidFill>
                      <a:srgbClr val="3E6DAC"/>
                    </a:solidFill>
                    <a:latin typeface="+mj-lt"/>
                  </a:rPr>
                  <a:t>Helium</a:t>
                </a:r>
                <a:r>
                  <a:rPr lang="en-US" dirty="0">
                    <a:solidFill>
                      <a:srgbClr val="3E6DAC"/>
                    </a:solidFill>
                    <a:latin typeface="+mj-lt"/>
                  </a:rPr>
                  <a:t> has around </a:t>
                </a:r>
                <a:r>
                  <a:rPr lang="en-US" b="1" dirty="0">
                    <a:solidFill>
                      <a:srgbClr val="3E6DAC"/>
                    </a:solidFill>
                    <a:latin typeface="+mj-lt"/>
                  </a:rPr>
                  <a:t>3 times the range of carbon </a:t>
                </a:r>
                <a:r>
                  <a:rPr lang="en-US" dirty="0">
                    <a:solidFill>
                      <a:srgbClr val="3E6DAC"/>
                    </a:solidFill>
                    <a:latin typeface="+mj-lt"/>
                  </a:rPr>
                  <a:t>at the same energy per nucleon.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Possibility for </a:t>
                </a:r>
                <a:r>
                  <a: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online range verification, ion CT, …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/>
                  <a:t>If extracting an intensity ratio of </a:t>
                </a:r>
                <a:r>
                  <a:rPr lang="en-US" dirty="0" err="1"/>
                  <a:t>He:C</a:t>
                </a:r>
                <a:r>
                  <a:rPr lang="en-US" dirty="0"/>
                  <a:t>=1:10, </a:t>
                </a:r>
                <a:r>
                  <a:rPr lang="en-US" sz="16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4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He</a:t>
                </a:r>
                <a:r>
                  <a:rPr lang="en-US" sz="16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2+ 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accounts for only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 1%</m:t>
                    </m:r>
                  </m:oMath>
                </a14:m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 of the dose delivered to the patient [1].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/>
                  <a:t>Note: Helium Bragg peak needs to traverse patient, only possible for larger tumor depths.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Described </a:t>
                </a:r>
                <a:r>
                  <a:rPr lang="en-US" dirty="0">
                    <a:latin typeface="+mj-lt"/>
                  </a:rPr>
                  <a:t>&amp;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 proposed in refs. [1-3].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i="1" dirty="0">
                    <a:solidFill>
                      <a:schemeClr val="accent2"/>
                    </a:solidFill>
                    <a:latin typeface="+mj-lt"/>
                  </a:rPr>
                  <a:t>First experimental results at GSI in 2023 – See David </a:t>
                </a:r>
                <a:r>
                  <a:rPr lang="en-US" i="1" dirty="0" err="1">
                    <a:solidFill>
                      <a:schemeClr val="accent2"/>
                    </a:solidFill>
                    <a:latin typeface="+mj-lt"/>
                  </a:rPr>
                  <a:t>Ondreka’s</a:t>
                </a:r>
                <a:r>
                  <a:rPr lang="en-US" i="1" dirty="0">
                    <a:solidFill>
                      <a:schemeClr val="accent2"/>
                    </a:solidFill>
                    <a:latin typeface="+mj-lt"/>
                  </a:rPr>
                  <a:t> talk!</a:t>
                </a:r>
              </a:p>
            </p:txBody>
          </p:sp>
        </mc:Choice>
        <mc:Fallback xmlns="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295D9116-C444-729B-017C-ECA54B467C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2566" y="1450537"/>
                <a:ext cx="6904789" cy="4534350"/>
              </a:xfrm>
              <a:blipFill>
                <a:blip r:embed="rId4"/>
                <a:stretch>
                  <a:fillRect l="-441" t="-1613" b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00CBE8-1413-46EC-98B6-3F9BD60C36E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/>
          <a:srcRect l="7119" t="16830" r="7144"/>
          <a:stretch/>
        </p:blipFill>
        <p:spPr>
          <a:xfrm>
            <a:off x="7733086" y="3889194"/>
            <a:ext cx="3975696" cy="1437916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577E128D-6374-4582-9ACA-AD56F7669755}"/>
              </a:ext>
            </a:extLst>
          </p:cNvPr>
          <p:cNvSpPr txBox="1"/>
          <p:nvPr/>
        </p:nvSpPr>
        <p:spPr>
          <a:xfrm>
            <a:off x="7327356" y="5405253"/>
            <a:ext cx="4864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Schematic mixed beam irradiation, </a:t>
            </a:r>
            <a:r>
              <a:rPr lang="en-US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Mazzucconi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et. al </a:t>
            </a:r>
            <a:r>
              <a:rPr lang="en-US" sz="1200" b="1" dirty="0"/>
              <a:t>[1]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D2A84D2-ED9D-B975-FC15-92E35BDEF323}"/>
              </a:ext>
            </a:extLst>
          </p:cNvPr>
          <p:cNvSpPr txBox="1"/>
          <p:nvPr/>
        </p:nvSpPr>
        <p:spPr>
          <a:xfrm>
            <a:off x="8148410" y="6011157"/>
            <a:ext cx="45847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[1] D. </a:t>
            </a:r>
            <a:r>
              <a:rPr lang="en-US" sz="10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Mazzucconi</a:t>
            </a:r>
            <a:r>
              <a: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et.al (2018), https://doi.org/10.1002/mp.13219  </a:t>
            </a:r>
          </a:p>
          <a:p>
            <a:r>
              <a:rPr lang="da-DK" sz="1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[2] L Volz et al (2020), Phys. Med. Biol. 65 055002</a:t>
            </a:r>
          </a:p>
          <a:p>
            <a:r>
              <a: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[3] </a:t>
            </a:r>
            <a:r>
              <a:rPr lang="en-US" sz="1000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Graeff</a:t>
            </a:r>
            <a:r>
              <a:rPr lang="en-US" sz="1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et al (2018), https://doi.org/10.1016/j.ejmp.2018.06.099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6D3FFF22-3C4B-1905-64BC-73B7E1831EFF}"/>
                  </a:ext>
                </a:extLst>
              </p:cNvPr>
              <p:cNvSpPr txBox="1"/>
              <p:nvPr/>
            </p:nvSpPr>
            <p:spPr>
              <a:xfrm>
                <a:off x="8535295" y="2782004"/>
                <a:ext cx="2448766" cy="499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AT" sz="1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d>
                            <m:dPr>
                              <m:ctrlPr>
                                <a:rPr lang="de-AT" sz="1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de-AT" sz="140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q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de-AT" sz="140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q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de-AT" sz="14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≈−0.065 %</m:t>
                      </m:r>
                    </m:oMath>
                  </m:oMathPara>
                </a14:m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6D3FFF22-3C4B-1905-64BC-73B7E1831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295" y="2782004"/>
                <a:ext cx="2448766" cy="499496"/>
              </a:xfrm>
              <a:prstGeom prst="rect">
                <a:avLst/>
              </a:prstGeom>
              <a:blipFill>
                <a:blip r:embed="rId6"/>
                <a:stretch>
                  <a:fillRect t="-152439" b="-218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 descr="\documentclass{article}&#10;\usepackage{array}&#10;\usepackage{amsmath}&#10;&#10;\pagestyle{empty}&#10;&#10;\begin{document}&#10;\begin{center}&#10;&#10;\renewcommand{\arraystretch}{1.2}&#10;\begin{tabular}{ m{1.0cm} m{1.6cm}  }&#10;\hline&#10;         &amp; $q/m$ (e/u)                                                              \\ \hline&#10;\textsuperscript{12}C\textsuperscript{6+}                                      &amp; 0.5001    \\&#10;\textsuperscript{4}He\textsuperscript{2+}                                       &amp; 0.4998       \\&#10;\hline&#10;\end{tabular}&#10;&#10;&#10;\end{center}&#10;\end{document}" title="IguanaTex Bitmap Display">
            <a:extLst>
              <a:ext uri="{FF2B5EF4-FFF2-40B4-BE49-F238E27FC236}">
                <a16:creationId xmlns:a16="http://schemas.microsoft.com/office/drawing/2014/main" id="{24413C93-E5B9-5D70-0461-5AD9A5A93D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40" y="1556662"/>
            <a:ext cx="1947788" cy="88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1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B6A4951-8AC6-6347-6BB7-10A93772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Feasibility Study: Mixed Beams @ </a:t>
            </a:r>
            <a:r>
              <a:rPr lang="en-US" dirty="0" err="1"/>
              <a:t>MedAustron</a:t>
            </a:r>
            <a:r>
              <a:rPr lang="en-US" dirty="0"/>
              <a:t>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DEE394-C11A-9DB9-64F5-FFF769E230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D95E682-6F68-47E2-82C9-5D17221E6D31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310813-0D0D-EB66-B705-BF7C45EDC5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F0A421-77E5-39AE-F5DF-8551B624E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95D9116-C444-729B-017C-ECA54B467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17" y="1269374"/>
            <a:ext cx="11208817" cy="1608607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rgbClr val="3E6DAC"/>
                </a:solidFill>
              </a:rPr>
              <a:t>Background:</a:t>
            </a:r>
            <a:r>
              <a:rPr lang="en-US" b="1" dirty="0">
                <a:solidFill>
                  <a:srgbClr val="3E6DAC"/>
                </a:solidFill>
              </a:rPr>
              <a:t> </a:t>
            </a:r>
            <a:r>
              <a:rPr lang="en-US" dirty="0" err="1">
                <a:solidFill>
                  <a:srgbClr val="3E6DAC"/>
                </a:solidFill>
              </a:rPr>
              <a:t>MedAustron</a:t>
            </a:r>
            <a:r>
              <a:rPr lang="en-US" dirty="0">
                <a:solidFill>
                  <a:srgbClr val="3E6DAC"/>
                </a:solidFill>
              </a:rPr>
              <a:t> delivers </a:t>
            </a:r>
            <a:r>
              <a:rPr lang="en-US" sz="1800" baseline="30000" dirty="0">
                <a:solidFill>
                  <a:srgbClr val="3E6DAC"/>
                </a:solidFill>
              </a:rPr>
              <a:t>12</a:t>
            </a:r>
            <a:r>
              <a:rPr lang="en-US" sz="1800" dirty="0">
                <a:solidFill>
                  <a:srgbClr val="3E6DAC"/>
                </a:solidFill>
              </a:rPr>
              <a:t>C</a:t>
            </a:r>
            <a:r>
              <a:rPr lang="en-US" sz="1800" baseline="30000" dirty="0">
                <a:solidFill>
                  <a:srgbClr val="3E6DAC"/>
                </a:solidFill>
              </a:rPr>
              <a:t>6+</a:t>
            </a:r>
            <a:r>
              <a:rPr lang="en-US" dirty="0">
                <a:solidFill>
                  <a:srgbClr val="3E6DAC"/>
                </a:solidFill>
              </a:rPr>
              <a:t> and p+ for clinical treatment, </a:t>
            </a:r>
            <a:r>
              <a:rPr lang="en-US" sz="1800" baseline="30000" dirty="0">
                <a:solidFill>
                  <a:srgbClr val="3E6DAC"/>
                </a:solidFill>
              </a:rPr>
              <a:t>4</a:t>
            </a:r>
            <a:r>
              <a:rPr lang="en-US" sz="1800" dirty="0">
                <a:solidFill>
                  <a:srgbClr val="3E6DAC"/>
                </a:solidFill>
              </a:rPr>
              <a:t>He</a:t>
            </a:r>
            <a:r>
              <a:rPr lang="en-US" sz="1800" baseline="30000" dirty="0">
                <a:solidFill>
                  <a:srgbClr val="3E6DAC"/>
                </a:solidFill>
              </a:rPr>
              <a:t>2+</a:t>
            </a:r>
            <a:r>
              <a:rPr lang="en-US" dirty="0">
                <a:solidFill>
                  <a:srgbClr val="3E6DAC"/>
                </a:solidFill>
              </a:rPr>
              <a:t> is currently being commissioned for non-clinical research.</a:t>
            </a:r>
          </a:p>
          <a:p>
            <a:pPr marL="0" indent="0">
              <a:buNone/>
            </a:pPr>
            <a:r>
              <a:rPr lang="en-US" b="1" u="sng" dirty="0">
                <a:solidFill>
                  <a:srgbClr val="3E6DAC"/>
                </a:solidFill>
              </a:rPr>
              <a:t>Objective</a:t>
            </a:r>
            <a:r>
              <a:rPr lang="en-US" b="1" dirty="0">
                <a:solidFill>
                  <a:srgbClr val="3E6DAC"/>
                </a:solidFill>
              </a:rPr>
              <a:t>: Assess the feasibility </a:t>
            </a:r>
            <a:r>
              <a:rPr lang="en-US" dirty="0">
                <a:solidFill>
                  <a:srgbClr val="3E6DAC"/>
                </a:solidFill>
              </a:rPr>
              <a:t>of delivering a </a:t>
            </a:r>
            <a:r>
              <a:rPr lang="en-US" b="1" dirty="0">
                <a:solidFill>
                  <a:srgbClr val="3E6DAC"/>
                </a:solidFill>
              </a:rPr>
              <a:t>mixed beam for nonclinical research (IR1).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1DB036-0A4D-ACAE-031F-ED5E3F12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59009"/>
            <a:ext cx="5109109" cy="361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" name="Gruppieren 1024">
            <a:extLst>
              <a:ext uri="{FF2B5EF4-FFF2-40B4-BE49-F238E27FC236}">
                <a16:creationId xmlns:a16="http://schemas.microsoft.com/office/drawing/2014/main" id="{0D1940D2-4EA9-EA57-FC52-7B9985E02050}"/>
              </a:ext>
            </a:extLst>
          </p:cNvPr>
          <p:cNvGrpSpPr/>
          <p:nvPr/>
        </p:nvGrpSpPr>
        <p:grpSpPr>
          <a:xfrm>
            <a:off x="9314944" y="5503161"/>
            <a:ext cx="2784502" cy="692777"/>
            <a:chOff x="9052184" y="5208932"/>
            <a:chExt cx="2784502" cy="692777"/>
          </a:xfrm>
        </p:grpSpPr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01A5F5B3-AD15-488C-FF67-32A6DA424F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52184" y="5625938"/>
              <a:ext cx="659877" cy="89368"/>
            </a:xfrm>
            <a:prstGeom prst="straightConnector1">
              <a:avLst/>
            </a:prstGeom>
            <a:ln w="76200">
              <a:tailEnd type="triangle"/>
            </a:ln>
            <a:effectLst>
              <a:glow rad="63500">
                <a:schemeClr val="bg1">
                  <a:lumMod val="9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hteck: abgerundete Ecken 25">
              <a:extLst>
                <a:ext uri="{FF2B5EF4-FFF2-40B4-BE49-F238E27FC236}">
                  <a16:creationId xmlns:a16="http://schemas.microsoft.com/office/drawing/2014/main" id="{869AD5FA-A47F-6D45-6AA0-871238225498}"/>
                </a:ext>
              </a:extLst>
            </p:cNvPr>
            <p:cNvSpPr/>
            <p:nvPr/>
          </p:nvSpPr>
          <p:spPr>
            <a:xfrm>
              <a:off x="9535729" y="5208932"/>
              <a:ext cx="2164559" cy="692777"/>
            </a:xfrm>
            <a:prstGeom prst="roundRect">
              <a:avLst>
                <a:gd name="adj" fmla="val 3708"/>
              </a:avLst>
            </a:prstGeom>
            <a:ln w="25400">
              <a:noFill/>
            </a:ln>
            <a:effectLst>
              <a:outerShdw blurRad="762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 defTabSz="121917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endParaRPr lang="en-US" b="1" dirty="0">
                <a:solidFill>
                  <a:srgbClr val="0033A0"/>
                </a:solidFill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E1782EDD-BCA6-28D8-1D5C-806BC62ADDED}"/>
                </a:ext>
              </a:extLst>
            </p:cNvPr>
            <p:cNvSpPr txBox="1"/>
            <p:nvPr/>
          </p:nvSpPr>
          <p:spPr>
            <a:xfrm>
              <a:off x="9674565" y="5255816"/>
              <a:ext cx="2162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400" b="1" dirty="0">
                  <a:solidFill>
                    <a:srgbClr val="3E6DAC"/>
                  </a:solidFill>
                </a:rPr>
                <a:t>C. Accelerate and extract mixed beam</a:t>
              </a:r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F128327A-57E6-2921-A8DE-6210BA8D1A0B}"/>
              </a:ext>
            </a:extLst>
          </p:cNvPr>
          <p:cNvGrpSpPr/>
          <p:nvPr/>
        </p:nvGrpSpPr>
        <p:grpSpPr>
          <a:xfrm>
            <a:off x="5331217" y="2759009"/>
            <a:ext cx="3498387" cy="1726208"/>
            <a:chOff x="5331217" y="2759009"/>
            <a:chExt cx="3498387" cy="1726208"/>
          </a:xfrm>
        </p:grpSpPr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E76945A9-C3AA-636C-632A-23D0DF8B3154}"/>
                </a:ext>
              </a:extLst>
            </p:cNvPr>
            <p:cNvCxnSpPr>
              <a:cxnSpLocks/>
            </p:cNvCxnSpPr>
            <p:nvPr/>
          </p:nvCxnSpPr>
          <p:spPr>
            <a:xfrm>
              <a:off x="7406785" y="3620633"/>
              <a:ext cx="1422819" cy="864584"/>
            </a:xfrm>
            <a:prstGeom prst="straightConnector1">
              <a:avLst/>
            </a:prstGeom>
            <a:ln w="76200">
              <a:tailEnd type="triangle"/>
            </a:ln>
            <a:effectLst>
              <a:glow rad="63500">
                <a:schemeClr val="bg1">
                  <a:lumMod val="9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083AA3F1-CCED-6FC5-3262-70D5BFAAF691}"/>
                </a:ext>
              </a:extLst>
            </p:cNvPr>
            <p:cNvSpPr/>
            <p:nvPr/>
          </p:nvSpPr>
          <p:spPr>
            <a:xfrm>
              <a:off x="5331217" y="2759009"/>
              <a:ext cx="2813972" cy="1590515"/>
            </a:xfrm>
            <a:prstGeom prst="roundRect">
              <a:avLst>
                <a:gd name="adj" fmla="val 3708"/>
              </a:avLst>
            </a:prstGeom>
            <a:ln w="25400">
              <a:noFill/>
            </a:ln>
            <a:effectLst>
              <a:outerShdw blurRad="762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 defTabSz="121917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endParaRPr lang="en-US" b="1" dirty="0">
                <a:solidFill>
                  <a:srgbClr val="0033A0"/>
                </a:solidFill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1352D20B-11E2-A1DE-648F-B752D9E1EE3D}"/>
                </a:ext>
              </a:extLst>
            </p:cNvPr>
            <p:cNvSpPr txBox="1"/>
            <p:nvPr/>
          </p:nvSpPr>
          <p:spPr>
            <a:xfrm>
              <a:off x="5435896" y="2873803"/>
              <a:ext cx="2709293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400" dirty="0">
                  <a:solidFill>
                    <a:srgbClr val="3E6DAC"/>
                  </a:solidFill>
                </a:rPr>
                <a:t>A. Assess options for </a:t>
              </a:r>
            </a:p>
            <a:p>
              <a:pPr marL="285750" indent="-285750" algn="l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3E6DAC"/>
                  </a:solidFill>
                </a:rPr>
                <a:t>producing the mixed beam in novel sources, </a:t>
              </a:r>
            </a:p>
            <a:p>
              <a:pPr marL="285750" indent="-285750" algn="l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3E6DAC"/>
                  </a:solidFill>
                </a:rPr>
                <a:t>+ transport  through LINAC.</a:t>
              </a:r>
            </a:p>
          </p:txBody>
        </p:sp>
      </p:grpSp>
      <p:grpSp>
        <p:nvGrpSpPr>
          <p:cNvPr id="1027" name="Gruppieren 1026">
            <a:extLst>
              <a:ext uri="{FF2B5EF4-FFF2-40B4-BE49-F238E27FC236}">
                <a16:creationId xmlns:a16="http://schemas.microsoft.com/office/drawing/2014/main" id="{379A8CEC-1AB3-1706-8C9E-9C511A80D4D3}"/>
              </a:ext>
            </a:extLst>
          </p:cNvPr>
          <p:cNvGrpSpPr/>
          <p:nvPr/>
        </p:nvGrpSpPr>
        <p:grpSpPr>
          <a:xfrm>
            <a:off x="9148652" y="2627319"/>
            <a:ext cx="3077547" cy="1857898"/>
            <a:chOff x="8958943" y="2070369"/>
            <a:chExt cx="3165052" cy="1831318"/>
          </a:xfrm>
        </p:grpSpPr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6230E0E0-F155-D2B3-E44C-F644008E2B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5483" y="3144194"/>
              <a:ext cx="173483" cy="757493"/>
            </a:xfrm>
            <a:prstGeom prst="straightConnector1">
              <a:avLst/>
            </a:prstGeom>
            <a:ln w="76200">
              <a:tailEnd type="triangle"/>
            </a:ln>
            <a:effectLst>
              <a:glow rad="63500">
                <a:schemeClr val="bg1">
                  <a:lumMod val="9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51AD91D8-8371-8558-B059-5737DF39A891}"/>
                </a:ext>
              </a:extLst>
            </p:cNvPr>
            <p:cNvSpPr/>
            <p:nvPr/>
          </p:nvSpPr>
          <p:spPr>
            <a:xfrm>
              <a:off x="8958943" y="2070369"/>
              <a:ext cx="3002901" cy="1585593"/>
            </a:xfrm>
            <a:prstGeom prst="roundRect">
              <a:avLst>
                <a:gd name="adj" fmla="val 3708"/>
              </a:avLst>
            </a:prstGeom>
            <a:ln w="25400">
              <a:noFill/>
            </a:ln>
            <a:effectLst>
              <a:outerShdw blurRad="762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 defTabSz="121917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endParaRPr lang="en-US" b="1" dirty="0">
                <a:solidFill>
                  <a:srgbClr val="0033A0"/>
                </a:solidFill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4CD38E73-2CCA-C17D-38E4-7EAE6F6BB411}"/>
                </a:ext>
              </a:extLst>
            </p:cNvPr>
            <p:cNvSpPr txBox="1"/>
            <p:nvPr/>
          </p:nvSpPr>
          <p:spPr>
            <a:xfrm>
              <a:off x="9015059" y="2166168"/>
              <a:ext cx="3108936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400" b="1" dirty="0">
                  <a:solidFill>
                    <a:srgbClr val="3E6DAC"/>
                  </a:solidFill>
                </a:rPr>
                <a:t>D</a:t>
              </a:r>
              <a:r>
                <a:rPr lang="en-US" sz="1400" dirty="0">
                  <a:solidFill>
                    <a:srgbClr val="3E6DAC"/>
                  </a:solidFill>
                </a:rPr>
                <a:t>. </a:t>
              </a:r>
              <a:r>
                <a:rPr lang="en-US" sz="1400" b="1" dirty="0">
                  <a:solidFill>
                    <a:srgbClr val="3E6DAC"/>
                  </a:solidFill>
                </a:rPr>
                <a:t>Mixed beam detection: </a:t>
              </a:r>
            </a:p>
            <a:p>
              <a:pPr marL="285750" indent="-285750" algn="l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3E6DAC"/>
                  </a:solidFill>
                </a:rPr>
                <a:t>“Mixed beam </a:t>
              </a:r>
              <a:r>
                <a:rPr lang="en-US" sz="1400" b="1" dirty="0">
                  <a:solidFill>
                    <a:srgbClr val="3E6DAC"/>
                  </a:solidFill>
                </a:rPr>
                <a:t>dose delivery system</a:t>
              </a:r>
              <a:r>
                <a:rPr lang="en-US" sz="1400" dirty="0">
                  <a:solidFill>
                    <a:srgbClr val="3E6DAC"/>
                  </a:solidFill>
                </a:rPr>
                <a:t>” </a:t>
              </a:r>
            </a:p>
            <a:p>
              <a:pPr marL="285750" indent="-285750" algn="l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3E6DAC"/>
                  </a:solidFill>
                </a:rPr>
                <a:t>Detectors for </a:t>
              </a:r>
              <a:r>
                <a:rPr lang="en-US" sz="1400" b="1" dirty="0">
                  <a:solidFill>
                    <a:srgbClr val="3E6DAC"/>
                  </a:solidFill>
                </a:rPr>
                <a:t>online range verification &amp; imaging in IR1</a:t>
              </a:r>
            </a:p>
          </p:txBody>
        </p:sp>
      </p:grpSp>
      <p:grpSp>
        <p:nvGrpSpPr>
          <p:cNvPr id="1024" name="Gruppieren 1023">
            <a:extLst>
              <a:ext uri="{FF2B5EF4-FFF2-40B4-BE49-F238E27FC236}">
                <a16:creationId xmlns:a16="http://schemas.microsoft.com/office/drawing/2014/main" id="{4A322C42-3C2B-8CAB-6C5D-5342EE8AD3B0}"/>
              </a:ext>
            </a:extLst>
          </p:cNvPr>
          <p:cNvGrpSpPr/>
          <p:nvPr/>
        </p:nvGrpSpPr>
        <p:grpSpPr>
          <a:xfrm>
            <a:off x="4966846" y="4967718"/>
            <a:ext cx="3852907" cy="969507"/>
            <a:chOff x="4966846" y="4967718"/>
            <a:chExt cx="3852907" cy="969507"/>
          </a:xfrm>
        </p:grpSpPr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2018D9E7-6910-2F5B-D8C5-194B172B48EB}"/>
                </a:ext>
              </a:extLst>
            </p:cNvPr>
            <p:cNvCxnSpPr>
              <a:cxnSpLocks/>
            </p:cNvCxnSpPr>
            <p:nvPr/>
          </p:nvCxnSpPr>
          <p:spPr>
            <a:xfrm>
              <a:off x="7017552" y="5670622"/>
              <a:ext cx="1802201" cy="159986"/>
            </a:xfrm>
            <a:prstGeom prst="straightConnector1">
              <a:avLst/>
            </a:prstGeom>
            <a:ln w="76200">
              <a:tailEnd type="triangle"/>
            </a:ln>
            <a:effectLst>
              <a:glow rad="63500">
                <a:schemeClr val="bg1">
                  <a:lumMod val="9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hteck: abgerundete Ecken 54">
              <a:extLst>
                <a:ext uri="{FF2B5EF4-FFF2-40B4-BE49-F238E27FC236}">
                  <a16:creationId xmlns:a16="http://schemas.microsoft.com/office/drawing/2014/main" id="{33D4B7C5-58D2-B5F4-9D27-09CC6D073289}"/>
                </a:ext>
              </a:extLst>
            </p:cNvPr>
            <p:cNvSpPr/>
            <p:nvPr/>
          </p:nvSpPr>
          <p:spPr>
            <a:xfrm>
              <a:off x="4966846" y="4967718"/>
              <a:ext cx="2164560" cy="969507"/>
            </a:xfrm>
            <a:prstGeom prst="roundRect">
              <a:avLst>
                <a:gd name="adj" fmla="val 3708"/>
              </a:avLst>
            </a:prstGeom>
            <a:ln w="25400">
              <a:noFill/>
            </a:ln>
            <a:effectLst>
              <a:outerShdw blurRad="762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 defTabSz="1219170"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endParaRPr lang="en-US" b="1" dirty="0">
                <a:solidFill>
                  <a:srgbClr val="0033A0"/>
                </a:solidFill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A3AEB688-A46D-FF79-F7C1-7B6BB3F2BF19}"/>
                </a:ext>
              </a:extLst>
            </p:cNvPr>
            <p:cNvSpPr txBox="1"/>
            <p:nvPr/>
          </p:nvSpPr>
          <p:spPr>
            <a:xfrm>
              <a:off x="5126583" y="5072991"/>
              <a:ext cx="19756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400" b="1" dirty="0">
                  <a:solidFill>
                    <a:srgbClr val="3E6DAC"/>
                  </a:solidFill>
                </a:rPr>
                <a:t>B. </a:t>
              </a:r>
              <a:r>
                <a:rPr lang="en-US" sz="1400" dirty="0">
                  <a:solidFill>
                    <a:srgbClr val="3E6DAC"/>
                  </a:solidFill>
                </a:rPr>
                <a:t>Assess options for </a:t>
              </a:r>
              <a:r>
                <a:rPr lang="en-US" sz="1400" b="1" dirty="0">
                  <a:solidFill>
                    <a:srgbClr val="3E6DAC"/>
                  </a:solidFill>
                </a:rPr>
                <a:t>mixing the beam during injection.</a:t>
              </a:r>
            </a:p>
          </p:txBody>
        </p:sp>
      </p:grpSp>
      <p:sp>
        <p:nvSpPr>
          <p:cNvPr id="59" name="Inhaltsplatzhalter 6">
            <a:extLst>
              <a:ext uri="{FF2B5EF4-FFF2-40B4-BE49-F238E27FC236}">
                <a16:creationId xmlns:a16="http://schemas.microsoft.com/office/drawing/2014/main" id="{15B6D433-D485-5B35-DFA6-FEFA9E294A4B}"/>
              </a:ext>
            </a:extLst>
          </p:cNvPr>
          <p:cNvSpPr txBox="1">
            <a:spLocks/>
          </p:cNvSpPr>
          <p:nvPr/>
        </p:nvSpPr>
        <p:spPr>
          <a:xfrm>
            <a:off x="538466" y="2546042"/>
            <a:ext cx="3807059" cy="252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E6DAC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600" dirty="0"/>
              <a:t>PhD student started in 2023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Collaboration between </a:t>
            </a:r>
            <a:r>
              <a:rPr lang="en-US" sz="1600" b="1" dirty="0" err="1"/>
              <a:t>MedAustron</a:t>
            </a:r>
            <a:r>
              <a:rPr lang="en-US" sz="1600" dirty="0"/>
              <a:t>, </a:t>
            </a:r>
            <a:r>
              <a:rPr lang="en-US" sz="1600" b="1" dirty="0"/>
              <a:t>TU Wien </a:t>
            </a:r>
            <a:r>
              <a:rPr lang="en-US" sz="1600" dirty="0"/>
              <a:t>&amp; </a:t>
            </a:r>
            <a:r>
              <a:rPr lang="en-US" sz="1600" b="1" dirty="0"/>
              <a:t>HEPHY</a:t>
            </a:r>
            <a:endParaRPr lang="en-US" dirty="0"/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BCEC5867-0046-43F4-4687-BA850AD73709}"/>
              </a:ext>
            </a:extLst>
          </p:cNvPr>
          <p:cNvSpPr txBox="1"/>
          <p:nvPr/>
        </p:nvSpPr>
        <p:spPr>
          <a:xfrm>
            <a:off x="563596" y="4311958"/>
            <a:ext cx="3992009" cy="1723549"/>
          </a:xfrm>
          <a:prstGeom prst="rect">
            <a:avLst/>
          </a:prstGeom>
          <a:solidFill>
            <a:srgbClr val="F8F4EE"/>
          </a:solidFill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Infrastructure at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MedAustron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Separate ion sources producing </a:t>
            </a:r>
            <a:r>
              <a:rPr lang="en-US" sz="1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</a:t>
            </a:r>
            <a:r>
              <a:rPr lang="en-US" sz="1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2+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(q/m≈0.5) and </a:t>
            </a:r>
            <a:r>
              <a:rPr lang="en-US" sz="1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14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4+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(q/m≈1/3)</a:t>
            </a:r>
            <a:endParaRPr lang="en-US" sz="14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Transport with different q/m through the LINAC, stripping after the LINAC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(Nearly) same q/m≈0.5 in the synchrotron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91D350FD-DDB2-1D13-6A2E-B33A9673A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41" y="2966621"/>
            <a:ext cx="4103459" cy="2840856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B6A4951-8AC6-6347-6BB7-10A93772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 for Mixed Beam Generation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DEE394-C11A-9DB9-64F5-FFF769E230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6CDBECF-A1F9-4D72-AA6C-63F54671BA78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310813-0D0D-EB66-B705-BF7C45EDC5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F0A421-77E5-39AE-F5DF-8551B624E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295D9116-C444-729B-017C-ECA54B467C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2567" y="1516774"/>
                <a:ext cx="11378908" cy="4693526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buFont typeface="+mj-lt"/>
                  <a:buAutoNum type="alphaUcPeriod"/>
                </a:pPr>
                <a:r>
                  <a:rPr lang="en-US" sz="2100" b="1" dirty="0">
                    <a:solidFill>
                      <a:srgbClr val="3E6DAC"/>
                    </a:solidFill>
                  </a:rPr>
                  <a:t>Generation in a single ion source is currently not possible at </a:t>
                </a:r>
                <a:r>
                  <a:rPr lang="en-US" sz="2100" b="1" dirty="0" err="1">
                    <a:solidFill>
                      <a:srgbClr val="3E6DAC"/>
                    </a:solidFill>
                  </a:rPr>
                  <a:t>MedAustron</a:t>
                </a:r>
                <a:r>
                  <a:rPr lang="en-US" sz="2100" b="1" dirty="0">
                    <a:solidFill>
                      <a:srgbClr val="3E6DAC"/>
                    </a:solidFill>
                  </a:rPr>
                  <a:t>.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900" dirty="0"/>
                  <a:t>Would require novel source and depending on the source LINAC upgrades (LINAC can only accelerate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AT" sz="1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AT" sz="1900" b="0" i="0" smtClean="0">
                            <a:latin typeface="Cambria Math" panose="02040503050406030204" pitchFamily="18" charset="0"/>
                          </a:rPr>
                          <m:t>q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AT" sz="19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  <m:r>
                      <a:rPr lang="de-AT" sz="1900" b="0" i="0" smtClean="0"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de-AT" sz="1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AT" sz="19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AT" sz="19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900" dirty="0"/>
                  <a:t>).</a:t>
                </a:r>
                <a:endParaRPr lang="en-US" sz="1900" b="1" dirty="0"/>
              </a:p>
              <a:p>
                <a:pPr marL="0" indent="0">
                  <a:buNone/>
                </a:pPr>
                <a:endParaRPr lang="en-US" b="1" dirty="0"/>
              </a:p>
              <a:p>
                <a:pPr>
                  <a:buFont typeface="+mj-lt"/>
                  <a:buAutoNum type="alphaUcPeriod" startAt="2"/>
                </a:pPr>
                <a:r>
                  <a:rPr lang="en-US" sz="2100" b="1" dirty="0">
                    <a:solidFill>
                      <a:srgbClr val="3E6DAC"/>
                    </a:solidFill>
                  </a:rPr>
                  <a:t>Investigate sequential injection into the synchrotron </a:t>
                </a:r>
                <a:r>
                  <a:rPr lang="en-US" sz="2100" dirty="0">
                    <a:solidFill>
                      <a:srgbClr val="3E6DAC"/>
                    </a:solidFill>
                  </a:rPr>
                  <a:t>as (temporary) alternative production scheme:</a:t>
                </a:r>
              </a:p>
              <a:p>
                <a:pPr marL="457200" lvl="1" indent="0">
                  <a:spcBef>
                    <a:spcPts val="1800"/>
                  </a:spcBef>
                  <a:buNone/>
                </a:pPr>
                <a:r>
                  <a:rPr lang="en-US" sz="1900" b="1" dirty="0"/>
                  <a:t>“Double multi-turn injection”</a:t>
                </a:r>
              </a:p>
              <a:p>
                <a:pPr marL="1314450" lvl="2" indent="-400050">
                  <a:spcBef>
                    <a:spcPts val="1200"/>
                  </a:spcBef>
                  <a:buFont typeface="+mj-lt"/>
                  <a:buAutoNum type="romanUcPeriod"/>
                </a:pPr>
                <a:r>
                  <a:rPr lang="en-US" b="1" dirty="0"/>
                  <a:t>1</a:t>
                </a:r>
                <a:r>
                  <a:rPr lang="en-US" b="1" baseline="30000" dirty="0"/>
                  <a:t>st</a:t>
                </a:r>
                <a:r>
                  <a:rPr lang="en-US" b="1" dirty="0"/>
                  <a:t> injector cycle: </a:t>
                </a:r>
                <a:r>
                  <a:rPr lang="en-US" b="1" dirty="0">
                    <a:solidFill>
                      <a:srgbClr val="309730"/>
                    </a:solidFill>
                  </a:rPr>
                  <a:t>Inject</a:t>
                </a:r>
                <a:r>
                  <a:rPr lang="en-US" b="1" dirty="0"/>
                  <a:t> </a:t>
                </a:r>
                <a:r>
                  <a:rPr lang="en-US" b="1" baseline="30000" dirty="0">
                    <a:solidFill>
                      <a:srgbClr val="309730"/>
                    </a:solidFill>
                  </a:rPr>
                  <a:t>4</a:t>
                </a:r>
                <a:r>
                  <a:rPr lang="en-US" b="1" dirty="0">
                    <a:solidFill>
                      <a:srgbClr val="309730"/>
                    </a:solidFill>
                  </a:rPr>
                  <a:t>He</a:t>
                </a:r>
                <a:r>
                  <a:rPr lang="en-US" b="1" baseline="30000" dirty="0">
                    <a:solidFill>
                      <a:srgbClr val="309730"/>
                    </a:solidFill>
                  </a:rPr>
                  <a:t>2+</a:t>
                </a:r>
                <a:r>
                  <a:rPr lang="en-US" b="1" dirty="0"/>
                  <a:t> </a:t>
                </a:r>
                <a:r>
                  <a:rPr lang="en-US" dirty="0"/>
                  <a:t>into synchrotron + maintain beam at flat bottom (~1s)</a:t>
                </a:r>
              </a:p>
              <a:p>
                <a:pPr marL="1314450" lvl="2" indent="-400050">
                  <a:spcBef>
                    <a:spcPts val="1200"/>
                  </a:spcBef>
                  <a:buFont typeface="+mj-lt"/>
                  <a:buAutoNum type="romanUcPeriod"/>
                </a:pPr>
                <a:r>
                  <a:rPr lang="en-US" b="1" dirty="0"/>
                  <a:t>2</a:t>
                </a:r>
                <a:r>
                  <a:rPr lang="en-US" b="1" baseline="30000" dirty="0"/>
                  <a:t>nd</a:t>
                </a:r>
                <a:r>
                  <a:rPr lang="en-US" b="1" dirty="0"/>
                  <a:t> injector cycle: </a:t>
                </a:r>
                <a:r>
                  <a:rPr lang="en-US" b="1" dirty="0">
                    <a:solidFill>
                      <a:srgbClr val="0000FF"/>
                    </a:solidFill>
                  </a:rPr>
                  <a:t>Inject</a:t>
                </a:r>
                <a:r>
                  <a:rPr lang="en-US" b="1" dirty="0"/>
                  <a:t> </a:t>
                </a:r>
                <a:r>
                  <a:rPr lang="en-US" b="1" baseline="30000" dirty="0">
                    <a:solidFill>
                      <a:srgbClr val="0000FF"/>
                    </a:solidFill>
                  </a:rPr>
                  <a:t>12</a:t>
                </a:r>
                <a:r>
                  <a:rPr lang="en-US" b="1" dirty="0">
                    <a:solidFill>
                      <a:srgbClr val="0000FF"/>
                    </a:solidFill>
                  </a:rPr>
                  <a:t>C</a:t>
                </a:r>
                <a:r>
                  <a:rPr lang="en-US" b="1" baseline="30000" dirty="0">
                    <a:solidFill>
                      <a:srgbClr val="0000FF"/>
                    </a:solidFill>
                  </a:rPr>
                  <a:t>6+</a:t>
                </a:r>
                <a:r>
                  <a:rPr lang="en-US" b="1" dirty="0"/>
                  <a:t> </a:t>
                </a:r>
                <a:r>
                  <a:rPr lang="en-US" dirty="0"/>
                  <a:t>on</a:t>
                </a:r>
                <a:r>
                  <a:rPr lang="en-US" b="1" dirty="0"/>
                  <a:t> </a:t>
                </a:r>
                <a:r>
                  <a:rPr lang="en-US" b="1" dirty="0">
                    <a:solidFill>
                      <a:srgbClr val="309730"/>
                    </a:solidFill>
                  </a:rPr>
                  <a:t>top of </a:t>
                </a:r>
                <a:r>
                  <a:rPr lang="en-US" b="1" baseline="30000" dirty="0">
                    <a:solidFill>
                      <a:srgbClr val="309730"/>
                    </a:solidFill>
                  </a:rPr>
                  <a:t>4</a:t>
                </a:r>
                <a:r>
                  <a:rPr lang="en-US" b="1" dirty="0">
                    <a:solidFill>
                      <a:srgbClr val="309730"/>
                    </a:solidFill>
                  </a:rPr>
                  <a:t>He</a:t>
                </a:r>
                <a:r>
                  <a:rPr lang="en-US" b="1" baseline="30000" dirty="0">
                    <a:solidFill>
                      <a:srgbClr val="309730"/>
                    </a:solidFill>
                  </a:rPr>
                  <a:t>2+</a:t>
                </a:r>
                <a:r>
                  <a:rPr lang="en-US" dirty="0">
                    <a:solidFill>
                      <a:srgbClr val="309730"/>
                    </a:solidFill>
                  </a:rPr>
                  <a:t> :</a:t>
                </a:r>
                <a:r>
                  <a:rPr lang="en-US" dirty="0"/>
                  <a:t>	</a:t>
                </a:r>
              </a:p>
              <a:p>
                <a:pPr marL="1657350" lvl="3" indent="-400050">
                  <a:spcBef>
                    <a:spcPts val="1200"/>
                  </a:spcBef>
                  <a:buFont typeface="Wingdings" panose="05000000000000000000" pitchFamily="2" charset="2"/>
                  <a:buChar char="§"/>
                </a:pPr>
                <a:r>
                  <a:rPr lang="en-US" dirty="0"/>
                  <a:t>Adapt injection bump to sustain small He core</a:t>
                </a:r>
                <a:endParaRPr lang="en-US" dirty="0">
                  <a:sym typeface="Wingdings" panose="05000000000000000000" pitchFamily="2" charset="2"/>
                </a:endParaRPr>
              </a:p>
              <a:p>
                <a:pPr marL="1314450" lvl="2" indent="-400050">
                  <a:spcBef>
                    <a:spcPts val="1200"/>
                  </a:spcBef>
                  <a:buFont typeface="+mj-lt"/>
                  <a:buAutoNum type="romanUcPeriod"/>
                </a:pPr>
                <a:r>
                  <a:rPr lang="en-US" dirty="0">
                    <a:sym typeface="Wingdings" panose="05000000000000000000" pitchFamily="2" charset="2"/>
                  </a:rPr>
                  <a:t>Capture, acceleration + extraction of ion mix</a:t>
                </a:r>
              </a:p>
              <a:p>
                <a:pPr marL="457200" lvl="1" indent="0">
                  <a:buNone/>
                </a:pPr>
                <a:endParaRPr lang="en-US" b="1" dirty="0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r>
                  <a:rPr lang="en-US" sz="1900" b="1" dirty="0">
                    <a:sym typeface="Wingdings" panose="05000000000000000000" pitchFamily="2" charset="2"/>
                  </a:rPr>
                  <a:t>Status: 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800" dirty="0">
                    <a:sym typeface="Wingdings" panose="05000000000000000000" pitchFamily="2" charset="2"/>
                  </a:rPr>
                  <a:t>Managed to operate injector in proposed way &amp; inject He and C sequentially*. </a:t>
                </a:r>
                <a:endParaRPr lang="en-US" sz="1800" u="sng" dirty="0">
                  <a:sym typeface="Wingdings" panose="05000000000000000000" pitchFamily="2" charset="2"/>
                </a:endParaRPr>
              </a:p>
              <a:p>
                <a:pPr lvl="1">
                  <a:spcBef>
                    <a:spcPts val="1200"/>
                  </a:spcBef>
                </a:pPr>
                <a:r>
                  <a:rPr lang="en-US" sz="1800" u="sng" dirty="0">
                    <a:sym typeface="Wingdings" panose="05000000000000000000" pitchFamily="2" charset="2"/>
                  </a:rPr>
                  <a:t>So far,</a:t>
                </a:r>
                <a:r>
                  <a:rPr lang="en-US" sz="1800" dirty="0">
                    <a:sym typeface="Wingdings" panose="05000000000000000000" pitchFamily="2" charset="2"/>
                  </a:rPr>
                  <a:t> no show-stoppers from the control system identified.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sz="1800" dirty="0">
                    <a:sym typeface="Wingdings" panose="05000000000000000000" pitchFamily="2" charset="2"/>
                  </a:rPr>
                  <a:t>Next steps: optimize injection bump, harmonize injection energy, capture, acceleration, …</a:t>
                </a:r>
              </a:p>
              <a:p>
                <a:pPr marL="457200" lvl="1" indent="0">
                  <a:buNone/>
                </a:pPr>
                <a:endParaRPr lang="en-US" b="1" dirty="0"/>
              </a:p>
            </p:txBody>
          </p:sp>
        </mc:Choice>
        <mc:Fallback xmlns="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295D9116-C444-729B-017C-ECA54B467C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2567" y="1516774"/>
                <a:ext cx="11378908" cy="4693526"/>
              </a:xfrm>
              <a:blipFill>
                <a:blip r:embed="rId4"/>
                <a:stretch>
                  <a:fillRect l="-321" t="-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C90FCB79-9BC5-1299-E406-AD0F7D72806A}"/>
              </a:ext>
            </a:extLst>
          </p:cNvPr>
          <p:cNvSpPr txBox="1"/>
          <p:nvPr/>
        </p:nvSpPr>
        <p:spPr>
          <a:xfrm>
            <a:off x="0" y="6307338"/>
            <a:ext cx="112088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3E6DAC"/>
                </a:solidFill>
                <a:sym typeface="Wingdings" panose="05000000000000000000" pitchFamily="2" charset="2"/>
              </a:rPr>
              <a:t>* Note: So far, tests focused on </a:t>
            </a:r>
            <a:r>
              <a:rPr lang="en-US" sz="1200" i="1" u="sng" dirty="0">
                <a:solidFill>
                  <a:srgbClr val="3E6DAC"/>
                </a:solidFill>
                <a:sym typeface="Wingdings" panose="05000000000000000000" pitchFamily="2" charset="2"/>
              </a:rPr>
              <a:t>demonstrating technological feasibility</a:t>
            </a:r>
            <a:r>
              <a:rPr lang="en-US" sz="1200" i="1" dirty="0">
                <a:solidFill>
                  <a:srgbClr val="3E6DAC"/>
                </a:solidFill>
                <a:sym typeface="Wingdings" panose="05000000000000000000" pitchFamily="2" charset="2"/>
              </a:rPr>
              <a:t>. He-2+ was still lost when injecting C-6+, injection has not yet been optimized.</a:t>
            </a:r>
            <a:endParaRPr lang="en-US" sz="1200" i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853C583-95BF-A8C9-B0FF-D568636F819A}"/>
              </a:ext>
            </a:extLst>
          </p:cNvPr>
          <p:cNvSpPr txBox="1"/>
          <p:nvPr/>
        </p:nvSpPr>
        <p:spPr>
          <a:xfrm>
            <a:off x="9039224" y="15280"/>
            <a:ext cx="3400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de-AT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Matthias Kausel, Valentin </a:t>
            </a:r>
            <a:r>
              <a:rPr lang="de-AT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Kirchweger</a:t>
            </a:r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531E25-BE6D-9BAD-E2B1-DBC83749A4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Slow Extraction of Mixed He-2+ &amp; C-6+ Beams</a:t>
            </a:r>
          </a:p>
        </p:txBody>
      </p:sp>
    </p:spTree>
    <p:extLst>
      <p:ext uri="{BB962C8B-B14F-4D97-AF65-F5344CB8AC3E}">
        <p14:creationId xmlns:p14="http://schemas.microsoft.com/office/powerpoint/2010/main" val="848421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3C84F783-860C-F5EF-DC69-D279BEA65D92}"/>
              </a:ext>
            </a:extLst>
          </p:cNvPr>
          <p:cNvSpPr/>
          <p:nvPr/>
        </p:nvSpPr>
        <p:spPr>
          <a:xfrm>
            <a:off x="422421" y="1265593"/>
            <a:ext cx="11347158" cy="3164064"/>
          </a:xfrm>
          <a:prstGeom prst="roundRect">
            <a:avLst>
              <a:gd name="adj" fmla="val 3708"/>
            </a:avLst>
          </a:prstGeom>
          <a:ln w="25400">
            <a:noFill/>
          </a:ln>
          <a:effectLst>
            <a:outerShdw blurRad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121917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A0"/>
              </a:solidFill>
            </a:endParaRP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DB12F0C8-03E8-4C4A-48C7-FDECF8B2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&amp; Simulation Set-Up</a:t>
            </a:r>
            <a:endParaRPr lang="en-US" sz="360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C8C1E5-ED8B-C33B-FE17-2259E8E756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5A68E2-A9C6-458C-8F1A-57349D358FA7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E66D8A7-6D9C-7065-B8A9-CEF8B1649F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81C705-381F-EA11-9C95-1B41C5E2DC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9CFC43-6FEC-E8CA-E1E9-862A86418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64" y="1419668"/>
            <a:ext cx="11221515" cy="2764328"/>
          </a:xfrm>
        </p:spPr>
        <p:txBody>
          <a:bodyPr>
            <a:normAutofit/>
          </a:bodyPr>
          <a:lstStyle/>
          <a:p>
            <a:pPr marL="1143000" indent="-1143000">
              <a:buNone/>
            </a:pPr>
            <a:r>
              <a:rPr lang="en-US" b="1" u="sng" dirty="0">
                <a:solidFill>
                  <a:srgbClr val="3E6DAC"/>
                </a:solidFill>
              </a:rPr>
              <a:t>Objective:</a:t>
            </a:r>
            <a:r>
              <a:rPr lang="en-US" b="1" dirty="0">
                <a:solidFill>
                  <a:srgbClr val="3E6DAC"/>
                </a:solidFill>
              </a:rPr>
              <a:t> Proof-of-principle simulations </a:t>
            </a:r>
            <a:r>
              <a:rPr lang="en-US" dirty="0">
                <a:solidFill>
                  <a:srgbClr val="3E6DAC"/>
                </a:solidFill>
              </a:rPr>
              <a:t>of the </a:t>
            </a:r>
            <a:r>
              <a:rPr lang="en-US" b="1" dirty="0">
                <a:solidFill>
                  <a:srgbClr val="3E6DAC"/>
                </a:solidFill>
              </a:rPr>
              <a:t>slow extraction of the mixed He</a:t>
            </a:r>
            <a:r>
              <a:rPr lang="en-US" b="1" baseline="30000" dirty="0">
                <a:solidFill>
                  <a:srgbClr val="3E6DAC"/>
                </a:solidFill>
              </a:rPr>
              <a:t>2+</a:t>
            </a:r>
            <a:r>
              <a:rPr lang="en-US" b="1" dirty="0">
                <a:solidFill>
                  <a:srgbClr val="3E6DAC"/>
                </a:solidFill>
              </a:rPr>
              <a:t>/C</a:t>
            </a:r>
            <a:r>
              <a:rPr lang="en-US" b="1" baseline="30000" dirty="0">
                <a:solidFill>
                  <a:srgbClr val="3E6DAC"/>
                </a:solidFill>
              </a:rPr>
              <a:t>6+</a:t>
            </a:r>
            <a:r>
              <a:rPr lang="en-US" b="1" dirty="0">
                <a:solidFill>
                  <a:srgbClr val="3E6DAC"/>
                </a:solidFill>
              </a:rPr>
              <a:t> beam </a:t>
            </a:r>
            <a:r>
              <a:rPr lang="en-US" dirty="0">
                <a:solidFill>
                  <a:srgbClr val="3E6DAC"/>
                </a:solidFill>
              </a:rPr>
              <a:t>to identify challenges &amp; propose mitigation: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ym typeface="Wingdings" panose="05000000000000000000" pitchFamily="2" charset="2"/>
              </a:rPr>
              <a:t>Results serve as i</a:t>
            </a:r>
            <a:r>
              <a:rPr lang="en-US" sz="1600" dirty="0"/>
              <a:t>nput for mixed beam generation and detection studies.</a:t>
            </a:r>
            <a:endParaRPr lang="en-US" sz="1600" b="1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►"/>
            </a:pPr>
            <a:r>
              <a:rPr lang="en-US" sz="1600" b="1" dirty="0"/>
              <a:t>Preliminary aim:</a:t>
            </a:r>
            <a:r>
              <a:rPr lang="en-US" sz="1600" dirty="0"/>
              <a:t> deliver </a:t>
            </a:r>
            <a:r>
              <a:rPr lang="en-US" sz="1600" b="1" dirty="0">
                <a:solidFill>
                  <a:schemeClr val="accent2"/>
                </a:solidFill>
              </a:rPr>
              <a:t>constant and/or known intra-spill particle fluence ratio </a:t>
            </a:r>
            <a:r>
              <a:rPr lang="en-US" sz="1600" dirty="0"/>
              <a:t>of the two species:</a:t>
            </a:r>
            <a:endParaRPr lang="en-US" sz="1600" b="1" dirty="0">
              <a:solidFill>
                <a:schemeClr val="accent2"/>
              </a:solidFill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noFill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Inhaltsplatzhalter 3">
                <a:extLst>
                  <a:ext uri="{FF2B5EF4-FFF2-40B4-BE49-F238E27FC236}">
                    <a16:creationId xmlns:a16="http://schemas.microsoft.com/office/drawing/2014/main" id="{2ADDEB40-FBA1-0D81-E055-F06ED03F95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0762" y="4808568"/>
                <a:ext cx="8249863" cy="1211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0"/>
                  </a:spcAft>
                  <a:buClr>
                    <a:srgbClr val="3E6DAC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2573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>
                    <a:solidFill>
                      <a:srgbClr val="3E6DAC"/>
                    </a:solidFill>
                  </a:rPr>
                  <a:t>Simulation performed using Xsuite [4]: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1600" dirty="0"/>
                  <a:t>Enables </a:t>
                </a:r>
                <a:r>
                  <a:rPr lang="en-US" sz="1600" b="1" dirty="0"/>
                  <a:t>6D-tracking of ions with non-nominal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de-AT" sz="1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AT" sz="1600" b="1" i="1" smtClean="0">
                            <a:latin typeface="Cambria Math" panose="02040503050406030204" pitchFamily="18" charset="0"/>
                          </a:rPr>
                          <m:t>𝐪</m:t>
                        </m:r>
                      </m:num>
                      <m:den>
                        <m:r>
                          <a:rPr lang="de-AT" sz="1600" b="1" i="1" smtClean="0">
                            <a:latin typeface="Cambria Math" panose="02040503050406030204" pitchFamily="18" charset="0"/>
                          </a:rPr>
                          <m:t>𝐦</m:t>
                        </m:r>
                      </m:den>
                    </m:f>
                  </m:oMath>
                </a14:m>
                <a:r>
                  <a:rPr lang="de-AT" sz="1600" dirty="0"/>
                  <a:t>, also </a:t>
                </a:r>
                <a:r>
                  <a:rPr lang="en-US" sz="1600" dirty="0"/>
                  <a:t>for bunched beams.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sz="1400" i="1" dirty="0"/>
                  <a:t>Results in this presentation obtained using custom version with fixed bugs concerning non-nominal q/m, as described in issue 446 [5].</a:t>
                </a:r>
                <a:endParaRPr lang="de-AT" sz="1400" i="1" dirty="0"/>
              </a:p>
            </p:txBody>
          </p:sp>
        </mc:Choice>
        <mc:Fallback xmlns="">
          <p:sp>
            <p:nvSpPr>
              <p:cNvPr id="11" name="Inhaltsplatzhalter 3">
                <a:extLst>
                  <a:ext uri="{FF2B5EF4-FFF2-40B4-BE49-F238E27FC236}">
                    <a16:creationId xmlns:a16="http://schemas.microsoft.com/office/drawing/2014/main" id="{2ADDEB40-FBA1-0D81-E055-F06ED03F9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62" y="4808568"/>
                <a:ext cx="8249863" cy="1211146"/>
              </a:xfrm>
              <a:prstGeom prst="rect">
                <a:avLst/>
              </a:prstGeom>
              <a:blipFill>
                <a:blip r:embed="rId4"/>
                <a:stretch>
                  <a:fillRect l="-665" t="-7576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1">
            <a:extLst>
              <a:ext uri="{FF2B5EF4-FFF2-40B4-BE49-F238E27FC236}">
                <a16:creationId xmlns:a16="http://schemas.microsoft.com/office/drawing/2014/main" id="{244C5E49-3440-4EE8-5507-E29045A68069}"/>
              </a:ext>
            </a:extLst>
          </p:cNvPr>
          <p:cNvSpPr txBox="1"/>
          <p:nvPr/>
        </p:nvSpPr>
        <p:spPr>
          <a:xfrm>
            <a:off x="0" y="6315747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[4] </a:t>
            </a:r>
            <a:r>
              <a:rPr lang="en-US" dirty="0">
                <a:hlinkClick r:id="rId5"/>
              </a:rPr>
              <a:t>https://github.com/xsuite/xsuite</a:t>
            </a:r>
            <a:r>
              <a:rPr lang="en-US" dirty="0"/>
              <a:t> [5] </a:t>
            </a:r>
            <a:r>
              <a:rPr lang="en-US" sz="1000" dirty="0">
                <a:hlinkClick r:id="rId6"/>
              </a:rPr>
              <a:t>https://github.com/xsuite/xsuite/issues/446</a:t>
            </a:r>
            <a:r>
              <a:rPr lang="en-US" sz="1000" dirty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DB4C45B8-8FD9-EF3F-235F-3685ED543EF7}"/>
                  </a:ext>
                </a:extLst>
              </p:cNvPr>
              <p:cNvSpPr txBox="1"/>
              <p:nvPr/>
            </p:nvSpPr>
            <p:spPr>
              <a:xfrm>
                <a:off x="6571456" y="3169616"/>
                <a:ext cx="5072480" cy="1061829"/>
              </a:xfrm>
              <a:prstGeom prst="rect">
                <a:avLst/>
              </a:prstGeom>
              <a:solidFill>
                <a:srgbClr val="F4F4F4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Preliminary target 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is ~ </a:t>
                </a:r>
                <a:r>
                  <a:rPr lang="en-US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He:C = 1:10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b="1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𝛏</m:t>
                    </m:r>
                    <m:d>
                      <m:dPr>
                        <m:ctrlPr>
                          <a:rPr lang="en-US" sz="1200" b="1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1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</m:d>
                    <m:r>
                      <a:rPr lang="en-US" sz="1200" b="1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1200" b="1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200" b="1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200" b="1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endPara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Is </a:t>
                </a:r>
                <a:r>
                  <a:rPr lang="en-US" sz="12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ion distinction possible in a dose delivery system</a:t>
                </a:r>
                <a:r>
                  <a:rPr lang="en-US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? </a:t>
                </a:r>
              </a:p>
              <a:p>
                <a:pPr marL="742950" lvl="1" indent="-285750">
                  <a:buFont typeface="Arial" panose="020B0604020202020204" pitchFamily="34" charset="0"/>
                  <a:buChar char="−"/>
                </a:pPr>
                <a:r>
                  <a:rPr lang="en-US" sz="1200" i="1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Yes: </a:t>
                </a:r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Possibility to adapt </a:t>
                </a:r>
                <a14:m>
                  <m:oMath xmlns:m="http://schemas.openxmlformats.org/officeDocument/2006/math">
                    <m:r>
                      <a:rPr lang="de-AT" sz="1200" b="1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𝝃</m:t>
                    </m:r>
                    <m:r>
                      <a:rPr lang="de-AT" sz="1200" b="1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>
                    <a:solidFill>
                      <a:schemeClr val="bg1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and/or scanning during the spill ? </a:t>
                </a:r>
              </a:p>
              <a:p>
                <a:pPr marL="742950" lvl="1" indent="-285750">
                  <a:buFont typeface="Arial" panose="020B0604020202020204" pitchFamily="34" charset="0"/>
                  <a:buChar char="−"/>
                </a:pPr>
                <a:r>
                  <a:rPr lang="en-US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anose="05000000000000000000" pitchFamily="2" charset="2"/>
                  </a:rPr>
                  <a:t>No: 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anose="05000000000000000000" pitchFamily="2" charset="2"/>
                  </a:rPr>
                  <a:t>Can we guarantee a constant species ratio? </a:t>
                </a: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DB4C45B8-8FD9-EF3F-235F-3685ED543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456" y="3169616"/>
                <a:ext cx="5072480" cy="1061829"/>
              </a:xfrm>
              <a:prstGeom prst="rect">
                <a:avLst/>
              </a:prstGeom>
              <a:blipFill>
                <a:blip r:embed="rId7"/>
                <a:stretch>
                  <a:fillRect t="-1149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AE311853-3913-5B9B-423E-508A7489BE3D}"/>
              </a:ext>
            </a:extLst>
          </p:cNvPr>
          <p:cNvSpPr txBox="1"/>
          <p:nvPr/>
        </p:nvSpPr>
        <p:spPr>
          <a:xfrm>
            <a:off x="7972131" y="6005981"/>
            <a:ext cx="3659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Many thanks to all Xsuite developers :)</a:t>
            </a:r>
          </a:p>
        </p:txBody>
      </p:sp>
      <p:pic>
        <p:nvPicPr>
          <p:cNvPr id="16" name="Grafik 15" descr="\documentclass{article}&#10;\usepackage{amsmath}&#10; \usepackage[usenames,dvipsnames]{xcolor} &#10;\pagestyle{empty}&#10;&#10;\begin{document}&#10;&#10;\begin{equation*}&#10;\color{BurntOrange}\boldmath{ \xi := \left. \dfrac{dN_\text{He}/dt}{dN_\text{C}/dt }\right|_t \approx \text{\textbf{const.}}}&#10;\end{equation*}&#10;&#10;&#10;\end{document}" title="IguanaTex Bitmap Display">
            <a:extLst>
              <a:ext uri="{FF2B5EF4-FFF2-40B4-BE49-F238E27FC236}">
                <a16:creationId xmlns:a16="http://schemas.microsoft.com/office/drawing/2014/main" id="{8E09CCDD-C960-32A4-66C5-9BB2FAB4DB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00" y="3366353"/>
            <a:ext cx="3038475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8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 animBg="1"/>
      <p:bldP spid="2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B6A4951-8AC6-6347-6BB7-10A93772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Transverse</a:t>
            </a:r>
            <a:r>
              <a:rPr lang="en-US" dirty="0"/>
              <a:t> Distribution Prior to Extraction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DEE394-C11A-9DB9-64F5-FFF769E230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C72D87-4A58-4542-AF6B-FC704BF62FC1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310813-0D0D-EB66-B705-BF7C45EDC5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elisabeth.renner@tuwien.ac.at / Slow Extr. Workshop 2024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F0A421-77E5-39AE-F5DF-8551B624E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68EF3A1C-BCE2-DCDD-2083-5F663786CA8E}"/>
              </a:ext>
            </a:extLst>
          </p:cNvPr>
          <p:cNvSpPr/>
          <p:nvPr/>
        </p:nvSpPr>
        <p:spPr>
          <a:xfrm>
            <a:off x="6096000" y="2466799"/>
            <a:ext cx="5172863" cy="2589100"/>
          </a:xfrm>
          <a:prstGeom prst="roundRect">
            <a:avLst>
              <a:gd name="adj" fmla="val 3708"/>
            </a:avLst>
          </a:prstGeom>
          <a:ln w="25400">
            <a:noFill/>
          </a:ln>
          <a:effectLst>
            <a:outerShdw blurRad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121917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>
              <a:solidFill>
                <a:srgbClr val="0033A0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F0EBC0E-E03D-0A65-62CA-9FC601CB9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6" b="46998"/>
          <a:stretch/>
        </p:blipFill>
        <p:spPr>
          <a:xfrm>
            <a:off x="6153681" y="3502293"/>
            <a:ext cx="4955198" cy="1479111"/>
          </a:xfrm>
          <a:prstGeom prst="rect">
            <a:avLst/>
          </a:prstGeom>
        </p:spPr>
      </p:pic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C260D016-5F14-47DD-DF6A-41267087CF10}"/>
              </a:ext>
            </a:extLst>
          </p:cNvPr>
          <p:cNvSpPr/>
          <p:nvPr/>
        </p:nvSpPr>
        <p:spPr>
          <a:xfrm>
            <a:off x="560908" y="2466797"/>
            <a:ext cx="5298126" cy="2577563"/>
          </a:xfrm>
          <a:prstGeom prst="roundRect">
            <a:avLst>
              <a:gd name="adj" fmla="val 3708"/>
            </a:avLst>
          </a:prstGeom>
          <a:ln w="25400">
            <a:noFill/>
          </a:ln>
          <a:effectLst>
            <a:outerShdw blurRad="762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121917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>
              <a:solidFill>
                <a:srgbClr val="0033A0"/>
              </a:solidFill>
            </a:endParaRPr>
          </a:p>
        </p:txBody>
      </p:sp>
      <p:sp>
        <p:nvSpPr>
          <p:cNvPr id="16" name="Inhaltsplatzhalter 7 1">
            <a:extLst>
              <a:ext uri="{FF2B5EF4-FFF2-40B4-BE49-F238E27FC236}">
                <a16:creationId xmlns:a16="http://schemas.microsoft.com/office/drawing/2014/main" id="{8262FA2D-E721-4145-ED15-B7A2774B7C80}"/>
              </a:ext>
            </a:extLst>
          </p:cNvPr>
          <p:cNvSpPr txBox="1">
            <a:spLocks/>
          </p:cNvSpPr>
          <p:nvPr/>
        </p:nvSpPr>
        <p:spPr>
          <a:xfrm>
            <a:off x="460374" y="1481857"/>
            <a:ext cx="11581040" cy="5344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E6DAC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3E6DAC"/>
                </a:solidFill>
              </a:rPr>
              <a:t>The considered </a:t>
            </a:r>
            <a:r>
              <a:rPr lang="en-US" b="1" dirty="0">
                <a:solidFill>
                  <a:srgbClr val="3E6DAC"/>
                </a:solidFill>
              </a:rPr>
              <a:t>options for</a:t>
            </a:r>
            <a:r>
              <a:rPr lang="en-US" dirty="0">
                <a:solidFill>
                  <a:srgbClr val="3E6DAC"/>
                </a:solidFill>
              </a:rPr>
              <a:t> </a:t>
            </a:r>
            <a:r>
              <a:rPr lang="en-US" b="1" dirty="0">
                <a:solidFill>
                  <a:srgbClr val="3E6DAC"/>
                </a:solidFill>
              </a:rPr>
              <a:t>generating</a:t>
            </a:r>
            <a:r>
              <a:rPr lang="en-US" dirty="0">
                <a:solidFill>
                  <a:srgbClr val="3E6DAC"/>
                </a:solidFill>
              </a:rPr>
              <a:t> </a:t>
            </a:r>
            <a:r>
              <a:rPr lang="en-US" b="1" dirty="0">
                <a:solidFill>
                  <a:srgbClr val="3E6DAC"/>
                </a:solidFill>
              </a:rPr>
              <a:t>the</a:t>
            </a:r>
            <a:r>
              <a:rPr lang="en-US" dirty="0">
                <a:solidFill>
                  <a:srgbClr val="3E6DAC"/>
                </a:solidFill>
              </a:rPr>
              <a:t> </a:t>
            </a:r>
            <a:r>
              <a:rPr lang="en-US" b="1" dirty="0">
                <a:solidFill>
                  <a:srgbClr val="3E6DAC"/>
                </a:solidFill>
              </a:rPr>
              <a:t>mixed-beam </a:t>
            </a:r>
            <a:r>
              <a:rPr lang="en-US" dirty="0">
                <a:solidFill>
                  <a:srgbClr val="3E6DAC"/>
                </a:solidFill>
              </a:rPr>
              <a:t>result in </a:t>
            </a:r>
            <a:r>
              <a:rPr lang="en-US" b="1" dirty="0">
                <a:solidFill>
                  <a:srgbClr val="3E6DAC"/>
                </a:solidFill>
              </a:rPr>
              <a:t>different initial horizontal emittances.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19" name="Inhaltsplatzhalter 7 2">
            <a:extLst>
              <a:ext uri="{FF2B5EF4-FFF2-40B4-BE49-F238E27FC236}">
                <a16:creationId xmlns:a16="http://schemas.microsoft.com/office/drawing/2014/main" id="{BD471285-4AF5-2BFD-4D6B-AA69CEE60FC3}"/>
              </a:ext>
            </a:extLst>
          </p:cNvPr>
          <p:cNvSpPr txBox="1">
            <a:spLocks/>
          </p:cNvSpPr>
          <p:nvPr/>
        </p:nvSpPr>
        <p:spPr>
          <a:xfrm>
            <a:off x="460374" y="5592277"/>
            <a:ext cx="11208817" cy="477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E6DAC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rgbClr val="3E6DAC"/>
                </a:solidFill>
              </a:rPr>
              <a:t>Thus, for the current </a:t>
            </a:r>
            <a:r>
              <a:rPr lang="en-US" b="1" dirty="0">
                <a:solidFill>
                  <a:srgbClr val="3E6DAC"/>
                </a:solidFill>
              </a:rPr>
              <a:t>proof-of-principle simulations</a:t>
            </a:r>
            <a:r>
              <a:rPr lang="en-US" dirty="0">
                <a:solidFill>
                  <a:srgbClr val="3E6DAC"/>
                </a:solidFill>
              </a:rPr>
              <a:t>, we consider a </a:t>
            </a:r>
            <a:r>
              <a:rPr lang="en-US" b="1" dirty="0">
                <a:solidFill>
                  <a:srgbClr val="3E6DAC"/>
                </a:solidFill>
              </a:rPr>
              <a:t>range of horizontal emittance ratios!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155BBF2-B0D5-8448-7E29-7B14A5C198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7" b="46432"/>
          <a:stretch/>
        </p:blipFill>
        <p:spPr>
          <a:xfrm>
            <a:off x="772705" y="3537616"/>
            <a:ext cx="5022599" cy="1461668"/>
          </a:xfrm>
          <a:prstGeom prst="rect">
            <a:avLst/>
          </a:prstGeom>
        </p:spPr>
      </p:pic>
      <p:sp>
        <p:nvSpPr>
          <p:cNvPr id="21" name="Inhaltsplatzhalter 14 1">
            <a:extLst>
              <a:ext uri="{FF2B5EF4-FFF2-40B4-BE49-F238E27FC236}">
                <a16:creationId xmlns:a16="http://schemas.microsoft.com/office/drawing/2014/main" id="{F73A1FB9-96A6-D280-CDF7-644BF20C38EA}"/>
              </a:ext>
            </a:extLst>
          </p:cNvPr>
          <p:cNvSpPr txBox="1">
            <a:spLocks/>
          </p:cNvSpPr>
          <p:nvPr/>
        </p:nvSpPr>
        <p:spPr>
          <a:xfrm>
            <a:off x="1305093" y="2326776"/>
            <a:ext cx="3571696" cy="420475"/>
          </a:xfrm>
          <a:prstGeom prst="roundRect">
            <a:avLst>
              <a:gd name="adj" fmla="val 6521"/>
            </a:avLst>
          </a:prstGeom>
          <a:solidFill>
            <a:srgbClr val="E8E8E8"/>
          </a:solidFill>
          <a:ln>
            <a:solidFill>
              <a:srgbClr val="E8E8E8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E6DAC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/>
              <a:t>I) Mixed beam generation in ion source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A1F76F8-ADD3-0DC0-9311-112C7FAEEB2F}"/>
              </a:ext>
            </a:extLst>
          </p:cNvPr>
          <p:cNvGrpSpPr/>
          <p:nvPr/>
        </p:nvGrpSpPr>
        <p:grpSpPr>
          <a:xfrm>
            <a:off x="1240516" y="4363465"/>
            <a:ext cx="1623291" cy="264363"/>
            <a:chOff x="2192306" y="2697846"/>
            <a:chExt cx="1623291" cy="264363"/>
          </a:xfrm>
        </p:grpSpPr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B7F70EA4-3E9F-C73A-AB17-B8CFA0B914D3}"/>
                </a:ext>
              </a:extLst>
            </p:cNvPr>
            <p:cNvSpPr/>
            <p:nvPr/>
          </p:nvSpPr>
          <p:spPr>
            <a:xfrm>
              <a:off x="2192306" y="2709328"/>
              <a:ext cx="1623291" cy="250128"/>
            </a:xfrm>
            <a:prstGeom prst="roundRect">
              <a:avLst>
                <a:gd name="adj" fmla="val 12763"/>
              </a:avLst>
            </a:prstGeom>
            <a:solidFill>
              <a:srgbClr val="FFFFFF">
                <a:alpha val="74118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2DFC9AEA-34EF-601F-F4D1-653AAB9E1CA3}"/>
                </a:ext>
              </a:extLst>
            </p:cNvPr>
            <p:cNvSpPr/>
            <p:nvPr/>
          </p:nvSpPr>
          <p:spPr>
            <a:xfrm>
              <a:off x="2255157" y="2759481"/>
              <a:ext cx="228600" cy="143847"/>
            </a:xfrm>
            <a:prstGeom prst="roundRect">
              <a:avLst/>
            </a:prstGeom>
            <a:solidFill>
              <a:srgbClr val="FF86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13C67458-5874-057F-3FDD-B31B0B66087E}"/>
                </a:ext>
              </a:extLst>
            </p:cNvPr>
            <p:cNvSpPr/>
            <p:nvPr/>
          </p:nvSpPr>
          <p:spPr>
            <a:xfrm>
              <a:off x="3043458" y="2764679"/>
              <a:ext cx="228600" cy="143847"/>
            </a:xfrm>
            <a:prstGeom prst="roundRect">
              <a:avLst/>
            </a:prstGeom>
            <a:solidFill>
              <a:srgbClr val="2C55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2DC7F1A9-3DD3-C00D-FD41-3F329B0457B0}"/>
                </a:ext>
              </a:extLst>
            </p:cNvPr>
            <p:cNvSpPr txBox="1"/>
            <p:nvPr/>
          </p:nvSpPr>
          <p:spPr>
            <a:xfrm>
              <a:off x="2483758" y="2700599"/>
              <a:ext cx="6817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He-2+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4D3F05F9-E148-E664-D8E0-21692E010971}"/>
                </a:ext>
              </a:extLst>
            </p:cNvPr>
            <p:cNvSpPr txBox="1"/>
            <p:nvPr/>
          </p:nvSpPr>
          <p:spPr>
            <a:xfrm>
              <a:off x="3272059" y="2697846"/>
              <a:ext cx="5435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C-6+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901FCFBD-E3B7-620C-2AD7-8FF061291ECD}"/>
              </a:ext>
            </a:extLst>
          </p:cNvPr>
          <p:cNvGrpSpPr/>
          <p:nvPr/>
        </p:nvGrpSpPr>
        <p:grpSpPr>
          <a:xfrm>
            <a:off x="6588074" y="4374315"/>
            <a:ext cx="1623291" cy="264363"/>
            <a:chOff x="2192306" y="2697846"/>
            <a:chExt cx="1623291" cy="264363"/>
          </a:xfrm>
        </p:grpSpPr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C0C7886A-EE89-D8E1-1EAC-FEA3941B3B10}"/>
                </a:ext>
              </a:extLst>
            </p:cNvPr>
            <p:cNvSpPr/>
            <p:nvPr/>
          </p:nvSpPr>
          <p:spPr>
            <a:xfrm>
              <a:off x="2192306" y="2709328"/>
              <a:ext cx="1623291" cy="250128"/>
            </a:xfrm>
            <a:prstGeom prst="roundRect">
              <a:avLst>
                <a:gd name="adj" fmla="val 12763"/>
              </a:avLst>
            </a:prstGeom>
            <a:solidFill>
              <a:srgbClr val="FFFFFF">
                <a:alpha val="74118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hteck: abgerundete Ecken 43">
              <a:extLst>
                <a:ext uri="{FF2B5EF4-FFF2-40B4-BE49-F238E27FC236}">
                  <a16:creationId xmlns:a16="http://schemas.microsoft.com/office/drawing/2014/main" id="{940B0850-1C7A-C7F6-2AF2-3A4A222C6385}"/>
                </a:ext>
              </a:extLst>
            </p:cNvPr>
            <p:cNvSpPr/>
            <p:nvPr/>
          </p:nvSpPr>
          <p:spPr>
            <a:xfrm>
              <a:off x="2255157" y="2759481"/>
              <a:ext cx="228600" cy="143847"/>
            </a:xfrm>
            <a:prstGeom prst="roundRect">
              <a:avLst/>
            </a:prstGeom>
            <a:solidFill>
              <a:srgbClr val="FF86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51E9C30E-614C-6626-6940-29782BC4B638}"/>
                </a:ext>
              </a:extLst>
            </p:cNvPr>
            <p:cNvSpPr/>
            <p:nvPr/>
          </p:nvSpPr>
          <p:spPr>
            <a:xfrm>
              <a:off x="3043458" y="2764679"/>
              <a:ext cx="228600" cy="143847"/>
            </a:xfrm>
            <a:prstGeom prst="roundRect">
              <a:avLst/>
            </a:prstGeom>
            <a:solidFill>
              <a:srgbClr val="2C55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04FF4B21-51A0-4569-9325-58767045F253}"/>
                </a:ext>
              </a:extLst>
            </p:cNvPr>
            <p:cNvSpPr txBox="1"/>
            <p:nvPr/>
          </p:nvSpPr>
          <p:spPr>
            <a:xfrm>
              <a:off x="2483758" y="2700599"/>
              <a:ext cx="6817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He-2+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98D29724-F177-BD5B-AEE6-7078C1EE642B}"/>
                </a:ext>
              </a:extLst>
            </p:cNvPr>
            <p:cNvSpPr txBox="1"/>
            <p:nvPr/>
          </p:nvSpPr>
          <p:spPr>
            <a:xfrm>
              <a:off x="3272059" y="2697846"/>
              <a:ext cx="54353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1200"/>
                </a:spcAft>
              </a:pPr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C-6+</a:t>
              </a:r>
            </a:p>
          </p:txBody>
        </p:sp>
      </p:grpSp>
      <p:sp>
        <p:nvSpPr>
          <p:cNvPr id="51" name="Textfeld 50">
            <a:extLst>
              <a:ext uri="{FF2B5EF4-FFF2-40B4-BE49-F238E27FC236}">
                <a16:creationId xmlns:a16="http://schemas.microsoft.com/office/drawing/2014/main" id="{9C7DE096-06D6-EAFF-DFE3-9B0B506EB3FF}"/>
              </a:ext>
            </a:extLst>
          </p:cNvPr>
          <p:cNvSpPr txBox="1"/>
          <p:nvPr/>
        </p:nvSpPr>
        <p:spPr>
          <a:xfrm>
            <a:off x="668494" y="3076898"/>
            <a:ext cx="961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Assume:</a:t>
            </a:r>
          </a:p>
        </p:txBody>
      </p:sp>
      <p:sp>
        <p:nvSpPr>
          <p:cNvPr id="55" name="Inhaltsplatzhalter 14 2">
            <a:extLst>
              <a:ext uri="{FF2B5EF4-FFF2-40B4-BE49-F238E27FC236}">
                <a16:creationId xmlns:a16="http://schemas.microsoft.com/office/drawing/2014/main" id="{6DECFFE0-D819-197F-59DB-AC4C00590A7B}"/>
              </a:ext>
            </a:extLst>
          </p:cNvPr>
          <p:cNvSpPr txBox="1">
            <a:spLocks/>
          </p:cNvSpPr>
          <p:nvPr/>
        </p:nvSpPr>
        <p:spPr>
          <a:xfrm>
            <a:off x="6307795" y="2361396"/>
            <a:ext cx="4599007" cy="375522"/>
          </a:xfrm>
          <a:prstGeom prst="roundRect">
            <a:avLst>
              <a:gd name="adj" fmla="val 10579"/>
            </a:avLst>
          </a:prstGeom>
          <a:solidFill>
            <a:srgbClr val="E8E8E8"/>
          </a:solidFill>
          <a:ln>
            <a:solidFill>
              <a:srgbClr val="E8E8E8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6DAC"/>
              </a:buClr>
              <a:buFont typeface="Arial" panose="020B0604020202020204" pitchFamily="34" charset="0"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II) Sequential injection + mixing at flat-bottom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6E74AF0-705E-C8AF-14AE-4CF0AEBF7671}"/>
              </a:ext>
            </a:extLst>
          </p:cNvPr>
          <p:cNvSpPr txBox="1"/>
          <p:nvPr/>
        </p:nvSpPr>
        <p:spPr>
          <a:xfrm>
            <a:off x="0" y="6307338"/>
            <a:ext cx="112088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3E6DAC"/>
                </a:solidFill>
                <a:sym typeface="Wingdings" panose="05000000000000000000" pitchFamily="2" charset="2"/>
              </a:rPr>
              <a:t>Note: All simulations performed with 10k He-2+ and 10k C-6+ particles  Results will be subsequentially normalized to assumed initial intensity ratio of 1:10</a:t>
            </a:r>
            <a:endParaRPr lang="en-US" sz="1200" i="1" dirty="0"/>
          </a:p>
        </p:txBody>
      </p:sp>
      <p:pic>
        <p:nvPicPr>
          <p:cNvPr id="49" name="Grafik 48" descr="\documentclass{article}&#10;\usepackage{amsmath}&#10;\usepackage[dvipsnames]{xcolor}&#10;\pagestyle{empty}&#10;&#10;\begin{document}&#10;&#10;\definecolor{carbon}{HTML}{2C5599} &#10;&#10;\begin{equation*}&#10;\color{black}\epsilon_{y,\text{He}} \color{black} \approx \color{black}\epsilon_{y,\text{C}} \color{black} &#10;\end{equation*}&#10;&#10;&#10;\end{document}" title="IguanaTex Bitmap Display">
            <a:extLst>
              <a:ext uri="{FF2B5EF4-FFF2-40B4-BE49-F238E27FC236}">
                <a16:creationId xmlns:a16="http://schemas.microsoft.com/office/drawing/2014/main" id="{BA8D9448-D063-7F0F-0313-C87ED9C7D6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206" y="3123835"/>
            <a:ext cx="1054669" cy="165514"/>
          </a:xfrm>
          <a:prstGeom prst="rect">
            <a:avLst/>
          </a:prstGeom>
        </p:spPr>
      </p:pic>
      <p:pic>
        <p:nvPicPr>
          <p:cNvPr id="10" name="Grafik 9" descr="\documentclass{article}&#10;\usepackage{amsmath}&#10;\usepackage[dvipsnames]{xcolor}&#10;\pagestyle{empty}&#10;&#10;\begin{document}&#10;&#10;\definecolor{carbon}{HTML}{2C5599} &#10;&#10;\begin{equation*}&#10;\color{black}\epsilon_{x,\text{He}} \color{black} \approx \color{black}\epsilon_{x,\text{C}} \color{black} &#10;\end{equation*}&#10;&#10;&#10;\end{document}" title="IguanaTex Bitmap Display">
            <a:extLst>
              <a:ext uri="{FF2B5EF4-FFF2-40B4-BE49-F238E27FC236}">
                <a16:creationId xmlns:a16="http://schemas.microsoft.com/office/drawing/2014/main" id="{0CA1ED9F-3995-92B1-837F-A28D814307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78" y="3163408"/>
            <a:ext cx="1064933" cy="164231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8B884879-A18C-F9CE-9BBB-D6A3A6984FE0}"/>
              </a:ext>
            </a:extLst>
          </p:cNvPr>
          <p:cNvSpPr txBox="1"/>
          <p:nvPr/>
        </p:nvSpPr>
        <p:spPr>
          <a:xfrm>
            <a:off x="6219188" y="3095050"/>
            <a:ext cx="10012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Assume:</a:t>
            </a:r>
          </a:p>
        </p:txBody>
      </p:sp>
      <p:pic>
        <p:nvPicPr>
          <p:cNvPr id="56" name="Grafik 55" descr="\documentclass{article}&#10;\usepackage{amsmath}&#10;\usepackage[dvipsnames]{xcolor}&#10;\pagestyle{empty}&#10;&#10;\begin{document}&#10;&#10;\definecolor{carbon}{HTML}{2C5599} &#10;&#10;\begin{equation*}&#10;\color{black}\epsilon_{y,\text{He}} \color{black} \approx \color{black}\epsilon_{y,\text{C}} \color{black} &#10;\end{equation*}&#10;&#10;&#10;\end{document}" title="IguanaTex Bitmap Display">
            <a:extLst>
              <a:ext uri="{FF2B5EF4-FFF2-40B4-BE49-F238E27FC236}">
                <a16:creationId xmlns:a16="http://schemas.microsoft.com/office/drawing/2014/main" id="{74C2EF8B-7A99-0390-4D12-B0213509B6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54" y="3122322"/>
            <a:ext cx="1054669" cy="165514"/>
          </a:xfrm>
          <a:prstGeom prst="rect">
            <a:avLst/>
          </a:prstGeom>
        </p:spPr>
      </p:pic>
      <p:pic>
        <p:nvPicPr>
          <p:cNvPr id="12" name="Grafik 11" descr="\documentclass{article}&#10;\usepackage{amsmath}&#10;\usepackage[dvipsnames]{xcolor}&#10;\pagestyle{empty}&#10;&#10;\begin{document}&#10;&#10;\definecolor{carbon}{HTML}{2C5599} &#10;&#10;\begin{equation*}&#10;\color{black}\epsilon_{x,\text{He}} \color{black} \ll \color{black}\epsilon_{x,\text{C}} \color{black} &#10;\end{equation*}&#10;&#10;&#10;\end{document}" title="IguanaTex Bitmap Display">
            <a:extLst>
              <a:ext uri="{FF2B5EF4-FFF2-40B4-BE49-F238E27FC236}">
                <a16:creationId xmlns:a16="http://schemas.microsoft.com/office/drawing/2014/main" id="{FD179E54-0FE5-4055-FC26-6B3C488F74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18" y="3136596"/>
            <a:ext cx="1112406" cy="18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/>
      <p:bldP spid="21" grpId="0" animBg="1"/>
      <p:bldP spid="51" grpId="0"/>
      <p:bldP spid="55" grpId="0" animBg="1"/>
      <p:bldP spid="2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557B0013-F869-307D-4B01-067E21C4D9C7}"/>
              </a:ext>
            </a:extLst>
          </p:cNvPr>
          <p:cNvSpPr/>
          <p:nvPr/>
        </p:nvSpPr>
        <p:spPr>
          <a:xfrm>
            <a:off x="422567" y="2788389"/>
            <a:ext cx="11493208" cy="3464002"/>
          </a:xfrm>
          <a:prstGeom prst="roundRect">
            <a:avLst>
              <a:gd name="adj" fmla="val 3708"/>
            </a:avLst>
          </a:prstGeom>
          <a:ln w="25400">
            <a:noFill/>
          </a:ln>
          <a:effectLst>
            <a:outerShdw blurRad="63500" sx="101000" sy="101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defTabSz="121917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33A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6A4951-8AC6-6347-6BB7-10A93772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Longitudinal</a:t>
            </a:r>
            <a:r>
              <a:rPr lang="en-US" dirty="0"/>
              <a:t> Distribution Prior to Extraction I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DEE394-C11A-9DB9-64F5-FFF769E230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630C61-3BC0-4A1F-9359-0FA721FB7C1E}" type="datetime1">
              <a:rPr lang="en-GB" smtClean="0"/>
              <a:t>13/02/2024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310813-0D0D-EB66-B705-BF7C45EDC5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elisabeth.renner@tuwien.ac.at / Slow </a:t>
            </a:r>
            <a:r>
              <a:rPr lang="en-US" dirty="0" err="1"/>
              <a:t>Extr</a:t>
            </a:r>
            <a:r>
              <a:rPr lang="en-US" dirty="0"/>
              <a:t>. Workshop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F0A421-77E5-39AE-F5DF-8551B624E7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9F87857-37EF-4671-AC40-D5F8E67100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2BA6384-03CA-F4C4-A99A-F67AEAB2E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97" y="1340671"/>
            <a:ext cx="11668203" cy="603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baseline="30000" dirty="0">
                <a:solidFill>
                  <a:srgbClr val="3E6DAC"/>
                </a:solidFill>
              </a:rPr>
              <a:t>4</a:t>
            </a:r>
            <a:r>
              <a:rPr lang="en-US" b="1" dirty="0">
                <a:solidFill>
                  <a:srgbClr val="3E6DAC"/>
                </a:solidFill>
              </a:rPr>
              <a:t>He</a:t>
            </a:r>
            <a:r>
              <a:rPr lang="en-US" b="1" baseline="30000" dirty="0">
                <a:solidFill>
                  <a:srgbClr val="3E6DAC"/>
                </a:solidFill>
              </a:rPr>
              <a:t>2+ </a:t>
            </a:r>
            <a:r>
              <a:rPr lang="en-US" dirty="0">
                <a:solidFill>
                  <a:srgbClr val="3E6DAC"/>
                </a:solidFill>
              </a:rPr>
              <a:t>has </a:t>
            </a:r>
            <a:r>
              <a:rPr lang="en-US" b="1" dirty="0">
                <a:solidFill>
                  <a:srgbClr val="3E6DAC"/>
                </a:solidFill>
              </a:rPr>
              <a:t>higher rigidity than </a:t>
            </a:r>
            <a:r>
              <a:rPr lang="en-US" b="1" baseline="30000" dirty="0">
                <a:solidFill>
                  <a:srgbClr val="3E6DAC"/>
                </a:solidFill>
              </a:rPr>
              <a:t>12</a:t>
            </a:r>
            <a:r>
              <a:rPr lang="en-US" b="1" dirty="0">
                <a:solidFill>
                  <a:srgbClr val="3E6DAC"/>
                </a:solidFill>
              </a:rPr>
              <a:t>C</a:t>
            </a:r>
            <a:r>
              <a:rPr lang="en-US" b="1" baseline="30000" dirty="0">
                <a:solidFill>
                  <a:srgbClr val="3E6DAC"/>
                </a:solidFill>
              </a:rPr>
              <a:t>6+</a:t>
            </a:r>
            <a:r>
              <a:rPr lang="en-US" dirty="0">
                <a:solidFill>
                  <a:srgbClr val="3E6DAC"/>
                </a:solidFill>
              </a:rPr>
              <a:t> (reference particle) due to the smaller q/m.</a:t>
            </a:r>
          </a:p>
          <a:p>
            <a:pPr marL="457200" lvl="1" indent="0">
              <a:spcBef>
                <a:spcPts val="1800"/>
              </a:spcBef>
              <a:buNone/>
            </a:pPr>
            <a:endParaRPr lang="en-US" sz="1400" i="1" dirty="0"/>
          </a:p>
          <a:p>
            <a:pPr marL="457200" lvl="1" indent="0">
              <a:spcBef>
                <a:spcPts val="1800"/>
              </a:spcBef>
              <a:buNone/>
            </a:pPr>
            <a:endParaRPr lang="en-US" sz="1400" i="1" dirty="0"/>
          </a:p>
          <a:p>
            <a:pPr marL="457200" lvl="1" indent="0">
              <a:spcBef>
                <a:spcPts val="1800"/>
              </a:spcBef>
              <a:buNone/>
            </a:pPr>
            <a:endParaRPr lang="en-US" sz="1400" i="1" dirty="0"/>
          </a:p>
          <a:p>
            <a:pPr marL="457200" lvl="1" indent="0">
              <a:spcBef>
                <a:spcPts val="1800"/>
              </a:spcBef>
              <a:buNone/>
            </a:pPr>
            <a:endParaRPr lang="en-US" sz="1400" i="1" dirty="0"/>
          </a:p>
          <a:p>
            <a:pPr lvl="1"/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610888B2-CF4B-7286-C89F-54FCA087FB2C}"/>
                  </a:ext>
                </a:extLst>
              </p:cNvPr>
              <p:cNvSpPr txBox="1"/>
              <p:nvPr/>
            </p:nvSpPr>
            <p:spPr>
              <a:xfrm>
                <a:off x="3607789" y="4745029"/>
                <a:ext cx="6305887" cy="14852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33363">
                  <a:spcBef>
                    <a:spcPts val="1800"/>
                  </a:spcBef>
                </a:pPr>
                <a:r>
                  <a:rPr lang="en-US" sz="1600" b="1" i="1" u="sng" dirty="0"/>
                  <a:t>… </a:t>
                </a:r>
                <a:r>
                  <a:rPr lang="en-US" sz="1600" b="1" i="1" u="sng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behaves in a magnetic field </a:t>
                </a:r>
                <a:r>
                  <a:rPr lang="en-US" sz="1600" i="1" u="sng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like a particle with (see e.g. [7]) </a:t>
                </a:r>
              </a:p>
              <a:p>
                <a:pPr marL="746125" lvl="2" indent="-176213">
                  <a:spcBef>
                    <a:spcPts val="18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nominal charge-to-mass ratio,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𝐞𝐟𝐟</m:t>
                        </m:r>
                      </m:sub>
                    </m:sSub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:endPara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746125" lvl="2" indent="-176213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 an </a:t>
                </a:r>
                <a:r>
                  <a:rPr 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effective relative momentum per mass offset </a:t>
                </a:r>
              </a:p>
              <a:p>
                <a:pPr marL="746125" lvl="2" indent="-176213">
                  <a:buFont typeface="Arial" panose="020B0604020202020204" pitchFamily="34" charset="0"/>
                  <a:buChar char="•"/>
                </a:pPr>
                <a:endParaRPr lang="en-US" sz="1600" b="1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610888B2-CF4B-7286-C89F-54FCA087F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789" y="4745029"/>
                <a:ext cx="6305887" cy="1485278"/>
              </a:xfrm>
              <a:prstGeom prst="rect">
                <a:avLst/>
              </a:prstGeom>
              <a:blipFill>
                <a:blip r:embed="rId6"/>
                <a:stretch>
                  <a:fillRect t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9E71D813-F574-5F10-20BE-734489C761A3}"/>
              </a:ext>
            </a:extLst>
          </p:cNvPr>
          <p:cNvSpPr txBox="1"/>
          <p:nvPr/>
        </p:nvSpPr>
        <p:spPr>
          <a:xfrm>
            <a:off x="582329" y="2975146"/>
            <a:ext cx="5388739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b="1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particle with </a:t>
            </a:r>
          </a:p>
          <a:p>
            <a:pPr marL="401638" lvl="1" indent="-168275">
              <a:spcBef>
                <a:spcPts val="1800"/>
              </a:spcBef>
              <a:buFont typeface="Arial" panose="020B0604020202020204" pitchFamily="34" charset="0"/>
              <a:buChar char="•"/>
              <a:tabLst>
                <a:tab pos="571500" algn="l"/>
              </a:tabLst>
            </a:pPr>
            <a:r>
              <a:rPr lang="en-US" sz="1600" dirty="0"/>
              <a:t> </a:t>
            </a:r>
          </a:p>
          <a:p>
            <a:pPr marL="401638" lvl="1" indent="-16827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a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relative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momentum per mass offset </a:t>
            </a:r>
          </a:p>
        </p:txBody>
      </p:sp>
      <p:pic>
        <p:nvPicPr>
          <p:cNvPr id="25" name="Grafik 24" descr="\documentclass{article}&#10;\usepackage{amsmath}&#10;\usepackage[usenames,dvipsnames]{xcolor} \pagestyle{empty}&#10;&#10;\begin{document}&#10;&#10;\begin{equation*}&#10;\boldmath\color{blue}\hat{\delta} = \dfrac{\left(\beta \gamma \right)_\text{He}-\left(\beta \gamma \right)_\text{C}}{\left(\beta \gamma \right)_\text{C}} &gt; 0&#10;\end{equation*}&#10;&#10;&#10;\end{document}" title="IguanaTex Bitmap Display">
            <a:extLst>
              <a:ext uri="{FF2B5EF4-FFF2-40B4-BE49-F238E27FC236}">
                <a16:creationId xmlns:a16="http://schemas.microsoft.com/office/drawing/2014/main" id="{68595776-A2BE-3578-262A-F86FD62107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912" y="3792740"/>
            <a:ext cx="2334175" cy="505007"/>
          </a:xfrm>
          <a:prstGeom prst="rect">
            <a:avLst/>
          </a:prstGeom>
        </p:spPr>
      </p:pic>
      <p:pic>
        <p:nvPicPr>
          <p:cNvPr id="22" name="Grafik 21" descr="\documentclass{article}&#10;\usepackage{amsmath}&#10; \usepackage[usenames,dvipsnames]{xcolor} \pagestyle{empty}&#10;&#10;\begin{document}&#10;&#10;\begin{equation*}&#10;\boldmath\color{Orange}\chi = \dfrac{q_\text{He}}{m_\text{He}} / \dfrac{q_\text{C}}{m_\text{C}} \neq 1&#10;\end{equation*}&#10;&#10;&#10;\end{document}" title="IguanaTex Bitmap Display">
            <a:extLst>
              <a:ext uri="{FF2B5EF4-FFF2-40B4-BE49-F238E27FC236}">
                <a16:creationId xmlns:a16="http://schemas.microsoft.com/office/drawing/2014/main" id="{2593341D-B1E0-4E4A-1EDE-97BF8BEF0A0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85" y="3408868"/>
            <a:ext cx="1902140" cy="448088"/>
          </a:xfrm>
          <a:prstGeom prst="rect">
            <a:avLst/>
          </a:prstGeom>
        </p:spPr>
      </p:pic>
      <p:pic>
        <p:nvPicPr>
          <p:cNvPr id="32" name="Grafik 31" descr="\documentclass{article}&#10;\usepackage{amsmath}&#10;\usepackage[usenames,dvipsnames]{xcolor} \pagestyle{empty}&#10;&#10;\begin{document}&#10;&#10;\begin{equation*}&#10;\boldmath\color{OliveGreen}\delta_\text{eff}\color{black} = \dfrac{1+\color{blue}\hat{\delta}\color{black}&#10;}{\color{Orange}\chi\color{black}} - 1.&#10;\end{equation*}&#10;&#10;&#10;\end{document}" title="IguanaTex Bitmap Display">
            <a:extLst>
              <a:ext uri="{FF2B5EF4-FFF2-40B4-BE49-F238E27FC236}">
                <a16:creationId xmlns:a16="http://schemas.microsoft.com/office/drawing/2014/main" id="{535F9D09-272B-7A5F-637E-139E22B44B0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270" y="5517329"/>
            <a:ext cx="1797884" cy="603409"/>
          </a:xfrm>
          <a:prstGeom prst="rect">
            <a:avLst/>
          </a:prstGeom>
        </p:spPr>
      </p:pic>
      <p:sp>
        <p:nvSpPr>
          <p:cNvPr id="50" name="Textfeld 11">
            <a:extLst>
              <a:ext uri="{FF2B5EF4-FFF2-40B4-BE49-F238E27FC236}">
                <a16:creationId xmlns:a16="http://schemas.microsoft.com/office/drawing/2014/main" id="{34ED9833-9352-8364-E527-9A21D74DA934}"/>
              </a:ext>
            </a:extLst>
          </p:cNvPr>
          <p:cNvSpPr txBox="1"/>
          <p:nvPr/>
        </p:nvSpPr>
        <p:spPr>
          <a:xfrm>
            <a:off x="0" y="6319600"/>
            <a:ext cx="6686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[7] P. Hermes (2016), PhD Thesis, CERN-THESIS-2016-230, https://cds.cern.ch/record/2241364/</a:t>
            </a:r>
          </a:p>
          <a:p>
            <a:endParaRPr lang="en-US" dirty="0"/>
          </a:p>
        </p:txBody>
      </p:sp>
      <p:pic>
        <p:nvPicPr>
          <p:cNvPr id="9" name="Grafik 8" descr="\documentclass{article}&#10;\usepackage{amsmath}&#10; \usepackage[usenames,dvipsnames]{xcolor} \pagestyle{empty}&#10;&#10;\begin{document}&#10;&#10;\begin{equation*}&#10;\color{Orange}\boldmath{\chi = \dfrac{q_\text{He}}{m_\text{He}} / \dfrac{q_\text{C}}{m_\text{C}} = 0.99935}&#10;\end{equation*}&#10;&#10;&#10;\end{document}" title="IguanaTex Bitmap Display">
            <a:extLst>
              <a:ext uri="{FF2B5EF4-FFF2-40B4-BE49-F238E27FC236}">
                <a16:creationId xmlns:a16="http://schemas.microsoft.com/office/drawing/2014/main" id="{E15617D1-F0F7-0CBB-944B-6D9060ED789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51" y="1964311"/>
            <a:ext cx="2838058" cy="4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7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build="p"/>
      <p:bldP spid="7" grpId="0"/>
      <p:bldP spid="8" grpId="0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3.3511"/>
  <p:tag name="SLIDO_PRESENTATION_ID" val="00000000-0000-0000-0000-000000000000"/>
  <p:tag name="SLIDO_EVENT_UUID" val="a83d7f86-37a6-4b19-a728-6fd40d3cb375"/>
  <p:tag name="SLIDO_EVENT_SECTION_UUID" val="f6b542a6-5e7a-4443-9198-6ae5012528cc"/>
  <p:tag name="MENTIMETER_SERIES_ID_KEY" val="aljv8bejy6jr53b8y4gqxh5tghhie84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9.9587"/>
  <p:tag name="ORIGINALWIDTH" val="983.1271"/>
  <p:tag name="OUTPUTTYPE" val="PNG"/>
  <p:tag name="IGUANATEXVERSION" val="160"/>
  <p:tag name="LATEXADDIN" val="\documentclass{article}&#10;\usepackage{amsmath}&#10;\usepackage[usenames,dvipsnames]{xcolor} \pagestyle{empty}&#10;&#10;\begin{document}&#10;&#10;\begin{equation*}&#10;\boldmath\color{OliveGreen}\delta_\text{eff}\color{black} = \dfrac{1+\color{blue}\hat{\delta}\color{black}&#10;}{\color{Orange}\chi\color{black}} - 1.&#10;\end{equation*}&#10;&#10;&#10;\end{document}"/>
  <p:tag name="IGUANATEXSIZE" val="20"/>
  <p:tag name="IGUANATEXCURSOR" val="16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2171"/>
  <p:tag name="ORIGINALWIDTH" val="1517.06"/>
  <p:tag name="OUTPUTTYPE" val="PNG"/>
  <p:tag name="IGUANATEXVERSION" val="160"/>
  <p:tag name="LATEXADDIN" val="\documentclass{article}&#10;\usepackage{amsmath}&#10; \usepackage[usenames,dvipsnames]{xcolor} \pagestyle{empty}&#10;&#10;\begin{document}&#10;&#10;\begin{equation*}&#10;\color{Orange}\boldmath{\chi = \dfrac{q_\text{He}}{m_\text{He}} / \dfrac{q_\text{C}}{m_\text{C}} = 0.99935}&#10;\end{equation*}&#10;&#10;&#10;\end{document}"/>
  <p:tag name="IGUANATEXSIZE" val="20"/>
  <p:tag name="IGUANATEXCURSOR" val="249"/>
  <p:tag name="TRANSPARENCY" val="Wahr"/>
  <p:tag name="LATEXENGINEID" val="0"/>
  <p:tag name="TEMPFOLDER" val="c:\temp\"/>
  <p:tag name="LATEXFORMHEIGHT" val="322.5"/>
  <p:tag name="LATEXFORMWIDTH" val="384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.462"/>
  <p:tag name="ORIGINALWIDTH" val="1761.53"/>
  <p:tag name="OUTPUTTYPE" val="PNG"/>
  <p:tag name="IGUANATEXVERSION" val="160"/>
  <p:tag name="LATEXADDIN" val="\documentclass{article}&#10;\usepackage{amsmath}&#10;\usepackage[usenames,dvipsnames]{xcolor} &#10;\usepackage{bm}\pagestyle{empty}&#10;&#10;\begin{document}&#10;&#10;\begin{equation*}&#10;\dfrac{\beta_\text{He} - \beta_\text{C}}{\beta_\text{C}} = \dfrac{1}{\color{red}\bm{\gamma_\text{tr}^2 -\gamma_\text{C} ^2 }\color{black}} &#10;\cdot \left( \color{Orange}\dfrac{1}{\bm{\chi}}\color{black}-1\right) &#10;\end{equation*}&#10;&#10;&#10;\end{document}"/>
  <p:tag name="IGUANATEXSIZE" val="20"/>
  <p:tag name="IGUANATEXCURSOR" val="30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9.4601"/>
  <p:tag name="ORIGINALWIDTH" val="1694.038"/>
  <p:tag name="OUTPUTTYPE" val="PNG"/>
  <p:tag name="IGUANATEXVERSION" val="160"/>
  <p:tag name="LATEXADDIN" val="\documentclass{article}&#10;\usepackage{amsmath}&#10;\usepackage[usenames,dvipsnames]{xcolor} \pagestyle{empty}&#10;&#10;\begin{document}&#10;&#10;\begin{equation*}&#10;\color{blue}\boldmath\rightarrow \hat{\delta} = \dfrac{\left(\beta \gamma \right)_\text{He}-\left(\beta \gamma \right)_\text{C}}{\left(\beta \gamma \right)_\text{C}} &gt; 0,&#10;\end{equation*}&#10;&#10;&#10;\end{document}"/>
  <p:tag name="IGUANATEXSIZE" val="20"/>
  <p:tag name="IGUANATEXCURSOR" val="311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9.4601"/>
  <p:tag name="ORIGINALWIDTH" val="1476.565"/>
  <p:tag name="OUTPUTTYPE" val="PNG"/>
  <p:tag name="IGUANATEXVERSION" val="160"/>
  <p:tag name="LATEXADDIN" val="\documentclass{article}&#10;\usepackage{amsmath}&#10;\usepackage[usenames,dvipsnames]{xcolor} \pagestyle{empty}&#10;&#10;\begin{document}&#10;&#10;\begin{equation*}&#10;\boldmath\color{blue}\hat{\delta} = \dfrac{\left(\beta \gamma \right)_\text{He}-\left(\beta \gamma \right)_\text{C}}{\left(\beta \gamma \right)_\text{C}} &gt; 0&#10;\end{equation*}&#10;&#10;&#10;\end{document}"/>
  <p:tag name="IGUANATEXSIZE" val="20"/>
  <p:tag name="IGUANATEXCURSOR" val="150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9.9587"/>
  <p:tag name="ORIGINALWIDTH" val="983.1271"/>
  <p:tag name="OUTPUTTYPE" val="PNG"/>
  <p:tag name="IGUANATEXVERSION" val="160"/>
  <p:tag name="LATEXADDIN" val="\documentclass{article}&#10;\usepackage{amsmath}&#10;\usepackage[usenames,dvipsnames]{xcolor} \pagestyle{empty}&#10;&#10;\begin{document}&#10;&#10;\begin{equation*}&#10;\boldmath\color{OliveGreen}\delta_\text{eff}\color{black} = \dfrac{1+\color{blue}\hat{\delta}\color{black}&#10;}{\color{Orange}\chi\color{black}} - 1.&#10;\end{equation*}&#10;&#10;&#10;\end{document}"/>
  <p:tag name="IGUANATEXSIZE" val="20"/>
  <p:tag name="IGUANATEXCURSOR" val="16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1.886"/>
  <p:tag name="ORIGINALWIDTH" val="2183.727"/>
  <p:tag name="OUTPUTTYPE" val="PNG"/>
  <p:tag name="IGUANATEXVERSION" val="160"/>
  <p:tag name="LATEXADDIN" val="\documentclass{article}&#10;\usepackage{array}&#10;\usepackage{amsmath}&#10;\pagestyle{empty}&#10;&#10;\begin{document}&#10;\begin{center}&#10;&#10;\begin{tabular}{  m{1.6cm}  m{1.5cm} m{1.8cm}  }&#10;\hline&#10;\textbf{Parameter}         &amp; \textbf{Unit}                                                                &amp; \textbf{Value}     \\ \hline&#10;$Q_{x}$, $Q_{y}$  &amp; -                                      &amp; 1.672, 1.79     \\&#10;$Q'_x$ $Q_{y'}$  &amp; -                                       &amp; -1.3, -2.6        \\&#10;$\alpha_\text{C}$  &amp; -                                     &amp; 0.257        \\&#10;$\sigma_\delta$     &amp; -                                    &amp; 0.35e-3  \\&#10;$\epsilon_{\text{n, rms},x / y}$ &amp; mm mrad &amp; 0.5 /  0.5 \\     \hline                                &#10;\end{tabular}&#10;&#10;&#10;\end{center}&#10;\end{document}"/>
  <p:tag name="IGUANATEXSIZE" val="20"/>
  <p:tag name="IGUANATEXCURSOR" val="13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.7101"/>
  <p:tag name="ORIGINALWIDTH" val="938.1328"/>
  <p:tag name="OUTPUTTYPE" val="PNG"/>
  <p:tag name="IGUANATEXVERSION" val="160"/>
  <p:tag name="LATEXADDIN" val="\documentclass{article}&#10;\usepackage{amsmath}&#10; \usepackage[usenames,dvipsnames]{xcolor} &#10;\pagestyle{empty}&#10;&#10;\begin{document}&#10;&#10;\begin{equation*}&#10;\boldmath{ \xi := \left. \dfrac{dN_\text{He}/dt}{dN_\text{C}/dt }\right|_t }&#10;\end{equation*}&#10;&#10;&#10;\end{document}"/>
  <p:tag name="IGUANATEXSIZE" val="20"/>
  <p:tag name="IGUANATEXCURSOR" val="21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3.4308"/>
  <p:tag name="ORIGINALWIDTH" val="1220.098"/>
  <p:tag name="OUTPUTTYPE" val="PNG"/>
  <p:tag name="IGUANATEXVERSION" val="160"/>
  <p:tag name="LATEXADDIN" val="\documentclass{article}&#10;\usepackage{array}&#10;\usepackage{amsmath}&#10;&#10;\pagestyle{empty}&#10;&#10;\begin{document}&#10;\begin{center}&#10;&#10;\renewcommand{\arraystretch}{1.2}&#10;\begin{tabular}{ m{1.0cm} m{1.6cm}  }&#10;\hline&#10;         &amp; $q/m$ (e/u)                                                              \\ \hline&#10;\textsuperscript{12}C\textsuperscript{6+}                                      &amp; 0.5001    \\&#10;\textsuperscript{4}He\textsuperscript{2+}                                       &amp; 0.4998       \\&#10;\hline&#10;\end{tabular}&#10;&#10;&#10;\end{center}&#10;\end{document}"/>
  <p:tag name="IGUANATEXSIZE" val="20"/>
  <p:tag name="IGUANATEXCURSOR" val="322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.7101"/>
  <p:tag name="ORIGINALWIDTH" val="1495.313"/>
  <p:tag name="OUTPUTTYPE" val="PNG"/>
  <p:tag name="IGUANATEXVERSION" val="160"/>
  <p:tag name="LATEXADDIN" val="\documentclass{article}&#10;\usepackage{amsmath}&#10; \usepackage[usenames,dvipsnames]{xcolor} &#10;\pagestyle{empty}&#10;&#10;\begin{document}&#10;&#10;\begin{equation*}&#10;\color{BurntOrange}\boldmath{ \xi := \left. \dfrac{dN_\text{He}/dt}{dN_\text{C}/dt }\right|_t \approx \text{\textbf{const.}}}&#10;\end{equation*}&#10;&#10;&#10;\end{document}"/>
  <p:tag name="IGUANATEXSIZE" val="20"/>
  <p:tag name="IGUANATEXCURSOR" val="258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.73788"/>
  <p:tag name="ORIGINALWIDTH" val="616.4229"/>
  <p:tag name="OUTPUTTYPE" val="PNG"/>
  <p:tag name="IGUANATEXVERSION" val="160"/>
  <p:tag name="LATEXADDIN" val="\documentclass{article}&#10;\usepackage{amsmath}&#10;\usepackage[dvipsnames]{xcolor}&#10;\pagestyle{empty}&#10;&#10;\begin{document}&#10;&#10;\definecolor{carbon}{HTML}{2C5599} &#10;&#10;\begin{equation*}&#10;\color{black}\epsilon_{y,\text{He}} \color{black} \approx \color{black}\epsilon_{y,\text{C}} \color{black} &#10;\end{equation*}&#10;&#10;&#10;\end{document}"/>
  <p:tag name="IGUANATEXSIZE" val="20"/>
  <p:tag name="IGUANATEXCURSOR" val="23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.98803"/>
  <p:tag name="ORIGINALWIDTH" val="622.4222"/>
  <p:tag name="OUTPUTTYPE" val="PNG"/>
  <p:tag name="IGUANATEXVERSION" val="160"/>
  <p:tag name="LATEXADDIN" val="\documentclass{article}&#10;\usepackage{amsmath}&#10;\usepackage[dvipsnames]{xcolor}&#10;\pagestyle{empty}&#10;&#10;\begin{document}&#10;&#10;\definecolor{carbon}{HTML}{2C5599} &#10;&#10;\begin{equation*}&#10;\color{black}\epsilon_{x,\text{He}} \color{black} \approx \color{black}\epsilon_{x,\text{C}} \color{black} &#10;\end{equation*}&#10;&#10;&#10;\end{document}"/>
  <p:tag name="IGUANATEXSIZE" val="20"/>
  <p:tag name="IGUANATEXCURSOR" val="251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.73788"/>
  <p:tag name="ORIGINALWIDTH" val="616.4229"/>
  <p:tag name="OUTPUTTYPE" val="PNG"/>
  <p:tag name="IGUANATEXVERSION" val="160"/>
  <p:tag name="LATEXADDIN" val="\documentclass{article}&#10;\usepackage{amsmath}&#10;\usepackage[dvipsnames]{xcolor}&#10;\pagestyle{empty}&#10;&#10;\begin{document}&#10;&#10;\definecolor{carbon}{HTML}{2C5599} &#10;&#10;\begin{equation*}&#10;\color{black}\epsilon_{y,\text{He}} \color{black} \approx \color{black}\epsilon_{y,\text{C}} \color{black} &#10;\end{equation*}&#10;&#10;&#10;\end{document}"/>
  <p:tag name="IGUANATEXSIZE" val="20"/>
  <p:tag name="IGUANATEXCURSOR" val="239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4867"/>
  <p:tag name="ORIGINALWIDTH" val="650.1688"/>
  <p:tag name="OUTPUTTYPE" val="PNG"/>
  <p:tag name="IGUANATEXVERSION" val="160"/>
  <p:tag name="LATEXADDIN" val="\documentclass{article}&#10;\usepackage{amsmath}&#10;\usepackage[dvipsnames]{xcolor}&#10;\pagestyle{empty}&#10;&#10;\begin{document}&#10;&#10;\definecolor{carbon}{HTML}{2C5599} &#10;&#10;\begin{equation*}&#10;\color{black}\epsilon_{x,\text{He}} \color{black} \ll \color{black}\epsilon_{x,\text{C}} \color{black} &#10;\end{equation*}&#10;&#10;&#10;\end{document}"/>
  <p:tag name="IGUANATEXSIZE" val="20"/>
  <p:tag name="IGUANATEXCURSOR" val="24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9.4601"/>
  <p:tag name="ORIGINALWIDTH" val="1476.565"/>
  <p:tag name="OUTPUTTYPE" val="PNG"/>
  <p:tag name="IGUANATEXVERSION" val="160"/>
  <p:tag name="LATEXADDIN" val="\documentclass{article}&#10;\usepackage{amsmath}&#10;\usepackage[usenames,dvipsnames]{xcolor} \pagestyle{empty}&#10;&#10;\begin{document}&#10;&#10;\begin{equation*}&#10;\boldmath\color{blue}\hat{\delta} = \dfrac{\left(\beta \gamma \right)_\text{He}-\left(\beta \gamma \right)_\text{C}}{\left(\beta \gamma \right)_\text{C}} &gt; 0&#10;\end{equation*}&#10;&#10;&#10;\end{document}"/>
  <p:tag name="IGUANATEXSIZE" val="20"/>
  <p:tag name="IGUANATEXCURSOR" val="150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3.2171"/>
  <p:tag name="ORIGINALWIDTH" val="1117.36"/>
  <p:tag name="OUTPUTTYPE" val="PNG"/>
  <p:tag name="IGUANATEXVERSION" val="160"/>
  <p:tag name="LATEXADDIN" val="\documentclass{article}&#10;\usepackage{amsmath}&#10; \usepackage[usenames,dvipsnames]{xcolor} \pagestyle{empty}&#10;&#10;\begin{document}&#10;&#10;\begin{equation*}&#10;\boldmath\color{Orange}\chi = \dfrac{q_\text{He}}{m_\text{He}} / \dfrac{q_\text{C}}{m_\text{C}} \neq 1&#10;\end{equation*}&#10;&#10;&#10;\end{document}"/>
  <p:tag name="IGUANATEXSIZE" val="20"/>
  <p:tag name="IGUANATEXCURSOR" val="151"/>
  <p:tag name="TRANSPARENCY" val="Wahr"/>
  <p:tag name="LATEXENGINEID" val="0"/>
  <p:tag name="TEMPFOLDER" val="c:\temp\"/>
  <p:tag name="LATEXFORMHEIGHT" val="322.5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Office">
  <a:themeElements>
    <a:clrScheme name="Benutzerdefiniert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ADB9CA"/>
      </a:hlink>
      <a:folHlink>
        <a:srgbClr val="ADB9C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marL="285750" indent="-285750" algn="l">
          <a:spcAft>
            <a:spcPts val="1200"/>
          </a:spcAft>
          <a:buFont typeface="Arial" panose="020B0604020202020204" pitchFamily="34" charset="0"/>
          <a:buChar char="•"/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  <wetp:taskpane dockstate="right" visibility="0" width="350" row="5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48709BE-D75F-4A76-9C09-F609F7A0E1DD}">
  <we:reference id="wa104381909" version="3.5.0.0" store="en-US" storeType="OMEX"/>
  <we:alternateReferences>
    <we:reference id="WA104381909" version="3.5.0.0" store="WA10438190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DB172583-C5AD-482B-9845-780139C3D2B6}">
  <we:reference id="wa104380848" version="2.1.0.1" store="en-US" storeType="OMEX"/>
  <we:alternateReferences>
    <we:reference id="WA104380848" version="2.1.0.1" store="WA10438084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cern</Template>
  <TotalTime>0</TotalTime>
  <Words>2224</Words>
  <Application>Microsoft Office PowerPoint</Application>
  <PresentationFormat>Breitbild</PresentationFormat>
  <Paragraphs>273</Paragraphs>
  <Slides>17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Arial Unicode MS</vt:lpstr>
      <vt:lpstr>Calibri</vt:lpstr>
      <vt:lpstr>Cambria Math</vt:lpstr>
      <vt:lpstr>Wingdings</vt:lpstr>
      <vt:lpstr>Office</vt:lpstr>
      <vt:lpstr>Slow Extraction of Mixed He-2+ and C-6+ Beams for Online Range Verification</vt:lpstr>
      <vt:lpstr>Outline</vt:lpstr>
      <vt:lpstr>Mixed Beams for Online Range Verification</vt:lpstr>
      <vt:lpstr>Feasibility Study: Mixed Beams @ MedAustron?</vt:lpstr>
      <vt:lpstr>Scenarios for Mixed Beam Generation</vt:lpstr>
      <vt:lpstr>Slow Extraction of Mixed He-2+ &amp; C-6+ Beams</vt:lpstr>
      <vt:lpstr>Objective &amp; Simulation Set-Up</vt:lpstr>
      <vt:lpstr>Transverse Distribution Prior to Extraction </vt:lpstr>
      <vt:lpstr>Longitudinal Distribution Prior to Extraction I</vt:lpstr>
      <vt:lpstr>Longitudinal Distribution Prior to Extraction II </vt:lpstr>
      <vt:lpstr>Tune Distribution Prior to Extraction I </vt:lpstr>
      <vt:lpstr>Tune Distribution Prior to Extraction II </vt:lpstr>
      <vt:lpstr>Proposed Extraction Strategy</vt:lpstr>
      <vt:lpstr>Test Case 1: He &amp; C with Similar Horizontal Emittances</vt:lpstr>
      <vt:lpstr>Test Case 1: Sensitivity to PSK Side Lobes</vt:lpstr>
      <vt:lpstr>Test Case 2: “Pre-Heating” of Helium Core</vt:lpstr>
      <vt:lpstr>Conclusion &amp;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PartAcc_Introduction</dc:title>
  <dc:creator>erenner</dc:creator>
  <cp:lastModifiedBy>erenner</cp:lastModifiedBy>
  <cp:revision>1882</cp:revision>
  <cp:lastPrinted>2023-06-13T11:33:36Z</cp:lastPrinted>
  <dcterms:created xsi:type="dcterms:W3CDTF">2023-01-17T07:44:58Z</dcterms:created>
  <dcterms:modified xsi:type="dcterms:W3CDTF">2024-02-13T11:04:38Z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1.5.3.3511</vt:lpwstr>
  </property>
</Properties>
</file>