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7" r:id="rId3"/>
    <p:sldId id="258" r:id="rId4"/>
    <p:sldId id="293" r:id="rId5"/>
    <p:sldId id="261" r:id="rId6"/>
    <p:sldId id="305" r:id="rId7"/>
    <p:sldId id="337" r:id="rId8"/>
    <p:sldId id="325" r:id="rId9"/>
    <p:sldId id="326" r:id="rId10"/>
    <p:sldId id="310" r:id="rId11"/>
    <p:sldId id="323" r:id="rId12"/>
    <p:sldId id="335" r:id="rId13"/>
    <p:sldId id="334" r:id="rId14"/>
    <p:sldId id="336" r:id="rId15"/>
    <p:sldId id="277" r:id="rId16"/>
    <p:sldId id="302" r:id="rId17"/>
    <p:sldId id="280" r:id="rId18"/>
    <p:sldId id="281" r:id="rId19"/>
    <p:sldId id="282" r:id="rId20"/>
    <p:sldId id="312" r:id="rId21"/>
    <p:sldId id="309" r:id="rId22"/>
    <p:sldId id="259" r:id="rId23"/>
    <p:sldId id="266" r:id="rId24"/>
    <p:sldId id="329" r:id="rId25"/>
    <p:sldId id="306" r:id="rId26"/>
    <p:sldId id="322" r:id="rId27"/>
    <p:sldId id="324" r:id="rId28"/>
    <p:sldId id="262" r:id="rId29"/>
    <p:sldId id="263" r:id="rId30"/>
    <p:sldId id="283" r:id="rId31"/>
    <p:sldId id="284" r:id="rId32"/>
    <p:sldId id="307" r:id="rId33"/>
    <p:sldId id="331" r:id="rId34"/>
    <p:sldId id="332" r:id="rId35"/>
    <p:sldId id="333" r:id="rId36"/>
    <p:sldId id="285" r:id="rId37"/>
    <p:sldId id="286" r:id="rId38"/>
    <p:sldId id="276" r:id="rId39"/>
    <p:sldId id="28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711"/>
    <a:srgbClr val="7FD981"/>
    <a:srgbClr val="81D962"/>
    <a:srgbClr val="FFE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12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0E1B5-331D-CC41-B561-4063AD811ACE}" type="datetimeFigureOut">
              <a:rPr lang="en-US" smtClean="0"/>
              <a:t>2/14/24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AD7DD-806D-6E47-8E0F-84F6E5909A0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0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204C0-08B5-3740-B52C-D295B6440530}" type="datetimeFigureOut">
              <a:rPr lang="en-US" smtClean="0"/>
              <a:t>2/14/24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0A792-F474-7C42-914C-0857C4BA19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425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0A792-F474-7C42-914C-0857C4BA19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1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8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85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0A792-F474-7C42-914C-0857C4BA19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6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0A792-F474-7C42-914C-0857C4BA19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8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6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5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41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3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E6491-2722-B249-8243-B27BDD0E23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8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57.emf"/><Relationship Id="rId4" Type="http://schemas.openxmlformats.org/officeDocument/2006/relationships/image" Target="../media/image11.jpe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4.emf"/><Relationship Id="rId3" Type="http://schemas.openxmlformats.org/officeDocument/2006/relationships/package" Target="../embeddings/Documento_di_Microsoft_Word.docx"/><Relationship Id="rId7" Type="http://schemas.openxmlformats.org/officeDocument/2006/relationships/image" Target="../media/image9.emf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.jpe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d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jpeg"/><Relationship Id="rId4" Type="http://schemas.openxmlformats.org/officeDocument/2006/relationships/image" Target="../media/image71.jp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0.png"/><Relationship Id="rId4" Type="http://schemas.openxmlformats.org/officeDocument/2006/relationships/image" Target="../media/image8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0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8000" b="1" i="1" dirty="0">
                <a:solidFill>
                  <a:srgbClr val="FF0000"/>
                </a:solidFill>
              </a:rPr>
              <a:t>SHERPA</a:t>
            </a:r>
            <a:br>
              <a:rPr lang="en-US" dirty="0"/>
            </a:br>
            <a:r>
              <a:rPr lang="en-US" sz="2700" i="1" dirty="0"/>
              <a:t>“Slow High-efficiency Extraction from Ring Positron Accelerator”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96726"/>
            <a:ext cx="9144000" cy="26000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Dr. Marco Garattini (SHERPA P.I.)</a:t>
            </a:r>
          </a:p>
          <a:p>
            <a:r>
              <a:rPr lang="en-US" sz="1800" dirty="0">
                <a:solidFill>
                  <a:schemeClr val="tx1"/>
                </a:solidFill>
              </a:rPr>
              <a:t>National Laboratory of </a:t>
            </a:r>
            <a:r>
              <a:rPr lang="en-US" sz="1800" dirty="0" err="1">
                <a:solidFill>
                  <a:schemeClr val="tx1"/>
                </a:solidFill>
              </a:rPr>
              <a:t>Frascati</a:t>
            </a:r>
            <a:r>
              <a:rPr lang="en-US" sz="1800" dirty="0">
                <a:solidFill>
                  <a:schemeClr val="tx1"/>
                </a:solidFill>
              </a:rPr>
              <a:t> (LNF) - National Institute of Nuclear Physics (INFN)</a:t>
            </a:r>
          </a:p>
          <a:p>
            <a:r>
              <a:rPr lang="en-US" sz="1600" dirty="0"/>
              <a:t>(D. </a:t>
            </a:r>
            <a:r>
              <a:rPr lang="en-US" sz="1600" dirty="0" err="1"/>
              <a:t>Annucci</a:t>
            </a:r>
            <a:r>
              <a:rPr lang="en-US" sz="1600" dirty="0"/>
              <a:t>, O. R. Blanco-Garcia, P. </a:t>
            </a:r>
            <a:r>
              <a:rPr lang="en-US" sz="1600" dirty="0" err="1"/>
              <a:t>Gianotti</a:t>
            </a:r>
            <a:r>
              <a:rPr lang="en-US" sz="1600" dirty="0"/>
              <a:t>, S. </a:t>
            </a:r>
            <a:r>
              <a:rPr lang="en-US" sz="1600" dirty="0" err="1"/>
              <a:t>Guiducci</a:t>
            </a:r>
            <a:r>
              <a:rPr lang="en-US" sz="1600" dirty="0"/>
              <a:t>, A. </a:t>
            </a:r>
            <a:r>
              <a:rPr lang="en-US" sz="1600" dirty="0" err="1"/>
              <a:t>Liedl</a:t>
            </a:r>
            <a:r>
              <a:rPr lang="en-US" sz="1600" dirty="0"/>
              <a:t>, </a:t>
            </a:r>
          </a:p>
          <a:p>
            <a:r>
              <a:rPr lang="en-US" sz="1600" dirty="0"/>
              <a:t>E. Long, M. Mancini, T. Napolitano, M. Raggi, </a:t>
            </a:r>
            <a:r>
              <a:rPr lang="en-US" sz="1600" b="1" dirty="0">
                <a:solidFill>
                  <a:schemeClr val="tx1"/>
                </a:solidFill>
              </a:rPr>
              <a:t>P. Valente</a:t>
            </a:r>
            <a:r>
              <a:rPr lang="en-US" sz="1600" dirty="0"/>
              <a:t>)</a:t>
            </a:r>
          </a:p>
          <a:p>
            <a:endParaRPr lang="en-US" sz="1200" dirty="0"/>
          </a:p>
          <a:p>
            <a:r>
              <a:rPr lang="en-US" dirty="0">
                <a:solidFill>
                  <a:schemeClr val="tx1"/>
                </a:solidFill>
              </a:rPr>
              <a:t>“Slow Extraction Workshop 2024”, 13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February 2023  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83" y="1747048"/>
            <a:ext cx="3060279" cy="274967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579531"/>
            <a:ext cx="1675840" cy="1053280"/>
          </a:xfrm>
          <a:prstGeom prst="rect">
            <a:avLst/>
          </a:prstGeom>
        </p:spPr>
      </p:pic>
      <p:pic>
        <p:nvPicPr>
          <p:cNvPr id="10" name="Picture 9" descr="Screen Shot 2023-03-30 at 16.20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4" y="2780894"/>
            <a:ext cx="2153192" cy="6989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C1C293-226B-5A41-BA63-9ADA7E009AE5}"/>
              </a:ext>
            </a:extLst>
          </p:cNvPr>
          <p:cNvSpPr txBox="1"/>
          <p:nvPr/>
        </p:nvSpPr>
        <p:spPr>
          <a:xfrm>
            <a:off x="84538" y="3480128"/>
            <a:ext cx="25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cs typeface="Brush Script MT Italic"/>
              </a:rPr>
              <a:t>Young Researcher Grant </a:t>
            </a:r>
          </a:p>
          <a:p>
            <a:pPr algn="ctr"/>
            <a:r>
              <a:rPr lang="en-US" b="1" i="1" dirty="0">
                <a:cs typeface="Brush Script MT Italic"/>
              </a:rPr>
              <a:t>(2020-2022)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498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58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The SHERPA Silicon Crystal</a:t>
            </a:r>
            <a:r>
              <a:rPr lang="en-US" sz="3600" i="1" dirty="0"/>
              <a:t> </a:t>
            </a:r>
            <a:r>
              <a:rPr lang="en-US" sz="3600" dirty="0"/>
              <a:t> </a:t>
            </a:r>
          </a:p>
        </p:txBody>
      </p:sp>
      <p:pic>
        <p:nvPicPr>
          <p:cNvPr id="3" name="solo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4052"/>
            <a:ext cx="9144000" cy="51435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10</a:t>
            </a:fld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DBEE99-0647-EA4E-94BA-2768A9091F0D}"/>
              </a:ext>
            </a:extLst>
          </p:cNvPr>
          <p:cNvSpPr txBox="1"/>
          <p:nvPr/>
        </p:nvSpPr>
        <p:spPr>
          <a:xfrm>
            <a:off x="1081332" y="5494027"/>
            <a:ext cx="69813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“Silicon postal stamp” only 15 </a:t>
            </a:r>
            <a:r>
              <a:rPr lang="en-US" sz="3200" b="1" i="1" dirty="0" err="1">
                <a:solidFill>
                  <a:srgbClr val="FF0000"/>
                </a:solidFill>
              </a:rPr>
              <a:t>μm</a:t>
            </a:r>
            <a:r>
              <a:rPr lang="en-US" sz="3200" b="1" i="1" dirty="0">
                <a:solidFill>
                  <a:srgbClr val="FF0000"/>
                </a:solidFill>
              </a:rPr>
              <a:t> thick!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92F29-A6E6-D249-9A78-ADA4AF2CCBB0}"/>
              </a:ext>
            </a:extLst>
          </p:cNvPr>
          <p:cNvSpPr txBox="1"/>
          <p:nvPr/>
        </p:nvSpPr>
        <p:spPr>
          <a:xfrm>
            <a:off x="5680830" y="1290388"/>
            <a:ext cx="33231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Crystal bending holder by LNF (design INFN-Fe/LNL)</a:t>
            </a:r>
          </a:p>
          <a:p>
            <a:pPr marL="285750" indent="-285750">
              <a:buFontTx/>
              <a:buChar char="-"/>
            </a:pPr>
            <a:r>
              <a:rPr lang="it-IT" dirty="0"/>
              <a:t>2 from CINEL Company</a:t>
            </a:r>
          </a:p>
          <a:p>
            <a:pPr marL="285750" indent="-285750">
              <a:buFontTx/>
              <a:buChar char="-"/>
            </a:pPr>
            <a:r>
              <a:rPr lang="it-IT" dirty="0"/>
              <a:t>3 </a:t>
            </a:r>
            <a:r>
              <a:rPr lang="it-IT" dirty="0" err="1"/>
              <a:t>improved</a:t>
            </a:r>
            <a:r>
              <a:rPr lang="it-IT" dirty="0"/>
              <a:t> by LNF workshop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DBFC165-E8CB-5948-A443-2D50DEB85D4A}"/>
              </a:ext>
            </a:extLst>
          </p:cNvPr>
          <p:cNvSpPr/>
          <p:nvPr/>
        </p:nvSpPr>
        <p:spPr>
          <a:xfrm>
            <a:off x="382606" y="1290388"/>
            <a:ext cx="298620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Ultra-thin Crystal by INFN-Fe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5 High quality samples 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2 Low quality samples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B7EC0D-F1D8-DA48-8B7B-4F10E8E22796}"/>
              </a:ext>
            </a:extLst>
          </p:cNvPr>
          <p:cNvSpPr txBox="1"/>
          <p:nvPr/>
        </p:nvSpPr>
        <p:spPr>
          <a:xfrm>
            <a:off x="130036" y="3128417"/>
            <a:ext cx="16981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Quasi-</a:t>
            </a:r>
            <a:r>
              <a:rPr lang="it-IT" dirty="0" err="1"/>
              <a:t>mosasic</a:t>
            </a:r>
            <a:r>
              <a:rPr lang="it-IT" dirty="0"/>
              <a:t> bending </a:t>
            </a:r>
            <a:r>
              <a:rPr lang="it-IT" dirty="0" err="1"/>
              <a:t>along</a:t>
            </a:r>
            <a:r>
              <a:rPr lang="it-IT" dirty="0"/>
              <a:t> (111) </a:t>
            </a:r>
            <a:r>
              <a:rPr lang="it-IT" dirty="0" err="1"/>
              <a:t>planes</a:t>
            </a:r>
            <a:r>
              <a:rPr lang="it-IT" dirty="0"/>
              <a:t> 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08824A9-C3D9-BC41-BD6D-A8BBF75713AD}"/>
              </a:ext>
            </a:extLst>
          </p:cNvPr>
          <p:cNvGrpSpPr/>
          <p:nvPr/>
        </p:nvGrpSpPr>
        <p:grpSpPr>
          <a:xfrm>
            <a:off x="3610096" y="1452006"/>
            <a:ext cx="1635284" cy="1849334"/>
            <a:chOff x="3610096" y="1452006"/>
            <a:chExt cx="1635284" cy="1849334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0DB6966F-7780-1048-B857-2473EBC7E62E}"/>
                </a:ext>
              </a:extLst>
            </p:cNvPr>
            <p:cNvCxnSpPr/>
            <p:nvPr/>
          </p:nvCxnSpPr>
          <p:spPr>
            <a:xfrm>
              <a:off x="3610096" y="1452006"/>
              <a:ext cx="0" cy="1849334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C91EA3F-1024-9F4E-8F30-0579D49B0610}"/>
                </a:ext>
              </a:extLst>
            </p:cNvPr>
            <p:cNvSpPr txBox="1"/>
            <p:nvPr/>
          </p:nvSpPr>
          <p:spPr>
            <a:xfrm>
              <a:off x="3633849" y="2120184"/>
              <a:ext cx="16115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r>
                <a:rPr lang="it-IT" dirty="0"/>
                <a:t> </a:t>
              </a:r>
              <a:r>
                <a:rPr lang="it-IT" dirty="0" err="1"/>
                <a:t>direction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5359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Serial production of crystal 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1" name="Picture 10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6900" y="5833417"/>
            <a:ext cx="7968848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Only beam measurements can provide crystal/bending quality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451" y="684768"/>
            <a:ext cx="862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 2023, we managed to glue and bend two INFN-Fe silicon crystals using the first prototypes of bending holder produced at LNF-INFN in 2021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Simplifying gluing, mounting and bending procedure, also an </a:t>
            </a:r>
            <a:r>
              <a:rPr lang="en-US" dirty="0">
                <a:solidFill>
                  <a:srgbClr val="FF0000"/>
                </a:solidFill>
              </a:rPr>
              <a:t>“home-made” bending holder (10 times cheaper!) is able to obtain the same results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52400" y="1911350"/>
            <a:ext cx="8890001" cy="2388474"/>
            <a:chOff x="152400" y="1911350"/>
            <a:chExt cx="8890001" cy="2388474"/>
          </a:xfrm>
        </p:grpSpPr>
        <p:grpSp>
          <p:nvGrpSpPr>
            <p:cNvPr id="37" name="Group 36"/>
            <p:cNvGrpSpPr/>
            <p:nvPr/>
          </p:nvGrpSpPr>
          <p:grpSpPr>
            <a:xfrm>
              <a:off x="336550" y="1911350"/>
              <a:ext cx="8705851" cy="2384504"/>
              <a:chOff x="336550" y="1911350"/>
              <a:chExt cx="8705851" cy="2384504"/>
            </a:xfrm>
          </p:grpSpPr>
          <p:pic>
            <p:nvPicPr>
              <p:cNvPr id="28" name="Picture 27" descr="Screen Shot 2023-06-05 at 18.31.57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50" y="1911350"/>
                <a:ext cx="3255766" cy="2368550"/>
              </a:xfrm>
              <a:prstGeom prst="rect">
                <a:avLst/>
              </a:prstGeom>
            </p:spPr>
          </p:pic>
          <p:pic>
            <p:nvPicPr>
              <p:cNvPr id="31" name="Picture 30" descr="Screen Shot 2023-06-05 at 18.35.34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9350" y="1911350"/>
                <a:ext cx="2342750" cy="2357577"/>
              </a:xfrm>
              <a:prstGeom prst="rect">
                <a:avLst/>
              </a:prstGeom>
            </p:spPr>
          </p:pic>
          <p:pic>
            <p:nvPicPr>
              <p:cNvPr id="32" name="Picture 31" descr="Screen Shot 2023-06-05 at 18.34.58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770" y="1911350"/>
                <a:ext cx="2179630" cy="238450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299351" y="3924995"/>
                <a:ext cx="474305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8000"/>
                    </a:solidFill>
                  </a:rPr>
                  <a:t>INFN-Fe crystal bent </a:t>
                </a:r>
                <a:r>
                  <a:rPr lang="en-US">
                    <a:solidFill>
                      <a:srgbClr val="008000"/>
                    </a:solidFill>
                  </a:rPr>
                  <a:t>by LNF-INFN </a:t>
                </a:r>
                <a:r>
                  <a:rPr lang="en-US" dirty="0">
                    <a:solidFill>
                      <a:srgbClr val="008000"/>
                    </a:solidFill>
                  </a:rPr>
                  <a:t>holder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2400" y="3930492"/>
              <a:ext cx="362618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INFN-Fe crystal bent by CINEL holder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72434" y="5166667"/>
            <a:ext cx="8685583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 the next future we will glue and bend other 2 crystal samples  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3550" y="4489271"/>
            <a:ext cx="8229198" cy="461665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At the first try and without breaking any samples!!!    = )</a:t>
            </a:r>
          </a:p>
        </p:txBody>
      </p:sp>
    </p:spTree>
    <p:extLst>
      <p:ext uri="{BB962C8B-B14F-4D97-AF65-F5344CB8AC3E}">
        <p14:creationId xmlns:p14="http://schemas.microsoft.com/office/powerpoint/2010/main" val="18820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01486007-4A43-3649-917C-623A3629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24" y="2617690"/>
            <a:ext cx="5784541" cy="345391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50048" y="38615"/>
            <a:ext cx="696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Crystal characterization at LNF-BTF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739" y="766760"/>
            <a:ext cx="86299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BTF apparatus scheme for crystal characterization</a:t>
            </a:r>
          </a:p>
        </p:txBody>
      </p:sp>
      <p:pic>
        <p:nvPicPr>
          <p:cNvPr id="33" name="Picture 32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34" name="Picture 33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12</a:t>
            </a:fld>
            <a:endParaRPr lang="en-US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C28BB4D-9328-4B42-B70B-B9B206306A74}"/>
              </a:ext>
            </a:extLst>
          </p:cNvPr>
          <p:cNvSpPr txBox="1"/>
          <p:nvPr/>
        </p:nvSpPr>
        <p:spPr>
          <a:xfrm rot="20681475">
            <a:off x="2556671" y="377048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~</a:t>
            </a:r>
            <a:r>
              <a:rPr lang="en-US" b="1" dirty="0">
                <a:solidFill>
                  <a:srgbClr val="008000"/>
                </a:solidFill>
                <a:sym typeface="Wingdings"/>
              </a:rPr>
              <a:t> </a:t>
            </a:r>
            <a:r>
              <a:rPr lang="it-IT" dirty="0"/>
              <a:t>3 m</a:t>
            </a:r>
          </a:p>
        </p:txBody>
      </p:sp>
      <p:cxnSp>
        <p:nvCxnSpPr>
          <p:cNvPr id="52" name="Connettore 1 51">
            <a:extLst>
              <a:ext uri="{FF2B5EF4-FFF2-40B4-BE49-F238E27FC236}">
                <a16:creationId xmlns:a16="http://schemas.microsoft.com/office/drawing/2014/main" id="{F4A583F8-4844-A54A-82B6-9D4788068D27}"/>
              </a:ext>
            </a:extLst>
          </p:cNvPr>
          <p:cNvCxnSpPr>
            <a:cxnSpLocks/>
          </p:cNvCxnSpPr>
          <p:nvPr/>
        </p:nvCxnSpPr>
        <p:spPr>
          <a:xfrm flipV="1">
            <a:off x="902525" y="3406622"/>
            <a:ext cx="3645724" cy="904122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A6B6B850-196F-7D40-A5AB-BA249F0605C7}"/>
              </a:ext>
            </a:extLst>
          </p:cNvPr>
          <p:cNvCxnSpPr>
            <a:cxnSpLocks/>
          </p:cNvCxnSpPr>
          <p:nvPr/>
        </p:nvCxnSpPr>
        <p:spPr>
          <a:xfrm flipH="1">
            <a:off x="5260765" y="2898649"/>
            <a:ext cx="858512" cy="2234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768DAFEB-D8BF-3D4F-8913-3EC18D0A8C3B}"/>
              </a:ext>
            </a:extLst>
          </p:cNvPr>
          <p:cNvSpPr txBox="1"/>
          <p:nvPr/>
        </p:nvSpPr>
        <p:spPr>
          <a:xfrm rot="20671097">
            <a:off x="4812720" y="2375057"/>
            <a:ext cx="140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BTF 450 </a:t>
            </a:r>
            <a:r>
              <a:rPr lang="it-IT" dirty="0" err="1">
                <a:solidFill>
                  <a:srgbClr val="FF0000"/>
                </a:solidFill>
              </a:rPr>
              <a:t>Mev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i="1" dirty="0">
                <a:solidFill>
                  <a:srgbClr val="FF0000"/>
                </a:solidFill>
              </a:rPr>
              <a:t>e</a:t>
            </a:r>
            <a:r>
              <a:rPr lang="it-IT" i="1" baseline="30000" dirty="0">
                <a:solidFill>
                  <a:srgbClr val="FF0000"/>
                </a:solidFill>
              </a:rPr>
              <a:t>+</a:t>
            </a:r>
            <a:r>
              <a:rPr lang="it-IT" dirty="0">
                <a:solidFill>
                  <a:srgbClr val="FF0000"/>
                </a:solidFill>
              </a:rPr>
              <a:t> &amp; </a:t>
            </a:r>
            <a:r>
              <a:rPr lang="it-IT" i="1" dirty="0">
                <a:solidFill>
                  <a:srgbClr val="FF0000"/>
                </a:solidFill>
              </a:rPr>
              <a:t>e</a:t>
            </a:r>
            <a:r>
              <a:rPr lang="it-IT" i="1" baseline="30000" dirty="0">
                <a:solidFill>
                  <a:srgbClr val="FF0000"/>
                </a:solidFill>
              </a:rPr>
              <a:t>-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2F98C5-C57D-D84F-A6C4-7D747A3CB203}"/>
              </a:ext>
            </a:extLst>
          </p:cNvPr>
          <p:cNvSpPr txBox="1"/>
          <p:nvPr/>
        </p:nvSpPr>
        <p:spPr>
          <a:xfrm>
            <a:off x="249384" y="1424881"/>
            <a:ext cx="3929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Tests</a:t>
            </a:r>
            <a:r>
              <a:rPr lang="it-IT" sz="2400" dirty="0"/>
              <a:t> are </a:t>
            </a:r>
            <a:r>
              <a:rPr lang="it-IT" sz="2400" dirty="0" err="1"/>
              <a:t>perfomed</a:t>
            </a:r>
            <a:r>
              <a:rPr lang="it-IT" sz="2400" dirty="0"/>
              <a:t> in </a:t>
            </a:r>
            <a:r>
              <a:rPr lang="it-IT" sz="2400" dirty="0" err="1"/>
              <a:t>vacuum</a:t>
            </a:r>
            <a:endParaRPr lang="it-IT" sz="2400" dirty="0"/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57EF3F83-7736-6244-BA24-D5B955A3455B}"/>
              </a:ext>
            </a:extLst>
          </p:cNvPr>
          <p:cNvGrpSpPr/>
          <p:nvPr/>
        </p:nvGrpSpPr>
        <p:grpSpPr>
          <a:xfrm>
            <a:off x="118753" y="1977936"/>
            <a:ext cx="2185059" cy="1977214"/>
            <a:chOff x="118753" y="1977936"/>
            <a:chExt cx="2185059" cy="1977214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5716E7A4-A91C-E442-9ACD-1F2F04B477E2}"/>
                </a:ext>
              </a:extLst>
            </p:cNvPr>
            <p:cNvGrpSpPr/>
            <p:nvPr/>
          </p:nvGrpSpPr>
          <p:grpSpPr>
            <a:xfrm>
              <a:off x="118753" y="1977936"/>
              <a:ext cx="2185059" cy="1531264"/>
              <a:chOff x="-123224" y="4561177"/>
              <a:chExt cx="3133552" cy="1971249"/>
            </a:xfrm>
          </p:grpSpPr>
          <p:pic>
            <p:nvPicPr>
              <p:cNvPr id="43" name="Picture 37" descr="TimePix3.jpg">
                <a:extLst>
                  <a:ext uri="{FF2B5EF4-FFF2-40B4-BE49-F238E27FC236}">
                    <a16:creationId xmlns:a16="http://schemas.microsoft.com/office/drawing/2014/main" id="{02389852-2DA8-C444-9A01-CBCFDA3A8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12" y="5022688"/>
                <a:ext cx="2683978" cy="1509738"/>
              </a:xfrm>
              <a:prstGeom prst="rect">
                <a:avLst/>
              </a:prstGeom>
            </p:spPr>
          </p:pic>
          <p:sp>
            <p:nvSpPr>
              <p:cNvPr id="44" name="Rectangle 19">
                <a:extLst>
                  <a:ext uri="{FF2B5EF4-FFF2-40B4-BE49-F238E27FC236}">
                    <a16:creationId xmlns:a16="http://schemas.microsoft.com/office/drawing/2014/main" id="{2E1332D7-0D06-E64F-9BDC-3579C3304BDA}"/>
                  </a:ext>
                </a:extLst>
              </p:cNvPr>
              <p:cNvSpPr/>
              <p:nvPr/>
            </p:nvSpPr>
            <p:spPr>
              <a:xfrm>
                <a:off x="-123224" y="4561177"/>
                <a:ext cx="3133552" cy="4358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2D Detector (TimePix3)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AD74BED5-9A48-5241-8A4D-3A86E432D0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519" y="3509200"/>
              <a:ext cx="379536" cy="4459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1911EAF8-99AA-544A-9094-1C812A925649}"/>
              </a:ext>
            </a:extLst>
          </p:cNvPr>
          <p:cNvGrpSpPr/>
          <p:nvPr/>
        </p:nvGrpSpPr>
        <p:grpSpPr>
          <a:xfrm>
            <a:off x="5331546" y="1499327"/>
            <a:ext cx="3758086" cy="2387418"/>
            <a:chOff x="5331546" y="1499327"/>
            <a:chExt cx="3758086" cy="2387418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E180FF3-BE79-114A-BDA1-12C3B26AF9FF}"/>
                </a:ext>
              </a:extLst>
            </p:cNvPr>
            <p:cNvGrpSpPr/>
            <p:nvPr/>
          </p:nvGrpSpPr>
          <p:grpSpPr>
            <a:xfrm>
              <a:off x="6213808" y="1499327"/>
              <a:ext cx="2875824" cy="2387418"/>
              <a:chOff x="5913084" y="3328060"/>
              <a:chExt cx="2875824" cy="2387418"/>
            </a:xfrm>
          </p:grpSpPr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99F4333E-EF18-104B-A736-821D69BBE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3084" y="3796063"/>
                <a:ext cx="2875824" cy="1919415"/>
              </a:xfrm>
              <a:prstGeom prst="rect">
                <a:avLst/>
              </a:prstGeom>
            </p:spPr>
          </p:pic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82186EE-212F-784B-957B-25FD7E3B6CE2}"/>
                  </a:ext>
                </a:extLst>
              </p:cNvPr>
              <p:cNvSpPr txBox="1"/>
              <p:nvPr/>
            </p:nvSpPr>
            <p:spPr>
              <a:xfrm>
                <a:off x="6277268" y="3328060"/>
                <a:ext cx="2203808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Crystal </a:t>
                </a:r>
                <a:r>
                  <a:rPr lang="it-IT" sz="2400" dirty="0" err="1"/>
                  <a:t>chamber</a:t>
                </a:r>
                <a:endParaRPr lang="it-IT" sz="2400" dirty="0"/>
              </a:p>
            </p:txBody>
          </p:sp>
        </p:grp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15474737-1F30-CB46-8D3B-8DC00845A40C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331546" y="2927038"/>
              <a:ext cx="882262" cy="47958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37C6E02A-AFF7-2945-A6ED-344A69AF106A}"/>
              </a:ext>
            </a:extLst>
          </p:cNvPr>
          <p:cNvGrpSpPr/>
          <p:nvPr/>
        </p:nvGrpSpPr>
        <p:grpSpPr>
          <a:xfrm>
            <a:off x="902525" y="3224455"/>
            <a:ext cx="8058407" cy="3055304"/>
            <a:chOff x="902525" y="3224455"/>
            <a:chExt cx="8058407" cy="3055304"/>
          </a:xfrm>
        </p:grpSpPr>
        <p:grpSp>
          <p:nvGrpSpPr>
            <p:cNvPr id="56" name="Group 17">
              <a:extLst>
                <a:ext uri="{FF2B5EF4-FFF2-40B4-BE49-F238E27FC236}">
                  <a16:creationId xmlns:a16="http://schemas.microsoft.com/office/drawing/2014/main" id="{B5AB0FD2-7476-F840-85E5-A7C06A423964}"/>
                </a:ext>
              </a:extLst>
            </p:cNvPr>
            <p:cNvGrpSpPr/>
            <p:nvPr/>
          </p:nvGrpSpPr>
          <p:grpSpPr>
            <a:xfrm>
              <a:off x="5838860" y="4681171"/>
              <a:ext cx="3122072" cy="1598588"/>
              <a:chOff x="2649719" y="4826465"/>
              <a:chExt cx="3122072" cy="1598588"/>
            </a:xfrm>
          </p:grpSpPr>
          <p:pic>
            <p:nvPicPr>
              <p:cNvPr id="57" name="Picture 11" descr="Window3.jpg">
                <a:extLst>
                  <a:ext uri="{FF2B5EF4-FFF2-40B4-BE49-F238E27FC236}">
                    <a16:creationId xmlns:a16="http://schemas.microsoft.com/office/drawing/2014/main" id="{49BC9881-2983-D14B-9BB3-6F3B20952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913" y="5159457"/>
                <a:ext cx="2249948" cy="1265596"/>
              </a:xfrm>
              <a:prstGeom prst="rect">
                <a:avLst/>
              </a:prstGeom>
            </p:spPr>
          </p:pic>
          <p:sp>
            <p:nvSpPr>
              <p:cNvPr id="58" name="Rectangle 40">
                <a:extLst>
                  <a:ext uri="{FF2B5EF4-FFF2-40B4-BE49-F238E27FC236}">
                    <a16:creationId xmlns:a16="http://schemas.microsoft.com/office/drawing/2014/main" id="{342461AB-C23E-FB44-9E91-C526EBCA3EB0}"/>
                  </a:ext>
                </a:extLst>
              </p:cNvPr>
              <p:cNvSpPr/>
              <p:nvPr/>
            </p:nvSpPr>
            <p:spPr>
              <a:xfrm>
                <a:off x="2649719" y="4826465"/>
                <a:ext cx="3122072" cy="338554"/>
              </a:xfrm>
              <a:prstGeom prst="rect">
                <a:avLst/>
              </a:prstGeom>
              <a:solidFill>
                <a:srgbClr val="7FD98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Ultra-thin (27 </a:t>
                </a:r>
                <a:r>
                  <a:rPr lang="en-US" sz="1600" dirty="0" err="1"/>
                  <a:t>μm</a:t>
                </a:r>
                <a:r>
                  <a:rPr lang="en-US" sz="1600" dirty="0"/>
                  <a:t>) Mylar windows</a:t>
                </a:r>
                <a:endParaRPr lang="en-US" sz="1600" b="1" dirty="0"/>
              </a:p>
            </p:txBody>
          </p:sp>
        </p:grp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04F8B4DF-714D-D948-8D7A-4069784B53E7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5130140" y="3224455"/>
              <a:ext cx="1161914" cy="2422506"/>
            </a:xfrm>
            <a:prstGeom prst="straightConnector1">
              <a:avLst/>
            </a:prstGeom>
            <a:ln w="38100">
              <a:solidFill>
                <a:srgbClr val="2AA71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7AE7732E-6010-2C42-8B4C-7B9E79DE1C6D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902525" y="4310743"/>
              <a:ext cx="5389529" cy="1336218"/>
            </a:xfrm>
            <a:prstGeom prst="straightConnector1">
              <a:avLst/>
            </a:prstGeom>
            <a:ln w="38100">
              <a:solidFill>
                <a:srgbClr val="2AA71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9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9114" y="861760"/>
            <a:ext cx="86299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Crystal chamber</a:t>
            </a:r>
          </a:p>
        </p:txBody>
      </p:sp>
      <p:pic>
        <p:nvPicPr>
          <p:cNvPr id="33" name="Picture 32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34" name="Picture 33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13</a:t>
            </a:fld>
            <a:endParaRPr lang="en-US" dirty="0"/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16886C95-FEE8-C34B-8C96-A7F9C62F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17" y="1494978"/>
            <a:ext cx="7215839" cy="4816076"/>
          </a:xfrm>
          <a:prstGeom prst="rect">
            <a:avLst/>
          </a:prstGeom>
        </p:spPr>
      </p:pic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FC2624A-3BEA-B24B-BF66-9D017AD799FD}"/>
              </a:ext>
            </a:extLst>
          </p:cNvPr>
          <p:cNvSpPr txBox="1"/>
          <p:nvPr/>
        </p:nvSpPr>
        <p:spPr>
          <a:xfrm>
            <a:off x="7065820" y="1927449"/>
            <a:ext cx="2013890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Brass </a:t>
            </a:r>
            <a:r>
              <a:rPr lang="it-IT" dirty="0" err="1"/>
              <a:t>collimator</a:t>
            </a:r>
            <a:r>
              <a:rPr lang="it-IT" dirty="0"/>
              <a:t>:</a:t>
            </a:r>
          </a:p>
          <a:p>
            <a:pPr algn="ctr"/>
            <a:r>
              <a:rPr lang="it-IT" dirty="0" err="1"/>
              <a:t>Length</a:t>
            </a:r>
            <a:r>
              <a:rPr lang="it-IT" dirty="0"/>
              <a:t>: 20 cm </a:t>
            </a:r>
          </a:p>
          <a:p>
            <a:pPr algn="ctr"/>
            <a:r>
              <a:rPr lang="it-IT" dirty="0"/>
              <a:t>Gap: 0.5 x 0.5 mm</a:t>
            </a:r>
            <a:r>
              <a:rPr lang="it-IT" baseline="30000" dirty="0"/>
              <a:t>2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E8E85541-AF29-CD4A-9361-9529FF30EB55}"/>
              </a:ext>
            </a:extLst>
          </p:cNvPr>
          <p:cNvSpPr txBox="1"/>
          <p:nvPr/>
        </p:nvSpPr>
        <p:spPr>
          <a:xfrm>
            <a:off x="1176861" y="5680902"/>
            <a:ext cx="1852367" cy="369332"/>
          </a:xfrm>
          <a:prstGeom prst="rect">
            <a:avLst/>
          </a:prstGeom>
          <a:solidFill>
            <a:srgbClr val="7FD98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3 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goniometer</a:t>
            </a:r>
            <a:endParaRPr lang="it-IT" dirty="0"/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A6B6B850-196F-7D40-A5AB-BA249F0605C7}"/>
              </a:ext>
            </a:extLst>
          </p:cNvPr>
          <p:cNvCxnSpPr>
            <a:cxnSpLocks/>
          </p:cNvCxnSpPr>
          <p:nvPr/>
        </p:nvCxnSpPr>
        <p:spPr>
          <a:xfrm flipH="1" flipV="1">
            <a:off x="6875813" y="4543392"/>
            <a:ext cx="1769424" cy="1185450"/>
          </a:xfrm>
          <a:prstGeom prst="straightConnector1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768DAFEB-D8BF-3D4F-8913-3EC18D0A8C3B}"/>
              </a:ext>
            </a:extLst>
          </p:cNvPr>
          <p:cNvSpPr txBox="1"/>
          <p:nvPr/>
        </p:nvSpPr>
        <p:spPr>
          <a:xfrm rot="2078192">
            <a:off x="7660614" y="4681142"/>
            <a:ext cx="140765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BTF 450 </a:t>
            </a:r>
            <a:r>
              <a:rPr lang="it-IT" dirty="0" err="1"/>
              <a:t>Mev</a:t>
            </a:r>
            <a:r>
              <a:rPr lang="it-IT" dirty="0"/>
              <a:t> </a:t>
            </a:r>
            <a:r>
              <a:rPr lang="it-IT" i="1" dirty="0"/>
              <a:t>e</a:t>
            </a:r>
            <a:r>
              <a:rPr lang="it-IT" i="1" baseline="30000" dirty="0"/>
              <a:t>+</a:t>
            </a:r>
            <a:r>
              <a:rPr lang="it-IT" dirty="0"/>
              <a:t> &amp; </a:t>
            </a:r>
            <a:r>
              <a:rPr lang="it-IT" i="1" dirty="0"/>
              <a:t>e</a:t>
            </a:r>
            <a:r>
              <a:rPr lang="it-IT" i="1" baseline="30000" dirty="0"/>
              <a:t>-</a:t>
            </a:r>
            <a:endParaRPr lang="it-IT" i="1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C9747D9-EF14-844B-84CC-D0BEAAA9B2B0}"/>
              </a:ext>
            </a:extLst>
          </p:cNvPr>
          <p:cNvCxnSpPr>
            <a:cxnSpLocks/>
          </p:cNvCxnSpPr>
          <p:nvPr/>
        </p:nvCxnSpPr>
        <p:spPr>
          <a:xfrm flipV="1">
            <a:off x="2103044" y="4239491"/>
            <a:ext cx="1293299" cy="1396117"/>
          </a:xfrm>
          <a:prstGeom prst="straightConnector1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1A055EC-AA0B-7A40-9C45-80C46500C52D}"/>
              </a:ext>
            </a:extLst>
          </p:cNvPr>
          <p:cNvCxnSpPr>
            <a:cxnSpLocks/>
          </p:cNvCxnSpPr>
          <p:nvPr/>
        </p:nvCxnSpPr>
        <p:spPr>
          <a:xfrm flipH="1">
            <a:off x="5878287" y="2879504"/>
            <a:ext cx="1187533" cy="770055"/>
          </a:xfrm>
          <a:prstGeom prst="straightConnector1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10">
            <a:extLst>
              <a:ext uri="{FF2B5EF4-FFF2-40B4-BE49-F238E27FC236}">
                <a16:creationId xmlns:a16="http://schemas.microsoft.com/office/drawing/2014/main" id="{5956D1DD-A0C7-BE4D-8D8A-FF976A11A01A}"/>
              </a:ext>
            </a:extLst>
          </p:cNvPr>
          <p:cNvGrpSpPr/>
          <p:nvPr/>
        </p:nvGrpSpPr>
        <p:grpSpPr>
          <a:xfrm>
            <a:off x="118750" y="1612187"/>
            <a:ext cx="2375067" cy="1843798"/>
            <a:chOff x="6500769" y="723602"/>
            <a:chExt cx="2375067" cy="1843798"/>
          </a:xfrm>
          <a:noFill/>
        </p:grpSpPr>
        <p:pic>
          <p:nvPicPr>
            <p:cNvPr id="89" name="Picture 3" descr="IMG-20211222-WA0007.jpg">
              <a:extLst>
                <a:ext uri="{FF2B5EF4-FFF2-40B4-BE49-F238E27FC236}">
                  <a16:creationId xmlns:a16="http://schemas.microsoft.com/office/drawing/2014/main" id="{13072B01-22C5-8248-A502-03B0412E9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78650" y="833850"/>
              <a:ext cx="1485900" cy="19812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</p:pic>
        <p:sp>
          <p:nvSpPr>
            <p:cNvPr id="88" name="Rectangle 24">
              <a:extLst>
                <a:ext uri="{FF2B5EF4-FFF2-40B4-BE49-F238E27FC236}">
                  <a16:creationId xmlns:a16="http://schemas.microsoft.com/office/drawing/2014/main" id="{02294132-58D3-2246-8E77-975710C9B6E5}"/>
                </a:ext>
              </a:extLst>
            </p:cNvPr>
            <p:cNvSpPr/>
            <p:nvPr/>
          </p:nvSpPr>
          <p:spPr>
            <a:xfrm>
              <a:off x="6500769" y="723602"/>
              <a:ext cx="2375067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Ultra-thin (15 </a:t>
              </a:r>
              <a:r>
                <a:rPr lang="en-US" sz="1600" dirty="0" err="1"/>
                <a:t>μm</a:t>
              </a:r>
              <a:r>
                <a:rPr lang="en-US" sz="1600" dirty="0"/>
                <a:t>) Crystal </a:t>
              </a:r>
              <a:endParaRPr lang="en-US" sz="1600" b="1" dirty="0"/>
            </a:p>
          </p:txBody>
        </p:sp>
      </p:grp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8B04C80D-3ACB-2F47-87DB-C6C0A7AB1BE7}"/>
              </a:ext>
            </a:extLst>
          </p:cNvPr>
          <p:cNvCxnSpPr>
            <a:cxnSpLocks/>
          </p:cNvCxnSpPr>
          <p:nvPr/>
        </p:nvCxnSpPr>
        <p:spPr>
          <a:xfrm>
            <a:off x="2330181" y="2662026"/>
            <a:ext cx="1956811" cy="217478"/>
          </a:xfrm>
          <a:prstGeom prst="straightConnector1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29">
            <a:extLst>
              <a:ext uri="{FF2B5EF4-FFF2-40B4-BE49-F238E27FC236}">
                <a16:creationId xmlns:a16="http://schemas.microsoft.com/office/drawing/2014/main" id="{1B6D83D4-81DC-5A47-9BA2-FFCEC6AB0373}"/>
              </a:ext>
            </a:extLst>
          </p:cNvPr>
          <p:cNvSpPr txBox="1"/>
          <p:nvPr/>
        </p:nvSpPr>
        <p:spPr>
          <a:xfrm>
            <a:off x="1150048" y="38615"/>
            <a:ext cx="696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Crystal characterization at LNF-BTF</a:t>
            </a:r>
          </a:p>
        </p:txBody>
      </p:sp>
    </p:spTree>
    <p:extLst>
      <p:ext uri="{BB962C8B-B14F-4D97-AF65-F5344CB8AC3E}">
        <p14:creationId xmlns:p14="http://schemas.microsoft.com/office/powerpoint/2010/main" val="39738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166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BTF crystal characterization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pic>
        <p:nvPicPr>
          <p:cNvPr id="4" name="Picture 3" descr="IMG-20240109-WA0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2" y="2249356"/>
            <a:ext cx="3955131" cy="3450564"/>
          </a:xfrm>
          <a:prstGeom prst="rect">
            <a:avLst/>
          </a:prstGeom>
        </p:spPr>
      </p:pic>
      <p:pic>
        <p:nvPicPr>
          <p:cNvPr id="5" name="Picture 4" descr="IMG-20240109-WA0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24" y="2196016"/>
            <a:ext cx="3700402" cy="34765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821" y="5033778"/>
            <a:ext cx="88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baseline="30000" dirty="0">
                <a:solidFill>
                  <a:srgbClr val="FF0000"/>
                </a:solidFill>
              </a:rPr>
              <a:t>+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3752" y="5033777"/>
            <a:ext cx="84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e</a:t>
            </a:r>
            <a:r>
              <a:rPr lang="en-US" sz="2400" b="1" i="1" baseline="30000" dirty="0">
                <a:solidFill>
                  <a:srgbClr val="0000FF"/>
                </a:solidFill>
              </a:rPr>
              <a:t>-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4655" y="3205886"/>
            <a:ext cx="4779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Preliminary!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472" y="713543"/>
            <a:ext cx="898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December 2023 we manage to characterize the first SHERPA crystal</a:t>
            </a:r>
            <a:endParaRPr lang="en-US" sz="2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6875" y="1392467"/>
            <a:ext cx="885927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- We observed </a:t>
            </a:r>
            <a:r>
              <a:rPr lang="en-US" sz="2000" dirty="0">
                <a:solidFill>
                  <a:srgbClr val="FF0000"/>
                </a:solidFill>
              </a:rPr>
              <a:t>~ 1 </a:t>
            </a:r>
            <a:r>
              <a:rPr lang="en-US" sz="2000" dirty="0" err="1">
                <a:solidFill>
                  <a:srgbClr val="FF0000"/>
                </a:solidFill>
              </a:rPr>
              <a:t>mrad</a:t>
            </a:r>
            <a:r>
              <a:rPr lang="en-US" sz="2000" dirty="0">
                <a:solidFill>
                  <a:srgbClr val="FF0000"/>
                </a:solidFill>
              </a:rPr>
              <a:t> deflection of 450 MeV 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baseline="30000" dirty="0">
                <a:solidFill>
                  <a:srgbClr val="FF0000"/>
                </a:solidFill>
              </a:rPr>
              <a:t>+ </a:t>
            </a:r>
            <a:r>
              <a:rPr lang="en-US" sz="2000" i="1" dirty="0">
                <a:solidFill>
                  <a:srgbClr val="FF0000"/>
                </a:solidFill>
              </a:rPr>
              <a:t>&amp; e</a:t>
            </a:r>
            <a:r>
              <a:rPr lang="en-US" sz="2000" i="1" baseline="30000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 by channeling in bent crystal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- The crystal works very well, </a:t>
            </a:r>
            <a:r>
              <a:rPr lang="en-US" sz="2000" dirty="0"/>
              <a:t>analysis is ongoing to estimate efficiency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14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E0AA7E-34BB-B247-BC57-EA63280E648B}"/>
              </a:ext>
            </a:extLst>
          </p:cNvPr>
          <p:cNvSpPr txBox="1"/>
          <p:nvPr/>
        </p:nvSpPr>
        <p:spPr>
          <a:xfrm>
            <a:off x="6520143" y="5050027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TimePix3 image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D4A7A8F4-3510-2846-AD5B-95E28D19FCEC}"/>
              </a:ext>
            </a:extLst>
          </p:cNvPr>
          <p:cNvSpPr txBox="1"/>
          <p:nvPr/>
        </p:nvSpPr>
        <p:spPr>
          <a:xfrm>
            <a:off x="1030739" y="5672735"/>
            <a:ext cx="67512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First observation for </a:t>
            </a:r>
            <a:r>
              <a:rPr lang="en-US" sz="3200" b="1" i="1" dirty="0">
                <a:solidFill>
                  <a:srgbClr val="00B050"/>
                </a:solidFill>
              </a:rPr>
              <a:t>e</a:t>
            </a:r>
            <a:r>
              <a:rPr lang="en-US" sz="3200" b="1" i="1" baseline="30000" dirty="0">
                <a:solidFill>
                  <a:srgbClr val="00B050"/>
                </a:solidFill>
              </a:rPr>
              <a:t>+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dirty="0">
                <a:solidFill>
                  <a:srgbClr val="00B050"/>
                </a:solidFill>
              </a:rPr>
              <a:t>at E &lt; GeV !!!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8FB2D97-141D-2643-9678-80BC8A327251}"/>
              </a:ext>
            </a:extLst>
          </p:cNvPr>
          <p:cNvSpPr txBox="1"/>
          <p:nvPr/>
        </p:nvSpPr>
        <p:spPr>
          <a:xfrm>
            <a:off x="1912155" y="5070512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TimePix3 image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0EB6338-E7C6-7F4E-A4F6-3BFFA8BD2601}"/>
              </a:ext>
            </a:extLst>
          </p:cNvPr>
          <p:cNvSpPr txBox="1"/>
          <p:nvPr/>
        </p:nvSpPr>
        <p:spPr>
          <a:xfrm>
            <a:off x="4077557" y="3067386"/>
            <a:ext cx="10695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INFN-Fe</a:t>
            </a:r>
          </a:p>
          <a:p>
            <a:pPr algn="ctr"/>
            <a:r>
              <a:rPr lang="it-IT" dirty="0"/>
              <a:t>Crystal</a:t>
            </a:r>
          </a:p>
          <a:p>
            <a:pPr algn="ctr"/>
            <a:r>
              <a:rPr lang="it-IT" dirty="0"/>
              <a:t>+</a:t>
            </a:r>
          </a:p>
          <a:p>
            <a:pPr algn="ctr"/>
            <a:r>
              <a:rPr lang="it-IT" dirty="0"/>
              <a:t>LNF-INFN</a:t>
            </a:r>
          </a:p>
          <a:p>
            <a:pPr algn="ctr"/>
            <a:r>
              <a:rPr lang="it-IT" dirty="0" err="1"/>
              <a:t>holder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38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erpa logo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37" y="2630965"/>
            <a:ext cx="2401563" cy="21578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308600" y="2363085"/>
            <a:ext cx="1130300" cy="838200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08600" y="4242685"/>
            <a:ext cx="1371600" cy="698838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61000" y="3684268"/>
            <a:ext cx="806224" cy="0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32776" y="1406120"/>
            <a:ext cx="2520724" cy="954107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1) Asymmetric </a:t>
            </a:r>
            <a:r>
              <a:rPr lang="en-US" sz="1400" i="1" dirty="0">
                <a:solidFill>
                  <a:srgbClr val="FF0000"/>
                </a:solidFill>
              </a:rPr>
              <a:t>e</a:t>
            </a:r>
            <a:r>
              <a:rPr lang="en-US" sz="1400" i="1" baseline="30000" dirty="0">
                <a:solidFill>
                  <a:srgbClr val="FF0000"/>
                </a:solidFill>
              </a:rPr>
              <a:t>+</a:t>
            </a:r>
            <a:r>
              <a:rPr lang="en-US" sz="1400" dirty="0">
                <a:solidFill>
                  <a:srgbClr val="FF0000"/>
                </a:solidFill>
              </a:rPr>
              <a:t> (high energy) </a:t>
            </a:r>
            <a:r>
              <a:rPr lang="en-US" sz="1400" i="1" dirty="0">
                <a:solidFill>
                  <a:srgbClr val="FF0000"/>
                </a:solidFill>
              </a:rPr>
              <a:t>e</a:t>
            </a:r>
            <a:r>
              <a:rPr lang="en-US" sz="1400" i="1" baseline="30000" dirty="0">
                <a:solidFill>
                  <a:srgbClr val="FF0000"/>
                </a:solidFill>
              </a:rPr>
              <a:t>-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(low energy) colliders for dark matter studies </a:t>
            </a:r>
            <a:r>
              <a:rPr lang="en-US" sz="1400" dirty="0"/>
              <a:t>[22]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89047" y="4255385"/>
            <a:ext cx="1739954" cy="997168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365500" y="1306346"/>
            <a:ext cx="2044700" cy="954107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2) High quality photon production using </a:t>
            </a:r>
            <a:r>
              <a:rPr lang="en-US" sz="1400" i="1" dirty="0">
                <a:solidFill>
                  <a:srgbClr val="FF0000"/>
                </a:solidFill>
              </a:rPr>
              <a:t>e</a:t>
            </a:r>
            <a:r>
              <a:rPr lang="en-US" sz="1400" i="1" baseline="30000" dirty="0">
                <a:solidFill>
                  <a:srgbClr val="FF0000"/>
                </a:solidFill>
              </a:rPr>
              <a:t>+</a:t>
            </a:r>
            <a:r>
              <a:rPr lang="en-US" sz="1400" dirty="0">
                <a:solidFill>
                  <a:srgbClr val="FF0000"/>
                </a:solidFill>
              </a:rPr>
              <a:t> channeled in crystal lattices </a:t>
            </a:r>
            <a:r>
              <a:rPr lang="en-US" sz="1400" dirty="0"/>
              <a:t>[23]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1500" y="4954223"/>
            <a:ext cx="4572000" cy="954107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3) </a:t>
            </a:r>
            <a:r>
              <a:rPr lang="en-US" sz="1400" i="1" dirty="0">
                <a:solidFill>
                  <a:srgbClr val="FF0000"/>
                </a:solidFill>
              </a:rPr>
              <a:t>μ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production and manipulation in the future </a:t>
            </a:r>
            <a:r>
              <a:rPr lang="en-US" sz="1400" i="1" dirty="0">
                <a:solidFill>
                  <a:srgbClr val="FF0000"/>
                </a:solidFill>
              </a:rPr>
              <a:t>μ</a:t>
            </a:r>
            <a:r>
              <a:rPr lang="en-US" sz="1400" i="1" baseline="30000" dirty="0">
                <a:solidFill>
                  <a:srgbClr val="FF0000"/>
                </a:solidFill>
              </a:rPr>
              <a:t>+</a:t>
            </a:r>
            <a:r>
              <a:rPr lang="en-US" sz="1400" i="1" dirty="0">
                <a:solidFill>
                  <a:srgbClr val="FF0000"/>
                </a:solidFill>
              </a:rPr>
              <a:t>/μ</a:t>
            </a:r>
            <a:r>
              <a:rPr lang="en-US" sz="1400" i="1" baseline="30000" dirty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colliders. </a:t>
            </a:r>
            <a:r>
              <a:rPr lang="en-US" sz="1400" i="1" dirty="0"/>
              <a:t>e</a:t>
            </a:r>
            <a:r>
              <a:rPr lang="en-US" sz="1400" i="1" baseline="30000" dirty="0"/>
              <a:t>+</a:t>
            </a:r>
            <a:r>
              <a:rPr lang="en-US" sz="1400" i="1" dirty="0"/>
              <a:t> </a:t>
            </a:r>
            <a:r>
              <a:rPr lang="en-US" sz="1400" dirty="0"/>
              <a:t>beams on low density target </a:t>
            </a:r>
            <a:r>
              <a:rPr lang="en-US" sz="1400" i="1" dirty="0"/>
              <a:t>e</a:t>
            </a:r>
            <a:r>
              <a:rPr lang="en-US" sz="1400" i="1" baseline="30000" dirty="0"/>
              <a:t>-</a:t>
            </a:r>
            <a:r>
              <a:rPr lang="en-US" sz="1400" i="1" dirty="0"/>
              <a:t> </a:t>
            </a:r>
            <a:r>
              <a:rPr lang="en-US" sz="1400" dirty="0"/>
              <a:t>can produce </a:t>
            </a:r>
            <a:r>
              <a:rPr lang="en-US" sz="1400" i="1" dirty="0">
                <a:solidFill>
                  <a:srgbClr val="FF0000"/>
                </a:solidFill>
              </a:rPr>
              <a:t>μ </a:t>
            </a:r>
            <a:r>
              <a:rPr lang="en-US" sz="1400" dirty="0">
                <a:solidFill>
                  <a:srgbClr val="FF0000"/>
                </a:solidFill>
              </a:rPr>
              <a:t>with very low </a:t>
            </a:r>
            <a:r>
              <a:rPr lang="en-US" sz="1400" dirty="0" err="1">
                <a:solidFill>
                  <a:srgbClr val="FF0000"/>
                </a:solidFill>
              </a:rPr>
              <a:t>emittance</a:t>
            </a:r>
            <a:r>
              <a:rPr lang="en-US" sz="1400" dirty="0">
                <a:solidFill>
                  <a:srgbClr val="FF0000"/>
                </a:solidFill>
              </a:rPr>
              <a:t> and energy spread</a:t>
            </a:r>
            <a:r>
              <a:rPr lang="en-US" sz="1400" dirty="0"/>
              <a:t>, reducing cooling procedures [24,25] </a:t>
            </a:r>
            <a:endParaRPr lang="en-US" sz="1400" i="1" dirty="0"/>
          </a:p>
        </p:txBody>
      </p:sp>
      <p:sp>
        <p:nvSpPr>
          <p:cNvPr id="22" name="Rectangle 21"/>
          <p:cNvSpPr/>
          <p:nvPr/>
        </p:nvSpPr>
        <p:spPr>
          <a:xfrm>
            <a:off x="228600" y="1396426"/>
            <a:ext cx="2908300" cy="954107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4) </a:t>
            </a:r>
            <a:r>
              <a:rPr lang="en-US" sz="1400" i="1" dirty="0"/>
              <a:t>e</a:t>
            </a:r>
            <a:r>
              <a:rPr lang="en-US" sz="1400" i="1" baseline="30000" dirty="0"/>
              <a:t>+</a:t>
            </a:r>
            <a:r>
              <a:rPr lang="en-US" sz="1400" dirty="0"/>
              <a:t> extraction, collimation, </a:t>
            </a:r>
            <a:r>
              <a:rPr lang="en-US" sz="1400" dirty="0" err="1"/>
              <a:t>etc</a:t>
            </a:r>
            <a:r>
              <a:rPr lang="mr-IN" sz="1400" dirty="0"/>
              <a:t>…</a:t>
            </a:r>
            <a:r>
              <a:rPr lang="en-US" sz="1400" dirty="0"/>
              <a:t>, will be </a:t>
            </a:r>
            <a:r>
              <a:rPr lang="en-US" sz="1400" dirty="0">
                <a:solidFill>
                  <a:srgbClr val="FF0000"/>
                </a:solidFill>
              </a:rPr>
              <a:t>crucial for the new generation of leptons colliders like FCC-</a:t>
            </a:r>
            <a:r>
              <a:rPr lang="en-US" sz="1400" dirty="0" err="1">
                <a:solidFill>
                  <a:srgbClr val="FF0000"/>
                </a:solidFill>
              </a:rPr>
              <a:t>ee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endCxn id="22" idx="2"/>
          </p:cNvCxnSpPr>
          <p:nvPr/>
        </p:nvCxnSpPr>
        <p:spPr>
          <a:xfrm flipH="1" flipV="1">
            <a:off x="1682750" y="2350533"/>
            <a:ext cx="1746250" cy="802016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56" y="5252553"/>
            <a:ext cx="3248781" cy="954107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5) Crystals</a:t>
            </a:r>
            <a:r>
              <a:rPr lang="en-US" sz="1400" dirty="0"/>
              <a:t> are </a:t>
            </a:r>
            <a:r>
              <a:rPr lang="en-US" sz="1400" dirty="0">
                <a:solidFill>
                  <a:srgbClr val="FF0000"/>
                </a:solidFill>
              </a:rPr>
              <a:t>innovative, effective and cheap</a:t>
            </a:r>
            <a:r>
              <a:rPr lang="en-US" sz="1400" dirty="0"/>
              <a:t>, and can also be applied in </a:t>
            </a:r>
            <a:r>
              <a:rPr lang="en-US" sz="1400" dirty="0">
                <a:solidFill>
                  <a:srgbClr val="FF0000"/>
                </a:solidFill>
              </a:rPr>
              <a:t>medical and industrial accelerators,</a:t>
            </a:r>
            <a:r>
              <a:rPr lang="en-US" sz="1400" dirty="0"/>
              <a:t> with a strong social-economic impact in the near future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5861" y="-8305"/>
            <a:ext cx="7612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Scientific and technological impact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656" y="3462042"/>
            <a:ext cx="2665844" cy="523220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6) </a:t>
            </a:r>
            <a:r>
              <a:rPr lang="en-US" sz="1400" dirty="0">
                <a:solidFill>
                  <a:srgbClr val="000000"/>
                </a:solidFill>
              </a:rPr>
              <a:t>The same is valid for </a:t>
            </a:r>
            <a:r>
              <a:rPr lang="en-US" sz="1400" dirty="0">
                <a:solidFill>
                  <a:srgbClr val="FF0000"/>
                </a:solidFill>
              </a:rPr>
              <a:t>every kind of leptons,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negative included  </a:t>
            </a:r>
            <a:endParaRPr lang="en-US" sz="1400" dirty="0"/>
          </a:p>
        </p:txBody>
      </p:sp>
      <p:cxnSp>
        <p:nvCxnSpPr>
          <p:cNvPr id="28" name="Straight Arrow Connector 27"/>
          <p:cNvCxnSpPr>
            <a:stCxn id="7" idx="1"/>
          </p:cNvCxnSpPr>
          <p:nvPr/>
        </p:nvCxnSpPr>
        <p:spPr>
          <a:xfrm flipH="1">
            <a:off x="2730500" y="3709875"/>
            <a:ext cx="582937" cy="1166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81822" y="3422658"/>
            <a:ext cx="2800576" cy="523220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7) </a:t>
            </a:r>
            <a:r>
              <a:rPr lang="en-US" sz="1400" dirty="0">
                <a:solidFill>
                  <a:srgbClr val="000000"/>
                </a:solidFill>
              </a:rPr>
              <a:t>The same is valid for </a:t>
            </a:r>
            <a:r>
              <a:rPr lang="en-US" sz="1400" dirty="0">
                <a:solidFill>
                  <a:srgbClr val="FF0000"/>
                </a:solidFill>
              </a:rPr>
              <a:t>higher energies leptons</a:t>
            </a:r>
            <a:endParaRPr lang="en-US" sz="14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406900" y="2248933"/>
            <a:ext cx="0" cy="445532"/>
          </a:xfrm>
          <a:prstGeom prst="straightConnector1">
            <a:avLst/>
          </a:prstGeom>
          <a:ln>
            <a:solidFill>
              <a:srgbClr val="298B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18499" y="820013"/>
            <a:ext cx="8051800" cy="369332"/>
          </a:xfrm>
          <a:prstGeom prst="rect">
            <a:avLst/>
          </a:prstGeom>
          <a:ln>
            <a:solidFill>
              <a:srgbClr val="298B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 </a:t>
            </a:r>
            <a:r>
              <a:rPr lang="en-US" i="1" dirty="0">
                <a:solidFill>
                  <a:srgbClr val="FF0000"/>
                </a:solidFill>
              </a:rPr>
              <a:t>&amp; e</a:t>
            </a:r>
            <a:r>
              <a:rPr lang="en-US" i="1" baseline="30000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beam manipulation </a:t>
            </a:r>
            <a:r>
              <a:rPr lang="en-US" dirty="0"/>
              <a:t>will be useful </a:t>
            </a:r>
            <a:r>
              <a:rPr lang="en-US" dirty="0">
                <a:solidFill>
                  <a:srgbClr val="FF0000"/>
                </a:solidFill>
              </a:rPr>
              <a:t>not only for </a:t>
            </a:r>
            <a:r>
              <a:rPr lang="en-US" b="1" dirty="0">
                <a:solidFill>
                  <a:srgbClr val="000000"/>
                </a:solidFill>
                <a:latin typeface="Arial Black"/>
                <a:cs typeface="Arial Black"/>
              </a:rPr>
              <a:t>PADME</a:t>
            </a:r>
            <a:r>
              <a:rPr lang="mr-IN" dirty="0">
                <a:solidFill>
                  <a:srgbClr val="000000"/>
                </a:solidFill>
              </a:rPr>
              <a:t>…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0" name="Picture 29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32" name="Picture 31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756" y="635635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2" grpId="0" animBg="1"/>
      <p:bldP spid="25" grpId="0" animBg="1"/>
      <p:bldP spid="27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98690"/>
            <a:ext cx="9144000" cy="94044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377" y="874686"/>
            <a:ext cx="8715174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SHERPA</a:t>
            </a:r>
            <a:r>
              <a:rPr lang="en-US" dirty="0"/>
              <a:t> aims to study and implement a </a:t>
            </a:r>
            <a:r>
              <a:rPr lang="en-US" dirty="0">
                <a:solidFill>
                  <a:srgbClr val="FF0000"/>
                </a:solidFill>
              </a:rPr>
              <a:t>system to slowly extract a high-quality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 </a:t>
            </a:r>
            <a:r>
              <a:rPr lang="en-US" i="1" dirty="0">
                <a:solidFill>
                  <a:srgbClr val="FF0000"/>
                </a:solidFill>
              </a:rPr>
              <a:t>(or e</a:t>
            </a:r>
            <a:r>
              <a:rPr lang="en-US" i="1" baseline="30000" dirty="0">
                <a:solidFill>
                  <a:srgbClr val="FF0000"/>
                </a:solidFill>
              </a:rPr>
              <a:t>-</a:t>
            </a:r>
            <a:r>
              <a:rPr lang="en-US" i="1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beam from one of the DAΦNE accelerator rings using a bent crystal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proposal is based on </a:t>
            </a:r>
            <a:r>
              <a:rPr lang="en-US" dirty="0">
                <a:solidFill>
                  <a:srgbClr val="FF0000"/>
                </a:solidFill>
              </a:rPr>
              <a:t>ultra slow not-resonant extraction</a:t>
            </a:r>
            <a:r>
              <a:rPr lang="en-US" dirty="0"/>
              <a:t>, but crystals could also support the resonant approach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SHERPA</a:t>
            </a:r>
            <a:r>
              <a:rPr lang="en-US" dirty="0"/>
              <a:t>’s studies demonstrated the </a:t>
            </a:r>
            <a:r>
              <a:rPr lang="en-US" dirty="0">
                <a:solidFill>
                  <a:srgbClr val="FF0000"/>
                </a:solidFill>
              </a:rPr>
              <a:t>crystal non-resonant slow extraction feasibility both on the Dumping and Main DAΦNE rings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The </a:t>
            </a:r>
            <a:r>
              <a:rPr lang="en-US" b="1" dirty="0">
                <a:latin typeface="Arial Black"/>
                <a:cs typeface="Arial Black"/>
              </a:rPr>
              <a:t>PADME</a:t>
            </a:r>
            <a:r>
              <a:rPr lang="en-US" dirty="0"/>
              <a:t> experiment might be the first user of the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DC0008"/>
                </a:solidFill>
              </a:rPr>
              <a:t>SHERPA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beam</a:t>
            </a:r>
            <a:r>
              <a:rPr lang="en-US" dirty="0"/>
              <a:t>, obtaining </a:t>
            </a:r>
            <a:r>
              <a:rPr lang="en-US" dirty="0">
                <a:solidFill>
                  <a:srgbClr val="FF0000"/>
                </a:solidFill>
              </a:rPr>
              <a:t>enormous advantages in terms of duty-cycle and sensitivity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Three crystal system prototypes are ready, and two are under construction.                    </a:t>
            </a:r>
            <a:r>
              <a:rPr lang="en-US" dirty="0"/>
              <a:t>One of them was characterized in 2023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DC0008"/>
                </a:solidFill>
              </a:rPr>
              <a:t>SHERPA </a:t>
            </a:r>
            <a:r>
              <a:rPr lang="en-US" dirty="0"/>
              <a:t>is </a:t>
            </a:r>
            <a:r>
              <a:rPr lang="en-US" dirty="0">
                <a:solidFill>
                  <a:srgbClr val="FF0000"/>
                </a:solidFill>
              </a:rPr>
              <a:t>scientifically interesting per se</a:t>
            </a:r>
            <a:r>
              <a:rPr lang="en-US" dirty="0"/>
              <a:t>: indeed </a:t>
            </a:r>
            <a:r>
              <a:rPr lang="en-US" dirty="0">
                <a:solidFill>
                  <a:srgbClr val="FF0000"/>
                </a:solidFill>
              </a:rPr>
              <a:t>no crystal-assisted extraction of positrons </a:t>
            </a:r>
            <a:r>
              <a:rPr lang="en-US" dirty="0">
                <a:solidFill>
                  <a:srgbClr val="000000"/>
                </a:solidFill>
              </a:rPr>
              <a:t>has been used so fa</a:t>
            </a:r>
            <a:r>
              <a:rPr lang="en-US" dirty="0"/>
              <a:t>r. </a:t>
            </a:r>
            <a:r>
              <a:rPr lang="en-US" dirty="0">
                <a:solidFill>
                  <a:srgbClr val="000000"/>
                </a:solidFill>
              </a:rPr>
              <a:t>Moreover, </a:t>
            </a:r>
            <a:r>
              <a:rPr lang="en-US" dirty="0">
                <a:solidFill>
                  <a:srgbClr val="FF0000"/>
                </a:solidFill>
              </a:rPr>
              <a:t>high-quality positron beams are very rare.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en-US" b="1" dirty="0">
                <a:solidFill>
                  <a:srgbClr val="DC0008"/>
                </a:solidFill>
              </a:rPr>
              <a:t>SHERPA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can provide an important scientific and technological impact on lepton physics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8" name="Picture 1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68414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References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7591" y="718873"/>
            <a:ext cx="9273707" cy="5442765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1100" dirty="0"/>
              <a:t>[1] M. </a:t>
            </a:r>
            <a:r>
              <a:rPr lang="en-US" sz="1100" dirty="0" err="1"/>
              <a:t>Biryukov</a:t>
            </a:r>
            <a:r>
              <a:rPr lang="en-US" sz="1100" dirty="0"/>
              <a:t>, Y. A. </a:t>
            </a:r>
            <a:r>
              <a:rPr lang="en-US" sz="1100" dirty="0" err="1"/>
              <a:t>Chesnokov</a:t>
            </a:r>
            <a:r>
              <a:rPr lang="en-US" sz="1100" dirty="0"/>
              <a:t>, and V. I. </a:t>
            </a:r>
            <a:r>
              <a:rPr lang="en-US" sz="1100" dirty="0" err="1"/>
              <a:t>Kotov</a:t>
            </a:r>
            <a:r>
              <a:rPr lang="en-US" sz="1100" dirty="0"/>
              <a:t>, “Crystal channeling and its application at high-energy accelerators”. Springer Science &amp; Business Media, 2013</a:t>
            </a:r>
          </a:p>
          <a:p>
            <a:pPr marL="36576" indent="0">
              <a:buNone/>
            </a:pPr>
            <a:r>
              <a:rPr lang="en-US" sz="1100" dirty="0">
                <a:cs typeface="Comic Sans MS"/>
              </a:rPr>
              <a:t>[2] W. </a:t>
            </a:r>
            <a:r>
              <a:rPr lang="en-US" sz="1100" dirty="0" err="1">
                <a:cs typeface="Comic Sans MS"/>
              </a:rPr>
              <a:t>Scandale</a:t>
            </a:r>
            <a:r>
              <a:rPr lang="en-US" sz="1100" dirty="0">
                <a:cs typeface="Comic Sans MS"/>
              </a:rPr>
              <a:t> </a:t>
            </a:r>
            <a:r>
              <a:rPr lang="en-US" sz="1100" i="1" dirty="0">
                <a:cs typeface="Comic Sans MS"/>
              </a:rPr>
              <a:t>et al, </a:t>
            </a:r>
            <a:r>
              <a:rPr lang="en-US" sz="1100" dirty="0">
                <a:cs typeface="Comic Sans MS"/>
              </a:rPr>
              <a:t>PRL 98, 154801 (2007)</a:t>
            </a:r>
            <a:r>
              <a:rPr lang="en-US" sz="1100" dirty="0"/>
              <a:t> </a:t>
            </a:r>
          </a:p>
          <a:p>
            <a:pPr marL="36576" indent="0">
              <a:buNone/>
            </a:pPr>
            <a:r>
              <a:rPr lang="en-US" sz="1100" dirty="0">
                <a:latin typeface="+mj-lt"/>
              </a:rPr>
              <a:t>[3] </a:t>
            </a:r>
            <a:r>
              <a:rPr lang="en-GB" sz="1100" dirty="0">
                <a:latin typeface="+mj-lt"/>
              </a:rPr>
              <a:t>F. </a:t>
            </a:r>
            <a:r>
              <a:rPr lang="en-GB" sz="1100" dirty="0" err="1">
                <a:latin typeface="+mj-lt"/>
              </a:rPr>
              <a:t>Ferroni</a:t>
            </a:r>
            <a:r>
              <a:rPr lang="en-GB" sz="1100" dirty="0">
                <a:latin typeface="+mj-lt"/>
              </a:rPr>
              <a:t> for the RD22 </a:t>
            </a:r>
            <a:r>
              <a:rPr lang="en-GB" sz="1100" dirty="0">
                <a:latin typeface="+mj-lt"/>
                <a:cs typeface="Comic Sans MS"/>
              </a:rPr>
              <a:t>Collaboration, </a:t>
            </a:r>
            <a:r>
              <a:rPr lang="en-US" sz="1100" dirty="0">
                <a:latin typeface="+mj-lt"/>
                <a:cs typeface="Comic Sans MS"/>
              </a:rPr>
              <a:t>Nuclear Instruments and Methods in Physics Research A 351 (1994) 183-187</a:t>
            </a:r>
            <a:endParaRPr lang="en-GB" sz="1100" dirty="0">
              <a:latin typeface="+mj-lt"/>
              <a:cs typeface="Comic Sans MS"/>
            </a:endParaRPr>
          </a:p>
          <a:p>
            <a:pPr marL="36576" indent="0">
              <a:buNone/>
            </a:pPr>
            <a:r>
              <a:rPr lang="en-US" sz="1100" dirty="0"/>
              <a:t>[4] </a:t>
            </a:r>
            <a:r>
              <a:rPr lang="en-GB" sz="1100" dirty="0"/>
              <a:t>The RD22 Collaboration,  Phys. </a:t>
            </a:r>
            <a:r>
              <a:rPr lang="en-GB" sz="1100" dirty="0" err="1"/>
              <a:t>Lett</a:t>
            </a:r>
            <a:r>
              <a:rPr lang="en-GB" sz="1100" dirty="0"/>
              <a:t>. B 357 (1995) 671-677</a:t>
            </a:r>
          </a:p>
          <a:p>
            <a:pPr marL="36576" indent="0">
              <a:buNone/>
            </a:pPr>
            <a:r>
              <a:rPr lang="en-GB" sz="1100" dirty="0"/>
              <a:t>[5] A. G. </a:t>
            </a:r>
            <a:r>
              <a:rPr lang="en-GB" sz="1100" dirty="0" err="1"/>
              <a:t>Afonin</a:t>
            </a:r>
            <a:r>
              <a:rPr lang="en-GB" sz="1100" dirty="0"/>
              <a:t> </a:t>
            </a:r>
            <a:r>
              <a:rPr lang="en-GB" sz="1100" i="1" dirty="0"/>
              <a:t>et al.</a:t>
            </a:r>
            <a:r>
              <a:rPr lang="en-GB" sz="1100" dirty="0"/>
              <a:t>, Phys. Rev. </a:t>
            </a:r>
            <a:r>
              <a:rPr lang="en-GB" sz="1100" dirty="0" err="1"/>
              <a:t>Lett</a:t>
            </a:r>
            <a:r>
              <a:rPr lang="en-GB" sz="1100" dirty="0"/>
              <a:t>. 87.9 (2001): 094802</a:t>
            </a:r>
            <a:endParaRPr lang="en-US" sz="1100" dirty="0"/>
          </a:p>
          <a:p>
            <a:pPr marL="36576" indent="0">
              <a:buNone/>
            </a:pPr>
            <a:r>
              <a:rPr lang="en-US" sz="1100" dirty="0"/>
              <a:t>[6] Fraser, M. A., </a:t>
            </a:r>
            <a:r>
              <a:rPr lang="en-US" sz="1100" i="1" dirty="0"/>
              <a:t>et al</a:t>
            </a:r>
            <a:r>
              <a:rPr lang="en-US" sz="1100" dirty="0"/>
              <a:t>. “Experimental results of crystal-assisted slow extraction at the SPS.”(</a:t>
            </a:r>
            <a:r>
              <a:rPr lang="en-US" sz="1100" i="1" dirty="0" err="1"/>
              <a:t>arXiv</a:t>
            </a:r>
            <a:r>
              <a:rPr lang="en-US" sz="1100" i="1" dirty="0"/>
              <a:t> preprint arXiv:1707.05151)</a:t>
            </a:r>
            <a:r>
              <a:rPr lang="en-US" sz="1100" dirty="0"/>
              <a:t> (2017)</a:t>
            </a:r>
          </a:p>
          <a:p>
            <a:pPr marL="36576" indent="0">
              <a:buNone/>
            </a:pPr>
            <a:r>
              <a:rPr lang="en-US" sz="1100" dirty="0"/>
              <a:t>[7] F. </a:t>
            </a:r>
            <a:r>
              <a:rPr lang="en-US" sz="1100" dirty="0" err="1"/>
              <a:t>Addesa</a:t>
            </a:r>
            <a:r>
              <a:rPr lang="en-US" sz="1100" dirty="0"/>
              <a:t> </a:t>
            </a:r>
            <a:r>
              <a:rPr lang="en-US" sz="1100" i="1" dirty="0"/>
              <a:t>et al., </a:t>
            </a:r>
            <a:r>
              <a:rPr lang="en-US" sz="1100" dirty="0"/>
              <a:t>“The SE-</a:t>
            </a:r>
            <a:r>
              <a:rPr lang="en-US" sz="1100" dirty="0" err="1"/>
              <a:t>CpFM</a:t>
            </a:r>
            <a:r>
              <a:rPr lang="en-US" sz="1100" dirty="0"/>
              <a:t> Detector for the Crystal-Assisted Extraction at CERN-SPS”, IBIC’17, MI, USA, 20-24 August </a:t>
            </a:r>
          </a:p>
          <a:p>
            <a:pPr marL="36576" indent="0">
              <a:buNone/>
            </a:pPr>
            <a:r>
              <a:rPr lang="en-US" sz="1100" dirty="0"/>
              <a:t>[8] F. M. </a:t>
            </a:r>
            <a:r>
              <a:rPr lang="en-US" sz="1100" dirty="0" err="1"/>
              <a:t>Velotti</a:t>
            </a:r>
            <a:r>
              <a:rPr lang="en-US" sz="1100" dirty="0"/>
              <a:t> et al., Phys. Rev. </a:t>
            </a:r>
            <a:r>
              <a:rPr lang="en-US" sz="1100" dirty="0" err="1"/>
              <a:t>Accel</a:t>
            </a:r>
            <a:r>
              <a:rPr lang="en-US" sz="1100" dirty="0"/>
              <a:t>. Beams, 22.9: 093502 (2019)</a:t>
            </a:r>
            <a:endParaRPr lang="en-US" sz="1100" dirty="0">
              <a:solidFill>
                <a:srgbClr val="FF0000"/>
              </a:solidFill>
            </a:endParaRPr>
          </a:p>
          <a:p>
            <a:pPr marL="36576" indent="0">
              <a:buNone/>
            </a:pPr>
            <a:r>
              <a:rPr lang="en-US" sz="1100" dirty="0"/>
              <a:t>[9] F.M. </a:t>
            </a:r>
            <a:r>
              <a:rPr lang="en-US" sz="1100" dirty="0" err="1"/>
              <a:t>Velotti</a:t>
            </a:r>
            <a:r>
              <a:rPr lang="en-US" sz="1100" dirty="0"/>
              <a:t> et al., IPAC2019, Melbourne, </a:t>
            </a:r>
            <a:r>
              <a:rPr lang="en-US" sz="1100" dirty="0">
                <a:solidFill>
                  <a:srgbClr val="000000"/>
                </a:solidFill>
              </a:rPr>
              <a:t>Australia (</a:t>
            </a:r>
            <a:r>
              <a:rPr lang="de-DE" sz="1100" dirty="0">
                <a:solidFill>
                  <a:srgbClr val="000000"/>
                </a:solidFill>
              </a:rPr>
              <a:t>doi:10.18429/JACoW-IPAC2019-THXXPLM2) (2019)</a:t>
            </a:r>
            <a:endParaRPr lang="en-US" sz="1100" dirty="0">
              <a:solidFill>
                <a:srgbClr val="000000"/>
              </a:solidFill>
            </a:endParaRPr>
          </a:p>
          <a:p>
            <a:pPr marL="36576" indent="0">
              <a:buNone/>
            </a:pPr>
            <a:r>
              <a:rPr lang="en-US" sz="1100" dirty="0"/>
              <a:t>[10] W. </a:t>
            </a:r>
            <a:r>
              <a:rPr lang="en-US" sz="1100" dirty="0" err="1"/>
              <a:t>Scandale</a:t>
            </a:r>
            <a:r>
              <a:rPr lang="en-US" sz="1100" dirty="0"/>
              <a:t>, M. Garattini et al., European  Physical Journal C, EPJC-19-09-144.R1 (2019)</a:t>
            </a:r>
            <a:endParaRPr lang="en-US" sz="1100" dirty="0">
              <a:solidFill>
                <a:srgbClr val="FF0000"/>
              </a:solidFill>
            </a:endParaRPr>
          </a:p>
          <a:p>
            <a:pPr marL="36576" indent="0">
              <a:buNone/>
            </a:pPr>
            <a:r>
              <a:rPr lang="it-IT" sz="1100" dirty="0"/>
              <a:t>[11] S. Bellucci </a:t>
            </a:r>
            <a:r>
              <a:rPr lang="it-IT" sz="1100" i="1" dirty="0"/>
              <a:t>et al.</a:t>
            </a:r>
            <a:r>
              <a:rPr lang="it-IT" sz="1100" dirty="0"/>
              <a:t>, </a:t>
            </a:r>
            <a:r>
              <a:rPr lang="it-IT" sz="1100" dirty="0" err="1"/>
              <a:t>Nucl</a:t>
            </a:r>
            <a:r>
              <a:rPr lang="it-IT" sz="1100" dirty="0"/>
              <a:t>. </a:t>
            </a:r>
            <a:r>
              <a:rPr lang="en-US" sz="1100" dirty="0" err="1"/>
              <a:t>Instrum</a:t>
            </a:r>
            <a:r>
              <a:rPr lang="en-US" sz="1100" dirty="0"/>
              <a:t>. Meth. Phys. Res. B 252 (2006) 3–6</a:t>
            </a:r>
          </a:p>
          <a:p>
            <a:pPr marL="36576" indent="0">
              <a:buNone/>
            </a:pPr>
            <a:r>
              <a:rPr lang="it-IT" sz="1100" dirty="0"/>
              <a:t>[12] S. Bellucci </a:t>
            </a:r>
            <a:r>
              <a:rPr lang="it-IT" sz="1100" i="1" dirty="0"/>
              <a:t>et al.</a:t>
            </a:r>
            <a:r>
              <a:rPr lang="it-IT" sz="1100" dirty="0"/>
              <a:t>, JETP </a:t>
            </a:r>
            <a:r>
              <a:rPr lang="it-IT" sz="1100" dirty="0" err="1"/>
              <a:t>Lett</a:t>
            </a:r>
            <a:r>
              <a:rPr lang="it-IT" sz="1100" dirty="0"/>
              <a:t>. 2013, Vol. 98, No. 11, pp. 649–651</a:t>
            </a:r>
          </a:p>
          <a:p>
            <a:pPr marL="36576" indent="0">
              <a:buNone/>
            </a:pPr>
            <a:r>
              <a:rPr lang="en-US" sz="1100" dirty="0"/>
              <a:t>[13] </a:t>
            </a:r>
            <a:r>
              <a:rPr lang="en-US" sz="1100" dirty="0" err="1"/>
              <a:t>Guidi</a:t>
            </a:r>
            <a:r>
              <a:rPr lang="en-US" sz="1100" dirty="0"/>
              <a:t> V. et al., Phys. Rev. </a:t>
            </a:r>
            <a:r>
              <a:rPr lang="en-US" sz="1100" dirty="0" err="1"/>
              <a:t>Lett</a:t>
            </a:r>
            <a:r>
              <a:rPr lang="en-US" sz="1100" dirty="0"/>
              <a:t>. 108.1 (2012): 014801</a:t>
            </a:r>
          </a:p>
          <a:p>
            <a:pPr marL="36576" indent="0">
              <a:buNone/>
            </a:pPr>
            <a:r>
              <a:rPr lang="en-US" sz="1100" dirty="0"/>
              <a:t>[14] W. </a:t>
            </a:r>
            <a:r>
              <a:rPr lang="en-US" sz="1100" dirty="0" err="1"/>
              <a:t>scandale</a:t>
            </a:r>
            <a:r>
              <a:rPr lang="en-US" sz="1100" dirty="0"/>
              <a:t> et al., Physics Letters B 734 (2014) 1–6 </a:t>
            </a:r>
            <a:endParaRPr lang="it-IT" sz="1100" dirty="0"/>
          </a:p>
          <a:p>
            <a:pPr marL="36576" indent="0">
              <a:buNone/>
            </a:pPr>
            <a:r>
              <a:rPr lang="it-IT" sz="1100" dirty="0"/>
              <a:t>[15] A. </a:t>
            </a:r>
            <a:r>
              <a:rPr lang="it-IT" sz="1100" dirty="0" err="1"/>
              <a:t>Mazzolari</a:t>
            </a:r>
            <a:r>
              <a:rPr lang="it-IT" sz="1100" dirty="0"/>
              <a:t> </a:t>
            </a:r>
            <a:r>
              <a:rPr lang="it-IT" sz="1100" i="1" dirty="0"/>
              <a:t>et al.</a:t>
            </a:r>
            <a:r>
              <a:rPr lang="it-IT" sz="1100" dirty="0"/>
              <a:t>, </a:t>
            </a:r>
            <a:r>
              <a:rPr lang="it-IT" sz="1100" dirty="0" err="1"/>
              <a:t>Phys</a:t>
            </a:r>
            <a:r>
              <a:rPr lang="it-IT" sz="1100" dirty="0"/>
              <a:t>. Rev. </a:t>
            </a:r>
            <a:r>
              <a:rPr lang="it-IT" sz="1100" dirty="0" err="1"/>
              <a:t>Lett</a:t>
            </a:r>
            <a:r>
              <a:rPr lang="it-IT" sz="1100" dirty="0"/>
              <a:t>. 112 (2014) 135503</a:t>
            </a:r>
          </a:p>
          <a:p>
            <a:pPr marL="36576" indent="0">
              <a:buNone/>
            </a:pPr>
            <a:r>
              <a:rPr lang="tr-TR" sz="1100" dirty="0"/>
              <a:t>[16] Y. </a:t>
            </a:r>
            <a:r>
              <a:rPr lang="tr-TR" sz="1100" dirty="0" err="1"/>
              <a:t>Takabayashi</a:t>
            </a:r>
            <a:r>
              <a:rPr lang="tr-TR" sz="1100" dirty="0"/>
              <a:t> </a:t>
            </a:r>
            <a:r>
              <a:rPr lang="tr-TR" sz="1100" i="1" dirty="0"/>
              <a:t>et al.</a:t>
            </a:r>
            <a:r>
              <a:rPr lang="tr-TR" sz="1100" dirty="0"/>
              <a:t>, </a:t>
            </a:r>
            <a:r>
              <a:rPr lang="tr-TR" sz="1100" dirty="0" err="1"/>
              <a:t>Phys</a:t>
            </a:r>
            <a:r>
              <a:rPr lang="tr-TR" sz="1100" dirty="0"/>
              <a:t>. </a:t>
            </a:r>
            <a:r>
              <a:rPr lang="tr-TR" sz="1100" dirty="0" err="1"/>
              <a:t>Lett</a:t>
            </a:r>
            <a:r>
              <a:rPr lang="tr-TR" sz="1100" dirty="0"/>
              <a:t>. B 751 (2015) 453</a:t>
            </a:r>
          </a:p>
          <a:p>
            <a:pPr marL="36576" lvl="0" indent="0">
              <a:buNone/>
            </a:pPr>
            <a:r>
              <a:rPr lang="en-US" sz="1100" dirty="0"/>
              <a:t>[18]</a:t>
            </a:r>
            <a:r>
              <a:rPr lang="en-US" sz="1100" i="1" dirty="0"/>
              <a:t> </a:t>
            </a:r>
            <a:r>
              <a:rPr lang="en-US" sz="1100" dirty="0"/>
              <a:t>M. Campbell</a:t>
            </a:r>
            <a:r>
              <a:rPr lang="en-US" sz="1100" i="1" dirty="0"/>
              <a:t> et al</a:t>
            </a:r>
            <a:r>
              <a:rPr lang="en-US" sz="1100" dirty="0"/>
              <a:t>., </a:t>
            </a:r>
            <a:r>
              <a:rPr lang="en-US" sz="1100" dirty="0" err="1"/>
              <a:t>Nucl</a:t>
            </a:r>
            <a:r>
              <a:rPr lang="en-US" sz="1100" dirty="0"/>
              <a:t>. </a:t>
            </a:r>
            <a:r>
              <a:rPr lang="en-US" sz="1100" dirty="0" err="1"/>
              <a:t>Instrum</a:t>
            </a:r>
            <a:r>
              <a:rPr lang="en-US" sz="1100" dirty="0"/>
              <a:t>. Meth. A 633  (2011) S1-S10</a:t>
            </a:r>
          </a:p>
          <a:p>
            <a:pPr marL="36576" indent="0">
              <a:buNone/>
            </a:pPr>
            <a:r>
              <a:rPr lang="en-US" sz="1100" dirty="0"/>
              <a:t>[19] A. </a:t>
            </a:r>
            <a:r>
              <a:rPr lang="en-US" sz="1100" dirty="0" err="1"/>
              <a:t>Natochii</a:t>
            </a:r>
            <a:r>
              <a:rPr lang="en-US" sz="1100" dirty="0"/>
              <a:t> et al., JINST 14 P03018 (2019) </a:t>
            </a:r>
          </a:p>
          <a:p>
            <a:pPr marL="36576" indent="0">
              <a:buNone/>
            </a:pPr>
            <a:r>
              <a:rPr lang="tr-TR" sz="1100" dirty="0"/>
              <a:t>[21]</a:t>
            </a:r>
            <a:r>
              <a:rPr lang="it-IT" sz="1100" dirty="0"/>
              <a:t> M. Raggi, EPJ Web </a:t>
            </a:r>
            <a:r>
              <a:rPr lang="it-IT" sz="1100" dirty="0" err="1"/>
              <a:t>Conf</a:t>
            </a:r>
            <a:r>
              <a:rPr lang="it-IT" sz="1100" dirty="0"/>
              <a:t>. 142 (2017) 01026                                            </a:t>
            </a:r>
            <a:endParaRPr lang="en-US" sz="1100" dirty="0"/>
          </a:p>
          <a:p>
            <a:pPr marL="36576" indent="0">
              <a:buNone/>
            </a:pPr>
            <a:r>
              <a:rPr lang="it-IT" sz="1100" dirty="0"/>
              <a:t>[22] </a:t>
            </a:r>
            <a:r>
              <a:rPr lang="en-US" sz="1100" dirty="0"/>
              <a:t>B. </a:t>
            </a:r>
            <a:r>
              <a:rPr lang="en-US" sz="1100" dirty="0" err="1"/>
              <a:t>Wojtsekhowski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arXiv:1705.00051 [</a:t>
            </a:r>
            <a:r>
              <a:rPr lang="en-US" sz="1100" dirty="0" err="1"/>
              <a:t>physics.acc-ph</a:t>
            </a:r>
            <a:r>
              <a:rPr lang="en-US" sz="1100" dirty="0"/>
              <a:t>] </a:t>
            </a:r>
          </a:p>
          <a:p>
            <a:pPr marL="36576" indent="0">
              <a:buNone/>
            </a:pPr>
            <a:r>
              <a:rPr lang="en-US" sz="1100" dirty="0"/>
              <a:t>[23] U.I. </a:t>
            </a:r>
            <a:r>
              <a:rPr lang="en-US" sz="1100" dirty="0" err="1"/>
              <a:t>Uggerhøj</a:t>
            </a:r>
            <a:r>
              <a:rPr lang="en-US" sz="1100" dirty="0"/>
              <a:t>, </a:t>
            </a:r>
            <a:r>
              <a:rPr lang="en-US" sz="1100" dirty="0" err="1"/>
              <a:t>Nucl</a:t>
            </a:r>
            <a:r>
              <a:rPr lang="en-US" sz="1100" dirty="0"/>
              <a:t>. </a:t>
            </a:r>
            <a:r>
              <a:rPr lang="en-US" sz="1100" dirty="0" err="1"/>
              <a:t>Instrum</a:t>
            </a:r>
            <a:r>
              <a:rPr lang="en-US" sz="1100" dirty="0"/>
              <a:t>. Meth. B355 (2015) 35                                           </a:t>
            </a:r>
          </a:p>
          <a:p>
            <a:pPr marL="36576" indent="0">
              <a:buNone/>
            </a:pPr>
            <a:r>
              <a:rPr lang="en-US" sz="1100" dirty="0"/>
              <a:t>[24] G. S. </a:t>
            </a:r>
            <a:r>
              <a:rPr lang="en-US" sz="1100" dirty="0" err="1"/>
              <a:t>Sushko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J. Phys.: Conf. Ser. 438 (2013) 012018 </a:t>
            </a:r>
          </a:p>
          <a:p>
            <a:pPr marL="36576" lvl="0" indent="0">
              <a:buNone/>
            </a:pPr>
            <a:r>
              <a:rPr lang="it-IT" sz="1100" dirty="0"/>
              <a:t>[25] M. Antonelli </a:t>
            </a:r>
            <a:r>
              <a:rPr lang="it-IT" sz="1100" i="1" dirty="0"/>
              <a:t>et al</a:t>
            </a:r>
            <a:r>
              <a:rPr lang="it-IT" sz="1100" dirty="0"/>
              <a:t>., </a:t>
            </a:r>
            <a:r>
              <a:rPr lang="it-IT" sz="1100" dirty="0" err="1"/>
              <a:t>Nucl</a:t>
            </a:r>
            <a:r>
              <a:rPr lang="it-IT" sz="1100" dirty="0"/>
              <a:t>. </a:t>
            </a:r>
            <a:r>
              <a:rPr lang="en-US" sz="1100" dirty="0" err="1"/>
              <a:t>Instrum</a:t>
            </a:r>
            <a:r>
              <a:rPr lang="en-US" sz="1100" dirty="0"/>
              <a:t>. Meth. in Phys. Res. A 807 (2016) 101–107</a:t>
            </a:r>
          </a:p>
          <a:p>
            <a:pPr marL="36576" lvl="0" indent="0">
              <a:buNone/>
            </a:pPr>
            <a:r>
              <a:rPr lang="en-US" sz="1100" dirty="0"/>
              <a:t>[26] W. </a:t>
            </a:r>
            <a:r>
              <a:rPr lang="en-US" sz="1100" dirty="0" err="1"/>
              <a:t>Scandale</a:t>
            </a:r>
            <a:r>
              <a:rPr lang="en-US" sz="1100" dirty="0"/>
              <a:t>, M. Garattini et al., JINST_061P_0621 (2021)</a:t>
            </a:r>
          </a:p>
          <a:p>
            <a:pPr marL="36576" indent="0">
              <a:buNone/>
            </a:pPr>
            <a:r>
              <a:rPr lang="en-US" sz="1100" dirty="0"/>
              <a:t>[27] S. </a:t>
            </a:r>
            <a:r>
              <a:rPr lang="en-US" sz="1100" dirty="0" err="1"/>
              <a:t>Guiducci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IPAC2018, Vancouver, BC Canada</a:t>
            </a:r>
          </a:p>
          <a:p>
            <a:pPr marL="36576" indent="0">
              <a:buNone/>
            </a:pPr>
            <a:r>
              <a:rPr lang="en-US" sz="1100" dirty="0"/>
              <a:t>[28] E. </a:t>
            </a:r>
            <a:r>
              <a:rPr lang="en-US" sz="1100" dirty="0" err="1"/>
              <a:t>Bagli</a:t>
            </a:r>
            <a:r>
              <a:rPr lang="en-US" sz="1100" dirty="0"/>
              <a:t> et al., </a:t>
            </a:r>
            <a:r>
              <a:rPr lang="is-IS" sz="1100" dirty="0"/>
              <a:t>Eur. Phys. J. C (2014) 74:2996</a:t>
            </a:r>
            <a:br>
              <a:rPr lang="is-IS" sz="1100" dirty="0"/>
            </a:br>
            <a:r>
              <a:rPr lang="is-IS" sz="1100" b="1" dirty="0"/>
              <a:t>[29] M. </a:t>
            </a:r>
            <a:r>
              <a:rPr lang="en-US" sz="1100" b="1" dirty="0"/>
              <a:t>G</a:t>
            </a:r>
            <a:r>
              <a:rPr lang="is-IS" sz="1100" b="1" dirty="0"/>
              <a:t>arattini et al., Phys. Rev. Accel. Beams 25 (2022) 033501</a:t>
            </a:r>
          </a:p>
          <a:p>
            <a:pPr marL="36576" indent="0">
              <a:buNone/>
            </a:pPr>
            <a:r>
              <a:rPr lang="en-US" sz="1100" dirty="0"/>
              <a:t>[30] D. </a:t>
            </a:r>
            <a:r>
              <a:rPr lang="en-US" sz="1100" dirty="0" err="1"/>
              <a:t>Annucci</a:t>
            </a:r>
            <a:r>
              <a:rPr lang="en-US" sz="1100" dirty="0"/>
              <a:t>, “Sub-</a:t>
            </a:r>
            <a:r>
              <a:rPr lang="en-US" sz="1100" dirty="0" err="1"/>
              <a:t>GeV</a:t>
            </a:r>
            <a:r>
              <a:rPr lang="en-US" sz="1100" dirty="0"/>
              <a:t> positron channeling in bent crystals” (</a:t>
            </a:r>
            <a:r>
              <a:rPr lang="en-US" sz="1100" dirty="0" err="1"/>
              <a:t>MasterThesis</a:t>
            </a:r>
            <a:r>
              <a:rPr lang="en-US" sz="1100" dirty="0"/>
              <a:t> 2022)</a:t>
            </a:r>
            <a:endParaRPr lang="it-IT" sz="1100" dirty="0"/>
          </a:p>
          <a:p>
            <a:pPr marL="36576" indent="0">
              <a:buNone/>
            </a:pPr>
            <a:endParaRPr lang="is-IS" sz="1100" b="1" dirty="0"/>
          </a:p>
          <a:p>
            <a:pPr marL="36576" indent="0">
              <a:buNone/>
            </a:pPr>
            <a:endParaRPr lang="en-US" sz="1100" dirty="0"/>
          </a:p>
        </p:txBody>
      </p:sp>
      <p:pic>
        <p:nvPicPr>
          <p:cNvPr id="12" name="Picture 11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4" name="Picture 13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40991"/>
            <a:ext cx="2910206" cy="26148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/>
          <p:cNvSpPr txBox="1"/>
          <p:nvPr/>
        </p:nvSpPr>
        <p:spPr>
          <a:xfrm>
            <a:off x="0" y="-17438"/>
            <a:ext cx="9144000" cy="695575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</a:rPr>
              <a:t>Thank you for your attention !</a:t>
            </a:r>
          </a:p>
          <a:p>
            <a:pPr algn="ctr"/>
            <a:endParaRPr lang="en-US" sz="2800" b="1" i="1" dirty="0"/>
          </a:p>
          <a:p>
            <a:pPr algn="ctr"/>
            <a:endParaRPr lang="en-US" sz="4400" b="1" i="1" dirty="0"/>
          </a:p>
          <a:p>
            <a:pPr algn="ctr"/>
            <a:endParaRPr lang="en-US" sz="4400" b="1" i="1" dirty="0"/>
          </a:p>
          <a:p>
            <a:pPr algn="ctr"/>
            <a:endParaRPr lang="en-US" sz="4400" b="1" i="1" dirty="0"/>
          </a:p>
          <a:p>
            <a:pPr algn="ctr"/>
            <a:endParaRPr lang="en-US" sz="2400" b="1" i="1" dirty="0">
              <a:solidFill>
                <a:srgbClr val="008000"/>
              </a:solidFill>
            </a:endParaRPr>
          </a:p>
          <a:p>
            <a:pPr algn="ctr"/>
            <a:r>
              <a:rPr lang="en-US" sz="4400" b="1" i="1" dirty="0">
                <a:solidFill>
                  <a:srgbClr val="008000"/>
                </a:solidFill>
              </a:rPr>
              <a:t>And thank you very much to the whole SHERPA team, LNF and CSN5!!!</a:t>
            </a:r>
          </a:p>
          <a:p>
            <a:r>
              <a:rPr lang="en-US" sz="2000" b="1" dirty="0"/>
              <a:t>  LNF: </a:t>
            </a:r>
            <a:r>
              <a:rPr lang="en-US" sz="2000" dirty="0"/>
              <a:t>P. </a:t>
            </a:r>
            <a:r>
              <a:rPr lang="en-US" sz="2000" dirty="0" err="1"/>
              <a:t>Gianotti</a:t>
            </a:r>
            <a:r>
              <a:rPr lang="en-US" sz="2000" dirty="0"/>
              <a:t>, S. </a:t>
            </a:r>
            <a:r>
              <a:rPr lang="en-US" sz="2000" dirty="0" err="1"/>
              <a:t>Guiducci</a:t>
            </a:r>
            <a:r>
              <a:rPr lang="en-US" sz="2000" dirty="0"/>
              <a:t>, O. R. Blanco-Garcia, A. </a:t>
            </a:r>
            <a:r>
              <a:rPr lang="en-US" sz="2000" dirty="0" err="1"/>
              <a:t>Liedl</a:t>
            </a:r>
            <a:r>
              <a:rPr lang="en-US" sz="2000" dirty="0"/>
              <a:t>, M. Mancini, T. Napolitano</a:t>
            </a:r>
          </a:p>
          <a:p>
            <a:pPr algn="ctr"/>
            <a:r>
              <a:rPr lang="en-US" sz="2000" b="1" dirty="0"/>
              <a:t>INFN-Roma1: </a:t>
            </a:r>
            <a:r>
              <a:rPr lang="en-US" sz="2000" dirty="0"/>
              <a:t>P. Valente, M. </a:t>
            </a:r>
            <a:r>
              <a:rPr lang="en-US" sz="2000" dirty="0" err="1"/>
              <a:t>Raggi</a:t>
            </a:r>
            <a:r>
              <a:rPr lang="en-US" sz="2000" dirty="0"/>
              <a:t>, D. </a:t>
            </a:r>
            <a:r>
              <a:rPr lang="en-US" sz="2000" dirty="0" err="1"/>
              <a:t>Annucci</a:t>
            </a:r>
            <a:r>
              <a:rPr lang="en-US" sz="2000" dirty="0"/>
              <a:t>, E. Long </a:t>
            </a:r>
          </a:p>
          <a:p>
            <a:pPr algn="ctr"/>
            <a:r>
              <a:rPr lang="en-US" dirty="0"/>
              <a:t>And also to:</a:t>
            </a:r>
          </a:p>
          <a:p>
            <a:pPr algn="ctr"/>
            <a:r>
              <a:rPr lang="en-US" b="1" dirty="0"/>
              <a:t>INFN-Fe: </a:t>
            </a:r>
            <a:r>
              <a:rPr lang="en-US" dirty="0"/>
              <a:t>V. </a:t>
            </a:r>
            <a:r>
              <a:rPr lang="en-US" dirty="0" err="1"/>
              <a:t>Guidi</a:t>
            </a:r>
            <a:r>
              <a:rPr lang="en-US" dirty="0"/>
              <a:t>, A. </a:t>
            </a:r>
            <a:r>
              <a:rPr lang="en-US" dirty="0" err="1"/>
              <a:t>Mazzolari</a:t>
            </a:r>
            <a:r>
              <a:rPr lang="en-US" dirty="0"/>
              <a:t>, L. </a:t>
            </a:r>
            <a:r>
              <a:rPr lang="en-US" dirty="0" err="1"/>
              <a:t>Bandiera</a:t>
            </a:r>
            <a:r>
              <a:rPr lang="en-US" dirty="0"/>
              <a:t>, M. </a:t>
            </a:r>
            <a:r>
              <a:rPr lang="en-US" dirty="0" err="1"/>
              <a:t>Romagnoni</a:t>
            </a:r>
            <a:r>
              <a:rPr lang="en-US" dirty="0"/>
              <a:t>, M. </a:t>
            </a:r>
            <a:r>
              <a:rPr lang="en-US" dirty="0" err="1"/>
              <a:t>Soldani</a:t>
            </a:r>
            <a:r>
              <a:rPr lang="en-US" dirty="0"/>
              <a:t>, M. </a:t>
            </a:r>
            <a:r>
              <a:rPr lang="en-US" dirty="0" err="1"/>
              <a:t>Tamisari</a:t>
            </a:r>
            <a:r>
              <a:rPr lang="en-US" dirty="0"/>
              <a:t>, A. </a:t>
            </a:r>
            <a:r>
              <a:rPr lang="en-US" dirty="0" err="1"/>
              <a:t>Sytov</a:t>
            </a:r>
            <a:endParaRPr lang="en-US" dirty="0"/>
          </a:p>
          <a:p>
            <a:pPr algn="ctr"/>
            <a:r>
              <a:rPr lang="en-US" b="1" dirty="0"/>
              <a:t>INFN-LNL: </a:t>
            </a:r>
            <a:r>
              <a:rPr lang="en-US" dirty="0"/>
              <a:t>S. </a:t>
            </a:r>
            <a:r>
              <a:rPr lang="en-US" dirty="0" err="1"/>
              <a:t>Carturan</a:t>
            </a:r>
            <a:r>
              <a:rPr lang="en-US" dirty="0"/>
              <a:t>, D. De Salvador, F. </a:t>
            </a:r>
            <a:r>
              <a:rPr lang="en-US" dirty="0" err="1"/>
              <a:t>Sgarbossa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4" name="Picture 13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18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CAAA37-F2FE-144A-9B9F-5891D1A8FE84}"/>
              </a:ext>
            </a:extLst>
          </p:cNvPr>
          <p:cNvSpPr txBox="1"/>
          <p:nvPr/>
        </p:nvSpPr>
        <p:spPr>
          <a:xfrm>
            <a:off x="6034406" y="1080655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7030A0"/>
                </a:solidFill>
              </a:rPr>
              <a:t>“ </a:t>
            </a:r>
            <a:r>
              <a:rPr lang="it-IT" i="1" dirty="0">
                <a:solidFill>
                  <a:srgbClr val="7030A0"/>
                </a:solidFill>
              </a:rPr>
              <a:t>The </a:t>
            </a:r>
            <a:r>
              <a:rPr lang="it-IT" i="1" dirty="0" err="1">
                <a:solidFill>
                  <a:srgbClr val="7030A0"/>
                </a:solidFill>
              </a:rPr>
              <a:t>higher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you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climb</a:t>
            </a:r>
            <a:r>
              <a:rPr lang="it-IT" i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it-IT" i="1" dirty="0">
                <a:solidFill>
                  <a:srgbClr val="7030A0"/>
                </a:solidFill>
              </a:rPr>
              <a:t>the </a:t>
            </a:r>
            <a:r>
              <a:rPr lang="it-IT" i="1" dirty="0" err="1">
                <a:solidFill>
                  <a:srgbClr val="7030A0"/>
                </a:solidFill>
              </a:rPr>
              <a:t>further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you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see</a:t>
            </a:r>
            <a:r>
              <a:rPr lang="it-IT" i="1" dirty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it-IT" i="1" dirty="0">
                <a:solidFill>
                  <a:srgbClr val="7030A0"/>
                </a:solidFill>
              </a:rPr>
              <a:t>He </a:t>
            </a:r>
            <a:r>
              <a:rPr lang="it-IT" i="1" dirty="0" err="1">
                <a:solidFill>
                  <a:srgbClr val="7030A0"/>
                </a:solidFill>
              </a:rPr>
              <a:t>who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sees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further</a:t>
            </a:r>
            <a:r>
              <a:rPr lang="it-IT" i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it-IT" i="1" dirty="0" err="1">
                <a:solidFill>
                  <a:srgbClr val="7030A0"/>
                </a:solidFill>
              </a:rPr>
              <a:t>dreams</a:t>
            </a:r>
            <a:r>
              <a:rPr lang="it-IT" i="1" dirty="0">
                <a:solidFill>
                  <a:srgbClr val="7030A0"/>
                </a:solidFill>
              </a:rPr>
              <a:t> </a:t>
            </a:r>
            <a:r>
              <a:rPr lang="it-IT" i="1" dirty="0" err="1">
                <a:solidFill>
                  <a:srgbClr val="7030A0"/>
                </a:solidFill>
              </a:rPr>
              <a:t>longer</a:t>
            </a:r>
            <a:r>
              <a:rPr lang="en-US" i="1" dirty="0">
                <a:solidFill>
                  <a:srgbClr val="7030A0"/>
                </a:solidFill>
              </a:rPr>
              <a:t>”</a:t>
            </a:r>
            <a:endParaRPr lang="it-IT" dirty="0"/>
          </a:p>
          <a:p>
            <a:r>
              <a:rPr lang="it-IT" dirty="0"/>
              <a:t>Walter Bonatti (</a:t>
            </a:r>
            <a:r>
              <a:rPr lang="it-IT" dirty="0" err="1"/>
              <a:t>Italian</a:t>
            </a:r>
            <a:r>
              <a:rPr lang="it-IT" dirty="0"/>
              <a:t> Climber)</a:t>
            </a:r>
          </a:p>
        </p:txBody>
      </p:sp>
    </p:spTree>
    <p:extLst>
      <p:ext uri="{BB962C8B-B14F-4D97-AF65-F5344CB8AC3E}">
        <p14:creationId xmlns:p14="http://schemas.microsoft.com/office/powerpoint/2010/main" val="104021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2492"/>
            <a:ext cx="8226854" cy="940443"/>
          </a:xfrm>
        </p:spPr>
        <p:txBody>
          <a:bodyPr>
            <a:noAutofit/>
          </a:bodyPr>
          <a:lstStyle/>
          <a:p>
            <a:pPr algn="ctr"/>
            <a:r>
              <a:rPr lang="en-US" sz="8000" b="1" i="1" dirty="0">
                <a:solidFill>
                  <a:srgbClr val="DC0008"/>
                </a:solidFill>
              </a:rPr>
              <a:t>SPARE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BC3DB7-2EFF-1C4A-AC5D-5FAC928C5C45}"/>
              </a:ext>
            </a:extLst>
          </p:cNvPr>
          <p:cNvSpPr/>
          <p:nvPr/>
        </p:nvSpPr>
        <p:spPr>
          <a:xfrm>
            <a:off x="101018" y="857508"/>
            <a:ext cx="8976236" cy="70788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R&amp;D study to extract a high-quality </a:t>
            </a:r>
            <a:r>
              <a:rPr lang="en-US" sz="2000" i="1" dirty="0">
                <a:solidFill>
                  <a:srgbClr val="0000FF"/>
                </a:solidFill>
              </a:rPr>
              <a:t>e</a:t>
            </a:r>
            <a:r>
              <a:rPr lang="en-US" sz="2000" i="1" baseline="30000" dirty="0">
                <a:solidFill>
                  <a:srgbClr val="0000FF"/>
                </a:solidFill>
              </a:rPr>
              <a:t>+ </a:t>
            </a:r>
            <a:r>
              <a:rPr lang="en-US" sz="2000" i="1" dirty="0">
                <a:solidFill>
                  <a:srgbClr val="0000FF"/>
                </a:solidFill>
              </a:rPr>
              <a:t>(or e</a:t>
            </a:r>
            <a:r>
              <a:rPr lang="en-US" sz="2000" i="1" baseline="30000" dirty="0">
                <a:solidFill>
                  <a:srgbClr val="0000FF"/>
                </a:solidFill>
              </a:rPr>
              <a:t>-</a:t>
            </a:r>
            <a:r>
              <a:rPr lang="en-US" sz="2000" i="1" dirty="0">
                <a:solidFill>
                  <a:srgbClr val="0000FF"/>
                </a:solidFill>
              </a:rPr>
              <a:t>) </a:t>
            </a:r>
            <a:r>
              <a:rPr lang="en-US" sz="2000" dirty="0">
                <a:solidFill>
                  <a:srgbClr val="0000FF"/>
                </a:solidFill>
              </a:rPr>
              <a:t>beam from one of the DAΦNE rings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idea is to use coherent processes in a bent crystal to steer the positron beam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8E440-349B-334F-B83B-A4FFC992B8F4}"/>
              </a:ext>
            </a:extLst>
          </p:cNvPr>
          <p:cNvSpPr txBox="1"/>
          <p:nvPr/>
        </p:nvSpPr>
        <p:spPr>
          <a:xfrm>
            <a:off x="4319347" y="3643514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1E67E-5AE4-F644-A160-334E4B7950E2}"/>
              </a:ext>
            </a:extLst>
          </p:cNvPr>
          <p:cNvSpPr txBox="1"/>
          <p:nvPr/>
        </p:nvSpPr>
        <p:spPr>
          <a:xfrm>
            <a:off x="5443720" y="3316837"/>
            <a:ext cx="351891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Current BTF spill parameters:</a:t>
            </a:r>
          </a:p>
          <a:p>
            <a:pPr marL="342900" indent="-342900">
              <a:buFontTx/>
              <a:buChar char="-"/>
            </a:pPr>
            <a:r>
              <a:rPr lang="en-US" dirty="0"/>
              <a:t>Energy spread: </a:t>
            </a:r>
            <a:r>
              <a:rPr lang="en-US" dirty="0" err="1"/>
              <a:t>Δp</a:t>
            </a:r>
            <a:r>
              <a:rPr lang="en-US" dirty="0"/>
              <a:t>/p &lt; 0.5 x 10</a:t>
            </a:r>
            <a:r>
              <a:rPr lang="en-US" baseline="30000" dirty="0"/>
              <a:t>-2</a:t>
            </a:r>
          </a:p>
          <a:p>
            <a:pPr marL="342900" lvl="1" indent="-342900">
              <a:buFontTx/>
              <a:buChar char="-"/>
            </a:pPr>
            <a:r>
              <a:rPr lang="en-US" dirty="0" err="1"/>
              <a:t>Emittance</a:t>
            </a:r>
            <a:r>
              <a:rPr lang="en-US" dirty="0"/>
              <a:t>: </a:t>
            </a:r>
            <a:r>
              <a:rPr lang="en-US" dirty="0" err="1"/>
              <a:t>ε</a:t>
            </a:r>
            <a:r>
              <a:rPr lang="en-US" dirty="0"/>
              <a:t> &lt; 10</a:t>
            </a:r>
            <a:r>
              <a:rPr lang="en-US" baseline="30000" dirty="0"/>
              <a:t>-5 </a:t>
            </a:r>
            <a:r>
              <a:rPr lang="en-US" dirty="0" err="1"/>
              <a:t>rad⋅m</a:t>
            </a:r>
            <a:endParaRPr lang="en-US" dirty="0"/>
          </a:p>
          <a:p>
            <a:pPr marL="342900" lvl="1" indent="-34290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Length: </a:t>
            </a:r>
            <a:r>
              <a:rPr lang="en-US" b="1" dirty="0" err="1">
                <a:solidFill>
                  <a:srgbClr val="FF0000"/>
                </a:solidFill>
              </a:rPr>
              <a:t>Δt</a:t>
            </a:r>
            <a:r>
              <a:rPr lang="en-US" b="1" dirty="0">
                <a:solidFill>
                  <a:srgbClr val="FF0000"/>
                </a:solidFill>
              </a:rPr>
              <a:t> ~ 300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C406B-0A01-D848-BA10-E487E4D38F06}"/>
              </a:ext>
            </a:extLst>
          </p:cNvPr>
          <p:cNvSpPr txBox="1"/>
          <p:nvPr/>
        </p:nvSpPr>
        <p:spPr>
          <a:xfrm>
            <a:off x="586614" y="3316837"/>
            <a:ext cx="30187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Target spill parameters:</a:t>
            </a:r>
          </a:p>
          <a:p>
            <a:pPr marL="342900" indent="-342900">
              <a:buFontTx/>
              <a:buChar char="-"/>
            </a:pPr>
            <a:r>
              <a:rPr lang="en-US" dirty="0"/>
              <a:t>Energy spread: </a:t>
            </a:r>
            <a:r>
              <a:rPr lang="en-US" dirty="0" err="1"/>
              <a:t>Δp</a:t>
            </a:r>
            <a:r>
              <a:rPr lang="en-US" dirty="0"/>
              <a:t>/p &lt; 10</a:t>
            </a:r>
            <a:r>
              <a:rPr lang="en-US" baseline="30000" dirty="0"/>
              <a:t>-3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Emittance</a:t>
            </a:r>
            <a:r>
              <a:rPr lang="en-US" dirty="0"/>
              <a:t>: </a:t>
            </a:r>
            <a:r>
              <a:rPr lang="en-US" dirty="0" err="1"/>
              <a:t>ε</a:t>
            </a:r>
            <a:r>
              <a:rPr lang="en-US" dirty="0"/>
              <a:t> &lt; 10</a:t>
            </a:r>
            <a:r>
              <a:rPr lang="en-US" baseline="30000" dirty="0"/>
              <a:t>-6 </a:t>
            </a:r>
            <a:r>
              <a:rPr lang="en-US" dirty="0" err="1"/>
              <a:t>rad⋅m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8000"/>
                </a:solidFill>
              </a:rPr>
              <a:t>Length: </a:t>
            </a:r>
            <a:r>
              <a:rPr lang="en-US" b="1" dirty="0" err="1">
                <a:solidFill>
                  <a:srgbClr val="008000"/>
                </a:solidFill>
              </a:rPr>
              <a:t>Δt</a:t>
            </a:r>
            <a:r>
              <a:rPr lang="en-US" b="1" dirty="0">
                <a:solidFill>
                  <a:srgbClr val="008000"/>
                </a:solidFill>
              </a:rPr>
              <a:t> ~ </a:t>
            </a:r>
            <a:r>
              <a:rPr lang="en-US" b="1" dirty="0" err="1">
                <a:solidFill>
                  <a:srgbClr val="008000"/>
                </a:solidFill>
              </a:rPr>
              <a:t>ms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B7EC54-D351-AA43-8A93-829B10104ADA}"/>
              </a:ext>
            </a:extLst>
          </p:cNvPr>
          <p:cNvGrpSpPr/>
          <p:nvPr/>
        </p:nvGrpSpPr>
        <p:grpSpPr>
          <a:xfrm>
            <a:off x="270344" y="1738596"/>
            <a:ext cx="8607357" cy="1466315"/>
            <a:chOff x="344782" y="3113156"/>
            <a:chExt cx="8607357" cy="1466315"/>
          </a:xfrm>
        </p:grpSpPr>
        <p:pic>
          <p:nvPicPr>
            <p:cNvPr id="17" name="Picture 4" descr="chan">
              <a:extLst>
                <a:ext uri="{FF2B5EF4-FFF2-40B4-BE49-F238E27FC236}">
                  <a16:creationId xmlns:a16="http://schemas.microsoft.com/office/drawing/2014/main" id="{35C554B6-E2E0-924C-8590-6965C7DD13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75084" y="3338515"/>
              <a:ext cx="1880065" cy="1194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full_CH.pdf">
              <a:extLst>
                <a:ext uri="{FF2B5EF4-FFF2-40B4-BE49-F238E27FC236}">
                  <a16:creationId xmlns:a16="http://schemas.microsoft.com/office/drawing/2014/main" id="{BF10616E-32B2-4E4C-B9D6-73846245B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638" y="3248328"/>
              <a:ext cx="2324501" cy="13311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893F92-1589-6341-8958-448C16E25970}"/>
                </a:ext>
              </a:extLst>
            </p:cNvPr>
            <p:cNvSpPr txBox="1"/>
            <p:nvPr/>
          </p:nvSpPr>
          <p:spPr>
            <a:xfrm>
              <a:off x="3822950" y="3113156"/>
              <a:ext cx="16952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accent2"/>
                  </a:solidFill>
                </a:rPr>
                <a:t>Channeling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359387-3500-AC43-BC4D-E50669B1281C}"/>
                </a:ext>
              </a:extLst>
            </p:cNvPr>
            <p:cNvGrpSpPr/>
            <p:nvPr/>
          </p:nvGrpSpPr>
          <p:grpSpPr>
            <a:xfrm>
              <a:off x="344782" y="3300174"/>
              <a:ext cx="3295135" cy="1182236"/>
              <a:chOff x="5816600" y="2091127"/>
              <a:chExt cx="3295135" cy="118223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7A86F27-3145-E94B-BE2F-39F93CABFEE0}"/>
                  </a:ext>
                </a:extLst>
              </p:cNvPr>
              <p:cNvSpPr/>
              <p:nvPr/>
            </p:nvSpPr>
            <p:spPr>
              <a:xfrm>
                <a:off x="5854700" y="2120900"/>
                <a:ext cx="914400" cy="9144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9C7B0DAF-8455-5B4B-A5C2-3EECFE6D2E4A}"/>
                  </a:ext>
                </a:extLst>
              </p:cNvPr>
              <p:cNvSpPr/>
              <p:nvPr/>
            </p:nvSpPr>
            <p:spPr>
              <a:xfrm rot="1623994">
                <a:off x="6501331" y="2797235"/>
                <a:ext cx="529590" cy="476128"/>
              </a:xfrm>
              <a:prstGeom prst="blockArc">
                <a:avLst>
                  <a:gd name="adj1" fmla="val 10800000"/>
                  <a:gd name="adj2" fmla="val 16246785"/>
                  <a:gd name="adj3" fmla="val 26493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3C48BF8-7B1F-EB4F-AA3C-BAFC71E5EC3D}"/>
                  </a:ext>
                </a:extLst>
              </p:cNvPr>
              <p:cNvCxnSpPr/>
              <p:nvPr/>
            </p:nvCxnSpPr>
            <p:spPr>
              <a:xfrm>
                <a:off x="6870700" y="2895600"/>
                <a:ext cx="1093357" cy="17780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C16F5-8D1D-3746-9952-AACC9BD55AB2}"/>
                  </a:ext>
                </a:extLst>
              </p:cNvPr>
              <p:cNvSpPr txBox="1"/>
              <p:nvPr/>
            </p:nvSpPr>
            <p:spPr>
              <a:xfrm>
                <a:off x="7642258" y="2665968"/>
                <a:ext cx="1469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</a:rPr>
                  <a:t>e</a:t>
                </a:r>
                <a:r>
                  <a:rPr lang="en-US" i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1600" i="1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i="1" dirty="0">
                    <a:solidFill>
                      <a:srgbClr val="FF0000"/>
                    </a:solidFill>
                  </a:rPr>
                  <a:t>(&lt; 500 MeV)</a:t>
                </a:r>
                <a:endParaRPr lang="en-US" sz="1600" i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EC29E8-F7A3-364C-B66D-96E15A5C6512}"/>
                  </a:ext>
                </a:extLst>
              </p:cNvPr>
              <p:cNvSpPr txBox="1"/>
              <p:nvPr/>
            </p:nvSpPr>
            <p:spPr>
              <a:xfrm>
                <a:off x="5816600" y="2383077"/>
                <a:ext cx="1010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DAΦNE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E6743A-4157-8E4C-AC8D-5B8437FF694F}"/>
                  </a:ext>
                </a:extLst>
              </p:cNvPr>
              <p:cNvSpPr txBox="1"/>
              <p:nvPr/>
            </p:nvSpPr>
            <p:spPr>
              <a:xfrm>
                <a:off x="8054624" y="2850634"/>
                <a:ext cx="620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BTF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218381-B753-FA43-A54B-A829918C8B42}"/>
                  </a:ext>
                </a:extLst>
              </p:cNvPr>
              <p:cNvSpPr txBox="1"/>
              <p:nvPr/>
            </p:nvSpPr>
            <p:spPr>
              <a:xfrm>
                <a:off x="7437722" y="2091127"/>
                <a:ext cx="1390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Bent crystal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59D44CB-68CE-5743-B111-37D4D4CE95B2}"/>
                  </a:ext>
                </a:extLst>
              </p:cNvPr>
              <p:cNvCxnSpPr/>
              <p:nvPr/>
            </p:nvCxnSpPr>
            <p:spPr>
              <a:xfrm flipH="1">
                <a:off x="6769100" y="2383077"/>
                <a:ext cx="720994" cy="467557"/>
              </a:xfrm>
              <a:prstGeom prst="straightConnector1">
                <a:avLst/>
              </a:prstGeom>
              <a:ln w="6350" cmpd="sng">
                <a:solidFill>
                  <a:schemeClr val="bg2">
                    <a:lumMod val="1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306564" y="-223413"/>
            <a:ext cx="85399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ea typeface="华文宋体"/>
                <a:cs typeface="Brush Script MT Italic"/>
              </a:rPr>
              <a:t>The SHERPA project </a:t>
            </a:r>
            <a:r>
              <a:rPr lang="en-US" sz="4000" b="1" i="1" dirty="0">
                <a:solidFill>
                  <a:srgbClr val="FF0000"/>
                </a:solidFill>
                <a:cs typeface="Brush Script MT Italic"/>
              </a:rPr>
              <a:t> 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72" y="4930115"/>
            <a:ext cx="8585782" cy="92333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the </a:t>
            </a:r>
            <a:r>
              <a:rPr lang="en-US" b="1" dirty="0">
                <a:solidFill>
                  <a:srgbClr val="FF0000"/>
                </a:solidFill>
              </a:rPr>
              <a:t>SHERPA beam</a:t>
            </a:r>
            <a:r>
              <a:rPr lang="en-US" dirty="0"/>
              <a:t>, </a:t>
            </a:r>
            <a:r>
              <a:rPr lang="en-US" b="1" dirty="0">
                <a:latin typeface="Arial Black"/>
                <a:cs typeface="Arial Black"/>
              </a:rPr>
              <a:t>PADME</a:t>
            </a:r>
            <a:r>
              <a:rPr lang="en-US" dirty="0"/>
              <a:t> (“</a:t>
            </a:r>
            <a:r>
              <a:rPr lang="en-US" b="1" dirty="0"/>
              <a:t>P</a:t>
            </a:r>
            <a:r>
              <a:rPr lang="en-US" dirty="0"/>
              <a:t>ositron </a:t>
            </a:r>
            <a:r>
              <a:rPr lang="en-US" b="1" dirty="0"/>
              <a:t>A</a:t>
            </a:r>
            <a:r>
              <a:rPr lang="en-US" dirty="0"/>
              <a:t>nnihilation into </a:t>
            </a:r>
            <a:r>
              <a:rPr lang="en-US" b="1" dirty="0"/>
              <a:t>D</a:t>
            </a:r>
            <a:r>
              <a:rPr lang="en-US" dirty="0"/>
              <a:t>ark </a:t>
            </a:r>
            <a:r>
              <a:rPr lang="en-US" b="1" dirty="0"/>
              <a:t>M</a:t>
            </a:r>
            <a:r>
              <a:rPr lang="en-US" dirty="0"/>
              <a:t>atter </a:t>
            </a:r>
            <a:r>
              <a:rPr lang="en-US" b="1" dirty="0"/>
              <a:t>E</a:t>
            </a:r>
            <a:r>
              <a:rPr lang="en-US" dirty="0"/>
              <a:t>xperiment”) could increase the </a:t>
            </a:r>
            <a:r>
              <a:rPr lang="en-US" b="1" dirty="0">
                <a:solidFill>
                  <a:srgbClr val="FF0000"/>
                </a:solidFill>
              </a:rPr>
              <a:t>statistics by a factor ~10</a:t>
            </a:r>
            <a:r>
              <a:rPr lang="en-US" b="1" baseline="30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its </a:t>
            </a:r>
            <a:r>
              <a:rPr lang="en-US" b="1" dirty="0">
                <a:solidFill>
                  <a:srgbClr val="FF0000"/>
                </a:solidFill>
              </a:rPr>
              <a:t>sensitivity by a factor ~10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largely extending the discovery potential. Now it is limited by VETO pile-up and BKG</a:t>
            </a:r>
          </a:p>
        </p:txBody>
      </p:sp>
      <p:pic>
        <p:nvPicPr>
          <p:cNvPr id="28" name="Picture 27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29" name="Picture 28" descr="logo_infn_lnf_1_sigla_ln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817" y="4591938"/>
            <a:ext cx="241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Immediate application: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8213" y="5934098"/>
            <a:ext cx="82820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This technology can be used for all kinds of lepton particles, positive and negative !!!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6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64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Existing </a:t>
            </a:r>
            <a:r>
              <a:rPr lang="en-US" sz="4000" b="1" i="1" dirty="0">
                <a:solidFill>
                  <a:srgbClr val="FF0000"/>
                </a:solidFill>
              </a:rPr>
              <a:t>e</a:t>
            </a:r>
            <a:r>
              <a:rPr lang="en-US" sz="4000" b="1" i="1" baseline="30000">
                <a:solidFill>
                  <a:srgbClr val="FF0000"/>
                </a:solidFill>
              </a:rPr>
              <a:t>+</a:t>
            </a:r>
            <a:r>
              <a:rPr lang="en-US" sz="4000" b="1">
                <a:solidFill>
                  <a:srgbClr val="FF0000"/>
                </a:solidFill>
              </a:rPr>
              <a:t> beams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740" y="540851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There is no slow extraction of primary positron anywhere in the world !!!</a:t>
            </a:r>
          </a:p>
        </p:txBody>
      </p:sp>
      <p:pic>
        <p:nvPicPr>
          <p:cNvPr id="13" name="Picture 12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4" name="Picture 13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204" y="1036551"/>
            <a:ext cx="411517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Electron-positron colliders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Super KEKB and BEPC-II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No extracted beam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204" y="2552306"/>
            <a:ext cx="3706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DAΦNE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Primary (&lt; 500 MeV) and secondary (&lt; 700 MeV) positrons. </a:t>
            </a:r>
          </a:p>
          <a:p>
            <a:pPr lvl="1"/>
            <a:r>
              <a:rPr lang="en-US" dirty="0"/>
              <a:t>     From LINAC, not extracted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204" y="4207185"/>
            <a:ext cx="3706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VEPP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Not an extracted beam, but by-pass in the VEPP-3 ring (510 MeV)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8407" y="1042959"/>
            <a:ext cx="321819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Secondary positrons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DESY-II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0.5 to 6 </a:t>
            </a:r>
            <a:r>
              <a:rPr lang="en-US" dirty="0" err="1"/>
              <a:t>GeV</a:t>
            </a:r>
            <a:r>
              <a:rPr lang="en-US" dirty="0"/>
              <a:t>/c positrons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407" y="2595871"/>
            <a:ext cx="3706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CERN SPS North Area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H4 “dedicated” beam-line, but production also possible in H2 and may be H6-H8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Up to 200 </a:t>
            </a:r>
            <a:r>
              <a:rPr lang="en-US" dirty="0" err="1"/>
              <a:t>GeV</a:t>
            </a:r>
            <a:r>
              <a:rPr lang="en-US" dirty="0"/>
              <a:t> with variable purity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3" name="Picture 2" descr="bandiera-germania-svent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40" y="1658073"/>
            <a:ext cx="684115" cy="448526"/>
          </a:xfrm>
          <a:prstGeom prst="rect">
            <a:avLst/>
          </a:prstGeom>
        </p:spPr>
      </p:pic>
      <p:pic>
        <p:nvPicPr>
          <p:cNvPr id="7" name="Picture 6" descr="ital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0838" y="2572805"/>
            <a:ext cx="569992" cy="369138"/>
          </a:xfrm>
          <a:prstGeom prst="rect">
            <a:avLst/>
          </a:prstGeom>
        </p:spPr>
      </p:pic>
      <p:pic>
        <p:nvPicPr>
          <p:cNvPr id="8" name="Picture 7" descr="CERN-Logo.svg_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14" y="2522823"/>
            <a:ext cx="368457" cy="419120"/>
          </a:xfrm>
          <a:prstGeom prst="rect">
            <a:avLst/>
          </a:prstGeom>
        </p:spPr>
      </p:pic>
      <p:pic>
        <p:nvPicPr>
          <p:cNvPr id="9" name="Picture 8" descr="russi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8" y="4207417"/>
            <a:ext cx="560419" cy="362871"/>
          </a:xfrm>
          <a:prstGeom prst="rect">
            <a:avLst/>
          </a:prstGeom>
        </p:spPr>
      </p:pic>
      <p:pic>
        <p:nvPicPr>
          <p:cNvPr id="10" name="Picture 9" descr="jap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8" y="1737646"/>
            <a:ext cx="637452" cy="4127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54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Proposed high-energy positron beams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175" y="909478"/>
            <a:ext cx="8970825" cy="5782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 dirty="0"/>
              <a:t>Electron-positron colliders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baseline="30000" dirty="0">
                <a:solidFill>
                  <a:srgbClr val="FF0000"/>
                </a:solidFill>
              </a:rPr>
              <a:t>DAΦNE</a:t>
            </a:r>
          </a:p>
          <a:p>
            <a:r>
              <a:rPr lang="en-US" sz="2800" baseline="30000" dirty="0"/>
              <a:t>     -     Proposal for resonant and not-resonant extraction of primary positrons at 510 MeV</a:t>
            </a:r>
          </a:p>
          <a:p>
            <a:r>
              <a:rPr lang="en-US" sz="2800" baseline="30000" dirty="0"/>
              <a:t>     -     Proposal for LINAC modifications for bunch extension &lt; 300 MeV </a:t>
            </a:r>
          </a:p>
          <a:p>
            <a:endParaRPr lang="en-US" sz="2000" baseline="30000" dirty="0"/>
          </a:p>
          <a:p>
            <a:pPr marL="457200" indent="-457200">
              <a:buFont typeface="Arial"/>
              <a:buChar char="•"/>
            </a:pPr>
            <a:r>
              <a:rPr lang="en-US" sz="2800" b="1" baseline="30000" dirty="0">
                <a:solidFill>
                  <a:srgbClr val="FF0000"/>
                </a:solidFill>
              </a:rPr>
              <a:t>CESR</a:t>
            </a:r>
          </a:p>
          <a:p>
            <a:pPr>
              <a:lnSpc>
                <a:spcPct val="70000"/>
              </a:lnSpc>
            </a:pPr>
            <a:r>
              <a:rPr lang="en-US" sz="2800" baseline="30000" dirty="0"/>
              <a:t>      -</a:t>
            </a:r>
            <a:r>
              <a:rPr lang="en-US" sz="2800" dirty="0"/>
              <a:t>   </a:t>
            </a:r>
            <a:r>
              <a:rPr lang="en-US" sz="2800" baseline="30000" dirty="0"/>
              <a:t>Proposal for 𝑛 + 1/3</a:t>
            </a:r>
            <a:r>
              <a:rPr lang="en-US" sz="2800" baseline="-25000" dirty="0"/>
              <a:t> </a:t>
            </a:r>
            <a:r>
              <a:rPr lang="en-US" sz="2800" baseline="30000" dirty="0"/>
              <a:t>resonant extraction of primary positrons at 6 </a:t>
            </a:r>
            <a:r>
              <a:rPr lang="en-US" sz="2800" baseline="30000" dirty="0" err="1"/>
              <a:t>GeV</a:t>
            </a:r>
            <a:r>
              <a:rPr lang="en-US" sz="2800" baseline="30000" dirty="0"/>
              <a:t> not approved </a:t>
            </a:r>
          </a:p>
          <a:p>
            <a:endParaRPr lang="en-US" sz="2800" baseline="30000" dirty="0"/>
          </a:p>
          <a:p>
            <a:r>
              <a:rPr lang="en-US" sz="4000" b="1" baseline="30000" dirty="0"/>
              <a:t>LINAC-based</a:t>
            </a:r>
          </a:p>
          <a:p>
            <a:pPr marL="457200" indent="-457200">
              <a:buFont typeface="Arial"/>
              <a:buChar char="•"/>
            </a:pPr>
            <a:r>
              <a:rPr lang="en-US" sz="2800" b="1" baseline="30000" dirty="0">
                <a:solidFill>
                  <a:srgbClr val="FF0000"/>
                </a:solidFill>
              </a:rPr>
              <a:t>CEBAF at Jefferson Lab</a:t>
            </a:r>
          </a:p>
          <a:p>
            <a:r>
              <a:rPr lang="en-US" sz="2800" baseline="30000" dirty="0"/>
              <a:t>      -</a:t>
            </a:r>
            <a:r>
              <a:rPr lang="en-US" sz="2800" dirty="0"/>
              <a:t>   </a:t>
            </a:r>
            <a:r>
              <a:rPr lang="en-US" sz="2800" baseline="30000" dirty="0"/>
              <a:t>Proposal for 11 </a:t>
            </a:r>
            <a:r>
              <a:rPr lang="en-US" sz="2800" baseline="30000" dirty="0" err="1"/>
              <a:t>GeV</a:t>
            </a:r>
            <a:r>
              <a:rPr lang="en-US" sz="2800" baseline="30000" dirty="0"/>
              <a:t> primary positron source (JPOS), not yet approved, ≈5 years of </a:t>
            </a:r>
          </a:p>
          <a:p>
            <a:pPr>
              <a:lnSpc>
                <a:spcPct val="60000"/>
              </a:lnSpc>
            </a:pPr>
            <a:r>
              <a:rPr lang="en-US" sz="2800" baseline="30000" dirty="0"/>
              <a:t>         </a:t>
            </a:r>
            <a:r>
              <a:rPr lang="en-US" sz="2800" dirty="0"/>
              <a:t>  </a:t>
            </a:r>
            <a:r>
              <a:rPr lang="en-US" sz="2800" baseline="30000" dirty="0"/>
              <a:t>construction </a:t>
            </a:r>
          </a:p>
          <a:p>
            <a:pPr>
              <a:lnSpc>
                <a:spcPct val="60000"/>
              </a:lnSpc>
            </a:pPr>
            <a:r>
              <a:rPr lang="en-US" sz="2800" baseline="30000" dirty="0"/>
              <a:t>      -</a:t>
            </a:r>
            <a:r>
              <a:rPr lang="en-US" sz="2800" dirty="0"/>
              <a:t>   </a:t>
            </a:r>
            <a:r>
              <a:rPr lang="en-US" sz="2800" baseline="30000" dirty="0"/>
              <a:t>Possibility of secondary positron beams, ???</a:t>
            </a:r>
          </a:p>
          <a:p>
            <a:pPr>
              <a:lnSpc>
                <a:spcPct val="60000"/>
              </a:lnSpc>
            </a:pPr>
            <a:endParaRPr lang="en-US" sz="2800" baseline="30000" dirty="0"/>
          </a:p>
          <a:p>
            <a:pPr marL="457200" indent="-457200">
              <a:buFont typeface="Arial"/>
              <a:buChar char="•"/>
            </a:pPr>
            <a:r>
              <a:rPr lang="en-US" sz="2800" b="1" baseline="30000" dirty="0">
                <a:solidFill>
                  <a:srgbClr val="FF0000"/>
                </a:solidFill>
              </a:rPr>
              <a:t>FACET-II at SLAC</a:t>
            </a:r>
          </a:p>
          <a:p>
            <a:r>
              <a:rPr lang="en-US" sz="2800" baseline="30000" dirty="0"/>
              <a:t>      -</a:t>
            </a:r>
            <a:r>
              <a:rPr lang="en-US" sz="2800" dirty="0"/>
              <a:t>   </a:t>
            </a:r>
            <a:r>
              <a:rPr lang="en-US" sz="2800" baseline="30000" dirty="0"/>
              <a:t>Proposal for 10 </a:t>
            </a:r>
            <a:r>
              <a:rPr lang="en-US" sz="2800" baseline="30000" dirty="0" err="1"/>
              <a:t>GeV</a:t>
            </a:r>
            <a:r>
              <a:rPr lang="en-US" sz="2800" baseline="30000" dirty="0"/>
              <a:t> primary positrons (produced from extracted electrons, damped </a:t>
            </a:r>
          </a:p>
          <a:p>
            <a:r>
              <a:rPr lang="en-US" sz="2800" baseline="30000" dirty="0"/>
              <a:t>            and re-accelerated) </a:t>
            </a:r>
          </a:p>
          <a:p>
            <a:r>
              <a:rPr lang="en-US" sz="2800" baseline="30000" dirty="0"/>
              <a:t>      -</a:t>
            </a:r>
            <a:r>
              <a:rPr lang="en-US" sz="2800" dirty="0"/>
              <a:t>   </a:t>
            </a:r>
            <a:r>
              <a:rPr lang="en-US" sz="2800" baseline="30000" dirty="0"/>
              <a:t>Approved but staged to Phase-2, &gt; 2022</a:t>
            </a:r>
            <a:endParaRPr lang="en-US" sz="2800" dirty="0"/>
          </a:p>
        </p:txBody>
      </p:sp>
      <p:pic>
        <p:nvPicPr>
          <p:cNvPr id="8" name="Picture 7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9" name="Picture 8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pic>
        <p:nvPicPr>
          <p:cNvPr id="10" name="Picture 9" descr="ita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151" y="1230773"/>
            <a:ext cx="514515" cy="333210"/>
          </a:xfrm>
          <a:prstGeom prst="rect">
            <a:avLst/>
          </a:prstGeom>
        </p:spPr>
      </p:pic>
      <p:pic>
        <p:nvPicPr>
          <p:cNvPr id="3" name="Picture 2" descr="u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21" y="2312325"/>
            <a:ext cx="519734" cy="336528"/>
          </a:xfrm>
          <a:prstGeom prst="rect">
            <a:avLst/>
          </a:prstGeom>
        </p:spPr>
      </p:pic>
      <p:pic>
        <p:nvPicPr>
          <p:cNvPr id="11" name="Picture 10" descr="u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5" y="3579991"/>
            <a:ext cx="519734" cy="336528"/>
          </a:xfrm>
          <a:prstGeom prst="rect">
            <a:avLst/>
          </a:prstGeom>
        </p:spPr>
      </p:pic>
      <p:pic>
        <p:nvPicPr>
          <p:cNvPr id="12" name="Picture 11" descr="u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62" y="4982913"/>
            <a:ext cx="519734" cy="3365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60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76200"/>
            <a:ext cx="8226854" cy="940443"/>
          </a:xfrm>
        </p:spPr>
        <p:txBody>
          <a:bodyPr>
            <a:no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Crystal extraction history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279400" y="1114792"/>
            <a:ext cx="9410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(1990-95) - 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RD22 at the CERN-SPS as a test bed of beam extraction at LHC: 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crystal high-efficiency extraction of multi-</a:t>
            </a:r>
            <a:r>
              <a:rPr lang="en-GB" sz="2000" dirty="0" err="1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baseline="30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+</a:t>
            </a:r>
            <a:r>
              <a:rPr lang="en-GB" sz="2000" baseline="30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[3-4]</a:t>
            </a:r>
            <a:endParaRPr lang="en-GB" sz="2000" baseline="30000" dirty="0">
              <a:solidFill>
                <a:srgbClr val="000000"/>
              </a:solidFill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79400" y="1994356"/>
            <a:ext cx="929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(1993-98) - 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E853 at the FNAL-</a:t>
            </a:r>
            <a:r>
              <a:rPr lang="en-GB" sz="2000" dirty="0" err="1">
                <a:ea typeface="Comic Sans MS" pitchFamily="-109" charset="0"/>
                <a:cs typeface="Comic Sans MS" pitchFamily="-109" charset="0"/>
              </a:rPr>
              <a:t>Tevatron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 as a test bed for the SSC:  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crystal high efficiency extraction of 900 </a:t>
            </a:r>
            <a:r>
              <a:rPr lang="en-GB" sz="2000" dirty="0" err="1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i="1" baseline="30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+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-279400" y="2866579"/>
            <a:ext cx="9410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(2001) - </a:t>
            </a:r>
            <a:r>
              <a:rPr lang="en-US" sz="2000" dirty="0">
                <a:ea typeface="Comic Sans MS" pitchFamily="-109" charset="0"/>
                <a:cs typeface="Comic Sans MS" pitchFamily="-109" charset="0"/>
              </a:rPr>
              <a:t>T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he CERN-INTAS programmes on crystal technology: 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crystal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high efficiency extraction of 70 </a:t>
            </a:r>
            <a:r>
              <a:rPr lang="en-GB" sz="2000" dirty="0" err="1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i="1" baseline="30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+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 by a short crystal (</a:t>
            </a:r>
            <a:r>
              <a:rPr lang="en-GB" sz="2000" dirty="0">
                <a:solidFill>
                  <a:srgbClr val="FF0000"/>
                </a:solidFill>
              </a:rPr>
              <a:t>in IHEP U-70)</a:t>
            </a:r>
            <a:r>
              <a:rPr lang="en-GB" sz="2000" dirty="0"/>
              <a:t> [5]</a:t>
            </a:r>
          </a:p>
        </p:txBody>
      </p:sp>
      <p:sp>
        <p:nvSpPr>
          <p:cNvPr id="7" name="Rectangle 6"/>
          <p:cNvSpPr/>
          <p:nvPr/>
        </p:nvSpPr>
        <p:spPr>
          <a:xfrm>
            <a:off x="-279400" y="3745687"/>
            <a:ext cx="9588500" cy="707886"/>
          </a:xfrm>
          <a:prstGeom prst="rect">
            <a:avLst/>
          </a:prstGeom>
          <a:solidFill>
            <a:srgbClr val="6BE364"/>
          </a:solidFill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(2016) 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GB" sz="2000" dirty="0">
                <a:solidFill>
                  <a:srgbClr val="000000"/>
                </a:solidFill>
              </a:rPr>
              <a:t> UA9 at </a:t>
            </a:r>
            <a:r>
              <a:rPr lang="en-GB" sz="2000" dirty="0"/>
              <a:t>CERN-SPS: </a:t>
            </a:r>
            <a:r>
              <a:rPr lang="en-GB" sz="2000" dirty="0">
                <a:solidFill>
                  <a:srgbClr val="FF0000"/>
                </a:solidFill>
              </a:rPr>
              <a:t>crystal assisted not-resonant &amp; not-local slow extraction of 270 </a:t>
            </a:r>
            <a:r>
              <a:rPr lang="en-GB" sz="2000" dirty="0" err="1">
                <a:solidFill>
                  <a:srgbClr val="FF0000"/>
                </a:solidFill>
              </a:rPr>
              <a:t>GeV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i="1" dirty="0">
                <a:solidFill>
                  <a:srgbClr val="FF0000"/>
                </a:solidFill>
              </a:rPr>
              <a:t>p</a:t>
            </a:r>
            <a:r>
              <a:rPr lang="en-GB" sz="2000" i="1" baseline="30000" dirty="0">
                <a:solidFill>
                  <a:srgbClr val="FF0000"/>
                </a:solidFill>
              </a:rPr>
              <a:t>+</a:t>
            </a:r>
            <a:r>
              <a:rPr lang="en-GB" sz="2000" baseline="30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in the TT20 north area extraction line </a:t>
            </a:r>
            <a:r>
              <a:rPr lang="en-GB" sz="2000" dirty="0">
                <a:solidFill>
                  <a:srgbClr val="000000"/>
                </a:solidFill>
              </a:rPr>
              <a:t>[6,7]</a:t>
            </a:r>
          </a:p>
        </p:txBody>
      </p:sp>
      <p:sp>
        <p:nvSpPr>
          <p:cNvPr id="8" name="Rectangle 7"/>
          <p:cNvSpPr/>
          <p:nvPr/>
        </p:nvSpPr>
        <p:spPr>
          <a:xfrm>
            <a:off x="-279400" y="4634181"/>
            <a:ext cx="9423400" cy="707886"/>
          </a:xfrm>
          <a:prstGeom prst="rect">
            <a:avLst/>
          </a:prstGeom>
          <a:solidFill>
            <a:srgbClr val="6BE364"/>
          </a:solidFill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(2018) </a:t>
            </a:r>
            <a:r>
              <a:rPr lang="en-US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-</a:t>
            </a:r>
            <a:r>
              <a:rPr lang="en-GB" sz="2000" dirty="0">
                <a:solidFill>
                  <a:srgbClr val="000000"/>
                </a:solidFill>
                <a:ea typeface="Comic Sans MS" pitchFamily="-109" charset="0"/>
                <a:cs typeface="Comic Sans MS" pitchFamily="-109" charset="0"/>
              </a:rPr>
              <a:t> UA9 at </a:t>
            </a:r>
            <a:r>
              <a:rPr lang="en-GB" sz="2000" dirty="0">
                <a:ea typeface="Comic Sans MS" pitchFamily="-109" charset="0"/>
                <a:cs typeface="Comic Sans MS" pitchFamily="-109" charset="0"/>
              </a:rPr>
              <a:t>CERN-SPS: </a:t>
            </a:r>
            <a:r>
              <a:rPr lang="en-GB" sz="2000" dirty="0">
                <a:solidFill>
                  <a:srgbClr val="FF0000"/>
                </a:solidFill>
                <a:ea typeface="Comic Sans MS" pitchFamily="-109" charset="0"/>
                <a:cs typeface="Comic Sans MS" pitchFamily="-109" charset="0"/>
              </a:rPr>
              <a:t>crystal </a:t>
            </a:r>
            <a:r>
              <a:rPr lang="en-US" sz="2000" dirty="0">
                <a:solidFill>
                  <a:srgbClr val="FF0000"/>
                </a:solidFill>
              </a:rPr>
              <a:t>“virtual” not-resonant local beam extraction of 270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p</a:t>
            </a:r>
            <a:r>
              <a:rPr lang="en-US" sz="2000" i="1" baseline="30000" dirty="0">
                <a:solidFill>
                  <a:srgbClr val="FF0000"/>
                </a:solidFill>
              </a:rPr>
              <a:t>+</a:t>
            </a:r>
            <a:r>
              <a:rPr lang="en-US" sz="2000" dirty="0">
                <a:solidFill>
                  <a:srgbClr val="FF0000"/>
                </a:solidFill>
              </a:rPr>
              <a:t> in channeling mode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54000" y="5534164"/>
            <a:ext cx="9398000" cy="707886"/>
          </a:xfrm>
          <a:prstGeom prst="rect">
            <a:avLst/>
          </a:prstGeom>
          <a:solidFill>
            <a:srgbClr val="6BE364"/>
          </a:solidFill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US" sz="2000" dirty="0"/>
              <a:t>(2018) - UA9 at CERN-SPS: </a:t>
            </a:r>
            <a:r>
              <a:rPr lang="en-US" sz="2000" dirty="0">
                <a:solidFill>
                  <a:srgbClr val="FF0000"/>
                </a:solidFill>
              </a:rPr>
              <a:t>crystal shadowing of the ES-septum and assisted resonant slow extraction of 400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p</a:t>
            </a:r>
            <a:r>
              <a:rPr lang="en-US" sz="2000" i="1" baseline="30000" dirty="0">
                <a:solidFill>
                  <a:srgbClr val="FF0000"/>
                </a:solidFill>
              </a:rPr>
              <a:t>+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[8,9] </a:t>
            </a:r>
            <a:endParaRPr lang="en-GB" sz="2000" dirty="0">
              <a:ea typeface="Comic Sans MS" pitchFamily="-109" charset="0"/>
              <a:cs typeface="Comic Sans MS" pitchFamily="-109" charset="0"/>
            </a:endParaRPr>
          </a:p>
        </p:txBody>
      </p:sp>
      <p:pic>
        <p:nvPicPr>
          <p:cNvPr id="16" name="Picture 15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7" name="Picture 16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238835" y="6362377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7030" y="1126487"/>
            <a:ext cx="9023293" cy="4892941"/>
            <a:chOff x="-543794" y="497356"/>
            <a:chExt cx="9459194" cy="4719800"/>
          </a:xfrm>
        </p:grpSpPr>
        <p:sp>
          <p:nvSpPr>
            <p:cNvPr id="8" name="Rectangle 7"/>
            <p:cNvSpPr/>
            <p:nvPr/>
          </p:nvSpPr>
          <p:spPr>
            <a:xfrm>
              <a:off x="-543794" y="641277"/>
              <a:ext cx="9459194" cy="4575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419091" y="497356"/>
              <a:ext cx="9072385" cy="4685635"/>
              <a:chOff x="-152391" y="497356"/>
              <a:chExt cx="9072385" cy="468563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-152391" y="756818"/>
                <a:ext cx="9072385" cy="4426173"/>
                <a:chOff x="-336934" y="591271"/>
                <a:chExt cx="5399058" cy="1986585"/>
              </a:xfrm>
            </p:grpSpPr>
            <p:sp>
              <p:nvSpPr>
                <p:cNvPr id="22" name="object 8"/>
                <p:cNvSpPr/>
                <p:nvPr/>
              </p:nvSpPr>
              <p:spPr>
                <a:xfrm>
                  <a:off x="-299150" y="1270059"/>
                  <a:ext cx="5255463" cy="393750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9"/>
                <p:cNvSpPr txBox="1"/>
                <p:nvPr/>
              </p:nvSpPr>
              <p:spPr>
                <a:xfrm>
                  <a:off x="3584818" y="1339502"/>
                  <a:ext cx="1173484" cy="124324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</a:pPr>
                  <a:r>
                    <a:rPr spc="-10" dirty="0">
                      <a:solidFill>
                        <a:schemeClr val="bg1"/>
                      </a:solidFill>
                      <a:latin typeface="+mj-lt"/>
                      <a:cs typeface="Helvetica Neue Light"/>
                    </a:rPr>
                    <a:t>Primar</a:t>
                  </a:r>
                  <a:r>
                    <a:rPr spc="-5" dirty="0">
                      <a:solidFill>
                        <a:schemeClr val="bg1"/>
                      </a:solidFill>
                      <a:latin typeface="+mj-lt"/>
                      <a:cs typeface="Helvetica Neue Light"/>
                    </a:rPr>
                    <a:t>y</a:t>
                  </a:r>
                  <a:r>
                    <a:rPr dirty="0">
                      <a:solidFill>
                        <a:schemeClr val="bg1"/>
                      </a:solidFill>
                      <a:latin typeface="+mj-lt"/>
                      <a:cs typeface="Helvetica Neue Light"/>
                    </a:rPr>
                    <a:t> </a:t>
                  </a:r>
                  <a:r>
                    <a:rPr spc="-10" dirty="0">
                      <a:solidFill>
                        <a:schemeClr val="bg1"/>
                      </a:solidFill>
                      <a:latin typeface="+mj-lt"/>
                      <a:cs typeface="Helvetica Neue Light"/>
                    </a:rPr>
                    <a:t>Beam</a:t>
                  </a:r>
                  <a:endParaRPr dirty="0">
                    <a:solidFill>
                      <a:schemeClr val="bg1"/>
                    </a:solidFill>
                    <a:latin typeface="+mj-lt"/>
                    <a:cs typeface="Helvetica Neue Light"/>
                  </a:endParaRPr>
                </a:p>
              </p:txBody>
            </p:sp>
            <p:sp>
              <p:nvSpPr>
                <p:cNvPr id="24" name="object 11"/>
                <p:cNvSpPr txBox="1"/>
                <p:nvPr/>
              </p:nvSpPr>
              <p:spPr>
                <a:xfrm>
                  <a:off x="1685162" y="2018012"/>
                  <a:ext cx="1152898" cy="383889"/>
                </a:xfrm>
                <a:prstGeom prst="rect">
                  <a:avLst/>
                </a:prstGeom>
                <a:ln>
                  <a:solidFill>
                    <a:srgbClr val="0055A0"/>
                  </a:solidFill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 marR="5080" indent="57150" algn="ctr">
                    <a:lnSpc>
                      <a:spcPct val="103099"/>
                    </a:lnSpc>
                  </a:pPr>
                  <a:r>
                    <a:rPr spc="10" dirty="0">
                      <a:cs typeface="Helvetica Neue Light"/>
                    </a:rPr>
                    <a:t>Crysta</a:t>
                  </a:r>
                  <a:r>
                    <a:rPr spc="5" dirty="0">
                      <a:cs typeface="Helvetica Neue Light"/>
                    </a:rPr>
                    <a:t>l</a:t>
                  </a:r>
                  <a:r>
                    <a:rPr spc="10" dirty="0">
                      <a:cs typeface="Helvetica Neue Light"/>
                    </a:rPr>
                    <a:t> </a:t>
                  </a:r>
                  <a:endParaRPr lang="en-US" spc="10" dirty="0">
                    <a:cs typeface="Helvetica Neue Light"/>
                  </a:endParaRPr>
                </a:p>
                <a:p>
                  <a:pPr marL="12700" marR="5080" indent="57150" algn="ctr">
                    <a:lnSpc>
                      <a:spcPct val="103099"/>
                    </a:lnSpc>
                  </a:pPr>
                  <a:r>
                    <a:rPr spc="20" dirty="0">
                      <a:cs typeface="Helvetica Neue Light"/>
                    </a:rPr>
                    <a:t>+</a:t>
                  </a:r>
                  <a:r>
                    <a:rPr spc="5" dirty="0">
                      <a:cs typeface="Helvetica Neue Light"/>
                    </a:rPr>
                    <a:t> </a:t>
                  </a:r>
                  <a:endParaRPr lang="en-US" spc="5" dirty="0">
                    <a:cs typeface="Helvetica Neue Light"/>
                  </a:endParaRPr>
                </a:p>
                <a:p>
                  <a:pPr marL="12700" marR="5080" indent="57150" algn="ctr">
                    <a:lnSpc>
                      <a:spcPct val="103099"/>
                    </a:lnSpc>
                  </a:pPr>
                  <a:r>
                    <a:rPr lang="en-US" spc="10" dirty="0">
                      <a:cs typeface="Helvetica Neue Light"/>
                    </a:rPr>
                    <a:t>G</a:t>
                  </a:r>
                  <a:r>
                    <a:rPr spc="10" dirty="0">
                      <a:cs typeface="Helvetica Neue Light"/>
                    </a:rPr>
                    <a:t>onio</a:t>
                  </a:r>
                  <a:r>
                    <a:rPr spc="25" dirty="0">
                      <a:cs typeface="Helvetica Neue Light"/>
                    </a:rPr>
                    <a:t>m</a:t>
                  </a:r>
                  <a:r>
                    <a:rPr spc="10" dirty="0">
                      <a:cs typeface="Helvetica Neue Light"/>
                    </a:rPr>
                    <a:t>eter</a:t>
                  </a:r>
                  <a:endParaRPr dirty="0">
                    <a:cs typeface="Helvetica Neue Light"/>
                  </a:endParaRPr>
                </a:p>
              </p:txBody>
            </p:sp>
            <p:sp>
              <p:nvSpPr>
                <p:cNvPr id="25" name="object 14"/>
                <p:cNvSpPr/>
                <p:nvPr/>
              </p:nvSpPr>
              <p:spPr>
                <a:xfrm rot="1232073">
                  <a:off x="1979128" y="1465441"/>
                  <a:ext cx="551870" cy="451615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888957" y="1078745"/>
                  <a:ext cx="1355045" cy="159900"/>
                </a:xfrm>
                <a:prstGeom prst="rect">
                  <a:avLst/>
                </a:prstGeom>
                <a:noFill/>
                <a:ln>
                  <a:solidFill>
                    <a:srgbClr val="8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800000"/>
                      </a:solidFill>
                    </a:rPr>
                    <a:t>DAΦNE</a:t>
                  </a:r>
                  <a:r>
                    <a:rPr lang="en-US" i="1" dirty="0">
                      <a:solidFill>
                        <a:srgbClr val="800000"/>
                      </a:solidFill>
                    </a:rPr>
                    <a:t> e</a:t>
                  </a:r>
                  <a:r>
                    <a:rPr lang="en-US" i="1" baseline="30000" dirty="0">
                      <a:solidFill>
                        <a:srgbClr val="800000"/>
                      </a:solidFill>
                    </a:rPr>
                    <a:t>+</a:t>
                  </a:r>
                  <a:r>
                    <a:rPr lang="en-US" i="1" dirty="0">
                      <a:solidFill>
                        <a:srgbClr val="800000"/>
                      </a:solidFill>
                    </a:rPr>
                    <a:t> </a:t>
                  </a:r>
                  <a:r>
                    <a:rPr lang="en-US" dirty="0">
                      <a:solidFill>
                        <a:srgbClr val="800000"/>
                      </a:solidFill>
                    </a:rPr>
                    <a:t>beam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766428" y="2412090"/>
                  <a:ext cx="1295696" cy="165766"/>
                </a:xfrm>
                <a:prstGeom prst="rect">
                  <a:avLst/>
                </a:prstGeom>
                <a:ln>
                  <a:solidFill>
                    <a:srgbClr val="008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8000"/>
                      </a:solidFill>
                    </a:rPr>
                    <a:t>Extracted beam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-336934" y="591271"/>
                  <a:ext cx="2022096" cy="519676"/>
                </a:xfrm>
                <a:prstGeom prst="rect">
                  <a:avLst/>
                </a:prstGeom>
                <a:noFill/>
                <a:ln>
                  <a:solidFill>
                    <a:srgbClr val="FF66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400" dirty="0">
                      <a:solidFill>
                        <a:srgbClr val="FF6600"/>
                      </a:solidFill>
                    </a:rPr>
                    <a:t>Energy </a:t>
                  </a:r>
                  <a:r>
                    <a:rPr lang="it-IT" sz="2400" dirty="0" err="1">
                      <a:solidFill>
                        <a:srgbClr val="FF6600"/>
                      </a:solidFill>
                    </a:rPr>
                    <a:t>loss</a:t>
                  </a:r>
                  <a:r>
                    <a:rPr lang="it-IT" sz="2400" dirty="0">
                      <a:solidFill>
                        <a:srgbClr val="FF6600"/>
                      </a:solidFill>
                    </a:rPr>
                    <a:t> by </a:t>
                  </a:r>
                  <a:r>
                    <a:rPr lang="it-IT" sz="2400" dirty="0" err="1">
                      <a:solidFill>
                        <a:srgbClr val="FF6600"/>
                      </a:solidFill>
                    </a:rPr>
                    <a:t>Synchrotron</a:t>
                  </a:r>
                  <a:r>
                    <a:rPr lang="it-IT" sz="2400" dirty="0">
                      <a:solidFill>
                        <a:srgbClr val="FF6600"/>
                      </a:solidFill>
                    </a:rPr>
                    <a:t> </a:t>
                  </a:r>
                  <a:r>
                    <a:rPr lang="it-IT" sz="2400" dirty="0" err="1">
                      <a:solidFill>
                        <a:srgbClr val="FF6600"/>
                      </a:solidFill>
                    </a:rPr>
                    <a:t>Radiation</a:t>
                  </a:r>
                  <a:r>
                    <a:rPr lang="en-US" sz="2400" dirty="0">
                      <a:solidFill>
                        <a:srgbClr val="FF6600"/>
                      </a:solidFill>
                    </a:rPr>
                    <a:t>  (RF off)</a:t>
                  </a:r>
                </a:p>
              </p:txBody>
            </p:sp>
          </p:grpSp>
          <p:sp>
            <p:nvSpPr>
              <p:cNvPr id="11" name="object 12"/>
              <p:cNvSpPr/>
              <p:nvPr/>
            </p:nvSpPr>
            <p:spPr>
              <a:xfrm>
                <a:off x="6262305" y="2342283"/>
                <a:ext cx="2365588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1038225" h="98425">
                    <a:moveTo>
                      <a:pt x="1019966" y="38412"/>
                    </a:moveTo>
                    <a:lnTo>
                      <a:pt x="1017116" y="38412"/>
                    </a:lnTo>
                    <a:lnTo>
                      <a:pt x="1017116" y="59505"/>
                    </a:lnTo>
                    <a:lnTo>
                      <a:pt x="978103" y="59507"/>
                    </a:lnTo>
                    <a:lnTo>
                      <a:pt x="943488" y="79698"/>
                    </a:lnTo>
                    <a:lnTo>
                      <a:pt x="941788" y="86156"/>
                    </a:lnTo>
                    <a:lnTo>
                      <a:pt x="947658" y="96219"/>
                    </a:lnTo>
                    <a:lnTo>
                      <a:pt x="954116" y="97918"/>
                    </a:lnTo>
                    <a:lnTo>
                      <a:pt x="1038047" y="48959"/>
                    </a:lnTo>
                    <a:lnTo>
                      <a:pt x="1019966" y="38412"/>
                    </a:lnTo>
                    <a:close/>
                  </a:path>
                  <a:path w="1038225" h="98425">
                    <a:moveTo>
                      <a:pt x="978103" y="38412"/>
                    </a:moveTo>
                    <a:lnTo>
                      <a:pt x="0" y="38413"/>
                    </a:lnTo>
                    <a:lnTo>
                      <a:pt x="0" y="59507"/>
                    </a:lnTo>
                    <a:lnTo>
                      <a:pt x="978105" y="59505"/>
                    </a:lnTo>
                    <a:lnTo>
                      <a:pt x="996184" y="48959"/>
                    </a:lnTo>
                    <a:lnTo>
                      <a:pt x="978103" y="38412"/>
                    </a:lnTo>
                    <a:close/>
                  </a:path>
                  <a:path w="1038225" h="98425">
                    <a:moveTo>
                      <a:pt x="996184" y="48959"/>
                    </a:moveTo>
                    <a:lnTo>
                      <a:pt x="978105" y="59505"/>
                    </a:lnTo>
                    <a:lnTo>
                      <a:pt x="1017116" y="59505"/>
                    </a:lnTo>
                    <a:lnTo>
                      <a:pt x="1017116" y="58069"/>
                    </a:lnTo>
                    <a:lnTo>
                      <a:pt x="1011801" y="58069"/>
                    </a:lnTo>
                    <a:lnTo>
                      <a:pt x="996184" y="48959"/>
                    </a:lnTo>
                    <a:close/>
                  </a:path>
                  <a:path w="1038225" h="98425">
                    <a:moveTo>
                      <a:pt x="1011801" y="39850"/>
                    </a:moveTo>
                    <a:lnTo>
                      <a:pt x="996184" y="48959"/>
                    </a:lnTo>
                    <a:lnTo>
                      <a:pt x="1011801" y="58069"/>
                    </a:lnTo>
                    <a:lnTo>
                      <a:pt x="1011801" y="39850"/>
                    </a:lnTo>
                    <a:close/>
                  </a:path>
                  <a:path w="1038225" h="98425">
                    <a:moveTo>
                      <a:pt x="1017116" y="39850"/>
                    </a:moveTo>
                    <a:lnTo>
                      <a:pt x="1011801" y="39850"/>
                    </a:lnTo>
                    <a:lnTo>
                      <a:pt x="1011801" y="58069"/>
                    </a:lnTo>
                    <a:lnTo>
                      <a:pt x="1017116" y="58069"/>
                    </a:lnTo>
                    <a:lnTo>
                      <a:pt x="1017116" y="39850"/>
                    </a:lnTo>
                    <a:close/>
                  </a:path>
                  <a:path w="1038225" h="98425">
                    <a:moveTo>
                      <a:pt x="1017116" y="38412"/>
                    </a:moveTo>
                    <a:lnTo>
                      <a:pt x="978103" y="38412"/>
                    </a:lnTo>
                    <a:lnTo>
                      <a:pt x="996184" y="48959"/>
                    </a:lnTo>
                    <a:lnTo>
                      <a:pt x="1011801" y="39850"/>
                    </a:lnTo>
                    <a:lnTo>
                      <a:pt x="1017116" y="39850"/>
                    </a:lnTo>
                    <a:lnTo>
                      <a:pt x="1017116" y="38412"/>
                    </a:lnTo>
                    <a:close/>
                  </a:path>
                  <a:path w="1038225" h="98425">
                    <a:moveTo>
                      <a:pt x="954116" y="0"/>
                    </a:moveTo>
                    <a:lnTo>
                      <a:pt x="947658" y="1699"/>
                    </a:lnTo>
                    <a:lnTo>
                      <a:pt x="941788" y="11762"/>
                    </a:lnTo>
                    <a:lnTo>
                      <a:pt x="943488" y="18220"/>
                    </a:lnTo>
                    <a:lnTo>
                      <a:pt x="978103" y="38412"/>
                    </a:lnTo>
                    <a:lnTo>
                      <a:pt x="1019966" y="38412"/>
                    </a:lnTo>
                    <a:lnTo>
                      <a:pt x="9541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99696" y="3303385"/>
                <a:ext cx="1288221" cy="369332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Beam halo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2177970" y="3049859"/>
                <a:ext cx="1460500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4483100" y="3361905"/>
                <a:ext cx="2259653" cy="1451755"/>
              </a:xfrm>
              <a:prstGeom prst="straightConnector1">
                <a:avLst/>
              </a:prstGeom>
              <a:ln w="57150" cmpd="sng">
                <a:solidFill>
                  <a:srgbClr val="008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483387" y="3240359"/>
                <a:ext cx="1460500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330370" y="3140618"/>
                <a:ext cx="1460500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24" idx="0"/>
              </p:cNvCxnSpPr>
              <p:nvPr/>
            </p:nvCxnSpPr>
            <p:spPr>
              <a:xfrm flipV="1">
                <a:off x="4214112" y="3146478"/>
                <a:ext cx="0" cy="789178"/>
              </a:xfrm>
              <a:prstGeom prst="straightConnector1">
                <a:avLst/>
              </a:prstGeom>
              <a:ln w="12700" cmpd="sng">
                <a:solidFill>
                  <a:srgbClr val="0055A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413781" y="2988218"/>
                <a:ext cx="1460500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1150909" y="497356"/>
                <a:ext cx="193587" cy="475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1069645" y="-29197"/>
            <a:ext cx="704812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Multi-turn not resonant slow extraction</a:t>
            </a:r>
          </a:p>
        </p:txBody>
      </p:sp>
      <p:pic>
        <p:nvPicPr>
          <p:cNvPr id="2" name="Picture 1" descr="Screen Shot 2019-12-02 at 02.08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97" y="710969"/>
            <a:ext cx="1920080" cy="2136306"/>
          </a:xfrm>
          <a:prstGeom prst="rect">
            <a:avLst/>
          </a:prstGeom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4854769" y="910587"/>
            <a:ext cx="2045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Not-local extraction</a:t>
            </a:r>
          </a:p>
        </p:txBody>
      </p:sp>
      <p:pic>
        <p:nvPicPr>
          <p:cNvPr id="35" name="Picture 34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36" name="Picture 35" descr="logo_infn_lnf_1_sigla_ln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94" y="4406789"/>
            <a:ext cx="2218939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i="1" dirty="0"/>
              <a:t>e</a:t>
            </a:r>
            <a:r>
              <a:rPr lang="en-US" i="1" baseline="30000" dirty="0"/>
              <a:t>+</a:t>
            </a:r>
            <a:r>
              <a:rPr lang="en-US" dirty="0"/>
              <a:t> not deflected by the crystal not necessary will be lost, but can be extracted in a next turn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5533" y="6346178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16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The Main Ring (MR)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pic>
        <p:nvPicPr>
          <p:cNvPr id="10" name="Picture 9" descr="extSHERPA02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" y="3655496"/>
            <a:ext cx="4603775" cy="2702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extractionSHERPA1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4" y="813444"/>
            <a:ext cx="4603776" cy="2694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40301" y="2576899"/>
            <a:ext cx="399811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30000" dirty="0"/>
              <a:t>+</a:t>
            </a:r>
            <a:r>
              <a:rPr lang="en-US" i="1" dirty="0"/>
              <a:t> </a:t>
            </a:r>
            <a:r>
              <a:rPr lang="en-US" dirty="0"/>
              <a:t>x-displacement at the crystal position as a function of number of turns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 the crystal: 8 mm at turn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1401" y="5433020"/>
            <a:ext cx="399811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30000" dirty="0"/>
              <a:t>+</a:t>
            </a:r>
            <a:r>
              <a:rPr lang="en-US" i="1" dirty="0"/>
              <a:t> </a:t>
            </a:r>
            <a:r>
              <a:rPr lang="en-US" dirty="0"/>
              <a:t>x-displacement at the septum position as a function of number of turns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 the septum: ~ 20 mm at turn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1401" y="4128818"/>
            <a:ext cx="399811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The beam can be deflect by the crystal and extracted in the same turn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0301" y="1197104"/>
            <a:ext cx="405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Same approach of the DR case</a:t>
            </a:r>
          </a:p>
        </p:txBody>
      </p:sp>
    </p:spTree>
    <p:extLst>
      <p:ext uri="{BB962C8B-B14F-4D97-AF65-F5344CB8AC3E}">
        <p14:creationId xmlns:p14="http://schemas.microsoft.com/office/powerpoint/2010/main" val="225449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11" y="-171103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Crystal </a:t>
            </a:r>
            <a:r>
              <a:rPr lang="en-US" b="1" i="1" dirty="0" err="1">
                <a:solidFill>
                  <a:srgbClr val="FF0000"/>
                </a:solidFill>
              </a:rPr>
              <a:t>piezo</a:t>
            </a:r>
            <a:r>
              <a:rPr lang="en-US" b="1" i="1" dirty="0">
                <a:solidFill>
                  <a:srgbClr val="FF0000"/>
                </a:solidFill>
              </a:rPr>
              <a:t> bending holder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pic>
        <p:nvPicPr>
          <p:cNvPr id="10" name="Picture 9" descr="20210430_1535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" y="1421679"/>
            <a:ext cx="4597110" cy="2585875"/>
          </a:xfrm>
          <a:prstGeom prst="rect">
            <a:avLst/>
          </a:prstGeom>
        </p:spPr>
      </p:pic>
      <p:pic>
        <p:nvPicPr>
          <p:cNvPr id="12" name="Picture 11" descr="Screen Shot 2021-07-29 at 14.5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74" y="2092839"/>
            <a:ext cx="3603781" cy="42635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9223" y="4259786"/>
            <a:ext cx="1640668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~ 15 </a:t>
            </a:r>
            <a:r>
              <a:rPr lang="en-US" dirty="0" err="1">
                <a:solidFill>
                  <a:srgbClr val="008000"/>
                </a:solidFill>
              </a:rPr>
              <a:t>μm</a:t>
            </a:r>
            <a:r>
              <a:rPr lang="en-US" dirty="0">
                <a:solidFill>
                  <a:srgbClr val="008000"/>
                </a:solidFill>
              </a:rPr>
              <a:t> Crystal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6415" y="1042452"/>
            <a:ext cx="1928733" cy="64633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Crystal bending by </a:t>
            </a:r>
          </a:p>
          <a:p>
            <a:pPr algn="ctr"/>
            <a:r>
              <a:rPr lang="en-US" dirty="0">
                <a:solidFill>
                  <a:srgbClr val="660066"/>
                </a:solidFill>
              </a:rPr>
              <a:t>linear </a:t>
            </a:r>
            <a:r>
              <a:rPr lang="en-US" dirty="0" err="1">
                <a:solidFill>
                  <a:srgbClr val="660066"/>
                </a:solidFill>
              </a:rPr>
              <a:t>piezo</a:t>
            </a:r>
            <a:r>
              <a:rPr lang="en-US" dirty="0">
                <a:solidFill>
                  <a:srgbClr val="660066"/>
                </a:solidFill>
              </a:rPr>
              <a:t>-motor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7084" y="5625445"/>
            <a:ext cx="243302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Torsion correction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by </a:t>
            </a:r>
            <a:r>
              <a:rPr lang="en-US" dirty="0" err="1">
                <a:solidFill>
                  <a:srgbClr val="0000FF"/>
                </a:solidFill>
              </a:rPr>
              <a:t>piezo</a:t>
            </a:r>
            <a:r>
              <a:rPr lang="en-US" dirty="0">
                <a:solidFill>
                  <a:srgbClr val="0000FF"/>
                </a:solidFill>
              </a:rPr>
              <a:t>-finger actuator</a:t>
            </a:r>
          </a:p>
        </p:txBody>
      </p: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1933223" y="1866539"/>
            <a:ext cx="986000" cy="257791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3"/>
          </p:cNvCxnSpPr>
          <p:nvPr/>
        </p:nvCxnSpPr>
        <p:spPr>
          <a:xfrm flipV="1">
            <a:off x="4559891" y="3527778"/>
            <a:ext cx="2199331" cy="91667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892173" y="4981222"/>
            <a:ext cx="2867049" cy="6442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0"/>
          </p:cNvCxnSpPr>
          <p:nvPr/>
        </p:nvCxnSpPr>
        <p:spPr>
          <a:xfrm flipH="1" flipV="1">
            <a:off x="1016000" y="2862113"/>
            <a:ext cx="2887598" cy="27633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2"/>
          </p:cNvCxnSpPr>
          <p:nvPr/>
        </p:nvCxnSpPr>
        <p:spPr>
          <a:xfrm>
            <a:off x="8130782" y="1688783"/>
            <a:ext cx="222996" cy="117333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1"/>
            <a:endCxn id="10" idx="3"/>
          </p:cNvCxnSpPr>
          <p:nvPr/>
        </p:nvCxnSpPr>
        <p:spPr>
          <a:xfrm flipH="1">
            <a:off x="4679443" y="1365618"/>
            <a:ext cx="2486972" cy="134899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2333" y="4629118"/>
            <a:ext cx="230857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crystal bending and its torsion can be controlled and corrected remotely and in real time !!!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200" y="4187461"/>
            <a:ext cx="165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Innovation:</a:t>
            </a:r>
          </a:p>
        </p:txBody>
      </p:sp>
      <p:sp>
        <p:nvSpPr>
          <p:cNvPr id="44" name="Rectangle 43"/>
          <p:cNvSpPr/>
          <p:nvPr/>
        </p:nvSpPr>
        <p:spPr>
          <a:xfrm>
            <a:off x="-143331" y="912247"/>
            <a:ext cx="518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Crystal bending holder by LNF (design INFN-Fe/LNL)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90474" y="4886781"/>
            <a:ext cx="1612942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 prototypes </a:t>
            </a:r>
          </a:p>
          <a:p>
            <a:pPr algn="ctr"/>
            <a:r>
              <a:rPr lang="en-US" b="1" dirty="0"/>
              <a:t>Ready </a:t>
            </a:r>
          </a:p>
          <a:p>
            <a:pPr algn="ctr"/>
            <a:r>
              <a:rPr lang="en-US" b="1" dirty="0"/>
              <a:t>+</a:t>
            </a:r>
          </a:p>
          <a:p>
            <a:pPr algn="ctr"/>
            <a:r>
              <a:rPr lang="en-US" b="1" dirty="0"/>
              <a:t>2 prototypes</a:t>
            </a:r>
          </a:p>
          <a:p>
            <a:pPr algn="ctr"/>
            <a:r>
              <a:rPr lang="en-US" b="1" dirty="0"/>
              <a:t>to be mounted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540376" y="2667000"/>
            <a:ext cx="739422" cy="68689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553200" y="4444452"/>
            <a:ext cx="0" cy="150415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5400000" flipH="1" flipV="1">
            <a:off x="6747315" y="3275980"/>
            <a:ext cx="310446" cy="306040"/>
          </a:xfrm>
          <a:prstGeom prst="curvedConnector3">
            <a:avLst>
              <a:gd name="adj1" fmla="val 118181"/>
            </a:avLst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Screen Shot 2021-07-29 at 15.19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819783"/>
            <a:ext cx="1980494" cy="18048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2" grpId="0" animBg="1"/>
      <p:bldP spid="43" grpId="0"/>
      <p:bldP spid="45" grpId="0" animBg="1"/>
      <p:bldP spid="4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Crystal gluing and mounting system upgrade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1" name="Picture 10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6870" y="5943600"/>
            <a:ext cx="7584127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Simpler and accurate gluing of the silicon crystal on the bending holder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65066" y="1113135"/>
            <a:ext cx="3274867" cy="4747020"/>
            <a:chOff x="5665066" y="1113135"/>
            <a:chExt cx="3274867" cy="4747020"/>
          </a:xfrm>
        </p:grpSpPr>
        <p:pic>
          <p:nvPicPr>
            <p:cNvPr id="14" name="Picture 13" descr="Screen Shot 2023-06-05 at 17.52.5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33" y="3410393"/>
              <a:ext cx="2735567" cy="244976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65066" y="2768549"/>
              <a:ext cx="3274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Old gluing system and procedure</a:t>
              </a:r>
            </a:p>
            <a:p>
              <a:pPr algn="ctr"/>
              <a:r>
                <a:rPr lang="en-US" dirty="0"/>
                <a:t>(INFN-Fe and LNL- INFN)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07100" y="1113135"/>
              <a:ext cx="2575607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Special double sided tape</a:t>
              </a:r>
            </a:p>
            <a:p>
              <a:pPr algn="ctr"/>
              <a:r>
                <a:rPr lang="en-US" dirty="0"/>
                <a:t>+ </a:t>
              </a:r>
            </a:p>
            <a:p>
              <a:pPr algn="ctr"/>
              <a:r>
                <a:rPr lang="en-US" dirty="0"/>
                <a:t>Inside vacuum oven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46900" y="3397693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2022</a:t>
              </a: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6845300" y="2260549"/>
              <a:ext cx="889000" cy="508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Curved Right Arrow 27"/>
          <p:cNvSpPr/>
          <p:nvPr/>
        </p:nvSpPr>
        <p:spPr>
          <a:xfrm>
            <a:off x="46388" y="4572000"/>
            <a:ext cx="731520" cy="1771710"/>
          </a:xfrm>
          <a:prstGeom prst="curvedRigh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03700" y="3582359"/>
            <a:ext cx="9384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INFN-Fe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crystals</a:t>
            </a:r>
          </a:p>
        </p:txBody>
      </p:sp>
      <p:cxnSp>
        <p:nvCxnSpPr>
          <p:cNvPr id="32" name="Straight Arrow Connector 31"/>
          <p:cNvCxnSpPr>
            <a:stCxn id="30" idx="3"/>
          </p:cNvCxnSpPr>
          <p:nvPr/>
        </p:nvCxnSpPr>
        <p:spPr>
          <a:xfrm>
            <a:off x="5142178" y="3905525"/>
            <a:ext cx="2033322" cy="882375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6388" y="637272"/>
            <a:ext cx="5291614" cy="5222883"/>
            <a:chOff x="46388" y="637272"/>
            <a:chExt cx="5291614" cy="5222883"/>
          </a:xfrm>
        </p:grpSpPr>
        <p:sp>
          <p:nvSpPr>
            <p:cNvPr id="17" name="TextBox 16"/>
            <p:cNvSpPr txBox="1"/>
            <p:nvPr/>
          </p:nvSpPr>
          <p:spPr>
            <a:xfrm>
              <a:off x="4152899" y="4038600"/>
              <a:ext cx="11851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solidFill>
                    <a:srgbClr val="FF0000"/>
                  </a:solidFill>
                </a:rPr>
                <a:t>VS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6388" y="637272"/>
              <a:ext cx="4817024" cy="5222883"/>
              <a:chOff x="46388" y="637272"/>
              <a:chExt cx="4817024" cy="522288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46388" y="637272"/>
                <a:ext cx="4817024" cy="5222883"/>
                <a:chOff x="46388" y="637272"/>
                <a:chExt cx="4817024" cy="522288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46388" y="637272"/>
                  <a:ext cx="4817024" cy="5222883"/>
                  <a:chOff x="46388" y="637272"/>
                  <a:chExt cx="4817024" cy="5222883"/>
                </a:xfrm>
              </p:grpSpPr>
              <p:pic>
                <p:nvPicPr>
                  <p:cNvPr id="7" name="Picture 6" descr="Screen Shot 2023-06-05 at 12.38.38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9400" y="1239838"/>
                    <a:ext cx="1876823" cy="1579562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 descr="Screen Shot 2023-06-05 at 12.37.15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44600" y="3387611"/>
                    <a:ext cx="2095500" cy="2472544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Screen Shot 2023-06-05 at 12.37.37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27972" y="1239838"/>
                    <a:ext cx="1598884" cy="1579562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6388" y="2981997"/>
                    <a:ext cx="44538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New gluing system and procedure (LNF-INFN)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57200" y="637272"/>
                    <a:ext cx="1453343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Gluing crystal </a:t>
                    </a:r>
                  </a:p>
                  <a:p>
                    <a:pPr algn="ctr"/>
                    <a:r>
                      <a:rPr lang="en-US" dirty="0"/>
                      <a:t>support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383246" y="637272"/>
                    <a:ext cx="248016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Simple two-components </a:t>
                    </a:r>
                  </a:p>
                  <a:p>
                    <a:pPr algn="ctr"/>
                    <a:r>
                      <a:rPr lang="en-US" dirty="0"/>
                      <a:t>glue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938157" y="3346893"/>
                    <a:ext cx="6526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8000"/>
                        </a:solidFill>
                      </a:rPr>
                      <a:t>2023</a:t>
                    </a:r>
                  </a:p>
                </p:txBody>
              </p:sp>
            </p:grpSp>
            <p:sp>
              <p:nvSpPr>
                <p:cNvPr id="29" name="TextBox 28"/>
                <p:cNvSpPr txBox="1"/>
                <p:nvPr/>
              </p:nvSpPr>
              <p:spPr>
                <a:xfrm>
                  <a:off x="46388" y="3582359"/>
                  <a:ext cx="1153193" cy="646331"/>
                </a:xfrm>
                <a:prstGeom prst="rect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LNF-SPCM</a:t>
                  </a:r>
                </a:p>
                <a:p>
                  <a:pPr algn="ctr"/>
                  <a:r>
                    <a:rPr lang="en-US" dirty="0"/>
                    <a:t>holder</a:t>
                  </a:r>
                </a:p>
              </p:txBody>
            </p:sp>
          </p:grpSp>
          <p:cxnSp>
            <p:nvCxnSpPr>
              <p:cNvPr id="33" name="Straight Arrow Connector 32"/>
              <p:cNvCxnSpPr>
                <a:stCxn id="30" idx="1"/>
              </p:cNvCxnSpPr>
              <p:nvPr/>
            </p:nvCxnSpPr>
            <p:spPr>
              <a:xfrm flipH="1">
                <a:off x="2247900" y="3905525"/>
                <a:ext cx="1955800" cy="7680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5103182" y="5206663"/>
            <a:ext cx="79725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CINEL</a:t>
            </a:r>
          </a:p>
          <a:p>
            <a:pPr algn="ctr"/>
            <a:r>
              <a:rPr lang="en-US" dirty="0"/>
              <a:t>holder</a:t>
            </a:r>
          </a:p>
        </p:txBody>
      </p:sp>
    </p:spTree>
    <p:extLst>
      <p:ext uri="{BB962C8B-B14F-4D97-AF65-F5344CB8AC3E}">
        <p14:creationId xmlns:p14="http://schemas.microsoft.com/office/powerpoint/2010/main" val="944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06362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Crystal/holder support and box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pic>
        <p:nvPicPr>
          <p:cNvPr id="10" name="Picture 9" descr="IMG-20230519-WA0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486818"/>
            <a:ext cx="4102100" cy="2307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001" y="4844534"/>
            <a:ext cx="410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3D-printed support is very useful during the gluing procedure and also to fix the crystal for a safe transport and manipulation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3604" y="997566"/>
            <a:ext cx="64719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At </a:t>
            </a:r>
            <a:r>
              <a:rPr lang="en-US" sz="2400" dirty="0">
                <a:solidFill>
                  <a:srgbClr val="FF0000"/>
                </a:solidFill>
              </a:rPr>
              <a:t>LNF-SPCM </a:t>
            </a:r>
            <a:r>
              <a:rPr lang="en-US" sz="2400" dirty="0"/>
              <a:t>we also realized a dedicated support </a:t>
            </a:r>
          </a:p>
          <a:p>
            <a:pPr algn="ctr"/>
            <a:r>
              <a:rPr lang="en-US" sz="2400" dirty="0"/>
              <a:t>+ </a:t>
            </a:r>
          </a:p>
          <a:p>
            <a:pPr algn="ctr"/>
            <a:r>
              <a:rPr lang="en-US" sz="2400" dirty="0"/>
              <a:t>box for the crystal/holder system   </a:t>
            </a:r>
          </a:p>
        </p:txBody>
      </p:sp>
      <p:pic>
        <p:nvPicPr>
          <p:cNvPr id="13" name="Picture 12" descr="IMG-20230606-WA0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18" y="2249964"/>
            <a:ext cx="4466281" cy="37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18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52" y="-1270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Sub-</a:t>
            </a:r>
            <a:r>
              <a:rPr lang="en-US" sz="3600" b="1" i="1" dirty="0" err="1">
                <a:solidFill>
                  <a:srgbClr val="FF0000"/>
                </a:solidFill>
              </a:rPr>
              <a:t>GeV</a:t>
            </a:r>
            <a:r>
              <a:rPr lang="en-US" sz="3600" b="1" i="1" dirty="0">
                <a:solidFill>
                  <a:srgbClr val="FF0000"/>
                </a:solidFill>
              </a:rPr>
              <a:t> crystal beam steering: e</a:t>
            </a:r>
            <a:r>
              <a:rPr lang="en-US" sz="3600" b="1" i="1" baseline="30000" dirty="0">
                <a:solidFill>
                  <a:srgbClr val="FF0000"/>
                </a:solidFill>
              </a:rPr>
              <a:t>+ </a:t>
            </a:r>
            <a:r>
              <a:rPr lang="en-US" sz="3600" b="1" i="1" dirty="0">
                <a:solidFill>
                  <a:srgbClr val="FF0000"/>
                </a:solidFill>
              </a:rPr>
              <a:t>&amp; p</a:t>
            </a:r>
            <a:r>
              <a:rPr lang="en-US" sz="3600" b="1" i="1" baseline="30000" dirty="0">
                <a:solidFill>
                  <a:srgbClr val="FF0000"/>
                </a:solidFill>
              </a:rPr>
              <a:t>+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6" y="1509742"/>
            <a:ext cx="9256574" cy="5539979"/>
            <a:chOff x="1726" y="1370042"/>
            <a:chExt cx="9256574" cy="5539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959" y="5171679"/>
              <a:ext cx="2645041" cy="1071781"/>
            </a:xfrm>
            <a:prstGeom prst="rect">
              <a:avLst/>
            </a:prstGeom>
          </p:spPr>
        </p:pic>
        <p:pic>
          <p:nvPicPr>
            <p:cNvPr id="13" name="Picture 12" descr="V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9747" y="4481978"/>
              <a:ext cx="1581529" cy="12915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6" y="1370042"/>
              <a:ext cx="9256574" cy="553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800" dirty="0"/>
            </a:p>
            <a:p>
              <a:pPr marL="285750" indent="-285750">
                <a:buFont typeface="Arial"/>
                <a:buChar char="•"/>
              </a:pPr>
              <a:r>
                <a:rPr lang="en-US" sz="2000" b="1" dirty="0">
                  <a:solidFill>
                    <a:srgbClr val="FF0000"/>
                  </a:solidFill>
                </a:rPr>
                <a:t> Ultra-thin crystal mirroring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/>
                <a:t>2012 </a:t>
              </a:r>
              <a:r>
                <a:rPr lang="mr-IN" b="1" dirty="0"/>
                <a:t>–</a:t>
              </a:r>
              <a:r>
                <a:rPr lang="en-US" b="1" dirty="0"/>
                <a:t> Mirroring and Volume-reflection of 2 MeV </a:t>
              </a:r>
              <a:r>
                <a:rPr lang="en-US" b="1" i="1" dirty="0"/>
                <a:t>p</a:t>
              </a:r>
              <a:r>
                <a:rPr lang="en-US" b="1" i="1" baseline="30000" dirty="0"/>
                <a:t>+</a:t>
              </a:r>
              <a:r>
                <a:rPr lang="en-US" b="1" i="1" dirty="0"/>
                <a:t> </a:t>
              </a:r>
              <a:r>
                <a:rPr lang="en-US" dirty="0"/>
                <a:t>[13]</a:t>
              </a:r>
              <a:r>
                <a:rPr lang="en-US" dirty="0">
                  <a:solidFill>
                    <a:srgbClr val="FF0000"/>
                  </a:solidFill>
                </a:rPr>
                <a:t> (</a:t>
              </a:r>
              <a:r>
                <a:rPr lang="en-US" dirty="0" err="1">
                  <a:solidFill>
                    <a:srgbClr val="FF0000"/>
                  </a:solidFill>
                </a:rPr>
                <a:t>nanometric</a:t>
              </a:r>
              <a:r>
                <a:rPr lang="en-US" dirty="0">
                  <a:solidFill>
                    <a:srgbClr val="FF0000"/>
                  </a:solidFill>
                </a:rPr>
                <a:t> crystal!!!)</a:t>
              </a:r>
              <a:endParaRPr lang="en-US" dirty="0"/>
            </a:p>
            <a:p>
              <a:r>
                <a:rPr lang="en-US" sz="1600" dirty="0"/>
                <a:t> -    ultrathin silicon crystal (100  nm, half wavelength of the planar channeling oscillation)     </a:t>
              </a:r>
            </a:p>
            <a:p>
              <a:r>
                <a:rPr lang="en-US" sz="1600" dirty="0"/>
                <a:t> -    Deflection: ~ 5 </a:t>
              </a:r>
              <a:r>
                <a:rPr lang="en-US" sz="1600" dirty="0" err="1"/>
                <a:t>mrad</a:t>
              </a:r>
              <a:r>
                <a:rPr lang="en-US" sz="1600" dirty="0"/>
                <a:t> (CH), ~1 </a:t>
              </a:r>
              <a:r>
                <a:rPr lang="en-US" sz="1600" dirty="0" err="1"/>
                <a:t>mrad</a:t>
              </a:r>
              <a:r>
                <a:rPr lang="en-US" sz="1600" dirty="0"/>
                <a:t> (VR)</a:t>
              </a:r>
            </a:p>
            <a:p>
              <a:r>
                <a:rPr lang="en-US" sz="1600" dirty="0"/>
                <a:t> -    Efficiency: 58% (CH), 42% (VR)</a:t>
              </a:r>
            </a:p>
            <a:p>
              <a:endParaRPr lang="en-US" sz="1000" dirty="0"/>
            </a:p>
            <a:p>
              <a:endParaRPr lang="en-US" sz="800" dirty="0"/>
            </a:p>
            <a:p>
              <a:pPr marL="285750" indent="-285750">
                <a:buFont typeface="Arial"/>
                <a:buChar char="•"/>
              </a:pPr>
              <a:r>
                <a:rPr lang="en-US" b="1" dirty="0"/>
                <a:t>UA9 in 2014 </a:t>
              </a:r>
              <a:r>
                <a:rPr lang="mr-IN" b="1" dirty="0"/>
                <a:t>–</a:t>
              </a:r>
              <a:r>
                <a:rPr lang="en-US" b="1" dirty="0"/>
                <a:t> Mirroring of 400 </a:t>
              </a:r>
              <a:r>
                <a:rPr lang="en-US" b="1" dirty="0" err="1"/>
                <a:t>GeV</a:t>
              </a:r>
              <a:r>
                <a:rPr lang="en-US" b="1" dirty="0"/>
                <a:t> </a:t>
              </a:r>
              <a:r>
                <a:rPr lang="en-US" b="1" i="1" dirty="0"/>
                <a:t>p</a:t>
              </a:r>
              <a:r>
                <a:rPr lang="en-US" b="1" i="1" baseline="30000" dirty="0"/>
                <a:t>+</a:t>
              </a:r>
              <a:r>
                <a:rPr lang="en-US" b="1" i="1" dirty="0"/>
                <a:t> </a:t>
              </a:r>
              <a:r>
                <a:rPr lang="en-US" dirty="0"/>
                <a:t>[14]</a:t>
              </a:r>
              <a:endParaRPr lang="en-US" dirty="0">
                <a:solidFill>
                  <a:srgbClr val="0055A0"/>
                </a:solidFill>
              </a:endParaRPr>
            </a:p>
            <a:p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/>
                <a:t>-    26,5 µm thick silicon crystal</a:t>
              </a:r>
            </a:p>
            <a:p>
              <a:r>
                <a:rPr lang="en-US" sz="1600" dirty="0"/>
                <a:t> -    Deflection: ~ 10 µrad (CH)</a:t>
              </a:r>
            </a:p>
            <a:p>
              <a:r>
                <a:rPr lang="en-US" sz="1600" dirty="0"/>
                <a:t> -    Efficiency: 80% (CH)</a:t>
              </a:r>
            </a:p>
            <a:p>
              <a:endParaRPr lang="en-US" dirty="0"/>
            </a:p>
            <a:p>
              <a:endParaRPr lang="en-US" sz="1000" dirty="0"/>
            </a:p>
            <a:p>
              <a:r>
                <a:rPr lang="en-US" sz="1000" dirty="0"/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1600" y="1263892"/>
            <a:ext cx="8978900" cy="2790982"/>
            <a:chOff x="101600" y="1263892"/>
            <a:chExt cx="8978900" cy="2790982"/>
          </a:xfrm>
        </p:grpSpPr>
        <p:grpSp>
          <p:nvGrpSpPr>
            <p:cNvPr id="5" name="Group 4"/>
            <p:cNvGrpSpPr/>
            <p:nvPr/>
          </p:nvGrpSpPr>
          <p:grpSpPr>
            <a:xfrm>
              <a:off x="101600" y="1263892"/>
              <a:ext cx="8978900" cy="2563352"/>
              <a:chOff x="-3562025" y="1523743"/>
              <a:chExt cx="8978900" cy="256335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-3562025" y="1523743"/>
                <a:ext cx="8978900" cy="246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Sub-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GeV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</a:rPr>
                  <a:t>e</a:t>
                </a:r>
                <a:r>
                  <a:rPr lang="en-US" sz="2000" b="1" i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crystal beam steering </a:t>
                </a:r>
                <a:r>
                  <a:rPr lang="en-US" sz="2000" dirty="0"/>
                  <a:t>in two different configuration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    at the BTF (Beam Test Facility, INFN-LNF):</a:t>
                </a:r>
                <a:endParaRPr lang="en-US" sz="1000" dirty="0">
                  <a:solidFill>
                    <a:srgbClr val="002A50"/>
                  </a:solidFill>
                </a:endParaRPr>
              </a:p>
              <a:p>
                <a:r>
                  <a:rPr lang="en-US" b="1" dirty="0"/>
                  <a:t>2006 </a:t>
                </a:r>
                <a:r>
                  <a:rPr lang="mr-IN" b="1" dirty="0"/>
                  <a:t>–</a:t>
                </a:r>
                <a:r>
                  <a:rPr lang="en-US" b="1" dirty="0"/>
                  <a:t> Channeling of 480 MeV </a:t>
                </a:r>
                <a:r>
                  <a:rPr lang="en-US" b="1" i="1" dirty="0"/>
                  <a:t>e</a:t>
                </a:r>
                <a:r>
                  <a:rPr lang="en-US" b="1" i="1" baseline="30000" dirty="0"/>
                  <a:t>+</a:t>
                </a:r>
                <a:r>
                  <a:rPr lang="en-US" b="1" baseline="30000" dirty="0"/>
                  <a:t> </a:t>
                </a:r>
                <a:r>
                  <a:rPr lang="en-US" dirty="0"/>
                  <a:t>[11] </a:t>
                </a:r>
              </a:p>
              <a:p>
                <a:r>
                  <a:rPr lang="en-US" sz="1600" dirty="0"/>
                  <a:t>-    </a:t>
                </a:r>
                <a:r>
                  <a:rPr lang="en-US" sz="1600" dirty="0">
                    <a:solidFill>
                      <a:srgbClr val="FF0000"/>
                    </a:solidFill>
                  </a:rPr>
                  <a:t>1 mm thick </a:t>
                </a:r>
                <a:r>
                  <a:rPr lang="en-US" sz="1600" dirty="0"/>
                  <a:t>silicon crystal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~10 </a:t>
                </a:r>
                <a:r>
                  <a:rPr lang="en-US" sz="1600" dirty="0" err="1"/>
                  <a:t>mrad</a:t>
                </a:r>
                <a:r>
                  <a:rPr lang="en-US" sz="1600" dirty="0"/>
                  <a:t> with ~10% of efficiency</a:t>
                </a:r>
                <a:endParaRPr lang="en-US" sz="1600" b="1" dirty="0"/>
              </a:p>
              <a:p>
                <a:r>
                  <a:rPr lang="en-US" b="1" dirty="0"/>
                  <a:t>2013 </a:t>
                </a:r>
                <a:r>
                  <a:rPr lang="mr-IN" b="1" dirty="0"/>
                  <a:t>–</a:t>
                </a:r>
                <a:r>
                  <a:rPr lang="en-US" b="1" dirty="0"/>
                  <a:t> </a:t>
                </a:r>
                <a:r>
                  <a:rPr lang="en-US" b="1"/>
                  <a:t>Multi volume reflection </a:t>
                </a:r>
                <a:r>
                  <a:rPr lang="en-US" b="1" dirty="0"/>
                  <a:t>of 100 MeV </a:t>
                </a:r>
                <a:r>
                  <a:rPr lang="en-US" b="1" i="1" dirty="0"/>
                  <a:t>e</a:t>
                </a:r>
                <a:r>
                  <a:rPr lang="en-US" b="1" i="1" baseline="30000" dirty="0"/>
                  <a:t>+</a:t>
                </a:r>
                <a:r>
                  <a:rPr lang="en-US" b="1" dirty="0"/>
                  <a:t> </a:t>
                </a:r>
                <a:r>
                  <a:rPr lang="en-US" dirty="0"/>
                  <a:t>[12]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5 bent silicon crystals in a raw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solidFill>
                      <a:srgbClr val="FF0000"/>
                    </a:solidFill>
                  </a:rPr>
                  <a:t>5 x ~100 µm thick </a:t>
                </a:r>
                <a:r>
                  <a:rPr lang="en-US" sz="1600" dirty="0"/>
                  <a:t>silicon crystal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5 </a:t>
                </a:r>
                <a:r>
                  <a:rPr lang="en-US" sz="1600" dirty="0" err="1"/>
                  <a:t>mrad</a:t>
                </a:r>
                <a:r>
                  <a:rPr lang="en-US" sz="1600" dirty="0"/>
                  <a:t> with ~30 % of efficiency</a:t>
                </a:r>
              </a:p>
            </p:txBody>
          </p:sp>
          <p:pic>
            <p:nvPicPr>
              <p:cNvPr id="14" name="Picture 13" descr="Untitled2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1588" y="3239420"/>
                <a:ext cx="2504767" cy="847675"/>
              </a:xfrm>
              <a:prstGeom prst="rect">
                <a:avLst/>
              </a:prstGeom>
            </p:spPr>
          </p:pic>
          <p:pic>
            <p:nvPicPr>
              <p:cNvPr id="16" name="Picture 15" descr="full_CH.pdf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35106" y="2032000"/>
                <a:ext cx="1623145" cy="929506"/>
              </a:xfrm>
              <a:prstGeom prst="rect">
                <a:avLst/>
              </a:prstGeom>
            </p:spPr>
          </p:pic>
        </p:grpSp>
        <p:pic>
          <p:nvPicPr>
            <p:cNvPr id="6" name="Picture 5" descr="Screen Shot 2019-11-29 at 17.35.2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876" y="2827169"/>
              <a:ext cx="1041400" cy="1227705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77800" y="622620"/>
            <a:ext cx="881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The idea is to use the solid expertise developed to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scale crystal extraction from multi-</a:t>
            </a:r>
            <a:r>
              <a:rPr lang="en-US" b="1" dirty="0" err="1">
                <a:solidFill>
                  <a:srgbClr val="008000"/>
                </a:solidFill>
              </a:rPr>
              <a:t>GeV</a:t>
            </a:r>
            <a:r>
              <a:rPr lang="en-US" b="1" dirty="0">
                <a:solidFill>
                  <a:srgbClr val="008000"/>
                </a:solidFill>
              </a:rPr>
              <a:t> hadron beam to &lt; 1 </a:t>
            </a:r>
            <a:r>
              <a:rPr lang="en-US" b="1" dirty="0" err="1">
                <a:solidFill>
                  <a:srgbClr val="008000"/>
                </a:solidFill>
              </a:rPr>
              <a:t>GeV</a:t>
            </a:r>
            <a:r>
              <a:rPr lang="en-US" b="1" dirty="0">
                <a:solidFill>
                  <a:srgbClr val="008000"/>
                </a:solidFill>
              </a:rPr>
              <a:t> positron beam</a:t>
            </a:r>
          </a:p>
        </p:txBody>
      </p:sp>
      <p:pic>
        <p:nvPicPr>
          <p:cNvPr id="22" name="Picture 21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23" name="Picture 22" descr="logo_infn_lnf_1_sigla_lnf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16152" y="635635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5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Sub-</a:t>
            </a:r>
            <a:r>
              <a:rPr lang="en-US" sz="4000" b="1" i="1" dirty="0" err="1">
                <a:solidFill>
                  <a:srgbClr val="FF0000"/>
                </a:solidFill>
              </a:rPr>
              <a:t>GeV</a:t>
            </a:r>
            <a:r>
              <a:rPr lang="en-US" sz="4000" b="1" i="1" dirty="0">
                <a:solidFill>
                  <a:srgbClr val="FF0000"/>
                </a:solidFill>
              </a:rPr>
              <a:t> crystal beam steering: e</a:t>
            </a:r>
            <a:r>
              <a:rPr lang="en-US" sz="4000" b="1" i="1" baseline="30000" dirty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3605" y="2074902"/>
            <a:ext cx="9007905" cy="4462761"/>
            <a:chOff x="-3605" y="4778595"/>
            <a:chExt cx="9007905" cy="44627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4049" y="7635387"/>
              <a:ext cx="3270251" cy="13251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3605" y="4778595"/>
              <a:ext cx="5705903" cy="446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2014 </a:t>
              </a:r>
              <a:r>
                <a:rPr lang="mr-IN" b="1" dirty="0">
                  <a:solidFill>
                    <a:srgbClr val="000000"/>
                  </a:solidFill>
                </a:rPr>
                <a:t>–</a:t>
              </a:r>
              <a:r>
                <a:rPr lang="en-US" b="1" dirty="0">
                  <a:solidFill>
                    <a:srgbClr val="000000"/>
                  </a:solidFill>
                </a:rPr>
                <a:t> (MAMI) Channeling of 855 MeV </a:t>
              </a:r>
              <a:r>
                <a:rPr lang="en-US" b="1" i="1" dirty="0">
                  <a:solidFill>
                    <a:srgbClr val="000000"/>
                  </a:solidFill>
                </a:rPr>
                <a:t>e</a:t>
              </a:r>
              <a:r>
                <a:rPr lang="en-US" b="1" baseline="30000" dirty="0">
                  <a:solidFill>
                    <a:srgbClr val="000000"/>
                  </a:solidFill>
                </a:rPr>
                <a:t>- </a:t>
              </a:r>
              <a:r>
                <a:rPr lang="en-US" dirty="0">
                  <a:solidFill>
                    <a:srgbClr val="000000"/>
                  </a:solidFill>
                </a:rPr>
                <a:t>[15]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FF0000"/>
                  </a:solidFill>
                </a:rPr>
                <a:t>30 </a:t>
              </a:r>
              <a:r>
                <a:rPr lang="en-US" dirty="0" err="1">
                  <a:solidFill>
                    <a:srgbClr val="FF0000"/>
                  </a:solidFill>
                </a:rPr>
                <a:t>μm</a:t>
              </a:r>
              <a:r>
                <a:rPr lang="en-US" dirty="0"/>
                <a:t> Silicon crystal (111),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Deflection: 910 </a:t>
              </a:r>
              <a:r>
                <a:rPr lang="en-US" dirty="0" err="1"/>
                <a:t>μrad</a:t>
              </a:r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/>
                <a:t>Efficiency: 20%</a:t>
              </a:r>
            </a:p>
            <a:p>
              <a:endParaRPr lang="en-US" sz="1000" dirty="0"/>
            </a:p>
            <a:p>
              <a:endParaRPr lang="en-US" sz="1200" dirty="0"/>
            </a:p>
            <a:p>
              <a:r>
                <a:rPr lang="en-US" b="1" dirty="0">
                  <a:solidFill>
                    <a:srgbClr val="000000"/>
                  </a:solidFill>
                </a:rPr>
                <a:t>2014 </a:t>
              </a:r>
              <a:r>
                <a:rPr lang="mr-IN" b="1" dirty="0">
                  <a:solidFill>
                    <a:srgbClr val="000000"/>
                  </a:solidFill>
                </a:rPr>
                <a:t>–</a:t>
              </a:r>
              <a:r>
                <a:rPr lang="en-US" b="1" dirty="0">
                  <a:solidFill>
                    <a:srgbClr val="000000"/>
                  </a:solidFill>
                </a:rPr>
                <a:t> (MAMI) Volume reflection of 855 MeV </a:t>
              </a:r>
              <a:r>
                <a:rPr lang="en-US" b="1" i="1" dirty="0">
                  <a:solidFill>
                    <a:srgbClr val="000000"/>
                  </a:solidFill>
                </a:rPr>
                <a:t>e</a:t>
              </a:r>
              <a:r>
                <a:rPr lang="en-US" b="1" baseline="30000" dirty="0">
                  <a:solidFill>
                    <a:srgbClr val="000000"/>
                  </a:solidFill>
                </a:rPr>
                <a:t>- </a:t>
              </a:r>
              <a:r>
                <a:rPr lang="en-US" dirty="0">
                  <a:solidFill>
                    <a:srgbClr val="000000"/>
                  </a:solidFill>
                </a:rPr>
                <a:t>[15]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FF0000"/>
                  </a:solidFill>
                </a:rPr>
                <a:t>30 </a:t>
              </a:r>
              <a:r>
                <a:rPr lang="en-US" dirty="0" err="1">
                  <a:solidFill>
                    <a:srgbClr val="FF0000"/>
                  </a:solidFill>
                </a:rPr>
                <a:t>μm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/>
                <a:t>Silicon crystal (111),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Deflection:191 </a:t>
              </a:r>
              <a:r>
                <a:rPr lang="en-US" dirty="0" err="1"/>
                <a:t>μrad</a:t>
              </a:r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/>
                <a:t>Efficiency: 77%</a:t>
              </a:r>
            </a:p>
            <a:p>
              <a:endParaRPr lang="it-IT" sz="1000" dirty="0"/>
            </a:p>
            <a:p>
              <a:endParaRPr lang="it-IT" sz="1000" dirty="0"/>
            </a:p>
            <a:p>
              <a:r>
                <a:rPr lang="en-US" b="1" dirty="0">
                  <a:solidFill>
                    <a:srgbClr val="000000"/>
                  </a:solidFill>
                </a:rPr>
                <a:t>2016 </a:t>
              </a:r>
              <a:r>
                <a:rPr lang="mr-IN" b="1" dirty="0">
                  <a:solidFill>
                    <a:srgbClr val="000000"/>
                  </a:solidFill>
                </a:rPr>
                <a:t>–</a:t>
              </a:r>
              <a:r>
                <a:rPr lang="en-US" b="1" dirty="0">
                  <a:solidFill>
                    <a:srgbClr val="000000"/>
                  </a:solidFill>
                </a:rPr>
                <a:t> (SAGA-LS) mirroring of 255 MeV </a:t>
              </a:r>
              <a:r>
                <a:rPr lang="en-US" b="1" i="1" dirty="0">
                  <a:solidFill>
                    <a:srgbClr val="000000"/>
                  </a:solidFill>
                </a:rPr>
                <a:t>e</a:t>
              </a:r>
              <a:r>
                <a:rPr lang="en-US" b="1" baseline="30000" dirty="0">
                  <a:solidFill>
                    <a:srgbClr val="000000"/>
                  </a:solidFill>
                </a:rPr>
                <a:t>-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[16]</a:t>
              </a:r>
              <a:endParaRPr lang="en-US" baseline="30000" dirty="0">
                <a:solidFill>
                  <a:srgbClr val="00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/>
                <a:t>ultrathin silicon crystal (</a:t>
              </a:r>
              <a:r>
                <a:rPr lang="en-US" dirty="0">
                  <a:solidFill>
                    <a:srgbClr val="FF0000"/>
                  </a:solidFill>
                </a:rPr>
                <a:t>0.74 µm, half wavelength of the planar channeling oscillation</a:t>
              </a:r>
              <a:r>
                <a:rPr lang="en-US" dirty="0"/>
                <a:t>), deflection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Deflection: 450 µrad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Efficiency: 29%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-3605" y="742771"/>
            <a:ext cx="90968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Also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crystal beam steering </a:t>
            </a:r>
            <a:r>
              <a:rPr lang="en-US" dirty="0"/>
              <a:t>has been performed in different conditions, giving useful </a:t>
            </a:r>
            <a:r>
              <a:rPr lang="en-US" dirty="0">
                <a:solidFill>
                  <a:srgbClr val="FF0000"/>
                </a:solidFill>
              </a:rPr>
              <a:t>references for leptons coherent effects in bent crystals and for thin crystal technology</a:t>
            </a:r>
          </a:p>
          <a:p>
            <a:pPr algn="ctr"/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Negative particle </a:t>
            </a:r>
            <a:r>
              <a:rPr lang="en-US" dirty="0"/>
              <a:t>deflection is always</a:t>
            </a:r>
            <a:r>
              <a:rPr lang="en-US" dirty="0">
                <a:solidFill>
                  <a:srgbClr val="FF0000"/>
                </a:solidFill>
              </a:rPr>
              <a:t> less efficient </a:t>
            </a:r>
            <a:r>
              <a:rPr lang="en-US" dirty="0"/>
              <a:t>then for positive ones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" name="Picture 21" descr="full_CH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31" y="2074902"/>
            <a:ext cx="2043464" cy="1170205"/>
          </a:xfrm>
          <a:prstGeom prst="rect">
            <a:avLst/>
          </a:prstGeom>
        </p:spPr>
      </p:pic>
      <p:pic>
        <p:nvPicPr>
          <p:cNvPr id="23" name="Picture 22" descr="V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376" y="3482392"/>
            <a:ext cx="1524000" cy="1244600"/>
          </a:xfrm>
          <a:prstGeom prst="rect">
            <a:avLst/>
          </a:prstGeom>
        </p:spPr>
      </p:pic>
      <p:pic>
        <p:nvPicPr>
          <p:cNvPr id="16" name="Picture 15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7" name="Picture 16" descr="logo_infn_lnf_1_sigla_ln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86956" y="635510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3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929834" y="781140"/>
            <a:ext cx="6843763" cy="578003"/>
            <a:chOff x="-929834" y="844640"/>
            <a:chExt cx="6843763" cy="578003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429964"/>
                </p:ext>
              </p:extLst>
            </p:nvPr>
          </p:nvGraphicFramePr>
          <p:xfrm>
            <a:off x="-929834" y="844640"/>
            <a:ext cx="6843763" cy="560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1" name="Document" r:id="rId3" imgW="5270500" imgH="431800" progId="Word.Document.12">
                    <p:embed/>
                  </p:oleObj>
                </mc:Choice>
                <mc:Fallback>
                  <p:oleObj name="Document" r:id="rId3" imgW="5270500" imgH="4318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929834" y="844640"/>
                          <a:ext cx="6843763" cy="5606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" name="Rectangle 80"/>
            <p:cNvSpPr/>
            <p:nvPr/>
          </p:nvSpPr>
          <p:spPr>
            <a:xfrm>
              <a:off x="1214528" y="882740"/>
              <a:ext cx="2443072" cy="5399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6200422" y="1225068"/>
            <a:ext cx="2743200" cy="41965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4448" y="-112048"/>
            <a:ext cx="7690859" cy="941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3600" b="1" i="1" dirty="0">
                <a:solidFill>
                  <a:srgbClr val="FF0000"/>
                </a:solidFill>
              </a:rPr>
              <a:t>Coherent processes in bent crystals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0800" y="4236394"/>
            <a:ext cx="2305984" cy="1684329"/>
            <a:chOff x="5757688" y="1246731"/>
            <a:chExt cx="2305984" cy="1684329"/>
          </a:xfrm>
        </p:grpSpPr>
        <p:grpSp>
          <p:nvGrpSpPr>
            <p:cNvPr id="51" name="Group 50"/>
            <p:cNvGrpSpPr/>
            <p:nvPr/>
          </p:nvGrpSpPr>
          <p:grpSpPr>
            <a:xfrm>
              <a:off x="6019800" y="1246731"/>
              <a:ext cx="2043872" cy="1684329"/>
              <a:chOff x="17923" y="4582334"/>
              <a:chExt cx="2043872" cy="1684329"/>
            </a:xfrm>
          </p:grpSpPr>
          <p:sp>
            <p:nvSpPr>
              <p:cNvPr id="53" name="Block Arc 52"/>
              <p:cNvSpPr/>
              <p:nvPr/>
            </p:nvSpPr>
            <p:spPr>
              <a:xfrm rot="2739372">
                <a:off x="283233" y="4738434"/>
                <a:ext cx="1530009" cy="1526449"/>
              </a:xfrm>
              <a:prstGeom prst="blockArc">
                <a:avLst>
                  <a:gd name="adj1" fmla="val 10800000"/>
                  <a:gd name="adj2" fmla="val 16246785"/>
                  <a:gd name="adj3" fmla="val 26493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680897" y="4582334"/>
                <a:ext cx="760363" cy="167413"/>
                <a:chOff x="430865" y="4612133"/>
                <a:chExt cx="760363" cy="167413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585771" y="4612133"/>
                  <a:ext cx="467629" cy="78812"/>
                </a:xfrm>
                <a:custGeom>
                  <a:avLst/>
                  <a:gdLst>
                    <a:gd name="connsiteX0" fmla="*/ 0 w 467629"/>
                    <a:gd name="connsiteY0" fmla="*/ 68967 h 78812"/>
                    <a:gd name="connsiteX1" fmla="*/ 236276 w 467629"/>
                    <a:gd name="connsiteY1" fmla="*/ 55 h 78812"/>
                    <a:gd name="connsiteX2" fmla="*/ 467629 w 467629"/>
                    <a:gd name="connsiteY2" fmla="*/ 78812 h 7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7629" h="78812">
                      <a:moveTo>
                        <a:pt x="0" y="68967"/>
                      </a:moveTo>
                      <a:cubicBezTo>
                        <a:pt x="79169" y="33690"/>
                        <a:pt x="158338" y="-1586"/>
                        <a:pt x="236276" y="55"/>
                      </a:cubicBezTo>
                      <a:cubicBezTo>
                        <a:pt x="314214" y="1696"/>
                        <a:pt x="433172" y="52560"/>
                        <a:pt x="467629" y="78812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5" name="Straight Arrow Connector 64"/>
                <p:cNvCxnSpPr>
                  <a:stCxn id="64" idx="0"/>
                </p:cNvCxnSpPr>
                <p:nvPr/>
              </p:nvCxnSpPr>
              <p:spPr>
                <a:xfrm flipH="1">
                  <a:off x="430865" y="4681100"/>
                  <a:ext cx="154906" cy="9844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>
                  <a:stCxn id="64" idx="2"/>
                </p:cNvCxnSpPr>
                <p:nvPr/>
              </p:nvCxnSpPr>
              <p:spPr>
                <a:xfrm>
                  <a:off x="1053400" y="4690945"/>
                  <a:ext cx="137828" cy="8860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/>
              <p:cNvCxnSpPr/>
              <p:nvPr/>
            </p:nvCxnSpPr>
            <p:spPr>
              <a:xfrm flipV="1">
                <a:off x="17923" y="5065052"/>
                <a:ext cx="1973477" cy="246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97339" y="4890542"/>
                <a:ext cx="458301" cy="1646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1525491" y="5081208"/>
                <a:ext cx="127373" cy="633229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36908" y="5044579"/>
                <a:ext cx="1300440" cy="42611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517977" y="5028585"/>
                <a:ext cx="510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rgbClr val="008000"/>
                    </a:solidFill>
                  </a:rPr>
                  <a:t>Θ</a:t>
                </a:r>
                <a:r>
                  <a:rPr lang="en-GB" sz="1600" baseline="-25000" dirty="0" err="1">
                    <a:solidFill>
                      <a:srgbClr val="008000"/>
                    </a:solidFill>
                  </a:rPr>
                  <a:t>out</a:t>
                </a:r>
                <a:endParaRPr lang="en-GB" sz="16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625458" y="5419540"/>
                <a:ext cx="4363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ΔΘ</a:t>
                </a:r>
              </a:p>
            </p:txBody>
          </p:sp>
          <p:sp>
            <p:nvSpPr>
              <p:cNvPr id="61" name="Arc 60"/>
              <p:cNvSpPr/>
              <p:nvPr/>
            </p:nvSpPr>
            <p:spPr>
              <a:xfrm rot="16200000">
                <a:off x="214988" y="4995549"/>
                <a:ext cx="220706" cy="188230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Arc 61"/>
              <p:cNvSpPr/>
              <p:nvPr/>
            </p:nvSpPr>
            <p:spPr>
              <a:xfrm rot="5400000">
                <a:off x="1435419" y="4976207"/>
                <a:ext cx="221684" cy="210002"/>
              </a:xfrm>
              <a:prstGeom prst="arc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 62"/>
              <p:cNvSpPr/>
              <p:nvPr/>
            </p:nvSpPr>
            <p:spPr>
              <a:xfrm rot="5400000">
                <a:off x="1503143" y="5314539"/>
                <a:ext cx="221684" cy="21000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757688" y="1415507"/>
              <a:ext cx="423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solidFill>
                    <a:srgbClr val="FF0000"/>
                  </a:solidFill>
                </a:rPr>
                <a:t>Θ</a:t>
              </a:r>
              <a:r>
                <a:rPr lang="en-GB" sz="1600" baseline="-25000" dirty="0" err="1">
                  <a:solidFill>
                    <a:srgbClr val="FF0000"/>
                  </a:solidFill>
                </a:rPr>
                <a:t>in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Ang_scan_th-eps-converted-to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5" t="6934" b="-1"/>
          <a:stretch/>
        </p:blipFill>
        <p:spPr>
          <a:xfrm>
            <a:off x="-1" y="1371843"/>
            <a:ext cx="5208649" cy="2855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4134" y="3165636"/>
            <a:ext cx="52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0742" y="2589095"/>
            <a:ext cx="52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2218" y="3411113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VR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0948" y="2000003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VC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407" y="2324598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DC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966" y="156461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latin typeface="Times"/>
                <a:cs typeface="Times"/>
              </a:rPr>
              <a:t>CH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103186" y="2000003"/>
            <a:ext cx="20824" cy="1936997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403409" y="2000003"/>
            <a:ext cx="0" cy="1949111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50640" y="3536068"/>
            <a:ext cx="447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+mj-lt"/>
              </a:rPr>
              <a:t>Θ</a:t>
            </a:r>
            <a:r>
              <a:rPr lang="en-US" sz="1600" b="1" baseline="-25000" dirty="0" err="1">
                <a:latin typeface="+mj-lt"/>
              </a:rPr>
              <a:t>c</a:t>
            </a:r>
            <a:endParaRPr lang="en-US" sz="1600" b="1" baseline="-25000" dirty="0">
              <a:latin typeface="+mj-lt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971897" y="733056"/>
            <a:ext cx="8043813" cy="2218693"/>
            <a:chOff x="971897" y="796556"/>
            <a:chExt cx="8043813" cy="2218693"/>
          </a:xfrm>
        </p:grpSpPr>
        <p:grpSp>
          <p:nvGrpSpPr>
            <p:cNvPr id="69" name="Group 68"/>
            <p:cNvGrpSpPr/>
            <p:nvPr/>
          </p:nvGrpSpPr>
          <p:grpSpPr>
            <a:xfrm>
              <a:off x="5311984" y="796556"/>
              <a:ext cx="3703726" cy="1803988"/>
              <a:chOff x="5311984" y="796556"/>
              <a:chExt cx="3703726" cy="18039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311984" y="995584"/>
                <a:ext cx="3703726" cy="1604960"/>
                <a:chOff x="5311984" y="1174794"/>
                <a:chExt cx="3703726" cy="160496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5311984" y="1174794"/>
                  <a:ext cx="3703726" cy="1604960"/>
                  <a:chOff x="5440274" y="2028586"/>
                  <a:chExt cx="3703726" cy="1604960"/>
                </a:xfrm>
              </p:grpSpPr>
              <p:pic>
                <p:nvPicPr>
                  <p:cNvPr id="46" name="Picture 45" descr="DC_enrg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28689" y="2028586"/>
                    <a:ext cx="2304054" cy="1604960"/>
                  </a:xfrm>
                  <a:prstGeom prst="rect">
                    <a:avLst/>
                  </a:prstGeom>
                </p:spPr>
              </p:pic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5440274" y="2198686"/>
                    <a:ext cx="3703726" cy="1421417"/>
                    <a:chOff x="917223" y="4599235"/>
                    <a:chExt cx="3703726" cy="1421417"/>
                  </a:xfrm>
                </p:grpSpPr>
                <p:sp>
                  <p:nvSpPr>
                    <p:cNvPr id="49" name="Rounded Rectangle 48"/>
                    <p:cNvSpPr/>
                    <p:nvPr/>
                  </p:nvSpPr>
                  <p:spPr>
                    <a:xfrm>
                      <a:off x="917223" y="4599235"/>
                      <a:ext cx="3703726" cy="1421417"/>
                    </a:xfrm>
                    <a:prstGeom prst="roundRect">
                      <a:avLst>
                        <a:gd name="adj" fmla="val 4076"/>
                      </a:avLst>
                    </a:prstGeom>
                    <a:noFill/>
                    <a:ln w="19050" cmpd="sng"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Rounded Rectangle 49"/>
                    <p:cNvSpPr/>
                    <p:nvPr/>
                  </p:nvSpPr>
                  <p:spPr>
                    <a:xfrm>
                      <a:off x="4162778" y="4599235"/>
                      <a:ext cx="458171" cy="325543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b="1" dirty="0">
                          <a:latin typeface="Times"/>
                          <a:cs typeface="Times"/>
                        </a:rPr>
                        <a:t>3</a:t>
                      </a:r>
                    </a:p>
                  </p:txBody>
                </p:sp>
              </p:grpSp>
              <p:pic>
                <p:nvPicPr>
                  <p:cNvPr id="48" name="Picture 47" descr="DC.pdf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8527" y="2285872"/>
                    <a:ext cx="1382033" cy="120989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5" name="Rounded Rectangle 44"/>
                <p:cNvSpPr/>
                <p:nvPr/>
              </p:nvSpPr>
              <p:spPr>
                <a:xfrm>
                  <a:off x="5311984" y="2442689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>
                      <a:latin typeface="Times"/>
                      <a:cs typeface="Times"/>
                    </a:rPr>
                    <a:t>DC</a:t>
                  </a: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5311984" y="796556"/>
                <a:ext cx="192888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>
                    <a:solidFill>
                      <a:srgbClr val="FF0000"/>
                    </a:solidFill>
                  </a:rPr>
                  <a:t>Dechanneling</a:t>
                </a:r>
                <a:endParaRPr lang="en-US" sz="20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971897" y="2201825"/>
              <a:ext cx="526703" cy="813424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214528" y="3091657"/>
            <a:ext cx="7801182" cy="3038798"/>
            <a:chOff x="1214528" y="3091657"/>
            <a:chExt cx="7801182" cy="3038798"/>
          </a:xfrm>
        </p:grpSpPr>
        <p:grpSp>
          <p:nvGrpSpPr>
            <p:cNvPr id="79" name="Group 78"/>
            <p:cNvGrpSpPr/>
            <p:nvPr/>
          </p:nvGrpSpPr>
          <p:grpSpPr>
            <a:xfrm>
              <a:off x="5284845" y="4317991"/>
              <a:ext cx="3730865" cy="1812464"/>
              <a:chOff x="5284845" y="4317991"/>
              <a:chExt cx="3730865" cy="181246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284845" y="4482278"/>
                <a:ext cx="3730865" cy="1648177"/>
                <a:chOff x="2620281" y="4696323"/>
                <a:chExt cx="3730865" cy="1648177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2620281" y="4696323"/>
                  <a:ext cx="3730865" cy="1648177"/>
                  <a:chOff x="5413135" y="3772487"/>
                  <a:chExt cx="3730865" cy="1648177"/>
                </a:xfrm>
              </p:grpSpPr>
              <p:pic>
                <p:nvPicPr>
                  <p:cNvPr id="31" name="Picture 30" descr="VR_enrg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6423" y="3772487"/>
                    <a:ext cx="2055257" cy="1648177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413135" y="3946012"/>
                    <a:ext cx="3730865" cy="1434117"/>
                    <a:chOff x="5413135" y="3946012"/>
                    <a:chExt cx="3730865" cy="1434117"/>
                  </a:xfrm>
                </p:grpSpPr>
                <p:pic>
                  <p:nvPicPr>
                    <p:cNvPr id="33" name="Picture 32" descr="VR.pdf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13135" y="4086686"/>
                      <a:ext cx="1524000" cy="12446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5440274" y="3946012"/>
                      <a:ext cx="3703726" cy="1434117"/>
                      <a:chOff x="917223" y="4650035"/>
                      <a:chExt cx="3703726" cy="1434117"/>
                    </a:xfrm>
                  </p:grpSpPr>
                  <p:sp>
                    <p:nvSpPr>
                      <p:cNvPr id="35" name="Rounded Rectangle 34"/>
                      <p:cNvSpPr/>
                      <p:nvPr/>
                    </p:nvSpPr>
                    <p:spPr>
                      <a:xfrm>
                        <a:off x="917223" y="4662735"/>
                        <a:ext cx="3703726" cy="1421417"/>
                      </a:xfrm>
                      <a:prstGeom prst="roundRect">
                        <a:avLst>
                          <a:gd name="adj" fmla="val 4076"/>
                        </a:avLst>
                      </a:prstGeom>
                      <a:noFill/>
                      <a:ln w="19050" cmpd="sng"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6" name="Rounded Rectangle 35"/>
                      <p:cNvSpPr/>
                      <p:nvPr/>
                    </p:nvSpPr>
                    <p:spPr>
                      <a:xfrm>
                        <a:off x="4162778" y="4650035"/>
                        <a:ext cx="458171" cy="325543"/>
                      </a:xfrm>
                      <a:prstGeom prst="roundRect">
                        <a:avLst/>
                      </a:prstGeom>
                      <a:solidFill>
                        <a:srgbClr val="800000"/>
                      </a:solidFill>
                      <a:ln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GB" b="1" dirty="0">
                            <a:latin typeface="Times"/>
                            <a:cs typeface="Times"/>
                          </a:rPr>
                          <a:t>4</a:t>
                        </a:r>
                      </a:p>
                    </p:txBody>
                  </p:sp>
                </p:grpSp>
              </p:grpSp>
            </p:grpSp>
            <p:sp>
              <p:nvSpPr>
                <p:cNvPr id="30" name="Rounded Rectangle 29"/>
                <p:cNvSpPr/>
                <p:nvPr/>
              </p:nvSpPr>
              <p:spPr>
                <a:xfrm>
                  <a:off x="2643260" y="5967080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>
                      <a:latin typeface="Times"/>
                      <a:cs typeface="Times"/>
                    </a:rPr>
                    <a:t>VR</a:t>
                  </a: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5307622" y="4317991"/>
                <a:ext cx="23897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>
                    <a:solidFill>
                      <a:srgbClr val="FF6600"/>
                    </a:solidFill>
                  </a:rPr>
                  <a:t>Volume reflection</a:t>
                </a:r>
              </a:p>
            </p:txBody>
          </p:sp>
        </p:grpSp>
        <p:sp>
          <p:nvSpPr>
            <p:cNvPr id="84" name="Oval 83"/>
            <p:cNvSpPr/>
            <p:nvPr/>
          </p:nvSpPr>
          <p:spPr>
            <a:xfrm>
              <a:off x="1214528" y="3091657"/>
              <a:ext cx="3235587" cy="368401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360008" y="2302041"/>
            <a:ext cx="7655702" cy="1983424"/>
            <a:chOff x="1360008" y="2365541"/>
            <a:chExt cx="7655702" cy="1983424"/>
          </a:xfrm>
        </p:grpSpPr>
        <p:grpSp>
          <p:nvGrpSpPr>
            <p:cNvPr id="70" name="Group 69"/>
            <p:cNvGrpSpPr/>
            <p:nvPr/>
          </p:nvGrpSpPr>
          <p:grpSpPr>
            <a:xfrm>
              <a:off x="5307622" y="2571709"/>
              <a:ext cx="3708088" cy="1777256"/>
              <a:chOff x="5307622" y="2571709"/>
              <a:chExt cx="3708088" cy="177725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307622" y="2914178"/>
                <a:ext cx="3708088" cy="1434787"/>
                <a:chOff x="5307622" y="3093388"/>
                <a:chExt cx="3708088" cy="1434787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5311984" y="3093388"/>
                  <a:ext cx="3703726" cy="1434787"/>
                  <a:chOff x="917223" y="4624635"/>
                  <a:chExt cx="3703726" cy="1434787"/>
                </a:xfrm>
              </p:grpSpPr>
              <p:pic>
                <p:nvPicPr>
                  <p:cNvPr id="39" name="Picture 38" descr="VC_2.pdf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8097" y="4740470"/>
                    <a:ext cx="1712321" cy="1305582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 descr="VC_enrg.pdf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5058" y="4624635"/>
                    <a:ext cx="1855170" cy="1434787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917223" y="4624635"/>
                    <a:ext cx="3703726" cy="1421417"/>
                    <a:chOff x="917223" y="4624635"/>
                    <a:chExt cx="3703726" cy="1421417"/>
                  </a:xfrm>
                </p:grpSpPr>
                <p:sp>
                  <p:nvSpPr>
                    <p:cNvPr id="42" name="Rounded Rectangle 41"/>
                    <p:cNvSpPr/>
                    <p:nvPr/>
                  </p:nvSpPr>
                  <p:spPr>
                    <a:xfrm>
                      <a:off x="917223" y="4624635"/>
                      <a:ext cx="3703726" cy="1421417"/>
                    </a:xfrm>
                    <a:prstGeom prst="roundRect">
                      <a:avLst>
                        <a:gd name="adj" fmla="val 4076"/>
                      </a:avLst>
                    </a:prstGeom>
                    <a:noFill/>
                    <a:ln w="19050" cmpd="sng"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" name="Rounded Rectangle 42"/>
                    <p:cNvSpPr/>
                    <p:nvPr/>
                  </p:nvSpPr>
                  <p:spPr>
                    <a:xfrm>
                      <a:off x="4162778" y="4624635"/>
                      <a:ext cx="458171" cy="325543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b="1" dirty="0">
                          <a:latin typeface="Times"/>
                          <a:cs typeface="Times"/>
                        </a:rPr>
                        <a:t>5</a:t>
                      </a:r>
                    </a:p>
                  </p:txBody>
                </p:sp>
              </p:grpSp>
            </p:grpSp>
            <p:sp>
              <p:nvSpPr>
                <p:cNvPr id="38" name="Rounded Rectangle 37"/>
                <p:cNvSpPr/>
                <p:nvPr/>
              </p:nvSpPr>
              <p:spPr>
                <a:xfrm>
                  <a:off x="5307622" y="4191824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>
                      <a:latin typeface="Times"/>
                      <a:cs typeface="Times"/>
                    </a:rPr>
                    <a:t>VC</a:t>
                  </a: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5307622" y="2571709"/>
                <a:ext cx="216181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/>
                  <a:t>Volume capture</a:t>
                </a:r>
              </a:p>
            </p:txBody>
          </p:sp>
        </p:grpSp>
        <p:sp>
          <p:nvSpPr>
            <p:cNvPr id="85" name="Oval 84"/>
            <p:cNvSpPr/>
            <p:nvPr/>
          </p:nvSpPr>
          <p:spPr>
            <a:xfrm rot="1070752">
              <a:off x="1360008" y="2365541"/>
              <a:ext cx="2999464" cy="451901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9700" y="1499733"/>
            <a:ext cx="4606752" cy="4587878"/>
            <a:chOff x="279700" y="1499733"/>
            <a:chExt cx="4606752" cy="4587878"/>
          </a:xfrm>
        </p:grpSpPr>
        <p:grpSp>
          <p:nvGrpSpPr>
            <p:cNvPr id="86" name="Group 85"/>
            <p:cNvGrpSpPr/>
            <p:nvPr/>
          </p:nvGrpSpPr>
          <p:grpSpPr>
            <a:xfrm>
              <a:off x="925698" y="1499733"/>
              <a:ext cx="3960754" cy="4587878"/>
              <a:chOff x="925698" y="1499733"/>
              <a:chExt cx="3960754" cy="4587878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2818631" y="4275839"/>
                <a:ext cx="2067821" cy="1811772"/>
                <a:chOff x="2818631" y="4275839"/>
                <a:chExt cx="2067821" cy="1811772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818631" y="4662992"/>
                  <a:ext cx="2067821" cy="1424619"/>
                  <a:chOff x="184231" y="4842202"/>
                  <a:chExt cx="2067821" cy="1424619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184231" y="4842202"/>
                    <a:ext cx="2067821" cy="1421417"/>
                    <a:chOff x="5995851" y="5255086"/>
                    <a:chExt cx="2067821" cy="1421417"/>
                  </a:xfrm>
                </p:grpSpPr>
                <p:pic>
                  <p:nvPicPr>
                    <p:cNvPr id="24" name="Picture 23" descr="full_CH.pdf"/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995851" y="5398926"/>
                      <a:ext cx="2043464" cy="117020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6019799" y="5255086"/>
                      <a:ext cx="2043873" cy="1421417"/>
                      <a:chOff x="917223" y="4624635"/>
                      <a:chExt cx="3703726" cy="1421417"/>
                    </a:xfrm>
                  </p:grpSpPr>
                  <p:sp>
                    <p:nvSpPr>
                      <p:cNvPr id="27" name="Rounded Rectangle 26"/>
                      <p:cNvSpPr/>
                      <p:nvPr/>
                    </p:nvSpPr>
                    <p:spPr>
                      <a:xfrm>
                        <a:off x="917223" y="4624635"/>
                        <a:ext cx="3703726" cy="1421417"/>
                      </a:xfrm>
                      <a:prstGeom prst="roundRect">
                        <a:avLst>
                          <a:gd name="adj" fmla="val 4076"/>
                        </a:avLst>
                      </a:prstGeom>
                      <a:noFill/>
                      <a:ln w="19050" cmpd="sng"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8" name="Rounded Rectangle 27"/>
                      <p:cNvSpPr/>
                      <p:nvPr/>
                    </p:nvSpPr>
                    <p:spPr>
                      <a:xfrm>
                        <a:off x="3830258" y="4624635"/>
                        <a:ext cx="790691" cy="325543"/>
                      </a:xfrm>
                      <a:prstGeom prst="roundRect">
                        <a:avLst/>
                      </a:prstGeom>
                      <a:solidFill>
                        <a:srgbClr val="800000"/>
                      </a:solidFill>
                      <a:ln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GB" b="1" dirty="0">
                            <a:latin typeface="Times"/>
                            <a:cs typeface="Times"/>
                          </a:rPr>
                          <a:t>2</a:t>
                        </a:r>
                      </a:p>
                    </p:txBody>
                  </p:sp>
                </p:grpSp>
              </p:grpSp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208179" y="5941278"/>
                    <a:ext cx="458171" cy="325543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200" b="1" dirty="0">
                        <a:latin typeface="Times"/>
                        <a:cs typeface="Times"/>
                      </a:rPr>
                      <a:t>CH</a:t>
                    </a:r>
                  </a:p>
                </p:txBody>
              </p:sp>
            </p:grpSp>
            <p:sp>
              <p:nvSpPr>
                <p:cNvPr id="2" name="TextBox 1"/>
                <p:cNvSpPr txBox="1"/>
                <p:nvPr/>
              </p:nvSpPr>
              <p:spPr>
                <a:xfrm>
                  <a:off x="2842579" y="4275839"/>
                  <a:ext cx="164359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i="1" dirty="0">
                      <a:solidFill>
                        <a:srgbClr val="008000"/>
                      </a:solidFill>
                    </a:rPr>
                    <a:t>Channeling</a:t>
                  </a:r>
                </a:p>
              </p:txBody>
            </p:sp>
          </p:grpSp>
          <p:sp>
            <p:nvSpPr>
              <p:cNvPr id="80" name="Oval 79"/>
              <p:cNvSpPr/>
              <p:nvPr/>
            </p:nvSpPr>
            <p:spPr>
              <a:xfrm>
                <a:off x="925698" y="1499733"/>
                <a:ext cx="766524" cy="813424"/>
              </a:xfrm>
              <a:prstGeom prst="ellipse">
                <a:avLst/>
              </a:prstGeom>
              <a:noFill/>
              <a:ln w="28575" cmpd="sng"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9700" y="5167225"/>
              <a:ext cx="1443574" cy="77730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90" name="Picture 4" descr="chan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21494" y="5428167"/>
              <a:ext cx="927085" cy="588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1097143" y="4367982"/>
            <a:ext cx="78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crysta</a:t>
            </a:r>
            <a:r>
              <a:rPr lang="en-US" dirty="0">
                <a:solidFill>
                  <a:srgbClr val="FF0000"/>
                </a:solidFill>
              </a:rPr>
              <a:t>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88751" y="518403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[1-2]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768422" y="1508657"/>
            <a:ext cx="29351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rgbClr val="FF0000"/>
                </a:solidFill>
              </a:rPr>
              <a:t>Test beam </a:t>
            </a:r>
            <a:r>
              <a:rPr lang="en-GB" sz="1000" i="1" dirty="0">
                <a:solidFill>
                  <a:srgbClr val="FF0000"/>
                </a:solidFill>
              </a:rPr>
              <a:t>on the CERN-SPS extraction line H8</a:t>
            </a:r>
          </a:p>
          <a:p>
            <a:pPr algn="ctr"/>
            <a:r>
              <a:rPr lang="en-GB" sz="1000" i="1" dirty="0">
                <a:solidFill>
                  <a:srgbClr val="FF0000"/>
                </a:solidFill>
              </a:rPr>
              <a:t>(in the framework of the UA9 experiment)</a:t>
            </a:r>
          </a:p>
        </p:txBody>
      </p:sp>
      <p:pic>
        <p:nvPicPr>
          <p:cNvPr id="95" name="Picture 94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97" name="Picture 96" descr="logo_infn_lnf_1_sigla_lnf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74" name="Date Placeholder 73"/>
          <p:cNvSpPr>
            <a:spLocks noGrp="1"/>
          </p:cNvSpPr>
          <p:nvPr>
            <p:ph type="dt" sz="half" idx="2"/>
          </p:nvPr>
        </p:nvSpPr>
        <p:spPr>
          <a:xfrm>
            <a:off x="203992" y="6356027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78" name="Footer Placeholder 7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56" y="25400"/>
            <a:ext cx="8226854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</a:rPr>
              <a:t>SHERPA 2.0: </a:t>
            </a:r>
            <a:br>
              <a:rPr lang="en-US" sz="4400" b="1" i="1" dirty="0">
                <a:solidFill>
                  <a:srgbClr val="FF0000"/>
                </a:solidFill>
              </a:rPr>
            </a:br>
            <a:r>
              <a:rPr lang="en-US" sz="4400" b="1" i="1" dirty="0">
                <a:solidFill>
                  <a:srgbClr val="FF0000"/>
                </a:solidFill>
              </a:rPr>
              <a:t>what else to extract from DAΦNE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48" y="1158272"/>
            <a:ext cx="86245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By-pass of the dumping ring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The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i="1" dirty="0"/>
              <a:t> &amp; e</a:t>
            </a:r>
            <a:r>
              <a:rPr lang="en-US" sz="2000" i="1" baseline="30000" dirty="0"/>
              <a:t>-</a:t>
            </a:r>
            <a:r>
              <a:rPr lang="en-US" sz="2000" baseline="30000" dirty="0"/>
              <a:t>  </a:t>
            </a:r>
            <a:r>
              <a:rPr lang="en-US" sz="2000" dirty="0"/>
              <a:t>rings has to be separated at the interaction points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Adjust the DAΦNE ring optics to fit with the crystal system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Mount the crystal system (</a:t>
            </a:r>
            <a:r>
              <a:rPr lang="en-US" sz="2000" dirty="0" err="1"/>
              <a:t>gonio</a:t>
            </a:r>
            <a:r>
              <a:rPr lang="en-US" sz="2000" dirty="0"/>
              <a:t>, crystal &amp; monitoring)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An extraction line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8148" y="2854020"/>
            <a:ext cx="9026952" cy="3518978"/>
            <a:chOff x="28148" y="2942920"/>
            <a:chExt cx="9026952" cy="35189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8" y="2959099"/>
              <a:ext cx="7583164" cy="342972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325757" y="5436800"/>
              <a:ext cx="2729343" cy="1025098"/>
              <a:chOff x="6325757" y="5386000"/>
              <a:chExt cx="2729343" cy="102509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6325757" y="5549900"/>
                <a:ext cx="608443" cy="12700"/>
              </a:xfrm>
              <a:prstGeom prst="line">
                <a:avLst/>
              </a:prstGeom>
              <a:ln>
                <a:solidFill>
                  <a:srgbClr val="FEBE8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979210" y="5386000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New extraction line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6325757" y="5803900"/>
                <a:ext cx="608443" cy="127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979210" y="5628285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The </a:t>
                </a:r>
                <a:r>
                  <a:rPr lang="en-US" sz="1200" i="1" dirty="0"/>
                  <a:t>e</a:t>
                </a:r>
                <a:r>
                  <a:rPr lang="en-US" sz="1200" i="1" baseline="30000" dirty="0"/>
                  <a:t>+</a:t>
                </a:r>
                <a:r>
                  <a:rPr lang="en-US" sz="1200" i="1" dirty="0"/>
                  <a:t> </a:t>
                </a:r>
                <a:r>
                  <a:rPr lang="en-US" sz="1200" dirty="0"/>
                  <a:t>ring to be modified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6325757" y="6056699"/>
                <a:ext cx="608443" cy="12700"/>
              </a:xfrm>
              <a:prstGeom prst="line">
                <a:avLst/>
              </a:prstGeom>
              <a:ln>
                <a:solidFill>
                  <a:srgbClr val="E671E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979210" y="5880099"/>
                <a:ext cx="20758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The new BTF extraction line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6325757" y="6297999"/>
                <a:ext cx="608443" cy="127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983806" y="6134099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Other existing elements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949700" y="4489966"/>
              <a:ext cx="101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DAΦNE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948" y="2942920"/>
              <a:ext cx="1557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Dumping ring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67600" y="1549400"/>
            <a:ext cx="1651000" cy="73866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Not included in the project presented here</a:t>
            </a:r>
            <a:r>
              <a:rPr lang="mr-IN" sz="1400" dirty="0">
                <a:solidFill>
                  <a:srgbClr val="FF0000"/>
                </a:solidFill>
              </a:rPr>
              <a:t>…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378700" y="1158272"/>
            <a:ext cx="0" cy="15468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276935" y="635635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8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56694"/>
            <a:ext cx="7886700" cy="5416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The crystal/goniometer assembly</a:t>
            </a:r>
            <a:endParaRPr lang="en-GB" b="1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9-11-20 at 23.34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24" y="1943704"/>
            <a:ext cx="7664676" cy="457139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8447" y="688352"/>
            <a:ext cx="3835253" cy="2245895"/>
            <a:chOff x="387178" y="1513681"/>
            <a:chExt cx="7670504" cy="4491789"/>
          </a:xfrm>
        </p:grpSpPr>
        <p:sp>
          <p:nvSpPr>
            <p:cNvPr id="28" name="Rectangle: Rounded Corners 31">
              <a:extLst>
                <a:ext uri="{FF2B5EF4-FFF2-40B4-BE49-F238E27FC236}">
                  <a16:creationId xmlns:a16="http://schemas.microsoft.com/office/drawing/2014/main" id="{B3C732B0-2C73-4991-970D-E61EA3B3FF1A}"/>
                </a:ext>
              </a:extLst>
            </p:cNvPr>
            <p:cNvSpPr/>
            <p:nvPr/>
          </p:nvSpPr>
          <p:spPr>
            <a:xfrm>
              <a:off x="4030767" y="3232569"/>
              <a:ext cx="4026915" cy="225382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2A555C-8C41-4FD4-9701-3E4F5BBD49EA}"/>
                </a:ext>
              </a:extLst>
            </p:cNvPr>
            <p:cNvSpPr/>
            <p:nvPr/>
          </p:nvSpPr>
          <p:spPr>
            <a:xfrm>
              <a:off x="469557" y="5486399"/>
              <a:ext cx="5222789" cy="33775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863C1F-60E6-4F2F-BC0A-7BF58D5C29FC}"/>
                </a:ext>
              </a:extLst>
            </p:cNvPr>
            <p:cNvSpPr txBox="1"/>
            <p:nvPr/>
          </p:nvSpPr>
          <p:spPr>
            <a:xfrm>
              <a:off x="387178" y="5636138"/>
              <a:ext cx="20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Measurement table</a:t>
              </a:r>
              <a:endParaRPr lang="en-GB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D4AF01C-BE2A-445A-B28B-D231B6E4A1D0}"/>
                </a:ext>
              </a:extLst>
            </p:cNvPr>
            <p:cNvGrpSpPr/>
            <p:nvPr/>
          </p:nvGrpSpPr>
          <p:grpSpPr>
            <a:xfrm>
              <a:off x="1313678" y="4949883"/>
              <a:ext cx="2651557" cy="543666"/>
              <a:chOff x="1120347" y="5609998"/>
              <a:chExt cx="4053016" cy="54366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79E253C-B6D5-422D-96CB-4FC3713A3E59}"/>
                  </a:ext>
                </a:extLst>
              </p:cNvPr>
              <p:cNvSpPr/>
              <p:nvPr/>
            </p:nvSpPr>
            <p:spPr>
              <a:xfrm>
                <a:off x="1120347" y="5784331"/>
                <a:ext cx="4053016" cy="369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D7750A8-410F-47BB-BBF0-2C7704BD00BB}"/>
                  </a:ext>
                </a:extLst>
              </p:cNvPr>
              <p:cNvSpPr/>
              <p:nvPr/>
            </p:nvSpPr>
            <p:spPr>
              <a:xfrm>
                <a:off x="2010033" y="5609998"/>
                <a:ext cx="1502309" cy="1578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FB6F55F2-AC68-4181-8166-EFF48060CC62}"/>
                </a:ext>
              </a:extLst>
            </p:cNvPr>
            <p:cNvSpPr/>
            <p:nvPr/>
          </p:nvSpPr>
          <p:spPr>
            <a:xfrm>
              <a:off x="1618736" y="4053018"/>
              <a:ext cx="1499286" cy="86430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Arrow: Curved Right 10">
              <a:extLst>
                <a:ext uri="{FF2B5EF4-FFF2-40B4-BE49-F238E27FC236}">
                  <a16:creationId xmlns:a16="http://schemas.microsoft.com/office/drawing/2014/main" id="{6BBFCB78-1E52-44D0-B755-E11CBBF57382}"/>
                </a:ext>
              </a:extLst>
            </p:cNvPr>
            <p:cNvSpPr/>
            <p:nvPr/>
          </p:nvSpPr>
          <p:spPr>
            <a:xfrm>
              <a:off x="556054" y="4190862"/>
              <a:ext cx="642551" cy="457295"/>
            </a:xfrm>
            <a:prstGeom prst="curved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Arrow: Left-Right 11">
              <a:extLst>
                <a:ext uri="{FF2B5EF4-FFF2-40B4-BE49-F238E27FC236}">
                  <a16:creationId xmlns:a16="http://schemas.microsoft.com/office/drawing/2014/main" id="{EE8DCBAE-8586-46A9-A027-926B537355A3}"/>
                </a:ext>
              </a:extLst>
            </p:cNvPr>
            <p:cNvSpPr/>
            <p:nvPr/>
          </p:nvSpPr>
          <p:spPr>
            <a:xfrm>
              <a:off x="531341" y="4845186"/>
              <a:ext cx="815546" cy="18259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row: Left-Right 13">
              <a:extLst>
                <a:ext uri="{FF2B5EF4-FFF2-40B4-BE49-F238E27FC236}">
                  <a16:creationId xmlns:a16="http://schemas.microsoft.com/office/drawing/2014/main" id="{54A47B09-CD86-4C4A-A71C-096704A52464}"/>
                </a:ext>
              </a:extLst>
            </p:cNvPr>
            <p:cNvSpPr/>
            <p:nvPr/>
          </p:nvSpPr>
          <p:spPr>
            <a:xfrm>
              <a:off x="438604" y="3480938"/>
              <a:ext cx="815546" cy="182598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04552D-C81A-4F4B-B0FD-2F9DF87142EA}"/>
                </a:ext>
              </a:extLst>
            </p:cNvPr>
            <p:cNvSpPr/>
            <p:nvPr/>
          </p:nvSpPr>
          <p:spPr>
            <a:xfrm>
              <a:off x="1853659" y="3734594"/>
              <a:ext cx="988540" cy="305472"/>
            </a:xfrm>
            <a:prstGeom prst="rect">
              <a:avLst/>
            </a:prstGeom>
            <a:solidFill>
              <a:srgbClr val="9A57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Arrow: Curved Right 15">
              <a:extLst>
                <a:ext uri="{FF2B5EF4-FFF2-40B4-BE49-F238E27FC236}">
                  <a16:creationId xmlns:a16="http://schemas.microsoft.com/office/drawing/2014/main" id="{A9EC0518-B723-40FC-8C3D-5597361B7E15}"/>
                </a:ext>
              </a:extLst>
            </p:cNvPr>
            <p:cNvSpPr/>
            <p:nvPr/>
          </p:nvSpPr>
          <p:spPr>
            <a:xfrm rot="16200000">
              <a:off x="655788" y="3703938"/>
              <a:ext cx="436696" cy="401643"/>
            </a:xfrm>
            <a:prstGeom prst="curvedRightArrow">
              <a:avLst/>
            </a:prstGeom>
            <a:solidFill>
              <a:srgbClr val="9A57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804CA4-4556-4229-A5AF-72679F296E1E}"/>
                </a:ext>
              </a:extLst>
            </p:cNvPr>
            <p:cNvGrpSpPr/>
            <p:nvPr/>
          </p:nvGrpSpPr>
          <p:grpSpPr>
            <a:xfrm>
              <a:off x="1538417" y="2163737"/>
              <a:ext cx="823783" cy="1190369"/>
              <a:chOff x="4893276" y="2238631"/>
              <a:chExt cx="823783" cy="1190369"/>
            </a:xfrm>
          </p:grpSpPr>
          <p:sp>
            <p:nvSpPr>
              <p:cNvPr id="49" name="L-Shape 48">
                <a:extLst>
                  <a:ext uri="{FF2B5EF4-FFF2-40B4-BE49-F238E27FC236}">
                    <a16:creationId xmlns:a16="http://schemas.microsoft.com/office/drawing/2014/main" id="{20199E8C-E7B6-49A2-A8DE-D3D61A4742AD}"/>
                  </a:ext>
                </a:extLst>
              </p:cNvPr>
              <p:cNvSpPr/>
              <p:nvPr/>
            </p:nvSpPr>
            <p:spPr>
              <a:xfrm>
                <a:off x="4893276" y="2833816"/>
                <a:ext cx="757881" cy="595184"/>
              </a:xfrm>
              <a:prstGeom prst="corner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L-Shape 49">
                <a:extLst>
                  <a:ext uri="{FF2B5EF4-FFF2-40B4-BE49-F238E27FC236}">
                    <a16:creationId xmlns:a16="http://schemas.microsoft.com/office/drawing/2014/main" id="{D694794B-237D-4A5F-B917-9894FE1E455F}"/>
                  </a:ext>
                </a:extLst>
              </p:cNvPr>
              <p:cNvSpPr/>
              <p:nvPr/>
            </p:nvSpPr>
            <p:spPr>
              <a:xfrm flipV="1">
                <a:off x="4893276" y="2238631"/>
                <a:ext cx="757881" cy="595184"/>
              </a:xfrm>
              <a:prstGeom prst="corner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03FAE3A-47AB-4731-B33D-AD553CF58E5C}"/>
                  </a:ext>
                </a:extLst>
              </p:cNvPr>
              <p:cNvSpPr/>
              <p:nvPr/>
            </p:nvSpPr>
            <p:spPr>
              <a:xfrm>
                <a:off x="5651157" y="2339546"/>
                <a:ext cx="65902" cy="967918"/>
              </a:xfrm>
              <a:prstGeom prst="rect">
                <a:avLst/>
              </a:prstGeom>
              <a:solidFill>
                <a:srgbClr val="00B0F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4C49B8-1AE6-4B9C-92FD-A928E403B450}"/>
                </a:ext>
              </a:extLst>
            </p:cNvPr>
            <p:cNvSpPr/>
            <p:nvPr/>
          </p:nvSpPr>
          <p:spPr>
            <a:xfrm>
              <a:off x="2883242" y="2682055"/>
              <a:ext cx="197708" cy="18259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504F06-D38B-4759-BDA8-2877F3B85033}"/>
                </a:ext>
              </a:extLst>
            </p:cNvPr>
            <p:cNvSpPr txBox="1"/>
            <p:nvPr/>
          </p:nvSpPr>
          <p:spPr>
            <a:xfrm>
              <a:off x="3076833" y="2404022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</a:t>
              </a:r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7D0D13-110C-403C-9B71-7575A2A9508E}"/>
                </a:ext>
              </a:extLst>
            </p:cNvPr>
            <p:cNvSpPr txBox="1"/>
            <p:nvPr/>
          </p:nvSpPr>
          <p:spPr>
            <a:xfrm>
              <a:off x="1509200" y="1513681"/>
              <a:ext cx="816314" cy="406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Crystal</a:t>
              </a:r>
              <a:endParaRPr lang="en-GB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1411263-D65C-48A5-BCB9-6421B41DAFBA}"/>
                </a:ext>
              </a:extLst>
            </p:cNvPr>
            <p:cNvGrpSpPr/>
            <p:nvPr/>
          </p:nvGrpSpPr>
          <p:grpSpPr>
            <a:xfrm>
              <a:off x="1455977" y="3414467"/>
              <a:ext cx="1750541" cy="299302"/>
              <a:chOff x="1635211" y="4395561"/>
              <a:chExt cx="1750541" cy="29930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6CE546A-0032-43CC-9143-98098DAAF42D}"/>
                  </a:ext>
                </a:extLst>
              </p:cNvPr>
              <p:cNvSpPr/>
              <p:nvPr/>
            </p:nvSpPr>
            <p:spPr>
              <a:xfrm>
                <a:off x="1635211" y="4512265"/>
                <a:ext cx="1750541" cy="18259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B4580E1-9412-4C4C-A145-CB2E965BBDD3}"/>
                  </a:ext>
                </a:extLst>
              </p:cNvPr>
              <p:cNvSpPr/>
              <p:nvPr/>
            </p:nvSpPr>
            <p:spPr>
              <a:xfrm>
                <a:off x="2010033" y="4395561"/>
                <a:ext cx="988540" cy="11737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F143315-785B-468D-81E3-6A32119AF7A3}"/>
                </a:ext>
              </a:extLst>
            </p:cNvPr>
            <p:cNvSpPr txBox="1"/>
            <p:nvPr/>
          </p:nvSpPr>
          <p:spPr>
            <a:xfrm>
              <a:off x="4161830" y="4681055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Axis1- Linear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EE8430-FE01-48B1-B90B-FE853C504F9B}"/>
                </a:ext>
              </a:extLst>
            </p:cNvPr>
            <p:cNvSpPr txBox="1"/>
            <p:nvPr/>
          </p:nvSpPr>
          <p:spPr>
            <a:xfrm>
              <a:off x="4161830" y="4267082"/>
              <a:ext cx="1761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Axis2- Rotational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708B5E-D455-4F3B-8B47-67CA3D606786}"/>
                </a:ext>
              </a:extLst>
            </p:cNvPr>
            <p:cNvSpPr txBox="1"/>
            <p:nvPr/>
          </p:nvSpPr>
          <p:spPr>
            <a:xfrm>
              <a:off x="4161830" y="3372654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Axis4- Linear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0776E5-341B-46DE-84B8-940B41D3DCFD}"/>
                </a:ext>
              </a:extLst>
            </p:cNvPr>
            <p:cNvSpPr txBox="1"/>
            <p:nvPr/>
          </p:nvSpPr>
          <p:spPr>
            <a:xfrm>
              <a:off x="4170687" y="376054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Axis3- Tilt</a:t>
              </a:r>
              <a:endParaRPr lang="en-GB" dirty="0">
                <a:solidFill>
                  <a:srgbClr val="7030A0"/>
                </a:solidFill>
              </a:endParaRPr>
            </a:p>
          </p:txBody>
        </p:sp>
      </p:grpSp>
      <p:pic>
        <p:nvPicPr>
          <p:cNvPr id="7" name="Picture 6" descr="Screen Shot 2019-11-29 at 18.24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97" y="692970"/>
            <a:ext cx="1426118" cy="19580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39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11" y="-171103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Crystal simulations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2333" y="1110211"/>
            <a:ext cx="518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333" y="971897"/>
            <a:ext cx="893940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To simulate coherent processes in crystals exist several crystal simulation routine, both full analytical and Monte Carlo 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They are mainly focused and optimized to high energy hadrons particles, benchmarked with a large amount of data available in literature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At the moment in SHERPA we are developing </a:t>
            </a:r>
            <a:r>
              <a:rPr lang="en-US" sz="2000" dirty="0">
                <a:solidFill>
                  <a:srgbClr val="FF0000"/>
                </a:solidFill>
              </a:rPr>
              <a:t>two Monte Carlo routines, adapting them to sub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leptons (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baseline="30000" dirty="0">
                <a:solidFill>
                  <a:srgbClr val="FF0000"/>
                </a:solidFill>
              </a:rPr>
              <a:t>-</a:t>
            </a:r>
            <a:r>
              <a:rPr lang="en-US" sz="2000" baseline="30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baseline="30000" dirty="0">
                <a:solidFill>
                  <a:srgbClr val="FF0000"/>
                </a:solidFill>
              </a:rPr>
              <a:t>+</a:t>
            </a:r>
            <a:r>
              <a:rPr lang="en-US" sz="2000" dirty="0">
                <a:solidFill>
                  <a:srgbClr val="FF0000"/>
                </a:solidFill>
              </a:rPr>
              <a:t>): GEANT4 [28] and FLUKA</a:t>
            </a:r>
            <a:r>
              <a:rPr lang="en-US" sz="2000" dirty="0"/>
              <a:t>, ideal to simulate crystal behavior integrated in an accelerator machine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The GEANT4 routine shows nice performance for sub-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baseline="30000" dirty="0">
                <a:solidFill>
                  <a:srgbClr val="FF0000"/>
                </a:solidFill>
              </a:rPr>
              <a:t>-</a:t>
            </a:r>
            <a:r>
              <a:rPr lang="en-US" sz="2000" dirty="0"/>
              <a:t>, and now we are developing the sub-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dirty="0"/>
              <a:t>version (</a:t>
            </a:r>
            <a:r>
              <a:rPr lang="en-US" sz="2000" dirty="0" err="1"/>
              <a:t>CH</a:t>
            </a:r>
            <a:r>
              <a:rPr lang="en-US" sz="2000" baseline="-25000" dirty="0" err="1"/>
              <a:t>eff</a:t>
            </a:r>
            <a:r>
              <a:rPr lang="en-US" sz="2000" dirty="0"/>
              <a:t> for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dirty="0"/>
              <a:t>is higher </a:t>
            </a:r>
            <a:r>
              <a:rPr lang="en-US" sz="2000" dirty="0" err="1"/>
              <a:t>w.r.t</a:t>
            </a:r>
            <a:r>
              <a:rPr lang="en-US" sz="2000" dirty="0"/>
              <a:t>. </a:t>
            </a:r>
            <a:r>
              <a:rPr lang="en-US" sz="2000" i="1" dirty="0"/>
              <a:t>e</a:t>
            </a:r>
            <a:r>
              <a:rPr lang="en-US" sz="2000" i="1" baseline="30000" dirty="0"/>
              <a:t>-</a:t>
            </a:r>
            <a:r>
              <a:rPr lang="en-US" sz="200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FLUKA one is developing in collaboration with the FLUKA team at CERN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SHERPA data with sub-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e-</a:t>
            </a:r>
            <a:r>
              <a:rPr lang="en-US" sz="2000" dirty="0">
                <a:solidFill>
                  <a:srgbClr val="FF0000"/>
                </a:solidFill>
              </a:rPr>
              <a:t> and </a:t>
            </a:r>
            <a:r>
              <a:rPr lang="en-US" sz="2000" i="1" dirty="0">
                <a:solidFill>
                  <a:srgbClr val="FF0000"/>
                </a:solidFill>
              </a:rPr>
              <a:t>e+</a:t>
            </a:r>
            <a:r>
              <a:rPr lang="en-US" sz="2000" dirty="0">
                <a:solidFill>
                  <a:srgbClr val="FF0000"/>
                </a:solidFill>
              </a:rPr>
              <a:t> will be extremely useful also for simulation benchmark in the next future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9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MI_DEFINITIVO_PA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7" y="2047811"/>
            <a:ext cx="3866636" cy="314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96" y="-171103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Crystal simulations (e</a:t>
            </a:r>
            <a:r>
              <a:rPr lang="en-US" b="1" i="1" baseline="30000" dirty="0">
                <a:solidFill>
                  <a:srgbClr val="FF0000"/>
                </a:solidFill>
              </a:rPr>
              <a:t>-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pic>
        <p:nvPicPr>
          <p:cNvPr id="9" name="Picture 8" descr="Screen Shot 2021-07-28 at 12.43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9" y="2460597"/>
            <a:ext cx="4615727" cy="2834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894" y="1655939"/>
            <a:ext cx="3551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MAMI measurements [15]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5827" y="1655939"/>
            <a:ext cx="38666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GEANT4 Monte Carlo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simulations [28]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4" y="817571"/>
            <a:ext cx="89487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 managed to well reproduce the angular scan of a “SHERPA like” crystal tested at the MAMI facility with 855 MeV </a:t>
            </a:r>
            <a:r>
              <a:rPr lang="en-US" sz="2000" i="1" dirty="0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[</a:t>
            </a:r>
            <a:r>
              <a:rPr lang="is-IS" sz="2000" dirty="0">
                <a:solidFill>
                  <a:srgbClr val="FF0000"/>
                </a:solidFill>
              </a:rPr>
              <a:t>PRL 112, 135503 (2014)]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882" y="5247876"/>
            <a:ext cx="8606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difference in channeling efficiency (~ 10%) is probably due to the “rechanneling process”, not yet implemented in 2021</a:t>
            </a:r>
            <a:r>
              <a:rPr lang="mr-IN" sz="2000" dirty="0"/>
              <a:t>…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The </a:t>
            </a:r>
            <a:r>
              <a:rPr lang="en-US" sz="2000" dirty="0" err="1">
                <a:solidFill>
                  <a:srgbClr val="FF0000"/>
                </a:solidFill>
              </a:rPr>
              <a:t>CH</a:t>
            </a:r>
            <a:r>
              <a:rPr lang="en-US" sz="2000" baseline="-25000" dirty="0" err="1">
                <a:solidFill>
                  <a:srgbClr val="FF0000"/>
                </a:solidFill>
              </a:rPr>
              <a:t>eff</a:t>
            </a:r>
            <a:r>
              <a:rPr lang="en-US" sz="2000" dirty="0">
                <a:solidFill>
                  <a:srgbClr val="FF0000"/>
                </a:solidFill>
              </a:rPr>
              <a:t> for negative particles is always lower </a:t>
            </a:r>
            <a:r>
              <a:rPr lang="en-US" sz="2000" dirty="0" err="1">
                <a:solidFill>
                  <a:srgbClr val="FF0000"/>
                </a:solidFill>
              </a:rPr>
              <a:t>w.r.t</a:t>
            </a:r>
            <a:r>
              <a:rPr lang="en-US" sz="2000" dirty="0">
                <a:solidFill>
                  <a:srgbClr val="FF0000"/>
                </a:solidFill>
              </a:rPr>
              <a:t>. positive particles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2709" y="2700144"/>
            <a:ext cx="1240394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</a:t>
            </a:r>
            <a:r>
              <a:rPr lang="en-US" baseline="-25000" dirty="0" err="1">
                <a:solidFill>
                  <a:srgbClr val="FF0000"/>
                </a:solidFill>
              </a:rPr>
              <a:t>eff</a:t>
            </a:r>
            <a:r>
              <a:rPr lang="en-US" dirty="0">
                <a:solidFill>
                  <a:srgbClr val="FF0000"/>
                </a:solidFill>
              </a:rPr>
              <a:t> = 20%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16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3-01-09 at 18.08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6" y="1770934"/>
            <a:ext cx="7741006" cy="359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96" y="-171103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Crystal simulations (e</a:t>
            </a:r>
            <a:r>
              <a:rPr lang="en-US" b="1" i="1" baseline="30000" dirty="0">
                <a:solidFill>
                  <a:srgbClr val="FF0000"/>
                </a:solidFill>
              </a:rPr>
              <a:t>+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1093" y="1443737"/>
            <a:ext cx="2994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Analytical simulations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7084" y="2094462"/>
            <a:ext cx="289424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GEANT4 Monte Carlo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simulations [28]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4" y="817571"/>
            <a:ext cx="89487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 did also a comparison between GEANT4 Monte Carlo simulations and Analytical one of a “SHERPA like” bent crystal for 855 MeV </a:t>
            </a:r>
            <a:r>
              <a:rPr lang="en-US" sz="2000" i="1" dirty="0"/>
              <a:t>e</a:t>
            </a:r>
            <a:r>
              <a:rPr lang="en-US" sz="2000" baseline="30000" dirty="0"/>
              <a:t>+ </a:t>
            </a:r>
            <a:endParaRPr lang="is-IS" sz="2000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30094" y="3936892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453" y="5351553"/>
            <a:ext cx="8459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difference from Analytical and Monte Carlo simulations is probably due to lack of the data benchmark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Measurements and data analysis are in progress to improve simulations</a:t>
            </a:r>
            <a:r>
              <a:rPr lang="mr-IN" sz="2000" dirty="0">
                <a:solidFill>
                  <a:srgbClr val="FF0000"/>
                </a:solidFill>
              </a:rPr>
              <a:t>…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2627" y="3967381"/>
            <a:ext cx="2994931" cy="1010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2589" y="3989297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Analytical: </a:t>
            </a:r>
            <a:r>
              <a:rPr lang="en-US" sz="2400" dirty="0" err="1">
                <a:solidFill>
                  <a:srgbClr val="008000"/>
                </a:solidFill>
              </a:rPr>
              <a:t>CH</a:t>
            </a:r>
            <a:r>
              <a:rPr lang="en-US" sz="2400" baseline="-25000" dirty="0" err="1">
                <a:solidFill>
                  <a:srgbClr val="008000"/>
                </a:solidFill>
              </a:rPr>
              <a:t>eff</a:t>
            </a:r>
            <a:r>
              <a:rPr lang="en-US" sz="2400" baseline="-250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008000"/>
                </a:solidFill>
              </a:rPr>
              <a:t> 80%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2235" y="4460832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GEANT4: </a:t>
            </a:r>
            <a:r>
              <a:rPr lang="en-US" sz="2400" dirty="0" err="1">
                <a:solidFill>
                  <a:srgbClr val="FF0000"/>
                </a:solidFill>
              </a:rPr>
              <a:t>CH</a:t>
            </a:r>
            <a:r>
              <a:rPr lang="en-US" sz="2400" baseline="-25000" dirty="0" err="1">
                <a:solidFill>
                  <a:srgbClr val="FF0000"/>
                </a:solidFill>
              </a:rPr>
              <a:t>eff</a:t>
            </a:r>
            <a:r>
              <a:rPr lang="en-US" sz="2400" baseline="-25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FF0000"/>
                </a:solidFill>
              </a:rPr>
              <a:t> 88%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18" y="-23888"/>
            <a:ext cx="8065382" cy="94044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CERN SPS crystal extraction (UA9)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8446" y="916555"/>
            <a:ext cx="4324954" cy="5454616"/>
            <a:chOff x="18446" y="916555"/>
            <a:chExt cx="4324954" cy="545461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6473" y="4770971"/>
              <a:ext cx="2143427" cy="1600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446" y="916555"/>
              <a:ext cx="432495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2016 - </a:t>
              </a:r>
              <a:r>
                <a:rPr lang="en-US" dirty="0">
                  <a:solidFill>
                    <a:srgbClr val="FF0000"/>
                  </a:solidFill>
                </a:rPr>
                <a:t>slow not-local extraction of     270 </a:t>
              </a:r>
              <a:r>
                <a:rPr lang="en-US" dirty="0" err="1">
                  <a:solidFill>
                    <a:srgbClr val="FF0000"/>
                  </a:solidFill>
                </a:rPr>
                <a:t>GeV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i="1" dirty="0">
                  <a:solidFill>
                    <a:srgbClr val="FF0000"/>
                  </a:solidFill>
                </a:rPr>
                <a:t>p</a:t>
              </a:r>
              <a:r>
                <a:rPr lang="en-US" baseline="30000" dirty="0">
                  <a:solidFill>
                    <a:srgbClr val="FF0000"/>
                  </a:solidFill>
                </a:rPr>
                <a:t>+ </a:t>
              </a:r>
              <a:r>
                <a:rPr lang="en-US" dirty="0">
                  <a:solidFill>
                    <a:srgbClr val="FF0000"/>
                  </a:solidFill>
                </a:rPr>
                <a:t>in channeling mode </a:t>
              </a:r>
              <a:r>
                <a:rPr lang="en-US" dirty="0">
                  <a:solidFill>
                    <a:srgbClr val="0055A0"/>
                  </a:solidFill>
                </a:rPr>
                <a:t>[6,7</a:t>
              </a:r>
              <a:r>
                <a:rPr lang="en-US" sz="1200" dirty="0">
                  <a:solidFill>
                    <a:srgbClr val="0055A0"/>
                  </a:solidFill>
                </a:rPr>
                <a:t>(M.G.)</a:t>
              </a:r>
              <a:r>
                <a:rPr lang="en-US" dirty="0">
                  <a:solidFill>
                    <a:srgbClr val="0055A0"/>
                  </a:solidFill>
                </a:rPr>
                <a:t>]</a:t>
              </a:r>
              <a:r>
                <a:rPr lang="en-US" sz="1200" dirty="0">
                  <a:solidFill>
                    <a:srgbClr val="0055A0"/>
                  </a:solidFill>
                </a:rPr>
                <a:t> </a:t>
              </a:r>
              <a:r>
                <a:rPr lang="en-US" sz="1400" dirty="0"/>
                <a:t>beam into the TT20 extraction line towards the North Experimental Area of the </a:t>
              </a:r>
              <a:r>
                <a:rPr lang="en-US" sz="1400" dirty="0">
                  <a:solidFill>
                    <a:srgbClr val="FF0000"/>
                  </a:solidFill>
                </a:rPr>
                <a:t>SPS</a:t>
              </a:r>
              <a:r>
                <a:rPr lang="en-US" sz="1400" dirty="0"/>
                <a:t> was demonstrated using the extraction septa and a bent crystal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232" y="4874277"/>
              <a:ext cx="2046868" cy="1446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UA9 </a:t>
              </a:r>
              <a:r>
                <a:rPr lang="en-US" dirty="0" err="1">
                  <a:solidFill>
                    <a:srgbClr val="008000"/>
                  </a:solidFill>
                </a:rPr>
                <a:t>CpFM</a:t>
              </a:r>
              <a:endParaRPr lang="en-US" dirty="0">
                <a:solidFill>
                  <a:srgbClr val="008000"/>
                </a:solidFill>
              </a:endParaRPr>
            </a:p>
            <a:p>
              <a:pPr algn="ctr"/>
              <a:r>
                <a:rPr lang="en-US" sz="1400" dirty="0"/>
                <a:t>(“Cherenkov for proton Flux Measurements”)</a:t>
              </a:r>
            </a:p>
            <a:p>
              <a:pPr algn="ctr"/>
              <a:r>
                <a:rPr lang="en-US" sz="1400" dirty="0"/>
                <a:t>detector for SPS and LHC has seen the extracted beam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79359" y="2368800"/>
              <a:ext cx="1620814" cy="1989396"/>
              <a:chOff x="1130300" y="2333291"/>
              <a:chExt cx="2894310" cy="3552493"/>
            </a:xfrm>
          </p:grpSpPr>
          <p:pic>
            <p:nvPicPr>
              <p:cNvPr id="13" name="Content Placeholder 7">
                <a:extLst>
                  <a:ext uri="{FF2B5EF4-FFF2-40B4-BE49-F238E27FC236}">
                    <a16:creationId xmlns:a16="http://schemas.microsoft.com/office/drawing/2014/main" id="{8FE9E0C3-3C7D-6847-89F7-FA65D0934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0300" y="2370766"/>
                <a:ext cx="2894310" cy="3515018"/>
              </a:xfrm>
              <a:prstGeom prst="rect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14" name="Frame 13">
                <a:extLst>
                  <a:ext uri="{FF2B5EF4-FFF2-40B4-BE49-F238E27FC236}">
                    <a16:creationId xmlns:a16="http://schemas.microsoft.com/office/drawing/2014/main" id="{5D460254-8CB4-9D4B-8863-8C3188F6F223}"/>
                  </a:ext>
                </a:extLst>
              </p:cNvPr>
              <p:cNvSpPr/>
              <p:nvPr/>
            </p:nvSpPr>
            <p:spPr>
              <a:xfrm>
                <a:off x="2923873" y="2333291"/>
                <a:ext cx="717201" cy="372866"/>
              </a:xfrm>
              <a:prstGeom prst="fram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3118" y="3032199"/>
              <a:ext cx="127000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Extraction in 2 turns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439484" y="916555"/>
            <a:ext cx="504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2018 - </a:t>
            </a:r>
            <a:r>
              <a:rPr lang="en-US" dirty="0">
                <a:solidFill>
                  <a:srgbClr val="FF0000"/>
                </a:solidFill>
              </a:rPr>
              <a:t>“Virtual” not-resonant local beam extraction of 270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in channeling mode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24680">
            <a:off x="6802630" y="229875"/>
            <a:ext cx="2319866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a typeface="Apple Chancery" charset="0"/>
                <a:cs typeface="Apple Chancery" charset="0"/>
              </a:rPr>
              <a:t>Joint activity with TE/ABT and EN/STI</a:t>
            </a: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02ED8AAC-C2E7-EE46-B70D-A8407FD9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581" y="1490473"/>
            <a:ext cx="1981669" cy="1742089"/>
          </a:xfrm>
        </p:spPr>
      </p:pic>
      <p:sp>
        <p:nvSpPr>
          <p:cNvPr id="18" name="Rectangle 17"/>
          <p:cNvSpPr/>
          <p:nvPr/>
        </p:nvSpPr>
        <p:spPr>
          <a:xfrm>
            <a:off x="5603088" y="2654025"/>
            <a:ext cx="33823" cy="46368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17157" y="2093722"/>
            <a:ext cx="15508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Circulating beam</a:t>
            </a:r>
          </a:p>
          <a:p>
            <a:pPr algn="ctr"/>
            <a:r>
              <a:rPr lang="en-US" sz="1200" dirty="0"/>
              <a:t>270 </a:t>
            </a:r>
            <a:r>
              <a:rPr lang="en-US" sz="1200" dirty="0" err="1"/>
              <a:t>GeV</a:t>
            </a:r>
            <a:r>
              <a:rPr lang="en-US" sz="1200" dirty="0"/>
              <a:t> </a:t>
            </a:r>
            <a:r>
              <a:rPr lang="en-US" sz="1200" i="1" dirty="0"/>
              <a:t>p</a:t>
            </a:r>
            <a:r>
              <a:rPr lang="en-US" sz="1400" i="1" baseline="30000" dirty="0"/>
              <a:t>+</a:t>
            </a:r>
            <a:endParaRPr lang="en-US" sz="1400" i="1" baseline="300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8500" y="3369352"/>
            <a:ext cx="2699585" cy="2762302"/>
            <a:chOff x="4217308" y="1029341"/>
            <a:chExt cx="3993468" cy="4086247"/>
          </a:xfrm>
        </p:grpSpPr>
        <p:grpSp>
          <p:nvGrpSpPr>
            <p:cNvPr id="22" name="Group 21"/>
            <p:cNvGrpSpPr/>
            <p:nvPr/>
          </p:nvGrpSpPr>
          <p:grpSpPr>
            <a:xfrm>
              <a:off x="4628292" y="1029341"/>
              <a:ext cx="3582484" cy="4086247"/>
              <a:chOff x="4628292" y="1016640"/>
              <a:chExt cx="3582484" cy="408624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628292" y="1016640"/>
                <a:ext cx="3582484" cy="4032811"/>
                <a:chOff x="4031793" y="665505"/>
                <a:chExt cx="4478105" cy="3780764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5797015" y="3454371"/>
                  <a:ext cx="123512" cy="404874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31793" y="1643792"/>
                  <a:ext cx="4478105" cy="2802477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5890949" y="665505"/>
                  <a:ext cx="1025316" cy="2308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>
                      <a:latin typeface="LiberationSans"/>
                    </a:rPr>
                    <a:t>N</a:t>
                  </a:r>
                  <a:r>
                    <a:rPr lang="en-GB" sz="800" dirty="0">
                      <a:latin typeface="LiberationSans"/>
                    </a:rPr>
                    <a:t>DCH</a:t>
                  </a:r>
                  <a:r>
                    <a:rPr lang="en-GB" sz="1400" dirty="0">
                      <a:latin typeface="LiberationSans"/>
                    </a:rPr>
                    <a:t>(xi)/dx</a:t>
                  </a:r>
                  <a:endParaRPr lang="en-GB" sz="1400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963995" y="1640285"/>
                  <a:ext cx="499543" cy="253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dirty="0">
                      <a:latin typeface="LiberationSans"/>
                    </a:rPr>
                    <a:t>N</a:t>
                  </a:r>
                  <a:r>
                    <a:rPr lang="en-GB" sz="900" dirty="0">
                      <a:latin typeface="LiberationSans"/>
                    </a:rPr>
                    <a:t>CH</a:t>
                  </a:r>
                  <a:endParaRPr lang="en-GB" sz="900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 rot="16200000">
                <a:off x="5565174" y="3749899"/>
                <a:ext cx="1867470" cy="409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40FF"/>
                    </a:solidFill>
                  </a:rPr>
                  <a:t>Extracted beam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4171256" y="3349552"/>
                <a:ext cx="3142438" cy="36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5"/>
                    </a:solidFill>
                  </a:rPr>
                  <a:t>0.2 mm thick virtual septum</a:t>
                </a:r>
              </a:p>
            </p:txBody>
          </p:sp>
        </p:grpSp>
        <p:sp>
          <p:nvSpPr>
            <p:cNvPr id="32" name="Up Arrow Callout 31"/>
            <p:cNvSpPr/>
            <p:nvPr/>
          </p:nvSpPr>
          <p:spPr>
            <a:xfrm rot="10800000">
              <a:off x="4217308" y="1140119"/>
              <a:ext cx="1267902" cy="1030741"/>
            </a:xfrm>
            <a:prstGeom prst="upArrowCallou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654" y="1538088"/>
            <a:ext cx="1828800" cy="19775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29681" y="3384411"/>
            <a:ext cx="1026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Edge of the circulating beam core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56872" y="6052182"/>
            <a:ext cx="2750546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</a:rPr>
              <a:t>loss ratio R ≈ N</a:t>
            </a:r>
            <a:r>
              <a:rPr lang="en-US" sz="1400" baseline="-25000" dirty="0">
                <a:solidFill>
                  <a:srgbClr val="008000"/>
                </a:solidFill>
              </a:rPr>
              <a:t>DCH</a:t>
            </a:r>
            <a:r>
              <a:rPr lang="en-US" sz="1400" dirty="0">
                <a:solidFill>
                  <a:srgbClr val="008000"/>
                </a:solidFill>
              </a:rPr>
              <a:t> / N</a:t>
            </a:r>
            <a:r>
              <a:rPr lang="en-US" sz="1400" baseline="-25000" dirty="0">
                <a:solidFill>
                  <a:srgbClr val="008000"/>
                </a:solidFill>
              </a:rPr>
              <a:t>CH</a:t>
            </a:r>
            <a:r>
              <a:rPr lang="en-US" sz="1400" dirty="0">
                <a:solidFill>
                  <a:srgbClr val="008000"/>
                </a:solidFill>
              </a:rPr>
              <a:t>= ~6 ‰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80947" y="4346316"/>
            <a:ext cx="208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Halo density in channeling mode along the horizontal axis</a:t>
            </a:r>
          </a:p>
          <a:p>
            <a:pPr algn="ctr"/>
            <a:r>
              <a:rPr lang="en-US" sz="1200" dirty="0"/>
              <a:t>(self-normalized to the total No of impinging particles)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18576" y="1538307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Timepix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454502" y="3604560"/>
            <a:ext cx="404051" cy="47020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56100" y="891155"/>
            <a:ext cx="0" cy="546519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373250" y="3032199"/>
            <a:ext cx="834835" cy="10425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5636911" y="2882900"/>
            <a:ext cx="1571174" cy="296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067300" y="1650234"/>
            <a:ext cx="1993665" cy="1003791"/>
            <a:chOff x="5067300" y="1650234"/>
            <a:chExt cx="1993665" cy="1003791"/>
          </a:xfrm>
        </p:grpSpPr>
        <p:pic>
          <p:nvPicPr>
            <p:cNvPr id="43" name="Рисунок 48">
              <a:extLst>
                <a:ext uri="{FF2B5EF4-FFF2-40B4-BE49-F238E27FC236}">
                  <a16:creationId xmlns:a16="http://schemas.microsoft.com/office/drawing/2014/main" id="{A7B48C1D-B137-4198-B632-2DE9909AB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6" t="12521" r="12199" b="6147"/>
            <a:stretch/>
          </p:blipFill>
          <p:spPr>
            <a:xfrm>
              <a:off x="6411350" y="1650234"/>
              <a:ext cx="649615" cy="7008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45" name="Straight Arrow Connector 44"/>
            <p:cNvCxnSpPr/>
            <p:nvPr/>
          </p:nvCxnSpPr>
          <p:spPr>
            <a:xfrm flipH="1">
              <a:off x="5067300" y="2056324"/>
              <a:ext cx="1508493" cy="59770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/>
      <p:bldP spid="39" grpId="0"/>
      <p:bldP spid="40" grpId="0" animBg="1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04" y="0"/>
            <a:ext cx="5883264" cy="94044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Shadowing of the ES-septum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with a bent crystal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69" y="914175"/>
            <a:ext cx="1862067" cy="28236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204B92-D6E8-1E4E-B284-2367512CE260}"/>
              </a:ext>
            </a:extLst>
          </p:cNvPr>
          <p:cNvGrpSpPr/>
          <p:nvPr/>
        </p:nvGrpSpPr>
        <p:grpSpPr>
          <a:xfrm>
            <a:off x="158772" y="1187590"/>
            <a:ext cx="1983085" cy="2284558"/>
            <a:chOff x="2349500" y="1200150"/>
            <a:chExt cx="4445000" cy="44577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B20DA0-FDBF-9348-82C1-630A61C1B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00" y="1200150"/>
              <a:ext cx="4445000" cy="44577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3E3161-A35E-494E-9E0C-707A9C3B72E6}"/>
                </a:ext>
              </a:extLst>
            </p:cNvPr>
            <p:cNvSpPr txBox="1"/>
            <p:nvPr/>
          </p:nvSpPr>
          <p:spPr>
            <a:xfrm>
              <a:off x="4400550" y="5171892"/>
              <a:ext cx="788946" cy="45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-25000" dirty="0" err="1">
                  <a:solidFill>
                    <a:srgbClr val="FF0000"/>
                  </a:solidFill>
                </a:rPr>
                <a:t>Xn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22" y="1233759"/>
            <a:ext cx="1410424" cy="24165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08" y="3864058"/>
            <a:ext cx="2935330" cy="22825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9A464E-4FCC-6642-B937-950EA5E917B5}"/>
              </a:ext>
            </a:extLst>
          </p:cNvPr>
          <p:cNvGrpSpPr/>
          <p:nvPr/>
        </p:nvGrpSpPr>
        <p:grpSpPr>
          <a:xfrm>
            <a:off x="6254825" y="1387840"/>
            <a:ext cx="2841113" cy="2393449"/>
            <a:chOff x="7765889" y="-808547"/>
            <a:chExt cx="3187700" cy="20535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23572-AF5A-974B-A094-4F4E3C0AB05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1" b="1962"/>
            <a:stretch/>
          </p:blipFill>
          <p:spPr>
            <a:xfrm>
              <a:off x="7765889" y="-808547"/>
              <a:ext cx="3187700" cy="20535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1EE244-B233-9545-8ADE-37703548DF2B}"/>
                </a:ext>
              </a:extLst>
            </p:cNvPr>
            <p:cNvSpPr txBox="1"/>
            <p:nvPr/>
          </p:nvSpPr>
          <p:spPr>
            <a:xfrm>
              <a:off x="8743811" y="-684799"/>
              <a:ext cx="1601673" cy="475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Channeled particles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not impacting the septum</a:t>
              </a:r>
            </a:p>
          </p:txBody>
        </p:sp>
        <p:sp>
          <p:nvSpPr>
            <p:cNvPr id="13" name="Donut 12">
              <a:extLst>
                <a:ext uri="{FF2B5EF4-FFF2-40B4-BE49-F238E27FC236}">
                  <a16:creationId xmlns:a16="http://schemas.microsoft.com/office/drawing/2014/main" id="{AE726FD4-A1B4-4249-8D62-AC784DD2CCF9}"/>
                </a:ext>
              </a:extLst>
            </p:cNvPr>
            <p:cNvSpPr/>
            <p:nvPr/>
          </p:nvSpPr>
          <p:spPr>
            <a:xfrm rot="893090">
              <a:off x="8578029" y="-490552"/>
              <a:ext cx="219919" cy="376351"/>
            </a:xfrm>
            <a:prstGeom prst="donut">
              <a:avLst>
                <a:gd name="adj" fmla="val 2232"/>
              </a:avLst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FAF7DD-3168-8F44-8385-A03D17F7F33E}"/>
                </a:ext>
              </a:extLst>
            </p:cNvPr>
            <p:cNvSpPr txBox="1"/>
            <p:nvPr/>
          </p:nvSpPr>
          <p:spPr>
            <a:xfrm>
              <a:off x="8240837" y="1009411"/>
              <a:ext cx="703060" cy="21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Septum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25537" y="909254"/>
            <a:ext cx="2444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Phase space during resonant extraction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3E3161-A35E-494E-9E0C-707A9C3B72E6}"/>
              </a:ext>
            </a:extLst>
          </p:cNvPr>
          <p:cNvSpPr txBox="1"/>
          <p:nvPr/>
        </p:nvSpPr>
        <p:spPr>
          <a:xfrm>
            <a:off x="-42011" y="1920342"/>
            <a:ext cx="382369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-25000" dirty="0" err="1">
                <a:solidFill>
                  <a:srgbClr val="FF0000"/>
                </a:solidFill>
              </a:rPr>
              <a:t>Xn</a:t>
            </a:r>
            <a:r>
              <a:rPr lang="en-US" sz="1600" baseline="-25000" dirty="0">
                <a:solidFill>
                  <a:srgbClr val="FF0000"/>
                </a:solidFill>
              </a:rPr>
              <a:t>’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915" y="931113"/>
            <a:ext cx="164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Schematic crystal shape for shadowing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7037" y="4181558"/>
            <a:ext cx="1911671" cy="95410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 loss reduction at the ZS of 40%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was recorded on         </a:t>
            </a:r>
          </a:p>
          <a:p>
            <a:pPr algn="ctr"/>
            <a:r>
              <a:rPr lang="en-US" sz="1400" dirty="0"/>
              <a:t>1-second 400 GeV spill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3270" y="930363"/>
            <a:ext cx="2587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Protons are deflected 5m upstream of the ES, to </a:t>
            </a:r>
            <a:r>
              <a:rPr lang="en-US" sz="1000"/>
              <a:t>avoid loss with the anode wires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 rot="624680">
            <a:off x="6799975" y="347538"/>
            <a:ext cx="2325176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ea typeface="Apple Chancery" charset="0"/>
                <a:cs typeface="Apple Chancery" charset="0"/>
              </a:rPr>
              <a:t>Joint activity with TE/ABT and EN/STI</a:t>
            </a:r>
          </a:p>
        </p:txBody>
      </p:sp>
      <p:pic>
        <p:nvPicPr>
          <p:cNvPr id="23" name="Picture 4" descr="IMG_20180902_235638.jpg">
            <a:extLst>
              <a:ext uri="{FF2B5EF4-FFF2-40B4-BE49-F238E27FC236}">
                <a16:creationId xmlns:a16="http://schemas.microsoft.com/office/drawing/2014/main" id="{7E63F120-44CF-44A8-A748-FF398077F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5476" y="3987800"/>
            <a:ext cx="1895181" cy="192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66E09A59-95C4-4D1F-A5D9-3E7362B240A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5" y="3987800"/>
            <a:ext cx="2057859" cy="1926970"/>
          </a:xfrm>
          <a:prstGeom prst="roundRect">
            <a:avLst>
              <a:gd name="adj" fmla="val 95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765" y="3960064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Angular position actuator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6308" y="3968807"/>
            <a:ext cx="1859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180 𝜇rad bent crystal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81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84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SPS slow extraction 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with crystal shadowing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1" y="1352034"/>
            <a:ext cx="7950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This technique is developed to reduce the number of particles on the SPS   </a:t>
            </a:r>
          </a:p>
          <a:p>
            <a:r>
              <a:rPr lang="en-US" dirty="0"/>
              <a:t>     extraction septum (ZS wires) and consequently the extraction losses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dirty="0"/>
              <a:t>A crystal is used upstream to shadow the ZS wires deflecting the particles that would hit him 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dirty="0"/>
              <a:t>In 2018, a feasibility test has been performed and </a:t>
            </a:r>
            <a:r>
              <a:rPr lang="en-US" dirty="0">
                <a:solidFill>
                  <a:srgbClr val="FF0000"/>
                </a:solidFill>
              </a:rPr>
              <a:t>a reduction of 40 % of losses with protons and 30 % with lead ions was observed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9" y="3782892"/>
            <a:ext cx="3953669" cy="2351208"/>
          </a:xfrm>
          <a:prstGeom prst="rect">
            <a:avLst/>
          </a:prstGeom>
        </p:spPr>
      </p:pic>
      <p:pic>
        <p:nvPicPr>
          <p:cNvPr id="3" name="Picture 2" descr="Screen Shot 2019-11-15 at 11.36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59" y="3596650"/>
            <a:ext cx="2702042" cy="2651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9900" y="4597400"/>
            <a:ext cx="4699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03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1270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SHERPA 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46" y="623274"/>
            <a:ext cx="90777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Resuming the main goals	     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      Spill features pursued: </a:t>
            </a:r>
          </a:p>
          <a:p>
            <a:r>
              <a:rPr lang="en-US" dirty="0"/>
              <a:t>       - Energy spread: </a:t>
            </a:r>
            <a:r>
              <a:rPr lang="en-US" dirty="0" err="1"/>
              <a:t>Δp</a:t>
            </a:r>
            <a:r>
              <a:rPr lang="en-US" dirty="0"/>
              <a:t>/p &lt; 10</a:t>
            </a:r>
            <a:r>
              <a:rPr lang="en-US" baseline="30000" dirty="0"/>
              <a:t>-3</a:t>
            </a:r>
            <a:r>
              <a:rPr lang="en-US" dirty="0"/>
              <a:t>  </a:t>
            </a:r>
          </a:p>
          <a:p>
            <a:r>
              <a:rPr lang="en-US" dirty="0"/>
              <a:t>       - </a:t>
            </a:r>
            <a:r>
              <a:rPr lang="en-US" dirty="0" err="1"/>
              <a:t>Emittance</a:t>
            </a:r>
            <a:r>
              <a:rPr lang="en-US" dirty="0"/>
              <a:t>: </a:t>
            </a:r>
            <a:r>
              <a:rPr lang="en-US" dirty="0" err="1"/>
              <a:t>ε</a:t>
            </a:r>
            <a:r>
              <a:rPr lang="en-US" dirty="0"/>
              <a:t> &lt; 10</a:t>
            </a:r>
            <a:r>
              <a:rPr lang="en-US" baseline="30000" dirty="0"/>
              <a:t>-6 </a:t>
            </a:r>
            <a:r>
              <a:rPr lang="en-US" dirty="0" err="1"/>
              <a:t>rad⋅m</a:t>
            </a:r>
            <a:endParaRPr lang="en-US" dirty="0"/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008000"/>
                </a:solidFill>
              </a:rPr>
              <a:t>   - Length: </a:t>
            </a:r>
            <a:r>
              <a:rPr lang="en-US" b="1" dirty="0" err="1">
                <a:solidFill>
                  <a:srgbClr val="008000"/>
                </a:solidFill>
              </a:rPr>
              <a:t>ms</a:t>
            </a:r>
            <a:r>
              <a:rPr lang="en-US" b="1" dirty="0">
                <a:solidFill>
                  <a:srgbClr val="008000"/>
                </a:solidFill>
              </a:rPr>
              <a:t> &lt; </a:t>
            </a:r>
            <a:r>
              <a:rPr lang="en-US" b="1" dirty="0" err="1">
                <a:solidFill>
                  <a:srgbClr val="008000"/>
                </a:solidFill>
              </a:rPr>
              <a:t>Δt</a:t>
            </a:r>
            <a:r>
              <a:rPr lang="en-US" b="1" dirty="0">
                <a:solidFill>
                  <a:srgbClr val="008000"/>
                </a:solidFill>
              </a:rPr>
              <a:t> &lt; s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dirty="0"/>
              <a:t>The most immediate application of such beam is </a:t>
            </a:r>
            <a:r>
              <a:rPr lang="en-US" b="1" dirty="0">
                <a:solidFill>
                  <a:srgbClr val="000000"/>
                </a:solidFill>
                <a:latin typeface="Avenir Black"/>
                <a:cs typeface="Avenir Black"/>
              </a:rPr>
              <a:t>PADME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/>
              <a:t>[21], already </a:t>
            </a:r>
            <a:r>
              <a:rPr lang="en-US" dirty="0">
                <a:solidFill>
                  <a:srgbClr val="FF0000"/>
                </a:solidFill>
              </a:rPr>
              <a:t>running at the BTF, but currently strongly limited by the duty cycle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With the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beam from the LINAC</a:t>
            </a:r>
            <a:r>
              <a:rPr lang="en-US" dirty="0"/>
              <a:t>, </a:t>
            </a:r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maximum rate </a:t>
            </a:r>
            <a:r>
              <a:rPr lang="en-GB" dirty="0"/>
              <a:t>on the target is </a:t>
            </a:r>
            <a:r>
              <a:rPr lang="en-GB" dirty="0">
                <a:solidFill>
                  <a:srgbClr val="FF0000"/>
                </a:solidFill>
              </a:rPr>
              <a:t>&lt;10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>
                <a:solidFill>
                  <a:srgbClr val="FF0000"/>
                </a:solidFill>
              </a:rPr>
              <a:t>e</a:t>
            </a:r>
            <a:r>
              <a:rPr lang="en-GB" i="1" baseline="30000" dirty="0">
                <a:solidFill>
                  <a:srgbClr val="FF0000"/>
                </a:solidFill>
              </a:rPr>
              <a:t>+</a:t>
            </a:r>
            <a:r>
              <a:rPr lang="en-GB" dirty="0">
                <a:solidFill>
                  <a:srgbClr val="FF0000"/>
                </a:solidFill>
              </a:rPr>
              <a:t>/ns</a:t>
            </a:r>
            <a:r>
              <a:rPr lang="en-GB" dirty="0"/>
              <a:t>, keeping the </a:t>
            </a:r>
            <a:r>
              <a:rPr lang="en-GB" dirty="0">
                <a:solidFill>
                  <a:srgbClr val="FF0000"/>
                </a:solidFill>
              </a:rPr>
              <a:t>event </a:t>
            </a:r>
            <a:r>
              <a:rPr lang="en-US" dirty="0">
                <a:solidFill>
                  <a:srgbClr val="FF0000"/>
                </a:solidFill>
              </a:rPr>
              <a:t>pile-up </a:t>
            </a:r>
            <a:r>
              <a:rPr lang="en-US" dirty="0"/>
              <a:t>and the </a:t>
            </a:r>
            <a:r>
              <a:rPr lang="en-US" dirty="0">
                <a:solidFill>
                  <a:srgbClr val="FF0000"/>
                </a:solidFill>
              </a:rPr>
              <a:t>background</a:t>
            </a:r>
            <a:r>
              <a:rPr lang="en-US" dirty="0"/>
              <a:t> </a:t>
            </a:r>
            <a:r>
              <a:rPr lang="en-GB" dirty="0"/>
              <a:t>at an </a:t>
            </a:r>
            <a:r>
              <a:rPr lang="en-GB" dirty="0">
                <a:solidFill>
                  <a:srgbClr val="FF0000"/>
                </a:solidFill>
              </a:rPr>
              <a:t>acceptable level</a:t>
            </a:r>
            <a:endParaRPr lang="en-US" sz="1400" dirty="0"/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Using the </a:t>
            </a:r>
            <a:r>
              <a:rPr lang="en-US" sz="2000" b="1" dirty="0">
                <a:solidFill>
                  <a:srgbClr val="FF0000"/>
                </a:solidFill>
              </a:rPr>
              <a:t>SHERPA</a:t>
            </a:r>
            <a:r>
              <a:rPr lang="en-US" dirty="0">
                <a:solidFill>
                  <a:srgbClr val="FF0000"/>
                </a:solidFill>
              </a:rPr>
              <a:t> extraction, </a:t>
            </a:r>
            <a:r>
              <a:rPr lang="en-US" b="1" dirty="0">
                <a:solidFill>
                  <a:srgbClr val="000000"/>
                </a:solidFill>
                <a:latin typeface="Avenir Black"/>
                <a:cs typeface="Avenir Black"/>
              </a:rPr>
              <a:t>PADME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/>
              <a:t>could </a:t>
            </a:r>
            <a:r>
              <a:rPr lang="en-US" dirty="0">
                <a:solidFill>
                  <a:srgbClr val="FF0000"/>
                </a:solidFill>
              </a:rPr>
              <a:t>increase the statistics by a factor 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 and its </a:t>
            </a:r>
            <a:r>
              <a:rPr lang="en-US" dirty="0">
                <a:solidFill>
                  <a:srgbClr val="FF0000"/>
                </a:solidFill>
              </a:rPr>
              <a:t>sensitivity by a factor 10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, obtaining a </a:t>
            </a:r>
            <a:r>
              <a:rPr lang="en-US" dirty="0">
                <a:solidFill>
                  <a:srgbClr val="FF0000"/>
                </a:solidFill>
              </a:rPr>
              <a:t>cutting-edge discovery potential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Even an </a:t>
            </a:r>
            <a:r>
              <a:rPr lang="en-US" dirty="0">
                <a:solidFill>
                  <a:srgbClr val="FF0000"/>
                </a:solidFill>
              </a:rPr>
              <a:t>unrealistic very bad extraction efficiency of 5%,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the worst-case scenario </a:t>
            </a:r>
            <a:r>
              <a:rPr lang="en-US" dirty="0"/>
              <a:t>of a beam </a:t>
            </a:r>
            <a:r>
              <a:rPr lang="en-US" dirty="0">
                <a:solidFill>
                  <a:srgbClr val="FF0000"/>
                </a:solidFill>
              </a:rPr>
              <a:t>pulse length of 100 </a:t>
            </a:r>
            <a:r>
              <a:rPr lang="en-US" dirty="0" err="1">
                <a:solidFill>
                  <a:srgbClr val="FF0000"/>
                </a:solidFill>
              </a:rPr>
              <a:t>μs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SHERPA</a:t>
            </a:r>
            <a:r>
              <a:rPr lang="en-US" dirty="0">
                <a:solidFill>
                  <a:srgbClr val="FF0000"/>
                </a:solidFill>
              </a:rPr>
              <a:t> still improves by a factor 50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100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venir Black"/>
                <a:cs typeface="Avenir Black"/>
              </a:rPr>
              <a:t>PADME</a:t>
            </a:r>
            <a:r>
              <a:rPr lang="en-US" dirty="0">
                <a:solidFill>
                  <a:srgbClr val="FF0000"/>
                </a:solidFill>
              </a:rPr>
              <a:t> sensitivity </a:t>
            </a:r>
            <a:r>
              <a:rPr lang="en-US" dirty="0"/>
              <a:t>with respect to the plain LINAC beam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 beam with such characteristics is interesting for any kind of fixed target experiment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8346" y="1111562"/>
            <a:ext cx="8290189" cy="1213029"/>
            <a:chOff x="358346" y="1111562"/>
            <a:chExt cx="8290189" cy="1213029"/>
          </a:xfrm>
        </p:grpSpPr>
        <p:sp>
          <p:nvSpPr>
            <p:cNvPr id="7" name="TextBox 6"/>
            <p:cNvSpPr txBox="1"/>
            <p:nvPr/>
          </p:nvSpPr>
          <p:spPr>
            <a:xfrm>
              <a:off x="5237513" y="1111562"/>
              <a:ext cx="3411022" cy="120032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Current spill features from LINAC:</a:t>
              </a:r>
            </a:p>
            <a:p>
              <a:r>
                <a:rPr lang="en-US" dirty="0"/>
                <a:t> - Energy spread: </a:t>
              </a:r>
              <a:r>
                <a:rPr lang="en-US" dirty="0" err="1"/>
                <a:t>Δp</a:t>
              </a:r>
              <a:r>
                <a:rPr lang="en-US" dirty="0"/>
                <a:t>/p ~ 10</a:t>
              </a:r>
              <a:r>
                <a:rPr lang="en-US" baseline="30000" dirty="0"/>
                <a:t>-3</a:t>
              </a:r>
              <a:r>
                <a:rPr lang="en-US" dirty="0"/>
                <a:t>  </a:t>
              </a:r>
            </a:p>
            <a:p>
              <a:r>
                <a:rPr lang="en-US" dirty="0"/>
                <a:t> - </a:t>
              </a:r>
              <a:r>
                <a:rPr lang="en-US" dirty="0" err="1"/>
                <a:t>Emittance</a:t>
              </a:r>
              <a:r>
                <a:rPr lang="en-US" dirty="0"/>
                <a:t>: </a:t>
              </a:r>
              <a:r>
                <a:rPr lang="en-US" dirty="0" err="1"/>
                <a:t>ε</a:t>
              </a:r>
              <a:r>
                <a:rPr lang="en-US" dirty="0"/>
                <a:t> &lt; 10</a:t>
              </a:r>
              <a:r>
                <a:rPr lang="en-US" baseline="30000" dirty="0"/>
                <a:t>-5 </a:t>
              </a:r>
              <a:r>
                <a:rPr lang="en-US" dirty="0" err="1"/>
                <a:t>rad⋅m</a:t>
              </a:r>
              <a:endParaRPr lang="en-US" dirty="0"/>
            </a:p>
            <a:p>
              <a:r>
                <a:rPr lang="en-US" dirty="0"/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- Length: </a:t>
              </a:r>
              <a:r>
                <a:rPr lang="en-US" b="1" dirty="0" err="1">
                  <a:solidFill>
                    <a:srgbClr val="FF0000"/>
                  </a:solidFill>
                </a:rPr>
                <a:t>Δt</a:t>
              </a:r>
              <a:r>
                <a:rPr lang="en-US" b="1" dirty="0">
                  <a:solidFill>
                    <a:srgbClr val="FF0000"/>
                  </a:solidFill>
                </a:rPr>
                <a:t> ~ 200 ns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346" y="1155700"/>
              <a:ext cx="3364216" cy="1168891"/>
            </a:xfrm>
            <a:prstGeom prst="rect">
              <a:avLst/>
            </a:prstGeom>
            <a:noFill/>
            <a:ln w="127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83994" y="1427490"/>
              <a:ext cx="663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VS</a:t>
              </a:r>
            </a:p>
          </p:txBody>
        </p:sp>
      </p:grpSp>
      <p:pic>
        <p:nvPicPr>
          <p:cNvPr id="15" name="Picture 14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6" name="Picture 15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8346" y="634889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5C0B4-549B-6D42-A8DF-28D0A25A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203200"/>
            <a:ext cx="8812823" cy="940443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rgbClr val="FF0000"/>
                </a:solidFill>
              </a:rPr>
              <a:t>Quasi </a:t>
            </a:r>
            <a:r>
              <a:rPr lang="it-IT" sz="3600" b="1" i="1" dirty="0" err="1">
                <a:solidFill>
                  <a:srgbClr val="FF0000"/>
                </a:solidFill>
              </a:rPr>
              <a:t>c.w</a:t>
            </a:r>
            <a:r>
              <a:rPr lang="it-IT" sz="3600" b="1" i="1" dirty="0">
                <a:solidFill>
                  <a:srgbClr val="FF0000"/>
                </a:solidFill>
              </a:rPr>
              <a:t>. </a:t>
            </a:r>
            <a:r>
              <a:rPr lang="it-IT" sz="3600" b="1" i="1" dirty="0" err="1">
                <a:solidFill>
                  <a:srgbClr val="FF0000"/>
                </a:solidFill>
              </a:rPr>
              <a:t>positron</a:t>
            </a:r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beam</a:t>
            </a:r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applications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CA1134B-9610-904A-9185-2BA19408A793}"/>
              </a:ext>
            </a:extLst>
          </p:cNvPr>
          <p:cNvGrpSpPr>
            <a:grpSpLocks noChangeAspect="1"/>
          </p:cNvGrpSpPr>
          <p:nvPr/>
        </p:nvGrpSpPr>
        <p:grpSpPr>
          <a:xfrm>
            <a:off x="257814" y="1792921"/>
            <a:ext cx="4233272" cy="3698125"/>
            <a:chOff x="150128" y="881762"/>
            <a:chExt cx="6197933" cy="541442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2B5430E-3F39-E64D-9F44-9FE3E84FF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74" b="-2696"/>
            <a:stretch/>
          </p:blipFill>
          <p:spPr>
            <a:xfrm>
              <a:off x="150128" y="881762"/>
              <a:ext cx="6197933" cy="54144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B961FE9-5BDA-1148-B351-46A76411C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640" y="2596594"/>
              <a:ext cx="977900" cy="139700"/>
            </a:xfrm>
            <a:prstGeom prst="rect">
              <a:avLst/>
            </a:prstGeom>
          </p:spPr>
        </p:pic>
        <p:sp>
          <p:nvSpPr>
            <p:cNvPr id="14" name="Figura a mano libera 13">
              <a:extLst>
                <a:ext uri="{FF2B5EF4-FFF2-40B4-BE49-F238E27FC236}">
                  <a16:creationId xmlns:a16="http://schemas.microsoft.com/office/drawing/2014/main" id="{981971F9-1E60-9D47-82EC-05DAA1DC6BEB}"/>
                </a:ext>
              </a:extLst>
            </p:cNvPr>
            <p:cNvSpPr/>
            <p:nvPr/>
          </p:nvSpPr>
          <p:spPr>
            <a:xfrm>
              <a:off x="772660" y="2555272"/>
              <a:ext cx="2069649" cy="797065"/>
            </a:xfrm>
            <a:custGeom>
              <a:avLst/>
              <a:gdLst>
                <a:gd name="connsiteX0" fmla="*/ 0 w 1246445"/>
                <a:gd name="connsiteY0" fmla="*/ 1220903 h 1317962"/>
                <a:gd name="connsiteX1" fmla="*/ 567031 w 1246445"/>
                <a:gd name="connsiteY1" fmla="*/ 1226012 h 1317962"/>
                <a:gd name="connsiteX2" fmla="*/ 689632 w 1246445"/>
                <a:gd name="connsiteY2" fmla="*/ 1251554 h 1317962"/>
                <a:gd name="connsiteX3" fmla="*/ 725390 w 1246445"/>
                <a:gd name="connsiteY3" fmla="*/ 1271987 h 1317962"/>
                <a:gd name="connsiteX4" fmla="*/ 827558 w 1246445"/>
                <a:gd name="connsiteY4" fmla="*/ 1271987 h 1317962"/>
                <a:gd name="connsiteX5" fmla="*/ 919509 w 1246445"/>
                <a:gd name="connsiteY5" fmla="*/ 1317962 h 1317962"/>
                <a:gd name="connsiteX6" fmla="*/ 1057435 w 1246445"/>
                <a:gd name="connsiteY6" fmla="*/ 1200470 h 1317962"/>
                <a:gd name="connsiteX7" fmla="*/ 1118736 w 1246445"/>
                <a:gd name="connsiteY7" fmla="*/ 1195361 h 1317962"/>
                <a:gd name="connsiteX8" fmla="*/ 1185145 w 1246445"/>
                <a:gd name="connsiteY8" fmla="*/ 1164711 h 1317962"/>
                <a:gd name="connsiteX9" fmla="*/ 1236228 w 1246445"/>
                <a:gd name="connsiteY9" fmla="*/ 1082977 h 1317962"/>
                <a:gd name="connsiteX10" fmla="*/ 1246445 w 1246445"/>
                <a:gd name="connsiteY10" fmla="*/ 0 h 1317962"/>
                <a:gd name="connsiteX0" fmla="*/ 0 w 1265495"/>
                <a:gd name="connsiteY0" fmla="*/ 1224078 h 1317962"/>
                <a:gd name="connsiteX1" fmla="*/ 586081 w 1265495"/>
                <a:gd name="connsiteY1" fmla="*/ 1226012 h 1317962"/>
                <a:gd name="connsiteX2" fmla="*/ 708682 w 1265495"/>
                <a:gd name="connsiteY2" fmla="*/ 1251554 h 1317962"/>
                <a:gd name="connsiteX3" fmla="*/ 744440 w 1265495"/>
                <a:gd name="connsiteY3" fmla="*/ 1271987 h 1317962"/>
                <a:gd name="connsiteX4" fmla="*/ 846608 w 1265495"/>
                <a:gd name="connsiteY4" fmla="*/ 1271987 h 1317962"/>
                <a:gd name="connsiteX5" fmla="*/ 938559 w 1265495"/>
                <a:gd name="connsiteY5" fmla="*/ 1317962 h 1317962"/>
                <a:gd name="connsiteX6" fmla="*/ 1076485 w 1265495"/>
                <a:gd name="connsiteY6" fmla="*/ 1200470 h 1317962"/>
                <a:gd name="connsiteX7" fmla="*/ 1137786 w 1265495"/>
                <a:gd name="connsiteY7" fmla="*/ 1195361 h 1317962"/>
                <a:gd name="connsiteX8" fmla="*/ 1204195 w 1265495"/>
                <a:gd name="connsiteY8" fmla="*/ 1164711 h 1317962"/>
                <a:gd name="connsiteX9" fmla="*/ 1255278 w 1265495"/>
                <a:gd name="connsiteY9" fmla="*/ 1082977 h 1317962"/>
                <a:gd name="connsiteX10" fmla="*/ 1265495 w 1265495"/>
                <a:gd name="connsiteY10" fmla="*/ 0 h 1317962"/>
                <a:gd name="connsiteX0" fmla="*/ 0 w 1265495"/>
                <a:gd name="connsiteY0" fmla="*/ 1224078 h 1317962"/>
                <a:gd name="connsiteX1" fmla="*/ 30899 w 1265495"/>
                <a:gd name="connsiteY1" fmla="*/ 1220921 h 1317962"/>
                <a:gd name="connsiteX2" fmla="*/ 586081 w 1265495"/>
                <a:gd name="connsiteY2" fmla="*/ 1226012 h 1317962"/>
                <a:gd name="connsiteX3" fmla="*/ 708682 w 1265495"/>
                <a:gd name="connsiteY3" fmla="*/ 1251554 h 1317962"/>
                <a:gd name="connsiteX4" fmla="*/ 744440 w 1265495"/>
                <a:gd name="connsiteY4" fmla="*/ 1271987 h 1317962"/>
                <a:gd name="connsiteX5" fmla="*/ 846608 w 1265495"/>
                <a:gd name="connsiteY5" fmla="*/ 1271987 h 1317962"/>
                <a:gd name="connsiteX6" fmla="*/ 938559 w 1265495"/>
                <a:gd name="connsiteY6" fmla="*/ 1317962 h 1317962"/>
                <a:gd name="connsiteX7" fmla="*/ 1076485 w 1265495"/>
                <a:gd name="connsiteY7" fmla="*/ 1200470 h 1317962"/>
                <a:gd name="connsiteX8" fmla="*/ 1137786 w 1265495"/>
                <a:gd name="connsiteY8" fmla="*/ 1195361 h 1317962"/>
                <a:gd name="connsiteX9" fmla="*/ 1204195 w 1265495"/>
                <a:gd name="connsiteY9" fmla="*/ 1164711 h 1317962"/>
                <a:gd name="connsiteX10" fmla="*/ 1255278 w 1265495"/>
                <a:gd name="connsiteY10" fmla="*/ 1082977 h 1317962"/>
                <a:gd name="connsiteX11" fmla="*/ 1265495 w 1265495"/>
                <a:gd name="connsiteY11" fmla="*/ 0 h 1317962"/>
                <a:gd name="connsiteX0" fmla="*/ 3376 w 1240296"/>
                <a:gd name="connsiteY0" fmla="*/ 0 h 1335309"/>
                <a:gd name="connsiteX1" fmla="*/ 5700 w 1240296"/>
                <a:gd name="connsiteY1" fmla="*/ 1238268 h 1335309"/>
                <a:gd name="connsiteX2" fmla="*/ 560882 w 1240296"/>
                <a:gd name="connsiteY2" fmla="*/ 1243359 h 1335309"/>
                <a:gd name="connsiteX3" fmla="*/ 683483 w 1240296"/>
                <a:gd name="connsiteY3" fmla="*/ 1268901 h 1335309"/>
                <a:gd name="connsiteX4" fmla="*/ 719241 w 1240296"/>
                <a:gd name="connsiteY4" fmla="*/ 1289334 h 1335309"/>
                <a:gd name="connsiteX5" fmla="*/ 821409 w 1240296"/>
                <a:gd name="connsiteY5" fmla="*/ 1289334 h 1335309"/>
                <a:gd name="connsiteX6" fmla="*/ 913360 w 1240296"/>
                <a:gd name="connsiteY6" fmla="*/ 1335309 h 1335309"/>
                <a:gd name="connsiteX7" fmla="*/ 1051286 w 1240296"/>
                <a:gd name="connsiteY7" fmla="*/ 1217817 h 1335309"/>
                <a:gd name="connsiteX8" fmla="*/ 1112587 w 1240296"/>
                <a:gd name="connsiteY8" fmla="*/ 1212708 h 1335309"/>
                <a:gd name="connsiteX9" fmla="*/ 1178996 w 1240296"/>
                <a:gd name="connsiteY9" fmla="*/ 1182058 h 1335309"/>
                <a:gd name="connsiteX10" fmla="*/ 1230079 w 1240296"/>
                <a:gd name="connsiteY10" fmla="*/ 1100324 h 1335309"/>
                <a:gd name="connsiteX11" fmla="*/ 1240296 w 1240296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680107 w 1236920"/>
                <a:gd name="connsiteY3" fmla="*/ 1268901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914635 w 1236920"/>
                <a:gd name="connsiteY5" fmla="*/ 1280682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47910 w 1236920"/>
                <a:gd name="connsiteY7" fmla="*/ 1217817 h 1280682"/>
                <a:gd name="connsiteX8" fmla="*/ 1109211 w 1236920"/>
                <a:gd name="connsiteY8" fmla="*/ 1212708 h 1280682"/>
                <a:gd name="connsiteX9" fmla="*/ 1175620 w 1236920"/>
                <a:gd name="connsiteY9" fmla="*/ 1182058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09211 w 1236920"/>
                <a:gd name="connsiteY8" fmla="*/ 1212708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84977 w 1236920"/>
                <a:gd name="connsiteY8" fmla="*/ 1180984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83899 w 1236920"/>
                <a:gd name="connsiteY7" fmla="*/ 1246658 h 1280682"/>
                <a:gd name="connsiteX8" fmla="*/ 1184977 w 1236920"/>
                <a:gd name="connsiteY8" fmla="*/ 1180984 h 1280682"/>
                <a:gd name="connsiteX9" fmla="*/ 1232444 w 1236920"/>
                <a:gd name="connsiteY9" fmla="*/ 1187826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80068 w 1237251"/>
                <a:gd name="connsiteY6" fmla="*/ 1234368 h 1280682"/>
                <a:gd name="connsiteX7" fmla="*/ 1083899 w 1237251"/>
                <a:gd name="connsiteY7" fmla="*/ 1246658 h 1280682"/>
                <a:gd name="connsiteX8" fmla="*/ 1184977 w 1237251"/>
                <a:gd name="connsiteY8" fmla="*/ 1180984 h 1280682"/>
                <a:gd name="connsiteX9" fmla="*/ 1232444 w 1237251"/>
                <a:gd name="connsiteY9" fmla="*/ 1187826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80068 w 1237251"/>
                <a:gd name="connsiteY6" fmla="*/ 1234368 h 1280682"/>
                <a:gd name="connsiteX7" fmla="*/ 1083899 w 1237251"/>
                <a:gd name="connsiteY7" fmla="*/ 1246658 h 1280682"/>
                <a:gd name="connsiteX8" fmla="*/ 1184977 w 1237251"/>
                <a:gd name="connsiteY8" fmla="*/ 1180984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80068 w 1237251"/>
                <a:gd name="connsiteY6" fmla="*/ 1234368 h 1280682"/>
                <a:gd name="connsiteX7" fmla="*/ 1083899 w 1237251"/>
                <a:gd name="connsiteY7" fmla="*/ 1246658 h 1280682"/>
                <a:gd name="connsiteX8" fmla="*/ 1179295 w 1237251"/>
                <a:gd name="connsiteY8" fmla="*/ 1212709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80068 w 1237251"/>
                <a:gd name="connsiteY6" fmla="*/ 1234368 h 1280682"/>
                <a:gd name="connsiteX7" fmla="*/ 1106629 w 1237251"/>
                <a:gd name="connsiteY7" fmla="*/ 1171673 h 1280682"/>
                <a:gd name="connsiteX8" fmla="*/ 1179295 w 1237251"/>
                <a:gd name="connsiteY8" fmla="*/ 1212709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80068 w 1237251"/>
                <a:gd name="connsiteY6" fmla="*/ 1234368 h 1280682"/>
                <a:gd name="connsiteX7" fmla="*/ 1100947 w 1237251"/>
                <a:gd name="connsiteY7" fmla="*/ 1238005 h 1280682"/>
                <a:gd name="connsiteX8" fmla="*/ 1179295 w 1237251"/>
                <a:gd name="connsiteY8" fmla="*/ 1212709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97115 w 1237251"/>
                <a:gd name="connsiteY6" fmla="*/ 1130543 h 1280682"/>
                <a:gd name="connsiteX7" fmla="*/ 1100947 w 1237251"/>
                <a:gd name="connsiteY7" fmla="*/ 1238005 h 1280682"/>
                <a:gd name="connsiteX8" fmla="*/ 1179295 w 1237251"/>
                <a:gd name="connsiteY8" fmla="*/ 1212709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80682"/>
                <a:gd name="connsiteX1" fmla="*/ 2324 w 1237251"/>
                <a:gd name="connsiteY1" fmla="*/ 1238268 h 1280682"/>
                <a:gd name="connsiteX2" fmla="*/ 557506 w 1237251"/>
                <a:gd name="connsiteY2" fmla="*/ 1243359 h 1280682"/>
                <a:gd name="connsiteX3" fmla="*/ 746403 w 1237251"/>
                <a:gd name="connsiteY3" fmla="*/ 1240060 h 1280682"/>
                <a:gd name="connsiteX4" fmla="*/ 850350 w 1237251"/>
                <a:gd name="connsiteY4" fmla="*/ 1243190 h 1280682"/>
                <a:gd name="connsiteX5" fmla="*/ 914635 w 1237251"/>
                <a:gd name="connsiteY5" fmla="*/ 1280682 h 1280682"/>
                <a:gd name="connsiteX6" fmla="*/ 993327 w 1237251"/>
                <a:gd name="connsiteY6" fmla="*/ 1243021 h 1280682"/>
                <a:gd name="connsiteX7" fmla="*/ 1100947 w 1237251"/>
                <a:gd name="connsiteY7" fmla="*/ 1238005 h 1280682"/>
                <a:gd name="connsiteX8" fmla="*/ 1179295 w 1237251"/>
                <a:gd name="connsiteY8" fmla="*/ 1212709 h 1280682"/>
                <a:gd name="connsiteX9" fmla="*/ 1232444 w 1237251"/>
                <a:gd name="connsiteY9" fmla="*/ 1219550 h 1280682"/>
                <a:gd name="connsiteX10" fmla="*/ 1236174 w 1237251"/>
                <a:gd name="connsiteY10" fmla="*/ 1097440 h 1280682"/>
                <a:gd name="connsiteX11" fmla="*/ 1236920 w 1237251"/>
                <a:gd name="connsiteY11" fmla="*/ 17347 h 1280682"/>
                <a:gd name="connsiteX0" fmla="*/ 0 w 1237251"/>
                <a:gd name="connsiteY0" fmla="*/ 0 h 1243359"/>
                <a:gd name="connsiteX1" fmla="*/ 2324 w 1237251"/>
                <a:gd name="connsiteY1" fmla="*/ 1238268 h 1243359"/>
                <a:gd name="connsiteX2" fmla="*/ 557506 w 1237251"/>
                <a:gd name="connsiteY2" fmla="*/ 1243359 h 1243359"/>
                <a:gd name="connsiteX3" fmla="*/ 746403 w 1237251"/>
                <a:gd name="connsiteY3" fmla="*/ 1240060 h 1243359"/>
                <a:gd name="connsiteX4" fmla="*/ 850350 w 1237251"/>
                <a:gd name="connsiteY4" fmla="*/ 1243190 h 1243359"/>
                <a:gd name="connsiteX5" fmla="*/ 933577 w 1237251"/>
                <a:gd name="connsiteY5" fmla="*/ 1159552 h 1243359"/>
                <a:gd name="connsiteX6" fmla="*/ 993327 w 1237251"/>
                <a:gd name="connsiteY6" fmla="*/ 1243021 h 1243359"/>
                <a:gd name="connsiteX7" fmla="*/ 1100947 w 1237251"/>
                <a:gd name="connsiteY7" fmla="*/ 1238005 h 1243359"/>
                <a:gd name="connsiteX8" fmla="*/ 1179295 w 1237251"/>
                <a:gd name="connsiteY8" fmla="*/ 1212709 h 1243359"/>
                <a:gd name="connsiteX9" fmla="*/ 1232444 w 1237251"/>
                <a:gd name="connsiteY9" fmla="*/ 1219550 h 1243359"/>
                <a:gd name="connsiteX10" fmla="*/ 1236174 w 1237251"/>
                <a:gd name="connsiteY10" fmla="*/ 1097440 h 1243359"/>
                <a:gd name="connsiteX11" fmla="*/ 1236920 w 1237251"/>
                <a:gd name="connsiteY11" fmla="*/ 17347 h 1243359"/>
                <a:gd name="connsiteX0" fmla="*/ 0 w 1237251"/>
                <a:gd name="connsiteY0" fmla="*/ 0 h 1266261"/>
                <a:gd name="connsiteX1" fmla="*/ 2324 w 1237251"/>
                <a:gd name="connsiteY1" fmla="*/ 1238268 h 1266261"/>
                <a:gd name="connsiteX2" fmla="*/ 557506 w 1237251"/>
                <a:gd name="connsiteY2" fmla="*/ 1243359 h 1266261"/>
                <a:gd name="connsiteX3" fmla="*/ 746403 w 1237251"/>
                <a:gd name="connsiteY3" fmla="*/ 1240060 h 1266261"/>
                <a:gd name="connsiteX4" fmla="*/ 850350 w 1237251"/>
                <a:gd name="connsiteY4" fmla="*/ 1243190 h 1266261"/>
                <a:gd name="connsiteX5" fmla="*/ 922212 w 1237251"/>
                <a:gd name="connsiteY5" fmla="*/ 1266261 h 1266261"/>
                <a:gd name="connsiteX6" fmla="*/ 993327 w 1237251"/>
                <a:gd name="connsiteY6" fmla="*/ 1243021 h 1266261"/>
                <a:gd name="connsiteX7" fmla="*/ 1100947 w 1237251"/>
                <a:gd name="connsiteY7" fmla="*/ 1238005 h 1266261"/>
                <a:gd name="connsiteX8" fmla="*/ 1179295 w 1237251"/>
                <a:gd name="connsiteY8" fmla="*/ 1212709 h 1266261"/>
                <a:gd name="connsiteX9" fmla="*/ 1232444 w 1237251"/>
                <a:gd name="connsiteY9" fmla="*/ 1219550 h 1266261"/>
                <a:gd name="connsiteX10" fmla="*/ 1236174 w 1237251"/>
                <a:gd name="connsiteY10" fmla="*/ 1097440 h 1266261"/>
                <a:gd name="connsiteX11" fmla="*/ 1236920 w 1237251"/>
                <a:gd name="connsiteY11" fmla="*/ 17347 h 1266261"/>
                <a:gd name="connsiteX0" fmla="*/ 0 w 1237251"/>
                <a:gd name="connsiteY0" fmla="*/ 0 h 1312406"/>
                <a:gd name="connsiteX1" fmla="*/ 2324 w 1237251"/>
                <a:gd name="connsiteY1" fmla="*/ 1238268 h 1312406"/>
                <a:gd name="connsiteX2" fmla="*/ 557506 w 1237251"/>
                <a:gd name="connsiteY2" fmla="*/ 1243359 h 1312406"/>
                <a:gd name="connsiteX3" fmla="*/ 746403 w 1237251"/>
                <a:gd name="connsiteY3" fmla="*/ 1240060 h 1312406"/>
                <a:gd name="connsiteX4" fmla="*/ 878762 w 1237251"/>
                <a:gd name="connsiteY4" fmla="*/ 1312406 h 1312406"/>
                <a:gd name="connsiteX5" fmla="*/ 922212 w 1237251"/>
                <a:gd name="connsiteY5" fmla="*/ 1266261 h 1312406"/>
                <a:gd name="connsiteX6" fmla="*/ 993327 w 1237251"/>
                <a:gd name="connsiteY6" fmla="*/ 1243021 h 1312406"/>
                <a:gd name="connsiteX7" fmla="*/ 1100947 w 1237251"/>
                <a:gd name="connsiteY7" fmla="*/ 1238005 h 1312406"/>
                <a:gd name="connsiteX8" fmla="*/ 1179295 w 1237251"/>
                <a:gd name="connsiteY8" fmla="*/ 1212709 h 1312406"/>
                <a:gd name="connsiteX9" fmla="*/ 1232444 w 1237251"/>
                <a:gd name="connsiteY9" fmla="*/ 1219550 h 1312406"/>
                <a:gd name="connsiteX10" fmla="*/ 1236174 w 1237251"/>
                <a:gd name="connsiteY10" fmla="*/ 1097440 h 1312406"/>
                <a:gd name="connsiteX11" fmla="*/ 1236920 w 1237251"/>
                <a:gd name="connsiteY11" fmla="*/ 17347 h 1312406"/>
                <a:gd name="connsiteX0" fmla="*/ 0 w 1237251"/>
                <a:gd name="connsiteY0" fmla="*/ 0 h 1269145"/>
                <a:gd name="connsiteX1" fmla="*/ 2324 w 1237251"/>
                <a:gd name="connsiteY1" fmla="*/ 1238268 h 1269145"/>
                <a:gd name="connsiteX2" fmla="*/ 557506 w 1237251"/>
                <a:gd name="connsiteY2" fmla="*/ 1243359 h 1269145"/>
                <a:gd name="connsiteX3" fmla="*/ 746403 w 1237251"/>
                <a:gd name="connsiteY3" fmla="*/ 1240060 h 1269145"/>
                <a:gd name="connsiteX4" fmla="*/ 899598 w 1237251"/>
                <a:gd name="connsiteY4" fmla="*/ 1269145 h 1269145"/>
                <a:gd name="connsiteX5" fmla="*/ 922212 w 1237251"/>
                <a:gd name="connsiteY5" fmla="*/ 1266261 h 1269145"/>
                <a:gd name="connsiteX6" fmla="*/ 993327 w 1237251"/>
                <a:gd name="connsiteY6" fmla="*/ 1243021 h 1269145"/>
                <a:gd name="connsiteX7" fmla="*/ 1100947 w 1237251"/>
                <a:gd name="connsiteY7" fmla="*/ 1238005 h 1269145"/>
                <a:gd name="connsiteX8" fmla="*/ 1179295 w 1237251"/>
                <a:gd name="connsiteY8" fmla="*/ 1212709 h 1269145"/>
                <a:gd name="connsiteX9" fmla="*/ 1232444 w 1237251"/>
                <a:gd name="connsiteY9" fmla="*/ 1219550 h 1269145"/>
                <a:gd name="connsiteX10" fmla="*/ 1236174 w 1237251"/>
                <a:gd name="connsiteY10" fmla="*/ 1097440 h 1269145"/>
                <a:gd name="connsiteX11" fmla="*/ 1236920 w 1237251"/>
                <a:gd name="connsiteY11" fmla="*/ 17347 h 1269145"/>
                <a:gd name="connsiteX0" fmla="*/ 0 w 1237251"/>
                <a:gd name="connsiteY0" fmla="*/ 0 h 1269145"/>
                <a:gd name="connsiteX1" fmla="*/ 2324 w 1237251"/>
                <a:gd name="connsiteY1" fmla="*/ 1238268 h 1269145"/>
                <a:gd name="connsiteX2" fmla="*/ 557506 w 1237251"/>
                <a:gd name="connsiteY2" fmla="*/ 1243359 h 1269145"/>
                <a:gd name="connsiteX3" fmla="*/ 839216 w 1237251"/>
                <a:gd name="connsiteY3" fmla="*/ 1245828 h 1269145"/>
                <a:gd name="connsiteX4" fmla="*/ 899598 w 1237251"/>
                <a:gd name="connsiteY4" fmla="*/ 1269145 h 1269145"/>
                <a:gd name="connsiteX5" fmla="*/ 922212 w 1237251"/>
                <a:gd name="connsiteY5" fmla="*/ 1266261 h 1269145"/>
                <a:gd name="connsiteX6" fmla="*/ 993327 w 1237251"/>
                <a:gd name="connsiteY6" fmla="*/ 1243021 h 1269145"/>
                <a:gd name="connsiteX7" fmla="*/ 1100947 w 1237251"/>
                <a:gd name="connsiteY7" fmla="*/ 1238005 h 1269145"/>
                <a:gd name="connsiteX8" fmla="*/ 1179295 w 1237251"/>
                <a:gd name="connsiteY8" fmla="*/ 1212709 h 1269145"/>
                <a:gd name="connsiteX9" fmla="*/ 1232444 w 1237251"/>
                <a:gd name="connsiteY9" fmla="*/ 1219550 h 1269145"/>
                <a:gd name="connsiteX10" fmla="*/ 1236174 w 1237251"/>
                <a:gd name="connsiteY10" fmla="*/ 1097440 h 1269145"/>
                <a:gd name="connsiteX11" fmla="*/ 1236920 w 1237251"/>
                <a:gd name="connsiteY11" fmla="*/ 17347 h 1269145"/>
                <a:gd name="connsiteX0" fmla="*/ 0 w 1237251"/>
                <a:gd name="connsiteY0" fmla="*/ 0 h 1269145"/>
                <a:gd name="connsiteX1" fmla="*/ 2324 w 1237251"/>
                <a:gd name="connsiteY1" fmla="*/ 1238268 h 1269145"/>
                <a:gd name="connsiteX2" fmla="*/ 801851 w 1237251"/>
                <a:gd name="connsiteY2" fmla="*/ 1243359 h 1269145"/>
                <a:gd name="connsiteX3" fmla="*/ 839216 w 1237251"/>
                <a:gd name="connsiteY3" fmla="*/ 1245828 h 1269145"/>
                <a:gd name="connsiteX4" fmla="*/ 899598 w 1237251"/>
                <a:gd name="connsiteY4" fmla="*/ 1269145 h 1269145"/>
                <a:gd name="connsiteX5" fmla="*/ 922212 w 1237251"/>
                <a:gd name="connsiteY5" fmla="*/ 1266261 h 1269145"/>
                <a:gd name="connsiteX6" fmla="*/ 993327 w 1237251"/>
                <a:gd name="connsiteY6" fmla="*/ 1243021 h 1269145"/>
                <a:gd name="connsiteX7" fmla="*/ 1100947 w 1237251"/>
                <a:gd name="connsiteY7" fmla="*/ 1238005 h 1269145"/>
                <a:gd name="connsiteX8" fmla="*/ 1179295 w 1237251"/>
                <a:gd name="connsiteY8" fmla="*/ 1212709 h 1269145"/>
                <a:gd name="connsiteX9" fmla="*/ 1232444 w 1237251"/>
                <a:gd name="connsiteY9" fmla="*/ 1219550 h 1269145"/>
                <a:gd name="connsiteX10" fmla="*/ 1236174 w 1237251"/>
                <a:gd name="connsiteY10" fmla="*/ 1097440 h 1269145"/>
                <a:gd name="connsiteX11" fmla="*/ 1236920 w 1237251"/>
                <a:gd name="connsiteY11" fmla="*/ 17347 h 1269145"/>
                <a:gd name="connsiteX0" fmla="*/ 0 w 1235357"/>
                <a:gd name="connsiteY0" fmla="*/ 550808 h 1251798"/>
                <a:gd name="connsiteX1" fmla="*/ 430 w 1235357"/>
                <a:gd name="connsiteY1" fmla="*/ 1220921 h 1251798"/>
                <a:gd name="connsiteX2" fmla="*/ 799957 w 1235357"/>
                <a:gd name="connsiteY2" fmla="*/ 1226012 h 1251798"/>
                <a:gd name="connsiteX3" fmla="*/ 837322 w 1235357"/>
                <a:gd name="connsiteY3" fmla="*/ 1228481 h 1251798"/>
                <a:gd name="connsiteX4" fmla="*/ 897704 w 1235357"/>
                <a:gd name="connsiteY4" fmla="*/ 1251798 h 1251798"/>
                <a:gd name="connsiteX5" fmla="*/ 920318 w 1235357"/>
                <a:gd name="connsiteY5" fmla="*/ 1248914 h 1251798"/>
                <a:gd name="connsiteX6" fmla="*/ 991433 w 1235357"/>
                <a:gd name="connsiteY6" fmla="*/ 1225674 h 1251798"/>
                <a:gd name="connsiteX7" fmla="*/ 1099053 w 1235357"/>
                <a:gd name="connsiteY7" fmla="*/ 1220658 h 1251798"/>
                <a:gd name="connsiteX8" fmla="*/ 1177401 w 1235357"/>
                <a:gd name="connsiteY8" fmla="*/ 1195362 h 1251798"/>
                <a:gd name="connsiteX9" fmla="*/ 1230550 w 1235357"/>
                <a:gd name="connsiteY9" fmla="*/ 1202203 h 1251798"/>
                <a:gd name="connsiteX10" fmla="*/ 1234280 w 1235357"/>
                <a:gd name="connsiteY10" fmla="*/ 1080093 h 1251798"/>
                <a:gd name="connsiteX11" fmla="*/ 1235026 w 1235357"/>
                <a:gd name="connsiteY11" fmla="*/ 0 h 1251798"/>
                <a:gd name="connsiteX0" fmla="*/ 0 w 1235007"/>
                <a:gd name="connsiteY0" fmla="*/ 57638 h 758628"/>
                <a:gd name="connsiteX1" fmla="*/ 430 w 1235007"/>
                <a:gd name="connsiteY1" fmla="*/ 727751 h 758628"/>
                <a:gd name="connsiteX2" fmla="*/ 799957 w 1235007"/>
                <a:gd name="connsiteY2" fmla="*/ 732842 h 758628"/>
                <a:gd name="connsiteX3" fmla="*/ 837322 w 1235007"/>
                <a:gd name="connsiteY3" fmla="*/ 735311 h 758628"/>
                <a:gd name="connsiteX4" fmla="*/ 897704 w 1235007"/>
                <a:gd name="connsiteY4" fmla="*/ 758628 h 758628"/>
                <a:gd name="connsiteX5" fmla="*/ 920318 w 1235007"/>
                <a:gd name="connsiteY5" fmla="*/ 755744 h 758628"/>
                <a:gd name="connsiteX6" fmla="*/ 991433 w 1235007"/>
                <a:gd name="connsiteY6" fmla="*/ 732504 h 758628"/>
                <a:gd name="connsiteX7" fmla="*/ 1099053 w 1235007"/>
                <a:gd name="connsiteY7" fmla="*/ 727488 h 758628"/>
                <a:gd name="connsiteX8" fmla="*/ 1177401 w 1235007"/>
                <a:gd name="connsiteY8" fmla="*/ 702192 h 758628"/>
                <a:gd name="connsiteX9" fmla="*/ 1230550 w 1235007"/>
                <a:gd name="connsiteY9" fmla="*/ 709033 h 758628"/>
                <a:gd name="connsiteX10" fmla="*/ 1234280 w 1235007"/>
                <a:gd name="connsiteY10" fmla="*/ 586923 h 758628"/>
                <a:gd name="connsiteX11" fmla="*/ 1231238 w 1235007"/>
                <a:gd name="connsiteY11" fmla="*/ 0 h 758628"/>
                <a:gd name="connsiteX0" fmla="*/ 0 w 1235357"/>
                <a:gd name="connsiteY0" fmla="*/ 8609 h 709599"/>
                <a:gd name="connsiteX1" fmla="*/ 430 w 1235357"/>
                <a:gd name="connsiteY1" fmla="*/ 678722 h 709599"/>
                <a:gd name="connsiteX2" fmla="*/ 799957 w 1235357"/>
                <a:gd name="connsiteY2" fmla="*/ 683813 h 709599"/>
                <a:gd name="connsiteX3" fmla="*/ 837322 w 1235357"/>
                <a:gd name="connsiteY3" fmla="*/ 686282 h 709599"/>
                <a:gd name="connsiteX4" fmla="*/ 897704 w 1235357"/>
                <a:gd name="connsiteY4" fmla="*/ 709599 h 709599"/>
                <a:gd name="connsiteX5" fmla="*/ 920318 w 1235357"/>
                <a:gd name="connsiteY5" fmla="*/ 706715 h 709599"/>
                <a:gd name="connsiteX6" fmla="*/ 991433 w 1235357"/>
                <a:gd name="connsiteY6" fmla="*/ 683475 h 709599"/>
                <a:gd name="connsiteX7" fmla="*/ 1099053 w 1235357"/>
                <a:gd name="connsiteY7" fmla="*/ 678459 h 709599"/>
                <a:gd name="connsiteX8" fmla="*/ 1177401 w 1235357"/>
                <a:gd name="connsiteY8" fmla="*/ 653163 h 709599"/>
                <a:gd name="connsiteX9" fmla="*/ 1230550 w 1235357"/>
                <a:gd name="connsiteY9" fmla="*/ 660004 h 709599"/>
                <a:gd name="connsiteX10" fmla="*/ 1234280 w 1235357"/>
                <a:gd name="connsiteY10" fmla="*/ 537894 h 709599"/>
                <a:gd name="connsiteX11" fmla="*/ 1235026 w 1235357"/>
                <a:gd name="connsiteY11" fmla="*/ 0 h 709599"/>
                <a:gd name="connsiteX0" fmla="*/ 0 w 1235147"/>
                <a:gd name="connsiteY0" fmla="*/ 2 h 700992"/>
                <a:gd name="connsiteX1" fmla="*/ 430 w 1235147"/>
                <a:gd name="connsiteY1" fmla="*/ 670115 h 700992"/>
                <a:gd name="connsiteX2" fmla="*/ 799957 w 1235147"/>
                <a:gd name="connsiteY2" fmla="*/ 675206 h 700992"/>
                <a:gd name="connsiteX3" fmla="*/ 837322 w 1235147"/>
                <a:gd name="connsiteY3" fmla="*/ 677675 h 700992"/>
                <a:gd name="connsiteX4" fmla="*/ 897704 w 1235147"/>
                <a:gd name="connsiteY4" fmla="*/ 700992 h 700992"/>
                <a:gd name="connsiteX5" fmla="*/ 920318 w 1235147"/>
                <a:gd name="connsiteY5" fmla="*/ 698108 h 700992"/>
                <a:gd name="connsiteX6" fmla="*/ 991433 w 1235147"/>
                <a:gd name="connsiteY6" fmla="*/ 674868 h 700992"/>
                <a:gd name="connsiteX7" fmla="*/ 1099053 w 1235147"/>
                <a:gd name="connsiteY7" fmla="*/ 669852 h 700992"/>
                <a:gd name="connsiteX8" fmla="*/ 1177401 w 1235147"/>
                <a:gd name="connsiteY8" fmla="*/ 644556 h 700992"/>
                <a:gd name="connsiteX9" fmla="*/ 1230550 w 1235147"/>
                <a:gd name="connsiteY9" fmla="*/ 651397 h 700992"/>
                <a:gd name="connsiteX10" fmla="*/ 1234280 w 1235147"/>
                <a:gd name="connsiteY10" fmla="*/ 529287 h 700992"/>
                <a:gd name="connsiteX11" fmla="*/ 1233132 w 1235147"/>
                <a:gd name="connsiteY11" fmla="*/ 17349 h 700992"/>
                <a:gd name="connsiteX0" fmla="*/ 0 w 1235147"/>
                <a:gd name="connsiteY0" fmla="*/ 46102 h 747092"/>
                <a:gd name="connsiteX1" fmla="*/ 430 w 1235147"/>
                <a:gd name="connsiteY1" fmla="*/ 716215 h 747092"/>
                <a:gd name="connsiteX2" fmla="*/ 799957 w 1235147"/>
                <a:gd name="connsiteY2" fmla="*/ 721306 h 747092"/>
                <a:gd name="connsiteX3" fmla="*/ 837322 w 1235147"/>
                <a:gd name="connsiteY3" fmla="*/ 723775 h 747092"/>
                <a:gd name="connsiteX4" fmla="*/ 897704 w 1235147"/>
                <a:gd name="connsiteY4" fmla="*/ 747092 h 747092"/>
                <a:gd name="connsiteX5" fmla="*/ 920318 w 1235147"/>
                <a:gd name="connsiteY5" fmla="*/ 744208 h 747092"/>
                <a:gd name="connsiteX6" fmla="*/ 991433 w 1235147"/>
                <a:gd name="connsiteY6" fmla="*/ 720968 h 747092"/>
                <a:gd name="connsiteX7" fmla="*/ 1099053 w 1235147"/>
                <a:gd name="connsiteY7" fmla="*/ 715952 h 747092"/>
                <a:gd name="connsiteX8" fmla="*/ 1177401 w 1235147"/>
                <a:gd name="connsiteY8" fmla="*/ 690656 h 747092"/>
                <a:gd name="connsiteX9" fmla="*/ 1230550 w 1235147"/>
                <a:gd name="connsiteY9" fmla="*/ 697497 h 747092"/>
                <a:gd name="connsiteX10" fmla="*/ 1234280 w 1235147"/>
                <a:gd name="connsiteY10" fmla="*/ 575387 h 747092"/>
                <a:gd name="connsiteX11" fmla="*/ 1233132 w 1235147"/>
                <a:gd name="connsiteY11" fmla="*/ 0 h 747092"/>
                <a:gd name="connsiteX0" fmla="*/ 0 w 1235147"/>
                <a:gd name="connsiteY0" fmla="*/ 60522 h 761512"/>
                <a:gd name="connsiteX1" fmla="*/ 430 w 1235147"/>
                <a:gd name="connsiteY1" fmla="*/ 730635 h 761512"/>
                <a:gd name="connsiteX2" fmla="*/ 799957 w 1235147"/>
                <a:gd name="connsiteY2" fmla="*/ 735726 h 761512"/>
                <a:gd name="connsiteX3" fmla="*/ 837322 w 1235147"/>
                <a:gd name="connsiteY3" fmla="*/ 738195 h 761512"/>
                <a:gd name="connsiteX4" fmla="*/ 897704 w 1235147"/>
                <a:gd name="connsiteY4" fmla="*/ 761512 h 761512"/>
                <a:gd name="connsiteX5" fmla="*/ 920318 w 1235147"/>
                <a:gd name="connsiteY5" fmla="*/ 758628 h 761512"/>
                <a:gd name="connsiteX6" fmla="*/ 991433 w 1235147"/>
                <a:gd name="connsiteY6" fmla="*/ 735388 h 761512"/>
                <a:gd name="connsiteX7" fmla="*/ 1099053 w 1235147"/>
                <a:gd name="connsiteY7" fmla="*/ 730372 h 761512"/>
                <a:gd name="connsiteX8" fmla="*/ 1177401 w 1235147"/>
                <a:gd name="connsiteY8" fmla="*/ 705076 h 761512"/>
                <a:gd name="connsiteX9" fmla="*/ 1230550 w 1235147"/>
                <a:gd name="connsiteY9" fmla="*/ 711917 h 761512"/>
                <a:gd name="connsiteX10" fmla="*/ 1234280 w 1235147"/>
                <a:gd name="connsiteY10" fmla="*/ 589807 h 761512"/>
                <a:gd name="connsiteX11" fmla="*/ 1233132 w 1235147"/>
                <a:gd name="connsiteY11" fmla="*/ 0 h 761512"/>
                <a:gd name="connsiteX0" fmla="*/ 0 w 1235357"/>
                <a:gd name="connsiteY0" fmla="*/ 1217019 h 1918009"/>
                <a:gd name="connsiteX1" fmla="*/ 430 w 1235357"/>
                <a:gd name="connsiteY1" fmla="*/ 1887132 h 1918009"/>
                <a:gd name="connsiteX2" fmla="*/ 799957 w 1235357"/>
                <a:gd name="connsiteY2" fmla="*/ 1892223 h 1918009"/>
                <a:gd name="connsiteX3" fmla="*/ 837322 w 1235357"/>
                <a:gd name="connsiteY3" fmla="*/ 1894692 h 1918009"/>
                <a:gd name="connsiteX4" fmla="*/ 897704 w 1235357"/>
                <a:gd name="connsiteY4" fmla="*/ 1918009 h 1918009"/>
                <a:gd name="connsiteX5" fmla="*/ 920318 w 1235357"/>
                <a:gd name="connsiteY5" fmla="*/ 1915125 h 1918009"/>
                <a:gd name="connsiteX6" fmla="*/ 991433 w 1235357"/>
                <a:gd name="connsiteY6" fmla="*/ 1891885 h 1918009"/>
                <a:gd name="connsiteX7" fmla="*/ 1099053 w 1235357"/>
                <a:gd name="connsiteY7" fmla="*/ 1886869 h 1918009"/>
                <a:gd name="connsiteX8" fmla="*/ 1177401 w 1235357"/>
                <a:gd name="connsiteY8" fmla="*/ 1861573 h 1918009"/>
                <a:gd name="connsiteX9" fmla="*/ 1230550 w 1235357"/>
                <a:gd name="connsiteY9" fmla="*/ 1868414 h 1918009"/>
                <a:gd name="connsiteX10" fmla="*/ 1234280 w 1235357"/>
                <a:gd name="connsiteY10" fmla="*/ 1746304 h 1918009"/>
                <a:gd name="connsiteX11" fmla="*/ 1235026 w 1235357"/>
                <a:gd name="connsiteY11" fmla="*/ 0 h 1918009"/>
                <a:gd name="connsiteX0" fmla="*/ 0 w 1235357"/>
                <a:gd name="connsiteY0" fmla="*/ 0 h 1941124"/>
                <a:gd name="connsiteX1" fmla="*/ 430 w 1235357"/>
                <a:gd name="connsiteY1" fmla="*/ 1910247 h 1941124"/>
                <a:gd name="connsiteX2" fmla="*/ 799957 w 1235357"/>
                <a:gd name="connsiteY2" fmla="*/ 1915338 h 1941124"/>
                <a:gd name="connsiteX3" fmla="*/ 837322 w 1235357"/>
                <a:gd name="connsiteY3" fmla="*/ 1917807 h 1941124"/>
                <a:gd name="connsiteX4" fmla="*/ 897704 w 1235357"/>
                <a:gd name="connsiteY4" fmla="*/ 1941124 h 1941124"/>
                <a:gd name="connsiteX5" fmla="*/ 920318 w 1235357"/>
                <a:gd name="connsiteY5" fmla="*/ 1938240 h 1941124"/>
                <a:gd name="connsiteX6" fmla="*/ 991433 w 1235357"/>
                <a:gd name="connsiteY6" fmla="*/ 1915000 h 1941124"/>
                <a:gd name="connsiteX7" fmla="*/ 1099053 w 1235357"/>
                <a:gd name="connsiteY7" fmla="*/ 1909984 h 1941124"/>
                <a:gd name="connsiteX8" fmla="*/ 1177401 w 1235357"/>
                <a:gd name="connsiteY8" fmla="*/ 1884688 h 1941124"/>
                <a:gd name="connsiteX9" fmla="*/ 1230550 w 1235357"/>
                <a:gd name="connsiteY9" fmla="*/ 1891529 h 1941124"/>
                <a:gd name="connsiteX10" fmla="*/ 1234280 w 1235357"/>
                <a:gd name="connsiteY10" fmla="*/ 1769419 h 1941124"/>
                <a:gd name="connsiteX11" fmla="*/ 1235026 w 1235357"/>
                <a:gd name="connsiteY11" fmla="*/ 23115 h 1941124"/>
                <a:gd name="connsiteX0" fmla="*/ 0 w 1235357"/>
                <a:gd name="connsiteY0" fmla="*/ 0 h 1941124"/>
                <a:gd name="connsiteX1" fmla="*/ 430 w 1235357"/>
                <a:gd name="connsiteY1" fmla="*/ 1910247 h 1941124"/>
                <a:gd name="connsiteX2" fmla="*/ 799957 w 1235357"/>
                <a:gd name="connsiteY2" fmla="*/ 1915338 h 1941124"/>
                <a:gd name="connsiteX3" fmla="*/ 837322 w 1235357"/>
                <a:gd name="connsiteY3" fmla="*/ 1917807 h 1941124"/>
                <a:gd name="connsiteX4" fmla="*/ 897704 w 1235357"/>
                <a:gd name="connsiteY4" fmla="*/ 1941124 h 1941124"/>
                <a:gd name="connsiteX5" fmla="*/ 920318 w 1235357"/>
                <a:gd name="connsiteY5" fmla="*/ 1938240 h 1941124"/>
                <a:gd name="connsiteX6" fmla="*/ 991433 w 1235357"/>
                <a:gd name="connsiteY6" fmla="*/ 1915000 h 1941124"/>
                <a:gd name="connsiteX7" fmla="*/ 1099053 w 1235357"/>
                <a:gd name="connsiteY7" fmla="*/ 1909984 h 1941124"/>
                <a:gd name="connsiteX8" fmla="*/ 1177401 w 1235357"/>
                <a:gd name="connsiteY8" fmla="*/ 1884688 h 1941124"/>
                <a:gd name="connsiteX9" fmla="*/ 1230550 w 1235357"/>
                <a:gd name="connsiteY9" fmla="*/ 1891529 h 1941124"/>
                <a:gd name="connsiteX10" fmla="*/ 1234280 w 1235357"/>
                <a:gd name="connsiteY10" fmla="*/ 1769419 h 1941124"/>
                <a:gd name="connsiteX11" fmla="*/ 1235026 w 1235357"/>
                <a:gd name="connsiteY11" fmla="*/ 23115 h 1941124"/>
                <a:gd name="connsiteX0" fmla="*/ 1464 w 1234927"/>
                <a:gd name="connsiteY0" fmla="*/ 0 h 1935356"/>
                <a:gd name="connsiteX1" fmla="*/ 0 w 1234927"/>
                <a:gd name="connsiteY1" fmla="*/ 1904479 h 1935356"/>
                <a:gd name="connsiteX2" fmla="*/ 799527 w 1234927"/>
                <a:gd name="connsiteY2" fmla="*/ 1909570 h 1935356"/>
                <a:gd name="connsiteX3" fmla="*/ 836892 w 1234927"/>
                <a:gd name="connsiteY3" fmla="*/ 1912039 h 1935356"/>
                <a:gd name="connsiteX4" fmla="*/ 897274 w 1234927"/>
                <a:gd name="connsiteY4" fmla="*/ 1935356 h 1935356"/>
                <a:gd name="connsiteX5" fmla="*/ 919888 w 1234927"/>
                <a:gd name="connsiteY5" fmla="*/ 1932472 h 1935356"/>
                <a:gd name="connsiteX6" fmla="*/ 991003 w 1234927"/>
                <a:gd name="connsiteY6" fmla="*/ 1909232 h 1935356"/>
                <a:gd name="connsiteX7" fmla="*/ 1098623 w 1234927"/>
                <a:gd name="connsiteY7" fmla="*/ 1904216 h 1935356"/>
                <a:gd name="connsiteX8" fmla="*/ 1176971 w 1234927"/>
                <a:gd name="connsiteY8" fmla="*/ 1878920 h 1935356"/>
                <a:gd name="connsiteX9" fmla="*/ 1230120 w 1234927"/>
                <a:gd name="connsiteY9" fmla="*/ 1885761 h 1935356"/>
                <a:gd name="connsiteX10" fmla="*/ 1233850 w 1234927"/>
                <a:gd name="connsiteY10" fmla="*/ 1763651 h 1935356"/>
                <a:gd name="connsiteX11" fmla="*/ 1234596 w 1234927"/>
                <a:gd name="connsiteY11" fmla="*/ 17347 h 1935356"/>
                <a:gd name="connsiteX0" fmla="*/ 5252 w 1234927"/>
                <a:gd name="connsiteY0" fmla="*/ 0 h 1932472"/>
                <a:gd name="connsiteX1" fmla="*/ 0 w 1234927"/>
                <a:gd name="connsiteY1" fmla="*/ 1901595 h 1932472"/>
                <a:gd name="connsiteX2" fmla="*/ 799527 w 1234927"/>
                <a:gd name="connsiteY2" fmla="*/ 1906686 h 1932472"/>
                <a:gd name="connsiteX3" fmla="*/ 836892 w 1234927"/>
                <a:gd name="connsiteY3" fmla="*/ 1909155 h 1932472"/>
                <a:gd name="connsiteX4" fmla="*/ 897274 w 1234927"/>
                <a:gd name="connsiteY4" fmla="*/ 1932472 h 1932472"/>
                <a:gd name="connsiteX5" fmla="*/ 919888 w 1234927"/>
                <a:gd name="connsiteY5" fmla="*/ 1929588 h 1932472"/>
                <a:gd name="connsiteX6" fmla="*/ 991003 w 1234927"/>
                <a:gd name="connsiteY6" fmla="*/ 1906348 h 1932472"/>
                <a:gd name="connsiteX7" fmla="*/ 1098623 w 1234927"/>
                <a:gd name="connsiteY7" fmla="*/ 1901332 h 1932472"/>
                <a:gd name="connsiteX8" fmla="*/ 1176971 w 1234927"/>
                <a:gd name="connsiteY8" fmla="*/ 1876036 h 1932472"/>
                <a:gd name="connsiteX9" fmla="*/ 1230120 w 1234927"/>
                <a:gd name="connsiteY9" fmla="*/ 1882877 h 1932472"/>
                <a:gd name="connsiteX10" fmla="*/ 1233850 w 1234927"/>
                <a:gd name="connsiteY10" fmla="*/ 1760767 h 1932472"/>
                <a:gd name="connsiteX11" fmla="*/ 1234596 w 1234927"/>
                <a:gd name="connsiteY11" fmla="*/ 14463 h 1932472"/>
                <a:gd name="connsiteX0" fmla="*/ 5252 w 1234717"/>
                <a:gd name="connsiteY0" fmla="*/ 0 h 1932472"/>
                <a:gd name="connsiteX1" fmla="*/ 0 w 1234717"/>
                <a:gd name="connsiteY1" fmla="*/ 1901595 h 1932472"/>
                <a:gd name="connsiteX2" fmla="*/ 799527 w 1234717"/>
                <a:gd name="connsiteY2" fmla="*/ 1906686 h 1932472"/>
                <a:gd name="connsiteX3" fmla="*/ 836892 w 1234717"/>
                <a:gd name="connsiteY3" fmla="*/ 1909155 h 1932472"/>
                <a:gd name="connsiteX4" fmla="*/ 897274 w 1234717"/>
                <a:gd name="connsiteY4" fmla="*/ 1932472 h 1932472"/>
                <a:gd name="connsiteX5" fmla="*/ 919888 w 1234717"/>
                <a:gd name="connsiteY5" fmla="*/ 1929588 h 1932472"/>
                <a:gd name="connsiteX6" fmla="*/ 991003 w 1234717"/>
                <a:gd name="connsiteY6" fmla="*/ 1906348 h 1932472"/>
                <a:gd name="connsiteX7" fmla="*/ 1098623 w 1234717"/>
                <a:gd name="connsiteY7" fmla="*/ 1901332 h 1932472"/>
                <a:gd name="connsiteX8" fmla="*/ 1176971 w 1234717"/>
                <a:gd name="connsiteY8" fmla="*/ 1876036 h 1932472"/>
                <a:gd name="connsiteX9" fmla="*/ 1230120 w 1234717"/>
                <a:gd name="connsiteY9" fmla="*/ 1882877 h 1932472"/>
                <a:gd name="connsiteX10" fmla="*/ 1233850 w 1234717"/>
                <a:gd name="connsiteY10" fmla="*/ 1760767 h 1932472"/>
                <a:gd name="connsiteX11" fmla="*/ 1232702 w 1234717"/>
                <a:gd name="connsiteY11" fmla="*/ 1191148 h 1932472"/>
                <a:gd name="connsiteX0" fmla="*/ 3358 w 1234717"/>
                <a:gd name="connsiteY0" fmla="*/ 40334 h 741324"/>
                <a:gd name="connsiteX1" fmla="*/ 0 w 1234717"/>
                <a:gd name="connsiteY1" fmla="*/ 710447 h 741324"/>
                <a:gd name="connsiteX2" fmla="*/ 799527 w 1234717"/>
                <a:gd name="connsiteY2" fmla="*/ 715538 h 741324"/>
                <a:gd name="connsiteX3" fmla="*/ 836892 w 1234717"/>
                <a:gd name="connsiteY3" fmla="*/ 718007 h 741324"/>
                <a:gd name="connsiteX4" fmla="*/ 897274 w 1234717"/>
                <a:gd name="connsiteY4" fmla="*/ 741324 h 741324"/>
                <a:gd name="connsiteX5" fmla="*/ 919888 w 1234717"/>
                <a:gd name="connsiteY5" fmla="*/ 738440 h 741324"/>
                <a:gd name="connsiteX6" fmla="*/ 991003 w 1234717"/>
                <a:gd name="connsiteY6" fmla="*/ 715200 h 741324"/>
                <a:gd name="connsiteX7" fmla="*/ 1098623 w 1234717"/>
                <a:gd name="connsiteY7" fmla="*/ 710184 h 741324"/>
                <a:gd name="connsiteX8" fmla="*/ 1176971 w 1234717"/>
                <a:gd name="connsiteY8" fmla="*/ 684888 h 741324"/>
                <a:gd name="connsiteX9" fmla="*/ 1230120 w 1234717"/>
                <a:gd name="connsiteY9" fmla="*/ 691729 h 741324"/>
                <a:gd name="connsiteX10" fmla="*/ 1233850 w 1234717"/>
                <a:gd name="connsiteY10" fmla="*/ 569619 h 741324"/>
                <a:gd name="connsiteX11" fmla="*/ 1232702 w 1234717"/>
                <a:gd name="connsiteY11" fmla="*/ 0 h 741324"/>
                <a:gd name="connsiteX0" fmla="*/ 3358 w 1234717"/>
                <a:gd name="connsiteY0" fmla="*/ 23030 h 724020"/>
                <a:gd name="connsiteX1" fmla="*/ 0 w 1234717"/>
                <a:gd name="connsiteY1" fmla="*/ 693143 h 724020"/>
                <a:gd name="connsiteX2" fmla="*/ 799527 w 1234717"/>
                <a:gd name="connsiteY2" fmla="*/ 698234 h 724020"/>
                <a:gd name="connsiteX3" fmla="*/ 836892 w 1234717"/>
                <a:gd name="connsiteY3" fmla="*/ 700703 h 724020"/>
                <a:gd name="connsiteX4" fmla="*/ 897274 w 1234717"/>
                <a:gd name="connsiteY4" fmla="*/ 724020 h 724020"/>
                <a:gd name="connsiteX5" fmla="*/ 919888 w 1234717"/>
                <a:gd name="connsiteY5" fmla="*/ 721136 h 724020"/>
                <a:gd name="connsiteX6" fmla="*/ 991003 w 1234717"/>
                <a:gd name="connsiteY6" fmla="*/ 697896 h 724020"/>
                <a:gd name="connsiteX7" fmla="*/ 1098623 w 1234717"/>
                <a:gd name="connsiteY7" fmla="*/ 692880 h 724020"/>
                <a:gd name="connsiteX8" fmla="*/ 1176971 w 1234717"/>
                <a:gd name="connsiteY8" fmla="*/ 667584 h 724020"/>
                <a:gd name="connsiteX9" fmla="*/ 1230120 w 1234717"/>
                <a:gd name="connsiteY9" fmla="*/ 674425 h 724020"/>
                <a:gd name="connsiteX10" fmla="*/ 1233850 w 1234717"/>
                <a:gd name="connsiteY10" fmla="*/ 552315 h 724020"/>
                <a:gd name="connsiteX11" fmla="*/ 1232702 w 1234717"/>
                <a:gd name="connsiteY11" fmla="*/ 0 h 72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4717" h="724020">
                  <a:moveTo>
                    <a:pt x="3358" y="23030"/>
                  </a:moveTo>
                  <a:cubicBezTo>
                    <a:pt x="5077" y="27746"/>
                    <a:pt x="284" y="697370"/>
                    <a:pt x="0" y="693143"/>
                  </a:cubicBezTo>
                  <a:lnTo>
                    <a:pt x="799527" y="698234"/>
                  </a:lnTo>
                  <a:lnTo>
                    <a:pt x="836892" y="700703"/>
                  </a:lnTo>
                  <a:lnTo>
                    <a:pt x="897274" y="724020"/>
                  </a:lnTo>
                  <a:lnTo>
                    <a:pt x="919888" y="721136"/>
                  </a:lnTo>
                  <a:lnTo>
                    <a:pt x="991003" y="697896"/>
                  </a:lnTo>
                  <a:lnTo>
                    <a:pt x="1098623" y="692880"/>
                  </a:lnTo>
                  <a:lnTo>
                    <a:pt x="1176971" y="667584"/>
                  </a:lnTo>
                  <a:lnTo>
                    <a:pt x="1230120" y="674425"/>
                  </a:lnTo>
                  <a:lnTo>
                    <a:pt x="1233850" y="552315"/>
                  </a:lnTo>
                  <a:cubicBezTo>
                    <a:pt x="1237256" y="191323"/>
                    <a:pt x="1229296" y="360992"/>
                    <a:pt x="1232702" y="0"/>
                  </a:cubicBezTo>
                </a:path>
              </a:pathLst>
            </a:cu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42A23F3B-0591-334A-9C4F-930F553DE92C}"/>
                </a:ext>
              </a:extLst>
            </p:cNvPr>
            <p:cNvSpPr/>
            <p:nvPr/>
          </p:nvSpPr>
          <p:spPr>
            <a:xfrm>
              <a:off x="768763" y="1208537"/>
              <a:ext cx="2073342" cy="1409886"/>
            </a:xfrm>
            <a:custGeom>
              <a:avLst/>
              <a:gdLst>
                <a:gd name="connsiteX0" fmla="*/ 0 w 1246445"/>
                <a:gd name="connsiteY0" fmla="*/ 1220903 h 1317962"/>
                <a:gd name="connsiteX1" fmla="*/ 567031 w 1246445"/>
                <a:gd name="connsiteY1" fmla="*/ 1226012 h 1317962"/>
                <a:gd name="connsiteX2" fmla="*/ 689632 w 1246445"/>
                <a:gd name="connsiteY2" fmla="*/ 1251554 h 1317962"/>
                <a:gd name="connsiteX3" fmla="*/ 725390 w 1246445"/>
                <a:gd name="connsiteY3" fmla="*/ 1271987 h 1317962"/>
                <a:gd name="connsiteX4" fmla="*/ 827558 w 1246445"/>
                <a:gd name="connsiteY4" fmla="*/ 1271987 h 1317962"/>
                <a:gd name="connsiteX5" fmla="*/ 919509 w 1246445"/>
                <a:gd name="connsiteY5" fmla="*/ 1317962 h 1317962"/>
                <a:gd name="connsiteX6" fmla="*/ 1057435 w 1246445"/>
                <a:gd name="connsiteY6" fmla="*/ 1200470 h 1317962"/>
                <a:gd name="connsiteX7" fmla="*/ 1118736 w 1246445"/>
                <a:gd name="connsiteY7" fmla="*/ 1195361 h 1317962"/>
                <a:gd name="connsiteX8" fmla="*/ 1185145 w 1246445"/>
                <a:gd name="connsiteY8" fmla="*/ 1164711 h 1317962"/>
                <a:gd name="connsiteX9" fmla="*/ 1236228 w 1246445"/>
                <a:gd name="connsiteY9" fmla="*/ 1082977 h 1317962"/>
                <a:gd name="connsiteX10" fmla="*/ 1246445 w 1246445"/>
                <a:gd name="connsiteY10" fmla="*/ 0 h 1317962"/>
                <a:gd name="connsiteX0" fmla="*/ 0 w 1265495"/>
                <a:gd name="connsiteY0" fmla="*/ 1224078 h 1317962"/>
                <a:gd name="connsiteX1" fmla="*/ 586081 w 1265495"/>
                <a:gd name="connsiteY1" fmla="*/ 1226012 h 1317962"/>
                <a:gd name="connsiteX2" fmla="*/ 708682 w 1265495"/>
                <a:gd name="connsiteY2" fmla="*/ 1251554 h 1317962"/>
                <a:gd name="connsiteX3" fmla="*/ 744440 w 1265495"/>
                <a:gd name="connsiteY3" fmla="*/ 1271987 h 1317962"/>
                <a:gd name="connsiteX4" fmla="*/ 846608 w 1265495"/>
                <a:gd name="connsiteY4" fmla="*/ 1271987 h 1317962"/>
                <a:gd name="connsiteX5" fmla="*/ 938559 w 1265495"/>
                <a:gd name="connsiteY5" fmla="*/ 1317962 h 1317962"/>
                <a:gd name="connsiteX6" fmla="*/ 1076485 w 1265495"/>
                <a:gd name="connsiteY6" fmla="*/ 1200470 h 1317962"/>
                <a:gd name="connsiteX7" fmla="*/ 1137786 w 1265495"/>
                <a:gd name="connsiteY7" fmla="*/ 1195361 h 1317962"/>
                <a:gd name="connsiteX8" fmla="*/ 1204195 w 1265495"/>
                <a:gd name="connsiteY8" fmla="*/ 1164711 h 1317962"/>
                <a:gd name="connsiteX9" fmla="*/ 1255278 w 1265495"/>
                <a:gd name="connsiteY9" fmla="*/ 1082977 h 1317962"/>
                <a:gd name="connsiteX10" fmla="*/ 1265495 w 1265495"/>
                <a:gd name="connsiteY10" fmla="*/ 0 h 1317962"/>
                <a:gd name="connsiteX0" fmla="*/ 0 w 1265495"/>
                <a:gd name="connsiteY0" fmla="*/ 1224078 h 1317962"/>
                <a:gd name="connsiteX1" fmla="*/ 30899 w 1265495"/>
                <a:gd name="connsiteY1" fmla="*/ 1220921 h 1317962"/>
                <a:gd name="connsiteX2" fmla="*/ 586081 w 1265495"/>
                <a:gd name="connsiteY2" fmla="*/ 1226012 h 1317962"/>
                <a:gd name="connsiteX3" fmla="*/ 708682 w 1265495"/>
                <a:gd name="connsiteY3" fmla="*/ 1251554 h 1317962"/>
                <a:gd name="connsiteX4" fmla="*/ 744440 w 1265495"/>
                <a:gd name="connsiteY4" fmla="*/ 1271987 h 1317962"/>
                <a:gd name="connsiteX5" fmla="*/ 846608 w 1265495"/>
                <a:gd name="connsiteY5" fmla="*/ 1271987 h 1317962"/>
                <a:gd name="connsiteX6" fmla="*/ 938559 w 1265495"/>
                <a:gd name="connsiteY6" fmla="*/ 1317962 h 1317962"/>
                <a:gd name="connsiteX7" fmla="*/ 1076485 w 1265495"/>
                <a:gd name="connsiteY7" fmla="*/ 1200470 h 1317962"/>
                <a:gd name="connsiteX8" fmla="*/ 1137786 w 1265495"/>
                <a:gd name="connsiteY8" fmla="*/ 1195361 h 1317962"/>
                <a:gd name="connsiteX9" fmla="*/ 1204195 w 1265495"/>
                <a:gd name="connsiteY9" fmla="*/ 1164711 h 1317962"/>
                <a:gd name="connsiteX10" fmla="*/ 1255278 w 1265495"/>
                <a:gd name="connsiteY10" fmla="*/ 1082977 h 1317962"/>
                <a:gd name="connsiteX11" fmla="*/ 1265495 w 1265495"/>
                <a:gd name="connsiteY11" fmla="*/ 0 h 1317962"/>
                <a:gd name="connsiteX0" fmla="*/ 3376 w 1240296"/>
                <a:gd name="connsiteY0" fmla="*/ 0 h 1335309"/>
                <a:gd name="connsiteX1" fmla="*/ 5700 w 1240296"/>
                <a:gd name="connsiteY1" fmla="*/ 1238268 h 1335309"/>
                <a:gd name="connsiteX2" fmla="*/ 560882 w 1240296"/>
                <a:gd name="connsiteY2" fmla="*/ 1243359 h 1335309"/>
                <a:gd name="connsiteX3" fmla="*/ 683483 w 1240296"/>
                <a:gd name="connsiteY3" fmla="*/ 1268901 h 1335309"/>
                <a:gd name="connsiteX4" fmla="*/ 719241 w 1240296"/>
                <a:gd name="connsiteY4" fmla="*/ 1289334 h 1335309"/>
                <a:gd name="connsiteX5" fmla="*/ 821409 w 1240296"/>
                <a:gd name="connsiteY5" fmla="*/ 1289334 h 1335309"/>
                <a:gd name="connsiteX6" fmla="*/ 913360 w 1240296"/>
                <a:gd name="connsiteY6" fmla="*/ 1335309 h 1335309"/>
                <a:gd name="connsiteX7" fmla="*/ 1051286 w 1240296"/>
                <a:gd name="connsiteY7" fmla="*/ 1217817 h 1335309"/>
                <a:gd name="connsiteX8" fmla="*/ 1112587 w 1240296"/>
                <a:gd name="connsiteY8" fmla="*/ 1212708 h 1335309"/>
                <a:gd name="connsiteX9" fmla="*/ 1178996 w 1240296"/>
                <a:gd name="connsiteY9" fmla="*/ 1182058 h 1335309"/>
                <a:gd name="connsiteX10" fmla="*/ 1230079 w 1240296"/>
                <a:gd name="connsiteY10" fmla="*/ 1100324 h 1335309"/>
                <a:gd name="connsiteX11" fmla="*/ 1240296 w 1240296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680107 w 1236920"/>
                <a:gd name="connsiteY3" fmla="*/ 1268901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914635 w 1236920"/>
                <a:gd name="connsiteY5" fmla="*/ 1280682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47910 w 1236920"/>
                <a:gd name="connsiteY7" fmla="*/ 1217817 h 1280682"/>
                <a:gd name="connsiteX8" fmla="*/ 1109211 w 1236920"/>
                <a:gd name="connsiteY8" fmla="*/ 1212708 h 1280682"/>
                <a:gd name="connsiteX9" fmla="*/ 1175620 w 1236920"/>
                <a:gd name="connsiteY9" fmla="*/ 1182058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09211 w 1236920"/>
                <a:gd name="connsiteY8" fmla="*/ 1212708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84977 w 1236920"/>
                <a:gd name="connsiteY8" fmla="*/ 1180984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83899 w 1236920"/>
                <a:gd name="connsiteY7" fmla="*/ 1246658 h 1280682"/>
                <a:gd name="connsiteX8" fmla="*/ 1184977 w 1236920"/>
                <a:gd name="connsiteY8" fmla="*/ 1180984 h 1280682"/>
                <a:gd name="connsiteX9" fmla="*/ 1232444 w 1236920"/>
                <a:gd name="connsiteY9" fmla="*/ 1187826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6920" h="1280682">
                  <a:moveTo>
                    <a:pt x="0" y="0"/>
                  </a:moveTo>
                  <a:cubicBezTo>
                    <a:pt x="18766" y="-1052"/>
                    <a:pt x="2608" y="1242495"/>
                    <a:pt x="2324" y="1238268"/>
                  </a:cubicBezTo>
                  <a:lnTo>
                    <a:pt x="557506" y="1243359"/>
                  </a:lnTo>
                  <a:lnTo>
                    <a:pt x="746403" y="1240060"/>
                  </a:lnTo>
                  <a:lnTo>
                    <a:pt x="850350" y="1243190"/>
                  </a:lnTo>
                  <a:lnTo>
                    <a:pt x="914635" y="1280682"/>
                  </a:lnTo>
                  <a:lnTo>
                    <a:pt x="980068" y="1234368"/>
                  </a:lnTo>
                  <a:lnTo>
                    <a:pt x="1083899" y="1246658"/>
                  </a:lnTo>
                  <a:lnTo>
                    <a:pt x="1184977" y="1180984"/>
                  </a:lnTo>
                  <a:lnTo>
                    <a:pt x="1232444" y="1187826"/>
                  </a:lnTo>
                  <a:lnTo>
                    <a:pt x="1226703" y="1100324"/>
                  </a:lnTo>
                  <a:cubicBezTo>
                    <a:pt x="1230109" y="739332"/>
                    <a:pt x="1233514" y="378339"/>
                    <a:pt x="1236920" y="17347"/>
                  </a:cubicBezTo>
                </a:path>
              </a:pathLst>
            </a:cu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1C2CEA-298F-E04E-A87A-34C0FBB17F70}"/>
              </a:ext>
            </a:extLst>
          </p:cNvPr>
          <p:cNvSpPr txBox="1"/>
          <p:nvPr/>
        </p:nvSpPr>
        <p:spPr>
          <a:xfrm>
            <a:off x="854116" y="1172266"/>
            <a:ext cx="3429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 Black"/>
                <a:cs typeface="Arial Black"/>
              </a:rPr>
              <a:t>PADME</a:t>
            </a:r>
            <a:r>
              <a:rPr lang="it-IT" dirty="0"/>
              <a:t> dark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sensitivity</a:t>
            </a:r>
            <a:endParaRPr lang="it-IT" dirty="0"/>
          </a:p>
          <a:p>
            <a:pPr algn="ctr"/>
            <a:r>
              <a:rPr lang="it-IT" dirty="0"/>
              <a:t>(</a:t>
            </a:r>
            <a:r>
              <a:rPr lang="it-IT" dirty="0" err="1"/>
              <a:t>invisible</a:t>
            </a:r>
            <a:r>
              <a:rPr lang="it-IT" dirty="0"/>
              <a:t> </a:t>
            </a:r>
            <a:r>
              <a:rPr lang="it-IT" dirty="0" err="1"/>
              <a:t>decays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D0605AA-D5A5-B844-BB65-4B6C1568E6C5}"/>
                  </a:ext>
                </a:extLst>
              </p:cNvPr>
              <p:cNvSpPr txBox="1"/>
              <p:nvPr/>
            </p:nvSpPr>
            <p:spPr>
              <a:xfrm>
                <a:off x="518195" y="5331558"/>
                <a:ext cx="41601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6 </a:t>
                </a:r>
                <a:r>
                  <a:rPr lang="it-IT" dirty="0" err="1">
                    <a:solidFill>
                      <a:srgbClr val="FF0000"/>
                    </a:solidFill>
                  </a:rPr>
                  <a:t>months</a:t>
                </a:r>
                <a:r>
                  <a:rPr lang="it-IT" dirty="0">
                    <a:solidFill>
                      <a:srgbClr val="FF0000"/>
                    </a:solidFill>
                  </a:rPr>
                  <a:t> of data-</a:t>
                </a:r>
                <a:r>
                  <a:rPr lang="it-IT" dirty="0" err="1">
                    <a:solidFill>
                      <a:srgbClr val="FF0000"/>
                    </a:solidFill>
                  </a:rPr>
                  <a:t>taking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at</a:t>
                </a:r>
                <a:r>
                  <a:rPr lang="it-IT" dirty="0">
                    <a:solidFill>
                      <a:srgbClr val="FF0000"/>
                    </a:solidFill>
                  </a:rPr>
                  <a:t>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NE</a:t>
                </a:r>
              </a:p>
              <a:p>
                <a:r>
                  <a:rPr lang="it-IT" dirty="0" err="1">
                    <a:solidFill>
                      <a:srgbClr val="FF0000"/>
                    </a:solidFill>
                  </a:rPr>
                  <a:t>using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resonant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estraction</a:t>
                </a:r>
                <a:r>
                  <a:rPr lang="it-IT" dirty="0">
                    <a:solidFill>
                      <a:srgbClr val="FF0000"/>
                    </a:solidFill>
                  </a:rPr>
                  <a:t>, 0.4 </a:t>
                </a:r>
                <a:r>
                  <a:rPr lang="it-IT" dirty="0" err="1">
                    <a:solidFill>
                      <a:srgbClr val="FF0000"/>
                    </a:solidFill>
                  </a:rPr>
                  <a:t>ms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spills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(</a:t>
                </a:r>
                <a:r>
                  <a:rPr lang="it-IT" dirty="0" err="1">
                    <a:solidFill>
                      <a:srgbClr val="FF0000"/>
                    </a:solidFill>
                  </a:rPr>
                  <a:t>optimistic</a:t>
                </a:r>
                <a:r>
                  <a:rPr lang="it-IT" dirty="0">
                    <a:solidFill>
                      <a:srgbClr val="FF000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0605AA-D5A5-B844-BB65-4B6C1568E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5" y="5331558"/>
                <a:ext cx="4160113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89A5C3F-98D4-DB42-A756-094B044F6726}"/>
              </a:ext>
            </a:extLst>
          </p:cNvPr>
          <p:cNvSpPr txBox="1"/>
          <p:nvPr/>
        </p:nvSpPr>
        <p:spPr>
          <a:xfrm>
            <a:off x="5384415" y="1204669"/>
            <a:ext cx="34419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262626"/>
                </a:solidFill>
                <a:latin typeface="Arial Black"/>
                <a:cs typeface="Arial Black"/>
              </a:rPr>
              <a:t>PADME</a:t>
            </a:r>
            <a:r>
              <a:rPr lang="it-IT" dirty="0"/>
              <a:t> dark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sensitivity</a:t>
            </a:r>
            <a:endParaRPr lang="it-IT" dirty="0"/>
          </a:p>
          <a:p>
            <a:pPr algn="ctr"/>
            <a:r>
              <a:rPr lang="it-IT" dirty="0"/>
              <a:t>(</a:t>
            </a:r>
            <a:r>
              <a:rPr lang="it-IT" dirty="0" err="1"/>
              <a:t>invisible</a:t>
            </a:r>
            <a:r>
              <a:rPr lang="it-IT" dirty="0"/>
              <a:t> </a:t>
            </a:r>
            <a:r>
              <a:rPr lang="it-IT" dirty="0" err="1"/>
              <a:t>decays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16953C5-5B51-AA40-A457-5D3039D1F014}"/>
                  </a:ext>
                </a:extLst>
              </p:cNvPr>
              <p:cNvSpPr txBox="1"/>
              <p:nvPr/>
            </p:nvSpPr>
            <p:spPr>
              <a:xfrm>
                <a:off x="5129942" y="5331558"/>
                <a:ext cx="378821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dirty="0">
                    <a:solidFill>
                      <a:srgbClr val="7030A0"/>
                    </a:solidFill>
                  </a:rPr>
                  <a:t>1 </a:t>
                </a:r>
                <a:r>
                  <a:rPr lang="it-IT" dirty="0" err="1">
                    <a:solidFill>
                      <a:srgbClr val="7030A0"/>
                    </a:solidFill>
                  </a:rPr>
                  <a:t>month</a:t>
                </a:r>
                <a:r>
                  <a:rPr lang="it-IT" dirty="0">
                    <a:solidFill>
                      <a:srgbClr val="7030A0"/>
                    </a:solidFill>
                  </a:rPr>
                  <a:t> of data-</a:t>
                </a:r>
                <a:r>
                  <a:rPr lang="it-IT" dirty="0" err="1">
                    <a:solidFill>
                      <a:srgbClr val="7030A0"/>
                    </a:solidFill>
                  </a:rPr>
                  <a:t>taking</a:t>
                </a:r>
                <a:r>
                  <a:rPr lang="it-IT" dirty="0">
                    <a:solidFill>
                      <a:srgbClr val="7030A0"/>
                    </a:solidFill>
                  </a:rPr>
                  <a:t> </a:t>
                </a:r>
                <a:r>
                  <a:rPr lang="it-IT" dirty="0" err="1">
                    <a:solidFill>
                      <a:srgbClr val="7030A0"/>
                    </a:solidFill>
                  </a:rPr>
                  <a:t>at</a:t>
                </a:r>
                <a:r>
                  <a:rPr lang="it-IT" dirty="0">
                    <a:solidFill>
                      <a:srgbClr val="7030A0"/>
                    </a:solidFill>
                  </a:rPr>
                  <a:t>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dirty="0">
                    <a:solidFill>
                      <a:srgbClr val="7030A0"/>
                    </a:solidFill>
                  </a:rPr>
                  <a:t>NE</a:t>
                </a:r>
              </a:p>
              <a:p>
                <a:r>
                  <a:rPr lang="it-IT" dirty="0" err="1">
                    <a:solidFill>
                      <a:srgbClr val="7030A0"/>
                    </a:solidFill>
                  </a:rPr>
                  <a:t>using</a:t>
                </a:r>
                <a:r>
                  <a:rPr lang="it-IT" dirty="0">
                    <a:solidFill>
                      <a:srgbClr val="7030A0"/>
                    </a:solidFill>
                  </a:rPr>
                  <a:t> ultra-slow </a:t>
                </a:r>
                <a:r>
                  <a:rPr lang="it-IT" dirty="0" err="1">
                    <a:solidFill>
                      <a:srgbClr val="7030A0"/>
                    </a:solidFill>
                  </a:rPr>
                  <a:t>extraction</a:t>
                </a:r>
                <a:r>
                  <a:rPr lang="it-IT" dirty="0">
                    <a:solidFill>
                      <a:srgbClr val="7030A0"/>
                    </a:solidFill>
                  </a:rPr>
                  <a:t>, </a:t>
                </a:r>
              </a:p>
              <a:p>
                <a:r>
                  <a:rPr lang="it-IT" dirty="0">
                    <a:solidFill>
                      <a:srgbClr val="7030A0"/>
                    </a:solidFill>
                  </a:rPr>
                  <a:t>(10</a:t>
                </a:r>
                <a:r>
                  <a:rPr lang="it-IT" baseline="30000" dirty="0">
                    <a:solidFill>
                      <a:srgbClr val="7030A0"/>
                    </a:solidFill>
                  </a:rPr>
                  <a:t>-4</a:t>
                </a:r>
                <a:r>
                  <a:rPr lang="it-IT" dirty="0">
                    <a:solidFill>
                      <a:srgbClr val="7030A0"/>
                    </a:solidFill>
                  </a:rPr>
                  <a:t> </a:t>
                </a:r>
                <a:r>
                  <a:rPr lang="it-IT" dirty="0" err="1">
                    <a:solidFill>
                      <a:srgbClr val="7030A0"/>
                    </a:solidFill>
                  </a:rPr>
                  <a:t>extraction</a:t>
                </a:r>
                <a:r>
                  <a:rPr lang="it-IT" dirty="0">
                    <a:solidFill>
                      <a:srgbClr val="7030A0"/>
                    </a:solidFill>
                  </a:rPr>
                  <a:t> </a:t>
                </a:r>
                <a:r>
                  <a:rPr lang="it-IT" dirty="0" err="1">
                    <a:solidFill>
                      <a:srgbClr val="7030A0"/>
                    </a:solidFill>
                  </a:rPr>
                  <a:t>efficiency</a:t>
                </a:r>
                <a:r>
                  <a:rPr lang="it-IT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16953C5-5B51-AA40-A457-5D3039D1F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42" y="5331558"/>
                <a:ext cx="3788217" cy="9233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759BD19-158E-C147-A6A3-0849950FA1D9}"/>
              </a:ext>
            </a:extLst>
          </p:cNvPr>
          <p:cNvSpPr txBox="1"/>
          <p:nvPr/>
        </p:nvSpPr>
        <p:spPr>
          <a:xfrm>
            <a:off x="588753" y="6220843"/>
            <a:ext cx="830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(P. Valente, Ferrara workshop on </a:t>
            </a:r>
            <a:r>
              <a:rPr lang="it-IT" sz="1400" dirty="0" err="1"/>
              <a:t>crystal</a:t>
            </a:r>
            <a:r>
              <a:rPr lang="it-IT" sz="1400" dirty="0"/>
              <a:t> </a:t>
            </a:r>
            <a:r>
              <a:rPr lang="it-IT" sz="1400" dirty="0" err="1"/>
              <a:t>applications</a:t>
            </a:r>
            <a:r>
              <a:rPr lang="it-IT" sz="1400" dirty="0"/>
              <a:t>, 13 Apr. 2019: </a:t>
            </a:r>
            <a:r>
              <a:rPr lang="it-IT" sz="1400" dirty="0" err="1"/>
              <a:t>https</a:t>
            </a:r>
            <a:r>
              <a:rPr lang="it-IT" sz="1400" dirty="0"/>
              <a:t>://</a:t>
            </a:r>
            <a:r>
              <a:rPr lang="it-IT" sz="1400" dirty="0" err="1"/>
              <a:t>agenda.infn.it</a:t>
            </a:r>
            <a:r>
              <a:rPr lang="it-IT" sz="1400" dirty="0"/>
              <a:t>/</a:t>
            </a:r>
            <a:r>
              <a:rPr lang="it-IT" sz="1400" dirty="0" err="1"/>
              <a:t>event</a:t>
            </a:r>
            <a:r>
              <a:rPr lang="it-IT" sz="1400" dirty="0"/>
              <a:t>/15101/)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903" y="602135"/>
            <a:ext cx="8553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PADME is searching for invisble decays of a </a:t>
            </a:r>
            <a:r>
              <a:rPr lang="is-IS" dirty="0">
                <a:solidFill>
                  <a:srgbClr val="FF0000"/>
                </a:solidFill>
              </a:rPr>
              <a:t>dark photon </a:t>
            </a:r>
            <a:r>
              <a:rPr lang="is-IS" i="1" dirty="0">
                <a:solidFill>
                  <a:srgbClr val="FF0000"/>
                </a:solidFill>
              </a:rPr>
              <a:t>A’</a:t>
            </a:r>
            <a:r>
              <a:rPr lang="is-IS" dirty="0">
                <a:solidFill>
                  <a:srgbClr val="FF0000"/>
                </a:solidFill>
              </a:rPr>
              <a:t> </a:t>
            </a:r>
            <a:r>
              <a:rPr lang="is-IS" dirty="0"/>
              <a:t>eventually produced in the annihilation:  </a:t>
            </a:r>
            <a:r>
              <a:rPr lang="is-IS" b="1" i="1" dirty="0">
                <a:solidFill>
                  <a:srgbClr val="FF0000"/>
                </a:solidFill>
              </a:rPr>
              <a:t>e</a:t>
            </a:r>
            <a:r>
              <a:rPr lang="is-IS" b="1" i="1" baseline="30000" dirty="0">
                <a:solidFill>
                  <a:srgbClr val="FF0000"/>
                </a:solidFill>
              </a:rPr>
              <a:t>+</a:t>
            </a:r>
            <a:r>
              <a:rPr lang="is-IS" b="1" i="1" dirty="0">
                <a:solidFill>
                  <a:srgbClr val="FF0000"/>
                </a:solidFill>
              </a:rPr>
              <a:t> e</a:t>
            </a:r>
            <a:r>
              <a:rPr lang="is-IS" b="1" i="1" baseline="30000" dirty="0">
                <a:solidFill>
                  <a:srgbClr val="FF0000"/>
                </a:solidFill>
              </a:rPr>
              <a:t>-</a:t>
            </a:r>
            <a:r>
              <a:rPr lang="is-IS" b="1" i="1" dirty="0">
                <a:solidFill>
                  <a:srgbClr val="FF0000"/>
                </a:solidFill>
              </a:rPr>
              <a:t> → A’ γ (e</a:t>
            </a:r>
            <a:r>
              <a:rPr lang="is-IS" b="1" i="1" baseline="30000" dirty="0">
                <a:solidFill>
                  <a:srgbClr val="FF0000"/>
                </a:solidFill>
              </a:rPr>
              <a:t>+</a:t>
            </a:r>
            <a:r>
              <a:rPr lang="is-IS" b="1" i="1" dirty="0">
                <a:solidFill>
                  <a:srgbClr val="FF0000"/>
                </a:solidFill>
              </a:rPr>
              <a:t> beam on fixed target e</a:t>
            </a:r>
            <a:r>
              <a:rPr lang="is-IS" b="1" i="1" baseline="30000" dirty="0">
                <a:solidFill>
                  <a:srgbClr val="FF0000"/>
                </a:solidFill>
              </a:rPr>
              <a:t>-</a:t>
            </a:r>
            <a:r>
              <a:rPr lang="is-IS" b="1" i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0300" y="4686300"/>
            <a:ext cx="2082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ε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 = coupling parameter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9580" y="4699000"/>
            <a:ext cx="2082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ε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 = coupling parameter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34" name="Gruppo 28">
            <a:extLst>
              <a:ext uri="{FF2B5EF4-FFF2-40B4-BE49-F238E27FC236}">
                <a16:creationId xmlns:a16="http://schemas.microsoft.com/office/drawing/2014/main" id="{A9152F63-B37B-484B-9E57-A1E7BCF30AE8}"/>
              </a:ext>
            </a:extLst>
          </p:cNvPr>
          <p:cNvGrpSpPr>
            <a:grpSpLocks noChangeAspect="1"/>
          </p:cNvGrpSpPr>
          <p:nvPr/>
        </p:nvGrpSpPr>
        <p:grpSpPr>
          <a:xfrm>
            <a:off x="4812397" y="1789515"/>
            <a:ext cx="4233272" cy="3698125"/>
            <a:chOff x="150128" y="881762"/>
            <a:chExt cx="6197933" cy="5414425"/>
          </a:xfrm>
        </p:grpSpPr>
        <p:pic>
          <p:nvPicPr>
            <p:cNvPr id="35" name="Immagine 20">
              <a:extLst>
                <a:ext uri="{FF2B5EF4-FFF2-40B4-BE49-F238E27FC236}">
                  <a16:creationId xmlns:a16="http://schemas.microsoft.com/office/drawing/2014/main" id="{1071306E-4801-1F4B-A01F-7D6CD642D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74" b="-2696"/>
            <a:stretch/>
          </p:blipFill>
          <p:spPr>
            <a:xfrm>
              <a:off x="150128" y="881762"/>
              <a:ext cx="6197933" cy="54144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Immagine 21">
              <a:extLst>
                <a:ext uri="{FF2B5EF4-FFF2-40B4-BE49-F238E27FC236}">
                  <a16:creationId xmlns:a16="http://schemas.microsoft.com/office/drawing/2014/main" id="{4EAECD14-C6A5-D947-ABC7-9D5C1AB0F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164" y="2604249"/>
              <a:ext cx="866234" cy="144162"/>
            </a:xfrm>
            <a:prstGeom prst="rect">
              <a:avLst/>
            </a:prstGeom>
          </p:spPr>
        </p:pic>
        <p:sp>
          <p:nvSpPr>
            <p:cNvPr id="37" name="Figura a mano libera 22">
              <a:extLst>
                <a:ext uri="{FF2B5EF4-FFF2-40B4-BE49-F238E27FC236}">
                  <a16:creationId xmlns:a16="http://schemas.microsoft.com/office/drawing/2014/main" id="{E7E3E318-5979-2F40-BDF6-EAAD6F872A5F}"/>
                </a:ext>
              </a:extLst>
            </p:cNvPr>
            <p:cNvSpPr/>
            <p:nvPr/>
          </p:nvSpPr>
          <p:spPr>
            <a:xfrm>
              <a:off x="771524" y="2561730"/>
              <a:ext cx="2076107" cy="1180431"/>
            </a:xfrm>
            <a:custGeom>
              <a:avLst/>
              <a:gdLst>
                <a:gd name="connsiteX0" fmla="*/ 0 w 1246445"/>
                <a:gd name="connsiteY0" fmla="*/ 1930967 h 2717658"/>
                <a:gd name="connsiteX1" fmla="*/ 178793 w 1246445"/>
                <a:gd name="connsiteY1" fmla="*/ 1941184 h 2717658"/>
                <a:gd name="connsiteX2" fmla="*/ 643656 w 1246445"/>
                <a:gd name="connsiteY2" fmla="*/ 1982051 h 2717658"/>
                <a:gd name="connsiteX3" fmla="*/ 745824 w 1246445"/>
                <a:gd name="connsiteY3" fmla="*/ 2012702 h 2717658"/>
                <a:gd name="connsiteX4" fmla="*/ 873533 w 1246445"/>
                <a:gd name="connsiteY4" fmla="*/ 2063785 h 2717658"/>
                <a:gd name="connsiteX5" fmla="*/ 980809 w 1246445"/>
                <a:gd name="connsiteY5" fmla="*/ 2119978 h 2717658"/>
                <a:gd name="connsiteX6" fmla="*/ 1067652 w 1246445"/>
                <a:gd name="connsiteY6" fmla="*/ 2222145 h 2717658"/>
                <a:gd name="connsiteX7" fmla="*/ 1134060 w 1246445"/>
                <a:gd name="connsiteY7" fmla="*/ 2314096 h 2717658"/>
                <a:gd name="connsiteX8" fmla="*/ 1185144 w 1246445"/>
                <a:gd name="connsiteY8" fmla="*/ 2436697 h 2717658"/>
                <a:gd name="connsiteX9" fmla="*/ 1215795 w 1246445"/>
                <a:gd name="connsiteY9" fmla="*/ 2579732 h 2717658"/>
                <a:gd name="connsiteX10" fmla="*/ 1246445 w 1246445"/>
                <a:gd name="connsiteY10" fmla="*/ 2717658 h 2717658"/>
                <a:gd name="connsiteX11" fmla="*/ 1231120 w 1246445"/>
                <a:gd name="connsiteY11" fmla="*/ 0 h 2717658"/>
                <a:gd name="connsiteX0" fmla="*/ 0 w 1246445"/>
                <a:gd name="connsiteY0" fmla="*/ 1930967 h 2717658"/>
                <a:gd name="connsiteX1" fmla="*/ 27032 w 1246445"/>
                <a:gd name="connsiteY1" fmla="*/ 1930187 h 2717658"/>
                <a:gd name="connsiteX2" fmla="*/ 178793 w 1246445"/>
                <a:gd name="connsiteY2" fmla="*/ 1941184 h 2717658"/>
                <a:gd name="connsiteX3" fmla="*/ 643656 w 1246445"/>
                <a:gd name="connsiteY3" fmla="*/ 1982051 h 2717658"/>
                <a:gd name="connsiteX4" fmla="*/ 745824 w 1246445"/>
                <a:gd name="connsiteY4" fmla="*/ 2012702 h 2717658"/>
                <a:gd name="connsiteX5" fmla="*/ 873533 w 1246445"/>
                <a:gd name="connsiteY5" fmla="*/ 2063785 h 2717658"/>
                <a:gd name="connsiteX6" fmla="*/ 980809 w 1246445"/>
                <a:gd name="connsiteY6" fmla="*/ 2119978 h 2717658"/>
                <a:gd name="connsiteX7" fmla="*/ 1067652 w 1246445"/>
                <a:gd name="connsiteY7" fmla="*/ 2222145 h 2717658"/>
                <a:gd name="connsiteX8" fmla="*/ 1134060 w 1246445"/>
                <a:gd name="connsiteY8" fmla="*/ 2314096 h 2717658"/>
                <a:gd name="connsiteX9" fmla="*/ 1185144 w 1246445"/>
                <a:gd name="connsiteY9" fmla="*/ 2436697 h 2717658"/>
                <a:gd name="connsiteX10" fmla="*/ 1215795 w 1246445"/>
                <a:gd name="connsiteY10" fmla="*/ 2579732 h 2717658"/>
                <a:gd name="connsiteX11" fmla="*/ 1246445 w 1246445"/>
                <a:gd name="connsiteY11" fmla="*/ 2717658 h 2717658"/>
                <a:gd name="connsiteX12" fmla="*/ 1231120 w 1246445"/>
                <a:gd name="connsiteY12" fmla="*/ 0 h 2717658"/>
                <a:gd name="connsiteX0" fmla="*/ 0 w 1316295"/>
                <a:gd name="connsiteY0" fmla="*/ 1934142 h 2717658"/>
                <a:gd name="connsiteX1" fmla="*/ 96882 w 1316295"/>
                <a:gd name="connsiteY1" fmla="*/ 1930187 h 2717658"/>
                <a:gd name="connsiteX2" fmla="*/ 248643 w 1316295"/>
                <a:gd name="connsiteY2" fmla="*/ 1941184 h 2717658"/>
                <a:gd name="connsiteX3" fmla="*/ 713506 w 1316295"/>
                <a:gd name="connsiteY3" fmla="*/ 1982051 h 2717658"/>
                <a:gd name="connsiteX4" fmla="*/ 815674 w 1316295"/>
                <a:gd name="connsiteY4" fmla="*/ 2012702 h 2717658"/>
                <a:gd name="connsiteX5" fmla="*/ 943383 w 1316295"/>
                <a:gd name="connsiteY5" fmla="*/ 2063785 h 2717658"/>
                <a:gd name="connsiteX6" fmla="*/ 1050659 w 1316295"/>
                <a:gd name="connsiteY6" fmla="*/ 2119978 h 2717658"/>
                <a:gd name="connsiteX7" fmla="*/ 1137502 w 1316295"/>
                <a:gd name="connsiteY7" fmla="*/ 2222145 h 2717658"/>
                <a:gd name="connsiteX8" fmla="*/ 1203910 w 1316295"/>
                <a:gd name="connsiteY8" fmla="*/ 2314096 h 2717658"/>
                <a:gd name="connsiteX9" fmla="*/ 1254994 w 1316295"/>
                <a:gd name="connsiteY9" fmla="*/ 2436697 h 2717658"/>
                <a:gd name="connsiteX10" fmla="*/ 1285645 w 1316295"/>
                <a:gd name="connsiteY10" fmla="*/ 2579732 h 2717658"/>
                <a:gd name="connsiteX11" fmla="*/ 1316295 w 1316295"/>
                <a:gd name="connsiteY11" fmla="*/ 2717658 h 2717658"/>
                <a:gd name="connsiteX12" fmla="*/ 1300970 w 1316295"/>
                <a:gd name="connsiteY12" fmla="*/ 0 h 2717658"/>
                <a:gd name="connsiteX0" fmla="*/ 0 w 1316295"/>
                <a:gd name="connsiteY0" fmla="*/ 1934142 h 2717658"/>
                <a:gd name="connsiteX1" fmla="*/ 74657 w 1316295"/>
                <a:gd name="connsiteY1" fmla="*/ 1930187 h 2717658"/>
                <a:gd name="connsiteX2" fmla="*/ 248643 w 1316295"/>
                <a:gd name="connsiteY2" fmla="*/ 1941184 h 2717658"/>
                <a:gd name="connsiteX3" fmla="*/ 713506 w 1316295"/>
                <a:gd name="connsiteY3" fmla="*/ 1982051 h 2717658"/>
                <a:gd name="connsiteX4" fmla="*/ 815674 w 1316295"/>
                <a:gd name="connsiteY4" fmla="*/ 2012702 h 2717658"/>
                <a:gd name="connsiteX5" fmla="*/ 943383 w 1316295"/>
                <a:gd name="connsiteY5" fmla="*/ 2063785 h 2717658"/>
                <a:gd name="connsiteX6" fmla="*/ 1050659 w 1316295"/>
                <a:gd name="connsiteY6" fmla="*/ 2119978 h 2717658"/>
                <a:gd name="connsiteX7" fmla="*/ 1137502 w 1316295"/>
                <a:gd name="connsiteY7" fmla="*/ 2222145 h 2717658"/>
                <a:gd name="connsiteX8" fmla="*/ 1203910 w 1316295"/>
                <a:gd name="connsiteY8" fmla="*/ 2314096 h 2717658"/>
                <a:gd name="connsiteX9" fmla="*/ 1254994 w 1316295"/>
                <a:gd name="connsiteY9" fmla="*/ 2436697 h 2717658"/>
                <a:gd name="connsiteX10" fmla="*/ 1285645 w 1316295"/>
                <a:gd name="connsiteY10" fmla="*/ 2579732 h 2717658"/>
                <a:gd name="connsiteX11" fmla="*/ 1316295 w 1316295"/>
                <a:gd name="connsiteY11" fmla="*/ 2717658 h 2717658"/>
                <a:gd name="connsiteX12" fmla="*/ 1300970 w 1316295"/>
                <a:gd name="connsiteY12" fmla="*/ 0 h 2717658"/>
                <a:gd name="connsiteX0" fmla="*/ 5197 w 1245292"/>
                <a:gd name="connsiteY0" fmla="*/ 222817 h 2717658"/>
                <a:gd name="connsiteX1" fmla="*/ 3654 w 1245292"/>
                <a:gd name="connsiteY1" fmla="*/ 1930187 h 2717658"/>
                <a:gd name="connsiteX2" fmla="*/ 177640 w 1245292"/>
                <a:gd name="connsiteY2" fmla="*/ 1941184 h 2717658"/>
                <a:gd name="connsiteX3" fmla="*/ 642503 w 1245292"/>
                <a:gd name="connsiteY3" fmla="*/ 1982051 h 2717658"/>
                <a:gd name="connsiteX4" fmla="*/ 744671 w 1245292"/>
                <a:gd name="connsiteY4" fmla="*/ 2012702 h 2717658"/>
                <a:gd name="connsiteX5" fmla="*/ 872380 w 1245292"/>
                <a:gd name="connsiteY5" fmla="*/ 2063785 h 2717658"/>
                <a:gd name="connsiteX6" fmla="*/ 979656 w 1245292"/>
                <a:gd name="connsiteY6" fmla="*/ 2119978 h 2717658"/>
                <a:gd name="connsiteX7" fmla="*/ 1066499 w 1245292"/>
                <a:gd name="connsiteY7" fmla="*/ 2222145 h 2717658"/>
                <a:gd name="connsiteX8" fmla="*/ 1132907 w 1245292"/>
                <a:gd name="connsiteY8" fmla="*/ 2314096 h 2717658"/>
                <a:gd name="connsiteX9" fmla="*/ 1183991 w 1245292"/>
                <a:gd name="connsiteY9" fmla="*/ 2436697 h 2717658"/>
                <a:gd name="connsiteX10" fmla="*/ 1214642 w 1245292"/>
                <a:gd name="connsiteY10" fmla="*/ 2579732 h 2717658"/>
                <a:gd name="connsiteX11" fmla="*/ 1245292 w 1245292"/>
                <a:gd name="connsiteY11" fmla="*/ 2717658 h 2717658"/>
                <a:gd name="connsiteX12" fmla="*/ 1229967 w 1245292"/>
                <a:gd name="connsiteY12" fmla="*/ 0 h 2717658"/>
                <a:gd name="connsiteX0" fmla="*/ 5197 w 1245292"/>
                <a:gd name="connsiteY0" fmla="*/ 0 h 2726616"/>
                <a:gd name="connsiteX1" fmla="*/ 3654 w 1245292"/>
                <a:gd name="connsiteY1" fmla="*/ 1939145 h 2726616"/>
                <a:gd name="connsiteX2" fmla="*/ 177640 w 1245292"/>
                <a:gd name="connsiteY2" fmla="*/ 1950142 h 2726616"/>
                <a:gd name="connsiteX3" fmla="*/ 642503 w 1245292"/>
                <a:gd name="connsiteY3" fmla="*/ 1991009 h 2726616"/>
                <a:gd name="connsiteX4" fmla="*/ 744671 w 1245292"/>
                <a:gd name="connsiteY4" fmla="*/ 2021660 h 2726616"/>
                <a:gd name="connsiteX5" fmla="*/ 872380 w 1245292"/>
                <a:gd name="connsiteY5" fmla="*/ 2072743 h 2726616"/>
                <a:gd name="connsiteX6" fmla="*/ 979656 w 1245292"/>
                <a:gd name="connsiteY6" fmla="*/ 2128936 h 2726616"/>
                <a:gd name="connsiteX7" fmla="*/ 1066499 w 1245292"/>
                <a:gd name="connsiteY7" fmla="*/ 2231103 h 2726616"/>
                <a:gd name="connsiteX8" fmla="*/ 1132907 w 1245292"/>
                <a:gd name="connsiteY8" fmla="*/ 2323054 h 2726616"/>
                <a:gd name="connsiteX9" fmla="*/ 1183991 w 1245292"/>
                <a:gd name="connsiteY9" fmla="*/ 2445655 h 2726616"/>
                <a:gd name="connsiteX10" fmla="*/ 1214642 w 1245292"/>
                <a:gd name="connsiteY10" fmla="*/ 2588690 h 2726616"/>
                <a:gd name="connsiteX11" fmla="*/ 1245292 w 1245292"/>
                <a:gd name="connsiteY11" fmla="*/ 2726616 h 2726616"/>
                <a:gd name="connsiteX12" fmla="*/ 1229967 w 1245292"/>
                <a:gd name="connsiteY12" fmla="*/ 8958 h 2726616"/>
                <a:gd name="connsiteX0" fmla="*/ 0 w 1248290"/>
                <a:gd name="connsiteY0" fmla="*/ 1410953 h 2717658"/>
                <a:gd name="connsiteX1" fmla="*/ 6652 w 1248290"/>
                <a:gd name="connsiteY1" fmla="*/ 1930187 h 2717658"/>
                <a:gd name="connsiteX2" fmla="*/ 180638 w 1248290"/>
                <a:gd name="connsiteY2" fmla="*/ 1941184 h 2717658"/>
                <a:gd name="connsiteX3" fmla="*/ 645501 w 1248290"/>
                <a:gd name="connsiteY3" fmla="*/ 1982051 h 2717658"/>
                <a:gd name="connsiteX4" fmla="*/ 747669 w 1248290"/>
                <a:gd name="connsiteY4" fmla="*/ 2012702 h 2717658"/>
                <a:gd name="connsiteX5" fmla="*/ 875378 w 1248290"/>
                <a:gd name="connsiteY5" fmla="*/ 2063785 h 2717658"/>
                <a:gd name="connsiteX6" fmla="*/ 982654 w 1248290"/>
                <a:gd name="connsiteY6" fmla="*/ 2119978 h 2717658"/>
                <a:gd name="connsiteX7" fmla="*/ 1069497 w 1248290"/>
                <a:gd name="connsiteY7" fmla="*/ 2222145 h 2717658"/>
                <a:gd name="connsiteX8" fmla="*/ 1135905 w 1248290"/>
                <a:gd name="connsiteY8" fmla="*/ 2314096 h 2717658"/>
                <a:gd name="connsiteX9" fmla="*/ 1186989 w 1248290"/>
                <a:gd name="connsiteY9" fmla="*/ 2436697 h 2717658"/>
                <a:gd name="connsiteX10" fmla="*/ 1217640 w 1248290"/>
                <a:gd name="connsiteY10" fmla="*/ 2579732 h 2717658"/>
                <a:gd name="connsiteX11" fmla="*/ 1248290 w 1248290"/>
                <a:gd name="connsiteY11" fmla="*/ 2717658 h 2717658"/>
                <a:gd name="connsiteX12" fmla="*/ 1232965 w 1248290"/>
                <a:gd name="connsiteY12" fmla="*/ 0 h 2717658"/>
                <a:gd name="connsiteX0" fmla="*/ 0 w 1248290"/>
                <a:gd name="connsiteY0" fmla="*/ 126272 h 1432977"/>
                <a:gd name="connsiteX1" fmla="*/ 6652 w 1248290"/>
                <a:gd name="connsiteY1" fmla="*/ 645506 h 1432977"/>
                <a:gd name="connsiteX2" fmla="*/ 180638 w 1248290"/>
                <a:gd name="connsiteY2" fmla="*/ 656503 h 1432977"/>
                <a:gd name="connsiteX3" fmla="*/ 645501 w 1248290"/>
                <a:gd name="connsiteY3" fmla="*/ 697370 h 1432977"/>
                <a:gd name="connsiteX4" fmla="*/ 747669 w 1248290"/>
                <a:gd name="connsiteY4" fmla="*/ 728021 h 1432977"/>
                <a:gd name="connsiteX5" fmla="*/ 875378 w 1248290"/>
                <a:gd name="connsiteY5" fmla="*/ 779104 h 1432977"/>
                <a:gd name="connsiteX6" fmla="*/ 982654 w 1248290"/>
                <a:gd name="connsiteY6" fmla="*/ 835297 h 1432977"/>
                <a:gd name="connsiteX7" fmla="*/ 1069497 w 1248290"/>
                <a:gd name="connsiteY7" fmla="*/ 937464 h 1432977"/>
                <a:gd name="connsiteX8" fmla="*/ 1135905 w 1248290"/>
                <a:gd name="connsiteY8" fmla="*/ 1029415 h 1432977"/>
                <a:gd name="connsiteX9" fmla="*/ 1186989 w 1248290"/>
                <a:gd name="connsiteY9" fmla="*/ 1152016 h 1432977"/>
                <a:gd name="connsiteX10" fmla="*/ 1217640 w 1248290"/>
                <a:gd name="connsiteY10" fmla="*/ 1295051 h 1432977"/>
                <a:gd name="connsiteX11" fmla="*/ 1248290 w 1248290"/>
                <a:gd name="connsiteY11" fmla="*/ 1432977 h 1432977"/>
                <a:gd name="connsiteX12" fmla="*/ 1237064 w 1248290"/>
                <a:gd name="connsiteY12" fmla="*/ 0 h 1432977"/>
                <a:gd name="connsiteX0" fmla="*/ 0 w 1248290"/>
                <a:gd name="connsiteY0" fmla="*/ 266010 h 1572715"/>
                <a:gd name="connsiteX1" fmla="*/ 6652 w 1248290"/>
                <a:gd name="connsiteY1" fmla="*/ 785244 h 1572715"/>
                <a:gd name="connsiteX2" fmla="*/ 180638 w 1248290"/>
                <a:gd name="connsiteY2" fmla="*/ 796241 h 1572715"/>
                <a:gd name="connsiteX3" fmla="*/ 645501 w 1248290"/>
                <a:gd name="connsiteY3" fmla="*/ 837108 h 1572715"/>
                <a:gd name="connsiteX4" fmla="*/ 747669 w 1248290"/>
                <a:gd name="connsiteY4" fmla="*/ 867759 h 1572715"/>
                <a:gd name="connsiteX5" fmla="*/ 875378 w 1248290"/>
                <a:gd name="connsiteY5" fmla="*/ 918842 h 1572715"/>
                <a:gd name="connsiteX6" fmla="*/ 982654 w 1248290"/>
                <a:gd name="connsiteY6" fmla="*/ 975035 h 1572715"/>
                <a:gd name="connsiteX7" fmla="*/ 1069497 w 1248290"/>
                <a:gd name="connsiteY7" fmla="*/ 1077202 h 1572715"/>
                <a:gd name="connsiteX8" fmla="*/ 1135905 w 1248290"/>
                <a:gd name="connsiteY8" fmla="*/ 1169153 h 1572715"/>
                <a:gd name="connsiteX9" fmla="*/ 1186989 w 1248290"/>
                <a:gd name="connsiteY9" fmla="*/ 1291754 h 1572715"/>
                <a:gd name="connsiteX10" fmla="*/ 1217640 w 1248290"/>
                <a:gd name="connsiteY10" fmla="*/ 1434789 h 1572715"/>
                <a:gd name="connsiteX11" fmla="*/ 1248290 w 1248290"/>
                <a:gd name="connsiteY11" fmla="*/ 1572715 h 1572715"/>
                <a:gd name="connsiteX12" fmla="*/ 1237064 w 1248290"/>
                <a:gd name="connsiteY12" fmla="*/ 0 h 1572715"/>
                <a:gd name="connsiteX0" fmla="*/ 0 w 1248290"/>
                <a:gd name="connsiteY0" fmla="*/ 315594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290"/>
                <a:gd name="connsiteY0" fmla="*/ 144302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290"/>
                <a:gd name="connsiteY0" fmla="*/ 99226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331"/>
                <a:gd name="connsiteY0" fmla="*/ 155799 h 1678872"/>
                <a:gd name="connsiteX1" fmla="*/ 6652 w 1248331"/>
                <a:gd name="connsiteY1" fmla="*/ 891401 h 1678872"/>
                <a:gd name="connsiteX2" fmla="*/ 180638 w 1248331"/>
                <a:gd name="connsiteY2" fmla="*/ 902398 h 1678872"/>
                <a:gd name="connsiteX3" fmla="*/ 645501 w 1248331"/>
                <a:gd name="connsiteY3" fmla="*/ 943265 h 1678872"/>
                <a:gd name="connsiteX4" fmla="*/ 747669 w 1248331"/>
                <a:gd name="connsiteY4" fmla="*/ 973916 h 1678872"/>
                <a:gd name="connsiteX5" fmla="*/ 875378 w 1248331"/>
                <a:gd name="connsiteY5" fmla="*/ 1024999 h 1678872"/>
                <a:gd name="connsiteX6" fmla="*/ 982654 w 1248331"/>
                <a:gd name="connsiteY6" fmla="*/ 1081192 h 1678872"/>
                <a:gd name="connsiteX7" fmla="*/ 1069497 w 1248331"/>
                <a:gd name="connsiteY7" fmla="*/ 1183359 h 1678872"/>
                <a:gd name="connsiteX8" fmla="*/ 1135905 w 1248331"/>
                <a:gd name="connsiteY8" fmla="*/ 1275310 h 1678872"/>
                <a:gd name="connsiteX9" fmla="*/ 1186989 w 1248331"/>
                <a:gd name="connsiteY9" fmla="*/ 1397911 h 1678872"/>
                <a:gd name="connsiteX10" fmla="*/ 1217640 w 1248331"/>
                <a:gd name="connsiteY10" fmla="*/ 1540946 h 1678872"/>
                <a:gd name="connsiteX11" fmla="*/ 1248290 w 1248331"/>
                <a:gd name="connsiteY11" fmla="*/ 1678872 h 1678872"/>
                <a:gd name="connsiteX12" fmla="*/ 1246637 w 1248331"/>
                <a:gd name="connsiteY12" fmla="*/ 0 h 1678872"/>
                <a:gd name="connsiteX0" fmla="*/ 0 w 1248331"/>
                <a:gd name="connsiteY0" fmla="*/ 90523 h 1678872"/>
                <a:gd name="connsiteX1" fmla="*/ 6652 w 1248331"/>
                <a:gd name="connsiteY1" fmla="*/ 891401 h 1678872"/>
                <a:gd name="connsiteX2" fmla="*/ 180638 w 1248331"/>
                <a:gd name="connsiteY2" fmla="*/ 902398 h 1678872"/>
                <a:gd name="connsiteX3" fmla="*/ 645501 w 1248331"/>
                <a:gd name="connsiteY3" fmla="*/ 943265 h 1678872"/>
                <a:gd name="connsiteX4" fmla="*/ 747669 w 1248331"/>
                <a:gd name="connsiteY4" fmla="*/ 973916 h 1678872"/>
                <a:gd name="connsiteX5" fmla="*/ 875378 w 1248331"/>
                <a:gd name="connsiteY5" fmla="*/ 1024999 h 1678872"/>
                <a:gd name="connsiteX6" fmla="*/ 982654 w 1248331"/>
                <a:gd name="connsiteY6" fmla="*/ 1081192 h 1678872"/>
                <a:gd name="connsiteX7" fmla="*/ 1069497 w 1248331"/>
                <a:gd name="connsiteY7" fmla="*/ 1183359 h 1678872"/>
                <a:gd name="connsiteX8" fmla="*/ 1135905 w 1248331"/>
                <a:gd name="connsiteY8" fmla="*/ 1275310 h 1678872"/>
                <a:gd name="connsiteX9" fmla="*/ 1186989 w 1248331"/>
                <a:gd name="connsiteY9" fmla="*/ 1397911 h 1678872"/>
                <a:gd name="connsiteX10" fmla="*/ 1217640 w 1248331"/>
                <a:gd name="connsiteY10" fmla="*/ 1540946 h 1678872"/>
                <a:gd name="connsiteX11" fmla="*/ 1248290 w 1248331"/>
                <a:gd name="connsiteY11" fmla="*/ 1678872 h 1678872"/>
                <a:gd name="connsiteX12" fmla="*/ 1246637 w 1248331"/>
                <a:gd name="connsiteY12" fmla="*/ 0 h 1678872"/>
                <a:gd name="connsiteX0" fmla="*/ 0 w 1250246"/>
                <a:gd name="connsiteY0" fmla="*/ 94874 h 1678872"/>
                <a:gd name="connsiteX1" fmla="*/ 8567 w 1250246"/>
                <a:gd name="connsiteY1" fmla="*/ 891401 h 1678872"/>
                <a:gd name="connsiteX2" fmla="*/ 182553 w 1250246"/>
                <a:gd name="connsiteY2" fmla="*/ 902398 h 1678872"/>
                <a:gd name="connsiteX3" fmla="*/ 647416 w 1250246"/>
                <a:gd name="connsiteY3" fmla="*/ 943265 h 1678872"/>
                <a:gd name="connsiteX4" fmla="*/ 749584 w 1250246"/>
                <a:gd name="connsiteY4" fmla="*/ 973916 h 1678872"/>
                <a:gd name="connsiteX5" fmla="*/ 877293 w 1250246"/>
                <a:gd name="connsiteY5" fmla="*/ 1024999 h 1678872"/>
                <a:gd name="connsiteX6" fmla="*/ 984569 w 1250246"/>
                <a:gd name="connsiteY6" fmla="*/ 1081192 h 1678872"/>
                <a:gd name="connsiteX7" fmla="*/ 1071412 w 1250246"/>
                <a:gd name="connsiteY7" fmla="*/ 1183359 h 1678872"/>
                <a:gd name="connsiteX8" fmla="*/ 1137820 w 1250246"/>
                <a:gd name="connsiteY8" fmla="*/ 1275310 h 1678872"/>
                <a:gd name="connsiteX9" fmla="*/ 1188904 w 1250246"/>
                <a:gd name="connsiteY9" fmla="*/ 1397911 h 1678872"/>
                <a:gd name="connsiteX10" fmla="*/ 1219555 w 1250246"/>
                <a:gd name="connsiteY10" fmla="*/ 1540946 h 1678872"/>
                <a:gd name="connsiteX11" fmla="*/ 1250205 w 1250246"/>
                <a:gd name="connsiteY11" fmla="*/ 1678872 h 1678872"/>
                <a:gd name="connsiteX12" fmla="*/ 1248552 w 1250246"/>
                <a:gd name="connsiteY12" fmla="*/ 0 h 1678872"/>
                <a:gd name="connsiteX0" fmla="*/ 0 w 1251912"/>
                <a:gd name="connsiteY0" fmla="*/ 2 h 1584000"/>
                <a:gd name="connsiteX1" fmla="*/ 8567 w 1251912"/>
                <a:gd name="connsiteY1" fmla="*/ 796529 h 1584000"/>
                <a:gd name="connsiteX2" fmla="*/ 182553 w 1251912"/>
                <a:gd name="connsiteY2" fmla="*/ 807526 h 1584000"/>
                <a:gd name="connsiteX3" fmla="*/ 647416 w 1251912"/>
                <a:gd name="connsiteY3" fmla="*/ 848393 h 1584000"/>
                <a:gd name="connsiteX4" fmla="*/ 749584 w 1251912"/>
                <a:gd name="connsiteY4" fmla="*/ 879044 h 1584000"/>
                <a:gd name="connsiteX5" fmla="*/ 877293 w 1251912"/>
                <a:gd name="connsiteY5" fmla="*/ 930127 h 1584000"/>
                <a:gd name="connsiteX6" fmla="*/ 984569 w 1251912"/>
                <a:gd name="connsiteY6" fmla="*/ 986320 h 1584000"/>
                <a:gd name="connsiteX7" fmla="*/ 1071412 w 1251912"/>
                <a:gd name="connsiteY7" fmla="*/ 1088487 h 1584000"/>
                <a:gd name="connsiteX8" fmla="*/ 1137820 w 1251912"/>
                <a:gd name="connsiteY8" fmla="*/ 1180438 h 1584000"/>
                <a:gd name="connsiteX9" fmla="*/ 1188904 w 1251912"/>
                <a:gd name="connsiteY9" fmla="*/ 1303039 h 1584000"/>
                <a:gd name="connsiteX10" fmla="*/ 1219555 w 1251912"/>
                <a:gd name="connsiteY10" fmla="*/ 1446074 h 1584000"/>
                <a:gd name="connsiteX11" fmla="*/ 1250205 w 1251912"/>
                <a:gd name="connsiteY11" fmla="*/ 1584000 h 1584000"/>
                <a:gd name="connsiteX12" fmla="*/ 1250467 w 1251912"/>
                <a:gd name="connsiteY12" fmla="*/ 9571 h 1584000"/>
                <a:gd name="connsiteX0" fmla="*/ 0 w 1251912"/>
                <a:gd name="connsiteY0" fmla="*/ 33949 h 1617947"/>
                <a:gd name="connsiteX1" fmla="*/ 8567 w 1251912"/>
                <a:gd name="connsiteY1" fmla="*/ 830476 h 1617947"/>
                <a:gd name="connsiteX2" fmla="*/ 182553 w 1251912"/>
                <a:gd name="connsiteY2" fmla="*/ 841473 h 1617947"/>
                <a:gd name="connsiteX3" fmla="*/ 647416 w 1251912"/>
                <a:gd name="connsiteY3" fmla="*/ 882340 h 1617947"/>
                <a:gd name="connsiteX4" fmla="*/ 749584 w 1251912"/>
                <a:gd name="connsiteY4" fmla="*/ 912991 h 1617947"/>
                <a:gd name="connsiteX5" fmla="*/ 877293 w 1251912"/>
                <a:gd name="connsiteY5" fmla="*/ 964074 h 1617947"/>
                <a:gd name="connsiteX6" fmla="*/ 984569 w 1251912"/>
                <a:gd name="connsiteY6" fmla="*/ 1020267 h 1617947"/>
                <a:gd name="connsiteX7" fmla="*/ 1071412 w 1251912"/>
                <a:gd name="connsiteY7" fmla="*/ 1122434 h 1617947"/>
                <a:gd name="connsiteX8" fmla="*/ 1137820 w 1251912"/>
                <a:gd name="connsiteY8" fmla="*/ 1214385 h 1617947"/>
                <a:gd name="connsiteX9" fmla="*/ 1188904 w 1251912"/>
                <a:gd name="connsiteY9" fmla="*/ 1336986 h 1617947"/>
                <a:gd name="connsiteX10" fmla="*/ 1219555 w 1251912"/>
                <a:gd name="connsiteY10" fmla="*/ 1480021 h 1617947"/>
                <a:gd name="connsiteX11" fmla="*/ 1250205 w 1251912"/>
                <a:gd name="connsiteY11" fmla="*/ 1617947 h 1617947"/>
                <a:gd name="connsiteX12" fmla="*/ 1250467 w 1251912"/>
                <a:gd name="connsiteY12" fmla="*/ 0 h 161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1912" h="1617947">
                  <a:moveTo>
                    <a:pt x="0" y="33949"/>
                  </a:moveTo>
                  <a:cubicBezTo>
                    <a:pt x="13244" y="32631"/>
                    <a:pt x="-4677" y="831794"/>
                    <a:pt x="8567" y="830476"/>
                  </a:cubicBezTo>
                  <a:cubicBezTo>
                    <a:pt x="59154" y="834142"/>
                    <a:pt x="76078" y="832829"/>
                    <a:pt x="182553" y="841473"/>
                  </a:cubicBezTo>
                  <a:lnTo>
                    <a:pt x="647416" y="882340"/>
                  </a:lnTo>
                  <a:lnTo>
                    <a:pt x="749584" y="912991"/>
                  </a:lnTo>
                  <a:lnTo>
                    <a:pt x="877293" y="964074"/>
                  </a:lnTo>
                  <a:lnTo>
                    <a:pt x="984569" y="1020267"/>
                  </a:lnTo>
                  <a:lnTo>
                    <a:pt x="1071412" y="1122434"/>
                  </a:lnTo>
                  <a:lnTo>
                    <a:pt x="1137820" y="1214385"/>
                  </a:lnTo>
                  <a:lnTo>
                    <a:pt x="1188904" y="1336986"/>
                  </a:lnTo>
                  <a:lnTo>
                    <a:pt x="1219555" y="1480021"/>
                  </a:lnTo>
                  <a:lnTo>
                    <a:pt x="1250205" y="1617947"/>
                  </a:lnTo>
                  <a:cubicBezTo>
                    <a:pt x="1245097" y="712061"/>
                    <a:pt x="1255575" y="905886"/>
                    <a:pt x="1250467" y="0"/>
                  </a:cubicBezTo>
                </a:path>
              </a:pathLst>
            </a:custGeom>
            <a:solidFill>
              <a:srgbClr val="632A91">
                <a:alpha val="40000"/>
              </a:srgbClr>
            </a:solidFill>
            <a:ln>
              <a:solidFill>
                <a:srgbClr val="632A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Figura a mano libera 23">
              <a:extLst>
                <a:ext uri="{FF2B5EF4-FFF2-40B4-BE49-F238E27FC236}">
                  <a16:creationId xmlns:a16="http://schemas.microsoft.com/office/drawing/2014/main" id="{CAAC8783-D6EE-7543-B630-7C5EE275B66E}"/>
                </a:ext>
              </a:extLst>
            </p:cNvPr>
            <p:cNvSpPr/>
            <p:nvPr/>
          </p:nvSpPr>
          <p:spPr>
            <a:xfrm>
              <a:off x="771526" y="2561733"/>
              <a:ext cx="2073342" cy="945480"/>
            </a:xfrm>
            <a:custGeom>
              <a:avLst/>
              <a:gdLst>
                <a:gd name="connsiteX0" fmla="*/ 0 w 1246445"/>
                <a:gd name="connsiteY0" fmla="*/ 1930967 h 2717658"/>
                <a:gd name="connsiteX1" fmla="*/ 178793 w 1246445"/>
                <a:gd name="connsiteY1" fmla="*/ 1941184 h 2717658"/>
                <a:gd name="connsiteX2" fmla="*/ 643656 w 1246445"/>
                <a:gd name="connsiteY2" fmla="*/ 1982051 h 2717658"/>
                <a:gd name="connsiteX3" fmla="*/ 745824 w 1246445"/>
                <a:gd name="connsiteY3" fmla="*/ 2012702 h 2717658"/>
                <a:gd name="connsiteX4" fmla="*/ 873533 w 1246445"/>
                <a:gd name="connsiteY4" fmla="*/ 2063785 h 2717658"/>
                <a:gd name="connsiteX5" fmla="*/ 980809 w 1246445"/>
                <a:gd name="connsiteY5" fmla="*/ 2119978 h 2717658"/>
                <a:gd name="connsiteX6" fmla="*/ 1067652 w 1246445"/>
                <a:gd name="connsiteY6" fmla="*/ 2222145 h 2717658"/>
                <a:gd name="connsiteX7" fmla="*/ 1134060 w 1246445"/>
                <a:gd name="connsiteY7" fmla="*/ 2314096 h 2717658"/>
                <a:gd name="connsiteX8" fmla="*/ 1185144 w 1246445"/>
                <a:gd name="connsiteY8" fmla="*/ 2436697 h 2717658"/>
                <a:gd name="connsiteX9" fmla="*/ 1215795 w 1246445"/>
                <a:gd name="connsiteY9" fmla="*/ 2579732 h 2717658"/>
                <a:gd name="connsiteX10" fmla="*/ 1246445 w 1246445"/>
                <a:gd name="connsiteY10" fmla="*/ 2717658 h 2717658"/>
                <a:gd name="connsiteX11" fmla="*/ 1231120 w 1246445"/>
                <a:gd name="connsiteY11" fmla="*/ 0 h 2717658"/>
                <a:gd name="connsiteX0" fmla="*/ 0 w 1246445"/>
                <a:gd name="connsiteY0" fmla="*/ 1930967 h 2717658"/>
                <a:gd name="connsiteX1" fmla="*/ 27032 w 1246445"/>
                <a:gd name="connsiteY1" fmla="*/ 1930187 h 2717658"/>
                <a:gd name="connsiteX2" fmla="*/ 178793 w 1246445"/>
                <a:gd name="connsiteY2" fmla="*/ 1941184 h 2717658"/>
                <a:gd name="connsiteX3" fmla="*/ 643656 w 1246445"/>
                <a:gd name="connsiteY3" fmla="*/ 1982051 h 2717658"/>
                <a:gd name="connsiteX4" fmla="*/ 745824 w 1246445"/>
                <a:gd name="connsiteY4" fmla="*/ 2012702 h 2717658"/>
                <a:gd name="connsiteX5" fmla="*/ 873533 w 1246445"/>
                <a:gd name="connsiteY5" fmla="*/ 2063785 h 2717658"/>
                <a:gd name="connsiteX6" fmla="*/ 980809 w 1246445"/>
                <a:gd name="connsiteY6" fmla="*/ 2119978 h 2717658"/>
                <a:gd name="connsiteX7" fmla="*/ 1067652 w 1246445"/>
                <a:gd name="connsiteY7" fmla="*/ 2222145 h 2717658"/>
                <a:gd name="connsiteX8" fmla="*/ 1134060 w 1246445"/>
                <a:gd name="connsiteY8" fmla="*/ 2314096 h 2717658"/>
                <a:gd name="connsiteX9" fmla="*/ 1185144 w 1246445"/>
                <a:gd name="connsiteY9" fmla="*/ 2436697 h 2717658"/>
                <a:gd name="connsiteX10" fmla="*/ 1215795 w 1246445"/>
                <a:gd name="connsiteY10" fmla="*/ 2579732 h 2717658"/>
                <a:gd name="connsiteX11" fmla="*/ 1246445 w 1246445"/>
                <a:gd name="connsiteY11" fmla="*/ 2717658 h 2717658"/>
                <a:gd name="connsiteX12" fmla="*/ 1231120 w 1246445"/>
                <a:gd name="connsiteY12" fmla="*/ 0 h 2717658"/>
                <a:gd name="connsiteX0" fmla="*/ 0 w 1316295"/>
                <a:gd name="connsiteY0" fmla="*/ 1934142 h 2717658"/>
                <a:gd name="connsiteX1" fmla="*/ 96882 w 1316295"/>
                <a:gd name="connsiteY1" fmla="*/ 1930187 h 2717658"/>
                <a:gd name="connsiteX2" fmla="*/ 248643 w 1316295"/>
                <a:gd name="connsiteY2" fmla="*/ 1941184 h 2717658"/>
                <a:gd name="connsiteX3" fmla="*/ 713506 w 1316295"/>
                <a:gd name="connsiteY3" fmla="*/ 1982051 h 2717658"/>
                <a:gd name="connsiteX4" fmla="*/ 815674 w 1316295"/>
                <a:gd name="connsiteY4" fmla="*/ 2012702 h 2717658"/>
                <a:gd name="connsiteX5" fmla="*/ 943383 w 1316295"/>
                <a:gd name="connsiteY5" fmla="*/ 2063785 h 2717658"/>
                <a:gd name="connsiteX6" fmla="*/ 1050659 w 1316295"/>
                <a:gd name="connsiteY6" fmla="*/ 2119978 h 2717658"/>
                <a:gd name="connsiteX7" fmla="*/ 1137502 w 1316295"/>
                <a:gd name="connsiteY7" fmla="*/ 2222145 h 2717658"/>
                <a:gd name="connsiteX8" fmla="*/ 1203910 w 1316295"/>
                <a:gd name="connsiteY8" fmla="*/ 2314096 h 2717658"/>
                <a:gd name="connsiteX9" fmla="*/ 1254994 w 1316295"/>
                <a:gd name="connsiteY9" fmla="*/ 2436697 h 2717658"/>
                <a:gd name="connsiteX10" fmla="*/ 1285645 w 1316295"/>
                <a:gd name="connsiteY10" fmla="*/ 2579732 h 2717658"/>
                <a:gd name="connsiteX11" fmla="*/ 1316295 w 1316295"/>
                <a:gd name="connsiteY11" fmla="*/ 2717658 h 2717658"/>
                <a:gd name="connsiteX12" fmla="*/ 1300970 w 1316295"/>
                <a:gd name="connsiteY12" fmla="*/ 0 h 2717658"/>
                <a:gd name="connsiteX0" fmla="*/ 0 w 1316295"/>
                <a:gd name="connsiteY0" fmla="*/ 1934142 h 2717658"/>
                <a:gd name="connsiteX1" fmla="*/ 74657 w 1316295"/>
                <a:gd name="connsiteY1" fmla="*/ 1930187 h 2717658"/>
                <a:gd name="connsiteX2" fmla="*/ 248643 w 1316295"/>
                <a:gd name="connsiteY2" fmla="*/ 1941184 h 2717658"/>
                <a:gd name="connsiteX3" fmla="*/ 713506 w 1316295"/>
                <a:gd name="connsiteY3" fmla="*/ 1982051 h 2717658"/>
                <a:gd name="connsiteX4" fmla="*/ 815674 w 1316295"/>
                <a:gd name="connsiteY4" fmla="*/ 2012702 h 2717658"/>
                <a:gd name="connsiteX5" fmla="*/ 943383 w 1316295"/>
                <a:gd name="connsiteY5" fmla="*/ 2063785 h 2717658"/>
                <a:gd name="connsiteX6" fmla="*/ 1050659 w 1316295"/>
                <a:gd name="connsiteY6" fmla="*/ 2119978 h 2717658"/>
                <a:gd name="connsiteX7" fmla="*/ 1137502 w 1316295"/>
                <a:gd name="connsiteY7" fmla="*/ 2222145 h 2717658"/>
                <a:gd name="connsiteX8" fmla="*/ 1203910 w 1316295"/>
                <a:gd name="connsiteY8" fmla="*/ 2314096 h 2717658"/>
                <a:gd name="connsiteX9" fmla="*/ 1254994 w 1316295"/>
                <a:gd name="connsiteY9" fmla="*/ 2436697 h 2717658"/>
                <a:gd name="connsiteX10" fmla="*/ 1285645 w 1316295"/>
                <a:gd name="connsiteY10" fmla="*/ 2579732 h 2717658"/>
                <a:gd name="connsiteX11" fmla="*/ 1316295 w 1316295"/>
                <a:gd name="connsiteY11" fmla="*/ 2717658 h 2717658"/>
                <a:gd name="connsiteX12" fmla="*/ 1300970 w 1316295"/>
                <a:gd name="connsiteY12" fmla="*/ 0 h 2717658"/>
                <a:gd name="connsiteX0" fmla="*/ 5197 w 1245292"/>
                <a:gd name="connsiteY0" fmla="*/ 222817 h 2717658"/>
                <a:gd name="connsiteX1" fmla="*/ 3654 w 1245292"/>
                <a:gd name="connsiteY1" fmla="*/ 1930187 h 2717658"/>
                <a:gd name="connsiteX2" fmla="*/ 177640 w 1245292"/>
                <a:gd name="connsiteY2" fmla="*/ 1941184 h 2717658"/>
                <a:gd name="connsiteX3" fmla="*/ 642503 w 1245292"/>
                <a:gd name="connsiteY3" fmla="*/ 1982051 h 2717658"/>
                <a:gd name="connsiteX4" fmla="*/ 744671 w 1245292"/>
                <a:gd name="connsiteY4" fmla="*/ 2012702 h 2717658"/>
                <a:gd name="connsiteX5" fmla="*/ 872380 w 1245292"/>
                <a:gd name="connsiteY5" fmla="*/ 2063785 h 2717658"/>
                <a:gd name="connsiteX6" fmla="*/ 979656 w 1245292"/>
                <a:gd name="connsiteY6" fmla="*/ 2119978 h 2717658"/>
                <a:gd name="connsiteX7" fmla="*/ 1066499 w 1245292"/>
                <a:gd name="connsiteY7" fmla="*/ 2222145 h 2717658"/>
                <a:gd name="connsiteX8" fmla="*/ 1132907 w 1245292"/>
                <a:gd name="connsiteY8" fmla="*/ 2314096 h 2717658"/>
                <a:gd name="connsiteX9" fmla="*/ 1183991 w 1245292"/>
                <a:gd name="connsiteY9" fmla="*/ 2436697 h 2717658"/>
                <a:gd name="connsiteX10" fmla="*/ 1214642 w 1245292"/>
                <a:gd name="connsiteY10" fmla="*/ 2579732 h 2717658"/>
                <a:gd name="connsiteX11" fmla="*/ 1245292 w 1245292"/>
                <a:gd name="connsiteY11" fmla="*/ 2717658 h 2717658"/>
                <a:gd name="connsiteX12" fmla="*/ 1229967 w 1245292"/>
                <a:gd name="connsiteY12" fmla="*/ 0 h 2717658"/>
                <a:gd name="connsiteX0" fmla="*/ 5197 w 1245292"/>
                <a:gd name="connsiteY0" fmla="*/ 0 h 2726616"/>
                <a:gd name="connsiteX1" fmla="*/ 3654 w 1245292"/>
                <a:gd name="connsiteY1" fmla="*/ 1939145 h 2726616"/>
                <a:gd name="connsiteX2" fmla="*/ 177640 w 1245292"/>
                <a:gd name="connsiteY2" fmla="*/ 1950142 h 2726616"/>
                <a:gd name="connsiteX3" fmla="*/ 642503 w 1245292"/>
                <a:gd name="connsiteY3" fmla="*/ 1991009 h 2726616"/>
                <a:gd name="connsiteX4" fmla="*/ 744671 w 1245292"/>
                <a:gd name="connsiteY4" fmla="*/ 2021660 h 2726616"/>
                <a:gd name="connsiteX5" fmla="*/ 872380 w 1245292"/>
                <a:gd name="connsiteY5" fmla="*/ 2072743 h 2726616"/>
                <a:gd name="connsiteX6" fmla="*/ 979656 w 1245292"/>
                <a:gd name="connsiteY6" fmla="*/ 2128936 h 2726616"/>
                <a:gd name="connsiteX7" fmla="*/ 1066499 w 1245292"/>
                <a:gd name="connsiteY7" fmla="*/ 2231103 h 2726616"/>
                <a:gd name="connsiteX8" fmla="*/ 1132907 w 1245292"/>
                <a:gd name="connsiteY8" fmla="*/ 2323054 h 2726616"/>
                <a:gd name="connsiteX9" fmla="*/ 1183991 w 1245292"/>
                <a:gd name="connsiteY9" fmla="*/ 2445655 h 2726616"/>
                <a:gd name="connsiteX10" fmla="*/ 1214642 w 1245292"/>
                <a:gd name="connsiteY10" fmla="*/ 2588690 h 2726616"/>
                <a:gd name="connsiteX11" fmla="*/ 1245292 w 1245292"/>
                <a:gd name="connsiteY11" fmla="*/ 2726616 h 2726616"/>
                <a:gd name="connsiteX12" fmla="*/ 1229967 w 1245292"/>
                <a:gd name="connsiteY12" fmla="*/ 8958 h 2726616"/>
                <a:gd name="connsiteX0" fmla="*/ 0 w 1248290"/>
                <a:gd name="connsiteY0" fmla="*/ 1410953 h 2717658"/>
                <a:gd name="connsiteX1" fmla="*/ 6652 w 1248290"/>
                <a:gd name="connsiteY1" fmla="*/ 1930187 h 2717658"/>
                <a:gd name="connsiteX2" fmla="*/ 180638 w 1248290"/>
                <a:gd name="connsiteY2" fmla="*/ 1941184 h 2717658"/>
                <a:gd name="connsiteX3" fmla="*/ 645501 w 1248290"/>
                <a:gd name="connsiteY3" fmla="*/ 1982051 h 2717658"/>
                <a:gd name="connsiteX4" fmla="*/ 747669 w 1248290"/>
                <a:gd name="connsiteY4" fmla="*/ 2012702 h 2717658"/>
                <a:gd name="connsiteX5" fmla="*/ 875378 w 1248290"/>
                <a:gd name="connsiteY5" fmla="*/ 2063785 h 2717658"/>
                <a:gd name="connsiteX6" fmla="*/ 982654 w 1248290"/>
                <a:gd name="connsiteY6" fmla="*/ 2119978 h 2717658"/>
                <a:gd name="connsiteX7" fmla="*/ 1069497 w 1248290"/>
                <a:gd name="connsiteY7" fmla="*/ 2222145 h 2717658"/>
                <a:gd name="connsiteX8" fmla="*/ 1135905 w 1248290"/>
                <a:gd name="connsiteY8" fmla="*/ 2314096 h 2717658"/>
                <a:gd name="connsiteX9" fmla="*/ 1186989 w 1248290"/>
                <a:gd name="connsiteY9" fmla="*/ 2436697 h 2717658"/>
                <a:gd name="connsiteX10" fmla="*/ 1217640 w 1248290"/>
                <a:gd name="connsiteY10" fmla="*/ 2579732 h 2717658"/>
                <a:gd name="connsiteX11" fmla="*/ 1248290 w 1248290"/>
                <a:gd name="connsiteY11" fmla="*/ 2717658 h 2717658"/>
                <a:gd name="connsiteX12" fmla="*/ 1232965 w 1248290"/>
                <a:gd name="connsiteY12" fmla="*/ 0 h 2717658"/>
                <a:gd name="connsiteX0" fmla="*/ 0 w 1248290"/>
                <a:gd name="connsiteY0" fmla="*/ 126272 h 1432977"/>
                <a:gd name="connsiteX1" fmla="*/ 6652 w 1248290"/>
                <a:gd name="connsiteY1" fmla="*/ 645506 h 1432977"/>
                <a:gd name="connsiteX2" fmla="*/ 180638 w 1248290"/>
                <a:gd name="connsiteY2" fmla="*/ 656503 h 1432977"/>
                <a:gd name="connsiteX3" fmla="*/ 645501 w 1248290"/>
                <a:gd name="connsiteY3" fmla="*/ 697370 h 1432977"/>
                <a:gd name="connsiteX4" fmla="*/ 747669 w 1248290"/>
                <a:gd name="connsiteY4" fmla="*/ 728021 h 1432977"/>
                <a:gd name="connsiteX5" fmla="*/ 875378 w 1248290"/>
                <a:gd name="connsiteY5" fmla="*/ 779104 h 1432977"/>
                <a:gd name="connsiteX6" fmla="*/ 982654 w 1248290"/>
                <a:gd name="connsiteY6" fmla="*/ 835297 h 1432977"/>
                <a:gd name="connsiteX7" fmla="*/ 1069497 w 1248290"/>
                <a:gd name="connsiteY7" fmla="*/ 937464 h 1432977"/>
                <a:gd name="connsiteX8" fmla="*/ 1135905 w 1248290"/>
                <a:gd name="connsiteY8" fmla="*/ 1029415 h 1432977"/>
                <a:gd name="connsiteX9" fmla="*/ 1186989 w 1248290"/>
                <a:gd name="connsiteY9" fmla="*/ 1152016 h 1432977"/>
                <a:gd name="connsiteX10" fmla="*/ 1217640 w 1248290"/>
                <a:gd name="connsiteY10" fmla="*/ 1295051 h 1432977"/>
                <a:gd name="connsiteX11" fmla="*/ 1248290 w 1248290"/>
                <a:gd name="connsiteY11" fmla="*/ 1432977 h 1432977"/>
                <a:gd name="connsiteX12" fmla="*/ 1237064 w 1248290"/>
                <a:gd name="connsiteY12" fmla="*/ 0 h 1432977"/>
                <a:gd name="connsiteX0" fmla="*/ 0 w 1248290"/>
                <a:gd name="connsiteY0" fmla="*/ 266010 h 1572715"/>
                <a:gd name="connsiteX1" fmla="*/ 6652 w 1248290"/>
                <a:gd name="connsiteY1" fmla="*/ 785244 h 1572715"/>
                <a:gd name="connsiteX2" fmla="*/ 180638 w 1248290"/>
                <a:gd name="connsiteY2" fmla="*/ 796241 h 1572715"/>
                <a:gd name="connsiteX3" fmla="*/ 645501 w 1248290"/>
                <a:gd name="connsiteY3" fmla="*/ 837108 h 1572715"/>
                <a:gd name="connsiteX4" fmla="*/ 747669 w 1248290"/>
                <a:gd name="connsiteY4" fmla="*/ 867759 h 1572715"/>
                <a:gd name="connsiteX5" fmla="*/ 875378 w 1248290"/>
                <a:gd name="connsiteY5" fmla="*/ 918842 h 1572715"/>
                <a:gd name="connsiteX6" fmla="*/ 982654 w 1248290"/>
                <a:gd name="connsiteY6" fmla="*/ 975035 h 1572715"/>
                <a:gd name="connsiteX7" fmla="*/ 1069497 w 1248290"/>
                <a:gd name="connsiteY7" fmla="*/ 1077202 h 1572715"/>
                <a:gd name="connsiteX8" fmla="*/ 1135905 w 1248290"/>
                <a:gd name="connsiteY8" fmla="*/ 1169153 h 1572715"/>
                <a:gd name="connsiteX9" fmla="*/ 1186989 w 1248290"/>
                <a:gd name="connsiteY9" fmla="*/ 1291754 h 1572715"/>
                <a:gd name="connsiteX10" fmla="*/ 1217640 w 1248290"/>
                <a:gd name="connsiteY10" fmla="*/ 1434789 h 1572715"/>
                <a:gd name="connsiteX11" fmla="*/ 1248290 w 1248290"/>
                <a:gd name="connsiteY11" fmla="*/ 1572715 h 1572715"/>
                <a:gd name="connsiteX12" fmla="*/ 1237064 w 1248290"/>
                <a:gd name="connsiteY12" fmla="*/ 0 h 1572715"/>
                <a:gd name="connsiteX0" fmla="*/ 0 w 1248290"/>
                <a:gd name="connsiteY0" fmla="*/ 315594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290"/>
                <a:gd name="connsiteY0" fmla="*/ 144302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290"/>
                <a:gd name="connsiteY0" fmla="*/ 99226 h 1622299"/>
                <a:gd name="connsiteX1" fmla="*/ 6652 w 1248290"/>
                <a:gd name="connsiteY1" fmla="*/ 834828 h 1622299"/>
                <a:gd name="connsiteX2" fmla="*/ 180638 w 1248290"/>
                <a:gd name="connsiteY2" fmla="*/ 845825 h 1622299"/>
                <a:gd name="connsiteX3" fmla="*/ 645501 w 1248290"/>
                <a:gd name="connsiteY3" fmla="*/ 886692 h 1622299"/>
                <a:gd name="connsiteX4" fmla="*/ 747669 w 1248290"/>
                <a:gd name="connsiteY4" fmla="*/ 917343 h 1622299"/>
                <a:gd name="connsiteX5" fmla="*/ 875378 w 1248290"/>
                <a:gd name="connsiteY5" fmla="*/ 968426 h 1622299"/>
                <a:gd name="connsiteX6" fmla="*/ 982654 w 1248290"/>
                <a:gd name="connsiteY6" fmla="*/ 1024619 h 1622299"/>
                <a:gd name="connsiteX7" fmla="*/ 1069497 w 1248290"/>
                <a:gd name="connsiteY7" fmla="*/ 1126786 h 1622299"/>
                <a:gd name="connsiteX8" fmla="*/ 1135905 w 1248290"/>
                <a:gd name="connsiteY8" fmla="*/ 1218737 h 1622299"/>
                <a:gd name="connsiteX9" fmla="*/ 1186989 w 1248290"/>
                <a:gd name="connsiteY9" fmla="*/ 1341338 h 1622299"/>
                <a:gd name="connsiteX10" fmla="*/ 1217640 w 1248290"/>
                <a:gd name="connsiteY10" fmla="*/ 1484373 h 1622299"/>
                <a:gd name="connsiteX11" fmla="*/ 1248290 w 1248290"/>
                <a:gd name="connsiteY11" fmla="*/ 1622299 h 1622299"/>
                <a:gd name="connsiteX12" fmla="*/ 1237064 w 1248290"/>
                <a:gd name="connsiteY12" fmla="*/ 0 h 1622299"/>
                <a:gd name="connsiteX0" fmla="*/ 0 w 1248331"/>
                <a:gd name="connsiteY0" fmla="*/ 3 h 1523076"/>
                <a:gd name="connsiteX1" fmla="*/ 6652 w 1248331"/>
                <a:gd name="connsiteY1" fmla="*/ 735605 h 1523076"/>
                <a:gd name="connsiteX2" fmla="*/ 180638 w 1248331"/>
                <a:gd name="connsiteY2" fmla="*/ 746602 h 1523076"/>
                <a:gd name="connsiteX3" fmla="*/ 645501 w 1248331"/>
                <a:gd name="connsiteY3" fmla="*/ 787469 h 1523076"/>
                <a:gd name="connsiteX4" fmla="*/ 747669 w 1248331"/>
                <a:gd name="connsiteY4" fmla="*/ 818120 h 1523076"/>
                <a:gd name="connsiteX5" fmla="*/ 875378 w 1248331"/>
                <a:gd name="connsiteY5" fmla="*/ 869203 h 1523076"/>
                <a:gd name="connsiteX6" fmla="*/ 982654 w 1248331"/>
                <a:gd name="connsiteY6" fmla="*/ 925396 h 1523076"/>
                <a:gd name="connsiteX7" fmla="*/ 1069497 w 1248331"/>
                <a:gd name="connsiteY7" fmla="*/ 1027563 h 1523076"/>
                <a:gd name="connsiteX8" fmla="*/ 1135905 w 1248331"/>
                <a:gd name="connsiteY8" fmla="*/ 1119514 h 1523076"/>
                <a:gd name="connsiteX9" fmla="*/ 1186989 w 1248331"/>
                <a:gd name="connsiteY9" fmla="*/ 1242115 h 1523076"/>
                <a:gd name="connsiteX10" fmla="*/ 1217640 w 1248331"/>
                <a:gd name="connsiteY10" fmla="*/ 1385150 h 1523076"/>
                <a:gd name="connsiteX11" fmla="*/ 1248290 w 1248331"/>
                <a:gd name="connsiteY11" fmla="*/ 1523076 h 1523076"/>
                <a:gd name="connsiteX12" fmla="*/ 1246637 w 1248331"/>
                <a:gd name="connsiteY12" fmla="*/ 187995 h 1523076"/>
                <a:gd name="connsiteX0" fmla="*/ 0 w 1273220"/>
                <a:gd name="connsiteY0" fmla="*/ 60061 h 1335082"/>
                <a:gd name="connsiteX1" fmla="*/ 31541 w 1273220"/>
                <a:gd name="connsiteY1" fmla="*/ 547611 h 1335082"/>
                <a:gd name="connsiteX2" fmla="*/ 205527 w 1273220"/>
                <a:gd name="connsiteY2" fmla="*/ 558608 h 1335082"/>
                <a:gd name="connsiteX3" fmla="*/ 670390 w 1273220"/>
                <a:gd name="connsiteY3" fmla="*/ 599475 h 1335082"/>
                <a:gd name="connsiteX4" fmla="*/ 772558 w 1273220"/>
                <a:gd name="connsiteY4" fmla="*/ 630126 h 1335082"/>
                <a:gd name="connsiteX5" fmla="*/ 900267 w 1273220"/>
                <a:gd name="connsiteY5" fmla="*/ 681209 h 1335082"/>
                <a:gd name="connsiteX6" fmla="*/ 1007543 w 1273220"/>
                <a:gd name="connsiteY6" fmla="*/ 737402 h 1335082"/>
                <a:gd name="connsiteX7" fmla="*/ 1094386 w 1273220"/>
                <a:gd name="connsiteY7" fmla="*/ 839569 h 1335082"/>
                <a:gd name="connsiteX8" fmla="*/ 1160794 w 1273220"/>
                <a:gd name="connsiteY8" fmla="*/ 931520 h 1335082"/>
                <a:gd name="connsiteX9" fmla="*/ 1211878 w 1273220"/>
                <a:gd name="connsiteY9" fmla="*/ 1054121 h 1335082"/>
                <a:gd name="connsiteX10" fmla="*/ 1242529 w 1273220"/>
                <a:gd name="connsiteY10" fmla="*/ 1197156 h 1335082"/>
                <a:gd name="connsiteX11" fmla="*/ 1273179 w 1273220"/>
                <a:gd name="connsiteY11" fmla="*/ 1335082 h 1335082"/>
                <a:gd name="connsiteX12" fmla="*/ 1271526 w 1273220"/>
                <a:gd name="connsiteY12" fmla="*/ 1 h 1335082"/>
                <a:gd name="connsiteX0" fmla="*/ 0 w 1250245"/>
                <a:gd name="connsiteY0" fmla="*/ 60061 h 1335081"/>
                <a:gd name="connsiteX1" fmla="*/ 8566 w 1250245"/>
                <a:gd name="connsiteY1" fmla="*/ 547610 h 1335081"/>
                <a:gd name="connsiteX2" fmla="*/ 182552 w 1250245"/>
                <a:gd name="connsiteY2" fmla="*/ 558607 h 1335081"/>
                <a:gd name="connsiteX3" fmla="*/ 647415 w 1250245"/>
                <a:gd name="connsiteY3" fmla="*/ 599474 h 1335081"/>
                <a:gd name="connsiteX4" fmla="*/ 749583 w 1250245"/>
                <a:gd name="connsiteY4" fmla="*/ 630125 h 1335081"/>
                <a:gd name="connsiteX5" fmla="*/ 877292 w 1250245"/>
                <a:gd name="connsiteY5" fmla="*/ 681208 h 1335081"/>
                <a:gd name="connsiteX6" fmla="*/ 984568 w 1250245"/>
                <a:gd name="connsiteY6" fmla="*/ 737401 h 1335081"/>
                <a:gd name="connsiteX7" fmla="*/ 1071411 w 1250245"/>
                <a:gd name="connsiteY7" fmla="*/ 839568 h 1335081"/>
                <a:gd name="connsiteX8" fmla="*/ 1137819 w 1250245"/>
                <a:gd name="connsiteY8" fmla="*/ 931519 h 1335081"/>
                <a:gd name="connsiteX9" fmla="*/ 1188903 w 1250245"/>
                <a:gd name="connsiteY9" fmla="*/ 1054120 h 1335081"/>
                <a:gd name="connsiteX10" fmla="*/ 1219554 w 1250245"/>
                <a:gd name="connsiteY10" fmla="*/ 1197155 h 1335081"/>
                <a:gd name="connsiteX11" fmla="*/ 1250204 w 1250245"/>
                <a:gd name="connsiteY11" fmla="*/ 1335081 h 1335081"/>
                <a:gd name="connsiteX12" fmla="*/ 1248551 w 1250245"/>
                <a:gd name="connsiteY12" fmla="*/ 0 h 1335081"/>
                <a:gd name="connsiteX0" fmla="*/ 0 w 1250245"/>
                <a:gd name="connsiteY0" fmla="*/ 4 h 1275024"/>
                <a:gd name="connsiteX1" fmla="*/ 8566 w 1250245"/>
                <a:gd name="connsiteY1" fmla="*/ 487553 h 1275024"/>
                <a:gd name="connsiteX2" fmla="*/ 182552 w 1250245"/>
                <a:gd name="connsiteY2" fmla="*/ 498550 h 1275024"/>
                <a:gd name="connsiteX3" fmla="*/ 647415 w 1250245"/>
                <a:gd name="connsiteY3" fmla="*/ 539417 h 1275024"/>
                <a:gd name="connsiteX4" fmla="*/ 749583 w 1250245"/>
                <a:gd name="connsiteY4" fmla="*/ 570068 h 1275024"/>
                <a:gd name="connsiteX5" fmla="*/ 877292 w 1250245"/>
                <a:gd name="connsiteY5" fmla="*/ 621151 h 1275024"/>
                <a:gd name="connsiteX6" fmla="*/ 984568 w 1250245"/>
                <a:gd name="connsiteY6" fmla="*/ 677344 h 1275024"/>
                <a:gd name="connsiteX7" fmla="*/ 1071411 w 1250245"/>
                <a:gd name="connsiteY7" fmla="*/ 779511 h 1275024"/>
                <a:gd name="connsiteX8" fmla="*/ 1137819 w 1250245"/>
                <a:gd name="connsiteY8" fmla="*/ 871462 h 1275024"/>
                <a:gd name="connsiteX9" fmla="*/ 1188903 w 1250245"/>
                <a:gd name="connsiteY9" fmla="*/ 994063 h 1275024"/>
                <a:gd name="connsiteX10" fmla="*/ 1219554 w 1250245"/>
                <a:gd name="connsiteY10" fmla="*/ 1137098 h 1275024"/>
                <a:gd name="connsiteX11" fmla="*/ 1250204 w 1250245"/>
                <a:gd name="connsiteY11" fmla="*/ 1275024 h 1275024"/>
                <a:gd name="connsiteX12" fmla="*/ 1248551 w 1250245"/>
                <a:gd name="connsiteY12" fmla="*/ 22627 h 1275024"/>
                <a:gd name="connsiteX0" fmla="*/ 0 w 1250245"/>
                <a:gd name="connsiteY0" fmla="*/ 64413 h 1339433"/>
                <a:gd name="connsiteX1" fmla="*/ 8566 w 1250245"/>
                <a:gd name="connsiteY1" fmla="*/ 551962 h 1339433"/>
                <a:gd name="connsiteX2" fmla="*/ 182552 w 1250245"/>
                <a:gd name="connsiteY2" fmla="*/ 562959 h 1339433"/>
                <a:gd name="connsiteX3" fmla="*/ 647415 w 1250245"/>
                <a:gd name="connsiteY3" fmla="*/ 603826 h 1339433"/>
                <a:gd name="connsiteX4" fmla="*/ 749583 w 1250245"/>
                <a:gd name="connsiteY4" fmla="*/ 634477 h 1339433"/>
                <a:gd name="connsiteX5" fmla="*/ 877292 w 1250245"/>
                <a:gd name="connsiteY5" fmla="*/ 685560 h 1339433"/>
                <a:gd name="connsiteX6" fmla="*/ 984568 w 1250245"/>
                <a:gd name="connsiteY6" fmla="*/ 741753 h 1339433"/>
                <a:gd name="connsiteX7" fmla="*/ 1071411 w 1250245"/>
                <a:gd name="connsiteY7" fmla="*/ 843920 h 1339433"/>
                <a:gd name="connsiteX8" fmla="*/ 1137819 w 1250245"/>
                <a:gd name="connsiteY8" fmla="*/ 935871 h 1339433"/>
                <a:gd name="connsiteX9" fmla="*/ 1188903 w 1250245"/>
                <a:gd name="connsiteY9" fmla="*/ 1058472 h 1339433"/>
                <a:gd name="connsiteX10" fmla="*/ 1219554 w 1250245"/>
                <a:gd name="connsiteY10" fmla="*/ 1201507 h 1339433"/>
                <a:gd name="connsiteX11" fmla="*/ 1250204 w 1250245"/>
                <a:gd name="connsiteY11" fmla="*/ 1339433 h 1339433"/>
                <a:gd name="connsiteX12" fmla="*/ 1248551 w 1250245"/>
                <a:gd name="connsiteY12" fmla="*/ 0 h 1339433"/>
                <a:gd name="connsiteX0" fmla="*/ 0 w 1250245"/>
                <a:gd name="connsiteY0" fmla="*/ 20895 h 1295915"/>
                <a:gd name="connsiteX1" fmla="*/ 8566 w 1250245"/>
                <a:gd name="connsiteY1" fmla="*/ 508444 h 1295915"/>
                <a:gd name="connsiteX2" fmla="*/ 182552 w 1250245"/>
                <a:gd name="connsiteY2" fmla="*/ 519441 h 1295915"/>
                <a:gd name="connsiteX3" fmla="*/ 647415 w 1250245"/>
                <a:gd name="connsiteY3" fmla="*/ 560308 h 1295915"/>
                <a:gd name="connsiteX4" fmla="*/ 749583 w 1250245"/>
                <a:gd name="connsiteY4" fmla="*/ 590959 h 1295915"/>
                <a:gd name="connsiteX5" fmla="*/ 877292 w 1250245"/>
                <a:gd name="connsiteY5" fmla="*/ 642042 h 1295915"/>
                <a:gd name="connsiteX6" fmla="*/ 984568 w 1250245"/>
                <a:gd name="connsiteY6" fmla="*/ 698235 h 1295915"/>
                <a:gd name="connsiteX7" fmla="*/ 1071411 w 1250245"/>
                <a:gd name="connsiteY7" fmla="*/ 800402 h 1295915"/>
                <a:gd name="connsiteX8" fmla="*/ 1137819 w 1250245"/>
                <a:gd name="connsiteY8" fmla="*/ 892353 h 1295915"/>
                <a:gd name="connsiteX9" fmla="*/ 1188903 w 1250245"/>
                <a:gd name="connsiteY9" fmla="*/ 1014954 h 1295915"/>
                <a:gd name="connsiteX10" fmla="*/ 1219554 w 1250245"/>
                <a:gd name="connsiteY10" fmla="*/ 1157989 h 1295915"/>
                <a:gd name="connsiteX11" fmla="*/ 1250204 w 1250245"/>
                <a:gd name="connsiteY11" fmla="*/ 1295915 h 1295915"/>
                <a:gd name="connsiteX12" fmla="*/ 1248551 w 1250245"/>
                <a:gd name="connsiteY12" fmla="*/ 0 h 129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0245" h="1295915">
                  <a:moveTo>
                    <a:pt x="0" y="20895"/>
                  </a:moveTo>
                  <a:cubicBezTo>
                    <a:pt x="13244" y="19577"/>
                    <a:pt x="-4678" y="509762"/>
                    <a:pt x="8566" y="508444"/>
                  </a:cubicBezTo>
                  <a:cubicBezTo>
                    <a:pt x="59153" y="512110"/>
                    <a:pt x="76077" y="510797"/>
                    <a:pt x="182552" y="519441"/>
                  </a:cubicBezTo>
                  <a:lnTo>
                    <a:pt x="647415" y="560308"/>
                  </a:lnTo>
                  <a:lnTo>
                    <a:pt x="749583" y="590959"/>
                  </a:lnTo>
                  <a:lnTo>
                    <a:pt x="877292" y="642042"/>
                  </a:lnTo>
                  <a:lnTo>
                    <a:pt x="984568" y="698235"/>
                  </a:lnTo>
                  <a:lnTo>
                    <a:pt x="1071411" y="800402"/>
                  </a:lnTo>
                  <a:lnTo>
                    <a:pt x="1137819" y="892353"/>
                  </a:lnTo>
                  <a:lnTo>
                    <a:pt x="1188903" y="1014954"/>
                  </a:lnTo>
                  <a:lnTo>
                    <a:pt x="1219554" y="1157989"/>
                  </a:lnTo>
                  <a:lnTo>
                    <a:pt x="1250204" y="1295915"/>
                  </a:lnTo>
                  <a:cubicBezTo>
                    <a:pt x="1245096" y="390029"/>
                    <a:pt x="1253659" y="905886"/>
                    <a:pt x="1248551" y="0"/>
                  </a:cubicBezTo>
                </a:path>
              </a:pathLst>
            </a:custGeom>
            <a:solidFill>
              <a:srgbClr val="0070C0">
                <a:alpha val="40000"/>
              </a:srgbClr>
            </a:solidFill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24">
              <a:extLst>
                <a:ext uri="{FF2B5EF4-FFF2-40B4-BE49-F238E27FC236}">
                  <a16:creationId xmlns:a16="http://schemas.microsoft.com/office/drawing/2014/main" id="{5CA53FEB-91EF-0D4D-9AF8-51FBD585CA9E}"/>
                </a:ext>
              </a:extLst>
            </p:cNvPr>
            <p:cNvSpPr/>
            <p:nvPr/>
          </p:nvSpPr>
          <p:spPr>
            <a:xfrm>
              <a:off x="2791489" y="3185841"/>
              <a:ext cx="864150" cy="405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Garamond" panose="02020404030301010803" pitchFamily="18" charset="0"/>
                </a:rPr>
                <a:t>3 days</a:t>
              </a:r>
            </a:p>
          </p:txBody>
        </p:sp>
        <p:sp>
          <p:nvSpPr>
            <p:cNvPr id="40" name="Rettangolo 25">
              <a:extLst>
                <a:ext uri="{FF2B5EF4-FFF2-40B4-BE49-F238E27FC236}">
                  <a16:creationId xmlns:a16="http://schemas.microsoft.com/office/drawing/2014/main" id="{375E7364-2C5B-F741-9876-DD237910F63B}"/>
                </a:ext>
              </a:extLst>
            </p:cNvPr>
            <p:cNvSpPr/>
            <p:nvPr/>
          </p:nvSpPr>
          <p:spPr>
            <a:xfrm>
              <a:off x="2803903" y="3634762"/>
              <a:ext cx="6623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632A91"/>
                  </a:solidFill>
                  <a:latin typeface="Garamond" panose="02020404030301010803" pitchFamily="18" charset="0"/>
                </a:rPr>
                <a:t>30 days</a:t>
              </a:r>
            </a:p>
          </p:txBody>
        </p:sp>
        <p:sp>
          <p:nvSpPr>
            <p:cNvPr id="41" name="Figura a mano libera 26">
              <a:extLst>
                <a:ext uri="{FF2B5EF4-FFF2-40B4-BE49-F238E27FC236}">
                  <a16:creationId xmlns:a16="http://schemas.microsoft.com/office/drawing/2014/main" id="{117E2632-A415-C646-A90C-60CDEB8291E4}"/>
                </a:ext>
              </a:extLst>
            </p:cNvPr>
            <p:cNvSpPr/>
            <p:nvPr/>
          </p:nvSpPr>
          <p:spPr>
            <a:xfrm>
              <a:off x="768763" y="1208537"/>
              <a:ext cx="2073342" cy="1409886"/>
            </a:xfrm>
            <a:custGeom>
              <a:avLst/>
              <a:gdLst>
                <a:gd name="connsiteX0" fmla="*/ 0 w 1246445"/>
                <a:gd name="connsiteY0" fmla="*/ 1220903 h 1317962"/>
                <a:gd name="connsiteX1" fmla="*/ 567031 w 1246445"/>
                <a:gd name="connsiteY1" fmla="*/ 1226012 h 1317962"/>
                <a:gd name="connsiteX2" fmla="*/ 689632 w 1246445"/>
                <a:gd name="connsiteY2" fmla="*/ 1251554 h 1317962"/>
                <a:gd name="connsiteX3" fmla="*/ 725390 w 1246445"/>
                <a:gd name="connsiteY3" fmla="*/ 1271987 h 1317962"/>
                <a:gd name="connsiteX4" fmla="*/ 827558 w 1246445"/>
                <a:gd name="connsiteY4" fmla="*/ 1271987 h 1317962"/>
                <a:gd name="connsiteX5" fmla="*/ 919509 w 1246445"/>
                <a:gd name="connsiteY5" fmla="*/ 1317962 h 1317962"/>
                <a:gd name="connsiteX6" fmla="*/ 1057435 w 1246445"/>
                <a:gd name="connsiteY6" fmla="*/ 1200470 h 1317962"/>
                <a:gd name="connsiteX7" fmla="*/ 1118736 w 1246445"/>
                <a:gd name="connsiteY7" fmla="*/ 1195361 h 1317962"/>
                <a:gd name="connsiteX8" fmla="*/ 1185145 w 1246445"/>
                <a:gd name="connsiteY8" fmla="*/ 1164711 h 1317962"/>
                <a:gd name="connsiteX9" fmla="*/ 1236228 w 1246445"/>
                <a:gd name="connsiteY9" fmla="*/ 1082977 h 1317962"/>
                <a:gd name="connsiteX10" fmla="*/ 1246445 w 1246445"/>
                <a:gd name="connsiteY10" fmla="*/ 0 h 1317962"/>
                <a:gd name="connsiteX0" fmla="*/ 0 w 1265495"/>
                <a:gd name="connsiteY0" fmla="*/ 1224078 h 1317962"/>
                <a:gd name="connsiteX1" fmla="*/ 586081 w 1265495"/>
                <a:gd name="connsiteY1" fmla="*/ 1226012 h 1317962"/>
                <a:gd name="connsiteX2" fmla="*/ 708682 w 1265495"/>
                <a:gd name="connsiteY2" fmla="*/ 1251554 h 1317962"/>
                <a:gd name="connsiteX3" fmla="*/ 744440 w 1265495"/>
                <a:gd name="connsiteY3" fmla="*/ 1271987 h 1317962"/>
                <a:gd name="connsiteX4" fmla="*/ 846608 w 1265495"/>
                <a:gd name="connsiteY4" fmla="*/ 1271987 h 1317962"/>
                <a:gd name="connsiteX5" fmla="*/ 938559 w 1265495"/>
                <a:gd name="connsiteY5" fmla="*/ 1317962 h 1317962"/>
                <a:gd name="connsiteX6" fmla="*/ 1076485 w 1265495"/>
                <a:gd name="connsiteY6" fmla="*/ 1200470 h 1317962"/>
                <a:gd name="connsiteX7" fmla="*/ 1137786 w 1265495"/>
                <a:gd name="connsiteY7" fmla="*/ 1195361 h 1317962"/>
                <a:gd name="connsiteX8" fmla="*/ 1204195 w 1265495"/>
                <a:gd name="connsiteY8" fmla="*/ 1164711 h 1317962"/>
                <a:gd name="connsiteX9" fmla="*/ 1255278 w 1265495"/>
                <a:gd name="connsiteY9" fmla="*/ 1082977 h 1317962"/>
                <a:gd name="connsiteX10" fmla="*/ 1265495 w 1265495"/>
                <a:gd name="connsiteY10" fmla="*/ 0 h 1317962"/>
                <a:gd name="connsiteX0" fmla="*/ 0 w 1265495"/>
                <a:gd name="connsiteY0" fmla="*/ 1224078 h 1317962"/>
                <a:gd name="connsiteX1" fmla="*/ 30899 w 1265495"/>
                <a:gd name="connsiteY1" fmla="*/ 1220921 h 1317962"/>
                <a:gd name="connsiteX2" fmla="*/ 586081 w 1265495"/>
                <a:gd name="connsiteY2" fmla="*/ 1226012 h 1317962"/>
                <a:gd name="connsiteX3" fmla="*/ 708682 w 1265495"/>
                <a:gd name="connsiteY3" fmla="*/ 1251554 h 1317962"/>
                <a:gd name="connsiteX4" fmla="*/ 744440 w 1265495"/>
                <a:gd name="connsiteY4" fmla="*/ 1271987 h 1317962"/>
                <a:gd name="connsiteX5" fmla="*/ 846608 w 1265495"/>
                <a:gd name="connsiteY5" fmla="*/ 1271987 h 1317962"/>
                <a:gd name="connsiteX6" fmla="*/ 938559 w 1265495"/>
                <a:gd name="connsiteY6" fmla="*/ 1317962 h 1317962"/>
                <a:gd name="connsiteX7" fmla="*/ 1076485 w 1265495"/>
                <a:gd name="connsiteY7" fmla="*/ 1200470 h 1317962"/>
                <a:gd name="connsiteX8" fmla="*/ 1137786 w 1265495"/>
                <a:gd name="connsiteY8" fmla="*/ 1195361 h 1317962"/>
                <a:gd name="connsiteX9" fmla="*/ 1204195 w 1265495"/>
                <a:gd name="connsiteY9" fmla="*/ 1164711 h 1317962"/>
                <a:gd name="connsiteX10" fmla="*/ 1255278 w 1265495"/>
                <a:gd name="connsiteY10" fmla="*/ 1082977 h 1317962"/>
                <a:gd name="connsiteX11" fmla="*/ 1265495 w 1265495"/>
                <a:gd name="connsiteY11" fmla="*/ 0 h 1317962"/>
                <a:gd name="connsiteX0" fmla="*/ 3376 w 1240296"/>
                <a:gd name="connsiteY0" fmla="*/ 0 h 1335309"/>
                <a:gd name="connsiteX1" fmla="*/ 5700 w 1240296"/>
                <a:gd name="connsiteY1" fmla="*/ 1238268 h 1335309"/>
                <a:gd name="connsiteX2" fmla="*/ 560882 w 1240296"/>
                <a:gd name="connsiteY2" fmla="*/ 1243359 h 1335309"/>
                <a:gd name="connsiteX3" fmla="*/ 683483 w 1240296"/>
                <a:gd name="connsiteY3" fmla="*/ 1268901 h 1335309"/>
                <a:gd name="connsiteX4" fmla="*/ 719241 w 1240296"/>
                <a:gd name="connsiteY4" fmla="*/ 1289334 h 1335309"/>
                <a:gd name="connsiteX5" fmla="*/ 821409 w 1240296"/>
                <a:gd name="connsiteY5" fmla="*/ 1289334 h 1335309"/>
                <a:gd name="connsiteX6" fmla="*/ 913360 w 1240296"/>
                <a:gd name="connsiteY6" fmla="*/ 1335309 h 1335309"/>
                <a:gd name="connsiteX7" fmla="*/ 1051286 w 1240296"/>
                <a:gd name="connsiteY7" fmla="*/ 1217817 h 1335309"/>
                <a:gd name="connsiteX8" fmla="*/ 1112587 w 1240296"/>
                <a:gd name="connsiteY8" fmla="*/ 1212708 h 1335309"/>
                <a:gd name="connsiteX9" fmla="*/ 1178996 w 1240296"/>
                <a:gd name="connsiteY9" fmla="*/ 1182058 h 1335309"/>
                <a:gd name="connsiteX10" fmla="*/ 1230079 w 1240296"/>
                <a:gd name="connsiteY10" fmla="*/ 1100324 h 1335309"/>
                <a:gd name="connsiteX11" fmla="*/ 1240296 w 1240296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680107 w 1236920"/>
                <a:gd name="connsiteY3" fmla="*/ 1268901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715865 w 1236920"/>
                <a:gd name="connsiteY4" fmla="*/ 1289334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818033 w 1236920"/>
                <a:gd name="connsiteY5" fmla="*/ 1289334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335309"/>
                <a:gd name="connsiteX1" fmla="*/ 2324 w 1236920"/>
                <a:gd name="connsiteY1" fmla="*/ 1238268 h 1335309"/>
                <a:gd name="connsiteX2" fmla="*/ 557506 w 1236920"/>
                <a:gd name="connsiteY2" fmla="*/ 1243359 h 1335309"/>
                <a:gd name="connsiteX3" fmla="*/ 746403 w 1236920"/>
                <a:gd name="connsiteY3" fmla="*/ 1240060 h 1335309"/>
                <a:gd name="connsiteX4" fmla="*/ 850350 w 1236920"/>
                <a:gd name="connsiteY4" fmla="*/ 1243190 h 1335309"/>
                <a:gd name="connsiteX5" fmla="*/ 914635 w 1236920"/>
                <a:gd name="connsiteY5" fmla="*/ 1280682 h 1335309"/>
                <a:gd name="connsiteX6" fmla="*/ 909984 w 1236920"/>
                <a:gd name="connsiteY6" fmla="*/ 1335309 h 1335309"/>
                <a:gd name="connsiteX7" fmla="*/ 1047910 w 1236920"/>
                <a:gd name="connsiteY7" fmla="*/ 1217817 h 1335309"/>
                <a:gd name="connsiteX8" fmla="*/ 1109211 w 1236920"/>
                <a:gd name="connsiteY8" fmla="*/ 1212708 h 1335309"/>
                <a:gd name="connsiteX9" fmla="*/ 1175620 w 1236920"/>
                <a:gd name="connsiteY9" fmla="*/ 1182058 h 1335309"/>
                <a:gd name="connsiteX10" fmla="*/ 1226703 w 1236920"/>
                <a:gd name="connsiteY10" fmla="*/ 1100324 h 1335309"/>
                <a:gd name="connsiteX11" fmla="*/ 1236920 w 1236920"/>
                <a:gd name="connsiteY11" fmla="*/ 17347 h 1335309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47910 w 1236920"/>
                <a:gd name="connsiteY7" fmla="*/ 1217817 h 1280682"/>
                <a:gd name="connsiteX8" fmla="*/ 1109211 w 1236920"/>
                <a:gd name="connsiteY8" fmla="*/ 1212708 h 1280682"/>
                <a:gd name="connsiteX9" fmla="*/ 1175620 w 1236920"/>
                <a:gd name="connsiteY9" fmla="*/ 1182058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09211 w 1236920"/>
                <a:gd name="connsiteY8" fmla="*/ 1212708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175620 w 1236920"/>
                <a:gd name="connsiteY9" fmla="*/ 1182058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41412 w 1236920"/>
                <a:gd name="connsiteY8" fmla="*/ 1215592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321643"/>
                <a:gd name="connsiteX1" fmla="*/ 2324 w 1236920"/>
                <a:gd name="connsiteY1" fmla="*/ 1238268 h 1321643"/>
                <a:gd name="connsiteX2" fmla="*/ 557506 w 1236920"/>
                <a:gd name="connsiteY2" fmla="*/ 1243359 h 1321643"/>
                <a:gd name="connsiteX3" fmla="*/ 746403 w 1236920"/>
                <a:gd name="connsiteY3" fmla="*/ 1240060 h 1321643"/>
                <a:gd name="connsiteX4" fmla="*/ 850350 w 1236920"/>
                <a:gd name="connsiteY4" fmla="*/ 1243190 h 1321643"/>
                <a:gd name="connsiteX5" fmla="*/ 914635 w 1236920"/>
                <a:gd name="connsiteY5" fmla="*/ 1280682 h 1321643"/>
                <a:gd name="connsiteX6" fmla="*/ 980068 w 1236920"/>
                <a:gd name="connsiteY6" fmla="*/ 1234368 h 1321643"/>
                <a:gd name="connsiteX7" fmla="*/ 1070640 w 1236920"/>
                <a:gd name="connsiteY7" fmla="*/ 1321643 h 1321643"/>
                <a:gd name="connsiteX8" fmla="*/ 1184977 w 1236920"/>
                <a:gd name="connsiteY8" fmla="*/ 1180984 h 1321643"/>
                <a:gd name="connsiteX9" fmla="*/ 1232444 w 1236920"/>
                <a:gd name="connsiteY9" fmla="*/ 1187826 h 1321643"/>
                <a:gd name="connsiteX10" fmla="*/ 1226703 w 1236920"/>
                <a:gd name="connsiteY10" fmla="*/ 1100324 h 1321643"/>
                <a:gd name="connsiteX11" fmla="*/ 1236920 w 1236920"/>
                <a:gd name="connsiteY11" fmla="*/ 17347 h 1321643"/>
                <a:gd name="connsiteX0" fmla="*/ 0 w 1236920"/>
                <a:gd name="connsiteY0" fmla="*/ 0 h 1280682"/>
                <a:gd name="connsiteX1" fmla="*/ 2324 w 1236920"/>
                <a:gd name="connsiteY1" fmla="*/ 1238268 h 1280682"/>
                <a:gd name="connsiteX2" fmla="*/ 557506 w 1236920"/>
                <a:gd name="connsiteY2" fmla="*/ 1243359 h 1280682"/>
                <a:gd name="connsiteX3" fmla="*/ 746403 w 1236920"/>
                <a:gd name="connsiteY3" fmla="*/ 1240060 h 1280682"/>
                <a:gd name="connsiteX4" fmla="*/ 850350 w 1236920"/>
                <a:gd name="connsiteY4" fmla="*/ 1243190 h 1280682"/>
                <a:gd name="connsiteX5" fmla="*/ 914635 w 1236920"/>
                <a:gd name="connsiteY5" fmla="*/ 1280682 h 1280682"/>
                <a:gd name="connsiteX6" fmla="*/ 980068 w 1236920"/>
                <a:gd name="connsiteY6" fmla="*/ 1234368 h 1280682"/>
                <a:gd name="connsiteX7" fmla="*/ 1083899 w 1236920"/>
                <a:gd name="connsiteY7" fmla="*/ 1246658 h 1280682"/>
                <a:gd name="connsiteX8" fmla="*/ 1184977 w 1236920"/>
                <a:gd name="connsiteY8" fmla="*/ 1180984 h 1280682"/>
                <a:gd name="connsiteX9" fmla="*/ 1232444 w 1236920"/>
                <a:gd name="connsiteY9" fmla="*/ 1187826 h 1280682"/>
                <a:gd name="connsiteX10" fmla="*/ 1226703 w 1236920"/>
                <a:gd name="connsiteY10" fmla="*/ 1100324 h 1280682"/>
                <a:gd name="connsiteX11" fmla="*/ 1236920 w 1236920"/>
                <a:gd name="connsiteY11" fmla="*/ 17347 h 128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6920" h="1280682">
                  <a:moveTo>
                    <a:pt x="0" y="0"/>
                  </a:moveTo>
                  <a:cubicBezTo>
                    <a:pt x="18766" y="-1052"/>
                    <a:pt x="2608" y="1242495"/>
                    <a:pt x="2324" y="1238268"/>
                  </a:cubicBezTo>
                  <a:lnTo>
                    <a:pt x="557506" y="1243359"/>
                  </a:lnTo>
                  <a:lnTo>
                    <a:pt x="746403" y="1240060"/>
                  </a:lnTo>
                  <a:lnTo>
                    <a:pt x="850350" y="1243190"/>
                  </a:lnTo>
                  <a:lnTo>
                    <a:pt x="914635" y="1280682"/>
                  </a:lnTo>
                  <a:lnTo>
                    <a:pt x="980068" y="1234368"/>
                  </a:lnTo>
                  <a:lnTo>
                    <a:pt x="1083899" y="1246658"/>
                  </a:lnTo>
                  <a:lnTo>
                    <a:pt x="1184977" y="1180984"/>
                  </a:lnTo>
                  <a:lnTo>
                    <a:pt x="1232444" y="1187826"/>
                  </a:lnTo>
                  <a:lnTo>
                    <a:pt x="1226703" y="1100324"/>
                  </a:lnTo>
                  <a:cubicBezTo>
                    <a:pt x="1230109" y="739332"/>
                    <a:pt x="1233514" y="378339"/>
                    <a:pt x="1236920" y="17347"/>
                  </a:cubicBezTo>
                </a:path>
              </a:pathLst>
            </a:cu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27">
              <a:extLst>
                <a:ext uri="{FF2B5EF4-FFF2-40B4-BE49-F238E27FC236}">
                  <a16:creationId xmlns:a16="http://schemas.microsoft.com/office/drawing/2014/main" id="{09E3B5A0-6374-3D4C-8805-0E690C54733A}"/>
                </a:ext>
              </a:extLst>
            </p:cNvPr>
            <p:cNvSpPr/>
            <p:nvPr/>
          </p:nvSpPr>
          <p:spPr>
            <a:xfrm>
              <a:off x="774909" y="2365762"/>
              <a:ext cx="94448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1" dirty="0">
                  <a:solidFill>
                    <a:srgbClr val="FFFF00"/>
                  </a:solidFill>
                  <a:latin typeface="Garamond" panose="02020404030301010803" pitchFamily="18" charset="0"/>
                </a:rPr>
                <a:t>PADME@BTF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7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790" y="2413000"/>
            <a:ext cx="8878810" cy="1847952"/>
            <a:chOff x="112790" y="2413000"/>
            <a:chExt cx="8878810" cy="1847952"/>
          </a:xfrm>
        </p:grpSpPr>
        <p:sp>
          <p:nvSpPr>
            <p:cNvPr id="5" name="Rectangle 4"/>
            <p:cNvSpPr/>
            <p:nvPr/>
          </p:nvSpPr>
          <p:spPr>
            <a:xfrm>
              <a:off x="977900" y="2413000"/>
              <a:ext cx="7207476" cy="8001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2790" y="3514630"/>
              <a:ext cx="8878810" cy="746322"/>
              <a:chOff x="112790" y="3514630"/>
              <a:chExt cx="8878810" cy="74632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12790" y="3522288"/>
                <a:ext cx="3963876" cy="738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The beam halo population is steadily sustained switching off RF, or tuning them properly                  (</a:t>
                </a:r>
                <a:r>
                  <a:rPr lang="en-US" sz="1400" i="1" dirty="0"/>
                  <a:t>e</a:t>
                </a:r>
                <a:r>
                  <a:rPr lang="en-US" sz="1400" baseline="30000" dirty="0"/>
                  <a:t>+ </a:t>
                </a:r>
                <a:r>
                  <a:rPr lang="en-US" sz="1400" dirty="0"/>
                  <a:t>&amp; e</a:t>
                </a:r>
                <a:r>
                  <a:rPr lang="en-US" sz="1400" baseline="30000" dirty="0"/>
                  <a:t>-</a:t>
                </a:r>
                <a:r>
                  <a:rPr lang="en-US" sz="1400" dirty="0"/>
                  <a:t> loose energy by Synchrotron Radiation)  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89499" y="3514630"/>
                <a:ext cx="3702101" cy="738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 bent crystal, properly oriented, intercepts the diffusive halo and kicks it by coherent deflection through the inter-planar potential  </a:t>
                </a: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4436527" y="3636918"/>
                <a:ext cx="536583" cy="44897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Extraction from DAΦNE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79431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                 </a:t>
            </a:r>
            <a:r>
              <a:rPr lang="en-US" dirty="0"/>
              <a:t>It might provide a </a:t>
            </a:r>
            <a:r>
              <a:rPr lang="en-US" dirty="0">
                <a:solidFill>
                  <a:srgbClr val="FF0000"/>
                </a:solidFill>
              </a:rPr>
              <a:t>continuous multi-turn extraction </a:t>
            </a:r>
            <a:r>
              <a:rPr lang="en-US" dirty="0">
                <a:solidFill>
                  <a:srgbClr val="000000"/>
                </a:solidFill>
              </a:rPr>
              <a:t>with high-efficiency and a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better spill quality </a:t>
            </a:r>
            <a:r>
              <a:rPr lang="en-US" dirty="0">
                <a:solidFill>
                  <a:srgbClr val="000000"/>
                </a:solidFill>
              </a:rPr>
              <a:t>in 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simpler </a:t>
            </a:r>
            <a:r>
              <a:rPr lang="en-US" dirty="0">
                <a:solidFill>
                  <a:srgbClr val="000000"/>
                </a:solidFill>
              </a:rPr>
              <a:t>and</a:t>
            </a:r>
            <a:r>
              <a:rPr lang="en-US" dirty="0">
                <a:solidFill>
                  <a:srgbClr val="0055A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cheaper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way than resonant extraction</a:t>
            </a:r>
          </a:p>
          <a:p>
            <a:endParaRPr lang="en-US" sz="1000" dirty="0"/>
          </a:p>
          <a:p>
            <a:pPr algn="ctr"/>
            <a:r>
              <a:rPr lang="en-US" dirty="0"/>
              <a:t>Better control of the extraction time and more collimated extracted beam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Minor ring modifications are necessary !!!</a:t>
            </a:r>
          </a:p>
          <a:p>
            <a:pPr algn="ctr"/>
            <a:endParaRPr lang="en-US" sz="1000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Crystals could also support the resonant approach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crystal-resonant hybrid extraction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7339" y="1463830"/>
            <a:ext cx="8955613" cy="758399"/>
            <a:chOff x="97339" y="1578130"/>
            <a:chExt cx="8955613" cy="758399"/>
          </a:xfrm>
        </p:grpSpPr>
        <p:sp>
          <p:nvSpPr>
            <p:cNvPr id="15" name="TextBox 14"/>
            <p:cNvSpPr txBox="1"/>
            <p:nvPr/>
          </p:nvSpPr>
          <p:spPr>
            <a:xfrm>
              <a:off x="97339" y="1585788"/>
              <a:ext cx="1927655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Unstable region in the phase space acting on </a:t>
              </a:r>
              <a:r>
                <a:rPr lang="en-US" sz="1400" dirty="0" err="1"/>
                <a:t>sextupoles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9076" y="1578130"/>
              <a:ext cx="2525503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driving the tune towards </a:t>
              </a:r>
            </a:p>
            <a:p>
              <a:pPr algn="ctr"/>
              <a:r>
                <a:rPr lang="en-US" sz="1400" dirty="0"/>
                <a:t>the resonant value </a:t>
              </a:r>
            </a:p>
            <a:p>
              <a:pPr algn="ctr"/>
              <a:r>
                <a:rPr lang="en-US" sz="1400" dirty="0"/>
                <a:t>(e.g. 3</a:t>
              </a:r>
              <a:r>
                <a:rPr lang="en-US" sz="1400" baseline="30000" dirty="0"/>
                <a:t>rd</a:t>
              </a:r>
              <a:r>
                <a:rPr lang="en-US" sz="1400" dirty="0"/>
                <a:t> order)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88706" y="1597865"/>
              <a:ext cx="3064246" cy="7386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gradually eject particles driving them out of the stable region towards the </a:t>
              </a:r>
              <a:r>
                <a:rPr lang="en-US" sz="1400" dirty="0" err="1"/>
                <a:t>separatrix</a:t>
              </a:r>
              <a:r>
                <a:rPr lang="en-US" sz="1400" dirty="0"/>
                <a:t>. Septum is needed.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234522" y="1700418"/>
              <a:ext cx="330200" cy="448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483916" y="1700418"/>
              <a:ext cx="330200" cy="448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28" name="Picture 2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58" y="2236852"/>
            <a:ext cx="9120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8000"/>
                </a:solidFill>
              </a:rPr>
              <a:t>THE </a:t>
            </a:r>
            <a:r>
              <a:rPr lang="en-US" sz="2400" b="1" i="1" dirty="0">
                <a:solidFill>
                  <a:srgbClr val="DC0008"/>
                </a:solidFill>
              </a:rPr>
              <a:t>SHERPA</a:t>
            </a:r>
            <a:r>
              <a:rPr lang="en-US" sz="2400" b="1" i="1" dirty="0">
                <a:solidFill>
                  <a:srgbClr val="008000"/>
                </a:solidFill>
              </a:rPr>
              <a:t> INNOVATION: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energy loss by synchrotron radiation + bent crystal =</a:t>
            </a:r>
          </a:p>
          <a:p>
            <a:pPr algn="ctr"/>
            <a:r>
              <a:rPr lang="en-US" sz="2400" b="1" i="1" dirty="0">
                <a:solidFill>
                  <a:srgbClr val="008000"/>
                </a:solidFill>
              </a:rPr>
              <a:t>not-resonant multi-turn ultra-slow extraction by a bent crystal </a:t>
            </a:r>
            <a:r>
              <a:rPr lang="en-US" sz="2400" dirty="0">
                <a:solidFill>
                  <a:srgbClr val="000000"/>
                </a:solidFill>
              </a:rPr>
              <a:t>[5,6,7]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8058" y="715034"/>
            <a:ext cx="720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most common approach </a:t>
            </a:r>
            <a:r>
              <a:rPr lang="en-US" dirty="0"/>
              <a:t>to extract slowly from a circular accelerator is       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Resonant multi-turn slow extraction technique</a:t>
            </a:r>
            <a:r>
              <a:rPr lang="en-US" dirty="0">
                <a:solidFill>
                  <a:srgbClr val="000000"/>
                </a:solidFill>
              </a:rPr>
              <a:t> [27]              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269451" y="6362377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78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Sub-</a:t>
            </a:r>
            <a:r>
              <a:rPr lang="en-US" sz="3600" b="1" i="1" dirty="0" err="1">
                <a:solidFill>
                  <a:srgbClr val="FF0000"/>
                </a:solidFill>
              </a:rPr>
              <a:t>GeV</a:t>
            </a:r>
            <a:r>
              <a:rPr lang="en-US" sz="3600" b="1" i="1" dirty="0">
                <a:solidFill>
                  <a:srgbClr val="FF0000"/>
                </a:solidFill>
              </a:rPr>
              <a:t> lepton crystal beam steering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48412"/>
            <a:ext cx="9144000" cy="495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the depth of the crystal (</a:t>
            </a:r>
            <a:r>
              <a:rPr lang="en-US" i="1" dirty="0"/>
              <a:t>z</a:t>
            </a:r>
            <a:r>
              <a:rPr lang="en-US" dirty="0"/>
              <a:t>) the fraction of channeled particles decreases exponentially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1400" dirty="0"/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 is the </a:t>
            </a:r>
            <a:r>
              <a:rPr lang="en-US" dirty="0" err="1">
                <a:solidFill>
                  <a:srgbClr val="FF0000"/>
                </a:solidFill>
              </a:rPr>
              <a:t>dechanneling</a:t>
            </a:r>
            <a:r>
              <a:rPr lang="en-US" dirty="0">
                <a:solidFill>
                  <a:srgbClr val="FF0000"/>
                </a:solidFill>
              </a:rPr>
              <a:t> length,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proportional to the particle energy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Particle and bent crystal dependent</a:t>
            </a:r>
            <a:endParaRPr lang="en-US" sz="1000" dirty="0">
              <a:solidFill>
                <a:srgbClr val="FF0000"/>
              </a:solidFill>
            </a:endParaRPr>
          </a:p>
          <a:p>
            <a:pPr algn="ctr"/>
            <a:endParaRPr lang="en-US" sz="800" dirty="0"/>
          </a:p>
          <a:p>
            <a:pPr algn="ctr"/>
            <a:r>
              <a:rPr lang="en-US" dirty="0">
                <a:solidFill>
                  <a:srgbClr val="000000"/>
                </a:solidFill>
              </a:rPr>
              <a:t>In Silicon</a:t>
            </a:r>
            <a:r>
              <a:rPr lang="en-US" dirty="0">
                <a:solidFill>
                  <a:srgbClr val="0055A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</a:t>
            </a:r>
            <a:r>
              <a:rPr lang="en-US" dirty="0">
                <a:solidFill>
                  <a:srgbClr val="FF0000"/>
                </a:solidFill>
              </a:rPr>
              <a:t> ~400 </a:t>
            </a:r>
            <a:r>
              <a:rPr lang="en-US" dirty="0" err="1">
                <a:solidFill>
                  <a:srgbClr val="FF0000"/>
                </a:solidFill>
              </a:rPr>
              <a:t>μm</a:t>
            </a:r>
            <a:r>
              <a:rPr lang="en-US" dirty="0">
                <a:solidFill>
                  <a:srgbClr val="0055A0"/>
                </a:solidFill>
              </a:rPr>
              <a:t> </a:t>
            </a:r>
            <a:r>
              <a:rPr lang="en-US" dirty="0"/>
              <a:t>for</a:t>
            </a:r>
            <a:r>
              <a:rPr lang="en-US" dirty="0">
                <a:solidFill>
                  <a:srgbClr val="0055A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~500 MeV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 </a:t>
            </a:r>
            <a:r>
              <a:rPr lang="en-US" dirty="0"/>
              <a:t>(~25 mm for 7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i="1" baseline="30000" dirty="0"/>
              <a:t>+</a:t>
            </a:r>
            <a:r>
              <a:rPr lang="en-US" dirty="0"/>
              <a:t>)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800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Very thin crystals (~15 </a:t>
            </a:r>
            <a:r>
              <a:rPr lang="en-US" dirty="0" err="1">
                <a:solidFill>
                  <a:srgbClr val="FF0000"/>
                </a:solidFill>
              </a:rPr>
              <a:t>μm</a:t>
            </a:r>
            <a:r>
              <a:rPr lang="en-US" dirty="0">
                <a:solidFill>
                  <a:srgbClr val="FF0000"/>
                </a:solidFill>
              </a:rPr>
              <a:t>) to reduce the </a:t>
            </a:r>
            <a:r>
              <a:rPr lang="en-US" dirty="0" err="1">
                <a:solidFill>
                  <a:srgbClr val="FF0000"/>
                </a:solidFill>
              </a:rPr>
              <a:t>dechanneling</a:t>
            </a:r>
            <a:r>
              <a:rPr lang="en-US" dirty="0">
                <a:solidFill>
                  <a:srgbClr val="FF0000"/>
                </a:solidFill>
              </a:rPr>
              <a:t> and increase the channeling efficiency </a:t>
            </a:r>
          </a:p>
          <a:p>
            <a:pPr algn="ctr"/>
            <a:r>
              <a:rPr lang="en-US" dirty="0"/>
              <a:t>Challenging, but feasible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Moreover, a thin crystal will not affect so much the circulating beam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The crystal robustness is guaranteed by several test performed with multi-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hadrons </a:t>
            </a:r>
            <a:r>
              <a:rPr lang="en-US" dirty="0">
                <a:solidFill>
                  <a:srgbClr val="000000"/>
                </a:solidFill>
              </a:rPr>
              <a:t>[10,26],</a:t>
            </a:r>
          </a:p>
          <a:p>
            <a:pPr algn="ctr"/>
            <a:r>
              <a:rPr lang="en-US" dirty="0"/>
              <a:t> but must be considered and evaluated</a:t>
            </a:r>
          </a:p>
          <a:p>
            <a:endParaRPr lang="en-US" dirty="0"/>
          </a:p>
        </p:txBody>
      </p:sp>
      <p:pic>
        <p:nvPicPr>
          <p:cNvPr id="5" name="Picture 4" descr="Screen Shot 2018-12-08 at 19.48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6" y="1278189"/>
            <a:ext cx="2580968" cy="533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Down Arrow 2"/>
          <p:cNvSpPr/>
          <p:nvPr/>
        </p:nvSpPr>
        <p:spPr>
          <a:xfrm>
            <a:off x="4127500" y="3136187"/>
            <a:ext cx="889000" cy="508000"/>
          </a:xfrm>
          <a:prstGeom prst="down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336" y="5612404"/>
            <a:ext cx="8534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Encouraging results already obtained with sub-</a:t>
            </a:r>
            <a:r>
              <a:rPr lang="en-US" sz="2000" b="1" dirty="0" err="1">
                <a:solidFill>
                  <a:srgbClr val="008000"/>
                </a:solidFill>
              </a:rPr>
              <a:t>Gev</a:t>
            </a:r>
            <a:r>
              <a:rPr lang="en-US" sz="2000" b="1" dirty="0">
                <a:solidFill>
                  <a:srgbClr val="008000"/>
                </a:solidFill>
              </a:rPr>
              <a:t> particles using thin crystals </a:t>
            </a:r>
          </a:p>
          <a:p>
            <a:pPr algn="ctr"/>
            <a:r>
              <a:rPr lang="en-US" sz="2000" dirty="0"/>
              <a:t>[11,12,13,14,15,16]</a:t>
            </a:r>
          </a:p>
        </p:txBody>
      </p:sp>
      <p:pic>
        <p:nvPicPr>
          <p:cNvPr id="14" name="Picture 13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7" name="Picture 6" descr="Screen Shot 2022-10-24 at 11.44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020" y="2482593"/>
            <a:ext cx="1553312" cy="922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26404" y="1209713"/>
            <a:ext cx="1326655" cy="2434474"/>
            <a:chOff x="7764504" y="1349413"/>
            <a:chExt cx="1326655" cy="2434474"/>
          </a:xfrm>
        </p:grpSpPr>
        <p:pic>
          <p:nvPicPr>
            <p:cNvPr id="10" name="Picture 9" descr="Screen Shot 2023-01-10 at 12.55.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987" y="2265472"/>
              <a:ext cx="948761" cy="15184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764504" y="1349413"/>
              <a:ext cx="1326655" cy="92333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High-energy </a:t>
              </a:r>
            </a:p>
            <a:p>
              <a:pPr algn="ctr"/>
              <a:r>
                <a:rPr lang="en-US" dirty="0"/>
                <a:t>Hadrons</a:t>
              </a:r>
            </a:p>
            <a:p>
              <a:pPr algn="ctr"/>
              <a:r>
                <a:rPr lang="en-US" dirty="0"/>
                <a:t>crystal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615" y="1222413"/>
            <a:ext cx="995397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Sub-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Leptons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crystal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308336" y="632664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22" y="29985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DAΦNE crystal slow-extraction layouts</a:t>
            </a:r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2146" y="1032923"/>
            <a:ext cx="9026952" cy="4026974"/>
            <a:chOff x="28148" y="2434924"/>
            <a:chExt cx="9026952" cy="40269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8" y="2959099"/>
              <a:ext cx="7583164" cy="342972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6325757" y="5436800"/>
              <a:ext cx="2729343" cy="1025098"/>
              <a:chOff x="6325757" y="5386000"/>
              <a:chExt cx="2729343" cy="102509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6325757" y="5549900"/>
                <a:ext cx="608443" cy="127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979210" y="5386000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New extraction line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6325757" y="5803900"/>
                <a:ext cx="608443" cy="127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979210" y="5628285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The </a:t>
                </a:r>
                <a:r>
                  <a:rPr lang="en-US" sz="1200" i="1" dirty="0"/>
                  <a:t>e</a:t>
                </a:r>
                <a:r>
                  <a:rPr lang="en-US" sz="1200" i="1" baseline="30000" dirty="0"/>
                  <a:t>+</a:t>
                </a:r>
                <a:r>
                  <a:rPr lang="en-US" sz="1200" i="1" dirty="0"/>
                  <a:t> </a:t>
                </a:r>
                <a:r>
                  <a:rPr lang="en-US" sz="1200" dirty="0"/>
                  <a:t>ring to be modified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6325757" y="6056699"/>
                <a:ext cx="608443" cy="12700"/>
              </a:xfrm>
              <a:prstGeom prst="line">
                <a:avLst/>
              </a:prstGeom>
              <a:ln>
                <a:solidFill>
                  <a:srgbClr val="E671E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979210" y="5880099"/>
                <a:ext cx="20758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The new BTF extraction line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6325757" y="6297999"/>
                <a:ext cx="608443" cy="12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983806" y="6134099"/>
                <a:ext cx="202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Other existing elements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865034" y="4221857"/>
              <a:ext cx="1172692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DAΦNE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Main rings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615" y="2434924"/>
              <a:ext cx="1452103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66FF"/>
                  </a:solidFill>
                </a:rPr>
                <a:t>DAΦNE</a:t>
              </a:r>
            </a:p>
            <a:p>
              <a:pPr algn="ctr"/>
              <a:r>
                <a:rPr lang="en-US" dirty="0">
                  <a:solidFill>
                    <a:srgbClr val="3366FF"/>
                  </a:solidFill>
                </a:rPr>
                <a:t>Dumping ring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274750" y="975095"/>
            <a:ext cx="2277226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Slow-extraction points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1104405" y="1000412"/>
            <a:ext cx="5170346" cy="1588409"/>
          </a:xfrm>
          <a:prstGeom prst="straightConnector1">
            <a:avLst/>
          </a:prstGeom>
          <a:ln>
            <a:solidFill>
              <a:srgbClr val="008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H="1">
            <a:off x="5071762" y="1373508"/>
            <a:ext cx="1202988" cy="1019998"/>
          </a:xfrm>
          <a:prstGeom prst="straightConnector1">
            <a:avLst/>
          </a:prstGeom>
          <a:ln>
            <a:solidFill>
              <a:srgbClr val="008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39331" y="5604891"/>
            <a:ext cx="2394819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Crystal characterization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apparatus (BTF-2)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756281" y="4404276"/>
            <a:ext cx="1880460" cy="1141394"/>
          </a:xfrm>
          <a:prstGeom prst="straightConnector1">
            <a:avLst/>
          </a:prstGeom>
          <a:ln>
            <a:solidFill>
              <a:srgbClr val="FF66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843259" y="5333145"/>
            <a:ext cx="907257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New </a:t>
            </a:r>
          </a:p>
          <a:p>
            <a:pPr algn="ctr"/>
            <a:r>
              <a:rPr lang="en-US" b="1" dirty="0"/>
              <a:t>PADME</a:t>
            </a:r>
          </a:p>
          <a:p>
            <a:pPr algn="ctr"/>
            <a:r>
              <a:rPr lang="en-US" dirty="0"/>
              <a:t>options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040" y="2706968"/>
            <a:ext cx="90725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Actual </a:t>
            </a:r>
          </a:p>
          <a:p>
            <a:pPr algn="ctr"/>
            <a:r>
              <a:rPr lang="en-US" b="1" dirty="0"/>
              <a:t>PADME</a:t>
            </a:r>
          </a:p>
        </p:txBody>
      </p:sp>
      <p:cxnSp>
        <p:nvCxnSpPr>
          <p:cNvPr id="53" name="Straight Arrow Connector 52"/>
          <p:cNvCxnSpPr>
            <a:stCxn id="50" idx="2"/>
          </p:cNvCxnSpPr>
          <p:nvPr/>
        </p:nvCxnSpPr>
        <p:spPr>
          <a:xfrm>
            <a:off x="557669" y="3353299"/>
            <a:ext cx="300651" cy="291758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1649581" y="3143021"/>
            <a:ext cx="4190640" cy="3106564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4614334" y="2189697"/>
            <a:ext cx="2114706" cy="3117574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</p:cNvCxnSpPr>
          <p:nvPr/>
        </p:nvCxnSpPr>
        <p:spPr>
          <a:xfrm flipH="1" flipV="1">
            <a:off x="3834151" y="4493308"/>
            <a:ext cx="2006069" cy="837944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cxnSpLocks/>
          </p:cNvCxnSpPr>
          <p:nvPr/>
        </p:nvCxnSpPr>
        <p:spPr>
          <a:xfrm flipH="1">
            <a:off x="4445212" y="1344427"/>
            <a:ext cx="4008177" cy="2699595"/>
          </a:xfrm>
          <a:prstGeom prst="straightConnector1">
            <a:avLst/>
          </a:prstGeom>
          <a:ln>
            <a:solidFill>
              <a:srgbClr val="008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07783" y="6356350"/>
            <a:ext cx="2133600" cy="365125"/>
          </a:xfrm>
        </p:spPr>
        <p:txBody>
          <a:bodyPr/>
          <a:lstStyle/>
          <a:p>
            <a:r>
              <a:rPr lang="it-IT"/>
              <a:t>13.02.24 - Slow Extraction Workshop 2024 - MedAustron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2307C3BB-1C26-DF4A-9354-E977106F2398}"/>
              </a:ext>
            </a:extLst>
          </p:cNvPr>
          <p:cNvGrpSpPr/>
          <p:nvPr/>
        </p:nvGrpSpPr>
        <p:grpSpPr>
          <a:xfrm>
            <a:off x="742592" y="957254"/>
            <a:ext cx="4284658" cy="3077545"/>
            <a:chOff x="742592" y="957254"/>
            <a:chExt cx="4284658" cy="307754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3260700" y="1361368"/>
              <a:ext cx="1766550" cy="267343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260700" y="957254"/>
              <a:ext cx="823851" cy="369332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</a:rPr>
                <a:t>Crystal</a:t>
              </a:r>
            </a:p>
          </p:txBody>
        </p: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H="1">
              <a:off x="742592" y="970428"/>
              <a:ext cx="2508408" cy="132689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3">
              <a:extLst>
                <a:ext uri="{FF2B5EF4-FFF2-40B4-BE49-F238E27FC236}">
                  <a16:creationId xmlns:a16="http://schemas.microsoft.com/office/drawing/2014/main" id="{3EC5979A-6911-D742-B423-B9C7720DAF5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551" y="1373508"/>
              <a:ext cx="173419" cy="987363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79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6" y="-1905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SHERPA extraction simulations</a:t>
            </a:r>
            <a:endParaRPr lang="en-US" sz="2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111500" y="2917806"/>
            <a:ext cx="314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DAΦNE Dumping Ring 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0350" y="2910435"/>
            <a:ext cx="277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DAΦNE Main Ring solution</a:t>
            </a:r>
          </a:p>
        </p:txBody>
      </p:sp>
      <p:pic>
        <p:nvPicPr>
          <p:cNvPr id="8" name="Picture 7" descr="non-local-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3" y="728417"/>
            <a:ext cx="2309841" cy="2221001"/>
          </a:xfrm>
          <a:prstGeom prst="rect">
            <a:avLst/>
          </a:prstGeom>
        </p:spPr>
      </p:pic>
      <p:pic>
        <p:nvPicPr>
          <p:cNvPr id="9" name="Picture 8" descr="non-local-ext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59" y="997374"/>
            <a:ext cx="2875389" cy="1634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861" y="2925753"/>
            <a:ext cx="238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 local extraction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64" y="3279767"/>
            <a:ext cx="3061436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Injection of pulses ~ the ring length. </a:t>
            </a:r>
            <a:r>
              <a:rPr lang="en-US" sz="1400" b="1" dirty="0"/>
              <a:t>RF off</a:t>
            </a:r>
          </a:p>
          <a:p>
            <a:pPr marL="342900" indent="-342900">
              <a:buAutoNum type="arabicPeriod"/>
            </a:pPr>
            <a:r>
              <a:rPr lang="en-US" sz="1400" dirty="0"/>
              <a:t>Particles slowly lose energy       (e.g. by Sync. Rad.) until pass through the crystal that gives a kick to circulating particles</a:t>
            </a:r>
          </a:p>
          <a:p>
            <a:pPr marL="342900" indent="-342900">
              <a:buAutoNum type="arabicPeriod"/>
            </a:pPr>
            <a:r>
              <a:rPr lang="en-US" sz="1400" dirty="0"/>
              <a:t>The particles extracted in another point of the ring by the septum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0957" y="3280956"/>
            <a:ext cx="2829355" cy="181588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Same hardware of the actual accumulator (except for the crystal)</a:t>
            </a:r>
          </a:p>
          <a:p>
            <a:pPr marL="342900" indent="-342900">
              <a:buAutoNum type="arabicPeriod"/>
            </a:pPr>
            <a:r>
              <a:rPr lang="en-US" sz="1400" dirty="0"/>
              <a:t>Some changes in the optics parameters</a:t>
            </a:r>
          </a:p>
          <a:p>
            <a:pPr marL="342900" indent="-342900">
              <a:buAutoNum type="arabicPeriod"/>
            </a:pPr>
            <a:r>
              <a:rPr lang="en-US" sz="1400" i="1" dirty="0"/>
              <a:t>e</a:t>
            </a:r>
            <a:r>
              <a:rPr lang="en-US" sz="1400" i="1" baseline="30000" dirty="0"/>
              <a:t>+ </a:t>
            </a:r>
            <a:r>
              <a:rPr lang="en-US" sz="1400" dirty="0"/>
              <a:t>cross the crystal and are extracted by the same septum used to fill the main ring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7759" y="3279767"/>
            <a:ext cx="2829355" cy="1815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Actual configuration, except for the crystal and the extraction septum)</a:t>
            </a:r>
          </a:p>
          <a:p>
            <a:pPr marL="342900" indent="-342900">
              <a:buAutoNum type="arabicPeriod"/>
            </a:pPr>
            <a:r>
              <a:rPr lang="en-US" sz="1400" dirty="0"/>
              <a:t>Some changes in the optics parameters </a:t>
            </a:r>
          </a:p>
          <a:p>
            <a:pPr marL="342900" indent="-342900">
              <a:buAutoNum type="arabicPeriod"/>
            </a:pPr>
            <a:r>
              <a:rPr lang="en-US" sz="1400" i="1" dirty="0"/>
              <a:t>e</a:t>
            </a:r>
            <a:r>
              <a:rPr lang="en-US" sz="1400" i="1" baseline="30000" dirty="0"/>
              <a:t>+ </a:t>
            </a:r>
            <a:r>
              <a:rPr lang="en-US" sz="1400" dirty="0"/>
              <a:t>cross the crystal and is extracted around the I.P.             (2 different solutions)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700" y="5196211"/>
            <a:ext cx="8873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MAD-X simulation studies (O. Blanco, S. </a:t>
            </a:r>
            <a:r>
              <a:rPr lang="en-US" dirty="0" err="1"/>
              <a:t>Guiducci</a:t>
            </a:r>
            <a:r>
              <a:rPr lang="en-US" dirty="0"/>
              <a:t>), without changing the layout of the rings (but only the currents), show that with a </a:t>
            </a:r>
            <a:r>
              <a:rPr lang="en-US" dirty="0">
                <a:solidFill>
                  <a:srgbClr val="FF0000"/>
                </a:solidFill>
              </a:rPr>
              <a:t>crystal deflection of 1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it is possible to obtain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pulses of 0.2 </a:t>
            </a:r>
            <a:r>
              <a:rPr lang="en-US" b="1" dirty="0" err="1">
                <a:solidFill>
                  <a:srgbClr val="FF0000"/>
                </a:solidFill>
              </a:rPr>
              <a:t>ms</a:t>
            </a:r>
            <a:r>
              <a:rPr lang="en-US" b="1" dirty="0">
                <a:solidFill>
                  <a:srgbClr val="FF0000"/>
                </a:solidFill>
              </a:rPr>
              <a:t> (Damping Ring) and up to 0.4 </a:t>
            </a:r>
            <a:r>
              <a:rPr lang="en-US" b="1" dirty="0" err="1">
                <a:solidFill>
                  <a:srgbClr val="FF0000"/>
                </a:solidFill>
              </a:rPr>
              <a:t>ms</a:t>
            </a:r>
            <a:r>
              <a:rPr lang="en-US" b="1" dirty="0">
                <a:solidFill>
                  <a:srgbClr val="FF0000"/>
                </a:solidFill>
              </a:rPr>
              <a:t> (Main Ring)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0559" y="6105920"/>
            <a:ext cx="41338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s-IS" sz="1600" b="1" dirty="0"/>
              <a:t>[29] M. </a:t>
            </a:r>
            <a:r>
              <a:rPr lang="en-US" sz="1600" b="1" dirty="0"/>
              <a:t>G</a:t>
            </a:r>
            <a:r>
              <a:rPr lang="is-IS" sz="1600" b="1" dirty="0"/>
              <a:t>arattini et al., PRAB 25 (2022) 033501</a:t>
            </a:r>
            <a:endParaRPr lang="en-US" sz="1600" dirty="0"/>
          </a:p>
        </p:txBody>
      </p:sp>
      <p:pic>
        <p:nvPicPr>
          <p:cNvPr id="18" name="Picture 17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19" name="Picture 18" descr="logo_infn_lnf_1_sigla_ln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7</a:t>
            </a:fld>
            <a:endParaRPr lang="en-US"/>
          </a:p>
        </p:txBody>
      </p:sp>
      <p:pic>
        <p:nvPicPr>
          <p:cNvPr id="21" name="Picture 20" descr="dr-non-loc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12" y="743374"/>
            <a:ext cx="2167388" cy="21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  <p:bldP spid="14" grpId="0" animBg="1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8" name="Picture 7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5766" y="0"/>
            <a:ext cx="6405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The Dumping Ring (DR</a:t>
            </a:r>
            <a:r>
              <a:rPr lang="en-US" sz="3600" b="1" i="1">
                <a:solidFill>
                  <a:srgbClr val="FF0000"/>
                </a:solidFill>
              </a:rPr>
              <a:t>) solution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00" y="661043"/>
            <a:ext cx="3746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best solution: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Extraction septum already present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hardware modification,                            except for the Crystal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Only optics parameter changes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Lower accomplishment and maintenance costs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00" y="3646427"/>
            <a:ext cx="9055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Extraction steps:</a:t>
            </a:r>
          </a:p>
          <a:p>
            <a:pPr marL="342900" indent="-342900">
              <a:buAutoNum type="arabicParenR"/>
            </a:pPr>
            <a:r>
              <a:rPr lang="en-US" dirty="0"/>
              <a:t>Injection of </a:t>
            </a:r>
            <a:r>
              <a:rPr lang="en-US" dirty="0">
                <a:solidFill>
                  <a:srgbClr val="FF0000"/>
                </a:solidFill>
              </a:rPr>
              <a:t>100 ns bunches</a:t>
            </a:r>
            <a:r>
              <a:rPr lang="en-US" dirty="0"/>
              <a:t> (filling the DR circumference), </a:t>
            </a:r>
            <a:r>
              <a:rPr lang="en-US" dirty="0">
                <a:solidFill>
                  <a:srgbClr val="FF0000"/>
                </a:solidFill>
              </a:rPr>
              <a:t>10 mm off-axis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The crystal </a:t>
            </a:r>
            <a:r>
              <a:rPr lang="en-US" dirty="0"/>
              <a:t>has a transversal displacement of </a:t>
            </a:r>
            <a:r>
              <a:rPr lang="en-US" dirty="0">
                <a:solidFill>
                  <a:srgbClr val="FF0000"/>
                </a:solidFill>
              </a:rPr>
              <a:t>30 mm from the beam pipe center</a:t>
            </a:r>
            <a:r>
              <a:rPr lang="en-US" dirty="0"/>
              <a:t>, to </a:t>
            </a:r>
            <a:r>
              <a:rPr lang="en-US" dirty="0">
                <a:solidFill>
                  <a:srgbClr val="FF0000"/>
                </a:solidFill>
              </a:rPr>
              <a:t>intercept only particles that lose 1 % of the nominal energy </a:t>
            </a:r>
            <a:r>
              <a:rPr lang="en-US" dirty="0"/>
              <a:t>(~ 510 MeV)</a:t>
            </a:r>
          </a:p>
          <a:p>
            <a:pPr marL="342900" indent="-342900">
              <a:buAutoNum type="arabicParenR"/>
            </a:pPr>
            <a:r>
              <a:rPr lang="en-US" dirty="0"/>
              <a:t>The crystal will impart to </a:t>
            </a:r>
            <a:r>
              <a:rPr lang="en-US" i="1" dirty="0"/>
              <a:t>e</a:t>
            </a:r>
            <a:r>
              <a:rPr lang="en-US" i="1" baseline="30000" dirty="0"/>
              <a:t>+ </a:t>
            </a:r>
            <a:r>
              <a:rPr lang="en-US" dirty="0"/>
              <a:t>a  </a:t>
            </a:r>
            <a:r>
              <a:rPr lang="en-US" dirty="0">
                <a:solidFill>
                  <a:srgbClr val="FF0000"/>
                </a:solidFill>
              </a:rPr>
              <a:t>~ 1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deflection </a:t>
            </a:r>
            <a:r>
              <a:rPr lang="en-US" dirty="0">
                <a:sym typeface="Wingdings"/>
              </a:rPr>
              <a:t> </a:t>
            </a:r>
          </a:p>
          <a:p>
            <a:r>
              <a:rPr lang="en-US" dirty="0">
                <a:sym typeface="Wingdings"/>
              </a:rPr>
              <a:t>       </a:t>
            </a:r>
            <a:r>
              <a:rPr lang="en-US" dirty="0"/>
              <a:t>It means  </a:t>
            </a:r>
            <a:r>
              <a:rPr lang="en-US" dirty="0">
                <a:solidFill>
                  <a:srgbClr val="FF0000"/>
                </a:solidFill>
              </a:rPr>
              <a:t>~20 mm horizontal displacement at the septum position, </a:t>
            </a:r>
            <a:r>
              <a:rPr lang="en-US" dirty="0"/>
              <a:t>enough to be extracted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Switching off  RF,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lose </a:t>
            </a:r>
            <a:r>
              <a:rPr lang="en-US" dirty="0"/>
              <a:t>spontaneously (for S.R.) </a:t>
            </a:r>
            <a:r>
              <a:rPr lang="en-US" dirty="0">
                <a:solidFill>
                  <a:srgbClr val="FF0000"/>
                </a:solidFill>
              </a:rPr>
              <a:t>1% of their energy in ~ 1000 turns</a:t>
            </a:r>
            <a:r>
              <a:rPr lang="en-US" dirty="0"/>
              <a:t>:  </a:t>
            </a:r>
          </a:p>
          <a:p>
            <a:r>
              <a:rPr lang="en-US" i="1" dirty="0"/>
              <a:t>        - e</a:t>
            </a:r>
            <a:r>
              <a:rPr lang="en-US" i="1" baseline="30000" dirty="0"/>
              <a:t>+</a:t>
            </a:r>
            <a:r>
              <a:rPr lang="en-US" i="1" dirty="0"/>
              <a:t> </a:t>
            </a:r>
            <a:r>
              <a:rPr lang="en-US" dirty="0"/>
              <a:t>have 1% of energy spread, so </a:t>
            </a:r>
            <a:r>
              <a:rPr lang="en-US" dirty="0">
                <a:solidFill>
                  <a:srgbClr val="FF0000"/>
                </a:solidFill>
              </a:rPr>
              <a:t>half of them will be extracted in few turns after injection</a:t>
            </a:r>
          </a:p>
          <a:p>
            <a:r>
              <a:rPr lang="en-US" dirty="0"/>
              <a:t>        - </a:t>
            </a:r>
            <a:r>
              <a:rPr lang="en-US" dirty="0">
                <a:solidFill>
                  <a:srgbClr val="FF0000"/>
                </a:solidFill>
              </a:rPr>
              <a:t>The remaining 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30000" dirty="0">
                <a:solidFill>
                  <a:srgbClr val="FF0000"/>
                </a:solidFill>
              </a:rPr>
              <a:t>+ </a:t>
            </a:r>
            <a:r>
              <a:rPr lang="en-US" dirty="0">
                <a:solidFill>
                  <a:srgbClr val="FF0000"/>
                </a:solidFill>
              </a:rPr>
              <a:t>will be slowly extracted in ~ 2000 turns</a:t>
            </a:r>
          </a:p>
        </p:txBody>
      </p:sp>
      <p:pic>
        <p:nvPicPr>
          <p:cNvPr id="13" name="Picture 12" descr="dr-non-lo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64" y="813443"/>
            <a:ext cx="2932798" cy="2908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5340" y="996434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5940" y="2730952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AA711"/>
                </a:solidFill>
              </a:rPr>
              <a:t>(2)</a:t>
            </a:r>
          </a:p>
        </p:txBody>
      </p:sp>
      <p:pic>
        <p:nvPicPr>
          <p:cNvPr id="2" name="Picture 1" descr="Screen Shot 2023-06-08 at 08.58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84" y="2667000"/>
            <a:ext cx="3166416" cy="4957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318000" y="1401802"/>
            <a:ext cx="61139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cxnSp>
        <p:nvCxnSpPr>
          <p:cNvPr id="17" name="Straight Arrow Connector 16"/>
          <p:cNvCxnSpPr>
            <a:stCxn id="15" idx="2"/>
            <a:endCxn id="18" idx="0"/>
          </p:cNvCxnSpPr>
          <p:nvPr/>
        </p:nvCxnSpPr>
        <p:spPr>
          <a:xfrm flipH="1">
            <a:off x="4133850" y="1771134"/>
            <a:ext cx="489845" cy="985218"/>
          </a:xfrm>
          <a:prstGeom prst="straightConnector1">
            <a:avLst/>
          </a:prstGeom>
          <a:ln>
            <a:solidFill>
              <a:srgbClr val="0000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949700" y="2756352"/>
            <a:ext cx="368300" cy="37170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22" idx="3"/>
            <a:endCxn id="20" idx="4"/>
          </p:cNvCxnSpPr>
          <p:nvPr/>
        </p:nvCxnSpPr>
        <p:spPr>
          <a:xfrm flipV="1">
            <a:off x="4667039" y="3137352"/>
            <a:ext cx="716241" cy="388404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07000" y="2756352"/>
            <a:ext cx="352559" cy="3810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52895" y="3341090"/>
            <a:ext cx="13141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Close to 1/4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292" y="3137352"/>
            <a:ext cx="2482508" cy="369332"/>
          </a:xfrm>
          <a:prstGeom prst="rect">
            <a:avLst/>
          </a:prstGeom>
          <a:noFill/>
          <a:ln>
            <a:solidFill>
              <a:srgbClr val="2AA71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Displacement at Septum</a:t>
            </a:r>
          </a:p>
        </p:txBody>
      </p:sp>
      <p:cxnSp>
        <p:nvCxnSpPr>
          <p:cNvPr id="34" name="Straight Arrow Connector 33"/>
          <p:cNvCxnSpPr>
            <a:stCxn id="32" idx="3"/>
          </p:cNvCxnSpPr>
          <p:nvPr/>
        </p:nvCxnSpPr>
        <p:spPr>
          <a:xfrm flipV="1">
            <a:off x="2590800" y="3100284"/>
            <a:ext cx="448481" cy="221734"/>
          </a:xfrm>
          <a:prstGeom prst="straightConnector1">
            <a:avLst/>
          </a:prstGeom>
          <a:ln>
            <a:solidFill>
              <a:srgbClr val="2AA71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954984" y="2642052"/>
            <a:ext cx="575616" cy="565665"/>
          </a:xfrm>
          <a:prstGeom prst="ellipse">
            <a:avLst/>
          </a:prstGeom>
          <a:noFill/>
          <a:ln>
            <a:solidFill>
              <a:srgbClr val="2AA7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121577" y="1841500"/>
            <a:ext cx="850563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mrad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5632450" y="2738269"/>
            <a:ext cx="400050" cy="406400"/>
          </a:xfrm>
          <a:prstGeom prst="ellipse">
            <a:avLst/>
          </a:prstGeom>
          <a:noFill/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43" idx="2"/>
            <a:endCxn id="44" idx="0"/>
          </p:cNvCxnSpPr>
          <p:nvPr/>
        </p:nvCxnSpPr>
        <p:spPr>
          <a:xfrm>
            <a:off x="5546859" y="2210832"/>
            <a:ext cx="285616" cy="527437"/>
          </a:xfrm>
          <a:prstGeom prst="straightConnector1">
            <a:avLst/>
          </a:prstGeom>
          <a:ln>
            <a:solidFill>
              <a:srgbClr val="8064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308235" y="1994932"/>
            <a:ext cx="551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DR</a:t>
            </a:r>
          </a:p>
        </p:txBody>
      </p:sp>
    </p:spTree>
    <p:extLst>
      <p:ext uri="{BB962C8B-B14F-4D97-AF65-F5344CB8AC3E}">
        <p14:creationId xmlns:p14="http://schemas.microsoft.com/office/powerpoint/2010/main" val="3923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 animBg="1"/>
      <p:bldP spid="20" grpId="0" animBg="1"/>
      <p:bldP spid="22" grpId="0" animBg="1"/>
      <p:bldP spid="32" grpId="0" animBg="1"/>
      <p:bldP spid="36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Time distribution of the spill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13.02.24 - Slow Extraction Workshop 2024 -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Marco Garattini - LNF-INFN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6491-2722-B249-8243-B27BDD0E2352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Sherpa logo 3.jpg">
            <a:extLst>
              <a:ext uri="{FF2B5EF4-FFF2-40B4-BE49-F238E27FC236}">
                <a16:creationId xmlns:a16="http://schemas.microsoft.com/office/drawing/2014/main" id="{B9EC9749-A05C-8540-9DC5-396ACAF2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2" y="12555"/>
            <a:ext cx="891356" cy="800888"/>
          </a:xfrm>
          <a:prstGeom prst="rect">
            <a:avLst/>
          </a:prstGeom>
        </p:spPr>
      </p:pic>
      <p:pic>
        <p:nvPicPr>
          <p:cNvPr id="9" name="Picture 8" descr="logo_infn_lnf_1_sigla_l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5861" cy="500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798" y="861992"/>
            <a:ext cx="3060702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Rate of </a:t>
            </a:r>
            <a:r>
              <a:rPr lang="en-US" sz="2000" i="1" dirty="0"/>
              <a:t>e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dirty="0"/>
              <a:t>kicked by the crystal with −20 mm of displacement (or more) at the extraction point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38500" y="723902"/>
            <a:ext cx="5956302" cy="4169412"/>
            <a:chOff x="1320798" y="825502"/>
            <a:chExt cx="5956302" cy="4169412"/>
          </a:xfrm>
        </p:grpSpPr>
        <p:pic>
          <p:nvPicPr>
            <p:cNvPr id="7" name="Picture 6" descr="histo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14243" y="-67943"/>
              <a:ext cx="4169412" cy="59563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78739" y="2133600"/>
              <a:ext cx="186461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100 turns = 0.1 </a:t>
              </a:r>
              <a:r>
                <a:rPr lang="en-US" dirty="0" err="1"/>
                <a:t>μs</a:t>
              </a:r>
              <a:r>
                <a:rPr lang="en-US" dirty="0"/>
                <a:t> 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232400" y="2502932"/>
              <a:ext cx="910952" cy="123086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78739" y="2502932"/>
              <a:ext cx="775861" cy="123086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466189" y="1074738"/>
              <a:ext cx="219803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</a:t>
              </a:r>
              <a:r>
                <a:rPr lang="en-US" sz="2400" baseline="30000" dirty="0"/>
                <a:t>3</a:t>
              </a:r>
              <a:r>
                <a:rPr lang="en-US" sz="2400" dirty="0"/>
                <a:t> </a:t>
              </a:r>
              <a:r>
                <a:rPr lang="en-US" sz="2400" i="1" dirty="0"/>
                <a:t>e</a:t>
              </a:r>
              <a:r>
                <a:rPr lang="en-US" sz="2400" i="1" baseline="30000" dirty="0"/>
                <a:t>+ </a:t>
              </a:r>
              <a:r>
                <a:rPr lang="en-US" sz="2400" i="1" dirty="0"/>
                <a:t>simulated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29685" y="4867914"/>
            <a:ext cx="9219575" cy="1477328"/>
            <a:chOff x="-29685" y="4779014"/>
            <a:chExt cx="9219575" cy="1477328"/>
          </a:xfrm>
        </p:grpSpPr>
        <p:sp>
          <p:nvSpPr>
            <p:cNvPr id="25" name="TextBox 24"/>
            <p:cNvSpPr txBox="1"/>
            <p:nvPr/>
          </p:nvSpPr>
          <p:spPr>
            <a:xfrm>
              <a:off x="-29685" y="4779014"/>
              <a:ext cx="921957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First try, without any optimization and no hardware modification</a:t>
              </a:r>
            </a:p>
            <a:p>
              <a:pPr algn="ctr"/>
              <a:r>
                <a:rPr lang="en-US" sz="2400" dirty="0"/>
                <a:t> </a:t>
              </a:r>
              <a:r>
                <a:rPr lang="en-US" sz="2400" dirty="0">
                  <a:sym typeface="Wingdings"/>
                </a:rPr>
                <a:t>  </a:t>
              </a:r>
            </a:p>
            <a:p>
              <a:pPr algn="ctr"/>
              <a:endParaRPr lang="en-US" b="1" dirty="0">
                <a:solidFill>
                  <a:srgbClr val="008000"/>
                </a:solidFill>
                <a:sym typeface="Wingdings"/>
              </a:endParaRPr>
            </a:p>
            <a:p>
              <a:pPr algn="ctr"/>
              <a:r>
                <a:rPr lang="en-US" sz="2400" b="1" dirty="0">
                  <a:solidFill>
                    <a:srgbClr val="008000"/>
                  </a:solidFill>
                  <a:sym typeface="Wingdings"/>
                </a:rPr>
                <a:t>Spill length ~ 0.2 </a:t>
              </a:r>
              <a:r>
                <a:rPr lang="en-US" sz="2400" b="1" dirty="0" err="1">
                  <a:solidFill>
                    <a:srgbClr val="008000"/>
                  </a:solidFill>
                  <a:sym typeface="Wingdings"/>
                </a:rPr>
                <a:t>ms</a:t>
              </a:r>
              <a:r>
                <a:rPr lang="en-US" sz="2400" b="1" dirty="0">
                  <a:solidFill>
                    <a:srgbClr val="008000"/>
                  </a:solidFill>
                  <a:sym typeface="Wingdings"/>
                </a:rPr>
                <a:t>  ~ 10</a:t>
              </a:r>
              <a:r>
                <a:rPr lang="en-US" sz="2400" b="1" baseline="30000" dirty="0">
                  <a:solidFill>
                    <a:srgbClr val="008000"/>
                  </a:solidFill>
                  <a:sym typeface="Wingdings"/>
                </a:rPr>
                <a:t>3 </a:t>
              </a:r>
              <a:r>
                <a:rPr lang="en-US" sz="2400" b="1" dirty="0">
                  <a:solidFill>
                    <a:srgbClr val="008000"/>
                  </a:solidFill>
                  <a:sym typeface="Wingdings"/>
                </a:rPr>
                <a:t>times</a:t>
              </a:r>
              <a:r>
                <a:rPr lang="en-US" sz="2400" b="1" baseline="30000" dirty="0">
                  <a:solidFill>
                    <a:srgbClr val="008000"/>
                  </a:solidFill>
                  <a:sym typeface="Wingdings"/>
                </a:rPr>
                <a:t> </a:t>
              </a:r>
              <a:r>
                <a:rPr lang="en-US" sz="2400" b="1" dirty="0">
                  <a:solidFill>
                    <a:srgbClr val="008000"/>
                  </a:solidFill>
                  <a:sym typeface="Wingdings"/>
                </a:rPr>
                <a:t>longer than the longer BTF bunch !!!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4127500" y="5274737"/>
              <a:ext cx="889000" cy="508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7799" y="3073400"/>
            <a:ext cx="3060702" cy="163121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Tuning the RF, it should be possible to adjust the spill length and time distribution, especially for the first 100 turns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798" y="2438400"/>
            <a:ext cx="306070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Quite flat time distribution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38501" y="1524000"/>
            <a:ext cx="2145390" cy="877332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31" idx="1"/>
          </p:cNvCxnSpPr>
          <p:nvPr/>
        </p:nvCxnSpPr>
        <p:spPr>
          <a:xfrm>
            <a:off x="3238501" y="2641600"/>
            <a:ext cx="2693307" cy="767616"/>
          </a:xfrm>
          <a:prstGeom prst="straightConnector1">
            <a:avLst/>
          </a:prstGeom>
          <a:ln>
            <a:solidFill>
              <a:srgbClr val="008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238501" y="2401332"/>
            <a:ext cx="888999" cy="1446771"/>
          </a:xfrm>
          <a:prstGeom prst="straightConnector1">
            <a:avLst/>
          </a:prstGeom>
          <a:ln>
            <a:solidFill>
              <a:srgbClr val="FF66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 rot="16200000">
            <a:off x="5692425" y="1958595"/>
            <a:ext cx="438884" cy="3340125"/>
          </a:xfrm>
          <a:prstGeom prst="rightBrace">
            <a:avLst>
              <a:gd name="adj1" fmla="val 8333"/>
              <a:gd name="adj2" fmla="val 50597"/>
            </a:avLst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22961</TotalTime>
  <Words>5257</Words>
  <Application>Microsoft Macintosh PowerPoint</Application>
  <PresentationFormat>Presentazione su schermo (4:3)</PresentationFormat>
  <Paragraphs>712</Paragraphs>
  <Slides>39</Slides>
  <Notes>13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7" baseType="lpstr">
      <vt:lpstr>Brush Script MT Italic</vt:lpstr>
      <vt:lpstr>ＭＳ ゴシック</vt:lpstr>
      <vt:lpstr>华文宋体</vt:lpstr>
      <vt:lpstr>Apple Chancery</vt:lpstr>
      <vt:lpstr>Arial</vt:lpstr>
      <vt:lpstr>Arial Black</vt:lpstr>
      <vt:lpstr>Avenir Black</vt:lpstr>
      <vt:lpstr>Calibri</vt:lpstr>
      <vt:lpstr>Cambria Math</vt:lpstr>
      <vt:lpstr>Comic Sans MS</vt:lpstr>
      <vt:lpstr>Garamond</vt:lpstr>
      <vt:lpstr>Helvetica Neue Light</vt:lpstr>
      <vt:lpstr>LiberationSans</vt:lpstr>
      <vt:lpstr>Mangal</vt:lpstr>
      <vt:lpstr>Times</vt:lpstr>
      <vt:lpstr>Wingdings</vt:lpstr>
      <vt:lpstr>Office Theme</vt:lpstr>
      <vt:lpstr>Document</vt:lpstr>
      <vt:lpstr>SHERPA “Slow High-efficiency Extraction from Ring Positron Accelerator”</vt:lpstr>
      <vt:lpstr>Presentazione standard di PowerPoint</vt:lpstr>
      <vt:lpstr>Coherent processes in bent crystals </vt:lpstr>
      <vt:lpstr>Extraction from DAΦNE</vt:lpstr>
      <vt:lpstr>Sub-GeV lepton crystal beam steering</vt:lpstr>
      <vt:lpstr>DAΦNE crystal slow-extraction layouts</vt:lpstr>
      <vt:lpstr>SHERPA extraction simulations</vt:lpstr>
      <vt:lpstr>Presentazione standard di PowerPoint</vt:lpstr>
      <vt:lpstr>Time distribution of the spill</vt:lpstr>
      <vt:lpstr>The SHERPA Silicon Crystal  </vt:lpstr>
      <vt:lpstr>Serial production of crystal systems</vt:lpstr>
      <vt:lpstr>Presentazione standard di PowerPoint</vt:lpstr>
      <vt:lpstr>Presentazione standard di PowerPoint</vt:lpstr>
      <vt:lpstr>BTF crystal characterization  </vt:lpstr>
      <vt:lpstr>Presentazione standard di PowerPoint</vt:lpstr>
      <vt:lpstr>Conclusions</vt:lpstr>
      <vt:lpstr>References</vt:lpstr>
      <vt:lpstr>Presentazione standard di PowerPoint</vt:lpstr>
      <vt:lpstr>SPARE</vt:lpstr>
      <vt:lpstr>Existing e+ beams</vt:lpstr>
      <vt:lpstr>Proposed high-energy positron beams </vt:lpstr>
      <vt:lpstr>Crystal extraction history</vt:lpstr>
      <vt:lpstr>Presentazione standard di PowerPoint</vt:lpstr>
      <vt:lpstr>The Main Ring (MR) solution</vt:lpstr>
      <vt:lpstr>Crystal piezo bending holder</vt:lpstr>
      <vt:lpstr>Crystal gluing and mounting system upgrade</vt:lpstr>
      <vt:lpstr>Crystal/holder support and box</vt:lpstr>
      <vt:lpstr>Sub-GeV crystal beam steering: e+ &amp; p+</vt:lpstr>
      <vt:lpstr>Sub-GeV crystal beam steering: e-</vt:lpstr>
      <vt:lpstr>SHERPA 2.0:  what else to extract from DAΦNE</vt:lpstr>
      <vt:lpstr>The crystal/goniometer assembly</vt:lpstr>
      <vt:lpstr>Crystal simulations</vt:lpstr>
      <vt:lpstr>Crystal simulations (e-)</vt:lpstr>
      <vt:lpstr>Crystal simulations (e+)</vt:lpstr>
      <vt:lpstr>CERN SPS crystal extraction (UA9) </vt:lpstr>
      <vt:lpstr>Shadowing of the ES-septum  with a bent crystal</vt:lpstr>
      <vt:lpstr>SPS slow extraction  with crystal shadowing</vt:lpstr>
      <vt:lpstr>SHERPA APPLICATIONS</vt:lpstr>
      <vt:lpstr>Quasi c.w. positron beam applications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SHERPA EXPERIMENT “Slow High-effciency Extraction form Positron Ring Accelerator”</dc:title>
  <dc:creator>Marco Garattini</dc:creator>
  <cp:lastModifiedBy>Marco Garattini</cp:lastModifiedBy>
  <cp:revision>485</cp:revision>
  <dcterms:created xsi:type="dcterms:W3CDTF">2021-07-26T10:02:08Z</dcterms:created>
  <dcterms:modified xsi:type="dcterms:W3CDTF">2024-02-14T08:19:07Z</dcterms:modified>
</cp:coreProperties>
</file>