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2"/>
  </p:notesMasterIdLst>
  <p:sldIdLst>
    <p:sldId id="256" r:id="rId5"/>
    <p:sldId id="257" r:id="rId6"/>
    <p:sldId id="258" r:id="rId7"/>
    <p:sldId id="260" r:id="rId8"/>
    <p:sldId id="259" r:id="rId9"/>
    <p:sldId id="273" r:id="rId10"/>
    <p:sldId id="261" r:id="rId11"/>
    <p:sldId id="262" r:id="rId12"/>
    <p:sldId id="263" r:id="rId13"/>
    <p:sldId id="265" r:id="rId14"/>
    <p:sldId id="264" r:id="rId15"/>
    <p:sldId id="266" r:id="rId16"/>
    <p:sldId id="267" r:id="rId17"/>
    <p:sldId id="268" r:id="rId18"/>
    <p:sldId id="270" r:id="rId19"/>
    <p:sldId id="271" r:id="rId20"/>
    <p:sldId id="272" r:id="rId2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udia Christina Ahdida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531" autoAdjust="0"/>
  </p:normalViewPr>
  <p:slideViewPr>
    <p:cSldViewPr snapToGrid="0" snapToObjects="1">
      <p:cViewPr>
        <p:scale>
          <a:sx n="168" d="100"/>
          <a:sy n="168" d="100"/>
        </p:scale>
        <p:origin x="662" y="69"/>
      </p:cViewPr>
      <p:guideLst>
        <p:guide orient="horz" pos="1620"/>
        <p:guide pos="28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6C90A0-37F3-4B78-ADBB-4CCE4B3EECFA}" type="datetimeFigureOut">
              <a:rPr lang="en-GB" smtClean="0"/>
              <a:t>09/02/2024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CEB15E-065A-467B-A4CE-4E194C6D9F0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17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355" y="1327799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CDAFFE-2823-41FB-D232-646A9CC217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469553-F194-ABB6-159F-3630402DF9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8FEA4D-6488-D9EC-EEC4-3EAC00CF7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  <p:pic>
        <p:nvPicPr>
          <p:cNvPr id="6" name="Image 2" descr="logooutline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180668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13154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1940784"/>
            <a:ext cx="1221946" cy="1261931"/>
          </a:xfrm>
          <a:prstGeom prst="rect">
            <a:avLst/>
          </a:prstGeom>
        </p:spPr>
      </p:pic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4616450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833611"/>
            <a:ext cx="8226854" cy="705332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2743200" cy="31474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H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B26735FC-C64A-310D-025C-D3C00542F5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2BDA850D-C94F-EC1B-D416-2B17FC0C29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A4472156-24BA-7F59-06F0-62775BBA4F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re small et contenu +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44" y="41295"/>
            <a:ext cx="8969766" cy="377565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kumimoji="0" lang="fr-CH" dirty="0"/>
              <a:t>Click to </a:t>
            </a:r>
            <a:r>
              <a:rPr kumimoji="0" lang="fr-CH" dirty="0" err="1"/>
              <a:t>edit</a:t>
            </a:r>
            <a:r>
              <a:rPr kumimoji="0" lang="fr-CH" dirty="0"/>
              <a:t> Master </a:t>
            </a:r>
            <a:r>
              <a:rPr kumimoji="0" lang="fr-CH" dirty="0" err="1"/>
              <a:t>title</a:t>
            </a:r>
            <a:r>
              <a:rPr kumimoji="0" lang="fr-CH" dirty="0"/>
              <a:t> style</a:t>
            </a:r>
            <a:endParaRPr kumimoji="0"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495546"/>
            <a:ext cx="9144000" cy="3893573"/>
          </a:xfrm>
        </p:spPr>
        <p:txBody>
          <a:bodyPr/>
          <a:lstStyle>
            <a:lvl1pPr marL="268288" indent="-268288">
              <a:lnSpc>
                <a:spcPct val="100000"/>
              </a:lnSpc>
              <a:defRPr sz="2000"/>
            </a:lvl1pPr>
            <a:lvl2pPr marL="536575" indent="-268288">
              <a:buFont typeface="Arial" panose="020B0604020202020204" pitchFamily="34" charset="0"/>
              <a:buChar char="–"/>
              <a:defRPr sz="1600"/>
            </a:lvl2pPr>
            <a:lvl3pPr marL="822325" indent="-285750">
              <a:buFont typeface="Arial" panose="020B0604020202020204" pitchFamily="34" charset="0"/>
              <a:buChar char="."/>
              <a:tabLst/>
              <a:defRPr sz="1300"/>
            </a:lvl3pPr>
            <a:lvl4pPr marL="1042416" indent="0">
              <a:buFontTx/>
              <a:buNone/>
              <a:defRPr sz="800"/>
            </a:lvl4pPr>
          </a:lstStyle>
          <a:p>
            <a:pPr lvl="0" eaLnBrk="1" latinLnBrk="0" hangingPunct="1"/>
            <a:r>
              <a:rPr lang="fr-CH" dirty="0"/>
              <a:t>Click to </a:t>
            </a:r>
            <a:r>
              <a:rPr lang="fr-CH" dirty="0" err="1"/>
              <a:t>edit</a:t>
            </a:r>
            <a:r>
              <a:rPr lang="fr-CH" dirty="0"/>
              <a:t> Master </a:t>
            </a:r>
            <a:r>
              <a:rPr lang="fr-CH" dirty="0" err="1"/>
              <a:t>text</a:t>
            </a:r>
            <a:r>
              <a:rPr lang="fr-CH" dirty="0"/>
              <a:t> styles</a:t>
            </a:r>
          </a:p>
          <a:p>
            <a:pPr lvl="1" eaLnBrk="1" latinLnBrk="0" hangingPunct="1"/>
            <a:r>
              <a:rPr lang="fr-CH" dirty="0"/>
              <a:t>Second </a:t>
            </a:r>
            <a:r>
              <a:rPr lang="fr-CH" dirty="0" err="1"/>
              <a:t>level</a:t>
            </a:r>
            <a:endParaRPr lang="fr-CH" dirty="0"/>
          </a:p>
          <a:p>
            <a:pPr lvl="2" eaLnBrk="1" latinLnBrk="0" hangingPunct="1"/>
            <a:r>
              <a:rPr lang="fr-CH" dirty="0" err="1"/>
              <a:t>Third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  <a:p>
            <a:pPr lvl="3" eaLnBrk="1" latinLnBrk="0" hangingPunct="1"/>
            <a:r>
              <a:rPr lang="fr-CH" dirty="0" err="1"/>
              <a:t>Fourth</a:t>
            </a:r>
            <a:r>
              <a:rPr lang="fr-CH" dirty="0"/>
              <a:t> </a:t>
            </a:r>
            <a:r>
              <a:rPr lang="fr-CH" dirty="0" err="1"/>
              <a:t>level</a:t>
            </a:r>
            <a:endParaRPr lang="fr-CH" dirty="0"/>
          </a:p>
        </p:txBody>
      </p:sp>
      <p:sp>
        <p:nvSpPr>
          <p:cNvPr id="4" name="Date Placeholder 1">
            <a:extLst>
              <a:ext uri="{FF2B5EF4-FFF2-40B4-BE49-F238E27FC236}">
                <a16:creationId xmlns:a16="http://schemas.microsoft.com/office/drawing/2014/main" id="{9CA7DB3D-BD46-7D7E-9D54-2F99A811D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0AC6D95-49FB-B603-9408-22144C92F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7ADBFD62-BFFE-6634-0944-95BF8366C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305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7467600" cy="857250"/>
          </a:xfrm>
        </p:spPr>
        <p:txBody>
          <a:bodyPr/>
          <a:lstStyle/>
          <a:p>
            <a:r>
              <a:rPr kumimoji="0" lang="fr-CH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657600" cy="3262788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200150"/>
            <a:ext cx="3657600" cy="3262789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CH"/>
              <a:t>Click to edit Master text styles</a:t>
            </a:r>
          </a:p>
          <a:p>
            <a:pPr lvl="1" eaLnBrk="1" latinLnBrk="0" hangingPunct="1"/>
            <a:r>
              <a:rPr lang="fr-CH"/>
              <a:t>Second level</a:t>
            </a:r>
          </a:p>
          <a:p>
            <a:pPr lvl="2" eaLnBrk="1" latinLnBrk="0" hangingPunct="1"/>
            <a:r>
              <a:rPr lang="fr-CH"/>
              <a:t>Third level</a:t>
            </a:r>
          </a:p>
          <a:p>
            <a:pPr lvl="3" eaLnBrk="1" latinLnBrk="0" hangingPunct="1"/>
            <a:r>
              <a:rPr lang="fr-CH"/>
              <a:t>Fourth level</a:t>
            </a:r>
          </a:p>
          <a:p>
            <a:pPr lvl="4" eaLnBrk="1" latinLnBrk="0" hangingPunct="1"/>
            <a:r>
              <a:rPr lang="fr-CH"/>
              <a:t>Fifth level</a:t>
            </a:r>
            <a:endParaRPr kumimoji="0" lang="en-US"/>
          </a:p>
        </p:txBody>
      </p:sp>
      <p:sp>
        <p:nvSpPr>
          <p:cNvPr id="5" name="Date Placeholder 1">
            <a:extLst>
              <a:ext uri="{FF2B5EF4-FFF2-40B4-BE49-F238E27FC236}">
                <a16:creationId xmlns:a16="http://schemas.microsoft.com/office/drawing/2014/main" id="{7C4AF352-E474-B4BC-8245-326D7BBB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0D4706AC-26A3-09B8-A503-93C3F68635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CB2BA70-DF2A-74A8-E530-5C715868A4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9" descr="bande-01.eps">
            <a:extLst>
              <a:ext uri="{FF2B5EF4-FFF2-40B4-BE49-F238E27FC236}">
                <a16:creationId xmlns:a16="http://schemas.microsoft.com/office/drawing/2014/main" id="{354D9FE2-E978-4959-8701-35D15BF607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24"/>
          <a:stretch/>
        </p:blipFill>
        <p:spPr>
          <a:xfrm>
            <a:off x="0" y="4968380"/>
            <a:ext cx="9144000" cy="187236"/>
          </a:xfrm>
          <a:prstGeom prst="rect">
            <a:avLst/>
          </a:prstGeom>
        </p:spPr>
      </p:pic>
      <p:pic>
        <p:nvPicPr>
          <p:cNvPr id="10" name="Image 9" descr="bande-01.eps"/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473"/>
          <a:stretch/>
        </p:blipFill>
        <p:spPr>
          <a:xfrm>
            <a:off x="36674" y="4969079"/>
            <a:ext cx="176886" cy="181755"/>
          </a:xfrm>
          <a:prstGeom prst="rect">
            <a:avLst/>
          </a:prstGeom>
        </p:spPr>
      </p:pic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175120"/>
            <a:ext cx="8226854" cy="705332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994205"/>
            <a:ext cx="8229600" cy="3203145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/>
              <a:t>Deuxième niveau</a:t>
            </a:r>
          </a:p>
          <a:p>
            <a:pPr lvl="2" eaLnBrk="1" latinLnBrk="0" hangingPunct="1"/>
            <a:r>
              <a:rPr kumimoji="0" lang="fr-CH" dirty="0"/>
              <a:t>Troisième niveau</a:t>
            </a:r>
          </a:p>
          <a:p>
            <a:pPr lvl="3" eaLnBrk="1" latinLnBrk="0" hangingPunct="1"/>
            <a:r>
              <a:rPr kumimoji="0" lang="fr-CH" dirty="0"/>
              <a:t>Quatrième niveau</a:t>
            </a:r>
          </a:p>
          <a:p>
            <a:pPr lvl="4" eaLnBrk="1" latinLnBrk="0" hangingPunct="1"/>
            <a:r>
              <a:rPr kumimoji="0" lang="fr-CH" dirty="0"/>
              <a:t>Cinquième niveau</a:t>
            </a:r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4968381"/>
            <a:ext cx="955342" cy="182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065006" y="4969079"/>
            <a:ext cx="4013350" cy="1817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4968380"/>
            <a:ext cx="501424" cy="1841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Image 7" descr="bande-01.eps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84" r:id="rId8"/>
    <p:sldLayoutId id="2147483664" r:id="rId9"/>
    <p:sldLayoutId id="2147483667" r:id="rId10"/>
    <p:sldLayoutId id="2147483674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suite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indico.cern.ch/event/1334617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gsi.de/event/18184/contributions/76312/" TargetMode="Externa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co.gsi.de/event/18184/contributions/76326/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github.com/xsuite" TargetMode="External"/><Relationship Id="rId4" Type="http://schemas.openxmlformats.org/officeDocument/2006/relationships/hyperlink" Target="https://gitlab.cern.ch/sps-projects/sx_xsuite_sp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016/j.nimb.2015.03.001" TargetMode="External"/><Relationship Id="rId2" Type="http://schemas.openxmlformats.org/officeDocument/2006/relationships/hyperlink" Target="https://cds.cern.ch/record/2758839/files/CERN-THESIS-2021-022.pdf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indico.ijclab.in2p3.fr/event/9924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github.com/xsuite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xsuite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5351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941ED8-E3CD-7246-AF6D-6E93C2CD56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7D736-23A5-17D2-5D28-C64AA56F7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characteristics : </a:t>
            </a:r>
            <a:r>
              <a:rPr lang="en-US" sz="1800" dirty="0"/>
              <a:t>effect of energy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70BBCA-1883-88E8-91B6-EFD87B3C27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0" y="495546"/>
                <a:ext cx="4691974" cy="4216787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Model</a:t>
                </a:r>
              </a:p>
              <a:p>
                <a:pPr lvl="1"/>
                <a:r>
                  <a:rPr lang="en-US" dirty="0"/>
                  <a:t>Xsuite </a:t>
                </a:r>
                <a:r>
                  <a:rPr lang="en-US" dirty="0" err="1"/>
                  <a:t>EverestCrystal</a:t>
                </a:r>
                <a:r>
                  <a:rPr lang="en-US" dirty="0"/>
                  <a:t> with </a:t>
                </a:r>
                <a:r>
                  <a:rPr lang="en-US" dirty="0" err="1"/>
                  <a:t>SiliconCrystal</a:t>
                </a:r>
                <a:r>
                  <a:rPr lang="en-US" dirty="0"/>
                  <a:t> material</a:t>
                </a:r>
              </a:p>
              <a:p>
                <a:pPr lvl="1"/>
                <a:r>
                  <a:rPr lang="en-US" dirty="0"/>
                  <a:t>Probed with a perfect pencil beam</a:t>
                </a:r>
              </a:p>
              <a:p>
                <a:pPr lvl="1"/>
                <a:r>
                  <a:rPr lang="en-US" dirty="0"/>
                  <a:t>Fixed crystal length of 2 mm</a:t>
                </a:r>
              </a:p>
              <a:p>
                <a:pPr lvl="1"/>
                <a:r>
                  <a:rPr lang="en-US" dirty="0"/>
                  <a:t>crystal angle scaling with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𝛽𝛾</m:t>
                        </m:r>
                      </m:e>
                    </m:rad>
                  </m:oMath>
                </a14:m>
                <a:r>
                  <a:rPr lang="en-US" dirty="0"/>
                  <a:t> to account for the larger beam divergence and extraction angles at lower energy</a:t>
                </a:r>
              </a:p>
              <a:p>
                <a:r>
                  <a:rPr lang="en-US" dirty="0"/>
                  <a:t> Channeling</a:t>
                </a:r>
              </a:p>
              <a:p>
                <a:pPr lvl="1"/>
                <a:r>
                  <a:rPr lang="en-US" dirty="0"/>
                  <a:t>Below ~100 GeV/c the influence of scattering </a:t>
                </a:r>
                <a:br>
                  <a:rPr lang="en-US" dirty="0"/>
                </a:br>
                <a:r>
                  <a:rPr lang="en-US" dirty="0"/>
                  <a:t>becomes significant</a:t>
                </a:r>
              </a:p>
              <a:p>
                <a:pPr lvl="1"/>
                <a:r>
                  <a:rPr lang="en-US" dirty="0"/>
                  <a:t>Drop in efficiency above 1 </a:t>
                </a:r>
                <a:r>
                  <a:rPr lang="en-US" dirty="0" err="1"/>
                  <a:t>TeV</a:t>
                </a:r>
                <a:r>
                  <a:rPr lang="en-US" dirty="0"/>
                  <a:t> remains to be confirmed</a:t>
                </a:r>
              </a:p>
              <a:p>
                <a:pPr lvl="1"/>
                <a:r>
                  <a:rPr lang="en-US" dirty="0"/>
                  <a:t>Channelling seem to favor higher energies</a:t>
                </a:r>
              </a:p>
              <a:p>
                <a:r>
                  <a:rPr lang="en-US" dirty="0"/>
                  <a:t>Example of 25mm crystal with 20 GeV/c protons</a:t>
                </a:r>
              </a:p>
              <a:p>
                <a:pPr lvl="1"/>
                <a:r>
                  <a:rPr lang="en-US" dirty="0"/>
                  <a:t>Very short bending radius crystal may benefit to low energy applications</a:t>
                </a:r>
              </a:p>
              <a:p>
                <a:pPr marL="268287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470BBCA-1883-88E8-91B6-EFD87B3C27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495546"/>
                <a:ext cx="4691974" cy="4216787"/>
              </a:xfrm>
              <a:blipFill>
                <a:blip r:embed="rId2"/>
                <a:stretch>
                  <a:fillRect l="-390" t="-21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3FE6F-16D4-3F31-F0CB-8F2EBA0002D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6D52F1-C142-6EBF-C7B1-A5E3FD9690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DCEEC4-DAC1-4723-04DE-EED619BF50D0}"/>
              </a:ext>
            </a:extLst>
          </p:cNvPr>
          <p:cNvSpPr txBox="1"/>
          <p:nvPr/>
        </p:nvSpPr>
        <p:spPr>
          <a:xfrm>
            <a:off x="-43525" y="4712333"/>
            <a:ext cx="46141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1">
                    <a:lumMod val="10000"/>
                  </a:schemeClr>
                </a:solidFill>
              </a:rPr>
              <a:t>G, </a:t>
            </a:r>
            <a:r>
              <a:rPr lang="en-US" sz="800" dirty="0" err="1">
                <a:solidFill>
                  <a:schemeClr val="accent1">
                    <a:lumMod val="10000"/>
                  </a:schemeClr>
                </a:solidFill>
              </a:rPr>
              <a:t>Ladarola</a:t>
            </a:r>
            <a:r>
              <a:rPr lang="en-US" sz="8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800" i="1" dirty="0">
                <a:solidFill>
                  <a:schemeClr val="accent1">
                    <a:lumMod val="10000"/>
                  </a:schemeClr>
                </a:solidFill>
              </a:rPr>
              <a:t>et. al.</a:t>
            </a:r>
            <a:r>
              <a:rPr lang="en-US" sz="8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sz="800" dirty="0">
                <a:solidFill>
                  <a:schemeClr val="accent1">
                    <a:lumMod val="10000"/>
                  </a:schemeClr>
                </a:solidFill>
                <a:hlinkClick r:id="rId3"/>
              </a:rPr>
              <a:t>github.com/</a:t>
            </a:r>
            <a:r>
              <a:rPr lang="en-US" sz="800" dirty="0" err="1">
                <a:solidFill>
                  <a:schemeClr val="accent1">
                    <a:lumMod val="10000"/>
                  </a:schemeClr>
                </a:solidFill>
                <a:hlinkClick r:id="rId3"/>
              </a:rPr>
              <a:t>xsuite</a:t>
            </a:r>
            <a:endParaRPr lang="en-US" sz="8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2DF9DB-19F2-C35D-B93E-B1762DE6803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419600" y="315433"/>
            <a:ext cx="5762017" cy="2881008"/>
          </a:xfrm>
          <a:prstGeom prst="rect">
            <a:avLst/>
          </a:prstGeom>
        </p:spPr>
      </p:pic>
      <p:pic>
        <p:nvPicPr>
          <p:cNvPr id="11" name="Picture 10" descr="A green and yellow cross&#10;&#10;Description automatically generated with medium confidence">
            <a:extLst>
              <a:ext uri="{FF2B5EF4-FFF2-40B4-BE49-F238E27FC236}">
                <a16:creationId xmlns:a16="http://schemas.microsoft.com/office/drawing/2014/main" id="{937BFE2F-4789-70E7-468D-CA55262300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1872" y="3022351"/>
            <a:ext cx="3852154" cy="1926077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01397FE-7FA5-2A86-9AC1-35F6F4C20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473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3EC8F-1761-9E08-4E43-72ED6B66E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Extraction concept : </a:t>
            </a:r>
            <a:r>
              <a:rPr lang="en-GB" sz="1600" dirty="0"/>
              <a:t>Non-resonant channelling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E8EF1-B3D4-9541-01D0-F7A85B508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5700409" cy="389357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Concept by P. Arrutia [1]</a:t>
            </a:r>
          </a:p>
          <a:p>
            <a:pPr marL="611187" lvl="1" indent="-342900">
              <a:buFont typeface="+mj-lt"/>
              <a:buAutoNum type="arabicPeriod"/>
            </a:pPr>
            <a:r>
              <a:rPr lang="en-US" dirty="0"/>
              <a:t>Optics far from resonance (e.g. LHC optics) </a:t>
            </a:r>
          </a:p>
          <a:p>
            <a:pPr marL="611187" lvl="1" indent="-342900">
              <a:buFont typeface="+mj-lt"/>
              <a:buAutoNum type="arabicPeriod"/>
            </a:pPr>
            <a:r>
              <a:rPr lang="en-US" dirty="0"/>
              <a:t>Crystal is located in a region with large dispersion (e.g. arc) </a:t>
            </a:r>
          </a:p>
          <a:p>
            <a:pPr marL="611187" lvl="1" indent="-342900">
              <a:buFont typeface="+mj-lt"/>
              <a:buAutoNum type="arabicPeriod"/>
            </a:pPr>
            <a:r>
              <a:rPr lang="en-US" dirty="0"/>
              <a:t>Beam slowly pushed towards crystal via momentum change</a:t>
            </a:r>
          </a:p>
          <a:p>
            <a:r>
              <a:rPr lang="en-US" dirty="0"/>
              <a:t>Status and follow-up points</a:t>
            </a:r>
          </a:p>
          <a:p>
            <a:pPr lvl="1"/>
            <a:r>
              <a:rPr lang="en-US" dirty="0"/>
              <a:t>Simulation being set up to quantify whether</a:t>
            </a:r>
          </a:p>
          <a:p>
            <a:pPr lvl="2"/>
            <a:r>
              <a:rPr lang="en-US" dirty="0"/>
              <a:t>efficiency of crystal is high enough to kick most particles out</a:t>
            </a:r>
          </a:p>
          <a:p>
            <a:pPr lvl="2"/>
            <a:r>
              <a:rPr lang="en-US" dirty="0"/>
              <a:t>Scattering from crystal is small enough to keep particles within channelling region</a:t>
            </a:r>
          </a:p>
          <a:p>
            <a:pPr lvl="1"/>
            <a:r>
              <a:rPr lang="en-US" dirty="0"/>
              <a:t>Perhaps one could operate with an array of crystals in multi-volume reflection</a:t>
            </a:r>
          </a:p>
          <a:p>
            <a:pPr lvl="1"/>
            <a:r>
              <a:rPr lang="en-US" dirty="0"/>
              <a:t>Can we actually install a crystal in the arc?</a:t>
            </a:r>
          </a:p>
          <a:p>
            <a:pPr lvl="1"/>
            <a:r>
              <a:rPr lang="en-US" dirty="0"/>
              <a:t>How do we bump the beam towards the crystal?</a:t>
            </a:r>
          </a:p>
          <a:p>
            <a:pPr lvl="1"/>
            <a:r>
              <a:rPr lang="en-US" dirty="0"/>
              <a:t>Do we have enough aperture at injection to avoid hitting the crystal?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0D492-1610-22B7-3446-670E6E5E353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4652F-96D9-8952-6997-D74B5487EF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0848C1-8AC0-E160-00EA-738511236D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299" y="522050"/>
            <a:ext cx="2825871" cy="17258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33FD3BD-ADF2-6130-3A7D-1D71F4707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0648" y="2802514"/>
            <a:ext cx="4013351" cy="16578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71B4812-2971-3764-8AE0-FFFCBE3BA112}"/>
              </a:ext>
            </a:extLst>
          </p:cNvPr>
          <p:cNvSpPr txBox="1"/>
          <p:nvPr/>
        </p:nvSpPr>
        <p:spPr>
          <a:xfrm>
            <a:off x="249677" y="4659549"/>
            <a:ext cx="52132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0" dirty="0">
                <a:solidFill>
                  <a:schemeClr val="accent1">
                    <a:lumMod val="10000"/>
                  </a:schemeClr>
                </a:solidFill>
              </a:rPr>
              <a:t>[1] P. Arrutia, </a:t>
            </a:r>
            <a:r>
              <a:rPr lang="en-US" sz="1050" dirty="0">
                <a:solidFill>
                  <a:schemeClr val="accent1">
                    <a:lumMod val="10000"/>
                  </a:schemeClr>
                </a:solidFill>
              </a:rPr>
              <a:t>Prospects of replacing the SPS ZS by bent crystals, </a:t>
            </a:r>
            <a:r>
              <a:rPr lang="en-US" sz="1050" dirty="0">
                <a:solidFill>
                  <a:schemeClr val="accent1">
                    <a:lumMod val="10000"/>
                  </a:schemeClr>
                </a:solidFill>
                <a:hlinkClick r:id="rId4"/>
              </a:rPr>
              <a:t>SLAWG#72</a:t>
            </a:r>
            <a:r>
              <a:rPr lang="en-US" sz="1050" dirty="0">
                <a:solidFill>
                  <a:schemeClr val="accent1">
                    <a:lumMod val="10000"/>
                  </a:schemeClr>
                </a:solidFill>
              </a:rPr>
              <a:t>, 2023</a:t>
            </a:r>
            <a:endParaRPr lang="en-GB" sz="105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7D230CD-4A0F-5AAA-9F0B-A03876EE58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85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15314-E908-B712-F090-BA3637B7B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Extraction concept : </a:t>
            </a:r>
            <a:r>
              <a:rPr lang="en-GB" sz="1600" dirty="0"/>
              <a:t>Resonant Channelling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AE8BE4-3BB8-0113-C32E-223C09AFF8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5087566" cy="428397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Present slow extraction in the SPS is resonant and momentum driven</a:t>
            </a:r>
          </a:p>
          <a:p>
            <a:r>
              <a:rPr lang="en-GB" dirty="0"/>
              <a:t>Simplest scheme replaces the electrostatic septa by a crystal</a:t>
            </a:r>
          </a:p>
          <a:p>
            <a:pPr lvl="1"/>
            <a:r>
              <a:rPr lang="en-GB" dirty="0"/>
              <a:t>Single crystal 4 mm long and R=10 provides 400 µrad channelling angle</a:t>
            </a:r>
          </a:p>
          <a:p>
            <a:r>
              <a:rPr lang="en-GB" dirty="0"/>
              <a:t>Possible crystal locations around</a:t>
            </a:r>
            <a:br>
              <a:rPr lang="en-GB" dirty="0"/>
            </a:br>
            <a:r>
              <a:rPr lang="en-GB" dirty="0"/>
              <a:t>QFA.21610</a:t>
            </a:r>
          </a:p>
          <a:p>
            <a:pPr lvl="1"/>
            <a:r>
              <a:rPr lang="en-GB" dirty="0"/>
              <a:t>Tilted separatrix prevents</a:t>
            </a:r>
            <a:br>
              <a:rPr lang="en-GB" dirty="0"/>
            </a:br>
            <a:r>
              <a:rPr lang="en-GB" dirty="0"/>
              <a:t>the use of single crystal</a:t>
            </a:r>
          </a:p>
          <a:p>
            <a:pPr lvl="1"/>
            <a:r>
              <a:rPr lang="en-GB" dirty="0"/>
              <a:t>Spiral step is</a:t>
            </a:r>
            <a:br>
              <a:rPr lang="en-GB" dirty="0"/>
            </a:br>
            <a:r>
              <a:rPr lang="en-GB" dirty="0"/>
              <a:t>maintained as for</a:t>
            </a:r>
            <a:br>
              <a:rPr lang="en-GB" dirty="0"/>
            </a:br>
            <a:r>
              <a:rPr lang="en-GB" dirty="0"/>
              <a:t>nominal slow extraction</a:t>
            </a:r>
            <a:br>
              <a:rPr lang="en-GB" dirty="0"/>
            </a:br>
            <a:r>
              <a:rPr lang="en-GB" dirty="0"/>
              <a:t>to kept the separation </a:t>
            </a:r>
            <a:br>
              <a:rPr lang="en-GB" dirty="0"/>
            </a:br>
            <a:r>
              <a:rPr lang="en-GB" dirty="0"/>
              <a:t>between extraction and</a:t>
            </a:r>
            <a:br>
              <a:rPr lang="en-GB" dirty="0"/>
            </a:br>
            <a:r>
              <a:rPr lang="en-GB" dirty="0"/>
              <a:t>circulating beam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AB15E9-056E-BB6D-122A-261CB12693D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CCD474-A66F-6E9B-1FAB-36C334BD7C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Crystal septa -- SXW 2024 -- Y. Dutheil</a:t>
            </a:r>
          </a:p>
        </p:txBody>
      </p:sp>
      <p:pic>
        <p:nvPicPr>
          <p:cNvPr id="8" name="Picture 7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AC87DA26-1E56-B77F-5CE7-A4A42C707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1494" y="820365"/>
            <a:ext cx="3595529" cy="31460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AC85CC-771F-00A8-9A62-32B3347062DC}"/>
              </a:ext>
            </a:extLst>
          </p:cNvPr>
          <p:cNvSpPr txBox="1"/>
          <p:nvPr/>
        </p:nvSpPr>
        <p:spPr>
          <a:xfrm>
            <a:off x="5898206" y="207220"/>
            <a:ext cx="309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Present slow extraction with electrostatic septa </a:t>
            </a:r>
          </a:p>
        </p:txBody>
      </p:sp>
      <p:pic>
        <p:nvPicPr>
          <p:cNvPr id="11" name="Picture 10" descr="A graph of a line with blue and orange lines&#10;&#10;Description automatically generated">
            <a:extLst>
              <a:ext uri="{FF2B5EF4-FFF2-40B4-BE49-F238E27FC236}">
                <a16:creationId xmlns:a16="http://schemas.microsoft.com/office/drawing/2014/main" id="{EC0E821B-5A9C-5E50-2A74-0C8943EEB15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9070" y="2902580"/>
            <a:ext cx="3213876" cy="192832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6371D3-7C8F-E882-BDAC-398531D0D187}"/>
              </a:ext>
            </a:extLst>
          </p:cNvPr>
          <p:cNvSpPr txBox="1"/>
          <p:nvPr/>
        </p:nvSpPr>
        <p:spPr>
          <a:xfrm>
            <a:off x="5998723" y="4047797"/>
            <a:ext cx="151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Quadrupole entrance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D8BBE-7461-D1BC-6D2E-C0F59F827FF9}"/>
              </a:ext>
            </a:extLst>
          </p:cNvPr>
          <p:cNvSpPr txBox="1"/>
          <p:nvPr/>
        </p:nvSpPr>
        <p:spPr>
          <a:xfrm>
            <a:off x="7493540" y="3999969"/>
            <a:ext cx="1514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Quadrupole exit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32390B8-6622-C613-E2F0-CA2528089100}"/>
              </a:ext>
            </a:extLst>
          </p:cNvPr>
          <p:cNvCxnSpPr/>
          <p:nvPr/>
        </p:nvCxnSpPr>
        <p:spPr>
          <a:xfrm flipV="1">
            <a:off x="6498077" y="3780817"/>
            <a:ext cx="155642" cy="21915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8E282C9-485D-0D9C-2677-43D30A9EFE2E}"/>
              </a:ext>
            </a:extLst>
          </p:cNvPr>
          <p:cNvCxnSpPr>
            <a:cxnSpLocks/>
          </p:cNvCxnSpPr>
          <p:nvPr/>
        </p:nvCxnSpPr>
        <p:spPr>
          <a:xfrm flipH="1" flipV="1">
            <a:off x="7033098" y="3766506"/>
            <a:ext cx="363165" cy="24777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487B2773-952A-D923-4B41-F0624C8828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146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4AD1C-395F-FD33-FE4B-E6D330B5B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Extraction concept : </a:t>
            </a:r>
            <a:r>
              <a:rPr lang="en-GB" sz="1600" dirty="0"/>
              <a:t>Resonant channelling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70238-8980-0EEF-AD63-18708D1C9B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Crystal placed in the middle of a quadrupole to </a:t>
            </a:r>
            <a:br>
              <a:rPr lang="en-GB" dirty="0"/>
            </a:br>
            <a:r>
              <a:rPr lang="en-GB" dirty="0"/>
              <a:t>minimize the tilt of the separatrix</a:t>
            </a:r>
          </a:p>
          <a:p>
            <a:endParaRPr lang="en-GB" dirty="0"/>
          </a:p>
          <a:p>
            <a:r>
              <a:rPr lang="en-GB" dirty="0"/>
              <a:t>3 crystals with overlapping channelling acceptance</a:t>
            </a:r>
          </a:p>
          <a:p>
            <a:pPr lvl="1"/>
            <a:r>
              <a:rPr lang="en-GB" dirty="0"/>
              <a:t>Allows increased coverage of the channelled angle</a:t>
            </a:r>
          </a:p>
          <a:p>
            <a:pPr lvl="1"/>
            <a:r>
              <a:rPr lang="en-GB" dirty="0"/>
              <a:t>Increasing angle sequence also channels</a:t>
            </a:r>
            <a:br>
              <a:rPr lang="en-GB" dirty="0"/>
            </a:br>
            <a:r>
              <a:rPr lang="en-GB" dirty="0" err="1"/>
              <a:t>dechannelled</a:t>
            </a:r>
            <a:r>
              <a:rPr lang="en-GB" dirty="0"/>
              <a:t> particles from previous crystals</a:t>
            </a:r>
          </a:p>
          <a:p>
            <a:r>
              <a:rPr lang="en-GB" dirty="0"/>
              <a:t>Scheme remains limited by single pass</a:t>
            </a:r>
            <a:br>
              <a:rPr lang="en-GB" dirty="0"/>
            </a:br>
            <a:r>
              <a:rPr lang="en-GB" dirty="0"/>
              <a:t>efficiency</a:t>
            </a:r>
          </a:p>
          <a:p>
            <a:pPr lvl="1"/>
            <a:r>
              <a:rPr lang="en-GB" dirty="0"/>
              <a:t>Possible to increase the number of crystals</a:t>
            </a:r>
            <a:br>
              <a:rPr lang="en-GB" dirty="0"/>
            </a:br>
            <a:r>
              <a:rPr lang="en-GB" dirty="0"/>
              <a:t>at the price of increased scattering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A92FC-E26B-19E4-709E-4F0EF64C48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42BBE-C3D5-F03B-F469-544C9C5DE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14C5CB-F0D2-EBF5-21E6-DAAD10CE7E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6315047" y="230077"/>
            <a:ext cx="2873408" cy="1724045"/>
          </a:xfrm>
          <a:prstGeom prst="rect">
            <a:avLst/>
          </a:prstGeom>
        </p:spPr>
      </p:pic>
      <p:pic>
        <p:nvPicPr>
          <p:cNvPr id="9" name="Picture 8" descr="A graph showing a line of green dots&#10;&#10;Description automatically generated with medium confidence">
            <a:extLst>
              <a:ext uri="{FF2B5EF4-FFF2-40B4-BE49-F238E27FC236}">
                <a16:creationId xmlns:a16="http://schemas.microsoft.com/office/drawing/2014/main" id="{DF54E001-69DC-8518-6D26-ACC569E7DE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5969" y="2174825"/>
            <a:ext cx="4229967" cy="25379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0796015-E2F3-EAB9-833E-BA3D3C431151}"/>
              </a:ext>
            </a:extLst>
          </p:cNvPr>
          <p:cNvSpPr txBox="1"/>
          <p:nvPr/>
        </p:nvSpPr>
        <p:spPr>
          <a:xfrm>
            <a:off x="8460475" y="2959157"/>
            <a:ext cx="59503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8F1EC41-E09B-32B0-4B25-1360BA19DD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230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AC6FB3-7B85-80AE-BFDC-BC08CF0F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Extraction concept : </a:t>
            </a:r>
            <a:r>
              <a:rPr lang="en-GB" sz="1600" dirty="0"/>
              <a:t>Resonant channelling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AD07E-2196-3546-24D3-A4777CBA83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4760068" cy="2040131"/>
          </a:xfrm>
        </p:spPr>
        <p:txBody>
          <a:bodyPr/>
          <a:lstStyle/>
          <a:p>
            <a:r>
              <a:rPr lang="en-GB" dirty="0"/>
              <a:t>Extraction with 3 arrays of crystal to </a:t>
            </a:r>
            <a:br>
              <a:rPr lang="en-GB" dirty="0"/>
            </a:br>
            <a:r>
              <a:rPr lang="en-GB" dirty="0"/>
              <a:t>increase efficiency and depopulate</a:t>
            </a:r>
            <a:br>
              <a:rPr lang="en-GB" dirty="0"/>
            </a:br>
            <a:r>
              <a:rPr lang="en-GB" dirty="0"/>
              <a:t>the beam density at the septum</a:t>
            </a:r>
          </a:p>
          <a:p>
            <a:r>
              <a:rPr lang="en-GB" dirty="0"/>
              <a:t>Trajectories clear the present thin</a:t>
            </a:r>
            <a:br>
              <a:rPr lang="en-GB" dirty="0"/>
            </a:br>
            <a:r>
              <a:rPr lang="en-GB" dirty="0"/>
              <a:t>septum aperture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AD3C1-DE31-F2E8-FCB9-F51411E3A76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198B1-9C56-99F1-3942-EEDA6AABEC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pic>
        <p:nvPicPr>
          <p:cNvPr id="9" name="Picture 8" descr="A graph of red and black dots&#10;&#10;Description automatically generated">
            <a:extLst>
              <a:ext uri="{FF2B5EF4-FFF2-40B4-BE49-F238E27FC236}">
                <a16:creationId xmlns:a16="http://schemas.microsoft.com/office/drawing/2014/main" id="{9952863F-4C6F-EEB8-CDB6-DEED17B0A9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03" y="2357822"/>
            <a:ext cx="4167187" cy="2500312"/>
          </a:xfrm>
          <a:prstGeom prst="rect">
            <a:avLst/>
          </a:prstGeom>
        </p:spPr>
      </p:pic>
      <p:pic>
        <p:nvPicPr>
          <p:cNvPr id="11" name="Picture 10" descr="A diagram of a graph&#10;&#10;Description automatically generated with medium confidence">
            <a:extLst>
              <a:ext uri="{FF2B5EF4-FFF2-40B4-BE49-F238E27FC236}">
                <a16:creationId xmlns:a16="http://schemas.microsoft.com/office/drawing/2014/main" id="{60CF0AE7-D738-5430-4D24-58C7CE9A2C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48795" y="456307"/>
            <a:ext cx="4970834" cy="2319723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BAD462E9-63E0-A31D-79CD-2B04947BD79F}"/>
              </a:ext>
            </a:extLst>
          </p:cNvPr>
          <p:cNvSpPr txBox="1">
            <a:spLocks/>
          </p:cNvSpPr>
          <p:nvPr/>
        </p:nvSpPr>
        <p:spPr>
          <a:xfrm>
            <a:off x="4065006" y="2858182"/>
            <a:ext cx="4760068" cy="204013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68288" indent="-268288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tx1"/>
              </a:buClr>
              <a:buSzPct val="8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6575" indent="-268288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 typeface="Arial" panose="020B0604020202020204" pitchFamily="34" charset="0"/>
              <a:buChar char="–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325" indent="-285750" algn="l" rtl="0" eaLnBrk="1" latinLnBrk="0" hangingPunct="1">
              <a:spcBef>
                <a:spcPct val="20000"/>
              </a:spcBef>
              <a:buClr>
                <a:schemeClr val="tx1"/>
              </a:buClr>
              <a:buSzPct val="85000"/>
              <a:buFont typeface="Arial" panose="020B0604020202020204" pitchFamily="34" charset="0"/>
              <a:buChar char="."/>
              <a:tabLst/>
              <a:defRPr kumimoji="0"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42416" indent="0" algn="l" rtl="0" eaLnBrk="1" latinLnBrk="0" hangingPunct="1">
              <a:spcBef>
                <a:spcPct val="20000"/>
              </a:spcBef>
              <a:buClr>
                <a:schemeClr val="tx1"/>
              </a:buClr>
              <a:buSzPct val="90000"/>
              <a:buFontTx/>
              <a:buNone/>
              <a:defRPr kumimoji="0"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50492" indent="-34290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/>
              <a:buChar char="•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0784" indent="-182880" algn="l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Char char="-"/>
              <a:defRPr kumimoji="0"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100000"/>
              <a:buFont typeface="Arial"/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39696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▪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317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/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Limitations</a:t>
            </a:r>
          </a:p>
          <a:p>
            <a:pPr lvl="1"/>
            <a:r>
              <a:rPr lang="en-GB" dirty="0"/>
              <a:t>Model with crystal inside a quadrupole </a:t>
            </a:r>
          </a:p>
          <a:p>
            <a:pPr lvl="1"/>
            <a:r>
              <a:rPr lang="en-GB" dirty="0"/>
              <a:t>Crystal arrays without space not errors</a:t>
            </a:r>
          </a:p>
          <a:p>
            <a:r>
              <a:rPr lang="en-GB" dirty="0"/>
              <a:t>More comprehensive simulations and more realistic layout remain to be done</a:t>
            </a:r>
          </a:p>
          <a:p>
            <a:pPr lvl="1"/>
            <a:endParaRPr lang="en-GB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CCA9C94-669E-8507-4697-627AF0AC39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54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A79A0-ACB2-A23D-7290-8ACDBB454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Extraction concept prospects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3C9DC-A5A9-3319-CA2D-0DCA3F8B8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Several concepts being explored</a:t>
            </a:r>
          </a:p>
          <a:p>
            <a:r>
              <a:rPr lang="en-GB" dirty="0"/>
              <a:t>Non-resonant &amp; channelling</a:t>
            </a:r>
          </a:p>
          <a:p>
            <a:pPr lvl="1"/>
            <a:r>
              <a:rPr lang="en-GB" sz="1600" dirty="0"/>
              <a:t>Momentum driven</a:t>
            </a:r>
          </a:p>
          <a:p>
            <a:pPr lvl="1"/>
            <a:r>
              <a:rPr lang="en-US" sz="1600" dirty="0"/>
              <a:t>TFB excitation or direct bump on crystal controlled via feedback</a:t>
            </a:r>
            <a:endParaRPr lang="en-GB" sz="1600" dirty="0"/>
          </a:p>
          <a:p>
            <a:r>
              <a:rPr lang="en-GB" dirty="0"/>
              <a:t>Resonant &amp; channelling</a:t>
            </a:r>
          </a:p>
          <a:p>
            <a:pPr lvl="1"/>
            <a:r>
              <a:rPr lang="en-GB" dirty="0"/>
              <a:t>Nominal extraction with one or multiple crystals</a:t>
            </a:r>
          </a:p>
          <a:p>
            <a:pPr lvl="1"/>
            <a:r>
              <a:rPr lang="en-GB" dirty="0"/>
              <a:t>D. Veres (PhD supervisor M. </a:t>
            </a:r>
            <a:r>
              <a:rPr lang="en-GB" dirty="0" err="1"/>
              <a:t>Giovanozzi</a:t>
            </a:r>
            <a:r>
              <a:rPr lang="en-GB" dirty="0"/>
              <a:t>), </a:t>
            </a:r>
            <a:r>
              <a:rPr lang="en-GB" dirty="0" err="1"/>
              <a:t>multipass</a:t>
            </a:r>
            <a:r>
              <a:rPr lang="en-GB" dirty="0"/>
              <a:t> channelling with recirculation</a:t>
            </a:r>
          </a:p>
          <a:p>
            <a:r>
              <a:rPr lang="en-GB" dirty="0"/>
              <a:t>Volume reflection </a:t>
            </a:r>
          </a:p>
          <a:p>
            <a:pPr lvl="1"/>
            <a:r>
              <a:rPr lang="en-GB" dirty="0"/>
              <a:t>Seem limited by the deflection angle in-par with the scattering angle</a:t>
            </a:r>
          </a:p>
          <a:p>
            <a:pPr lvl="1"/>
            <a:r>
              <a:rPr lang="en-GB" dirty="0"/>
              <a:t>May be limited to cleaning the gap and assist a channelling scheme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B3146E-D264-B0F7-9E27-DA8DA18FC31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84F01-3A4D-2BD1-B4FC-F2D055CB8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9832E7-6180-BE5E-75FE-3D3E089711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939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977D8-E519-932F-68BB-4AB70EF6F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Plans at CERN for 2023 and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5A8F33-BE1D-E5CE-4152-C48B852AF4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Presently 2 crystals at the SPS</a:t>
            </a:r>
          </a:p>
          <a:p>
            <a:pPr lvl="1"/>
            <a:r>
              <a:rPr lang="en-GB" dirty="0"/>
              <a:t>In long straight section 2 (North area extraction) crystal used for crystal shadowing</a:t>
            </a:r>
          </a:p>
          <a:p>
            <a:pPr lvl="1"/>
            <a:r>
              <a:rPr lang="en-GB" dirty="0"/>
              <a:t>In long straight section 4 crystal tested for non-local shadowing</a:t>
            </a:r>
          </a:p>
          <a:p>
            <a:pPr lvl="1"/>
            <a:r>
              <a:rPr lang="en-GB" dirty="0"/>
              <a:t>See </a:t>
            </a:r>
            <a:r>
              <a:rPr lang="en-GB" dirty="0">
                <a:hlinkClick r:id="rId2"/>
              </a:rPr>
              <a:t>F. </a:t>
            </a:r>
            <a:r>
              <a:rPr lang="en-GB" dirty="0" err="1">
                <a:hlinkClick r:id="rId2"/>
              </a:rPr>
              <a:t>Velotti’s</a:t>
            </a:r>
            <a:r>
              <a:rPr lang="en-GB" dirty="0">
                <a:hlinkClick r:id="rId2"/>
              </a:rPr>
              <a:t> talk</a:t>
            </a:r>
            <a:endParaRPr lang="en-GB" dirty="0"/>
          </a:p>
          <a:p>
            <a:r>
              <a:rPr lang="en-GB" dirty="0"/>
              <a:t>Possible benchmark of models using a channelling concept with presently installed crystals</a:t>
            </a:r>
          </a:p>
          <a:p>
            <a:r>
              <a:rPr lang="en-GB" dirty="0"/>
              <a:t>Needs for a facility in the SPS to test crystals and extraction concepts</a:t>
            </a:r>
          </a:p>
          <a:p>
            <a:r>
              <a:rPr lang="en-GB" dirty="0"/>
              <a:t>Machine experiment plan for 2024 and strategy towards the Long Shutdown starting in 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6811C-6098-9761-8334-3B3F52944A7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ACC9B-89DE-D1C5-44D9-21481683F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31E75-AC0C-D67D-1DF5-D8C81E749E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2964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04321-3716-9B96-8A22-ACAE08F60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BA224-E556-7C9F-EAA8-777B65CF0B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9144000" cy="440395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SPS extraction</a:t>
            </a:r>
          </a:p>
          <a:p>
            <a:pPr lvl="1"/>
            <a:r>
              <a:rPr lang="en-GB" dirty="0"/>
              <a:t>Presently uses electrostatic septa</a:t>
            </a:r>
          </a:p>
          <a:p>
            <a:pPr lvl="1"/>
            <a:r>
              <a:rPr lang="en-GB" dirty="0"/>
              <a:t>Already very efficient but 400 GeV/c proton induces significant activation</a:t>
            </a:r>
          </a:p>
          <a:p>
            <a:pPr lvl="1"/>
            <a:r>
              <a:rPr lang="en-GB" dirty="0"/>
              <a:t>Present and future experiment request higher intensities</a:t>
            </a:r>
          </a:p>
          <a:p>
            <a:r>
              <a:rPr lang="en-GB" dirty="0"/>
              <a:t>Crystal technology</a:t>
            </a:r>
          </a:p>
          <a:p>
            <a:pPr lvl="1"/>
            <a:r>
              <a:rPr lang="en-US" dirty="0"/>
              <a:t>In-house R&amp;D of crystal at CERN is progressing </a:t>
            </a:r>
            <a:r>
              <a:rPr lang="en-GB" dirty="0"/>
              <a:t>(See </a:t>
            </a:r>
            <a:r>
              <a:rPr lang="en-GB" dirty="0">
                <a:hlinkClick r:id="rId2"/>
              </a:rPr>
              <a:t>L. Esposito’ talk</a:t>
            </a:r>
            <a:r>
              <a:rPr lang="en-GB" dirty="0"/>
              <a:t>)</a:t>
            </a:r>
          </a:p>
          <a:p>
            <a:pPr lvl="1"/>
            <a:r>
              <a:rPr lang="en-GB" dirty="0"/>
              <a:t>Channelling provides large deflection but has fundamental efficiency limits</a:t>
            </a:r>
          </a:p>
          <a:p>
            <a:pPr lvl="1"/>
            <a:r>
              <a:rPr lang="en-GB" dirty="0"/>
              <a:t>Behaviour at lower energy may not allow direct usage of channelling for extraction</a:t>
            </a:r>
          </a:p>
          <a:p>
            <a:r>
              <a:rPr lang="en-GB" dirty="0"/>
              <a:t>Present beam dynamics modelling using Xsuite and its crystal implementation</a:t>
            </a:r>
          </a:p>
          <a:p>
            <a:r>
              <a:rPr lang="en-GB" dirty="0"/>
              <a:t>Several extraction concept being explorer for the CERN SPS</a:t>
            </a:r>
          </a:p>
          <a:p>
            <a:pPr lvl="1"/>
            <a:r>
              <a:rPr lang="en-GB" dirty="0"/>
              <a:t>Presently the first ideas are being modelled</a:t>
            </a:r>
          </a:p>
          <a:p>
            <a:pPr lvl="1"/>
            <a:r>
              <a:rPr lang="en-GB" dirty="0"/>
              <a:t>Comprehensive and realistic models are required to ensure the feasibility of each scheme</a:t>
            </a:r>
          </a:p>
          <a:p>
            <a:pPr lvl="1"/>
            <a:r>
              <a:rPr lang="en-GB" dirty="0"/>
              <a:t>Experiment plan possibly making use of the 2 existing crystal in the SPS needs to be developed for the next 2 years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DF300-7B1C-D286-0FEC-28F3D1B863F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C7616-ECEC-355E-5A0B-ECFEE8FDB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F7881C-E784-2441-E594-E22A3C1124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667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480945"/>
            <a:ext cx="8226854" cy="705332"/>
          </a:xfrm>
        </p:spPr>
        <p:txBody>
          <a:bodyPr>
            <a:normAutofit fontScale="90000"/>
          </a:bodyPr>
          <a:lstStyle/>
          <a:p>
            <a:r>
              <a:rPr lang="en-US" dirty="0"/>
              <a:t>Replacement of electrostatic septa with crystal technology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0"/>
          </p:nvPr>
        </p:nvSpPr>
        <p:spPr>
          <a:xfrm>
            <a:off x="457200" y="2543343"/>
            <a:ext cx="6197048" cy="741540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Y. Dutheil, P. Arrutia, L.S. Esposito, M. Fraser, B. Goddard, F. Velotti</a:t>
            </a:r>
            <a:br>
              <a:rPr lang="EN-US" dirty="0"/>
            </a:br>
            <a:r>
              <a:rPr lang="EN-US" dirty="0"/>
              <a:t>CERN, Geneva, Switzerland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1049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E43DBF7-53D2-41A0-D7FC-71264F6AF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79501D-D934-BFB1-5FFB-2B54710F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SPS slow extraction layout</a:t>
            </a:r>
          </a:p>
          <a:p>
            <a:r>
              <a:rPr lang="en-US" dirty="0"/>
              <a:t>Crystal technology</a:t>
            </a:r>
          </a:p>
          <a:p>
            <a:r>
              <a:rPr lang="en-US" dirty="0"/>
              <a:t>Extraction concepts with crystals</a:t>
            </a:r>
          </a:p>
          <a:p>
            <a:r>
              <a:rPr lang="en-US" dirty="0"/>
              <a:t>Plans at CERN before 2026</a:t>
            </a:r>
          </a:p>
          <a:p>
            <a:r>
              <a:rPr lang="en-US" dirty="0"/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A31246F-7DDB-A72F-A01F-3EB8A72B044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EA2244F-193A-790D-7890-2355EE1315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C1372F64-BD1E-AAB1-86C8-C3AC8EC50C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13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C0AE5-9A9C-4918-CC6A-E832AB176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SPS slow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F9159E-2048-558F-4F4E-3EA513E60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Slow extraction of 400 GeV/c proton beam towards North Area</a:t>
            </a:r>
          </a:p>
          <a:p>
            <a:pPr lvl="1"/>
            <a:r>
              <a:rPr lang="en-US" dirty="0"/>
              <a:t>Presently extracting in the order of 10</a:t>
            </a:r>
            <a:r>
              <a:rPr lang="en-US" baseline="30000" dirty="0"/>
              <a:t>19</a:t>
            </a:r>
            <a:r>
              <a:rPr lang="en-US" dirty="0"/>
              <a:t> protons per year</a:t>
            </a:r>
          </a:p>
          <a:p>
            <a:r>
              <a:rPr lang="en-US" dirty="0"/>
              <a:t>Radiation levels</a:t>
            </a:r>
          </a:p>
          <a:p>
            <a:pPr lvl="1"/>
            <a:r>
              <a:rPr lang="en-US" dirty="0"/>
              <a:t>Consequences for personnel intervention, equipment lifetime, …</a:t>
            </a:r>
          </a:p>
          <a:p>
            <a:r>
              <a:rPr lang="en-US" dirty="0"/>
              <a:t>Future prospects</a:t>
            </a:r>
          </a:p>
          <a:p>
            <a:pPr lvl="1"/>
            <a:r>
              <a:rPr lang="en-US" dirty="0"/>
              <a:t>Loss reduction with beam dynamics and shadowing of the electrostatic septa</a:t>
            </a:r>
          </a:p>
          <a:p>
            <a:pPr lvl="1"/>
            <a:r>
              <a:rPr lang="en-US" dirty="0"/>
              <a:t>Activation reduction with different material</a:t>
            </a:r>
          </a:p>
          <a:p>
            <a:pPr lvl="1"/>
            <a:r>
              <a:rPr lang="en-US" dirty="0"/>
              <a:t>Intervention time mitigation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D4CD8-0D6C-A92E-D609-8FD20C75ABE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E6969-9365-D4AF-04CA-E734251F9E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C85809-7EED-F98D-CAED-9DC87B8B18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792" b="30580"/>
          <a:stretch/>
        </p:blipFill>
        <p:spPr>
          <a:xfrm>
            <a:off x="308797" y="3552670"/>
            <a:ext cx="6964430" cy="12621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A2312E5-81E5-F96C-F383-BDF51D0960B2}"/>
              </a:ext>
            </a:extLst>
          </p:cNvPr>
          <p:cNvSpPr txBox="1"/>
          <p:nvPr/>
        </p:nvSpPr>
        <p:spPr>
          <a:xfrm>
            <a:off x="7309204" y="3552670"/>
            <a:ext cx="1525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Electrostatic septa in the SPS tunnel LSS2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72948-BBAB-A8BB-F93C-6B5A897FFA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14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6D4D0BC-03EC-5031-38C2-29420B7D22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397" r="2397"/>
          <a:stretch/>
        </p:blipFill>
        <p:spPr>
          <a:xfrm>
            <a:off x="2969335" y="851666"/>
            <a:ext cx="6291032" cy="30836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984E478-0D39-867B-2CBF-4C03BAAE7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Layout of SPS extraction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14075-9E3A-396E-4EAE-BFE79D3F7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" y="1280809"/>
            <a:ext cx="3309823" cy="3537030"/>
          </a:xfrm>
        </p:spPr>
        <p:txBody>
          <a:bodyPr>
            <a:normAutofit/>
          </a:bodyPr>
          <a:lstStyle/>
          <a:p>
            <a:r>
              <a:rPr lang="en-US" dirty="0"/>
              <a:t>Nominal slow extraction conditions</a:t>
            </a:r>
          </a:p>
          <a:p>
            <a:r>
              <a:rPr lang="en-US" dirty="0"/>
              <a:t>Electrostatic septum</a:t>
            </a:r>
          </a:p>
          <a:p>
            <a:pPr lvl="1"/>
            <a:r>
              <a:rPr lang="en-US" dirty="0"/>
              <a:t>Combined deflection of 440 µrad</a:t>
            </a:r>
          </a:p>
          <a:p>
            <a:r>
              <a:rPr lang="en-US" dirty="0"/>
              <a:t>Magnetic septum</a:t>
            </a:r>
          </a:p>
          <a:p>
            <a:pPr lvl="1"/>
            <a:r>
              <a:rPr lang="en-US" dirty="0"/>
              <a:t>Thickness of ~5 mm</a:t>
            </a:r>
          </a:p>
          <a:p>
            <a:pPr lvl="1"/>
            <a:r>
              <a:rPr lang="en-US" dirty="0"/>
              <a:t>Present gap opened ~20 mm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9BCA3-84DF-8D16-A2C4-AFC64A5EB3A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16E72-171E-17A7-E230-BC5B031C7B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E49525-94F9-CBE2-2CF2-596B9299D798}"/>
              </a:ext>
            </a:extLst>
          </p:cNvPr>
          <p:cNvSpPr txBox="1"/>
          <p:nvPr/>
        </p:nvSpPr>
        <p:spPr>
          <a:xfrm>
            <a:off x="5690266" y="41295"/>
            <a:ext cx="14810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Electrostatic septa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DD33BF-F09F-D311-4C16-FF7E81BFA806}"/>
              </a:ext>
            </a:extLst>
          </p:cNvPr>
          <p:cNvSpPr txBox="1"/>
          <p:nvPr/>
        </p:nvSpPr>
        <p:spPr>
          <a:xfrm>
            <a:off x="7216265" y="-33552"/>
            <a:ext cx="19277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Magnetic septa protection absorber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518A4FC-A267-DAEB-D863-24DD52C3F247}"/>
              </a:ext>
            </a:extLst>
          </p:cNvPr>
          <p:cNvCxnSpPr>
            <a:cxnSpLocks/>
          </p:cNvCxnSpPr>
          <p:nvPr/>
        </p:nvCxnSpPr>
        <p:spPr>
          <a:xfrm>
            <a:off x="7725931" y="833086"/>
            <a:ext cx="0" cy="19487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1871495-72B8-E299-1931-7E0C382A1737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6430780" y="687626"/>
            <a:ext cx="413729" cy="301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1" name="Picture 20" descr="A graph of a line&#10;&#10;Description automatically generated">
            <a:extLst>
              <a:ext uri="{FF2B5EF4-FFF2-40B4-BE49-F238E27FC236}">
                <a16:creationId xmlns:a16="http://schemas.microsoft.com/office/drawing/2014/main" id="{C9EDC070-8EC1-D712-874B-73CBB609B6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7486" y="3690308"/>
            <a:ext cx="1927735" cy="899218"/>
          </a:xfrm>
          <a:prstGeom prst="rect">
            <a:avLst/>
          </a:prstGeom>
        </p:spPr>
      </p:pic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9761B69-D7F4-C4C2-205D-E01594108B5E}"/>
              </a:ext>
            </a:extLst>
          </p:cNvPr>
          <p:cNvCxnSpPr/>
          <p:nvPr/>
        </p:nvCxnSpPr>
        <p:spPr>
          <a:xfrm>
            <a:off x="6502733" y="3633616"/>
            <a:ext cx="374753" cy="443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B429142-7422-DEB1-6462-14B2C0F58F19}"/>
              </a:ext>
            </a:extLst>
          </p:cNvPr>
          <p:cNvSpPr txBox="1"/>
          <p:nvPr/>
        </p:nvSpPr>
        <p:spPr>
          <a:xfrm>
            <a:off x="-74950" y="4692080"/>
            <a:ext cx="24304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" dirty="0">
                <a:solidFill>
                  <a:schemeClr val="accent1">
                    <a:lumMod val="10000"/>
                  </a:schemeClr>
                </a:solidFill>
              </a:rPr>
              <a:t>G. </a:t>
            </a:r>
            <a:r>
              <a:rPr lang="en-US" sz="600" dirty="0" err="1">
                <a:solidFill>
                  <a:schemeClr val="accent1">
                    <a:lumMod val="10000"/>
                  </a:schemeClr>
                </a:solidFill>
              </a:rPr>
              <a:t>Ladarola</a:t>
            </a:r>
            <a:r>
              <a:rPr lang="en-US" sz="600" dirty="0">
                <a:solidFill>
                  <a:schemeClr val="accent1">
                    <a:lumMod val="10000"/>
                  </a:schemeClr>
                </a:solidFill>
              </a:rPr>
              <a:t> &amp; F. Velotti, </a:t>
            </a:r>
            <a:r>
              <a:rPr lang="en-US" sz="600" dirty="0">
                <a:solidFill>
                  <a:schemeClr val="accent1">
                    <a:lumMod val="10000"/>
                  </a:schemeClr>
                </a:solidFill>
                <a:hlinkClick r:id="rId4"/>
              </a:rPr>
              <a:t>gitlab.cern.ch/</a:t>
            </a:r>
            <a:r>
              <a:rPr lang="en-US" sz="600" dirty="0" err="1">
                <a:solidFill>
                  <a:schemeClr val="accent1">
                    <a:lumMod val="10000"/>
                  </a:schemeClr>
                </a:solidFill>
                <a:hlinkClick r:id="rId4"/>
              </a:rPr>
              <a:t>sps</a:t>
            </a:r>
            <a:r>
              <a:rPr lang="en-US" sz="600" dirty="0">
                <a:solidFill>
                  <a:schemeClr val="accent1">
                    <a:lumMod val="10000"/>
                  </a:schemeClr>
                </a:solidFill>
                <a:hlinkClick r:id="rId4"/>
              </a:rPr>
              <a:t>-projects/</a:t>
            </a:r>
            <a:r>
              <a:rPr lang="en-US" sz="600" dirty="0" err="1">
                <a:solidFill>
                  <a:schemeClr val="accent1">
                    <a:lumMod val="10000"/>
                  </a:schemeClr>
                </a:solidFill>
                <a:hlinkClick r:id="rId4"/>
              </a:rPr>
              <a:t>sx_xsuite_sps</a:t>
            </a:r>
            <a:endParaRPr lang="en-US" sz="600" dirty="0">
              <a:solidFill>
                <a:schemeClr val="accent1">
                  <a:lumMod val="10000"/>
                </a:schemeClr>
              </a:solidFill>
            </a:endParaRPr>
          </a:p>
          <a:p>
            <a:r>
              <a:rPr lang="en-US" sz="600" dirty="0">
                <a:solidFill>
                  <a:schemeClr val="accent1">
                    <a:lumMod val="10000"/>
                  </a:schemeClr>
                </a:solidFill>
              </a:rPr>
              <a:t>G, </a:t>
            </a:r>
            <a:r>
              <a:rPr lang="en-US" sz="600" dirty="0" err="1">
                <a:solidFill>
                  <a:schemeClr val="accent1">
                    <a:lumMod val="10000"/>
                  </a:schemeClr>
                </a:solidFill>
              </a:rPr>
              <a:t>Ladarola</a:t>
            </a:r>
            <a:r>
              <a:rPr lang="en-US" sz="6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600" i="1" dirty="0">
                <a:solidFill>
                  <a:schemeClr val="accent1">
                    <a:lumMod val="10000"/>
                  </a:schemeClr>
                </a:solidFill>
              </a:rPr>
              <a:t>et. al.</a:t>
            </a:r>
            <a:r>
              <a:rPr lang="en-US" sz="6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sz="600" dirty="0">
                <a:solidFill>
                  <a:schemeClr val="accent1">
                    <a:lumMod val="10000"/>
                  </a:schemeClr>
                </a:solidFill>
                <a:hlinkClick r:id="rId5"/>
              </a:rPr>
              <a:t>github.com/</a:t>
            </a:r>
            <a:r>
              <a:rPr lang="en-US" sz="600" dirty="0" err="1">
                <a:solidFill>
                  <a:schemeClr val="accent1">
                    <a:lumMod val="10000"/>
                  </a:schemeClr>
                </a:solidFill>
                <a:hlinkClick r:id="rId5"/>
              </a:rPr>
              <a:t>xsuite</a:t>
            </a:r>
            <a:endParaRPr lang="en-US" sz="6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52DEEED-87A8-4A97-CBBD-0512AB5F258C}"/>
              </a:ext>
            </a:extLst>
          </p:cNvPr>
          <p:cNvSpPr txBox="1"/>
          <p:nvPr/>
        </p:nvSpPr>
        <p:spPr>
          <a:xfrm>
            <a:off x="6984957" y="4511028"/>
            <a:ext cx="200277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/>
              <a:t>Phase space at the entrance to the first electrostatic septum</a:t>
            </a:r>
          </a:p>
        </p:txBody>
      </p:sp>
      <p:sp>
        <p:nvSpPr>
          <p:cNvPr id="32" name="Slide Number Placeholder 31">
            <a:extLst>
              <a:ext uri="{FF2B5EF4-FFF2-40B4-BE49-F238E27FC236}">
                <a16:creationId xmlns:a16="http://schemas.microsoft.com/office/drawing/2014/main" id="{052A1D2C-DE82-7604-4506-FCD72A4C71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22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87A68-4C5C-6082-289D-053194592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Required crystal extraction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84FD45-F1E8-538B-7186-35EFD74893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45787"/>
            <a:ext cx="4092102" cy="4202718"/>
          </a:xfrm>
        </p:spPr>
        <p:txBody>
          <a:bodyPr/>
          <a:lstStyle/>
          <a:p>
            <a:r>
              <a:rPr lang="en-US" dirty="0"/>
              <a:t>Aims</a:t>
            </a:r>
          </a:p>
          <a:p>
            <a:pPr lvl="1"/>
            <a:r>
              <a:rPr lang="en-US" dirty="0"/>
              <a:t>Aiming for similar gap at magnetic septum</a:t>
            </a:r>
          </a:p>
          <a:p>
            <a:pPr lvl="1"/>
            <a:r>
              <a:rPr lang="en-US" dirty="0"/>
              <a:t>For an extraction efficiency &gt;99.5%</a:t>
            </a:r>
          </a:p>
          <a:p>
            <a:r>
              <a:rPr lang="en-US" dirty="0"/>
              <a:t>Associated crystal parameters</a:t>
            </a:r>
          </a:p>
          <a:p>
            <a:pPr lvl="1"/>
            <a:r>
              <a:rPr lang="en-US" dirty="0"/>
              <a:t>Short length to minimize nuclear interaction</a:t>
            </a:r>
          </a:p>
          <a:p>
            <a:pPr lvl="1"/>
            <a:r>
              <a:rPr lang="en-US" dirty="0"/>
              <a:t>Angle of 400 µrad to 800 µrad</a:t>
            </a:r>
          </a:p>
          <a:p>
            <a:pPr lvl="1"/>
            <a:r>
              <a:rPr lang="en-US" dirty="0"/>
              <a:t>Large channeling efficiency</a:t>
            </a:r>
          </a:p>
          <a:p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F24566-D3E6-20B0-4CAD-B9C0F11E76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A833E-AECC-9E1F-6F92-563464F6D3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pic>
        <p:nvPicPr>
          <p:cNvPr id="9" name="Picture 8" descr="A graph of different colored lines&#10;&#10;Description automatically generated">
            <a:extLst>
              <a:ext uri="{FF2B5EF4-FFF2-40B4-BE49-F238E27FC236}">
                <a16:creationId xmlns:a16="http://schemas.microsoft.com/office/drawing/2014/main" id="{7DCE4118-55F5-0859-13A3-E633494D8EF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84910" y="2061660"/>
            <a:ext cx="5801854" cy="270753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C3B4298-273A-F703-E766-D723ECD98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340" y="-359925"/>
            <a:ext cx="1861687" cy="229812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70476B8-E8A5-D2DB-4263-B2872B6F57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87395" y="9551"/>
            <a:ext cx="390961" cy="4930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573840-20CA-542A-9910-2FB85CABDA9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576546" y="993737"/>
            <a:ext cx="390961" cy="493045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383A336C-81CD-1301-189A-C1B70380F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368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AC4A0-FBF9-E7D2-5D58-CC52C9F34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technologies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6C090-73B6-38B7-7389-8AE12513A3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5"/>
            <a:ext cx="8662567" cy="4322889"/>
          </a:xfrm>
        </p:spPr>
        <p:txBody>
          <a:bodyPr>
            <a:normAutofit/>
          </a:bodyPr>
          <a:lstStyle/>
          <a:p>
            <a:r>
              <a:rPr lang="en-US" dirty="0"/>
              <a:t>Several crystal types have been manufactured and tested [2,3]</a:t>
            </a:r>
          </a:p>
          <a:p>
            <a:pPr lvl="1"/>
            <a:r>
              <a:rPr lang="en-US" dirty="0"/>
              <a:t>Wide range of size (2 to 70 mm) and angle (30 µrad to 13 </a:t>
            </a:r>
            <a:r>
              <a:rPr lang="en-US" dirty="0" err="1"/>
              <a:t>mrad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Thick crystal up to 20 mm are possible but not the whole surface is exploitable [2]</a:t>
            </a:r>
          </a:p>
          <a:p>
            <a:r>
              <a:rPr lang="en-US" dirty="0"/>
              <a:t>Critical angle for straight silicon crystal at 400 GeV is 10urad and </a:t>
            </a:r>
            <a:r>
              <a:rPr lang="en-US" dirty="0" err="1"/>
              <a:t>R</a:t>
            </a:r>
            <a:r>
              <a:rPr lang="en-US" baseline="-25000" dirty="0" err="1"/>
              <a:t>c</a:t>
            </a:r>
            <a:r>
              <a:rPr lang="en-US" dirty="0"/>
              <a:t>=1m</a:t>
            </a:r>
          </a:p>
          <a:p>
            <a:pPr lvl="1"/>
            <a:r>
              <a:rPr lang="en-US" dirty="0"/>
              <a:t>For a bent crystal                      </a:t>
            </a:r>
          </a:p>
          <a:p>
            <a:pPr lvl="1"/>
            <a:r>
              <a:rPr lang="en-US" dirty="0"/>
              <a:t>For 10m radius, crystal provides 100 µrad/mm but 200 µrad/mm is feasible mechanically</a:t>
            </a:r>
          </a:p>
          <a:p>
            <a:pPr lvl="1"/>
            <a:r>
              <a:rPr lang="en-US" dirty="0"/>
              <a:t>Volume reflection ~14 µrad</a:t>
            </a:r>
          </a:p>
          <a:p>
            <a:r>
              <a:rPr lang="en-US" dirty="0"/>
              <a:t>Efficiency measured at 400Gev [2]</a:t>
            </a:r>
          </a:p>
          <a:p>
            <a:pPr lvl="1"/>
            <a:r>
              <a:rPr lang="en-US" dirty="0"/>
              <a:t>Channeling up to 68% and 54% respectively for angular spread within 5 µrad (1/2 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/>
              <a:t>) and 10 µrad (1</a:t>
            </a:r>
            <a:r>
              <a:rPr lang="el-GR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θ</a:t>
            </a:r>
            <a:r>
              <a:rPr lang="en-US" baseline="-25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Volume reflection up to 90%</a:t>
            </a:r>
          </a:p>
          <a:p>
            <a:r>
              <a:rPr lang="en-US" dirty="0"/>
              <a:t>Present discussion on the feasibility of crystal slow extraction overlooks crystal manufacturing methods and limitations on the resulting crystals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B289B8-3D8A-75CF-A068-327502DBD30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E3468-682C-55ED-838A-C463432958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08A4F3-5752-995E-1D17-97F2731837E0}"/>
              </a:ext>
            </a:extLst>
          </p:cNvPr>
          <p:cNvSpPr txBox="1"/>
          <p:nvPr/>
        </p:nvSpPr>
        <p:spPr>
          <a:xfrm>
            <a:off x="-53642" y="4695440"/>
            <a:ext cx="3187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" dirty="0">
                <a:solidFill>
                  <a:schemeClr val="accent6">
                    <a:lumMod val="50000"/>
                  </a:schemeClr>
                </a:solidFill>
              </a:rPr>
              <a:t>[1] M. </a:t>
            </a:r>
            <a:r>
              <a:rPr lang="en-US" sz="400" dirty="0" err="1">
                <a:solidFill>
                  <a:schemeClr val="accent6">
                    <a:lumMod val="50000"/>
                  </a:schemeClr>
                </a:solidFill>
              </a:rPr>
              <a:t>D'andrea</a:t>
            </a:r>
            <a:r>
              <a:rPr lang="en-US" sz="400" dirty="0">
                <a:solidFill>
                  <a:schemeClr val="accent6">
                    <a:lumMod val="50000"/>
                  </a:schemeClr>
                </a:solidFill>
              </a:rPr>
              <a:t>, application of crystal collimation to LHC, PhD 2021, </a:t>
            </a:r>
            <a:r>
              <a:rPr lang="en-US" sz="400" dirty="0">
                <a:solidFill>
                  <a:schemeClr val="accent6">
                    <a:lumMod val="5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lang="en-US" sz="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00" dirty="0">
                <a:solidFill>
                  <a:schemeClr val="accent6">
                    <a:lumMod val="50000"/>
                  </a:schemeClr>
                </a:solidFill>
              </a:rPr>
              <a:t>[2] R. Rossi, Measurements of coherent interactions of 400 GeV protons in silicon bent crystals, </a:t>
            </a:r>
            <a:r>
              <a:rPr lang="en-US" sz="400" dirty="0">
                <a:solidFill>
                  <a:schemeClr val="accent6">
                    <a:lumMod val="50000"/>
                  </a:schemeClr>
                </a:solidFill>
                <a:hlinkClick r:id="rId3"/>
              </a:rPr>
              <a:t>link</a:t>
            </a:r>
            <a:endParaRPr lang="en-US" sz="400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400" dirty="0">
                <a:solidFill>
                  <a:schemeClr val="accent6">
                    <a:lumMod val="50000"/>
                  </a:schemeClr>
                </a:solidFill>
              </a:rPr>
              <a:t>[3] S. Cesare, Analysis of long crystal channelling efficiency from hadron beam test data, Workshop </a:t>
            </a:r>
            <a:r>
              <a:rPr lang="en-US" sz="400" dirty="0" err="1">
                <a:solidFill>
                  <a:schemeClr val="accent6">
                    <a:lumMod val="50000"/>
                  </a:schemeClr>
                </a:solidFill>
              </a:rPr>
              <a:t>FixedTarget</a:t>
            </a:r>
            <a:r>
              <a:rPr lang="en-US" sz="400" dirty="0">
                <a:solidFill>
                  <a:schemeClr val="accent6">
                    <a:lumMod val="50000"/>
                  </a:schemeClr>
                </a:solidFill>
              </a:rPr>
              <a:t> ICJLAB, 2023, </a:t>
            </a:r>
            <a:r>
              <a:rPr lang="en-US" sz="400" dirty="0">
                <a:solidFill>
                  <a:schemeClr val="accent6">
                    <a:lumMod val="50000"/>
                  </a:schemeClr>
                </a:solidFill>
                <a:hlinkClick r:id="rId4"/>
              </a:rPr>
              <a:t>link</a:t>
            </a:r>
            <a:endParaRPr lang="en-US" sz="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42B96-92B2-459A-A6AC-2F1D8EACF34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73090" y="1836909"/>
            <a:ext cx="763199" cy="2905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9AB0BF7-D395-3507-6A3B-962E38BB7D0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21281"/>
          <a:stretch/>
        </p:blipFill>
        <p:spPr>
          <a:xfrm>
            <a:off x="3496590" y="1857622"/>
            <a:ext cx="1486594" cy="249096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736A55-F13A-7349-1C84-DD0800734B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1328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65490-98CC-7F46-76CA-548295BF2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characteristics : </a:t>
            </a:r>
            <a:r>
              <a:rPr lang="en-US" sz="1600" dirty="0"/>
              <a:t>mapping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88881-BA8A-61ED-D3AD-EB463A797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7"/>
            <a:ext cx="8518187" cy="111844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Model</a:t>
            </a:r>
          </a:p>
          <a:p>
            <a:pPr lvl="1"/>
            <a:r>
              <a:rPr lang="en-US" dirty="0"/>
              <a:t>Xsuite </a:t>
            </a:r>
            <a:r>
              <a:rPr lang="en-US" dirty="0" err="1"/>
              <a:t>EverestCrystal</a:t>
            </a:r>
            <a:r>
              <a:rPr lang="en-US" dirty="0"/>
              <a:t> with </a:t>
            </a:r>
            <a:r>
              <a:rPr lang="en-US" dirty="0" err="1"/>
              <a:t>SiliconCrystal</a:t>
            </a:r>
            <a:r>
              <a:rPr lang="en-US" dirty="0"/>
              <a:t> material</a:t>
            </a:r>
          </a:p>
          <a:p>
            <a:pPr lvl="1"/>
            <a:r>
              <a:rPr lang="en-US" dirty="0"/>
              <a:t>Probed with a perfect pencil beam of protons at 400 GeV/c</a:t>
            </a:r>
          </a:p>
          <a:p>
            <a:r>
              <a:rPr lang="en-US" dirty="0"/>
              <a:t>Case of a Silicon crystal 4 mm long and R=10 -&gt; 400 µrad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2910AD-9AA2-AAA2-DF80-86EADE7C8D9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9E887-B3B0-5B0E-6BBF-928C3C7C03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18B13F-6AE1-6701-0F6D-938B0ACB9AD2}"/>
              </a:ext>
            </a:extLst>
          </p:cNvPr>
          <p:cNvSpPr txBox="1"/>
          <p:nvPr/>
        </p:nvSpPr>
        <p:spPr>
          <a:xfrm>
            <a:off x="-43525" y="4712333"/>
            <a:ext cx="46141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1">
                    <a:lumMod val="10000"/>
                  </a:schemeClr>
                </a:solidFill>
              </a:rPr>
              <a:t>G, </a:t>
            </a:r>
            <a:r>
              <a:rPr lang="en-US" sz="800" dirty="0" err="1">
                <a:solidFill>
                  <a:schemeClr val="accent1">
                    <a:lumMod val="10000"/>
                  </a:schemeClr>
                </a:solidFill>
              </a:rPr>
              <a:t>Ladarola</a:t>
            </a:r>
            <a:r>
              <a:rPr lang="en-US" sz="8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800" i="1" dirty="0">
                <a:solidFill>
                  <a:schemeClr val="accent1">
                    <a:lumMod val="10000"/>
                  </a:schemeClr>
                </a:solidFill>
              </a:rPr>
              <a:t>et. al.</a:t>
            </a:r>
            <a:r>
              <a:rPr lang="en-US" sz="8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sz="800" dirty="0">
                <a:solidFill>
                  <a:schemeClr val="accent1">
                    <a:lumMod val="10000"/>
                  </a:schemeClr>
                </a:solidFill>
                <a:hlinkClick r:id="rId2"/>
              </a:rPr>
              <a:t>github.com/</a:t>
            </a:r>
            <a:r>
              <a:rPr lang="en-US" sz="800" dirty="0" err="1">
                <a:solidFill>
                  <a:schemeClr val="accent1">
                    <a:lumMod val="10000"/>
                  </a:schemeClr>
                </a:solidFill>
                <a:hlinkClick r:id="rId2"/>
              </a:rPr>
              <a:t>xsuite</a:t>
            </a:r>
            <a:endParaRPr lang="en-US" sz="800" dirty="0">
              <a:solidFill>
                <a:schemeClr val="accent1">
                  <a:lumMod val="1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AB465BF-EB7A-5EB2-508B-1CE05BA7385A}"/>
              </a:ext>
            </a:extLst>
          </p:cNvPr>
          <p:cNvSpPr txBox="1"/>
          <p:nvPr/>
        </p:nvSpPr>
        <p:spPr>
          <a:xfrm>
            <a:off x="2324437" y="3901876"/>
            <a:ext cx="19427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/>
              <a:t>Scattering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Volume reflection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Volume capture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/>
              <a:t>Channeling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200" dirty="0" err="1"/>
              <a:t>Dechannelling</a:t>
            </a:r>
            <a:endParaRPr lang="en-US" sz="1200" dirty="0"/>
          </a:p>
          <a:p>
            <a:pPr marL="342900" indent="-342900">
              <a:buFont typeface="+mj-lt"/>
              <a:buAutoNum type="arabicPeriod"/>
            </a:pPr>
            <a:endParaRPr lang="en-US" sz="120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E426B35-DB2A-9AE2-ED92-EB4AEE09AF41}"/>
              </a:ext>
            </a:extLst>
          </p:cNvPr>
          <p:cNvGrpSpPr/>
          <p:nvPr/>
        </p:nvGrpSpPr>
        <p:grpSpPr>
          <a:xfrm>
            <a:off x="-258198" y="1453499"/>
            <a:ext cx="4998809" cy="2499405"/>
            <a:chOff x="-258197" y="1876744"/>
            <a:chExt cx="4998809" cy="2499405"/>
          </a:xfrm>
        </p:grpSpPr>
        <p:pic>
          <p:nvPicPr>
            <p:cNvPr id="9" name="Picture 8" descr="A green and yellow line&#10;&#10;Description automatically generated">
              <a:extLst>
                <a:ext uri="{FF2B5EF4-FFF2-40B4-BE49-F238E27FC236}">
                  <a16:creationId xmlns:a16="http://schemas.microsoft.com/office/drawing/2014/main" id="{5D58B7D5-5E55-E2D4-2FBC-63344D97D5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258197" y="1876744"/>
              <a:ext cx="4998809" cy="2499405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90B7284-D151-0E47-8730-4D2261B719EC}"/>
                </a:ext>
              </a:extLst>
            </p:cNvPr>
            <p:cNvSpPr txBox="1"/>
            <p:nvPr/>
          </p:nvSpPr>
          <p:spPr>
            <a:xfrm>
              <a:off x="681625" y="2340429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AC4FFA96-2836-CFF3-53F2-DC07E180E8A8}"/>
                </a:ext>
              </a:extLst>
            </p:cNvPr>
            <p:cNvSpPr txBox="1"/>
            <p:nvPr/>
          </p:nvSpPr>
          <p:spPr>
            <a:xfrm>
              <a:off x="3136238" y="2307786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E2DA2E-CF49-F1C1-C0DC-BDC0002C81CD}"/>
                </a:ext>
              </a:extLst>
            </p:cNvPr>
            <p:cNvSpPr txBox="1"/>
            <p:nvPr/>
          </p:nvSpPr>
          <p:spPr>
            <a:xfrm>
              <a:off x="1969565" y="2460186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2A5815F-F477-9A0C-09ED-6B9D44F5968D}"/>
                </a:ext>
              </a:extLst>
            </p:cNvPr>
            <p:cNvSpPr txBox="1"/>
            <p:nvPr/>
          </p:nvSpPr>
          <p:spPr>
            <a:xfrm>
              <a:off x="1957155" y="3043628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BD274B4-EF0C-C267-21AF-3E12529F6369}"/>
                </a:ext>
              </a:extLst>
            </p:cNvPr>
            <p:cNvSpPr txBox="1"/>
            <p:nvPr/>
          </p:nvSpPr>
          <p:spPr>
            <a:xfrm>
              <a:off x="3136238" y="3676144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4830B38-FD08-ADD0-771B-B07A377C3D4C}"/>
                </a:ext>
              </a:extLst>
            </p:cNvPr>
            <p:cNvSpPr txBox="1"/>
            <p:nvPr/>
          </p:nvSpPr>
          <p:spPr>
            <a:xfrm>
              <a:off x="3115829" y="3104548"/>
              <a:ext cx="284052" cy="30777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FF0000"/>
                  </a:solidFill>
                </a:rPr>
                <a:t>5</a:t>
              </a: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2FEF77A4-0A42-70E7-52AA-6D3178AFA4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824514" y="1558048"/>
            <a:ext cx="3382388" cy="1691192"/>
          </a:xfrm>
          <a:prstGeom prst="rect">
            <a:avLst/>
          </a:prstGeom>
        </p:spPr>
      </p:pic>
      <p:pic>
        <p:nvPicPr>
          <p:cNvPr id="24" name="Picture 23" descr="A graph of a red and blue triangle&#10;&#10;Description automatically generated with medium confidence">
            <a:extLst>
              <a:ext uri="{FF2B5EF4-FFF2-40B4-BE49-F238E27FC236}">
                <a16:creationId xmlns:a16="http://schemas.microsoft.com/office/drawing/2014/main" id="{1FC24AB8-A39A-99EA-BE79-9B4CADECA018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17555" y="3160437"/>
            <a:ext cx="3382388" cy="169119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2636E3F-3813-2992-0A34-766046C8BFFD}"/>
              </a:ext>
            </a:extLst>
          </p:cNvPr>
          <p:cNvSpPr txBox="1"/>
          <p:nvPr/>
        </p:nvSpPr>
        <p:spPr>
          <a:xfrm>
            <a:off x="5258746" y="3398653"/>
            <a:ext cx="28405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2A4EA-E4A0-4E52-F358-3A4039507568}"/>
              </a:ext>
            </a:extLst>
          </p:cNvPr>
          <p:cNvSpPr txBox="1"/>
          <p:nvPr/>
        </p:nvSpPr>
        <p:spPr>
          <a:xfrm>
            <a:off x="6425392" y="4316557"/>
            <a:ext cx="28405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9E8CA61-D965-8F4D-2F37-5A4ADE7B0574}"/>
              </a:ext>
            </a:extLst>
          </p:cNvPr>
          <p:cNvSpPr txBox="1"/>
          <p:nvPr/>
        </p:nvSpPr>
        <p:spPr>
          <a:xfrm>
            <a:off x="6398781" y="2472890"/>
            <a:ext cx="28405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80437EB-78C2-6A7B-B05C-CED97101D2D4}"/>
              </a:ext>
            </a:extLst>
          </p:cNvPr>
          <p:cNvSpPr txBox="1"/>
          <p:nvPr/>
        </p:nvSpPr>
        <p:spPr>
          <a:xfrm>
            <a:off x="7500713" y="1788777"/>
            <a:ext cx="28405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D543F9-7DEF-3391-DC20-D46678D35387}"/>
              </a:ext>
            </a:extLst>
          </p:cNvPr>
          <p:cNvSpPr txBox="1"/>
          <p:nvPr/>
        </p:nvSpPr>
        <p:spPr>
          <a:xfrm>
            <a:off x="7963711" y="1942665"/>
            <a:ext cx="11208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Incoming</a:t>
            </a:r>
          </a:p>
          <a:p>
            <a:r>
              <a:rPr lang="en-GB" dirty="0"/>
              <a:t>Angle </a:t>
            </a:r>
          </a:p>
          <a:p>
            <a:r>
              <a:rPr lang="en-GB" dirty="0"/>
              <a:t>0 µrad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6273396-0EAD-64F3-DF35-C0A6FFA40701}"/>
              </a:ext>
            </a:extLst>
          </p:cNvPr>
          <p:cNvSpPr txBox="1"/>
          <p:nvPr/>
        </p:nvSpPr>
        <p:spPr>
          <a:xfrm>
            <a:off x="7934690" y="3420505"/>
            <a:ext cx="11769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Incoming</a:t>
            </a:r>
          </a:p>
          <a:p>
            <a:r>
              <a:rPr lang="en-GB" dirty="0"/>
              <a:t>Angle </a:t>
            </a:r>
          </a:p>
          <a:p>
            <a:r>
              <a:rPr lang="en-GB" dirty="0"/>
              <a:t>-150 µrad</a:t>
            </a:r>
          </a:p>
        </p:txBody>
      </p:sp>
      <p:sp>
        <p:nvSpPr>
          <p:cNvPr id="31" name="Slide Number Placeholder 30">
            <a:extLst>
              <a:ext uri="{FF2B5EF4-FFF2-40B4-BE49-F238E27FC236}">
                <a16:creationId xmlns:a16="http://schemas.microsoft.com/office/drawing/2014/main" id="{6A456619-A35F-96EC-27B3-DDA27836AA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80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10C70-713B-B0BB-F79E-D057D9F63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Crystal characteristics : </a:t>
            </a:r>
            <a:r>
              <a:rPr lang="en-US" sz="1800" dirty="0"/>
              <a:t>effect of length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8BBF4-8042-96F7-E092-3460CC96B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495546"/>
            <a:ext cx="4614152" cy="4216787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Model</a:t>
            </a:r>
          </a:p>
          <a:p>
            <a:pPr lvl="1"/>
            <a:r>
              <a:rPr lang="en-US" dirty="0"/>
              <a:t>Xsuite </a:t>
            </a:r>
            <a:r>
              <a:rPr lang="en-US" dirty="0" err="1"/>
              <a:t>EverestCrystal</a:t>
            </a:r>
            <a:r>
              <a:rPr lang="en-US" dirty="0"/>
              <a:t> with </a:t>
            </a:r>
            <a:r>
              <a:rPr lang="en-US" dirty="0" err="1"/>
              <a:t>SiliconCrystal</a:t>
            </a:r>
            <a:r>
              <a:rPr lang="en-US" dirty="0"/>
              <a:t> material</a:t>
            </a:r>
          </a:p>
          <a:p>
            <a:pPr lvl="1"/>
            <a:r>
              <a:rPr lang="en-US" dirty="0"/>
              <a:t>Probed with a perfect pencil beam</a:t>
            </a:r>
          </a:p>
          <a:p>
            <a:pPr lvl="1"/>
            <a:r>
              <a:rPr lang="en-US" dirty="0"/>
              <a:t>Fixed deflection at 400 µrad and variation of the crystal length </a:t>
            </a:r>
          </a:p>
          <a:p>
            <a:r>
              <a:rPr lang="en-US" dirty="0"/>
              <a:t> Channeling</a:t>
            </a:r>
          </a:p>
          <a:p>
            <a:pPr lvl="1"/>
            <a:r>
              <a:rPr lang="en-US" dirty="0"/>
              <a:t>Maximum channeling efficiency ~80%</a:t>
            </a:r>
          </a:p>
          <a:p>
            <a:pPr lvl="1"/>
            <a:r>
              <a:rPr lang="en-US" dirty="0"/>
              <a:t>Dechannelled particles populate the space between circulating and extracted beam</a:t>
            </a:r>
          </a:p>
          <a:p>
            <a:pPr lvl="1"/>
            <a:r>
              <a:rPr lang="en-US" dirty="0"/>
              <a:t>Scattering </a:t>
            </a:r>
          </a:p>
          <a:p>
            <a:r>
              <a:rPr lang="en-US" dirty="0"/>
              <a:t>Non channeling fraction</a:t>
            </a:r>
          </a:p>
          <a:p>
            <a:pPr lvl="1"/>
            <a:r>
              <a:rPr lang="en-US" dirty="0"/>
              <a:t>In average not deflected by the crystal</a:t>
            </a:r>
          </a:p>
          <a:p>
            <a:pPr lvl="1"/>
            <a:r>
              <a:rPr lang="en-US" dirty="0"/>
              <a:t>Scattering angle is reasonable with sigma between 5 and 20 µrad</a:t>
            </a:r>
          </a:p>
          <a:p>
            <a:r>
              <a:rPr lang="en-US" dirty="0"/>
              <a:t>Optimisation</a:t>
            </a:r>
          </a:p>
          <a:p>
            <a:pPr lvl="1"/>
            <a:r>
              <a:rPr lang="en-US" dirty="0"/>
              <a:t>The sum of channelled and non-channelled can be maximized to around 95%</a:t>
            </a:r>
          </a:p>
          <a:p>
            <a:pPr lvl="1"/>
            <a:r>
              <a:rPr lang="en-US" dirty="0"/>
              <a:t>Non-channelled beam behaviour after the scattering needs to be evaluated</a:t>
            </a:r>
          </a:p>
          <a:p>
            <a:pPr marL="268287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E5E7AE-1098-544C-EA3C-41751DF1625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2024-02-11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D0195E-8747-547A-5B63-785CCAADB1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Crystal septa -- SXW 2024 -- Y. Dutheil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154DC42-B1C6-AB1C-7CC7-7FF6333C9C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4114799" y="307908"/>
            <a:ext cx="6112213" cy="30561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F49BB26-6921-364C-F8EA-66C4E3DA0FAC}"/>
              </a:ext>
            </a:extLst>
          </p:cNvPr>
          <p:cNvSpPr txBox="1"/>
          <p:nvPr/>
        </p:nvSpPr>
        <p:spPr>
          <a:xfrm>
            <a:off x="-43525" y="4712333"/>
            <a:ext cx="461415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accent1">
                    <a:lumMod val="10000"/>
                  </a:schemeClr>
                </a:solidFill>
              </a:rPr>
              <a:t>G, </a:t>
            </a:r>
            <a:r>
              <a:rPr lang="en-US" sz="800" dirty="0" err="1">
                <a:solidFill>
                  <a:schemeClr val="accent1">
                    <a:lumMod val="10000"/>
                  </a:schemeClr>
                </a:solidFill>
              </a:rPr>
              <a:t>Ladarola</a:t>
            </a:r>
            <a:r>
              <a:rPr lang="en-US" sz="800" dirty="0">
                <a:solidFill>
                  <a:schemeClr val="accent1">
                    <a:lumMod val="10000"/>
                  </a:schemeClr>
                </a:solidFill>
              </a:rPr>
              <a:t> </a:t>
            </a:r>
            <a:r>
              <a:rPr lang="en-US" sz="800" i="1" dirty="0">
                <a:solidFill>
                  <a:schemeClr val="accent1">
                    <a:lumMod val="10000"/>
                  </a:schemeClr>
                </a:solidFill>
              </a:rPr>
              <a:t>et. al.</a:t>
            </a:r>
            <a:r>
              <a:rPr lang="en-US" sz="800" dirty="0">
                <a:solidFill>
                  <a:schemeClr val="accent1">
                    <a:lumMod val="10000"/>
                  </a:schemeClr>
                </a:solidFill>
              </a:rPr>
              <a:t>, </a:t>
            </a:r>
            <a:r>
              <a:rPr lang="en-US" sz="800" dirty="0">
                <a:solidFill>
                  <a:schemeClr val="accent1">
                    <a:lumMod val="10000"/>
                  </a:schemeClr>
                </a:solidFill>
                <a:hlinkClick r:id="rId3"/>
              </a:rPr>
              <a:t>github.com/</a:t>
            </a:r>
            <a:r>
              <a:rPr lang="en-US" sz="800" dirty="0" err="1">
                <a:solidFill>
                  <a:schemeClr val="accent1">
                    <a:lumMod val="10000"/>
                  </a:schemeClr>
                </a:solidFill>
                <a:hlinkClick r:id="rId3"/>
              </a:rPr>
              <a:t>xsuite</a:t>
            </a:r>
            <a:endParaRPr lang="en-US" sz="800" dirty="0">
              <a:solidFill>
                <a:schemeClr val="accent1">
                  <a:lumMod val="10000"/>
                </a:schemeClr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F73405F-1179-ACF8-54AE-281BF80ED48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/>
        </p:blipFill>
        <p:spPr>
          <a:xfrm>
            <a:off x="5338901" y="3326859"/>
            <a:ext cx="3283048" cy="1641522"/>
          </a:xfrm>
          <a:prstGeom prst="rect">
            <a:avLst/>
          </a:prstGeom>
        </p:spPr>
      </p:pic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A1F62D-37EF-C89A-3718-B43E4A3AF7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379369"/>
      </p:ext>
    </p:extLst>
  </p:cSld>
  <p:clrMapOvr>
    <a:masterClrMapping/>
  </p:clrMapOvr>
</p:sld>
</file>

<file path=ppt/theme/theme1.xml><?xml version="1.0" encoding="utf-8"?>
<a:theme xmlns:a="http://schemas.openxmlformats.org/drawingml/2006/main" name="CERNCorporate16-9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79EC8792B1CBA46B9E794D43214911B" ma:contentTypeVersion="0" ma:contentTypeDescription="Create a new document." ma:contentTypeScope="" ma:versionID="634dfb5eb9ad39680fc675426ea3155e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0bd368838209125d5946d2741378d2d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3D1BF7-91D8-48F1-948A-FE72CD16E3B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145811-00F6-4C16-9F7E-410B8188E321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C299368-3AFD-42D9-80FF-D7E4ABC27B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CERNCorporate16-9.potx</Template>
  <TotalTime>16373</TotalTime>
  <Words>1550</Words>
  <Application>Microsoft Office PowerPoint</Application>
  <PresentationFormat>On-screen Show (16:9)</PresentationFormat>
  <Paragraphs>235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Cambria Math</vt:lpstr>
      <vt:lpstr>Optima</vt:lpstr>
      <vt:lpstr>CERNCorporate16-9</vt:lpstr>
      <vt:lpstr>PowerPoint Presentation</vt:lpstr>
      <vt:lpstr>Replacement of electrostatic septa with crystal technology</vt:lpstr>
      <vt:lpstr>Outline</vt:lpstr>
      <vt:lpstr>SPS slow extraction</vt:lpstr>
      <vt:lpstr>Layout of SPS extraction</vt:lpstr>
      <vt:lpstr>Required crystal extraction performance</vt:lpstr>
      <vt:lpstr>Crystal technologies</vt:lpstr>
      <vt:lpstr>Crystal characteristics : mapping</vt:lpstr>
      <vt:lpstr>Crystal characteristics : effect of length</vt:lpstr>
      <vt:lpstr>Crystal characteristics : effect of energy</vt:lpstr>
      <vt:lpstr>Extraction concept : Non-resonant channelling</vt:lpstr>
      <vt:lpstr>Extraction concept : Resonant Channelling</vt:lpstr>
      <vt:lpstr>Extraction concept : Resonant channelling </vt:lpstr>
      <vt:lpstr>Extraction concept : Resonant channelling</vt:lpstr>
      <vt:lpstr>Extraction concept prospects</vt:lpstr>
      <vt:lpstr>Plans at CERN for 2023 and 2024</vt:lpstr>
      <vt:lpstr>Conclusion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 User</dc:creator>
  <cp:lastModifiedBy>yann dutheil</cp:lastModifiedBy>
  <cp:revision>152</cp:revision>
  <dcterms:created xsi:type="dcterms:W3CDTF">2012-11-30T11:04:26Z</dcterms:created>
  <dcterms:modified xsi:type="dcterms:W3CDTF">2024-02-14T06:51:14Z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0x010100279EC8792B1CBA46B9E794D43214911B</vt:lpwstr>
  </property>
  <property fmtid="{D5CDD505-2E9C-101B-9397-08002B2CF9AE}" pid="3" name="IsMyDocuments">
    <vt:bool>true</vt:bool>
  </property>
</Properties>
</file>