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43"/>
  </p:notesMasterIdLst>
  <p:handoutMasterIdLst>
    <p:handoutMasterId r:id="rId44"/>
  </p:handoutMasterIdLst>
  <p:sldIdLst>
    <p:sldId id="294" r:id="rId2"/>
    <p:sldId id="490" r:id="rId3"/>
    <p:sldId id="512" r:id="rId4"/>
    <p:sldId id="596" r:id="rId5"/>
    <p:sldId id="432" r:id="rId6"/>
    <p:sldId id="433" r:id="rId7"/>
    <p:sldId id="434" r:id="rId8"/>
    <p:sldId id="435" r:id="rId9"/>
    <p:sldId id="436" r:id="rId10"/>
    <p:sldId id="437" r:id="rId11"/>
    <p:sldId id="438" r:id="rId12"/>
    <p:sldId id="439" r:id="rId13"/>
    <p:sldId id="440" r:id="rId14"/>
    <p:sldId id="441" r:id="rId15"/>
    <p:sldId id="442" r:id="rId16"/>
    <p:sldId id="443" r:id="rId17"/>
    <p:sldId id="493" r:id="rId18"/>
    <p:sldId id="609" r:id="rId19"/>
    <p:sldId id="529" r:id="rId20"/>
    <p:sldId id="592" r:id="rId21"/>
    <p:sldId id="593" r:id="rId22"/>
    <p:sldId id="516" r:id="rId23"/>
    <p:sldId id="519" r:id="rId24"/>
    <p:sldId id="520" r:id="rId25"/>
    <p:sldId id="517" r:id="rId26"/>
    <p:sldId id="610" r:id="rId27"/>
    <p:sldId id="553" r:id="rId28"/>
    <p:sldId id="572" r:id="rId29"/>
    <p:sldId id="555" r:id="rId30"/>
    <p:sldId id="506" r:id="rId31"/>
    <p:sldId id="503" r:id="rId32"/>
    <p:sldId id="514" r:id="rId33"/>
    <p:sldId id="601" r:id="rId34"/>
    <p:sldId id="599" r:id="rId35"/>
    <p:sldId id="602" r:id="rId36"/>
    <p:sldId id="604" r:id="rId37"/>
    <p:sldId id="608" r:id="rId38"/>
    <p:sldId id="595" r:id="rId39"/>
    <p:sldId id="494" r:id="rId40"/>
    <p:sldId id="598" r:id="rId41"/>
    <p:sldId id="597" r:id="rId42"/>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50"/>
    <a:srgbClr val="97D7EB"/>
    <a:srgbClr val="98D7EA"/>
    <a:srgbClr val="98D7EB"/>
    <a:srgbClr val="50504E"/>
    <a:srgbClr val="4E4E4E"/>
    <a:srgbClr val="404040"/>
    <a:srgbClr val="004C97"/>
    <a:srgbClr val="63666A"/>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86" autoAdjust="0"/>
    <p:restoredTop sz="94829"/>
  </p:normalViewPr>
  <p:slideViewPr>
    <p:cSldViewPr snapToGrid="0" snapToObjects="1" showGuides="1">
      <p:cViewPr>
        <p:scale>
          <a:sx n="186" d="100"/>
          <a:sy n="186" d="100"/>
        </p:scale>
        <p:origin x="648" y="456"/>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E5FBA5-A851-4549-833F-72956C7186AF}" type="doc">
      <dgm:prSet loTypeId="urn:microsoft.com/office/officeart/2005/8/layout/orgChart1" loCatId="" qsTypeId="urn:microsoft.com/office/officeart/2005/8/quickstyle/simple4" qsCatId="simple" csTypeId="urn:microsoft.com/office/officeart/2005/8/colors/accent5_2" csCatId="accent5" phldr="1"/>
      <dgm:spPr/>
      <dgm:t>
        <a:bodyPr/>
        <a:lstStyle/>
        <a:p>
          <a:endParaRPr lang="en-US"/>
        </a:p>
      </dgm:t>
    </dgm:pt>
    <dgm:pt modelId="{A6B261CE-88CA-7F42-8172-4D1389AFD202}">
      <dgm:prSet phldrT="[Text]"/>
      <dgm:spPr>
        <a:solidFill>
          <a:schemeClr val="tx2"/>
        </a:solidFill>
      </dgm:spPr>
      <dgm:t>
        <a:bodyPr/>
        <a:lstStyle/>
        <a:p>
          <a:r>
            <a:rPr lang="en-US" b="1" dirty="0"/>
            <a:t>SPILL REGULATION SYSTEM</a:t>
          </a:r>
        </a:p>
      </dgm:t>
    </dgm:pt>
    <dgm:pt modelId="{306E3140-E468-7F41-8CC2-ADA67DA55AE5}" type="parTrans" cxnId="{F45A9577-FF49-FE40-8062-DA4D4E22227B}">
      <dgm:prSet/>
      <dgm:spPr/>
      <dgm:t>
        <a:bodyPr/>
        <a:lstStyle/>
        <a:p>
          <a:endParaRPr lang="en-US"/>
        </a:p>
      </dgm:t>
    </dgm:pt>
    <dgm:pt modelId="{DA6E4999-DC02-6B49-9E32-B3D20A4A0850}" type="sibTrans" cxnId="{F45A9577-FF49-FE40-8062-DA4D4E22227B}">
      <dgm:prSet/>
      <dgm:spPr/>
      <dgm:t>
        <a:bodyPr/>
        <a:lstStyle/>
        <a:p>
          <a:endParaRPr lang="en-US"/>
        </a:p>
      </dgm:t>
    </dgm:pt>
    <dgm:pt modelId="{4ADEDE08-A933-D343-9DA7-059E2631C25D}">
      <dgm:prSet phldrT="[Text]"/>
      <dgm:spPr>
        <a:solidFill>
          <a:schemeClr val="accent1"/>
        </a:solidFill>
        <a:ln>
          <a:noFill/>
        </a:ln>
      </dgm:spPr>
      <dgm:t>
        <a:bodyPr/>
        <a:lstStyle/>
        <a:p>
          <a:r>
            <a:rPr lang="en-US" b="1" dirty="0"/>
            <a:t>Slow Regulation</a:t>
          </a:r>
        </a:p>
      </dgm:t>
    </dgm:pt>
    <dgm:pt modelId="{855A3E5A-562F-8041-9BE8-12961680ECD0}" type="parTrans" cxnId="{78EF4E28-3AA5-EF4D-9E15-EC2F9A971835}">
      <dgm:prSet/>
      <dgm:spPr/>
      <dgm:t>
        <a:bodyPr/>
        <a:lstStyle/>
        <a:p>
          <a:endParaRPr lang="en-US"/>
        </a:p>
      </dgm:t>
    </dgm:pt>
    <dgm:pt modelId="{BEA37A96-AB70-8349-93CC-0AB358ADDC0C}" type="sibTrans" cxnId="{78EF4E28-3AA5-EF4D-9E15-EC2F9A971835}">
      <dgm:prSet/>
      <dgm:spPr/>
      <dgm:t>
        <a:bodyPr/>
        <a:lstStyle/>
        <a:p>
          <a:endParaRPr lang="en-US"/>
        </a:p>
      </dgm:t>
    </dgm:pt>
    <dgm:pt modelId="{7E54EEDF-8BE5-134D-A613-EB84E787086D}">
      <dgm:prSet phldrT="[Text]"/>
      <dgm:spPr>
        <a:solidFill>
          <a:schemeClr val="accent5"/>
        </a:solidFill>
        <a:ln>
          <a:noFill/>
        </a:ln>
      </dgm:spPr>
      <dgm:t>
        <a:bodyPr/>
        <a:lstStyle/>
        <a:p>
          <a:r>
            <a:rPr lang="en-US" b="1" dirty="0"/>
            <a:t>Fast Regulation</a:t>
          </a:r>
        </a:p>
      </dgm:t>
    </dgm:pt>
    <dgm:pt modelId="{9EE86B35-1BAD-A142-A75C-B47BC2476165}" type="parTrans" cxnId="{68F10C85-3A26-F245-8D6A-1F180F981B25}">
      <dgm:prSet/>
      <dgm:spPr/>
      <dgm:t>
        <a:bodyPr/>
        <a:lstStyle/>
        <a:p>
          <a:endParaRPr lang="en-US"/>
        </a:p>
      </dgm:t>
    </dgm:pt>
    <dgm:pt modelId="{A3563818-9B40-334A-80C2-61E27645D5D6}" type="sibTrans" cxnId="{68F10C85-3A26-F245-8D6A-1F180F981B25}">
      <dgm:prSet/>
      <dgm:spPr/>
      <dgm:t>
        <a:bodyPr/>
        <a:lstStyle/>
        <a:p>
          <a:endParaRPr lang="en-US"/>
        </a:p>
      </dgm:t>
    </dgm:pt>
    <dgm:pt modelId="{6BA4B3ED-4183-1C43-B8EF-025A83EDC964}">
      <dgm:prSet/>
      <dgm:spPr>
        <a:solidFill>
          <a:srgbClr val="7030A0"/>
        </a:solidFill>
      </dgm:spPr>
      <dgm:t>
        <a:bodyPr/>
        <a:lstStyle/>
        <a:p>
          <a:r>
            <a:rPr lang="en-US" b="1" dirty="0"/>
            <a:t>Harmonic Content </a:t>
          </a:r>
          <a:br>
            <a:rPr lang="en-US" b="1" dirty="0"/>
          </a:br>
          <a:r>
            <a:rPr lang="en-US" b="1" dirty="0"/>
            <a:t>Tracker</a:t>
          </a:r>
        </a:p>
      </dgm:t>
    </dgm:pt>
    <dgm:pt modelId="{C4BCDAA5-8325-F24E-89A9-DEB25CAE8756}" type="parTrans" cxnId="{9738B37F-8207-4943-AA1C-60C0BEFE04A8}">
      <dgm:prSet/>
      <dgm:spPr/>
      <dgm:t>
        <a:bodyPr/>
        <a:lstStyle/>
        <a:p>
          <a:endParaRPr lang="en-US"/>
        </a:p>
      </dgm:t>
    </dgm:pt>
    <dgm:pt modelId="{48F9D097-292F-2544-A190-B49AD01D70B7}" type="sibTrans" cxnId="{9738B37F-8207-4943-AA1C-60C0BEFE04A8}">
      <dgm:prSet/>
      <dgm:spPr/>
      <dgm:t>
        <a:bodyPr/>
        <a:lstStyle/>
        <a:p>
          <a:endParaRPr lang="en-US"/>
        </a:p>
      </dgm:t>
    </dgm:pt>
    <dgm:pt modelId="{B98E73B2-5463-7C41-BFC7-09E4EA369B77}" type="pres">
      <dgm:prSet presAssocID="{7AE5FBA5-A851-4549-833F-72956C7186AF}" presName="hierChild1" presStyleCnt="0">
        <dgm:presLayoutVars>
          <dgm:orgChart val="1"/>
          <dgm:chPref val="1"/>
          <dgm:dir/>
          <dgm:animOne val="branch"/>
          <dgm:animLvl val="lvl"/>
          <dgm:resizeHandles/>
        </dgm:presLayoutVars>
      </dgm:prSet>
      <dgm:spPr/>
    </dgm:pt>
    <dgm:pt modelId="{C0BA113A-4E08-E24D-A2FB-D834CA04B662}" type="pres">
      <dgm:prSet presAssocID="{A6B261CE-88CA-7F42-8172-4D1389AFD202}" presName="hierRoot1" presStyleCnt="0">
        <dgm:presLayoutVars>
          <dgm:hierBranch val="init"/>
        </dgm:presLayoutVars>
      </dgm:prSet>
      <dgm:spPr/>
    </dgm:pt>
    <dgm:pt modelId="{ECF3A107-7015-094E-9BE7-744303F68F42}" type="pres">
      <dgm:prSet presAssocID="{A6B261CE-88CA-7F42-8172-4D1389AFD202}" presName="rootComposite1" presStyleCnt="0"/>
      <dgm:spPr/>
    </dgm:pt>
    <dgm:pt modelId="{5CB91B35-2D5A-324C-BBE5-D14DA0263857}" type="pres">
      <dgm:prSet presAssocID="{A6B261CE-88CA-7F42-8172-4D1389AFD202}" presName="rootText1" presStyleLbl="node0" presStyleIdx="0" presStyleCnt="1" custScaleX="61672" custScaleY="24222" custLinFactNeighborX="-1144">
        <dgm:presLayoutVars>
          <dgm:chPref val="3"/>
        </dgm:presLayoutVars>
      </dgm:prSet>
      <dgm:spPr/>
    </dgm:pt>
    <dgm:pt modelId="{C68D53F7-C98C-EF40-A9C3-20E931CD6B8F}" type="pres">
      <dgm:prSet presAssocID="{A6B261CE-88CA-7F42-8172-4D1389AFD202}" presName="rootConnector1" presStyleLbl="node1" presStyleIdx="0" presStyleCnt="0"/>
      <dgm:spPr/>
    </dgm:pt>
    <dgm:pt modelId="{DAD6C1CC-C91F-0649-B3D9-A006FB29CBC3}" type="pres">
      <dgm:prSet presAssocID="{A6B261CE-88CA-7F42-8172-4D1389AFD202}" presName="hierChild2" presStyleCnt="0"/>
      <dgm:spPr/>
    </dgm:pt>
    <dgm:pt modelId="{7B772C5F-2858-044B-B14F-D562EA277558}" type="pres">
      <dgm:prSet presAssocID="{855A3E5A-562F-8041-9BE8-12961680ECD0}" presName="Name37" presStyleLbl="parChTrans1D2" presStyleIdx="0" presStyleCnt="3"/>
      <dgm:spPr/>
    </dgm:pt>
    <dgm:pt modelId="{ECBF861A-F1E1-7048-BB32-7F5C6B864A20}" type="pres">
      <dgm:prSet presAssocID="{4ADEDE08-A933-D343-9DA7-059E2631C25D}" presName="hierRoot2" presStyleCnt="0">
        <dgm:presLayoutVars>
          <dgm:hierBranch val="init"/>
        </dgm:presLayoutVars>
      </dgm:prSet>
      <dgm:spPr/>
    </dgm:pt>
    <dgm:pt modelId="{4092FDF3-DC91-3242-9028-3686DB4190EF}" type="pres">
      <dgm:prSet presAssocID="{4ADEDE08-A933-D343-9DA7-059E2631C25D}" presName="rootComposite" presStyleCnt="0"/>
      <dgm:spPr/>
    </dgm:pt>
    <dgm:pt modelId="{34891CF5-8768-7B42-A93F-642CAB8DFF9E}" type="pres">
      <dgm:prSet presAssocID="{4ADEDE08-A933-D343-9DA7-059E2631C25D}" presName="rootText" presStyleLbl="node2" presStyleIdx="0" presStyleCnt="3" custScaleX="44879" custScaleY="18103" custLinFactNeighborX="6397" custLinFactNeighborY="2920">
        <dgm:presLayoutVars>
          <dgm:chPref val="3"/>
        </dgm:presLayoutVars>
      </dgm:prSet>
      <dgm:spPr/>
    </dgm:pt>
    <dgm:pt modelId="{70DF22E4-23A8-F04D-B0FE-0039B3671BD9}" type="pres">
      <dgm:prSet presAssocID="{4ADEDE08-A933-D343-9DA7-059E2631C25D}" presName="rootConnector" presStyleLbl="node2" presStyleIdx="0" presStyleCnt="3"/>
      <dgm:spPr/>
    </dgm:pt>
    <dgm:pt modelId="{25AEF584-BC6B-634C-9E53-CA6E818E1BA6}" type="pres">
      <dgm:prSet presAssocID="{4ADEDE08-A933-D343-9DA7-059E2631C25D}" presName="hierChild4" presStyleCnt="0"/>
      <dgm:spPr/>
    </dgm:pt>
    <dgm:pt modelId="{C36324AF-13D6-164E-BA11-B9178674266A}" type="pres">
      <dgm:prSet presAssocID="{4ADEDE08-A933-D343-9DA7-059E2631C25D}" presName="hierChild5" presStyleCnt="0"/>
      <dgm:spPr/>
    </dgm:pt>
    <dgm:pt modelId="{B0F1B50E-27DA-C144-945B-1B943ED2EF6E}" type="pres">
      <dgm:prSet presAssocID="{9EE86B35-1BAD-A142-A75C-B47BC2476165}" presName="Name37" presStyleLbl="parChTrans1D2" presStyleIdx="1" presStyleCnt="3"/>
      <dgm:spPr/>
    </dgm:pt>
    <dgm:pt modelId="{04ADE5DD-44CC-3C4E-981C-156291ABFE87}" type="pres">
      <dgm:prSet presAssocID="{7E54EEDF-8BE5-134D-A613-EB84E787086D}" presName="hierRoot2" presStyleCnt="0">
        <dgm:presLayoutVars>
          <dgm:hierBranch val="init"/>
        </dgm:presLayoutVars>
      </dgm:prSet>
      <dgm:spPr/>
    </dgm:pt>
    <dgm:pt modelId="{907B9ADB-9488-044A-9C40-9CA7F6A95C40}" type="pres">
      <dgm:prSet presAssocID="{7E54EEDF-8BE5-134D-A613-EB84E787086D}" presName="rootComposite" presStyleCnt="0"/>
      <dgm:spPr/>
    </dgm:pt>
    <dgm:pt modelId="{AB3E6FB9-5AB3-D246-AD7E-EB0F95B1FD3F}" type="pres">
      <dgm:prSet presAssocID="{7E54EEDF-8BE5-134D-A613-EB84E787086D}" presName="rootText" presStyleLbl="node2" presStyleIdx="1" presStyleCnt="3" custScaleX="46455" custScaleY="18804" custLinFactNeighborX="-3665" custLinFactNeighborY="2920">
        <dgm:presLayoutVars>
          <dgm:chPref val="3"/>
        </dgm:presLayoutVars>
      </dgm:prSet>
      <dgm:spPr/>
    </dgm:pt>
    <dgm:pt modelId="{038C2BEE-3804-8C4A-A187-B4DD0F2BE4AE}" type="pres">
      <dgm:prSet presAssocID="{7E54EEDF-8BE5-134D-A613-EB84E787086D}" presName="rootConnector" presStyleLbl="node2" presStyleIdx="1" presStyleCnt="3"/>
      <dgm:spPr/>
    </dgm:pt>
    <dgm:pt modelId="{2EC9D1C9-40DC-5E48-870E-931A6C294284}" type="pres">
      <dgm:prSet presAssocID="{7E54EEDF-8BE5-134D-A613-EB84E787086D}" presName="hierChild4" presStyleCnt="0"/>
      <dgm:spPr/>
    </dgm:pt>
    <dgm:pt modelId="{62DD7E3E-1181-FA45-8B01-CC4539548AB3}" type="pres">
      <dgm:prSet presAssocID="{7E54EEDF-8BE5-134D-A613-EB84E787086D}" presName="hierChild5" presStyleCnt="0"/>
      <dgm:spPr/>
    </dgm:pt>
    <dgm:pt modelId="{70F330B8-0A03-544D-AC7D-DD79335958C3}" type="pres">
      <dgm:prSet presAssocID="{C4BCDAA5-8325-F24E-89A9-DEB25CAE8756}" presName="Name37" presStyleLbl="parChTrans1D2" presStyleIdx="2" presStyleCnt="3"/>
      <dgm:spPr/>
    </dgm:pt>
    <dgm:pt modelId="{F69A22FB-C787-7B47-A60B-147C3CFC5C27}" type="pres">
      <dgm:prSet presAssocID="{6BA4B3ED-4183-1C43-B8EF-025A83EDC964}" presName="hierRoot2" presStyleCnt="0">
        <dgm:presLayoutVars>
          <dgm:hierBranch val="init"/>
        </dgm:presLayoutVars>
      </dgm:prSet>
      <dgm:spPr/>
    </dgm:pt>
    <dgm:pt modelId="{D5385E24-C7D8-E849-94A7-E4559C384B11}" type="pres">
      <dgm:prSet presAssocID="{6BA4B3ED-4183-1C43-B8EF-025A83EDC964}" presName="rootComposite" presStyleCnt="0"/>
      <dgm:spPr/>
    </dgm:pt>
    <dgm:pt modelId="{54D74523-191E-AD4C-862C-D18587C6594F}" type="pres">
      <dgm:prSet presAssocID="{6BA4B3ED-4183-1C43-B8EF-025A83EDC964}" presName="rootText" presStyleLbl="node2" presStyleIdx="2" presStyleCnt="3" custScaleX="40300" custScaleY="18547" custLinFactNeighborX="-3715" custLinFactNeighborY="2920">
        <dgm:presLayoutVars>
          <dgm:chPref val="3"/>
        </dgm:presLayoutVars>
      </dgm:prSet>
      <dgm:spPr/>
    </dgm:pt>
    <dgm:pt modelId="{FC183DA9-C3E0-7B43-AC66-7E9CF65F6DC8}" type="pres">
      <dgm:prSet presAssocID="{6BA4B3ED-4183-1C43-B8EF-025A83EDC964}" presName="rootConnector" presStyleLbl="node2" presStyleIdx="2" presStyleCnt="3"/>
      <dgm:spPr/>
    </dgm:pt>
    <dgm:pt modelId="{A335B415-CA70-9E43-9A8B-3DBB2592B4CB}" type="pres">
      <dgm:prSet presAssocID="{6BA4B3ED-4183-1C43-B8EF-025A83EDC964}" presName="hierChild4" presStyleCnt="0"/>
      <dgm:spPr/>
    </dgm:pt>
    <dgm:pt modelId="{E161E9A0-57AB-604F-8B62-6A99963BB5EC}" type="pres">
      <dgm:prSet presAssocID="{6BA4B3ED-4183-1C43-B8EF-025A83EDC964}" presName="hierChild5" presStyleCnt="0"/>
      <dgm:spPr/>
    </dgm:pt>
    <dgm:pt modelId="{E23A66DC-07C4-C947-A3D1-AFDABAE17517}" type="pres">
      <dgm:prSet presAssocID="{A6B261CE-88CA-7F42-8172-4D1389AFD202}" presName="hierChild3" presStyleCnt="0"/>
      <dgm:spPr/>
    </dgm:pt>
  </dgm:ptLst>
  <dgm:cxnLst>
    <dgm:cxn modelId="{528A420D-EBE8-9B4F-8B89-A815C752D386}" type="presOf" srcId="{A6B261CE-88CA-7F42-8172-4D1389AFD202}" destId="{C68D53F7-C98C-EF40-A9C3-20E931CD6B8F}" srcOrd="1" destOrd="0" presId="urn:microsoft.com/office/officeart/2005/8/layout/orgChart1"/>
    <dgm:cxn modelId="{9C9EF517-57B3-A84B-BF85-185EE65C38A9}" type="presOf" srcId="{7AE5FBA5-A851-4549-833F-72956C7186AF}" destId="{B98E73B2-5463-7C41-BFC7-09E4EA369B77}" srcOrd="0" destOrd="0" presId="urn:microsoft.com/office/officeart/2005/8/layout/orgChart1"/>
    <dgm:cxn modelId="{78EF4E28-3AA5-EF4D-9E15-EC2F9A971835}" srcId="{A6B261CE-88CA-7F42-8172-4D1389AFD202}" destId="{4ADEDE08-A933-D343-9DA7-059E2631C25D}" srcOrd="0" destOrd="0" parTransId="{855A3E5A-562F-8041-9BE8-12961680ECD0}" sibTransId="{BEA37A96-AB70-8349-93CC-0AB358ADDC0C}"/>
    <dgm:cxn modelId="{B5991A2D-4E3B-3A47-ABEF-D864BEC52AD0}" type="presOf" srcId="{4ADEDE08-A933-D343-9DA7-059E2631C25D}" destId="{34891CF5-8768-7B42-A93F-642CAB8DFF9E}" srcOrd="0" destOrd="0" presId="urn:microsoft.com/office/officeart/2005/8/layout/orgChart1"/>
    <dgm:cxn modelId="{4E071C3D-4136-8F47-9C33-13AC3C13C8B4}" type="presOf" srcId="{7E54EEDF-8BE5-134D-A613-EB84E787086D}" destId="{038C2BEE-3804-8C4A-A187-B4DD0F2BE4AE}" srcOrd="1" destOrd="0" presId="urn:microsoft.com/office/officeart/2005/8/layout/orgChart1"/>
    <dgm:cxn modelId="{0635014E-D916-D949-804A-C0509D929241}" type="presOf" srcId="{9EE86B35-1BAD-A142-A75C-B47BC2476165}" destId="{B0F1B50E-27DA-C144-945B-1B943ED2EF6E}" srcOrd="0" destOrd="0" presId="urn:microsoft.com/office/officeart/2005/8/layout/orgChart1"/>
    <dgm:cxn modelId="{F45A9577-FF49-FE40-8062-DA4D4E22227B}" srcId="{7AE5FBA5-A851-4549-833F-72956C7186AF}" destId="{A6B261CE-88CA-7F42-8172-4D1389AFD202}" srcOrd="0" destOrd="0" parTransId="{306E3140-E468-7F41-8CC2-ADA67DA55AE5}" sibTransId="{DA6E4999-DC02-6B49-9E32-B3D20A4A0850}"/>
    <dgm:cxn modelId="{9738B37F-8207-4943-AA1C-60C0BEFE04A8}" srcId="{A6B261CE-88CA-7F42-8172-4D1389AFD202}" destId="{6BA4B3ED-4183-1C43-B8EF-025A83EDC964}" srcOrd="2" destOrd="0" parTransId="{C4BCDAA5-8325-F24E-89A9-DEB25CAE8756}" sibTransId="{48F9D097-292F-2544-A190-B49AD01D70B7}"/>
    <dgm:cxn modelId="{68F10C85-3A26-F245-8D6A-1F180F981B25}" srcId="{A6B261CE-88CA-7F42-8172-4D1389AFD202}" destId="{7E54EEDF-8BE5-134D-A613-EB84E787086D}" srcOrd="1" destOrd="0" parTransId="{9EE86B35-1BAD-A142-A75C-B47BC2476165}" sibTransId="{A3563818-9B40-334A-80C2-61E27645D5D6}"/>
    <dgm:cxn modelId="{14D08595-F7AB-2042-85C4-670978FA44D2}" type="presOf" srcId="{6BA4B3ED-4183-1C43-B8EF-025A83EDC964}" destId="{54D74523-191E-AD4C-862C-D18587C6594F}" srcOrd="0" destOrd="0" presId="urn:microsoft.com/office/officeart/2005/8/layout/orgChart1"/>
    <dgm:cxn modelId="{47E8D798-EE1E-554A-88C8-52799D36FD50}" type="presOf" srcId="{7E54EEDF-8BE5-134D-A613-EB84E787086D}" destId="{AB3E6FB9-5AB3-D246-AD7E-EB0F95B1FD3F}" srcOrd="0" destOrd="0" presId="urn:microsoft.com/office/officeart/2005/8/layout/orgChart1"/>
    <dgm:cxn modelId="{7922B5AC-698C-E34F-AEB2-097D2F7CB28C}" type="presOf" srcId="{6BA4B3ED-4183-1C43-B8EF-025A83EDC964}" destId="{FC183DA9-C3E0-7B43-AC66-7E9CF65F6DC8}" srcOrd="1" destOrd="0" presId="urn:microsoft.com/office/officeart/2005/8/layout/orgChart1"/>
    <dgm:cxn modelId="{9D29BAB6-3E99-7945-A036-758AB728B1DD}" type="presOf" srcId="{A6B261CE-88CA-7F42-8172-4D1389AFD202}" destId="{5CB91B35-2D5A-324C-BBE5-D14DA0263857}" srcOrd="0" destOrd="0" presId="urn:microsoft.com/office/officeart/2005/8/layout/orgChart1"/>
    <dgm:cxn modelId="{081FE2CE-B18C-6F46-A6E7-7293AF906B82}" type="presOf" srcId="{4ADEDE08-A933-D343-9DA7-059E2631C25D}" destId="{70DF22E4-23A8-F04D-B0FE-0039B3671BD9}" srcOrd="1" destOrd="0" presId="urn:microsoft.com/office/officeart/2005/8/layout/orgChart1"/>
    <dgm:cxn modelId="{347AB6E6-D90D-1A46-8856-EB9A8C269394}" type="presOf" srcId="{855A3E5A-562F-8041-9BE8-12961680ECD0}" destId="{7B772C5F-2858-044B-B14F-D562EA277558}" srcOrd="0" destOrd="0" presId="urn:microsoft.com/office/officeart/2005/8/layout/orgChart1"/>
    <dgm:cxn modelId="{EDFCC0FE-EEB8-2549-88DA-85D7E48FB3E3}" type="presOf" srcId="{C4BCDAA5-8325-F24E-89A9-DEB25CAE8756}" destId="{70F330B8-0A03-544D-AC7D-DD79335958C3}" srcOrd="0" destOrd="0" presId="urn:microsoft.com/office/officeart/2005/8/layout/orgChart1"/>
    <dgm:cxn modelId="{4C8AE57E-A940-0F4E-AF83-D528ABAA2AD2}" type="presParOf" srcId="{B98E73B2-5463-7C41-BFC7-09E4EA369B77}" destId="{C0BA113A-4E08-E24D-A2FB-D834CA04B662}" srcOrd="0" destOrd="0" presId="urn:microsoft.com/office/officeart/2005/8/layout/orgChart1"/>
    <dgm:cxn modelId="{71A083A8-612E-7747-947F-504953A36963}" type="presParOf" srcId="{C0BA113A-4E08-E24D-A2FB-D834CA04B662}" destId="{ECF3A107-7015-094E-9BE7-744303F68F42}" srcOrd="0" destOrd="0" presId="urn:microsoft.com/office/officeart/2005/8/layout/orgChart1"/>
    <dgm:cxn modelId="{F0A0A596-5879-FA40-84BB-D27F1306874F}" type="presParOf" srcId="{ECF3A107-7015-094E-9BE7-744303F68F42}" destId="{5CB91B35-2D5A-324C-BBE5-D14DA0263857}" srcOrd="0" destOrd="0" presId="urn:microsoft.com/office/officeart/2005/8/layout/orgChart1"/>
    <dgm:cxn modelId="{78BE64AE-1588-2B49-86FA-10689D35C942}" type="presParOf" srcId="{ECF3A107-7015-094E-9BE7-744303F68F42}" destId="{C68D53F7-C98C-EF40-A9C3-20E931CD6B8F}" srcOrd="1" destOrd="0" presId="urn:microsoft.com/office/officeart/2005/8/layout/orgChart1"/>
    <dgm:cxn modelId="{01F1D4A5-C790-094B-A9E5-6A1E62E9AF44}" type="presParOf" srcId="{C0BA113A-4E08-E24D-A2FB-D834CA04B662}" destId="{DAD6C1CC-C91F-0649-B3D9-A006FB29CBC3}" srcOrd="1" destOrd="0" presId="urn:microsoft.com/office/officeart/2005/8/layout/orgChart1"/>
    <dgm:cxn modelId="{2D5B48D8-9E1F-EF46-B443-CF08C3225189}" type="presParOf" srcId="{DAD6C1CC-C91F-0649-B3D9-A006FB29CBC3}" destId="{7B772C5F-2858-044B-B14F-D562EA277558}" srcOrd="0" destOrd="0" presId="urn:microsoft.com/office/officeart/2005/8/layout/orgChart1"/>
    <dgm:cxn modelId="{142D21F1-9BC8-C841-833D-2466C2431B30}" type="presParOf" srcId="{DAD6C1CC-C91F-0649-B3D9-A006FB29CBC3}" destId="{ECBF861A-F1E1-7048-BB32-7F5C6B864A20}" srcOrd="1" destOrd="0" presId="urn:microsoft.com/office/officeart/2005/8/layout/orgChart1"/>
    <dgm:cxn modelId="{CCE8FACD-19E8-9F4D-B938-C0F77E79FE14}" type="presParOf" srcId="{ECBF861A-F1E1-7048-BB32-7F5C6B864A20}" destId="{4092FDF3-DC91-3242-9028-3686DB4190EF}" srcOrd="0" destOrd="0" presId="urn:microsoft.com/office/officeart/2005/8/layout/orgChart1"/>
    <dgm:cxn modelId="{5BF67302-339B-0C43-976A-F47D773FA525}" type="presParOf" srcId="{4092FDF3-DC91-3242-9028-3686DB4190EF}" destId="{34891CF5-8768-7B42-A93F-642CAB8DFF9E}" srcOrd="0" destOrd="0" presId="urn:microsoft.com/office/officeart/2005/8/layout/orgChart1"/>
    <dgm:cxn modelId="{A2FB66DB-0A8C-1C4A-A7A9-1C32E05F7C1F}" type="presParOf" srcId="{4092FDF3-DC91-3242-9028-3686DB4190EF}" destId="{70DF22E4-23A8-F04D-B0FE-0039B3671BD9}" srcOrd="1" destOrd="0" presId="urn:microsoft.com/office/officeart/2005/8/layout/orgChart1"/>
    <dgm:cxn modelId="{D592BB4A-91AA-6E4E-95C0-403533EA3430}" type="presParOf" srcId="{ECBF861A-F1E1-7048-BB32-7F5C6B864A20}" destId="{25AEF584-BC6B-634C-9E53-CA6E818E1BA6}" srcOrd="1" destOrd="0" presId="urn:microsoft.com/office/officeart/2005/8/layout/orgChart1"/>
    <dgm:cxn modelId="{EC4ACAD5-4701-6A45-AB56-D4EC38C7A71E}" type="presParOf" srcId="{ECBF861A-F1E1-7048-BB32-7F5C6B864A20}" destId="{C36324AF-13D6-164E-BA11-B9178674266A}" srcOrd="2" destOrd="0" presId="urn:microsoft.com/office/officeart/2005/8/layout/orgChart1"/>
    <dgm:cxn modelId="{8D204959-0E41-8B46-A394-F792A451B90E}" type="presParOf" srcId="{DAD6C1CC-C91F-0649-B3D9-A006FB29CBC3}" destId="{B0F1B50E-27DA-C144-945B-1B943ED2EF6E}" srcOrd="2" destOrd="0" presId="urn:microsoft.com/office/officeart/2005/8/layout/orgChart1"/>
    <dgm:cxn modelId="{CE1947D6-7813-E047-A4A5-E14EE0FF026E}" type="presParOf" srcId="{DAD6C1CC-C91F-0649-B3D9-A006FB29CBC3}" destId="{04ADE5DD-44CC-3C4E-981C-156291ABFE87}" srcOrd="3" destOrd="0" presId="urn:microsoft.com/office/officeart/2005/8/layout/orgChart1"/>
    <dgm:cxn modelId="{CA96C8D3-44C9-8C4A-A109-61BCB9F34F17}" type="presParOf" srcId="{04ADE5DD-44CC-3C4E-981C-156291ABFE87}" destId="{907B9ADB-9488-044A-9C40-9CA7F6A95C40}" srcOrd="0" destOrd="0" presId="urn:microsoft.com/office/officeart/2005/8/layout/orgChart1"/>
    <dgm:cxn modelId="{CB8BAC7B-4E4A-9649-8C46-92AC15274001}" type="presParOf" srcId="{907B9ADB-9488-044A-9C40-9CA7F6A95C40}" destId="{AB3E6FB9-5AB3-D246-AD7E-EB0F95B1FD3F}" srcOrd="0" destOrd="0" presId="urn:microsoft.com/office/officeart/2005/8/layout/orgChart1"/>
    <dgm:cxn modelId="{2AAFF47F-DEC9-F44C-8581-7DF13CE27F46}" type="presParOf" srcId="{907B9ADB-9488-044A-9C40-9CA7F6A95C40}" destId="{038C2BEE-3804-8C4A-A187-B4DD0F2BE4AE}" srcOrd="1" destOrd="0" presId="urn:microsoft.com/office/officeart/2005/8/layout/orgChart1"/>
    <dgm:cxn modelId="{F1EBF1E2-77D6-F448-BCA2-D81632A901FE}" type="presParOf" srcId="{04ADE5DD-44CC-3C4E-981C-156291ABFE87}" destId="{2EC9D1C9-40DC-5E48-870E-931A6C294284}" srcOrd="1" destOrd="0" presId="urn:microsoft.com/office/officeart/2005/8/layout/orgChart1"/>
    <dgm:cxn modelId="{403ED979-2533-3F4B-A0AE-A36749EAAE2B}" type="presParOf" srcId="{04ADE5DD-44CC-3C4E-981C-156291ABFE87}" destId="{62DD7E3E-1181-FA45-8B01-CC4539548AB3}" srcOrd="2" destOrd="0" presId="urn:microsoft.com/office/officeart/2005/8/layout/orgChart1"/>
    <dgm:cxn modelId="{C4268C43-4025-3E47-BB4E-3BDA9589CF1B}" type="presParOf" srcId="{DAD6C1CC-C91F-0649-B3D9-A006FB29CBC3}" destId="{70F330B8-0A03-544D-AC7D-DD79335958C3}" srcOrd="4" destOrd="0" presId="urn:microsoft.com/office/officeart/2005/8/layout/orgChart1"/>
    <dgm:cxn modelId="{2AB1A108-C0E8-3744-A0F0-1692D4B966AF}" type="presParOf" srcId="{DAD6C1CC-C91F-0649-B3D9-A006FB29CBC3}" destId="{F69A22FB-C787-7B47-A60B-147C3CFC5C27}" srcOrd="5" destOrd="0" presId="urn:microsoft.com/office/officeart/2005/8/layout/orgChart1"/>
    <dgm:cxn modelId="{EEE9BB7E-73D9-D947-9BEC-421E70559627}" type="presParOf" srcId="{F69A22FB-C787-7B47-A60B-147C3CFC5C27}" destId="{D5385E24-C7D8-E849-94A7-E4559C384B11}" srcOrd="0" destOrd="0" presId="urn:microsoft.com/office/officeart/2005/8/layout/orgChart1"/>
    <dgm:cxn modelId="{91930BA5-9709-AF44-ACD3-C49934AE3966}" type="presParOf" srcId="{D5385E24-C7D8-E849-94A7-E4559C384B11}" destId="{54D74523-191E-AD4C-862C-D18587C6594F}" srcOrd="0" destOrd="0" presId="urn:microsoft.com/office/officeart/2005/8/layout/orgChart1"/>
    <dgm:cxn modelId="{F4F85348-39E9-6C43-9313-586735851FF2}" type="presParOf" srcId="{D5385E24-C7D8-E849-94A7-E4559C384B11}" destId="{FC183DA9-C3E0-7B43-AC66-7E9CF65F6DC8}" srcOrd="1" destOrd="0" presId="urn:microsoft.com/office/officeart/2005/8/layout/orgChart1"/>
    <dgm:cxn modelId="{64B139EC-5CE4-DB45-B9D4-61826358E86E}" type="presParOf" srcId="{F69A22FB-C787-7B47-A60B-147C3CFC5C27}" destId="{A335B415-CA70-9E43-9A8B-3DBB2592B4CB}" srcOrd="1" destOrd="0" presId="urn:microsoft.com/office/officeart/2005/8/layout/orgChart1"/>
    <dgm:cxn modelId="{6DB96E66-772E-E943-B8FC-3B7FD49EF51E}" type="presParOf" srcId="{F69A22FB-C787-7B47-A60B-147C3CFC5C27}" destId="{E161E9A0-57AB-604F-8B62-6A99963BB5EC}" srcOrd="2" destOrd="0" presId="urn:microsoft.com/office/officeart/2005/8/layout/orgChart1"/>
    <dgm:cxn modelId="{8826836D-4C55-5842-8750-DE5D56EC5BB6}" type="presParOf" srcId="{C0BA113A-4E08-E24D-A2FB-D834CA04B662}" destId="{E23A66DC-07C4-C947-A3D1-AFDABAE1751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E5FBA5-A851-4549-833F-72956C7186AF}" type="doc">
      <dgm:prSet loTypeId="urn:microsoft.com/office/officeart/2005/8/layout/orgChart1" loCatId="" qsTypeId="urn:microsoft.com/office/officeart/2005/8/quickstyle/simple4" qsCatId="simple" csTypeId="urn:microsoft.com/office/officeart/2005/8/colors/accent5_2" csCatId="accent5" phldr="1"/>
      <dgm:spPr/>
      <dgm:t>
        <a:bodyPr/>
        <a:lstStyle/>
        <a:p>
          <a:endParaRPr lang="en-US"/>
        </a:p>
      </dgm:t>
    </dgm:pt>
    <dgm:pt modelId="{A6B261CE-88CA-7F42-8172-4D1389AFD202}">
      <dgm:prSet phldrT="[Text]"/>
      <dgm:spPr>
        <a:solidFill>
          <a:schemeClr val="tx2"/>
        </a:solidFill>
      </dgm:spPr>
      <dgm:t>
        <a:bodyPr/>
        <a:lstStyle/>
        <a:p>
          <a:r>
            <a:rPr lang="en-US" b="1" dirty="0"/>
            <a:t>SPILL REGULATION SYSTEM</a:t>
          </a:r>
        </a:p>
      </dgm:t>
    </dgm:pt>
    <dgm:pt modelId="{306E3140-E468-7F41-8CC2-ADA67DA55AE5}" type="parTrans" cxnId="{F45A9577-FF49-FE40-8062-DA4D4E22227B}">
      <dgm:prSet/>
      <dgm:spPr/>
      <dgm:t>
        <a:bodyPr/>
        <a:lstStyle/>
        <a:p>
          <a:endParaRPr lang="en-US"/>
        </a:p>
      </dgm:t>
    </dgm:pt>
    <dgm:pt modelId="{DA6E4999-DC02-6B49-9E32-B3D20A4A0850}" type="sibTrans" cxnId="{F45A9577-FF49-FE40-8062-DA4D4E22227B}">
      <dgm:prSet/>
      <dgm:spPr/>
      <dgm:t>
        <a:bodyPr/>
        <a:lstStyle/>
        <a:p>
          <a:endParaRPr lang="en-US"/>
        </a:p>
      </dgm:t>
    </dgm:pt>
    <dgm:pt modelId="{4ADEDE08-A933-D343-9DA7-059E2631C25D}">
      <dgm:prSet phldrT="[Text]"/>
      <dgm:spPr>
        <a:solidFill>
          <a:schemeClr val="accent1"/>
        </a:solidFill>
        <a:ln>
          <a:noFill/>
        </a:ln>
      </dgm:spPr>
      <dgm:t>
        <a:bodyPr/>
        <a:lstStyle/>
        <a:p>
          <a:r>
            <a:rPr lang="en-US" b="1" dirty="0"/>
            <a:t>Slow Regulation</a:t>
          </a:r>
        </a:p>
      </dgm:t>
    </dgm:pt>
    <dgm:pt modelId="{855A3E5A-562F-8041-9BE8-12961680ECD0}" type="parTrans" cxnId="{78EF4E28-3AA5-EF4D-9E15-EC2F9A971835}">
      <dgm:prSet/>
      <dgm:spPr/>
      <dgm:t>
        <a:bodyPr/>
        <a:lstStyle/>
        <a:p>
          <a:endParaRPr lang="en-US"/>
        </a:p>
      </dgm:t>
    </dgm:pt>
    <dgm:pt modelId="{BEA37A96-AB70-8349-93CC-0AB358ADDC0C}" type="sibTrans" cxnId="{78EF4E28-3AA5-EF4D-9E15-EC2F9A971835}">
      <dgm:prSet/>
      <dgm:spPr/>
      <dgm:t>
        <a:bodyPr/>
        <a:lstStyle/>
        <a:p>
          <a:endParaRPr lang="en-US"/>
        </a:p>
      </dgm:t>
    </dgm:pt>
    <dgm:pt modelId="{7E54EEDF-8BE5-134D-A613-EB84E787086D}">
      <dgm:prSet phldrT="[Text]"/>
      <dgm:spPr>
        <a:solidFill>
          <a:schemeClr val="accent5"/>
        </a:solidFill>
        <a:ln>
          <a:noFill/>
        </a:ln>
      </dgm:spPr>
      <dgm:t>
        <a:bodyPr/>
        <a:lstStyle/>
        <a:p>
          <a:r>
            <a:rPr lang="en-US" b="1" dirty="0"/>
            <a:t>Fast Regulation</a:t>
          </a:r>
        </a:p>
      </dgm:t>
    </dgm:pt>
    <dgm:pt modelId="{9EE86B35-1BAD-A142-A75C-B47BC2476165}" type="parTrans" cxnId="{68F10C85-3A26-F245-8D6A-1F180F981B25}">
      <dgm:prSet/>
      <dgm:spPr/>
      <dgm:t>
        <a:bodyPr/>
        <a:lstStyle/>
        <a:p>
          <a:endParaRPr lang="en-US"/>
        </a:p>
      </dgm:t>
    </dgm:pt>
    <dgm:pt modelId="{A3563818-9B40-334A-80C2-61E27645D5D6}" type="sibTrans" cxnId="{68F10C85-3A26-F245-8D6A-1F180F981B25}">
      <dgm:prSet/>
      <dgm:spPr/>
      <dgm:t>
        <a:bodyPr/>
        <a:lstStyle/>
        <a:p>
          <a:endParaRPr lang="en-US"/>
        </a:p>
      </dgm:t>
    </dgm:pt>
    <dgm:pt modelId="{6BA4B3ED-4183-1C43-B8EF-025A83EDC964}">
      <dgm:prSet/>
      <dgm:spPr>
        <a:solidFill>
          <a:srgbClr val="7030A0"/>
        </a:solidFill>
      </dgm:spPr>
      <dgm:t>
        <a:bodyPr/>
        <a:lstStyle/>
        <a:p>
          <a:r>
            <a:rPr lang="en-US" b="1" dirty="0"/>
            <a:t>Harmonic Content </a:t>
          </a:r>
          <a:br>
            <a:rPr lang="en-US" b="1" dirty="0"/>
          </a:br>
          <a:r>
            <a:rPr lang="en-US" b="1" dirty="0"/>
            <a:t>Tracker</a:t>
          </a:r>
        </a:p>
      </dgm:t>
    </dgm:pt>
    <dgm:pt modelId="{C4BCDAA5-8325-F24E-89A9-DEB25CAE8756}" type="parTrans" cxnId="{9738B37F-8207-4943-AA1C-60C0BEFE04A8}">
      <dgm:prSet/>
      <dgm:spPr/>
      <dgm:t>
        <a:bodyPr/>
        <a:lstStyle/>
        <a:p>
          <a:endParaRPr lang="en-US"/>
        </a:p>
      </dgm:t>
    </dgm:pt>
    <dgm:pt modelId="{48F9D097-292F-2544-A190-B49AD01D70B7}" type="sibTrans" cxnId="{9738B37F-8207-4943-AA1C-60C0BEFE04A8}">
      <dgm:prSet/>
      <dgm:spPr/>
      <dgm:t>
        <a:bodyPr/>
        <a:lstStyle/>
        <a:p>
          <a:endParaRPr lang="en-US"/>
        </a:p>
      </dgm:t>
    </dgm:pt>
    <dgm:pt modelId="{B98E73B2-5463-7C41-BFC7-09E4EA369B77}" type="pres">
      <dgm:prSet presAssocID="{7AE5FBA5-A851-4549-833F-72956C7186AF}" presName="hierChild1" presStyleCnt="0">
        <dgm:presLayoutVars>
          <dgm:orgChart val="1"/>
          <dgm:chPref val="1"/>
          <dgm:dir/>
          <dgm:animOne val="branch"/>
          <dgm:animLvl val="lvl"/>
          <dgm:resizeHandles/>
        </dgm:presLayoutVars>
      </dgm:prSet>
      <dgm:spPr/>
    </dgm:pt>
    <dgm:pt modelId="{C0BA113A-4E08-E24D-A2FB-D834CA04B662}" type="pres">
      <dgm:prSet presAssocID="{A6B261CE-88CA-7F42-8172-4D1389AFD202}" presName="hierRoot1" presStyleCnt="0">
        <dgm:presLayoutVars>
          <dgm:hierBranch val="init"/>
        </dgm:presLayoutVars>
      </dgm:prSet>
      <dgm:spPr/>
    </dgm:pt>
    <dgm:pt modelId="{ECF3A107-7015-094E-9BE7-744303F68F42}" type="pres">
      <dgm:prSet presAssocID="{A6B261CE-88CA-7F42-8172-4D1389AFD202}" presName="rootComposite1" presStyleCnt="0"/>
      <dgm:spPr/>
    </dgm:pt>
    <dgm:pt modelId="{5CB91B35-2D5A-324C-BBE5-D14DA0263857}" type="pres">
      <dgm:prSet presAssocID="{A6B261CE-88CA-7F42-8172-4D1389AFD202}" presName="rootText1" presStyleLbl="node0" presStyleIdx="0" presStyleCnt="1" custScaleX="61672" custScaleY="24222" custLinFactNeighborX="-1144">
        <dgm:presLayoutVars>
          <dgm:chPref val="3"/>
        </dgm:presLayoutVars>
      </dgm:prSet>
      <dgm:spPr/>
    </dgm:pt>
    <dgm:pt modelId="{C68D53F7-C98C-EF40-A9C3-20E931CD6B8F}" type="pres">
      <dgm:prSet presAssocID="{A6B261CE-88CA-7F42-8172-4D1389AFD202}" presName="rootConnector1" presStyleLbl="node1" presStyleIdx="0" presStyleCnt="0"/>
      <dgm:spPr/>
    </dgm:pt>
    <dgm:pt modelId="{DAD6C1CC-C91F-0649-B3D9-A006FB29CBC3}" type="pres">
      <dgm:prSet presAssocID="{A6B261CE-88CA-7F42-8172-4D1389AFD202}" presName="hierChild2" presStyleCnt="0"/>
      <dgm:spPr/>
    </dgm:pt>
    <dgm:pt modelId="{7B772C5F-2858-044B-B14F-D562EA277558}" type="pres">
      <dgm:prSet presAssocID="{855A3E5A-562F-8041-9BE8-12961680ECD0}" presName="Name37" presStyleLbl="parChTrans1D2" presStyleIdx="0" presStyleCnt="3"/>
      <dgm:spPr/>
    </dgm:pt>
    <dgm:pt modelId="{ECBF861A-F1E1-7048-BB32-7F5C6B864A20}" type="pres">
      <dgm:prSet presAssocID="{4ADEDE08-A933-D343-9DA7-059E2631C25D}" presName="hierRoot2" presStyleCnt="0">
        <dgm:presLayoutVars>
          <dgm:hierBranch val="init"/>
        </dgm:presLayoutVars>
      </dgm:prSet>
      <dgm:spPr/>
    </dgm:pt>
    <dgm:pt modelId="{4092FDF3-DC91-3242-9028-3686DB4190EF}" type="pres">
      <dgm:prSet presAssocID="{4ADEDE08-A933-D343-9DA7-059E2631C25D}" presName="rootComposite" presStyleCnt="0"/>
      <dgm:spPr/>
    </dgm:pt>
    <dgm:pt modelId="{34891CF5-8768-7B42-A93F-642CAB8DFF9E}" type="pres">
      <dgm:prSet presAssocID="{4ADEDE08-A933-D343-9DA7-059E2631C25D}" presName="rootText" presStyleLbl="node2" presStyleIdx="0" presStyleCnt="3" custScaleX="44879" custScaleY="18103" custLinFactNeighborX="6397" custLinFactNeighborY="2920">
        <dgm:presLayoutVars>
          <dgm:chPref val="3"/>
        </dgm:presLayoutVars>
      </dgm:prSet>
      <dgm:spPr/>
    </dgm:pt>
    <dgm:pt modelId="{70DF22E4-23A8-F04D-B0FE-0039B3671BD9}" type="pres">
      <dgm:prSet presAssocID="{4ADEDE08-A933-D343-9DA7-059E2631C25D}" presName="rootConnector" presStyleLbl="node2" presStyleIdx="0" presStyleCnt="3"/>
      <dgm:spPr/>
    </dgm:pt>
    <dgm:pt modelId="{25AEF584-BC6B-634C-9E53-CA6E818E1BA6}" type="pres">
      <dgm:prSet presAssocID="{4ADEDE08-A933-D343-9DA7-059E2631C25D}" presName="hierChild4" presStyleCnt="0"/>
      <dgm:spPr/>
    </dgm:pt>
    <dgm:pt modelId="{C36324AF-13D6-164E-BA11-B9178674266A}" type="pres">
      <dgm:prSet presAssocID="{4ADEDE08-A933-D343-9DA7-059E2631C25D}" presName="hierChild5" presStyleCnt="0"/>
      <dgm:spPr/>
    </dgm:pt>
    <dgm:pt modelId="{B0F1B50E-27DA-C144-945B-1B943ED2EF6E}" type="pres">
      <dgm:prSet presAssocID="{9EE86B35-1BAD-A142-A75C-B47BC2476165}" presName="Name37" presStyleLbl="parChTrans1D2" presStyleIdx="1" presStyleCnt="3"/>
      <dgm:spPr/>
    </dgm:pt>
    <dgm:pt modelId="{04ADE5DD-44CC-3C4E-981C-156291ABFE87}" type="pres">
      <dgm:prSet presAssocID="{7E54EEDF-8BE5-134D-A613-EB84E787086D}" presName="hierRoot2" presStyleCnt="0">
        <dgm:presLayoutVars>
          <dgm:hierBranch val="init"/>
        </dgm:presLayoutVars>
      </dgm:prSet>
      <dgm:spPr/>
    </dgm:pt>
    <dgm:pt modelId="{907B9ADB-9488-044A-9C40-9CA7F6A95C40}" type="pres">
      <dgm:prSet presAssocID="{7E54EEDF-8BE5-134D-A613-EB84E787086D}" presName="rootComposite" presStyleCnt="0"/>
      <dgm:spPr/>
    </dgm:pt>
    <dgm:pt modelId="{AB3E6FB9-5AB3-D246-AD7E-EB0F95B1FD3F}" type="pres">
      <dgm:prSet presAssocID="{7E54EEDF-8BE5-134D-A613-EB84E787086D}" presName="rootText" presStyleLbl="node2" presStyleIdx="1" presStyleCnt="3" custScaleX="46455" custScaleY="18804" custLinFactNeighborX="-3665" custLinFactNeighborY="2920">
        <dgm:presLayoutVars>
          <dgm:chPref val="3"/>
        </dgm:presLayoutVars>
      </dgm:prSet>
      <dgm:spPr/>
    </dgm:pt>
    <dgm:pt modelId="{038C2BEE-3804-8C4A-A187-B4DD0F2BE4AE}" type="pres">
      <dgm:prSet presAssocID="{7E54EEDF-8BE5-134D-A613-EB84E787086D}" presName="rootConnector" presStyleLbl="node2" presStyleIdx="1" presStyleCnt="3"/>
      <dgm:spPr/>
    </dgm:pt>
    <dgm:pt modelId="{2EC9D1C9-40DC-5E48-870E-931A6C294284}" type="pres">
      <dgm:prSet presAssocID="{7E54EEDF-8BE5-134D-A613-EB84E787086D}" presName="hierChild4" presStyleCnt="0"/>
      <dgm:spPr/>
    </dgm:pt>
    <dgm:pt modelId="{62DD7E3E-1181-FA45-8B01-CC4539548AB3}" type="pres">
      <dgm:prSet presAssocID="{7E54EEDF-8BE5-134D-A613-EB84E787086D}" presName="hierChild5" presStyleCnt="0"/>
      <dgm:spPr/>
    </dgm:pt>
    <dgm:pt modelId="{70F330B8-0A03-544D-AC7D-DD79335958C3}" type="pres">
      <dgm:prSet presAssocID="{C4BCDAA5-8325-F24E-89A9-DEB25CAE8756}" presName="Name37" presStyleLbl="parChTrans1D2" presStyleIdx="2" presStyleCnt="3"/>
      <dgm:spPr/>
    </dgm:pt>
    <dgm:pt modelId="{F69A22FB-C787-7B47-A60B-147C3CFC5C27}" type="pres">
      <dgm:prSet presAssocID="{6BA4B3ED-4183-1C43-B8EF-025A83EDC964}" presName="hierRoot2" presStyleCnt="0">
        <dgm:presLayoutVars>
          <dgm:hierBranch val="init"/>
        </dgm:presLayoutVars>
      </dgm:prSet>
      <dgm:spPr/>
    </dgm:pt>
    <dgm:pt modelId="{D5385E24-C7D8-E849-94A7-E4559C384B11}" type="pres">
      <dgm:prSet presAssocID="{6BA4B3ED-4183-1C43-B8EF-025A83EDC964}" presName="rootComposite" presStyleCnt="0"/>
      <dgm:spPr/>
    </dgm:pt>
    <dgm:pt modelId="{54D74523-191E-AD4C-862C-D18587C6594F}" type="pres">
      <dgm:prSet presAssocID="{6BA4B3ED-4183-1C43-B8EF-025A83EDC964}" presName="rootText" presStyleLbl="node2" presStyleIdx="2" presStyleCnt="3" custScaleX="40300" custScaleY="18547" custLinFactNeighborX="-3715" custLinFactNeighborY="2920">
        <dgm:presLayoutVars>
          <dgm:chPref val="3"/>
        </dgm:presLayoutVars>
      </dgm:prSet>
      <dgm:spPr/>
    </dgm:pt>
    <dgm:pt modelId="{FC183DA9-C3E0-7B43-AC66-7E9CF65F6DC8}" type="pres">
      <dgm:prSet presAssocID="{6BA4B3ED-4183-1C43-B8EF-025A83EDC964}" presName="rootConnector" presStyleLbl="node2" presStyleIdx="2" presStyleCnt="3"/>
      <dgm:spPr/>
    </dgm:pt>
    <dgm:pt modelId="{A335B415-CA70-9E43-9A8B-3DBB2592B4CB}" type="pres">
      <dgm:prSet presAssocID="{6BA4B3ED-4183-1C43-B8EF-025A83EDC964}" presName="hierChild4" presStyleCnt="0"/>
      <dgm:spPr/>
    </dgm:pt>
    <dgm:pt modelId="{E161E9A0-57AB-604F-8B62-6A99963BB5EC}" type="pres">
      <dgm:prSet presAssocID="{6BA4B3ED-4183-1C43-B8EF-025A83EDC964}" presName="hierChild5" presStyleCnt="0"/>
      <dgm:spPr/>
    </dgm:pt>
    <dgm:pt modelId="{E23A66DC-07C4-C947-A3D1-AFDABAE17517}" type="pres">
      <dgm:prSet presAssocID="{A6B261CE-88CA-7F42-8172-4D1389AFD202}" presName="hierChild3" presStyleCnt="0"/>
      <dgm:spPr/>
    </dgm:pt>
  </dgm:ptLst>
  <dgm:cxnLst>
    <dgm:cxn modelId="{528A420D-EBE8-9B4F-8B89-A815C752D386}" type="presOf" srcId="{A6B261CE-88CA-7F42-8172-4D1389AFD202}" destId="{C68D53F7-C98C-EF40-A9C3-20E931CD6B8F}" srcOrd="1" destOrd="0" presId="urn:microsoft.com/office/officeart/2005/8/layout/orgChart1"/>
    <dgm:cxn modelId="{9C9EF517-57B3-A84B-BF85-185EE65C38A9}" type="presOf" srcId="{7AE5FBA5-A851-4549-833F-72956C7186AF}" destId="{B98E73B2-5463-7C41-BFC7-09E4EA369B77}" srcOrd="0" destOrd="0" presId="urn:microsoft.com/office/officeart/2005/8/layout/orgChart1"/>
    <dgm:cxn modelId="{78EF4E28-3AA5-EF4D-9E15-EC2F9A971835}" srcId="{A6B261CE-88CA-7F42-8172-4D1389AFD202}" destId="{4ADEDE08-A933-D343-9DA7-059E2631C25D}" srcOrd="0" destOrd="0" parTransId="{855A3E5A-562F-8041-9BE8-12961680ECD0}" sibTransId="{BEA37A96-AB70-8349-93CC-0AB358ADDC0C}"/>
    <dgm:cxn modelId="{B5991A2D-4E3B-3A47-ABEF-D864BEC52AD0}" type="presOf" srcId="{4ADEDE08-A933-D343-9DA7-059E2631C25D}" destId="{34891CF5-8768-7B42-A93F-642CAB8DFF9E}" srcOrd="0" destOrd="0" presId="urn:microsoft.com/office/officeart/2005/8/layout/orgChart1"/>
    <dgm:cxn modelId="{4E071C3D-4136-8F47-9C33-13AC3C13C8B4}" type="presOf" srcId="{7E54EEDF-8BE5-134D-A613-EB84E787086D}" destId="{038C2BEE-3804-8C4A-A187-B4DD0F2BE4AE}" srcOrd="1" destOrd="0" presId="urn:microsoft.com/office/officeart/2005/8/layout/orgChart1"/>
    <dgm:cxn modelId="{0635014E-D916-D949-804A-C0509D929241}" type="presOf" srcId="{9EE86B35-1BAD-A142-A75C-B47BC2476165}" destId="{B0F1B50E-27DA-C144-945B-1B943ED2EF6E}" srcOrd="0" destOrd="0" presId="urn:microsoft.com/office/officeart/2005/8/layout/orgChart1"/>
    <dgm:cxn modelId="{F45A9577-FF49-FE40-8062-DA4D4E22227B}" srcId="{7AE5FBA5-A851-4549-833F-72956C7186AF}" destId="{A6B261CE-88CA-7F42-8172-4D1389AFD202}" srcOrd="0" destOrd="0" parTransId="{306E3140-E468-7F41-8CC2-ADA67DA55AE5}" sibTransId="{DA6E4999-DC02-6B49-9E32-B3D20A4A0850}"/>
    <dgm:cxn modelId="{9738B37F-8207-4943-AA1C-60C0BEFE04A8}" srcId="{A6B261CE-88CA-7F42-8172-4D1389AFD202}" destId="{6BA4B3ED-4183-1C43-B8EF-025A83EDC964}" srcOrd="2" destOrd="0" parTransId="{C4BCDAA5-8325-F24E-89A9-DEB25CAE8756}" sibTransId="{48F9D097-292F-2544-A190-B49AD01D70B7}"/>
    <dgm:cxn modelId="{68F10C85-3A26-F245-8D6A-1F180F981B25}" srcId="{A6B261CE-88CA-7F42-8172-4D1389AFD202}" destId="{7E54EEDF-8BE5-134D-A613-EB84E787086D}" srcOrd="1" destOrd="0" parTransId="{9EE86B35-1BAD-A142-A75C-B47BC2476165}" sibTransId="{A3563818-9B40-334A-80C2-61E27645D5D6}"/>
    <dgm:cxn modelId="{14D08595-F7AB-2042-85C4-670978FA44D2}" type="presOf" srcId="{6BA4B3ED-4183-1C43-B8EF-025A83EDC964}" destId="{54D74523-191E-AD4C-862C-D18587C6594F}" srcOrd="0" destOrd="0" presId="urn:microsoft.com/office/officeart/2005/8/layout/orgChart1"/>
    <dgm:cxn modelId="{47E8D798-EE1E-554A-88C8-52799D36FD50}" type="presOf" srcId="{7E54EEDF-8BE5-134D-A613-EB84E787086D}" destId="{AB3E6FB9-5AB3-D246-AD7E-EB0F95B1FD3F}" srcOrd="0" destOrd="0" presId="urn:microsoft.com/office/officeart/2005/8/layout/orgChart1"/>
    <dgm:cxn modelId="{7922B5AC-698C-E34F-AEB2-097D2F7CB28C}" type="presOf" srcId="{6BA4B3ED-4183-1C43-B8EF-025A83EDC964}" destId="{FC183DA9-C3E0-7B43-AC66-7E9CF65F6DC8}" srcOrd="1" destOrd="0" presId="urn:microsoft.com/office/officeart/2005/8/layout/orgChart1"/>
    <dgm:cxn modelId="{9D29BAB6-3E99-7945-A036-758AB728B1DD}" type="presOf" srcId="{A6B261CE-88CA-7F42-8172-4D1389AFD202}" destId="{5CB91B35-2D5A-324C-BBE5-D14DA0263857}" srcOrd="0" destOrd="0" presId="urn:microsoft.com/office/officeart/2005/8/layout/orgChart1"/>
    <dgm:cxn modelId="{081FE2CE-B18C-6F46-A6E7-7293AF906B82}" type="presOf" srcId="{4ADEDE08-A933-D343-9DA7-059E2631C25D}" destId="{70DF22E4-23A8-F04D-B0FE-0039B3671BD9}" srcOrd="1" destOrd="0" presId="urn:microsoft.com/office/officeart/2005/8/layout/orgChart1"/>
    <dgm:cxn modelId="{347AB6E6-D90D-1A46-8856-EB9A8C269394}" type="presOf" srcId="{855A3E5A-562F-8041-9BE8-12961680ECD0}" destId="{7B772C5F-2858-044B-B14F-D562EA277558}" srcOrd="0" destOrd="0" presId="urn:microsoft.com/office/officeart/2005/8/layout/orgChart1"/>
    <dgm:cxn modelId="{EDFCC0FE-EEB8-2549-88DA-85D7E48FB3E3}" type="presOf" srcId="{C4BCDAA5-8325-F24E-89A9-DEB25CAE8756}" destId="{70F330B8-0A03-544D-AC7D-DD79335958C3}" srcOrd="0" destOrd="0" presId="urn:microsoft.com/office/officeart/2005/8/layout/orgChart1"/>
    <dgm:cxn modelId="{4C8AE57E-A940-0F4E-AF83-D528ABAA2AD2}" type="presParOf" srcId="{B98E73B2-5463-7C41-BFC7-09E4EA369B77}" destId="{C0BA113A-4E08-E24D-A2FB-D834CA04B662}" srcOrd="0" destOrd="0" presId="urn:microsoft.com/office/officeart/2005/8/layout/orgChart1"/>
    <dgm:cxn modelId="{71A083A8-612E-7747-947F-504953A36963}" type="presParOf" srcId="{C0BA113A-4E08-E24D-A2FB-D834CA04B662}" destId="{ECF3A107-7015-094E-9BE7-744303F68F42}" srcOrd="0" destOrd="0" presId="urn:microsoft.com/office/officeart/2005/8/layout/orgChart1"/>
    <dgm:cxn modelId="{F0A0A596-5879-FA40-84BB-D27F1306874F}" type="presParOf" srcId="{ECF3A107-7015-094E-9BE7-744303F68F42}" destId="{5CB91B35-2D5A-324C-BBE5-D14DA0263857}" srcOrd="0" destOrd="0" presId="urn:microsoft.com/office/officeart/2005/8/layout/orgChart1"/>
    <dgm:cxn modelId="{78BE64AE-1588-2B49-86FA-10689D35C942}" type="presParOf" srcId="{ECF3A107-7015-094E-9BE7-744303F68F42}" destId="{C68D53F7-C98C-EF40-A9C3-20E931CD6B8F}" srcOrd="1" destOrd="0" presId="urn:microsoft.com/office/officeart/2005/8/layout/orgChart1"/>
    <dgm:cxn modelId="{01F1D4A5-C790-094B-A9E5-6A1E62E9AF44}" type="presParOf" srcId="{C0BA113A-4E08-E24D-A2FB-D834CA04B662}" destId="{DAD6C1CC-C91F-0649-B3D9-A006FB29CBC3}" srcOrd="1" destOrd="0" presId="urn:microsoft.com/office/officeart/2005/8/layout/orgChart1"/>
    <dgm:cxn modelId="{2D5B48D8-9E1F-EF46-B443-CF08C3225189}" type="presParOf" srcId="{DAD6C1CC-C91F-0649-B3D9-A006FB29CBC3}" destId="{7B772C5F-2858-044B-B14F-D562EA277558}" srcOrd="0" destOrd="0" presId="urn:microsoft.com/office/officeart/2005/8/layout/orgChart1"/>
    <dgm:cxn modelId="{142D21F1-9BC8-C841-833D-2466C2431B30}" type="presParOf" srcId="{DAD6C1CC-C91F-0649-B3D9-A006FB29CBC3}" destId="{ECBF861A-F1E1-7048-BB32-7F5C6B864A20}" srcOrd="1" destOrd="0" presId="urn:microsoft.com/office/officeart/2005/8/layout/orgChart1"/>
    <dgm:cxn modelId="{CCE8FACD-19E8-9F4D-B938-C0F77E79FE14}" type="presParOf" srcId="{ECBF861A-F1E1-7048-BB32-7F5C6B864A20}" destId="{4092FDF3-DC91-3242-9028-3686DB4190EF}" srcOrd="0" destOrd="0" presId="urn:microsoft.com/office/officeart/2005/8/layout/orgChart1"/>
    <dgm:cxn modelId="{5BF67302-339B-0C43-976A-F47D773FA525}" type="presParOf" srcId="{4092FDF3-DC91-3242-9028-3686DB4190EF}" destId="{34891CF5-8768-7B42-A93F-642CAB8DFF9E}" srcOrd="0" destOrd="0" presId="urn:microsoft.com/office/officeart/2005/8/layout/orgChart1"/>
    <dgm:cxn modelId="{A2FB66DB-0A8C-1C4A-A7A9-1C32E05F7C1F}" type="presParOf" srcId="{4092FDF3-DC91-3242-9028-3686DB4190EF}" destId="{70DF22E4-23A8-F04D-B0FE-0039B3671BD9}" srcOrd="1" destOrd="0" presId="urn:microsoft.com/office/officeart/2005/8/layout/orgChart1"/>
    <dgm:cxn modelId="{D592BB4A-91AA-6E4E-95C0-403533EA3430}" type="presParOf" srcId="{ECBF861A-F1E1-7048-BB32-7F5C6B864A20}" destId="{25AEF584-BC6B-634C-9E53-CA6E818E1BA6}" srcOrd="1" destOrd="0" presId="urn:microsoft.com/office/officeart/2005/8/layout/orgChart1"/>
    <dgm:cxn modelId="{EC4ACAD5-4701-6A45-AB56-D4EC38C7A71E}" type="presParOf" srcId="{ECBF861A-F1E1-7048-BB32-7F5C6B864A20}" destId="{C36324AF-13D6-164E-BA11-B9178674266A}" srcOrd="2" destOrd="0" presId="urn:microsoft.com/office/officeart/2005/8/layout/orgChart1"/>
    <dgm:cxn modelId="{8D204959-0E41-8B46-A394-F792A451B90E}" type="presParOf" srcId="{DAD6C1CC-C91F-0649-B3D9-A006FB29CBC3}" destId="{B0F1B50E-27DA-C144-945B-1B943ED2EF6E}" srcOrd="2" destOrd="0" presId="urn:microsoft.com/office/officeart/2005/8/layout/orgChart1"/>
    <dgm:cxn modelId="{CE1947D6-7813-E047-A4A5-E14EE0FF026E}" type="presParOf" srcId="{DAD6C1CC-C91F-0649-B3D9-A006FB29CBC3}" destId="{04ADE5DD-44CC-3C4E-981C-156291ABFE87}" srcOrd="3" destOrd="0" presId="urn:microsoft.com/office/officeart/2005/8/layout/orgChart1"/>
    <dgm:cxn modelId="{CA96C8D3-44C9-8C4A-A109-61BCB9F34F17}" type="presParOf" srcId="{04ADE5DD-44CC-3C4E-981C-156291ABFE87}" destId="{907B9ADB-9488-044A-9C40-9CA7F6A95C40}" srcOrd="0" destOrd="0" presId="urn:microsoft.com/office/officeart/2005/8/layout/orgChart1"/>
    <dgm:cxn modelId="{CB8BAC7B-4E4A-9649-8C46-92AC15274001}" type="presParOf" srcId="{907B9ADB-9488-044A-9C40-9CA7F6A95C40}" destId="{AB3E6FB9-5AB3-D246-AD7E-EB0F95B1FD3F}" srcOrd="0" destOrd="0" presId="urn:microsoft.com/office/officeart/2005/8/layout/orgChart1"/>
    <dgm:cxn modelId="{2AAFF47F-DEC9-F44C-8581-7DF13CE27F46}" type="presParOf" srcId="{907B9ADB-9488-044A-9C40-9CA7F6A95C40}" destId="{038C2BEE-3804-8C4A-A187-B4DD0F2BE4AE}" srcOrd="1" destOrd="0" presId="urn:microsoft.com/office/officeart/2005/8/layout/orgChart1"/>
    <dgm:cxn modelId="{F1EBF1E2-77D6-F448-BCA2-D81632A901FE}" type="presParOf" srcId="{04ADE5DD-44CC-3C4E-981C-156291ABFE87}" destId="{2EC9D1C9-40DC-5E48-870E-931A6C294284}" srcOrd="1" destOrd="0" presId="urn:microsoft.com/office/officeart/2005/8/layout/orgChart1"/>
    <dgm:cxn modelId="{403ED979-2533-3F4B-A0AE-A36749EAAE2B}" type="presParOf" srcId="{04ADE5DD-44CC-3C4E-981C-156291ABFE87}" destId="{62DD7E3E-1181-FA45-8B01-CC4539548AB3}" srcOrd="2" destOrd="0" presId="urn:microsoft.com/office/officeart/2005/8/layout/orgChart1"/>
    <dgm:cxn modelId="{C4268C43-4025-3E47-BB4E-3BDA9589CF1B}" type="presParOf" srcId="{DAD6C1CC-C91F-0649-B3D9-A006FB29CBC3}" destId="{70F330B8-0A03-544D-AC7D-DD79335958C3}" srcOrd="4" destOrd="0" presId="urn:microsoft.com/office/officeart/2005/8/layout/orgChart1"/>
    <dgm:cxn modelId="{2AB1A108-C0E8-3744-A0F0-1692D4B966AF}" type="presParOf" srcId="{DAD6C1CC-C91F-0649-B3D9-A006FB29CBC3}" destId="{F69A22FB-C787-7B47-A60B-147C3CFC5C27}" srcOrd="5" destOrd="0" presId="urn:microsoft.com/office/officeart/2005/8/layout/orgChart1"/>
    <dgm:cxn modelId="{EEE9BB7E-73D9-D947-9BEC-421E70559627}" type="presParOf" srcId="{F69A22FB-C787-7B47-A60B-147C3CFC5C27}" destId="{D5385E24-C7D8-E849-94A7-E4559C384B11}" srcOrd="0" destOrd="0" presId="urn:microsoft.com/office/officeart/2005/8/layout/orgChart1"/>
    <dgm:cxn modelId="{91930BA5-9709-AF44-ACD3-C49934AE3966}" type="presParOf" srcId="{D5385E24-C7D8-E849-94A7-E4559C384B11}" destId="{54D74523-191E-AD4C-862C-D18587C6594F}" srcOrd="0" destOrd="0" presId="urn:microsoft.com/office/officeart/2005/8/layout/orgChart1"/>
    <dgm:cxn modelId="{F4F85348-39E9-6C43-9313-586735851FF2}" type="presParOf" srcId="{D5385E24-C7D8-E849-94A7-E4559C384B11}" destId="{FC183DA9-C3E0-7B43-AC66-7E9CF65F6DC8}" srcOrd="1" destOrd="0" presId="urn:microsoft.com/office/officeart/2005/8/layout/orgChart1"/>
    <dgm:cxn modelId="{64B139EC-5CE4-DB45-B9D4-61826358E86E}" type="presParOf" srcId="{F69A22FB-C787-7B47-A60B-147C3CFC5C27}" destId="{A335B415-CA70-9E43-9A8B-3DBB2592B4CB}" srcOrd="1" destOrd="0" presId="urn:microsoft.com/office/officeart/2005/8/layout/orgChart1"/>
    <dgm:cxn modelId="{6DB96E66-772E-E943-B8FC-3B7FD49EF51E}" type="presParOf" srcId="{F69A22FB-C787-7B47-A60B-147C3CFC5C27}" destId="{E161E9A0-57AB-604F-8B62-6A99963BB5EC}" srcOrd="2" destOrd="0" presId="urn:microsoft.com/office/officeart/2005/8/layout/orgChart1"/>
    <dgm:cxn modelId="{8826836D-4C55-5842-8750-DE5D56EC5BB6}" type="presParOf" srcId="{C0BA113A-4E08-E24D-A2FB-D834CA04B662}" destId="{E23A66DC-07C4-C947-A3D1-AFDABAE1751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330B8-0A03-544D-AC7D-DD79335958C3}">
      <dsp:nvSpPr>
        <dsp:cNvPr id="0" name=""/>
        <dsp:cNvSpPr/>
      </dsp:nvSpPr>
      <dsp:spPr>
        <a:xfrm>
          <a:off x="2860849" y="690667"/>
          <a:ext cx="2138970" cy="749520"/>
        </a:xfrm>
        <a:custGeom>
          <a:avLst/>
          <a:gdLst/>
          <a:ahLst/>
          <a:cxnLst/>
          <a:rect l="0" t="0" r="0" b="0"/>
          <a:pathLst>
            <a:path>
              <a:moveTo>
                <a:pt x="0" y="0"/>
              </a:moveTo>
              <a:lnTo>
                <a:pt x="0" y="399121"/>
              </a:lnTo>
              <a:lnTo>
                <a:pt x="2138970" y="399121"/>
              </a:lnTo>
              <a:lnTo>
                <a:pt x="2138970" y="749520"/>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0F1B50E-27DA-C144-945B-1B943ED2EF6E}">
      <dsp:nvSpPr>
        <dsp:cNvPr id="0" name=""/>
        <dsp:cNvSpPr/>
      </dsp:nvSpPr>
      <dsp:spPr>
        <a:xfrm>
          <a:off x="2807404" y="690667"/>
          <a:ext cx="91440" cy="749520"/>
        </a:xfrm>
        <a:custGeom>
          <a:avLst/>
          <a:gdLst/>
          <a:ahLst/>
          <a:cxnLst/>
          <a:rect l="0" t="0" r="0" b="0"/>
          <a:pathLst>
            <a:path>
              <a:moveTo>
                <a:pt x="53445" y="0"/>
              </a:moveTo>
              <a:lnTo>
                <a:pt x="53445" y="399121"/>
              </a:lnTo>
              <a:lnTo>
                <a:pt x="45720" y="399121"/>
              </a:lnTo>
              <a:lnTo>
                <a:pt x="45720" y="749520"/>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772C5F-2858-044B-B14F-D562EA277558}">
      <dsp:nvSpPr>
        <dsp:cNvPr id="0" name=""/>
        <dsp:cNvSpPr/>
      </dsp:nvSpPr>
      <dsp:spPr>
        <a:xfrm>
          <a:off x="964138" y="690667"/>
          <a:ext cx="1896711" cy="749520"/>
        </a:xfrm>
        <a:custGeom>
          <a:avLst/>
          <a:gdLst/>
          <a:ahLst/>
          <a:cxnLst/>
          <a:rect l="0" t="0" r="0" b="0"/>
          <a:pathLst>
            <a:path>
              <a:moveTo>
                <a:pt x="1896711" y="0"/>
              </a:moveTo>
              <a:lnTo>
                <a:pt x="1896711" y="399121"/>
              </a:lnTo>
              <a:lnTo>
                <a:pt x="0" y="399121"/>
              </a:lnTo>
              <a:lnTo>
                <a:pt x="0" y="749520"/>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B91B35-2D5A-324C-BBE5-D14DA0263857}">
      <dsp:nvSpPr>
        <dsp:cNvPr id="0" name=""/>
        <dsp:cNvSpPr/>
      </dsp:nvSpPr>
      <dsp:spPr>
        <a:xfrm>
          <a:off x="1831810" y="286506"/>
          <a:ext cx="2058078" cy="404160"/>
        </a:xfrm>
        <a:prstGeom prst="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SPILL REGULATION SYSTEM</a:t>
          </a:r>
        </a:p>
      </dsp:txBody>
      <dsp:txXfrm>
        <a:off x="1831810" y="286506"/>
        <a:ext cx="2058078" cy="404160"/>
      </dsp:txXfrm>
    </dsp:sp>
    <dsp:sp modelId="{34891CF5-8768-7B42-A93F-642CAB8DFF9E}">
      <dsp:nvSpPr>
        <dsp:cNvPr id="0" name=""/>
        <dsp:cNvSpPr/>
      </dsp:nvSpPr>
      <dsp:spPr>
        <a:xfrm>
          <a:off x="215301" y="1440188"/>
          <a:ext cx="1497673" cy="302060"/>
        </a:xfrm>
        <a:prstGeom prst="rect">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Slow Regulation</a:t>
          </a:r>
        </a:p>
      </dsp:txBody>
      <dsp:txXfrm>
        <a:off x="215301" y="1440188"/>
        <a:ext cx="1497673" cy="302060"/>
      </dsp:txXfrm>
    </dsp:sp>
    <dsp:sp modelId="{AB3E6FB9-5AB3-D246-AD7E-EB0F95B1FD3F}">
      <dsp:nvSpPr>
        <dsp:cNvPr id="0" name=""/>
        <dsp:cNvSpPr/>
      </dsp:nvSpPr>
      <dsp:spPr>
        <a:xfrm>
          <a:off x="2077990" y="1440188"/>
          <a:ext cx="1550266" cy="313757"/>
        </a:xfrm>
        <a:prstGeom prst="rect">
          <a:avLst/>
        </a:prstGeom>
        <a:solidFill>
          <a:schemeClr val="accent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Fast Regulation</a:t>
          </a:r>
        </a:p>
      </dsp:txBody>
      <dsp:txXfrm>
        <a:off x="2077990" y="1440188"/>
        <a:ext cx="1550266" cy="313757"/>
      </dsp:txXfrm>
    </dsp:sp>
    <dsp:sp modelId="{54D74523-191E-AD4C-862C-D18587C6594F}">
      <dsp:nvSpPr>
        <dsp:cNvPr id="0" name=""/>
        <dsp:cNvSpPr/>
      </dsp:nvSpPr>
      <dsp:spPr>
        <a:xfrm>
          <a:off x="4327387" y="1440188"/>
          <a:ext cx="1344865" cy="309469"/>
        </a:xfrm>
        <a:prstGeom prst="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Harmonic Content </a:t>
          </a:r>
          <a:br>
            <a:rPr lang="en-US" sz="1100" b="1" kern="1200" dirty="0"/>
          </a:br>
          <a:r>
            <a:rPr lang="en-US" sz="1100" b="1" kern="1200" dirty="0"/>
            <a:t>Tracker</a:t>
          </a:r>
        </a:p>
      </dsp:txBody>
      <dsp:txXfrm>
        <a:off x="4327387" y="1440188"/>
        <a:ext cx="1344865" cy="309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330B8-0A03-544D-AC7D-DD79335958C3}">
      <dsp:nvSpPr>
        <dsp:cNvPr id="0" name=""/>
        <dsp:cNvSpPr/>
      </dsp:nvSpPr>
      <dsp:spPr>
        <a:xfrm>
          <a:off x="2860849" y="690667"/>
          <a:ext cx="2138970" cy="749520"/>
        </a:xfrm>
        <a:custGeom>
          <a:avLst/>
          <a:gdLst/>
          <a:ahLst/>
          <a:cxnLst/>
          <a:rect l="0" t="0" r="0" b="0"/>
          <a:pathLst>
            <a:path>
              <a:moveTo>
                <a:pt x="0" y="0"/>
              </a:moveTo>
              <a:lnTo>
                <a:pt x="0" y="399121"/>
              </a:lnTo>
              <a:lnTo>
                <a:pt x="2138970" y="399121"/>
              </a:lnTo>
              <a:lnTo>
                <a:pt x="2138970" y="749520"/>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0F1B50E-27DA-C144-945B-1B943ED2EF6E}">
      <dsp:nvSpPr>
        <dsp:cNvPr id="0" name=""/>
        <dsp:cNvSpPr/>
      </dsp:nvSpPr>
      <dsp:spPr>
        <a:xfrm>
          <a:off x="2807404" y="690667"/>
          <a:ext cx="91440" cy="749520"/>
        </a:xfrm>
        <a:custGeom>
          <a:avLst/>
          <a:gdLst/>
          <a:ahLst/>
          <a:cxnLst/>
          <a:rect l="0" t="0" r="0" b="0"/>
          <a:pathLst>
            <a:path>
              <a:moveTo>
                <a:pt x="53445" y="0"/>
              </a:moveTo>
              <a:lnTo>
                <a:pt x="53445" y="399121"/>
              </a:lnTo>
              <a:lnTo>
                <a:pt x="45720" y="399121"/>
              </a:lnTo>
              <a:lnTo>
                <a:pt x="45720" y="749520"/>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772C5F-2858-044B-B14F-D562EA277558}">
      <dsp:nvSpPr>
        <dsp:cNvPr id="0" name=""/>
        <dsp:cNvSpPr/>
      </dsp:nvSpPr>
      <dsp:spPr>
        <a:xfrm>
          <a:off x="964138" y="690667"/>
          <a:ext cx="1896711" cy="749520"/>
        </a:xfrm>
        <a:custGeom>
          <a:avLst/>
          <a:gdLst/>
          <a:ahLst/>
          <a:cxnLst/>
          <a:rect l="0" t="0" r="0" b="0"/>
          <a:pathLst>
            <a:path>
              <a:moveTo>
                <a:pt x="1896711" y="0"/>
              </a:moveTo>
              <a:lnTo>
                <a:pt x="1896711" y="399121"/>
              </a:lnTo>
              <a:lnTo>
                <a:pt x="0" y="399121"/>
              </a:lnTo>
              <a:lnTo>
                <a:pt x="0" y="749520"/>
              </a:lnTo>
            </a:path>
          </a:pathLst>
        </a:custGeom>
        <a:noFill/>
        <a:ln w="9525" cap="flat"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B91B35-2D5A-324C-BBE5-D14DA0263857}">
      <dsp:nvSpPr>
        <dsp:cNvPr id="0" name=""/>
        <dsp:cNvSpPr/>
      </dsp:nvSpPr>
      <dsp:spPr>
        <a:xfrm>
          <a:off x="1831810" y="286506"/>
          <a:ext cx="2058078" cy="404160"/>
        </a:xfrm>
        <a:prstGeom prst="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SPILL REGULATION SYSTEM</a:t>
          </a:r>
        </a:p>
      </dsp:txBody>
      <dsp:txXfrm>
        <a:off x="1831810" y="286506"/>
        <a:ext cx="2058078" cy="404160"/>
      </dsp:txXfrm>
    </dsp:sp>
    <dsp:sp modelId="{34891CF5-8768-7B42-A93F-642CAB8DFF9E}">
      <dsp:nvSpPr>
        <dsp:cNvPr id="0" name=""/>
        <dsp:cNvSpPr/>
      </dsp:nvSpPr>
      <dsp:spPr>
        <a:xfrm>
          <a:off x="215301" y="1440188"/>
          <a:ext cx="1497673" cy="302060"/>
        </a:xfrm>
        <a:prstGeom prst="rect">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Slow Regulation</a:t>
          </a:r>
        </a:p>
      </dsp:txBody>
      <dsp:txXfrm>
        <a:off x="215301" y="1440188"/>
        <a:ext cx="1497673" cy="302060"/>
      </dsp:txXfrm>
    </dsp:sp>
    <dsp:sp modelId="{AB3E6FB9-5AB3-D246-AD7E-EB0F95B1FD3F}">
      <dsp:nvSpPr>
        <dsp:cNvPr id="0" name=""/>
        <dsp:cNvSpPr/>
      </dsp:nvSpPr>
      <dsp:spPr>
        <a:xfrm>
          <a:off x="2077990" y="1440188"/>
          <a:ext cx="1550266" cy="313757"/>
        </a:xfrm>
        <a:prstGeom prst="rect">
          <a:avLst/>
        </a:prstGeom>
        <a:solidFill>
          <a:schemeClr val="accent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Fast Regulation</a:t>
          </a:r>
        </a:p>
      </dsp:txBody>
      <dsp:txXfrm>
        <a:off x="2077990" y="1440188"/>
        <a:ext cx="1550266" cy="313757"/>
      </dsp:txXfrm>
    </dsp:sp>
    <dsp:sp modelId="{54D74523-191E-AD4C-862C-D18587C6594F}">
      <dsp:nvSpPr>
        <dsp:cNvPr id="0" name=""/>
        <dsp:cNvSpPr/>
      </dsp:nvSpPr>
      <dsp:spPr>
        <a:xfrm>
          <a:off x="4327387" y="1440188"/>
          <a:ext cx="1344865" cy="309469"/>
        </a:xfrm>
        <a:prstGeom prst="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Harmonic Content </a:t>
          </a:r>
          <a:br>
            <a:rPr lang="en-US" sz="1100" b="1" kern="1200" dirty="0"/>
          </a:br>
          <a:r>
            <a:rPr lang="en-US" sz="1100" b="1" kern="1200" dirty="0"/>
            <a:t>Tracker</a:t>
          </a:r>
        </a:p>
      </dsp:txBody>
      <dsp:txXfrm>
        <a:off x="4327387" y="1440188"/>
        <a:ext cx="1344865" cy="30946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2/7/24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2/7/24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5</a:t>
            </a:fld>
            <a:endParaRPr lang="en-US"/>
          </a:p>
        </p:txBody>
      </p:sp>
    </p:spTree>
    <p:extLst>
      <p:ext uri="{BB962C8B-B14F-4D97-AF65-F5344CB8AC3E}">
        <p14:creationId xmlns:p14="http://schemas.microsoft.com/office/powerpoint/2010/main" val="1893394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Like RFKO, latency in longitudinal dynamics, etc.,</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178055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end, state that the gains are determined and next is to..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316023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 of text… cut down. Maybe shorten the bullets.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93175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developed a tool and using that we can see how BW is important.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21</a:t>
            </a:fld>
            <a:endParaRPr lang="en-US"/>
          </a:p>
        </p:txBody>
      </p:sp>
    </p:spTree>
    <p:extLst>
      <p:ext uri="{BB962C8B-B14F-4D97-AF65-F5344CB8AC3E}">
        <p14:creationId xmlns:p14="http://schemas.microsoft.com/office/powerpoint/2010/main" val="2648072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4165237"/>
            <a:ext cx="3027894" cy="320908"/>
          </a:xfrm>
          <a:prstGeom prst="rect">
            <a:avLst/>
          </a:prstGeom>
        </p:spPr>
        <p:txBody>
          <a:bodyPr lIns="0" tIns="0" rIns="0" bIns="0" anchor="b"/>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85750" marR="0" indent="-285750"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4350" indent="-230188">
              <a:spcBef>
                <a:spcPts val="984"/>
              </a:spcBef>
              <a:defRPr sz="1400">
                <a:solidFill>
                  <a:srgbClr val="505050"/>
                </a:solidFill>
              </a:defRPr>
            </a:lvl2pPr>
            <a:lvl3pPr marL="806450" indent="-228600">
              <a:spcBef>
                <a:spcPts val="984"/>
              </a:spcBef>
              <a:defRPr sz="1400">
                <a:solidFill>
                  <a:srgbClr val="505050"/>
                </a:solidFill>
              </a:defRPr>
            </a:lvl3pPr>
            <a:lvl4pPr marL="1087438" indent="-228600">
              <a:spcBef>
                <a:spcPts val="984"/>
              </a:spcBef>
              <a:defRPr sz="1200">
                <a:solidFill>
                  <a:srgbClr val="505050"/>
                </a:solidFill>
              </a:defRPr>
            </a:lvl4pPr>
            <a:lvl5pPr marL="1370013" indent="-228600">
              <a:spcBef>
                <a:spcPts val="984"/>
              </a:spcBef>
              <a:buFont typeface="Arial"/>
              <a:buChar char="•"/>
              <a:defRPr sz="1200">
                <a:solidFill>
                  <a:srgbClr val="505050"/>
                </a:solidFill>
              </a:defRPr>
            </a:lvl5pPr>
            <a:lvl6pPr marL="1373188" indent="0">
              <a:spcBef>
                <a:spcPts val="984"/>
              </a:spcBef>
              <a:buFont typeface="Arial" panose="020B0604020202020204" pitchFamily="34" charset="0"/>
              <a:buNone/>
              <a:defRPr sz="1200">
                <a:solidFill>
                  <a:srgbClr val="505050"/>
                </a:solidFill>
              </a:defRPr>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14 Feb 2024</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337E9888-76A4-76B3-BAD9-CA6F84EBC301}"/>
              </a:ext>
            </a:extLst>
          </p:cNvPr>
          <p:cNvSpPr>
            <a:spLocks noGrp="1"/>
          </p:cNvSpPr>
          <p:nvPr>
            <p:ph sz="half" idx="13"/>
          </p:nvPr>
        </p:nvSpPr>
        <p:spPr>
          <a:xfrm>
            <a:off x="228601" y="728664"/>
            <a:ext cx="3027893" cy="3368538"/>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3275" indent="-230188">
              <a:spcBef>
                <a:spcPts val="984"/>
              </a:spcBef>
              <a:defRPr sz="1400">
                <a:solidFill>
                  <a:srgbClr val="505050"/>
                </a:solidFill>
              </a:defRPr>
            </a:lvl3pPr>
            <a:lvl4pPr marL="1085850" indent="-228600">
              <a:spcBef>
                <a:spcPts val="984"/>
              </a:spcBef>
              <a:defRPr sz="1200">
                <a:solidFill>
                  <a:srgbClr val="505050"/>
                </a:solidFill>
              </a:defRPr>
            </a:lvl4pPr>
            <a:lvl5pPr marL="1370013" indent="-230188">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14 Feb 2024</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14 Feb 2024</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14 Feb 2024</a:t>
            </a: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700"/>
            <a:ext cx="7848600" cy="34861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14 Feb 2024</a:t>
            </a:r>
          </a:p>
        </p:txBody>
      </p:sp>
      <p:sp>
        <p:nvSpPr>
          <p:cNvPr id="6" name="Slide Number Placeholder 5"/>
          <p:cNvSpPr>
            <a:spLocks noGrp="1"/>
          </p:cNvSpPr>
          <p:nvPr>
            <p:ph type="sldNum" sz="quarter" idx="12"/>
          </p:nvPr>
        </p:nvSpPr>
        <p:spPr/>
        <p:txBody>
          <a:bodyPr/>
          <a:lstStyle/>
          <a:p>
            <a:fld id="{B2FED1A7-FB98-43FD-AA3D-E7C3EC56B298}" type="slidenum">
              <a:rPr lang="en-US" smtClean="0"/>
              <a:t>‹#›</a:t>
            </a:fld>
            <a:endParaRPr lang="en-US"/>
          </a:p>
        </p:txBody>
      </p:sp>
      <p:sp>
        <p:nvSpPr>
          <p:cNvPr id="7" name="Title Placeholder 1"/>
          <p:cNvSpPr>
            <a:spLocks noGrp="1"/>
          </p:cNvSpPr>
          <p:nvPr>
            <p:ph type="title"/>
          </p:nvPr>
        </p:nvSpPr>
        <p:spPr>
          <a:xfrm>
            <a:off x="457200" y="114300"/>
            <a:ext cx="7543800" cy="8001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79679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27013" indent="-227013">
              <a:spcBef>
                <a:spcPts val="984"/>
              </a:spcBef>
              <a:buFont typeface="Arial" panose="020B0604020202020204" pitchFamily="34" charset="0"/>
              <a:buChar char="•"/>
              <a:defRPr sz="1600">
                <a:solidFill>
                  <a:srgbClr val="505050"/>
                </a:solidFill>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a:solidFill>
                  <a:srgbClr val="505050"/>
                </a:solidFill>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a:solidFill>
                  <a:srgbClr val="505050"/>
                </a:solidFill>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a:solidFill>
                  <a:srgbClr val="505050"/>
                </a:solidFill>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14 Feb 2024</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3275" indent="-230188">
              <a:spcBef>
                <a:spcPts val="984"/>
              </a:spcBef>
              <a:defRPr sz="1400">
                <a:solidFill>
                  <a:srgbClr val="505050"/>
                </a:solidFill>
              </a:defRPr>
            </a:lvl3pPr>
            <a:lvl4pPr marL="1085850" indent="-228600">
              <a:spcBef>
                <a:spcPts val="984"/>
              </a:spcBef>
              <a:defRPr sz="1200">
                <a:solidFill>
                  <a:srgbClr val="505050"/>
                </a:solidFill>
              </a:defRPr>
            </a:lvl4pPr>
            <a:lvl5pPr marL="1370013" indent="-230188">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6450" indent="-228600">
              <a:spcBef>
                <a:spcPts val="984"/>
              </a:spcBef>
              <a:defRPr sz="1400">
                <a:solidFill>
                  <a:srgbClr val="505050"/>
                </a:solidFill>
              </a:defRPr>
            </a:lvl3pPr>
            <a:lvl4pPr marL="1087438" indent="-228600">
              <a:spcBef>
                <a:spcPts val="984"/>
              </a:spcBef>
              <a:defRPr sz="1200">
                <a:solidFill>
                  <a:srgbClr val="505050"/>
                </a:solidFill>
              </a:defRPr>
            </a:lvl4pPr>
            <a:lvl5pPr marL="1370013" indent="-228600">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marL="285750" marR="0" lvl="0" indent="-285750" algn="l" defTabSz="457200" rtl="0" eaLnBrk="1" fontAlgn="base" latinLnBrk="0" hangingPunct="1">
              <a:lnSpc>
                <a:spcPct val="100000"/>
              </a:lnSpc>
              <a:spcBef>
                <a:spcPts val="984"/>
              </a:spcBef>
              <a:spcAft>
                <a:spcPct val="0"/>
              </a:spcAft>
              <a:buClrTx/>
              <a:buSzTx/>
              <a:tabLst/>
              <a:defRPr/>
            </a:pPr>
            <a:r>
              <a:rPr lang="en-US"/>
              <a:t>Click to edit Master text styles</a:t>
            </a:r>
          </a:p>
          <a:p>
            <a:pPr marL="285750" marR="0" lvl="1" indent="-285750" algn="l" defTabSz="457200" rtl="0" eaLnBrk="1" fontAlgn="base" latinLnBrk="0" hangingPunct="1">
              <a:lnSpc>
                <a:spcPct val="100000"/>
              </a:lnSpc>
              <a:spcBef>
                <a:spcPts val="984"/>
              </a:spcBef>
              <a:spcAft>
                <a:spcPct val="0"/>
              </a:spcAft>
              <a:buClrTx/>
              <a:buSzTx/>
              <a:tabLst/>
              <a:defRPr/>
            </a:pPr>
            <a:r>
              <a:rPr lang="en-US"/>
              <a:t>Second level</a:t>
            </a:r>
          </a:p>
          <a:p>
            <a:pPr marL="285750" marR="0" lvl="2" indent="-285750" algn="l" defTabSz="457200" rtl="0" eaLnBrk="1" fontAlgn="base" latinLnBrk="0" hangingPunct="1">
              <a:lnSpc>
                <a:spcPct val="100000"/>
              </a:lnSpc>
              <a:spcBef>
                <a:spcPts val="984"/>
              </a:spcBef>
              <a:spcAft>
                <a:spcPct val="0"/>
              </a:spcAft>
              <a:buClrTx/>
              <a:buSzTx/>
              <a:tabLst/>
              <a:defRPr/>
            </a:pPr>
            <a:r>
              <a:rPr lang="en-US"/>
              <a:t>Third level</a:t>
            </a:r>
          </a:p>
          <a:p>
            <a:pPr marL="285750" marR="0" lvl="3" indent="-285750" algn="l" defTabSz="457200" rtl="0" eaLnBrk="1" fontAlgn="base" latinLnBrk="0" hangingPunct="1">
              <a:lnSpc>
                <a:spcPct val="100000"/>
              </a:lnSpc>
              <a:spcBef>
                <a:spcPts val="984"/>
              </a:spcBef>
              <a:spcAft>
                <a:spcPct val="0"/>
              </a:spcAft>
              <a:buClrTx/>
              <a:buSzTx/>
              <a:tabLst/>
              <a:defRPr/>
            </a:pPr>
            <a:r>
              <a:rPr lang="en-US"/>
              <a:t>Fourth level</a:t>
            </a:r>
          </a:p>
          <a:p>
            <a:pPr marL="285750" marR="0" lvl="4" indent="-285750" algn="l" defTabSz="457200" rtl="0" eaLnBrk="1" fontAlgn="base" latinLnBrk="0" hangingPunct="1">
              <a:lnSpc>
                <a:spcPct val="100000"/>
              </a:lnSpc>
              <a:spcBef>
                <a:spcPts val="984"/>
              </a:spcBef>
              <a:spcAft>
                <a:spcPct val="0"/>
              </a:spcAft>
              <a:buClrTx/>
              <a:buSzTx/>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14 Feb 2024</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14 Feb 2024</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 id="2147484129" r:id="rId14"/>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45.png"/><Relationship Id="rId11" Type="http://schemas.openxmlformats.org/officeDocument/2006/relationships/image" Target="../media/image48.sv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1.tiff"/><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 Id="rId5" Type="http://schemas.openxmlformats.org/officeDocument/2006/relationships/image" Target="../media/image56.jpe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 Id="rId5" Type="http://schemas.openxmlformats.org/officeDocument/2006/relationships/image" Target="../media/image56.jpe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56.jpe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56.jpe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gif"/><Relationship Id="rId1" Type="http://schemas.openxmlformats.org/officeDocument/2006/relationships/slideLayout" Target="../slideLayouts/slideLayout14.xml"/><Relationship Id="rId4" Type="http://schemas.openxmlformats.org/officeDocument/2006/relationships/image" Target="../media/image61.gif"/></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20.png"/><Relationship Id="rId7" Type="http://schemas.openxmlformats.org/officeDocument/2006/relationships/image" Target="../media/image76.png"/><Relationship Id="rId2" Type="http://schemas.openxmlformats.org/officeDocument/2006/relationships/image" Target="../media/image410.png"/><Relationship Id="rId1" Type="http://schemas.openxmlformats.org/officeDocument/2006/relationships/slideLayout" Target="../slideLayouts/slideLayout14.xml"/><Relationship Id="rId6" Type="http://schemas.openxmlformats.org/officeDocument/2006/relationships/image" Target="../media/image45.png"/><Relationship Id="rId11" Type="http://schemas.openxmlformats.org/officeDocument/2006/relationships/image" Target="../media/image500.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48.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1800" dirty="0"/>
              <a:t>ML Techniques in Spill Regulation for Mu2e</a:t>
            </a:r>
          </a:p>
        </p:txBody>
      </p:sp>
      <p:sp>
        <p:nvSpPr>
          <p:cNvPr id="4" name="Text Placeholder 3"/>
          <p:cNvSpPr>
            <a:spLocks noGrp="1"/>
          </p:cNvSpPr>
          <p:nvPr>
            <p:ph type="body" sz="quarter" idx="10"/>
          </p:nvPr>
        </p:nvSpPr>
        <p:spPr>
          <a:xfrm>
            <a:off x="393964" y="3849336"/>
            <a:ext cx="8499231" cy="935794"/>
          </a:xfrm>
        </p:spPr>
        <p:txBody>
          <a:bodyPr/>
          <a:lstStyle/>
          <a:p>
            <a:r>
              <a:rPr lang="en-US" sz="1400" dirty="0" err="1"/>
              <a:t>Aakaash</a:t>
            </a:r>
            <a:r>
              <a:rPr lang="en-US" sz="1400" dirty="0"/>
              <a:t> Narayanan	</a:t>
            </a:r>
          </a:p>
          <a:p>
            <a:r>
              <a:rPr lang="en-US" sz="1400" dirty="0"/>
              <a:t>Slow Extraction Workshop, Wiener Neustadt, Austria</a:t>
            </a:r>
          </a:p>
          <a:p>
            <a:r>
              <a:rPr lang="en-US" sz="1400" dirty="0"/>
              <a:t>14 February 2024</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05D5C4C-4BB1-4275-A52F-D6F93C961D54}"/>
              </a:ext>
            </a:extLst>
          </p:cNvPr>
          <p:cNvSpPr/>
          <p:nvPr/>
        </p:nvSpPr>
        <p:spPr>
          <a:xfrm>
            <a:off x="3848243" y="1218884"/>
            <a:ext cx="1500306" cy="400050"/>
          </a:xfrm>
          <a:prstGeom prst="roundRect">
            <a:avLst/>
          </a:prstGeom>
          <a:solidFill>
            <a:srgbClr val="626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BEAM EXTRACTION</a:t>
            </a:r>
          </a:p>
        </p:txBody>
      </p:sp>
      <p:sp>
        <p:nvSpPr>
          <p:cNvPr id="9" name="Rectangle: Rounded Corners 8">
            <a:extLst>
              <a:ext uri="{FF2B5EF4-FFF2-40B4-BE49-F238E27FC236}">
                <a16:creationId xmlns:a16="http://schemas.microsoft.com/office/drawing/2014/main" id="{04D61BFE-FA32-4B46-AC30-9EADD77F2288}"/>
              </a:ext>
            </a:extLst>
          </p:cNvPr>
          <p:cNvSpPr/>
          <p:nvPr/>
        </p:nvSpPr>
        <p:spPr>
          <a:xfrm>
            <a:off x="6111932" y="1218884"/>
            <a:ext cx="1123808" cy="388620"/>
          </a:xfrm>
          <a:prstGeom prst="round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SPILL MONITOR</a:t>
            </a:r>
          </a:p>
        </p:txBody>
      </p:sp>
      <p:sp>
        <p:nvSpPr>
          <p:cNvPr id="10" name="Rectangle: Rounded Corners 9">
            <a:extLst>
              <a:ext uri="{FF2B5EF4-FFF2-40B4-BE49-F238E27FC236}">
                <a16:creationId xmlns:a16="http://schemas.microsoft.com/office/drawing/2014/main" id="{01C325E5-77D1-4D05-8C88-9954D95D2AB1}"/>
              </a:ext>
            </a:extLst>
          </p:cNvPr>
          <p:cNvSpPr/>
          <p:nvPr/>
        </p:nvSpPr>
        <p:spPr>
          <a:xfrm>
            <a:off x="1543050" y="1230314"/>
            <a:ext cx="1695308" cy="400050"/>
          </a:xfrm>
          <a:prstGeom prst="roundRect">
            <a:avLst/>
          </a:prstGeom>
          <a:solidFill>
            <a:srgbClr val="608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CORRECTED QUADRUPOLE CURRENT</a:t>
            </a:r>
          </a:p>
        </p:txBody>
      </p:sp>
      <p:sp>
        <p:nvSpPr>
          <p:cNvPr id="40" name="Oval 39">
            <a:extLst>
              <a:ext uri="{FF2B5EF4-FFF2-40B4-BE49-F238E27FC236}">
                <a16:creationId xmlns:a16="http://schemas.microsoft.com/office/drawing/2014/main" id="{92ADC7AA-48AC-40DB-BD4A-D21F22D7C33F}"/>
              </a:ext>
            </a:extLst>
          </p:cNvPr>
          <p:cNvSpPr/>
          <p:nvPr/>
        </p:nvSpPr>
        <p:spPr>
          <a:xfrm>
            <a:off x="3521133" y="1230314"/>
            <a:ext cx="274320" cy="274320"/>
          </a:xfrm>
          <a:prstGeom prst="ellipse">
            <a:avLst/>
          </a:prstGeom>
          <a:solidFill>
            <a:srgbClr val="626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6</a:t>
            </a:r>
          </a:p>
        </p:txBody>
      </p:sp>
      <p:sp>
        <p:nvSpPr>
          <p:cNvPr id="41" name="Oval 40">
            <a:extLst>
              <a:ext uri="{FF2B5EF4-FFF2-40B4-BE49-F238E27FC236}">
                <a16:creationId xmlns:a16="http://schemas.microsoft.com/office/drawing/2014/main" id="{F45F9594-D414-42C8-8303-4D4166422253}"/>
              </a:ext>
            </a:extLst>
          </p:cNvPr>
          <p:cNvSpPr/>
          <p:nvPr/>
        </p:nvSpPr>
        <p:spPr>
          <a:xfrm>
            <a:off x="1200150" y="1241744"/>
            <a:ext cx="274320" cy="274320"/>
          </a:xfrm>
          <a:prstGeom prst="ellipse">
            <a:avLst/>
          </a:prstGeom>
          <a:solidFill>
            <a:srgbClr val="608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5</a:t>
            </a:r>
          </a:p>
        </p:txBody>
      </p:sp>
      <p:sp>
        <p:nvSpPr>
          <p:cNvPr id="42" name="Oval 41">
            <a:extLst>
              <a:ext uri="{FF2B5EF4-FFF2-40B4-BE49-F238E27FC236}">
                <a16:creationId xmlns:a16="http://schemas.microsoft.com/office/drawing/2014/main" id="{DA6C1006-7DC6-404F-BD29-5187C68ECF7E}"/>
              </a:ext>
            </a:extLst>
          </p:cNvPr>
          <p:cNvSpPr/>
          <p:nvPr/>
        </p:nvSpPr>
        <p:spPr>
          <a:xfrm>
            <a:off x="5784343" y="1230314"/>
            <a:ext cx="274320" cy="274320"/>
          </a:xfrm>
          <a:prstGeom prst="ellipse">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7</a:t>
            </a:r>
          </a:p>
        </p:txBody>
      </p:sp>
      <p:cxnSp>
        <p:nvCxnSpPr>
          <p:cNvPr id="23" name="Straight Connector 22">
            <a:extLst>
              <a:ext uri="{FF2B5EF4-FFF2-40B4-BE49-F238E27FC236}">
                <a16:creationId xmlns:a16="http://schemas.microsoft.com/office/drawing/2014/main" id="{D6FE1437-396D-47B4-9172-0949BB61B8B7}"/>
              </a:ext>
            </a:extLst>
          </p:cNvPr>
          <p:cNvCxnSpPr>
            <a:cxnSpLocks/>
          </p:cNvCxnSpPr>
          <p:nvPr/>
        </p:nvCxnSpPr>
        <p:spPr>
          <a:xfrm>
            <a:off x="3453114" y="1371600"/>
            <a:ext cx="0" cy="3031532"/>
          </a:xfrm>
          <a:prstGeom prst="line">
            <a:avLst/>
          </a:prstGeom>
          <a:ln w="28575">
            <a:solidFill>
              <a:schemeClr val="tx1">
                <a:lumMod val="65000"/>
                <a:lumOff val="35000"/>
              </a:schemeClr>
            </a:solidFill>
            <a:prstDash val="sysDot"/>
          </a:ln>
          <a:effectLst/>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13B0E198-231C-4314-869D-64CD1AFA4A5A}"/>
              </a:ext>
            </a:extLst>
          </p:cNvPr>
          <p:cNvCxnSpPr>
            <a:cxnSpLocks/>
          </p:cNvCxnSpPr>
          <p:nvPr/>
        </p:nvCxnSpPr>
        <p:spPr>
          <a:xfrm>
            <a:off x="5706236" y="1378904"/>
            <a:ext cx="13507" cy="3031532"/>
          </a:xfrm>
          <a:prstGeom prst="line">
            <a:avLst/>
          </a:prstGeom>
          <a:ln w="28575">
            <a:solidFill>
              <a:schemeClr val="tx1">
                <a:lumMod val="65000"/>
                <a:lumOff val="35000"/>
              </a:schemeClr>
            </a:solidFill>
            <a:prstDash val="sysDot"/>
          </a:ln>
          <a:effectLst/>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B76F3B8B-39A5-48B3-A606-D3396FDA2D24}"/>
              </a:ext>
            </a:extLst>
          </p:cNvPr>
          <p:cNvSpPr txBox="1"/>
          <p:nvPr/>
        </p:nvSpPr>
        <p:spPr>
          <a:xfrm>
            <a:off x="1257301" y="1744664"/>
            <a:ext cx="2107826" cy="1930085"/>
          </a:xfrm>
          <a:prstGeom prst="roundRect">
            <a:avLst>
              <a:gd name="adj" fmla="val 6553"/>
            </a:avLst>
          </a:prstGeom>
          <a:noFill/>
          <a:ln w="19050">
            <a:solidFill>
              <a:srgbClr val="608CAB"/>
            </a:solidFill>
            <a:prstDash val="solid"/>
          </a:ln>
        </p:spPr>
        <p:txBody>
          <a:bodyPr wrap="square" rtlCol="0">
            <a:spAutoFit/>
          </a:bodyPr>
          <a:lstStyle/>
          <a:p>
            <a:r>
              <a:rPr lang="en-US" sz="1275" dirty="0">
                <a:solidFill>
                  <a:srgbClr val="608CAB"/>
                </a:solidFill>
                <a:latin typeface="Baskerville" panose="02020502070401020303" pitchFamily="18" charset="0"/>
                <a:ea typeface="Baskerville" panose="02020502070401020303" pitchFamily="18" charset="0"/>
                <a:cs typeface="Baskerville" charset="0"/>
              </a:rPr>
              <a:t>According to our analytical model, the ideal tune current ramp is taken to be a logarithmic function in time. The delayed and low-pass filtered PID response is superimposed with the idealized logarithmic quadrupole current curve.</a:t>
            </a:r>
          </a:p>
        </p:txBody>
      </p:sp>
      <p:sp>
        <p:nvSpPr>
          <p:cNvPr id="26" name="TextBox 25">
            <a:extLst>
              <a:ext uri="{FF2B5EF4-FFF2-40B4-BE49-F238E27FC236}">
                <a16:creationId xmlns:a16="http://schemas.microsoft.com/office/drawing/2014/main" id="{87539EB6-4249-4F95-A4A3-73EA706DF8FE}"/>
              </a:ext>
            </a:extLst>
          </p:cNvPr>
          <p:cNvSpPr txBox="1"/>
          <p:nvPr/>
        </p:nvSpPr>
        <p:spPr>
          <a:xfrm>
            <a:off x="3564081" y="1744663"/>
            <a:ext cx="2037724" cy="1318692"/>
          </a:xfrm>
          <a:prstGeom prst="roundRect">
            <a:avLst>
              <a:gd name="adj" fmla="val 6553"/>
            </a:avLst>
          </a:prstGeom>
          <a:noFill/>
          <a:ln w="19050">
            <a:solidFill>
              <a:srgbClr val="6267A6"/>
            </a:solidFill>
            <a:prstDash val="solid"/>
          </a:ln>
        </p:spPr>
        <p:txBody>
          <a:bodyPr wrap="square" rtlCol="0">
            <a:spAutoFit/>
          </a:bodyPr>
          <a:lstStyle/>
          <a:p>
            <a:r>
              <a:rPr lang="en-US" sz="1275" dirty="0">
                <a:solidFill>
                  <a:srgbClr val="6267A6"/>
                </a:solidFill>
                <a:latin typeface="Baskerville" panose="02020502070401020303" pitchFamily="18" charset="0"/>
                <a:ea typeface="Baskerville" panose="02020502070401020303" pitchFamily="18" charset="0"/>
                <a:cs typeface="Baskerville" charset="0"/>
              </a:rPr>
              <a:t>With the corrected quad current ramp, the total extracted beam intensity is computed for the full spill duration. This would be the fast regulated spill.</a:t>
            </a:r>
          </a:p>
        </p:txBody>
      </p:sp>
      <p:sp>
        <p:nvSpPr>
          <p:cNvPr id="27" name="TextBox 26">
            <a:extLst>
              <a:ext uri="{FF2B5EF4-FFF2-40B4-BE49-F238E27FC236}">
                <a16:creationId xmlns:a16="http://schemas.microsoft.com/office/drawing/2014/main" id="{D1B4E29C-F9CF-41A4-8BFC-186C4EAC9010}"/>
              </a:ext>
            </a:extLst>
          </p:cNvPr>
          <p:cNvSpPr txBox="1"/>
          <p:nvPr/>
        </p:nvSpPr>
        <p:spPr>
          <a:xfrm>
            <a:off x="5878206" y="1733234"/>
            <a:ext cx="2008493" cy="1930085"/>
          </a:xfrm>
          <a:prstGeom prst="roundRect">
            <a:avLst>
              <a:gd name="adj" fmla="val 6553"/>
            </a:avLst>
          </a:prstGeom>
          <a:noFill/>
          <a:ln w="19050">
            <a:solidFill>
              <a:srgbClr val="8064A2"/>
            </a:solidFill>
            <a:prstDash val="solid"/>
          </a:ln>
        </p:spPr>
        <p:txBody>
          <a:bodyPr wrap="square" rtlCol="0">
            <a:spAutoFit/>
          </a:bodyPr>
          <a:lstStyle/>
          <a:p>
            <a:r>
              <a:rPr lang="en-US" sz="1275" dirty="0">
                <a:solidFill>
                  <a:srgbClr val="8064A2"/>
                </a:solidFill>
                <a:latin typeface="Baskerville" panose="02020502070401020303" pitchFamily="18" charset="0"/>
                <a:ea typeface="Baskerville" panose="02020502070401020303" pitchFamily="18" charset="0"/>
                <a:cs typeface="Baskerville" charset="0"/>
              </a:rPr>
              <a:t>The spill monitor block computes the spill rate for one full spill at a time step of 10 kHz (which is the total gain bandwidth of the SRS). We assume the spill monitor to be fast enough to not affect the loop.</a:t>
            </a:r>
          </a:p>
        </p:txBody>
      </p:sp>
      <p:sp>
        <p:nvSpPr>
          <p:cNvPr id="2" name="Date Placeholder 1">
            <a:extLst>
              <a:ext uri="{FF2B5EF4-FFF2-40B4-BE49-F238E27FC236}">
                <a16:creationId xmlns:a16="http://schemas.microsoft.com/office/drawing/2014/main" id="{E3B580D3-E693-FF41-8698-4455FC915EDC}"/>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F3319A6F-C4EE-764E-B4C2-92A2FEC33F25}"/>
              </a:ext>
            </a:extLst>
          </p:cNvPr>
          <p:cNvSpPr>
            <a:spLocks noGrp="1"/>
          </p:cNvSpPr>
          <p:nvPr>
            <p:ph type="sldNum" sz="quarter" idx="12"/>
          </p:nvPr>
        </p:nvSpPr>
        <p:spPr/>
        <p:txBody>
          <a:bodyPr/>
          <a:lstStyle/>
          <a:p>
            <a:fld id="{B2FED1A7-FB98-43FD-AA3D-E7C3EC56B298}" type="slidenum">
              <a:rPr lang="en-US" smtClean="0"/>
              <a:t>10</a:t>
            </a:fld>
            <a:endParaRPr lang="en-US"/>
          </a:p>
        </p:txBody>
      </p:sp>
      <p:sp>
        <p:nvSpPr>
          <p:cNvPr id="11" name="Title 2">
            <a:extLst>
              <a:ext uri="{FF2B5EF4-FFF2-40B4-BE49-F238E27FC236}">
                <a16:creationId xmlns:a16="http://schemas.microsoft.com/office/drawing/2014/main" id="{891182FB-119D-42B4-76B8-53464EA576A2}"/>
              </a:ext>
            </a:extLst>
          </p:cNvPr>
          <p:cNvSpPr>
            <a:spLocks noGrp="1"/>
          </p:cNvSpPr>
          <p:nvPr>
            <p:ph type="title"/>
          </p:nvPr>
        </p:nvSpPr>
        <p:spPr>
          <a:xfrm>
            <a:off x="457200" y="114300"/>
            <a:ext cx="7543800" cy="800100"/>
          </a:xfrm>
        </p:spPr>
        <p:txBody>
          <a:bodyPr>
            <a:normAutofit/>
          </a:bodyPr>
          <a:lstStyle/>
          <a:p>
            <a:r>
              <a:rPr lang="en-US" sz="2400" b="0" dirty="0">
                <a:latin typeface="Baskerville" panose="02020502070401020303" pitchFamily="18" charset="0"/>
                <a:ea typeface="Baskerville" panose="02020502070401020303" pitchFamily="18" charset="0"/>
              </a:rPr>
              <a:t>Physics Simulator Blocks</a:t>
            </a:r>
          </a:p>
        </p:txBody>
      </p:sp>
    </p:spTree>
    <p:extLst>
      <p:ext uri="{BB962C8B-B14F-4D97-AF65-F5344CB8AC3E}">
        <p14:creationId xmlns:p14="http://schemas.microsoft.com/office/powerpoint/2010/main" val="42132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C01B8-3BA7-BE49-AB71-CFC98AAA6E8D}"/>
              </a:ext>
            </a:extLst>
          </p:cNvPr>
          <p:cNvSpPr>
            <a:spLocks noGrp="1"/>
          </p:cNvSpPr>
          <p:nvPr>
            <p:ph type="title"/>
          </p:nvPr>
        </p:nvSpPr>
        <p:spPr/>
        <p:txBody>
          <a:bodyPr>
            <a:noAutofit/>
          </a:bodyPr>
          <a:lstStyle/>
          <a:p>
            <a:r>
              <a:rPr lang="en-US" sz="2400" b="0" dirty="0">
                <a:latin typeface="Baskerville" panose="02020502070401020303" pitchFamily="18" charset="0"/>
                <a:ea typeface="Baskerville" panose="02020502070401020303" pitchFamily="18" charset="0"/>
              </a:rPr>
              <a:t>PID Tuning Scheme Using ML Simulator</a:t>
            </a:r>
          </a:p>
        </p:txBody>
      </p:sp>
      <p:sp>
        <p:nvSpPr>
          <p:cNvPr id="4" name="TextBox 3">
            <a:extLst>
              <a:ext uri="{FF2B5EF4-FFF2-40B4-BE49-F238E27FC236}">
                <a16:creationId xmlns:a16="http://schemas.microsoft.com/office/drawing/2014/main" id="{D2FDD4AB-6161-0B43-8012-484935E0EE0E}"/>
              </a:ext>
            </a:extLst>
          </p:cNvPr>
          <p:cNvSpPr txBox="1"/>
          <p:nvPr/>
        </p:nvSpPr>
        <p:spPr>
          <a:xfrm>
            <a:off x="419080" y="1292967"/>
            <a:ext cx="4531055" cy="523220"/>
          </a:xfrm>
          <a:prstGeom prst="rect">
            <a:avLst/>
          </a:prstGeom>
          <a:noFill/>
        </p:spPr>
        <p:txBody>
          <a:bodyPr wrap="square" rtlCol="0">
            <a:spAutoFit/>
          </a:bodyPr>
          <a:lstStyle/>
          <a:p>
            <a:pPr lvl="0" algn="just"/>
            <a:r>
              <a:rPr lang="en-US" sz="1350" dirty="0">
                <a:solidFill>
                  <a:schemeClr val="accent2">
                    <a:lumMod val="50000"/>
                  </a:schemeClr>
                </a:solidFill>
                <a:latin typeface="Baskerville" charset="0"/>
                <a:ea typeface="Baskerville" charset="0"/>
                <a:cs typeface="Baskerville" charset="0"/>
              </a:rPr>
              <a:t>The ML simulator uses the physics simulator iteratively to compute loss functions and optimize the gain values.</a:t>
            </a:r>
          </a:p>
        </p:txBody>
      </p:sp>
      <p:sp>
        <p:nvSpPr>
          <p:cNvPr id="5" name="TextBox 4">
            <a:extLst>
              <a:ext uri="{FF2B5EF4-FFF2-40B4-BE49-F238E27FC236}">
                <a16:creationId xmlns:a16="http://schemas.microsoft.com/office/drawing/2014/main" id="{E399A487-E829-9B4C-BFC3-35427C07E46A}"/>
              </a:ext>
            </a:extLst>
          </p:cNvPr>
          <p:cNvSpPr txBox="1"/>
          <p:nvPr/>
        </p:nvSpPr>
        <p:spPr>
          <a:xfrm>
            <a:off x="419080" y="2059658"/>
            <a:ext cx="4531055" cy="954107"/>
          </a:xfrm>
          <a:prstGeom prst="rect">
            <a:avLst/>
          </a:prstGeom>
          <a:noFill/>
        </p:spPr>
        <p:txBody>
          <a:bodyPr wrap="square" rtlCol="0">
            <a:spAutoFit/>
          </a:bodyPr>
          <a:lstStyle/>
          <a:p>
            <a:pPr algn="just"/>
            <a:r>
              <a:rPr lang="en-US" sz="1350" dirty="0">
                <a:solidFill>
                  <a:schemeClr val="accent2">
                    <a:lumMod val="50000"/>
                  </a:schemeClr>
                </a:solidFill>
                <a:latin typeface="Baskerville" charset="0"/>
                <a:ea typeface="Baskerville" charset="0"/>
                <a:cs typeface="Baskerville" charset="0"/>
              </a:rPr>
              <a:t>In the very first iteration, the neural network assigns random gain values and calls the physics simulator. The physics simulator then outputs the PID loop regulated spill rate, from which the spill duty factor is calculated. </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7560A50-7DFF-B44A-B7F2-E2A18B7E69BB}"/>
                  </a:ext>
                </a:extLst>
              </p:cNvPr>
              <p:cNvSpPr txBox="1"/>
              <p:nvPr/>
            </p:nvSpPr>
            <p:spPr>
              <a:xfrm>
                <a:off x="419080" y="3195681"/>
                <a:ext cx="4531055" cy="954107"/>
              </a:xfrm>
              <a:prstGeom prst="rect">
                <a:avLst/>
              </a:prstGeom>
              <a:noFill/>
            </p:spPr>
            <p:txBody>
              <a:bodyPr wrap="square" rtlCol="0">
                <a:spAutoFit/>
              </a:bodyPr>
              <a:lstStyle/>
              <a:p>
                <a:pPr lvl="0"/>
                <a:r>
                  <a:rPr lang="en-US" sz="1350" dirty="0">
                    <a:solidFill>
                      <a:schemeClr val="accent2">
                        <a:lumMod val="50000"/>
                      </a:schemeClr>
                    </a:solidFill>
                    <a:latin typeface="Baskerville" charset="0"/>
                    <a:ea typeface="Baskerville" charset="0"/>
                    <a:cs typeface="Baskerville" charset="0"/>
                  </a:rPr>
                  <a:t>Once the SDF is calculated, a loss function </a:t>
                </a:r>
                <a14:m>
                  <m:oMath xmlns:m="http://schemas.openxmlformats.org/officeDocument/2006/math">
                    <m:r>
                      <a:rPr lang="en-US" sz="1350" i="1">
                        <a:solidFill>
                          <a:schemeClr val="accent2">
                            <a:lumMod val="50000"/>
                          </a:schemeClr>
                        </a:solidFill>
                        <a:latin typeface="Cambria Math" charset="0"/>
                        <a:ea typeface="Baskerville" charset="0"/>
                        <a:cs typeface="Baskerville" charset="0"/>
                      </a:rPr>
                      <m:t>𝑙</m:t>
                    </m:r>
                  </m:oMath>
                </a14:m>
                <a:r>
                  <a:rPr lang="en-US" sz="1350" dirty="0">
                    <a:solidFill>
                      <a:schemeClr val="accent2">
                        <a:lumMod val="50000"/>
                      </a:schemeClr>
                    </a:solidFill>
                    <a:latin typeface="Baskerville" charset="0"/>
                    <a:ea typeface="Baskerville" charset="0"/>
                    <a:cs typeface="Baskerville" charset="0"/>
                  </a:rPr>
                  <a:t> is defined to train the ML model</a:t>
                </a:r>
                <a:r>
                  <a:rPr lang="en-US" sz="1350" b="1" dirty="0">
                    <a:solidFill>
                      <a:schemeClr val="accent2">
                        <a:lumMod val="50000"/>
                      </a:schemeClr>
                    </a:solidFill>
                    <a:latin typeface="Baskerville" charset="0"/>
                    <a:ea typeface="Baskerville" charset="0"/>
                    <a:cs typeface="Baskerville" charset="0"/>
                  </a:rPr>
                  <a:t>: </a:t>
                </a:r>
                <a:br>
                  <a:rPr lang="en-US" sz="1350" b="1" dirty="0">
                    <a:solidFill>
                      <a:schemeClr val="accent2">
                        <a:lumMod val="50000"/>
                      </a:schemeClr>
                    </a:solidFill>
                    <a:latin typeface="Baskerville" charset="0"/>
                    <a:ea typeface="Baskerville" charset="0"/>
                    <a:cs typeface="Baskerville" charset="0"/>
                  </a:rPr>
                </a:br>
                <a:r>
                  <a:rPr lang="en-US" sz="1350" b="1" dirty="0">
                    <a:solidFill>
                      <a:schemeClr val="accent2">
                        <a:lumMod val="50000"/>
                      </a:schemeClr>
                    </a:solidFill>
                    <a:latin typeface="Baskerville" charset="0"/>
                    <a:ea typeface="Baskerville" charset="0"/>
                    <a:cs typeface="Baskerville" charset="0"/>
                  </a:rPr>
                  <a:t> </a:t>
                </a:r>
              </a:p>
              <a:p>
                <a:pPr lvl="0" algn="just"/>
                <a14:m>
                  <m:oMathPara xmlns:m="http://schemas.openxmlformats.org/officeDocument/2006/math">
                    <m:oMathParaPr>
                      <m:jc m:val="centerGroup"/>
                    </m:oMathParaPr>
                    <m:oMath xmlns:m="http://schemas.openxmlformats.org/officeDocument/2006/math">
                      <m:r>
                        <a:rPr lang="en-US" sz="1350" i="1">
                          <a:latin typeface="Cambria Math" charset="0"/>
                          <a:ea typeface="Baskerville" charset="0"/>
                          <a:cs typeface="Baskerville" charset="0"/>
                        </a:rPr>
                        <m:t>𝑙</m:t>
                      </m:r>
                      <m:r>
                        <a:rPr lang="en-US" sz="1350" i="1">
                          <a:latin typeface="Cambria Math" charset="0"/>
                          <a:ea typeface="Baskerville" charset="0"/>
                          <a:cs typeface="Baskerville" charset="0"/>
                        </a:rPr>
                        <m:t>=</m:t>
                      </m:r>
                      <m:sSup>
                        <m:sSupPr>
                          <m:ctrlPr>
                            <a:rPr lang="en-US" sz="1350" i="1">
                              <a:latin typeface="Cambria Math" panose="02040503050406030204" pitchFamily="18" charset="0"/>
                              <a:ea typeface="Baskerville" charset="0"/>
                              <a:cs typeface="Baskerville" charset="0"/>
                            </a:rPr>
                          </m:ctrlPr>
                        </m:sSupPr>
                        <m:e>
                          <m:d>
                            <m:dPr>
                              <m:ctrlPr>
                                <a:rPr lang="en-US" sz="1350" i="1">
                                  <a:latin typeface="Cambria Math" panose="02040503050406030204" pitchFamily="18" charset="0"/>
                                  <a:ea typeface="Baskerville" charset="0"/>
                                  <a:cs typeface="Baskerville" charset="0"/>
                                </a:rPr>
                              </m:ctrlPr>
                            </m:dPr>
                            <m:e>
                              <m:r>
                                <a:rPr lang="en-US" sz="1350" i="1">
                                  <a:latin typeface="Cambria Math" charset="0"/>
                                  <a:ea typeface="Baskerville" charset="0"/>
                                  <a:cs typeface="Baskerville" charset="0"/>
                                </a:rPr>
                                <m:t>1−</m:t>
                              </m:r>
                              <m:r>
                                <a:rPr lang="en-US" sz="1350" i="1">
                                  <a:latin typeface="Cambria Math" charset="0"/>
                                  <a:ea typeface="Baskerville" charset="0"/>
                                  <a:cs typeface="Baskerville" charset="0"/>
                                </a:rPr>
                                <m:t>𝑆𝐷𝐹</m:t>
                              </m:r>
                            </m:e>
                          </m:d>
                        </m:e>
                        <m:sup>
                          <m:r>
                            <a:rPr lang="en-US" sz="1350" i="1">
                              <a:latin typeface="Cambria Math" charset="0"/>
                              <a:ea typeface="Baskerville" charset="0"/>
                              <a:cs typeface="Baskerville" charset="0"/>
                            </a:rPr>
                            <m:t>2</m:t>
                          </m:r>
                        </m:sup>
                      </m:sSup>
                    </m:oMath>
                  </m:oMathPara>
                </a14:m>
                <a:endParaRPr lang="en-US" sz="1350" dirty="0">
                  <a:latin typeface="Baskerville" charset="0"/>
                  <a:ea typeface="Baskerville" charset="0"/>
                  <a:cs typeface="Baskerville" charset="0"/>
                </a:endParaRPr>
              </a:p>
            </p:txBody>
          </p:sp>
        </mc:Choice>
        <mc:Fallback>
          <p:sp>
            <p:nvSpPr>
              <p:cNvPr id="6" name="TextBox 5">
                <a:extLst>
                  <a:ext uri="{FF2B5EF4-FFF2-40B4-BE49-F238E27FC236}">
                    <a16:creationId xmlns:a16="http://schemas.microsoft.com/office/drawing/2014/main" id="{A7560A50-7DFF-B44A-B7F2-E2A18B7E69BB}"/>
                  </a:ext>
                </a:extLst>
              </p:cNvPr>
              <p:cNvSpPr txBox="1">
                <a:spLocks noRot="1" noChangeAspect="1" noMove="1" noResize="1" noEditPoints="1" noAdjustHandles="1" noChangeArrowheads="1" noChangeShapeType="1" noTextEdit="1"/>
              </p:cNvSpPr>
              <p:nvPr/>
            </p:nvSpPr>
            <p:spPr>
              <a:xfrm>
                <a:off x="419080" y="3195681"/>
                <a:ext cx="4531055" cy="954107"/>
              </a:xfrm>
              <a:prstGeom prst="rect">
                <a:avLst/>
              </a:prstGeom>
              <a:blipFill>
                <a:blip r:embed="rId2"/>
                <a:stretch>
                  <a:fillRect l="-28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4FB6FFB-3F5B-4A40-901D-AAEF11FF37C3}"/>
              </a:ext>
            </a:extLst>
          </p:cNvPr>
          <p:cNvSpPr txBox="1"/>
          <p:nvPr/>
        </p:nvSpPr>
        <p:spPr>
          <a:xfrm>
            <a:off x="5757496" y="3672734"/>
            <a:ext cx="2343150" cy="600164"/>
          </a:xfrm>
          <a:prstGeom prst="rect">
            <a:avLst/>
          </a:prstGeom>
          <a:noFill/>
        </p:spPr>
        <p:txBody>
          <a:bodyPr wrap="square" rtlCol="0">
            <a:spAutoFit/>
          </a:bodyPr>
          <a:lstStyle/>
          <a:p>
            <a:pPr lvl="0" algn="ctr"/>
            <a:r>
              <a:rPr lang="en-US" sz="1100" dirty="0">
                <a:solidFill>
                  <a:schemeClr val="accent4"/>
                </a:solidFill>
                <a:latin typeface="Baskerville" charset="0"/>
                <a:ea typeface="Baskerville" charset="0"/>
                <a:cs typeface="Baskerville" charset="0"/>
              </a:rPr>
              <a:t>The machine learning tool used in the optimization of the PID gains is </a:t>
            </a:r>
            <a:r>
              <a:rPr lang="en-US" sz="1100" dirty="0" err="1">
                <a:solidFill>
                  <a:schemeClr val="accent4"/>
                </a:solidFill>
                <a:latin typeface="Baskerville" charset="0"/>
                <a:ea typeface="Baskerville" charset="0"/>
                <a:cs typeface="Baskerville" charset="0"/>
              </a:rPr>
              <a:t>PyTorch</a:t>
            </a:r>
            <a:r>
              <a:rPr lang="en-US" sz="1100" dirty="0">
                <a:solidFill>
                  <a:schemeClr val="accent4"/>
                </a:solidFill>
                <a:latin typeface="Baskerville" charset="0"/>
                <a:ea typeface="Baskerville" charset="0"/>
                <a:cs typeface="Baskerville" charset="0"/>
              </a:rPr>
              <a:t> (version 1.8.1). </a:t>
            </a:r>
          </a:p>
        </p:txBody>
      </p:sp>
      <p:grpSp>
        <p:nvGrpSpPr>
          <p:cNvPr id="10" name="Group 9">
            <a:extLst>
              <a:ext uri="{FF2B5EF4-FFF2-40B4-BE49-F238E27FC236}">
                <a16:creationId xmlns:a16="http://schemas.microsoft.com/office/drawing/2014/main" id="{CD9EC9C5-76FC-B5FF-679F-EC7815FDB480}"/>
              </a:ext>
            </a:extLst>
          </p:cNvPr>
          <p:cNvGrpSpPr/>
          <p:nvPr/>
        </p:nvGrpSpPr>
        <p:grpSpPr>
          <a:xfrm>
            <a:off x="5609349" y="1960588"/>
            <a:ext cx="2688090" cy="1152246"/>
            <a:chOff x="5856855" y="1866281"/>
            <a:chExt cx="2688090" cy="1152246"/>
          </a:xfrm>
        </p:grpSpPr>
        <p:sp>
          <p:nvSpPr>
            <p:cNvPr id="8" name="Rounded Rectangle 7">
              <a:extLst>
                <a:ext uri="{FF2B5EF4-FFF2-40B4-BE49-F238E27FC236}">
                  <a16:creationId xmlns:a16="http://schemas.microsoft.com/office/drawing/2014/main" id="{597A4676-944D-1541-8422-95590ADF593D}"/>
                </a:ext>
              </a:extLst>
            </p:cNvPr>
            <p:cNvSpPr/>
            <p:nvPr/>
          </p:nvSpPr>
          <p:spPr>
            <a:xfrm>
              <a:off x="5856855" y="1871044"/>
              <a:ext cx="971550" cy="1142721"/>
            </a:xfrm>
            <a:prstGeom prst="roundRect">
              <a:avLst/>
            </a:prstGeom>
            <a:solidFill>
              <a:srgbClr val="485E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PHYSICS SIMULATOR</a:t>
              </a:r>
            </a:p>
          </p:txBody>
        </p:sp>
        <p:sp>
          <p:nvSpPr>
            <p:cNvPr id="11" name="Rounded Rectangle 10">
              <a:extLst>
                <a:ext uri="{FF2B5EF4-FFF2-40B4-BE49-F238E27FC236}">
                  <a16:creationId xmlns:a16="http://schemas.microsoft.com/office/drawing/2014/main" id="{2877031C-BEBE-5E4B-B4BB-A444A5CAF0C6}"/>
                </a:ext>
              </a:extLst>
            </p:cNvPr>
            <p:cNvSpPr/>
            <p:nvPr/>
          </p:nvSpPr>
          <p:spPr>
            <a:xfrm>
              <a:off x="7457054" y="1871044"/>
              <a:ext cx="1087891" cy="114272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ML</a:t>
              </a:r>
            </a:p>
            <a:p>
              <a:pPr algn="ctr"/>
              <a:r>
                <a:rPr lang="en-US" sz="1350" dirty="0"/>
                <a:t>MODEL</a:t>
              </a:r>
            </a:p>
          </p:txBody>
        </p:sp>
        <p:cxnSp>
          <p:nvCxnSpPr>
            <p:cNvPr id="15" name="Elbow Connector 14">
              <a:extLst>
                <a:ext uri="{FF2B5EF4-FFF2-40B4-BE49-F238E27FC236}">
                  <a16:creationId xmlns:a16="http://schemas.microsoft.com/office/drawing/2014/main" id="{5029DC88-286F-CC45-B882-E4167AD17F05}"/>
                </a:ext>
              </a:extLst>
            </p:cNvPr>
            <p:cNvCxnSpPr>
              <a:cxnSpLocks/>
              <a:stCxn id="8" idx="0"/>
              <a:endCxn id="11" idx="0"/>
            </p:cNvCxnSpPr>
            <p:nvPr/>
          </p:nvCxnSpPr>
          <p:spPr>
            <a:xfrm rot="5400000" flipH="1" flipV="1">
              <a:off x="7171815" y="1041859"/>
              <a:ext cx="9525" cy="1658370"/>
            </a:xfrm>
            <a:prstGeom prst="bentConnector3">
              <a:avLst>
                <a:gd name="adj1" fmla="val 180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Elbow Connector 21">
              <a:extLst>
                <a:ext uri="{FF2B5EF4-FFF2-40B4-BE49-F238E27FC236}">
                  <a16:creationId xmlns:a16="http://schemas.microsoft.com/office/drawing/2014/main" id="{16A2A0D5-E85C-3840-9AB6-7701D3C2DEAE}"/>
                </a:ext>
              </a:extLst>
            </p:cNvPr>
            <p:cNvCxnSpPr>
              <a:cxnSpLocks/>
              <a:stCxn id="11" idx="2"/>
              <a:endCxn id="8" idx="2"/>
            </p:cNvCxnSpPr>
            <p:nvPr/>
          </p:nvCxnSpPr>
          <p:spPr>
            <a:xfrm rot="5400000">
              <a:off x="7171815" y="2184580"/>
              <a:ext cx="9525" cy="1658370"/>
            </a:xfrm>
            <a:prstGeom prst="bentConnector3">
              <a:avLst>
                <a:gd name="adj1" fmla="val 1800000"/>
              </a:avLst>
            </a:prstGeom>
            <a:ln w="28575">
              <a:tailEnd type="triangle"/>
            </a:ln>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id="{FFB3EE25-E53E-4147-A7A8-016EF8D71BAA}"/>
              </a:ext>
            </a:extLst>
          </p:cNvPr>
          <p:cNvSpPr txBox="1"/>
          <p:nvPr/>
        </p:nvSpPr>
        <p:spPr>
          <a:xfrm>
            <a:off x="6113300" y="1215540"/>
            <a:ext cx="1640193" cy="265457"/>
          </a:xfrm>
          <a:prstGeom prst="rect">
            <a:avLst/>
          </a:prstGeom>
          <a:noFill/>
        </p:spPr>
        <p:txBody>
          <a:bodyPr wrap="none" rtlCol="0">
            <a:spAutoFit/>
          </a:bodyPr>
          <a:lstStyle/>
          <a:p>
            <a:r>
              <a:rPr lang="en-US" sz="1125" dirty="0">
                <a:latin typeface="Baskerville" panose="02020502070401020303" pitchFamily="18" charset="0"/>
                <a:ea typeface="Baskerville" panose="02020502070401020303" pitchFamily="18" charset="0"/>
              </a:rPr>
              <a:t>EVERY FULL SPILL…</a:t>
            </a:r>
          </a:p>
        </p:txBody>
      </p:sp>
      <p:sp>
        <p:nvSpPr>
          <p:cNvPr id="2" name="Date Placeholder 1">
            <a:extLst>
              <a:ext uri="{FF2B5EF4-FFF2-40B4-BE49-F238E27FC236}">
                <a16:creationId xmlns:a16="http://schemas.microsoft.com/office/drawing/2014/main" id="{56089E5C-898C-CD4D-B1BB-67639B57D589}"/>
              </a:ext>
            </a:extLst>
          </p:cNvPr>
          <p:cNvSpPr>
            <a:spLocks noGrp="1"/>
          </p:cNvSpPr>
          <p:nvPr>
            <p:ph type="dt" sz="half" idx="10"/>
          </p:nvPr>
        </p:nvSpPr>
        <p:spPr/>
        <p:txBody>
          <a:bodyPr/>
          <a:lstStyle/>
          <a:p>
            <a:r>
              <a:rPr lang="en-US"/>
              <a:t>14 Feb 2024</a:t>
            </a:r>
          </a:p>
        </p:txBody>
      </p:sp>
      <p:sp>
        <p:nvSpPr>
          <p:cNvPr id="9" name="Slide Number Placeholder 8">
            <a:extLst>
              <a:ext uri="{FF2B5EF4-FFF2-40B4-BE49-F238E27FC236}">
                <a16:creationId xmlns:a16="http://schemas.microsoft.com/office/drawing/2014/main" id="{3FC65964-A438-9641-96C7-F1C1F95F68A6}"/>
              </a:ext>
            </a:extLst>
          </p:cNvPr>
          <p:cNvSpPr>
            <a:spLocks noGrp="1"/>
          </p:cNvSpPr>
          <p:nvPr>
            <p:ph type="sldNum" sz="quarter" idx="12"/>
          </p:nvPr>
        </p:nvSpPr>
        <p:spPr/>
        <p:txBody>
          <a:bodyPr/>
          <a:lstStyle/>
          <a:p>
            <a:fld id="{B2FED1A7-FB98-43FD-AA3D-E7C3EC56B298}" type="slidenum">
              <a:rPr lang="en-US" smtClean="0"/>
              <a:t>11</a:t>
            </a:fld>
            <a:endParaRPr lang="en-US"/>
          </a:p>
        </p:txBody>
      </p:sp>
    </p:spTree>
    <p:extLst>
      <p:ext uri="{BB962C8B-B14F-4D97-AF65-F5344CB8AC3E}">
        <p14:creationId xmlns:p14="http://schemas.microsoft.com/office/powerpoint/2010/main" val="470134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D46225-F589-324A-B432-E18B086CB6CE}"/>
              </a:ext>
            </a:extLst>
          </p:cNvPr>
          <p:cNvSpPr>
            <a:spLocks noGrp="1"/>
          </p:cNvSpPr>
          <p:nvPr>
            <p:ph type="title"/>
          </p:nvPr>
        </p:nvSpPr>
        <p:spPr/>
        <p:txBody>
          <a:bodyPr>
            <a:normAutofit/>
          </a:bodyPr>
          <a:lstStyle/>
          <a:p>
            <a:r>
              <a:rPr lang="en-US" sz="2400" b="0" dirty="0">
                <a:latin typeface="Baskerville" panose="02020502070401020303" pitchFamily="18" charset="0"/>
                <a:ea typeface="Baskerville" panose="02020502070401020303" pitchFamily="18" charset="0"/>
              </a:rPr>
              <a:t>Differentiable Machine Learning Simulator</a:t>
            </a:r>
          </a:p>
        </p:txBody>
      </p:sp>
      <p:pic>
        <p:nvPicPr>
          <p:cNvPr id="4" name="Picture 3">
            <a:extLst>
              <a:ext uri="{FF2B5EF4-FFF2-40B4-BE49-F238E27FC236}">
                <a16:creationId xmlns:a16="http://schemas.microsoft.com/office/drawing/2014/main" id="{7E000720-EA25-0D41-8CC6-1D2F210CE9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03481" y="1090981"/>
            <a:ext cx="3937438" cy="1543050"/>
          </a:xfrm>
          <a:prstGeom prst="rect">
            <a:avLst/>
          </a:prstGeom>
        </p:spPr>
      </p:pic>
      <p:sp>
        <p:nvSpPr>
          <p:cNvPr id="5" name="TextBox 4">
            <a:extLst>
              <a:ext uri="{FF2B5EF4-FFF2-40B4-BE49-F238E27FC236}">
                <a16:creationId xmlns:a16="http://schemas.microsoft.com/office/drawing/2014/main" id="{706AAF23-DAF0-1042-8EE8-5DDC99B1B519}"/>
              </a:ext>
            </a:extLst>
          </p:cNvPr>
          <p:cNvSpPr txBox="1"/>
          <p:nvPr/>
        </p:nvSpPr>
        <p:spPr>
          <a:xfrm>
            <a:off x="331866" y="936806"/>
            <a:ext cx="3511364" cy="461665"/>
          </a:xfrm>
          <a:prstGeom prst="rect">
            <a:avLst/>
          </a:prstGeom>
          <a:noFill/>
        </p:spPr>
        <p:txBody>
          <a:bodyPr wrap="square" rtlCol="0">
            <a:spAutoFit/>
          </a:bodyPr>
          <a:lstStyle/>
          <a:p>
            <a:pPr lvl="0" algn="just"/>
            <a:r>
              <a:rPr lang="en-US" sz="1150" dirty="0">
                <a:solidFill>
                  <a:schemeClr val="accent2">
                    <a:lumMod val="50000"/>
                  </a:schemeClr>
                </a:solidFill>
                <a:latin typeface="Baskerville" charset="0"/>
                <a:ea typeface="Baskerville" charset="0"/>
                <a:cs typeface="Baskerville" charset="0"/>
              </a:rPr>
              <a:t>The loss value, along with the previous three gain values, are fed into the neural network.</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24DA5E6-EA03-7A4A-B67B-83EF9CE47ECC}"/>
                  </a:ext>
                </a:extLst>
              </p:cNvPr>
              <p:cNvSpPr txBox="1"/>
              <p:nvPr/>
            </p:nvSpPr>
            <p:spPr>
              <a:xfrm>
                <a:off x="331866" y="1425747"/>
                <a:ext cx="3511364" cy="1015663"/>
              </a:xfrm>
              <a:prstGeom prst="rect">
                <a:avLst/>
              </a:prstGeom>
              <a:noFill/>
            </p:spPr>
            <p:txBody>
              <a:bodyPr wrap="square" rtlCol="0">
                <a:spAutoFit/>
              </a:bodyPr>
              <a:lstStyle/>
              <a:p>
                <a:pPr lvl="0" algn="just"/>
                <a:r>
                  <a:rPr lang="en-US" sz="1150" dirty="0">
                    <a:solidFill>
                      <a:schemeClr val="accent2">
                        <a:lumMod val="50000"/>
                      </a:schemeClr>
                    </a:solidFill>
                    <a:latin typeface="Baskerville" charset="0"/>
                    <a:ea typeface="Baskerville" charset="0"/>
                    <a:cs typeface="Baskerville" charset="0"/>
                  </a:rPr>
                  <a:t>The neural network then calculates the gradient of the loss function with respect to the PID gain </a:t>
                </a:r>
                <a14:m>
                  <m:oMath xmlns:m="http://schemas.openxmlformats.org/officeDocument/2006/math">
                    <m:r>
                      <a:rPr lang="en-US" sz="1150">
                        <a:solidFill>
                          <a:schemeClr val="accent2">
                            <a:lumMod val="50000"/>
                          </a:schemeClr>
                        </a:solidFill>
                        <a:latin typeface="Cambria Math" charset="0"/>
                        <a:ea typeface="Baskerville" charset="0"/>
                        <a:cs typeface="Baskerville" charset="0"/>
                      </a:rPr>
                      <m:t>(</m:t>
                    </m:r>
                  </m:oMath>
                </a14:m>
                <a:r>
                  <a:rPr lang="en-US" sz="1150" dirty="0">
                    <a:solidFill>
                      <a:schemeClr val="accent2">
                        <a:lumMod val="50000"/>
                      </a:schemeClr>
                    </a:solidFill>
                    <a:latin typeface="Baskerville" charset="0"/>
                    <a:ea typeface="Baskerville" charset="0"/>
                    <a:cs typeface="Baskerville" charset="0"/>
                  </a:rPr>
                  <a:t>i.e.,</a:t>
                </a:r>
                <a14:m>
                  <m:oMath xmlns:m="http://schemas.openxmlformats.org/officeDocument/2006/math">
                    <m:r>
                      <a:rPr lang="en-US" sz="1150" i="1">
                        <a:solidFill>
                          <a:schemeClr val="accent2">
                            <a:lumMod val="50000"/>
                          </a:schemeClr>
                        </a:solidFill>
                        <a:latin typeface="Cambria Math" charset="0"/>
                        <a:ea typeface="Baskerville" charset="0"/>
                        <a:cs typeface="Baskerville" charset="0"/>
                      </a:rPr>
                      <m:t> </m:t>
                    </m:r>
                    <m:r>
                      <a:rPr lang="en-US" sz="1150" i="1">
                        <a:solidFill>
                          <a:schemeClr val="accent2">
                            <a:lumMod val="50000"/>
                          </a:schemeClr>
                        </a:solidFill>
                        <a:latin typeface="Cambria Math" panose="02040503050406030204" pitchFamily="18" charset="0"/>
                        <a:ea typeface="Baskerville" charset="0"/>
                        <a:cs typeface="Baskerville" charset="0"/>
                      </a:rPr>
                      <m:t> </m:t>
                    </m:r>
                    <m:r>
                      <a:rPr lang="en-US" sz="1150" i="1">
                        <a:solidFill>
                          <a:schemeClr val="accent2">
                            <a:lumMod val="50000"/>
                          </a:schemeClr>
                        </a:solidFill>
                        <a:latin typeface="Cambria Math" charset="0"/>
                        <a:ea typeface="Baskerville" charset="0"/>
                        <a:cs typeface="Baskerville" charset="0"/>
                      </a:rPr>
                      <m:t>𝛿</m:t>
                    </m:r>
                    <m:r>
                      <a:rPr lang="en-US" sz="1150" i="1">
                        <a:solidFill>
                          <a:schemeClr val="accent2">
                            <a:lumMod val="50000"/>
                          </a:schemeClr>
                        </a:solidFill>
                        <a:latin typeface="Cambria Math" charset="0"/>
                        <a:ea typeface="Baskerville" charset="0"/>
                        <a:cs typeface="Baskerville" charset="0"/>
                      </a:rPr>
                      <m:t>𝑙</m:t>
                    </m:r>
                    <m:r>
                      <a:rPr lang="en-US" sz="1150" i="1">
                        <a:solidFill>
                          <a:schemeClr val="accent2">
                            <a:lumMod val="50000"/>
                          </a:schemeClr>
                        </a:solidFill>
                        <a:latin typeface="Cambria Math" charset="0"/>
                        <a:ea typeface="Baskerville" charset="0"/>
                        <a:cs typeface="Baskerville" charset="0"/>
                      </a:rPr>
                      <m:t>/</m:t>
                    </m:r>
                    <m:r>
                      <a:rPr lang="en-US" sz="1150" i="1">
                        <a:solidFill>
                          <a:schemeClr val="accent2">
                            <a:lumMod val="50000"/>
                          </a:schemeClr>
                        </a:solidFill>
                        <a:latin typeface="Cambria Math" charset="0"/>
                        <a:ea typeface="Baskerville" charset="0"/>
                        <a:cs typeface="Baskerville" charset="0"/>
                      </a:rPr>
                      <m:t>𝛿</m:t>
                    </m:r>
                    <m:r>
                      <a:rPr lang="en-US" sz="1150" i="1">
                        <a:solidFill>
                          <a:schemeClr val="accent2">
                            <a:lumMod val="50000"/>
                          </a:schemeClr>
                        </a:solidFill>
                        <a:latin typeface="Cambria Math" charset="0"/>
                        <a:ea typeface="Baskerville" charset="0"/>
                        <a:cs typeface="Baskerville" charset="0"/>
                      </a:rPr>
                      <m:t>𝐺</m:t>
                    </m:r>
                    <m:r>
                      <a:rPr lang="en-US" sz="1150" i="1">
                        <a:solidFill>
                          <a:schemeClr val="accent2">
                            <a:lumMod val="50000"/>
                          </a:schemeClr>
                        </a:solidFill>
                        <a:latin typeface="Cambria Math" charset="0"/>
                        <a:ea typeface="Baskerville" charset="0"/>
                        <a:cs typeface="Baskerville" charset="0"/>
                      </a:rPr>
                      <m:t>)</m:t>
                    </m:r>
                  </m:oMath>
                </a14:m>
                <a:r>
                  <a:rPr lang="en-US" sz="1150" dirty="0">
                    <a:solidFill>
                      <a:schemeClr val="accent2">
                        <a:lumMod val="50000"/>
                      </a:schemeClr>
                    </a:solidFill>
                    <a:latin typeface="Baskerville" charset="0"/>
                    <a:ea typeface="Baskerville" charset="0"/>
                    <a:cs typeface="Baskerville" charset="0"/>
                  </a:rPr>
                  <a:t> and backpropogates to update the weights in the direction of minimization of the loss function, outputting new gain values.</a:t>
                </a:r>
              </a:p>
            </p:txBody>
          </p:sp>
        </mc:Choice>
        <mc:Fallback>
          <p:sp>
            <p:nvSpPr>
              <p:cNvPr id="6" name="TextBox 5">
                <a:extLst>
                  <a:ext uri="{FF2B5EF4-FFF2-40B4-BE49-F238E27FC236}">
                    <a16:creationId xmlns:a16="http://schemas.microsoft.com/office/drawing/2014/main" id="{324DA5E6-EA03-7A4A-B67B-83EF9CE47ECC}"/>
                  </a:ext>
                </a:extLst>
              </p:cNvPr>
              <p:cNvSpPr txBox="1">
                <a:spLocks noRot="1" noChangeAspect="1" noMove="1" noResize="1" noEditPoints="1" noAdjustHandles="1" noChangeArrowheads="1" noChangeShapeType="1" noTextEdit="1"/>
              </p:cNvSpPr>
              <p:nvPr/>
            </p:nvSpPr>
            <p:spPr>
              <a:xfrm>
                <a:off x="331866" y="1425747"/>
                <a:ext cx="3511364" cy="101566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882D39E-EF23-9841-B630-92C1DB651D4D}"/>
                  </a:ext>
                </a:extLst>
              </p:cNvPr>
              <p:cNvSpPr txBox="1"/>
              <p:nvPr/>
            </p:nvSpPr>
            <p:spPr>
              <a:xfrm>
                <a:off x="4343400" y="562762"/>
                <a:ext cx="3657600" cy="461665"/>
              </a:xfrm>
              <a:prstGeom prst="rect">
                <a:avLst/>
              </a:prstGeom>
              <a:noFill/>
            </p:spPr>
            <p:txBody>
              <a:bodyPr wrap="square" rtlCol="0">
                <a:spAutoFit/>
              </a:bodyPr>
              <a:lstStyle/>
              <a:p>
                <a:pPr lvl="0"/>
                <a:r>
                  <a:rPr lang="en-US" sz="1200" b="1" dirty="0">
                    <a:solidFill>
                      <a:schemeClr val="accent2">
                        <a:lumMod val="50000"/>
                      </a:schemeClr>
                    </a:solidFill>
                    <a:latin typeface="Baskerville" charset="0"/>
                    <a:ea typeface="Baskerville" charset="0"/>
                    <a:cs typeface="Baskerville" charset="0"/>
                  </a:rPr>
                  <a:t> </a:t>
                </a:r>
              </a:p>
              <a:p>
                <a:pPr lvl="0" algn="just"/>
                <a14:m>
                  <m:oMathPara xmlns:m="http://schemas.openxmlformats.org/officeDocument/2006/math">
                    <m:oMathParaPr>
                      <m:jc m:val="centerGroup"/>
                    </m:oMathParaPr>
                    <m:oMath xmlns:m="http://schemas.openxmlformats.org/officeDocument/2006/math">
                      <m:r>
                        <a:rPr lang="en-US" sz="1200" i="1">
                          <a:latin typeface="Cambria Math" charset="0"/>
                          <a:ea typeface="Baskerville" charset="0"/>
                          <a:cs typeface="Baskerville" charset="0"/>
                        </a:rPr>
                        <m:t>𝑙</m:t>
                      </m:r>
                      <m:r>
                        <a:rPr lang="en-US" sz="1200" i="1">
                          <a:latin typeface="Cambria Math" charset="0"/>
                          <a:ea typeface="Baskerville" charset="0"/>
                          <a:cs typeface="Baskerville" charset="0"/>
                        </a:rPr>
                        <m:t>=</m:t>
                      </m:r>
                      <m:sSup>
                        <m:sSupPr>
                          <m:ctrlPr>
                            <a:rPr lang="en-US" sz="1200" i="1">
                              <a:latin typeface="Cambria Math" panose="02040503050406030204" pitchFamily="18" charset="0"/>
                              <a:ea typeface="Baskerville" charset="0"/>
                              <a:cs typeface="Baskerville" charset="0"/>
                            </a:rPr>
                          </m:ctrlPr>
                        </m:sSupPr>
                        <m:e>
                          <m:d>
                            <m:dPr>
                              <m:ctrlPr>
                                <a:rPr lang="en-US" sz="1200" i="1">
                                  <a:latin typeface="Cambria Math" panose="02040503050406030204" pitchFamily="18" charset="0"/>
                                  <a:ea typeface="Baskerville" charset="0"/>
                                  <a:cs typeface="Baskerville" charset="0"/>
                                </a:rPr>
                              </m:ctrlPr>
                            </m:dPr>
                            <m:e>
                              <m:r>
                                <a:rPr lang="en-US" sz="1200" i="1">
                                  <a:latin typeface="Cambria Math" charset="0"/>
                                  <a:ea typeface="Baskerville" charset="0"/>
                                  <a:cs typeface="Baskerville" charset="0"/>
                                </a:rPr>
                                <m:t>1−</m:t>
                              </m:r>
                              <m:r>
                                <a:rPr lang="en-US" sz="1200" i="1">
                                  <a:latin typeface="Cambria Math" charset="0"/>
                                  <a:ea typeface="Baskerville" charset="0"/>
                                  <a:cs typeface="Baskerville" charset="0"/>
                                </a:rPr>
                                <m:t>𝑆𝐷𝐹</m:t>
                              </m:r>
                            </m:e>
                          </m:d>
                        </m:e>
                        <m:sup>
                          <m:r>
                            <a:rPr lang="en-US" sz="1200" i="1">
                              <a:latin typeface="Cambria Math" charset="0"/>
                              <a:ea typeface="Baskerville" charset="0"/>
                              <a:cs typeface="Baskerville" charset="0"/>
                            </a:rPr>
                            <m:t>2</m:t>
                          </m:r>
                        </m:sup>
                      </m:sSup>
                    </m:oMath>
                  </m:oMathPara>
                </a14:m>
                <a:endParaRPr lang="en-US" sz="1200" dirty="0">
                  <a:latin typeface="Baskerville" charset="0"/>
                  <a:ea typeface="Baskerville" charset="0"/>
                  <a:cs typeface="Baskerville" charset="0"/>
                </a:endParaRPr>
              </a:p>
            </p:txBody>
          </p:sp>
        </mc:Choice>
        <mc:Fallback xmlns="">
          <p:sp>
            <p:nvSpPr>
              <p:cNvPr id="7" name="TextBox 6">
                <a:extLst>
                  <a:ext uri="{FF2B5EF4-FFF2-40B4-BE49-F238E27FC236}">
                    <a16:creationId xmlns:a16="http://schemas.microsoft.com/office/drawing/2014/main" id="{6882D39E-EF23-9841-B630-92C1DB651D4D}"/>
                  </a:ext>
                </a:extLst>
              </p:cNvPr>
              <p:cNvSpPr txBox="1">
                <a:spLocks noRot="1" noChangeAspect="1" noMove="1" noResize="1" noEditPoints="1" noAdjustHandles="1" noChangeArrowheads="1" noChangeShapeType="1" noTextEdit="1"/>
              </p:cNvSpPr>
              <p:nvPr/>
            </p:nvSpPr>
            <p:spPr>
              <a:xfrm>
                <a:off x="4343400" y="562762"/>
                <a:ext cx="3657600" cy="461665"/>
              </a:xfrm>
              <a:prstGeom prst="rect">
                <a:avLst/>
              </a:prstGeom>
              <a:blipFill>
                <a:blip r:embed="rId4"/>
                <a:stretch>
                  <a:fillRect/>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96CF1D63-FFB4-DE4A-A6E6-7A1BBED7CA31}"/>
              </a:ext>
            </a:extLst>
          </p:cNvPr>
          <p:cNvSpPr>
            <a:spLocks noGrp="1"/>
          </p:cNvSpPr>
          <p:nvPr>
            <p:ph type="dt" sz="half" idx="10"/>
          </p:nvPr>
        </p:nvSpPr>
        <p:spPr/>
        <p:txBody>
          <a:bodyPr/>
          <a:lstStyle/>
          <a:p>
            <a:r>
              <a:rPr lang="en-US"/>
              <a:t>14 Feb 2024</a:t>
            </a:r>
          </a:p>
        </p:txBody>
      </p:sp>
      <p:sp>
        <p:nvSpPr>
          <p:cNvPr id="8" name="Slide Number Placeholder 7">
            <a:extLst>
              <a:ext uri="{FF2B5EF4-FFF2-40B4-BE49-F238E27FC236}">
                <a16:creationId xmlns:a16="http://schemas.microsoft.com/office/drawing/2014/main" id="{A2DF9FF9-A0A6-7347-A1DC-D4AB868054FE}"/>
              </a:ext>
            </a:extLst>
          </p:cNvPr>
          <p:cNvSpPr>
            <a:spLocks noGrp="1"/>
          </p:cNvSpPr>
          <p:nvPr>
            <p:ph type="sldNum" sz="quarter" idx="12"/>
          </p:nvPr>
        </p:nvSpPr>
        <p:spPr/>
        <p:txBody>
          <a:bodyPr/>
          <a:lstStyle/>
          <a:p>
            <a:fld id="{B2FED1A7-FB98-43FD-AA3D-E7C3EC56B298}" type="slidenum">
              <a:rPr lang="en-US" smtClean="0"/>
              <a:t>12</a:t>
            </a:fld>
            <a:endParaRPr lang="en-US"/>
          </a:p>
        </p:txBody>
      </p:sp>
      <p:sp>
        <p:nvSpPr>
          <p:cNvPr id="9" name="TextBox 8">
            <a:extLst>
              <a:ext uri="{FF2B5EF4-FFF2-40B4-BE49-F238E27FC236}">
                <a16:creationId xmlns:a16="http://schemas.microsoft.com/office/drawing/2014/main" id="{967A53D3-FC0B-208B-ACA7-A19B5FA8AA33}"/>
              </a:ext>
            </a:extLst>
          </p:cNvPr>
          <p:cNvSpPr txBox="1"/>
          <p:nvPr/>
        </p:nvSpPr>
        <p:spPr>
          <a:xfrm>
            <a:off x="324151" y="2405596"/>
            <a:ext cx="3537879" cy="461665"/>
          </a:xfrm>
          <a:prstGeom prst="rect">
            <a:avLst/>
          </a:prstGeom>
          <a:noFill/>
        </p:spPr>
        <p:txBody>
          <a:bodyPr wrap="square" rtlCol="0">
            <a:spAutoFit/>
          </a:bodyPr>
          <a:lstStyle/>
          <a:p>
            <a:pPr lvl="0" algn="just"/>
            <a:r>
              <a:rPr lang="en-US" sz="1150" dirty="0">
                <a:solidFill>
                  <a:schemeClr val="accent2">
                    <a:lumMod val="50000"/>
                  </a:schemeClr>
                </a:solidFill>
                <a:latin typeface="Baskerville" charset="0"/>
                <a:ea typeface="Baskerville" charset="0"/>
                <a:cs typeface="Baskerville" charset="0"/>
              </a:rPr>
              <a:t>Backpropagation is done through with Adaptive Momentum (Adam) optimizer: </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DB670072-61B4-C8C1-C7DC-47F5890160F2}"/>
                  </a:ext>
                </a:extLst>
              </p:cNvPr>
              <p:cNvSpPr txBox="1"/>
              <p:nvPr/>
            </p:nvSpPr>
            <p:spPr>
              <a:xfrm>
                <a:off x="746814" y="3037707"/>
                <a:ext cx="2147640" cy="110915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𝑔</m:t>
                          </m:r>
                        </m:e>
                        <m:sub>
                          <m:r>
                            <a:rPr lang="en-US" sz="1100" i="1">
                              <a:solidFill>
                                <a:srgbClr val="0070C0"/>
                              </a:solidFill>
                              <a:latin typeface="Cambria Math" panose="02040503050406030204" pitchFamily="18" charset="0"/>
                            </a:rPr>
                            <m:t>𝑡</m:t>
                          </m:r>
                        </m:sub>
                      </m:sSub>
                      <m:r>
                        <a:rPr lang="en-US" sz="1100" i="1">
                          <a:solidFill>
                            <a:srgbClr val="0070C0"/>
                          </a:solidFill>
                          <a:latin typeface="Cambria Math" panose="02040503050406030204" pitchFamily="18" charset="0"/>
                        </a:rPr>
                        <m:t>=</m:t>
                      </m:r>
                      <m:sSub>
                        <m:sSubPr>
                          <m:ctrlPr>
                            <a:rPr lang="en-US" sz="1100" i="1">
                              <a:solidFill>
                                <a:srgbClr val="0070C0"/>
                              </a:solidFill>
                              <a:latin typeface="Cambria Math" panose="02040503050406030204" pitchFamily="18" charset="0"/>
                            </a:rPr>
                          </m:ctrlPr>
                        </m:sSubPr>
                        <m:e>
                          <m:r>
                            <m:rPr>
                              <m:sty m:val="p"/>
                            </m:rPr>
                            <a:rPr lang="en-US" sz="1100">
                              <a:solidFill>
                                <a:srgbClr val="0070C0"/>
                              </a:solidFill>
                              <a:latin typeface="Cambria Math" panose="02040503050406030204" pitchFamily="18" charset="0"/>
                            </a:rPr>
                            <m:t>∇</m:t>
                          </m:r>
                        </m:e>
                        <m:sub>
                          <m:r>
                            <a:rPr lang="en-US" sz="1100" i="1">
                              <a:solidFill>
                                <a:srgbClr val="0070C0"/>
                              </a:solidFill>
                              <a:latin typeface="Cambria Math" panose="02040503050406030204" pitchFamily="18" charset="0"/>
                            </a:rPr>
                            <m:t>𝜃</m:t>
                          </m:r>
                        </m:sub>
                      </m:sSub>
                      <m:r>
                        <a:rPr lang="en-US" sz="1100" i="1">
                          <a:solidFill>
                            <a:srgbClr val="0070C0"/>
                          </a:solidFill>
                          <a:latin typeface="Cambria Math" panose="02040503050406030204" pitchFamily="18" charset="0"/>
                        </a:rPr>
                        <m:t> </m:t>
                      </m:r>
                      <m:r>
                        <a:rPr lang="en-US" sz="1100" i="1">
                          <a:solidFill>
                            <a:srgbClr val="0070C0"/>
                          </a:solidFill>
                          <a:latin typeface="Cambria Math" panose="02040503050406030204" pitchFamily="18" charset="0"/>
                        </a:rPr>
                        <m:t>𝐽</m:t>
                      </m:r>
                      <m:d>
                        <m:dPr>
                          <m:ctrlPr>
                            <a:rPr lang="en-US" sz="1100" i="1">
                              <a:solidFill>
                                <a:srgbClr val="0070C0"/>
                              </a:solidFill>
                              <a:latin typeface="Cambria Math" panose="02040503050406030204" pitchFamily="18" charset="0"/>
                            </a:rPr>
                          </m:ctrlPr>
                        </m:dPr>
                        <m:e>
                          <m:r>
                            <a:rPr lang="en-US" sz="1100" i="1">
                              <a:solidFill>
                                <a:srgbClr val="0070C0"/>
                              </a:solidFill>
                              <a:latin typeface="Cambria Math" panose="02040503050406030204" pitchFamily="18" charset="0"/>
                            </a:rPr>
                            <m:t>𝜃</m:t>
                          </m:r>
                        </m:e>
                      </m:d>
                    </m:oMath>
                  </m:oMathPara>
                </a14:m>
                <a:endParaRPr lang="en-US" sz="1100" dirty="0">
                  <a:solidFill>
                    <a:srgbClr val="0070C0"/>
                  </a:solidFill>
                </a:endParaRPr>
              </a:p>
              <a:p>
                <a:endParaRPr lang="en-US" sz="1100" dirty="0">
                  <a:solidFill>
                    <a:srgbClr val="0070C0"/>
                  </a:solidFill>
                </a:endParaRPr>
              </a:p>
              <a:p>
                <a:pPr/>
                <a14:m>
                  <m:oMathPara xmlns:m="http://schemas.openxmlformats.org/officeDocument/2006/math">
                    <m:oMathParaPr>
                      <m:jc m:val="centerGroup"/>
                    </m:oMathParaPr>
                    <m:oMath xmlns:m="http://schemas.openxmlformats.org/officeDocument/2006/math">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𝑚</m:t>
                          </m:r>
                        </m:e>
                        <m:sub>
                          <m:r>
                            <a:rPr lang="en-US" sz="1100" i="1">
                              <a:solidFill>
                                <a:srgbClr val="0070C0"/>
                              </a:solidFill>
                              <a:latin typeface="Cambria Math" panose="02040503050406030204" pitchFamily="18" charset="0"/>
                            </a:rPr>
                            <m:t>𝑡</m:t>
                          </m:r>
                        </m:sub>
                      </m:sSub>
                      <m:r>
                        <a:rPr lang="en-US" sz="1100" i="1">
                          <a:solidFill>
                            <a:srgbClr val="0070C0"/>
                          </a:solidFill>
                          <a:latin typeface="Cambria Math" panose="02040503050406030204" pitchFamily="18" charset="0"/>
                        </a:rPr>
                        <m:t>=</m:t>
                      </m:r>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𝛽</m:t>
                          </m:r>
                        </m:e>
                        <m:sub>
                          <m:r>
                            <a:rPr lang="en-US" sz="1100" i="1">
                              <a:solidFill>
                                <a:srgbClr val="0070C0"/>
                              </a:solidFill>
                              <a:latin typeface="Cambria Math" panose="02040503050406030204" pitchFamily="18" charset="0"/>
                            </a:rPr>
                            <m:t>1</m:t>
                          </m:r>
                        </m:sub>
                      </m:sSub>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𝑚</m:t>
                          </m:r>
                        </m:e>
                        <m:sub>
                          <m:r>
                            <a:rPr lang="en-US" sz="1100" i="1">
                              <a:solidFill>
                                <a:srgbClr val="0070C0"/>
                              </a:solidFill>
                              <a:latin typeface="Cambria Math" panose="02040503050406030204" pitchFamily="18" charset="0"/>
                            </a:rPr>
                            <m:t>𝑡</m:t>
                          </m:r>
                          <m:r>
                            <a:rPr lang="en-US" sz="1100" i="1">
                              <a:solidFill>
                                <a:srgbClr val="0070C0"/>
                              </a:solidFill>
                              <a:latin typeface="Cambria Math" panose="02040503050406030204" pitchFamily="18" charset="0"/>
                            </a:rPr>
                            <m:t>−1</m:t>
                          </m:r>
                        </m:sub>
                      </m:sSub>
                      <m:r>
                        <a:rPr lang="en-US" sz="1100" i="1">
                          <a:solidFill>
                            <a:srgbClr val="0070C0"/>
                          </a:solidFill>
                          <a:latin typeface="Cambria Math" panose="02040503050406030204" pitchFamily="18" charset="0"/>
                        </a:rPr>
                        <m:t>+</m:t>
                      </m:r>
                      <m:d>
                        <m:dPr>
                          <m:ctrlPr>
                            <a:rPr lang="en-US" sz="1100" i="1">
                              <a:solidFill>
                                <a:srgbClr val="0070C0"/>
                              </a:solidFill>
                              <a:latin typeface="Cambria Math" panose="02040503050406030204" pitchFamily="18" charset="0"/>
                            </a:rPr>
                          </m:ctrlPr>
                        </m:dPr>
                        <m:e>
                          <m:r>
                            <a:rPr lang="en-US" sz="1100" i="1">
                              <a:solidFill>
                                <a:srgbClr val="0070C0"/>
                              </a:solidFill>
                              <a:latin typeface="Cambria Math" panose="02040503050406030204" pitchFamily="18" charset="0"/>
                            </a:rPr>
                            <m:t>1−</m:t>
                          </m:r>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𝛽</m:t>
                              </m:r>
                            </m:e>
                            <m:sub>
                              <m:r>
                                <a:rPr lang="en-US" sz="1100" i="1">
                                  <a:solidFill>
                                    <a:srgbClr val="0070C0"/>
                                  </a:solidFill>
                                  <a:latin typeface="Cambria Math" panose="02040503050406030204" pitchFamily="18" charset="0"/>
                                </a:rPr>
                                <m:t>1</m:t>
                              </m:r>
                            </m:sub>
                          </m:sSub>
                        </m:e>
                      </m:d>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𝑔</m:t>
                          </m:r>
                        </m:e>
                        <m:sub>
                          <m:r>
                            <a:rPr lang="en-US" sz="1100" i="1">
                              <a:solidFill>
                                <a:srgbClr val="0070C0"/>
                              </a:solidFill>
                              <a:latin typeface="Cambria Math" panose="02040503050406030204" pitchFamily="18" charset="0"/>
                            </a:rPr>
                            <m:t>𝑡</m:t>
                          </m:r>
                        </m:sub>
                      </m:sSub>
                    </m:oMath>
                  </m:oMathPara>
                </a14:m>
                <a:endParaRPr lang="en-US" sz="1100" dirty="0">
                  <a:solidFill>
                    <a:srgbClr val="0070C0"/>
                  </a:solidFill>
                </a:endParaRPr>
              </a:p>
              <a:p>
                <a:endParaRPr lang="en-US" sz="1100" i="1" dirty="0">
                  <a:solidFill>
                    <a:srgbClr val="0070C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𝑣</m:t>
                          </m:r>
                        </m:e>
                        <m:sub>
                          <m:r>
                            <a:rPr lang="en-US" sz="1100" i="1">
                              <a:solidFill>
                                <a:srgbClr val="0070C0"/>
                              </a:solidFill>
                              <a:latin typeface="Cambria Math" panose="02040503050406030204" pitchFamily="18" charset="0"/>
                            </a:rPr>
                            <m:t>𝑡</m:t>
                          </m:r>
                        </m:sub>
                      </m:sSub>
                      <m:r>
                        <a:rPr lang="en-US" sz="1100" i="1">
                          <a:solidFill>
                            <a:srgbClr val="0070C0"/>
                          </a:solidFill>
                          <a:latin typeface="Cambria Math" panose="02040503050406030204" pitchFamily="18" charset="0"/>
                        </a:rPr>
                        <m:t>=</m:t>
                      </m:r>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𝛽</m:t>
                          </m:r>
                        </m:e>
                        <m:sub>
                          <m:r>
                            <a:rPr lang="en-US" sz="1100" i="1">
                              <a:solidFill>
                                <a:srgbClr val="0070C0"/>
                              </a:solidFill>
                              <a:latin typeface="Cambria Math" panose="02040503050406030204" pitchFamily="18" charset="0"/>
                            </a:rPr>
                            <m:t>2</m:t>
                          </m:r>
                        </m:sub>
                      </m:sSub>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𝑣</m:t>
                          </m:r>
                        </m:e>
                        <m:sub>
                          <m:r>
                            <a:rPr lang="en-US" sz="1100" i="1">
                              <a:solidFill>
                                <a:srgbClr val="0070C0"/>
                              </a:solidFill>
                              <a:latin typeface="Cambria Math" panose="02040503050406030204" pitchFamily="18" charset="0"/>
                            </a:rPr>
                            <m:t>𝑡</m:t>
                          </m:r>
                          <m:r>
                            <a:rPr lang="en-US" sz="1100" i="1">
                              <a:solidFill>
                                <a:srgbClr val="0070C0"/>
                              </a:solidFill>
                              <a:latin typeface="Cambria Math" panose="02040503050406030204" pitchFamily="18" charset="0"/>
                            </a:rPr>
                            <m:t>−1</m:t>
                          </m:r>
                        </m:sub>
                      </m:sSub>
                      <m:r>
                        <a:rPr lang="en-US" sz="1100" i="1">
                          <a:solidFill>
                            <a:srgbClr val="0070C0"/>
                          </a:solidFill>
                          <a:latin typeface="Cambria Math" panose="02040503050406030204" pitchFamily="18" charset="0"/>
                        </a:rPr>
                        <m:t>+</m:t>
                      </m:r>
                      <m:d>
                        <m:dPr>
                          <m:ctrlPr>
                            <a:rPr lang="en-US" sz="1100" i="1">
                              <a:solidFill>
                                <a:srgbClr val="0070C0"/>
                              </a:solidFill>
                              <a:latin typeface="Cambria Math" panose="02040503050406030204" pitchFamily="18" charset="0"/>
                            </a:rPr>
                          </m:ctrlPr>
                        </m:dPr>
                        <m:e>
                          <m:r>
                            <a:rPr lang="en-US" sz="1100" i="1">
                              <a:solidFill>
                                <a:srgbClr val="0070C0"/>
                              </a:solidFill>
                              <a:latin typeface="Cambria Math" panose="02040503050406030204" pitchFamily="18" charset="0"/>
                            </a:rPr>
                            <m:t>1−</m:t>
                          </m:r>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𝛽</m:t>
                              </m:r>
                            </m:e>
                            <m:sub>
                              <m:r>
                                <a:rPr lang="en-US" sz="1100" i="1">
                                  <a:solidFill>
                                    <a:srgbClr val="0070C0"/>
                                  </a:solidFill>
                                  <a:latin typeface="Cambria Math" panose="02040503050406030204" pitchFamily="18" charset="0"/>
                                </a:rPr>
                                <m:t>2</m:t>
                              </m:r>
                            </m:sub>
                          </m:sSub>
                        </m:e>
                      </m:d>
                      <m:sSubSup>
                        <m:sSubSupPr>
                          <m:ctrlPr>
                            <a:rPr lang="en-US" sz="1100" i="1">
                              <a:solidFill>
                                <a:srgbClr val="0070C0"/>
                              </a:solidFill>
                              <a:latin typeface="Cambria Math" panose="02040503050406030204" pitchFamily="18" charset="0"/>
                            </a:rPr>
                          </m:ctrlPr>
                        </m:sSubSupPr>
                        <m:e>
                          <m:r>
                            <a:rPr lang="en-US" sz="1100" i="1">
                              <a:solidFill>
                                <a:srgbClr val="0070C0"/>
                              </a:solidFill>
                              <a:latin typeface="Cambria Math" panose="02040503050406030204" pitchFamily="18" charset="0"/>
                            </a:rPr>
                            <m:t>𝑔</m:t>
                          </m:r>
                        </m:e>
                        <m:sub>
                          <m:r>
                            <a:rPr lang="en-US" sz="1100" i="1">
                              <a:solidFill>
                                <a:srgbClr val="0070C0"/>
                              </a:solidFill>
                              <a:latin typeface="Cambria Math" panose="02040503050406030204" pitchFamily="18" charset="0"/>
                            </a:rPr>
                            <m:t>𝑡</m:t>
                          </m:r>
                        </m:sub>
                        <m:sup>
                          <m:r>
                            <a:rPr lang="en-US" sz="1100" i="1">
                              <a:solidFill>
                                <a:srgbClr val="0070C0"/>
                              </a:solidFill>
                              <a:latin typeface="Cambria Math" panose="02040503050406030204" pitchFamily="18" charset="0"/>
                            </a:rPr>
                            <m:t>2</m:t>
                          </m:r>
                        </m:sup>
                      </m:sSubSup>
                    </m:oMath>
                  </m:oMathPara>
                </a14:m>
                <a:endParaRPr lang="en-US" sz="1100" dirty="0">
                  <a:solidFill>
                    <a:srgbClr val="0070C0"/>
                  </a:solidFill>
                </a:endParaRPr>
              </a:p>
              <a:p>
                <a:endParaRPr lang="en-US" sz="1100" dirty="0">
                  <a:solidFill>
                    <a:srgbClr val="0070C0"/>
                  </a:solidFill>
                </a:endParaRPr>
              </a:p>
            </p:txBody>
          </p:sp>
        </mc:Choice>
        <mc:Fallback>
          <p:sp>
            <p:nvSpPr>
              <p:cNvPr id="10" name="TextBox 9">
                <a:extLst>
                  <a:ext uri="{FF2B5EF4-FFF2-40B4-BE49-F238E27FC236}">
                    <a16:creationId xmlns:a16="http://schemas.microsoft.com/office/drawing/2014/main" id="{DB670072-61B4-C8C1-C7DC-47F5890160F2}"/>
                  </a:ext>
                </a:extLst>
              </p:cNvPr>
              <p:cNvSpPr txBox="1">
                <a:spLocks noRot="1" noChangeAspect="1" noMove="1" noResize="1" noEditPoints="1" noAdjustHandles="1" noChangeArrowheads="1" noChangeShapeType="1" noTextEdit="1"/>
              </p:cNvSpPr>
              <p:nvPr/>
            </p:nvSpPr>
            <p:spPr>
              <a:xfrm>
                <a:off x="746814" y="3037707"/>
                <a:ext cx="2147640" cy="110915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30B05798-52E6-227B-C890-2105258E5D81}"/>
                  </a:ext>
                </a:extLst>
              </p:cNvPr>
              <p:cNvSpPr txBox="1"/>
              <p:nvPr/>
            </p:nvSpPr>
            <p:spPr>
              <a:xfrm>
                <a:off x="3245735" y="3641156"/>
                <a:ext cx="2436118" cy="619602"/>
              </a:xfrm>
              <a:prstGeom prst="roundRect">
                <a:avLst/>
              </a:prstGeom>
              <a:ln w="127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panose="02040503050406030204" pitchFamily="18" charset="0"/>
                            </a:rPr>
                            <m:t>𝜃</m:t>
                          </m:r>
                        </m:e>
                        <m:sub>
                          <m:r>
                            <a:rPr lang="en-US" sz="1600" i="1">
                              <a:solidFill>
                                <a:srgbClr val="0070C0"/>
                              </a:solidFill>
                              <a:latin typeface="Cambria Math" panose="02040503050406030204" pitchFamily="18" charset="0"/>
                            </a:rPr>
                            <m:t>𝑡</m:t>
                          </m:r>
                          <m:r>
                            <a:rPr lang="en-US" sz="1600" i="1">
                              <a:solidFill>
                                <a:srgbClr val="0070C0"/>
                              </a:solidFill>
                              <a:latin typeface="Cambria Math" panose="02040503050406030204" pitchFamily="18" charset="0"/>
                            </a:rPr>
                            <m:t>+1</m:t>
                          </m:r>
                        </m:sub>
                      </m:sSub>
                      <m:r>
                        <a:rPr lang="en-US" sz="1600" i="1">
                          <a:solidFill>
                            <a:srgbClr val="0070C0"/>
                          </a:solidFill>
                          <a:latin typeface="Cambria Math" panose="02040503050406030204" pitchFamily="18" charset="0"/>
                        </a:rPr>
                        <m:t>=</m:t>
                      </m:r>
                      <m:sSub>
                        <m:sSubPr>
                          <m:ctrlPr>
                            <a:rPr lang="en-US" sz="1600" i="1">
                              <a:solidFill>
                                <a:srgbClr val="0070C0"/>
                              </a:solidFill>
                              <a:latin typeface="Cambria Math" panose="02040503050406030204" pitchFamily="18" charset="0"/>
                            </a:rPr>
                          </m:ctrlPr>
                        </m:sSubPr>
                        <m:e>
                          <m:r>
                            <a:rPr lang="en-US" sz="1600" i="1">
                              <a:solidFill>
                                <a:srgbClr val="0070C0"/>
                              </a:solidFill>
                              <a:latin typeface="Cambria Math" panose="02040503050406030204" pitchFamily="18" charset="0"/>
                            </a:rPr>
                            <m:t>𝜃</m:t>
                          </m:r>
                        </m:e>
                        <m:sub>
                          <m:r>
                            <a:rPr lang="en-US" sz="1600" i="1">
                              <a:solidFill>
                                <a:srgbClr val="0070C0"/>
                              </a:solidFill>
                              <a:latin typeface="Cambria Math" panose="02040503050406030204" pitchFamily="18" charset="0"/>
                            </a:rPr>
                            <m:t>𝑡</m:t>
                          </m:r>
                        </m:sub>
                      </m:sSub>
                      <m:r>
                        <a:rPr lang="en-US" sz="1600" i="1">
                          <a:solidFill>
                            <a:srgbClr val="0070C0"/>
                          </a:solidFill>
                          <a:latin typeface="Cambria Math" panose="02040503050406030204" pitchFamily="18" charset="0"/>
                        </a:rPr>
                        <m:t>−</m:t>
                      </m:r>
                      <m:f>
                        <m:fPr>
                          <m:ctrlPr>
                            <a:rPr lang="en-US" sz="1600" i="1">
                              <a:solidFill>
                                <a:srgbClr val="0070C0"/>
                              </a:solidFill>
                              <a:latin typeface="Cambria Math" panose="02040503050406030204" pitchFamily="18" charset="0"/>
                            </a:rPr>
                          </m:ctrlPr>
                        </m:fPr>
                        <m:num>
                          <m:r>
                            <a:rPr lang="en-US" sz="1600" i="1">
                              <a:solidFill>
                                <a:srgbClr val="0070C0"/>
                              </a:solidFill>
                              <a:latin typeface="Cambria Math" panose="02040503050406030204" pitchFamily="18" charset="0"/>
                            </a:rPr>
                            <m:t>𝛼</m:t>
                          </m:r>
                        </m:num>
                        <m:den>
                          <m:rad>
                            <m:radPr>
                              <m:degHide m:val="on"/>
                              <m:ctrlPr>
                                <a:rPr lang="en-US" sz="1600" i="1">
                                  <a:solidFill>
                                    <a:srgbClr val="0070C0"/>
                                  </a:solidFill>
                                  <a:latin typeface="Cambria Math" panose="02040503050406030204" pitchFamily="18" charset="0"/>
                                </a:rPr>
                              </m:ctrlPr>
                            </m:radPr>
                            <m:deg/>
                            <m:e>
                              <m:acc>
                                <m:accPr>
                                  <m:chr m:val="̂"/>
                                  <m:ctrlPr>
                                    <a:rPr lang="en-US" sz="1600" i="1">
                                      <a:solidFill>
                                        <a:srgbClr val="0070C0"/>
                                      </a:solidFill>
                                      <a:latin typeface="Cambria Math" panose="02040503050406030204" pitchFamily="18" charset="0"/>
                                    </a:rPr>
                                  </m:ctrlPr>
                                </m:accPr>
                                <m:e>
                                  <m:r>
                                    <a:rPr lang="en-US" sz="1600" i="1">
                                      <a:solidFill>
                                        <a:srgbClr val="0070C0"/>
                                      </a:solidFill>
                                      <a:latin typeface="Cambria Math" panose="02040503050406030204" pitchFamily="18" charset="0"/>
                                    </a:rPr>
                                    <m:t>𝑣</m:t>
                                  </m:r>
                                </m:e>
                              </m:acc>
                            </m:e>
                          </m:rad>
                          <m:r>
                            <a:rPr lang="en-US" sz="1600" i="1">
                              <a:solidFill>
                                <a:srgbClr val="0070C0"/>
                              </a:solidFill>
                              <a:latin typeface="Cambria Math" panose="02040503050406030204" pitchFamily="18" charset="0"/>
                            </a:rPr>
                            <m:t>+</m:t>
                          </m:r>
                          <m:r>
                            <a:rPr lang="en-US" sz="1600" i="1">
                              <a:solidFill>
                                <a:srgbClr val="0070C0"/>
                              </a:solidFill>
                              <a:latin typeface="Cambria Math" panose="02040503050406030204" pitchFamily="18" charset="0"/>
                            </a:rPr>
                            <m:t>𝜖</m:t>
                          </m:r>
                        </m:den>
                      </m:f>
                      <m:r>
                        <a:rPr lang="en-US" sz="1600" i="1">
                          <a:solidFill>
                            <a:srgbClr val="0070C0"/>
                          </a:solidFill>
                          <a:latin typeface="Cambria Math" panose="02040503050406030204" pitchFamily="18" charset="0"/>
                        </a:rPr>
                        <m:t> </m:t>
                      </m:r>
                      <m:sSub>
                        <m:sSubPr>
                          <m:ctrlPr>
                            <a:rPr lang="en-US" sz="1600" i="1">
                              <a:solidFill>
                                <a:srgbClr val="0070C0"/>
                              </a:solidFill>
                              <a:latin typeface="Cambria Math" panose="02040503050406030204" pitchFamily="18" charset="0"/>
                            </a:rPr>
                          </m:ctrlPr>
                        </m:sSubPr>
                        <m:e>
                          <m:acc>
                            <m:accPr>
                              <m:chr m:val="̂"/>
                              <m:ctrlPr>
                                <a:rPr lang="en-US" sz="1600" i="1">
                                  <a:solidFill>
                                    <a:srgbClr val="0070C0"/>
                                  </a:solidFill>
                                  <a:latin typeface="Cambria Math" panose="02040503050406030204" pitchFamily="18" charset="0"/>
                                </a:rPr>
                              </m:ctrlPr>
                            </m:accPr>
                            <m:e>
                              <m:r>
                                <a:rPr lang="en-US" sz="1600" i="1">
                                  <a:solidFill>
                                    <a:srgbClr val="0070C0"/>
                                  </a:solidFill>
                                  <a:latin typeface="Cambria Math" panose="02040503050406030204" pitchFamily="18" charset="0"/>
                                </a:rPr>
                                <m:t>𝑚</m:t>
                              </m:r>
                            </m:e>
                          </m:acc>
                        </m:e>
                        <m:sub>
                          <m:r>
                            <a:rPr lang="en-US" sz="1600" i="1">
                              <a:solidFill>
                                <a:srgbClr val="0070C0"/>
                              </a:solidFill>
                              <a:latin typeface="Cambria Math" panose="02040503050406030204" pitchFamily="18" charset="0"/>
                            </a:rPr>
                            <m:t>𝑡</m:t>
                          </m:r>
                        </m:sub>
                      </m:sSub>
                    </m:oMath>
                  </m:oMathPara>
                </a14:m>
                <a:endParaRPr lang="en-US" sz="1600" dirty="0">
                  <a:solidFill>
                    <a:srgbClr val="0070C0"/>
                  </a:solidFill>
                </a:endParaRPr>
              </a:p>
            </p:txBody>
          </p:sp>
        </mc:Choice>
        <mc:Fallback>
          <p:sp>
            <p:nvSpPr>
              <p:cNvPr id="11" name="TextBox 10">
                <a:extLst>
                  <a:ext uri="{FF2B5EF4-FFF2-40B4-BE49-F238E27FC236}">
                    <a16:creationId xmlns:a16="http://schemas.microsoft.com/office/drawing/2014/main" id="{30B05798-52E6-227B-C890-2105258E5D81}"/>
                  </a:ext>
                </a:extLst>
              </p:cNvPr>
              <p:cNvSpPr txBox="1">
                <a:spLocks noRot="1" noChangeAspect="1" noMove="1" noResize="1" noEditPoints="1" noAdjustHandles="1" noChangeArrowheads="1" noChangeShapeType="1" noTextEdit="1"/>
              </p:cNvSpPr>
              <p:nvPr/>
            </p:nvSpPr>
            <p:spPr>
              <a:xfrm>
                <a:off x="3245735" y="3641156"/>
                <a:ext cx="2436118" cy="619602"/>
              </a:xfrm>
              <a:prstGeom prst="roundRect">
                <a:avLst/>
              </a:prstGeom>
              <a:blipFill>
                <a:blip r:embed="rId6"/>
                <a:stretch>
                  <a:fillRect/>
                </a:stretch>
              </a:blipFill>
              <a:ln w="12700"/>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89694EF0-E84A-4021-5AEE-B88675A9B11F}"/>
                  </a:ext>
                </a:extLst>
              </p:cNvPr>
              <p:cNvSpPr txBox="1"/>
              <p:nvPr/>
            </p:nvSpPr>
            <p:spPr>
              <a:xfrm>
                <a:off x="963899" y="3877015"/>
                <a:ext cx="1647811" cy="7294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100" i="1">
                              <a:solidFill>
                                <a:srgbClr val="0070C0"/>
                              </a:solidFill>
                              <a:latin typeface="Cambria Math" panose="02040503050406030204" pitchFamily="18" charset="0"/>
                            </a:rPr>
                          </m:ctrlPr>
                        </m:sSubPr>
                        <m:e>
                          <m:acc>
                            <m:accPr>
                              <m:chr m:val="̂"/>
                              <m:ctrlPr>
                                <a:rPr lang="en-US" sz="1100" i="1">
                                  <a:solidFill>
                                    <a:srgbClr val="0070C0"/>
                                  </a:solidFill>
                                  <a:latin typeface="Cambria Math" panose="02040503050406030204" pitchFamily="18" charset="0"/>
                                </a:rPr>
                              </m:ctrlPr>
                            </m:accPr>
                            <m:e>
                              <m:r>
                                <a:rPr lang="en-US" sz="1100" i="1">
                                  <a:solidFill>
                                    <a:srgbClr val="0070C0"/>
                                  </a:solidFill>
                                  <a:latin typeface="Cambria Math" panose="02040503050406030204" pitchFamily="18" charset="0"/>
                                </a:rPr>
                                <m:t>𝑚</m:t>
                              </m:r>
                            </m:e>
                          </m:acc>
                        </m:e>
                        <m:sub>
                          <m:r>
                            <a:rPr lang="en-US" sz="1100" i="1">
                              <a:solidFill>
                                <a:srgbClr val="0070C0"/>
                              </a:solidFill>
                              <a:latin typeface="Cambria Math" panose="02040503050406030204" pitchFamily="18" charset="0"/>
                            </a:rPr>
                            <m:t>𝑡</m:t>
                          </m:r>
                        </m:sub>
                      </m:sSub>
                      <m:r>
                        <a:rPr lang="en-US" sz="1100" i="1">
                          <a:solidFill>
                            <a:srgbClr val="0070C0"/>
                          </a:solidFill>
                          <a:latin typeface="Cambria Math" panose="02040503050406030204" pitchFamily="18" charset="0"/>
                        </a:rPr>
                        <m:t>=</m:t>
                      </m:r>
                      <m:f>
                        <m:fPr>
                          <m:ctrlPr>
                            <a:rPr lang="en-US" sz="1100" i="1">
                              <a:solidFill>
                                <a:srgbClr val="0070C0"/>
                              </a:solidFill>
                              <a:latin typeface="Cambria Math" panose="02040503050406030204" pitchFamily="18" charset="0"/>
                            </a:rPr>
                          </m:ctrlPr>
                        </m:fPr>
                        <m:num>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𝑚</m:t>
                              </m:r>
                            </m:e>
                            <m:sub>
                              <m:r>
                                <a:rPr lang="en-US" sz="1100" i="1">
                                  <a:solidFill>
                                    <a:srgbClr val="0070C0"/>
                                  </a:solidFill>
                                  <a:latin typeface="Cambria Math" panose="02040503050406030204" pitchFamily="18" charset="0"/>
                                </a:rPr>
                                <m:t>𝑡</m:t>
                              </m:r>
                            </m:sub>
                          </m:sSub>
                        </m:num>
                        <m:den>
                          <m:r>
                            <a:rPr lang="en-US" sz="1100" i="1">
                              <a:solidFill>
                                <a:srgbClr val="0070C0"/>
                              </a:solidFill>
                              <a:latin typeface="Cambria Math" panose="02040503050406030204" pitchFamily="18" charset="0"/>
                            </a:rPr>
                            <m:t>1−</m:t>
                          </m:r>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𝛽</m:t>
                              </m:r>
                            </m:e>
                            <m:sub>
                              <m:r>
                                <a:rPr lang="en-US" sz="1100" i="1">
                                  <a:solidFill>
                                    <a:srgbClr val="0070C0"/>
                                  </a:solidFill>
                                  <a:latin typeface="Cambria Math" panose="02040503050406030204" pitchFamily="18" charset="0"/>
                                </a:rPr>
                                <m:t>1</m:t>
                              </m:r>
                            </m:sub>
                          </m:sSub>
                        </m:den>
                      </m:f>
                      <m:r>
                        <a:rPr lang="en-US" sz="1100" i="1">
                          <a:solidFill>
                            <a:srgbClr val="0070C0"/>
                          </a:solidFill>
                          <a:latin typeface="Cambria Math" panose="02040503050406030204" pitchFamily="18" charset="0"/>
                        </a:rPr>
                        <m:t> </m:t>
                      </m:r>
                    </m:oMath>
                  </m:oMathPara>
                </a14:m>
                <a:endParaRPr lang="en-US" sz="1100" dirty="0">
                  <a:solidFill>
                    <a:srgbClr val="0070C0"/>
                  </a:solidFill>
                </a:endParaRPr>
              </a:p>
              <a:p>
                <a:pPr/>
                <a14:m>
                  <m:oMathPara xmlns:m="http://schemas.openxmlformats.org/officeDocument/2006/math">
                    <m:oMathParaPr>
                      <m:jc m:val="centerGroup"/>
                    </m:oMathParaPr>
                    <m:oMath xmlns:m="http://schemas.openxmlformats.org/officeDocument/2006/math">
                      <m:acc>
                        <m:accPr>
                          <m:chr m:val="̂"/>
                          <m:ctrlPr>
                            <a:rPr lang="en-US" sz="1100" i="1">
                              <a:solidFill>
                                <a:srgbClr val="0070C0"/>
                              </a:solidFill>
                              <a:latin typeface="Cambria Math" panose="02040503050406030204" pitchFamily="18" charset="0"/>
                            </a:rPr>
                          </m:ctrlPr>
                        </m:accPr>
                        <m:e>
                          <m:r>
                            <a:rPr lang="en-US" sz="1100" i="1">
                              <a:solidFill>
                                <a:srgbClr val="0070C0"/>
                              </a:solidFill>
                              <a:latin typeface="Cambria Math" panose="02040503050406030204" pitchFamily="18" charset="0"/>
                            </a:rPr>
                            <m:t>𝑣</m:t>
                          </m:r>
                        </m:e>
                      </m:acc>
                      <m:r>
                        <a:rPr lang="en-US" sz="1100" i="1">
                          <a:solidFill>
                            <a:srgbClr val="0070C0"/>
                          </a:solidFill>
                          <a:latin typeface="Cambria Math" panose="02040503050406030204" pitchFamily="18" charset="0"/>
                        </a:rPr>
                        <m:t>=</m:t>
                      </m:r>
                      <m:f>
                        <m:fPr>
                          <m:ctrlPr>
                            <a:rPr lang="en-US" sz="1100" i="1">
                              <a:solidFill>
                                <a:srgbClr val="0070C0"/>
                              </a:solidFill>
                              <a:latin typeface="Cambria Math" panose="02040503050406030204" pitchFamily="18" charset="0"/>
                            </a:rPr>
                          </m:ctrlPr>
                        </m:fPr>
                        <m:num>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𝑣</m:t>
                              </m:r>
                            </m:e>
                            <m:sub>
                              <m:r>
                                <a:rPr lang="en-US" sz="1100" i="1">
                                  <a:solidFill>
                                    <a:srgbClr val="0070C0"/>
                                  </a:solidFill>
                                  <a:latin typeface="Cambria Math" panose="02040503050406030204" pitchFamily="18" charset="0"/>
                                </a:rPr>
                                <m:t>𝑡</m:t>
                              </m:r>
                            </m:sub>
                          </m:sSub>
                        </m:num>
                        <m:den>
                          <m:r>
                            <a:rPr lang="en-US" sz="1100" i="1">
                              <a:solidFill>
                                <a:srgbClr val="0070C0"/>
                              </a:solidFill>
                              <a:latin typeface="Cambria Math" panose="02040503050406030204" pitchFamily="18" charset="0"/>
                            </a:rPr>
                            <m:t>1−</m:t>
                          </m:r>
                          <m:sSub>
                            <m:sSubPr>
                              <m:ctrlPr>
                                <a:rPr lang="en-US" sz="1100" i="1">
                                  <a:solidFill>
                                    <a:srgbClr val="0070C0"/>
                                  </a:solidFill>
                                  <a:latin typeface="Cambria Math" panose="02040503050406030204" pitchFamily="18" charset="0"/>
                                </a:rPr>
                              </m:ctrlPr>
                            </m:sSubPr>
                            <m:e>
                              <m:r>
                                <a:rPr lang="en-US" sz="1100" i="1">
                                  <a:solidFill>
                                    <a:srgbClr val="0070C0"/>
                                  </a:solidFill>
                                  <a:latin typeface="Cambria Math" panose="02040503050406030204" pitchFamily="18" charset="0"/>
                                </a:rPr>
                                <m:t>𝛽</m:t>
                              </m:r>
                            </m:e>
                            <m:sub>
                              <m:r>
                                <a:rPr lang="en-US" sz="1100" i="1">
                                  <a:solidFill>
                                    <a:srgbClr val="0070C0"/>
                                  </a:solidFill>
                                  <a:latin typeface="Cambria Math" panose="02040503050406030204" pitchFamily="18" charset="0"/>
                                </a:rPr>
                                <m:t>2</m:t>
                              </m:r>
                            </m:sub>
                          </m:sSub>
                        </m:den>
                      </m:f>
                    </m:oMath>
                  </m:oMathPara>
                </a14:m>
                <a:endParaRPr lang="en-US" sz="1100" dirty="0">
                  <a:solidFill>
                    <a:srgbClr val="0070C0"/>
                  </a:solidFill>
                </a:endParaRPr>
              </a:p>
            </p:txBody>
          </p:sp>
        </mc:Choice>
        <mc:Fallback>
          <p:sp>
            <p:nvSpPr>
              <p:cNvPr id="13" name="TextBox 12">
                <a:extLst>
                  <a:ext uri="{FF2B5EF4-FFF2-40B4-BE49-F238E27FC236}">
                    <a16:creationId xmlns:a16="http://schemas.microsoft.com/office/drawing/2014/main" id="{89694EF0-E84A-4021-5AEE-B88675A9B11F}"/>
                  </a:ext>
                </a:extLst>
              </p:cNvPr>
              <p:cNvSpPr txBox="1">
                <a:spLocks noRot="1" noChangeAspect="1" noMove="1" noResize="1" noEditPoints="1" noAdjustHandles="1" noChangeArrowheads="1" noChangeShapeType="1" noTextEdit="1"/>
              </p:cNvSpPr>
              <p:nvPr/>
            </p:nvSpPr>
            <p:spPr>
              <a:xfrm>
                <a:off x="963899" y="3877015"/>
                <a:ext cx="1647811" cy="729495"/>
              </a:xfrm>
              <a:prstGeom prst="rect">
                <a:avLst/>
              </a:prstGeom>
              <a:blipFill>
                <a:blip r:embed="rId7"/>
                <a:stretch>
                  <a:fillRect b="-17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4802A48B-86D6-1FD1-B1FA-2DA71A39E07B}"/>
                  </a:ext>
                </a:extLst>
              </p:cNvPr>
              <p:cNvSpPr txBox="1"/>
              <p:nvPr/>
            </p:nvSpPr>
            <p:spPr>
              <a:xfrm>
                <a:off x="5992325" y="3043638"/>
                <a:ext cx="2607162" cy="1615827"/>
              </a:xfrm>
              <a:prstGeom prst="rect">
                <a:avLst/>
              </a:prstGeom>
              <a:noFill/>
            </p:spPr>
            <p:txBody>
              <a:bodyPr wrap="square" rtlCol="0">
                <a:spAutoFit/>
              </a:bodyPr>
              <a:lstStyle/>
              <a:p>
                <a:r>
                  <a:rPr lang="en-US" sz="1100" dirty="0">
                    <a:latin typeface="Baskerville" panose="02020502070401020303" pitchFamily="18" charset="0"/>
                    <a:ea typeface="Baskerville" panose="02020502070401020303" pitchFamily="18" charset="0"/>
                  </a:rPr>
                  <a:t>where: </a:t>
                </a:r>
              </a:p>
              <a:p>
                <a:pPr marL="471488" lvl="1" indent="-128588">
                  <a:buFont typeface="Arial" panose="020B0604020202020204" pitchFamily="34" charset="0"/>
                  <a:buChar char="•"/>
                </a:pPr>
                <a14:m>
                  <m:oMath xmlns:m="http://schemas.openxmlformats.org/officeDocument/2006/math">
                    <m:r>
                      <a:rPr lang="en-US" sz="1100" i="1">
                        <a:latin typeface="Cambria Math" panose="02040503050406030204" pitchFamily="18" charset="0"/>
                      </a:rPr>
                      <m:t>𝜃</m:t>
                    </m:r>
                  </m:oMath>
                </a14:m>
                <a:r>
                  <a:rPr lang="en-US" sz="1100" dirty="0">
                    <a:latin typeface="Baskerville" panose="02020502070401020303" pitchFamily="18" charset="0"/>
                    <a:ea typeface="Baskerville" panose="02020502070401020303" pitchFamily="18" charset="0"/>
                  </a:rPr>
                  <a:t> denotes the network parameters, i.e., weights and biases of the network, </a:t>
                </a:r>
                <a:endParaRPr lang="en-US" sz="1100" i="1" dirty="0">
                  <a:latin typeface="Cambria Math" panose="02040503050406030204" pitchFamily="18" charset="0"/>
                  <a:ea typeface="Baskerville" panose="02020502070401020303" pitchFamily="18" charset="0"/>
                </a:endParaRPr>
              </a:p>
              <a:p>
                <a:pPr marL="471488" lvl="1" indent="-128588">
                  <a:buFont typeface="Arial" panose="020B0604020202020204" pitchFamily="34" charset="0"/>
                  <a:buChar char="•"/>
                </a:pPr>
                <a14:m>
                  <m:oMath xmlns:m="http://schemas.openxmlformats.org/officeDocument/2006/math">
                    <m:sSub>
                      <m:sSubPr>
                        <m:ctrlPr>
                          <a:rPr lang="en-US" sz="1100" i="1">
                            <a:latin typeface="Cambria Math" panose="02040503050406030204" pitchFamily="18" charset="0"/>
                            <a:ea typeface="Baskerville" panose="02020502070401020303" pitchFamily="18" charset="0"/>
                          </a:rPr>
                        </m:ctrlPr>
                      </m:sSubPr>
                      <m:e>
                        <m:r>
                          <m:rPr>
                            <m:sty m:val="p"/>
                          </m:rPr>
                          <a:rPr lang="en-US" sz="1100">
                            <a:latin typeface="Cambria Math" panose="02040503050406030204" pitchFamily="18" charset="0"/>
                            <a:ea typeface="Baskerville" panose="02020502070401020303" pitchFamily="18" charset="0"/>
                          </a:rPr>
                          <m:t>∇</m:t>
                        </m:r>
                      </m:e>
                      <m:sub>
                        <m:r>
                          <a:rPr lang="en-US" sz="1100" i="1">
                            <a:latin typeface="Cambria Math" panose="02040503050406030204" pitchFamily="18" charset="0"/>
                            <a:ea typeface="Baskerville" panose="02020502070401020303" pitchFamily="18" charset="0"/>
                          </a:rPr>
                          <m:t>𝜃</m:t>
                        </m:r>
                      </m:sub>
                    </m:sSub>
                  </m:oMath>
                </a14:m>
                <a:r>
                  <a:rPr lang="en-US" sz="1100" dirty="0">
                    <a:latin typeface="Baskerville" panose="02020502070401020303" pitchFamily="18" charset="0"/>
                    <a:ea typeface="Baskerville" panose="02020502070401020303" pitchFamily="18" charset="0"/>
                  </a:rPr>
                  <a:t> denotes gradient </a:t>
                </a:r>
                <a:r>
                  <a:rPr lang="en-US" sz="1100" dirty="0" err="1">
                    <a:latin typeface="Baskerville" panose="02020502070401020303" pitchFamily="18" charset="0"/>
                    <a:ea typeface="Baskerville" panose="02020502070401020303" pitchFamily="18" charset="0"/>
                  </a:rPr>
                  <a:t>w.r.t</a:t>
                </a:r>
                <a:r>
                  <a:rPr lang="en-US" sz="1100" dirty="0">
                    <a:latin typeface="Baskerville" panose="02020502070401020303" pitchFamily="18" charset="0"/>
                    <a:ea typeface="Baskerville" panose="02020502070401020303" pitchFamily="18" charset="0"/>
                  </a:rPr>
                  <a:t> the network parameters, </a:t>
                </a:r>
                <a14:m>
                  <m:oMath xmlns:m="http://schemas.openxmlformats.org/officeDocument/2006/math">
                    <m:r>
                      <a:rPr lang="en-US" sz="1100" i="1">
                        <a:latin typeface="Cambria Math" panose="02040503050406030204" pitchFamily="18" charset="0"/>
                        <a:ea typeface="Baskerville" panose="02020502070401020303" pitchFamily="18" charset="0"/>
                      </a:rPr>
                      <m:t>𝐽</m:t>
                    </m:r>
                    <m:r>
                      <a:rPr lang="en-US" sz="1100" i="1">
                        <a:latin typeface="Cambria Math" panose="02040503050406030204" pitchFamily="18" charset="0"/>
                        <a:ea typeface="Baskerville" panose="02020502070401020303" pitchFamily="18" charset="0"/>
                      </a:rPr>
                      <m:t>(</m:t>
                    </m:r>
                    <m:r>
                      <a:rPr lang="en-US" sz="1100" i="1">
                        <a:latin typeface="Cambria Math" panose="02040503050406030204" pitchFamily="18" charset="0"/>
                        <a:ea typeface="Baskerville" panose="02020502070401020303" pitchFamily="18" charset="0"/>
                      </a:rPr>
                      <m:t>𝜃</m:t>
                    </m:r>
                    <m:r>
                      <a:rPr lang="en-US" sz="1100" i="1">
                        <a:latin typeface="Cambria Math" panose="02040503050406030204" pitchFamily="18" charset="0"/>
                        <a:ea typeface="Baskerville" panose="02020502070401020303" pitchFamily="18" charset="0"/>
                      </a:rPr>
                      <m:t>)</m:t>
                    </m:r>
                  </m:oMath>
                </a14:m>
                <a:r>
                  <a:rPr lang="en-US" sz="1100" dirty="0">
                    <a:latin typeface="Baskerville" panose="02020502070401020303" pitchFamily="18" charset="0"/>
                    <a:ea typeface="Baskerville" panose="02020502070401020303" pitchFamily="18" charset="0"/>
                  </a:rPr>
                  <a:t> is the loss function, </a:t>
                </a:r>
              </a:p>
              <a:p>
                <a:pPr marL="471488" lvl="1" indent="-128588">
                  <a:buFont typeface="Arial" panose="020B0604020202020204" pitchFamily="34" charset="0"/>
                  <a:buChar char="•"/>
                </a:pPr>
                <a14:m>
                  <m:oMath xmlns:m="http://schemas.openxmlformats.org/officeDocument/2006/math">
                    <m:r>
                      <a:rPr lang="en-US" sz="1100" i="1">
                        <a:latin typeface="Cambria Math" panose="02040503050406030204" pitchFamily="18" charset="0"/>
                        <a:ea typeface="Baskerville" panose="02020502070401020303" pitchFamily="18" charset="0"/>
                      </a:rPr>
                      <m:t>𝜖</m:t>
                    </m:r>
                    <m:r>
                      <a:rPr lang="en-US" sz="1100" i="1">
                        <a:latin typeface="Cambria Math" panose="02040503050406030204" pitchFamily="18" charset="0"/>
                        <a:ea typeface="Baskerville" panose="02020502070401020303" pitchFamily="18" charset="0"/>
                      </a:rPr>
                      <m:t>,</m:t>
                    </m:r>
                  </m:oMath>
                </a14:m>
                <a:r>
                  <a:rPr lang="en-US" sz="1100" dirty="0">
                    <a:latin typeface="Baskerville" panose="02020502070401020303" pitchFamily="18" charset="0"/>
                    <a:ea typeface="Baskerville" panose="02020502070401020303" pitchFamily="18" charset="0"/>
                  </a:rPr>
                  <a:t> </a:t>
                </a:r>
                <a14:m>
                  <m:oMath xmlns:m="http://schemas.openxmlformats.org/officeDocument/2006/math">
                    <m:sSub>
                      <m:sSubPr>
                        <m:ctrlPr>
                          <a:rPr lang="en-US" sz="1100" i="1">
                            <a:latin typeface="Cambria Math" panose="02040503050406030204" pitchFamily="18" charset="0"/>
                            <a:ea typeface="Baskerville" panose="02020502070401020303" pitchFamily="18" charset="0"/>
                          </a:rPr>
                        </m:ctrlPr>
                      </m:sSubPr>
                      <m:e>
                        <m:r>
                          <a:rPr lang="en-US" sz="1100" i="1">
                            <a:latin typeface="Cambria Math" panose="02040503050406030204" pitchFamily="18" charset="0"/>
                            <a:ea typeface="Baskerville" panose="02020502070401020303" pitchFamily="18" charset="0"/>
                          </a:rPr>
                          <m:t>𝛽</m:t>
                        </m:r>
                      </m:e>
                      <m:sub>
                        <m:r>
                          <a:rPr lang="en-US" sz="1100" i="1">
                            <a:latin typeface="Cambria Math" panose="02040503050406030204" pitchFamily="18" charset="0"/>
                            <a:ea typeface="Baskerville" panose="02020502070401020303" pitchFamily="18" charset="0"/>
                          </a:rPr>
                          <m:t>1</m:t>
                        </m:r>
                      </m:sub>
                    </m:sSub>
                    <m:r>
                      <a:rPr lang="en-US" sz="1100" i="1">
                        <a:latin typeface="Cambria Math" panose="02040503050406030204" pitchFamily="18" charset="0"/>
                        <a:ea typeface="Baskerville" panose="02020502070401020303" pitchFamily="18" charset="0"/>
                      </a:rPr>
                      <m:t>,</m:t>
                    </m:r>
                    <m:sSub>
                      <m:sSubPr>
                        <m:ctrlPr>
                          <a:rPr lang="en-US" sz="1100" i="1">
                            <a:latin typeface="Cambria Math" panose="02040503050406030204" pitchFamily="18" charset="0"/>
                            <a:ea typeface="Baskerville" panose="02020502070401020303" pitchFamily="18" charset="0"/>
                          </a:rPr>
                        </m:ctrlPr>
                      </m:sSubPr>
                      <m:e>
                        <m:r>
                          <a:rPr lang="en-US" sz="1100" i="1">
                            <a:latin typeface="Cambria Math" panose="02040503050406030204" pitchFamily="18" charset="0"/>
                            <a:ea typeface="Baskerville" panose="02020502070401020303" pitchFamily="18" charset="0"/>
                          </a:rPr>
                          <m:t>𝛽</m:t>
                        </m:r>
                      </m:e>
                      <m:sub>
                        <m:r>
                          <a:rPr lang="en-US" sz="1100" i="1">
                            <a:latin typeface="Cambria Math" panose="02040503050406030204" pitchFamily="18" charset="0"/>
                            <a:ea typeface="Baskerville" panose="02020502070401020303" pitchFamily="18" charset="0"/>
                          </a:rPr>
                          <m:t>2</m:t>
                        </m:r>
                      </m:sub>
                    </m:sSub>
                  </m:oMath>
                </a14:m>
                <a:r>
                  <a:rPr lang="en-US" sz="1100" dirty="0">
                    <a:latin typeface="Baskerville" panose="02020502070401020303" pitchFamily="18" charset="0"/>
                    <a:ea typeface="Baskerville" panose="02020502070401020303" pitchFamily="18" charset="0"/>
                  </a:rPr>
                  <a:t> are constants</a:t>
                </a:r>
              </a:p>
              <a:p>
                <a:pPr marL="471488" lvl="1" indent="-128588">
                  <a:buFont typeface="Arial" panose="020B0604020202020204" pitchFamily="34" charset="0"/>
                  <a:buChar char="•"/>
                </a:pPr>
                <a14:m>
                  <m:oMath xmlns:m="http://schemas.openxmlformats.org/officeDocument/2006/math">
                    <m:r>
                      <a:rPr lang="en-US" sz="1100" i="1">
                        <a:latin typeface="Cambria Math" panose="02040503050406030204" pitchFamily="18" charset="0"/>
                        <a:ea typeface="Baskerville" panose="02020502070401020303" pitchFamily="18" charset="0"/>
                      </a:rPr>
                      <m:t>𝛼</m:t>
                    </m:r>
                  </m:oMath>
                </a14:m>
                <a:r>
                  <a:rPr lang="en-US" sz="1100" dirty="0">
                    <a:latin typeface="Baskerville" panose="02020502070401020303" pitchFamily="18" charset="0"/>
                    <a:ea typeface="Baskerville" panose="02020502070401020303" pitchFamily="18" charset="0"/>
                  </a:rPr>
                  <a:t> is the learning rate</a:t>
                </a:r>
              </a:p>
            </p:txBody>
          </p:sp>
        </mc:Choice>
        <mc:Fallback>
          <p:sp>
            <p:nvSpPr>
              <p:cNvPr id="14" name="TextBox 13">
                <a:extLst>
                  <a:ext uri="{FF2B5EF4-FFF2-40B4-BE49-F238E27FC236}">
                    <a16:creationId xmlns:a16="http://schemas.microsoft.com/office/drawing/2014/main" id="{4802A48B-86D6-1FD1-B1FA-2DA71A39E07B}"/>
                  </a:ext>
                </a:extLst>
              </p:cNvPr>
              <p:cNvSpPr txBox="1">
                <a:spLocks noRot="1" noChangeAspect="1" noMove="1" noResize="1" noEditPoints="1" noAdjustHandles="1" noChangeArrowheads="1" noChangeShapeType="1" noTextEdit="1"/>
              </p:cNvSpPr>
              <p:nvPr/>
            </p:nvSpPr>
            <p:spPr>
              <a:xfrm>
                <a:off x="5992325" y="3043638"/>
                <a:ext cx="2607162" cy="1615827"/>
              </a:xfrm>
              <a:prstGeom prst="rect">
                <a:avLst/>
              </a:prstGeom>
              <a:blipFill>
                <a:blip r:embed="rId8"/>
                <a:stretch>
                  <a:fillRect r="-966" b="-2344"/>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E3BAE59-7479-87FB-0707-25B4F2966447}"/>
              </a:ext>
            </a:extLst>
          </p:cNvPr>
          <p:cNvSpPr txBox="1"/>
          <p:nvPr/>
        </p:nvSpPr>
        <p:spPr>
          <a:xfrm>
            <a:off x="4463794" y="2634031"/>
            <a:ext cx="3401893" cy="184666"/>
          </a:xfrm>
          <a:prstGeom prst="rect">
            <a:avLst/>
          </a:prstGeom>
          <a:noFill/>
        </p:spPr>
        <p:txBody>
          <a:bodyPr wrap="none" rtlCol="0">
            <a:spAutoFit/>
          </a:bodyPr>
          <a:lstStyle/>
          <a:p>
            <a:r>
              <a:rPr lang="en-US" sz="600" dirty="0">
                <a:solidFill>
                  <a:srgbClr val="873F06"/>
                </a:solidFill>
                <a:latin typeface="Baskerville" panose="02020502070401020303" pitchFamily="18" charset="0"/>
                <a:ea typeface="Baskerville" panose="02020502070401020303" pitchFamily="18" charset="0"/>
              </a:rPr>
              <a:t>Figure: A. Narayanan, M. </a:t>
            </a:r>
            <a:r>
              <a:rPr lang="en-US" sz="600" dirty="0" err="1">
                <a:solidFill>
                  <a:srgbClr val="873F06"/>
                </a:solidFill>
                <a:latin typeface="Baskerville" panose="02020502070401020303" pitchFamily="18" charset="0"/>
                <a:ea typeface="Baskerville" panose="02020502070401020303" pitchFamily="18" charset="0"/>
              </a:rPr>
              <a:t>Thieme</a:t>
            </a:r>
            <a:r>
              <a:rPr lang="en-US" sz="600" dirty="0">
                <a:solidFill>
                  <a:srgbClr val="873F06"/>
                </a:solidFill>
                <a:latin typeface="Baskerville" panose="02020502070401020303" pitchFamily="18" charset="0"/>
                <a:ea typeface="Baskerville" panose="02020502070401020303" pitchFamily="18" charset="0"/>
              </a:rPr>
              <a:t>, et. al, “Optimizing Mu2e Spill Regulation Algorithms”, IPAC 2021</a:t>
            </a:r>
          </a:p>
        </p:txBody>
      </p:sp>
    </p:spTree>
    <p:extLst>
      <p:ext uri="{BB962C8B-B14F-4D97-AF65-F5344CB8AC3E}">
        <p14:creationId xmlns:p14="http://schemas.microsoft.com/office/powerpoint/2010/main" val="414951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6A680D-1506-5A4F-911A-7942155418A9}"/>
              </a:ext>
            </a:extLst>
          </p:cNvPr>
          <p:cNvSpPr>
            <a:spLocks noGrp="1"/>
          </p:cNvSpPr>
          <p:nvPr>
            <p:ph type="title"/>
          </p:nvPr>
        </p:nvSpPr>
        <p:spPr/>
        <p:txBody>
          <a:bodyPr>
            <a:normAutofit/>
          </a:bodyPr>
          <a:lstStyle/>
          <a:p>
            <a:r>
              <a:rPr lang="en-US" sz="2400" b="0" dirty="0">
                <a:latin typeface="Baskerville" panose="02020502070401020303" pitchFamily="18" charset="0"/>
                <a:ea typeface="Baskerville" panose="02020502070401020303" pitchFamily="18" charset="0"/>
              </a:rPr>
              <a:t>Backpropagation Scheme</a:t>
            </a:r>
          </a:p>
        </p:txBody>
      </p:sp>
      <p:sp>
        <p:nvSpPr>
          <p:cNvPr id="4" name="TextBox 3">
            <a:extLst>
              <a:ext uri="{FF2B5EF4-FFF2-40B4-BE49-F238E27FC236}">
                <a16:creationId xmlns:a16="http://schemas.microsoft.com/office/drawing/2014/main" id="{F0900946-8A2B-A646-B5B4-03F72E765159}"/>
              </a:ext>
            </a:extLst>
          </p:cNvPr>
          <p:cNvSpPr txBox="1"/>
          <p:nvPr/>
        </p:nvSpPr>
        <p:spPr>
          <a:xfrm>
            <a:off x="855617" y="961590"/>
            <a:ext cx="5886450" cy="461665"/>
          </a:xfrm>
          <a:prstGeom prst="rect">
            <a:avLst/>
          </a:prstGeom>
          <a:noFill/>
        </p:spPr>
        <p:txBody>
          <a:bodyPr wrap="square" rtlCol="0">
            <a:spAutoFit/>
          </a:bodyPr>
          <a:lstStyle/>
          <a:p>
            <a:pPr lvl="0" algn="just"/>
            <a:r>
              <a:rPr lang="en-US" sz="1200" dirty="0">
                <a:solidFill>
                  <a:schemeClr val="accent2">
                    <a:lumMod val="50000"/>
                  </a:schemeClr>
                </a:solidFill>
                <a:latin typeface="Baskerville" charset="0"/>
                <a:ea typeface="Baskerville" charset="0"/>
                <a:cs typeface="Baskerville" charset="0"/>
              </a:rPr>
              <a:t>With the updated gain values, the physics simulator is run again for a full spill, but this time with a completely new random noise profile.</a:t>
            </a:r>
          </a:p>
        </p:txBody>
      </p:sp>
      <p:sp>
        <p:nvSpPr>
          <p:cNvPr id="5" name="TextBox 4">
            <a:extLst>
              <a:ext uri="{FF2B5EF4-FFF2-40B4-BE49-F238E27FC236}">
                <a16:creationId xmlns:a16="http://schemas.microsoft.com/office/drawing/2014/main" id="{9FE71D7A-7725-7A48-94B8-8046C8A510B0}"/>
              </a:ext>
            </a:extLst>
          </p:cNvPr>
          <p:cNvSpPr txBox="1"/>
          <p:nvPr/>
        </p:nvSpPr>
        <p:spPr>
          <a:xfrm>
            <a:off x="855617" y="1608364"/>
            <a:ext cx="3886200" cy="646331"/>
          </a:xfrm>
          <a:prstGeom prst="rect">
            <a:avLst/>
          </a:prstGeom>
          <a:noFill/>
        </p:spPr>
        <p:txBody>
          <a:bodyPr wrap="square" rtlCol="0">
            <a:spAutoFit/>
          </a:bodyPr>
          <a:lstStyle/>
          <a:p>
            <a:pPr lvl="0" algn="just"/>
            <a:r>
              <a:rPr lang="en-US" sz="1200" dirty="0">
                <a:solidFill>
                  <a:schemeClr val="accent2">
                    <a:lumMod val="50000"/>
                  </a:schemeClr>
                </a:solidFill>
                <a:latin typeface="Baskerville" charset="0"/>
                <a:ea typeface="Baskerville" charset="0"/>
                <a:cs typeface="Baskerville" charset="0"/>
              </a:rPr>
              <a:t>After the 2</a:t>
            </a:r>
            <a:r>
              <a:rPr lang="en-US" sz="1200" baseline="30000" dirty="0">
                <a:solidFill>
                  <a:schemeClr val="accent2">
                    <a:lumMod val="50000"/>
                  </a:schemeClr>
                </a:solidFill>
                <a:latin typeface="Baskerville" charset="0"/>
                <a:ea typeface="Baskerville" charset="0"/>
                <a:cs typeface="Baskerville" charset="0"/>
              </a:rPr>
              <a:t>nd</a:t>
            </a:r>
            <a:r>
              <a:rPr lang="en-US" sz="1200" dirty="0">
                <a:solidFill>
                  <a:schemeClr val="accent2">
                    <a:lumMod val="50000"/>
                  </a:schemeClr>
                </a:solidFill>
                <a:latin typeface="Baskerville" charset="0"/>
                <a:ea typeface="Baskerville" charset="0"/>
                <a:cs typeface="Baskerville" charset="0"/>
              </a:rPr>
              <a:t> full spill, the SDF and the loss function are again computed and fed into the neural network to compute the loss gradients.  </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178C2AC4-0F2A-2745-869B-3218E890C3B7}"/>
                  </a:ext>
                </a:extLst>
              </p:cNvPr>
              <p:cNvSpPr txBox="1"/>
              <p:nvPr/>
            </p:nvSpPr>
            <p:spPr>
              <a:xfrm>
                <a:off x="855617" y="2428262"/>
                <a:ext cx="3886200" cy="646331"/>
              </a:xfrm>
              <a:prstGeom prst="rect">
                <a:avLst/>
              </a:prstGeom>
              <a:noFill/>
            </p:spPr>
            <p:txBody>
              <a:bodyPr wrap="square" rtlCol="0">
                <a:spAutoFit/>
              </a:bodyPr>
              <a:lstStyle/>
              <a:p>
                <a:pPr lvl="0" algn="just"/>
                <a:r>
                  <a:rPr lang="en-US" sz="1200" dirty="0">
                    <a:solidFill>
                      <a:schemeClr val="accent2">
                        <a:lumMod val="50000"/>
                      </a:schemeClr>
                    </a:solidFill>
                    <a:latin typeface="Baskerville" charset="0"/>
                    <a:ea typeface="Baskerville" charset="0"/>
                    <a:cs typeface="Baskerville" charset="0"/>
                  </a:rPr>
                  <a:t>The neural network again updates the weights and gives a new set of </a:t>
                </a:r>
                <a14:m>
                  <m:oMath xmlns:m="http://schemas.openxmlformats.org/officeDocument/2006/math">
                    <m:sSub>
                      <m:sSubPr>
                        <m:ctrlPr>
                          <a:rPr lang="en-US" sz="1200" i="1">
                            <a:solidFill>
                              <a:schemeClr val="accent2">
                                <a:lumMod val="50000"/>
                              </a:schemeClr>
                            </a:solidFill>
                            <a:latin typeface="Cambria Math" panose="02040503050406030204" pitchFamily="18" charset="0"/>
                            <a:ea typeface="Baskerville" charset="0"/>
                            <a:cs typeface="Baskerville" charset="0"/>
                          </a:rPr>
                        </m:ctrlPr>
                      </m:sSubPr>
                      <m:e>
                        <m:r>
                          <a:rPr lang="en-US" sz="1200" i="1">
                            <a:solidFill>
                              <a:schemeClr val="accent2">
                                <a:lumMod val="50000"/>
                              </a:schemeClr>
                            </a:solidFill>
                            <a:latin typeface="Cambria Math" charset="0"/>
                            <a:ea typeface="Baskerville" charset="0"/>
                            <a:cs typeface="Baskerville" charset="0"/>
                          </a:rPr>
                          <m:t>(</m:t>
                        </m:r>
                        <m:r>
                          <a:rPr lang="en-US" sz="1200" i="1">
                            <a:solidFill>
                              <a:schemeClr val="accent2">
                                <a:lumMod val="50000"/>
                              </a:schemeClr>
                            </a:solidFill>
                            <a:latin typeface="Cambria Math" charset="0"/>
                            <a:ea typeface="Baskerville" charset="0"/>
                            <a:cs typeface="Baskerville" charset="0"/>
                          </a:rPr>
                          <m:t>𝐺</m:t>
                        </m:r>
                      </m:e>
                      <m:sub>
                        <m:r>
                          <a:rPr lang="en-US" sz="1200" i="1">
                            <a:solidFill>
                              <a:schemeClr val="accent2">
                                <a:lumMod val="50000"/>
                              </a:schemeClr>
                            </a:solidFill>
                            <a:latin typeface="Cambria Math" charset="0"/>
                            <a:ea typeface="Baskerville" charset="0"/>
                            <a:cs typeface="Baskerville" charset="0"/>
                          </a:rPr>
                          <m:t>𝑃</m:t>
                        </m:r>
                      </m:sub>
                    </m:sSub>
                    <m:r>
                      <a:rPr lang="en-US" sz="1200" i="1">
                        <a:solidFill>
                          <a:schemeClr val="accent2">
                            <a:lumMod val="50000"/>
                          </a:schemeClr>
                        </a:solidFill>
                        <a:latin typeface="Cambria Math" charset="0"/>
                        <a:ea typeface="Baskerville" charset="0"/>
                        <a:cs typeface="Baskerville" charset="0"/>
                      </a:rPr>
                      <m:t>,</m:t>
                    </m:r>
                    <m:sSub>
                      <m:sSubPr>
                        <m:ctrlPr>
                          <a:rPr lang="en-US" sz="1200" i="1">
                            <a:solidFill>
                              <a:schemeClr val="accent2">
                                <a:lumMod val="50000"/>
                              </a:schemeClr>
                            </a:solidFill>
                            <a:latin typeface="Cambria Math" panose="02040503050406030204" pitchFamily="18" charset="0"/>
                            <a:ea typeface="Baskerville" charset="0"/>
                            <a:cs typeface="Baskerville" charset="0"/>
                          </a:rPr>
                        </m:ctrlPr>
                      </m:sSubPr>
                      <m:e>
                        <m:r>
                          <a:rPr lang="en-US" sz="1200" i="1">
                            <a:solidFill>
                              <a:schemeClr val="accent2">
                                <a:lumMod val="50000"/>
                              </a:schemeClr>
                            </a:solidFill>
                            <a:latin typeface="Cambria Math" charset="0"/>
                            <a:ea typeface="Baskerville" charset="0"/>
                            <a:cs typeface="Baskerville" charset="0"/>
                          </a:rPr>
                          <m:t>𝐺</m:t>
                        </m:r>
                      </m:e>
                      <m:sub>
                        <m:r>
                          <a:rPr lang="en-US" sz="1200" i="1">
                            <a:solidFill>
                              <a:schemeClr val="accent2">
                                <a:lumMod val="50000"/>
                              </a:schemeClr>
                            </a:solidFill>
                            <a:latin typeface="Cambria Math" charset="0"/>
                            <a:ea typeface="Baskerville" charset="0"/>
                            <a:cs typeface="Baskerville" charset="0"/>
                          </a:rPr>
                          <m:t>𝐼</m:t>
                        </m:r>
                      </m:sub>
                    </m:sSub>
                    <m:r>
                      <a:rPr lang="en-US" sz="1200" i="1">
                        <a:solidFill>
                          <a:schemeClr val="accent2">
                            <a:lumMod val="50000"/>
                          </a:schemeClr>
                        </a:solidFill>
                        <a:latin typeface="Cambria Math" charset="0"/>
                        <a:ea typeface="Baskerville" charset="0"/>
                        <a:cs typeface="Baskerville" charset="0"/>
                      </a:rPr>
                      <m:t>,</m:t>
                    </m:r>
                    <m:sSub>
                      <m:sSubPr>
                        <m:ctrlPr>
                          <a:rPr lang="en-US" sz="1200" i="1">
                            <a:solidFill>
                              <a:schemeClr val="accent2">
                                <a:lumMod val="50000"/>
                              </a:schemeClr>
                            </a:solidFill>
                            <a:latin typeface="Cambria Math" panose="02040503050406030204" pitchFamily="18" charset="0"/>
                            <a:ea typeface="Baskerville" charset="0"/>
                            <a:cs typeface="Baskerville" charset="0"/>
                          </a:rPr>
                        </m:ctrlPr>
                      </m:sSubPr>
                      <m:e>
                        <m:r>
                          <a:rPr lang="en-US" sz="1200" i="1">
                            <a:solidFill>
                              <a:schemeClr val="accent2">
                                <a:lumMod val="50000"/>
                              </a:schemeClr>
                            </a:solidFill>
                            <a:latin typeface="Cambria Math" charset="0"/>
                            <a:ea typeface="Baskerville" charset="0"/>
                            <a:cs typeface="Baskerville" charset="0"/>
                          </a:rPr>
                          <m:t>𝐺</m:t>
                        </m:r>
                      </m:e>
                      <m:sub>
                        <m:r>
                          <a:rPr lang="en-US" sz="1200" i="1">
                            <a:solidFill>
                              <a:schemeClr val="accent2">
                                <a:lumMod val="50000"/>
                              </a:schemeClr>
                            </a:solidFill>
                            <a:latin typeface="Cambria Math" charset="0"/>
                            <a:ea typeface="Baskerville" charset="0"/>
                            <a:cs typeface="Baskerville" charset="0"/>
                          </a:rPr>
                          <m:t>𝐷</m:t>
                        </m:r>
                      </m:sub>
                    </m:sSub>
                    <m:r>
                      <a:rPr lang="en-US" sz="1200" i="1">
                        <a:solidFill>
                          <a:schemeClr val="accent2">
                            <a:lumMod val="50000"/>
                          </a:schemeClr>
                        </a:solidFill>
                        <a:latin typeface="Cambria Math" charset="0"/>
                        <a:ea typeface="Baskerville" charset="0"/>
                        <a:cs typeface="Baskerville" charset="0"/>
                      </a:rPr>
                      <m:t>)</m:t>
                    </m:r>
                  </m:oMath>
                </a14:m>
                <a:r>
                  <a:rPr lang="en-US" sz="1200" dirty="0">
                    <a:solidFill>
                      <a:schemeClr val="accent2">
                        <a:lumMod val="50000"/>
                      </a:schemeClr>
                    </a:solidFill>
                    <a:latin typeface="Baskerville" charset="0"/>
                    <a:ea typeface="Baskerville" charset="0"/>
                    <a:cs typeface="Baskerville" charset="0"/>
                  </a:rPr>
                  <a:t>, and the physics simulator is called again.</a:t>
                </a:r>
              </a:p>
            </p:txBody>
          </p:sp>
        </mc:Choice>
        <mc:Fallback>
          <p:sp>
            <p:nvSpPr>
              <p:cNvPr id="6" name="TextBox 5">
                <a:extLst>
                  <a:ext uri="{FF2B5EF4-FFF2-40B4-BE49-F238E27FC236}">
                    <a16:creationId xmlns:a16="http://schemas.microsoft.com/office/drawing/2014/main" id="{178C2AC4-0F2A-2745-869B-3218E890C3B7}"/>
                  </a:ext>
                </a:extLst>
              </p:cNvPr>
              <p:cNvSpPr txBox="1">
                <a:spLocks noRot="1" noChangeAspect="1" noMove="1" noResize="1" noEditPoints="1" noAdjustHandles="1" noChangeArrowheads="1" noChangeShapeType="1" noTextEdit="1"/>
              </p:cNvSpPr>
              <p:nvPr/>
            </p:nvSpPr>
            <p:spPr>
              <a:xfrm>
                <a:off x="855617" y="2428262"/>
                <a:ext cx="3886200" cy="646331"/>
              </a:xfrm>
              <a:prstGeom prst="rect">
                <a:avLst/>
              </a:prstGeom>
              <a:blipFill>
                <a:blip r:embed="rId3"/>
                <a:stretch>
                  <a:fillRect b="-784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2B86DB7-D85D-A841-9510-476DBEC6A4E0}"/>
              </a:ext>
            </a:extLst>
          </p:cNvPr>
          <p:cNvSpPr txBox="1"/>
          <p:nvPr/>
        </p:nvSpPr>
        <p:spPr>
          <a:xfrm>
            <a:off x="855617" y="3138392"/>
            <a:ext cx="6229350" cy="461665"/>
          </a:xfrm>
          <a:prstGeom prst="rect">
            <a:avLst/>
          </a:prstGeom>
          <a:noFill/>
        </p:spPr>
        <p:txBody>
          <a:bodyPr wrap="square" rtlCol="0">
            <a:spAutoFit/>
          </a:bodyPr>
          <a:lstStyle/>
          <a:p>
            <a:pPr lvl="0" algn="just"/>
            <a:r>
              <a:rPr lang="en-US" sz="1200" dirty="0">
                <a:solidFill>
                  <a:schemeClr val="accent2">
                    <a:lumMod val="50000"/>
                  </a:schemeClr>
                </a:solidFill>
                <a:latin typeface="Baskerville" charset="0"/>
                <a:ea typeface="Baskerville" charset="0"/>
                <a:cs typeface="Baskerville" charset="0"/>
              </a:rPr>
              <a:t>This is done iteratively until the loss function becomes minimal (i.e., the PID loop’s performance becomes maximal).  </a:t>
            </a:r>
          </a:p>
        </p:txBody>
      </p:sp>
      <p:pic>
        <p:nvPicPr>
          <p:cNvPr id="20" name="Picture 19" descr="Chart&#10;&#10;Description automatically generated">
            <a:extLst>
              <a:ext uri="{FF2B5EF4-FFF2-40B4-BE49-F238E27FC236}">
                <a16:creationId xmlns:a16="http://schemas.microsoft.com/office/drawing/2014/main" id="{1A395055-884B-7E41-AEC7-825915E88C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275" y="1291900"/>
            <a:ext cx="1990725" cy="1638300"/>
          </a:xfrm>
          <a:prstGeom prst="rect">
            <a:avLst/>
          </a:prstGeom>
        </p:spPr>
      </p:pic>
      <p:sp>
        <p:nvSpPr>
          <p:cNvPr id="21" name="Rectangle: Rounded Corners 2">
            <a:extLst>
              <a:ext uri="{FF2B5EF4-FFF2-40B4-BE49-F238E27FC236}">
                <a16:creationId xmlns:a16="http://schemas.microsoft.com/office/drawing/2014/main" id="{112272F3-3814-734F-BF37-23E040DC7506}"/>
              </a:ext>
            </a:extLst>
          </p:cNvPr>
          <p:cNvSpPr/>
          <p:nvPr/>
        </p:nvSpPr>
        <p:spPr>
          <a:xfrm>
            <a:off x="1074511" y="3649500"/>
            <a:ext cx="7136401" cy="963865"/>
          </a:xfrm>
          <a:prstGeom prst="roundRect">
            <a:avLst>
              <a:gd name="adj" fmla="val 18680"/>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mc:AlternateContent xmlns:mc="http://schemas.openxmlformats.org/markup-compatibility/2006">
        <mc:Choice xmlns:a14="http://schemas.microsoft.com/office/drawing/2010/main" Requires="a14">
          <p:sp>
            <p:nvSpPr>
              <p:cNvPr id="22" name="Rounded Rectangle 21">
                <a:extLst>
                  <a:ext uri="{FF2B5EF4-FFF2-40B4-BE49-F238E27FC236}">
                    <a16:creationId xmlns:a16="http://schemas.microsoft.com/office/drawing/2014/main" id="{4E881E85-557C-464A-B859-7FA49653C8C7}"/>
                  </a:ext>
                </a:extLst>
              </p:cNvPr>
              <p:cNvSpPr/>
              <p:nvPr/>
            </p:nvSpPr>
            <p:spPr>
              <a:xfrm>
                <a:off x="1003800" y="3650482"/>
                <a:ext cx="7136400" cy="903327"/>
              </a:xfrm>
              <a:prstGeom prst="roundRect">
                <a:avLst>
                  <a:gd name="adj" fmla="val 14687"/>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n-US" sz="1200" dirty="0">
                    <a:solidFill>
                      <a:srgbClr val="004C97"/>
                    </a:solidFill>
                    <a:latin typeface="Baskerville" charset="0"/>
                    <a:ea typeface="Baskerville" charset="0"/>
                    <a:cs typeface="Baskerville" charset="0"/>
                  </a:rPr>
                  <a:t>We refer to this approach as a </a:t>
                </a:r>
                <a:r>
                  <a:rPr lang="en-US" sz="1200" dirty="0">
                    <a:solidFill>
                      <a:schemeClr val="accent2">
                        <a:lumMod val="75000"/>
                      </a:schemeClr>
                    </a:solidFill>
                    <a:latin typeface="Baskerville" charset="0"/>
                    <a:ea typeface="Baskerville" charset="0"/>
                    <a:cs typeface="Baskerville" charset="0"/>
                  </a:rPr>
                  <a:t>Hybrid ML Simulator </a:t>
                </a:r>
                <a:r>
                  <a:rPr lang="en-US" sz="1200" dirty="0">
                    <a:solidFill>
                      <a:srgbClr val="004C97"/>
                    </a:solidFill>
                    <a:latin typeface="Baskerville" charset="0"/>
                    <a:ea typeface="Baskerville" charset="0"/>
                    <a:cs typeface="Baskerville" charset="0"/>
                  </a:rPr>
                  <a:t>because only those functions which must be differentiable (i.e., </a:t>
                </a:r>
                <a14:m>
                  <m:oMath xmlns:m="http://schemas.openxmlformats.org/officeDocument/2006/math">
                    <m:r>
                      <a:rPr lang="en-US" sz="1200">
                        <a:solidFill>
                          <a:srgbClr val="004C97"/>
                        </a:solidFill>
                        <a:latin typeface="Cambria Math" charset="0"/>
                        <a:ea typeface="Baskerville" charset="0"/>
                        <a:cs typeface="Baskerville" charset="0"/>
                      </a:rPr>
                      <m:t>(</m:t>
                    </m:r>
                    <m:r>
                      <a:rPr lang="en-US" sz="1200" i="1">
                        <a:solidFill>
                          <a:srgbClr val="004C97"/>
                        </a:solidFill>
                        <a:latin typeface="Cambria Math" charset="0"/>
                        <a:ea typeface="Baskerville" charset="0"/>
                        <a:cs typeface="Baskerville" charset="0"/>
                      </a:rPr>
                      <m:t>𝛿</m:t>
                    </m:r>
                    <m:r>
                      <a:rPr lang="en-US" sz="1200" i="1">
                        <a:solidFill>
                          <a:srgbClr val="004C97"/>
                        </a:solidFill>
                        <a:latin typeface="Cambria Math" charset="0"/>
                        <a:ea typeface="Baskerville" charset="0"/>
                        <a:cs typeface="Baskerville" charset="0"/>
                      </a:rPr>
                      <m:t>𝑙</m:t>
                    </m:r>
                    <m:r>
                      <a:rPr lang="en-US" sz="1200" i="1">
                        <a:solidFill>
                          <a:srgbClr val="004C97"/>
                        </a:solidFill>
                        <a:latin typeface="Cambria Math" charset="0"/>
                        <a:ea typeface="Baskerville" charset="0"/>
                        <a:cs typeface="Baskerville" charset="0"/>
                      </a:rPr>
                      <m:t>/</m:t>
                    </m:r>
                    <m:r>
                      <a:rPr lang="en-US" sz="1200" i="1">
                        <a:solidFill>
                          <a:srgbClr val="004C97"/>
                        </a:solidFill>
                        <a:latin typeface="Cambria Math" charset="0"/>
                        <a:ea typeface="Baskerville" charset="0"/>
                        <a:cs typeface="Baskerville" charset="0"/>
                      </a:rPr>
                      <m:t>𝛿</m:t>
                    </m:r>
                    <m:r>
                      <a:rPr lang="en-US" sz="1200" i="1">
                        <a:solidFill>
                          <a:srgbClr val="004C97"/>
                        </a:solidFill>
                        <a:latin typeface="Cambria Math" charset="0"/>
                        <a:ea typeface="Baskerville" charset="0"/>
                        <a:cs typeface="Baskerville" charset="0"/>
                      </a:rPr>
                      <m:t>𝐺</m:t>
                    </m:r>
                    <m:r>
                      <a:rPr lang="en-US" sz="1200" i="1">
                        <a:solidFill>
                          <a:srgbClr val="004C97"/>
                        </a:solidFill>
                        <a:latin typeface="Cambria Math" charset="0"/>
                        <a:ea typeface="Baskerville" charset="0"/>
                        <a:cs typeface="Baskerville" charset="0"/>
                      </a:rPr>
                      <m:t>)</m:t>
                    </m:r>
                  </m:oMath>
                </a14:m>
                <a:r>
                  <a:rPr lang="en-US" sz="1200" dirty="0">
                    <a:solidFill>
                      <a:srgbClr val="004C97"/>
                    </a:solidFill>
                    <a:latin typeface="Baskerville" charset="0"/>
                    <a:ea typeface="Baskerville" charset="0"/>
                    <a:cs typeface="Baskerville" charset="0"/>
                  </a:rPr>
                  <a:t> computable) are made so. This allows functions such as noise generation and tune ramps to be pre-computed and excluded from the more computationally expensive gradient calculation and backpropagation steps.</a:t>
                </a:r>
              </a:p>
            </p:txBody>
          </p:sp>
        </mc:Choice>
        <mc:Fallback>
          <p:sp>
            <p:nvSpPr>
              <p:cNvPr id="22" name="Rounded Rectangle 21">
                <a:extLst>
                  <a:ext uri="{FF2B5EF4-FFF2-40B4-BE49-F238E27FC236}">
                    <a16:creationId xmlns:a16="http://schemas.microsoft.com/office/drawing/2014/main" id="{4E881E85-557C-464A-B859-7FA49653C8C7}"/>
                  </a:ext>
                </a:extLst>
              </p:cNvPr>
              <p:cNvSpPr>
                <a:spLocks noRot="1" noChangeAspect="1" noMove="1" noResize="1" noEditPoints="1" noAdjustHandles="1" noChangeArrowheads="1" noChangeShapeType="1" noTextEdit="1"/>
              </p:cNvSpPr>
              <p:nvPr/>
            </p:nvSpPr>
            <p:spPr>
              <a:xfrm>
                <a:off x="1003800" y="3650482"/>
                <a:ext cx="7136400" cy="903327"/>
              </a:xfrm>
              <a:prstGeom prst="roundRect">
                <a:avLst>
                  <a:gd name="adj" fmla="val 14687"/>
                </a:avLst>
              </a:prstGeom>
              <a:blipFill>
                <a:blip r:embed="rId5"/>
                <a:stretch>
                  <a:fillRect/>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784C15DE-5048-9146-9C7C-254683CF404E}"/>
              </a:ext>
            </a:extLst>
          </p:cNvPr>
          <p:cNvSpPr>
            <a:spLocks noGrp="1"/>
          </p:cNvSpPr>
          <p:nvPr>
            <p:ph type="dt" sz="half" idx="10"/>
          </p:nvPr>
        </p:nvSpPr>
        <p:spPr/>
        <p:txBody>
          <a:bodyPr/>
          <a:lstStyle/>
          <a:p>
            <a:r>
              <a:rPr lang="en-US"/>
              <a:t>14 Feb 2024</a:t>
            </a:r>
          </a:p>
        </p:txBody>
      </p:sp>
      <p:sp>
        <p:nvSpPr>
          <p:cNvPr id="8" name="Slide Number Placeholder 7">
            <a:extLst>
              <a:ext uri="{FF2B5EF4-FFF2-40B4-BE49-F238E27FC236}">
                <a16:creationId xmlns:a16="http://schemas.microsoft.com/office/drawing/2014/main" id="{099DBB23-C777-CA49-ABD8-0F1D5044E72A}"/>
              </a:ext>
            </a:extLst>
          </p:cNvPr>
          <p:cNvSpPr>
            <a:spLocks noGrp="1"/>
          </p:cNvSpPr>
          <p:nvPr>
            <p:ph type="sldNum" sz="quarter" idx="12"/>
          </p:nvPr>
        </p:nvSpPr>
        <p:spPr/>
        <p:txBody>
          <a:bodyPr/>
          <a:lstStyle/>
          <a:p>
            <a:fld id="{B2FED1A7-FB98-43FD-AA3D-E7C3EC56B298}" type="slidenum">
              <a:rPr lang="en-US" smtClean="0"/>
              <a:t>13</a:t>
            </a:fld>
            <a:endParaRPr lang="en-US"/>
          </a:p>
        </p:txBody>
      </p:sp>
    </p:spTree>
    <p:extLst>
      <p:ext uri="{BB962C8B-B14F-4D97-AF65-F5344CB8AC3E}">
        <p14:creationId xmlns:p14="http://schemas.microsoft.com/office/powerpoint/2010/main" val="811709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8D02E1-A48C-B84A-9F60-A27DEB909185}"/>
              </a:ext>
            </a:extLst>
          </p:cNvPr>
          <p:cNvSpPr>
            <a:spLocks noGrp="1"/>
          </p:cNvSpPr>
          <p:nvPr>
            <p:ph type="title"/>
          </p:nvPr>
        </p:nvSpPr>
        <p:spPr/>
        <p:txBody>
          <a:bodyPr>
            <a:noAutofit/>
          </a:bodyPr>
          <a:lstStyle/>
          <a:p>
            <a:r>
              <a:rPr lang="en-US" sz="2400" b="0" dirty="0">
                <a:latin typeface="Baskerville" panose="02020502070401020303" pitchFamily="18" charset="0"/>
                <a:ea typeface="Baskerville" panose="02020502070401020303" pitchFamily="18" charset="0"/>
              </a:rPr>
              <a:t>Differentiable Simulator - Results</a:t>
            </a:r>
          </a:p>
        </p:txBody>
      </p:sp>
      <p:sp>
        <p:nvSpPr>
          <p:cNvPr id="4" name="TextBox 3">
            <a:extLst>
              <a:ext uri="{FF2B5EF4-FFF2-40B4-BE49-F238E27FC236}">
                <a16:creationId xmlns:a16="http://schemas.microsoft.com/office/drawing/2014/main" id="{D6A3EA91-301D-DB45-9283-2A05CBA1F8B8}"/>
              </a:ext>
            </a:extLst>
          </p:cNvPr>
          <p:cNvSpPr txBox="1"/>
          <p:nvPr/>
        </p:nvSpPr>
        <p:spPr>
          <a:xfrm>
            <a:off x="429419" y="1222344"/>
            <a:ext cx="3979695" cy="615553"/>
          </a:xfrm>
          <a:prstGeom prst="rect">
            <a:avLst/>
          </a:prstGeom>
          <a:noFill/>
        </p:spPr>
        <p:txBody>
          <a:bodyPr wrap="square" rtlCol="0">
            <a:spAutoFit/>
          </a:bodyPr>
          <a:lstStyle/>
          <a:p>
            <a:pPr lvl="0" algn="just"/>
            <a:r>
              <a:rPr lang="en-US" sz="1700" dirty="0">
                <a:solidFill>
                  <a:schemeClr val="accent2">
                    <a:lumMod val="50000"/>
                  </a:schemeClr>
                </a:solidFill>
                <a:latin typeface="Baskerville" charset="0"/>
                <a:ea typeface="Baskerville" charset="0"/>
                <a:cs typeface="Baskerville" charset="0"/>
              </a:rPr>
              <a:t>The sensitivity of control varies across the spill duration. </a:t>
            </a:r>
          </a:p>
        </p:txBody>
      </p:sp>
      <p:sp>
        <p:nvSpPr>
          <p:cNvPr id="5" name="TextBox 4">
            <a:extLst>
              <a:ext uri="{FF2B5EF4-FFF2-40B4-BE49-F238E27FC236}">
                <a16:creationId xmlns:a16="http://schemas.microsoft.com/office/drawing/2014/main" id="{6C8E12F0-8229-3641-B502-B81E0BDA2F94}"/>
              </a:ext>
            </a:extLst>
          </p:cNvPr>
          <p:cNvSpPr txBox="1"/>
          <p:nvPr/>
        </p:nvSpPr>
        <p:spPr>
          <a:xfrm>
            <a:off x="385146" y="2216491"/>
            <a:ext cx="3979695" cy="615553"/>
          </a:xfrm>
          <a:prstGeom prst="rect">
            <a:avLst/>
          </a:prstGeom>
          <a:noFill/>
        </p:spPr>
        <p:txBody>
          <a:bodyPr wrap="square" rtlCol="0">
            <a:spAutoFit/>
          </a:bodyPr>
          <a:lstStyle/>
          <a:p>
            <a:pPr lvl="0" algn="just"/>
            <a:r>
              <a:rPr lang="en-US" sz="1700" dirty="0">
                <a:solidFill>
                  <a:schemeClr val="accent2">
                    <a:lumMod val="50000"/>
                  </a:schemeClr>
                </a:solidFill>
                <a:latin typeface="Baskerville" charset="0"/>
                <a:ea typeface="Baskerville" charset="0"/>
                <a:cs typeface="Baskerville" charset="0"/>
              </a:rPr>
              <a:t>To characterize this sensitivity, our system divides the full spill into subdomains.</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6E3E961C-D9C8-6F4B-9408-8F68DDF0CC77}"/>
                  </a:ext>
                </a:extLst>
              </p:cNvPr>
              <p:cNvSpPr txBox="1"/>
              <p:nvPr/>
            </p:nvSpPr>
            <p:spPr>
              <a:xfrm>
                <a:off x="429418" y="3382317"/>
                <a:ext cx="3979695" cy="877163"/>
              </a:xfrm>
              <a:prstGeom prst="rect">
                <a:avLst/>
              </a:prstGeom>
              <a:noFill/>
            </p:spPr>
            <p:txBody>
              <a:bodyPr wrap="square" rtlCol="0">
                <a:spAutoFit/>
              </a:bodyPr>
              <a:lstStyle/>
              <a:p>
                <a:pPr lvl="0" algn="just"/>
                <a:r>
                  <a:rPr lang="en-US" sz="1700" dirty="0">
                    <a:solidFill>
                      <a:schemeClr val="accent2">
                        <a:lumMod val="50000"/>
                      </a:schemeClr>
                    </a:solidFill>
                    <a:latin typeface="Baskerville" charset="0"/>
                    <a:ea typeface="Baskerville" charset="0"/>
                    <a:cs typeface="Baskerville" charset="0"/>
                  </a:rPr>
                  <a:t>The ML simulator optimizes </a:t>
                </a:r>
                <a14:m>
                  <m:oMath xmlns:m="http://schemas.openxmlformats.org/officeDocument/2006/math">
                    <m:d>
                      <m:dPr>
                        <m:ctrlPr>
                          <a:rPr lang="en-US" sz="1700" i="1" smtClean="0">
                            <a:solidFill>
                              <a:schemeClr val="accent2">
                                <a:lumMod val="50000"/>
                              </a:schemeClr>
                            </a:solidFill>
                            <a:latin typeface="Cambria Math" panose="02040503050406030204" pitchFamily="18" charset="0"/>
                            <a:ea typeface="Baskerville" charset="0"/>
                            <a:cs typeface="Baskerville" charset="0"/>
                          </a:rPr>
                        </m:ctrlPr>
                      </m:dPr>
                      <m:e>
                        <m:sSub>
                          <m:sSubPr>
                            <m:ctrlPr>
                              <a:rPr lang="en-US" sz="1700" i="1">
                                <a:solidFill>
                                  <a:schemeClr val="accent2">
                                    <a:lumMod val="50000"/>
                                  </a:schemeClr>
                                </a:solidFill>
                                <a:latin typeface="Cambria Math" panose="02040503050406030204" pitchFamily="18" charset="0"/>
                                <a:ea typeface="Baskerville" charset="0"/>
                                <a:cs typeface="Baskerville" charset="0"/>
                              </a:rPr>
                            </m:ctrlPr>
                          </m:sSubPr>
                          <m:e>
                            <m:r>
                              <a:rPr lang="en-US" sz="1700" i="1">
                                <a:solidFill>
                                  <a:schemeClr val="accent2">
                                    <a:lumMod val="50000"/>
                                  </a:schemeClr>
                                </a:solidFill>
                                <a:latin typeface="Cambria Math" charset="0"/>
                                <a:ea typeface="Baskerville" charset="0"/>
                                <a:cs typeface="Baskerville" charset="0"/>
                              </a:rPr>
                              <m:t>𝐺</m:t>
                            </m:r>
                          </m:e>
                          <m:sub>
                            <m:r>
                              <a:rPr lang="en-US" sz="1700" i="1">
                                <a:solidFill>
                                  <a:schemeClr val="accent2">
                                    <a:lumMod val="50000"/>
                                  </a:schemeClr>
                                </a:solidFill>
                                <a:latin typeface="Cambria Math" charset="0"/>
                                <a:ea typeface="Baskerville" charset="0"/>
                                <a:cs typeface="Baskerville" charset="0"/>
                              </a:rPr>
                              <m:t>𝑃</m:t>
                            </m:r>
                          </m:sub>
                        </m:sSub>
                        <m:r>
                          <a:rPr lang="en-US" sz="1700" i="1">
                            <a:solidFill>
                              <a:schemeClr val="accent2">
                                <a:lumMod val="50000"/>
                              </a:schemeClr>
                            </a:solidFill>
                            <a:latin typeface="Cambria Math" charset="0"/>
                            <a:ea typeface="Baskerville" charset="0"/>
                            <a:cs typeface="Baskerville" charset="0"/>
                          </a:rPr>
                          <m:t>,</m:t>
                        </m:r>
                        <m:sSub>
                          <m:sSubPr>
                            <m:ctrlPr>
                              <a:rPr lang="en-US" sz="1700" i="1">
                                <a:solidFill>
                                  <a:schemeClr val="accent2">
                                    <a:lumMod val="50000"/>
                                  </a:schemeClr>
                                </a:solidFill>
                                <a:latin typeface="Cambria Math" panose="02040503050406030204" pitchFamily="18" charset="0"/>
                                <a:ea typeface="Baskerville" charset="0"/>
                                <a:cs typeface="Baskerville" charset="0"/>
                              </a:rPr>
                            </m:ctrlPr>
                          </m:sSubPr>
                          <m:e>
                            <m:r>
                              <a:rPr lang="en-US" sz="1700" i="1">
                                <a:solidFill>
                                  <a:schemeClr val="accent2">
                                    <a:lumMod val="50000"/>
                                  </a:schemeClr>
                                </a:solidFill>
                                <a:latin typeface="Cambria Math" charset="0"/>
                                <a:ea typeface="Baskerville" charset="0"/>
                                <a:cs typeface="Baskerville" charset="0"/>
                              </a:rPr>
                              <m:t>𝐺</m:t>
                            </m:r>
                          </m:e>
                          <m:sub>
                            <m:r>
                              <a:rPr lang="en-US" sz="1700" i="1">
                                <a:solidFill>
                                  <a:schemeClr val="accent2">
                                    <a:lumMod val="50000"/>
                                  </a:schemeClr>
                                </a:solidFill>
                                <a:latin typeface="Cambria Math" charset="0"/>
                                <a:ea typeface="Baskerville" charset="0"/>
                                <a:cs typeface="Baskerville" charset="0"/>
                              </a:rPr>
                              <m:t>𝐼</m:t>
                            </m:r>
                          </m:sub>
                        </m:sSub>
                        <m:r>
                          <a:rPr lang="en-US" sz="1700" i="1">
                            <a:solidFill>
                              <a:schemeClr val="accent2">
                                <a:lumMod val="50000"/>
                              </a:schemeClr>
                            </a:solidFill>
                            <a:latin typeface="Cambria Math" charset="0"/>
                            <a:ea typeface="Baskerville" charset="0"/>
                            <a:cs typeface="Baskerville" charset="0"/>
                          </a:rPr>
                          <m:t>,</m:t>
                        </m:r>
                        <m:sSub>
                          <m:sSubPr>
                            <m:ctrlPr>
                              <a:rPr lang="en-US" sz="1700" i="1">
                                <a:solidFill>
                                  <a:schemeClr val="accent2">
                                    <a:lumMod val="50000"/>
                                  </a:schemeClr>
                                </a:solidFill>
                                <a:latin typeface="Cambria Math" panose="02040503050406030204" pitchFamily="18" charset="0"/>
                                <a:ea typeface="Baskerville" charset="0"/>
                                <a:cs typeface="Baskerville" charset="0"/>
                              </a:rPr>
                            </m:ctrlPr>
                          </m:sSubPr>
                          <m:e>
                            <m:r>
                              <a:rPr lang="en-US" sz="1700" i="1">
                                <a:solidFill>
                                  <a:schemeClr val="accent2">
                                    <a:lumMod val="50000"/>
                                  </a:schemeClr>
                                </a:solidFill>
                                <a:latin typeface="Cambria Math" charset="0"/>
                                <a:ea typeface="Baskerville" charset="0"/>
                                <a:cs typeface="Baskerville" charset="0"/>
                              </a:rPr>
                              <m:t>𝐺</m:t>
                            </m:r>
                          </m:e>
                          <m:sub>
                            <m:r>
                              <a:rPr lang="en-US" sz="1700" i="1">
                                <a:solidFill>
                                  <a:schemeClr val="accent2">
                                    <a:lumMod val="50000"/>
                                  </a:schemeClr>
                                </a:solidFill>
                                <a:latin typeface="Cambria Math" charset="0"/>
                                <a:ea typeface="Baskerville" charset="0"/>
                                <a:cs typeface="Baskerville" charset="0"/>
                              </a:rPr>
                              <m:t>𝐷</m:t>
                            </m:r>
                          </m:sub>
                        </m:sSub>
                      </m:e>
                    </m:d>
                  </m:oMath>
                </a14:m>
                <a:r>
                  <a:rPr lang="en-US" sz="1700" dirty="0">
                    <a:solidFill>
                      <a:schemeClr val="accent2">
                        <a:lumMod val="50000"/>
                      </a:schemeClr>
                    </a:solidFill>
                    <a:latin typeface="Baskerville" charset="0"/>
                    <a:ea typeface="Baskerville" charset="0"/>
                    <a:cs typeface="Baskerville" charset="0"/>
                  </a:rPr>
                  <a:t> within each of the subdomain with every spill. </a:t>
                </a:r>
              </a:p>
            </p:txBody>
          </p:sp>
        </mc:Choice>
        <mc:Fallback>
          <p:sp>
            <p:nvSpPr>
              <p:cNvPr id="6" name="TextBox 5">
                <a:extLst>
                  <a:ext uri="{FF2B5EF4-FFF2-40B4-BE49-F238E27FC236}">
                    <a16:creationId xmlns:a16="http://schemas.microsoft.com/office/drawing/2014/main" id="{6E3E961C-D9C8-6F4B-9408-8F68DDF0CC77}"/>
                  </a:ext>
                </a:extLst>
              </p:cNvPr>
              <p:cNvSpPr txBox="1">
                <a:spLocks noRot="1" noChangeAspect="1" noMove="1" noResize="1" noEditPoints="1" noAdjustHandles="1" noChangeArrowheads="1" noChangeShapeType="1" noTextEdit="1"/>
              </p:cNvSpPr>
              <p:nvPr/>
            </p:nvSpPr>
            <p:spPr>
              <a:xfrm>
                <a:off x="429418" y="3382317"/>
                <a:ext cx="3979695" cy="877163"/>
              </a:xfrm>
              <a:prstGeom prst="rect">
                <a:avLst/>
              </a:prstGeom>
              <a:blipFill>
                <a:blip r:embed="rId3"/>
                <a:stretch>
                  <a:fillRect l="-952" t="-2857" r="-635" b="-8571"/>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C19AE2E2-DCAA-034C-9CE0-E73FD6A2BDF3}"/>
              </a:ext>
            </a:extLst>
          </p:cNvPr>
          <p:cNvGrpSpPr>
            <a:grpSpLocks noChangeAspect="1"/>
          </p:cNvGrpSpPr>
          <p:nvPr/>
        </p:nvGrpSpPr>
        <p:grpSpPr>
          <a:xfrm>
            <a:off x="5282290" y="224586"/>
            <a:ext cx="3476564" cy="2193220"/>
            <a:chOff x="25456278" y="6970054"/>
            <a:chExt cx="5810837" cy="4358128"/>
          </a:xfrm>
        </p:grpSpPr>
        <p:pic>
          <p:nvPicPr>
            <p:cNvPr id="10" name="Picture 9">
              <a:extLst>
                <a:ext uri="{FF2B5EF4-FFF2-40B4-BE49-F238E27FC236}">
                  <a16:creationId xmlns:a16="http://schemas.microsoft.com/office/drawing/2014/main" id="{015C458C-46F1-6E43-88B6-F557E142D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56278" y="6970054"/>
              <a:ext cx="5810837" cy="4358128"/>
            </a:xfrm>
            <a:prstGeom prst="rect">
              <a:avLst/>
            </a:prstGeom>
          </p:spPr>
        </p:pic>
        <p:sp>
          <p:nvSpPr>
            <p:cNvPr id="11" name="Donut 10">
              <a:extLst>
                <a:ext uri="{FF2B5EF4-FFF2-40B4-BE49-F238E27FC236}">
                  <a16:creationId xmlns:a16="http://schemas.microsoft.com/office/drawing/2014/main" id="{FD146D70-47FE-5C4D-BB5C-A03811DE0F7E}"/>
                </a:ext>
              </a:extLst>
            </p:cNvPr>
            <p:cNvSpPr/>
            <p:nvPr/>
          </p:nvSpPr>
          <p:spPr>
            <a:xfrm>
              <a:off x="25989560" y="10168928"/>
              <a:ext cx="1285125" cy="728230"/>
            </a:xfrm>
            <a:prstGeom prst="donut">
              <a:avLst>
                <a:gd name="adj" fmla="val 6393"/>
              </a:avLst>
            </a:prstGeom>
            <a:solidFill>
              <a:srgbClr val="C00000"/>
            </a:solidFill>
            <a:effectLst>
              <a:outerShdw blurRad="40000" dist="23000" dir="54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12" name="Donut 11">
              <a:extLst>
                <a:ext uri="{FF2B5EF4-FFF2-40B4-BE49-F238E27FC236}">
                  <a16:creationId xmlns:a16="http://schemas.microsoft.com/office/drawing/2014/main" id="{115A9DBF-AE6F-D948-8482-8A0E9DEC5941}"/>
                </a:ext>
              </a:extLst>
            </p:cNvPr>
            <p:cNvSpPr/>
            <p:nvPr/>
          </p:nvSpPr>
          <p:spPr>
            <a:xfrm>
              <a:off x="29297979" y="9283908"/>
              <a:ext cx="768564" cy="412751"/>
            </a:xfrm>
            <a:prstGeom prst="donut">
              <a:avLst>
                <a:gd name="adj" fmla="val 6393"/>
              </a:avLst>
            </a:prstGeom>
            <a:solidFill>
              <a:srgbClr val="C00000"/>
            </a:solidFill>
            <a:effectLst>
              <a:outerShdw blurRad="40000" dist="23000" dir="54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13" name="Donut 12">
              <a:extLst>
                <a:ext uri="{FF2B5EF4-FFF2-40B4-BE49-F238E27FC236}">
                  <a16:creationId xmlns:a16="http://schemas.microsoft.com/office/drawing/2014/main" id="{DA520E01-0AC2-6C48-AAFA-0C9250E88258}"/>
                </a:ext>
              </a:extLst>
            </p:cNvPr>
            <p:cNvSpPr/>
            <p:nvPr/>
          </p:nvSpPr>
          <p:spPr>
            <a:xfrm>
              <a:off x="30145731" y="8217683"/>
              <a:ext cx="441344" cy="1029197"/>
            </a:xfrm>
            <a:prstGeom prst="donut">
              <a:avLst>
                <a:gd name="adj" fmla="val 6393"/>
              </a:avLst>
            </a:prstGeom>
            <a:solidFill>
              <a:srgbClr val="C00000"/>
            </a:solidFill>
            <a:effectLst>
              <a:outerShdw blurRad="40000" dist="23000" dir="54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grpSp>
      <p:pic>
        <p:nvPicPr>
          <p:cNvPr id="14" name="Picture 13">
            <a:extLst>
              <a:ext uri="{FF2B5EF4-FFF2-40B4-BE49-F238E27FC236}">
                <a16:creationId xmlns:a16="http://schemas.microsoft.com/office/drawing/2014/main" id="{1644D2FD-DF04-FE4B-9E9F-8DE926DC59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290" y="2494743"/>
            <a:ext cx="3471006" cy="2189715"/>
          </a:xfrm>
          <a:prstGeom prst="rect">
            <a:avLst/>
          </a:prstGeom>
        </p:spPr>
      </p:pic>
      <p:sp>
        <p:nvSpPr>
          <p:cNvPr id="2" name="Date Placeholder 1">
            <a:extLst>
              <a:ext uri="{FF2B5EF4-FFF2-40B4-BE49-F238E27FC236}">
                <a16:creationId xmlns:a16="http://schemas.microsoft.com/office/drawing/2014/main" id="{5B6205CC-804F-9A47-9BDD-00EAC563567A}"/>
              </a:ext>
            </a:extLst>
          </p:cNvPr>
          <p:cNvSpPr>
            <a:spLocks noGrp="1"/>
          </p:cNvSpPr>
          <p:nvPr>
            <p:ph type="dt" sz="half" idx="10"/>
          </p:nvPr>
        </p:nvSpPr>
        <p:spPr/>
        <p:txBody>
          <a:bodyPr/>
          <a:lstStyle/>
          <a:p>
            <a:r>
              <a:rPr lang="en-US"/>
              <a:t>14 Feb 2024</a:t>
            </a:r>
          </a:p>
        </p:txBody>
      </p:sp>
      <p:sp>
        <p:nvSpPr>
          <p:cNvPr id="7" name="Slide Number Placeholder 6">
            <a:extLst>
              <a:ext uri="{FF2B5EF4-FFF2-40B4-BE49-F238E27FC236}">
                <a16:creationId xmlns:a16="http://schemas.microsoft.com/office/drawing/2014/main" id="{290AE38E-BA9E-674C-9E72-D1B7A67DAD2E}"/>
              </a:ext>
            </a:extLst>
          </p:cNvPr>
          <p:cNvSpPr>
            <a:spLocks noGrp="1"/>
          </p:cNvSpPr>
          <p:nvPr>
            <p:ph type="sldNum" sz="quarter" idx="12"/>
          </p:nvPr>
        </p:nvSpPr>
        <p:spPr/>
        <p:txBody>
          <a:bodyPr/>
          <a:lstStyle/>
          <a:p>
            <a:fld id="{B2FED1A7-FB98-43FD-AA3D-E7C3EC56B298}" type="slidenum">
              <a:rPr lang="en-US" smtClean="0"/>
              <a:t>14</a:t>
            </a:fld>
            <a:endParaRPr lang="en-US"/>
          </a:p>
        </p:txBody>
      </p:sp>
    </p:spTree>
    <p:extLst>
      <p:ext uri="{BB962C8B-B14F-4D97-AF65-F5344CB8AC3E}">
        <p14:creationId xmlns:p14="http://schemas.microsoft.com/office/powerpoint/2010/main" val="3897050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459B519-FF9C-452A-B38E-88176FCBD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823" y="884464"/>
            <a:ext cx="3923360" cy="3269466"/>
          </a:xfrm>
          <a:prstGeom prst="rect">
            <a:avLst/>
          </a:prstGeom>
        </p:spPr>
      </p:pic>
      <p:pic>
        <p:nvPicPr>
          <p:cNvPr id="25" name="Picture 24">
            <a:extLst>
              <a:ext uri="{FF2B5EF4-FFF2-40B4-BE49-F238E27FC236}">
                <a16:creationId xmlns:a16="http://schemas.microsoft.com/office/drawing/2014/main" id="{B786AE3B-C670-4931-9862-676F9825E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7314" y="884464"/>
            <a:ext cx="4049486" cy="3374572"/>
          </a:xfrm>
          <a:prstGeom prst="rect">
            <a:avLst/>
          </a:prstGeom>
        </p:spPr>
      </p:pic>
      <p:sp>
        <p:nvSpPr>
          <p:cNvPr id="2" name="Date Placeholder 1">
            <a:extLst>
              <a:ext uri="{FF2B5EF4-FFF2-40B4-BE49-F238E27FC236}">
                <a16:creationId xmlns:a16="http://schemas.microsoft.com/office/drawing/2014/main" id="{3AAB54C0-E9DD-DF4E-8336-CCB0FC7B7D34}"/>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DC5D666F-6CDE-A147-9E33-8C0D86EE1C98}"/>
              </a:ext>
            </a:extLst>
          </p:cNvPr>
          <p:cNvSpPr>
            <a:spLocks noGrp="1"/>
          </p:cNvSpPr>
          <p:nvPr>
            <p:ph type="sldNum" sz="quarter" idx="12"/>
          </p:nvPr>
        </p:nvSpPr>
        <p:spPr/>
        <p:txBody>
          <a:bodyPr/>
          <a:lstStyle/>
          <a:p>
            <a:fld id="{B2FED1A7-FB98-43FD-AA3D-E7C3EC56B298}" type="slidenum">
              <a:rPr lang="en-US" smtClean="0"/>
              <a:t>15</a:t>
            </a:fld>
            <a:endParaRPr lang="en-US"/>
          </a:p>
        </p:txBody>
      </p:sp>
      <p:sp>
        <p:nvSpPr>
          <p:cNvPr id="5" name="TextBox 4">
            <a:extLst>
              <a:ext uri="{FF2B5EF4-FFF2-40B4-BE49-F238E27FC236}">
                <a16:creationId xmlns:a16="http://schemas.microsoft.com/office/drawing/2014/main" id="{8100FF6F-14E7-312F-4873-90BBF1DE2E6D}"/>
              </a:ext>
            </a:extLst>
          </p:cNvPr>
          <p:cNvSpPr txBox="1"/>
          <p:nvPr/>
        </p:nvSpPr>
        <p:spPr>
          <a:xfrm>
            <a:off x="1485900" y="4286250"/>
            <a:ext cx="4621778" cy="230832"/>
          </a:xfrm>
          <a:prstGeom prst="rect">
            <a:avLst/>
          </a:prstGeom>
          <a:noFill/>
        </p:spPr>
        <p:txBody>
          <a:bodyPr wrap="none" rtlCol="0">
            <a:spAutoFit/>
          </a:bodyPr>
          <a:lstStyle/>
          <a:p>
            <a:r>
              <a:rPr lang="en-US" sz="900" dirty="0">
                <a:solidFill>
                  <a:srgbClr val="873F06"/>
                </a:solidFill>
                <a:latin typeface="Baskerville" panose="02020502070401020303" pitchFamily="18" charset="0"/>
                <a:ea typeface="Baskerville" panose="02020502070401020303" pitchFamily="18" charset="0"/>
              </a:rPr>
              <a:t>A. Narayanan, M. </a:t>
            </a:r>
            <a:r>
              <a:rPr lang="en-US" sz="900" dirty="0" err="1">
                <a:solidFill>
                  <a:srgbClr val="873F06"/>
                </a:solidFill>
                <a:latin typeface="Baskerville" panose="02020502070401020303" pitchFamily="18" charset="0"/>
                <a:ea typeface="Baskerville" panose="02020502070401020303" pitchFamily="18" charset="0"/>
              </a:rPr>
              <a:t>Thieme</a:t>
            </a:r>
            <a:r>
              <a:rPr lang="en-US" sz="900" dirty="0">
                <a:solidFill>
                  <a:srgbClr val="873F06"/>
                </a:solidFill>
                <a:latin typeface="Baskerville" panose="02020502070401020303" pitchFamily="18" charset="0"/>
                <a:ea typeface="Baskerville" panose="02020502070401020303" pitchFamily="18" charset="0"/>
              </a:rPr>
              <a:t>, et. al, “Optimizing Mu2e Spill Regulation Algorithms”, IPAC 2021</a:t>
            </a:r>
          </a:p>
        </p:txBody>
      </p:sp>
      <p:sp>
        <p:nvSpPr>
          <p:cNvPr id="9" name="Title 2">
            <a:extLst>
              <a:ext uri="{FF2B5EF4-FFF2-40B4-BE49-F238E27FC236}">
                <a16:creationId xmlns:a16="http://schemas.microsoft.com/office/drawing/2014/main" id="{6B0EF373-82FF-89AE-3013-1A7DD35BE650}"/>
              </a:ext>
            </a:extLst>
          </p:cNvPr>
          <p:cNvSpPr>
            <a:spLocks noGrp="1"/>
          </p:cNvSpPr>
          <p:nvPr>
            <p:ph type="title"/>
          </p:nvPr>
        </p:nvSpPr>
        <p:spPr>
          <a:xfrm>
            <a:off x="457200" y="114300"/>
            <a:ext cx="7543800" cy="800100"/>
          </a:xfrm>
        </p:spPr>
        <p:txBody>
          <a:bodyPr>
            <a:noAutofit/>
          </a:bodyPr>
          <a:lstStyle/>
          <a:p>
            <a:r>
              <a:rPr lang="en-US" sz="2400" b="0" dirty="0">
                <a:latin typeface="Baskerville" panose="02020502070401020303" pitchFamily="18" charset="0"/>
                <a:ea typeface="Baskerville" panose="02020502070401020303" pitchFamily="18" charset="0"/>
              </a:rPr>
              <a:t>ML Optimization at work…</a:t>
            </a:r>
          </a:p>
        </p:txBody>
      </p:sp>
    </p:spTree>
    <p:extLst>
      <p:ext uri="{BB962C8B-B14F-4D97-AF65-F5344CB8AC3E}">
        <p14:creationId xmlns:p14="http://schemas.microsoft.com/office/powerpoint/2010/main" val="2081318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41A6E6-88E0-4AD0-9E11-E4EDCE7D3D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1365" y="716065"/>
            <a:ext cx="4422720" cy="3685601"/>
          </a:xfrm>
          <a:prstGeom prst="rect">
            <a:avLst/>
          </a:prstGeom>
        </p:spPr>
      </p:pic>
      <p:sp>
        <p:nvSpPr>
          <p:cNvPr id="6" name="TextBox 5">
            <a:extLst>
              <a:ext uri="{FF2B5EF4-FFF2-40B4-BE49-F238E27FC236}">
                <a16:creationId xmlns:a16="http://schemas.microsoft.com/office/drawing/2014/main" id="{C6A477F0-B9CB-CE49-A598-BA62E8F3EAF0}"/>
              </a:ext>
            </a:extLst>
          </p:cNvPr>
          <p:cNvSpPr txBox="1"/>
          <p:nvPr/>
        </p:nvSpPr>
        <p:spPr>
          <a:xfrm>
            <a:off x="1918211" y="4401666"/>
            <a:ext cx="4621778" cy="230832"/>
          </a:xfrm>
          <a:prstGeom prst="rect">
            <a:avLst/>
          </a:prstGeom>
          <a:noFill/>
        </p:spPr>
        <p:txBody>
          <a:bodyPr wrap="none" rtlCol="0">
            <a:spAutoFit/>
          </a:bodyPr>
          <a:lstStyle/>
          <a:p>
            <a:r>
              <a:rPr lang="en-US" sz="900" dirty="0">
                <a:solidFill>
                  <a:srgbClr val="873F06"/>
                </a:solidFill>
                <a:latin typeface="Baskerville" panose="02020502070401020303" pitchFamily="18" charset="0"/>
                <a:ea typeface="Baskerville" panose="02020502070401020303" pitchFamily="18" charset="0"/>
              </a:rPr>
              <a:t>A. Narayanan, M. </a:t>
            </a:r>
            <a:r>
              <a:rPr lang="en-US" sz="900" dirty="0" err="1">
                <a:solidFill>
                  <a:srgbClr val="873F06"/>
                </a:solidFill>
                <a:latin typeface="Baskerville" panose="02020502070401020303" pitchFamily="18" charset="0"/>
                <a:ea typeface="Baskerville" panose="02020502070401020303" pitchFamily="18" charset="0"/>
              </a:rPr>
              <a:t>Thieme</a:t>
            </a:r>
            <a:r>
              <a:rPr lang="en-US" sz="900" dirty="0">
                <a:solidFill>
                  <a:srgbClr val="873F06"/>
                </a:solidFill>
                <a:latin typeface="Baskerville" panose="02020502070401020303" pitchFamily="18" charset="0"/>
                <a:ea typeface="Baskerville" panose="02020502070401020303" pitchFamily="18" charset="0"/>
              </a:rPr>
              <a:t>, et. al, “Optimizing Mu2e Spill Regulation Algorithms”, IPAC 2021</a:t>
            </a:r>
          </a:p>
        </p:txBody>
      </p:sp>
      <p:sp>
        <p:nvSpPr>
          <p:cNvPr id="2" name="Date Placeholder 1">
            <a:extLst>
              <a:ext uri="{FF2B5EF4-FFF2-40B4-BE49-F238E27FC236}">
                <a16:creationId xmlns:a16="http://schemas.microsoft.com/office/drawing/2014/main" id="{E828B396-74D3-304B-9FDC-D670303C621A}"/>
              </a:ext>
            </a:extLst>
          </p:cNvPr>
          <p:cNvSpPr>
            <a:spLocks noGrp="1"/>
          </p:cNvSpPr>
          <p:nvPr>
            <p:ph type="dt" sz="half" idx="10"/>
          </p:nvPr>
        </p:nvSpPr>
        <p:spPr/>
        <p:txBody>
          <a:bodyPr/>
          <a:lstStyle/>
          <a:p>
            <a:r>
              <a:rPr lang="en-US"/>
              <a:t>14 Feb 2024</a:t>
            </a:r>
          </a:p>
        </p:txBody>
      </p:sp>
      <p:sp>
        <p:nvSpPr>
          <p:cNvPr id="5" name="Slide Number Placeholder 4">
            <a:extLst>
              <a:ext uri="{FF2B5EF4-FFF2-40B4-BE49-F238E27FC236}">
                <a16:creationId xmlns:a16="http://schemas.microsoft.com/office/drawing/2014/main" id="{863DD8AE-9A33-0542-B8D3-D668DFFDCDF4}"/>
              </a:ext>
            </a:extLst>
          </p:cNvPr>
          <p:cNvSpPr>
            <a:spLocks noGrp="1"/>
          </p:cNvSpPr>
          <p:nvPr>
            <p:ph type="sldNum" sz="quarter" idx="12"/>
          </p:nvPr>
        </p:nvSpPr>
        <p:spPr/>
        <p:txBody>
          <a:bodyPr/>
          <a:lstStyle/>
          <a:p>
            <a:fld id="{B2FED1A7-FB98-43FD-AA3D-E7C3EC56B298}" type="slidenum">
              <a:rPr lang="en-US" smtClean="0"/>
              <a:t>16</a:t>
            </a:fld>
            <a:endParaRPr lang="en-US"/>
          </a:p>
        </p:txBody>
      </p:sp>
      <p:sp>
        <p:nvSpPr>
          <p:cNvPr id="9" name="Title 2">
            <a:extLst>
              <a:ext uri="{FF2B5EF4-FFF2-40B4-BE49-F238E27FC236}">
                <a16:creationId xmlns:a16="http://schemas.microsoft.com/office/drawing/2014/main" id="{55900152-7E46-9026-665B-B9ABCC1CB267}"/>
              </a:ext>
            </a:extLst>
          </p:cNvPr>
          <p:cNvSpPr>
            <a:spLocks noGrp="1"/>
          </p:cNvSpPr>
          <p:nvPr>
            <p:ph type="title"/>
          </p:nvPr>
        </p:nvSpPr>
        <p:spPr>
          <a:xfrm>
            <a:off x="457200" y="114300"/>
            <a:ext cx="7543800" cy="800100"/>
          </a:xfrm>
        </p:spPr>
        <p:txBody>
          <a:bodyPr>
            <a:noAutofit/>
          </a:bodyPr>
          <a:lstStyle/>
          <a:p>
            <a:r>
              <a:rPr lang="en-US" sz="2400" b="0" dirty="0">
                <a:latin typeface="Baskerville" panose="02020502070401020303" pitchFamily="18" charset="0"/>
                <a:ea typeface="Baskerville" panose="02020502070401020303" pitchFamily="18" charset="0"/>
              </a:rPr>
              <a:t>PID Gain Evolution</a:t>
            </a:r>
          </a:p>
        </p:txBody>
      </p:sp>
    </p:spTree>
    <p:extLst>
      <p:ext uri="{BB962C8B-B14F-4D97-AF65-F5344CB8AC3E}">
        <p14:creationId xmlns:p14="http://schemas.microsoft.com/office/powerpoint/2010/main" val="3970040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8D02E1-A48C-B84A-9F60-A27DEB909185}"/>
              </a:ext>
            </a:extLst>
          </p:cNvPr>
          <p:cNvSpPr>
            <a:spLocks noGrp="1"/>
          </p:cNvSpPr>
          <p:nvPr>
            <p:ph type="title"/>
          </p:nvPr>
        </p:nvSpPr>
        <p:spPr/>
        <p:txBody>
          <a:bodyPr>
            <a:noAutofit/>
          </a:bodyPr>
          <a:lstStyle/>
          <a:p>
            <a:r>
              <a:rPr lang="en-US" sz="2400" b="0" dirty="0">
                <a:latin typeface="Baskerville" panose="02020502070401020303" pitchFamily="18" charset="0"/>
                <a:ea typeface="Baskerville" panose="02020502070401020303" pitchFamily="18" charset="0"/>
              </a:rPr>
              <a:t>Spill Regulation ML Model</a:t>
            </a:r>
          </a:p>
        </p:txBody>
      </p:sp>
      <p:sp>
        <p:nvSpPr>
          <p:cNvPr id="4" name="TextBox 3">
            <a:extLst>
              <a:ext uri="{FF2B5EF4-FFF2-40B4-BE49-F238E27FC236}">
                <a16:creationId xmlns:a16="http://schemas.microsoft.com/office/drawing/2014/main" id="{D6A3EA91-301D-DB45-9283-2A05CBA1F8B8}"/>
              </a:ext>
            </a:extLst>
          </p:cNvPr>
          <p:cNvSpPr txBox="1"/>
          <p:nvPr/>
        </p:nvSpPr>
        <p:spPr>
          <a:xfrm>
            <a:off x="224655" y="1015847"/>
            <a:ext cx="4642977" cy="646331"/>
          </a:xfrm>
          <a:prstGeom prst="rect">
            <a:avLst/>
          </a:prstGeom>
          <a:noFill/>
        </p:spPr>
        <p:txBody>
          <a:bodyPr wrap="square" rtlCol="0">
            <a:spAutoFit/>
          </a:bodyPr>
          <a:lstStyle/>
          <a:p>
            <a:pPr lvl="0" algn="just"/>
            <a:r>
              <a:rPr lang="en-US" sz="1200" dirty="0">
                <a:solidFill>
                  <a:schemeClr val="accent2">
                    <a:lumMod val="50000"/>
                  </a:schemeClr>
                </a:solidFill>
                <a:latin typeface="Baskerville" charset="0"/>
                <a:ea typeface="Baskerville" charset="0"/>
                <a:cs typeface="Baskerville" charset="0"/>
              </a:rPr>
              <a:t>We next explore the possibility of a </a:t>
            </a:r>
            <a:r>
              <a:rPr lang="en-US" sz="1200" dirty="0">
                <a:solidFill>
                  <a:schemeClr val="tx2">
                    <a:lumMod val="60000"/>
                    <a:lumOff val="40000"/>
                  </a:schemeClr>
                </a:solidFill>
                <a:latin typeface="Baskerville" charset="0"/>
                <a:ea typeface="Baskerville" charset="0"/>
                <a:cs typeface="Baskerville" charset="0"/>
              </a:rPr>
              <a:t>Machine Learning agent entirely replacing the PID controller,</a:t>
            </a:r>
            <a:r>
              <a:rPr lang="en-US" sz="1200" dirty="0">
                <a:solidFill>
                  <a:schemeClr val="accent2">
                    <a:lumMod val="50000"/>
                  </a:schemeClr>
                </a:solidFill>
                <a:latin typeface="Baskerville" charset="0"/>
                <a:ea typeface="Baskerville" charset="0"/>
                <a:cs typeface="Baskerville" charset="0"/>
              </a:rPr>
              <a:t> instead of simply tuning the gains of the PID controller. </a:t>
            </a:r>
          </a:p>
        </p:txBody>
      </p:sp>
      <p:sp>
        <p:nvSpPr>
          <p:cNvPr id="5" name="TextBox 4">
            <a:extLst>
              <a:ext uri="{FF2B5EF4-FFF2-40B4-BE49-F238E27FC236}">
                <a16:creationId xmlns:a16="http://schemas.microsoft.com/office/drawing/2014/main" id="{6C8E12F0-8229-3641-B502-B81E0BDA2F94}"/>
              </a:ext>
            </a:extLst>
          </p:cNvPr>
          <p:cNvSpPr txBox="1"/>
          <p:nvPr/>
        </p:nvSpPr>
        <p:spPr>
          <a:xfrm>
            <a:off x="224655" y="1719780"/>
            <a:ext cx="4642977" cy="461665"/>
          </a:xfrm>
          <a:prstGeom prst="rect">
            <a:avLst/>
          </a:prstGeom>
          <a:noFill/>
        </p:spPr>
        <p:txBody>
          <a:bodyPr wrap="square" rtlCol="0">
            <a:spAutoFit/>
          </a:bodyPr>
          <a:lstStyle/>
          <a:p>
            <a:pPr lvl="0" algn="just"/>
            <a:r>
              <a:rPr lang="en-US" sz="1200" dirty="0">
                <a:solidFill>
                  <a:schemeClr val="accent2">
                    <a:lumMod val="50000"/>
                  </a:schemeClr>
                </a:solidFill>
                <a:latin typeface="Baskerville" charset="0"/>
                <a:ea typeface="Baskerville" charset="0"/>
                <a:cs typeface="Baskerville" charset="0"/>
              </a:rPr>
              <a:t>Since the spill is temporally sensitive, a Recurrent Neural Network was chosen to train the model to emulate the PID controller.</a:t>
            </a:r>
          </a:p>
        </p:txBody>
      </p:sp>
      <p:sp>
        <p:nvSpPr>
          <p:cNvPr id="6" name="TextBox 5">
            <a:extLst>
              <a:ext uri="{FF2B5EF4-FFF2-40B4-BE49-F238E27FC236}">
                <a16:creationId xmlns:a16="http://schemas.microsoft.com/office/drawing/2014/main" id="{6E3E961C-D9C8-6F4B-9408-8F68DDF0CC77}"/>
              </a:ext>
            </a:extLst>
          </p:cNvPr>
          <p:cNvSpPr txBox="1"/>
          <p:nvPr/>
        </p:nvSpPr>
        <p:spPr>
          <a:xfrm>
            <a:off x="249938" y="2732937"/>
            <a:ext cx="4642977" cy="646331"/>
          </a:xfrm>
          <a:prstGeom prst="rect">
            <a:avLst/>
          </a:prstGeom>
          <a:noFill/>
        </p:spPr>
        <p:txBody>
          <a:bodyPr wrap="square" rtlCol="0">
            <a:spAutoFit/>
          </a:bodyPr>
          <a:lstStyle/>
          <a:p>
            <a:pPr lvl="0" algn="just"/>
            <a:r>
              <a:rPr lang="en-US" sz="1200" dirty="0">
                <a:solidFill>
                  <a:schemeClr val="accent2">
                    <a:lumMod val="50000"/>
                  </a:schemeClr>
                </a:solidFill>
                <a:latin typeface="Baskerville" charset="0"/>
                <a:ea typeface="Baskerville" charset="0"/>
                <a:cs typeface="Baskerville" charset="0"/>
              </a:rPr>
              <a:t>To over come that, LSTM and GRU are a type of neural network that have ‘internal loops’ that enables connecting temporally sensitive past information to perform present tasks.</a:t>
            </a:r>
          </a:p>
        </p:txBody>
      </p:sp>
      <p:pic>
        <p:nvPicPr>
          <p:cNvPr id="7" name="Picture 6" descr="A picture containing text, clock, sign&#10;&#10;Description automatically generated">
            <a:extLst>
              <a:ext uri="{FF2B5EF4-FFF2-40B4-BE49-F238E27FC236}">
                <a16:creationId xmlns:a16="http://schemas.microsoft.com/office/drawing/2014/main" id="{698A4C69-E4E3-2A49-9B6F-AA78A3D80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365" y="3398616"/>
            <a:ext cx="3440242" cy="925972"/>
          </a:xfrm>
          <a:prstGeom prst="rect">
            <a:avLst/>
          </a:prstGeom>
        </p:spPr>
      </p:pic>
      <p:pic>
        <p:nvPicPr>
          <p:cNvPr id="16" name="Picture 15" descr="Diagram&#10;&#10;Description automatically generated">
            <a:extLst>
              <a:ext uri="{FF2B5EF4-FFF2-40B4-BE49-F238E27FC236}">
                <a16:creationId xmlns:a16="http://schemas.microsoft.com/office/drawing/2014/main" id="{78DF9AC7-6DA4-EF4C-85F3-CDCEA4C9C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630" y="3367946"/>
            <a:ext cx="744129" cy="1048868"/>
          </a:xfrm>
          <a:prstGeom prst="rect">
            <a:avLst/>
          </a:prstGeom>
        </p:spPr>
      </p:pic>
      <p:sp>
        <p:nvSpPr>
          <p:cNvPr id="2" name="Date Placeholder 1">
            <a:extLst>
              <a:ext uri="{FF2B5EF4-FFF2-40B4-BE49-F238E27FC236}">
                <a16:creationId xmlns:a16="http://schemas.microsoft.com/office/drawing/2014/main" id="{D652C807-9747-144D-92CD-81E343C4D02A}"/>
              </a:ext>
            </a:extLst>
          </p:cNvPr>
          <p:cNvSpPr>
            <a:spLocks noGrp="1"/>
          </p:cNvSpPr>
          <p:nvPr>
            <p:ph type="dt" sz="half" idx="10"/>
          </p:nvPr>
        </p:nvSpPr>
        <p:spPr/>
        <p:txBody>
          <a:bodyPr/>
          <a:lstStyle/>
          <a:p>
            <a:r>
              <a:rPr lang="en-US"/>
              <a:t>14 Feb 2024</a:t>
            </a:r>
          </a:p>
        </p:txBody>
      </p:sp>
      <p:sp>
        <p:nvSpPr>
          <p:cNvPr id="8" name="Slide Number Placeholder 7">
            <a:extLst>
              <a:ext uri="{FF2B5EF4-FFF2-40B4-BE49-F238E27FC236}">
                <a16:creationId xmlns:a16="http://schemas.microsoft.com/office/drawing/2014/main" id="{614F8F2E-A244-174D-B261-C5191143370F}"/>
              </a:ext>
            </a:extLst>
          </p:cNvPr>
          <p:cNvSpPr>
            <a:spLocks noGrp="1"/>
          </p:cNvSpPr>
          <p:nvPr>
            <p:ph type="sldNum" sz="quarter" idx="12"/>
          </p:nvPr>
        </p:nvSpPr>
        <p:spPr/>
        <p:txBody>
          <a:bodyPr/>
          <a:lstStyle/>
          <a:p>
            <a:fld id="{B2FED1A7-FB98-43FD-AA3D-E7C3EC56B298}" type="slidenum">
              <a:rPr lang="en-US" smtClean="0"/>
              <a:t>17</a:t>
            </a:fld>
            <a:endParaRPr lang="en-US"/>
          </a:p>
        </p:txBody>
      </p:sp>
      <p:sp>
        <p:nvSpPr>
          <p:cNvPr id="14" name="TextBox 13">
            <a:extLst>
              <a:ext uri="{FF2B5EF4-FFF2-40B4-BE49-F238E27FC236}">
                <a16:creationId xmlns:a16="http://schemas.microsoft.com/office/drawing/2014/main" id="{DD4514CE-7417-8A4E-8103-CFA8A4139D4F}"/>
              </a:ext>
            </a:extLst>
          </p:cNvPr>
          <p:cNvSpPr txBox="1"/>
          <p:nvPr/>
        </p:nvSpPr>
        <p:spPr>
          <a:xfrm>
            <a:off x="1241914" y="4509041"/>
            <a:ext cx="3172663" cy="207749"/>
          </a:xfrm>
          <a:prstGeom prst="rect">
            <a:avLst/>
          </a:prstGeom>
          <a:noFill/>
        </p:spPr>
        <p:txBody>
          <a:bodyPr wrap="none" rtlCol="0">
            <a:spAutoFit/>
          </a:bodyPr>
          <a:lstStyle/>
          <a:p>
            <a:r>
              <a:rPr lang="en-US" sz="750" dirty="0">
                <a:solidFill>
                  <a:schemeClr val="tx2">
                    <a:lumMod val="50000"/>
                  </a:schemeClr>
                </a:solidFill>
              </a:rPr>
              <a:t>Image source: https://</a:t>
            </a:r>
            <a:r>
              <a:rPr lang="en-US" sz="750" dirty="0" err="1">
                <a:solidFill>
                  <a:schemeClr val="tx2">
                    <a:lumMod val="50000"/>
                  </a:schemeClr>
                </a:solidFill>
              </a:rPr>
              <a:t>colah.github.io</a:t>
            </a:r>
            <a:r>
              <a:rPr lang="en-US" sz="750" dirty="0">
                <a:solidFill>
                  <a:schemeClr val="tx2">
                    <a:lumMod val="50000"/>
                  </a:schemeClr>
                </a:solidFill>
              </a:rPr>
              <a:t>/posts/2015-08-Understanding-LSTMs/</a:t>
            </a:r>
          </a:p>
        </p:txBody>
      </p:sp>
      <p:sp>
        <p:nvSpPr>
          <p:cNvPr id="18" name="TextBox 17">
            <a:extLst>
              <a:ext uri="{FF2B5EF4-FFF2-40B4-BE49-F238E27FC236}">
                <a16:creationId xmlns:a16="http://schemas.microsoft.com/office/drawing/2014/main" id="{045064EB-CC2A-7D49-9681-7D9BFD5D2BFC}"/>
              </a:ext>
            </a:extLst>
          </p:cNvPr>
          <p:cNvSpPr txBox="1"/>
          <p:nvPr/>
        </p:nvSpPr>
        <p:spPr>
          <a:xfrm>
            <a:off x="249938" y="2262449"/>
            <a:ext cx="4642977" cy="461665"/>
          </a:xfrm>
          <a:prstGeom prst="rect">
            <a:avLst/>
          </a:prstGeom>
          <a:noFill/>
        </p:spPr>
        <p:txBody>
          <a:bodyPr wrap="square" rtlCol="0">
            <a:spAutoFit/>
          </a:bodyPr>
          <a:lstStyle/>
          <a:p>
            <a:pPr lvl="0" algn="just"/>
            <a:r>
              <a:rPr lang="en-US" sz="1200" dirty="0">
                <a:solidFill>
                  <a:schemeClr val="accent2">
                    <a:lumMod val="50000"/>
                  </a:schemeClr>
                </a:solidFill>
                <a:latin typeface="Baskerville" charset="0"/>
                <a:ea typeface="Baskerville" charset="0"/>
                <a:cs typeface="Baskerville" charset="0"/>
              </a:rPr>
              <a:t>RNNs typically suffer from ‘short-term’ memory (the ‘vanishing gradient problem’). </a:t>
            </a:r>
          </a:p>
        </p:txBody>
      </p:sp>
      <p:pic>
        <p:nvPicPr>
          <p:cNvPr id="9" name="Picture 8" descr="Diagram&#10;&#10;Description automatically generated">
            <a:extLst>
              <a:ext uri="{FF2B5EF4-FFF2-40B4-BE49-F238E27FC236}">
                <a16:creationId xmlns:a16="http://schemas.microsoft.com/office/drawing/2014/main" id="{4414EC5F-140F-2401-DFFF-8EF45C1D7C0D}"/>
              </a:ext>
            </a:extLst>
          </p:cNvPr>
          <p:cNvPicPr>
            <a:picLocks noChangeAspect="1"/>
          </p:cNvPicPr>
          <p:nvPr/>
        </p:nvPicPr>
        <p:blipFill rotWithShape="1">
          <a:blip r:embed="rId4">
            <a:extLst>
              <a:ext uri="{28A0092B-C50C-407E-A947-70E740481C1C}">
                <a14:useLocalDpi xmlns:a14="http://schemas.microsoft.com/office/drawing/2010/main" val="0"/>
              </a:ext>
            </a:extLst>
          </a:blip>
          <a:srcRect l="11620" t="3235" r="1008" b="9263"/>
          <a:stretch/>
        </p:blipFill>
        <p:spPr>
          <a:xfrm>
            <a:off x="5140236" y="1032659"/>
            <a:ext cx="3854154" cy="1799877"/>
          </a:xfrm>
          <a:prstGeom prst="rect">
            <a:avLst/>
          </a:prstGeom>
        </p:spPr>
      </p:pic>
    </p:spTree>
    <p:extLst>
      <p:ext uri="{BB962C8B-B14F-4D97-AF65-F5344CB8AC3E}">
        <p14:creationId xmlns:p14="http://schemas.microsoft.com/office/powerpoint/2010/main" val="2666061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6CA0B-B334-4778-6B6E-22C93097D839}"/>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CEA928C6-622A-D8B8-439A-5C76AF3F57C9}"/>
              </a:ext>
            </a:extLst>
          </p:cNvPr>
          <p:cNvSpPr/>
          <p:nvPr/>
        </p:nvSpPr>
        <p:spPr>
          <a:xfrm>
            <a:off x="1622626" y="1500831"/>
            <a:ext cx="4719321" cy="2728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sp>
        <p:nvSpPr>
          <p:cNvPr id="9" name="Title 2">
            <a:extLst>
              <a:ext uri="{FF2B5EF4-FFF2-40B4-BE49-F238E27FC236}">
                <a16:creationId xmlns:a16="http://schemas.microsoft.com/office/drawing/2014/main" id="{8D86E082-FDBE-1C24-17E3-8F34FF86AAC8}"/>
              </a:ext>
            </a:extLst>
          </p:cNvPr>
          <p:cNvSpPr>
            <a:spLocks noGrp="1"/>
          </p:cNvSpPr>
          <p:nvPr>
            <p:ph type="title"/>
          </p:nvPr>
        </p:nvSpPr>
        <p:spPr>
          <a:xfrm>
            <a:off x="485448" y="123014"/>
            <a:ext cx="5657850" cy="800100"/>
          </a:xfrm>
        </p:spPr>
        <p:txBody>
          <a:bodyPr>
            <a:normAutofit/>
          </a:bodyPr>
          <a:lstStyle/>
          <a:p>
            <a:r>
              <a:rPr lang="en-US" sz="2100" b="0" dirty="0">
                <a:latin typeface="Baskerville" panose="02020502070401020303" pitchFamily="18" charset="0"/>
                <a:ea typeface="Baskerville" panose="02020502070401020303" pitchFamily="18" charset="0"/>
              </a:rPr>
              <a:t>GRU ML Model Replacing PID</a:t>
            </a:r>
          </a:p>
        </p:txBody>
      </p:sp>
      <p:sp>
        <p:nvSpPr>
          <p:cNvPr id="2" name="Date Placeholder 1">
            <a:extLst>
              <a:ext uri="{FF2B5EF4-FFF2-40B4-BE49-F238E27FC236}">
                <a16:creationId xmlns:a16="http://schemas.microsoft.com/office/drawing/2014/main" id="{D6B52B25-257B-AC4A-8822-EECDE49A1384}"/>
              </a:ext>
            </a:extLst>
          </p:cNvPr>
          <p:cNvSpPr>
            <a:spLocks noGrp="1"/>
          </p:cNvSpPr>
          <p:nvPr>
            <p:ph type="dt" sz="half" idx="10"/>
          </p:nvPr>
        </p:nvSpPr>
        <p:spPr/>
        <p:txBody>
          <a:bodyPr/>
          <a:lstStyle/>
          <a:p>
            <a:r>
              <a:rPr lang="en-US"/>
              <a:t>14 Feb 2024</a:t>
            </a:r>
          </a:p>
        </p:txBody>
      </p:sp>
      <p:sp>
        <p:nvSpPr>
          <p:cNvPr id="3" name="Slide Number Placeholder 2">
            <a:extLst>
              <a:ext uri="{FF2B5EF4-FFF2-40B4-BE49-F238E27FC236}">
                <a16:creationId xmlns:a16="http://schemas.microsoft.com/office/drawing/2014/main" id="{38ABBCA0-CA58-88BA-7E7D-C5FFEBE0F451}"/>
              </a:ext>
            </a:extLst>
          </p:cNvPr>
          <p:cNvSpPr>
            <a:spLocks noGrp="1"/>
          </p:cNvSpPr>
          <p:nvPr>
            <p:ph type="sldNum" sz="quarter" idx="12"/>
          </p:nvPr>
        </p:nvSpPr>
        <p:spPr/>
        <p:txBody>
          <a:bodyPr/>
          <a:lstStyle/>
          <a:p>
            <a:fld id="{B2FED1A7-FB98-43FD-AA3D-E7C3EC56B298}" type="slidenum">
              <a:rPr lang="en-US" smtClean="0"/>
              <a:t>18</a:t>
            </a:fld>
            <a:endParaRPr lang="en-US"/>
          </a:p>
        </p:txBody>
      </p:sp>
      <mc:AlternateContent xmlns:mc="http://schemas.openxmlformats.org/markup-compatibility/2006">
        <mc:Choice xmlns:a14="http://schemas.microsoft.com/office/drawing/2010/main" Requires="a14">
          <p:sp>
            <p:nvSpPr>
              <p:cNvPr id="5" name="Rounded Rectangle 4">
                <a:extLst>
                  <a:ext uri="{FF2B5EF4-FFF2-40B4-BE49-F238E27FC236}">
                    <a16:creationId xmlns:a16="http://schemas.microsoft.com/office/drawing/2014/main" id="{8285F49F-7B0A-DB7A-0327-94C58FE766A9}"/>
                  </a:ext>
                </a:extLst>
              </p:cNvPr>
              <p:cNvSpPr/>
              <p:nvPr/>
            </p:nvSpPr>
            <p:spPr>
              <a:xfrm>
                <a:off x="2122054" y="2333092"/>
                <a:ext cx="1028700" cy="5715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Spill data of </a:t>
                </a:r>
                <a14:m>
                  <m:oMath xmlns:m="http://schemas.openxmlformats.org/officeDocument/2006/math">
                    <m:sSub>
                      <m:sSubPr>
                        <m:ctrlPr>
                          <a:rPr lang="en-US" sz="1050" i="1">
                            <a:solidFill>
                              <a:schemeClr val="tx1"/>
                            </a:solidFill>
                            <a:latin typeface="Cambria Math" panose="02040503050406030204" pitchFamily="18" charset="0"/>
                          </a:rPr>
                        </m:ctrlPr>
                      </m:sSubPr>
                      <m:e>
                        <m:r>
                          <a:rPr lang="en-US" sz="1050" i="1">
                            <a:solidFill>
                              <a:schemeClr val="tx1"/>
                            </a:solidFill>
                            <a:latin typeface="Cambria Math" panose="02040503050406030204" pitchFamily="18" charset="0"/>
                          </a:rPr>
                          <m:t>𝑡</m:t>
                        </m:r>
                      </m:e>
                      <m:sub>
                        <m:r>
                          <a:rPr lang="en-US" sz="1050" i="1">
                            <a:solidFill>
                              <a:schemeClr val="tx1"/>
                            </a:solidFill>
                            <a:latin typeface="Cambria Math" panose="02040503050406030204" pitchFamily="18" charset="0"/>
                          </a:rPr>
                          <m:t>𝑤</m:t>
                        </m:r>
                      </m:sub>
                    </m:sSub>
                  </m:oMath>
                </a14:m>
                <a:r>
                  <a:rPr lang="en-US" sz="1050" dirty="0">
                    <a:solidFill>
                      <a:schemeClr val="tx1"/>
                    </a:solidFill>
                  </a:rPr>
                  <a:t> previous time steps</a:t>
                </a:r>
              </a:p>
            </p:txBody>
          </p:sp>
        </mc:Choice>
        <mc:Fallback>
          <p:sp>
            <p:nvSpPr>
              <p:cNvPr id="5" name="Rounded Rectangle 4">
                <a:extLst>
                  <a:ext uri="{FF2B5EF4-FFF2-40B4-BE49-F238E27FC236}">
                    <a16:creationId xmlns:a16="http://schemas.microsoft.com/office/drawing/2014/main" id="{8285F49F-7B0A-DB7A-0327-94C58FE766A9}"/>
                  </a:ext>
                </a:extLst>
              </p:cNvPr>
              <p:cNvSpPr>
                <a:spLocks noRot="1" noChangeAspect="1" noMove="1" noResize="1" noEditPoints="1" noAdjustHandles="1" noChangeArrowheads="1" noChangeShapeType="1" noTextEdit="1"/>
              </p:cNvSpPr>
              <p:nvPr/>
            </p:nvSpPr>
            <p:spPr>
              <a:xfrm>
                <a:off x="2122054" y="2333092"/>
                <a:ext cx="1028700" cy="571500"/>
              </a:xfrm>
              <a:prstGeom prst="roundRect">
                <a:avLst/>
              </a:prstGeom>
              <a:blipFill>
                <a:blip r:embed="rId2"/>
                <a:stretch>
                  <a:fillRect b="-20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7E0849A-FAD4-2965-1E3B-90713AC3AC0B}"/>
                  </a:ext>
                </a:extLst>
              </p:cNvPr>
              <p:cNvSpPr txBox="1"/>
              <p:nvPr/>
            </p:nvSpPr>
            <p:spPr>
              <a:xfrm>
                <a:off x="934293" y="971849"/>
                <a:ext cx="2375522" cy="369332"/>
              </a:xfrm>
              <a:prstGeom prst="rect">
                <a:avLst/>
              </a:prstGeom>
              <a:noFill/>
            </p:spPr>
            <p:txBody>
              <a:bodyPr wrap="none" rtlCol="0">
                <a:spAutoFit/>
              </a:bodyPr>
              <a:lstStyle/>
              <a:p>
                <a:r>
                  <a:rPr lang="en-US" sz="1800" dirty="0">
                    <a:latin typeface="Baskerville" panose="02020502070401020303" pitchFamily="18" charset="0"/>
                    <a:ea typeface="Baskerville" panose="02020502070401020303" pitchFamily="18" charset="0"/>
                  </a:rPr>
                  <a:t>Time window size =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𝑡</m:t>
                        </m:r>
                      </m:e>
                      <m:sub>
                        <m:r>
                          <a:rPr lang="en-US" sz="1800" i="1">
                            <a:latin typeface="Cambria Math" panose="02040503050406030204" pitchFamily="18" charset="0"/>
                          </a:rPr>
                          <m:t>𝑤</m:t>
                        </m:r>
                      </m:sub>
                    </m:sSub>
                  </m:oMath>
                </a14:m>
                <a:endParaRPr lang="en-US" sz="1800" dirty="0">
                  <a:latin typeface="Baskerville" panose="02020502070401020303" pitchFamily="18" charset="0"/>
                  <a:ea typeface="Baskerville" panose="02020502070401020303" pitchFamily="18" charset="0"/>
                </a:endParaRPr>
              </a:p>
            </p:txBody>
          </p:sp>
        </mc:Choice>
        <mc:Fallback>
          <p:sp>
            <p:nvSpPr>
              <p:cNvPr id="6" name="TextBox 5">
                <a:extLst>
                  <a:ext uri="{FF2B5EF4-FFF2-40B4-BE49-F238E27FC236}">
                    <a16:creationId xmlns:a16="http://schemas.microsoft.com/office/drawing/2014/main" id="{97E0849A-FAD4-2965-1E3B-90713AC3AC0B}"/>
                  </a:ext>
                </a:extLst>
              </p:cNvPr>
              <p:cNvSpPr txBox="1">
                <a:spLocks noRot="1" noChangeAspect="1" noMove="1" noResize="1" noEditPoints="1" noAdjustHandles="1" noChangeArrowheads="1" noChangeShapeType="1" noTextEdit="1"/>
              </p:cNvSpPr>
              <p:nvPr/>
            </p:nvSpPr>
            <p:spPr>
              <a:xfrm>
                <a:off x="934293" y="971849"/>
                <a:ext cx="2375522" cy="369332"/>
              </a:xfrm>
              <a:prstGeom prst="rect">
                <a:avLst/>
              </a:prstGeom>
              <a:blipFill>
                <a:blip r:embed="rId3"/>
                <a:stretch>
                  <a:fillRect l="-2128" t="-6667" b="-2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0BD7181D-D358-199A-7618-E1F96B3E9A20}"/>
                  </a:ext>
                </a:extLst>
              </p:cNvPr>
              <p:cNvSpPr txBox="1"/>
              <p:nvPr/>
            </p:nvSpPr>
            <p:spPr>
              <a:xfrm>
                <a:off x="3775404" y="1936649"/>
                <a:ext cx="2039661" cy="307777"/>
              </a:xfrm>
              <a:prstGeom prst="rect">
                <a:avLst/>
              </a:prstGeom>
              <a:noFill/>
            </p:spPr>
            <p:txBody>
              <a:bodyPr wrap="square" rtlCol="0">
                <a:spAutoFit/>
              </a:bodyPr>
              <a:lstStyle/>
              <a:p>
                <a:r>
                  <a:rPr lang="en-US" sz="1400" dirty="0">
                    <a:solidFill>
                      <a:srgbClr val="FF0000"/>
                    </a:solidFill>
                  </a:rPr>
                  <a:t>S</a:t>
                </a:r>
                <a14:m>
                  <m:oMath xmlns:m="http://schemas.openxmlformats.org/officeDocument/2006/math">
                    <m:sSub>
                      <m:sSubPr>
                        <m:ctrlPr>
                          <a:rPr lang="en-US" sz="1400" i="1" baseline="-25000">
                            <a:solidFill>
                              <a:srgbClr val="FF0000"/>
                            </a:solidFill>
                            <a:latin typeface="Cambria Math" panose="02040503050406030204" pitchFamily="18" charset="0"/>
                          </a:rPr>
                        </m:ctrlPr>
                      </m:sSubPr>
                      <m:e>
                        <m:r>
                          <a:rPr lang="en-US" sz="1400" i="1" baseline="-25000">
                            <a:solidFill>
                              <a:srgbClr val="FF0000"/>
                            </a:solidFill>
                            <a:latin typeface="Cambria Math" panose="02040503050406030204" pitchFamily="18" charset="0"/>
                          </a:rPr>
                          <m:t>𝑡</m:t>
                        </m:r>
                      </m:e>
                      <m:sub>
                        <m:r>
                          <a:rPr lang="en-US" sz="1400" i="1" baseline="-25000">
                            <a:solidFill>
                              <a:srgbClr val="FF0000"/>
                            </a:solidFill>
                            <a:latin typeface="Cambria Math" panose="02040503050406030204" pitchFamily="18" charset="0"/>
                          </a:rPr>
                          <m:t>𝑛</m:t>
                        </m:r>
                      </m:sub>
                    </m:sSub>
                  </m:oMath>
                </a14:m>
                <a:r>
                  <a:rPr lang="en-US" sz="1400" dirty="0"/>
                  <a:t>= [</a:t>
                </a:r>
                <a:r>
                  <a:rPr lang="en-US" sz="1400" dirty="0" err="1"/>
                  <a:t>s</a:t>
                </a:r>
                <a:r>
                  <a:rPr lang="en-US" sz="1400" baseline="-25000" dirty="0" err="1"/>
                  <a:t>tn-tw</a:t>
                </a:r>
                <a:r>
                  <a:rPr lang="en-US" sz="1400" dirty="0"/>
                  <a:t>, s</a:t>
                </a:r>
                <a:r>
                  <a:rPr lang="en-US" sz="1400" baseline="-25000" dirty="0"/>
                  <a:t>tn-tw+1</a:t>
                </a:r>
                <a:r>
                  <a:rPr lang="en-US" sz="1400" dirty="0"/>
                  <a:t>, …, </a:t>
                </a:r>
                <a:r>
                  <a:rPr lang="en-US" sz="1400" dirty="0" err="1"/>
                  <a:t>s</a:t>
                </a:r>
                <a:r>
                  <a:rPr lang="en-US" sz="1400" baseline="-25000" dirty="0" err="1"/>
                  <a:t>tn</a:t>
                </a:r>
                <a:r>
                  <a:rPr lang="en-US" sz="1400" dirty="0"/>
                  <a:t>]</a:t>
                </a:r>
              </a:p>
            </p:txBody>
          </p:sp>
        </mc:Choice>
        <mc:Fallback>
          <p:sp>
            <p:nvSpPr>
              <p:cNvPr id="53" name="TextBox 52">
                <a:extLst>
                  <a:ext uri="{FF2B5EF4-FFF2-40B4-BE49-F238E27FC236}">
                    <a16:creationId xmlns:a16="http://schemas.microsoft.com/office/drawing/2014/main" id="{0BD7181D-D358-199A-7618-E1F96B3E9A20}"/>
                  </a:ext>
                </a:extLst>
              </p:cNvPr>
              <p:cNvSpPr txBox="1">
                <a:spLocks noRot="1" noChangeAspect="1" noMove="1" noResize="1" noEditPoints="1" noAdjustHandles="1" noChangeArrowheads="1" noChangeShapeType="1" noTextEdit="1"/>
              </p:cNvSpPr>
              <p:nvPr/>
            </p:nvSpPr>
            <p:spPr>
              <a:xfrm>
                <a:off x="3775404" y="1936649"/>
                <a:ext cx="2039661" cy="307777"/>
              </a:xfrm>
              <a:prstGeom prst="rect">
                <a:avLst/>
              </a:prstGeom>
              <a:blipFill>
                <a:blip r:embed="rId4"/>
                <a:stretch>
                  <a:fillRect l="-1242" t="-4000" b="-20000"/>
                </a:stretch>
              </a:blipFill>
            </p:spPr>
            <p:txBody>
              <a:bodyPr/>
              <a:lstStyle/>
              <a:p>
                <a:r>
                  <a:rPr lang="en-US">
                    <a:noFill/>
                  </a:rPr>
                  <a:t> </a:t>
                </a:r>
              </a:p>
            </p:txBody>
          </p:sp>
        </mc:Fallback>
      </mc:AlternateContent>
      <p:sp>
        <p:nvSpPr>
          <p:cNvPr id="55" name="Left Brace 54">
            <a:extLst>
              <a:ext uri="{FF2B5EF4-FFF2-40B4-BE49-F238E27FC236}">
                <a16:creationId xmlns:a16="http://schemas.microsoft.com/office/drawing/2014/main" id="{AFC2E6C3-2378-8F55-FD88-89ED0E7572C3}"/>
              </a:ext>
            </a:extLst>
          </p:cNvPr>
          <p:cNvSpPr/>
          <p:nvPr/>
        </p:nvSpPr>
        <p:spPr>
          <a:xfrm rot="5400000">
            <a:off x="4782745" y="1292660"/>
            <a:ext cx="158242" cy="1245278"/>
          </a:xfrm>
          <a:prstGeom prst="leftBrace">
            <a:avLst>
              <a:gd name="adj1" fmla="val 82660"/>
              <a:gd name="adj2" fmla="val 4881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mc:AlternateContent xmlns:mc="http://schemas.openxmlformats.org/markup-compatibility/2006">
        <mc:Choice xmlns:a14="http://schemas.microsoft.com/office/drawing/2010/main" Requires="a14">
          <p:sp>
            <p:nvSpPr>
              <p:cNvPr id="56" name="TextBox 55">
                <a:extLst>
                  <a:ext uri="{FF2B5EF4-FFF2-40B4-BE49-F238E27FC236}">
                    <a16:creationId xmlns:a16="http://schemas.microsoft.com/office/drawing/2014/main" id="{A48B9E5B-B589-EA81-668E-A041EBD47085}"/>
                  </a:ext>
                </a:extLst>
              </p:cNvPr>
              <p:cNvSpPr txBox="1"/>
              <p:nvPr/>
            </p:nvSpPr>
            <p:spPr>
              <a:xfrm>
                <a:off x="3827945" y="1580729"/>
                <a:ext cx="2095125" cy="292388"/>
              </a:xfrm>
              <a:prstGeom prst="rect">
                <a:avLst/>
              </a:prstGeom>
              <a:noFill/>
            </p:spPr>
            <p:txBody>
              <a:bodyPr wrap="none" rtlCol="0">
                <a:spAutoFit/>
              </a:bodyPr>
              <a:lstStyle/>
              <a:p>
                <a14:m>
                  <m:oMath xmlns:m="http://schemas.openxmlformats.org/officeDocument/2006/math">
                    <m:sSub>
                      <m:sSubPr>
                        <m:ctrlPr>
                          <a:rPr lang="en-US" sz="1300" i="1">
                            <a:latin typeface="Cambria Math" panose="02040503050406030204" pitchFamily="18" charset="0"/>
                          </a:rPr>
                        </m:ctrlPr>
                      </m:sSubPr>
                      <m:e>
                        <m:r>
                          <a:rPr lang="en-US" sz="1300" i="1">
                            <a:latin typeface="Cambria Math" panose="02040503050406030204" pitchFamily="18" charset="0"/>
                          </a:rPr>
                          <m:t>𝑡</m:t>
                        </m:r>
                      </m:e>
                      <m:sub>
                        <m:r>
                          <a:rPr lang="en-US" sz="1300" i="1">
                            <a:latin typeface="Cambria Math" panose="02040503050406030204" pitchFamily="18" charset="0"/>
                          </a:rPr>
                          <m:t>𝑤</m:t>
                        </m:r>
                      </m:sub>
                    </m:sSub>
                  </m:oMath>
                </a14:m>
                <a:r>
                  <a:rPr lang="en-US" sz="1300" dirty="0">
                    <a:latin typeface="Baskerville" panose="02020502070401020303" pitchFamily="18" charset="0"/>
                    <a:ea typeface="Baskerville" panose="02020502070401020303" pitchFamily="18" charset="0"/>
                  </a:rPr>
                  <a:t> no. of spill data before </a:t>
                </a:r>
                <a14:m>
                  <m:oMath xmlns:m="http://schemas.openxmlformats.org/officeDocument/2006/math">
                    <m:sSub>
                      <m:sSubPr>
                        <m:ctrlPr>
                          <a:rPr lang="en-US" sz="1300" i="1">
                            <a:latin typeface="Cambria Math" panose="02040503050406030204" pitchFamily="18" charset="0"/>
                            <a:ea typeface="Baskerville" panose="02020502070401020303" pitchFamily="18" charset="0"/>
                          </a:rPr>
                        </m:ctrlPr>
                      </m:sSubPr>
                      <m:e>
                        <m:r>
                          <a:rPr lang="en-US" sz="1300" i="1">
                            <a:latin typeface="Cambria Math" panose="02040503050406030204" pitchFamily="18" charset="0"/>
                            <a:ea typeface="Baskerville" panose="02020502070401020303" pitchFamily="18" charset="0"/>
                          </a:rPr>
                          <m:t>𝑡</m:t>
                        </m:r>
                      </m:e>
                      <m:sub>
                        <m:r>
                          <a:rPr lang="en-US" sz="1300" i="1">
                            <a:latin typeface="Cambria Math" panose="02040503050406030204" pitchFamily="18" charset="0"/>
                            <a:ea typeface="Baskerville" panose="02020502070401020303" pitchFamily="18" charset="0"/>
                          </a:rPr>
                          <m:t>𝑛</m:t>
                        </m:r>
                      </m:sub>
                    </m:sSub>
                  </m:oMath>
                </a14:m>
                <a:endParaRPr lang="en-US" sz="1300" dirty="0">
                  <a:latin typeface="Baskerville" panose="02020502070401020303" pitchFamily="18" charset="0"/>
                  <a:ea typeface="Baskerville" panose="02020502070401020303" pitchFamily="18" charset="0"/>
                </a:endParaRPr>
              </a:p>
            </p:txBody>
          </p:sp>
        </mc:Choice>
        <mc:Fallback>
          <p:sp>
            <p:nvSpPr>
              <p:cNvPr id="56" name="TextBox 55">
                <a:extLst>
                  <a:ext uri="{FF2B5EF4-FFF2-40B4-BE49-F238E27FC236}">
                    <a16:creationId xmlns:a16="http://schemas.microsoft.com/office/drawing/2014/main" id="{A48B9E5B-B589-EA81-668E-A041EBD47085}"/>
                  </a:ext>
                </a:extLst>
              </p:cNvPr>
              <p:cNvSpPr txBox="1">
                <a:spLocks noRot="1" noChangeAspect="1" noMove="1" noResize="1" noEditPoints="1" noAdjustHandles="1" noChangeArrowheads="1" noChangeShapeType="1" noTextEdit="1"/>
              </p:cNvSpPr>
              <p:nvPr/>
            </p:nvSpPr>
            <p:spPr>
              <a:xfrm>
                <a:off x="3827945" y="1580729"/>
                <a:ext cx="2095125" cy="292388"/>
              </a:xfrm>
              <a:prstGeom prst="rect">
                <a:avLst/>
              </a:prstGeom>
              <a:blipFill>
                <a:blip r:embed="rId5"/>
                <a:stretch>
                  <a:fillRect t="-4167" b="-16667"/>
                </a:stretch>
              </a:blipFill>
            </p:spPr>
            <p:txBody>
              <a:bodyPr/>
              <a:lstStyle/>
              <a:p>
                <a:r>
                  <a:rPr lang="en-US">
                    <a:noFill/>
                  </a:rPr>
                  <a:t> </a:t>
                </a:r>
              </a:p>
            </p:txBody>
          </p:sp>
        </mc:Fallback>
      </mc:AlternateContent>
      <p:sp>
        <p:nvSpPr>
          <p:cNvPr id="118" name="Rounded Rectangle 117">
            <a:extLst>
              <a:ext uri="{FF2B5EF4-FFF2-40B4-BE49-F238E27FC236}">
                <a16:creationId xmlns:a16="http://schemas.microsoft.com/office/drawing/2014/main" id="{E2098110-EFF1-2D10-ECD1-B16839338590}"/>
              </a:ext>
            </a:extLst>
          </p:cNvPr>
          <p:cNvSpPr/>
          <p:nvPr/>
        </p:nvSpPr>
        <p:spPr>
          <a:xfrm>
            <a:off x="7293871" y="2784873"/>
            <a:ext cx="914399" cy="637932"/>
          </a:xfrm>
          <a:prstGeom prst="roundRect">
            <a:avLst/>
          </a:prstGeom>
          <a:solidFill>
            <a:srgbClr val="485E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PHYSICS SIMULATOR</a:t>
            </a:r>
          </a:p>
        </p:txBody>
      </p:sp>
      <p:sp>
        <p:nvSpPr>
          <p:cNvPr id="122" name="TextBox 121">
            <a:extLst>
              <a:ext uri="{FF2B5EF4-FFF2-40B4-BE49-F238E27FC236}">
                <a16:creationId xmlns:a16="http://schemas.microsoft.com/office/drawing/2014/main" id="{E6BA0343-D464-0D19-7B66-35D06CEE73F4}"/>
              </a:ext>
            </a:extLst>
          </p:cNvPr>
          <p:cNvSpPr txBox="1"/>
          <p:nvPr/>
        </p:nvSpPr>
        <p:spPr>
          <a:xfrm>
            <a:off x="6442555" y="2765857"/>
            <a:ext cx="557683" cy="276999"/>
          </a:xfrm>
          <a:prstGeom prst="rect">
            <a:avLst/>
          </a:prstGeom>
          <a:noFill/>
        </p:spPr>
        <p:txBody>
          <a:bodyPr wrap="square">
            <a:spAutoFit/>
          </a:bodyPr>
          <a:lstStyle/>
          <a:p>
            <a:r>
              <a:rPr lang="en-US" sz="1200" dirty="0">
                <a:solidFill>
                  <a:srgbClr val="00B0F0"/>
                </a:solidFill>
              </a:rPr>
              <a:t>I(</a:t>
            </a:r>
            <a:r>
              <a:rPr lang="en-US" sz="1200" dirty="0" err="1">
                <a:solidFill>
                  <a:srgbClr val="00B0F0"/>
                </a:solidFill>
              </a:rPr>
              <a:t>t</a:t>
            </a:r>
            <a:r>
              <a:rPr lang="en-US" sz="1200" baseline="-25000" dirty="0" err="1">
                <a:solidFill>
                  <a:srgbClr val="00B0F0"/>
                </a:solidFill>
              </a:rPr>
              <a:t>n</a:t>
            </a:r>
            <a:r>
              <a:rPr lang="en-US" sz="1200" dirty="0">
                <a:solidFill>
                  <a:srgbClr val="00B0F0"/>
                </a:solidFill>
              </a:rPr>
              <a:t>) </a:t>
            </a:r>
          </a:p>
        </p:txBody>
      </p:sp>
      <p:cxnSp>
        <p:nvCxnSpPr>
          <p:cNvPr id="125" name="Elbow Connector 124">
            <a:extLst>
              <a:ext uri="{FF2B5EF4-FFF2-40B4-BE49-F238E27FC236}">
                <a16:creationId xmlns:a16="http://schemas.microsoft.com/office/drawing/2014/main" id="{6CA1367F-DCA5-9B41-6087-6B2ECF269C06}"/>
              </a:ext>
            </a:extLst>
          </p:cNvPr>
          <p:cNvCxnSpPr>
            <a:cxnSpLocks/>
            <a:stCxn id="118" idx="3"/>
            <a:endCxn id="162" idx="3"/>
          </p:cNvCxnSpPr>
          <p:nvPr/>
        </p:nvCxnSpPr>
        <p:spPr>
          <a:xfrm flipH="1" flipV="1">
            <a:off x="6814423" y="923114"/>
            <a:ext cx="1393847" cy="2180725"/>
          </a:xfrm>
          <a:prstGeom prst="bentConnector3">
            <a:avLst>
              <a:gd name="adj1" fmla="val -16401"/>
            </a:avLst>
          </a:prstGeom>
          <a:ln w="19050">
            <a:solidFill>
              <a:srgbClr val="485EF2"/>
            </a:solidFill>
            <a:tailEnd type="triangle"/>
          </a:ln>
        </p:spPr>
        <p:style>
          <a:lnRef idx="1">
            <a:schemeClr val="accent5"/>
          </a:lnRef>
          <a:fillRef idx="0">
            <a:schemeClr val="accent5"/>
          </a:fillRef>
          <a:effectRef idx="0">
            <a:schemeClr val="accent5"/>
          </a:effectRef>
          <a:fontRef idx="minor">
            <a:schemeClr val="tx1"/>
          </a:fontRef>
        </p:style>
      </p:cxnSp>
      <p:grpSp>
        <p:nvGrpSpPr>
          <p:cNvPr id="141" name="Group 140">
            <a:extLst>
              <a:ext uri="{FF2B5EF4-FFF2-40B4-BE49-F238E27FC236}">
                <a16:creationId xmlns:a16="http://schemas.microsoft.com/office/drawing/2014/main" id="{A7AC738B-D2A5-BF08-16EC-78D0E0129765}"/>
              </a:ext>
            </a:extLst>
          </p:cNvPr>
          <p:cNvGrpSpPr/>
          <p:nvPr/>
        </p:nvGrpSpPr>
        <p:grpSpPr>
          <a:xfrm>
            <a:off x="3570813" y="2285842"/>
            <a:ext cx="2111592" cy="1732464"/>
            <a:chOff x="2653612" y="3199340"/>
            <a:chExt cx="2209800" cy="1901552"/>
          </a:xfrm>
        </p:grpSpPr>
        <p:grpSp>
          <p:nvGrpSpPr>
            <p:cNvPr id="140" name="Group 139">
              <a:extLst>
                <a:ext uri="{FF2B5EF4-FFF2-40B4-BE49-F238E27FC236}">
                  <a16:creationId xmlns:a16="http://schemas.microsoft.com/office/drawing/2014/main" id="{311981DC-8E2A-C633-32A6-450FC1E8E231}"/>
                </a:ext>
              </a:extLst>
            </p:cNvPr>
            <p:cNvGrpSpPr/>
            <p:nvPr/>
          </p:nvGrpSpPr>
          <p:grpSpPr>
            <a:xfrm>
              <a:off x="2653612" y="3199340"/>
              <a:ext cx="2209800" cy="1901552"/>
              <a:chOff x="2589951" y="3550132"/>
              <a:chExt cx="2209800" cy="1901552"/>
            </a:xfrm>
          </p:grpSpPr>
          <p:sp>
            <p:nvSpPr>
              <p:cNvPr id="8" name="Rounded Rectangle 7">
                <a:extLst>
                  <a:ext uri="{FF2B5EF4-FFF2-40B4-BE49-F238E27FC236}">
                    <a16:creationId xmlns:a16="http://schemas.microsoft.com/office/drawing/2014/main" id="{F7B1B84D-FE6B-81D5-4A15-639D5FAB8307}"/>
                  </a:ext>
                </a:extLst>
              </p:cNvPr>
              <p:cNvSpPr/>
              <p:nvPr/>
            </p:nvSpPr>
            <p:spPr>
              <a:xfrm>
                <a:off x="2589951" y="3550132"/>
                <a:ext cx="2209800" cy="19015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grpSp>
            <p:nvGrpSpPr>
              <p:cNvPr id="89" name="Group 88">
                <a:extLst>
                  <a:ext uri="{FF2B5EF4-FFF2-40B4-BE49-F238E27FC236}">
                    <a16:creationId xmlns:a16="http://schemas.microsoft.com/office/drawing/2014/main" id="{C73CDBBB-C3EA-2204-211D-1FF6C76D1FC0}"/>
                  </a:ext>
                </a:extLst>
              </p:cNvPr>
              <p:cNvGrpSpPr/>
              <p:nvPr/>
            </p:nvGrpSpPr>
            <p:grpSpPr>
              <a:xfrm>
                <a:off x="3147780" y="4032766"/>
                <a:ext cx="1217214" cy="742721"/>
                <a:chOff x="3087093" y="4084615"/>
                <a:chExt cx="1217214" cy="742721"/>
              </a:xfrm>
            </p:grpSpPr>
            <p:grpSp>
              <p:nvGrpSpPr>
                <p:cNvPr id="10" name="Group 9">
                  <a:extLst>
                    <a:ext uri="{FF2B5EF4-FFF2-40B4-BE49-F238E27FC236}">
                      <a16:creationId xmlns:a16="http://schemas.microsoft.com/office/drawing/2014/main" id="{17B3190C-088F-E792-699B-A61A08C87217}"/>
                    </a:ext>
                  </a:extLst>
                </p:cNvPr>
                <p:cNvGrpSpPr/>
                <p:nvPr/>
              </p:nvGrpSpPr>
              <p:grpSpPr>
                <a:xfrm>
                  <a:off x="3431154" y="4084615"/>
                  <a:ext cx="105146" cy="742721"/>
                  <a:chOff x="3836277" y="1502979"/>
                  <a:chExt cx="420414" cy="2697547"/>
                </a:xfrm>
              </p:grpSpPr>
              <p:sp>
                <p:nvSpPr>
                  <p:cNvPr id="11" name="Oval 10">
                    <a:extLst>
                      <a:ext uri="{FF2B5EF4-FFF2-40B4-BE49-F238E27FC236}">
                        <a16:creationId xmlns:a16="http://schemas.microsoft.com/office/drawing/2014/main" id="{80FE1B04-1C6A-FF46-6AED-6DB43BAD9E42}"/>
                      </a:ext>
                    </a:extLst>
                  </p:cNvPr>
                  <p:cNvSpPr>
                    <a:spLocks noChangeAspect="1"/>
                  </p:cNvSpPr>
                  <p:nvPr/>
                </p:nvSpPr>
                <p:spPr>
                  <a:xfrm>
                    <a:off x="3836277" y="1502979"/>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12" name="Oval 11">
                    <a:extLst>
                      <a:ext uri="{FF2B5EF4-FFF2-40B4-BE49-F238E27FC236}">
                        <a16:creationId xmlns:a16="http://schemas.microsoft.com/office/drawing/2014/main" id="{677C21B9-1BCD-E644-4D9C-4D1D12D80A20}"/>
                      </a:ext>
                    </a:extLst>
                  </p:cNvPr>
                  <p:cNvSpPr>
                    <a:spLocks noChangeAspect="1"/>
                  </p:cNvSpPr>
                  <p:nvPr/>
                </p:nvSpPr>
                <p:spPr>
                  <a:xfrm>
                    <a:off x="3836277" y="2261330"/>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13" name="Oval 12">
                    <a:extLst>
                      <a:ext uri="{FF2B5EF4-FFF2-40B4-BE49-F238E27FC236}">
                        <a16:creationId xmlns:a16="http://schemas.microsoft.com/office/drawing/2014/main" id="{77F7D308-6722-BD63-CC55-53697C237952}"/>
                      </a:ext>
                    </a:extLst>
                  </p:cNvPr>
                  <p:cNvSpPr>
                    <a:spLocks noChangeAspect="1"/>
                  </p:cNvSpPr>
                  <p:nvPr/>
                </p:nvSpPr>
                <p:spPr>
                  <a:xfrm>
                    <a:off x="3836277" y="3019912"/>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14" name="Oval 13">
                    <a:extLst>
                      <a:ext uri="{FF2B5EF4-FFF2-40B4-BE49-F238E27FC236}">
                        <a16:creationId xmlns:a16="http://schemas.microsoft.com/office/drawing/2014/main" id="{2E6E8577-6CF7-9324-6042-287D59F553BD}"/>
                      </a:ext>
                    </a:extLst>
                  </p:cNvPr>
                  <p:cNvSpPr>
                    <a:spLocks noChangeAspect="1"/>
                  </p:cNvSpPr>
                  <p:nvPr/>
                </p:nvSpPr>
                <p:spPr>
                  <a:xfrm>
                    <a:off x="3836277" y="3778494"/>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grpSp>
            <p:sp>
              <p:nvSpPr>
                <p:cNvPr id="15" name="Oval 14">
                  <a:extLst>
                    <a:ext uri="{FF2B5EF4-FFF2-40B4-BE49-F238E27FC236}">
                      <a16:creationId xmlns:a16="http://schemas.microsoft.com/office/drawing/2014/main" id="{7D6102C4-B572-98A2-B1AF-EDCB7FB3722B}"/>
                    </a:ext>
                  </a:extLst>
                </p:cNvPr>
                <p:cNvSpPr>
                  <a:spLocks noChangeAspect="1"/>
                </p:cNvSpPr>
                <p:nvPr/>
              </p:nvSpPr>
              <p:spPr>
                <a:xfrm>
                  <a:off x="4199161" y="4397876"/>
                  <a:ext cx="105146" cy="116199"/>
                </a:xfrm>
                <a:prstGeom prst="ellipse">
                  <a:avLst/>
                </a:prstGeom>
                <a:solidFill>
                  <a:schemeClr val="tx2">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cxnSp>
              <p:nvCxnSpPr>
                <p:cNvPr id="16" name="Straight Connector 15">
                  <a:extLst>
                    <a:ext uri="{FF2B5EF4-FFF2-40B4-BE49-F238E27FC236}">
                      <a16:creationId xmlns:a16="http://schemas.microsoft.com/office/drawing/2014/main" id="{81F9D8C8-5796-DA85-3E9E-275E3612B9F3}"/>
                    </a:ext>
                  </a:extLst>
                </p:cNvPr>
                <p:cNvCxnSpPr>
                  <a:endCxn id="11" idx="2"/>
                </p:cNvCxnSpPr>
                <p:nvPr/>
              </p:nvCxnSpPr>
              <p:spPr>
                <a:xfrm flipV="1">
                  <a:off x="3087093" y="4142714"/>
                  <a:ext cx="344061" cy="2808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75F26A9-EFEB-8FBB-DE0D-CBF555A399EE}"/>
                    </a:ext>
                  </a:extLst>
                </p:cNvPr>
                <p:cNvCxnSpPr>
                  <a:endCxn id="12" idx="2"/>
                </p:cNvCxnSpPr>
                <p:nvPr/>
              </p:nvCxnSpPr>
              <p:spPr>
                <a:xfrm flipV="1">
                  <a:off x="3087093" y="4351513"/>
                  <a:ext cx="344061" cy="720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B6E0D23-C252-BD76-FD43-5B5C7C26265E}"/>
                    </a:ext>
                  </a:extLst>
                </p:cNvPr>
                <p:cNvCxnSpPr>
                  <a:cxnSpLocks/>
                  <a:endCxn id="13" idx="2"/>
                </p:cNvCxnSpPr>
                <p:nvPr/>
              </p:nvCxnSpPr>
              <p:spPr>
                <a:xfrm>
                  <a:off x="3087093" y="4423515"/>
                  <a:ext cx="344061" cy="1368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7DFA4BE-B19F-FC6D-7DB1-472B5A1807EF}"/>
                    </a:ext>
                  </a:extLst>
                </p:cNvPr>
                <p:cNvCxnSpPr>
                  <a:cxnSpLocks/>
                  <a:endCxn id="14" idx="2"/>
                </p:cNvCxnSpPr>
                <p:nvPr/>
              </p:nvCxnSpPr>
              <p:spPr>
                <a:xfrm>
                  <a:off x="3087093" y="4423515"/>
                  <a:ext cx="344061" cy="345721"/>
                </a:xfrm>
                <a:prstGeom prst="line">
                  <a:avLst/>
                </a:prstGeom>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8ED8E811-1856-1E12-3813-424A91AA9442}"/>
                    </a:ext>
                  </a:extLst>
                </p:cNvPr>
                <p:cNvGrpSpPr/>
                <p:nvPr/>
              </p:nvGrpSpPr>
              <p:grpSpPr>
                <a:xfrm>
                  <a:off x="3775216" y="4084615"/>
                  <a:ext cx="105146" cy="742721"/>
                  <a:chOff x="3836277" y="1502979"/>
                  <a:chExt cx="420414" cy="2697547"/>
                </a:xfrm>
              </p:grpSpPr>
              <p:sp>
                <p:nvSpPr>
                  <p:cNvPr id="21" name="Oval 20">
                    <a:extLst>
                      <a:ext uri="{FF2B5EF4-FFF2-40B4-BE49-F238E27FC236}">
                        <a16:creationId xmlns:a16="http://schemas.microsoft.com/office/drawing/2014/main" id="{379E1D6C-49AD-AFC8-0D25-FD7523220FCD}"/>
                      </a:ext>
                    </a:extLst>
                  </p:cNvPr>
                  <p:cNvSpPr>
                    <a:spLocks noChangeAspect="1"/>
                  </p:cNvSpPr>
                  <p:nvPr/>
                </p:nvSpPr>
                <p:spPr>
                  <a:xfrm>
                    <a:off x="3836277" y="1502979"/>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22" name="Oval 21">
                    <a:extLst>
                      <a:ext uri="{FF2B5EF4-FFF2-40B4-BE49-F238E27FC236}">
                        <a16:creationId xmlns:a16="http://schemas.microsoft.com/office/drawing/2014/main" id="{357AC45C-D5F9-06DF-1791-FC364B302E17}"/>
                      </a:ext>
                    </a:extLst>
                  </p:cNvPr>
                  <p:cNvSpPr>
                    <a:spLocks noChangeAspect="1"/>
                  </p:cNvSpPr>
                  <p:nvPr/>
                </p:nvSpPr>
                <p:spPr>
                  <a:xfrm>
                    <a:off x="3836277" y="2261330"/>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23" name="Oval 22">
                    <a:extLst>
                      <a:ext uri="{FF2B5EF4-FFF2-40B4-BE49-F238E27FC236}">
                        <a16:creationId xmlns:a16="http://schemas.microsoft.com/office/drawing/2014/main" id="{E2C2B626-4F1B-DF00-8BB4-0826128CEBEC}"/>
                      </a:ext>
                    </a:extLst>
                  </p:cNvPr>
                  <p:cNvSpPr>
                    <a:spLocks noChangeAspect="1"/>
                  </p:cNvSpPr>
                  <p:nvPr/>
                </p:nvSpPr>
                <p:spPr>
                  <a:xfrm>
                    <a:off x="3836277" y="3019912"/>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24" name="Oval 23">
                    <a:extLst>
                      <a:ext uri="{FF2B5EF4-FFF2-40B4-BE49-F238E27FC236}">
                        <a16:creationId xmlns:a16="http://schemas.microsoft.com/office/drawing/2014/main" id="{5FA4D3B5-81F2-2C08-09A8-2E8E0327EFF9}"/>
                      </a:ext>
                    </a:extLst>
                  </p:cNvPr>
                  <p:cNvSpPr>
                    <a:spLocks noChangeAspect="1"/>
                  </p:cNvSpPr>
                  <p:nvPr/>
                </p:nvSpPr>
                <p:spPr>
                  <a:xfrm>
                    <a:off x="3836277" y="3778494"/>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grpSp>
            <p:cxnSp>
              <p:nvCxnSpPr>
                <p:cNvPr id="25" name="Straight Connector 24">
                  <a:extLst>
                    <a:ext uri="{FF2B5EF4-FFF2-40B4-BE49-F238E27FC236}">
                      <a16:creationId xmlns:a16="http://schemas.microsoft.com/office/drawing/2014/main" id="{D62E8F7F-79C6-EE91-6118-846C07BDB161}"/>
                    </a:ext>
                  </a:extLst>
                </p:cNvPr>
                <p:cNvCxnSpPr>
                  <a:cxnSpLocks/>
                  <a:stCxn id="11" idx="6"/>
                  <a:endCxn id="21" idx="2"/>
                </p:cNvCxnSpPr>
                <p:nvPr/>
              </p:nvCxnSpPr>
              <p:spPr>
                <a:xfrm>
                  <a:off x="3536301" y="4142714"/>
                  <a:ext cx="2389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B8B569B-6857-C8AC-55DC-305C8C7FE540}"/>
                    </a:ext>
                  </a:extLst>
                </p:cNvPr>
                <p:cNvCxnSpPr>
                  <a:cxnSpLocks/>
                  <a:stCxn id="11" idx="6"/>
                  <a:endCxn id="22" idx="2"/>
                </p:cNvCxnSpPr>
                <p:nvPr/>
              </p:nvCxnSpPr>
              <p:spPr>
                <a:xfrm>
                  <a:off x="3536301" y="4142714"/>
                  <a:ext cx="238915" cy="20879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EC82ECB-7AB2-2EA6-B662-45FE3AF22DBA}"/>
                    </a:ext>
                  </a:extLst>
                </p:cNvPr>
                <p:cNvCxnSpPr>
                  <a:cxnSpLocks/>
                  <a:stCxn id="11" idx="6"/>
                  <a:endCxn id="23" idx="2"/>
                </p:cNvCxnSpPr>
                <p:nvPr/>
              </p:nvCxnSpPr>
              <p:spPr>
                <a:xfrm>
                  <a:off x="3536301" y="4142714"/>
                  <a:ext cx="238915" cy="41766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A7F0361-F727-E4FA-D353-BF04B8701B94}"/>
                    </a:ext>
                  </a:extLst>
                </p:cNvPr>
                <p:cNvCxnSpPr>
                  <a:cxnSpLocks/>
                  <a:stCxn id="11" idx="6"/>
                  <a:endCxn id="24" idx="2"/>
                </p:cNvCxnSpPr>
                <p:nvPr/>
              </p:nvCxnSpPr>
              <p:spPr>
                <a:xfrm>
                  <a:off x="3536301" y="4142714"/>
                  <a:ext cx="238915" cy="6265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E032686-7D70-DED1-DC5E-24E442527BE0}"/>
                    </a:ext>
                  </a:extLst>
                </p:cNvPr>
                <p:cNvCxnSpPr>
                  <a:cxnSpLocks/>
                  <a:stCxn id="12" idx="6"/>
                </p:cNvCxnSpPr>
                <p:nvPr/>
              </p:nvCxnSpPr>
              <p:spPr>
                <a:xfrm flipV="1">
                  <a:off x="3536301" y="4152277"/>
                  <a:ext cx="238915" cy="199236"/>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92FAB89-36CB-6D09-3497-50F19333B89C}"/>
                    </a:ext>
                  </a:extLst>
                </p:cNvPr>
                <p:cNvCxnSpPr>
                  <a:cxnSpLocks/>
                  <a:stCxn id="12" idx="6"/>
                  <a:endCxn id="22" idx="2"/>
                </p:cNvCxnSpPr>
                <p:nvPr/>
              </p:nvCxnSpPr>
              <p:spPr>
                <a:xfrm>
                  <a:off x="3536301" y="4351513"/>
                  <a:ext cx="2389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F7E400A-2308-FED1-A546-DB5466459C47}"/>
                    </a:ext>
                  </a:extLst>
                </p:cNvPr>
                <p:cNvCxnSpPr>
                  <a:cxnSpLocks/>
                  <a:stCxn id="12" idx="6"/>
                  <a:endCxn id="23" idx="2"/>
                </p:cNvCxnSpPr>
                <p:nvPr/>
              </p:nvCxnSpPr>
              <p:spPr>
                <a:xfrm>
                  <a:off x="3536301" y="4351513"/>
                  <a:ext cx="238915" cy="208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66D684A-0103-0D28-D894-75B1C2B24EA1}"/>
                    </a:ext>
                  </a:extLst>
                </p:cNvPr>
                <p:cNvCxnSpPr>
                  <a:cxnSpLocks/>
                  <a:stCxn id="12" idx="6"/>
                  <a:endCxn id="24" idx="2"/>
                </p:cNvCxnSpPr>
                <p:nvPr/>
              </p:nvCxnSpPr>
              <p:spPr>
                <a:xfrm>
                  <a:off x="3536301" y="4351513"/>
                  <a:ext cx="238915" cy="4177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1B4D937-AD82-299D-DF9B-0611EEAD46BA}"/>
                    </a:ext>
                  </a:extLst>
                </p:cNvPr>
                <p:cNvCxnSpPr>
                  <a:cxnSpLocks/>
                  <a:endCxn id="21" idx="2"/>
                </p:cNvCxnSpPr>
                <p:nvPr/>
              </p:nvCxnSpPr>
              <p:spPr>
                <a:xfrm flipV="1">
                  <a:off x="3536301" y="4142714"/>
                  <a:ext cx="238915" cy="41766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E343D14-BBFF-D8EC-95C8-4A4EEFD028AB}"/>
                    </a:ext>
                  </a:extLst>
                </p:cNvPr>
                <p:cNvCxnSpPr>
                  <a:cxnSpLocks/>
                  <a:stCxn id="13" idx="6"/>
                </p:cNvCxnSpPr>
                <p:nvPr/>
              </p:nvCxnSpPr>
              <p:spPr>
                <a:xfrm flipV="1">
                  <a:off x="3536301" y="4361075"/>
                  <a:ext cx="238915" cy="199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D976D49-4731-1594-CF24-AE7BC3DA769A}"/>
                    </a:ext>
                  </a:extLst>
                </p:cNvPr>
                <p:cNvCxnSpPr>
                  <a:cxnSpLocks/>
                  <a:stCxn id="13" idx="6"/>
                  <a:endCxn id="23" idx="2"/>
                </p:cNvCxnSpPr>
                <p:nvPr/>
              </p:nvCxnSpPr>
              <p:spPr>
                <a:xfrm>
                  <a:off x="3536301" y="4560375"/>
                  <a:ext cx="2389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B42BB03C-7F8A-AD3D-40BD-3FC0D3B68F98}"/>
                    </a:ext>
                  </a:extLst>
                </p:cNvPr>
                <p:cNvCxnSpPr>
                  <a:cxnSpLocks/>
                  <a:stCxn id="13" idx="6"/>
                  <a:endCxn id="24" idx="2"/>
                </p:cNvCxnSpPr>
                <p:nvPr/>
              </p:nvCxnSpPr>
              <p:spPr>
                <a:xfrm>
                  <a:off x="3536301" y="4560375"/>
                  <a:ext cx="238915" cy="208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7DD2E38-3949-345D-82C1-BADB3C6BD838}"/>
                    </a:ext>
                  </a:extLst>
                </p:cNvPr>
                <p:cNvCxnSpPr>
                  <a:cxnSpLocks/>
                  <a:stCxn id="14" idx="6"/>
                  <a:endCxn id="21" idx="2"/>
                </p:cNvCxnSpPr>
                <p:nvPr/>
              </p:nvCxnSpPr>
              <p:spPr>
                <a:xfrm flipV="1">
                  <a:off x="3536301" y="4142714"/>
                  <a:ext cx="238915" cy="6265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D66DAC3-1F35-97BF-B9E0-B999ABCC0172}"/>
                    </a:ext>
                  </a:extLst>
                </p:cNvPr>
                <p:cNvCxnSpPr>
                  <a:cxnSpLocks/>
                  <a:stCxn id="14" idx="6"/>
                  <a:endCxn id="22" idx="2"/>
                </p:cNvCxnSpPr>
                <p:nvPr/>
              </p:nvCxnSpPr>
              <p:spPr>
                <a:xfrm flipV="1">
                  <a:off x="3536301" y="4351513"/>
                  <a:ext cx="238915" cy="4177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3467A62-04F0-5CF5-7446-553AEDD7A931}"/>
                    </a:ext>
                  </a:extLst>
                </p:cNvPr>
                <p:cNvCxnSpPr>
                  <a:cxnSpLocks/>
                  <a:stCxn id="14" idx="6"/>
                  <a:endCxn id="23" idx="2"/>
                </p:cNvCxnSpPr>
                <p:nvPr/>
              </p:nvCxnSpPr>
              <p:spPr>
                <a:xfrm flipV="1">
                  <a:off x="3536301" y="4560375"/>
                  <a:ext cx="238915" cy="208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BC49A021-F1EE-4BE3-9401-454A8779DA7F}"/>
                    </a:ext>
                  </a:extLst>
                </p:cNvPr>
                <p:cNvCxnSpPr>
                  <a:cxnSpLocks/>
                  <a:stCxn id="14" idx="6"/>
                  <a:endCxn id="24" idx="2"/>
                </p:cNvCxnSpPr>
                <p:nvPr/>
              </p:nvCxnSpPr>
              <p:spPr>
                <a:xfrm>
                  <a:off x="3536301" y="4769237"/>
                  <a:ext cx="2389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F5F76D0E-A1B9-66EA-90F0-3321468175FB}"/>
                    </a:ext>
                  </a:extLst>
                </p:cNvPr>
                <p:cNvCxnSpPr>
                  <a:cxnSpLocks/>
                  <a:stCxn id="21" idx="6"/>
                  <a:endCxn id="15" idx="2"/>
                </p:cNvCxnSpPr>
                <p:nvPr/>
              </p:nvCxnSpPr>
              <p:spPr>
                <a:xfrm>
                  <a:off x="3880362" y="4142714"/>
                  <a:ext cx="318799" cy="313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FCD2056-CCD8-E98C-6676-F099493A9039}"/>
                    </a:ext>
                  </a:extLst>
                </p:cNvPr>
                <p:cNvCxnSpPr>
                  <a:cxnSpLocks/>
                  <a:stCxn id="22" idx="6"/>
                  <a:endCxn id="15" idx="2"/>
                </p:cNvCxnSpPr>
                <p:nvPr/>
              </p:nvCxnSpPr>
              <p:spPr>
                <a:xfrm>
                  <a:off x="3880362" y="4351513"/>
                  <a:ext cx="318799" cy="104463"/>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B8FCFDA-A5A3-1319-29DD-AA5937306E28}"/>
                    </a:ext>
                  </a:extLst>
                </p:cNvPr>
                <p:cNvCxnSpPr>
                  <a:cxnSpLocks/>
                  <a:stCxn id="23" idx="6"/>
                  <a:endCxn id="15" idx="2"/>
                </p:cNvCxnSpPr>
                <p:nvPr/>
              </p:nvCxnSpPr>
              <p:spPr>
                <a:xfrm flipV="1">
                  <a:off x="3880362" y="4455975"/>
                  <a:ext cx="318799" cy="104399"/>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156C850-7C1E-2637-8E0F-62C091358D54}"/>
                    </a:ext>
                  </a:extLst>
                </p:cNvPr>
                <p:cNvCxnSpPr>
                  <a:cxnSpLocks/>
                  <a:stCxn id="24" idx="6"/>
                  <a:endCxn id="15" idx="2"/>
                </p:cNvCxnSpPr>
                <p:nvPr/>
              </p:nvCxnSpPr>
              <p:spPr>
                <a:xfrm flipV="1">
                  <a:off x="3880362" y="4455975"/>
                  <a:ext cx="318799" cy="313261"/>
                </a:xfrm>
                <a:prstGeom prst="line">
                  <a:avLst/>
                </a:prstGeom>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711FD6D6-102C-737F-1CE4-44D370218FB3}"/>
                      </a:ext>
                    </a:extLst>
                  </p:cNvPr>
                  <p:cNvSpPr txBox="1"/>
                  <p:nvPr/>
                </p:nvSpPr>
                <p:spPr>
                  <a:xfrm>
                    <a:off x="2733606" y="4175677"/>
                    <a:ext cx="578877" cy="492443"/>
                  </a:xfrm>
                  <a:prstGeom prst="rect">
                    <a:avLst/>
                  </a:prstGeom>
                  <a:noFill/>
                </p:spPr>
                <p:txBody>
                  <a:bodyPr wrap="none" rtlCol="0">
                    <a:spAutoFit/>
                  </a:bodyPr>
                  <a:lstStyle/>
                  <a:p>
                    <a:r>
                      <a:rPr lang="en-US" sz="1800" dirty="0">
                        <a:solidFill>
                          <a:srgbClr val="FF0000"/>
                        </a:solidFill>
                      </a:rPr>
                      <a:t>S</a:t>
                    </a:r>
                    <a14:m>
                      <m:oMath xmlns:m="http://schemas.openxmlformats.org/officeDocument/2006/math">
                        <m:sSub>
                          <m:sSubPr>
                            <m:ctrlPr>
                              <a:rPr lang="en-US" sz="1800" i="1" baseline="-25000">
                                <a:solidFill>
                                  <a:srgbClr val="FF0000"/>
                                </a:solidFill>
                                <a:latin typeface="Cambria Math" panose="02040503050406030204" pitchFamily="18" charset="0"/>
                              </a:rPr>
                            </m:ctrlPr>
                          </m:sSubPr>
                          <m:e>
                            <m:r>
                              <a:rPr lang="en-US" sz="1800" i="1" baseline="-25000">
                                <a:solidFill>
                                  <a:srgbClr val="FF0000"/>
                                </a:solidFill>
                                <a:latin typeface="Cambria Math" panose="02040503050406030204" pitchFamily="18" charset="0"/>
                              </a:rPr>
                              <m:t>𝑡</m:t>
                            </m:r>
                          </m:e>
                          <m:sub>
                            <m:r>
                              <a:rPr lang="en-US" sz="1800" i="1" baseline="-25000">
                                <a:solidFill>
                                  <a:srgbClr val="FF0000"/>
                                </a:solidFill>
                                <a:latin typeface="Cambria Math" panose="02040503050406030204" pitchFamily="18" charset="0"/>
                              </a:rPr>
                              <m:t>𝑛</m:t>
                            </m:r>
                          </m:sub>
                        </m:sSub>
                      </m:oMath>
                    </a14:m>
                    <a:endParaRPr lang="en-US" sz="1800" baseline="-25000" dirty="0">
                      <a:solidFill>
                        <a:srgbClr val="FF0000"/>
                      </a:solidFill>
                    </a:endParaRPr>
                  </a:p>
                </p:txBody>
              </p:sp>
            </mc:Choice>
            <mc:Fallback xmlns="">
              <p:sp>
                <p:nvSpPr>
                  <p:cNvPr id="57" name="TextBox 56">
                    <a:extLst>
                      <a:ext uri="{FF2B5EF4-FFF2-40B4-BE49-F238E27FC236}">
                        <a16:creationId xmlns:a16="http://schemas.microsoft.com/office/drawing/2014/main" id="{C3B79453-41E9-52F0-9083-85CDD57EBE85}"/>
                      </a:ext>
                    </a:extLst>
                  </p:cNvPr>
                  <p:cNvSpPr txBox="1">
                    <a:spLocks noRot="1" noChangeAspect="1" noMove="1" noResize="1" noEditPoints="1" noAdjustHandles="1" noChangeArrowheads="1" noChangeShapeType="1" noTextEdit="1"/>
                  </p:cNvSpPr>
                  <p:nvPr/>
                </p:nvSpPr>
                <p:spPr>
                  <a:xfrm>
                    <a:off x="2733606" y="4175677"/>
                    <a:ext cx="578877" cy="492443"/>
                  </a:xfrm>
                  <a:prstGeom prst="rect">
                    <a:avLst/>
                  </a:prstGeom>
                  <a:blipFill>
                    <a:blip r:embed="rId6"/>
                    <a:stretch>
                      <a:fillRect l="-11429" t="-6667" b="-26667"/>
                    </a:stretch>
                  </a:blipFill>
                </p:spPr>
                <p:txBody>
                  <a:bodyPr/>
                  <a:lstStyle/>
                  <a:p>
                    <a:r>
                      <a:rPr lang="en-US">
                        <a:noFill/>
                      </a:rPr>
                      <a:t> </a:t>
                    </a:r>
                  </a:p>
                </p:txBody>
              </p:sp>
            </mc:Fallback>
          </mc:AlternateContent>
          <p:sp>
            <p:nvSpPr>
              <p:cNvPr id="65" name="TextBox 64">
                <a:extLst>
                  <a:ext uri="{FF2B5EF4-FFF2-40B4-BE49-F238E27FC236}">
                    <a16:creationId xmlns:a16="http://schemas.microsoft.com/office/drawing/2014/main" id="{AF9A5FA5-100A-465E-CD6B-563B0F6BD622}"/>
                  </a:ext>
                </a:extLst>
              </p:cNvPr>
              <p:cNvSpPr txBox="1"/>
              <p:nvPr/>
            </p:nvSpPr>
            <p:spPr>
              <a:xfrm>
                <a:off x="4343390" y="4202431"/>
                <a:ext cx="323165" cy="492443"/>
              </a:xfrm>
              <a:prstGeom prst="rect">
                <a:avLst/>
              </a:prstGeom>
              <a:noFill/>
            </p:spPr>
            <p:txBody>
              <a:bodyPr wrap="none" rtlCol="0">
                <a:spAutoFit/>
              </a:bodyPr>
              <a:lstStyle/>
              <a:p>
                <a:r>
                  <a:rPr lang="en-US" sz="1800" dirty="0">
                    <a:solidFill>
                      <a:schemeClr val="tx2">
                        <a:lumMod val="60000"/>
                        <a:lumOff val="40000"/>
                      </a:schemeClr>
                    </a:solidFill>
                  </a:rPr>
                  <a:t>I</a:t>
                </a:r>
              </a:p>
            </p:txBody>
          </p:sp>
        </p:grpSp>
        <p:sp>
          <p:nvSpPr>
            <p:cNvPr id="54" name="TextBox 53">
              <a:extLst>
                <a:ext uri="{FF2B5EF4-FFF2-40B4-BE49-F238E27FC236}">
                  <a16:creationId xmlns:a16="http://schemas.microsoft.com/office/drawing/2014/main" id="{FC09147C-1A87-BF98-6A13-03CAC25FE4F1}"/>
                </a:ext>
              </a:extLst>
            </p:cNvPr>
            <p:cNvSpPr txBox="1"/>
            <p:nvPr/>
          </p:nvSpPr>
          <p:spPr>
            <a:xfrm>
              <a:off x="3011297" y="4494584"/>
              <a:ext cx="1494428" cy="492443"/>
            </a:xfrm>
            <a:prstGeom prst="rect">
              <a:avLst/>
            </a:prstGeom>
            <a:noFill/>
          </p:spPr>
          <p:txBody>
            <a:bodyPr wrap="none" rtlCol="0">
              <a:spAutoFit/>
            </a:bodyPr>
            <a:lstStyle/>
            <a:p>
              <a:pPr algn="ctr"/>
              <a:r>
                <a:rPr lang="en-US" sz="900" dirty="0">
                  <a:latin typeface="Baskerville" panose="02020502070401020303" pitchFamily="18" charset="0"/>
                  <a:ea typeface="Baskerville" panose="02020502070401020303" pitchFamily="18" charset="0"/>
                </a:rPr>
                <a:t>GRU Neural Net</a:t>
              </a:r>
            </a:p>
            <a:p>
              <a:pPr algn="ctr"/>
              <a:r>
                <a:rPr lang="en-US" sz="900" dirty="0">
                  <a:latin typeface="Baskerville" panose="02020502070401020303" pitchFamily="18" charset="0"/>
                  <a:ea typeface="Baskerville" panose="02020502070401020303" pitchFamily="18" charset="0"/>
                </a:rPr>
                <a:t>with 2 hidden layers</a:t>
              </a:r>
            </a:p>
          </p:txBody>
        </p:sp>
      </p:grpSp>
      <p:cxnSp>
        <p:nvCxnSpPr>
          <p:cNvPr id="139" name="Elbow Connector 138">
            <a:extLst>
              <a:ext uri="{FF2B5EF4-FFF2-40B4-BE49-F238E27FC236}">
                <a16:creationId xmlns:a16="http://schemas.microsoft.com/office/drawing/2014/main" id="{CBD6A173-76BC-0DC2-CE6B-40D2FB321D4C}"/>
              </a:ext>
            </a:extLst>
          </p:cNvPr>
          <p:cNvCxnSpPr>
            <a:cxnSpLocks/>
            <a:stCxn id="5" idx="3"/>
            <a:endCxn id="57" idx="1"/>
          </p:cNvCxnSpPr>
          <p:nvPr/>
        </p:nvCxnSpPr>
        <p:spPr>
          <a:xfrm>
            <a:off x="3150754" y="2618842"/>
            <a:ext cx="557330" cy="461248"/>
          </a:xfrm>
          <a:prstGeom prst="bentConnector3">
            <a:avLst>
              <a:gd name="adj1" fmla="val 50000"/>
            </a:avLst>
          </a:prstGeom>
          <a:ln w="952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28" name="TextBox 127">
                <a:extLst>
                  <a:ext uri="{FF2B5EF4-FFF2-40B4-BE49-F238E27FC236}">
                    <a16:creationId xmlns:a16="http://schemas.microsoft.com/office/drawing/2014/main" id="{022BC682-4C09-995B-DFA7-DC871FA86345}"/>
                  </a:ext>
                </a:extLst>
              </p:cNvPr>
              <p:cNvSpPr txBox="1"/>
              <p:nvPr/>
            </p:nvSpPr>
            <p:spPr>
              <a:xfrm>
                <a:off x="6605335" y="4164747"/>
                <a:ext cx="2820547" cy="318870"/>
              </a:xfrm>
              <a:prstGeom prst="rect">
                <a:avLst/>
              </a:prstGeom>
              <a:noFill/>
            </p:spPr>
            <p:txBody>
              <a:bodyPr wrap="square" rtlCol="0">
                <a:spAutoFit/>
              </a:bodyPr>
              <a:lstStyle/>
              <a:p>
                <a:r>
                  <a:rPr lang="en-US" sz="1400" dirty="0">
                    <a:solidFill>
                      <a:srgbClr val="FF0000"/>
                    </a:solidFill>
                  </a:rPr>
                  <a:t>S</a:t>
                </a:r>
                <a14:m>
                  <m:oMath xmlns:m="http://schemas.openxmlformats.org/officeDocument/2006/math">
                    <m:sSub>
                      <m:sSubPr>
                        <m:ctrlPr>
                          <a:rPr lang="en-US" sz="1400" i="1" baseline="-25000">
                            <a:solidFill>
                              <a:srgbClr val="FF0000"/>
                            </a:solidFill>
                            <a:latin typeface="Cambria Math" panose="02040503050406030204" pitchFamily="18" charset="0"/>
                          </a:rPr>
                        </m:ctrlPr>
                      </m:sSubPr>
                      <m:e>
                        <m:r>
                          <a:rPr lang="en-US" sz="1400" i="1" baseline="-25000">
                            <a:solidFill>
                              <a:srgbClr val="FF0000"/>
                            </a:solidFill>
                            <a:latin typeface="Cambria Math" panose="02040503050406030204" pitchFamily="18" charset="0"/>
                          </a:rPr>
                          <m:t>𝑡</m:t>
                        </m:r>
                      </m:e>
                      <m:sub>
                        <m:r>
                          <a:rPr lang="en-US" sz="1400" b="0" i="1" baseline="-25000" smtClean="0">
                            <a:solidFill>
                              <a:srgbClr val="FF0000"/>
                            </a:solidFill>
                            <a:latin typeface="Cambria Math" panose="02040503050406030204" pitchFamily="18" charset="0"/>
                          </a:rPr>
                          <m:t>𝑛</m:t>
                        </m:r>
                        <m:r>
                          <a:rPr lang="en-US" sz="1400" b="0" i="1" baseline="-25000" smtClean="0">
                            <a:solidFill>
                              <a:srgbClr val="FF0000"/>
                            </a:solidFill>
                            <a:latin typeface="Cambria Math" panose="02040503050406030204" pitchFamily="18" charset="0"/>
                          </a:rPr>
                          <m:t>+1</m:t>
                        </m:r>
                      </m:sub>
                    </m:sSub>
                  </m:oMath>
                </a14:m>
                <a:r>
                  <a:rPr lang="en-US" sz="1400" dirty="0"/>
                  <a:t> = [s</a:t>
                </a:r>
                <a:r>
                  <a:rPr lang="en-US" sz="1400" baseline="-25000" dirty="0"/>
                  <a:t>tn-tw+1</a:t>
                </a:r>
                <a:r>
                  <a:rPr lang="en-US" sz="1400" dirty="0"/>
                  <a:t>, s</a:t>
                </a:r>
                <a:r>
                  <a:rPr lang="en-US" sz="1400" baseline="-25000" dirty="0"/>
                  <a:t>tn-tw+2</a:t>
                </a:r>
                <a:r>
                  <a:rPr lang="en-US" sz="1400" dirty="0"/>
                  <a:t>, …, s</a:t>
                </a:r>
                <a:r>
                  <a:rPr lang="en-US" sz="1400" baseline="-25000" dirty="0"/>
                  <a:t>tn+1</a:t>
                </a:r>
                <a:r>
                  <a:rPr lang="en-US" sz="1400" dirty="0"/>
                  <a:t>]</a:t>
                </a:r>
              </a:p>
            </p:txBody>
          </p:sp>
        </mc:Choice>
        <mc:Fallback>
          <p:sp>
            <p:nvSpPr>
              <p:cNvPr id="128" name="TextBox 127">
                <a:extLst>
                  <a:ext uri="{FF2B5EF4-FFF2-40B4-BE49-F238E27FC236}">
                    <a16:creationId xmlns:a16="http://schemas.microsoft.com/office/drawing/2014/main" id="{022BC682-4C09-995B-DFA7-DC871FA86345}"/>
                  </a:ext>
                </a:extLst>
              </p:cNvPr>
              <p:cNvSpPr txBox="1">
                <a:spLocks noRot="1" noChangeAspect="1" noMove="1" noResize="1" noEditPoints="1" noAdjustHandles="1" noChangeArrowheads="1" noChangeShapeType="1" noTextEdit="1"/>
              </p:cNvSpPr>
              <p:nvPr/>
            </p:nvSpPr>
            <p:spPr>
              <a:xfrm>
                <a:off x="6605335" y="4164747"/>
                <a:ext cx="2820547" cy="318870"/>
              </a:xfrm>
              <a:prstGeom prst="rect">
                <a:avLst/>
              </a:prstGeom>
              <a:blipFill>
                <a:blip r:embed="rId7"/>
                <a:stretch>
                  <a:fillRect l="-897" t="-3704" b="-18519"/>
                </a:stretch>
              </a:blipFill>
            </p:spPr>
            <p:txBody>
              <a:bodyPr/>
              <a:lstStyle/>
              <a:p>
                <a:r>
                  <a:rPr lang="en-US">
                    <a:noFill/>
                  </a:rPr>
                  <a:t> </a:t>
                </a:r>
              </a:p>
            </p:txBody>
          </p:sp>
        </mc:Fallback>
      </mc:AlternateContent>
      <p:sp>
        <p:nvSpPr>
          <p:cNvPr id="153" name="Left Brace 152">
            <a:extLst>
              <a:ext uri="{FF2B5EF4-FFF2-40B4-BE49-F238E27FC236}">
                <a16:creationId xmlns:a16="http://schemas.microsoft.com/office/drawing/2014/main" id="{5A116E36-866C-8B17-5D32-AF4202AA45FD}"/>
              </a:ext>
            </a:extLst>
          </p:cNvPr>
          <p:cNvSpPr/>
          <p:nvPr/>
        </p:nvSpPr>
        <p:spPr>
          <a:xfrm rot="5400000">
            <a:off x="7847181" y="3357266"/>
            <a:ext cx="210607" cy="1501453"/>
          </a:xfrm>
          <a:prstGeom prst="leftBrace">
            <a:avLst>
              <a:gd name="adj1" fmla="val 82660"/>
              <a:gd name="adj2" fmla="val 4881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mc:AlternateContent xmlns:mc="http://schemas.openxmlformats.org/markup-compatibility/2006">
        <mc:Choice xmlns:a14="http://schemas.microsoft.com/office/drawing/2010/main" Requires="a14">
          <p:sp>
            <p:nvSpPr>
              <p:cNvPr id="154" name="TextBox 153">
                <a:extLst>
                  <a:ext uri="{FF2B5EF4-FFF2-40B4-BE49-F238E27FC236}">
                    <a16:creationId xmlns:a16="http://schemas.microsoft.com/office/drawing/2014/main" id="{5A69E2A5-792F-593D-7461-E950B323CCE0}"/>
                  </a:ext>
                </a:extLst>
              </p:cNvPr>
              <p:cNvSpPr txBox="1"/>
              <p:nvPr/>
            </p:nvSpPr>
            <p:spPr>
              <a:xfrm>
                <a:off x="7092580" y="3673806"/>
                <a:ext cx="1843903" cy="253916"/>
              </a:xfrm>
              <a:prstGeom prst="rect">
                <a:avLst/>
              </a:prstGeom>
              <a:noFill/>
            </p:spPr>
            <p:txBody>
              <a:bodyPr wrap="none" rtlCol="0">
                <a:spAutoFit/>
              </a:bodyPr>
              <a:lstStyle/>
              <a:p>
                <a14:m>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𝑡</m:t>
                        </m:r>
                      </m:e>
                      <m:sub>
                        <m:r>
                          <a:rPr lang="en-US" sz="1050" i="1">
                            <a:latin typeface="Cambria Math" panose="02040503050406030204" pitchFamily="18" charset="0"/>
                          </a:rPr>
                          <m:t>𝑤</m:t>
                        </m:r>
                      </m:sub>
                    </m:sSub>
                  </m:oMath>
                </a14:m>
                <a:r>
                  <a:rPr lang="en-US" sz="1050" dirty="0">
                    <a:latin typeface="Baskerville" panose="02020502070401020303" pitchFamily="18" charset="0"/>
                    <a:ea typeface="Baskerville" panose="02020502070401020303" pitchFamily="18" charset="0"/>
                  </a:rPr>
                  <a:t> no. of spill data before </a:t>
                </a:r>
                <a14:m>
                  <m:oMath xmlns:m="http://schemas.openxmlformats.org/officeDocument/2006/math">
                    <m:sSub>
                      <m:sSubPr>
                        <m:ctrlPr>
                          <a:rPr lang="en-US" sz="1050" i="1">
                            <a:latin typeface="Cambria Math" panose="02040503050406030204" pitchFamily="18" charset="0"/>
                            <a:ea typeface="Baskerville" panose="02020502070401020303" pitchFamily="18" charset="0"/>
                          </a:rPr>
                        </m:ctrlPr>
                      </m:sSubPr>
                      <m:e>
                        <m:r>
                          <a:rPr lang="en-US" sz="1050" i="1">
                            <a:latin typeface="Cambria Math" panose="02040503050406030204" pitchFamily="18" charset="0"/>
                            <a:ea typeface="Baskerville" panose="02020502070401020303" pitchFamily="18" charset="0"/>
                          </a:rPr>
                          <m:t>𝑡</m:t>
                        </m:r>
                      </m:e>
                      <m:sub>
                        <m:r>
                          <a:rPr lang="en-US" sz="1050" i="1">
                            <a:latin typeface="Cambria Math" panose="02040503050406030204" pitchFamily="18" charset="0"/>
                            <a:ea typeface="Baskerville" panose="02020502070401020303" pitchFamily="18" charset="0"/>
                          </a:rPr>
                          <m:t>𝑛</m:t>
                        </m:r>
                        <m:r>
                          <a:rPr lang="en-US" sz="1050" i="1">
                            <a:latin typeface="Cambria Math" panose="02040503050406030204" pitchFamily="18" charset="0"/>
                            <a:ea typeface="Baskerville" panose="02020502070401020303" pitchFamily="18" charset="0"/>
                          </a:rPr>
                          <m:t>+1</m:t>
                        </m:r>
                      </m:sub>
                    </m:sSub>
                  </m:oMath>
                </a14:m>
                <a:endParaRPr lang="en-US" sz="1050" dirty="0">
                  <a:latin typeface="Baskerville" panose="02020502070401020303" pitchFamily="18" charset="0"/>
                  <a:ea typeface="Baskerville" panose="02020502070401020303" pitchFamily="18" charset="0"/>
                </a:endParaRPr>
              </a:p>
            </p:txBody>
          </p:sp>
        </mc:Choice>
        <mc:Fallback>
          <p:sp>
            <p:nvSpPr>
              <p:cNvPr id="154" name="TextBox 153">
                <a:extLst>
                  <a:ext uri="{FF2B5EF4-FFF2-40B4-BE49-F238E27FC236}">
                    <a16:creationId xmlns:a16="http://schemas.microsoft.com/office/drawing/2014/main" id="{5A69E2A5-792F-593D-7461-E950B323CCE0}"/>
                  </a:ext>
                </a:extLst>
              </p:cNvPr>
              <p:cNvSpPr txBox="1">
                <a:spLocks noRot="1" noChangeAspect="1" noMove="1" noResize="1" noEditPoints="1" noAdjustHandles="1" noChangeArrowheads="1" noChangeShapeType="1" noTextEdit="1"/>
              </p:cNvSpPr>
              <p:nvPr/>
            </p:nvSpPr>
            <p:spPr>
              <a:xfrm>
                <a:off x="7092580" y="3673806"/>
                <a:ext cx="1843903" cy="253916"/>
              </a:xfrm>
              <a:prstGeom prst="rect">
                <a:avLst/>
              </a:prstGeom>
              <a:blipFill>
                <a:blip r:embed="rId8"/>
                <a:stretch>
                  <a:fillRect b="-14286"/>
                </a:stretch>
              </a:blipFill>
            </p:spPr>
            <p:txBody>
              <a:bodyPr/>
              <a:lstStyle/>
              <a:p>
                <a:r>
                  <a:rPr lang="en-US">
                    <a:noFill/>
                  </a:rPr>
                  <a:t> </a:t>
                </a:r>
              </a:p>
            </p:txBody>
          </p:sp>
        </mc:Fallback>
      </mc:AlternateContent>
      <p:sp>
        <p:nvSpPr>
          <p:cNvPr id="155" name="TextBox 154">
            <a:extLst>
              <a:ext uri="{FF2B5EF4-FFF2-40B4-BE49-F238E27FC236}">
                <a16:creationId xmlns:a16="http://schemas.microsoft.com/office/drawing/2014/main" id="{B4184EE3-412D-38CF-070E-AC4088158E14}"/>
              </a:ext>
            </a:extLst>
          </p:cNvPr>
          <p:cNvSpPr txBox="1"/>
          <p:nvPr/>
        </p:nvSpPr>
        <p:spPr>
          <a:xfrm>
            <a:off x="2588727" y="3610271"/>
            <a:ext cx="1053509" cy="646331"/>
          </a:xfrm>
          <a:prstGeom prst="rect">
            <a:avLst/>
          </a:prstGeom>
          <a:noFill/>
        </p:spPr>
        <p:txBody>
          <a:bodyPr wrap="square" rtlCol="0">
            <a:spAutoFit/>
          </a:bodyPr>
          <a:lstStyle/>
          <a:p>
            <a:r>
              <a:rPr lang="en-US" sz="1800" dirty="0">
                <a:solidFill>
                  <a:schemeClr val="accent6">
                    <a:lumMod val="75000"/>
                  </a:schemeClr>
                </a:solidFill>
                <a:latin typeface="Baskerville" panose="02020502070401020303" pitchFamily="18" charset="0"/>
                <a:ea typeface="Baskerville" panose="02020502070401020303" pitchFamily="18" charset="0"/>
              </a:rPr>
              <a:t>ML agent</a:t>
            </a:r>
          </a:p>
        </p:txBody>
      </p:sp>
      <p:sp>
        <p:nvSpPr>
          <p:cNvPr id="156" name="TextBox 155">
            <a:extLst>
              <a:ext uri="{FF2B5EF4-FFF2-40B4-BE49-F238E27FC236}">
                <a16:creationId xmlns:a16="http://schemas.microsoft.com/office/drawing/2014/main" id="{ACFE9AF2-D6DC-6A50-BA21-D7B9B9033463}"/>
              </a:ext>
            </a:extLst>
          </p:cNvPr>
          <p:cNvSpPr txBox="1"/>
          <p:nvPr/>
        </p:nvSpPr>
        <p:spPr>
          <a:xfrm>
            <a:off x="6291477" y="3159013"/>
            <a:ext cx="766557" cy="219291"/>
          </a:xfrm>
          <a:prstGeom prst="rect">
            <a:avLst/>
          </a:prstGeom>
          <a:noFill/>
        </p:spPr>
        <p:txBody>
          <a:bodyPr wrap="none" rtlCol="0">
            <a:spAutoFit/>
          </a:bodyPr>
          <a:lstStyle/>
          <a:p>
            <a:r>
              <a:rPr lang="en-US" sz="825" dirty="0">
                <a:solidFill>
                  <a:srgbClr val="00B0F0"/>
                </a:solidFill>
                <a:latin typeface="Baskerville" panose="02020502070401020303" pitchFamily="18" charset="0"/>
                <a:ea typeface="Baskerville" panose="02020502070401020303" pitchFamily="18" charset="0"/>
              </a:rPr>
              <a:t>Quad current</a:t>
            </a:r>
          </a:p>
        </p:txBody>
      </p:sp>
      <mc:AlternateContent xmlns:mc="http://schemas.openxmlformats.org/markup-compatibility/2006">
        <mc:Choice xmlns:a14="http://schemas.microsoft.com/office/drawing/2010/main" Requires="a14">
          <p:sp>
            <p:nvSpPr>
              <p:cNvPr id="157" name="TextBox 156">
                <a:extLst>
                  <a:ext uri="{FF2B5EF4-FFF2-40B4-BE49-F238E27FC236}">
                    <a16:creationId xmlns:a16="http://schemas.microsoft.com/office/drawing/2014/main" id="{1D2A5808-7BBC-F00B-B53C-E47A66C00927}"/>
                  </a:ext>
                </a:extLst>
              </p:cNvPr>
              <p:cNvSpPr txBox="1"/>
              <p:nvPr/>
            </p:nvSpPr>
            <p:spPr>
              <a:xfrm>
                <a:off x="6752621" y="2312642"/>
                <a:ext cx="1489895" cy="307777"/>
              </a:xfrm>
              <a:prstGeom prst="rect">
                <a:avLst/>
              </a:prstGeom>
              <a:noFill/>
            </p:spPr>
            <p:txBody>
              <a:bodyPr wrap="none" rtlCol="0">
                <a:spAutoFit/>
              </a:bodyPr>
              <a:lstStyle/>
              <a:p>
                <a:r>
                  <a:rPr lang="en-US" sz="1400" dirty="0">
                    <a:solidFill>
                      <a:srgbClr val="485EF2"/>
                    </a:solidFill>
                    <a:latin typeface="Baskerville" panose="02020502070401020303" pitchFamily="18" charset="0"/>
                    <a:ea typeface="Baskerville" panose="02020502070401020303" pitchFamily="18" charset="0"/>
                  </a:rPr>
                  <a:t>Spill data for </a:t>
                </a:r>
                <a14:m>
                  <m:oMath xmlns:m="http://schemas.openxmlformats.org/officeDocument/2006/math">
                    <m:sSub>
                      <m:sSubPr>
                        <m:ctrlPr>
                          <a:rPr lang="en-US" sz="1400" i="1">
                            <a:solidFill>
                              <a:srgbClr val="485EF2"/>
                            </a:solidFill>
                            <a:latin typeface="Cambria Math" panose="02040503050406030204" pitchFamily="18" charset="0"/>
                          </a:rPr>
                        </m:ctrlPr>
                      </m:sSubPr>
                      <m:e>
                        <m:r>
                          <a:rPr lang="en-US" sz="1400" i="1">
                            <a:solidFill>
                              <a:srgbClr val="485EF2"/>
                            </a:solidFill>
                            <a:latin typeface="Cambria Math" panose="02040503050406030204" pitchFamily="18" charset="0"/>
                          </a:rPr>
                          <m:t>𝑡</m:t>
                        </m:r>
                      </m:e>
                      <m:sub>
                        <m:r>
                          <a:rPr lang="en-US" sz="1400" i="1">
                            <a:solidFill>
                              <a:srgbClr val="485EF2"/>
                            </a:solidFill>
                            <a:latin typeface="Cambria Math" panose="02040503050406030204" pitchFamily="18" charset="0"/>
                          </a:rPr>
                          <m:t>𝑛</m:t>
                        </m:r>
                        <m:r>
                          <a:rPr lang="en-US" sz="1400" i="1">
                            <a:solidFill>
                              <a:srgbClr val="485EF2"/>
                            </a:solidFill>
                            <a:latin typeface="Cambria Math" panose="02040503050406030204" pitchFamily="18" charset="0"/>
                          </a:rPr>
                          <m:t>+1</m:t>
                        </m:r>
                      </m:sub>
                    </m:sSub>
                  </m:oMath>
                </a14:m>
                <a:endParaRPr lang="en-US" sz="1400" dirty="0">
                  <a:solidFill>
                    <a:srgbClr val="485EF2"/>
                  </a:solidFill>
                  <a:latin typeface="Baskerville" panose="02020502070401020303" pitchFamily="18" charset="0"/>
                  <a:ea typeface="Baskerville" panose="02020502070401020303" pitchFamily="18" charset="0"/>
                </a:endParaRPr>
              </a:p>
            </p:txBody>
          </p:sp>
        </mc:Choice>
        <mc:Fallback>
          <p:sp>
            <p:nvSpPr>
              <p:cNvPr id="157" name="TextBox 156">
                <a:extLst>
                  <a:ext uri="{FF2B5EF4-FFF2-40B4-BE49-F238E27FC236}">
                    <a16:creationId xmlns:a16="http://schemas.microsoft.com/office/drawing/2014/main" id="{1D2A5808-7BBC-F00B-B53C-E47A66C00927}"/>
                  </a:ext>
                </a:extLst>
              </p:cNvPr>
              <p:cNvSpPr txBox="1">
                <a:spLocks noRot="1" noChangeAspect="1" noMove="1" noResize="1" noEditPoints="1" noAdjustHandles="1" noChangeArrowheads="1" noChangeShapeType="1" noTextEdit="1"/>
              </p:cNvSpPr>
              <p:nvPr/>
            </p:nvSpPr>
            <p:spPr>
              <a:xfrm>
                <a:off x="6752621" y="2312642"/>
                <a:ext cx="1489895" cy="307777"/>
              </a:xfrm>
              <a:prstGeom prst="rect">
                <a:avLst/>
              </a:prstGeom>
              <a:blipFill>
                <a:blip r:embed="rId9"/>
                <a:stretch>
                  <a:fillRect l="-847" b="-19231"/>
                </a:stretch>
              </a:blipFill>
            </p:spPr>
            <p:txBody>
              <a:bodyPr/>
              <a:lstStyle/>
              <a:p>
                <a:r>
                  <a:rPr lang="en-US">
                    <a:noFill/>
                  </a:rPr>
                  <a:t> </a:t>
                </a:r>
              </a:p>
            </p:txBody>
          </p:sp>
        </mc:Fallback>
      </mc:AlternateContent>
      <p:pic>
        <p:nvPicPr>
          <p:cNvPr id="162" name="Graphic 161" descr="Clock with solid fill">
            <a:extLst>
              <a:ext uri="{FF2B5EF4-FFF2-40B4-BE49-F238E27FC236}">
                <a16:creationId xmlns:a16="http://schemas.microsoft.com/office/drawing/2014/main" id="{B7CE51FF-8921-526E-FC56-DE10ACE7B8C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94669" y="763237"/>
            <a:ext cx="319754" cy="319754"/>
          </a:xfrm>
          <a:prstGeom prst="rect">
            <a:avLst/>
          </a:prstGeom>
        </p:spPr>
      </p:pic>
      <mc:AlternateContent xmlns:mc="http://schemas.openxmlformats.org/markup-compatibility/2006">
        <mc:Choice xmlns:a14="http://schemas.microsoft.com/office/drawing/2010/main" Requires="a14">
          <p:sp>
            <p:nvSpPr>
              <p:cNvPr id="167" name="TextBox 166">
                <a:extLst>
                  <a:ext uri="{FF2B5EF4-FFF2-40B4-BE49-F238E27FC236}">
                    <a16:creationId xmlns:a16="http://schemas.microsoft.com/office/drawing/2014/main" id="{698D4762-EF66-B521-438D-9449D9AAAD58}"/>
                  </a:ext>
                </a:extLst>
              </p:cNvPr>
              <p:cNvSpPr txBox="1"/>
              <p:nvPr/>
            </p:nvSpPr>
            <p:spPr>
              <a:xfrm>
                <a:off x="6425181" y="1041626"/>
                <a:ext cx="11773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𝑡</m:t>
                          </m:r>
                        </m:e>
                        <m:sub>
                          <m:r>
                            <a:rPr lang="en-US" sz="1800" i="1">
                              <a:latin typeface="Cambria Math" panose="02040503050406030204" pitchFamily="18" charset="0"/>
                            </a:rPr>
                            <m:t>𝑛</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𝑡</m:t>
                          </m:r>
                        </m:e>
                        <m:sub>
                          <m:r>
                            <a:rPr lang="en-US" sz="1800" i="1">
                              <a:latin typeface="Cambria Math" panose="02040503050406030204" pitchFamily="18" charset="0"/>
                            </a:rPr>
                            <m:t>𝑛</m:t>
                          </m:r>
                          <m:r>
                            <a:rPr lang="en-US" sz="1800" i="1">
                              <a:latin typeface="Cambria Math" panose="02040503050406030204" pitchFamily="18" charset="0"/>
                            </a:rPr>
                            <m:t>+1</m:t>
                          </m:r>
                        </m:sub>
                      </m:sSub>
                    </m:oMath>
                  </m:oMathPara>
                </a14:m>
                <a:endParaRPr lang="en-US" sz="1800" dirty="0"/>
              </a:p>
            </p:txBody>
          </p:sp>
        </mc:Choice>
        <mc:Fallback>
          <p:sp>
            <p:nvSpPr>
              <p:cNvPr id="167" name="TextBox 166">
                <a:extLst>
                  <a:ext uri="{FF2B5EF4-FFF2-40B4-BE49-F238E27FC236}">
                    <a16:creationId xmlns:a16="http://schemas.microsoft.com/office/drawing/2014/main" id="{698D4762-EF66-B521-438D-9449D9AAAD58}"/>
                  </a:ext>
                </a:extLst>
              </p:cNvPr>
              <p:cNvSpPr txBox="1">
                <a:spLocks noRot="1" noChangeAspect="1" noMove="1" noResize="1" noEditPoints="1" noAdjustHandles="1" noChangeArrowheads="1" noChangeShapeType="1" noTextEdit="1"/>
              </p:cNvSpPr>
              <p:nvPr/>
            </p:nvSpPr>
            <p:spPr>
              <a:xfrm>
                <a:off x="6425181" y="1041626"/>
                <a:ext cx="1177374" cy="369332"/>
              </a:xfrm>
              <a:prstGeom prst="rect">
                <a:avLst/>
              </a:prstGeom>
              <a:blipFill>
                <a:blip r:embed="rId12"/>
                <a:stretch>
                  <a:fillRect/>
                </a:stretch>
              </a:blipFill>
            </p:spPr>
            <p:txBody>
              <a:bodyPr/>
              <a:lstStyle/>
              <a:p>
                <a:r>
                  <a:rPr lang="en-US">
                    <a:noFill/>
                  </a:rPr>
                  <a:t> </a:t>
                </a:r>
              </a:p>
            </p:txBody>
          </p:sp>
        </mc:Fallback>
      </mc:AlternateContent>
      <p:cxnSp>
        <p:nvCxnSpPr>
          <p:cNvPr id="168" name="Elbow Connector 167">
            <a:extLst>
              <a:ext uri="{FF2B5EF4-FFF2-40B4-BE49-F238E27FC236}">
                <a16:creationId xmlns:a16="http://schemas.microsoft.com/office/drawing/2014/main" id="{9CD4CA58-722F-F6D2-7F83-3533A8B50295}"/>
              </a:ext>
            </a:extLst>
          </p:cNvPr>
          <p:cNvCxnSpPr>
            <a:cxnSpLocks/>
            <a:stCxn id="162" idx="1"/>
            <a:endCxn id="5" idx="1"/>
          </p:cNvCxnSpPr>
          <p:nvPr/>
        </p:nvCxnSpPr>
        <p:spPr>
          <a:xfrm rot="10800000" flipV="1">
            <a:off x="2122055" y="923114"/>
            <a:ext cx="4372615" cy="1695728"/>
          </a:xfrm>
          <a:prstGeom prst="bentConnector3">
            <a:avLst>
              <a:gd name="adj1" fmla="val 134631"/>
            </a:avLst>
          </a:prstGeom>
          <a:ln w="19050">
            <a:solidFill>
              <a:srgbClr val="485EF2"/>
            </a:solidFill>
            <a:tailEnd type="triangle"/>
          </a:ln>
        </p:spPr>
        <p:style>
          <a:lnRef idx="1">
            <a:schemeClr val="accent5"/>
          </a:lnRef>
          <a:fillRef idx="0">
            <a:schemeClr val="accent5"/>
          </a:fillRef>
          <a:effectRef idx="0">
            <a:schemeClr val="accent5"/>
          </a:effectRef>
          <a:fontRef idx="minor">
            <a:schemeClr val="tx1"/>
          </a:fontRef>
        </p:style>
      </p:cxnSp>
      <p:cxnSp>
        <p:nvCxnSpPr>
          <p:cNvPr id="194" name="Straight Arrow Connector 193">
            <a:extLst>
              <a:ext uri="{FF2B5EF4-FFF2-40B4-BE49-F238E27FC236}">
                <a16:creationId xmlns:a16="http://schemas.microsoft.com/office/drawing/2014/main" id="{9C218696-C3C1-DEB6-8026-D7F343B8831A}"/>
              </a:ext>
            </a:extLst>
          </p:cNvPr>
          <p:cNvCxnSpPr>
            <a:cxnSpLocks/>
            <a:stCxn id="65" idx="3"/>
            <a:endCxn id="118" idx="1"/>
          </p:cNvCxnSpPr>
          <p:nvPr/>
        </p:nvCxnSpPr>
        <p:spPr>
          <a:xfrm flipV="1">
            <a:off x="5555129" y="3103839"/>
            <a:ext cx="1738742" cy="626"/>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12567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6EDB431-12FD-5E48-A024-3D0B032CC9DC}"/>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1884530D-F651-EC49-B5DE-24A6C4D68D68}"/>
              </a:ext>
            </a:extLst>
          </p:cNvPr>
          <p:cNvSpPr>
            <a:spLocks noGrp="1"/>
          </p:cNvSpPr>
          <p:nvPr>
            <p:ph type="sldNum" sz="quarter" idx="12"/>
          </p:nvPr>
        </p:nvSpPr>
        <p:spPr/>
        <p:txBody>
          <a:bodyPr/>
          <a:lstStyle/>
          <a:p>
            <a:fld id="{B2FED1A7-FB98-43FD-AA3D-E7C3EC56B298}" type="slidenum">
              <a:rPr lang="en-US" smtClean="0"/>
              <a:t>19</a:t>
            </a:fld>
            <a:endParaRPr lang="en-US"/>
          </a:p>
        </p:txBody>
      </p:sp>
      <p:sp>
        <p:nvSpPr>
          <p:cNvPr id="13" name="Title 2">
            <a:extLst>
              <a:ext uri="{FF2B5EF4-FFF2-40B4-BE49-F238E27FC236}">
                <a16:creationId xmlns:a16="http://schemas.microsoft.com/office/drawing/2014/main" id="{E9D718B5-A201-3640-8A55-94F4617C4BB0}"/>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GRU Model Matching PID Performance</a:t>
            </a:r>
          </a:p>
        </p:txBody>
      </p:sp>
      <p:pic>
        <p:nvPicPr>
          <p:cNvPr id="21" name="Picture 20" descr="Chart&#10;&#10;Description automatically generated">
            <a:extLst>
              <a:ext uri="{FF2B5EF4-FFF2-40B4-BE49-F238E27FC236}">
                <a16:creationId xmlns:a16="http://schemas.microsoft.com/office/drawing/2014/main" id="{5A237339-E662-D94F-A1B3-4E72D99FFBA8}"/>
              </a:ext>
            </a:extLst>
          </p:cNvPr>
          <p:cNvPicPr>
            <a:picLocks noChangeAspect="1"/>
          </p:cNvPicPr>
          <p:nvPr/>
        </p:nvPicPr>
        <p:blipFill>
          <a:blip r:embed="rId2"/>
          <a:stretch>
            <a:fillRect/>
          </a:stretch>
        </p:blipFill>
        <p:spPr>
          <a:xfrm>
            <a:off x="222250" y="935719"/>
            <a:ext cx="3910769" cy="2883024"/>
          </a:xfrm>
          <a:prstGeom prst="rect">
            <a:avLst/>
          </a:prstGeom>
        </p:spPr>
      </p:pic>
      <p:pic>
        <p:nvPicPr>
          <p:cNvPr id="23" name="Picture 22" descr="Chart, line chart&#10;&#10;Description automatically generated">
            <a:extLst>
              <a:ext uri="{FF2B5EF4-FFF2-40B4-BE49-F238E27FC236}">
                <a16:creationId xmlns:a16="http://schemas.microsoft.com/office/drawing/2014/main" id="{7F2ED327-7BA6-9D43-8110-33BD47571FAD}"/>
              </a:ext>
            </a:extLst>
          </p:cNvPr>
          <p:cNvPicPr>
            <a:picLocks/>
          </p:cNvPicPr>
          <p:nvPr/>
        </p:nvPicPr>
        <p:blipFill>
          <a:blip r:embed="rId3"/>
          <a:stretch>
            <a:fillRect/>
          </a:stretch>
        </p:blipFill>
        <p:spPr>
          <a:xfrm>
            <a:off x="4565090" y="818631"/>
            <a:ext cx="3942322" cy="2960733"/>
          </a:xfrm>
          <a:prstGeom prst="rect">
            <a:avLst/>
          </a:prstGeom>
        </p:spPr>
      </p:pic>
      <p:sp>
        <p:nvSpPr>
          <p:cNvPr id="24" name="TextBox 23">
            <a:extLst>
              <a:ext uri="{FF2B5EF4-FFF2-40B4-BE49-F238E27FC236}">
                <a16:creationId xmlns:a16="http://schemas.microsoft.com/office/drawing/2014/main" id="{684360B7-A1C1-4D49-82CD-CD8C80F83538}"/>
              </a:ext>
            </a:extLst>
          </p:cNvPr>
          <p:cNvSpPr txBox="1"/>
          <p:nvPr/>
        </p:nvSpPr>
        <p:spPr>
          <a:xfrm>
            <a:off x="1755690" y="3793961"/>
            <a:ext cx="718466" cy="253916"/>
          </a:xfrm>
          <a:prstGeom prst="rect">
            <a:avLst/>
          </a:prstGeom>
          <a:noFill/>
        </p:spPr>
        <p:txBody>
          <a:bodyPr wrap="none" rtlCol="0">
            <a:spAutoFit/>
          </a:bodyPr>
          <a:lstStyle/>
          <a:p>
            <a:r>
              <a:rPr lang="en-US" sz="1050" dirty="0">
                <a:solidFill>
                  <a:srgbClr val="1586BB"/>
                </a:solidFill>
                <a:latin typeface="Baskerville" panose="02020502070401020303" pitchFamily="18" charset="0"/>
                <a:ea typeface="Baskerville" panose="02020502070401020303" pitchFamily="18" charset="0"/>
              </a:rPr>
              <a:t>Raw SDF</a:t>
            </a:r>
          </a:p>
        </p:txBody>
      </p:sp>
      <p:sp>
        <p:nvSpPr>
          <p:cNvPr id="25" name="TextBox 24">
            <a:extLst>
              <a:ext uri="{FF2B5EF4-FFF2-40B4-BE49-F238E27FC236}">
                <a16:creationId xmlns:a16="http://schemas.microsoft.com/office/drawing/2014/main" id="{5E2993C9-5FD1-FF46-AE28-6CD653679E59}"/>
              </a:ext>
            </a:extLst>
          </p:cNvPr>
          <p:cNvSpPr txBox="1"/>
          <p:nvPr/>
        </p:nvSpPr>
        <p:spPr>
          <a:xfrm>
            <a:off x="5508537" y="3750131"/>
            <a:ext cx="1755609" cy="253916"/>
          </a:xfrm>
          <a:prstGeom prst="rect">
            <a:avLst/>
          </a:prstGeom>
          <a:noFill/>
        </p:spPr>
        <p:txBody>
          <a:bodyPr wrap="none" rtlCol="0">
            <a:spAutoFit/>
          </a:bodyPr>
          <a:lstStyle/>
          <a:p>
            <a:r>
              <a:rPr lang="en-US" sz="1050" dirty="0">
                <a:solidFill>
                  <a:srgbClr val="002060"/>
                </a:solidFill>
                <a:latin typeface="Baskerville" panose="02020502070401020303" pitchFamily="18" charset="0"/>
                <a:ea typeface="Baskerville" panose="02020502070401020303" pitchFamily="18" charset="0"/>
              </a:rPr>
              <a:t>Relative performance to PID</a:t>
            </a:r>
          </a:p>
        </p:txBody>
      </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37F90732-04BF-7E40-A938-F7175C6D34EC}"/>
                  </a:ext>
                </a:extLst>
              </p:cNvPr>
              <p:cNvSpPr txBox="1"/>
              <p:nvPr/>
            </p:nvSpPr>
            <p:spPr>
              <a:xfrm>
                <a:off x="681663" y="4051916"/>
                <a:ext cx="3200400" cy="436210"/>
              </a:xfrm>
              <a:prstGeom prst="rect">
                <a:avLst/>
              </a:prstGeom>
              <a:noFill/>
            </p:spPr>
            <p:txBody>
              <a:bodyPr wrap="square" rtlCol="0">
                <a:spAutoFit/>
              </a:bodyPr>
              <a:lstStyle/>
              <a:p>
                <a:pPr lvl="0" algn="ctr"/>
                <a:r>
                  <a:rPr lang="en-US" sz="1300" dirty="0">
                    <a:solidFill>
                      <a:srgbClr val="1586BB"/>
                    </a:solidFill>
                    <a:latin typeface="Baskerville" panose="02020502070401020303" pitchFamily="18" charset="0"/>
                    <a:ea typeface="Baskerville" panose="02020502070401020303" pitchFamily="18" charset="0"/>
                    <a:cs typeface="Baskerville" charset="0"/>
                  </a:rPr>
                  <a:t>SDF  </a:t>
                </a:r>
                <a:r>
                  <a:rPr lang="en-US" sz="1300" dirty="0">
                    <a:solidFill>
                      <a:srgbClr val="1586BB"/>
                    </a:solidFill>
                    <a:ea typeface="Baskerville" charset="0"/>
                    <a:cs typeface="Baskerville" charset="0"/>
                  </a:rPr>
                  <a:t> =    </a:t>
                </a:r>
                <a14:m>
                  <m:oMath xmlns:m="http://schemas.openxmlformats.org/officeDocument/2006/math">
                    <m:f>
                      <m:fPr>
                        <m:ctrlPr>
                          <a:rPr lang="bg-BG" sz="1300" i="1">
                            <a:solidFill>
                              <a:srgbClr val="1586BB"/>
                            </a:solidFill>
                            <a:latin typeface="Cambria Math" panose="02040503050406030204" pitchFamily="18" charset="0"/>
                            <a:ea typeface="Baskerville" charset="0"/>
                            <a:cs typeface="Baskerville" charset="0"/>
                          </a:rPr>
                        </m:ctrlPr>
                      </m:fPr>
                      <m:num>
                        <m:r>
                          <a:rPr lang="en-US" sz="1300" i="1">
                            <a:solidFill>
                              <a:srgbClr val="1586BB"/>
                            </a:solidFill>
                            <a:latin typeface="Cambria Math" charset="0"/>
                            <a:ea typeface="Baskerville" charset="0"/>
                            <a:cs typeface="Baskerville" charset="0"/>
                          </a:rPr>
                          <m:t>1</m:t>
                        </m:r>
                      </m:num>
                      <m:den>
                        <m:r>
                          <a:rPr lang="en-US" sz="1300" i="1">
                            <a:solidFill>
                              <a:srgbClr val="1586BB"/>
                            </a:solidFill>
                            <a:latin typeface="Cambria Math" charset="0"/>
                            <a:ea typeface="Baskerville" charset="0"/>
                            <a:cs typeface="Baskerville" charset="0"/>
                          </a:rPr>
                          <m:t>1+</m:t>
                        </m:r>
                        <m:sSubSup>
                          <m:sSubSupPr>
                            <m:ctrlPr>
                              <a:rPr lang="en-US" sz="1300" i="1">
                                <a:solidFill>
                                  <a:srgbClr val="1586BB"/>
                                </a:solidFill>
                                <a:latin typeface="Cambria Math" panose="02040503050406030204" pitchFamily="18" charset="0"/>
                                <a:ea typeface="Baskerville" charset="0"/>
                                <a:cs typeface="Baskerville" charset="0"/>
                              </a:rPr>
                            </m:ctrlPr>
                          </m:sSubSupPr>
                          <m:e>
                            <m:r>
                              <a:rPr lang="en-US" sz="1300" i="1">
                                <a:solidFill>
                                  <a:srgbClr val="1586BB"/>
                                </a:solidFill>
                                <a:latin typeface="Cambria Math" charset="0"/>
                                <a:ea typeface="Baskerville" charset="0"/>
                                <a:cs typeface="Baskerville" charset="0"/>
                              </a:rPr>
                              <m:t>𝜎</m:t>
                            </m:r>
                          </m:e>
                          <m:sub>
                            <m:r>
                              <a:rPr lang="en-US" sz="1300" i="1">
                                <a:solidFill>
                                  <a:srgbClr val="1586BB"/>
                                </a:solidFill>
                                <a:latin typeface="Cambria Math" charset="0"/>
                                <a:ea typeface="Baskerville" charset="0"/>
                                <a:cs typeface="Baskerville" charset="0"/>
                              </a:rPr>
                              <m:t> </m:t>
                            </m:r>
                            <m:d>
                              <m:dPr>
                                <m:begChr m:val="{"/>
                                <m:endChr m:val="}"/>
                                <m:ctrlPr>
                                  <a:rPr lang="en-US" sz="1300" i="1">
                                    <a:solidFill>
                                      <a:srgbClr val="1586BB"/>
                                    </a:solidFill>
                                    <a:latin typeface="Cambria Math" panose="02040503050406030204" pitchFamily="18" charset="0"/>
                                    <a:ea typeface="Baskerville" charset="0"/>
                                    <a:cs typeface="Baskerville" charset="0"/>
                                  </a:rPr>
                                </m:ctrlPr>
                              </m:dPr>
                              <m:e>
                                <m:r>
                                  <a:rPr lang="en-US" sz="1300" i="1">
                                    <a:solidFill>
                                      <a:srgbClr val="1586BB"/>
                                    </a:solidFill>
                                    <a:latin typeface="Cambria Math" charset="0"/>
                                    <a:ea typeface="Baskerville" charset="0"/>
                                    <a:cs typeface="Baskerville" charset="0"/>
                                  </a:rPr>
                                  <m:t>𝑒𝑥𝑡</m:t>
                                </m:r>
                                <m:r>
                                  <a:rPr lang="en-US" sz="1300" i="1">
                                    <a:solidFill>
                                      <a:srgbClr val="1586BB"/>
                                    </a:solidFill>
                                    <a:latin typeface="Cambria Math" charset="0"/>
                                    <a:ea typeface="Baskerville" charset="0"/>
                                    <a:cs typeface="Baskerville" charset="0"/>
                                  </a:rPr>
                                  <m:t>.  </m:t>
                                </m:r>
                                <m:r>
                                  <a:rPr lang="en-US" sz="1300" i="1">
                                    <a:solidFill>
                                      <a:srgbClr val="1586BB"/>
                                    </a:solidFill>
                                    <a:latin typeface="Cambria Math" charset="0"/>
                                    <a:ea typeface="Baskerville" charset="0"/>
                                    <a:cs typeface="Baskerville" charset="0"/>
                                  </a:rPr>
                                  <m:t>𝑟𝑎𝑡𝑒</m:t>
                                </m:r>
                              </m:e>
                            </m:d>
                          </m:sub>
                          <m:sup>
                            <m:r>
                              <a:rPr lang="en-US" sz="1300" i="1">
                                <a:solidFill>
                                  <a:srgbClr val="1586BB"/>
                                </a:solidFill>
                                <a:latin typeface="Cambria Math" charset="0"/>
                                <a:ea typeface="Baskerville" charset="0"/>
                                <a:cs typeface="Baskerville" charset="0"/>
                              </a:rPr>
                              <m:t>2</m:t>
                            </m:r>
                          </m:sup>
                        </m:sSubSup>
                      </m:den>
                    </m:f>
                  </m:oMath>
                </a14:m>
                <a:endParaRPr lang="en-US" sz="1300" dirty="0">
                  <a:solidFill>
                    <a:srgbClr val="1586BB"/>
                  </a:solidFill>
                  <a:latin typeface="Baskerville" charset="0"/>
                  <a:ea typeface="Baskerville" charset="0"/>
                  <a:cs typeface="Baskerville" charset="0"/>
                </a:endParaRPr>
              </a:p>
            </p:txBody>
          </p:sp>
        </mc:Choice>
        <mc:Fallback>
          <p:sp>
            <p:nvSpPr>
              <p:cNvPr id="28" name="TextBox 27">
                <a:extLst>
                  <a:ext uri="{FF2B5EF4-FFF2-40B4-BE49-F238E27FC236}">
                    <a16:creationId xmlns:a16="http://schemas.microsoft.com/office/drawing/2014/main" id="{37F90732-04BF-7E40-A938-F7175C6D34EC}"/>
                  </a:ext>
                </a:extLst>
              </p:cNvPr>
              <p:cNvSpPr txBox="1">
                <a:spLocks noRot="1" noChangeAspect="1" noMove="1" noResize="1" noEditPoints="1" noAdjustHandles="1" noChangeArrowheads="1" noChangeShapeType="1" noTextEdit="1"/>
              </p:cNvSpPr>
              <p:nvPr/>
            </p:nvSpPr>
            <p:spPr>
              <a:xfrm>
                <a:off x="681663" y="4051916"/>
                <a:ext cx="3200400" cy="4362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8EA97FC4-CA4C-E04B-B62C-D740B0BD60AA}"/>
                  </a:ext>
                </a:extLst>
              </p:cNvPr>
              <p:cNvSpPr txBox="1"/>
              <p:nvPr/>
            </p:nvSpPr>
            <p:spPr>
              <a:xfrm>
                <a:off x="6157514" y="4046978"/>
                <a:ext cx="2213264" cy="4380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100" i="1">
                              <a:solidFill>
                                <a:srgbClr val="1586BB"/>
                              </a:solidFill>
                              <a:latin typeface="Cambria Math" panose="02040503050406030204" pitchFamily="18" charset="0"/>
                            </a:rPr>
                          </m:ctrlPr>
                        </m:fPr>
                        <m:num>
                          <m:r>
                            <a:rPr lang="en-US" sz="1100" i="1">
                              <a:solidFill>
                                <a:srgbClr val="1586BB"/>
                              </a:solidFill>
                              <a:latin typeface="Cambria Math" panose="02040503050406030204" pitchFamily="18" charset="0"/>
                            </a:rPr>
                            <m:t>𝑀</m:t>
                          </m:r>
                          <m:sSub>
                            <m:sSubPr>
                              <m:ctrlPr>
                                <a:rPr lang="en-US" sz="1100" i="1">
                                  <a:solidFill>
                                    <a:srgbClr val="1586BB"/>
                                  </a:solidFill>
                                  <a:latin typeface="Cambria Math" panose="02040503050406030204" pitchFamily="18" charset="0"/>
                                </a:rPr>
                              </m:ctrlPr>
                            </m:sSubPr>
                            <m:e>
                              <m:r>
                                <a:rPr lang="en-US" sz="1100" i="1">
                                  <a:solidFill>
                                    <a:srgbClr val="1586BB"/>
                                  </a:solidFill>
                                  <a:latin typeface="Cambria Math" panose="02040503050406030204" pitchFamily="18" charset="0"/>
                                </a:rPr>
                                <m:t>𝐿</m:t>
                              </m:r>
                            </m:e>
                            <m:sub>
                              <m:r>
                                <a:rPr lang="en-US" sz="1100" i="1">
                                  <a:solidFill>
                                    <a:srgbClr val="1586BB"/>
                                  </a:solidFill>
                                  <a:latin typeface="Cambria Math" panose="02040503050406030204" pitchFamily="18" charset="0"/>
                                </a:rPr>
                                <m:t>𝑆𝐷𝐹</m:t>
                              </m:r>
                            </m:sub>
                          </m:sSub>
                          <m:r>
                            <a:rPr lang="en-US" sz="1100" i="1">
                              <a:solidFill>
                                <a:srgbClr val="1586BB"/>
                              </a:solidFill>
                              <a:latin typeface="Cambria Math" panose="02040503050406030204" pitchFamily="18" charset="0"/>
                            </a:rPr>
                            <m:t>−</m:t>
                          </m:r>
                          <m:r>
                            <a:rPr lang="en-US" sz="1100" i="1">
                              <a:solidFill>
                                <a:srgbClr val="1586BB"/>
                              </a:solidFill>
                              <a:latin typeface="Cambria Math" panose="02040503050406030204" pitchFamily="18" charset="0"/>
                            </a:rPr>
                            <m:t>𝑁𝑜𝑖𝑠</m:t>
                          </m:r>
                          <m:sSub>
                            <m:sSubPr>
                              <m:ctrlPr>
                                <a:rPr lang="en-US" sz="1100" i="1">
                                  <a:solidFill>
                                    <a:srgbClr val="1586BB"/>
                                  </a:solidFill>
                                  <a:latin typeface="Cambria Math" panose="02040503050406030204" pitchFamily="18" charset="0"/>
                                </a:rPr>
                              </m:ctrlPr>
                            </m:sSubPr>
                            <m:e>
                              <m:r>
                                <a:rPr lang="en-US" sz="1100" i="1">
                                  <a:solidFill>
                                    <a:srgbClr val="1586BB"/>
                                  </a:solidFill>
                                  <a:latin typeface="Cambria Math" panose="02040503050406030204" pitchFamily="18" charset="0"/>
                                </a:rPr>
                                <m:t>𝑒</m:t>
                              </m:r>
                            </m:e>
                            <m:sub>
                              <m:r>
                                <a:rPr lang="en-US" sz="1100" i="1">
                                  <a:solidFill>
                                    <a:srgbClr val="1586BB"/>
                                  </a:solidFill>
                                  <a:latin typeface="Cambria Math" panose="02040503050406030204" pitchFamily="18" charset="0"/>
                                </a:rPr>
                                <m:t>𝑆𝐷𝐹</m:t>
                              </m:r>
                            </m:sub>
                          </m:sSub>
                        </m:num>
                        <m:den>
                          <m:r>
                            <a:rPr lang="en-US" sz="1100" i="1">
                              <a:solidFill>
                                <a:srgbClr val="1586BB"/>
                              </a:solidFill>
                              <a:latin typeface="Cambria Math" panose="02040503050406030204" pitchFamily="18" charset="0"/>
                            </a:rPr>
                            <m:t>𝑃𝐼</m:t>
                          </m:r>
                          <m:sSub>
                            <m:sSubPr>
                              <m:ctrlPr>
                                <a:rPr lang="en-US" sz="1100" i="1">
                                  <a:solidFill>
                                    <a:srgbClr val="1586BB"/>
                                  </a:solidFill>
                                  <a:latin typeface="Cambria Math" panose="02040503050406030204" pitchFamily="18" charset="0"/>
                                </a:rPr>
                              </m:ctrlPr>
                            </m:sSubPr>
                            <m:e>
                              <m:r>
                                <a:rPr lang="en-US" sz="1100" i="1">
                                  <a:solidFill>
                                    <a:srgbClr val="1586BB"/>
                                  </a:solidFill>
                                  <a:latin typeface="Cambria Math" panose="02040503050406030204" pitchFamily="18" charset="0"/>
                                </a:rPr>
                                <m:t>𝐷</m:t>
                              </m:r>
                            </m:e>
                            <m:sub>
                              <m:r>
                                <a:rPr lang="en-US" sz="1100" i="1">
                                  <a:solidFill>
                                    <a:srgbClr val="1586BB"/>
                                  </a:solidFill>
                                  <a:latin typeface="Cambria Math" panose="02040503050406030204" pitchFamily="18" charset="0"/>
                                </a:rPr>
                                <m:t>𝑆𝐷𝐹</m:t>
                              </m:r>
                            </m:sub>
                          </m:sSub>
                          <m:r>
                            <a:rPr lang="en-US" sz="1100" i="1">
                              <a:solidFill>
                                <a:srgbClr val="1586BB"/>
                              </a:solidFill>
                              <a:latin typeface="Cambria Math" panose="02040503050406030204" pitchFamily="18" charset="0"/>
                            </a:rPr>
                            <m:t>−</m:t>
                          </m:r>
                          <m:r>
                            <a:rPr lang="en-US" sz="1100" i="1">
                              <a:solidFill>
                                <a:srgbClr val="1586BB"/>
                              </a:solidFill>
                              <a:latin typeface="Cambria Math" panose="02040503050406030204" pitchFamily="18" charset="0"/>
                            </a:rPr>
                            <m:t>𝑁𝑜𝑖𝑠</m:t>
                          </m:r>
                          <m:sSub>
                            <m:sSubPr>
                              <m:ctrlPr>
                                <a:rPr lang="en-US" sz="1100" i="1">
                                  <a:solidFill>
                                    <a:srgbClr val="1586BB"/>
                                  </a:solidFill>
                                  <a:latin typeface="Cambria Math" panose="02040503050406030204" pitchFamily="18" charset="0"/>
                                </a:rPr>
                              </m:ctrlPr>
                            </m:sSubPr>
                            <m:e>
                              <m:r>
                                <a:rPr lang="en-US" sz="1100" i="1">
                                  <a:solidFill>
                                    <a:srgbClr val="1586BB"/>
                                  </a:solidFill>
                                  <a:latin typeface="Cambria Math" panose="02040503050406030204" pitchFamily="18" charset="0"/>
                                </a:rPr>
                                <m:t>𝑒</m:t>
                              </m:r>
                            </m:e>
                            <m:sub>
                              <m:r>
                                <a:rPr lang="en-US" sz="1100" i="1">
                                  <a:solidFill>
                                    <a:srgbClr val="1586BB"/>
                                  </a:solidFill>
                                  <a:latin typeface="Cambria Math" panose="02040503050406030204" pitchFamily="18" charset="0"/>
                                </a:rPr>
                                <m:t>𝑆𝐷𝐹</m:t>
                              </m:r>
                            </m:sub>
                          </m:sSub>
                        </m:den>
                      </m:f>
                    </m:oMath>
                  </m:oMathPara>
                </a14:m>
                <a:endParaRPr lang="en-US" sz="1100" dirty="0">
                  <a:solidFill>
                    <a:srgbClr val="1586BB"/>
                  </a:solidFill>
                </a:endParaRPr>
              </a:p>
            </p:txBody>
          </p:sp>
        </mc:Choice>
        <mc:Fallback>
          <p:sp>
            <p:nvSpPr>
              <p:cNvPr id="26" name="TextBox 25">
                <a:extLst>
                  <a:ext uri="{FF2B5EF4-FFF2-40B4-BE49-F238E27FC236}">
                    <a16:creationId xmlns:a16="http://schemas.microsoft.com/office/drawing/2014/main" id="{8EA97FC4-CA4C-E04B-B62C-D740B0BD60AA}"/>
                  </a:ext>
                </a:extLst>
              </p:cNvPr>
              <p:cNvSpPr txBox="1">
                <a:spLocks noRot="1" noChangeAspect="1" noMove="1" noResize="1" noEditPoints="1" noAdjustHandles="1" noChangeArrowheads="1" noChangeShapeType="1" noTextEdit="1"/>
              </p:cNvSpPr>
              <p:nvPr/>
            </p:nvSpPr>
            <p:spPr>
              <a:xfrm>
                <a:off x="6157514" y="4046978"/>
                <a:ext cx="2213264" cy="438005"/>
              </a:xfrm>
              <a:prstGeom prst="rect">
                <a:avLst/>
              </a:prstGeom>
              <a:blipFill>
                <a:blip r:embed="rId5"/>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721A64D2-1CF2-5048-BBE5-ADE23C8469CA}"/>
              </a:ext>
            </a:extLst>
          </p:cNvPr>
          <p:cNvSpPr txBox="1"/>
          <p:nvPr/>
        </p:nvSpPr>
        <p:spPr>
          <a:xfrm>
            <a:off x="5723742" y="4097382"/>
            <a:ext cx="944489" cy="276999"/>
          </a:xfrm>
          <a:prstGeom prst="rect">
            <a:avLst/>
          </a:prstGeom>
          <a:noFill/>
        </p:spPr>
        <p:txBody>
          <a:bodyPr wrap="none" rtlCol="0">
            <a:spAutoFit/>
          </a:bodyPr>
          <a:lstStyle/>
          <a:p>
            <a:r>
              <a:rPr lang="en-US" sz="1200" dirty="0">
                <a:solidFill>
                  <a:srgbClr val="1586BB"/>
                </a:solidFill>
                <a:latin typeface="Baskerville" panose="02020502070401020303" pitchFamily="18" charset="0"/>
                <a:ea typeface="Baskerville" panose="02020502070401020303" pitchFamily="18" charset="0"/>
              </a:rPr>
              <a:t>Blue line   =</a:t>
            </a:r>
          </a:p>
        </p:txBody>
      </p:sp>
      <p:sp>
        <p:nvSpPr>
          <p:cNvPr id="5" name="TextBox 4">
            <a:extLst>
              <a:ext uri="{FF2B5EF4-FFF2-40B4-BE49-F238E27FC236}">
                <a16:creationId xmlns:a16="http://schemas.microsoft.com/office/drawing/2014/main" id="{CDBAFAFC-0890-0075-9763-075E2DDC0EC4}"/>
              </a:ext>
            </a:extLst>
          </p:cNvPr>
          <p:cNvSpPr txBox="1"/>
          <p:nvPr/>
        </p:nvSpPr>
        <p:spPr>
          <a:xfrm>
            <a:off x="257589" y="4523670"/>
            <a:ext cx="6278662" cy="219291"/>
          </a:xfrm>
          <a:prstGeom prst="rect">
            <a:avLst/>
          </a:prstGeom>
          <a:noFill/>
        </p:spPr>
        <p:txBody>
          <a:bodyPr wrap="square">
            <a:spAutoFit/>
          </a:bodyPr>
          <a:lstStyle/>
          <a:p>
            <a:r>
              <a:rPr lang="en-US" sz="825" dirty="0">
                <a:solidFill>
                  <a:schemeClr val="accent6">
                    <a:lumMod val="50000"/>
                  </a:schemeClr>
                </a:solidFill>
                <a:latin typeface="Baskerville" panose="02020502070401020303" pitchFamily="18" charset="0"/>
                <a:ea typeface="Baskerville" panose="02020502070401020303" pitchFamily="18" charset="0"/>
              </a:rPr>
              <a:t>A. Narayanan, J. Jang, M. </a:t>
            </a:r>
            <a:r>
              <a:rPr lang="en-US" sz="825" dirty="0" err="1">
                <a:solidFill>
                  <a:schemeClr val="accent6">
                    <a:lumMod val="50000"/>
                  </a:schemeClr>
                </a:solidFill>
                <a:latin typeface="Baskerville" panose="02020502070401020303" pitchFamily="18" charset="0"/>
                <a:ea typeface="Baskerville" panose="02020502070401020303" pitchFamily="18" charset="0"/>
              </a:rPr>
              <a:t>Thieme</a:t>
            </a:r>
            <a:r>
              <a:rPr lang="en-US" sz="825" dirty="0">
                <a:solidFill>
                  <a:schemeClr val="accent6">
                    <a:lumMod val="50000"/>
                  </a:schemeClr>
                </a:solidFill>
                <a:latin typeface="Baskerville" panose="02020502070401020303" pitchFamily="18" charset="0"/>
                <a:ea typeface="Baskerville" panose="02020502070401020303" pitchFamily="18" charset="0"/>
              </a:rPr>
              <a:t>, et al., “ML Techniques in Slow Spill Regulation System for Mu2e”, NAPAC 2022.</a:t>
            </a:r>
          </a:p>
        </p:txBody>
      </p:sp>
    </p:spTree>
    <p:extLst>
      <p:ext uri="{BB962C8B-B14F-4D97-AF65-F5344CB8AC3E}">
        <p14:creationId xmlns:p14="http://schemas.microsoft.com/office/powerpoint/2010/main" val="1266900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DF1612-6030-A549-996E-DA284EC7B84C}"/>
              </a:ext>
            </a:extLst>
          </p:cNvPr>
          <p:cNvSpPr>
            <a:spLocks noGrp="1"/>
          </p:cNvSpPr>
          <p:nvPr>
            <p:ph type="title"/>
          </p:nvPr>
        </p:nvSpPr>
        <p:spPr/>
        <p:txBody>
          <a:bodyPr>
            <a:normAutofit/>
          </a:bodyPr>
          <a:lstStyle/>
          <a:p>
            <a:r>
              <a:rPr lang="en-US" sz="2400" b="0" dirty="0">
                <a:latin typeface="Baskerville" panose="02020502070401020303" pitchFamily="18" charset="0"/>
                <a:ea typeface="Baskerville" panose="02020502070401020303" pitchFamily="18" charset="0"/>
              </a:rPr>
              <a:t>Resonant Extraction for Mu2e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DE389A4-0927-0842-9533-3C372A0AFC14}"/>
                  </a:ext>
                </a:extLst>
              </p:cNvPr>
              <p:cNvSpPr txBox="1"/>
              <p:nvPr/>
            </p:nvSpPr>
            <p:spPr>
              <a:xfrm>
                <a:off x="5307258" y="230866"/>
                <a:ext cx="3634500" cy="3501151"/>
              </a:xfrm>
              <a:prstGeom prst="rect">
                <a:avLst/>
              </a:prstGeom>
              <a:noFill/>
            </p:spPr>
            <p:txBody>
              <a:bodyPr wrap="square" rtlCol="0">
                <a:spAutoFit/>
              </a:bodyPr>
              <a:lstStyle/>
              <a:p>
                <a:pPr>
                  <a:spcAft>
                    <a:spcPts val="450"/>
                  </a:spcAft>
                </a:pPr>
                <a:r>
                  <a:rPr lang="en-US" sz="1200" dirty="0">
                    <a:latin typeface="Baskerville" panose="02020502070401020303" pitchFamily="18" charset="0"/>
                    <a:ea typeface="Baskerville" panose="02020502070401020303" pitchFamily="18" charset="0"/>
                  </a:rPr>
                  <a:t>Main types of spill non-uniformities:</a:t>
                </a:r>
              </a:p>
              <a:p>
                <a:pPr marL="557213" lvl="1" indent="-214313">
                  <a:buFont typeface="Arial" panose="020B0604020202020204" pitchFamily="34" charset="0"/>
                  <a:buChar char="•"/>
                </a:pPr>
                <a:r>
                  <a:rPr lang="en-US" sz="1200" dirty="0">
                    <a:solidFill>
                      <a:schemeClr val="accent6">
                        <a:lumMod val="50000"/>
                      </a:schemeClr>
                    </a:solidFill>
                    <a:latin typeface="Baskerville" panose="02020502070401020303" pitchFamily="18" charset="0"/>
                    <a:ea typeface="Baskerville" panose="02020502070401020303" pitchFamily="18" charset="0"/>
                  </a:rPr>
                  <a:t>Slow variations in the spill rate</a:t>
                </a:r>
              </a:p>
              <a:p>
                <a:pPr marL="557213" lvl="1" indent="-214313">
                  <a:buFont typeface="Arial" panose="020B0604020202020204" pitchFamily="34" charset="0"/>
                  <a:buChar char="•"/>
                </a:pPr>
                <a:r>
                  <a:rPr lang="en-US" sz="1200" dirty="0">
                    <a:solidFill>
                      <a:schemeClr val="accent6">
                        <a:lumMod val="50000"/>
                      </a:schemeClr>
                    </a:solidFill>
                    <a:latin typeface="Baskerville" panose="02020502070401020303" pitchFamily="18" charset="0"/>
                    <a:ea typeface="Baskerville" panose="02020502070401020303" pitchFamily="18" charset="0"/>
                  </a:rPr>
                  <a:t>Fast random ripples (noise)</a:t>
                </a:r>
              </a:p>
              <a:p>
                <a:pPr marL="557213" lvl="1" indent="-214313">
                  <a:buFont typeface="Arial" panose="020B0604020202020204" pitchFamily="34" charset="0"/>
                  <a:buChar char="•"/>
                </a:pPr>
                <a:r>
                  <a:rPr lang="en-US" sz="1200" dirty="0">
                    <a:solidFill>
                      <a:schemeClr val="accent6">
                        <a:lumMod val="50000"/>
                      </a:schemeClr>
                    </a:solidFill>
                    <a:latin typeface="Baskerville" panose="02020502070401020303" pitchFamily="18" charset="0"/>
                    <a:ea typeface="Baskerville" panose="02020502070401020303" pitchFamily="18" charset="0"/>
                  </a:rPr>
                  <a:t>Higher order harmonics from power supply</a:t>
                </a:r>
                <a:endParaRPr lang="en-US" sz="1200" dirty="0">
                  <a:latin typeface="Baskerville" panose="02020502070401020303" pitchFamily="18" charset="0"/>
                  <a:ea typeface="Baskerville" panose="02020502070401020303" pitchFamily="18" charset="0"/>
                </a:endParaRPr>
              </a:p>
              <a:p>
                <a:pPr>
                  <a:spcBef>
                    <a:spcPts val="450"/>
                  </a:spcBef>
                  <a:spcAft>
                    <a:spcPts val="0"/>
                  </a:spcAft>
                </a:pPr>
                <a:r>
                  <a:rPr lang="en-US" sz="1200" dirty="0">
                    <a:latin typeface="Baskerville" panose="02020502070401020303" pitchFamily="18" charset="0"/>
                    <a:ea typeface="Baskerville" panose="02020502070401020303" pitchFamily="18" charset="0"/>
                  </a:rPr>
                  <a:t>Spill ripples negatively impact the data:</a:t>
                </a:r>
              </a:p>
              <a:p>
                <a:pPr marL="417910" lvl="1" indent="-160735">
                  <a:buFont typeface="Arial" panose="020B0604020202020204" pitchFamily="34" charset="0"/>
                  <a:buChar char="•"/>
                </a:pPr>
                <a:endParaRPr lang="en-US" sz="1200" dirty="0">
                  <a:solidFill>
                    <a:schemeClr val="accent6">
                      <a:lumMod val="50000"/>
                    </a:schemeClr>
                  </a:solidFill>
                  <a:latin typeface="Baskerville" panose="02020502070401020303" pitchFamily="18" charset="0"/>
                  <a:ea typeface="Baskerville" panose="02020502070401020303" pitchFamily="18" charset="0"/>
                </a:endParaRPr>
              </a:p>
              <a:p>
                <a:pPr marL="417910" lvl="1" indent="-160735">
                  <a:buFont typeface="Arial" panose="020B0604020202020204" pitchFamily="34" charset="0"/>
                  <a:buChar char="•"/>
                </a:pPr>
                <a:r>
                  <a:rPr lang="en-US" sz="1200" dirty="0">
                    <a:solidFill>
                      <a:schemeClr val="accent6">
                        <a:lumMod val="50000"/>
                      </a:schemeClr>
                    </a:solidFill>
                    <a:latin typeface="Baskerville" panose="02020502070401020303" pitchFamily="18" charset="0"/>
                    <a:ea typeface="Baskerville" panose="02020502070401020303" pitchFamily="18" charset="0"/>
                  </a:rPr>
                  <a:t>Detector pile-up </a:t>
                </a:r>
              </a:p>
              <a:p>
                <a:pPr marL="417910" lvl="1" indent="-160735">
                  <a:buFont typeface="Arial" panose="020B0604020202020204" pitchFamily="34" charset="0"/>
                  <a:buChar char="•"/>
                </a:pPr>
                <a:r>
                  <a:rPr lang="en-US" sz="1200" dirty="0">
                    <a:solidFill>
                      <a:schemeClr val="accent6">
                        <a:lumMod val="50000"/>
                      </a:schemeClr>
                    </a:solidFill>
                    <a:latin typeface="Baskerville" panose="02020502070401020303" pitchFamily="18" charset="0"/>
                    <a:ea typeface="Baskerville" panose="02020502070401020303" pitchFamily="18" charset="0"/>
                  </a:rPr>
                  <a:t>Reconstruction inefficiency</a:t>
                </a:r>
              </a:p>
              <a:p>
                <a:pPr marL="417910" lvl="1" indent="-160735">
                  <a:buFont typeface="Arial" panose="020B0604020202020204" pitchFamily="34" charset="0"/>
                  <a:buChar char="•"/>
                </a:pPr>
                <a:r>
                  <a:rPr lang="en-US" sz="1200" dirty="0">
                    <a:solidFill>
                      <a:schemeClr val="accent6">
                        <a:lumMod val="50000"/>
                      </a:schemeClr>
                    </a:solidFill>
                    <a:latin typeface="Baskerville" panose="02020502070401020303" pitchFamily="18" charset="0"/>
                    <a:ea typeface="Baskerville" panose="02020502070401020303" pitchFamily="18" charset="0"/>
                  </a:rPr>
                  <a:t>Dead time</a:t>
                </a:r>
                <a:endParaRPr lang="en-US" sz="1200" dirty="0">
                  <a:latin typeface="Baskerville" panose="02020502070401020303" pitchFamily="18" charset="0"/>
                  <a:ea typeface="Baskerville" panose="02020502070401020303" pitchFamily="18" charset="0"/>
                </a:endParaRPr>
              </a:p>
              <a:p>
                <a:pPr indent="-85725">
                  <a:spcBef>
                    <a:spcPts val="450"/>
                  </a:spcBef>
                </a:pPr>
                <a:r>
                  <a:rPr lang="en-US" sz="1200" dirty="0">
                    <a:latin typeface="Baskerville" panose="02020502070401020303" pitchFamily="18" charset="0"/>
                    <a:ea typeface="Baskerville" panose="02020502070401020303" pitchFamily="18" charset="0"/>
                  </a:rPr>
                  <a:t>We need to mitigate:</a:t>
                </a:r>
                <a:br>
                  <a:rPr lang="en-US" sz="1200" dirty="0">
                    <a:latin typeface="Baskerville" panose="02020502070401020303" pitchFamily="18" charset="0"/>
                    <a:ea typeface="Baskerville" panose="02020502070401020303" pitchFamily="18" charset="0"/>
                  </a:rPr>
                </a:br>
                <a:endParaRPr lang="en-US" sz="1200" dirty="0">
                  <a:latin typeface="Baskerville" panose="02020502070401020303" pitchFamily="18" charset="0"/>
                  <a:ea typeface="Baskerville" panose="02020502070401020303" pitchFamily="18" charset="0"/>
                </a:endParaRPr>
              </a:p>
              <a:p>
                <a:pPr marL="411480" lvl="1" indent="-137160">
                  <a:buFont typeface="Arial" panose="020B0604020202020204" pitchFamily="34" charset="0"/>
                  <a:buChar char="•"/>
                </a:pPr>
                <a:r>
                  <a:rPr lang="en-US" sz="1200" dirty="0">
                    <a:solidFill>
                      <a:schemeClr val="accent6">
                        <a:lumMod val="50000"/>
                      </a:schemeClr>
                    </a:solidFill>
                    <a:latin typeface="Baskerville" panose="02020502070401020303" pitchFamily="18" charset="0"/>
                    <a:ea typeface="Baskerville" panose="02020502070401020303" pitchFamily="18" charset="0"/>
                  </a:rPr>
                  <a:t>Slow varying noise that could span across many spill.</a:t>
                </a:r>
              </a:p>
              <a:p>
                <a:pPr marL="411480" lvl="1" indent="-137160">
                  <a:buFont typeface="Arial" panose="020B0604020202020204" pitchFamily="34" charset="0"/>
                  <a:buChar char="•"/>
                </a:pPr>
                <a:r>
                  <a:rPr lang="en-US" sz="1200" dirty="0">
                    <a:solidFill>
                      <a:schemeClr val="accent6">
                        <a:lumMod val="50000"/>
                      </a:schemeClr>
                    </a:solidFill>
                    <a:latin typeface="Baskerville" panose="02020502070401020303" pitchFamily="18" charset="0"/>
                    <a:ea typeface="Baskerville" panose="02020502070401020303" pitchFamily="18" charset="0"/>
                  </a:rPr>
                  <a:t>Fast variations that could arise within one spill.</a:t>
                </a:r>
              </a:p>
              <a:p>
                <a:pPr indent="-85725"/>
                <a:endParaRPr lang="en-US" sz="1200" dirty="0">
                  <a:latin typeface="Baskerville" panose="02020502070401020303" pitchFamily="18" charset="0"/>
                  <a:ea typeface="Baskerville" panose="02020502070401020303" pitchFamily="18" charset="0"/>
                </a:endParaRPr>
              </a:p>
              <a:p>
                <a:pPr indent="-85725"/>
                <a:r>
                  <a:rPr lang="en-US" sz="1200" dirty="0">
                    <a:latin typeface="Baskerville" panose="02020502070401020303" pitchFamily="18" charset="0"/>
                    <a:ea typeface="Baskerville" panose="02020502070401020303" pitchFamily="18" charset="0"/>
                  </a:rPr>
                  <a:t>Goal:</a:t>
                </a:r>
              </a:p>
              <a:p>
                <a:pPr indent="-85725"/>
                <a:r>
                  <a:rPr lang="en-US" sz="1200" dirty="0">
                    <a:solidFill>
                      <a:srgbClr val="FF0000"/>
                    </a:solidFill>
                    <a:latin typeface="Baskerville" panose="02020502070401020303" pitchFamily="18" charset="0"/>
                    <a:ea typeface="Baskerville" panose="02020502070401020303" pitchFamily="18" charset="0"/>
                  </a:rPr>
                  <a:t>	Spill Duty Factor = </a:t>
                </a:r>
                <a14:m>
                  <m:oMath xmlns:m="http://schemas.openxmlformats.org/officeDocument/2006/math">
                    <m:f>
                      <m:fPr>
                        <m:ctrlPr>
                          <a:rPr lang="en-US" sz="1200" i="1">
                            <a:solidFill>
                              <a:srgbClr val="FF0000"/>
                            </a:solidFill>
                            <a:latin typeface="Cambria Math" panose="02040503050406030204" pitchFamily="18" charset="0"/>
                            <a:ea typeface="Baskerville" panose="02020502070401020303" pitchFamily="18" charset="0"/>
                          </a:rPr>
                        </m:ctrlPr>
                      </m:fPr>
                      <m:num>
                        <m:r>
                          <a:rPr lang="en-US" sz="1200" i="1">
                            <a:solidFill>
                              <a:srgbClr val="FF0000"/>
                            </a:solidFill>
                            <a:latin typeface="Cambria Math" panose="02040503050406030204" pitchFamily="18" charset="0"/>
                            <a:ea typeface="Baskerville" panose="02020502070401020303" pitchFamily="18" charset="0"/>
                          </a:rPr>
                          <m:t>1</m:t>
                        </m:r>
                      </m:num>
                      <m:den>
                        <m:r>
                          <a:rPr lang="en-US" sz="1200" i="1">
                            <a:solidFill>
                              <a:srgbClr val="FF0000"/>
                            </a:solidFill>
                            <a:latin typeface="Cambria Math" panose="02040503050406030204" pitchFamily="18" charset="0"/>
                            <a:ea typeface="Baskerville" panose="02020502070401020303" pitchFamily="18" charset="0"/>
                          </a:rPr>
                          <m:t>1+</m:t>
                        </m:r>
                        <m:sSup>
                          <m:sSupPr>
                            <m:ctrlPr>
                              <a:rPr lang="en-US" sz="1200" i="1">
                                <a:solidFill>
                                  <a:srgbClr val="FF0000"/>
                                </a:solidFill>
                                <a:latin typeface="Cambria Math" panose="02040503050406030204" pitchFamily="18" charset="0"/>
                                <a:ea typeface="Baskerville" panose="02020502070401020303" pitchFamily="18" charset="0"/>
                              </a:rPr>
                            </m:ctrlPr>
                          </m:sSupPr>
                          <m:e>
                            <m:r>
                              <a:rPr lang="en-US" sz="1200" i="1">
                                <a:solidFill>
                                  <a:srgbClr val="FF0000"/>
                                </a:solidFill>
                                <a:latin typeface="Cambria Math" panose="02040503050406030204" pitchFamily="18" charset="0"/>
                                <a:ea typeface="Baskerville" panose="02020502070401020303" pitchFamily="18" charset="0"/>
                              </a:rPr>
                              <m:t>𝜎</m:t>
                            </m:r>
                          </m:e>
                          <m:sup>
                            <m:r>
                              <a:rPr lang="en-US" sz="1200" i="1">
                                <a:solidFill>
                                  <a:srgbClr val="FF0000"/>
                                </a:solidFill>
                                <a:latin typeface="Cambria Math" panose="02040503050406030204" pitchFamily="18" charset="0"/>
                                <a:ea typeface="Baskerville" panose="02020502070401020303" pitchFamily="18" charset="0"/>
                              </a:rPr>
                              <m:t>2</m:t>
                            </m:r>
                          </m:sup>
                        </m:sSup>
                      </m:den>
                    </m:f>
                  </m:oMath>
                </a14:m>
                <a:r>
                  <a:rPr lang="en-US" sz="1200" dirty="0">
                    <a:solidFill>
                      <a:srgbClr val="FF0000"/>
                    </a:solidFill>
                    <a:latin typeface="Baskerville" panose="02020502070401020303" pitchFamily="18" charset="0"/>
                    <a:ea typeface="Baskerville" panose="02020502070401020303" pitchFamily="18" charset="0"/>
                  </a:rPr>
                  <a:t>  &gt; 0.6</a:t>
                </a:r>
              </a:p>
            </p:txBody>
          </p:sp>
        </mc:Choice>
        <mc:Fallback xmlns="">
          <p:sp>
            <p:nvSpPr>
              <p:cNvPr id="4" name="TextBox 3">
                <a:extLst>
                  <a:ext uri="{FF2B5EF4-FFF2-40B4-BE49-F238E27FC236}">
                    <a16:creationId xmlns:a16="http://schemas.microsoft.com/office/drawing/2014/main" id="{CDE389A4-0927-0842-9533-3C372A0AFC14}"/>
                  </a:ext>
                </a:extLst>
              </p:cNvPr>
              <p:cNvSpPr txBox="1">
                <a:spLocks noRot="1" noChangeAspect="1" noMove="1" noResize="1" noEditPoints="1" noAdjustHandles="1" noChangeArrowheads="1" noChangeShapeType="1" noTextEdit="1"/>
              </p:cNvSpPr>
              <p:nvPr/>
            </p:nvSpPr>
            <p:spPr>
              <a:xfrm>
                <a:off x="5307258" y="230866"/>
                <a:ext cx="3634500" cy="3501151"/>
              </a:xfrm>
              <a:prstGeom prst="rect">
                <a:avLst/>
              </a:prstGeom>
              <a:blipFill>
                <a:blip r:embed="rId2"/>
                <a:stretch>
                  <a:fillRect/>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1DE23458-9708-C846-84E8-AF6084B3B776}"/>
              </a:ext>
            </a:extLst>
          </p:cNvPr>
          <p:cNvSpPr>
            <a:spLocks noGrp="1"/>
          </p:cNvSpPr>
          <p:nvPr>
            <p:ph type="dt" sz="half" idx="10"/>
          </p:nvPr>
        </p:nvSpPr>
        <p:spPr/>
        <p:txBody>
          <a:bodyPr/>
          <a:lstStyle/>
          <a:p>
            <a:r>
              <a:rPr lang="en-US"/>
              <a:t>14 Feb 2024</a:t>
            </a:r>
          </a:p>
        </p:txBody>
      </p:sp>
      <p:sp>
        <p:nvSpPr>
          <p:cNvPr id="8" name="Slide Number Placeholder 7">
            <a:extLst>
              <a:ext uri="{FF2B5EF4-FFF2-40B4-BE49-F238E27FC236}">
                <a16:creationId xmlns:a16="http://schemas.microsoft.com/office/drawing/2014/main" id="{F53134F2-7B66-E947-8F24-2FB771EFD47F}"/>
              </a:ext>
            </a:extLst>
          </p:cNvPr>
          <p:cNvSpPr>
            <a:spLocks noGrp="1"/>
          </p:cNvSpPr>
          <p:nvPr>
            <p:ph type="sldNum" sz="quarter" idx="12"/>
          </p:nvPr>
        </p:nvSpPr>
        <p:spPr/>
        <p:txBody>
          <a:bodyPr/>
          <a:lstStyle/>
          <a:p>
            <a:fld id="{B2FED1A7-FB98-43FD-AA3D-E7C3EC56B298}" type="slidenum">
              <a:rPr lang="en-US" smtClean="0"/>
              <a:t>2</a:t>
            </a:fld>
            <a:endParaRPr lang="en-US"/>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265610E5-5B53-4077-100E-CA8769C8C9B4}"/>
                  </a:ext>
                </a:extLst>
              </p:cNvPr>
              <p:cNvGraphicFramePr>
                <a:graphicFrameLocks noGrp="1"/>
              </p:cNvGraphicFramePr>
              <p:nvPr>
                <p:extLst>
                  <p:ext uri="{D42A27DB-BD31-4B8C-83A1-F6EECF244321}">
                    <p14:modId xmlns:p14="http://schemas.microsoft.com/office/powerpoint/2010/main" val="2016941790"/>
                  </p:ext>
                </p:extLst>
              </p:nvPr>
            </p:nvGraphicFramePr>
            <p:xfrm>
              <a:off x="337995" y="1317748"/>
              <a:ext cx="2774090" cy="3020156"/>
            </p:xfrm>
            <a:graphic>
              <a:graphicData uri="http://schemas.openxmlformats.org/drawingml/2006/table">
                <a:tbl>
                  <a:tblPr bandRow="1">
                    <a:tableStyleId>{5C22544A-7EE6-4342-B048-85BDC9FD1C3A}</a:tableStyleId>
                  </a:tblPr>
                  <a:tblGrid>
                    <a:gridCol w="1280588">
                      <a:extLst>
                        <a:ext uri="{9D8B030D-6E8A-4147-A177-3AD203B41FA5}">
                          <a16:colId xmlns:a16="http://schemas.microsoft.com/office/drawing/2014/main" val="20000"/>
                        </a:ext>
                      </a:extLst>
                    </a:gridCol>
                    <a:gridCol w="893427">
                      <a:extLst>
                        <a:ext uri="{9D8B030D-6E8A-4147-A177-3AD203B41FA5}">
                          <a16:colId xmlns:a16="http://schemas.microsoft.com/office/drawing/2014/main" val="20001"/>
                        </a:ext>
                      </a:extLst>
                    </a:gridCol>
                    <a:gridCol w="600075">
                      <a:extLst>
                        <a:ext uri="{9D8B030D-6E8A-4147-A177-3AD203B41FA5}">
                          <a16:colId xmlns:a16="http://schemas.microsoft.com/office/drawing/2014/main" val="20002"/>
                        </a:ext>
                      </a:extLst>
                    </a:gridCol>
                  </a:tblGrid>
                  <a:tr h="480060">
                    <a:tc>
                      <a:txBody>
                        <a:bodyPr/>
                        <a:lstStyle/>
                        <a:p>
                          <a:pPr algn="l"/>
                          <a:r>
                            <a:rPr lang="en-US" sz="900" dirty="0">
                              <a:latin typeface="Baskerville" panose="02020502070401020303" pitchFamily="18" charset="0"/>
                              <a:ea typeface="Baskerville" panose="02020502070401020303" pitchFamily="18" charset="0"/>
                            </a:rPr>
                            <a:t>Maximum Intensity in DR</a:t>
                          </a: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&lt; 1 X 10</a:t>
                          </a:r>
                          <a:r>
                            <a:rPr lang="en-US" sz="900" baseline="30000" dirty="0">
                              <a:latin typeface="Baskerville" panose="02020502070401020303" pitchFamily="18" charset="0"/>
                              <a:ea typeface="Baskerville" panose="02020502070401020303" pitchFamily="18" charset="0"/>
                            </a:rPr>
                            <a:t>12</a:t>
                          </a:r>
                          <a:endParaRPr lang="en-US" sz="900" dirty="0">
                            <a:latin typeface="Baskerville" panose="02020502070401020303" pitchFamily="18" charset="0"/>
                            <a:ea typeface="Baskerville" panose="02020502070401020303" pitchFamily="18" charset="0"/>
                          </a:endParaRP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protons</a:t>
                          </a:r>
                        </a:p>
                      </a:txBody>
                      <a:tcPr marL="102870" marR="102870" marT="102870" marB="102870"/>
                    </a:tc>
                    <a:extLst>
                      <a:ext uri="{0D108BD9-81ED-4DB2-BD59-A6C34878D82A}">
                        <a16:rowId xmlns:a16="http://schemas.microsoft.com/office/drawing/2014/main" val="10000"/>
                      </a:ext>
                    </a:extLst>
                  </a:tr>
                  <a:tr h="342900">
                    <a:tc>
                      <a:txBody>
                        <a:bodyPr/>
                        <a:lstStyle/>
                        <a:p>
                          <a:pPr algn="l"/>
                          <a:r>
                            <a:rPr lang="en-US" sz="900" dirty="0">
                              <a:latin typeface="Baskerville" panose="02020502070401020303" pitchFamily="18" charset="0"/>
                              <a:ea typeface="Baskerville" panose="02020502070401020303" pitchFamily="18" charset="0"/>
                            </a:rPr>
                            <a:t>Revolution time in DR</a:t>
                          </a: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1.694</a:t>
                          </a:r>
                        </a:p>
                      </a:txBody>
                      <a:tcPr marL="102870" marR="102870" marT="102870" marB="102870"/>
                    </a:tc>
                    <a:tc>
                      <a:txBody>
                        <a:bodyPr/>
                        <a:lstStyle/>
                        <a:p>
                          <a:pPr algn="ctr"/>
                          <a14:m>
                            <m:oMath xmlns:m="http://schemas.openxmlformats.org/officeDocument/2006/math">
                              <m:r>
                                <a:rPr lang="en-US" sz="900" b="0" i="1" baseline="0" smtClean="0">
                                  <a:latin typeface="Cambria Math" charset="0"/>
                                </a:rPr>
                                <m:t>𝜇</m:t>
                              </m:r>
                            </m:oMath>
                          </a14:m>
                          <a:r>
                            <a:rPr lang="en-US" sz="900" baseline="0" dirty="0">
                              <a:latin typeface="Baskerville" panose="02020502070401020303" pitchFamily="18" charset="0"/>
                              <a:ea typeface="Baskerville" panose="02020502070401020303" pitchFamily="18" charset="0"/>
                            </a:rPr>
                            <a:t>s</a:t>
                          </a:r>
                          <a:endParaRPr lang="en-US" sz="900" dirty="0">
                            <a:latin typeface="Baskerville" panose="02020502070401020303" pitchFamily="18" charset="0"/>
                            <a:ea typeface="Baskerville" panose="02020502070401020303" pitchFamily="18" charset="0"/>
                          </a:endParaRPr>
                        </a:p>
                      </a:txBody>
                      <a:tcPr marL="102870" marR="102870" marT="102870" marB="102870"/>
                    </a:tc>
                    <a:extLst>
                      <a:ext uri="{0D108BD9-81ED-4DB2-BD59-A6C34878D82A}">
                        <a16:rowId xmlns:a16="http://schemas.microsoft.com/office/drawing/2014/main" val="10001"/>
                      </a:ext>
                    </a:extLst>
                  </a:tr>
                  <a:tr h="342900">
                    <a:tc>
                      <a:txBody>
                        <a:bodyPr/>
                        <a:lstStyle/>
                        <a:p>
                          <a:pPr algn="l"/>
                          <a:r>
                            <a:rPr lang="en-US" sz="900" dirty="0">
                              <a:latin typeface="Baskerville" panose="02020502070401020303" pitchFamily="18" charset="0"/>
                              <a:ea typeface="Baskerville" panose="02020502070401020303" pitchFamily="18" charset="0"/>
                            </a:rPr>
                            <a:t>Orbit length of DR</a:t>
                          </a: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505.294</a:t>
                          </a: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m</a:t>
                          </a:r>
                        </a:p>
                      </a:txBody>
                      <a:tcPr marL="102870" marR="102870" marT="102870" marB="102870"/>
                    </a:tc>
                    <a:extLst>
                      <a:ext uri="{0D108BD9-81ED-4DB2-BD59-A6C34878D82A}">
                        <a16:rowId xmlns:a16="http://schemas.microsoft.com/office/drawing/2014/main" val="10002"/>
                      </a:ext>
                    </a:extLst>
                  </a:tr>
                  <a:tr h="345536">
                    <a:tc>
                      <a:txBody>
                        <a:bodyPr/>
                        <a:lstStyle/>
                        <a:p>
                          <a:pPr algn="l"/>
                          <a:r>
                            <a:rPr lang="en-US" sz="900" dirty="0">
                              <a:latin typeface="Baskerville" panose="02020502070401020303" pitchFamily="18" charset="0"/>
                              <a:ea typeface="Baskerville" panose="02020502070401020303" pitchFamily="18" charset="0"/>
                            </a:rPr>
                            <a:t>Horizontal</a:t>
                          </a:r>
                          <a:r>
                            <a:rPr lang="en-US" sz="900" baseline="0" dirty="0">
                              <a:latin typeface="Baskerville" panose="02020502070401020303" pitchFamily="18" charset="0"/>
                              <a:ea typeface="Baskerville" panose="02020502070401020303" pitchFamily="18" charset="0"/>
                            </a:rPr>
                            <a:t> tune in DR</a:t>
                          </a:r>
                          <a:endParaRPr lang="en-US" sz="900" dirty="0">
                            <a:latin typeface="Baskerville" panose="02020502070401020303" pitchFamily="18" charset="0"/>
                            <a:ea typeface="Baskerville" panose="02020502070401020303" pitchFamily="18" charset="0"/>
                          </a:endParaRP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9.650 to 9.666</a:t>
                          </a:r>
                        </a:p>
                      </a:txBody>
                      <a:tcPr marL="102870" marR="102870" marT="102870" marB="102870"/>
                    </a:tc>
                    <a:tc>
                      <a:txBody>
                        <a:bodyPr/>
                        <a:lstStyle/>
                        <a:p>
                          <a:pPr algn="ctr"/>
                          <a:endParaRPr lang="en-US" sz="900" dirty="0">
                            <a:latin typeface="Baskerville" panose="02020502070401020303" pitchFamily="18" charset="0"/>
                            <a:ea typeface="Baskerville" panose="02020502070401020303" pitchFamily="18" charset="0"/>
                          </a:endParaRPr>
                        </a:p>
                      </a:txBody>
                      <a:tcPr marL="102870" marR="102870" marT="102870" marB="102870"/>
                    </a:tc>
                    <a:extLst>
                      <a:ext uri="{0D108BD9-81ED-4DB2-BD59-A6C34878D82A}">
                        <a16:rowId xmlns:a16="http://schemas.microsoft.com/office/drawing/2014/main" val="10003"/>
                      </a:ext>
                    </a:extLst>
                  </a:tr>
                  <a:tr h="480060">
                    <a:tc>
                      <a:txBody>
                        <a:bodyPr/>
                        <a:lstStyle/>
                        <a:p>
                          <a:pPr algn="l"/>
                          <a:r>
                            <a:rPr lang="en-US" sz="900" dirty="0">
                              <a:latin typeface="Baskerville" panose="02020502070401020303" pitchFamily="18" charset="0"/>
                              <a:ea typeface="Baskerville" panose="02020502070401020303" pitchFamily="18" charset="0"/>
                            </a:rPr>
                            <a:t>Protons</a:t>
                          </a:r>
                          <a:r>
                            <a:rPr lang="en-US" sz="900" baseline="0" dirty="0">
                              <a:latin typeface="Baskerville" panose="02020502070401020303" pitchFamily="18" charset="0"/>
                              <a:ea typeface="Baskerville" panose="02020502070401020303" pitchFamily="18" charset="0"/>
                            </a:rPr>
                            <a:t> per extracted pulse</a:t>
                          </a:r>
                          <a:endParaRPr lang="en-US" sz="900" dirty="0">
                            <a:latin typeface="Baskerville" panose="02020502070401020303" pitchFamily="18" charset="0"/>
                            <a:ea typeface="Baskerville" panose="02020502070401020303" pitchFamily="18" charset="0"/>
                          </a:endParaRP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&lt; 4 X 10</a:t>
                          </a:r>
                          <a:r>
                            <a:rPr lang="en-US" sz="900" baseline="30000" dirty="0">
                              <a:latin typeface="Baskerville" panose="02020502070401020303" pitchFamily="18" charset="0"/>
                              <a:ea typeface="Baskerville" panose="02020502070401020303" pitchFamily="18" charset="0"/>
                            </a:rPr>
                            <a:t>7</a:t>
                          </a:r>
                          <a:endParaRPr lang="en-US" sz="900" dirty="0">
                            <a:latin typeface="Baskerville" panose="02020502070401020303" pitchFamily="18" charset="0"/>
                            <a:ea typeface="Baskerville" panose="02020502070401020303" pitchFamily="18" charset="0"/>
                          </a:endParaRP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protons</a:t>
                          </a:r>
                        </a:p>
                      </a:txBody>
                      <a:tcPr marL="102870" marR="102870" marT="102870" marB="102870"/>
                    </a:tc>
                    <a:extLst>
                      <a:ext uri="{0D108BD9-81ED-4DB2-BD59-A6C34878D82A}">
                        <a16:rowId xmlns:a16="http://schemas.microsoft.com/office/drawing/2014/main" val="10004"/>
                      </a:ext>
                    </a:extLst>
                  </a:tr>
                  <a:tr h="342900">
                    <a:tc>
                      <a:txBody>
                        <a:bodyPr/>
                        <a:lstStyle/>
                        <a:p>
                          <a:pPr algn="l"/>
                          <a:r>
                            <a:rPr lang="en-US" sz="900" dirty="0">
                              <a:latin typeface="Baskerville" panose="02020502070401020303" pitchFamily="18" charset="0"/>
                              <a:ea typeface="Baskerville" panose="02020502070401020303" pitchFamily="18" charset="0"/>
                            </a:rPr>
                            <a:t>Spill Duty Factor</a:t>
                          </a:r>
                        </a:p>
                      </a:txBody>
                      <a:tcPr marL="102870" marR="102870" marT="102870" marB="102870"/>
                    </a:tc>
                    <a:tc>
                      <a:txBody>
                        <a:bodyPr/>
                        <a:lstStyle/>
                        <a:p>
                          <a:pPr algn="ctr"/>
                          <a:r>
                            <a:rPr lang="en-US" sz="900" baseline="0" dirty="0">
                              <a:latin typeface="Baskerville" panose="02020502070401020303" pitchFamily="18" charset="0"/>
                              <a:ea typeface="Baskerville" panose="02020502070401020303" pitchFamily="18" charset="0"/>
                            </a:rPr>
                            <a:t>&gt;60% </a:t>
                          </a:r>
                          <a:endParaRPr lang="en-US" sz="900" dirty="0">
                            <a:latin typeface="Baskerville" panose="02020502070401020303" pitchFamily="18" charset="0"/>
                            <a:ea typeface="Baskerville" panose="02020502070401020303" pitchFamily="18" charset="0"/>
                          </a:endParaRPr>
                        </a:p>
                      </a:txBody>
                      <a:tcPr marL="102870" marR="102870" marT="102870" marB="102870"/>
                    </a:tc>
                    <a:tc>
                      <a:txBody>
                        <a:bodyPr/>
                        <a:lstStyle/>
                        <a:p>
                          <a:pPr algn="ctr"/>
                          <a:endParaRPr lang="en-US" sz="900" dirty="0">
                            <a:latin typeface="Baskerville" panose="02020502070401020303" pitchFamily="18" charset="0"/>
                            <a:ea typeface="Baskerville" panose="02020502070401020303" pitchFamily="18" charset="0"/>
                          </a:endParaRPr>
                        </a:p>
                      </a:txBody>
                      <a:tcPr marL="102870" marR="102870" marT="102870" marB="102870"/>
                    </a:tc>
                    <a:extLst>
                      <a:ext uri="{0D108BD9-81ED-4DB2-BD59-A6C34878D82A}">
                        <a16:rowId xmlns:a16="http://schemas.microsoft.com/office/drawing/2014/main" val="10005"/>
                      </a:ext>
                    </a:extLst>
                  </a:tr>
                  <a:tr h="342900">
                    <a:tc>
                      <a:txBody>
                        <a:bodyPr/>
                        <a:lstStyle/>
                        <a:p>
                          <a:pPr algn="l"/>
                          <a:r>
                            <a:rPr lang="en-US" sz="900" dirty="0">
                              <a:latin typeface="Baskerville" panose="02020502070401020303" pitchFamily="18" charset="0"/>
                              <a:ea typeface="Baskerville" panose="02020502070401020303" pitchFamily="18" charset="0"/>
                            </a:rPr>
                            <a:t>Single</a:t>
                          </a:r>
                          <a:r>
                            <a:rPr lang="en-US" sz="900" baseline="0" dirty="0">
                              <a:latin typeface="Baskerville" panose="02020502070401020303" pitchFamily="18" charset="0"/>
                              <a:ea typeface="Baskerville" panose="02020502070401020303" pitchFamily="18" charset="0"/>
                            </a:rPr>
                            <a:t> s</a:t>
                          </a:r>
                          <a:r>
                            <a:rPr lang="en-US" sz="900" dirty="0">
                              <a:latin typeface="Baskerville" panose="02020502070401020303" pitchFamily="18" charset="0"/>
                              <a:ea typeface="Baskerville" panose="02020502070401020303" pitchFamily="18" charset="0"/>
                            </a:rPr>
                            <a:t>pill</a:t>
                          </a:r>
                          <a:r>
                            <a:rPr lang="en-US" sz="900" baseline="0" dirty="0">
                              <a:latin typeface="Baskerville" panose="02020502070401020303" pitchFamily="18" charset="0"/>
                              <a:ea typeface="Baskerville" panose="02020502070401020303" pitchFamily="18" charset="0"/>
                            </a:rPr>
                            <a:t> duration</a:t>
                          </a:r>
                          <a:endParaRPr lang="en-US" sz="900" dirty="0">
                            <a:latin typeface="Baskerville" panose="02020502070401020303" pitchFamily="18" charset="0"/>
                            <a:ea typeface="Baskerville" panose="02020502070401020303" pitchFamily="18" charset="0"/>
                          </a:endParaRP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43</a:t>
                          </a:r>
                        </a:p>
                      </a:txBody>
                      <a:tcPr marL="102870" marR="102870" marT="102870" marB="102870"/>
                    </a:tc>
                    <a:tc>
                      <a:txBody>
                        <a:bodyPr/>
                        <a:lstStyle/>
                        <a:p>
                          <a:pPr algn="ctr"/>
                          <a:r>
                            <a:rPr lang="en-US" sz="900" dirty="0" err="1">
                              <a:latin typeface="Baskerville" panose="02020502070401020303" pitchFamily="18" charset="0"/>
                              <a:ea typeface="Baskerville" panose="02020502070401020303" pitchFamily="18" charset="0"/>
                            </a:rPr>
                            <a:t>ms</a:t>
                          </a:r>
                          <a:endParaRPr lang="en-US" sz="900" dirty="0">
                            <a:latin typeface="Baskerville" panose="02020502070401020303" pitchFamily="18" charset="0"/>
                            <a:ea typeface="Baskerville" panose="02020502070401020303" pitchFamily="18" charset="0"/>
                          </a:endParaRPr>
                        </a:p>
                      </a:txBody>
                      <a:tcPr marL="102870" marR="102870" marT="102870" marB="102870"/>
                    </a:tc>
                    <a:extLst>
                      <a:ext uri="{0D108BD9-81ED-4DB2-BD59-A6C34878D82A}">
                        <a16:rowId xmlns:a16="http://schemas.microsoft.com/office/drawing/2014/main" val="10006"/>
                      </a:ext>
                    </a:extLst>
                  </a:tr>
                  <a:tr h="342900">
                    <a:tc>
                      <a:txBody>
                        <a:bodyPr/>
                        <a:lstStyle/>
                        <a:p>
                          <a:pPr algn="l"/>
                          <a:r>
                            <a:rPr lang="en-US" sz="900" dirty="0">
                              <a:latin typeface="Baskerville" panose="02020502070401020303" pitchFamily="18" charset="0"/>
                              <a:ea typeface="Baskerville" panose="02020502070401020303" pitchFamily="18" charset="0"/>
                            </a:rPr>
                            <a:t>Beam Power</a:t>
                          </a: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8</a:t>
                          </a: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kW</a:t>
                          </a:r>
                        </a:p>
                      </a:txBody>
                      <a:tcPr marL="102870" marR="102870" marT="102870" marB="102870"/>
                    </a:tc>
                    <a:extLst>
                      <a:ext uri="{0D108BD9-81ED-4DB2-BD59-A6C34878D82A}">
                        <a16:rowId xmlns:a16="http://schemas.microsoft.com/office/drawing/2014/main" val="10007"/>
                      </a:ext>
                    </a:extLst>
                  </a:tr>
                </a:tbl>
              </a:graphicData>
            </a:graphic>
          </p:graphicFrame>
        </mc:Choice>
        <mc:Fallback xmlns="">
          <p:graphicFrame>
            <p:nvGraphicFramePr>
              <p:cNvPr id="7" name="Table 6">
                <a:extLst>
                  <a:ext uri="{FF2B5EF4-FFF2-40B4-BE49-F238E27FC236}">
                    <a16:creationId xmlns:a16="http://schemas.microsoft.com/office/drawing/2014/main" id="{265610E5-5B53-4077-100E-CA8769C8C9B4}"/>
                  </a:ext>
                </a:extLst>
              </p:cNvPr>
              <p:cNvGraphicFramePr>
                <a:graphicFrameLocks noGrp="1"/>
              </p:cNvGraphicFramePr>
              <p:nvPr>
                <p:extLst>
                  <p:ext uri="{D42A27DB-BD31-4B8C-83A1-F6EECF244321}">
                    <p14:modId xmlns:p14="http://schemas.microsoft.com/office/powerpoint/2010/main" val="2016941790"/>
                  </p:ext>
                </p:extLst>
              </p:nvPr>
            </p:nvGraphicFramePr>
            <p:xfrm>
              <a:off x="337995" y="1317748"/>
              <a:ext cx="2774090" cy="3020156"/>
            </p:xfrm>
            <a:graphic>
              <a:graphicData uri="http://schemas.openxmlformats.org/drawingml/2006/table">
                <a:tbl>
                  <a:tblPr bandRow="1">
                    <a:tableStyleId>{5C22544A-7EE6-4342-B048-85BDC9FD1C3A}</a:tableStyleId>
                  </a:tblPr>
                  <a:tblGrid>
                    <a:gridCol w="1280588">
                      <a:extLst>
                        <a:ext uri="{9D8B030D-6E8A-4147-A177-3AD203B41FA5}">
                          <a16:colId xmlns:a16="http://schemas.microsoft.com/office/drawing/2014/main" val="20000"/>
                        </a:ext>
                      </a:extLst>
                    </a:gridCol>
                    <a:gridCol w="893427">
                      <a:extLst>
                        <a:ext uri="{9D8B030D-6E8A-4147-A177-3AD203B41FA5}">
                          <a16:colId xmlns:a16="http://schemas.microsoft.com/office/drawing/2014/main" val="20001"/>
                        </a:ext>
                      </a:extLst>
                    </a:gridCol>
                    <a:gridCol w="600075">
                      <a:extLst>
                        <a:ext uri="{9D8B030D-6E8A-4147-A177-3AD203B41FA5}">
                          <a16:colId xmlns:a16="http://schemas.microsoft.com/office/drawing/2014/main" val="20002"/>
                        </a:ext>
                      </a:extLst>
                    </a:gridCol>
                  </a:tblGrid>
                  <a:tr h="480060">
                    <a:tc>
                      <a:txBody>
                        <a:bodyPr/>
                        <a:lstStyle/>
                        <a:p>
                          <a:pPr algn="l"/>
                          <a:r>
                            <a:rPr lang="en-US" sz="900" dirty="0">
                              <a:latin typeface="Baskerville" panose="02020502070401020303" pitchFamily="18" charset="0"/>
                              <a:ea typeface="Baskerville" panose="02020502070401020303" pitchFamily="18" charset="0"/>
                            </a:rPr>
                            <a:t>Maximum Intensity in DR</a:t>
                          </a: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&lt; 1 X 10</a:t>
                          </a:r>
                          <a:r>
                            <a:rPr lang="en-US" sz="900" baseline="30000" dirty="0">
                              <a:latin typeface="Baskerville" panose="02020502070401020303" pitchFamily="18" charset="0"/>
                              <a:ea typeface="Baskerville" panose="02020502070401020303" pitchFamily="18" charset="0"/>
                            </a:rPr>
                            <a:t>12</a:t>
                          </a:r>
                          <a:endParaRPr lang="en-US" sz="900" dirty="0">
                            <a:latin typeface="Baskerville" panose="02020502070401020303" pitchFamily="18" charset="0"/>
                            <a:ea typeface="Baskerville" panose="02020502070401020303" pitchFamily="18" charset="0"/>
                          </a:endParaRP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protons</a:t>
                          </a:r>
                        </a:p>
                      </a:txBody>
                      <a:tcPr marL="102870" marR="102870" marT="102870" marB="102870"/>
                    </a:tc>
                    <a:extLst>
                      <a:ext uri="{0D108BD9-81ED-4DB2-BD59-A6C34878D82A}">
                        <a16:rowId xmlns:a16="http://schemas.microsoft.com/office/drawing/2014/main" val="10000"/>
                      </a:ext>
                    </a:extLst>
                  </a:tr>
                  <a:tr h="342900">
                    <a:tc>
                      <a:txBody>
                        <a:bodyPr/>
                        <a:lstStyle/>
                        <a:p>
                          <a:pPr algn="l"/>
                          <a:r>
                            <a:rPr lang="en-US" sz="900" dirty="0">
                              <a:latin typeface="Baskerville" panose="02020502070401020303" pitchFamily="18" charset="0"/>
                              <a:ea typeface="Baskerville" panose="02020502070401020303" pitchFamily="18" charset="0"/>
                            </a:rPr>
                            <a:t>Revolution time in DR</a:t>
                          </a: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1.694</a:t>
                          </a:r>
                        </a:p>
                      </a:txBody>
                      <a:tcPr marL="102870" marR="102870" marT="102870" marB="102870"/>
                    </a:tc>
                    <a:tc>
                      <a:txBody>
                        <a:bodyPr/>
                        <a:lstStyle/>
                        <a:p>
                          <a:endParaRPr lang="en-US"/>
                        </a:p>
                      </a:txBody>
                      <a:tcPr marL="102870" marR="102870" marT="102870" marB="102870">
                        <a:blipFill>
                          <a:blip r:embed="rId3"/>
                          <a:stretch>
                            <a:fillRect l="-360417" t="-140741" r="-2083" b="-648148"/>
                          </a:stretch>
                        </a:blipFill>
                      </a:tcPr>
                    </a:tc>
                    <a:extLst>
                      <a:ext uri="{0D108BD9-81ED-4DB2-BD59-A6C34878D82A}">
                        <a16:rowId xmlns:a16="http://schemas.microsoft.com/office/drawing/2014/main" val="10001"/>
                      </a:ext>
                    </a:extLst>
                  </a:tr>
                  <a:tr h="342900">
                    <a:tc>
                      <a:txBody>
                        <a:bodyPr/>
                        <a:lstStyle/>
                        <a:p>
                          <a:pPr algn="l"/>
                          <a:r>
                            <a:rPr lang="en-US" sz="900" dirty="0">
                              <a:latin typeface="Baskerville" panose="02020502070401020303" pitchFamily="18" charset="0"/>
                              <a:ea typeface="Baskerville" panose="02020502070401020303" pitchFamily="18" charset="0"/>
                            </a:rPr>
                            <a:t>Orbit length of DR</a:t>
                          </a: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505.294</a:t>
                          </a: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m</a:t>
                          </a:r>
                        </a:p>
                      </a:txBody>
                      <a:tcPr marL="102870" marR="102870" marT="102870" marB="102870"/>
                    </a:tc>
                    <a:extLst>
                      <a:ext uri="{0D108BD9-81ED-4DB2-BD59-A6C34878D82A}">
                        <a16:rowId xmlns:a16="http://schemas.microsoft.com/office/drawing/2014/main" val="10002"/>
                      </a:ext>
                    </a:extLst>
                  </a:tr>
                  <a:tr h="345536">
                    <a:tc>
                      <a:txBody>
                        <a:bodyPr/>
                        <a:lstStyle/>
                        <a:p>
                          <a:pPr algn="l"/>
                          <a:r>
                            <a:rPr lang="en-US" sz="900" dirty="0">
                              <a:latin typeface="Baskerville" panose="02020502070401020303" pitchFamily="18" charset="0"/>
                              <a:ea typeface="Baskerville" panose="02020502070401020303" pitchFamily="18" charset="0"/>
                            </a:rPr>
                            <a:t>Horizontal</a:t>
                          </a:r>
                          <a:r>
                            <a:rPr lang="en-US" sz="900" baseline="0" dirty="0">
                              <a:latin typeface="Baskerville" panose="02020502070401020303" pitchFamily="18" charset="0"/>
                              <a:ea typeface="Baskerville" panose="02020502070401020303" pitchFamily="18" charset="0"/>
                            </a:rPr>
                            <a:t> tune in DR</a:t>
                          </a:r>
                          <a:endParaRPr lang="en-US" sz="900" dirty="0">
                            <a:latin typeface="Baskerville" panose="02020502070401020303" pitchFamily="18" charset="0"/>
                            <a:ea typeface="Baskerville" panose="02020502070401020303" pitchFamily="18" charset="0"/>
                          </a:endParaRP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9.650 to 9.666</a:t>
                          </a:r>
                        </a:p>
                      </a:txBody>
                      <a:tcPr marL="102870" marR="102870" marT="102870" marB="102870"/>
                    </a:tc>
                    <a:tc>
                      <a:txBody>
                        <a:bodyPr/>
                        <a:lstStyle/>
                        <a:p>
                          <a:pPr algn="ctr"/>
                          <a:endParaRPr lang="en-US" sz="900" dirty="0">
                            <a:latin typeface="Baskerville" panose="02020502070401020303" pitchFamily="18" charset="0"/>
                            <a:ea typeface="Baskerville" panose="02020502070401020303" pitchFamily="18" charset="0"/>
                          </a:endParaRPr>
                        </a:p>
                      </a:txBody>
                      <a:tcPr marL="102870" marR="102870" marT="102870" marB="102870"/>
                    </a:tc>
                    <a:extLst>
                      <a:ext uri="{0D108BD9-81ED-4DB2-BD59-A6C34878D82A}">
                        <a16:rowId xmlns:a16="http://schemas.microsoft.com/office/drawing/2014/main" val="10003"/>
                      </a:ext>
                    </a:extLst>
                  </a:tr>
                  <a:tr h="480060">
                    <a:tc>
                      <a:txBody>
                        <a:bodyPr/>
                        <a:lstStyle/>
                        <a:p>
                          <a:pPr algn="l"/>
                          <a:r>
                            <a:rPr lang="en-US" sz="900" dirty="0">
                              <a:latin typeface="Baskerville" panose="02020502070401020303" pitchFamily="18" charset="0"/>
                              <a:ea typeface="Baskerville" panose="02020502070401020303" pitchFamily="18" charset="0"/>
                            </a:rPr>
                            <a:t>Protons</a:t>
                          </a:r>
                          <a:r>
                            <a:rPr lang="en-US" sz="900" baseline="0" dirty="0">
                              <a:latin typeface="Baskerville" panose="02020502070401020303" pitchFamily="18" charset="0"/>
                              <a:ea typeface="Baskerville" panose="02020502070401020303" pitchFamily="18" charset="0"/>
                            </a:rPr>
                            <a:t> per extracted pulse</a:t>
                          </a:r>
                          <a:endParaRPr lang="en-US" sz="900" dirty="0">
                            <a:latin typeface="Baskerville" panose="02020502070401020303" pitchFamily="18" charset="0"/>
                            <a:ea typeface="Baskerville" panose="02020502070401020303" pitchFamily="18" charset="0"/>
                          </a:endParaRP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&lt; 4 X 10</a:t>
                          </a:r>
                          <a:r>
                            <a:rPr lang="en-US" sz="900" baseline="30000" dirty="0">
                              <a:latin typeface="Baskerville" panose="02020502070401020303" pitchFamily="18" charset="0"/>
                              <a:ea typeface="Baskerville" panose="02020502070401020303" pitchFamily="18" charset="0"/>
                            </a:rPr>
                            <a:t>7</a:t>
                          </a:r>
                          <a:endParaRPr lang="en-US" sz="900" dirty="0">
                            <a:latin typeface="Baskerville" panose="02020502070401020303" pitchFamily="18" charset="0"/>
                            <a:ea typeface="Baskerville" panose="02020502070401020303" pitchFamily="18" charset="0"/>
                          </a:endParaRP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protons</a:t>
                          </a:r>
                        </a:p>
                      </a:txBody>
                      <a:tcPr marL="102870" marR="102870" marT="102870" marB="102870"/>
                    </a:tc>
                    <a:extLst>
                      <a:ext uri="{0D108BD9-81ED-4DB2-BD59-A6C34878D82A}">
                        <a16:rowId xmlns:a16="http://schemas.microsoft.com/office/drawing/2014/main" val="10004"/>
                      </a:ext>
                    </a:extLst>
                  </a:tr>
                  <a:tr h="342900">
                    <a:tc>
                      <a:txBody>
                        <a:bodyPr/>
                        <a:lstStyle/>
                        <a:p>
                          <a:pPr algn="l"/>
                          <a:r>
                            <a:rPr lang="en-US" sz="900" dirty="0">
                              <a:latin typeface="Baskerville" panose="02020502070401020303" pitchFamily="18" charset="0"/>
                              <a:ea typeface="Baskerville" panose="02020502070401020303" pitchFamily="18" charset="0"/>
                            </a:rPr>
                            <a:t>Spill Duty Factor</a:t>
                          </a:r>
                        </a:p>
                      </a:txBody>
                      <a:tcPr marL="102870" marR="102870" marT="102870" marB="102870"/>
                    </a:tc>
                    <a:tc>
                      <a:txBody>
                        <a:bodyPr/>
                        <a:lstStyle/>
                        <a:p>
                          <a:pPr algn="ctr"/>
                          <a:r>
                            <a:rPr lang="en-US" sz="900" baseline="0" dirty="0">
                              <a:latin typeface="Baskerville" panose="02020502070401020303" pitchFamily="18" charset="0"/>
                              <a:ea typeface="Baskerville" panose="02020502070401020303" pitchFamily="18" charset="0"/>
                            </a:rPr>
                            <a:t>&gt;60% </a:t>
                          </a:r>
                          <a:endParaRPr lang="en-US" sz="900" dirty="0">
                            <a:latin typeface="Baskerville" panose="02020502070401020303" pitchFamily="18" charset="0"/>
                            <a:ea typeface="Baskerville" panose="02020502070401020303" pitchFamily="18" charset="0"/>
                          </a:endParaRPr>
                        </a:p>
                      </a:txBody>
                      <a:tcPr marL="102870" marR="102870" marT="102870" marB="102870"/>
                    </a:tc>
                    <a:tc>
                      <a:txBody>
                        <a:bodyPr/>
                        <a:lstStyle/>
                        <a:p>
                          <a:pPr algn="ctr"/>
                          <a:endParaRPr lang="en-US" sz="900" dirty="0">
                            <a:latin typeface="Baskerville" panose="02020502070401020303" pitchFamily="18" charset="0"/>
                            <a:ea typeface="Baskerville" panose="02020502070401020303" pitchFamily="18" charset="0"/>
                          </a:endParaRPr>
                        </a:p>
                      </a:txBody>
                      <a:tcPr marL="102870" marR="102870" marT="102870" marB="102870"/>
                    </a:tc>
                    <a:extLst>
                      <a:ext uri="{0D108BD9-81ED-4DB2-BD59-A6C34878D82A}">
                        <a16:rowId xmlns:a16="http://schemas.microsoft.com/office/drawing/2014/main" val="10005"/>
                      </a:ext>
                    </a:extLst>
                  </a:tr>
                  <a:tr h="342900">
                    <a:tc>
                      <a:txBody>
                        <a:bodyPr/>
                        <a:lstStyle/>
                        <a:p>
                          <a:pPr algn="l"/>
                          <a:r>
                            <a:rPr lang="en-US" sz="900" dirty="0">
                              <a:latin typeface="Baskerville" panose="02020502070401020303" pitchFamily="18" charset="0"/>
                              <a:ea typeface="Baskerville" panose="02020502070401020303" pitchFamily="18" charset="0"/>
                            </a:rPr>
                            <a:t>Single</a:t>
                          </a:r>
                          <a:r>
                            <a:rPr lang="en-US" sz="900" baseline="0" dirty="0">
                              <a:latin typeface="Baskerville" panose="02020502070401020303" pitchFamily="18" charset="0"/>
                              <a:ea typeface="Baskerville" panose="02020502070401020303" pitchFamily="18" charset="0"/>
                            </a:rPr>
                            <a:t> s</a:t>
                          </a:r>
                          <a:r>
                            <a:rPr lang="en-US" sz="900" dirty="0">
                              <a:latin typeface="Baskerville" panose="02020502070401020303" pitchFamily="18" charset="0"/>
                              <a:ea typeface="Baskerville" panose="02020502070401020303" pitchFamily="18" charset="0"/>
                            </a:rPr>
                            <a:t>pill</a:t>
                          </a:r>
                          <a:r>
                            <a:rPr lang="en-US" sz="900" baseline="0" dirty="0">
                              <a:latin typeface="Baskerville" panose="02020502070401020303" pitchFamily="18" charset="0"/>
                              <a:ea typeface="Baskerville" panose="02020502070401020303" pitchFamily="18" charset="0"/>
                            </a:rPr>
                            <a:t> duration</a:t>
                          </a:r>
                          <a:endParaRPr lang="en-US" sz="900" dirty="0">
                            <a:latin typeface="Baskerville" panose="02020502070401020303" pitchFamily="18" charset="0"/>
                            <a:ea typeface="Baskerville" panose="02020502070401020303" pitchFamily="18" charset="0"/>
                          </a:endParaRP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43</a:t>
                          </a:r>
                        </a:p>
                      </a:txBody>
                      <a:tcPr marL="102870" marR="102870" marT="102870" marB="102870"/>
                    </a:tc>
                    <a:tc>
                      <a:txBody>
                        <a:bodyPr/>
                        <a:lstStyle/>
                        <a:p>
                          <a:pPr algn="ctr"/>
                          <a:r>
                            <a:rPr lang="en-US" sz="900" dirty="0" err="1">
                              <a:latin typeface="Baskerville" panose="02020502070401020303" pitchFamily="18" charset="0"/>
                              <a:ea typeface="Baskerville" panose="02020502070401020303" pitchFamily="18" charset="0"/>
                            </a:rPr>
                            <a:t>ms</a:t>
                          </a:r>
                          <a:endParaRPr lang="en-US" sz="900" dirty="0">
                            <a:latin typeface="Baskerville" panose="02020502070401020303" pitchFamily="18" charset="0"/>
                            <a:ea typeface="Baskerville" panose="02020502070401020303" pitchFamily="18" charset="0"/>
                          </a:endParaRPr>
                        </a:p>
                      </a:txBody>
                      <a:tcPr marL="102870" marR="102870" marT="102870" marB="102870"/>
                    </a:tc>
                    <a:extLst>
                      <a:ext uri="{0D108BD9-81ED-4DB2-BD59-A6C34878D82A}">
                        <a16:rowId xmlns:a16="http://schemas.microsoft.com/office/drawing/2014/main" val="10006"/>
                      </a:ext>
                    </a:extLst>
                  </a:tr>
                  <a:tr h="342900">
                    <a:tc>
                      <a:txBody>
                        <a:bodyPr/>
                        <a:lstStyle/>
                        <a:p>
                          <a:pPr algn="l"/>
                          <a:r>
                            <a:rPr lang="en-US" sz="900" dirty="0">
                              <a:latin typeface="Baskerville" panose="02020502070401020303" pitchFamily="18" charset="0"/>
                              <a:ea typeface="Baskerville" panose="02020502070401020303" pitchFamily="18" charset="0"/>
                            </a:rPr>
                            <a:t>Beam Power</a:t>
                          </a: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8</a:t>
                          </a:r>
                        </a:p>
                      </a:txBody>
                      <a:tcPr marL="102870" marR="102870" marT="102870" marB="102870"/>
                    </a:tc>
                    <a:tc>
                      <a:txBody>
                        <a:bodyPr/>
                        <a:lstStyle/>
                        <a:p>
                          <a:pPr algn="ctr"/>
                          <a:r>
                            <a:rPr lang="en-US" sz="900" dirty="0">
                              <a:latin typeface="Baskerville" panose="02020502070401020303" pitchFamily="18" charset="0"/>
                              <a:ea typeface="Baskerville" panose="02020502070401020303" pitchFamily="18" charset="0"/>
                            </a:rPr>
                            <a:t>kW</a:t>
                          </a:r>
                        </a:p>
                      </a:txBody>
                      <a:tcPr marL="102870" marR="102870" marT="102870" marB="102870"/>
                    </a:tc>
                    <a:extLst>
                      <a:ext uri="{0D108BD9-81ED-4DB2-BD59-A6C34878D82A}">
                        <a16:rowId xmlns:a16="http://schemas.microsoft.com/office/drawing/2014/main" val="10007"/>
                      </a:ext>
                    </a:extLst>
                  </a:tr>
                </a:tbl>
              </a:graphicData>
            </a:graphic>
          </p:graphicFrame>
        </mc:Fallback>
      </mc:AlternateContent>
      <p:sp>
        <p:nvSpPr>
          <p:cNvPr id="10" name="Text Placeholder 7">
            <a:extLst>
              <a:ext uri="{FF2B5EF4-FFF2-40B4-BE49-F238E27FC236}">
                <a16:creationId xmlns:a16="http://schemas.microsoft.com/office/drawing/2014/main" id="{34EB3484-F3F2-5F25-9912-7123BFAF9A4E}"/>
              </a:ext>
            </a:extLst>
          </p:cNvPr>
          <p:cNvSpPr txBox="1">
            <a:spLocks/>
          </p:cNvSpPr>
          <p:nvPr/>
        </p:nvSpPr>
        <p:spPr>
          <a:xfrm>
            <a:off x="382014" y="1049382"/>
            <a:ext cx="2686050" cy="230030"/>
          </a:xfrm>
          <a:prstGeom prst="rect">
            <a:avLst/>
          </a:prstGeom>
          <a:solidFill>
            <a:schemeClr val="bg1">
              <a:lumMod val="95000"/>
            </a:schemeClr>
          </a:solidFill>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yriad Pro" panose="020B050303040302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anose="020B050303040302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anose="020B050303040302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anose="020B050303040302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anose="020B0503030403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00" dirty="0"/>
              <a:t>Beam Parameters for Resonant Extraction</a:t>
            </a:r>
          </a:p>
        </p:txBody>
      </p:sp>
      <p:grpSp>
        <p:nvGrpSpPr>
          <p:cNvPr id="11" name="Group 10">
            <a:extLst>
              <a:ext uri="{FF2B5EF4-FFF2-40B4-BE49-F238E27FC236}">
                <a16:creationId xmlns:a16="http://schemas.microsoft.com/office/drawing/2014/main" id="{F054E45E-BA95-39CF-457A-A616BDF8D7A3}"/>
              </a:ext>
            </a:extLst>
          </p:cNvPr>
          <p:cNvGrpSpPr/>
          <p:nvPr/>
        </p:nvGrpSpPr>
        <p:grpSpPr>
          <a:xfrm>
            <a:off x="3694168" y="1038384"/>
            <a:ext cx="1206597" cy="1584392"/>
            <a:chOff x="152401" y="4648199"/>
            <a:chExt cx="1206597" cy="1584392"/>
          </a:xfrm>
        </p:grpSpPr>
        <p:pic>
          <p:nvPicPr>
            <p:cNvPr id="12" name="Picture 11">
              <a:extLst>
                <a:ext uri="{FF2B5EF4-FFF2-40B4-BE49-F238E27FC236}">
                  <a16:creationId xmlns:a16="http://schemas.microsoft.com/office/drawing/2014/main" id="{0192922A-8F96-DC52-CD1E-59D62F486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739" y="4833339"/>
              <a:ext cx="1534095" cy="1163816"/>
            </a:xfrm>
            <a:prstGeom prst="rect">
              <a:avLst/>
            </a:prstGeom>
          </p:spPr>
        </p:pic>
        <p:sp>
          <p:nvSpPr>
            <p:cNvPr id="13" name="Rectangle 12">
              <a:extLst>
                <a:ext uri="{FF2B5EF4-FFF2-40B4-BE49-F238E27FC236}">
                  <a16:creationId xmlns:a16="http://schemas.microsoft.com/office/drawing/2014/main" id="{390FC013-1E6D-392F-0233-D18F973272C6}"/>
                </a:ext>
              </a:extLst>
            </p:cNvPr>
            <p:cNvSpPr/>
            <p:nvPr/>
          </p:nvSpPr>
          <p:spPr>
            <a:xfrm>
              <a:off x="195182" y="4695239"/>
              <a:ext cx="1163816" cy="15373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E6453A3-025A-70D4-023F-5025AFEB9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739" y="4833340"/>
              <a:ext cx="1534095" cy="1163816"/>
            </a:xfrm>
            <a:prstGeom prst="rect">
              <a:avLst/>
            </a:prstGeom>
          </p:spPr>
        </p:pic>
      </p:grpSp>
      <p:grpSp>
        <p:nvGrpSpPr>
          <p:cNvPr id="15" name="Group 14">
            <a:extLst>
              <a:ext uri="{FF2B5EF4-FFF2-40B4-BE49-F238E27FC236}">
                <a16:creationId xmlns:a16="http://schemas.microsoft.com/office/drawing/2014/main" id="{790A83F8-5DAC-AE27-BD0E-4524E846CDCA}"/>
              </a:ext>
            </a:extLst>
          </p:cNvPr>
          <p:cNvGrpSpPr/>
          <p:nvPr/>
        </p:nvGrpSpPr>
        <p:grpSpPr>
          <a:xfrm>
            <a:off x="3580086" y="2800552"/>
            <a:ext cx="1476814" cy="1537352"/>
            <a:chOff x="2074852" y="4876800"/>
            <a:chExt cx="1102863" cy="1171715"/>
          </a:xfrm>
        </p:grpSpPr>
        <p:sp>
          <p:nvSpPr>
            <p:cNvPr id="16" name="Rectangle 15">
              <a:extLst>
                <a:ext uri="{FF2B5EF4-FFF2-40B4-BE49-F238E27FC236}">
                  <a16:creationId xmlns:a16="http://schemas.microsoft.com/office/drawing/2014/main" id="{63BAE365-BDB7-3404-1787-752587BEA34F}"/>
                </a:ext>
              </a:extLst>
            </p:cNvPr>
            <p:cNvSpPr/>
            <p:nvPr/>
          </p:nvSpPr>
          <p:spPr>
            <a:xfrm>
              <a:off x="2106986" y="4917798"/>
              <a:ext cx="1070729" cy="113071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4B78A61-0F51-90AF-0143-DA5F5002F3A4}"/>
                </a:ext>
              </a:extLst>
            </p:cNvPr>
            <p:cNvPicPr>
              <a:picLocks noChangeAspect="1"/>
            </p:cNvPicPr>
            <p:nvPr/>
          </p:nvPicPr>
          <p:blipFill>
            <a:blip r:embed="rId5"/>
            <a:stretch>
              <a:fillRect/>
            </a:stretch>
          </p:blipFill>
          <p:spPr>
            <a:xfrm>
              <a:off x="2074852" y="4876800"/>
              <a:ext cx="1071460" cy="1131279"/>
            </a:xfrm>
            <a:prstGeom prst="rect">
              <a:avLst/>
            </a:prstGeom>
          </p:spPr>
        </p:pic>
      </p:grpSp>
      <p:sp>
        <p:nvSpPr>
          <p:cNvPr id="18" name="TextBox 17">
            <a:extLst>
              <a:ext uri="{FF2B5EF4-FFF2-40B4-BE49-F238E27FC236}">
                <a16:creationId xmlns:a16="http://schemas.microsoft.com/office/drawing/2014/main" id="{48188DC9-DE44-3AE2-022A-12526E65F6F5}"/>
              </a:ext>
            </a:extLst>
          </p:cNvPr>
          <p:cNvSpPr txBox="1"/>
          <p:nvPr/>
        </p:nvSpPr>
        <p:spPr>
          <a:xfrm>
            <a:off x="5307258" y="3930402"/>
            <a:ext cx="3808881" cy="611706"/>
          </a:xfrm>
          <a:prstGeom prst="rect">
            <a:avLst/>
          </a:prstGeom>
          <a:noFill/>
        </p:spPr>
        <p:txBody>
          <a:bodyPr wrap="square" rtlCol="0">
            <a:spAutoFit/>
          </a:bodyPr>
          <a:lstStyle/>
          <a:p>
            <a:r>
              <a:rPr lang="en-US" sz="1125" dirty="0">
                <a:solidFill>
                  <a:schemeClr val="accent2">
                    <a:lumMod val="75000"/>
                  </a:schemeClr>
                </a:solidFill>
                <a:latin typeface="Baskerville" charset="0"/>
                <a:ea typeface="Baskerville" charset="0"/>
                <a:cs typeface="Baskerville" charset="0"/>
              </a:rPr>
              <a:t>Extraction scheme is to excite 3</a:t>
            </a:r>
            <a:r>
              <a:rPr lang="en-US" sz="1125" baseline="30000" dirty="0">
                <a:solidFill>
                  <a:schemeClr val="accent2">
                    <a:lumMod val="75000"/>
                  </a:schemeClr>
                </a:solidFill>
                <a:latin typeface="Baskerville" charset="0"/>
                <a:ea typeface="Baskerville" charset="0"/>
                <a:cs typeface="Baskerville" charset="0"/>
              </a:rPr>
              <a:t>rd</a:t>
            </a:r>
            <a:r>
              <a:rPr lang="en-US" sz="1125" dirty="0">
                <a:solidFill>
                  <a:schemeClr val="accent2">
                    <a:lumMod val="75000"/>
                  </a:schemeClr>
                </a:solidFill>
                <a:latin typeface="Baskerville" charset="0"/>
                <a:ea typeface="Baskerville" charset="0"/>
                <a:cs typeface="Baskerville" charset="0"/>
              </a:rPr>
              <a:t> integer resonance using fixed strength harmonic </a:t>
            </a:r>
            <a:r>
              <a:rPr lang="en-US" sz="1125" dirty="0" err="1">
                <a:solidFill>
                  <a:schemeClr val="accent2">
                    <a:lumMod val="75000"/>
                  </a:schemeClr>
                </a:solidFill>
                <a:latin typeface="Baskerville" charset="0"/>
                <a:ea typeface="Baskerville" charset="0"/>
                <a:cs typeface="Baskerville" charset="0"/>
              </a:rPr>
              <a:t>sextupoles</a:t>
            </a:r>
            <a:r>
              <a:rPr lang="en-US" sz="1125" dirty="0">
                <a:solidFill>
                  <a:schemeClr val="accent2">
                    <a:lumMod val="75000"/>
                  </a:schemeClr>
                </a:solidFill>
                <a:latin typeface="Baskerville" charset="0"/>
                <a:ea typeface="Baskerville" charset="0"/>
                <a:cs typeface="Baskerville" charset="0"/>
              </a:rPr>
              <a:t> and move the beam tune closer to 29/3 using dedicated fast tune-ramping quadrupoles.</a:t>
            </a:r>
            <a:endParaRPr lang="en-US" sz="1125" dirty="0"/>
          </a:p>
        </p:txBody>
      </p:sp>
    </p:spTree>
    <p:extLst>
      <p:ext uri="{BB962C8B-B14F-4D97-AF65-F5344CB8AC3E}">
        <p14:creationId xmlns:p14="http://schemas.microsoft.com/office/powerpoint/2010/main" val="193495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6EDB431-12FD-5E48-A024-3D0B032CC9DC}"/>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1884530D-F651-EC49-B5DE-24A6C4D68D68}"/>
              </a:ext>
            </a:extLst>
          </p:cNvPr>
          <p:cNvSpPr>
            <a:spLocks noGrp="1"/>
          </p:cNvSpPr>
          <p:nvPr>
            <p:ph type="sldNum" sz="quarter" idx="12"/>
          </p:nvPr>
        </p:nvSpPr>
        <p:spPr/>
        <p:txBody>
          <a:bodyPr/>
          <a:lstStyle/>
          <a:p>
            <a:fld id="{B2FED1A7-FB98-43FD-AA3D-E7C3EC56B298}" type="slidenum">
              <a:rPr lang="en-US" smtClean="0"/>
              <a:t>20</a:t>
            </a:fld>
            <a:endParaRPr lang="en-US"/>
          </a:p>
        </p:txBody>
      </p:sp>
      <p:sp>
        <p:nvSpPr>
          <p:cNvPr id="5" name="TextBox 4">
            <a:extLst>
              <a:ext uri="{FF2B5EF4-FFF2-40B4-BE49-F238E27FC236}">
                <a16:creationId xmlns:a16="http://schemas.microsoft.com/office/drawing/2014/main" id="{CDBAFAFC-0890-0075-9763-075E2DDC0EC4}"/>
              </a:ext>
            </a:extLst>
          </p:cNvPr>
          <p:cNvSpPr txBox="1"/>
          <p:nvPr/>
        </p:nvSpPr>
        <p:spPr>
          <a:xfrm>
            <a:off x="1432669" y="4473247"/>
            <a:ext cx="6278662" cy="219291"/>
          </a:xfrm>
          <a:prstGeom prst="rect">
            <a:avLst/>
          </a:prstGeom>
          <a:noFill/>
        </p:spPr>
        <p:txBody>
          <a:bodyPr wrap="square">
            <a:spAutoFit/>
          </a:bodyPr>
          <a:lstStyle/>
          <a:p>
            <a:pPr algn="ctr"/>
            <a:r>
              <a:rPr lang="en-US" sz="825" dirty="0">
                <a:solidFill>
                  <a:schemeClr val="accent6">
                    <a:lumMod val="50000"/>
                  </a:schemeClr>
                </a:solidFill>
                <a:latin typeface="Baskerville" panose="02020502070401020303" pitchFamily="18" charset="0"/>
                <a:ea typeface="Baskerville" panose="02020502070401020303" pitchFamily="18" charset="0"/>
              </a:rPr>
              <a:t>A. Narayanan, J. Jang, M. </a:t>
            </a:r>
            <a:r>
              <a:rPr lang="en-US" sz="825" dirty="0" err="1">
                <a:solidFill>
                  <a:schemeClr val="accent6">
                    <a:lumMod val="50000"/>
                  </a:schemeClr>
                </a:solidFill>
                <a:latin typeface="Baskerville" panose="02020502070401020303" pitchFamily="18" charset="0"/>
                <a:ea typeface="Baskerville" panose="02020502070401020303" pitchFamily="18" charset="0"/>
              </a:rPr>
              <a:t>Thieme</a:t>
            </a:r>
            <a:r>
              <a:rPr lang="en-US" sz="825" dirty="0">
                <a:solidFill>
                  <a:schemeClr val="accent6">
                    <a:lumMod val="50000"/>
                  </a:schemeClr>
                </a:solidFill>
                <a:latin typeface="Baskerville" panose="02020502070401020303" pitchFamily="18" charset="0"/>
                <a:ea typeface="Baskerville" panose="02020502070401020303" pitchFamily="18" charset="0"/>
              </a:rPr>
              <a:t>, et al., “ML Techniques in Slow Spill Regulation System for Mu2e”, NAPAC 2022.</a:t>
            </a:r>
          </a:p>
        </p:txBody>
      </p:sp>
      <p:pic>
        <p:nvPicPr>
          <p:cNvPr id="7" name="Picture 6">
            <a:extLst>
              <a:ext uri="{FF2B5EF4-FFF2-40B4-BE49-F238E27FC236}">
                <a16:creationId xmlns:a16="http://schemas.microsoft.com/office/drawing/2014/main" id="{BE32B2CD-A65D-79A2-17A5-97A3EA1B10F3}"/>
              </a:ext>
            </a:extLst>
          </p:cNvPr>
          <p:cNvPicPr>
            <a:picLocks noChangeAspect="1"/>
          </p:cNvPicPr>
          <p:nvPr/>
        </p:nvPicPr>
        <p:blipFill>
          <a:blip r:embed="rId2"/>
          <a:stretch>
            <a:fillRect/>
          </a:stretch>
        </p:blipFill>
        <p:spPr>
          <a:xfrm>
            <a:off x="2375643" y="1196384"/>
            <a:ext cx="4057650" cy="3214170"/>
          </a:xfrm>
          <a:prstGeom prst="rect">
            <a:avLst/>
          </a:prstGeom>
        </p:spPr>
      </p:pic>
      <p:sp>
        <p:nvSpPr>
          <p:cNvPr id="8" name="Title 2">
            <a:extLst>
              <a:ext uri="{FF2B5EF4-FFF2-40B4-BE49-F238E27FC236}">
                <a16:creationId xmlns:a16="http://schemas.microsoft.com/office/drawing/2014/main" id="{6476F99F-9594-E6B4-006D-8C7106E25B4A}"/>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GRU Model Performance</a:t>
            </a:r>
          </a:p>
        </p:txBody>
      </p:sp>
    </p:spTree>
    <p:extLst>
      <p:ext uri="{BB962C8B-B14F-4D97-AF65-F5344CB8AC3E}">
        <p14:creationId xmlns:p14="http://schemas.microsoft.com/office/powerpoint/2010/main" val="655768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5DFAD2B-1EC5-2BEF-1B32-AB2726A843A2}"/>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B2F3046A-7E8D-E346-E114-08955006A797}"/>
              </a:ext>
            </a:extLst>
          </p:cNvPr>
          <p:cNvSpPr>
            <a:spLocks noGrp="1"/>
          </p:cNvSpPr>
          <p:nvPr>
            <p:ph type="sldNum" sz="quarter" idx="12"/>
          </p:nvPr>
        </p:nvSpPr>
        <p:spPr/>
        <p:txBody>
          <a:bodyPr/>
          <a:lstStyle/>
          <a:p>
            <a:fld id="{B2FED1A7-FB98-43FD-AA3D-E7C3EC56B298}" type="slidenum">
              <a:rPr lang="en-US" smtClean="0"/>
              <a:t>21</a:t>
            </a:fld>
            <a:endParaRPr lang="en-US"/>
          </a:p>
        </p:txBody>
      </p:sp>
      <p:pic>
        <p:nvPicPr>
          <p:cNvPr id="7" name="Picture 6" descr="A graph of a number of points&#10;&#10;Description automatically generated with medium confidence">
            <a:extLst>
              <a:ext uri="{FF2B5EF4-FFF2-40B4-BE49-F238E27FC236}">
                <a16:creationId xmlns:a16="http://schemas.microsoft.com/office/drawing/2014/main" id="{D3E9D47C-D252-B903-6AE0-D16D8A0BBE96}"/>
              </a:ext>
            </a:extLst>
          </p:cNvPr>
          <p:cNvPicPr>
            <a:picLocks noChangeAspect="1"/>
          </p:cNvPicPr>
          <p:nvPr/>
        </p:nvPicPr>
        <p:blipFill>
          <a:blip r:embed="rId3"/>
          <a:stretch>
            <a:fillRect/>
          </a:stretch>
        </p:blipFill>
        <p:spPr>
          <a:xfrm>
            <a:off x="1412195" y="1293669"/>
            <a:ext cx="6131605" cy="2962561"/>
          </a:xfrm>
          <a:prstGeom prst="rect">
            <a:avLst/>
          </a:prstGeom>
        </p:spPr>
      </p:pic>
      <p:sp>
        <p:nvSpPr>
          <p:cNvPr id="6" name="Title 2">
            <a:extLst>
              <a:ext uri="{FF2B5EF4-FFF2-40B4-BE49-F238E27FC236}">
                <a16:creationId xmlns:a16="http://schemas.microsoft.com/office/drawing/2014/main" id="{96B119FD-9463-5E79-5E40-F4F2F8B1CB87}"/>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Performance vs Bandwidth</a:t>
            </a:r>
          </a:p>
        </p:txBody>
      </p:sp>
    </p:spTree>
    <p:extLst>
      <p:ext uri="{BB962C8B-B14F-4D97-AF65-F5344CB8AC3E}">
        <p14:creationId xmlns:p14="http://schemas.microsoft.com/office/powerpoint/2010/main" val="1653687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C48475-C5F0-054A-B775-6FB01AAD7BDD}"/>
                  </a:ext>
                </a:extLst>
              </p:cNvPr>
              <p:cNvSpPr txBox="1"/>
              <p:nvPr/>
            </p:nvSpPr>
            <p:spPr>
              <a:xfrm>
                <a:off x="4527549" y="1890860"/>
                <a:ext cx="3579028" cy="525016"/>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action function </a:t>
                </a:r>
                <a14:m>
                  <m:oMath xmlns:m="http://schemas.openxmlformats.org/officeDocument/2006/math">
                    <m:r>
                      <a:rPr lang="en-US" sz="1406" i="1">
                        <a:solidFill>
                          <a:schemeClr val="tx2">
                            <a:lumMod val="60000"/>
                            <a:lumOff val="40000"/>
                          </a:schemeClr>
                        </a:solidFill>
                        <a:latin typeface="Cambria Math" panose="02040503050406030204" pitchFamily="18" charset="0"/>
                      </a:rPr>
                      <m:t>𝑎</m:t>
                    </m:r>
                  </m:oMath>
                </a14:m>
                <a:r>
                  <a:rPr lang="en-US" sz="1406" dirty="0">
                    <a:solidFill>
                      <a:schemeClr val="tx2">
                        <a:lumMod val="60000"/>
                        <a:lumOff val="40000"/>
                      </a:schemeClr>
                    </a:solidFill>
                    <a:latin typeface="Baskerville" panose="02020502070401020303" pitchFamily="18" charset="0"/>
                    <a:ea typeface="Baskerville" panose="02020502070401020303" pitchFamily="18" charset="0"/>
                  </a:rPr>
                  <a:t> </a:t>
                </a:r>
                <a:r>
                  <a:rPr lang="en-US" sz="1406" dirty="0">
                    <a:solidFill>
                      <a:schemeClr val="accent2">
                        <a:lumMod val="50000"/>
                      </a:schemeClr>
                    </a:solidFill>
                    <a:latin typeface="Baskerville" panose="02020502070401020303" pitchFamily="18" charset="0"/>
                    <a:ea typeface="Baskerville" panose="02020502070401020303" pitchFamily="18" charset="0"/>
                  </a:rPr>
                  <a:t>is defined as the set of actions taken by our agent in its environment.</a:t>
                </a:r>
              </a:p>
            </p:txBody>
          </p:sp>
        </mc:Choice>
        <mc:Fallback xmlns="">
          <p:sp>
            <p:nvSpPr>
              <p:cNvPr id="4" name="TextBox 3">
                <a:extLst>
                  <a:ext uri="{FF2B5EF4-FFF2-40B4-BE49-F238E27FC236}">
                    <a16:creationId xmlns:a16="http://schemas.microsoft.com/office/drawing/2014/main" id="{39C48475-C5F0-054A-B775-6FB01AAD7BDD}"/>
                  </a:ext>
                </a:extLst>
              </p:cNvPr>
              <p:cNvSpPr txBox="1">
                <a:spLocks noRot="1" noChangeAspect="1" noMove="1" noResize="1" noEditPoints="1" noAdjustHandles="1" noChangeArrowheads="1" noChangeShapeType="1" noTextEdit="1"/>
              </p:cNvSpPr>
              <p:nvPr/>
            </p:nvSpPr>
            <p:spPr>
              <a:xfrm>
                <a:off x="4527549" y="1890860"/>
                <a:ext cx="3579028" cy="525016"/>
              </a:xfrm>
              <a:prstGeom prst="rect">
                <a:avLst/>
              </a:prstGeom>
              <a:blipFill>
                <a:blip r:embed="rId2"/>
                <a:stretch>
                  <a:fillRect l="-353" t="-2326"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510EE7-1288-4D43-A82F-E6DB50133230}"/>
                  </a:ext>
                </a:extLst>
              </p:cNvPr>
              <p:cNvSpPr txBox="1"/>
              <p:nvPr/>
            </p:nvSpPr>
            <p:spPr>
              <a:xfrm>
                <a:off x="4500534" y="2466882"/>
                <a:ext cx="3579028" cy="741357"/>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state function </a:t>
                </a:r>
                <a14:m>
                  <m:oMath xmlns:m="http://schemas.openxmlformats.org/officeDocument/2006/math">
                    <m:r>
                      <a:rPr lang="en-US" sz="1406" i="1">
                        <a:solidFill>
                          <a:schemeClr val="tx2">
                            <a:lumMod val="60000"/>
                            <a:lumOff val="40000"/>
                          </a:schemeClr>
                        </a:solidFill>
                        <a:latin typeface="Cambria Math" panose="02040503050406030204" pitchFamily="18" charset="0"/>
                      </a:rPr>
                      <m:t>𝑠</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is defined as the set of environment parameters that affect the course of our agent.</a:t>
                </a:r>
              </a:p>
            </p:txBody>
          </p:sp>
        </mc:Choice>
        <mc:Fallback xmlns="">
          <p:sp>
            <p:nvSpPr>
              <p:cNvPr id="5" name="TextBox 4">
                <a:extLst>
                  <a:ext uri="{FF2B5EF4-FFF2-40B4-BE49-F238E27FC236}">
                    <a16:creationId xmlns:a16="http://schemas.microsoft.com/office/drawing/2014/main" id="{87510EE7-1288-4D43-A82F-E6DB50133230}"/>
                  </a:ext>
                </a:extLst>
              </p:cNvPr>
              <p:cNvSpPr txBox="1">
                <a:spLocks noRot="1" noChangeAspect="1" noMove="1" noResize="1" noEditPoints="1" noAdjustHandles="1" noChangeArrowheads="1" noChangeShapeType="1" noTextEdit="1"/>
              </p:cNvSpPr>
              <p:nvPr/>
            </p:nvSpPr>
            <p:spPr>
              <a:xfrm>
                <a:off x="4500534" y="2466882"/>
                <a:ext cx="3579028" cy="741357"/>
              </a:xfrm>
              <a:prstGeom prst="rect">
                <a:avLst/>
              </a:prstGeom>
              <a:blipFill>
                <a:blip r:embed="rId3"/>
                <a:stretch>
                  <a:fillRect l="-709" t="-1695" b="-8475"/>
                </a:stretch>
              </a:blipFill>
            </p:spPr>
            <p:txBody>
              <a:bodyPr/>
              <a:lstStyle/>
              <a:p>
                <a:r>
                  <a:rPr lang="en-US">
                    <a:noFill/>
                  </a:rPr>
                  <a:t> </a:t>
                </a:r>
              </a:p>
            </p:txBody>
          </p:sp>
        </mc:Fallback>
      </mc:AlternateContent>
      <p:pic>
        <p:nvPicPr>
          <p:cNvPr id="6" name="Picture 4">
            <a:extLst>
              <a:ext uri="{FF2B5EF4-FFF2-40B4-BE49-F238E27FC236}">
                <a16:creationId xmlns:a16="http://schemas.microsoft.com/office/drawing/2014/main" id="{14751412-3FAC-8046-B56F-A0CE8781AD6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6588" y="2234523"/>
            <a:ext cx="3113295" cy="13387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B0FE2A-FA61-A744-963F-048E9ACC6E70}"/>
                  </a:ext>
                </a:extLst>
              </p:cNvPr>
              <p:cNvSpPr txBox="1"/>
              <p:nvPr/>
            </p:nvSpPr>
            <p:spPr>
              <a:xfrm>
                <a:off x="4500533" y="3259310"/>
                <a:ext cx="3579028" cy="741357"/>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reward function </a:t>
                </a:r>
                <a14:m>
                  <m:oMath xmlns:m="http://schemas.openxmlformats.org/officeDocument/2006/math">
                    <m:r>
                      <a:rPr lang="en-US" sz="1406" i="1">
                        <a:solidFill>
                          <a:schemeClr val="tx2">
                            <a:lumMod val="60000"/>
                            <a:lumOff val="40000"/>
                          </a:schemeClr>
                        </a:solidFill>
                        <a:latin typeface="Cambria Math" panose="02040503050406030204" pitchFamily="18" charset="0"/>
                      </a:rPr>
                      <m:t>𝑟</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is defined as a value we assign to a specific action </a:t>
                </a:r>
                <a14:m>
                  <m:oMath xmlns:m="http://schemas.openxmlformats.org/officeDocument/2006/math">
                    <m:r>
                      <a:rPr lang="en-US" sz="1406" i="1">
                        <a:solidFill>
                          <a:schemeClr val="accent2">
                            <a:lumMod val="50000"/>
                          </a:schemeClr>
                        </a:solidFill>
                        <a:latin typeface="Cambria Math" panose="02040503050406030204" pitchFamily="18" charset="0"/>
                      </a:rPr>
                      <m:t>𝑎</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taken in a specific state </a:t>
                </a:r>
                <a14:m>
                  <m:oMath xmlns:m="http://schemas.openxmlformats.org/officeDocument/2006/math">
                    <m:r>
                      <a:rPr lang="en-US" sz="1406" i="1">
                        <a:solidFill>
                          <a:schemeClr val="accent2">
                            <a:lumMod val="50000"/>
                          </a:schemeClr>
                        </a:solidFill>
                        <a:latin typeface="Cambria Math" panose="02040503050406030204" pitchFamily="18" charset="0"/>
                      </a:rPr>
                      <m:t>𝑠</m:t>
                    </m:r>
                    <m:r>
                      <a:rPr lang="en-US" sz="1406" i="1">
                        <a:solidFill>
                          <a:schemeClr val="accent2">
                            <a:lumMod val="50000"/>
                          </a:schemeClr>
                        </a:solidFill>
                        <a:latin typeface="Cambria Math" panose="02040503050406030204" pitchFamily="18" charset="0"/>
                      </a:rPr>
                      <m:t>.</m:t>
                    </m:r>
                  </m:oMath>
                </a14:m>
                <a:endParaRPr lang="en-US" sz="1406" dirty="0">
                  <a:solidFill>
                    <a:schemeClr val="accent2">
                      <a:lumMod val="50000"/>
                    </a:schemeClr>
                  </a:solidFill>
                  <a:latin typeface="Baskerville" panose="02020502070401020303" pitchFamily="18" charset="0"/>
                  <a:ea typeface="Baskerville" panose="02020502070401020303" pitchFamily="18" charset="0"/>
                </a:endParaRPr>
              </a:p>
            </p:txBody>
          </p:sp>
        </mc:Choice>
        <mc:Fallback xmlns="">
          <p:sp>
            <p:nvSpPr>
              <p:cNvPr id="7" name="TextBox 6">
                <a:extLst>
                  <a:ext uri="{FF2B5EF4-FFF2-40B4-BE49-F238E27FC236}">
                    <a16:creationId xmlns:a16="http://schemas.microsoft.com/office/drawing/2014/main" id="{38B0FE2A-FA61-A744-963F-048E9ACC6E70}"/>
                  </a:ext>
                </a:extLst>
              </p:cNvPr>
              <p:cNvSpPr txBox="1">
                <a:spLocks noRot="1" noChangeAspect="1" noMove="1" noResize="1" noEditPoints="1" noAdjustHandles="1" noChangeArrowheads="1" noChangeShapeType="1" noTextEdit="1"/>
              </p:cNvSpPr>
              <p:nvPr/>
            </p:nvSpPr>
            <p:spPr>
              <a:xfrm>
                <a:off x="4500533" y="3259310"/>
                <a:ext cx="3579028" cy="741357"/>
              </a:xfrm>
              <a:prstGeom prst="rect">
                <a:avLst/>
              </a:prstGeom>
              <a:blipFill>
                <a:blip r:embed="rId5"/>
                <a:stretch>
                  <a:fillRect l="-709" t="-1695" b="-10169"/>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288F370C-79FE-2CA7-00B4-A1D8E42E0139}"/>
              </a:ext>
            </a:extLst>
          </p:cNvPr>
          <p:cNvGrpSpPr/>
          <p:nvPr/>
        </p:nvGrpSpPr>
        <p:grpSpPr>
          <a:xfrm>
            <a:off x="1371600" y="4051734"/>
            <a:ext cx="7696942" cy="727272"/>
            <a:chOff x="260775" y="5410200"/>
            <a:chExt cx="10262589" cy="969697"/>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793F028-ADFC-5944-A9EE-2D6D4C526255}"/>
                    </a:ext>
                  </a:extLst>
                </p:cNvPr>
                <p:cNvSpPr txBox="1"/>
                <p:nvPr/>
              </p:nvSpPr>
              <p:spPr>
                <a:xfrm>
                  <a:off x="260775" y="5410200"/>
                  <a:ext cx="3943351" cy="700022"/>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As the agent progresses in time, we accumulate a set of (</a:t>
                  </a:r>
                  <a14:m>
                    <m:oMath xmlns:m="http://schemas.openxmlformats.org/officeDocument/2006/math">
                      <m:r>
                        <a:rPr lang="en-US" sz="1406" i="1">
                          <a:solidFill>
                            <a:schemeClr val="accent2">
                              <a:lumMod val="50000"/>
                            </a:schemeClr>
                          </a:solidFill>
                          <a:latin typeface="Cambria Math" panose="02040503050406030204" pitchFamily="18" charset="0"/>
                        </a:rPr>
                        <m:t>𝑎</m:t>
                      </m:r>
                      <m:r>
                        <a:rPr lang="en-US" sz="1406" i="1">
                          <a:solidFill>
                            <a:schemeClr val="accent2">
                              <a:lumMod val="50000"/>
                            </a:schemeClr>
                          </a:solidFill>
                          <a:latin typeface="Cambria Math" panose="02040503050406030204" pitchFamily="18" charset="0"/>
                        </a:rPr>
                        <m:t>,</m:t>
                      </m:r>
                      <m:r>
                        <a:rPr lang="en-US" sz="1406" i="1">
                          <a:solidFill>
                            <a:schemeClr val="accent2">
                              <a:lumMod val="50000"/>
                            </a:schemeClr>
                          </a:solidFill>
                          <a:latin typeface="Cambria Math" panose="02040503050406030204" pitchFamily="18" charset="0"/>
                        </a:rPr>
                        <m:t>𝑠</m:t>
                      </m:r>
                      <m:r>
                        <a:rPr lang="en-US" sz="1406" i="1">
                          <a:solidFill>
                            <a:schemeClr val="accent2">
                              <a:lumMod val="50000"/>
                            </a:schemeClr>
                          </a:solidFill>
                          <a:latin typeface="Cambria Math" panose="02040503050406030204" pitchFamily="18" charset="0"/>
                        </a:rPr>
                        <m:t>,</m:t>
                      </m:r>
                      <m:r>
                        <a:rPr lang="en-US" sz="1406" i="1">
                          <a:solidFill>
                            <a:schemeClr val="accent2">
                              <a:lumMod val="50000"/>
                            </a:schemeClr>
                          </a:solidFill>
                          <a:latin typeface="Cambria Math" panose="02040503050406030204" pitchFamily="18" charset="0"/>
                        </a:rPr>
                        <m:t>𝑟</m:t>
                      </m:r>
                      <m:r>
                        <a:rPr lang="en-US" sz="1406" i="1">
                          <a:solidFill>
                            <a:schemeClr val="accent2">
                              <a:lumMod val="50000"/>
                            </a:schemeClr>
                          </a:solidFill>
                          <a:latin typeface="Cambria Math" panose="02040503050406030204" pitchFamily="18" charset="0"/>
                        </a:rPr>
                        <m:t>):</m:t>
                      </m:r>
                    </m:oMath>
                  </a14:m>
                  <a:endParaRPr lang="en-US" sz="1406" dirty="0">
                    <a:solidFill>
                      <a:schemeClr val="accent2">
                        <a:lumMod val="50000"/>
                      </a:schemeClr>
                    </a:solidFill>
                    <a:latin typeface="Baskerville" panose="02020502070401020303" pitchFamily="18" charset="0"/>
                    <a:ea typeface="Baskerville" panose="02020502070401020303" pitchFamily="18" charset="0"/>
                  </a:endParaRPr>
                </a:p>
              </p:txBody>
            </p:sp>
          </mc:Choice>
          <mc:Fallback xmlns="">
            <p:sp>
              <p:nvSpPr>
                <p:cNvPr id="8" name="TextBox 7">
                  <a:extLst>
                    <a:ext uri="{FF2B5EF4-FFF2-40B4-BE49-F238E27FC236}">
                      <a16:creationId xmlns:a16="http://schemas.microsoft.com/office/drawing/2014/main" id="{4793F028-ADFC-5944-A9EE-2D6D4C526255}"/>
                    </a:ext>
                  </a:extLst>
                </p:cNvPr>
                <p:cNvSpPr txBox="1">
                  <a:spLocks noRot="1" noChangeAspect="1" noMove="1" noResize="1" noEditPoints="1" noAdjustHandles="1" noChangeArrowheads="1" noChangeShapeType="1" noTextEdit="1"/>
                </p:cNvSpPr>
                <p:nvPr/>
              </p:nvSpPr>
              <p:spPr>
                <a:xfrm>
                  <a:off x="260775" y="5410200"/>
                  <a:ext cx="3943351" cy="700022"/>
                </a:xfrm>
                <a:prstGeom prst="rect">
                  <a:avLst/>
                </a:prstGeom>
                <a:blipFill>
                  <a:blip r:embed="rId6"/>
                  <a:stretch>
                    <a:fillRect l="-858" t="-2381"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57430AB-567E-CA47-A366-46A3C37DB0BF}"/>
                    </a:ext>
                  </a:extLst>
                </p:cNvPr>
                <p:cNvSpPr txBox="1"/>
                <p:nvPr/>
              </p:nvSpPr>
              <p:spPr>
                <a:xfrm>
                  <a:off x="3226027" y="5679875"/>
                  <a:ext cx="7297337" cy="70002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d>
                          <m:dPr>
                            <m:ctrlPr>
                              <a:rPr lang="en-US" sz="1406" i="1">
                                <a:solidFill>
                                  <a:schemeClr val="tx1">
                                    <a:lumMod val="60000"/>
                                    <a:lumOff val="40000"/>
                                  </a:schemeClr>
                                </a:solidFill>
                                <a:latin typeface="Cambria Math" panose="02040503050406030204" pitchFamily="18" charset="0"/>
                              </a:rPr>
                            </m:ctrlPr>
                          </m:dPr>
                          <m:e>
                            <m:sSub>
                              <m:sSubPr>
                                <m:ctrlPr>
                                  <a:rPr lang="en-US" sz="1406" i="1">
                                    <a:solidFill>
                                      <a:schemeClr val="tx1">
                                        <a:lumMod val="60000"/>
                                        <a:lumOff val="40000"/>
                                      </a:schemeClr>
                                    </a:solidFill>
                                    <a:latin typeface="Cambria Math" panose="02040503050406030204" pitchFamily="18" charset="0"/>
                                  </a:rPr>
                                </m:ctrlPr>
                              </m:sSubPr>
                              <m:e>
                                <m:r>
                                  <a:rPr lang="en-US" sz="1406" i="1">
                                    <a:solidFill>
                                      <a:schemeClr val="tx1">
                                        <a:lumMod val="60000"/>
                                        <a:lumOff val="40000"/>
                                      </a:schemeClr>
                                    </a:solidFill>
                                    <a:latin typeface="Cambria Math" panose="02040503050406030204" pitchFamily="18" charset="0"/>
                                  </a:rPr>
                                  <m:t>𝑠</m:t>
                                </m:r>
                              </m:e>
                              <m:sub>
                                <m:r>
                                  <a:rPr lang="en-US" sz="1406" i="1">
                                    <a:solidFill>
                                      <a:schemeClr val="tx1">
                                        <a:lumMod val="60000"/>
                                        <a:lumOff val="40000"/>
                                      </a:schemeClr>
                                    </a:solidFill>
                                    <a:latin typeface="Cambria Math" panose="02040503050406030204" pitchFamily="18" charset="0"/>
                                  </a:rPr>
                                  <m:t>0</m:t>
                                </m:r>
                              </m:sub>
                            </m:sSub>
                            <m:r>
                              <a:rPr lang="en-US" sz="1406" i="1">
                                <a:solidFill>
                                  <a:schemeClr val="tx1">
                                    <a:lumMod val="60000"/>
                                    <a:lumOff val="40000"/>
                                  </a:schemeClr>
                                </a:solidFill>
                                <a:latin typeface="Cambria Math" panose="02040503050406030204" pitchFamily="18" charset="0"/>
                              </a:rPr>
                              <m:t>,</m:t>
                            </m:r>
                            <m:sSub>
                              <m:sSubPr>
                                <m:ctrlPr>
                                  <a:rPr lang="en-US" sz="1406" i="1">
                                    <a:solidFill>
                                      <a:schemeClr val="tx1">
                                        <a:lumMod val="60000"/>
                                        <a:lumOff val="40000"/>
                                      </a:schemeClr>
                                    </a:solidFill>
                                    <a:latin typeface="Cambria Math" panose="02040503050406030204" pitchFamily="18" charset="0"/>
                                  </a:rPr>
                                </m:ctrlPr>
                              </m:sSubPr>
                              <m:e>
                                <m:r>
                                  <a:rPr lang="en-US" sz="1406" i="1">
                                    <a:solidFill>
                                      <a:schemeClr val="tx1">
                                        <a:lumMod val="60000"/>
                                        <a:lumOff val="40000"/>
                                      </a:schemeClr>
                                    </a:solidFill>
                                    <a:latin typeface="Cambria Math" panose="02040503050406030204" pitchFamily="18" charset="0"/>
                                  </a:rPr>
                                  <m:t>𝑎</m:t>
                                </m:r>
                              </m:e>
                              <m:sub>
                                <m:r>
                                  <a:rPr lang="en-US" sz="1406" i="1">
                                    <a:solidFill>
                                      <a:schemeClr val="tx1">
                                        <a:lumMod val="60000"/>
                                        <a:lumOff val="40000"/>
                                      </a:schemeClr>
                                    </a:solidFill>
                                    <a:latin typeface="Cambria Math" panose="02040503050406030204" pitchFamily="18" charset="0"/>
                                  </a:rPr>
                                  <m:t>0</m:t>
                                </m:r>
                              </m:sub>
                            </m:sSub>
                            <m:r>
                              <a:rPr lang="en-US" sz="1406" i="1">
                                <a:solidFill>
                                  <a:schemeClr val="tx1">
                                    <a:lumMod val="60000"/>
                                    <a:lumOff val="40000"/>
                                  </a:schemeClr>
                                </a:solidFill>
                                <a:latin typeface="Cambria Math" panose="02040503050406030204" pitchFamily="18" charset="0"/>
                              </a:rPr>
                              <m:t>,</m:t>
                            </m:r>
                            <m:sSub>
                              <m:sSubPr>
                                <m:ctrlPr>
                                  <a:rPr lang="en-US" sz="1406" i="1">
                                    <a:solidFill>
                                      <a:schemeClr val="tx1">
                                        <a:lumMod val="60000"/>
                                        <a:lumOff val="40000"/>
                                      </a:schemeClr>
                                    </a:solidFill>
                                    <a:latin typeface="Cambria Math" panose="02040503050406030204" pitchFamily="18" charset="0"/>
                                  </a:rPr>
                                </m:ctrlPr>
                              </m:sSubPr>
                              <m:e>
                                <m:r>
                                  <a:rPr lang="en-US" sz="1406" i="1">
                                    <a:solidFill>
                                      <a:schemeClr val="tx1">
                                        <a:lumMod val="60000"/>
                                        <a:lumOff val="40000"/>
                                      </a:schemeClr>
                                    </a:solidFill>
                                    <a:latin typeface="Cambria Math" panose="02040503050406030204" pitchFamily="18" charset="0"/>
                                  </a:rPr>
                                  <m:t>𝑟</m:t>
                                </m:r>
                              </m:e>
                              <m:sub>
                                <m:r>
                                  <a:rPr lang="en-US" sz="1406" i="1">
                                    <a:solidFill>
                                      <a:schemeClr val="tx1">
                                        <a:lumMod val="60000"/>
                                        <a:lumOff val="40000"/>
                                      </a:schemeClr>
                                    </a:solidFill>
                                    <a:latin typeface="Cambria Math" panose="02040503050406030204" pitchFamily="18" charset="0"/>
                                  </a:rPr>
                                  <m:t>1</m:t>
                                </m:r>
                              </m:sub>
                            </m:sSub>
                          </m:e>
                        </m:d>
                        <m:r>
                          <a:rPr lang="en-US" sz="1406" i="1">
                            <a:solidFill>
                              <a:schemeClr val="tx1">
                                <a:lumMod val="60000"/>
                                <a:lumOff val="40000"/>
                              </a:schemeClr>
                            </a:solidFill>
                            <a:latin typeface="Cambria Math" panose="02040503050406030204" pitchFamily="18" charset="0"/>
                          </a:rPr>
                          <m:t>, </m:t>
                        </m:r>
                        <m:d>
                          <m:dPr>
                            <m:ctrlPr>
                              <a:rPr lang="en-US" sz="1406" i="1">
                                <a:solidFill>
                                  <a:schemeClr val="tx1">
                                    <a:lumMod val="60000"/>
                                    <a:lumOff val="40000"/>
                                  </a:schemeClr>
                                </a:solidFill>
                                <a:latin typeface="Cambria Math" panose="02040503050406030204" pitchFamily="18" charset="0"/>
                              </a:rPr>
                            </m:ctrlPr>
                          </m:dPr>
                          <m:e>
                            <m:sSub>
                              <m:sSubPr>
                                <m:ctrlPr>
                                  <a:rPr lang="en-US" sz="1406" i="1">
                                    <a:solidFill>
                                      <a:schemeClr val="tx1">
                                        <a:lumMod val="60000"/>
                                        <a:lumOff val="40000"/>
                                      </a:schemeClr>
                                    </a:solidFill>
                                    <a:latin typeface="Cambria Math" panose="02040503050406030204" pitchFamily="18" charset="0"/>
                                  </a:rPr>
                                </m:ctrlPr>
                              </m:sSubPr>
                              <m:e>
                                <m:r>
                                  <a:rPr lang="en-US" sz="1406" i="1">
                                    <a:solidFill>
                                      <a:schemeClr val="tx1">
                                        <a:lumMod val="60000"/>
                                        <a:lumOff val="40000"/>
                                      </a:schemeClr>
                                    </a:solidFill>
                                    <a:latin typeface="Cambria Math" panose="02040503050406030204" pitchFamily="18" charset="0"/>
                                  </a:rPr>
                                  <m:t>𝑠</m:t>
                                </m:r>
                              </m:e>
                              <m:sub>
                                <m:r>
                                  <a:rPr lang="en-US" sz="1406" i="1">
                                    <a:solidFill>
                                      <a:schemeClr val="tx1">
                                        <a:lumMod val="60000"/>
                                        <a:lumOff val="40000"/>
                                      </a:schemeClr>
                                    </a:solidFill>
                                    <a:latin typeface="Cambria Math" panose="02040503050406030204" pitchFamily="18" charset="0"/>
                                  </a:rPr>
                                  <m:t>1</m:t>
                                </m:r>
                              </m:sub>
                            </m:sSub>
                            <m:r>
                              <a:rPr lang="en-US" sz="1406" i="1">
                                <a:solidFill>
                                  <a:schemeClr val="tx1">
                                    <a:lumMod val="60000"/>
                                    <a:lumOff val="40000"/>
                                  </a:schemeClr>
                                </a:solidFill>
                                <a:latin typeface="Cambria Math" panose="02040503050406030204" pitchFamily="18" charset="0"/>
                              </a:rPr>
                              <m:t>,</m:t>
                            </m:r>
                            <m:sSub>
                              <m:sSubPr>
                                <m:ctrlPr>
                                  <a:rPr lang="en-US" sz="1406" i="1">
                                    <a:solidFill>
                                      <a:schemeClr val="tx1">
                                        <a:lumMod val="60000"/>
                                        <a:lumOff val="40000"/>
                                      </a:schemeClr>
                                    </a:solidFill>
                                    <a:latin typeface="Cambria Math" panose="02040503050406030204" pitchFamily="18" charset="0"/>
                                  </a:rPr>
                                </m:ctrlPr>
                              </m:sSubPr>
                              <m:e>
                                <m:r>
                                  <a:rPr lang="en-US" sz="1406" i="1">
                                    <a:solidFill>
                                      <a:schemeClr val="tx1">
                                        <a:lumMod val="60000"/>
                                        <a:lumOff val="40000"/>
                                      </a:schemeClr>
                                    </a:solidFill>
                                    <a:latin typeface="Cambria Math" panose="02040503050406030204" pitchFamily="18" charset="0"/>
                                  </a:rPr>
                                  <m:t>𝑎</m:t>
                                </m:r>
                              </m:e>
                              <m:sub>
                                <m:r>
                                  <a:rPr lang="en-US" sz="1406" i="1">
                                    <a:solidFill>
                                      <a:schemeClr val="tx1">
                                        <a:lumMod val="60000"/>
                                        <a:lumOff val="40000"/>
                                      </a:schemeClr>
                                    </a:solidFill>
                                    <a:latin typeface="Cambria Math" panose="02040503050406030204" pitchFamily="18" charset="0"/>
                                  </a:rPr>
                                  <m:t>1</m:t>
                                </m:r>
                              </m:sub>
                            </m:sSub>
                            <m:r>
                              <a:rPr lang="en-US" sz="1406" i="1">
                                <a:solidFill>
                                  <a:schemeClr val="tx1">
                                    <a:lumMod val="60000"/>
                                    <a:lumOff val="40000"/>
                                  </a:schemeClr>
                                </a:solidFill>
                                <a:latin typeface="Cambria Math" panose="02040503050406030204" pitchFamily="18" charset="0"/>
                              </a:rPr>
                              <m:t>,</m:t>
                            </m:r>
                            <m:sSub>
                              <m:sSubPr>
                                <m:ctrlPr>
                                  <a:rPr lang="en-US" sz="1406" i="1">
                                    <a:solidFill>
                                      <a:schemeClr val="tx1">
                                        <a:lumMod val="60000"/>
                                        <a:lumOff val="40000"/>
                                      </a:schemeClr>
                                    </a:solidFill>
                                    <a:latin typeface="Cambria Math" panose="02040503050406030204" pitchFamily="18" charset="0"/>
                                  </a:rPr>
                                </m:ctrlPr>
                              </m:sSubPr>
                              <m:e>
                                <m:r>
                                  <a:rPr lang="en-US" sz="1406" i="1">
                                    <a:solidFill>
                                      <a:schemeClr val="tx1">
                                        <a:lumMod val="60000"/>
                                        <a:lumOff val="40000"/>
                                      </a:schemeClr>
                                    </a:solidFill>
                                    <a:latin typeface="Cambria Math" panose="02040503050406030204" pitchFamily="18" charset="0"/>
                                  </a:rPr>
                                  <m:t>𝑟</m:t>
                                </m:r>
                              </m:e>
                              <m:sub>
                                <m:r>
                                  <a:rPr lang="en-US" sz="1406" i="1">
                                    <a:solidFill>
                                      <a:schemeClr val="tx1">
                                        <a:lumMod val="60000"/>
                                        <a:lumOff val="40000"/>
                                      </a:schemeClr>
                                    </a:solidFill>
                                    <a:latin typeface="Cambria Math" panose="02040503050406030204" pitchFamily="18" charset="0"/>
                                  </a:rPr>
                                  <m:t>2</m:t>
                                </m:r>
                              </m:sub>
                            </m:sSub>
                          </m:e>
                        </m:d>
                        <m:r>
                          <a:rPr lang="en-US" sz="1406" i="1">
                            <a:solidFill>
                              <a:schemeClr val="tx1">
                                <a:lumMod val="60000"/>
                                <a:lumOff val="40000"/>
                              </a:schemeClr>
                            </a:solidFill>
                            <a:latin typeface="Cambria Math" panose="02040503050406030204" pitchFamily="18" charset="0"/>
                          </a:rPr>
                          <m:t>, …, </m:t>
                        </m:r>
                        <m:d>
                          <m:dPr>
                            <m:ctrlPr>
                              <a:rPr lang="en-US" sz="1406" i="1">
                                <a:solidFill>
                                  <a:schemeClr val="tx1">
                                    <a:lumMod val="60000"/>
                                    <a:lumOff val="40000"/>
                                  </a:schemeClr>
                                </a:solidFill>
                                <a:latin typeface="Cambria Math" panose="02040503050406030204" pitchFamily="18" charset="0"/>
                              </a:rPr>
                            </m:ctrlPr>
                          </m:dPr>
                          <m:e>
                            <m:sSub>
                              <m:sSubPr>
                                <m:ctrlPr>
                                  <a:rPr lang="en-US" sz="1406" i="1">
                                    <a:solidFill>
                                      <a:schemeClr val="tx1">
                                        <a:lumMod val="60000"/>
                                        <a:lumOff val="40000"/>
                                      </a:schemeClr>
                                    </a:solidFill>
                                    <a:latin typeface="Cambria Math" panose="02040503050406030204" pitchFamily="18" charset="0"/>
                                  </a:rPr>
                                </m:ctrlPr>
                              </m:sSubPr>
                              <m:e>
                                <m:r>
                                  <a:rPr lang="en-US" sz="1406" i="1">
                                    <a:solidFill>
                                      <a:schemeClr val="tx1">
                                        <a:lumMod val="60000"/>
                                        <a:lumOff val="40000"/>
                                      </a:schemeClr>
                                    </a:solidFill>
                                    <a:latin typeface="Cambria Math" panose="02040503050406030204" pitchFamily="18" charset="0"/>
                                  </a:rPr>
                                  <m:t>𝑠</m:t>
                                </m:r>
                              </m:e>
                              <m:sub>
                                <m:r>
                                  <a:rPr lang="en-US" sz="1406" i="1">
                                    <a:solidFill>
                                      <a:schemeClr val="tx1">
                                        <a:lumMod val="60000"/>
                                        <a:lumOff val="40000"/>
                                      </a:schemeClr>
                                    </a:solidFill>
                                    <a:latin typeface="Cambria Math" panose="02040503050406030204" pitchFamily="18" charset="0"/>
                                  </a:rPr>
                                  <m:t>𝑖</m:t>
                                </m:r>
                              </m:sub>
                            </m:sSub>
                            <m:r>
                              <a:rPr lang="en-US" sz="1406" i="1">
                                <a:solidFill>
                                  <a:schemeClr val="tx1">
                                    <a:lumMod val="60000"/>
                                    <a:lumOff val="40000"/>
                                  </a:schemeClr>
                                </a:solidFill>
                                <a:latin typeface="Cambria Math" panose="02040503050406030204" pitchFamily="18" charset="0"/>
                              </a:rPr>
                              <m:t>,</m:t>
                            </m:r>
                            <m:sSub>
                              <m:sSubPr>
                                <m:ctrlPr>
                                  <a:rPr lang="en-US" sz="1406" i="1">
                                    <a:solidFill>
                                      <a:schemeClr val="tx1">
                                        <a:lumMod val="60000"/>
                                        <a:lumOff val="40000"/>
                                      </a:schemeClr>
                                    </a:solidFill>
                                    <a:latin typeface="Cambria Math" panose="02040503050406030204" pitchFamily="18" charset="0"/>
                                  </a:rPr>
                                </m:ctrlPr>
                              </m:sSubPr>
                              <m:e>
                                <m:r>
                                  <a:rPr lang="en-US" sz="1406" i="1">
                                    <a:solidFill>
                                      <a:schemeClr val="tx1">
                                        <a:lumMod val="60000"/>
                                        <a:lumOff val="40000"/>
                                      </a:schemeClr>
                                    </a:solidFill>
                                    <a:latin typeface="Cambria Math" panose="02040503050406030204" pitchFamily="18" charset="0"/>
                                  </a:rPr>
                                  <m:t>𝑎</m:t>
                                </m:r>
                              </m:e>
                              <m:sub>
                                <m:r>
                                  <a:rPr lang="en-US" sz="1406" i="1">
                                    <a:solidFill>
                                      <a:schemeClr val="tx1">
                                        <a:lumMod val="60000"/>
                                        <a:lumOff val="40000"/>
                                      </a:schemeClr>
                                    </a:solidFill>
                                    <a:latin typeface="Cambria Math" panose="02040503050406030204" pitchFamily="18" charset="0"/>
                                  </a:rPr>
                                  <m:t>𝑖</m:t>
                                </m:r>
                              </m:sub>
                            </m:sSub>
                            <m:r>
                              <a:rPr lang="en-US" sz="1406" i="1">
                                <a:solidFill>
                                  <a:schemeClr val="tx1">
                                    <a:lumMod val="60000"/>
                                    <a:lumOff val="40000"/>
                                  </a:schemeClr>
                                </a:solidFill>
                                <a:latin typeface="Cambria Math" panose="02040503050406030204" pitchFamily="18" charset="0"/>
                              </a:rPr>
                              <m:t>, </m:t>
                            </m:r>
                            <m:sSub>
                              <m:sSubPr>
                                <m:ctrlPr>
                                  <a:rPr lang="en-US" sz="1406" i="1">
                                    <a:solidFill>
                                      <a:schemeClr val="tx1">
                                        <a:lumMod val="60000"/>
                                        <a:lumOff val="40000"/>
                                      </a:schemeClr>
                                    </a:solidFill>
                                    <a:latin typeface="Cambria Math" panose="02040503050406030204" pitchFamily="18" charset="0"/>
                                  </a:rPr>
                                </m:ctrlPr>
                              </m:sSubPr>
                              <m:e>
                                <m:r>
                                  <a:rPr lang="en-US" sz="1406" i="1">
                                    <a:solidFill>
                                      <a:schemeClr val="tx1">
                                        <a:lumMod val="60000"/>
                                        <a:lumOff val="40000"/>
                                      </a:schemeClr>
                                    </a:solidFill>
                                    <a:latin typeface="Cambria Math" panose="02040503050406030204" pitchFamily="18" charset="0"/>
                                  </a:rPr>
                                  <m:t>𝑟</m:t>
                                </m:r>
                              </m:e>
                              <m:sub>
                                <m:r>
                                  <a:rPr lang="en-US" sz="1406" i="1">
                                    <a:solidFill>
                                      <a:schemeClr val="tx1">
                                        <a:lumMod val="60000"/>
                                        <a:lumOff val="40000"/>
                                      </a:schemeClr>
                                    </a:solidFill>
                                    <a:latin typeface="Cambria Math" panose="02040503050406030204" pitchFamily="18" charset="0"/>
                                  </a:rPr>
                                  <m:t>𝑖</m:t>
                                </m:r>
                                <m:r>
                                  <a:rPr lang="en-US" sz="1406" i="1">
                                    <a:solidFill>
                                      <a:schemeClr val="tx1">
                                        <a:lumMod val="60000"/>
                                        <a:lumOff val="40000"/>
                                      </a:schemeClr>
                                    </a:solidFill>
                                    <a:latin typeface="Cambria Math" panose="02040503050406030204" pitchFamily="18" charset="0"/>
                                  </a:rPr>
                                  <m:t>+1</m:t>
                                </m:r>
                              </m:sub>
                            </m:sSub>
                          </m:e>
                        </m:d>
                        <m:r>
                          <a:rPr lang="en-US" sz="1406" i="1">
                            <a:solidFill>
                              <a:schemeClr val="tx1">
                                <a:lumMod val="60000"/>
                                <a:lumOff val="40000"/>
                              </a:schemeClr>
                            </a:solidFill>
                            <a:latin typeface="Cambria Math" panose="02040503050406030204" pitchFamily="18" charset="0"/>
                          </a:rPr>
                          <m:t>, …, </m:t>
                        </m:r>
                        <m:d>
                          <m:dPr>
                            <m:ctrlPr>
                              <a:rPr lang="en-US" sz="1406" i="1">
                                <a:solidFill>
                                  <a:schemeClr val="tx1">
                                    <a:lumMod val="60000"/>
                                    <a:lumOff val="40000"/>
                                  </a:schemeClr>
                                </a:solidFill>
                                <a:latin typeface="Cambria Math" panose="02040503050406030204" pitchFamily="18" charset="0"/>
                              </a:rPr>
                            </m:ctrlPr>
                          </m:dPr>
                          <m:e>
                            <m:sSub>
                              <m:sSubPr>
                                <m:ctrlPr>
                                  <a:rPr lang="en-US" sz="1406" i="1">
                                    <a:solidFill>
                                      <a:schemeClr val="tx1">
                                        <a:lumMod val="60000"/>
                                        <a:lumOff val="40000"/>
                                      </a:schemeClr>
                                    </a:solidFill>
                                    <a:latin typeface="Cambria Math" panose="02040503050406030204" pitchFamily="18" charset="0"/>
                                  </a:rPr>
                                </m:ctrlPr>
                              </m:sSubPr>
                              <m:e>
                                <m:r>
                                  <a:rPr lang="en-US" sz="1406" i="1">
                                    <a:solidFill>
                                      <a:schemeClr val="tx1">
                                        <a:lumMod val="60000"/>
                                        <a:lumOff val="40000"/>
                                      </a:schemeClr>
                                    </a:solidFill>
                                    <a:latin typeface="Cambria Math" panose="02040503050406030204" pitchFamily="18" charset="0"/>
                                  </a:rPr>
                                  <m:t>𝑠</m:t>
                                </m:r>
                              </m:e>
                              <m:sub>
                                <m:r>
                                  <a:rPr lang="en-US" sz="1406" i="1">
                                    <a:solidFill>
                                      <a:schemeClr val="tx1">
                                        <a:lumMod val="60000"/>
                                        <a:lumOff val="40000"/>
                                      </a:schemeClr>
                                    </a:solidFill>
                                    <a:latin typeface="Cambria Math" panose="02040503050406030204" pitchFamily="18" charset="0"/>
                                  </a:rPr>
                                  <m:t>𝑇</m:t>
                                </m:r>
                              </m:sub>
                            </m:sSub>
                            <m:r>
                              <a:rPr lang="en-US" sz="1406" i="1">
                                <a:solidFill>
                                  <a:schemeClr val="tx1">
                                    <a:lumMod val="60000"/>
                                    <a:lumOff val="40000"/>
                                  </a:schemeClr>
                                </a:solidFill>
                                <a:latin typeface="Cambria Math" panose="02040503050406030204" pitchFamily="18" charset="0"/>
                              </a:rPr>
                              <m:t>,</m:t>
                            </m:r>
                            <m:sSub>
                              <m:sSubPr>
                                <m:ctrlPr>
                                  <a:rPr lang="en-US" sz="1406" i="1">
                                    <a:solidFill>
                                      <a:schemeClr val="tx1">
                                        <a:lumMod val="60000"/>
                                        <a:lumOff val="40000"/>
                                      </a:schemeClr>
                                    </a:solidFill>
                                    <a:latin typeface="Cambria Math" panose="02040503050406030204" pitchFamily="18" charset="0"/>
                                  </a:rPr>
                                </m:ctrlPr>
                              </m:sSubPr>
                              <m:e>
                                <m:r>
                                  <a:rPr lang="en-US" sz="1406" i="1">
                                    <a:solidFill>
                                      <a:schemeClr val="tx1">
                                        <a:lumMod val="60000"/>
                                        <a:lumOff val="40000"/>
                                      </a:schemeClr>
                                    </a:solidFill>
                                    <a:latin typeface="Cambria Math" panose="02040503050406030204" pitchFamily="18" charset="0"/>
                                  </a:rPr>
                                  <m:t>𝑎</m:t>
                                </m:r>
                              </m:e>
                              <m:sub>
                                <m:r>
                                  <a:rPr lang="en-US" sz="1406" i="1">
                                    <a:solidFill>
                                      <a:schemeClr val="tx1">
                                        <a:lumMod val="60000"/>
                                        <a:lumOff val="40000"/>
                                      </a:schemeClr>
                                    </a:solidFill>
                                    <a:latin typeface="Cambria Math" panose="02040503050406030204" pitchFamily="18" charset="0"/>
                                  </a:rPr>
                                  <m:t>𝑇</m:t>
                                </m:r>
                              </m:sub>
                            </m:sSub>
                            <m:r>
                              <a:rPr lang="en-US" sz="1406" i="1">
                                <a:solidFill>
                                  <a:schemeClr val="tx1">
                                    <a:lumMod val="60000"/>
                                    <a:lumOff val="40000"/>
                                  </a:schemeClr>
                                </a:solidFill>
                                <a:latin typeface="Cambria Math" panose="02040503050406030204" pitchFamily="18" charset="0"/>
                              </a:rPr>
                              <m:t>, </m:t>
                            </m:r>
                            <m:sSub>
                              <m:sSubPr>
                                <m:ctrlPr>
                                  <a:rPr lang="en-US" sz="1406" i="1">
                                    <a:solidFill>
                                      <a:schemeClr val="tx1">
                                        <a:lumMod val="60000"/>
                                        <a:lumOff val="40000"/>
                                      </a:schemeClr>
                                    </a:solidFill>
                                    <a:latin typeface="Cambria Math" panose="02040503050406030204" pitchFamily="18" charset="0"/>
                                  </a:rPr>
                                </m:ctrlPr>
                              </m:sSubPr>
                              <m:e>
                                <m:r>
                                  <a:rPr lang="en-US" sz="1406" i="1">
                                    <a:solidFill>
                                      <a:schemeClr val="tx1">
                                        <a:lumMod val="60000"/>
                                        <a:lumOff val="40000"/>
                                      </a:schemeClr>
                                    </a:solidFill>
                                    <a:latin typeface="Cambria Math" panose="02040503050406030204" pitchFamily="18" charset="0"/>
                                  </a:rPr>
                                  <m:t>𝑟</m:t>
                                </m:r>
                              </m:e>
                              <m:sub>
                                <m:r>
                                  <a:rPr lang="en-US" sz="1406" i="1">
                                    <a:solidFill>
                                      <a:schemeClr val="tx1">
                                        <a:lumMod val="60000"/>
                                        <a:lumOff val="40000"/>
                                      </a:schemeClr>
                                    </a:solidFill>
                                    <a:latin typeface="Cambria Math" panose="02040503050406030204" pitchFamily="18" charset="0"/>
                                  </a:rPr>
                                  <m:t>𝑇</m:t>
                                </m:r>
                                <m:r>
                                  <a:rPr lang="en-US" sz="1406" i="1">
                                    <a:solidFill>
                                      <a:schemeClr val="tx1">
                                        <a:lumMod val="60000"/>
                                        <a:lumOff val="40000"/>
                                      </a:schemeClr>
                                    </a:solidFill>
                                    <a:latin typeface="Cambria Math" panose="02040503050406030204" pitchFamily="18" charset="0"/>
                                  </a:rPr>
                                  <m:t>+1</m:t>
                                </m:r>
                              </m:sub>
                            </m:sSub>
                          </m:e>
                        </m:d>
                      </m:oMath>
                    </m:oMathPara>
                  </a14:m>
                  <a:endParaRPr lang="en-US" sz="1406" dirty="0">
                    <a:solidFill>
                      <a:schemeClr val="tx1">
                        <a:lumMod val="60000"/>
                        <a:lumOff val="40000"/>
                      </a:schemeClr>
                    </a:solidFill>
                    <a:latin typeface="Baskerville" panose="02020502070401020303" pitchFamily="18" charset="0"/>
                    <a:ea typeface="Baskerville" panose="02020502070401020303" pitchFamily="18" charset="0"/>
                  </a:endParaRPr>
                </a:p>
                <a:p>
                  <a:endParaRPr lang="en-US" sz="1406" dirty="0">
                    <a:solidFill>
                      <a:schemeClr val="tx1">
                        <a:lumMod val="60000"/>
                        <a:lumOff val="40000"/>
                      </a:schemeClr>
                    </a:solidFill>
                    <a:latin typeface="Baskerville" panose="02020502070401020303" pitchFamily="18" charset="0"/>
                    <a:ea typeface="Baskerville" panose="02020502070401020303" pitchFamily="18" charset="0"/>
                  </a:endParaRPr>
                </a:p>
              </p:txBody>
            </p:sp>
          </mc:Choice>
          <mc:Fallback xmlns="">
            <p:sp>
              <p:nvSpPr>
                <p:cNvPr id="9" name="TextBox 8">
                  <a:extLst>
                    <a:ext uri="{FF2B5EF4-FFF2-40B4-BE49-F238E27FC236}">
                      <a16:creationId xmlns:a16="http://schemas.microsoft.com/office/drawing/2014/main" id="{C57430AB-567E-CA47-A366-46A3C37DB0BF}"/>
                    </a:ext>
                  </a:extLst>
                </p:cNvPr>
                <p:cNvSpPr txBox="1">
                  <a:spLocks noRot="1" noChangeAspect="1" noMove="1" noResize="1" noEditPoints="1" noAdjustHandles="1" noChangeArrowheads="1" noChangeShapeType="1" noTextEdit="1"/>
                </p:cNvSpPr>
                <p:nvPr/>
              </p:nvSpPr>
              <p:spPr>
                <a:xfrm>
                  <a:off x="3226027" y="5679875"/>
                  <a:ext cx="7297337" cy="700022"/>
                </a:xfrm>
                <a:prstGeom prst="rect">
                  <a:avLst/>
                </a:prstGeom>
                <a:blipFill>
                  <a:blip r:embed="rId7"/>
                  <a:stretch>
                    <a:fillRect/>
                  </a:stretch>
                </a:blipFill>
              </p:spPr>
              <p:txBody>
                <a:bodyPr/>
                <a:lstStyle/>
                <a:p>
                  <a:r>
                    <a:rPr lang="en-US">
                      <a:noFill/>
                    </a:rPr>
                    <a:t> </a:t>
                  </a:r>
                </a:p>
              </p:txBody>
            </p:sp>
          </mc:Fallback>
        </mc:AlternateContent>
      </p:grpSp>
      <p:sp>
        <p:nvSpPr>
          <p:cNvPr id="3" name="TextBox 2">
            <a:extLst>
              <a:ext uri="{FF2B5EF4-FFF2-40B4-BE49-F238E27FC236}">
                <a16:creationId xmlns:a16="http://schemas.microsoft.com/office/drawing/2014/main" id="{1661CB84-2416-0608-B519-FD3D296BC79C}"/>
              </a:ext>
            </a:extLst>
          </p:cNvPr>
          <p:cNvSpPr txBox="1"/>
          <p:nvPr/>
        </p:nvSpPr>
        <p:spPr>
          <a:xfrm>
            <a:off x="525473" y="1040448"/>
            <a:ext cx="5923359" cy="715581"/>
          </a:xfrm>
          <a:prstGeom prst="rect">
            <a:avLst/>
          </a:prstGeom>
          <a:noFill/>
        </p:spPr>
        <p:txBody>
          <a:bodyPr wrap="square" rtlCol="0">
            <a:spAutoFit/>
          </a:bodyPr>
          <a:lstStyle/>
          <a:p>
            <a:r>
              <a:rPr lang="en-US" sz="1350" dirty="0">
                <a:solidFill>
                  <a:schemeClr val="accent2">
                    <a:lumMod val="50000"/>
                  </a:schemeClr>
                </a:solidFill>
                <a:latin typeface="Baskerville" panose="02020502070401020303" pitchFamily="18" charset="0"/>
                <a:ea typeface="Baskerville" panose="02020502070401020303" pitchFamily="18" charset="0"/>
              </a:rPr>
              <a:t>Reinforcement Learning (RL) is a type of ML technique that enables an agent to interact with the environment by trial and error using feedback from its own actions and experiences. </a:t>
            </a:r>
          </a:p>
        </p:txBody>
      </p:sp>
      <p:sp>
        <p:nvSpPr>
          <p:cNvPr id="2" name="Date Placeholder 1">
            <a:extLst>
              <a:ext uri="{FF2B5EF4-FFF2-40B4-BE49-F238E27FC236}">
                <a16:creationId xmlns:a16="http://schemas.microsoft.com/office/drawing/2014/main" id="{546DD6B2-E924-7453-512D-DE4FB6697692}"/>
              </a:ext>
            </a:extLst>
          </p:cNvPr>
          <p:cNvSpPr>
            <a:spLocks noGrp="1"/>
          </p:cNvSpPr>
          <p:nvPr>
            <p:ph type="dt" sz="half" idx="10"/>
          </p:nvPr>
        </p:nvSpPr>
        <p:spPr/>
        <p:txBody>
          <a:bodyPr/>
          <a:lstStyle/>
          <a:p>
            <a:r>
              <a:rPr lang="en-US"/>
              <a:t>14 Feb 2024</a:t>
            </a:r>
          </a:p>
        </p:txBody>
      </p:sp>
      <p:sp>
        <p:nvSpPr>
          <p:cNvPr id="12" name="Slide Number Placeholder 11">
            <a:extLst>
              <a:ext uri="{FF2B5EF4-FFF2-40B4-BE49-F238E27FC236}">
                <a16:creationId xmlns:a16="http://schemas.microsoft.com/office/drawing/2014/main" id="{E6ADE1F5-1808-72D5-C3D5-138879A94B6B}"/>
              </a:ext>
            </a:extLst>
          </p:cNvPr>
          <p:cNvSpPr>
            <a:spLocks noGrp="1"/>
          </p:cNvSpPr>
          <p:nvPr>
            <p:ph type="sldNum" sz="quarter" idx="12"/>
          </p:nvPr>
        </p:nvSpPr>
        <p:spPr/>
        <p:txBody>
          <a:bodyPr/>
          <a:lstStyle/>
          <a:p>
            <a:fld id="{B2FED1A7-FB98-43FD-AA3D-E7C3EC56B298}" type="slidenum">
              <a:rPr lang="en-US" smtClean="0"/>
              <a:t>22</a:t>
            </a:fld>
            <a:endParaRPr lang="en-US"/>
          </a:p>
        </p:txBody>
      </p:sp>
      <p:sp>
        <p:nvSpPr>
          <p:cNvPr id="16" name="Title 2">
            <a:extLst>
              <a:ext uri="{FF2B5EF4-FFF2-40B4-BE49-F238E27FC236}">
                <a16:creationId xmlns:a16="http://schemas.microsoft.com/office/drawing/2014/main" id="{2542421A-B539-B00C-358B-578440BDB4EE}"/>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a:t>
            </a:r>
          </a:p>
        </p:txBody>
      </p:sp>
    </p:spTree>
    <p:extLst>
      <p:ext uri="{BB962C8B-B14F-4D97-AF65-F5344CB8AC3E}">
        <p14:creationId xmlns:p14="http://schemas.microsoft.com/office/powerpoint/2010/main" val="1861634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404BE6-D8F5-FD48-A812-7A207F45DBB5}"/>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3617E7B2-FC72-E640-8F9E-CCEB464C5E26}"/>
              </a:ext>
            </a:extLst>
          </p:cNvPr>
          <p:cNvSpPr>
            <a:spLocks noGrp="1"/>
          </p:cNvSpPr>
          <p:nvPr>
            <p:ph type="sldNum" sz="quarter" idx="12"/>
          </p:nvPr>
        </p:nvSpPr>
        <p:spPr/>
        <p:txBody>
          <a:bodyPr/>
          <a:lstStyle/>
          <a:p>
            <a:fld id="{B2FED1A7-FB98-43FD-AA3D-E7C3EC56B298}" type="slidenum">
              <a:rPr lang="en-US" smtClean="0"/>
              <a:t>23</a:t>
            </a:fld>
            <a:endParaRPr lang="en-US"/>
          </a:p>
        </p:txBody>
      </p:sp>
      <p:sp>
        <p:nvSpPr>
          <p:cNvPr id="7" name="TextBox 6">
            <a:extLst>
              <a:ext uri="{FF2B5EF4-FFF2-40B4-BE49-F238E27FC236}">
                <a16:creationId xmlns:a16="http://schemas.microsoft.com/office/drawing/2014/main" id="{9748EBFA-3310-7A47-99F4-DCD5F200587D}"/>
              </a:ext>
            </a:extLst>
          </p:cNvPr>
          <p:cNvSpPr txBox="1"/>
          <p:nvPr/>
        </p:nvSpPr>
        <p:spPr>
          <a:xfrm>
            <a:off x="205077" y="914400"/>
            <a:ext cx="3508509" cy="1477328"/>
          </a:xfrm>
          <a:prstGeom prst="rect">
            <a:avLst/>
          </a:prstGeom>
          <a:noFill/>
        </p:spPr>
        <p:txBody>
          <a:bodyPr wrap="square" rtlCol="0">
            <a:spAutoFit/>
          </a:bodyPr>
          <a:lstStyle/>
          <a:p>
            <a:r>
              <a:rPr lang="en-US" sz="1500" dirty="0">
                <a:solidFill>
                  <a:schemeClr val="tx1">
                    <a:lumMod val="60000"/>
                    <a:lumOff val="40000"/>
                  </a:schemeClr>
                </a:solidFill>
                <a:latin typeface="Baskerville" panose="02020502070401020303" pitchFamily="18" charset="0"/>
                <a:ea typeface="Baskerville" panose="02020502070401020303" pitchFamily="18" charset="0"/>
              </a:rPr>
              <a:t>Action space: </a:t>
            </a:r>
            <a:br>
              <a:rPr lang="en-US" sz="1500" dirty="0">
                <a:solidFill>
                  <a:schemeClr val="tx1">
                    <a:lumMod val="60000"/>
                    <a:lumOff val="40000"/>
                  </a:schemeClr>
                </a:solidFill>
                <a:latin typeface="Baskerville" panose="02020502070401020303" pitchFamily="18" charset="0"/>
                <a:ea typeface="Baskerville" panose="02020502070401020303" pitchFamily="18" charset="0"/>
              </a:rPr>
            </a:br>
            <a:endParaRPr lang="en-US" sz="1500" dirty="0">
              <a:solidFill>
                <a:schemeClr val="tx1">
                  <a:lumMod val="60000"/>
                  <a:lumOff val="40000"/>
                </a:schemeClr>
              </a:solidFill>
              <a:latin typeface="Baskerville" panose="02020502070401020303" pitchFamily="18" charset="0"/>
              <a:ea typeface="Baskerville" panose="02020502070401020303" pitchFamily="18" charset="0"/>
            </a:endParaRPr>
          </a:p>
          <a:p>
            <a:pPr marL="714375" lvl="1" indent="-257175">
              <a:buFont typeface="Arial" panose="020B0604020202020204" pitchFamily="34" charset="0"/>
              <a:buChar char="•"/>
            </a:pPr>
            <a:r>
              <a:rPr lang="en-US" sz="1500" dirty="0">
                <a:latin typeface="Baskerville" panose="02020502070401020303" pitchFamily="18" charset="0"/>
                <a:ea typeface="Baskerville" panose="02020502070401020303" pitchFamily="18" charset="0"/>
              </a:rPr>
              <a:t>Accelerate at constant rate</a:t>
            </a:r>
          </a:p>
          <a:p>
            <a:pPr marL="714375" lvl="1" indent="-257175">
              <a:buFont typeface="Arial" panose="020B0604020202020204" pitchFamily="34" charset="0"/>
              <a:buChar char="•"/>
            </a:pPr>
            <a:r>
              <a:rPr lang="en-US" sz="1500" dirty="0">
                <a:latin typeface="Baskerville" panose="02020502070401020303" pitchFamily="18" charset="0"/>
                <a:ea typeface="Baskerville" panose="02020502070401020303" pitchFamily="18" charset="0"/>
              </a:rPr>
              <a:t>Decelerate at constant rate</a:t>
            </a:r>
          </a:p>
          <a:p>
            <a:pPr marL="714375" lvl="1" indent="-257175">
              <a:buFont typeface="Arial" panose="020B0604020202020204" pitchFamily="34" charset="0"/>
              <a:buChar char="•"/>
            </a:pPr>
            <a:r>
              <a:rPr lang="en-US" sz="1500" dirty="0">
                <a:latin typeface="Baskerville" panose="02020502070401020303" pitchFamily="18" charset="0"/>
                <a:ea typeface="Baskerville" panose="02020502070401020303" pitchFamily="18" charset="0"/>
              </a:rPr>
              <a:t>Turn right at fixed angle</a:t>
            </a:r>
          </a:p>
          <a:p>
            <a:pPr marL="714375" lvl="1" indent="-257175">
              <a:buFont typeface="Arial" panose="020B0604020202020204" pitchFamily="34" charset="0"/>
              <a:buChar char="•"/>
            </a:pPr>
            <a:r>
              <a:rPr lang="en-US" sz="1500" dirty="0">
                <a:latin typeface="Baskerville" panose="02020502070401020303" pitchFamily="18" charset="0"/>
                <a:ea typeface="Baskerville" panose="02020502070401020303" pitchFamily="18" charset="0"/>
              </a:rPr>
              <a:t>Turn left at fixed angle</a:t>
            </a:r>
          </a:p>
        </p:txBody>
      </p:sp>
      <p:sp>
        <p:nvSpPr>
          <p:cNvPr id="8" name="TextBox 7">
            <a:extLst>
              <a:ext uri="{FF2B5EF4-FFF2-40B4-BE49-F238E27FC236}">
                <a16:creationId xmlns:a16="http://schemas.microsoft.com/office/drawing/2014/main" id="{FF4181BB-8F47-194E-9204-8DAEFBECDD5B}"/>
              </a:ext>
            </a:extLst>
          </p:cNvPr>
          <p:cNvSpPr txBox="1"/>
          <p:nvPr/>
        </p:nvSpPr>
        <p:spPr>
          <a:xfrm>
            <a:off x="221313" y="2402818"/>
            <a:ext cx="3759106" cy="784830"/>
          </a:xfrm>
          <a:prstGeom prst="rect">
            <a:avLst/>
          </a:prstGeom>
          <a:noFill/>
        </p:spPr>
        <p:txBody>
          <a:bodyPr wrap="none" rtlCol="0">
            <a:spAutoFit/>
          </a:bodyPr>
          <a:lstStyle/>
          <a:p>
            <a:r>
              <a:rPr lang="en-US" sz="1500" dirty="0">
                <a:solidFill>
                  <a:schemeClr val="tx1">
                    <a:lumMod val="60000"/>
                    <a:lumOff val="40000"/>
                  </a:schemeClr>
                </a:solidFill>
                <a:latin typeface="Baskerville" panose="02020502070401020303" pitchFamily="18" charset="0"/>
                <a:ea typeface="Baskerville" panose="02020502070401020303" pitchFamily="18" charset="0"/>
              </a:rPr>
              <a:t>State space:</a:t>
            </a:r>
            <a:br>
              <a:rPr lang="en-US" sz="1500" dirty="0">
                <a:solidFill>
                  <a:schemeClr val="tx1">
                    <a:lumMod val="60000"/>
                    <a:lumOff val="40000"/>
                  </a:schemeClr>
                </a:solidFill>
                <a:latin typeface="Baskerville" panose="02020502070401020303" pitchFamily="18" charset="0"/>
                <a:ea typeface="Baskerville" panose="02020502070401020303" pitchFamily="18" charset="0"/>
              </a:rPr>
            </a:br>
            <a:r>
              <a:rPr lang="en-US" sz="1500" dirty="0">
                <a:latin typeface="Baskerville" panose="02020502070401020303" pitchFamily="18" charset="0"/>
                <a:ea typeface="Baskerville" panose="02020502070401020303" pitchFamily="18" charset="0"/>
              </a:rPr>
              <a:t> </a:t>
            </a:r>
          </a:p>
          <a:p>
            <a:pPr marL="714375" lvl="1" indent="-257175">
              <a:buFont typeface="Arial" panose="020B0604020202020204" pitchFamily="34" charset="0"/>
              <a:buChar char="•"/>
            </a:pPr>
            <a:r>
              <a:rPr lang="en-US" sz="1500" dirty="0">
                <a:latin typeface="Baskerville" panose="02020502070401020303" pitchFamily="18" charset="0"/>
                <a:ea typeface="Baskerville" panose="02020502070401020303" pitchFamily="18" charset="0"/>
              </a:rPr>
              <a:t>The raw 96x96 pixels of every frame</a:t>
            </a:r>
          </a:p>
        </p:txBody>
      </p:sp>
      <p:sp>
        <p:nvSpPr>
          <p:cNvPr id="9" name="TextBox 8">
            <a:extLst>
              <a:ext uri="{FF2B5EF4-FFF2-40B4-BE49-F238E27FC236}">
                <a16:creationId xmlns:a16="http://schemas.microsoft.com/office/drawing/2014/main" id="{CE0F3B3C-AC9E-EE49-8C94-AA03244D8522}"/>
              </a:ext>
            </a:extLst>
          </p:cNvPr>
          <p:cNvSpPr txBox="1"/>
          <p:nvPr/>
        </p:nvSpPr>
        <p:spPr>
          <a:xfrm>
            <a:off x="221313" y="3241618"/>
            <a:ext cx="4048994" cy="1477328"/>
          </a:xfrm>
          <a:prstGeom prst="rect">
            <a:avLst/>
          </a:prstGeom>
          <a:noFill/>
        </p:spPr>
        <p:txBody>
          <a:bodyPr wrap="none" rtlCol="0">
            <a:spAutoFit/>
          </a:bodyPr>
          <a:lstStyle/>
          <a:p>
            <a:r>
              <a:rPr lang="en-US" sz="1500" dirty="0">
                <a:solidFill>
                  <a:schemeClr val="tx1">
                    <a:lumMod val="60000"/>
                    <a:lumOff val="40000"/>
                  </a:schemeClr>
                </a:solidFill>
                <a:latin typeface="Baskerville" panose="02020502070401020303" pitchFamily="18" charset="0"/>
                <a:ea typeface="Baskerville" panose="02020502070401020303" pitchFamily="18" charset="0"/>
              </a:rPr>
              <a:t>Rewards:</a:t>
            </a:r>
          </a:p>
          <a:p>
            <a:pPr marL="714375" lvl="1" indent="-257175">
              <a:buFont typeface="Arial" panose="020B0604020202020204" pitchFamily="34" charset="0"/>
              <a:buChar char="•"/>
            </a:pPr>
            <a:r>
              <a:rPr lang="en-US" sz="1500" dirty="0">
                <a:latin typeface="Baskerville" panose="02020502070401020303" pitchFamily="18" charset="0"/>
                <a:ea typeface="Baskerville" panose="02020502070401020303" pitchFamily="18" charset="0"/>
              </a:rPr>
              <a:t>-0.1 for every passing frame</a:t>
            </a:r>
          </a:p>
          <a:p>
            <a:pPr marL="714375" lvl="1" indent="-257175">
              <a:buFont typeface="Arial" panose="020B0604020202020204" pitchFamily="34" charset="0"/>
              <a:buChar char="•"/>
            </a:pPr>
            <a:r>
              <a:rPr lang="en-US" sz="1500" dirty="0">
                <a:latin typeface="Baskerville" panose="02020502070401020303" pitchFamily="18" charset="0"/>
                <a:ea typeface="Baskerville" panose="02020502070401020303" pitchFamily="18" charset="0"/>
              </a:rPr>
              <a:t>1000/</a:t>
            </a:r>
            <a:r>
              <a:rPr lang="en-US" sz="1500" dirty="0" err="1">
                <a:latin typeface="Baskerville" panose="02020502070401020303" pitchFamily="18" charset="0"/>
                <a:ea typeface="Baskerville" panose="02020502070401020303" pitchFamily="18" charset="0"/>
              </a:rPr>
              <a:t>N</a:t>
            </a:r>
            <a:r>
              <a:rPr lang="en-US" sz="1500" baseline="-25000" dirty="0" err="1">
                <a:latin typeface="Baskerville" panose="02020502070401020303" pitchFamily="18" charset="0"/>
                <a:ea typeface="Baskerville" panose="02020502070401020303" pitchFamily="18" charset="0"/>
              </a:rPr>
              <a:t>tiles</a:t>
            </a:r>
            <a:r>
              <a:rPr lang="en-US" sz="1500" dirty="0">
                <a:latin typeface="Baskerville" panose="02020502070401020303" pitchFamily="18" charset="0"/>
                <a:ea typeface="Baskerville" panose="02020502070401020303" pitchFamily="18" charset="0"/>
              </a:rPr>
              <a:t> for every track tile visited</a:t>
            </a:r>
          </a:p>
          <a:p>
            <a:pPr marL="714375" lvl="1" indent="-257175">
              <a:buFont typeface="Arial" panose="020B0604020202020204" pitchFamily="34" charset="0"/>
              <a:buChar char="•"/>
            </a:pPr>
            <a:r>
              <a:rPr lang="en-US" sz="1500" dirty="0">
                <a:latin typeface="Baskerville" panose="02020502070401020303" pitchFamily="18" charset="0"/>
                <a:ea typeface="Baskerville" panose="02020502070401020303" pitchFamily="18" charset="0"/>
              </a:rPr>
              <a:t>Episode finished when all tiles are visited</a:t>
            </a:r>
          </a:p>
          <a:p>
            <a:pPr marL="257175" indent="-257175">
              <a:buFont typeface="Arial" panose="020B0604020202020204" pitchFamily="34" charset="0"/>
              <a:buChar char="•"/>
            </a:pPr>
            <a:endParaRPr lang="en-US" sz="1500" dirty="0">
              <a:latin typeface="Baskerville" panose="02020502070401020303" pitchFamily="18" charset="0"/>
              <a:ea typeface="Baskerville" panose="02020502070401020303" pitchFamily="18" charset="0"/>
            </a:endParaRPr>
          </a:p>
          <a:p>
            <a:pPr marL="257175" indent="-257175">
              <a:buFont typeface="Arial" panose="020B0604020202020204" pitchFamily="34" charset="0"/>
              <a:buChar char="•"/>
            </a:pPr>
            <a:endParaRPr lang="en-US" sz="1500" dirty="0">
              <a:latin typeface="Baskerville" panose="02020502070401020303" pitchFamily="18" charset="0"/>
              <a:ea typeface="Baskerville" panose="02020502070401020303" pitchFamily="18" charset="0"/>
            </a:endParaRPr>
          </a:p>
        </p:txBody>
      </p:sp>
      <p:pic>
        <p:nvPicPr>
          <p:cNvPr id="5" name="Picture 4" descr="A green square with black squares&#10;&#10;Description automatically generated with medium confidence">
            <a:extLst>
              <a:ext uri="{FF2B5EF4-FFF2-40B4-BE49-F238E27FC236}">
                <a16:creationId xmlns:a16="http://schemas.microsoft.com/office/drawing/2014/main" id="{3E23A01D-CEBA-A235-5ECB-C3C0B09F3E03}"/>
              </a:ext>
            </a:extLst>
          </p:cNvPr>
          <p:cNvPicPr>
            <a:picLocks noChangeAspect="1"/>
          </p:cNvPicPr>
          <p:nvPr/>
        </p:nvPicPr>
        <p:blipFill>
          <a:blip r:embed="rId2"/>
          <a:stretch>
            <a:fillRect/>
          </a:stretch>
        </p:blipFill>
        <p:spPr>
          <a:xfrm>
            <a:off x="4385797" y="1079189"/>
            <a:ext cx="4553126" cy="3035417"/>
          </a:xfrm>
          <a:prstGeom prst="rect">
            <a:avLst/>
          </a:prstGeom>
        </p:spPr>
      </p:pic>
      <p:sp>
        <p:nvSpPr>
          <p:cNvPr id="13" name="Title 2">
            <a:extLst>
              <a:ext uri="{FF2B5EF4-FFF2-40B4-BE49-F238E27FC236}">
                <a16:creationId xmlns:a16="http://schemas.microsoft.com/office/drawing/2014/main" id="{A2C97DDF-BEF4-28F1-AAA9-8203AE29EDAA}"/>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 fun example</a:t>
            </a:r>
          </a:p>
        </p:txBody>
      </p:sp>
    </p:spTree>
    <p:extLst>
      <p:ext uri="{BB962C8B-B14F-4D97-AF65-F5344CB8AC3E}">
        <p14:creationId xmlns:p14="http://schemas.microsoft.com/office/powerpoint/2010/main" val="729333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F744BA8-10F4-4140-A513-F0834108403C}"/>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8A6A55DB-2EEE-C449-B170-EAE6E29A0781}"/>
              </a:ext>
            </a:extLst>
          </p:cNvPr>
          <p:cNvSpPr>
            <a:spLocks noGrp="1"/>
          </p:cNvSpPr>
          <p:nvPr>
            <p:ph type="sldNum" sz="quarter" idx="12"/>
          </p:nvPr>
        </p:nvSpPr>
        <p:spPr/>
        <p:txBody>
          <a:bodyPr/>
          <a:lstStyle/>
          <a:p>
            <a:fld id="{B2FED1A7-FB98-43FD-AA3D-E7C3EC56B298}" type="slidenum">
              <a:rPr lang="en-US" smtClean="0"/>
              <a:t>24</a:t>
            </a:fld>
            <a:endParaRPr lang="en-US"/>
          </a:p>
        </p:txBody>
      </p:sp>
      <p:pic>
        <p:nvPicPr>
          <p:cNvPr id="5" name="Picture 4">
            <a:extLst>
              <a:ext uri="{FF2B5EF4-FFF2-40B4-BE49-F238E27FC236}">
                <a16:creationId xmlns:a16="http://schemas.microsoft.com/office/drawing/2014/main" id="{A86F0AF5-50D4-E634-B61D-0EAF733253B0}"/>
              </a:ext>
            </a:extLst>
          </p:cNvPr>
          <p:cNvPicPr>
            <a:picLocks noChangeAspect="1"/>
          </p:cNvPicPr>
          <p:nvPr/>
        </p:nvPicPr>
        <p:blipFill>
          <a:blip r:embed="rId2"/>
          <a:stretch>
            <a:fillRect/>
          </a:stretch>
        </p:blipFill>
        <p:spPr>
          <a:xfrm>
            <a:off x="1914453" y="914400"/>
            <a:ext cx="5315093" cy="3738282"/>
          </a:xfrm>
          <a:prstGeom prst="rect">
            <a:avLst/>
          </a:prstGeom>
        </p:spPr>
      </p:pic>
      <p:sp>
        <p:nvSpPr>
          <p:cNvPr id="13" name="Title 2">
            <a:extLst>
              <a:ext uri="{FF2B5EF4-FFF2-40B4-BE49-F238E27FC236}">
                <a16:creationId xmlns:a16="http://schemas.microsoft.com/office/drawing/2014/main" id="{A63CB78C-2C00-376C-AF0F-E49D0B6DA0BF}"/>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 fun example</a:t>
            </a:r>
          </a:p>
        </p:txBody>
      </p:sp>
    </p:spTree>
    <p:extLst>
      <p:ext uri="{BB962C8B-B14F-4D97-AF65-F5344CB8AC3E}">
        <p14:creationId xmlns:p14="http://schemas.microsoft.com/office/powerpoint/2010/main" val="1032191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C48475-C5F0-054A-B775-6FB01AAD7BDD}"/>
                  </a:ext>
                </a:extLst>
              </p:cNvPr>
              <p:cNvSpPr txBox="1"/>
              <p:nvPr/>
            </p:nvSpPr>
            <p:spPr>
              <a:xfrm>
                <a:off x="1401073" y="1135116"/>
                <a:ext cx="3579028" cy="525016"/>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action variable </a:t>
                </a:r>
                <a14:m>
                  <m:oMath xmlns:m="http://schemas.openxmlformats.org/officeDocument/2006/math">
                    <m:r>
                      <a:rPr lang="en-US" sz="1406" i="1">
                        <a:solidFill>
                          <a:schemeClr val="tx2">
                            <a:lumMod val="60000"/>
                            <a:lumOff val="40000"/>
                          </a:schemeClr>
                        </a:solidFill>
                        <a:latin typeface="Cambria Math" panose="02040503050406030204" pitchFamily="18" charset="0"/>
                      </a:rPr>
                      <m:t>𝑎</m:t>
                    </m:r>
                  </m:oMath>
                </a14:m>
                <a:r>
                  <a:rPr lang="en-US" sz="1406" dirty="0">
                    <a:solidFill>
                      <a:schemeClr val="tx2">
                        <a:lumMod val="60000"/>
                        <a:lumOff val="40000"/>
                      </a:schemeClr>
                    </a:solidFill>
                    <a:latin typeface="Baskerville" panose="02020502070401020303" pitchFamily="18" charset="0"/>
                    <a:ea typeface="Baskerville" panose="02020502070401020303" pitchFamily="18" charset="0"/>
                  </a:rPr>
                  <a:t>    </a:t>
                </a:r>
                <a:r>
                  <a:rPr lang="en-US" sz="1406" dirty="0">
                    <a:solidFill>
                      <a:schemeClr val="accent2">
                        <a:lumMod val="50000"/>
                      </a:schemeClr>
                    </a:solidFill>
                    <a:latin typeface="Baskerville" panose="02020502070401020303" pitchFamily="18" charset="0"/>
                    <a:ea typeface="Baskerville" panose="02020502070401020303" pitchFamily="18" charset="0"/>
                  </a:rPr>
                  <a:t>is defined as the set of actions taken by our agent in its environment.</a:t>
                </a:r>
              </a:p>
            </p:txBody>
          </p:sp>
        </mc:Choice>
        <mc:Fallback xmlns="">
          <p:sp>
            <p:nvSpPr>
              <p:cNvPr id="4" name="TextBox 3">
                <a:extLst>
                  <a:ext uri="{FF2B5EF4-FFF2-40B4-BE49-F238E27FC236}">
                    <a16:creationId xmlns:a16="http://schemas.microsoft.com/office/drawing/2014/main" id="{39C48475-C5F0-054A-B775-6FB01AAD7BDD}"/>
                  </a:ext>
                </a:extLst>
              </p:cNvPr>
              <p:cNvSpPr txBox="1">
                <a:spLocks noRot="1" noChangeAspect="1" noMove="1" noResize="1" noEditPoints="1" noAdjustHandles="1" noChangeArrowheads="1" noChangeShapeType="1" noTextEdit="1"/>
              </p:cNvSpPr>
              <p:nvPr/>
            </p:nvSpPr>
            <p:spPr>
              <a:xfrm>
                <a:off x="1401073" y="1135116"/>
                <a:ext cx="3579028" cy="525016"/>
              </a:xfrm>
              <a:prstGeom prst="rect">
                <a:avLst/>
              </a:prstGeom>
              <a:blipFill>
                <a:blip r:embed="rId2"/>
                <a:stretch>
                  <a:fillRect l="-707" t="-2381" r="-1413"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510EE7-1288-4D43-A82F-E6DB50133230}"/>
                  </a:ext>
                </a:extLst>
              </p:cNvPr>
              <p:cNvSpPr txBox="1"/>
              <p:nvPr/>
            </p:nvSpPr>
            <p:spPr>
              <a:xfrm>
                <a:off x="1401073" y="1932773"/>
                <a:ext cx="3579028" cy="741357"/>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state variable </a:t>
                </a:r>
                <a14:m>
                  <m:oMath xmlns:m="http://schemas.openxmlformats.org/officeDocument/2006/math">
                    <m:r>
                      <a:rPr lang="en-US" sz="1406" i="1">
                        <a:solidFill>
                          <a:schemeClr val="tx2">
                            <a:lumMod val="60000"/>
                            <a:lumOff val="40000"/>
                          </a:schemeClr>
                        </a:solidFill>
                        <a:latin typeface="Cambria Math" panose="02040503050406030204" pitchFamily="18" charset="0"/>
                      </a:rPr>
                      <m:t>𝑠</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is defined as the set of environment parameters that affect the course of our agent.</a:t>
                </a:r>
              </a:p>
            </p:txBody>
          </p:sp>
        </mc:Choice>
        <mc:Fallback xmlns="">
          <p:sp>
            <p:nvSpPr>
              <p:cNvPr id="5" name="TextBox 4">
                <a:extLst>
                  <a:ext uri="{FF2B5EF4-FFF2-40B4-BE49-F238E27FC236}">
                    <a16:creationId xmlns:a16="http://schemas.microsoft.com/office/drawing/2014/main" id="{87510EE7-1288-4D43-A82F-E6DB50133230}"/>
                  </a:ext>
                </a:extLst>
              </p:cNvPr>
              <p:cNvSpPr txBox="1">
                <a:spLocks noRot="1" noChangeAspect="1" noMove="1" noResize="1" noEditPoints="1" noAdjustHandles="1" noChangeArrowheads="1" noChangeShapeType="1" noTextEdit="1"/>
              </p:cNvSpPr>
              <p:nvPr/>
            </p:nvSpPr>
            <p:spPr>
              <a:xfrm>
                <a:off x="1401073" y="1932773"/>
                <a:ext cx="3579028" cy="741357"/>
              </a:xfrm>
              <a:prstGeom prst="rect">
                <a:avLst/>
              </a:prstGeom>
              <a:blipFill>
                <a:blip r:embed="rId3"/>
                <a:stretch>
                  <a:fillRect l="-707" t="-1695" b="-8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B0FE2A-FA61-A744-963F-048E9ACC6E70}"/>
                  </a:ext>
                </a:extLst>
              </p:cNvPr>
              <p:cNvSpPr txBox="1"/>
              <p:nvPr/>
            </p:nvSpPr>
            <p:spPr>
              <a:xfrm>
                <a:off x="1353448" y="2989013"/>
                <a:ext cx="3579028" cy="741357"/>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reward value </a:t>
                </a:r>
                <a14:m>
                  <m:oMath xmlns:m="http://schemas.openxmlformats.org/officeDocument/2006/math">
                    <m:r>
                      <a:rPr lang="en-US" sz="1406" i="1">
                        <a:solidFill>
                          <a:schemeClr val="tx2">
                            <a:lumMod val="60000"/>
                            <a:lumOff val="40000"/>
                          </a:schemeClr>
                        </a:solidFill>
                        <a:latin typeface="Cambria Math" panose="02040503050406030204" pitchFamily="18" charset="0"/>
                      </a:rPr>
                      <m:t>𝑟</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is defined as a value we assign to a specific action </a:t>
                </a:r>
                <a14:m>
                  <m:oMath xmlns:m="http://schemas.openxmlformats.org/officeDocument/2006/math">
                    <m:r>
                      <a:rPr lang="en-US" sz="1406" i="1">
                        <a:solidFill>
                          <a:schemeClr val="accent2">
                            <a:lumMod val="50000"/>
                          </a:schemeClr>
                        </a:solidFill>
                        <a:latin typeface="Cambria Math" panose="02040503050406030204" pitchFamily="18" charset="0"/>
                      </a:rPr>
                      <m:t>𝑎</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taken in a specific state </a:t>
                </a:r>
                <a14:m>
                  <m:oMath xmlns:m="http://schemas.openxmlformats.org/officeDocument/2006/math">
                    <m:r>
                      <a:rPr lang="en-US" sz="1406" i="1">
                        <a:solidFill>
                          <a:schemeClr val="accent2">
                            <a:lumMod val="50000"/>
                          </a:schemeClr>
                        </a:solidFill>
                        <a:latin typeface="Cambria Math" panose="02040503050406030204" pitchFamily="18" charset="0"/>
                      </a:rPr>
                      <m:t>𝑠</m:t>
                    </m:r>
                    <m:r>
                      <a:rPr lang="en-US" sz="1406" i="1">
                        <a:solidFill>
                          <a:schemeClr val="accent2">
                            <a:lumMod val="50000"/>
                          </a:schemeClr>
                        </a:solidFill>
                        <a:latin typeface="Cambria Math" panose="02040503050406030204" pitchFamily="18" charset="0"/>
                      </a:rPr>
                      <m:t>.</m:t>
                    </m:r>
                  </m:oMath>
                </a14:m>
                <a:endParaRPr lang="en-US" sz="1406" dirty="0">
                  <a:solidFill>
                    <a:schemeClr val="accent2">
                      <a:lumMod val="50000"/>
                    </a:schemeClr>
                  </a:solidFill>
                  <a:latin typeface="Baskerville" panose="02020502070401020303" pitchFamily="18" charset="0"/>
                  <a:ea typeface="Baskerville" panose="02020502070401020303" pitchFamily="18" charset="0"/>
                </a:endParaRPr>
              </a:p>
            </p:txBody>
          </p:sp>
        </mc:Choice>
        <mc:Fallback xmlns="">
          <p:sp>
            <p:nvSpPr>
              <p:cNvPr id="7" name="TextBox 6">
                <a:extLst>
                  <a:ext uri="{FF2B5EF4-FFF2-40B4-BE49-F238E27FC236}">
                    <a16:creationId xmlns:a16="http://schemas.microsoft.com/office/drawing/2014/main" id="{38B0FE2A-FA61-A744-963F-048E9ACC6E70}"/>
                  </a:ext>
                </a:extLst>
              </p:cNvPr>
              <p:cNvSpPr txBox="1">
                <a:spLocks noRot="1" noChangeAspect="1" noMove="1" noResize="1" noEditPoints="1" noAdjustHandles="1" noChangeArrowheads="1" noChangeShapeType="1" noTextEdit="1"/>
              </p:cNvSpPr>
              <p:nvPr/>
            </p:nvSpPr>
            <p:spPr>
              <a:xfrm>
                <a:off x="1353448" y="2989013"/>
                <a:ext cx="3579028" cy="741357"/>
              </a:xfrm>
              <a:prstGeom prst="rect">
                <a:avLst/>
              </a:prstGeom>
              <a:blipFill>
                <a:blip r:embed="rId4"/>
                <a:stretch>
                  <a:fillRect l="-353" t="-1695" r="-1060" b="-8475"/>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856B2448-34B1-B841-903A-3B74632779BF}"/>
              </a:ext>
            </a:extLst>
          </p:cNvPr>
          <p:cNvSpPr txBox="1"/>
          <p:nvPr/>
        </p:nvSpPr>
        <p:spPr>
          <a:xfrm>
            <a:off x="1496186" y="3746503"/>
            <a:ext cx="6257028" cy="820225"/>
          </a:xfrm>
          <a:prstGeom prst="roundRect">
            <a:avLst/>
          </a:prstGeom>
          <a:solidFill>
            <a:schemeClr val="accent1">
              <a:alpha val="20000"/>
            </a:schemeClr>
          </a:solid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6" dirty="0">
                <a:solidFill>
                  <a:srgbClr val="FF0000"/>
                </a:solidFill>
                <a:latin typeface="Baskerville" panose="02020502070401020303" pitchFamily="18" charset="0"/>
                <a:ea typeface="Baskerville" panose="02020502070401020303" pitchFamily="18" charset="0"/>
              </a:rPr>
              <a:t>In the case of slow spill, the action space is continuous as the control signal’s magnitude could be any real number. To deal with continuous action space, we use policy-based actor-critic methods whereby two neural networks are trained.</a:t>
            </a:r>
          </a:p>
        </p:txBody>
      </p:sp>
      <p:grpSp>
        <p:nvGrpSpPr>
          <p:cNvPr id="24" name="Group 23">
            <a:extLst>
              <a:ext uri="{FF2B5EF4-FFF2-40B4-BE49-F238E27FC236}">
                <a16:creationId xmlns:a16="http://schemas.microsoft.com/office/drawing/2014/main" id="{24A3849F-E8C5-8A45-975C-291C42C4509F}"/>
              </a:ext>
            </a:extLst>
          </p:cNvPr>
          <p:cNvGrpSpPr/>
          <p:nvPr/>
        </p:nvGrpSpPr>
        <p:grpSpPr>
          <a:xfrm>
            <a:off x="5118893" y="1792757"/>
            <a:ext cx="2817813" cy="1188016"/>
            <a:chOff x="5301191" y="2390342"/>
            <a:chExt cx="3757084" cy="1584021"/>
          </a:xfrm>
        </p:grpSpPr>
        <p:pic>
          <p:nvPicPr>
            <p:cNvPr id="6" name="Picture 4">
              <a:extLst>
                <a:ext uri="{FF2B5EF4-FFF2-40B4-BE49-F238E27FC236}">
                  <a16:creationId xmlns:a16="http://schemas.microsoft.com/office/drawing/2014/main" id="{14751412-3FAC-8046-B56F-A0CE8781AD6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01191" y="2390342"/>
              <a:ext cx="3683769" cy="158402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095C55F-F39D-144F-88DF-6230CC879701}"/>
                </a:ext>
              </a:extLst>
            </p:cNvPr>
            <p:cNvSpPr/>
            <p:nvPr/>
          </p:nvSpPr>
          <p:spPr>
            <a:xfrm>
              <a:off x="7415061" y="2679552"/>
              <a:ext cx="1643214" cy="705488"/>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2">
                      <a:lumMod val="50000"/>
                    </a:schemeClr>
                  </a:solidFill>
                </a:rPr>
                <a:t>RESONANT</a:t>
              </a:r>
            </a:p>
            <a:p>
              <a:pPr algn="ctr"/>
              <a:r>
                <a:rPr lang="en-US" sz="1200" dirty="0">
                  <a:solidFill>
                    <a:schemeClr val="tx2">
                      <a:lumMod val="50000"/>
                    </a:schemeClr>
                  </a:solidFill>
                </a:rPr>
                <a:t>EXTRACTION</a:t>
              </a:r>
            </a:p>
          </p:txBody>
        </p:sp>
      </p:grpSp>
      <p:sp>
        <p:nvSpPr>
          <p:cNvPr id="8" name="Date Placeholder 7">
            <a:extLst>
              <a:ext uri="{FF2B5EF4-FFF2-40B4-BE49-F238E27FC236}">
                <a16:creationId xmlns:a16="http://schemas.microsoft.com/office/drawing/2014/main" id="{3268D009-C082-0392-FED7-0D0095018477}"/>
              </a:ext>
            </a:extLst>
          </p:cNvPr>
          <p:cNvSpPr>
            <a:spLocks noGrp="1"/>
          </p:cNvSpPr>
          <p:nvPr>
            <p:ph type="dt" sz="half" idx="10"/>
          </p:nvPr>
        </p:nvSpPr>
        <p:spPr/>
        <p:txBody>
          <a:bodyPr/>
          <a:lstStyle/>
          <a:p>
            <a:r>
              <a:rPr lang="en-US"/>
              <a:t>14 Feb 2024</a:t>
            </a:r>
          </a:p>
        </p:txBody>
      </p:sp>
      <p:sp>
        <p:nvSpPr>
          <p:cNvPr id="9" name="Slide Number Placeholder 8">
            <a:extLst>
              <a:ext uri="{FF2B5EF4-FFF2-40B4-BE49-F238E27FC236}">
                <a16:creationId xmlns:a16="http://schemas.microsoft.com/office/drawing/2014/main" id="{A7B642F7-AA29-A9BF-DC20-6185DACBADCB}"/>
              </a:ext>
            </a:extLst>
          </p:cNvPr>
          <p:cNvSpPr>
            <a:spLocks noGrp="1"/>
          </p:cNvSpPr>
          <p:nvPr>
            <p:ph type="sldNum" sz="quarter" idx="12"/>
          </p:nvPr>
        </p:nvSpPr>
        <p:spPr/>
        <p:txBody>
          <a:bodyPr/>
          <a:lstStyle/>
          <a:p>
            <a:fld id="{B2FED1A7-FB98-43FD-AA3D-E7C3EC56B298}" type="slidenum">
              <a:rPr lang="en-US" smtClean="0"/>
              <a:t>25</a:t>
            </a:fld>
            <a:endParaRPr lang="en-US"/>
          </a:p>
        </p:txBody>
      </p:sp>
      <p:sp>
        <p:nvSpPr>
          <p:cNvPr id="17" name="Title 2">
            <a:extLst>
              <a:ext uri="{FF2B5EF4-FFF2-40B4-BE49-F238E27FC236}">
                <a16:creationId xmlns:a16="http://schemas.microsoft.com/office/drawing/2014/main" id="{C84302DF-D9FE-9349-9403-5799B2B0ED16}"/>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in Resonant Extraction</a:t>
            </a:r>
          </a:p>
        </p:txBody>
      </p:sp>
    </p:spTree>
    <p:extLst>
      <p:ext uri="{BB962C8B-B14F-4D97-AF65-F5344CB8AC3E}">
        <p14:creationId xmlns:p14="http://schemas.microsoft.com/office/powerpoint/2010/main" val="3392671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4E160-297E-6F73-1127-2EE5F9D8D7C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ACD6F42-2E68-6507-24B1-B1A8EE9BD241}"/>
                  </a:ext>
                </a:extLst>
              </p:cNvPr>
              <p:cNvSpPr txBox="1"/>
              <p:nvPr/>
            </p:nvSpPr>
            <p:spPr>
              <a:xfrm>
                <a:off x="1401073" y="1135116"/>
                <a:ext cx="3579028" cy="525016"/>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action variable </a:t>
                </a:r>
                <a14:m>
                  <m:oMath xmlns:m="http://schemas.openxmlformats.org/officeDocument/2006/math">
                    <m:r>
                      <a:rPr lang="en-US" sz="1406" i="1">
                        <a:solidFill>
                          <a:schemeClr val="tx2">
                            <a:lumMod val="60000"/>
                            <a:lumOff val="40000"/>
                          </a:schemeClr>
                        </a:solidFill>
                        <a:latin typeface="Cambria Math" panose="02040503050406030204" pitchFamily="18" charset="0"/>
                      </a:rPr>
                      <m:t>𝑎</m:t>
                    </m:r>
                  </m:oMath>
                </a14:m>
                <a:r>
                  <a:rPr lang="en-US" sz="1406" dirty="0">
                    <a:solidFill>
                      <a:schemeClr val="tx2">
                        <a:lumMod val="60000"/>
                        <a:lumOff val="40000"/>
                      </a:schemeClr>
                    </a:solidFill>
                    <a:latin typeface="Baskerville" panose="02020502070401020303" pitchFamily="18" charset="0"/>
                    <a:ea typeface="Baskerville" panose="02020502070401020303" pitchFamily="18" charset="0"/>
                  </a:rPr>
                  <a:t>    </a:t>
                </a:r>
                <a:r>
                  <a:rPr lang="en-US" sz="1406" dirty="0">
                    <a:solidFill>
                      <a:schemeClr val="accent2">
                        <a:lumMod val="50000"/>
                      </a:schemeClr>
                    </a:solidFill>
                    <a:latin typeface="Baskerville" panose="02020502070401020303" pitchFamily="18" charset="0"/>
                    <a:ea typeface="Baskerville" panose="02020502070401020303" pitchFamily="18" charset="0"/>
                  </a:rPr>
                  <a:t>is defined as the set of actions taken by our agent in its environment.</a:t>
                </a:r>
              </a:p>
            </p:txBody>
          </p:sp>
        </mc:Choice>
        <mc:Fallback xmlns="">
          <p:sp>
            <p:nvSpPr>
              <p:cNvPr id="4" name="TextBox 3">
                <a:extLst>
                  <a:ext uri="{FF2B5EF4-FFF2-40B4-BE49-F238E27FC236}">
                    <a16:creationId xmlns:a16="http://schemas.microsoft.com/office/drawing/2014/main" id="{39C48475-C5F0-054A-B775-6FB01AAD7BDD}"/>
                  </a:ext>
                </a:extLst>
              </p:cNvPr>
              <p:cNvSpPr txBox="1">
                <a:spLocks noRot="1" noChangeAspect="1" noMove="1" noResize="1" noEditPoints="1" noAdjustHandles="1" noChangeArrowheads="1" noChangeShapeType="1" noTextEdit="1"/>
              </p:cNvSpPr>
              <p:nvPr/>
            </p:nvSpPr>
            <p:spPr>
              <a:xfrm>
                <a:off x="1401073" y="1135116"/>
                <a:ext cx="3579028" cy="525016"/>
              </a:xfrm>
              <a:prstGeom prst="rect">
                <a:avLst/>
              </a:prstGeom>
              <a:blipFill>
                <a:blip r:embed="rId2"/>
                <a:stretch>
                  <a:fillRect l="-707" t="-2381" r="-1413"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3BF78FB-F734-C966-A1BA-00273E0D0507}"/>
                  </a:ext>
                </a:extLst>
              </p:cNvPr>
              <p:cNvSpPr txBox="1"/>
              <p:nvPr/>
            </p:nvSpPr>
            <p:spPr>
              <a:xfrm>
                <a:off x="1401073" y="1932773"/>
                <a:ext cx="3579028" cy="741357"/>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state variable </a:t>
                </a:r>
                <a14:m>
                  <m:oMath xmlns:m="http://schemas.openxmlformats.org/officeDocument/2006/math">
                    <m:r>
                      <a:rPr lang="en-US" sz="1406" i="1">
                        <a:solidFill>
                          <a:schemeClr val="tx2">
                            <a:lumMod val="60000"/>
                            <a:lumOff val="40000"/>
                          </a:schemeClr>
                        </a:solidFill>
                        <a:latin typeface="Cambria Math" panose="02040503050406030204" pitchFamily="18" charset="0"/>
                      </a:rPr>
                      <m:t>𝑠</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is defined as the set of environment parameters that affect the course of our agent.</a:t>
                </a:r>
              </a:p>
            </p:txBody>
          </p:sp>
        </mc:Choice>
        <mc:Fallback xmlns="">
          <p:sp>
            <p:nvSpPr>
              <p:cNvPr id="5" name="TextBox 4">
                <a:extLst>
                  <a:ext uri="{FF2B5EF4-FFF2-40B4-BE49-F238E27FC236}">
                    <a16:creationId xmlns:a16="http://schemas.microsoft.com/office/drawing/2014/main" id="{87510EE7-1288-4D43-A82F-E6DB50133230}"/>
                  </a:ext>
                </a:extLst>
              </p:cNvPr>
              <p:cNvSpPr txBox="1">
                <a:spLocks noRot="1" noChangeAspect="1" noMove="1" noResize="1" noEditPoints="1" noAdjustHandles="1" noChangeArrowheads="1" noChangeShapeType="1" noTextEdit="1"/>
              </p:cNvSpPr>
              <p:nvPr/>
            </p:nvSpPr>
            <p:spPr>
              <a:xfrm>
                <a:off x="1401073" y="1932773"/>
                <a:ext cx="3579028" cy="741357"/>
              </a:xfrm>
              <a:prstGeom prst="rect">
                <a:avLst/>
              </a:prstGeom>
              <a:blipFill>
                <a:blip r:embed="rId3"/>
                <a:stretch>
                  <a:fillRect l="-707" t="-1695" b="-8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88C9F5D-7BED-FB7A-9F5D-841826E5F960}"/>
                  </a:ext>
                </a:extLst>
              </p:cNvPr>
              <p:cNvSpPr txBox="1"/>
              <p:nvPr/>
            </p:nvSpPr>
            <p:spPr>
              <a:xfrm>
                <a:off x="1353448" y="2989013"/>
                <a:ext cx="3579028" cy="741357"/>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reward value </a:t>
                </a:r>
                <a14:m>
                  <m:oMath xmlns:m="http://schemas.openxmlformats.org/officeDocument/2006/math">
                    <m:r>
                      <a:rPr lang="en-US" sz="1406" i="1">
                        <a:solidFill>
                          <a:schemeClr val="tx2">
                            <a:lumMod val="60000"/>
                            <a:lumOff val="40000"/>
                          </a:schemeClr>
                        </a:solidFill>
                        <a:latin typeface="Cambria Math" panose="02040503050406030204" pitchFamily="18" charset="0"/>
                      </a:rPr>
                      <m:t>𝑟</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is defined as a value we assign to a specific action </a:t>
                </a:r>
                <a14:m>
                  <m:oMath xmlns:m="http://schemas.openxmlformats.org/officeDocument/2006/math">
                    <m:r>
                      <a:rPr lang="en-US" sz="1406" i="1">
                        <a:solidFill>
                          <a:schemeClr val="accent2">
                            <a:lumMod val="50000"/>
                          </a:schemeClr>
                        </a:solidFill>
                        <a:latin typeface="Cambria Math" panose="02040503050406030204" pitchFamily="18" charset="0"/>
                      </a:rPr>
                      <m:t>𝑎</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taken in a specific state </a:t>
                </a:r>
                <a14:m>
                  <m:oMath xmlns:m="http://schemas.openxmlformats.org/officeDocument/2006/math">
                    <m:r>
                      <a:rPr lang="en-US" sz="1406" i="1">
                        <a:solidFill>
                          <a:schemeClr val="accent2">
                            <a:lumMod val="50000"/>
                          </a:schemeClr>
                        </a:solidFill>
                        <a:latin typeface="Cambria Math" panose="02040503050406030204" pitchFamily="18" charset="0"/>
                      </a:rPr>
                      <m:t>𝑠</m:t>
                    </m:r>
                    <m:r>
                      <a:rPr lang="en-US" sz="1406" i="1">
                        <a:solidFill>
                          <a:schemeClr val="accent2">
                            <a:lumMod val="50000"/>
                          </a:schemeClr>
                        </a:solidFill>
                        <a:latin typeface="Cambria Math" panose="02040503050406030204" pitchFamily="18" charset="0"/>
                      </a:rPr>
                      <m:t>.</m:t>
                    </m:r>
                  </m:oMath>
                </a14:m>
                <a:endParaRPr lang="en-US" sz="1406" dirty="0">
                  <a:solidFill>
                    <a:schemeClr val="accent2">
                      <a:lumMod val="50000"/>
                    </a:schemeClr>
                  </a:solidFill>
                  <a:latin typeface="Baskerville" panose="02020502070401020303" pitchFamily="18" charset="0"/>
                  <a:ea typeface="Baskerville" panose="02020502070401020303" pitchFamily="18" charset="0"/>
                </a:endParaRPr>
              </a:p>
            </p:txBody>
          </p:sp>
        </mc:Choice>
        <mc:Fallback xmlns="">
          <p:sp>
            <p:nvSpPr>
              <p:cNvPr id="7" name="TextBox 6">
                <a:extLst>
                  <a:ext uri="{FF2B5EF4-FFF2-40B4-BE49-F238E27FC236}">
                    <a16:creationId xmlns:a16="http://schemas.microsoft.com/office/drawing/2014/main" id="{38B0FE2A-FA61-A744-963F-048E9ACC6E70}"/>
                  </a:ext>
                </a:extLst>
              </p:cNvPr>
              <p:cNvSpPr txBox="1">
                <a:spLocks noRot="1" noChangeAspect="1" noMove="1" noResize="1" noEditPoints="1" noAdjustHandles="1" noChangeArrowheads="1" noChangeShapeType="1" noTextEdit="1"/>
              </p:cNvSpPr>
              <p:nvPr/>
            </p:nvSpPr>
            <p:spPr>
              <a:xfrm>
                <a:off x="1353448" y="2989013"/>
                <a:ext cx="3579028" cy="741357"/>
              </a:xfrm>
              <a:prstGeom prst="rect">
                <a:avLst/>
              </a:prstGeom>
              <a:blipFill>
                <a:blip r:embed="rId4"/>
                <a:stretch>
                  <a:fillRect l="-353" t="-1695" r="-1060" b="-8475"/>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6E7B5A11-CAA4-3345-5311-E5AC915AA2A7}"/>
              </a:ext>
            </a:extLst>
          </p:cNvPr>
          <p:cNvSpPr txBox="1"/>
          <p:nvPr/>
        </p:nvSpPr>
        <p:spPr>
          <a:xfrm>
            <a:off x="3190586" y="951911"/>
            <a:ext cx="1431802" cy="276999"/>
          </a:xfrm>
          <a:prstGeom prst="rect">
            <a:avLst/>
          </a:prstGeom>
          <a:noFill/>
          <a:ln>
            <a:solidFill>
              <a:schemeClr val="accent6">
                <a:shade val="95000"/>
                <a:satMod val="105000"/>
              </a:schemeClr>
            </a:solidFill>
          </a:ln>
        </p:spPr>
        <p:txBody>
          <a:bodyPr wrap="none" rtlCol="0">
            <a:spAutoFit/>
          </a:bodyPr>
          <a:lstStyle/>
          <a:p>
            <a:r>
              <a:rPr lang="en-US" sz="1200" dirty="0">
                <a:solidFill>
                  <a:srgbClr val="C00000"/>
                </a:solidFill>
                <a:latin typeface="Baskerville" panose="02020502070401020303" pitchFamily="18" charset="0"/>
                <a:ea typeface="Baskerville" panose="02020502070401020303" pitchFamily="18" charset="0"/>
              </a:rPr>
              <a:t>Quadrupole current</a:t>
            </a:r>
          </a:p>
        </p:txBody>
      </p:sp>
      <p:sp>
        <p:nvSpPr>
          <p:cNvPr id="3" name="Oval 2">
            <a:extLst>
              <a:ext uri="{FF2B5EF4-FFF2-40B4-BE49-F238E27FC236}">
                <a16:creationId xmlns:a16="http://schemas.microsoft.com/office/drawing/2014/main" id="{6CB12456-DB58-8684-D186-A7CB6D40C056}"/>
              </a:ext>
            </a:extLst>
          </p:cNvPr>
          <p:cNvSpPr/>
          <p:nvPr/>
        </p:nvSpPr>
        <p:spPr>
          <a:xfrm>
            <a:off x="1857086" y="1120206"/>
            <a:ext cx="1333500" cy="342560"/>
          </a:xfrm>
          <a:prstGeom prst="ellipse">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55A6C8EE-4B63-BFEB-4CAA-35C7C99FB7C1}"/>
              </a:ext>
            </a:extLst>
          </p:cNvPr>
          <p:cNvCxnSpPr>
            <a:cxnSpLocks/>
            <a:stCxn id="3" idx="0"/>
            <a:endCxn id="2" idx="1"/>
          </p:cNvCxnSpPr>
          <p:nvPr/>
        </p:nvCxnSpPr>
        <p:spPr>
          <a:xfrm flipV="1">
            <a:off x="2523836" y="1090411"/>
            <a:ext cx="666750" cy="2979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8" name="TextBox 17">
            <a:extLst>
              <a:ext uri="{FF2B5EF4-FFF2-40B4-BE49-F238E27FC236}">
                <a16:creationId xmlns:a16="http://schemas.microsoft.com/office/drawing/2014/main" id="{FB5E2C61-3C15-1870-6B5F-A78F17B8B862}"/>
              </a:ext>
            </a:extLst>
          </p:cNvPr>
          <p:cNvSpPr txBox="1"/>
          <p:nvPr/>
        </p:nvSpPr>
        <p:spPr>
          <a:xfrm>
            <a:off x="1496186" y="3746503"/>
            <a:ext cx="6257028" cy="820225"/>
          </a:xfrm>
          <a:prstGeom prst="roundRect">
            <a:avLst/>
          </a:prstGeom>
          <a:solidFill>
            <a:schemeClr val="accent1">
              <a:alpha val="20000"/>
            </a:schemeClr>
          </a:solid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6" dirty="0">
                <a:solidFill>
                  <a:srgbClr val="FF0000"/>
                </a:solidFill>
                <a:latin typeface="Baskerville" panose="02020502070401020303" pitchFamily="18" charset="0"/>
                <a:ea typeface="Baskerville" panose="02020502070401020303" pitchFamily="18" charset="0"/>
              </a:rPr>
              <a:t>In the case of slow spill, the action space is continuous as the control signal’s magnitude could be any real number. To deal with continuous action space, we use policy-based actor-critic methods whereby two neural networks are trained.</a:t>
            </a:r>
          </a:p>
        </p:txBody>
      </p:sp>
      <p:grpSp>
        <p:nvGrpSpPr>
          <p:cNvPr id="24" name="Group 23">
            <a:extLst>
              <a:ext uri="{FF2B5EF4-FFF2-40B4-BE49-F238E27FC236}">
                <a16:creationId xmlns:a16="http://schemas.microsoft.com/office/drawing/2014/main" id="{B84613D6-D5C8-53FA-A4CC-781A4363E6FE}"/>
              </a:ext>
            </a:extLst>
          </p:cNvPr>
          <p:cNvGrpSpPr/>
          <p:nvPr/>
        </p:nvGrpSpPr>
        <p:grpSpPr>
          <a:xfrm>
            <a:off x="5118893" y="1792757"/>
            <a:ext cx="2817813" cy="1188016"/>
            <a:chOff x="5301191" y="2390342"/>
            <a:chExt cx="3757084" cy="1584021"/>
          </a:xfrm>
        </p:grpSpPr>
        <p:pic>
          <p:nvPicPr>
            <p:cNvPr id="6" name="Picture 4">
              <a:extLst>
                <a:ext uri="{FF2B5EF4-FFF2-40B4-BE49-F238E27FC236}">
                  <a16:creationId xmlns:a16="http://schemas.microsoft.com/office/drawing/2014/main" id="{5853F427-3798-AB5A-9DBA-C280D673CAB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01191" y="2390342"/>
              <a:ext cx="3683769" cy="158402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1137F6C9-2580-9E39-3D34-F9ED75FF57CD}"/>
                </a:ext>
              </a:extLst>
            </p:cNvPr>
            <p:cNvSpPr/>
            <p:nvPr/>
          </p:nvSpPr>
          <p:spPr>
            <a:xfrm>
              <a:off x="7415061" y="2679552"/>
              <a:ext cx="1643214" cy="705488"/>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2">
                      <a:lumMod val="50000"/>
                    </a:schemeClr>
                  </a:solidFill>
                </a:rPr>
                <a:t>RESONANT</a:t>
              </a:r>
            </a:p>
            <a:p>
              <a:pPr algn="ctr"/>
              <a:r>
                <a:rPr lang="en-US" sz="1200" dirty="0">
                  <a:solidFill>
                    <a:schemeClr val="tx2">
                      <a:lumMod val="50000"/>
                    </a:schemeClr>
                  </a:solidFill>
                </a:rPr>
                <a:t>EXTRACTION</a:t>
              </a:r>
            </a:p>
          </p:txBody>
        </p:sp>
      </p:grpSp>
      <p:sp>
        <p:nvSpPr>
          <p:cNvPr id="8" name="Date Placeholder 7">
            <a:extLst>
              <a:ext uri="{FF2B5EF4-FFF2-40B4-BE49-F238E27FC236}">
                <a16:creationId xmlns:a16="http://schemas.microsoft.com/office/drawing/2014/main" id="{CA94CD13-6C76-A46E-75C7-2D52CAA61B01}"/>
              </a:ext>
            </a:extLst>
          </p:cNvPr>
          <p:cNvSpPr>
            <a:spLocks noGrp="1"/>
          </p:cNvSpPr>
          <p:nvPr>
            <p:ph type="dt" sz="half" idx="10"/>
          </p:nvPr>
        </p:nvSpPr>
        <p:spPr/>
        <p:txBody>
          <a:bodyPr/>
          <a:lstStyle/>
          <a:p>
            <a:r>
              <a:rPr lang="en-US"/>
              <a:t>14 Feb 2024</a:t>
            </a:r>
          </a:p>
        </p:txBody>
      </p:sp>
      <p:sp>
        <p:nvSpPr>
          <p:cNvPr id="9" name="Slide Number Placeholder 8">
            <a:extLst>
              <a:ext uri="{FF2B5EF4-FFF2-40B4-BE49-F238E27FC236}">
                <a16:creationId xmlns:a16="http://schemas.microsoft.com/office/drawing/2014/main" id="{EDEDF024-4AB3-3286-6B9A-2376B17EC081}"/>
              </a:ext>
            </a:extLst>
          </p:cNvPr>
          <p:cNvSpPr>
            <a:spLocks noGrp="1"/>
          </p:cNvSpPr>
          <p:nvPr>
            <p:ph type="sldNum" sz="quarter" idx="12"/>
          </p:nvPr>
        </p:nvSpPr>
        <p:spPr/>
        <p:txBody>
          <a:bodyPr/>
          <a:lstStyle/>
          <a:p>
            <a:fld id="{B2FED1A7-FB98-43FD-AA3D-E7C3EC56B298}" type="slidenum">
              <a:rPr lang="en-US" smtClean="0"/>
              <a:t>26</a:t>
            </a:fld>
            <a:endParaRPr lang="en-US"/>
          </a:p>
        </p:txBody>
      </p:sp>
      <p:sp>
        <p:nvSpPr>
          <p:cNvPr id="14" name="Title 2">
            <a:extLst>
              <a:ext uri="{FF2B5EF4-FFF2-40B4-BE49-F238E27FC236}">
                <a16:creationId xmlns:a16="http://schemas.microsoft.com/office/drawing/2014/main" id="{DBC14D4A-F464-F988-07F6-5EAA8A2F953C}"/>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in Resonant Extraction</a:t>
            </a:r>
          </a:p>
        </p:txBody>
      </p:sp>
    </p:spTree>
    <p:extLst>
      <p:ext uri="{BB962C8B-B14F-4D97-AF65-F5344CB8AC3E}">
        <p14:creationId xmlns:p14="http://schemas.microsoft.com/office/powerpoint/2010/main" val="716749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C48475-C5F0-054A-B775-6FB01AAD7BDD}"/>
                  </a:ext>
                </a:extLst>
              </p:cNvPr>
              <p:cNvSpPr txBox="1"/>
              <p:nvPr/>
            </p:nvSpPr>
            <p:spPr>
              <a:xfrm>
                <a:off x="1401073" y="1135116"/>
                <a:ext cx="3579028" cy="525016"/>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action variable </a:t>
                </a:r>
                <a14:m>
                  <m:oMath xmlns:m="http://schemas.openxmlformats.org/officeDocument/2006/math">
                    <m:r>
                      <a:rPr lang="en-US" sz="1406" i="1">
                        <a:solidFill>
                          <a:schemeClr val="tx2">
                            <a:lumMod val="60000"/>
                            <a:lumOff val="40000"/>
                          </a:schemeClr>
                        </a:solidFill>
                        <a:latin typeface="Cambria Math" panose="02040503050406030204" pitchFamily="18" charset="0"/>
                      </a:rPr>
                      <m:t>𝑎</m:t>
                    </m:r>
                  </m:oMath>
                </a14:m>
                <a:r>
                  <a:rPr lang="en-US" sz="1406" dirty="0">
                    <a:solidFill>
                      <a:schemeClr val="tx2">
                        <a:lumMod val="60000"/>
                        <a:lumOff val="40000"/>
                      </a:schemeClr>
                    </a:solidFill>
                    <a:latin typeface="Baskerville" panose="02020502070401020303" pitchFamily="18" charset="0"/>
                    <a:ea typeface="Baskerville" panose="02020502070401020303" pitchFamily="18" charset="0"/>
                  </a:rPr>
                  <a:t>    </a:t>
                </a:r>
                <a:r>
                  <a:rPr lang="en-US" sz="1406" dirty="0">
                    <a:solidFill>
                      <a:schemeClr val="accent2">
                        <a:lumMod val="50000"/>
                      </a:schemeClr>
                    </a:solidFill>
                    <a:latin typeface="Baskerville" panose="02020502070401020303" pitchFamily="18" charset="0"/>
                    <a:ea typeface="Baskerville" panose="02020502070401020303" pitchFamily="18" charset="0"/>
                  </a:rPr>
                  <a:t>is defined as the set of actions taken by our agent in its environment.</a:t>
                </a:r>
              </a:p>
            </p:txBody>
          </p:sp>
        </mc:Choice>
        <mc:Fallback xmlns="">
          <p:sp>
            <p:nvSpPr>
              <p:cNvPr id="4" name="TextBox 3">
                <a:extLst>
                  <a:ext uri="{FF2B5EF4-FFF2-40B4-BE49-F238E27FC236}">
                    <a16:creationId xmlns:a16="http://schemas.microsoft.com/office/drawing/2014/main" id="{39C48475-C5F0-054A-B775-6FB01AAD7BDD}"/>
                  </a:ext>
                </a:extLst>
              </p:cNvPr>
              <p:cNvSpPr txBox="1">
                <a:spLocks noRot="1" noChangeAspect="1" noMove="1" noResize="1" noEditPoints="1" noAdjustHandles="1" noChangeArrowheads="1" noChangeShapeType="1" noTextEdit="1"/>
              </p:cNvSpPr>
              <p:nvPr/>
            </p:nvSpPr>
            <p:spPr>
              <a:xfrm>
                <a:off x="1401073" y="1135116"/>
                <a:ext cx="3579028" cy="525016"/>
              </a:xfrm>
              <a:prstGeom prst="rect">
                <a:avLst/>
              </a:prstGeom>
              <a:blipFill>
                <a:blip r:embed="rId2"/>
                <a:stretch>
                  <a:fillRect l="-707" t="-2381" r="-1413"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510EE7-1288-4D43-A82F-E6DB50133230}"/>
                  </a:ext>
                </a:extLst>
              </p:cNvPr>
              <p:cNvSpPr txBox="1"/>
              <p:nvPr/>
            </p:nvSpPr>
            <p:spPr>
              <a:xfrm>
                <a:off x="1401073" y="1932773"/>
                <a:ext cx="3579028" cy="741357"/>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state variable </a:t>
                </a:r>
                <a14:m>
                  <m:oMath xmlns:m="http://schemas.openxmlformats.org/officeDocument/2006/math">
                    <m:r>
                      <a:rPr lang="en-US" sz="1406" i="1">
                        <a:solidFill>
                          <a:schemeClr val="tx2">
                            <a:lumMod val="60000"/>
                            <a:lumOff val="40000"/>
                          </a:schemeClr>
                        </a:solidFill>
                        <a:latin typeface="Cambria Math" panose="02040503050406030204" pitchFamily="18" charset="0"/>
                      </a:rPr>
                      <m:t>𝑠</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is defined as the set of environment parameters that affect the course of our agent.</a:t>
                </a:r>
              </a:p>
            </p:txBody>
          </p:sp>
        </mc:Choice>
        <mc:Fallback xmlns="">
          <p:sp>
            <p:nvSpPr>
              <p:cNvPr id="5" name="TextBox 4">
                <a:extLst>
                  <a:ext uri="{FF2B5EF4-FFF2-40B4-BE49-F238E27FC236}">
                    <a16:creationId xmlns:a16="http://schemas.microsoft.com/office/drawing/2014/main" id="{87510EE7-1288-4D43-A82F-E6DB50133230}"/>
                  </a:ext>
                </a:extLst>
              </p:cNvPr>
              <p:cNvSpPr txBox="1">
                <a:spLocks noRot="1" noChangeAspect="1" noMove="1" noResize="1" noEditPoints="1" noAdjustHandles="1" noChangeArrowheads="1" noChangeShapeType="1" noTextEdit="1"/>
              </p:cNvSpPr>
              <p:nvPr/>
            </p:nvSpPr>
            <p:spPr>
              <a:xfrm>
                <a:off x="1401073" y="1932773"/>
                <a:ext cx="3579028" cy="741357"/>
              </a:xfrm>
              <a:prstGeom prst="rect">
                <a:avLst/>
              </a:prstGeom>
              <a:blipFill>
                <a:blip r:embed="rId3"/>
                <a:stretch>
                  <a:fillRect l="-707" t="-1695" b="-8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B0FE2A-FA61-A744-963F-048E9ACC6E70}"/>
                  </a:ext>
                </a:extLst>
              </p:cNvPr>
              <p:cNvSpPr txBox="1"/>
              <p:nvPr/>
            </p:nvSpPr>
            <p:spPr>
              <a:xfrm>
                <a:off x="1353448" y="2989013"/>
                <a:ext cx="3579028" cy="741357"/>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reward value </a:t>
                </a:r>
                <a14:m>
                  <m:oMath xmlns:m="http://schemas.openxmlformats.org/officeDocument/2006/math">
                    <m:r>
                      <a:rPr lang="en-US" sz="1406" i="1">
                        <a:solidFill>
                          <a:schemeClr val="tx2">
                            <a:lumMod val="60000"/>
                            <a:lumOff val="40000"/>
                          </a:schemeClr>
                        </a:solidFill>
                        <a:latin typeface="Cambria Math" panose="02040503050406030204" pitchFamily="18" charset="0"/>
                      </a:rPr>
                      <m:t>𝑟</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is defined as a value we assign to a specific action </a:t>
                </a:r>
                <a14:m>
                  <m:oMath xmlns:m="http://schemas.openxmlformats.org/officeDocument/2006/math">
                    <m:r>
                      <a:rPr lang="en-US" sz="1406" i="1">
                        <a:solidFill>
                          <a:schemeClr val="accent2">
                            <a:lumMod val="50000"/>
                          </a:schemeClr>
                        </a:solidFill>
                        <a:latin typeface="Cambria Math" panose="02040503050406030204" pitchFamily="18" charset="0"/>
                      </a:rPr>
                      <m:t>𝑎</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taken in a specific state </a:t>
                </a:r>
                <a14:m>
                  <m:oMath xmlns:m="http://schemas.openxmlformats.org/officeDocument/2006/math">
                    <m:r>
                      <a:rPr lang="en-US" sz="1406" i="1">
                        <a:solidFill>
                          <a:schemeClr val="accent2">
                            <a:lumMod val="50000"/>
                          </a:schemeClr>
                        </a:solidFill>
                        <a:latin typeface="Cambria Math" panose="02040503050406030204" pitchFamily="18" charset="0"/>
                      </a:rPr>
                      <m:t>𝑠</m:t>
                    </m:r>
                    <m:r>
                      <a:rPr lang="en-US" sz="1406" i="1">
                        <a:solidFill>
                          <a:schemeClr val="accent2">
                            <a:lumMod val="50000"/>
                          </a:schemeClr>
                        </a:solidFill>
                        <a:latin typeface="Cambria Math" panose="02040503050406030204" pitchFamily="18" charset="0"/>
                      </a:rPr>
                      <m:t>.</m:t>
                    </m:r>
                  </m:oMath>
                </a14:m>
                <a:endParaRPr lang="en-US" sz="1406" dirty="0">
                  <a:solidFill>
                    <a:schemeClr val="accent2">
                      <a:lumMod val="50000"/>
                    </a:schemeClr>
                  </a:solidFill>
                  <a:latin typeface="Baskerville" panose="02020502070401020303" pitchFamily="18" charset="0"/>
                  <a:ea typeface="Baskerville" panose="02020502070401020303" pitchFamily="18" charset="0"/>
                </a:endParaRPr>
              </a:p>
            </p:txBody>
          </p:sp>
        </mc:Choice>
        <mc:Fallback xmlns="">
          <p:sp>
            <p:nvSpPr>
              <p:cNvPr id="7" name="TextBox 6">
                <a:extLst>
                  <a:ext uri="{FF2B5EF4-FFF2-40B4-BE49-F238E27FC236}">
                    <a16:creationId xmlns:a16="http://schemas.microsoft.com/office/drawing/2014/main" id="{38B0FE2A-FA61-A744-963F-048E9ACC6E70}"/>
                  </a:ext>
                </a:extLst>
              </p:cNvPr>
              <p:cNvSpPr txBox="1">
                <a:spLocks noRot="1" noChangeAspect="1" noMove="1" noResize="1" noEditPoints="1" noAdjustHandles="1" noChangeArrowheads="1" noChangeShapeType="1" noTextEdit="1"/>
              </p:cNvSpPr>
              <p:nvPr/>
            </p:nvSpPr>
            <p:spPr>
              <a:xfrm>
                <a:off x="1353448" y="2989013"/>
                <a:ext cx="3579028" cy="741357"/>
              </a:xfrm>
              <a:prstGeom prst="rect">
                <a:avLst/>
              </a:prstGeom>
              <a:blipFill>
                <a:blip r:embed="rId4"/>
                <a:stretch>
                  <a:fillRect l="-353" t="-1695" r="-1060" b="-8475"/>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0B6BE360-416D-9B4E-9D0C-5DAD28D9D205}"/>
              </a:ext>
            </a:extLst>
          </p:cNvPr>
          <p:cNvSpPr txBox="1"/>
          <p:nvPr/>
        </p:nvSpPr>
        <p:spPr>
          <a:xfrm>
            <a:off x="3190586" y="953425"/>
            <a:ext cx="1431802" cy="276999"/>
          </a:xfrm>
          <a:prstGeom prst="rect">
            <a:avLst/>
          </a:prstGeom>
          <a:noFill/>
          <a:ln>
            <a:solidFill>
              <a:schemeClr val="accent6">
                <a:shade val="95000"/>
                <a:satMod val="105000"/>
              </a:schemeClr>
            </a:solidFill>
          </a:ln>
        </p:spPr>
        <p:txBody>
          <a:bodyPr wrap="none" rtlCol="0">
            <a:spAutoFit/>
          </a:bodyPr>
          <a:lstStyle/>
          <a:p>
            <a:r>
              <a:rPr lang="en-US" sz="1200" dirty="0">
                <a:solidFill>
                  <a:srgbClr val="C00000"/>
                </a:solidFill>
                <a:latin typeface="Baskerville" panose="02020502070401020303" pitchFamily="18" charset="0"/>
                <a:ea typeface="Baskerville" panose="02020502070401020303" pitchFamily="18" charset="0"/>
              </a:rPr>
              <a:t>Quadrupole current</a:t>
            </a:r>
          </a:p>
        </p:txBody>
      </p:sp>
      <p:sp>
        <p:nvSpPr>
          <p:cNvPr id="3" name="Oval 2">
            <a:extLst>
              <a:ext uri="{FF2B5EF4-FFF2-40B4-BE49-F238E27FC236}">
                <a16:creationId xmlns:a16="http://schemas.microsoft.com/office/drawing/2014/main" id="{019714B0-7E6B-CF4F-B409-7840A9A7BDFF}"/>
              </a:ext>
            </a:extLst>
          </p:cNvPr>
          <p:cNvSpPr/>
          <p:nvPr/>
        </p:nvSpPr>
        <p:spPr>
          <a:xfrm>
            <a:off x="1857086" y="1120206"/>
            <a:ext cx="1333500" cy="342560"/>
          </a:xfrm>
          <a:prstGeom prst="ellipse">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9EC1ACE3-2A10-5D4B-B08C-F477517F45E1}"/>
              </a:ext>
            </a:extLst>
          </p:cNvPr>
          <p:cNvCxnSpPr>
            <a:cxnSpLocks/>
            <a:stCxn id="3" idx="0"/>
            <a:endCxn id="2" idx="1"/>
          </p:cNvCxnSpPr>
          <p:nvPr/>
        </p:nvCxnSpPr>
        <p:spPr>
          <a:xfrm flipV="1">
            <a:off x="2523836" y="1091925"/>
            <a:ext cx="666750" cy="2828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8" name="TextBox 17">
            <a:extLst>
              <a:ext uri="{FF2B5EF4-FFF2-40B4-BE49-F238E27FC236}">
                <a16:creationId xmlns:a16="http://schemas.microsoft.com/office/drawing/2014/main" id="{856B2448-34B1-B841-903A-3B74632779BF}"/>
              </a:ext>
            </a:extLst>
          </p:cNvPr>
          <p:cNvSpPr txBox="1"/>
          <p:nvPr/>
        </p:nvSpPr>
        <p:spPr>
          <a:xfrm>
            <a:off x="1496186" y="3746503"/>
            <a:ext cx="6257028" cy="820225"/>
          </a:xfrm>
          <a:prstGeom prst="roundRect">
            <a:avLst/>
          </a:prstGeom>
          <a:solidFill>
            <a:schemeClr val="accent1">
              <a:alpha val="20000"/>
            </a:schemeClr>
          </a:solid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6" dirty="0">
                <a:solidFill>
                  <a:srgbClr val="FF0000"/>
                </a:solidFill>
                <a:latin typeface="Baskerville" panose="02020502070401020303" pitchFamily="18" charset="0"/>
                <a:ea typeface="Baskerville" panose="02020502070401020303" pitchFamily="18" charset="0"/>
              </a:rPr>
              <a:t>In the case of slow spill, the action space is continuous as the control signal’s magnitude could be any real number. To deal with continuous action space, we use policy-based actor-critic methods whereby two neural networks are trained.</a:t>
            </a:r>
          </a:p>
        </p:txBody>
      </p:sp>
      <p:grpSp>
        <p:nvGrpSpPr>
          <p:cNvPr id="24" name="Group 23">
            <a:extLst>
              <a:ext uri="{FF2B5EF4-FFF2-40B4-BE49-F238E27FC236}">
                <a16:creationId xmlns:a16="http://schemas.microsoft.com/office/drawing/2014/main" id="{24A3849F-E8C5-8A45-975C-291C42C4509F}"/>
              </a:ext>
            </a:extLst>
          </p:cNvPr>
          <p:cNvGrpSpPr/>
          <p:nvPr/>
        </p:nvGrpSpPr>
        <p:grpSpPr>
          <a:xfrm>
            <a:off x="5118893" y="1792757"/>
            <a:ext cx="2817813" cy="1188016"/>
            <a:chOff x="5301191" y="2390342"/>
            <a:chExt cx="3757084" cy="1584021"/>
          </a:xfrm>
        </p:grpSpPr>
        <p:pic>
          <p:nvPicPr>
            <p:cNvPr id="6" name="Picture 4">
              <a:extLst>
                <a:ext uri="{FF2B5EF4-FFF2-40B4-BE49-F238E27FC236}">
                  <a16:creationId xmlns:a16="http://schemas.microsoft.com/office/drawing/2014/main" id="{14751412-3FAC-8046-B56F-A0CE8781AD6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01191" y="2390342"/>
              <a:ext cx="3683769" cy="158402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095C55F-F39D-144F-88DF-6230CC879701}"/>
                </a:ext>
              </a:extLst>
            </p:cNvPr>
            <p:cNvSpPr/>
            <p:nvPr/>
          </p:nvSpPr>
          <p:spPr>
            <a:xfrm>
              <a:off x="7415061" y="2679552"/>
              <a:ext cx="1643214" cy="705488"/>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2">
                      <a:lumMod val="50000"/>
                    </a:schemeClr>
                  </a:solidFill>
                </a:rPr>
                <a:t>RESONANT</a:t>
              </a:r>
            </a:p>
            <a:p>
              <a:pPr algn="ctr"/>
              <a:r>
                <a:rPr lang="en-US" sz="1200" dirty="0">
                  <a:solidFill>
                    <a:schemeClr val="tx2">
                      <a:lumMod val="50000"/>
                    </a:schemeClr>
                  </a:solidFill>
                </a:rPr>
                <a:t>EXTRACTION</a:t>
              </a:r>
            </a:p>
          </p:txBody>
        </p:sp>
      </p:grpSp>
      <p:sp>
        <p:nvSpPr>
          <p:cNvPr id="11" name="Oval 10">
            <a:extLst>
              <a:ext uri="{FF2B5EF4-FFF2-40B4-BE49-F238E27FC236}">
                <a16:creationId xmlns:a16="http://schemas.microsoft.com/office/drawing/2014/main" id="{6077942E-285B-F356-D638-073E9BB0ABB0}"/>
              </a:ext>
            </a:extLst>
          </p:cNvPr>
          <p:cNvSpPr/>
          <p:nvPr/>
        </p:nvSpPr>
        <p:spPr>
          <a:xfrm>
            <a:off x="1730619" y="1893749"/>
            <a:ext cx="1316925" cy="361233"/>
          </a:xfrm>
          <a:prstGeom prst="ellipse">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641D8B5-BA80-934B-CA28-4866D5E0C4AE}"/>
                  </a:ext>
                </a:extLst>
              </p:cNvPr>
              <p:cNvSpPr txBox="1"/>
              <p:nvPr/>
            </p:nvSpPr>
            <p:spPr>
              <a:xfrm>
                <a:off x="3102530" y="1662288"/>
                <a:ext cx="1888146" cy="284052"/>
              </a:xfrm>
              <a:prstGeom prst="rect">
                <a:avLst/>
              </a:prstGeom>
              <a:noFill/>
              <a:ln>
                <a:solidFill>
                  <a:schemeClr val="accent6">
                    <a:shade val="95000"/>
                    <a:satMod val="105000"/>
                  </a:schemeClr>
                </a:solidFill>
              </a:ln>
            </p:spPr>
            <p:txBody>
              <a:bodyPr wrap="none" rtlCol="0">
                <a:spAutoFit/>
              </a:bodyPr>
              <a:lstStyle/>
              <a:p>
                <a14:m>
                  <m:oMath xmlns:m="http://schemas.openxmlformats.org/officeDocument/2006/math">
                    <m:r>
                      <a:rPr lang="en-US" sz="1200" i="1">
                        <a:solidFill>
                          <a:srgbClr val="C00000"/>
                        </a:solidFill>
                        <a:latin typeface="Cambria Math" panose="02040503050406030204" pitchFamily="18" charset="0"/>
                      </a:rPr>
                      <m:t>𝑒</m:t>
                    </m:r>
                    <m:d>
                      <m:dPr>
                        <m:ctrlPr>
                          <a:rPr lang="en-US" sz="1200" i="1">
                            <a:solidFill>
                              <a:srgbClr val="C00000"/>
                            </a:solidFill>
                            <a:latin typeface="Cambria Math" panose="02040503050406030204" pitchFamily="18" charset="0"/>
                          </a:rPr>
                        </m:ctrlPr>
                      </m:dPr>
                      <m:e>
                        <m:r>
                          <a:rPr lang="en-US" sz="1200" i="1">
                            <a:solidFill>
                              <a:srgbClr val="C00000"/>
                            </a:solidFill>
                            <a:latin typeface="Cambria Math" panose="02040503050406030204" pitchFamily="18" charset="0"/>
                          </a:rPr>
                          <m:t>𝑡</m:t>
                        </m:r>
                      </m:e>
                    </m:d>
                    <m:r>
                      <a:rPr lang="en-US" sz="1200" i="1">
                        <a:solidFill>
                          <a:srgbClr val="C00000"/>
                        </a:solidFill>
                        <a:latin typeface="Cambria Math" panose="02040503050406030204" pitchFamily="18" charset="0"/>
                      </a:rPr>
                      <m:t>, </m:t>
                    </m:r>
                    <m:sSup>
                      <m:sSupPr>
                        <m:ctrlPr>
                          <a:rPr lang="en-US" sz="1200" i="1">
                            <a:solidFill>
                              <a:srgbClr val="C00000"/>
                            </a:solidFill>
                            <a:latin typeface="Cambria Math" panose="02040503050406030204" pitchFamily="18" charset="0"/>
                          </a:rPr>
                        </m:ctrlPr>
                      </m:sSupPr>
                      <m:e>
                        <m:r>
                          <a:rPr lang="en-US" sz="1200" i="1">
                            <a:solidFill>
                              <a:srgbClr val="C00000"/>
                            </a:solidFill>
                            <a:latin typeface="Cambria Math" panose="02040503050406030204" pitchFamily="18" charset="0"/>
                          </a:rPr>
                          <m:t>𝑒</m:t>
                        </m:r>
                      </m:e>
                      <m:sup>
                        <m:r>
                          <a:rPr lang="en-US" sz="1200" i="1">
                            <a:solidFill>
                              <a:srgbClr val="C00000"/>
                            </a:solidFill>
                            <a:latin typeface="Cambria Math" panose="02040503050406030204" pitchFamily="18" charset="0"/>
                          </a:rPr>
                          <m:t>′</m:t>
                        </m:r>
                      </m:sup>
                    </m:sSup>
                    <m:d>
                      <m:dPr>
                        <m:ctrlPr>
                          <a:rPr lang="en-US" sz="1200" i="1">
                            <a:solidFill>
                              <a:srgbClr val="C00000"/>
                            </a:solidFill>
                            <a:latin typeface="Cambria Math" panose="02040503050406030204" pitchFamily="18" charset="0"/>
                          </a:rPr>
                        </m:ctrlPr>
                      </m:dPr>
                      <m:e>
                        <m:r>
                          <a:rPr lang="en-US" sz="1200" i="1">
                            <a:solidFill>
                              <a:srgbClr val="C00000"/>
                            </a:solidFill>
                            <a:latin typeface="Cambria Math" panose="02040503050406030204" pitchFamily="18" charset="0"/>
                          </a:rPr>
                          <m:t>𝑡</m:t>
                        </m:r>
                      </m:e>
                    </m:d>
                    <m:r>
                      <a:rPr lang="en-US" sz="1200" i="1">
                        <a:solidFill>
                          <a:srgbClr val="C00000"/>
                        </a:solidFill>
                        <a:latin typeface="Cambria Math" panose="02040503050406030204" pitchFamily="18" charset="0"/>
                      </a:rPr>
                      <m:t>, ∫</m:t>
                    </m:r>
                    <m:r>
                      <a:rPr lang="en-US" sz="1200" i="1">
                        <a:solidFill>
                          <a:srgbClr val="C00000"/>
                        </a:solidFill>
                        <a:latin typeface="Cambria Math" panose="02040503050406030204" pitchFamily="18" charset="0"/>
                      </a:rPr>
                      <m:t>𝑒</m:t>
                    </m:r>
                    <m:d>
                      <m:dPr>
                        <m:ctrlPr>
                          <a:rPr lang="en-US" sz="1200" i="1">
                            <a:solidFill>
                              <a:srgbClr val="C00000"/>
                            </a:solidFill>
                            <a:latin typeface="Cambria Math" panose="02040503050406030204" pitchFamily="18" charset="0"/>
                          </a:rPr>
                        </m:ctrlPr>
                      </m:dPr>
                      <m:e>
                        <m:r>
                          <a:rPr lang="en-US" sz="1200" i="1">
                            <a:solidFill>
                              <a:srgbClr val="C00000"/>
                            </a:solidFill>
                            <a:latin typeface="Cambria Math" panose="02040503050406030204" pitchFamily="18" charset="0"/>
                          </a:rPr>
                          <m:t>𝑡</m:t>
                        </m:r>
                      </m:e>
                    </m:d>
                    <m:r>
                      <a:rPr lang="en-US" sz="1200" i="1">
                        <a:solidFill>
                          <a:srgbClr val="C00000"/>
                        </a:solidFill>
                        <a:latin typeface="Cambria Math" panose="02040503050406030204" pitchFamily="18" charset="0"/>
                      </a:rPr>
                      <m:t>𝑑𝑡</m:t>
                    </m:r>
                    <m:r>
                      <a:rPr lang="en-US" sz="1200" i="1">
                        <a:solidFill>
                          <a:srgbClr val="C00000"/>
                        </a:solidFill>
                        <a:latin typeface="Cambria Math" panose="02040503050406030204" pitchFamily="18" charset="0"/>
                      </a:rPr>
                      <m:t>, </m:t>
                    </m:r>
                    <m:r>
                      <a:rPr lang="en-US" sz="1200" i="1">
                        <a:solidFill>
                          <a:srgbClr val="C00000"/>
                        </a:solidFill>
                        <a:latin typeface="Cambria Math" panose="02040503050406030204" pitchFamily="18" charset="0"/>
                      </a:rPr>
                      <m:t>𝑡</m:t>
                    </m:r>
                    <m:r>
                      <a:rPr lang="en-US" sz="1200" i="1">
                        <a:solidFill>
                          <a:srgbClr val="C00000"/>
                        </a:solidFill>
                        <a:latin typeface="Cambria Math" panose="02040503050406030204" pitchFamily="18" charset="0"/>
                      </a:rPr>
                      <m:t>, </m:t>
                    </m:r>
                  </m:oMath>
                </a14:m>
                <a:r>
                  <a:rPr lang="en-US" sz="1200" dirty="0">
                    <a:solidFill>
                      <a:srgbClr val="C00000"/>
                    </a:solidFill>
                    <a:latin typeface="Baskerville" panose="02020502070401020303" pitchFamily="18" charset="0"/>
                    <a:ea typeface="Baskerville" panose="02020502070401020303" pitchFamily="18" charset="0"/>
                  </a:rPr>
                  <a:t>etc.,</a:t>
                </a:r>
              </a:p>
            </p:txBody>
          </p:sp>
        </mc:Choice>
        <mc:Fallback xmlns="">
          <p:sp>
            <p:nvSpPr>
              <p:cNvPr id="12" name="TextBox 11">
                <a:extLst>
                  <a:ext uri="{FF2B5EF4-FFF2-40B4-BE49-F238E27FC236}">
                    <a16:creationId xmlns:a16="http://schemas.microsoft.com/office/drawing/2014/main" id="{1641D8B5-BA80-934B-CA28-4866D5E0C4AE}"/>
                  </a:ext>
                </a:extLst>
              </p:cNvPr>
              <p:cNvSpPr txBox="1">
                <a:spLocks noRot="1" noChangeAspect="1" noMove="1" noResize="1" noEditPoints="1" noAdjustHandles="1" noChangeArrowheads="1" noChangeShapeType="1" noTextEdit="1"/>
              </p:cNvSpPr>
              <p:nvPr/>
            </p:nvSpPr>
            <p:spPr>
              <a:xfrm>
                <a:off x="3102530" y="1662288"/>
                <a:ext cx="1888146" cy="284052"/>
              </a:xfrm>
              <a:prstGeom prst="rect">
                <a:avLst/>
              </a:prstGeom>
              <a:blipFill>
                <a:blip r:embed="rId6"/>
                <a:stretch>
                  <a:fillRect b="-12500"/>
                </a:stretch>
              </a:blipFill>
              <a:ln>
                <a:solidFill>
                  <a:schemeClr val="accent6">
                    <a:shade val="95000"/>
                    <a:satMod val="105000"/>
                  </a:schemeClr>
                </a:solidFill>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2A7EA1F1-55C7-C2A8-1C59-5DDD4260793E}"/>
              </a:ext>
            </a:extLst>
          </p:cNvPr>
          <p:cNvCxnSpPr>
            <a:cxnSpLocks/>
            <a:stCxn id="11" idx="0"/>
            <a:endCxn id="12" idx="1"/>
          </p:cNvCxnSpPr>
          <p:nvPr/>
        </p:nvCxnSpPr>
        <p:spPr>
          <a:xfrm flipV="1">
            <a:off x="2389082" y="1804314"/>
            <a:ext cx="713448" cy="8943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8" name="Date Placeholder 7">
            <a:extLst>
              <a:ext uri="{FF2B5EF4-FFF2-40B4-BE49-F238E27FC236}">
                <a16:creationId xmlns:a16="http://schemas.microsoft.com/office/drawing/2014/main" id="{812A1CC3-A022-4CCC-C664-0FFC640BD0F5}"/>
              </a:ext>
            </a:extLst>
          </p:cNvPr>
          <p:cNvSpPr>
            <a:spLocks noGrp="1"/>
          </p:cNvSpPr>
          <p:nvPr>
            <p:ph type="dt" sz="half" idx="10"/>
          </p:nvPr>
        </p:nvSpPr>
        <p:spPr/>
        <p:txBody>
          <a:bodyPr/>
          <a:lstStyle/>
          <a:p>
            <a:r>
              <a:rPr lang="en-US"/>
              <a:t>14 Feb 2024</a:t>
            </a:r>
          </a:p>
        </p:txBody>
      </p:sp>
      <p:sp>
        <p:nvSpPr>
          <p:cNvPr id="9" name="Slide Number Placeholder 8">
            <a:extLst>
              <a:ext uri="{FF2B5EF4-FFF2-40B4-BE49-F238E27FC236}">
                <a16:creationId xmlns:a16="http://schemas.microsoft.com/office/drawing/2014/main" id="{B0CBEF9D-F128-98E1-230D-0272ED42F450}"/>
              </a:ext>
            </a:extLst>
          </p:cNvPr>
          <p:cNvSpPr>
            <a:spLocks noGrp="1"/>
          </p:cNvSpPr>
          <p:nvPr>
            <p:ph type="sldNum" sz="quarter" idx="12"/>
          </p:nvPr>
        </p:nvSpPr>
        <p:spPr/>
        <p:txBody>
          <a:bodyPr/>
          <a:lstStyle/>
          <a:p>
            <a:fld id="{B2FED1A7-FB98-43FD-AA3D-E7C3EC56B298}" type="slidenum">
              <a:rPr lang="en-US" smtClean="0"/>
              <a:t>27</a:t>
            </a:fld>
            <a:endParaRPr lang="en-US"/>
          </a:p>
        </p:txBody>
      </p:sp>
      <p:sp>
        <p:nvSpPr>
          <p:cNvPr id="17" name="Title 2">
            <a:extLst>
              <a:ext uri="{FF2B5EF4-FFF2-40B4-BE49-F238E27FC236}">
                <a16:creationId xmlns:a16="http://schemas.microsoft.com/office/drawing/2014/main" id="{9994146F-5167-3F1F-E451-6FFAE1A93F95}"/>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in Resonant Extraction</a:t>
            </a:r>
          </a:p>
        </p:txBody>
      </p:sp>
    </p:spTree>
    <p:extLst>
      <p:ext uri="{BB962C8B-B14F-4D97-AF65-F5344CB8AC3E}">
        <p14:creationId xmlns:p14="http://schemas.microsoft.com/office/powerpoint/2010/main" val="88444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C48475-C5F0-054A-B775-6FB01AAD7BDD}"/>
                  </a:ext>
                </a:extLst>
              </p:cNvPr>
              <p:cNvSpPr txBox="1"/>
              <p:nvPr/>
            </p:nvSpPr>
            <p:spPr>
              <a:xfrm>
                <a:off x="1401073" y="1135116"/>
                <a:ext cx="3579028" cy="525016"/>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action variable </a:t>
                </a:r>
                <a14:m>
                  <m:oMath xmlns:m="http://schemas.openxmlformats.org/officeDocument/2006/math">
                    <m:r>
                      <a:rPr lang="en-US" sz="1406" i="1">
                        <a:solidFill>
                          <a:schemeClr val="tx2">
                            <a:lumMod val="60000"/>
                            <a:lumOff val="40000"/>
                          </a:schemeClr>
                        </a:solidFill>
                        <a:latin typeface="Cambria Math" panose="02040503050406030204" pitchFamily="18" charset="0"/>
                      </a:rPr>
                      <m:t>𝑎</m:t>
                    </m:r>
                  </m:oMath>
                </a14:m>
                <a:r>
                  <a:rPr lang="en-US" sz="1406" dirty="0">
                    <a:solidFill>
                      <a:schemeClr val="tx2">
                        <a:lumMod val="60000"/>
                        <a:lumOff val="40000"/>
                      </a:schemeClr>
                    </a:solidFill>
                    <a:latin typeface="Baskerville" panose="02020502070401020303" pitchFamily="18" charset="0"/>
                    <a:ea typeface="Baskerville" panose="02020502070401020303" pitchFamily="18" charset="0"/>
                  </a:rPr>
                  <a:t>    </a:t>
                </a:r>
                <a:r>
                  <a:rPr lang="en-US" sz="1406" dirty="0">
                    <a:solidFill>
                      <a:schemeClr val="accent2">
                        <a:lumMod val="50000"/>
                      </a:schemeClr>
                    </a:solidFill>
                    <a:latin typeface="Baskerville" panose="02020502070401020303" pitchFamily="18" charset="0"/>
                    <a:ea typeface="Baskerville" panose="02020502070401020303" pitchFamily="18" charset="0"/>
                  </a:rPr>
                  <a:t>is defined as the set of actions taken by our agent in its environment.</a:t>
                </a:r>
              </a:p>
            </p:txBody>
          </p:sp>
        </mc:Choice>
        <mc:Fallback xmlns="">
          <p:sp>
            <p:nvSpPr>
              <p:cNvPr id="4" name="TextBox 3">
                <a:extLst>
                  <a:ext uri="{FF2B5EF4-FFF2-40B4-BE49-F238E27FC236}">
                    <a16:creationId xmlns:a16="http://schemas.microsoft.com/office/drawing/2014/main" id="{39C48475-C5F0-054A-B775-6FB01AAD7BDD}"/>
                  </a:ext>
                </a:extLst>
              </p:cNvPr>
              <p:cNvSpPr txBox="1">
                <a:spLocks noRot="1" noChangeAspect="1" noMove="1" noResize="1" noEditPoints="1" noAdjustHandles="1" noChangeArrowheads="1" noChangeShapeType="1" noTextEdit="1"/>
              </p:cNvSpPr>
              <p:nvPr/>
            </p:nvSpPr>
            <p:spPr>
              <a:xfrm>
                <a:off x="1401073" y="1135116"/>
                <a:ext cx="3579028" cy="525016"/>
              </a:xfrm>
              <a:prstGeom prst="rect">
                <a:avLst/>
              </a:prstGeom>
              <a:blipFill>
                <a:blip r:embed="rId2"/>
                <a:stretch>
                  <a:fillRect l="-707" t="-2381" r="-1413"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510EE7-1288-4D43-A82F-E6DB50133230}"/>
                  </a:ext>
                </a:extLst>
              </p:cNvPr>
              <p:cNvSpPr txBox="1"/>
              <p:nvPr/>
            </p:nvSpPr>
            <p:spPr>
              <a:xfrm>
                <a:off x="1401073" y="1932773"/>
                <a:ext cx="3579028" cy="741357"/>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state variable </a:t>
                </a:r>
                <a14:m>
                  <m:oMath xmlns:m="http://schemas.openxmlformats.org/officeDocument/2006/math">
                    <m:r>
                      <a:rPr lang="en-US" sz="1406" i="1">
                        <a:solidFill>
                          <a:schemeClr val="tx2">
                            <a:lumMod val="60000"/>
                            <a:lumOff val="40000"/>
                          </a:schemeClr>
                        </a:solidFill>
                        <a:latin typeface="Cambria Math" panose="02040503050406030204" pitchFamily="18" charset="0"/>
                      </a:rPr>
                      <m:t>𝑠</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is defined as the set of environment parameters that affect the course of our agent.</a:t>
                </a:r>
              </a:p>
            </p:txBody>
          </p:sp>
        </mc:Choice>
        <mc:Fallback xmlns="">
          <p:sp>
            <p:nvSpPr>
              <p:cNvPr id="5" name="TextBox 4">
                <a:extLst>
                  <a:ext uri="{FF2B5EF4-FFF2-40B4-BE49-F238E27FC236}">
                    <a16:creationId xmlns:a16="http://schemas.microsoft.com/office/drawing/2014/main" id="{87510EE7-1288-4D43-A82F-E6DB50133230}"/>
                  </a:ext>
                </a:extLst>
              </p:cNvPr>
              <p:cNvSpPr txBox="1">
                <a:spLocks noRot="1" noChangeAspect="1" noMove="1" noResize="1" noEditPoints="1" noAdjustHandles="1" noChangeArrowheads="1" noChangeShapeType="1" noTextEdit="1"/>
              </p:cNvSpPr>
              <p:nvPr/>
            </p:nvSpPr>
            <p:spPr>
              <a:xfrm>
                <a:off x="1401073" y="1932773"/>
                <a:ext cx="3579028" cy="741357"/>
              </a:xfrm>
              <a:prstGeom prst="rect">
                <a:avLst/>
              </a:prstGeom>
              <a:blipFill>
                <a:blip r:embed="rId3"/>
                <a:stretch>
                  <a:fillRect l="-707" t="-1695" b="-8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B0FE2A-FA61-A744-963F-048E9ACC6E70}"/>
                  </a:ext>
                </a:extLst>
              </p:cNvPr>
              <p:cNvSpPr txBox="1"/>
              <p:nvPr/>
            </p:nvSpPr>
            <p:spPr>
              <a:xfrm>
                <a:off x="1353448" y="2989013"/>
                <a:ext cx="3579028" cy="741357"/>
              </a:xfrm>
              <a:prstGeom prst="rect">
                <a:avLst/>
              </a:prstGeom>
              <a:noFill/>
            </p:spPr>
            <p:txBody>
              <a:bodyPr wrap="square" rtlCol="0">
                <a:spAutoFit/>
              </a:bodyPr>
              <a:lstStyle/>
              <a:p>
                <a:r>
                  <a:rPr lang="en-US" sz="1406" dirty="0">
                    <a:solidFill>
                      <a:schemeClr val="accent2">
                        <a:lumMod val="50000"/>
                      </a:schemeClr>
                    </a:solidFill>
                    <a:latin typeface="Baskerville" panose="02020502070401020303" pitchFamily="18" charset="0"/>
                    <a:ea typeface="Baskerville" panose="02020502070401020303" pitchFamily="18" charset="0"/>
                  </a:rPr>
                  <a:t>The   </a:t>
                </a:r>
                <a:r>
                  <a:rPr lang="en-US" sz="1406" dirty="0">
                    <a:solidFill>
                      <a:schemeClr val="tx2">
                        <a:lumMod val="60000"/>
                        <a:lumOff val="40000"/>
                      </a:schemeClr>
                    </a:solidFill>
                    <a:latin typeface="Baskerville" panose="02020502070401020303" pitchFamily="18" charset="0"/>
                    <a:ea typeface="Baskerville" panose="02020502070401020303" pitchFamily="18" charset="0"/>
                  </a:rPr>
                  <a:t>reward value </a:t>
                </a:r>
                <a14:m>
                  <m:oMath xmlns:m="http://schemas.openxmlformats.org/officeDocument/2006/math">
                    <m:r>
                      <a:rPr lang="en-US" sz="1406" i="1">
                        <a:solidFill>
                          <a:schemeClr val="tx2">
                            <a:lumMod val="60000"/>
                            <a:lumOff val="40000"/>
                          </a:schemeClr>
                        </a:solidFill>
                        <a:latin typeface="Cambria Math" panose="02040503050406030204" pitchFamily="18" charset="0"/>
                      </a:rPr>
                      <m:t>𝑟</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is defined as a value we assign to a specific action </a:t>
                </a:r>
                <a14:m>
                  <m:oMath xmlns:m="http://schemas.openxmlformats.org/officeDocument/2006/math">
                    <m:r>
                      <a:rPr lang="en-US" sz="1406" i="1">
                        <a:solidFill>
                          <a:schemeClr val="accent2">
                            <a:lumMod val="50000"/>
                          </a:schemeClr>
                        </a:solidFill>
                        <a:latin typeface="Cambria Math" panose="02040503050406030204" pitchFamily="18" charset="0"/>
                      </a:rPr>
                      <m:t>𝑎</m:t>
                    </m:r>
                  </m:oMath>
                </a14:m>
                <a:r>
                  <a:rPr lang="en-US" sz="1406" dirty="0">
                    <a:solidFill>
                      <a:schemeClr val="accent2">
                        <a:lumMod val="50000"/>
                      </a:schemeClr>
                    </a:solidFill>
                    <a:latin typeface="Baskerville" panose="02020502070401020303" pitchFamily="18" charset="0"/>
                    <a:ea typeface="Baskerville" panose="02020502070401020303" pitchFamily="18" charset="0"/>
                  </a:rPr>
                  <a:t> taken in a specific state </a:t>
                </a:r>
                <a14:m>
                  <m:oMath xmlns:m="http://schemas.openxmlformats.org/officeDocument/2006/math">
                    <m:r>
                      <a:rPr lang="en-US" sz="1406" i="1">
                        <a:solidFill>
                          <a:schemeClr val="accent2">
                            <a:lumMod val="50000"/>
                          </a:schemeClr>
                        </a:solidFill>
                        <a:latin typeface="Cambria Math" panose="02040503050406030204" pitchFamily="18" charset="0"/>
                      </a:rPr>
                      <m:t>𝑠</m:t>
                    </m:r>
                    <m:r>
                      <a:rPr lang="en-US" sz="1406" i="1">
                        <a:solidFill>
                          <a:schemeClr val="accent2">
                            <a:lumMod val="50000"/>
                          </a:schemeClr>
                        </a:solidFill>
                        <a:latin typeface="Cambria Math" panose="02040503050406030204" pitchFamily="18" charset="0"/>
                      </a:rPr>
                      <m:t>.</m:t>
                    </m:r>
                  </m:oMath>
                </a14:m>
                <a:endParaRPr lang="en-US" sz="1406" dirty="0">
                  <a:solidFill>
                    <a:schemeClr val="accent2">
                      <a:lumMod val="50000"/>
                    </a:schemeClr>
                  </a:solidFill>
                  <a:latin typeface="Baskerville" panose="02020502070401020303" pitchFamily="18" charset="0"/>
                  <a:ea typeface="Baskerville" panose="02020502070401020303" pitchFamily="18" charset="0"/>
                </a:endParaRPr>
              </a:p>
            </p:txBody>
          </p:sp>
        </mc:Choice>
        <mc:Fallback xmlns="">
          <p:sp>
            <p:nvSpPr>
              <p:cNvPr id="7" name="TextBox 6">
                <a:extLst>
                  <a:ext uri="{FF2B5EF4-FFF2-40B4-BE49-F238E27FC236}">
                    <a16:creationId xmlns:a16="http://schemas.microsoft.com/office/drawing/2014/main" id="{38B0FE2A-FA61-A744-963F-048E9ACC6E70}"/>
                  </a:ext>
                </a:extLst>
              </p:cNvPr>
              <p:cNvSpPr txBox="1">
                <a:spLocks noRot="1" noChangeAspect="1" noMove="1" noResize="1" noEditPoints="1" noAdjustHandles="1" noChangeArrowheads="1" noChangeShapeType="1" noTextEdit="1"/>
              </p:cNvSpPr>
              <p:nvPr/>
            </p:nvSpPr>
            <p:spPr>
              <a:xfrm>
                <a:off x="1353448" y="2989013"/>
                <a:ext cx="3579028" cy="741357"/>
              </a:xfrm>
              <a:prstGeom prst="rect">
                <a:avLst/>
              </a:prstGeom>
              <a:blipFill>
                <a:blip r:embed="rId4"/>
                <a:stretch>
                  <a:fillRect l="-353" t="-1695" r="-1060" b="-8475"/>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0B6BE360-416D-9B4E-9D0C-5DAD28D9D205}"/>
              </a:ext>
            </a:extLst>
          </p:cNvPr>
          <p:cNvSpPr txBox="1"/>
          <p:nvPr/>
        </p:nvSpPr>
        <p:spPr>
          <a:xfrm>
            <a:off x="3190586" y="953425"/>
            <a:ext cx="1431802" cy="276999"/>
          </a:xfrm>
          <a:prstGeom prst="rect">
            <a:avLst/>
          </a:prstGeom>
          <a:noFill/>
          <a:ln>
            <a:solidFill>
              <a:schemeClr val="accent6">
                <a:shade val="95000"/>
                <a:satMod val="105000"/>
              </a:schemeClr>
            </a:solidFill>
          </a:ln>
        </p:spPr>
        <p:txBody>
          <a:bodyPr wrap="none" rtlCol="0">
            <a:spAutoFit/>
          </a:bodyPr>
          <a:lstStyle/>
          <a:p>
            <a:r>
              <a:rPr lang="en-US" sz="1200" dirty="0">
                <a:solidFill>
                  <a:srgbClr val="C00000"/>
                </a:solidFill>
                <a:latin typeface="Baskerville" panose="02020502070401020303" pitchFamily="18" charset="0"/>
                <a:ea typeface="Baskerville" panose="02020502070401020303" pitchFamily="18" charset="0"/>
              </a:rPr>
              <a:t>Quadrupole current</a:t>
            </a:r>
          </a:p>
        </p:txBody>
      </p:sp>
      <p:sp>
        <p:nvSpPr>
          <p:cNvPr id="3" name="Oval 2">
            <a:extLst>
              <a:ext uri="{FF2B5EF4-FFF2-40B4-BE49-F238E27FC236}">
                <a16:creationId xmlns:a16="http://schemas.microsoft.com/office/drawing/2014/main" id="{019714B0-7E6B-CF4F-B409-7840A9A7BDFF}"/>
              </a:ext>
            </a:extLst>
          </p:cNvPr>
          <p:cNvSpPr/>
          <p:nvPr/>
        </p:nvSpPr>
        <p:spPr>
          <a:xfrm>
            <a:off x="1857086" y="1120206"/>
            <a:ext cx="1333500" cy="342560"/>
          </a:xfrm>
          <a:prstGeom prst="ellipse">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9EC1ACE3-2A10-5D4B-B08C-F477517F45E1}"/>
              </a:ext>
            </a:extLst>
          </p:cNvPr>
          <p:cNvCxnSpPr>
            <a:cxnSpLocks/>
            <a:stCxn id="3" idx="0"/>
            <a:endCxn id="2" idx="1"/>
          </p:cNvCxnSpPr>
          <p:nvPr/>
        </p:nvCxnSpPr>
        <p:spPr>
          <a:xfrm flipV="1">
            <a:off x="2523836" y="1091925"/>
            <a:ext cx="666750" cy="2828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8" name="TextBox 17">
            <a:extLst>
              <a:ext uri="{FF2B5EF4-FFF2-40B4-BE49-F238E27FC236}">
                <a16:creationId xmlns:a16="http://schemas.microsoft.com/office/drawing/2014/main" id="{856B2448-34B1-B841-903A-3B74632779BF}"/>
              </a:ext>
            </a:extLst>
          </p:cNvPr>
          <p:cNvSpPr txBox="1"/>
          <p:nvPr/>
        </p:nvSpPr>
        <p:spPr>
          <a:xfrm>
            <a:off x="1496186" y="3746503"/>
            <a:ext cx="6257028" cy="820225"/>
          </a:xfrm>
          <a:prstGeom prst="roundRect">
            <a:avLst/>
          </a:prstGeom>
          <a:solidFill>
            <a:schemeClr val="accent1">
              <a:alpha val="20000"/>
            </a:schemeClr>
          </a:solid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6" dirty="0">
                <a:solidFill>
                  <a:srgbClr val="FF0000"/>
                </a:solidFill>
                <a:latin typeface="Baskerville" panose="02020502070401020303" pitchFamily="18" charset="0"/>
                <a:ea typeface="Baskerville" panose="02020502070401020303" pitchFamily="18" charset="0"/>
              </a:rPr>
              <a:t>In the case of slow spill, the action space is continuous as the control signal’s magnitude could be any real number. To deal with continuous action space, we use policy-based actor-critic methods whereby two neural networks are trained.</a:t>
            </a:r>
          </a:p>
        </p:txBody>
      </p:sp>
      <p:grpSp>
        <p:nvGrpSpPr>
          <p:cNvPr id="24" name="Group 23">
            <a:extLst>
              <a:ext uri="{FF2B5EF4-FFF2-40B4-BE49-F238E27FC236}">
                <a16:creationId xmlns:a16="http://schemas.microsoft.com/office/drawing/2014/main" id="{24A3849F-E8C5-8A45-975C-291C42C4509F}"/>
              </a:ext>
            </a:extLst>
          </p:cNvPr>
          <p:cNvGrpSpPr/>
          <p:nvPr/>
        </p:nvGrpSpPr>
        <p:grpSpPr>
          <a:xfrm>
            <a:off x="5118893" y="1792757"/>
            <a:ext cx="2817813" cy="1188016"/>
            <a:chOff x="5301191" y="2390342"/>
            <a:chExt cx="3757084" cy="1584021"/>
          </a:xfrm>
        </p:grpSpPr>
        <p:pic>
          <p:nvPicPr>
            <p:cNvPr id="6" name="Picture 4">
              <a:extLst>
                <a:ext uri="{FF2B5EF4-FFF2-40B4-BE49-F238E27FC236}">
                  <a16:creationId xmlns:a16="http://schemas.microsoft.com/office/drawing/2014/main" id="{14751412-3FAC-8046-B56F-A0CE8781AD6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01191" y="2390342"/>
              <a:ext cx="3683769" cy="158402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095C55F-F39D-144F-88DF-6230CC879701}"/>
                </a:ext>
              </a:extLst>
            </p:cNvPr>
            <p:cNvSpPr/>
            <p:nvPr/>
          </p:nvSpPr>
          <p:spPr>
            <a:xfrm>
              <a:off x="7415061" y="2679552"/>
              <a:ext cx="1643214" cy="705488"/>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2">
                      <a:lumMod val="50000"/>
                    </a:schemeClr>
                  </a:solidFill>
                </a:rPr>
                <a:t>RESONANT</a:t>
              </a:r>
            </a:p>
            <a:p>
              <a:pPr algn="ctr"/>
              <a:r>
                <a:rPr lang="en-US" sz="1200" dirty="0">
                  <a:solidFill>
                    <a:schemeClr val="tx2">
                      <a:lumMod val="50000"/>
                    </a:schemeClr>
                  </a:solidFill>
                </a:rPr>
                <a:t>EXTRACTION</a:t>
              </a:r>
            </a:p>
          </p:txBody>
        </p:sp>
      </p:grpSp>
      <p:sp>
        <p:nvSpPr>
          <p:cNvPr id="11" name="Oval 10">
            <a:extLst>
              <a:ext uri="{FF2B5EF4-FFF2-40B4-BE49-F238E27FC236}">
                <a16:creationId xmlns:a16="http://schemas.microsoft.com/office/drawing/2014/main" id="{6077942E-285B-F356-D638-073E9BB0ABB0}"/>
              </a:ext>
            </a:extLst>
          </p:cNvPr>
          <p:cNvSpPr/>
          <p:nvPr/>
        </p:nvSpPr>
        <p:spPr>
          <a:xfrm>
            <a:off x="1730619" y="1893749"/>
            <a:ext cx="1316925" cy="361233"/>
          </a:xfrm>
          <a:prstGeom prst="ellipse">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641D8B5-BA80-934B-CA28-4866D5E0C4AE}"/>
                  </a:ext>
                </a:extLst>
              </p:cNvPr>
              <p:cNvSpPr txBox="1"/>
              <p:nvPr/>
            </p:nvSpPr>
            <p:spPr>
              <a:xfrm>
                <a:off x="3102530" y="1662288"/>
                <a:ext cx="1888146" cy="284052"/>
              </a:xfrm>
              <a:prstGeom prst="rect">
                <a:avLst/>
              </a:prstGeom>
              <a:noFill/>
              <a:ln>
                <a:solidFill>
                  <a:schemeClr val="accent6">
                    <a:shade val="95000"/>
                    <a:satMod val="105000"/>
                  </a:schemeClr>
                </a:solidFill>
              </a:ln>
            </p:spPr>
            <p:txBody>
              <a:bodyPr wrap="none" rtlCol="0">
                <a:spAutoFit/>
              </a:bodyPr>
              <a:lstStyle/>
              <a:p>
                <a14:m>
                  <m:oMath xmlns:m="http://schemas.openxmlformats.org/officeDocument/2006/math">
                    <m:r>
                      <a:rPr lang="en-US" sz="1200" i="1">
                        <a:solidFill>
                          <a:srgbClr val="C00000"/>
                        </a:solidFill>
                        <a:latin typeface="Cambria Math" panose="02040503050406030204" pitchFamily="18" charset="0"/>
                      </a:rPr>
                      <m:t>𝑒</m:t>
                    </m:r>
                    <m:d>
                      <m:dPr>
                        <m:ctrlPr>
                          <a:rPr lang="en-US" sz="1200" i="1">
                            <a:solidFill>
                              <a:srgbClr val="C00000"/>
                            </a:solidFill>
                            <a:latin typeface="Cambria Math" panose="02040503050406030204" pitchFamily="18" charset="0"/>
                          </a:rPr>
                        </m:ctrlPr>
                      </m:dPr>
                      <m:e>
                        <m:r>
                          <a:rPr lang="en-US" sz="1200" i="1">
                            <a:solidFill>
                              <a:srgbClr val="C00000"/>
                            </a:solidFill>
                            <a:latin typeface="Cambria Math" panose="02040503050406030204" pitchFamily="18" charset="0"/>
                          </a:rPr>
                          <m:t>𝑡</m:t>
                        </m:r>
                      </m:e>
                    </m:d>
                    <m:r>
                      <a:rPr lang="en-US" sz="1200" i="1">
                        <a:solidFill>
                          <a:srgbClr val="C00000"/>
                        </a:solidFill>
                        <a:latin typeface="Cambria Math" panose="02040503050406030204" pitchFamily="18" charset="0"/>
                      </a:rPr>
                      <m:t>, </m:t>
                    </m:r>
                    <m:sSup>
                      <m:sSupPr>
                        <m:ctrlPr>
                          <a:rPr lang="en-US" sz="1200" i="1">
                            <a:solidFill>
                              <a:srgbClr val="C00000"/>
                            </a:solidFill>
                            <a:latin typeface="Cambria Math" panose="02040503050406030204" pitchFamily="18" charset="0"/>
                          </a:rPr>
                        </m:ctrlPr>
                      </m:sSupPr>
                      <m:e>
                        <m:r>
                          <a:rPr lang="en-US" sz="1200" i="1">
                            <a:solidFill>
                              <a:srgbClr val="C00000"/>
                            </a:solidFill>
                            <a:latin typeface="Cambria Math" panose="02040503050406030204" pitchFamily="18" charset="0"/>
                          </a:rPr>
                          <m:t>𝑒</m:t>
                        </m:r>
                      </m:e>
                      <m:sup>
                        <m:r>
                          <a:rPr lang="en-US" sz="1200" i="1">
                            <a:solidFill>
                              <a:srgbClr val="C00000"/>
                            </a:solidFill>
                            <a:latin typeface="Cambria Math" panose="02040503050406030204" pitchFamily="18" charset="0"/>
                          </a:rPr>
                          <m:t>′</m:t>
                        </m:r>
                      </m:sup>
                    </m:sSup>
                    <m:d>
                      <m:dPr>
                        <m:ctrlPr>
                          <a:rPr lang="en-US" sz="1200" i="1">
                            <a:solidFill>
                              <a:srgbClr val="C00000"/>
                            </a:solidFill>
                            <a:latin typeface="Cambria Math" panose="02040503050406030204" pitchFamily="18" charset="0"/>
                          </a:rPr>
                        </m:ctrlPr>
                      </m:dPr>
                      <m:e>
                        <m:r>
                          <a:rPr lang="en-US" sz="1200" i="1">
                            <a:solidFill>
                              <a:srgbClr val="C00000"/>
                            </a:solidFill>
                            <a:latin typeface="Cambria Math" panose="02040503050406030204" pitchFamily="18" charset="0"/>
                          </a:rPr>
                          <m:t>𝑡</m:t>
                        </m:r>
                      </m:e>
                    </m:d>
                    <m:r>
                      <a:rPr lang="en-US" sz="1200" i="1">
                        <a:solidFill>
                          <a:srgbClr val="C00000"/>
                        </a:solidFill>
                        <a:latin typeface="Cambria Math" panose="02040503050406030204" pitchFamily="18" charset="0"/>
                      </a:rPr>
                      <m:t>, ∫</m:t>
                    </m:r>
                    <m:r>
                      <a:rPr lang="en-US" sz="1200" i="1">
                        <a:solidFill>
                          <a:srgbClr val="C00000"/>
                        </a:solidFill>
                        <a:latin typeface="Cambria Math" panose="02040503050406030204" pitchFamily="18" charset="0"/>
                      </a:rPr>
                      <m:t>𝑒</m:t>
                    </m:r>
                    <m:d>
                      <m:dPr>
                        <m:ctrlPr>
                          <a:rPr lang="en-US" sz="1200" i="1">
                            <a:solidFill>
                              <a:srgbClr val="C00000"/>
                            </a:solidFill>
                            <a:latin typeface="Cambria Math" panose="02040503050406030204" pitchFamily="18" charset="0"/>
                          </a:rPr>
                        </m:ctrlPr>
                      </m:dPr>
                      <m:e>
                        <m:r>
                          <a:rPr lang="en-US" sz="1200" i="1">
                            <a:solidFill>
                              <a:srgbClr val="C00000"/>
                            </a:solidFill>
                            <a:latin typeface="Cambria Math" panose="02040503050406030204" pitchFamily="18" charset="0"/>
                          </a:rPr>
                          <m:t>𝑡</m:t>
                        </m:r>
                      </m:e>
                    </m:d>
                    <m:r>
                      <a:rPr lang="en-US" sz="1200" i="1">
                        <a:solidFill>
                          <a:srgbClr val="C00000"/>
                        </a:solidFill>
                        <a:latin typeface="Cambria Math" panose="02040503050406030204" pitchFamily="18" charset="0"/>
                      </a:rPr>
                      <m:t>𝑑𝑡</m:t>
                    </m:r>
                    <m:r>
                      <a:rPr lang="en-US" sz="1200" i="1">
                        <a:solidFill>
                          <a:srgbClr val="C00000"/>
                        </a:solidFill>
                        <a:latin typeface="Cambria Math" panose="02040503050406030204" pitchFamily="18" charset="0"/>
                      </a:rPr>
                      <m:t>, </m:t>
                    </m:r>
                    <m:r>
                      <a:rPr lang="en-US" sz="1200" i="1">
                        <a:solidFill>
                          <a:srgbClr val="C00000"/>
                        </a:solidFill>
                        <a:latin typeface="Cambria Math" panose="02040503050406030204" pitchFamily="18" charset="0"/>
                      </a:rPr>
                      <m:t>𝑡</m:t>
                    </m:r>
                    <m:r>
                      <a:rPr lang="en-US" sz="1200" i="1">
                        <a:solidFill>
                          <a:srgbClr val="C00000"/>
                        </a:solidFill>
                        <a:latin typeface="Cambria Math" panose="02040503050406030204" pitchFamily="18" charset="0"/>
                      </a:rPr>
                      <m:t>, </m:t>
                    </m:r>
                  </m:oMath>
                </a14:m>
                <a:r>
                  <a:rPr lang="en-US" sz="1200" dirty="0">
                    <a:solidFill>
                      <a:srgbClr val="C00000"/>
                    </a:solidFill>
                    <a:latin typeface="Baskerville" panose="02020502070401020303" pitchFamily="18" charset="0"/>
                    <a:ea typeface="Baskerville" panose="02020502070401020303" pitchFamily="18" charset="0"/>
                  </a:rPr>
                  <a:t>etc.,</a:t>
                </a:r>
              </a:p>
            </p:txBody>
          </p:sp>
        </mc:Choice>
        <mc:Fallback xmlns="">
          <p:sp>
            <p:nvSpPr>
              <p:cNvPr id="12" name="TextBox 11">
                <a:extLst>
                  <a:ext uri="{FF2B5EF4-FFF2-40B4-BE49-F238E27FC236}">
                    <a16:creationId xmlns:a16="http://schemas.microsoft.com/office/drawing/2014/main" id="{1641D8B5-BA80-934B-CA28-4866D5E0C4AE}"/>
                  </a:ext>
                </a:extLst>
              </p:cNvPr>
              <p:cNvSpPr txBox="1">
                <a:spLocks noRot="1" noChangeAspect="1" noMove="1" noResize="1" noEditPoints="1" noAdjustHandles="1" noChangeArrowheads="1" noChangeShapeType="1" noTextEdit="1"/>
              </p:cNvSpPr>
              <p:nvPr/>
            </p:nvSpPr>
            <p:spPr>
              <a:xfrm>
                <a:off x="3102530" y="1662288"/>
                <a:ext cx="1888146" cy="284052"/>
              </a:xfrm>
              <a:prstGeom prst="rect">
                <a:avLst/>
              </a:prstGeom>
              <a:blipFill>
                <a:blip r:embed="rId6"/>
                <a:stretch>
                  <a:fillRect b="-12500"/>
                </a:stretch>
              </a:blipFill>
              <a:ln>
                <a:solidFill>
                  <a:schemeClr val="accent6">
                    <a:shade val="95000"/>
                    <a:satMod val="105000"/>
                  </a:schemeClr>
                </a:solidFill>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2A7EA1F1-55C7-C2A8-1C59-5DDD4260793E}"/>
              </a:ext>
            </a:extLst>
          </p:cNvPr>
          <p:cNvCxnSpPr>
            <a:cxnSpLocks/>
            <a:stCxn id="11" idx="0"/>
            <a:endCxn id="12" idx="1"/>
          </p:cNvCxnSpPr>
          <p:nvPr/>
        </p:nvCxnSpPr>
        <p:spPr>
          <a:xfrm flipV="1">
            <a:off x="2389082" y="1804314"/>
            <a:ext cx="713448" cy="8943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8" name="Oval 7">
            <a:extLst>
              <a:ext uri="{FF2B5EF4-FFF2-40B4-BE49-F238E27FC236}">
                <a16:creationId xmlns:a16="http://schemas.microsoft.com/office/drawing/2014/main" id="{2468E8E2-F6D6-5C4B-9FB1-2F8B426DE727}"/>
              </a:ext>
            </a:extLst>
          </p:cNvPr>
          <p:cNvSpPr/>
          <p:nvPr/>
        </p:nvSpPr>
        <p:spPr>
          <a:xfrm>
            <a:off x="1730619" y="2965796"/>
            <a:ext cx="1336431" cy="322209"/>
          </a:xfrm>
          <a:prstGeom prst="ellipse">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65922A15-9C48-1838-C971-7D0A36D2FBAE}"/>
              </a:ext>
            </a:extLst>
          </p:cNvPr>
          <p:cNvSpPr txBox="1"/>
          <p:nvPr/>
        </p:nvSpPr>
        <p:spPr>
          <a:xfrm>
            <a:off x="3190587" y="2526318"/>
            <a:ext cx="1598771" cy="461665"/>
          </a:xfrm>
          <a:prstGeom prst="rect">
            <a:avLst/>
          </a:prstGeom>
          <a:noFill/>
          <a:ln>
            <a:solidFill>
              <a:schemeClr val="accent6">
                <a:shade val="95000"/>
                <a:satMod val="105000"/>
              </a:schemeClr>
            </a:solidFill>
          </a:ln>
        </p:spPr>
        <p:txBody>
          <a:bodyPr wrap="none" rtlCol="0">
            <a:spAutoFit/>
          </a:bodyPr>
          <a:lstStyle/>
          <a:p>
            <a:r>
              <a:rPr lang="en-US" sz="1200" dirty="0">
                <a:solidFill>
                  <a:srgbClr val="C00000"/>
                </a:solidFill>
                <a:latin typeface="Baskerville" panose="02020502070401020303" pitchFamily="18" charset="0"/>
                <a:ea typeface="Baskerville" panose="02020502070401020303" pitchFamily="18" charset="0"/>
              </a:rPr>
              <a:t>Scaled with regulation </a:t>
            </a:r>
          </a:p>
          <a:p>
            <a:r>
              <a:rPr lang="en-US" sz="1200" dirty="0">
                <a:solidFill>
                  <a:srgbClr val="C00000"/>
                </a:solidFill>
                <a:latin typeface="Baskerville" panose="02020502070401020303" pitchFamily="18" charset="0"/>
                <a:ea typeface="Baskerville" panose="02020502070401020303" pitchFamily="18" charset="0"/>
              </a:rPr>
              <a:t>performance</a:t>
            </a:r>
          </a:p>
        </p:txBody>
      </p:sp>
      <p:cxnSp>
        <p:nvCxnSpPr>
          <p:cNvPr id="14" name="Straight Arrow Connector 13">
            <a:extLst>
              <a:ext uri="{FF2B5EF4-FFF2-40B4-BE49-F238E27FC236}">
                <a16:creationId xmlns:a16="http://schemas.microsoft.com/office/drawing/2014/main" id="{004DA6BA-F96A-F3F4-3BE4-BF75A866EED4}"/>
              </a:ext>
            </a:extLst>
          </p:cNvPr>
          <p:cNvCxnSpPr>
            <a:cxnSpLocks/>
            <a:endCxn id="9" idx="1"/>
          </p:cNvCxnSpPr>
          <p:nvPr/>
        </p:nvCxnSpPr>
        <p:spPr>
          <a:xfrm flipV="1">
            <a:off x="2349560" y="2757151"/>
            <a:ext cx="841027" cy="19283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6" name="Date Placeholder 15">
            <a:extLst>
              <a:ext uri="{FF2B5EF4-FFF2-40B4-BE49-F238E27FC236}">
                <a16:creationId xmlns:a16="http://schemas.microsoft.com/office/drawing/2014/main" id="{11FA1DB2-B1B5-683B-1DD9-6EB0F23B10A1}"/>
              </a:ext>
            </a:extLst>
          </p:cNvPr>
          <p:cNvSpPr>
            <a:spLocks noGrp="1"/>
          </p:cNvSpPr>
          <p:nvPr>
            <p:ph type="dt" sz="half" idx="10"/>
          </p:nvPr>
        </p:nvSpPr>
        <p:spPr/>
        <p:txBody>
          <a:bodyPr/>
          <a:lstStyle/>
          <a:p>
            <a:r>
              <a:rPr lang="en-US"/>
              <a:t>14 Feb 2024</a:t>
            </a:r>
          </a:p>
        </p:txBody>
      </p:sp>
      <p:sp>
        <p:nvSpPr>
          <p:cNvPr id="17" name="Slide Number Placeholder 16">
            <a:extLst>
              <a:ext uri="{FF2B5EF4-FFF2-40B4-BE49-F238E27FC236}">
                <a16:creationId xmlns:a16="http://schemas.microsoft.com/office/drawing/2014/main" id="{CFBE6851-CBC1-BEC9-1D41-A708761D7D25}"/>
              </a:ext>
            </a:extLst>
          </p:cNvPr>
          <p:cNvSpPr>
            <a:spLocks noGrp="1"/>
          </p:cNvSpPr>
          <p:nvPr>
            <p:ph type="sldNum" sz="quarter" idx="12"/>
          </p:nvPr>
        </p:nvSpPr>
        <p:spPr/>
        <p:txBody>
          <a:bodyPr/>
          <a:lstStyle/>
          <a:p>
            <a:fld id="{B2FED1A7-FB98-43FD-AA3D-E7C3EC56B298}" type="slidenum">
              <a:rPr lang="en-US" smtClean="0"/>
              <a:t>28</a:t>
            </a:fld>
            <a:endParaRPr lang="en-US"/>
          </a:p>
        </p:txBody>
      </p:sp>
      <p:sp>
        <p:nvSpPr>
          <p:cNvPr id="21" name="Title 2">
            <a:extLst>
              <a:ext uri="{FF2B5EF4-FFF2-40B4-BE49-F238E27FC236}">
                <a16:creationId xmlns:a16="http://schemas.microsoft.com/office/drawing/2014/main" id="{3D5CC5C3-6567-0A61-1621-A381543825EF}"/>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in Resonant Extraction</a:t>
            </a:r>
          </a:p>
        </p:txBody>
      </p:sp>
    </p:spTree>
    <p:extLst>
      <p:ext uri="{BB962C8B-B14F-4D97-AF65-F5344CB8AC3E}">
        <p14:creationId xmlns:p14="http://schemas.microsoft.com/office/powerpoint/2010/main" val="2293471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D2D7E72E-F46D-FC4B-AE09-F86727A5B6E5}"/>
              </a:ext>
            </a:extLst>
          </p:cNvPr>
          <p:cNvSpPr txBox="1"/>
          <p:nvPr/>
        </p:nvSpPr>
        <p:spPr>
          <a:xfrm>
            <a:off x="6558679" y="2282396"/>
            <a:ext cx="1021433" cy="369332"/>
          </a:xfrm>
          <a:prstGeom prst="rect">
            <a:avLst/>
          </a:prstGeom>
          <a:noFill/>
        </p:spPr>
        <p:txBody>
          <a:bodyPr wrap="none" rtlCol="0">
            <a:spAutoFit/>
          </a:bodyPr>
          <a:lstStyle/>
          <a:p>
            <a:r>
              <a:rPr lang="en-US" sz="1800" dirty="0"/>
              <a:t>[ 21.345]</a:t>
            </a:r>
          </a:p>
        </p:txBody>
      </p:sp>
      <p:sp>
        <p:nvSpPr>
          <p:cNvPr id="89" name="TextBox 88">
            <a:extLst>
              <a:ext uri="{FF2B5EF4-FFF2-40B4-BE49-F238E27FC236}">
                <a16:creationId xmlns:a16="http://schemas.microsoft.com/office/drawing/2014/main" id="{13FF0A51-8CF9-EA48-904A-615BBEFFFFCC}"/>
              </a:ext>
            </a:extLst>
          </p:cNvPr>
          <p:cNvSpPr txBox="1"/>
          <p:nvPr/>
        </p:nvSpPr>
        <p:spPr>
          <a:xfrm>
            <a:off x="6558679" y="1905890"/>
            <a:ext cx="882526" cy="369332"/>
          </a:xfrm>
          <a:prstGeom prst="rect">
            <a:avLst/>
          </a:prstGeom>
          <a:noFill/>
        </p:spPr>
        <p:txBody>
          <a:bodyPr wrap="square" rtlCol="0">
            <a:spAutoFit/>
          </a:bodyPr>
          <a:lstStyle/>
          <a:p>
            <a:pPr algn="ctr"/>
            <a:r>
              <a:rPr lang="en-US" sz="900" dirty="0"/>
              <a:t>Actor value :</a:t>
            </a:r>
          </a:p>
          <a:p>
            <a:pPr algn="ctr"/>
            <a:r>
              <a:rPr lang="en-US" sz="900" dirty="0"/>
              <a:t>a real number</a:t>
            </a:r>
          </a:p>
        </p:txBody>
      </p:sp>
      <p:sp>
        <p:nvSpPr>
          <p:cNvPr id="4" name="TextBox 3">
            <a:extLst>
              <a:ext uri="{FF2B5EF4-FFF2-40B4-BE49-F238E27FC236}">
                <a16:creationId xmlns:a16="http://schemas.microsoft.com/office/drawing/2014/main" id="{3394610C-9716-9444-AEFC-9FAC8C06DFF8}"/>
              </a:ext>
            </a:extLst>
          </p:cNvPr>
          <p:cNvSpPr txBox="1"/>
          <p:nvPr/>
        </p:nvSpPr>
        <p:spPr>
          <a:xfrm>
            <a:off x="3905071" y="1032947"/>
            <a:ext cx="1234633" cy="265457"/>
          </a:xfrm>
          <a:prstGeom prst="rect">
            <a:avLst/>
          </a:prstGeom>
          <a:noFill/>
        </p:spPr>
        <p:txBody>
          <a:bodyPr wrap="none" rtlCol="0">
            <a:spAutoFit/>
          </a:bodyPr>
          <a:lstStyle/>
          <a:p>
            <a:r>
              <a:rPr lang="en-US" sz="1125" dirty="0">
                <a:solidFill>
                  <a:srgbClr val="002060"/>
                </a:solidFill>
              </a:rPr>
              <a:t>ACTOR NETWORK</a:t>
            </a:r>
          </a:p>
        </p:txBody>
      </p:sp>
      <p:sp>
        <p:nvSpPr>
          <p:cNvPr id="45" name="TextBox 44">
            <a:extLst>
              <a:ext uri="{FF2B5EF4-FFF2-40B4-BE49-F238E27FC236}">
                <a16:creationId xmlns:a16="http://schemas.microsoft.com/office/drawing/2014/main" id="{E7A0E739-3D2C-534C-9F61-3045BAD98A47}"/>
              </a:ext>
            </a:extLst>
          </p:cNvPr>
          <p:cNvSpPr txBox="1"/>
          <p:nvPr/>
        </p:nvSpPr>
        <p:spPr>
          <a:xfrm>
            <a:off x="2699798" y="1419834"/>
            <a:ext cx="611065" cy="265457"/>
          </a:xfrm>
          <a:prstGeom prst="rect">
            <a:avLst/>
          </a:prstGeom>
          <a:noFill/>
        </p:spPr>
        <p:txBody>
          <a:bodyPr wrap="none" rtlCol="0">
            <a:spAutoFit/>
          </a:bodyPr>
          <a:lstStyle/>
          <a:p>
            <a:r>
              <a:rPr lang="en-US" sz="1125" dirty="0">
                <a:solidFill>
                  <a:srgbClr val="0070C0"/>
                </a:solidFill>
              </a:rPr>
              <a:t>STATES</a:t>
            </a:r>
          </a:p>
        </p:txBody>
      </p:sp>
      <p:sp>
        <p:nvSpPr>
          <p:cNvPr id="12" name="Rectangle 11">
            <a:extLst>
              <a:ext uri="{FF2B5EF4-FFF2-40B4-BE49-F238E27FC236}">
                <a16:creationId xmlns:a16="http://schemas.microsoft.com/office/drawing/2014/main" id="{8D503861-22E9-104B-8A37-C71ABE50563E}"/>
              </a:ext>
            </a:extLst>
          </p:cNvPr>
          <p:cNvSpPr/>
          <p:nvPr/>
        </p:nvSpPr>
        <p:spPr>
          <a:xfrm>
            <a:off x="1219200" y="1846162"/>
            <a:ext cx="1689321" cy="101600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2">
                    <a:lumMod val="50000"/>
                  </a:schemeClr>
                </a:solidFill>
              </a:rPr>
              <a:t>RESONANT</a:t>
            </a:r>
          </a:p>
          <a:p>
            <a:pPr algn="ctr"/>
            <a:r>
              <a:rPr lang="en-US" sz="1800" dirty="0">
                <a:solidFill>
                  <a:schemeClr val="tx2">
                    <a:lumMod val="50000"/>
                  </a:schemeClr>
                </a:solidFill>
              </a:rPr>
              <a:t>EXTRACTION</a:t>
            </a:r>
          </a:p>
        </p:txBody>
      </p:sp>
      <p:grpSp>
        <p:nvGrpSpPr>
          <p:cNvPr id="3" name="Group 2">
            <a:extLst>
              <a:ext uri="{FF2B5EF4-FFF2-40B4-BE49-F238E27FC236}">
                <a16:creationId xmlns:a16="http://schemas.microsoft.com/office/drawing/2014/main" id="{E989FAB7-6B56-8043-9812-F7AB3C3F6345}"/>
              </a:ext>
            </a:extLst>
          </p:cNvPr>
          <p:cNvGrpSpPr/>
          <p:nvPr/>
        </p:nvGrpSpPr>
        <p:grpSpPr>
          <a:xfrm>
            <a:off x="3940285" y="1431004"/>
            <a:ext cx="315311" cy="2023160"/>
            <a:chOff x="3836277" y="1502979"/>
            <a:chExt cx="420414" cy="2697547"/>
          </a:xfrm>
          <a:solidFill>
            <a:schemeClr val="accent1">
              <a:lumMod val="60000"/>
              <a:lumOff val="40000"/>
            </a:schemeClr>
          </a:solidFill>
        </p:grpSpPr>
        <p:sp>
          <p:nvSpPr>
            <p:cNvPr id="2" name="Oval 1">
              <a:extLst>
                <a:ext uri="{FF2B5EF4-FFF2-40B4-BE49-F238E27FC236}">
                  <a16:creationId xmlns:a16="http://schemas.microsoft.com/office/drawing/2014/main" id="{54C02887-2672-0543-9D7C-3E607EBBDEF6}"/>
                </a:ext>
              </a:extLst>
            </p:cNvPr>
            <p:cNvSpPr>
              <a:spLocks noChangeAspect="1"/>
            </p:cNvSpPr>
            <p:nvPr/>
          </p:nvSpPr>
          <p:spPr>
            <a:xfrm>
              <a:off x="3836277" y="1502979"/>
              <a:ext cx="420414" cy="422032"/>
            </a:xfrm>
            <a:prstGeom prst="ellipse">
              <a:avLst/>
            </a:prstGeom>
            <a:grp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13" name="Oval 12">
              <a:extLst>
                <a:ext uri="{FF2B5EF4-FFF2-40B4-BE49-F238E27FC236}">
                  <a16:creationId xmlns:a16="http://schemas.microsoft.com/office/drawing/2014/main" id="{569CEE64-2D78-254E-B8A5-B65CC9764FD8}"/>
                </a:ext>
              </a:extLst>
            </p:cNvPr>
            <p:cNvSpPr>
              <a:spLocks noChangeAspect="1"/>
            </p:cNvSpPr>
            <p:nvPr/>
          </p:nvSpPr>
          <p:spPr>
            <a:xfrm>
              <a:off x="3836277" y="2261330"/>
              <a:ext cx="420414" cy="422032"/>
            </a:xfrm>
            <a:prstGeom prst="ellipse">
              <a:avLst/>
            </a:prstGeom>
            <a:grp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14" name="Oval 13">
              <a:extLst>
                <a:ext uri="{FF2B5EF4-FFF2-40B4-BE49-F238E27FC236}">
                  <a16:creationId xmlns:a16="http://schemas.microsoft.com/office/drawing/2014/main" id="{425AE6B0-9458-9C4B-B0F7-95864628DEF6}"/>
                </a:ext>
              </a:extLst>
            </p:cNvPr>
            <p:cNvSpPr>
              <a:spLocks noChangeAspect="1"/>
            </p:cNvSpPr>
            <p:nvPr/>
          </p:nvSpPr>
          <p:spPr>
            <a:xfrm>
              <a:off x="3836277" y="3019912"/>
              <a:ext cx="420414" cy="422032"/>
            </a:xfrm>
            <a:prstGeom prst="ellipse">
              <a:avLst/>
            </a:prstGeom>
            <a:grp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15" name="Oval 14">
              <a:extLst>
                <a:ext uri="{FF2B5EF4-FFF2-40B4-BE49-F238E27FC236}">
                  <a16:creationId xmlns:a16="http://schemas.microsoft.com/office/drawing/2014/main" id="{36154FF4-46E7-4C4E-9A8C-76313FA5FCC4}"/>
                </a:ext>
              </a:extLst>
            </p:cNvPr>
            <p:cNvSpPr>
              <a:spLocks noChangeAspect="1"/>
            </p:cNvSpPr>
            <p:nvPr/>
          </p:nvSpPr>
          <p:spPr>
            <a:xfrm>
              <a:off x="3836277" y="3778494"/>
              <a:ext cx="420414" cy="422032"/>
            </a:xfrm>
            <a:prstGeom prst="ellipse">
              <a:avLst/>
            </a:prstGeom>
            <a:grp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grpSp>
      <p:sp>
        <p:nvSpPr>
          <p:cNvPr id="16" name="Oval 15">
            <a:extLst>
              <a:ext uri="{FF2B5EF4-FFF2-40B4-BE49-F238E27FC236}">
                <a16:creationId xmlns:a16="http://schemas.microsoft.com/office/drawing/2014/main" id="{25D7B87D-8825-5543-9774-B7FA024B5142}"/>
              </a:ext>
            </a:extLst>
          </p:cNvPr>
          <p:cNvSpPr>
            <a:spLocks noChangeAspect="1"/>
          </p:cNvSpPr>
          <p:nvPr/>
        </p:nvSpPr>
        <p:spPr>
          <a:xfrm>
            <a:off x="6243368" y="2284321"/>
            <a:ext cx="315311" cy="316524"/>
          </a:xfrm>
          <a:prstGeom prst="ellipse">
            <a:avLst/>
          </a:prstGeom>
          <a:solidFill>
            <a:schemeClr val="accent6">
              <a:lumMod val="60000"/>
              <a:lumOff val="4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cxnSp>
        <p:nvCxnSpPr>
          <p:cNvPr id="5" name="Straight Connector 4">
            <a:extLst>
              <a:ext uri="{FF2B5EF4-FFF2-40B4-BE49-F238E27FC236}">
                <a16:creationId xmlns:a16="http://schemas.microsoft.com/office/drawing/2014/main" id="{91E27BA8-52DE-1543-A3C5-E5DBBADA3073}"/>
              </a:ext>
            </a:extLst>
          </p:cNvPr>
          <p:cNvCxnSpPr>
            <a:cxnSpLocks/>
            <a:stCxn id="12" idx="3"/>
            <a:endCxn id="2" idx="2"/>
          </p:cNvCxnSpPr>
          <p:nvPr/>
        </p:nvCxnSpPr>
        <p:spPr>
          <a:xfrm flipV="1">
            <a:off x="2908521" y="1589266"/>
            <a:ext cx="1031764" cy="764896"/>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90F8073-BC16-A44B-BCFC-2B01D69258DA}"/>
              </a:ext>
            </a:extLst>
          </p:cNvPr>
          <p:cNvCxnSpPr>
            <a:cxnSpLocks/>
            <a:stCxn id="12" idx="3"/>
            <a:endCxn id="13" idx="2"/>
          </p:cNvCxnSpPr>
          <p:nvPr/>
        </p:nvCxnSpPr>
        <p:spPr>
          <a:xfrm flipV="1">
            <a:off x="2908521" y="2158029"/>
            <a:ext cx="1031764" cy="196133"/>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FC7FC45-05F1-8E48-9E4E-EB4F3FD72165}"/>
              </a:ext>
            </a:extLst>
          </p:cNvPr>
          <p:cNvCxnSpPr>
            <a:cxnSpLocks/>
            <a:stCxn id="12" idx="3"/>
            <a:endCxn id="14" idx="2"/>
          </p:cNvCxnSpPr>
          <p:nvPr/>
        </p:nvCxnSpPr>
        <p:spPr>
          <a:xfrm>
            <a:off x="2908521" y="2354162"/>
            <a:ext cx="1031764" cy="372804"/>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2B1FBF3-E989-7043-875F-8FCC881A8970}"/>
              </a:ext>
            </a:extLst>
          </p:cNvPr>
          <p:cNvCxnSpPr>
            <a:cxnSpLocks/>
            <a:stCxn id="12" idx="3"/>
            <a:endCxn id="15" idx="2"/>
          </p:cNvCxnSpPr>
          <p:nvPr/>
        </p:nvCxnSpPr>
        <p:spPr>
          <a:xfrm>
            <a:off x="2908521" y="2354162"/>
            <a:ext cx="1031764" cy="94174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07CDC9D7-1201-AD4B-BA27-17A209E83CE3}"/>
              </a:ext>
            </a:extLst>
          </p:cNvPr>
          <p:cNvGrpSpPr/>
          <p:nvPr/>
        </p:nvGrpSpPr>
        <p:grpSpPr>
          <a:xfrm>
            <a:off x="4972050" y="1431004"/>
            <a:ext cx="315311" cy="2023160"/>
            <a:chOff x="3836277" y="1502979"/>
            <a:chExt cx="420414" cy="2697547"/>
          </a:xfrm>
          <a:solidFill>
            <a:schemeClr val="accent1">
              <a:lumMod val="60000"/>
              <a:lumOff val="40000"/>
            </a:schemeClr>
          </a:solidFill>
        </p:grpSpPr>
        <p:sp>
          <p:nvSpPr>
            <p:cNvPr id="25" name="Oval 24">
              <a:extLst>
                <a:ext uri="{FF2B5EF4-FFF2-40B4-BE49-F238E27FC236}">
                  <a16:creationId xmlns:a16="http://schemas.microsoft.com/office/drawing/2014/main" id="{4491CBC6-5D81-334B-9ACB-D3562F6F91C1}"/>
                </a:ext>
              </a:extLst>
            </p:cNvPr>
            <p:cNvSpPr>
              <a:spLocks noChangeAspect="1"/>
            </p:cNvSpPr>
            <p:nvPr/>
          </p:nvSpPr>
          <p:spPr>
            <a:xfrm>
              <a:off x="3836277" y="1502979"/>
              <a:ext cx="420414" cy="422032"/>
            </a:xfrm>
            <a:prstGeom prst="ellipse">
              <a:avLst/>
            </a:prstGeom>
            <a:grp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26" name="Oval 25">
              <a:extLst>
                <a:ext uri="{FF2B5EF4-FFF2-40B4-BE49-F238E27FC236}">
                  <a16:creationId xmlns:a16="http://schemas.microsoft.com/office/drawing/2014/main" id="{F8D1DEA9-09CA-8C49-949E-24A54001C833}"/>
                </a:ext>
              </a:extLst>
            </p:cNvPr>
            <p:cNvSpPr>
              <a:spLocks noChangeAspect="1"/>
            </p:cNvSpPr>
            <p:nvPr/>
          </p:nvSpPr>
          <p:spPr>
            <a:xfrm>
              <a:off x="3836277" y="2261330"/>
              <a:ext cx="420414" cy="422032"/>
            </a:xfrm>
            <a:prstGeom prst="ellipse">
              <a:avLst/>
            </a:prstGeom>
            <a:grp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27" name="Oval 26">
              <a:extLst>
                <a:ext uri="{FF2B5EF4-FFF2-40B4-BE49-F238E27FC236}">
                  <a16:creationId xmlns:a16="http://schemas.microsoft.com/office/drawing/2014/main" id="{66755276-6AA1-CF40-8762-0C53FAA94005}"/>
                </a:ext>
              </a:extLst>
            </p:cNvPr>
            <p:cNvSpPr>
              <a:spLocks noChangeAspect="1"/>
            </p:cNvSpPr>
            <p:nvPr/>
          </p:nvSpPr>
          <p:spPr>
            <a:xfrm>
              <a:off x="3836277" y="3019912"/>
              <a:ext cx="420414" cy="422032"/>
            </a:xfrm>
            <a:prstGeom prst="ellipse">
              <a:avLst/>
            </a:prstGeom>
            <a:grp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28" name="Oval 27">
              <a:extLst>
                <a:ext uri="{FF2B5EF4-FFF2-40B4-BE49-F238E27FC236}">
                  <a16:creationId xmlns:a16="http://schemas.microsoft.com/office/drawing/2014/main" id="{C58E3DF4-1E18-CC45-834A-136678F3ABEF}"/>
                </a:ext>
              </a:extLst>
            </p:cNvPr>
            <p:cNvSpPr>
              <a:spLocks noChangeAspect="1"/>
            </p:cNvSpPr>
            <p:nvPr/>
          </p:nvSpPr>
          <p:spPr>
            <a:xfrm>
              <a:off x="3836277" y="3778494"/>
              <a:ext cx="420414" cy="422032"/>
            </a:xfrm>
            <a:prstGeom prst="ellipse">
              <a:avLst/>
            </a:prstGeom>
            <a:grp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grpSp>
      <p:cxnSp>
        <p:nvCxnSpPr>
          <p:cNvPr id="29" name="Straight Connector 28">
            <a:extLst>
              <a:ext uri="{FF2B5EF4-FFF2-40B4-BE49-F238E27FC236}">
                <a16:creationId xmlns:a16="http://schemas.microsoft.com/office/drawing/2014/main" id="{3FD300CA-D4AF-B04F-B80B-C9B49E754404}"/>
              </a:ext>
            </a:extLst>
          </p:cNvPr>
          <p:cNvCxnSpPr>
            <a:cxnSpLocks/>
            <a:stCxn id="2" idx="6"/>
            <a:endCxn id="25" idx="2"/>
          </p:cNvCxnSpPr>
          <p:nvPr/>
        </p:nvCxnSpPr>
        <p:spPr>
          <a:xfrm>
            <a:off x="4255596" y="1589265"/>
            <a:ext cx="716454" cy="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D9D3E05-F1C0-BB49-A904-4C08A3508A27}"/>
              </a:ext>
            </a:extLst>
          </p:cNvPr>
          <p:cNvCxnSpPr>
            <a:cxnSpLocks/>
            <a:stCxn id="2" idx="6"/>
            <a:endCxn id="26" idx="2"/>
          </p:cNvCxnSpPr>
          <p:nvPr/>
        </p:nvCxnSpPr>
        <p:spPr>
          <a:xfrm>
            <a:off x="4255596" y="1589266"/>
            <a:ext cx="716454" cy="568763"/>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9B4C846-E367-5444-B1D4-9D2D0730E3A0}"/>
              </a:ext>
            </a:extLst>
          </p:cNvPr>
          <p:cNvCxnSpPr>
            <a:cxnSpLocks/>
            <a:stCxn id="2" idx="6"/>
            <a:endCxn id="27" idx="2"/>
          </p:cNvCxnSpPr>
          <p:nvPr/>
        </p:nvCxnSpPr>
        <p:spPr>
          <a:xfrm>
            <a:off x="4255596" y="1589265"/>
            <a:ext cx="716454" cy="113770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A0D9C85-BF03-3049-8F3E-1F2E81813870}"/>
              </a:ext>
            </a:extLst>
          </p:cNvPr>
          <p:cNvCxnSpPr>
            <a:cxnSpLocks/>
            <a:stCxn id="2" idx="6"/>
            <a:endCxn id="28" idx="2"/>
          </p:cNvCxnSpPr>
          <p:nvPr/>
        </p:nvCxnSpPr>
        <p:spPr>
          <a:xfrm>
            <a:off x="4255596" y="1589266"/>
            <a:ext cx="716454" cy="1706636"/>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FA7229F-C711-8D48-8240-644D43E0403D}"/>
              </a:ext>
            </a:extLst>
          </p:cNvPr>
          <p:cNvCxnSpPr>
            <a:cxnSpLocks/>
            <a:stCxn id="13" idx="6"/>
          </p:cNvCxnSpPr>
          <p:nvPr/>
        </p:nvCxnSpPr>
        <p:spPr>
          <a:xfrm flipV="1">
            <a:off x="4255596" y="1615313"/>
            <a:ext cx="716454" cy="542715"/>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E945FD2-3E61-734B-8C0A-4406C2A8F180}"/>
              </a:ext>
            </a:extLst>
          </p:cNvPr>
          <p:cNvCxnSpPr>
            <a:cxnSpLocks/>
            <a:stCxn id="13" idx="6"/>
            <a:endCxn id="26" idx="2"/>
          </p:cNvCxnSpPr>
          <p:nvPr/>
        </p:nvCxnSpPr>
        <p:spPr>
          <a:xfrm>
            <a:off x="4255596" y="2158028"/>
            <a:ext cx="716454" cy="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0A719933-4C8B-9A4C-BBF3-AA8E1E2DF48B}"/>
              </a:ext>
            </a:extLst>
          </p:cNvPr>
          <p:cNvCxnSpPr>
            <a:cxnSpLocks/>
            <a:stCxn id="13" idx="6"/>
            <a:endCxn id="27" idx="2"/>
          </p:cNvCxnSpPr>
          <p:nvPr/>
        </p:nvCxnSpPr>
        <p:spPr>
          <a:xfrm>
            <a:off x="4255596" y="2158028"/>
            <a:ext cx="716454" cy="568937"/>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BFD3CEA-842E-6640-9BD5-A19CBCDAC514}"/>
              </a:ext>
            </a:extLst>
          </p:cNvPr>
          <p:cNvCxnSpPr>
            <a:cxnSpLocks/>
            <a:stCxn id="13" idx="6"/>
            <a:endCxn id="28" idx="2"/>
          </p:cNvCxnSpPr>
          <p:nvPr/>
        </p:nvCxnSpPr>
        <p:spPr>
          <a:xfrm>
            <a:off x="4255596" y="2158028"/>
            <a:ext cx="716454" cy="1137873"/>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A6C4239-A3B2-0440-B8CA-8FE59A698BD7}"/>
              </a:ext>
            </a:extLst>
          </p:cNvPr>
          <p:cNvCxnSpPr>
            <a:cxnSpLocks/>
            <a:endCxn id="25" idx="2"/>
          </p:cNvCxnSpPr>
          <p:nvPr/>
        </p:nvCxnSpPr>
        <p:spPr>
          <a:xfrm flipV="1">
            <a:off x="4255596" y="1589265"/>
            <a:ext cx="716454" cy="113770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04671295-7964-2144-A7B9-51AFA1785DEC}"/>
              </a:ext>
            </a:extLst>
          </p:cNvPr>
          <p:cNvCxnSpPr>
            <a:cxnSpLocks/>
            <a:stCxn id="14" idx="6"/>
          </p:cNvCxnSpPr>
          <p:nvPr/>
        </p:nvCxnSpPr>
        <p:spPr>
          <a:xfrm flipV="1">
            <a:off x="4255596" y="2184076"/>
            <a:ext cx="716454" cy="542889"/>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E3D1B7B0-4BE1-144D-8919-2E86B58B0E20}"/>
              </a:ext>
            </a:extLst>
          </p:cNvPr>
          <p:cNvCxnSpPr>
            <a:cxnSpLocks/>
            <a:stCxn id="14" idx="6"/>
            <a:endCxn id="27" idx="2"/>
          </p:cNvCxnSpPr>
          <p:nvPr/>
        </p:nvCxnSpPr>
        <p:spPr>
          <a:xfrm>
            <a:off x="4255596" y="2726965"/>
            <a:ext cx="716454" cy="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EB8C74F8-B7D5-B341-9742-7DF5037AF9A6}"/>
              </a:ext>
            </a:extLst>
          </p:cNvPr>
          <p:cNvCxnSpPr>
            <a:cxnSpLocks/>
            <a:stCxn id="14" idx="6"/>
            <a:endCxn id="28" idx="2"/>
          </p:cNvCxnSpPr>
          <p:nvPr/>
        </p:nvCxnSpPr>
        <p:spPr>
          <a:xfrm>
            <a:off x="4255596" y="2726965"/>
            <a:ext cx="716454" cy="568937"/>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C8417992-1F77-7943-94BF-7BE08E1F0AB0}"/>
              </a:ext>
            </a:extLst>
          </p:cNvPr>
          <p:cNvCxnSpPr>
            <a:cxnSpLocks/>
            <a:stCxn id="15" idx="6"/>
            <a:endCxn id="25" idx="2"/>
          </p:cNvCxnSpPr>
          <p:nvPr/>
        </p:nvCxnSpPr>
        <p:spPr>
          <a:xfrm flipV="1">
            <a:off x="4255596" y="1589266"/>
            <a:ext cx="716454" cy="1706636"/>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CB67DC53-A7F1-6744-90B4-6E90EE136923}"/>
              </a:ext>
            </a:extLst>
          </p:cNvPr>
          <p:cNvCxnSpPr>
            <a:cxnSpLocks/>
            <a:stCxn id="15" idx="6"/>
            <a:endCxn id="26" idx="2"/>
          </p:cNvCxnSpPr>
          <p:nvPr/>
        </p:nvCxnSpPr>
        <p:spPr>
          <a:xfrm flipV="1">
            <a:off x="4255596" y="2158028"/>
            <a:ext cx="716454" cy="1137873"/>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34D9D097-CB81-6A49-8EC5-ACF40383C5A3}"/>
              </a:ext>
            </a:extLst>
          </p:cNvPr>
          <p:cNvCxnSpPr>
            <a:cxnSpLocks/>
            <a:stCxn id="15" idx="6"/>
            <a:endCxn id="27" idx="2"/>
          </p:cNvCxnSpPr>
          <p:nvPr/>
        </p:nvCxnSpPr>
        <p:spPr>
          <a:xfrm flipV="1">
            <a:off x="4255596" y="2726965"/>
            <a:ext cx="716454" cy="568937"/>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88387AD9-CE3C-4E48-ADFC-9A614BE45D36}"/>
              </a:ext>
            </a:extLst>
          </p:cNvPr>
          <p:cNvCxnSpPr>
            <a:cxnSpLocks/>
            <a:stCxn id="15" idx="6"/>
            <a:endCxn id="28" idx="2"/>
          </p:cNvCxnSpPr>
          <p:nvPr/>
        </p:nvCxnSpPr>
        <p:spPr>
          <a:xfrm>
            <a:off x="4255596" y="3295901"/>
            <a:ext cx="716454" cy="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AB80CA3E-DE31-D740-973B-307D1A270341}"/>
              </a:ext>
            </a:extLst>
          </p:cNvPr>
          <p:cNvCxnSpPr>
            <a:cxnSpLocks/>
            <a:stCxn id="25" idx="6"/>
            <a:endCxn id="16" idx="2"/>
          </p:cNvCxnSpPr>
          <p:nvPr/>
        </p:nvCxnSpPr>
        <p:spPr>
          <a:xfrm>
            <a:off x="5287361" y="1589265"/>
            <a:ext cx="956008" cy="853318"/>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0481ECC0-0824-1C42-BDE5-DBBAA473E4FE}"/>
              </a:ext>
            </a:extLst>
          </p:cNvPr>
          <p:cNvCxnSpPr>
            <a:cxnSpLocks/>
            <a:stCxn id="26" idx="6"/>
            <a:endCxn id="16" idx="2"/>
          </p:cNvCxnSpPr>
          <p:nvPr/>
        </p:nvCxnSpPr>
        <p:spPr>
          <a:xfrm>
            <a:off x="5287361" y="2158028"/>
            <a:ext cx="956008" cy="284555"/>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48E073B5-9785-674F-8AB0-1DDE3946CF89}"/>
              </a:ext>
            </a:extLst>
          </p:cNvPr>
          <p:cNvCxnSpPr>
            <a:cxnSpLocks/>
            <a:stCxn id="27" idx="6"/>
            <a:endCxn id="16" idx="2"/>
          </p:cNvCxnSpPr>
          <p:nvPr/>
        </p:nvCxnSpPr>
        <p:spPr>
          <a:xfrm flipV="1">
            <a:off x="5287361" y="2442583"/>
            <a:ext cx="956008" cy="284382"/>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D0E40971-8120-2F49-A2F6-3B9690B5474A}"/>
              </a:ext>
            </a:extLst>
          </p:cNvPr>
          <p:cNvCxnSpPr>
            <a:cxnSpLocks/>
            <a:stCxn id="28" idx="6"/>
            <a:endCxn id="16" idx="2"/>
          </p:cNvCxnSpPr>
          <p:nvPr/>
        </p:nvCxnSpPr>
        <p:spPr>
          <a:xfrm flipV="1">
            <a:off x="5287361" y="2442583"/>
            <a:ext cx="956008" cy="853319"/>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D7C6113-5330-7A51-E3C5-26ADD92D5151}"/>
              </a:ext>
            </a:extLst>
          </p:cNvPr>
          <p:cNvSpPr txBox="1"/>
          <p:nvPr/>
        </p:nvSpPr>
        <p:spPr>
          <a:xfrm>
            <a:off x="1485899" y="3605700"/>
            <a:ext cx="5861030" cy="741357"/>
          </a:xfrm>
          <a:prstGeom prst="rect">
            <a:avLst/>
          </a:prstGeom>
          <a:noFill/>
        </p:spPr>
        <p:txBody>
          <a:bodyPr wrap="square" rtlCol="0">
            <a:spAutoFit/>
          </a:bodyPr>
          <a:lstStyle/>
          <a:p>
            <a:r>
              <a:rPr lang="en-US" sz="1406" dirty="0">
                <a:latin typeface="Baskerville" panose="02020502070401020303" pitchFamily="18" charset="0"/>
                <a:ea typeface="Baskerville" panose="02020502070401020303" pitchFamily="18" charset="0"/>
              </a:rPr>
              <a:t>The actor network takes in the state space variables as the input and outputs the action (i.e., the control signal) to be superimposed to the tune ramp quad current.</a:t>
            </a:r>
          </a:p>
        </p:txBody>
      </p:sp>
      <p:sp>
        <p:nvSpPr>
          <p:cNvPr id="9" name="TextBox 8">
            <a:extLst>
              <a:ext uri="{FF2B5EF4-FFF2-40B4-BE49-F238E27FC236}">
                <a16:creationId xmlns:a16="http://schemas.microsoft.com/office/drawing/2014/main" id="{F24F4FD8-9323-1515-95C5-B5F1671CDD45}"/>
              </a:ext>
            </a:extLst>
          </p:cNvPr>
          <p:cNvSpPr txBox="1"/>
          <p:nvPr/>
        </p:nvSpPr>
        <p:spPr>
          <a:xfrm>
            <a:off x="1485899" y="4324166"/>
            <a:ext cx="5861030" cy="308674"/>
          </a:xfrm>
          <a:prstGeom prst="rect">
            <a:avLst/>
          </a:prstGeom>
          <a:noFill/>
        </p:spPr>
        <p:txBody>
          <a:bodyPr wrap="square" rtlCol="0">
            <a:spAutoFit/>
          </a:bodyPr>
          <a:lstStyle/>
          <a:p>
            <a:r>
              <a:rPr lang="en-US" sz="1406" dirty="0">
                <a:latin typeface="Baskerville" panose="02020502070401020303" pitchFamily="18" charset="0"/>
                <a:ea typeface="Baskerville" panose="02020502070401020303" pitchFamily="18" charset="0"/>
              </a:rPr>
              <a:t>This action is played for the next time step and the new spill rate is obtained.</a:t>
            </a:r>
          </a:p>
        </p:txBody>
      </p:sp>
      <p:sp>
        <p:nvSpPr>
          <p:cNvPr id="7" name="Date Placeholder 6">
            <a:extLst>
              <a:ext uri="{FF2B5EF4-FFF2-40B4-BE49-F238E27FC236}">
                <a16:creationId xmlns:a16="http://schemas.microsoft.com/office/drawing/2014/main" id="{33E59139-EC55-F8B8-8270-30E1FE4F3BA1}"/>
              </a:ext>
            </a:extLst>
          </p:cNvPr>
          <p:cNvSpPr>
            <a:spLocks noGrp="1"/>
          </p:cNvSpPr>
          <p:nvPr>
            <p:ph type="dt" sz="half" idx="10"/>
          </p:nvPr>
        </p:nvSpPr>
        <p:spPr/>
        <p:txBody>
          <a:bodyPr/>
          <a:lstStyle/>
          <a:p>
            <a:r>
              <a:rPr lang="en-US"/>
              <a:t>14 Feb 2024</a:t>
            </a:r>
          </a:p>
        </p:txBody>
      </p:sp>
      <p:sp>
        <p:nvSpPr>
          <p:cNvPr id="8" name="Slide Number Placeholder 7">
            <a:extLst>
              <a:ext uri="{FF2B5EF4-FFF2-40B4-BE49-F238E27FC236}">
                <a16:creationId xmlns:a16="http://schemas.microsoft.com/office/drawing/2014/main" id="{916AD8FD-2C82-A496-339A-3172AE1CE603}"/>
              </a:ext>
            </a:extLst>
          </p:cNvPr>
          <p:cNvSpPr>
            <a:spLocks noGrp="1"/>
          </p:cNvSpPr>
          <p:nvPr>
            <p:ph type="sldNum" sz="quarter" idx="12"/>
          </p:nvPr>
        </p:nvSpPr>
        <p:spPr/>
        <p:txBody>
          <a:bodyPr/>
          <a:lstStyle/>
          <a:p>
            <a:fld id="{B2FED1A7-FB98-43FD-AA3D-E7C3EC56B298}" type="slidenum">
              <a:rPr lang="en-US" smtClean="0"/>
              <a:t>29</a:t>
            </a:fld>
            <a:endParaRPr lang="en-US"/>
          </a:p>
        </p:txBody>
      </p:sp>
      <p:sp>
        <p:nvSpPr>
          <p:cNvPr id="30" name="Title 2">
            <a:extLst>
              <a:ext uri="{FF2B5EF4-FFF2-40B4-BE49-F238E27FC236}">
                <a16:creationId xmlns:a16="http://schemas.microsoft.com/office/drawing/2014/main" id="{D9A8A0B0-7841-82EA-7BF8-8BD13B87AC38}"/>
              </a:ext>
            </a:extLst>
          </p:cNvPr>
          <p:cNvSpPr txBox="1">
            <a:spLocks/>
          </p:cNvSpPr>
          <p:nvPr/>
        </p:nvSpPr>
        <p:spPr>
          <a:xfrm>
            <a:off x="567995" y="135619"/>
            <a:ext cx="5657850" cy="8001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100" b="0">
                <a:latin typeface="Baskerville" panose="02020502070401020303" pitchFamily="18" charset="0"/>
                <a:ea typeface="Baskerville" panose="02020502070401020303" pitchFamily="18" charset="0"/>
              </a:rPr>
              <a:t>Reinforcement Learning  - Actor Critic</a:t>
            </a:r>
            <a:endParaRPr lang="en-US" sz="2100" b="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607642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E7C11B-D906-5040-A052-FB8530E1353A}"/>
              </a:ext>
            </a:extLst>
          </p:cNvPr>
          <p:cNvSpPr>
            <a:spLocks noGrp="1"/>
          </p:cNvSpPr>
          <p:nvPr>
            <p:ph type="title"/>
          </p:nvPr>
        </p:nvSpPr>
        <p:spPr/>
        <p:txBody>
          <a:bodyPr>
            <a:normAutofit/>
          </a:bodyPr>
          <a:lstStyle/>
          <a:p>
            <a:r>
              <a:rPr lang="en-US" sz="2400" b="0" dirty="0">
                <a:latin typeface="Baskerville" panose="02020502070401020303" pitchFamily="18" charset="0"/>
                <a:ea typeface="Baskerville" panose="02020502070401020303" pitchFamily="18" charset="0"/>
              </a:rPr>
              <a:t>Spill Regulation System</a:t>
            </a:r>
          </a:p>
        </p:txBody>
      </p:sp>
      <p:sp>
        <p:nvSpPr>
          <p:cNvPr id="6" name="Rectangle: Diagonal Corners Rounded 15">
            <a:extLst>
              <a:ext uri="{FF2B5EF4-FFF2-40B4-BE49-F238E27FC236}">
                <a16:creationId xmlns:a16="http://schemas.microsoft.com/office/drawing/2014/main" id="{BC2C3CD9-B61B-D445-A3DD-CB357E6285B4}"/>
              </a:ext>
            </a:extLst>
          </p:cNvPr>
          <p:cNvSpPr/>
          <p:nvPr/>
        </p:nvSpPr>
        <p:spPr>
          <a:xfrm>
            <a:off x="9716774" y="7268646"/>
            <a:ext cx="5874487" cy="2633555"/>
          </a:xfrm>
          <a:prstGeom prst="round2DiagRect">
            <a:avLst>
              <a:gd name="adj1" fmla="val 11373"/>
              <a:gd name="adj2" fmla="val 0"/>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11" name="Text Placeholder 44">
            <a:extLst>
              <a:ext uri="{FF2B5EF4-FFF2-40B4-BE49-F238E27FC236}">
                <a16:creationId xmlns:a16="http://schemas.microsoft.com/office/drawing/2014/main" id="{450E9E43-087E-8E48-A6E4-2FF6B08ADE9A}"/>
              </a:ext>
            </a:extLst>
          </p:cNvPr>
          <p:cNvSpPr txBox="1">
            <a:spLocks/>
          </p:cNvSpPr>
          <p:nvPr/>
        </p:nvSpPr>
        <p:spPr>
          <a:xfrm>
            <a:off x="9518391" y="7005913"/>
            <a:ext cx="5837942" cy="2678210"/>
          </a:xfrm>
          <a:prstGeom prst="round2DiagRect">
            <a:avLst>
              <a:gd name="adj1" fmla="val 8195"/>
              <a:gd name="adj2" fmla="val 0"/>
            </a:avLst>
          </a:prstGeom>
          <a:ln w="25400" cap="flat" cmpd="sng" algn="ctr">
            <a:solidFill>
              <a:schemeClr val="accent4"/>
            </a:solidFill>
            <a:prstDash val="solid"/>
          </a:ln>
        </p:spPr>
        <p:style>
          <a:lnRef idx="2">
            <a:schemeClr val="accent1"/>
          </a:lnRef>
          <a:fillRef idx="1">
            <a:schemeClr val="lt1"/>
          </a:fillRef>
          <a:effectRef idx="0">
            <a:schemeClr val="accent1"/>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a:endParaRPr lang="en-US" sz="1350">
              <a:solidFill>
                <a:schemeClr val="accent4"/>
              </a:solidFill>
              <a:latin typeface="Baskerville" charset="0"/>
              <a:ea typeface="Baskerville" charset="0"/>
              <a:cs typeface="Baskerville" charset="0"/>
            </a:endParaRPr>
          </a:p>
          <a:p>
            <a:pPr algn="just"/>
            <a:r>
              <a:rPr lang="en-US" sz="1350">
                <a:solidFill>
                  <a:schemeClr val="accent4"/>
                </a:solidFill>
                <a:latin typeface="Baskerville" charset="0"/>
                <a:ea typeface="Baskerville" charset="0"/>
                <a:cs typeface="Baskerville" charset="0"/>
              </a:rPr>
              <a:t>The SRS would also be dealing with the n*60 Hz harmonic noise content arising from the power supplies. The controller will determine the harmonic content of the ripple and apply feedforward corrections.</a:t>
            </a:r>
            <a:endParaRPr lang="en-US" sz="1350">
              <a:solidFill>
                <a:schemeClr val="accent4"/>
              </a:solidFill>
            </a:endParaRPr>
          </a:p>
          <a:p>
            <a:pPr algn="just"/>
            <a:endParaRPr lang="en-US" sz="1350" dirty="0">
              <a:solidFill>
                <a:schemeClr val="accent4"/>
              </a:solidFill>
              <a:latin typeface="Baskerville" charset="0"/>
              <a:ea typeface="Baskerville" charset="0"/>
              <a:cs typeface="Baskerville" charset="0"/>
            </a:endParaRPr>
          </a:p>
        </p:txBody>
      </p:sp>
      <p:sp>
        <p:nvSpPr>
          <p:cNvPr id="13" name="Rectangle: Diagonal Corners Rounded 15">
            <a:extLst>
              <a:ext uri="{FF2B5EF4-FFF2-40B4-BE49-F238E27FC236}">
                <a16:creationId xmlns:a16="http://schemas.microsoft.com/office/drawing/2014/main" id="{E1F426D0-F4D8-1D49-8B8B-144A7436071B}"/>
              </a:ext>
            </a:extLst>
          </p:cNvPr>
          <p:cNvSpPr/>
          <p:nvPr/>
        </p:nvSpPr>
        <p:spPr>
          <a:xfrm>
            <a:off x="5761272" y="3014768"/>
            <a:ext cx="2013414" cy="1165346"/>
          </a:xfrm>
          <a:prstGeom prst="round2DiagRect">
            <a:avLst>
              <a:gd name="adj1" fmla="val 11373"/>
              <a:gd name="adj2" fmla="val 0"/>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graphicFrame>
        <p:nvGraphicFramePr>
          <p:cNvPr id="5" name="Diagram 4">
            <a:extLst>
              <a:ext uri="{FF2B5EF4-FFF2-40B4-BE49-F238E27FC236}">
                <a16:creationId xmlns:a16="http://schemas.microsoft.com/office/drawing/2014/main" id="{B7716419-D5E1-C54E-B913-F4593DA7EC07}"/>
              </a:ext>
            </a:extLst>
          </p:cNvPr>
          <p:cNvGraphicFramePr/>
          <p:nvPr/>
        </p:nvGraphicFramePr>
        <p:xfrm>
          <a:off x="1572389" y="1049274"/>
          <a:ext cx="5798053" cy="1991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Diagonal Corners Rounded 14">
            <a:extLst>
              <a:ext uri="{FF2B5EF4-FFF2-40B4-BE49-F238E27FC236}">
                <a16:creationId xmlns:a16="http://schemas.microsoft.com/office/drawing/2014/main" id="{0C404D9B-96FA-2844-9C1D-B924853EEF76}"/>
              </a:ext>
            </a:extLst>
          </p:cNvPr>
          <p:cNvSpPr/>
          <p:nvPr/>
        </p:nvSpPr>
        <p:spPr>
          <a:xfrm>
            <a:off x="3516422" y="3030686"/>
            <a:ext cx="2016252" cy="1062990"/>
          </a:xfrm>
          <a:prstGeom prst="round2DiagRect">
            <a:avLst>
              <a:gd name="adj1" fmla="val 11373"/>
              <a:gd name="adj2" fmla="val 0"/>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8" name="Rectangle: Diagonal Corners Rounded 1">
            <a:extLst>
              <a:ext uri="{FF2B5EF4-FFF2-40B4-BE49-F238E27FC236}">
                <a16:creationId xmlns:a16="http://schemas.microsoft.com/office/drawing/2014/main" id="{0C69C629-F649-1D43-B86B-4017095E2E7A}"/>
              </a:ext>
            </a:extLst>
          </p:cNvPr>
          <p:cNvSpPr/>
          <p:nvPr/>
        </p:nvSpPr>
        <p:spPr>
          <a:xfrm>
            <a:off x="1410463" y="3037544"/>
            <a:ext cx="2016252" cy="1062990"/>
          </a:xfrm>
          <a:prstGeom prst="round2DiagRect">
            <a:avLst>
              <a:gd name="adj1" fmla="val 11373"/>
              <a:gd name="adj2" fmla="val 0"/>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9" name="Text Placeholder 44">
            <a:extLst>
              <a:ext uri="{FF2B5EF4-FFF2-40B4-BE49-F238E27FC236}">
                <a16:creationId xmlns:a16="http://schemas.microsoft.com/office/drawing/2014/main" id="{B1EE57DE-E15E-B840-ABC0-FA89012A0A8C}"/>
              </a:ext>
            </a:extLst>
          </p:cNvPr>
          <p:cNvSpPr txBox="1">
            <a:spLocks/>
          </p:cNvSpPr>
          <p:nvPr/>
        </p:nvSpPr>
        <p:spPr>
          <a:xfrm>
            <a:off x="1369314" y="3016970"/>
            <a:ext cx="2016252" cy="1062990"/>
          </a:xfrm>
          <a:prstGeom prst="round2DiagRect">
            <a:avLst>
              <a:gd name="adj1" fmla="val 8556"/>
              <a:gd name="adj2" fmla="val 0"/>
            </a:avLst>
          </a:prstGeom>
          <a:ln w="25400" cap="flat" cmpd="sng" algn="ctr">
            <a:solidFill>
              <a:srgbClr val="0070C0"/>
            </a:solidFill>
            <a:prstDash val="solid"/>
          </a:ln>
        </p:spPr>
        <p:style>
          <a:lnRef idx="2">
            <a:schemeClr val="accent1"/>
          </a:lnRef>
          <a:fillRef idx="1">
            <a:schemeClr val="lt1"/>
          </a:fillRef>
          <a:effectRef idx="0">
            <a:schemeClr val="accent1"/>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just">
              <a:buNone/>
            </a:pPr>
            <a:r>
              <a:rPr lang="en-US" sz="975" dirty="0">
                <a:solidFill>
                  <a:srgbClr val="0070C0"/>
                </a:solidFill>
                <a:latin typeface="Baskerville" charset="0"/>
                <a:ea typeface="Baskerville" charset="0"/>
                <a:cs typeface="Baskerville" charset="0"/>
              </a:rPr>
              <a:t>The slow regulation controller will be tracking the slow changes in the spill profile producing corrections to the tune quadrupole current ramp to achieve the uniform spill rate.</a:t>
            </a:r>
          </a:p>
        </p:txBody>
      </p:sp>
      <p:sp>
        <p:nvSpPr>
          <p:cNvPr id="10" name="Text Placeholder 44">
            <a:extLst>
              <a:ext uri="{FF2B5EF4-FFF2-40B4-BE49-F238E27FC236}">
                <a16:creationId xmlns:a16="http://schemas.microsoft.com/office/drawing/2014/main" id="{17D3F049-9FEB-E54F-88C4-85CE1009BF0C}"/>
              </a:ext>
            </a:extLst>
          </p:cNvPr>
          <p:cNvSpPr txBox="1">
            <a:spLocks/>
          </p:cNvSpPr>
          <p:nvPr/>
        </p:nvSpPr>
        <p:spPr>
          <a:xfrm>
            <a:off x="3467863" y="3016970"/>
            <a:ext cx="2016252" cy="1062990"/>
          </a:xfrm>
          <a:prstGeom prst="round2DiagRect">
            <a:avLst>
              <a:gd name="adj1" fmla="val 9007"/>
              <a:gd name="adj2" fmla="val 0"/>
            </a:avLst>
          </a:prstGeom>
          <a:ln w="25400" cap="flat" cmpd="sng" algn="ctr">
            <a:solidFill>
              <a:schemeClr val="accent5">
                <a:lumMod val="75000"/>
              </a:schemeClr>
            </a:solidFill>
            <a:prstDash val="solid"/>
          </a:ln>
        </p:spPr>
        <p:style>
          <a:lnRef idx="2">
            <a:schemeClr val="accent1"/>
          </a:lnRef>
          <a:fillRef idx="1">
            <a:schemeClr val="lt1"/>
          </a:fillRef>
          <a:effectRef idx="0">
            <a:schemeClr val="accent1"/>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just">
              <a:buNone/>
            </a:pPr>
            <a:r>
              <a:rPr lang="en-US" sz="975" dirty="0">
                <a:solidFill>
                  <a:schemeClr val="accent5">
                    <a:lumMod val="75000"/>
                  </a:schemeClr>
                </a:solidFill>
                <a:latin typeface="Baskerville" charset="0"/>
                <a:ea typeface="Baskerville" charset="0"/>
                <a:cs typeface="Baskerville" charset="0"/>
              </a:rPr>
              <a:t>The fast regulation system would be supplemented on top of the slow regulation in order to correct for instantaneous ripples in the spill intensity. </a:t>
            </a:r>
          </a:p>
        </p:txBody>
      </p:sp>
      <p:sp>
        <p:nvSpPr>
          <p:cNvPr id="12" name="Text Placeholder 44">
            <a:extLst>
              <a:ext uri="{FF2B5EF4-FFF2-40B4-BE49-F238E27FC236}">
                <a16:creationId xmlns:a16="http://schemas.microsoft.com/office/drawing/2014/main" id="{0203AE62-9030-9349-8BE9-34AC55108D12}"/>
              </a:ext>
            </a:extLst>
          </p:cNvPr>
          <p:cNvSpPr txBox="1">
            <a:spLocks/>
          </p:cNvSpPr>
          <p:nvPr/>
        </p:nvSpPr>
        <p:spPr>
          <a:xfrm>
            <a:off x="5712713" y="3014768"/>
            <a:ext cx="2013414" cy="1165346"/>
          </a:xfrm>
          <a:prstGeom prst="round2DiagRect">
            <a:avLst>
              <a:gd name="adj1" fmla="val 8195"/>
              <a:gd name="adj2" fmla="val 0"/>
            </a:avLst>
          </a:prstGeom>
          <a:ln w="25400" cap="flat" cmpd="sng" algn="ctr">
            <a:solidFill>
              <a:schemeClr val="accent4"/>
            </a:solidFill>
            <a:prstDash val="solid"/>
          </a:ln>
        </p:spPr>
        <p:style>
          <a:lnRef idx="2">
            <a:schemeClr val="accent1"/>
          </a:lnRef>
          <a:fillRef idx="1">
            <a:schemeClr val="lt1"/>
          </a:fillRef>
          <a:effectRef idx="0">
            <a:schemeClr val="accent1"/>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just">
              <a:buNone/>
            </a:pPr>
            <a:r>
              <a:rPr lang="en-US" sz="975" dirty="0">
                <a:solidFill>
                  <a:srgbClr val="7030A0"/>
                </a:solidFill>
                <a:latin typeface="Baskerville" charset="0"/>
                <a:ea typeface="Baskerville" charset="0"/>
                <a:cs typeface="Baskerville" charset="0"/>
              </a:rPr>
              <a:t>The SRS would also be dealing with the n*60 Hz harmonic noise content arising from the power supplies. The controller will determine the harmonic content of the ripple and apply feedforward corrections.</a:t>
            </a:r>
            <a:endParaRPr lang="en-US" sz="975" dirty="0">
              <a:solidFill>
                <a:srgbClr val="7030A0"/>
              </a:solidFill>
            </a:endParaRPr>
          </a:p>
          <a:p>
            <a:pPr marL="0" indent="0" algn="just">
              <a:buNone/>
            </a:pPr>
            <a:endParaRPr lang="en-US" sz="975" dirty="0">
              <a:solidFill>
                <a:srgbClr val="7030A0"/>
              </a:solidFill>
              <a:latin typeface="Baskerville" charset="0"/>
              <a:ea typeface="Baskerville" charset="0"/>
              <a:cs typeface="Baskerville" charset="0"/>
            </a:endParaRPr>
          </a:p>
        </p:txBody>
      </p:sp>
      <p:sp>
        <p:nvSpPr>
          <p:cNvPr id="14" name="Date Placeholder 13">
            <a:extLst>
              <a:ext uri="{FF2B5EF4-FFF2-40B4-BE49-F238E27FC236}">
                <a16:creationId xmlns:a16="http://schemas.microsoft.com/office/drawing/2014/main" id="{F758ABFD-CA56-3249-898A-8C1B4BBFEE1F}"/>
              </a:ext>
            </a:extLst>
          </p:cNvPr>
          <p:cNvSpPr>
            <a:spLocks noGrp="1"/>
          </p:cNvSpPr>
          <p:nvPr>
            <p:ph type="dt" sz="half" idx="10"/>
          </p:nvPr>
        </p:nvSpPr>
        <p:spPr/>
        <p:txBody>
          <a:bodyPr/>
          <a:lstStyle/>
          <a:p>
            <a:r>
              <a:rPr lang="en-US"/>
              <a:t>14 Feb 2024</a:t>
            </a:r>
          </a:p>
        </p:txBody>
      </p:sp>
      <p:sp>
        <p:nvSpPr>
          <p:cNvPr id="15" name="Slide Number Placeholder 14">
            <a:extLst>
              <a:ext uri="{FF2B5EF4-FFF2-40B4-BE49-F238E27FC236}">
                <a16:creationId xmlns:a16="http://schemas.microsoft.com/office/drawing/2014/main" id="{860C98C2-D240-584A-BA81-12923F2D817B}"/>
              </a:ext>
            </a:extLst>
          </p:cNvPr>
          <p:cNvSpPr>
            <a:spLocks noGrp="1"/>
          </p:cNvSpPr>
          <p:nvPr>
            <p:ph type="sldNum" sz="quarter" idx="12"/>
          </p:nvPr>
        </p:nvSpPr>
        <p:spPr/>
        <p:txBody>
          <a:bodyPr/>
          <a:lstStyle/>
          <a:p>
            <a:fld id="{B2FED1A7-FB98-43FD-AA3D-E7C3EC56B298}" type="slidenum">
              <a:rPr lang="en-US" smtClean="0"/>
              <a:t>3</a:t>
            </a:fld>
            <a:endParaRPr lang="en-US"/>
          </a:p>
        </p:txBody>
      </p:sp>
    </p:spTree>
    <p:extLst>
      <p:ext uri="{BB962C8B-B14F-4D97-AF65-F5344CB8AC3E}">
        <p14:creationId xmlns:p14="http://schemas.microsoft.com/office/powerpoint/2010/main" val="656415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D2D7E72E-F46D-FC4B-AE09-F86727A5B6E5}"/>
              </a:ext>
            </a:extLst>
          </p:cNvPr>
          <p:cNvSpPr txBox="1"/>
          <p:nvPr/>
        </p:nvSpPr>
        <p:spPr>
          <a:xfrm>
            <a:off x="6558679" y="2282396"/>
            <a:ext cx="1021433" cy="369332"/>
          </a:xfrm>
          <a:prstGeom prst="rect">
            <a:avLst/>
          </a:prstGeom>
          <a:noFill/>
        </p:spPr>
        <p:txBody>
          <a:bodyPr wrap="none" rtlCol="0">
            <a:spAutoFit/>
          </a:bodyPr>
          <a:lstStyle/>
          <a:p>
            <a:r>
              <a:rPr lang="en-US" sz="1800" dirty="0"/>
              <a:t>[ 0.5638]</a:t>
            </a:r>
          </a:p>
        </p:txBody>
      </p:sp>
      <p:sp>
        <p:nvSpPr>
          <p:cNvPr id="89" name="TextBox 88">
            <a:extLst>
              <a:ext uri="{FF2B5EF4-FFF2-40B4-BE49-F238E27FC236}">
                <a16:creationId xmlns:a16="http://schemas.microsoft.com/office/drawing/2014/main" id="{13FF0A51-8CF9-EA48-904A-615BBEFFFFCC}"/>
              </a:ext>
            </a:extLst>
          </p:cNvPr>
          <p:cNvSpPr txBox="1"/>
          <p:nvPr/>
        </p:nvSpPr>
        <p:spPr>
          <a:xfrm>
            <a:off x="6558679" y="1905890"/>
            <a:ext cx="882526" cy="369332"/>
          </a:xfrm>
          <a:prstGeom prst="rect">
            <a:avLst/>
          </a:prstGeom>
          <a:noFill/>
        </p:spPr>
        <p:txBody>
          <a:bodyPr wrap="square" rtlCol="0">
            <a:spAutoFit/>
          </a:bodyPr>
          <a:lstStyle/>
          <a:p>
            <a:pPr algn="ctr"/>
            <a:r>
              <a:rPr lang="en-US" sz="900" dirty="0"/>
              <a:t>Critic value :</a:t>
            </a:r>
          </a:p>
          <a:p>
            <a:pPr algn="ctr"/>
            <a:r>
              <a:rPr lang="en-US" sz="900" dirty="0"/>
              <a:t>a real number</a:t>
            </a:r>
          </a:p>
        </p:txBody>
      </p:sp>
      <p:sp>
        <p:nvSpPr>
          <p:cNvPr id="4" name="TextBox 3">
            <a:extLst>
              <a:ext uri="{FF2B5EF4-FFF2-40B4-BE49-F238E27FC236}">
                <a16:creationId xmlns:a16="http://schemas.microsoft.com/office/drawing/2014/main" id="{3394610C-9716-9444-AEFC-9FAC8C06DFF8}"/>
              </a:ext>
            </a:extLst>
          </p:cNvPr>
          <p:cNvSpPr txBox="1"/>
          <p:nvPr/>
        </p:nvSpPr>
        <p:spPr>
          <a:xfrm>
            <a:off x="3829522" y="1030368"/>
            <a:ext cx="1205779" cy="265457"/>
          </a:xfrm>
          <a:prstGeom prst="rect">
            <a:avLst/>
          </a:prstGeom>
          <a:noFill/>
        </p:spPr>
        <p:txBody>
          <a:bodyPr wrap="none" rtlCol="0">
            <a:spAutoFit/>
          </a:bodyPr>
          <a:lstStyle/>
          <a:p>
            <a:r>
              <a:rPr lang="en-US" sz="1125" dirty="0">
                <a:solidFill>
                  <a:srgbClr val="C00000"/>
                </a:solidFill>
              </a:rPr>
              <a:t>CRITIC NETWORK</a:t>
            </a:r>
          </a:p>
        </p:txBody>
      </p:sp>
      <p:sp>
        <p:nvSpPr>
          <p:cNvPr id="45" name="TextBox 44">
            <a:extLst>
              <a:ext uri="{FF2B5EF4-FFF2-40B4-BE49-F238E27FC236}">
                <a16:creationId xmlns:a16="http://schemas.microsoft.com/office/drawing/2014/main" id="{E7A0E739-3D2C-534C-9F61-3045BAD98A47}"/>
              </a:ext>
            </a:extLst>
          </p:cNvPr>
          <p:cNvSpPr txBox="1"/>
          <p:nvPr/>
        </p:nvSpPr>
        <p:spPr>
          <a:xfrm>
            <a:off x="2699798" y="1419834"/>
            <a:ext cx="777777" cy="265457"/>
          </a:xfrm>
          <a:prstGeom prst="rect">
            <a:avLst/>
          </a:prstGeom>
          <a:noFill/>
        </p:spPr>
        <p:txBody>
          <a:bodyPr wrap="none" rtlCol="0">
            <a:spAutoFit/>
          </a:bodyPr>
          <a:lstStyle/>
          <a:p>
            <a:r>
              <a:rPr lang="en-US" sz="1125" dirty="0">
                <a:solidFill>
                  <a:schemeClr val="accent4">
                    <a:lumMod val="60000"/>
                    <a:lumOff val="40000"/>
                  </a:schemeClr>
                </a:solidFill>
              </a:rPr>
              <a:t>REWARDS</a:t>
            </a:r>
          </a:p>
        </p:txBody>
      </p:sp>
      <p:sp>
        <p:nvSpPr>
          <p:cNvPr id="7" name="TextBox 6">
            <a:extLst>
              <a:ext uri="{FF2B5EF4-FFF2-40B4-BE49-F238E27FC236}">
                <a16:creationId xmlns:a16="http://schemas.microsoft.com/office/drawing/2014/main" id="{38B0FE2A-FA61-A744-963F-048E9ACC6E70}"/>
              </a:ext>
            </a:extLst>
          </p:cNvPr>
          <p:cNvSpPr txBox="1"/>
          <p:nvPr/>
        </p:nvSpPr>
        <p:spPr>
          <a:xfrm>
            <a:off x="1479871" y="3580456"/>
            <a:ext cx="5861030" cy="525016"/>
          </a:xfrm>
          <a:prstGeom prst="rect">
            <a:avLst/>
          </a:prstGeom>
          <a:noFill/>
        </p:spPr>
        <p:txBody>
          <a:bodyPr wrap="square" rtlCol="0">
            <a:spAutoFit/>
          </a:bodyPr>
          <a:lstStyle/>
          <a:p>
            <a:r>
              <a:rPr lang="en-US" sz="1406" dirty="0">
                <a:latin typeface="Baskerville" panose="02020502070401020303" pitchFamily="18" charset="0"/>
                <a:ea typeface="Baskerville" panose="02020502070401020303" pitchFamily="18" charset="0"/>
              </a:rPr>
              <a:t>The critic network takes in the reward values for the episode and gives out a value ‘criticizing’ the how good the action taken was. </a:t>
            </a:r>
          </a:p>
        </p:txBody>
      </p:sp>
      <p:sp>
        <p:nvSpPr>
          <p:cNvPr id="8" name="TextBox 7">
            <a:extLst>
              <a:ext uri="{FF2B5EF4-FFF2-40B4-BE49-F238E27FC236}">
                <a16:creationId xmlns:a16="http://schemas.microsoft.com/office/drawing/2014/main" id="{4793F028-ADFC-5944-A9EE-2D6D4C526255}"/>
              </a:ext>
            </a:extLst>
          </p:cNvPr>
          <p:cNvSpPr txBox="1"/>
          <p:nvPr/>
        </p:nvSpPr>
        <p:spPr>
          <a:xfrm>
            <a:off x="1479871" y="4087491"/>
            <a:ext cx="5861030" cy="308674"/>
          </a:xfrm>
          <a:prstGeom prst="rect">
            <a:avLst/>
          </a:prstGeom>
          <a:noFill/>
        </p:spPr>
        <p:txBody>
          <a:bodyPr wrap="square" rtlCol="0">
            <a:spAutoFit/>
          </a:bodyPr>
          <a:lstStyle/>
          <a:p>
            <a:r>
              <a:rPr lang="en-US" sz="1406" dirty="0">
                <a:latin typeface="Baskerville" panose="02020502070401020303" pitchFamily="18" charset="0"/>
                <a:ea typeface="Baskerville" panose="02020502070401020303" pitchFamily="18" charset="0"/>
              </a:rPr>
              <a:t>This is fed back into the actor network so it takes a better action the next time.</a:t>
            </a:r>
          </a:p>
        </p:txBody>
      </p:sp>
      <p:grpSp>
        <p:nvGrpSpPr>
          <p:cNvPr id="20" name="Group 19">
            <a:extLst>
              <a:ext uri="{FF2B5EF4-FFF2-40B4-BE49-F238E27FC236}">
                <a16:creationId xmlns:a16="http://schemas.microsoft.com/office/drawing/2014/main" id="{68B5499D-CFE8-2C47-2951-003DA278FE8A}"/>
              </a:ext>
            </a:extLst>
          </p:cNvPr>
          <p:cNvGrpSpPr/>
          <p:nvPr/>
        </p:nvGrpSpPr>
        <p:grpSpPr>
          <a:xfrm>
            <a:off x="1249680" y="1431004"/>
            <a:ext cx="5308999" cy="2023160"/>
            <a:chOff x="142240" y="1908004"/>
            <a:chExt cx="7078665" cy="2697547"/>
          </a:xfrm>
        </p:grpSpPr>
        <p:sp>
          <p:nvSpPr>
            <p:cNvPr id="12" name="Rectangle 11">
              <a:extLst>
                <a:ext uri="{FF2B5EF4-FFF2-40B4-BE49-F238E27FC236}">
                  <a16:creationId xmlns:a16="http://schemas.microsoft.com/office/drawing/2014/main" id="{8D503861-22E9-104B-8A37-C71ABE50563E}"/>
                </a:ext>
              </a:extLst>
            </p:cNvPr>
            <p:cNvSpPr/>
            <p:nvPr/>
          </p:nvSpPr>
          <p:spPr>
            <a:xfrm>
              <a:off x="142240" y="2461549"/>
              <a:ext cx="2211788" cy="1354666"/>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2">
                      <a:lumMod val="50000"/>
                    </a:schemeClr>
                  </a:solidFill>
                </a:rPr>
                <a:t>RESONANT</a:t>
              </a:r>
            </a:p>
            <a:p>
              <a:pPr algn="ctr"/>
              <a:r>
                <a:rPr lang="en-US" sz="1800" dirty="0">
                  <a:solidFill>
                    <a:schemeClr val="tx2">
                      <a:lumMod val="50000"/>
                    </a:schemeClr>
                  </a:solidFill>
                </a:rPr>
                <a:t>EXTRACTION</a:t>
              </a:r>
            </a:p>
          </p:txBody>
        </p:sp>
        <p:grpSp>
          <p:nvGrpSpPr>
            <p:cNvPr id="3" name="Group 2">
              <a:extLst>
                <a:ext uri="{FF2B5EF4-FFF2-40B4-BE49-F238E27FC236}">
                  <a16:creationId xmlns:a16="http://schemas.microsoft.com/office/drawing/2014/main" id="{E989FAB7-6B56-8043-9812-F7AB3C3F6345}"/>
                </a:ext>
              </a:extLst>
            </p:cNvPr>
            <p:cNvGrpSpPr/>
            <p:nvPr/>
          </p:nvGrpSpPr>
          <p:grpSpPr>
            <a:xfrm>
              <a:off x="3729714" y="1908004"/>
              <a:ext cx="420414" cy="2697547"/>
              <a:chOff x="3836277" y="1502979"/>
              <a:chExt cx="420414" cy="2697547"/>
            </a:xfrm>
          </p:grpSpPr>
          <p:sp>
            <p:nvSpPr>
              <p:cNvPr id="2" name="Oval 1">
                <a:extLst>
                  <a:ext uri="{FF2B5EF4-FFF2-40B4-BE49-F238E27FC236}">
                    <a16:creationId xmlns:a16="http://schemas.microsoft.com/office/drawing/2014/main" id="{54C02887-2672-0543-9D7C-3E607EBBDEF6}"/>
                  </a:ext>
                </a:extLst>
              </p:cNvPr>
              <p:cNvSpPr>
                <a:spLocks noChangeAspect="1"/>
              </p:cNvSpPr>
              <p:nvPr/>
            </p:nvSpPr>
            <p:spPr>
              <a:xfrm>
                <a:off x="3836277" y="1502979"/>
                <a:ext cx="420414" cy="422032"/>
              </a:xfrm>
              <a:prstGeom prst="ellipse">
                <a:avLst/>
              </a:prstGeom>
              <a:solidFill>
                <a:schemeClr val="accent4">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13" name="Oval 12">
                <a:extLst>
                  <a:ext uri="{FF2B5EF4-FFF2-40B4-BE49-F238E27FC236}">
                    <a16:creationId xmlns:a16="http://schemas.microsoft.com/office/drawing/2014/main" id="{569CEE64-2D78-254E-B8A5-B65CC9764FD8}"/>
                  </a:ext>
                </a:extLst>
              </p:cNvPr>
              <p:cNvSpPr>
                <a:spLocks noChangeAspect="1"/>
              </p:cNvSpPr>
              <p:nvPr/>
            </p:nvSpPr>
            <p:spPr>
              <a:xfrm>
                <a:off x="3836277" y="2261330"/>
                <a:ext cx="420414" cy="422032"/>
              </a:xfrm>
              <a:prstGeom prst="ellipse">
                <a:avLst/>
              </a:prstGeom>
              <a:solidFill>
                <a:schemeClr val="accent4">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14" name="Oval 13">
                <a:extLst>
                  <a:ext uri="{FF2B5EF4-FFF2-40B4-BE49-F238E27FC236}">
                    <a16:creationId xmlns:a16="http://schemas.microsoft.com/office/drawing/2014/main" id="{425AE6B0-9458-9C4B-B0F7-95864628DEF6}"/>
                  </a:ext>
                </a:extLst>
              </p:cNvPr>
              <p:cNvSpPr>
                <a:spLocks noChangeAspect="1"/>
              </p:cNvSpPr>
              <p:nvPr/>
            </p:nvSpPr>
            <p:spPr>
              <a:xfrm>
                <a:off x="3836277" y="3019912"/>
                <a:ext cx="420414" cy="422032"/>
              </a:xfrm>
              <a:prstGeom prst="ellipse">
                <a:avLst/>
              </a:prstGeom>
              <a:solidFill>
                <a:schemeClr val="accent4">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15" name="Oval 14">
                <a:extLst>
                  <a:ext uri="{FF2B5EF4-FFF2-40B4-BE49-F238E27FC236}">
                    <a16:creationId xmlns:a16="http://schemas.microsoft.com/office/drawing/2014/main" id="{36154FF4-46E7-4C4E-9A8C-76313FA5FCC4}"/>
                  </a:ext>
                </a:extLst>
              </p:cNvPr>
              <p:cNvSpPr>
                <a:spLocks noChangeAspect="1"/>
              </p:cNvSpPr>
              <p:nvPr/>
            </p:nvSpPr>
            <p:spPr>
              <a:xfrm>
                <a:off x="3836277" y="3778494"/>
                <a:ext cx="420414" cy="422032"/>
              </a:xfrm>
              <a:prstGeom prst="ellipse">
                <a:avLst/>
              </a:prstGeom>
              <a:solidFill>
                <a:schemeClr val="accent4">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grpSp>
        <p:sp>
          <p:nvSpPr>
            <p:cNvPr id="16" name="Oval 15">
              <a:extLst>
                <a:ext uri="{FF2B5EF4-FFF2-40B4-BE49-F238E27FC236}">
                  <a16:creationId xmlns:a16="http://schemas.microsoft.com/office/drawing/2014/main" id="{25D7B87D-8825-5543-9774-B7FA024B5142}"/>
                </a:ext>
              </a:extLst>
            </p:cNvPr>
            <p:cNvSpPr>
              <a:spLocks noChangeAspect="1"/>
            </p:cNvSpPr>
            <p:nvPr/>
          </p:nvSpPr>
          <p:spPr>
            <a:xfrm>
              <a:off x="6800491" y="3045761"/>
              <a:ext cx="420414" cy="422032"/>
            </a:xfrm>
            <a:prstGeom prst="ellipse">
              <a:avLst/>
            </a:prstGeom>
            <a:solidFill>
              <a:srgbClr val="FFFF00"/>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cxnSp>
          <p:nvCxnSpPr>
            <p:cNvPr id="5" name="Straight Connector 4">
              <a:extLst>
                <a:ext uri="{FF2B5EF4-FFF2-40B4-BE49-F238E27FC236}">
                  <a16:creationId xmlns:a16="http://schemas.microsoft.com/office/drawing/2014/main" id="{91E27BA8-52DE-1543-A3C5-E5DBBADA3073}"/>
                </a:ext>
              </a:extLst>
            </p:cNvPr>
            <p:cNvCxnSpPr>
              <a:cxnSpLocks/>
              <a:stCxn id="12" idx="3"/>
              <a:endCxn id="2" idx="2"/>
            </p:cNvCxnSpPr>
            <p:nvPr/>
          </p:nvCxnSpPr>
          <p:spPr>
            <a:xfrm flipV="1">
              <a:off x="2354028" y="2119020"/>
              <a:ext cx="1375687" cy="1019863"/>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90F8073-BC16-A44B-BCFC-2B01D69258DA}"/>
                </a:ext>
              </a:extLst>
            </p:cNvPr>
            <p:cNvCxnSpPr>
              <a:cxnSpLocks/>
              <a:stCxn id="12" idx="3"/>
              <a:endCxn id="13" idx="2"/>
            </p:cNvCxnSpPr>
            <p:nvPr/>
          </p:nvCxnSpPr>
          <p:spPr>
            <a:xfrm flipV="1">
              <a:off x="2354028" y="2877371"/>
              <a:ext cx="1375687" cy="261512"/>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FC7FC45-05F1-8E48-9E4E-EB4F3FD72165}"/>
                </a:ext>
              </a:extLst>
            </p:cNvPr>
            <p:cNvCxnSpPr>
              <a:cxnSpLocks/>
              <a:stCxn id="12" idx="3"/>
              <a:endCxn id="14" idx="2"/>
            </p:cNvCxnSpPr>
            <p:nvPr/>
          </p:nvCxnSpPr>
          <p:spPr>
            <a:xfrm>
              <a:off x="2354028" y="3138883"/>
              <a:ext cx="1375687" cy="497071"/>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2B1FBF3-E989-7043-875F-8FCC881A8970}"/>
                </a:ext>
              </a:extLst>
            </p:cNvPr>
            <p:cNvCxnSpPr>
              <a:cxnSpLocks/>
              <a:stCxn id="12" idx="3"/>
              <a:endCxn id="15" idx="2"/>
            </p:cNvCxnSpPr>
            <p:nvPr/>
          </p:nvCxnSpPr>
          <p:spPr>
            <a:xfrm>
              <a:off x="2354028" y="3138883"/>
              <a:ext cx="1375687" cy="1255652"/>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07CDC9D7-1201-AD4B-BA27-17A209E83CE3}"/>
                </a:ext>
              </a:extLst>
            </p:cNvPr>
            <p:cNvGrpSpPr/>
            <p:nvPr/>
          </p:nvGrpSpPr>
          <p:grpSpPr>
            <a:xfrm>
              <a:off x="5105400" y="1908004"/>
              <a:ext cx="420414" cy="2697547"/>
              <a:chOff x="3836277" y="1502979"/>
              <a:chExt cx="420414" cy="2697547"/>
            </a:xfrm>
          </p:grpSpPr>
          <p:sp>
            <p:nvSpPr>
              <p:cNvPr id="25" name="Oval 24">
                <a:extLst>
                  <a:ext uri="{FF2B5EF4-FFF2-40B4-BE49-F238E27FC236}">
                    <a16:creationId xmlns:a16="http://schemas.microsoft.com/office/drawing/2014/main" id="{4491CBC6-5D81-334B-9ACB-D3562F6F91C1}"/>
                  </a:ext>
                </a:extLst>
              </p:cNvPr>
              <p:cNvSpPr>
                <a:spLocks noChangeAspect="1"/>
              </p:cNvSpPr>
              <p:nvPr/>
            </p:nvSpPr>
            <p:spPr>
              <a:xfrm>
                <a:off x="3836277" y="1502979"/>
                <a:ext cx="420414" cy="422032"/>
              </a:xfrm>
              <a:prstGeom prst="ellipse">
                <a:avLst/>
              </a:prstGeom>
              <a:solidFill>
                <a:schemeClr val="accent4">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26" name="Oval 25">
                <a:extLst>
                  <a:ext uri="{FF2B5EF4-FFF2-40B4-BE49-F238E27FC236}">
                    <a16:creationId xmlns:a16="http://schemas.microsoft.com/office/drawing/2014/main" id="{F8D1DEA9-09CA-8C49-949E-24A54001C833}"/>
                  </a:ext>
                </a:extLst>
              </p:cNvPr>
              <p:cNvSpPr>
                <a:spLocks noChangeAspect="1"/>
              </p:cNvSpPr>
              <p:nvPr/>
            </p:nvSpPr>
            <p:spPr>
              <a:xfrm>
                <a:off x="3836277" y="2261330"/>
                <a:ext cx="420414" cy="422032"/>
              </a:xfrm>
              <a:prstGeom prst="ellipse">
                <a:avLst/>
              </a:prstGeom>
              <a:solidFill>
                <a:schemeClr val="accent4">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27" name="Oval 26">
                <a:extLst>
                  <a:ext uri="{FF2B5EF4-FFF2-40B4-BE49-F238E27FC236}">
                    <a16:creationId xmlns:a16="http://schemas.microsoft.com/office/drawing/2014/main" id="{66755276-6AA1-CF40-8762-0C53FAA94005}"/>
                  </a:ext>
                </a:extLst>
              </p:cNvPr>
              <p:cNvSpPr>
                <a:spLocks noChangeAspect="1"/>
              </p:cNvSpPr>
              <p:nvPr/>
            </p:nvSpPr>
            <p:spPr>
              <a:xfrm>
                <a:off x="3836277" y="3019912"/>
                <a:ext cx="420414" cy="422032"/>
              </a:xfrm>
              <a:prstGeom prst="ellipse">
                <a:avLst/>
              </a:prstGeom>
              <a:solidFill>
                <a:schemeClr val="accent4">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28" name="Oval 27">
                <a:extLst>
                  <a:ext uri="{FF2B5EF4-FFF2-40B4-BE49-F238E27FC236}">
                    <a16:creationId xmlns:a16="http://schemas.microsoft.com/office/drawing/2014/main" id="{C58E3DF4-1E18-CC45-834A-136678F3ABEF}"/>
                  </a:ext>
                </a:extLst>
              </p:cNvPr>
              <p:cNvSpPr>
                <a:spLocks noChangeAspect="1"/>
              </p:cNvSpPr>
              <p:nvPr/>
            </p:nvSpPr>
            <p:spPr>
              <a:xfrm>
                <a:off x="3836277" y="3778494"/>
                <a:ext cx="420414" cy="422032"/>
              </a:xfrm>
              <a:prstGeom prst="ellipse">
                <a:avLst/>
              </a:prstGeom>
              <a:solidFill>
                <a:schemeClr val="accent4">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grpSp>
        <p:cxnSp>
          <p:nvCxnSpPr>
            <p:cNvPr id="29" name="Straight Connector 28">
              <a:extLst>
                <a:ext uri="{FF2B5EF4-FFF2-40B4-BE49-F238E27FC236}">
                  <a16:creationId xmlns:a16="http://schemas.microsoft.com/office/drawing/2014/main" id="{3FD300CA-D4AF-B04F-B80B-C9B49E754404}"/>
                </a:ext>
              </a:extLst>
            </p:cNvPr>
            <p:cNvCxnSpPr>
              <a:cxnSpLocks/>
              <a:stCxn id="2" idx="6"/>
              <a:endCxn id="25" idx="2"/>
            </p:cNvCxnSpPr>
            <p:nvPr/>
          </p:nvCxnSpPr>
          <p:spPr>
            <a:xfrm>
              <a:off x="4150128" y="2119020"/>
              <a:ext cx="955272" cy="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D9D3E05-F1C0-BB49-A904-4C08A3508A27}"/>
                </a:ext>
              </a:extLst>
            </p:cNvPr>
            <p:cNvCxnSpPr>
              <a:cxnSpLocks/>
              <a:stCxn id="2" idx="6"/>
              <a:endCxn id="26" idx="2"/>
            </p:cNvCxnSpPr>
            <p:nvPr/>
          </p:nvCxnSpPr>
          <p:spPr>
            <a:xfrm>
              <a:off x="4150128" y="2119020"/>
              <a:ext cx="955272" cy="758351"/>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9B4C846-E367-5444-B1D4-9D2D0730E3A0}"/>
                </a:ext>
              </a:extLst>
            </p:cNvPr>
            <p:cNvCxnSpPr>
              <a:cxnSpLocks/>
              <a:stCxn id="2" idx="6"/>
              <a:endCxn id="27" idx="2"/>
            </p:cNvCxnSpPr>
            <p:nvPr/>
          </p:nvCxnSpPr>
          <p:spPr>
            <a:xfrm>
              <a:off x="4150128" y="2119020"/>
              <a:ext cx="955272" cy="1516933"/>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A0D9C85-BF03-3049-8F3E-1F2E81813870}"/>
                </a:ext>
              </a:extLst>
            </p:cNvPr>
            <p:cNvCxnSpPr>
              <a:cxnSpLocks/>
              <a:stCxn id="2" idx="6"/>
              <a:endCxn id="28" idx="2"/>
            </p:cNvCxnSpPr>
            <p:nvPr/>
          </p:nvCxnSpPr>
          <p:spPr>
            <a:xfrm>
              <a:off x="4150128" y="2119020"/>
              <a:ext cx="955272" cy="2275515"/>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FA7229F-C711-8D48-8240-644D43E0403D}"/>
                </a:ext>
              </a:extLst>
            </p:cNvPr>
            <p:cNvCxnSpPr>
              <a:cxnSpLocks/>
              <a:stCxn id="13" idx="6"/>
            </p:cNvCxnSpPr>
            <p:nvPr/>
          </p:nvCxnSpPr>
          <p:spPr>
            <a:xfrm flipV="1">
              <a:off x="4150128" y="2153751"/>
              <a:ext cx="955272" cy="72362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E945FD2-3E61-734B-8C0A-4406C2A8F180}"/>
                </a:ext>
              </a:extLst>
            </p:cNvPr>
            <p:cNvCxnSpPr>
              <a:cxnSpLocks/>
              <a:stCxn id="13" idx="6"/>
              <a:endCxn id="26" idx="2"/>
            </p:cNvCxnSpPr>
            <p:nvPr/>
          </p:nvCxnSpPr>
          <p:spPr>
            <a:xfrm>
              <a:off x="4150128" y="2877371"/>
              <a:ext cx="955272" cy="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0A719933-4C8B-9A4C-BBF3-AA8E1E2DF48B}"/>
                </a:ext>
              </a:extLst>
            </p:cNvPr>
            <p:cNvCxnSpPr>
              <a:cxnSpLocks/>
              <a:stCxn id="13" idx="6"/>
              <a:endCxn id="27" idx="2"/>
            </p:cNvCxnSpPr>
            <p:nvPr/>
          </p:nvCxnSpPr>
          <p:spPr>
            <a:xfrm>
              <a:off x="4150128" y="2877371"/>
              <a:ext cx="955272" cy="758582"/>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BFD3CEA-842E-6640-9BD5-A19CBCDAC514}"/>
                </a:ext>
              </a:extLst>
            </p:cNvPr>
            <p:cNvCxnSpPr>
              <a:cxnSpLocks/>
              <a:stCxn id="13" idx="6"/>
              <a:endCxn id="28" idx="2"/>
            </p:cNvCxnSpPr>
            <p:nvPr/>
          </p:nvCxnSpPr>
          <p:spPr>
            <a:xfrm>
              <a:off x="4150128" y="2877371"/>
              <a:ext cx="955272" cy="1517164"/>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A6C4239-A3B2-0440-B8CA-8FE59A698BD7}"/>
                </a:ext>
              </a:extLst>
            </p:cNvPr>
            <p:cNvCxnSpPr>
              <a:cxnSpLocks/>
              <a:endCxn id="25" idx="2"/>
            </p:cNvCxnSpPr>
            <p:nvPr/>
          </p:nvCxnSpPr>
          <p:spPr>
            <a:xfrm flipV="1">
              <a:off x="4150128" y="2119020"/>
              <a:ext cx="955272" cy="1516933"/>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04671295-7964-2144-A7B9-51AFA1785DEC}"/>
                </a:ext>
              </a:extLst>
            </p:cNvPr>
            <p:cNvCxnSpPr>
              <a:cxnSpLocks/>
              <a:stCxn id="14" idx="6"/>
            </p:cNvCxnSpPr>
            <p:nvPr/>
          </p:nvCxnSpPr>
          <p:spPr>
            <a:xfrm flipV="1">
              <a:off x="4150128" y="2912101"/>
              <a:ext cx="955272" cy="723852"/>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E3D1B7B0-4BE1-144D-8919-2E86B58B0E20}"/>
                </a:ext>
              </a:extLst>
            </p:cNvPr>
            <p:cNvCxnSpPr>
              <a:cxnSpLocks/>
              <a:stCxn id="14" idx="6"/>
              <a:endCxn id="27" idx="2"/>
            </p:cNvCxnSpPr>
            <p:nvPr/>
          </p:nvCxnSpPr>
          <p:spPr>
            <a:xfrm>
              <a:off x="4150128" y="3635953"/>
              <a:ext cx="955272" cy="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EB8C74F8-B7D5-B341-9742-7DF5037AF9A6}"/>
                </a:ext>
              </a:extLst>
            </p:cNvPr>
            <p:cNvCxnSpPr>
              <a:cxnSpLocks/>
              <a:stCxn id="14" idx="6"/>
              <a:endCxn id="28" idx="2"/>
            </p:cNvCxnSpPr>
            <p:nvPr/>
          </p:nvCxnSpPr>
          <p:spPr>
            <a:xfrm>
              <a:off x="4150128" y="3635953"/>
              <a:ext cx="955272" cy="758582"/>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C8417992-1F77-7943-94BF-7BE08E1F0AB0}"/>
                </a:ext>
              </a:extLst>
            </p:cNvPr>
            <p:cNvCxnSpPr>
              <a:cxnSpLocks/>
              <a:stCxn id="15" idx="6"/>
              <a:endCxn id="25" idx="2"/>
            </p:cNvCxnSpPr>
            <p:nvPr/>
          </p:nvCxnSpPr>
          <p:spPr>
            <a:xfrm flipV="1">
              <a:off x="4150128" y="2119020"/>
              <a:ext cx="955272" cy="2275515"/>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CB67DC53-A7F1-6744-90B4-6E90EE136923}"/>
                </a:ext>
              </a:extLst>
            </p:cNvPr>
            <p:cNvCxnSpPr>
              <a:cxnSpLocks/>
              <a:stCxn id="15" idx="6"/>
              <a:endCxn id="26" idx="2"/>
            </p:cNvCxnSpPr>
            <p:nvPr/>
          </p:nvCxnSpPr>
          <p:spPr>
            <a:xfrm flipV="1">
              <a:off x="4150128" y="2877371"/>
              <a:ext cx="955272" cy="1517164"/>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34D9D097-CB81-6A49-8EC5-ACF40383C5A3}"/>
                </a:ext>
              </a:extLst>
            </p:cNvPr>
            <p:cNvCxnSpPr>
              <a:cxnSpLocks/>
              <a:stCxn id="15" idx="6"/>
              <a:endCxn id="27" idx="2"/>
            </p:cNvCxnSpPr>
            <p:nvPr/>
          </p:nvCxnSpPr>
          <p:spPr>
            <a:xfrm flipV="1">
              <a:off x="4150128" y="3635953"/>
              <a:ext cx="955272" cy="758582"/>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88387AD9-CE3C-4E48-ADFC-9A614BE45D36}"/>
                </a:ext>
              </a:extLst>
            </p:cNvPr>
            <p:cNvCxnSpPr>
              <a:cxnSpLocks/>
              <a:stCxn id="15" idx="6"/>
              <a:endCxn id="28" idx="2"/>
            </p:cNvCxnSpPr>
            <p:nvPr/>
          </p:nvCxnSpPr>
          <p:spPr>
            <a:xfrm>
              <a:off x="4150128" y="4394535"/>
              <a:ext cx="955272" cy="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AB80CA3E-DE31-D740-973B-307D1A270341}"/>
                </a:ext>
              </a:extLst>
            </p:cNvPr>
            <p:cNvCxnSpPr>
              <a:cxnSpLocks/>
              <a:stCxn id="25" idx="6"/>
              <a:endCxn id="16" idx="2"/>
            </p:cNvCxnSpPr>
            <p:nvPr/>
          </p:nvCxnSpPr>
          <p:spPr>
            <a:xfrm>
              <a:off x="5525814" y="2119020"/>
              <a:ext cx="1274677" cy="1137757"/>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0481ECC0-0824-1C42-BDE5-DBBAA473E4FE}"/>
                </a:ext>
              </a:extLst>
            </p:cNvPr>
            <p:cNvCxnSpPr>
              <a:cxnSpLocks/>
              <a:stCxn id="26" idx="6"/>
              <a:endCxn id="16" idx="2"/>
            </p:cNvCxnSpPr>
            <p:nvPr/>
          </p:nvCxnSpPr>
          <p:spPr>
            <a:xfrm>
              <a:off x="5525814" y="2877371"/>
              <a:ext cx="1274677" cy="379406"/>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48E073B5-9785-674F-8AB0-1DDE3946CF89}"/>
                </a:ext>
              </a:extLst>
            </p:cNvPr>
            <p:cNvCxnSpPr>
              <a:cxnSpLocks/>
              <a:stCxn id="27" idx="6"/>
              <a:endCxn id="16" idx="2"/>
            </p:cNvCxnSpPr>
            <p:nvPr/>
          </p:nvCxnSpPr>
          <p:spPr>
            <a:xfrm flipV="1">
              <a:off x="5525814" y="3256777"/>
              <a:ext cx="1274677" cy="379176"/>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D0E40971-8120-2F49-A2F6-3B9690B5474A}"/>
                </a:ext>
              </a:extLst>
            </p:cNvPr>
            <p:cNvCxnSpPr>
              <a:cxnSpLocks/>
              <a:stCxn id="28" idx="6"/>
              <a:endCxn id="16" idx="2"/>
            </p:cNvCxnSpPr>
            <p:nvPr/>
          </p:nvCxnSpPr>
          <p:spPr>
            <a:xfrm flipV="1">
              <a:off x="5525814" y="3256777"/>
              <a:ext cx="1274677" cy="1137758"/>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46" name="TextBox 45">
            <a:extLst>
              <a:ext uri="{FF2B5EF4-FFF2-40B4-BE49-F238E27FC236}">
                <a16:creationId xmlns:a16="http://schemas.microsoft.com/office/drawing/2014/main" id="{7DB3EABE-9485-4540-84A8-F59EF4A12EAC}"/>
              </a:ext>
            </a:extLst>
          </p:cNvPr>
          <p:cNvSpPr txBox="1"/>
          <p:nvPr/>
        </p:nvSpPr>
        <p:spPr>
          <a:xfrm>
            <a:off x="1488166" y="4414627"/>
            <a:ext cx="5861030" cy="308674"/>
          </a:xfrm>
          <a:prstGeom prst="rect">
            <a:avLst/>
          </a:prstGeom>
          <a:noFill/>
        </p:spPr>
        <p:txBody>
          <a:bodyPr wrap="square" rtlCol="0">
            <a:spAutoFit/>
          </a:bodyPr>
          <a:lstStyle/>
          <a:p>
            <a:r>
              <a:rPr lang="en-US" sz="1406" dirty="0">
                <a:latin typeface="Baskerville" panose="02020502070401020303" pitchFamily="18" charset="0"/>
                <a:ea typeface="Baskerville" panose="02020502070401020303" pitchFamily="18" charset="0"/>
              </a:rPr>
              <a:t>This way, the both the networks together directly learns the policy.</a:t>
            </a:r>
          </a:p>
        </p:txBody>
      </p:sp>
      <p:sp>
        <p:nvSpPr>
          <p:cNvPr id="6" name="Date Placeholder 5">
            <a:extLst>
              <a:ext uri="{FF2B5EF4-FFF2-40B4-BE49-F238E27FC236}">
                <a16:creationId xmlns:a16="http://schemas.microsoft.com/office/drawing/2014/main" id="{E45B72F7-9089-32AD-232B-8B5E6A05C4D3}"/>
              </a:ext>
            </a:extLst>
          </p:cNvPr>
          <p:cNvSpPr>
            <a:spLocks noGrp="1"/>
          </p:cNvSpPr>
          <p:nvPr>
            <p:ph type="dt" sz="half" idx="10"/>
          </p:nvPr>
        </p:nvSpPr>
        <p:spPr/>
        <p:txBody>
          <a:bodyPr/>
          <a:lstStyle/>
          <a:p>
            <a:r>
              <a:rPr lang="en-US"/>
              <a:t>14 Feb 2024</a:t>
            </a:r>
          </a:p>
        </p:txBody>
      </p:sp>
      <p:sp>
        <p:nvSpPr>
          <p:cNvPr id="9" name="Slide Number Placeholder 8">
            <a:extLst>
              <a:ext uri="{FF2B5EF4-FFF2-40B4-BE49-F238E27FC236}">
                <a16:creationId xmlns:a16="http://schemas.microsoft.com/office/drawing/2014/main" id="{ECA28D03-28F8-CD4B-8760-CA07EA980355}"/>
              </a:ext>
            </a:extLst>
          </p:cNvPr>
          <p:cNvSpPr>
            <a:spLocks noGrp="1"/>
          </p:cNvSpPr>
          <p:nvPr>
            <p:ph type="sldNum" sz="quarter" idx="12"/>
          </p:nvPr>
        </p:nvSpPr>
        <p:spPr/>
        <p:txBody>
          <a:bodyPr/>
          <a:lstStyle/>
          <a:p>
            <a:fld id="{B2FED1A7-FB98-43FD-AA3D-E7C3EC56B298}" type="slidenum">
              <a:rPr lang="en-US" smtClean="0"/>
              <a:t>30</a:t>
            </a:fld>
            <a:endParaRPr lang="en-US"/>
          </a:p>
        </p:txBody>
      </p:sp>
      <p:sp>
        <p:nvSpPr>
          <p:cNvPr id="22" name="Title 2">
            <a:extLst>
              <a:ext uri="{FF2B5EF4-FFF2-40B4-BE49-F238E27FC236}">
                <a16:creationId xmlns:a16="http://schemas.microsoft.com/office/drawing/2014/main" id="{6576C4F2-80B1-4EBF-34FD-1EC4ED13330B}"/>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 Actor Critic</a:t>
            </a:r>
          </a:p>
        </p:txBody>
      </p:sp>
    </p:spTree>
    <p:extLst>
      <p:ext uri="{BB962C8B-B14F-4D97-AF65-F5344CB8AC3E}">
        <p14:creationId xmlns:p14="http://schemas.microsoft.com/office/powerpoint/2010/main" val="3659439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E30A6CA-90E0-E141-895C-DFE79D8F823E}"/>
              </a:ext>
            </a:extLst>
          </p:cNvPr>
          <p:cNvGrpSpPr/>
          <p:nvPr/>
        </p:nvGrpSpPr>
        <p:grpSpPr>
          <a:xfrm>
            <a:off x="1412195" y="1658168"/>
            <a:ext cx="5985555" cy="2300674"/>
            <a:chOff x="358926" y="2210891"/>
            <a:chExt cx="7980740" cy="3067565"/>
          </a:xfrm>
        </p:grpSpPr>
        <p:sp>
          <p:nvSpPr>
            <p:cNvPr id="2" name="Rectangle 1">
              <a:extLst>
                <a:ext uri="{FF2B5EF4-FFF2-40B4-BE49-F238E27FC236}">
                  <a16:creationId xmlns:a16="http://schemas.microsoft.com/office/drawing/2014/main" id="{EAFB3D5C-E797-0140-AF25-A882D2128592}"/>
                </a:ext>
              </a:extLst>
            </p:cNvPr>
            <p:cNvSpPr/>
            <p:nvPr/>
          </p:nvSpPr>
          <p:spPr>
            <a:xfrm>
              <a:off x="1442155" y="3156145"/>
              <a:ext cx="1140178" cy="829734"/>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2">
                      <a:lumMod val="50000"/>
                    </a:schemeClr>
                  </a:solidFill>
                  <a:latin typeface="Baskerville" panose="02020502070401020303" pitchFamily="18" charset="0"/>
                  <a:ea typeface="Baskerville" panose="02020502070401020303" pitchFamily="18" charset="0"/>
                </a:rPr>
                <a:t>ACTOR MODEL</a:t>
              </a:r>
            </a:p>
          </p:txBody>
        </p:sp>
        <p:sp>
          <p:nvSpPr>
            <p:cNvPr id="6" name="Rectangle 5">
              <a:extLst>
                <a:ext uri="{FF2B5EF4-FFF2-40B4-BE49-F238E27FC236}">
                  <a16:creationId xmlns:a16="http://schemas.microsoft.com/office/drawing/2014/main" id="{0F2EA447-AA78-844C-ACD1-4D94632B5E95}"/>
                </a:ext>
              </a:extLst>
            </p:cNvPr>
            <p:cNvSpPr/>
            <p:nvPr/>
          </p:nvSpPr>
          <p:spPr>
            <a:xfrm>
              <a:off x="3355621" y="3156145"/>
              <a:ext cx="1140178" cy="82973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2">
                      <a:lumMod val="50000"/>
                    </a:schemeClr>
                  </a:solidFill>
                  <a:latin typeface="Baskerville" panose="02020502070401020303" pitchFamily="18" charset="0"/>
                  <a:ea typeface="Baskerville" panose="02020502070401020303" pitchFamily="18" charset="0"/>
                </a:rPr>
                <a:t>CRITIC</a:t>
              </a:r>
            </a:p>
            <a:p>
              <a:pPr algn="ctr"/>
              <a:r>
                <a:rPr lang="en-US" sz="1400" dirty="0">
                  <a:solidFill>
                    <a:schemeClr val="tx2">
                      <a:lumMod val="50000"/>
                    </a:schemeClr>
                  </a:solidFill>
                  <a:latin typeface="Baskerville" panose="02020502070401020303" pitchFamily="18" charset="0"/>
                  <a:ea typeface="Baskerville" panose="02020502070401020303" pitchFamily="18" charset="0"/>
                </a:rPr>
                <a:t>MODEL</a:t>
              </a:r>
            </a:p>
          </p:txBody>
        </p:sp>
        <p:sp>
          <p:nvSpPr>
            <p:cNvPr id="7" name="Rectangle 6">
              <a:extLst>
                <a:ext uri="{FF2B5EF4-FFF2-40B4-BE49-F238E27FC236}">
                  <a16:creationId xmlns:a16="http://schemas.microsoft.com/office/drawing/2014/main" id="{3B6FCA74-5ECB-A742-A8F4-EF906C5C6220}"/>
                </a:ext>
              </a:extLst>
            </p:cNvPr>
            <p:cNvSpPr/>
            <p:nvPr/>
          </p:nvSpPr>
          <p:spPr>
            <a:xfrm>
              <a:off x="6217354" y="2893679"/>
              <a:ext cx="2122312" cy="1354666"/>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lumMod val="50000"/>
                    </a:schemeClr>
                  </a:solidFill>
                  <a:latin typeface="Baskerville" panose="02020502070401020303" pitchFamily="18" charset="0"/>
                  <a:ea typeface="Baskerville" panose="02020502070401020303" pitchFamily="18" charset="0"/>
                </a:rPr>
                <a:t>RESONANT</a:t>
              </a:r>
            </a:p>
            <a:p>
              <a:pPr algn="ctr"/>
              <a:r>
                <a:rPr lang="en-US" sz="1600" dirty="0">
                  <a:solidFill>
                    <a:schemeClr val="tx2">
                      <a:lumMod val="50000"/>
                    </a:schemeClr>
                  </a:solidFill>
                  <a:latin typeface="Baskerville" panose="02020502070401020303" pitchFamily="18" charset="0"/>
                  <a:ea typeface="Baskerville" panose="02020502070401020303" pitchFamily="18" charset="0"/>
                </a:rPr>
                <a:t>EXTRACTION</a:t>
              </a:r>
            </a:p>
          </p:txBody>
        </p:sp>
        <p:cxnSp>
          <p:nvCxnSpPr>
            <p:cNvPr id="5" name="Straight Arrow Connector 4">
              <a:extLst>
                <a:ext uri="{FF2B5EF4-FFF2-40B4-BE49-F238E27FC236}">
                  <a16:creationId xmlns:a16="http://schemas.microsoft.com/office/drawing/2014/main" id="{C53108B2-84FD-CB43-A5B3-BBE7CCC07FE0}"/>
                </a:ext>
              </a:extLst>
            </p:cNvPr>
            <p:cNvCxnSpPr>
              <a:stCxn id="6" idx="1"/>
              <a:endCxn id="2" idx="3"/>
            </p:cNvCxnSpPr>
            <p:nvPr/>
          </p:nvCxnSpPr>
          <p:spPr>
            <a:xfrm flipH="1">
              <a:off x="2582333" y="3571012"/>
              <a:ext cx="773288" cy="0"/>
            </a:xfrm>
            <a:prstGeom prst="straightConnector1">
              <a:avLst/>
            </a:prstGeom>
            <a:ln w="28575">
              <a:solidFill>
                <a:schemeClr val="tx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Elbow Connector 8">
              <a:extLst>
                <a:ext uri="{FF2B5EF4-FFF2-40B4-BE49-F238E27FC236}">
                  <a16:creationId xmlns:a16="http://schemas.microsoft.com/office/drawing/2014/main" id="{55A92B93-6318-224C-A90F-3B43DCD63A08}"/>
                </a:ext>
              </a:extLst>
            </p:cNvPr>
            <p:cNvCxnSpPr>
              <a:stCxn id="2" idx="0"/>
              <a:endCxn id="7" idx="0"/>
            </p:cNvCxnSpPr>
            <p:nvPr/>
          </p:nvCxnSpPr>
          <p:spPr>
            <a:xfrm rot="5400000" flipH="1" flipV="1">
              <a:off x="4514144" y="391779"/>
              <a:ext cx="262466" cy="5266266"/>
            </a:xfrm>
            <a:prstGeom prst="bentConnector3">
              <a:avLst>
                <a:gd name="adj1" fmla="val 475270"/>
              </a:avLst>
            </a:prstGeom>
            <a:ln w="28575">
              <a:solidFill>
                <a:schemeClr val="tx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CC50C00-7B28-5C47-8ECF-06A4FFB82AE4}"/>
                </a:ext>
              </a:extLst>
            </p:cNvPr>
            <p:cNvCxnSpPr>
              <a:stCxn id="7" idx="1"/>
              <a:endCxn id="6" idx="3"/>
            </p:cNvCxnSpPr>
            <p:nvPr/>
          </p:nvCxnSpPr>
          <p:spPr>
            <a:xfrm flipH="1">
              <a:off x="4495799" y="3571012"/>
              <a:ext cx="1721555" cy="0"/>
            </a:xfrm>
            <a:prstGeom prst="straightConnector1">
              <a:avLst/>
            </a:prstGeom>
            <a:ln w="28575">
              <a:solidFill>
                <a:schemeClr val="tx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Elbow Connector 17">
              <a:extLst>
                <a:ext uri="{FF2B5EF4-FFF2-40B4-BE49-F238E27FC236}">
                  <a16:creationId xmlns:a16="http://schemas.microsoft.com/office/drawing/2014/main" id="{2F107531-D8BA-5B48-983A-2993D2C6EE62}"/>
                </a:ext>
              </a:extLst>
            </p:cNvPr>
            <p:cNvCxnSpPr>
              <a:stCxn id="7" idx="2"/>
            </p:cNvCxnSpPr>
            <p:nvPr/>
          </p:nvCxnSpPr>
          <p:spPr>
            <a:xfrm rot="5400000">
              <a:off x="4652433" y="2652378"/>
              <a:ext cx="1030111" cy="4222044"/>
            </a:xfrm>
            <a:prstGeom prst="bentConnector2">
              <a:avLst/>
            </a:prstGeom>
            <a:ln w="28575">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F36D6F3-2108-D643-91FE-6B114B3B00F5}"/>
                </a:ext>
              </a:extLst>
            </p:cNvPr>
            <p:cNvCxnSpPr/>
            <p:nvPr/>
          </p:nvCxnSpPr>
          <p:spPr>
            <a:xfrm flipV="1">
              <a:off x="3056466" y="4248344"/>
              <a:ext cx="0" cy="1030112"/>
            </a:xfrm>
            <a:prstGeom prst="line">
              <a:avLst/>
            </a:prstGeom>
            <a:ln w="28575">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Elbow Connector 21">
              <a:extLst>
                <a:ext uri="{FF2B5EF4-FFF2-40B4-BE49-F238E27FC236}">
                  <a16:creationId xmlns:a16="http://schemas.microsoft.com/office/drawing/2014/main" id="{6439BB16-72AE-D444-BA43-E7C0E7C13860}"/>
                </a:ext>
              </a:extLst>
            </p:cNvPr>
            <p:cNvCxnSpPr>
              <a:endCxn id="6" idx="2"/>
            </p:cNvCxnSpPr>
            <p:nvPr/>
          </p:nvCxnSpPr>
          <p:spPr>
            <a:xfrm flipV="1">
              <a:off x="3056466" y="3985879"/>
              <a:ext cx="869244" cy="262465"/>
            </a:xfrm>
            <a:prstGeom prst="bentConnector2">
              <a:avLst/>
            </a:prstGeom>
            <a:ln w="28575">
              <a:solidFill>
                <a:schemeClr val="tx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Elbow Connector 23">
              <a:extLst>
                <a:ext uri="{FF2B5EF4-FFF2-40B4-BE49-F238E27FC236}">
                  <a16:creationId xmlns:a16="http://schemas.microsoft.com/office/drawing/2014/main" id="{41DF5296-2349-B649-B651-662EEFCFFE93}"/>
                </a:ext>
              </a:extLst>
            </p:cNvPr>
            <p:cNvCxnSpPr>
              <a:cxnSpLocks/>
              <a:endCxn id="2" idx="2"/>
            </p:cNvCxnSpPr>
            <p:nvPr/>
          </p:nvCxnSpPr>
          <p:spPr>
            <a:xfrm rot="10800000">
              <a:off x="2012245" y="3985880"/>
              <a:ext cx="1044221" cy="262465"/>
            </a:xfrm>
            <a:prstGeom prst="bentConnector2">
              <a:avLst/>
            </a:prstGeom>
            <a:ln w="28575">
              <a:solidFill>
                <a:schemeClr val="tx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9F211A-2F9D-4B48-8EE7-BB57B6F64148}"/>
                </a:ext>
              </a:extLst>
            </p:cNvPr>
            <p:cNvSpPr txBox="1"/>
            <p:nvPr/>
          </p:nvSpPr>
          <p:spPr>
            <a:xfrm>
              <a:off x="4354443" y="4830624"/>
              <a:ext cx="1949379" cy="369332"/>
            </a:xfrm>
            <a:prstGeom prst="rect">
              <a:avLst/>
            </a:prstGeom>
            <a:noFill/>
          </p:spPr>
          <p:txBody>
            <a:bodyPr wrap="square" rtlCol="0">
              <a:spAutoFit/>
            </a:bodyPr>
            <a:lstStyle/>
            <a:p>
              <a:r>
                <a:rPr lang="en-US" sz="1200" dirty="0">
                  <a:latin typeface="Baskerville" panose="02020502070401020303" pitchFamily="18" charset="0"/>
                  <a:ea typeface="Baskerville" panose="02020502070401020303" pitchFamily="18" charset="0"/>
                </a:rPr>
                <a:t>OBSERVE STATE</a:t>
              </a:r>
            </a:p>
          </p:txBody>
        </p:sp>
        <p:sp>
          <p:nvSpPr>
            <p:cNvPr id="26" name="TextBox 25">
              <a:extLst>
                <a:ext uri="{FF2B5EF4-FFF2-40B4-BE49-F238E27FC236}">
                  <a16:creationId xmlns:a16="http://schemas.microsoft.com/office/drawing/2014/main" id="{24DB4649-4D69-4A40-9F43-BEB8F834702A}"/>
                </a:ext>
              </a:extLst>
            </p:cNvPr>
            <p:cNvSpPr txBox="1"/>
            <p:nvPr/>
          </p:nvSpPr>
          <p:spPr>
            <a:xfrm>
              <a:off x="4697891" y="3162895"/>
              <a:ext cx="1571371" cy="307776"/>
            </a:xfrm>
            <a:prstGeom prst="rect">
              <a:avLst/>
            </a:prstGeom>
            <a:noFill/>
          </p:spPr>
          <p:txBody>
            <a:bodyPr wrap="none" rtlCol="0">
              <a:spAutoFit/>
            </a:bodyPr>
            <a:lstStyle/>
            <a:p>
              <a:r>
                <a:rPr lang="en-US" sz="900" dirty="0">
                  <a:latin typeface="Baskerville" panose="02020502070401020303" pitchFamily="18" charset="0"/>
                  <a:ea typeface="Baskerville" panose="02020502070401020303" pitchFamily="18" charset="0"/>
                </a:rPr>
                <a:t>OBTAIN REWARD</a:t>
              </a:r>
            </a:p>
          </p:txBody>
        </p:sp>
        <p:sp>
          <p:nvSpPr>
            <p:cNvPr id="27" name="TextBox 26">
              <a:extLst>
                <a:ext uri="{FF2B5EF4-FFF2-40B4-BE49-F238E27FC236}">
                  <a16:creationId xmlns:a16="http://schemas.microsoft.com/office/drawing/2014/main" id="{72F86258-5FBC-F947-88B2-420F29F5869F}"/>
                </a:ext>
              </a:extLst>
            </p:cNvPr>
            <p:cNvSpPr txBox="1"/>
            <p:nvPr/>
          </p:nvSpPr>
          <p:spPr>
            <a:xfrm>
              <a:off x="2644980" y="3240579"/>
              <a:ext cx="695063" cy="338555"/>
            </a:xfrm>
            <a:prstGeom prst="rect">
              <a:avLst/>
            </a:prstGeom>
            <a:noFill/>
          </p:spPr>
          <p:txBody>
            <a:bodyPr wrap="none" rtlCol="0">
              <a:spAutoFit/>
            </a:bodyPr>
            <a:lstStyle/>
            <a:p>
              <a:r>
                <a:rPr lang="en-US" sz="1050" dirty="0">
                  <a:latin typeface="Baskerville" panose="02020502070401020303" pitchFamily="18" charset="0"/>
                  <a:ea typeface="Baskerville" panose="02020502070401020303" pitchFamily="18" charset="0"/>
                </a:rPr>
                <a:t>LOSS</a:t>
              </a:r>
            </a:p>
          </p:txBody>
        </p:sp>
        <p:sp>
          <p:nvSpPr>
            <p:cNvPr id="28" name="TextBox 27">
              <a:extLst>
                <a:ext uri="{FF2B5EF4-FFF2-40B4-BE49-F238E27FC236}">
                  <a16:creationId xmlns:a16="http://schemas.microsoft.com/office/drawing/2014/main" id="{CEF7968B-3A2A-2B4F-8C4D-56AAACB42FA9}"/>
                </a:ext>
              </a:extLst>
            </p:cNvPr>
            <p:cNvSpPr txBox="1"/>
            <p:nvPr/>
          </p:nvSpPr>
          <p:spPr>
            <a:xfrm>
              <a:off x="358926" y="2210891"/>
              <a:ext cx="1515800" cy="338555"/>
            </a:xfrm>
            <a:prstGeom prst="rect">
              <a:avLst/>
            </a:prstGeom>
            <a:noFill/>
          </p:spPr>
          <p:txBody>
            <a:bodyPr wrap="none" rtlCol="0">
              <a:spAutoFit/>
            </a:bodyPr>
            <a:lstStyle/>
            <a:p>
              <a:r>
                <a:rPr lang="en-US" sz="1050" dirty="0">
                  <a:latin typeface="Baskerville" panose="02020502070401020303" pitchFamily="18" charset="0"/>
                  <a:ea typeface="Baskerville" panose="02020502070401020303" pitchFamily="18" charset="0"/>
                </a:rPr>
                <a:t>TAKE ACTION</a:t>
              </a:r>
            </a:p>
          </p:txBody>
        </p:sp>
        <p:sp>
          <p:nvSpPr>
            <p:cNvPr id="29" name="Rounded Rectangle 28">
              <a:extLst>
                <a:ext uri="{FF2B5EF4-FFF2-40B4-BE49-F238E27FC236}">
                  <a16:creationId xmlns:a16="http://schemas.microsoft.com/office/drawing/2014/main" id="{8EF52171-E5F4-D048-A8D9-141AC5C2979D}"/>
                </a:ext>
              </a:extLst>
            </p:cNvPr>
            <p:cNvSpPr/>
            <p:nvPr/>
          </p:nvSpPr>
          <p:spPr>
            <a:xfrm>
              <a:off x="1188154" y="2602990"/>
              <a:ext cx="3561645" cy="1986844"/>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Baskerville" panose="02020502070401020303" pitchFamily="18" charset="0"/>
                <a:ea typeface="Baskerville" panose="02020502070401020303" pitchFamily="18" charset="0"/>
              </a:endParaRPr>
            </a:p>
          </p:txBody>
        </p:sp>
        <p:sp>
          <p:nvSpPr>
            <p:cNvPr id="31" name="TextBox 30">
              <a:extLst>
                <a:ext uri="{FF2B5EF4-FFF2-40B4-BE49-F238E27FC236}">
                  <a16:creationId xmlns:a16="http://schemas.microsoft.com/office/drawing/2014/main" id="{FF249B24-E5CD-0549-BFE9-7453BE83BB42}"/>
                </a:ext>
              </a:extLst>
            </p:cNvPr>
            <p:cNvSpPr txBox="1"/>
            <p:nvPr/>
          </p:nvSpPr>
          <p:spPr>
            <a:xfrm>
              <a:off x="944106" y="4696923"/>
              <a:ext cx="1165276" cy="338555"/>
            </a:xfrm>
            <a:prstGeom prst="rect">
              <a:avLst/>
            </a:prstGeom>
            <a:noFill/>
          </p:spPr>
          <p:txBody>
            <a:bodyPr wrap="none" rtlCol="0">
              <a:spAutoFit/>
            </a:bodyPr>
            <a:lstStyle/>
            <a:p>
              <a:r>
                <a:rPr lang="en-US" sz="1050" dirty="0">
                  <a:solidFill>
                    <a:srgbClr val="FF0000"/>
                  </a:solidFill>
                  <a:latin typeface="Baskerville" panose="02020502070401020303" pitchFamily="18" charset="0"/>
                  <a:ea typeface="Baskerville" panose="02020502070401020303" pitchFamily="18" charset="0"/>
                </a:rPr>
                <a:t>RL AGENT</a:t>
              </a:r>
            </a:p>
          </p:txBody>
        </p:sp>
      </p:grpSp>
      <p:sp>
        <p:nvSpPr>
          <p:cNvPr id="3" name="Date Placeholder 2">
            <a:extLst>
              <a:ext uri="{FF2B5EF4-FFF2-40B4-BE49-F238E27FC236}">
                <a16:creationId xmlns:a16="http://schemas.microsoft.com/office/drawing/2014/main" id="{156D4A22-A8B1-D36B-349A-E342B1942F66}"/>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CD3FA842-41C8-F88A-E340-9CE9061E143F}"/>
              </a:ext>
            </a:extLst>
          </p:cNvPr>
          <p:cNvSpPr>
            <a:spLocks noGrp="1"/>
          </p:cNvSpPr>
          <p:nvPr>
            <p:ph type="sldNum" sz="quarter" idx="12"/>
          </p:nvPr>
        </p:nvSpPr>
        <p:spPr/>
        <p:txBody>
          <a:bodyPr/>
          <a:lstStyle/>
          <a:p>
            <a:fld id="{B2FED1A7-FB98-43FD-AA3D-E7C3EC56B298}" type="slidenum">
              <a:rPr lang="en-US" smtClean="0"/>
              <a:t>31</a:t>
            </a:fld>
            <a:endParaRPr lang="en-US"/>
          </a:p>
        </p:txBody>
      </p:sp>
      <p:sp>
        <p:nvSpPr>
          <p:cNvPr id="8" name="TextBox 7">
            <a:extLst>
              <a:ext uri="{FF2B5EF4-FFF2-40B4-BE49-F238E27FC236}">
                <a16:creationId xmlns:a16="http://schemas.microsoft.com/office/drawing/2014/main" id="{6610BAD3-29F4-E222-8E0D-06562CB328DD}"/>
              </a:ext>
            </a:extLst>
          </p:cNvPr>
          <p:cNvSpPr txBox="1"/>
          <p:nvPr/>
        </p:nvSpPr>
        <p:spPr>
          <a:xfrm>
            <a:off x="1325083" y="3978975"/>
            <a:ext cx="2062301" cy="646331"/>
          </a:xfrm>
          <a:prstGeom prst="rect">
            <a:avLst/>
          </a:prstGeom>
          <a:noFill/>
        </p:spPr>
        <p:txBody>
          <a:bodyPr wrap="square" rtlCol="0">
            <a:spAutoFit/>
          </a:bodyPr>
          <a:lstStyle/>
          <a:p>
            <a:r>
              <a:rPr lang="en-US" sz="1800" dirty="0"/>
              <a:t>Actor learns to </a:t>
            </a:r>
            <a:r>
              <a:rPr lang="en-US" sz="1800" i="1" dirty="0"/>
              <a:t>act</a:t>
            </a:r>
            <a:r>
              <a:rPr lang="en-US" sz="1800" dirty="0"/>
              <a:t> better.</a:t>
            </a:r>
          </a:p>
        </p:txBody>
      </p:sp>
      <p:sp>
        <p:nvSpPr>
          <p:cNvPr id="12" name="TextBox 11">
            <a:extLst>
              <a:ext uri="{FF2B5EF4-FFF2-40B4-BE49-F238E27FC236}">
                <a16:creationId xmlns:a16="http://schemas.microsoft.com/office/drawing/2014/main" id="{166D4636-6B69-FC9B-9403-E0A0A3419ABD}"/>
              </a:ext>
            </a:extLst>
          </p:cNvPr>
          <p:cNvSpPr txBox="1"/>
          <p:nvPr/>
        </p:nvSpPr>
        <p:spPr>
          <a:xfrm>
            <a:off x="6202125" y="4005408"/>
            <a:ext cx="2391250" cy="646331"/>
          </a:xfrm>
          <a:prstGeom prst="rect">
            <a:avLst/>
          </a:prstGeom>
          <a:noFill/>
        </p:spPr>
        <p:txBody>
          <a:bodyPr wrap="square">
            <a:spAutoFit/>
          </a:bodyPr>
          <a:lstStyle/>
          <a:p>
            <a:r>
              <a:rPr lang="en-US" sz="1800" dirty="0"/>
              <a:t>Critic learns to </a:t>
            </a:r>
            <a:r>
              <a:rPr lang="en-US" sz="1800" i="1" dirty="0"/>
              <a:t>criticize</a:t>
            </a:r>
            <a:r>
              <a:rPr lang="en-US" sz="1800" dirty="0"/>
              <a:t> better.</a:t>
            </a:r>
          </a:p>
        </p:txBody>
      </p:sp>
      <p:sp>
        <p:nvSpPr>
          <p:cNvPr id="15" name="Title 2">
            <a:extLst>
              <a:ext uri="{FF2B5EF4-FFF2-40B4-BE49-F238E27FC236}">
                <a16:creationId xmlns:a16="http://schemas.microsoft.com/office/drawing/2014/main" id="{7AC9F71F-E384-3D1E-1E08-E046C885FEC9}"/>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 Actor Critic</a:t>
            </a:r>
          </a:p>
        </p:txBody>
      </p:sp>
    </p:spTree>
    <p:extLst>
      <p:ext uri="{BB962C8B-B14F-4D97-AF65-F5344CB8AC3E}">
        <p14:creationId xmlns:p14="http://schemas.microsoft.com/office/powerpoint/2010/main" val="1366911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E058E71-1C2A-674A-8106-31A4E0994BF4}"/>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778D54CD-82BC-6048-AD42-68C0B93F721C}"/>
              </a:ext>
            </a:extLst>
          </p:cNvPr>
          <p:cNvSpPr>
            <a:spLocks noGrp="1"/>
          </p:cNvSpPr>
          <p:nvPr>
            <p:ph type="sldNum" sz="quarter" idx="12"/>
          </p:nvPr>
        </p:nvSpPr>
        <p:spPr/>
        <p:txBody>
          <a:bodyPr/>
          <a:lstStyle/>
          <a:p>
            <a:fld id="{B2FED1A7-FB98-43FD-AA3D-E7C3EC56B298}" type="slidenum">
              <a:rPr lang="en-US" smtClean="0"/>
              <a:t>32</a:t>
            </a:fld>
            <a:endParaRPr lang="en-US"/>
          </a:p>
        </p:txBody>
      </p:sp>
      <p:pic>
        <p:nvPicPr>
          <p:cNvPr id="5" name="Picture 4">
            <a:extLst>
              <a:ext uri="{FF2B5EF4-FFF2-40B4-BE49-F238E27FC236}">
                <a16:creationId xmlns:a16="http://schemas.microsoft.com/office/drawing/2014/main" id="{0973EB47-AED0-F643-AD6A-749C9E0A263E}"/>
              </a:ext>
            </a:extLst>
          </p:cNvPr>
          <p:cNvPicPr>
            <a:picLocks noChangeAspect="1"/>
          </p:cNvPicPr>
          <p:nvPr/>
        </p:nvPicPr>
        <p:blipFill>
          <a:blip r:embed="rId2"/>
          <a:stretch>
            <a:fillRect/>
          </a:stretch>
        </p:blipFill>
        <p:spPr>
          <a:xfrm>
            <a:off x="1588770" y="2770632"/>
            <a:ext cx="2808351" cy="1872234"/>
          </a:xfrm>
          <a:prstGeom prst="rect">
            <a:avLst/>
          </a:prstGeom>
        </p:spPr>
      </p:pic>
      <p:pic>
        <p:nvPicPr>
          <p:cNvPr id="9" name="Picture 8" descr="A picture containing application&#10;&#10;Description automatically generated">
            <a:extLst>
              <a:ext uri="{FF2B5EF4-FFF2-40B4-BE49-F238E27FC236}">
                <a16:creationId xmlns:a16="http://schemas.microsoft.com/office/drawing/2014/main" id="{9F87A4FF-C6D0-1145-8842-FD0CE2AB0516}"/>
              </a:ext>
            </a:extLst>
          </p:cNvPr>
          <p:cNvPicPr>
            <a:picLocks noChangeAspect="1"/>
          </p:cNvPicPr>
          <p:nvPr/>
        </p:nvPicPr>
        <p:blipFill>
          <a:blip r:embed="rId3"/>
          <a:stretch>
            <a:fillRect/>
          </a:stretch>
        </p:blipFill>
        <p:spPr>
          <a:xfrm>
            <a:off x="4572000" y="1453896"/>
            <a:ext cx="3353562" cy="2235708"/>
          </a:xfrm>
          <a:prstGeom prst="rect">
            <a:avLst/>
          </a:prstGeom>
        </p:spPr>
      </p:pic>
      <p:pic>
        <p:nvPicPr>
          <p:cNvPr id="13" name="Picture 12">
            <a:extLst>
              <a:ext uri="{FF2B5EF4-FFF2-40B4-BE49-F238E27FC236}">
                <a16:creationId xmlns:a16="http://schemas.microsoft.com/office/drawing/2014/main" id="{4510D219-E44F-804D-8A05-7812AAF995B4}"/>
              </a:ext>
            </a:extLst>
          </p:cNvPr>
          <p:cNvPicPr>
            <a:picLocks noChangeAspect="1"/>
          </p:cNvPicPr>
          <p:nvPr/>
        </p:nvPicPr>
        <p:blipFill>
          <a:blip r:embed="rId4"/>
          <a:stretch>
            <a:fillRect/>
          </a:stretch>
        </p:blipFill>
        <p:spPr>
          <a:xfrm>
            <a:off x="1588770" y="888923"/>
            <a:ext cx="2804922" cy="1869948"/>
          </a:xfrm>
          <a:prstGeom prst="rect">
            <a:avLst/>
          </a:prstGeom>
        </p:spPr>
      </p:pic>
      <p:sp>
        <p:nvSpPr>
          <p:cNvPr id="11" name="Title 2">
            <a:extLst>
              <a:ext uri="{FF2B5EF4-FFF2-40B4-BE49-F238E27FC236}">
                <a16:creationId xmlns:a16="http://schemas.microsoft.com/office/drawing/2014/main" id="{D088B4A6-A434-4DA4-BBF9-60BFD32E875B}"/>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 Initial Results</a:t>
            </a:r>
          </a:p>
        </p:txBody>
      </p:sp>
    </p:spTree>
    <p:extLst>
      <p:ext uri="{BB962C8B-B14F-4D97-AF65-F5344CB8AC3E}">
        <p14:creationId xmlns:p14="http://schemas.microsoft.com/office/powerpoint/2010/main" val="2273777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D27AC-F6BF-C373-A3B6-A695BC55247E}"/>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075D419E-3568-9127-B69B-B27D960CD932}"/>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73F94F65-B8C7-5D0C-47A6-3B0078210400}"/>
              </a:ext>
            </a:extLst>
          </p:cNvPr>
          <p:cNvSpPr>
            <a:spLocks noGrp="1"/>
          </p:cNvSpPr>
          <p:nvPr>
            <p:ph type="sldNum" sz="quarter" idx="12"/>
          </p:nvPr>
        </p:nvSpPr>
        <p:spPr/>
        <p:txBody>
          <a:bodyPr/>
          <a:lstStyle/>
          <a:p>
            <a:fld id="{B2FED1A7-FB98-43FD-AA3D-E7C3EC56B298}" type="slidenum">
              <a:rPr lang="en-US" smtClean="0"/>
              <a:t>33</a:t>
            </a:fld>
            <a:endParaRPr lang="en-US"/>
          </a:p>
        </p:txBody>
      </p:sp>
      <p:pic>
        <p:nvPicPr>
          <p:cNvPr id="2" name="Picture 1" descr="A screenshot of a graph&#10;&#10;Description automatically generated">
            <a:extLst>
              <a:ext uri="{FF2B5EF4-FFF2-40B4-BE49-F238E27FC236}">
                <a16:creationId xmlns:a16="http://schemas.microsoft.com/office/drawing/2014/main" id="{A1FC3128-973C-F8C6-5258-FCE3A5B327B5}"/>
              </a:ext>
            </a:extLst>
          </p:cNvPr>
          <p:cNvPicPr>
            <a:picLocks noChangeAspect="1"/>
          </p:cNvPicPr>
          <p:nvPr/>
        </p:nvPicPr>
        <p:blipFill>
          <a:blip r:embed="rId2"/>
          <a:stretch>
            <a:fillRect/>
          </a:stretch>
        </p:blipFill>
        <p:spPr>
          <a:xfrm>
            <a:off x="1168353" y="845373"/>
            <a:ext cx="6807294" cy="3824042"/>
          </a:xfrm>
          <a:prstGeom prst="rect">
            <a:avLst/>
          </a:prstGeom>
        </p:spPr>
      </p:pic>
      <p:sp>
        <p:nvSpPr>
          <p:cNvPr id="7" name="Rectangle 6">
            <a:extLst>
              <a:ext uri="{FF2B5EF4-FFF2-40B4-BE49-F238E27FC236}">
                <a16:creationId xmlns:a16="http://schemas.microsoft.com/office/drawing/2014/main" id="{9EB67029-7A38-53F3-EBC0-AB38CF4AAF9C}"/>
              </a:ext>
            </a:extLst>
          </p:cNvPr>
          <p:cNvSpPr/>
          <p:nvPr/>
        </p:nvSpPr>
        <p:spPr>
          <a:xfrm>
            <a:off x="7247467" y="666044"/>
            <a:ext cx="728180" cy="5870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4BF347DE-5D16-5987-066D-A4EACF198379}"/>
              </a:ext>
            </a:extLst>
          </p:cNvPr>
          <p:cNvSpPr>
            <a:spLocks noGrp="1"/>
          </p:cNvSpPr>
          <p:nvPr>
            <p:ph type="title"/>
          </p:nvPr>
        </p:nvSpPr>
        <p:spPr>
          <a:xfrm>
            <a:off x="567995" y="135619"/>
            <a:ext cx="5657850"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 Initial Results</a:t>
            </a:r>
          </a:p>
        </p:txBody>
      </p:sp>
    </p:spTree>
    <p:extLst>
      <p:ext uri="{BB962C8B-B14F-4D97-AF65-F5344CB8AC3E}">
        <p14:creationId xmlns:p14="http://schemas.microsoft.com/office/powerpoint/2010/main" val="2768829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F81D1-D4B5-2893-F2AB-9B13DDAD10CA}"/>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689D25E9-09D7-68F1-7F40-889D7E464224}"/>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549D0ED6-7E43-A06A-1682-A91D4DA3828C}"/>
              </a:ext>
            </a:extLst>
          </p:cNvPr>
          <p:cNvSpPr>
            <a:spLocks noGrp="1"/>
          </p:cNvSpPr>
          <p:nvPr>
            <p:ph type="sldNum" sz="quarter" idx="12"/>
          </p:nvPr>
        </p:nvSpPr>
        <p:spPr/>
        <p:txBody>
          <a:bodyPr/>
          <a:lstStyle/>
          <a:p>
            <a:fld id="{B2FED1A7-FB98-43FD-AA3D-E7C3EC56B298}" type="slidenum">
              <a:rPr lang="en-US" smtClean="0"/>
              <a:t>34</a:t>
            </a:fld>
            <a:endParaRPr lang="en-US"/>
          </a:p>
        </p:txBody>
      </p:sp>
      <p:sp>
        <p:nvSpPr>
          <p:cNvPr id="2" name="TextBox 1">
            <a:extLst>
              <a:ext uri="{FF2B5EF4-FFF2-40B4-BE49-F238E27FC236}">
                <a16:creationId xmlns:a16="http://schemas.microsoft.com/office/drawing/2014/main" id="{6C0D0C38-80B0-FC93-65A9-AA224D513646}"/>
              </a:ext>
            </a:extLst>
          </p:cNvPr>
          <p:cNvSpPr txBox="1"/>
          <p:nvPr/>
        </p:nvSpPr>
        <p:spPr>
          <a:xfrm>
            <a:off x="354706" y="1137255"/>
            <a:ext cx="4366486" cy="492443"/>
          </a:xfrm>
          <a:prstGeom prst="rect">
            <a:avLst/>
          </a:prstGeom>
          <a:noFill/>
        </p:spPr>
        <p:txBody>
          <a:bodyPr wrap="square" rtlCol="0">
            <a:spAutoFit/>
          </a:bodyPr>
          <a:lstStyle/>
          <a:p>
            <a:pPr lvl="0" algn="just"/>
            <a:r>
              <a:rPr lang="en-US" sz="1300" dirty="0">
                <a:solidFill>
                  <a:schemeClr val="accent2">
                    <a:lumMod val="50000"/>
                  </a:schemeClr>
                </a:solidFill>
                <a:latin typeface="Baskerville" charset="0"/>
                <a:ea typeface="Baskerville" charset="0"/>
                <a:cs typeface="Baskerville" charset="0"/>
              </a:rPr>
              <a:t>A neutralized PID policy function to optimize the SDF of the spill.</a:t>
            </a:r>
          </a:p>
        </p:txBody>
      </p:sp>
      <p:sp>
        <p:nvSpPr>
          <p:cNvPr id="5" name="TextBox 4">
            <a:extLst>
              <a:ext uri="{FF2B5EF4-FFF2-40B4-BE49-F238E27FC236}">
                <a16:creationId xmlns:a16="http://schemas.microsoft.com/office/drawing/2014/main" id="{F0BE3A94-150A-DACE-F755-B0C5C0DBAF02}"/>
              </a:ext>
            </a:extLst>
          </p:cNvPr>
          <p:cNvSpPr txBox="1"/>
          <p:nvPr/>
        </p:nvSpPr>
        <p:spPr>
          <a:xfrm>
            <a:off x="354706" y="1696055"/>
            <a:ext cx="4366486" cy="492443"/>
          </a:xfrm>
          <a:prstGeom prst="rect">
            <a:avLst/>
          </a:prstGeom>
          <a:noFill/>
        </p:spPr>
        <p:txBody>
          <a:bodyPr wrap="square" rtlCol="0">
            <a:spAutoFit/>
          </a:bodyPr>
          <a:lstStyle/>
          <a:p>
            <a:pPr lvl="0" algn="just"/>
            <a:r>
              <a:rPr lang="en-US" sz="1300" dirty="0">
                <a:solidFill>
                  <a:schemeClr val="accent2">
                    <a:lumMod val="50000"/>
                  </a:schemeClr>
                </a:solidFill>
                <a:latin typeface="Baskerville" charset="0"/>
                <a:ea typeface="Baskerville" charset="0"/>
                <a:cs typeface="Baskerville" charset="0"/>
              </a:rPr>
              <a:t>Uses the same physics simulator but with an inductive bias of PID based policy to formulate the state vector.</a:t>
            </a:r>
          </a:p>
        </p:txBody>
      </p:sp>
      <p:sp>
        <p:nvSpPr>
          <p:cNvPr id="7" name="TextBox 6">
            <a:extLst>
              <a:ext uri="{FF2B5EF4-FFF2-40B4-BE49-F238E27FC236}">
                <a16:creationId xmlns:a16="http://schemas.microsoft.com/office/drawing/2014/main" id="{D1A318C6-B653-F978-2CEC-15AD789E3EBD}"/>
              </a:ext>
            </a:extLst>
          </p:cNvPr>
          <p:cNvSpPr txBox="1"/>
          <p:nvPr/>
        </p:nvSpPr>
        <p:spPr>
          <a:xfrm>
            <a:off x="354706" y="2318355"/>
            <a:ext cx="4366486" cy="892552"/>
          </a:xfrm>
          <a:prstGeom prst="rect">
            <a:avLst/>
          </a:prstGeom>
          <a:noFill/>
        </p:spPr>
        <p:txBody>
          <a:bodyPr wrap="square" rtlCol="0">
            <a:spAutoFit/>
          </a:bodyPr>
          <a:lstStyle/>
          <a:p>
            <a:pPr algn="just"/>
            <a:r>
              <a:rPr lang="en-US" sz="1300" dirty="0">
                <a:solidFill>
                  <a:schemeClr val="accent2">
                    <a:lumMod val="50000"/>
                  </a:schemeClr>
                </a:solidFill>
                <a:latin typeface="Baskerville" charset="0"/>
                <a:ea typeface="Baskerville" charset="0"/>
                <a:cs typeface="Baskerville" charset="0"/>
              </a:rPr>
              <a:t>The PPO algorithm, an RL technique plays a central role in optimizing policy functions to enhance decision-making in sequential tasks and we specifically chose PPO to refine our reward function. </a:t>
            </a:r>
          </a:p>
        </p:txBody>
      </p:sp>
      <p:sp>
        <p:nvSpPr>
          <p:cNvPr id="8" name="TextBox 7">
            <a:extLst>
              <a:ext uri="{FF2B5EF4-FFF2-40B4-BE49-F238E27FC236}">
                <a16:creationId xmlns:a16="http://schemas.microsoft.com/office/drawing/2014/main" id="{99869726-1CFF-289B-723E-F4700F58E30E}"/>
              </a:ext>
            </a:extLst>
          </p:cNvPr>
          <p:cNvSpPr txBox="1"/>
          <p:nvPr/>
        </p:nvSpPr>
        <p:spPr>
          <a:xfrm>
            <a:off x="354706" y="3232430"/>
            <a:ext cx="4366486" cy="292388"/>
          </a:xfrm>
          <a:prstGeom prst="rect">
            <a:avLst/>
          </a:prstGeom>
          <a:noFill/>
        </p:spPr>
        <p:txBody>
          <a:bodyPr wrap="square" rtlCol="0">
            <a:spAutoFit/>
          </a:bodyPr>
          <a:lstStyle/>
          <a:p>
            <a:pPr lvl="0" algn="just"/>
            <a:r>
              <a:rPr lang="en-US" sz="1300" dirty="0">
                <a:solidFill>
                  <a:schemeClr val="tx2">
                    <a:lumMod val="60000"/>
                    <a:lumOff val="40000"/>
                  </a:schemeClr>
                </a:solidFill>
                <a:latin typeface="Baskerville" charset="0"/>
                <a:ea typeface="Baskerville" charset="0"/>
                <a:cs typeface="Baskerville" charset="0"/>
              </a:rPr>
              <a:t>Reward function:</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6C309BB-975A-51B9-2923-FC6F40C8F558}"/>
                  </a:ext>
                </a:extLst>
              </p:cNvPr>
              <p:cNvSpPr txBox="1"/>
              <p:nvPr/>
            </p:nvSpPr>
            <p:spPr>
              <a:xfrm>
                <a:off x="1352848" y="3647929"/>
                <a:ext cx="2370201" cy="338554"/>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𝑟</m:t>
                          </m:r>
                        </m:e>
                        <m:sub>
                          <m:r>
                            <a:rPr lang="en-US" sz="1600" b="0" i="1" smtClean="0">
                              <a:latin typeface="Cambria Math" panose="02040503050406030204" pitchFamily="18" charset="0"/>
                            </a:rPr>
                            <m:t>𝑡</m:t>
                          </m:r>
                        </m:sub>
                      </m:sSub>
                      <m:r>
                        <a:rPr lang="en-US" sz="1600" b="0" i="1" smtClean="0">
                          <a:latin typeface="Cambria Math" panose="02040503050406030204" pitchFamily="18" charset="0"/>
                        </a:rPr>
                        <m:t>=−</m:t>
                      </m:r>
                      <m:r>
                        <a:rPr lang="en-US" sz="1600" b="0" i="1" smtClean="0">
                          <a:latin typeface="Cambria Math" panose="02040503050406030204" pitchFamily="18" charset="0"/>
                        </a:rPr>
                        <m:t>𝐸𝑀𝐴</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𝑡</m:t>
                          </m:r>
                          <m:r>
                            <a:rPr lang="en-US" sz="1600" b="0" i="1" smtClean="0">
                              <a:latin typeface="Cambria Math" panose="02040503050406030204" pitchFamily="18" charset="0"/>
                            </a:rPr>
                            <m:t>,</m:t>
                          </m:r>
                          <m:r>
                            <a:rPr lang="en-US" sz="1600" b="0" i="1" smtClean="0">
                              <a:latin typeface="Cambria Math" panose="02040503050406030204" pitchFamily="18" charset="0"/>
                            </a:rPr>
                            <m:t>𝛼</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0,1</m:t>
                          </m:r>
                        </m:e>
                      </m:d>
                    </m:oMath>
                  </m:oMathPara>
                </a14:m>
                <a:endParaRPr lang="en-US" sz="1600" dirty="0">
                  <a:latin typeface="Helvetica" pitchFamily="2" charset="0"/>
                </a:endParaRPr>
              </a:p>
            </p:txBody>
          </p:sp>
        </mc:Choice>
        <mc:Fallback>
          <p:sp>
            <p:nvSpPr>
              <p:cNvPr id="9" name="TextBox 8">
                <a:extLst>
                  <a:ext uri="{FF2B5EF4-FFF2-40B4-BE49-F238E27FC236}">
                    <a16:creationId xmlns:a16="http://schemas.microsoft.com/office/drawing/2014/main" id="{C6C309BB-975A-51B9-2923-FC6F40C8F558}"/>
                  </a:ext>
                </a:extLst>
              </p:cNvPr>
              <p:cNvSpPr txBox="1">
                <a:spLocks noRot="1" noChangeAspect="1" noMove="1" noResize="1" noEditPoints="1" noAdjustHandles="1" noChangeArrowheads="1" noChangeShapeType="1" noTextEdit="1"/>
              </p:cNvSpPr>
              <p:nvPr/>
            </p:nvSpPr>
            <p:spPr>
              <a:xfrm>
                <a:off x="1352848" y="3647929"/>
                <a:ext cx="2370201" cy="33855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03443D09-006A-A82E-EBC5-AEBBE7838A5A}"/>
                  </a:ext>
                </a:extLst>
              </p:cNvPr>
              <p:cNvSpPr txBox="1"/>
              <p:nvPr/>
            </p:nvSpPr>
            <p:spPr>
              <a:xfrm>
                <a:off x="545206" y="4131117"/>
                <a:ext cx="4366486" cy="272767"/>
              </a:xfrm>
              <a:prstGeom prst="rect">
                <a:avLst/>
              </a:prstGeom>
              <a:noFill/>
            </p:spPr>
            <p:txBody>
              <a:bodyPr wrap="square" rtlCol="0">
                <a:spAutoFit/>
              </a:bodyPr>
              <a:lstStyle/>
              <a:p>
                <a:pPr lvl="0" algn="just"/>
                <a:r>
                  <a:rPr lang="en-US" sz="1125" dirty="0">
                    <a:solidFill>
                      <a:schemeClr val="accent2">
                        <a:lumMod val="50000"/>
                      </a:schemeClr>
                    </a:solidFill>
                    <a:latin typeface="Baskerville" charset="0"/>
                    <a:ea typeface="Baskerville" charset="0"/>
                    <a:cs typeface="Baskerville" charset="0"/>
                  </a:rPr>
                  <a:t>where  </a:t>
                </a:r>
                <a14:m>
                  <m:oMath xmlns:m="http://schemas.openxmlformats.org/officeDocument/2006/math">
                    <m:r>
                      <a:rPr lang="en-US" sz="1200" b="0" i="1" smtClean="0">
                        <a:latin typeface="Cambria Math" panose="02040503050406030204" pitchFamily="18" charset="0"/>
                      </a:rPr>
                      <m:t>𝐸𝑀𝐴</m:t>
                    </m:r>
                    <m:d>
                      <m:dPr>
                        <m:ctrlPr>
                          <a:rPr lang="en-US" sz="1200" b="0" i="0" smtClean="0">
                            <a:latin typeface="Cambria Math" panose="02040503050406030204" pitchFamily="18" charset="0"/>
                          </a:rPr>
                        </m:ctrlPr>
                      </m:dPr>
                      <m:e>
                        <m:r>
                          <m:rPr>
                            <m:sty m:val="p"/>
                          </m:rPr>
                          <a:rPr lang="en-US" sz="1200" b="0" i="0" smtClean="0">
                            <a:latin typeface="Cambria Math" panose="02040503050406030204" pitchFamily="18" charset="0"/>
                          </a:rPr>
                          <m:t>t</m:t>
                        </m:r>
                        <m:r>
                          <a:rPr lang="en-US" sz="1200" b="0" i="0" smtClean="0">
                            <a:latin typeface="Cambria Math" panose="02040503050406030204" pitchFamily="18" charset="0"/>
                          </a:rPr>
                          <m:t>,</m:t>
                        </m:r>
                        <m:r>
                          <a:rPr lang="en-US" sz="1200" b="0" i="1" smtClean="0">
                            <a:latin typeface="Cambria Math" panose="02040503050406030204" pitchFamily="18" charset="0"/>
                          </a:rPr>
                          <m:t>𝛼</m:t>
                        </m:r>
                      </m:e>
                    </m:d>
                    <m:r>
                      <a:rPr lang="en-US" sz="1200" b="0" i="1" smtClean="0">
                        <a:latin typeface="Cambria Math" panose="02040503050406030204" pitchFamily="18" charset="0"/>
                      </a:rPr>
                      <m:t>=</m:t>
                    </m:r>
                    <m:r>
                      <a:rPr lang="en-US" sz="1200" b="0" i="1" smtClean="0">
                        <a:latin typeface="Cambria Math" panose="02040503050406030204" pitchFamily="18" charset="0"/>
                      </a:rPr>
                      <m:t>𝛼</m:t>
                    </m:r>
                    <m:d>
                      <m:dPr>
                        <m:begChr m:val="|"/>
                        <m:endChr m:val="|"/>
                        <m:ctrlPr>
                          <a:rPr lang="en-US" sz="1200" b="0" i="1" smtClean="0">
                            <a:latin typeface="Cambria Math" panose="02040503050406030204" pitchFamily="18" charset="0"/>
                          </a:rPr>
                        </m:ctrlPr>
                      </m:dPr>
                      <m:e>
                        <m:r>
                          <a:rPr lang="en-US" sz="1200" b="0" i="1" smtClean="0">
                            <a:latin typeface="Cambria Math" panose="02040503050406030204" pitchFamily="18" charset="0"/>
                          </a:rPr>
                          <m:t> </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𝑥</m:t>
                            </m:r>
                          </m:e>
                          <m:sub>
                            <m:r>
                              <a:rPr lang="en-US" sz="1200" b="0" i="1" smtClean="0">
                                <a:latin typeface="Cambria Math" panose="02040503050406030204" pitchFamily="18" charset="0"/>
                              </a:rPr>
                              <m:t>𝑡</m:t>
                            </m:r>
                          </m:sub>
                        </m:sSub>
                        <m:r>
                          <a:rPr lang="en-US" sz="1200" b="0" i="1" smtClean="0">
                            <a:latin typeface="Cambria Math" panose="02040503050406030204" pitchFamily="18" charset="0"/>
                          </a:rPr>
                          <m:t>−</m:t>
                        </m:r>
                        <m:r>
                          <a:rPr lang="en-US" sz="1200" b="0" i="1" smtClean="0">
                            <a:latin typeface="Cambria Math" panose="02040503050406030204" pitchFamily="18" charset="0"/>
                          </a:rPr>
                          <m:t>𝜎</m:t>
                        </m:r>
                      </m:e>
                    </m:d>
                    <m:r>
                      <a:rPr lang="en-US" sz="1200" b="0" i="1" smtClean="0">
                        <a:latin typeface="Cambria Math" panose="02040503050406030204" pitchFamily="18" charset="0"/>
                      </a:rPr>
                      <m:t>+</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1+</m:t>
                        </m:r>
                        <m:r>
                          <a:rPr lang="en-US" sz="1200" b="0" i="1" smtClean="0">
                            <a:latin typeface="Cambria Math" panose="02040503050406030204" pitchFamily="18" charset="0"/>
                          </a:rPr>
                          <m:t>𝛼</m:t>
                        </m:r>
                      </m:e>
                    </m:d>
                    <m:r>
                      <a:rPr lang="en-US" sz="1200" b="0" i="1" smtClean="0">
                        <a:latin typeface="Cambria Math" panose="02040503050406030204" pitchFamily="18" charset="0"/>
                      </a:rPr>
                      <m:t>𝐸𝑀𝐴</m:t>
                    </m:r>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r>
                          <a:rPr lang="en-US" sz="1200" b="0" i="1" smtClean="0">
                            <a:latin typeface="Cambria Math" panose="02040503050406030204" pitchFamily="18" charset="0"/>
                          </a:rPr>
                          <m:t>−1,</m:t>
                        </m:r>
                        <m:r>
                          <a:rPr lang="en-US" sz="1200" b="0" i="1" smtClean="0">
                            <a:latin typeface="Cambria Math" panose="02040503050406030204" pitchFamily="18" charset="0"/>
                          </a:rPr>
                          <m:t>𝛼</m:t>
                        </m:r>
                      </m:e>
                    </m:d>
                  </m:oMath>
                </a14:m>
                <a:r>
                  <a:rPr lang="en-US" sz="1125" dirty="0">
                    <a:solidFill>
                      <a:schemeClr val="accent2">
                        <a:lumMod val="50000"/>
                      </a:schemeClr>
                    </a:solidFill>
                    <a:latin typeface="Baskerville" charset="0"/>
                    <a:ea typeface="Baskerville" charset="0"/>
                    <a:cs typeface="Baskerville" charset="0"/>
                  </a:rPr>
                  <a:t> </a:t>
                </a:r>
              </a:p>
            </p:txBody>
          </p:sp>
        </mc:Choice>
        <mc:Fallback>
          <p:sp>
            <p:nvSpPr>
              <p:cNvPr id="10" name="TextBox 9">
                <a:extLst>
                  <a:ext uri="{FF2B5EF4-FFF2-40B4-BE49-F238E27FC236}">
                    <a16:creationId xmlns:a16="http://schemas.microsoft.com/office/drawing/2014/main" id="{03443D09-006A-A82E-EBC5-AEBBE7838A5A}"/>
                  </a:ext>
                </a:extLst>
              </p:cNvPr>
              <p:cNvSpPr txBox="1">
                <a:spLocks noRot="1" noChangeAspect="1" noMove="1" noResize="1" noEditPoints="1" noAdjustHandles="1" noChangeArrowheads="1" noChangeShapeType="1" noTextEdit="1"/>
              </p:cNvSpPr>
              <p:nvPr/>
            </p:nvSpPr>
            <p:spPr>
              <a:xfrm>
                <a:off x="545206" y="4131117"/>
                <a:ext cx="4366486" cy="272767"/>
              </a:xfrm>
              <a:prstGeom prst="rect">
                <a:avLst/>
              </a:prstGeom>
              <a:blipFill>
                <a:blip r:embed="rId3"/>
                <a:stretch>
                  <a:fillRect t="-4545" b="-13636"/>
                </a:stretch>
              </a:blipFill>
            </p:spPr>
            <p:txBody>
              <a:bodyPr/>
              <a:lstStyle/>
              <a:p>
                <a:r>
                  <a:rPr lang="en-US">
                    <a:noFill/>
                  </a:rPr>
                  <a:t> </a:t>
                </a:r>
              </a:p>
            </p:txBody>
          </p:sp>
        </mc:Fallback>
      </mc:AlternateContent>
      <p:pic>
        <p:nvPicPr>
          <p:cNvPr id="12" name="Picture 11" descr="A diagram of a process&#10;&#10;Description automatically generated">
            <a:extLst>
              <a:ext uri="{FF2B5EF4-FFF2-40B4-BE49-F238E27FC236}">
                <a16:creationId xmlns:a16="http://schemas.microsoft.com/office/drawing/2014/main" id="{930D8D4F-98D5-FE0A-F957-CEE1FD8788AC}"/>
              </a:ext>
            </a:extLst>
          </p:cNvPr>
          <p:cNvPicPr>
            <a:picLocks noChangeAspect="1"/>
          </p:cNvPicPr>
          <p:nvPr/>
        </p:nvPicPr>
        <p:blipFill>
          <a:blip r:embed="rId4"/>
          <a:stretch>
            <a:fillRect/>
          </a:stretch>
        </p:blipFill>
        <p:spPr>
          <a:xfrm>
            <a:off x="4831368" y="1351288"/>
            <a:ext cx="4042674" cy="2490115"/>
          </a:xfrm>
          <a:prstGeom prst="rect">
            <a:avLst/>
          </a:prstGeom>
        </p:spPr>
      </p:pic>
      <p:sp>
        <p:nvSpPr>
          <p:cNvPr id="15" name="Title 2">
            <a:extLst>
              <a:ext uri="{FF2B5EF4-FFF2-40B4-BE49-F238E27FC236}">
                <a16:creationId xmlns:a16="http://schemas.microsoft.com/office/drawing/2014/main" id="{01EDB71F-AECF-DC1E-76B3-82AAF73A3798}"/>
              </a:ext>
            </a:extLst>
          </p:cNvPr>
          <p:cNvSpPr>
            <a:spLocks noGrp="1"/>
          </p:cNvSpPr>
          <p:nvPr>
            <p:ph type="title"/>
          </p:nvPr>
        </p:nvSpPr>
        <p:spPr>
          <a:xfrm>
            <a:off x="567995" y="135619"/>
            <a:ext cx="6589076"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 </a:t>
            </a:r>
            <a:r>
              <a:rPr lang="en-US" sz="2100" b="0" dirty="0" err="1">
                <a:latin typeface="Baskerville" panose="02020502070401020303" pitchFamily="18" charset="0"/>
                <a:ea typeface="Baskerville" panose="02020502070401020303" pitchFamily="18" charset="0"/>
              </a:rPr>
              <a:t>Neuralized</a:t>
            </a:r>
            <a:r>
              <a:rPr lang="en-US" sz="2100" b="0" dirty="0">
                <a:latin typeface="Baskerville" panose="02020502070401020303" pitchFamily="18" charset="0"/>
                <a:ea typeface="Baskerville" panose="02020502070401020303" pitchFamily="18" charset="0"/>
              </a:rPr>
              <a:t> PID Approach</a:t>
            </a:r>
          </a:p>
        </p:txBody>
      </p:sp>
    </p:spTree>
    <p:extLst>
      <p:ext uri="{BB962C8B-B14F-4D97-AF65-F5344CB8AC3E}">
        <p14:creationId xmlns:p14="http://schemas.microsoft.com/office/powerpoint/2010/main" val="3592549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22D90-B57F-782A-F352-567E98EEED17}"/>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FF552685-FB5C-50C6-BE74-151070E802A1}"/>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121839E9-73D7-93FD-D8F1-EE4BA02E8613}"/>
              </a:ext>
            </a:extLst>
          </p:cNvPr>
          <p:cNvSpPr>
            <a:spLocks noGrp="1"/>
          </p:cNvSpPr>
          <p:nvPr>
            <p:ph type="sldNum" sz="quarter" idx="12"/>
          </p:nvPr>
        </p:nvSpPr>
        <p:spPr/>
        <p:txBody>
          <a:bodyPr/>
          <a:lstStyle/>
          <a:p>
            <a:fld id="{B2FED1A7-FB98-43FD-AA3D-E7C3EC56B298}" type="slidenum">
              <a:rPr lang="en-US" smtClean="0"/>
              <a:t>35</a:t>
            </a:fld>
            <a:endParaRPr lang="en-US"/>
          </a:p>
        </p:txBody>
      </p:sp>
      <p:pic>
        <p:nvPicPr>
          <p:cNvPr id="12" name="Picture 11" descr="A table with numbers and symbols&#10;&#10;Description automatically generated">
            <a:extLst>
              <a:ext uri="{FF2B5EF4-FFF2-40B4-BE49-F238E27FC236}">
                <a16:creationId xmlns:a16="http://schemas.microsoft.com/office/drawing/2014/main" id="{0DDEADD4-119C-0754-F7E5-D309BF7B26B7}"/>
              </a:ext>
            </a:extLst>
          </p:cNvPr>
          <p:cNvPicPr>
            <a:picLocks noChangeAspect="1"/>
          </p:cNvPicPr>
          <p:nvPr/>
        </p:nvPicPr>
        <p:blipFill>
          <a:blip r:embed="rId2"/>
          <a:stretch>
            <a:fillRect/>
          </a:stretch>
        </p:blipFill>
        <p:spPr>
          <a:xfrm>
            <a:off x="455685" y="1449711"/>
            <a:ext cx="8232630" cy="2480939"/>
          </a:xfrm>
          <a:prstGeom prst="rect">
            <a:avLst/>
          </a:prstGeom>
        </p:spPr>
      </p:pic>
      <p:sp>
        <p:nvSpPr>
          <p:cNvPr id="15" name="Title 2">
            <a:extLst>
              <a:ext uri="{FF2B5EF4-FFF2-40B4-BE49-F238E27FC236}">
                <a16:creationId xmlns:a16="http://schemas.microsoft.com/office/drawing/2014/main" id="{89A6ED79-A3F5-A88D-A5DD-09DBF6819C03}"/>
              </a:ext>
            </a:extLst>
          </p:cNvPr>
          <p:cNvSpPr>
            <a:spLocks noGrp="1"/>
          </p:cNvSpPr>
          <p:nvPr>
            <p:ph type="title"/>
          </p:nvPr>
        </p:nvSpPr>
        <p:spPr>
          <a:xfrm>
            <a:off x="567995" y="135619"/>
            <a:ext cx="6589076"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 </a:t>
            </a:r>
            <a:r>
              <a:rPr lang="en-US" sz="2100" b="0" dirty="0" err="1">
                <a:latin typeface="Baskerville" panose="02020502070401020303" pitchFamily="18" charset="0"/>
                <a:ea typeface="Baskerville" panose="02020502070401020303" pitchFamily="18" charset="0"/>
              </a:rPr>
              <a:t>Neuralized</a:t>
            </a:r>
            <a:r>
              <a:rPr lang="en-US" sz="2100" b="0" dirty="0">
                <a:latin typeface="Baskerville" panose="02020502070401020303" pitchFamily="18" charset="0"/>
                <a:ea typeface="Baskerville" panose="02020502070401020303" pitchFamily="18" charset="0"/>
              </a:rPr>
              <a:t> PID Approach</a:t>
            </a:r>
          </a:p>
        </p:txBody>
      </p:sp>
    </p:spTree>
    <p:extLst>
      <p:ext uri="{BB962C8B-B14F-4D97-AF65-F5344CB8AC3E}">
        <p14:creationId xmlns:p14="http://schemas.microsoft.com/office/powerpoint/2010/main" val="1612652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94AB4-7BA8-A009-44B6-3C737EC44C6E}"/>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EA7D7819-CDE7-8D56-FAFB-452A02415424}"/>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0091DE9D-9D4E-43AF-D417-270E4227BF68}"/>
              </a:ext>
            </a:extLst>
          </p:cNvPr>
          <p:cNvSpPr>
            <a:spLocks noGrp="1"/>
          </p:cNvSpPr>
          <p:nvPr>
            <p:ph type="sldNum" sz="quarter" idx="12"/>
          </p:nvPr>
        </p:nvSpPr>
        <p:spPr/>
        <p:txBody>
          <a:bodyPr/>
          <a:lstStyle/>
          <a:p>
            <a:fld id="{B2FED1A7-FB98-43FD-AA3D-E7C3EC56B298}" type="slidenum">
              <a:rPr lang="en-US" smtClean="0"/>
              <a:t>36</a:t>
            </a:fld>
            <a:endParaRPr lang="en-US"/>
          </a:p>
        </p:txBody>
      </p:sp>
      <p:pic>
        <p:nvPicPr>
          <p:cNvPr id="12" name="Picture 11" descr="A table with numbers and symbols&#10;&#10;Description automatically generated">
            <a:extLst>
              <a:ext uri="{FF2B5EF4-FFF2-40B4-BE49-F238E27FC236}">
                <a16:creationId xmlns:a16="http://schemas.microsoft.com/office/drawing/2014/main" id="{3D3FAD2D-E3E6-97CF-7F69-51214A6FBFB6}"/>
              </a:ext>
            </a:extLst>
          </p:cNvPr>
          <p:cNvPicPr>
            <a:picLocks noChangeAspect="1"/>
          </p:cNvPicPr>
          <p:nvPr/>
        </p:nvPicPr>
        <p:blipFill>
          <a:blip r:embed="rId2"/>
          <a:stretch>
            <a:fillRect/>
          </a:stretch>
        </p:blipFill>
        <p:spPr>
          <a:xfrm>
            <a:off x="455685" y="1449711"/>
            <a:ext cx="8232630" cy="2480939"/>
          </a:xfrm>
          <a:prstGeom prst="rect">
            <a:avLst/>
          </a:prstGeom>
        </p:spPr>
      </p:pic>
      <p:sp>
        <p:nvSpPr>
          <p:cNvPr id="2" name="Rectangle 1">
            <a:extLst>
              <a:ext uri="{FF2B5EF4-FFF2-40B4-BE49-F238E27FC236}">
                <a16:creationId xmlns:a16="http://schemas.microsoft.com/office/drawing/2014/main" id="{4FEF8A80-6A46-708A-0AB7-219FA975F184}"/>
              </a:ext>
            </a:extLst>
          </p:cNvPr>
          <p:cNvSpPr/>
          <p:nvPr/>
        </p:nvSpPr>
        <p:spPr>
          <a:xfrm>
            <a:off x="636588" y="2762250"/>
            <a:ext cx="7504112" cy="254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D9F67D13-000C-98FF-B365-D0DD77DD4CA6}"/>
              </a:ext>
            </a:extLst>
          </p:cNvPr>
          <p:cNvSpPr>
            <a:spLocks noGrp="1"/>
          </p:cNvSpPr>
          <p:nvPr>
            <p:ph type="title"/>
          </p:nvPr>
        </p:nvSpPr>
        <p:spPr>
          <a:xfrm>
            <a:off x="567995" y="135619"/>
            <a:ext cx="6589076"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 </a:t>
            </a:r>
            <a:r>
              <a:rPr lang="en-US" sz="2100" b="0" dirty="0" err="1">
                <a:latin typeface="Baskerville" panose="02020502070401020303" pitchFamily="18" charset="0"/>
                <a:ea typeface="Baskerville" panose="02020502070401020303" pitchFamily="18" charset="0"/>
              </a:rPr>
              <a:t>Neuralized</a:t>
            </a:r>
            <a:r>
              <a:rPr lang="en-US" sz="2100" b="0" dirty="0">
                <a:latin typeface="Baskerville" panose="02020502070401020303" pitchFamily="18" charset="0"/>
                <a:ea typeface="Baskerville" panose="02020502070401020303" pitchFamily="18" charset="0"/>
              </a:rPr>
              <a:t> PID Approach</a:t>
            </a:r>
          </a:p>
        </p:txBody>
      </p:sp>
    </p:spTree>
    <p:extLst>
      <p:ext uri="{BB962C8B-B14F-4D97-AF65-F5344CB8AC3E}">
        <p14:creationId xmlns:p14="http://schemas.microsoft.com/office/powerpoint/2010/main" val="2536704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07BD7-60FC-D7FE-87B6-E0F6760F5562}"/>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C406BB2C-070A-FE3F-3F1C-D1BAD24248AD}"/>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805868A3-6282-DBFF-4B1A-1C2F09F91C81}"/>
              </a:ext>
            </a:extLst>
          </p:cNvPr>
          <p:cNvSpPr>
            <a:spLocks noGrp="1"/>
          </p:cNvSpPr>
          <p:nvPr>
            <p:ph type="sldNum" sz="quarter" idx="12"/>
          </p:nvPr>
        </p:nvSpPr>
        <p:spPr/>
        <p:txBody>
          <a:bodyPr/>
          <a:lstStyle/>
          <a:p>
            <a:fld id="{B2FED1A7-FB98-43FD-AA3D-E7C3EC56B298}" type="slidenum">
              <a:rPr lang="en-US" smtClean="0"/>
              <a:t>37</a:t>
            </a:fld>
            <a:endParaRPr lang="en-US"/>
          </a:p>
        </p:txBody>
      </p:sp>
      <p:pic>
        <p:nvPicPr>
          <p:cNvPr id="14" name="Picture 13" descr="A graph with colored lines and numbers&#10;&#10;Description automatically generated">
            <a:extLst>
              <a:ext uri="{FF2B5EF4-FFF2-40B4-BE49-F238E27FC236}">
                <a16:creationId xmlns:a16="http://schemas.microsoft.com/office/drawing/2014/main" id="{421C9144-3E4D-B825-F16E-D9D82E79C299}"/>
              </a:ext>
            </a:extLst>
          </p:cNvPr>
          <p:cNvPicPr>
            <a:picLocks noChangeAspect="1"/>
          </p:cNvPicPr>
          <p:nvPr/>
        </p:nvPicPr>
        <p:blipFill>
          <a:blip r:embed="rId2"/>
          <a:stretch>
            <a:fillRect/>
          </a:stretch>
        </p:blipFill>
        <p:spPr>
          <a:xfrm>
            <a:off x="335189" y="1202070"/>
            <a:ext cx="4059812" cy="3174590"/>
          </a:xfrm>
          <a:prstGeom prst="rect">
            <a:avLst/>
          </a:prstGeom>
        </p:spPr>
      </p:pic>
      <p:grpSp>
        <p:nvGrpSpPr>
          <p:cNvPr id="7" name="Group 6">
            <a:extLst>
              <a:ext uri="{FF2B5EF4-FFF2-40B4-BE49-F238E27FC236}">
                <a16:creationId xmlns:a16="http://schemas.microsoft.com/office/drawing/2014/main" id="{80A114BA-5109-5AAA-3437-DF70DB30F7A0}"/>
              </a:ext>
            </a:extLst>
          </p:cNvPr>
          <p:cNvGrpSpPr/>
          <p:nvPr/>
        </p:nvGrpSpPr>
        <p:grpSpPr>
          <a:xfrm>
            <a:off x="4572000" y="1073743"/>
            <a:ext cx="4424516" cy="3302917"/>
            <a:chOff x="4572000" y="1073743"/>
            <a:chExt cx="4424516" cy="3302917"/>
          </a:xfrm>
        </p:grpSpPr>
        <p:pic>
          <p:nvPicPr>
            <p:cNvPr id="11" name="Picture 10" descr="A graph of a number of steps&#10;&#10;Description automatically generated with medium confidence">
              <a:extLst>
                <a:ext uri="{FF2B5EF4-FFF2-40B4-BE49-F238E27FC236}">
                  <a16:creationId xmlns:a16="http://schemas.microsoft.com/office/drawing/2014/main" id="{480A6A52-74A0-98D3-8304-9F6FF12F4EDC}"/>
                </a:ext>
              </a:extLst>
            </p:cNvPr>
            <p:cNvPicPr>
              <a:picLocks noChangeAspect="1"/>
            </p:cNvPicPr>
            <p:nvPr/>
          </p:nvPicPr>
          <p:blipFill>
            <a:blip r:embed="rId3"/>
            <a:stretch>
              <a:fillRect/>
            </a:stretch>
          </p:blipFill>
          <p:spPr>
            <a:xfrm>
              <a:off x="4572000" y="1073743"/>
              <a:ext cx="4424516" cy="3302917"/>
            </a:xfrm>
            <a:prstGeom prst="rect">
              <a:avLst/>
            </a:prstGeom>
          </p:spPr>
        </p:pic>
        <p:cxnSp>
          <p:nvCxnSpPr>
            <p:cNvPr id="5" name="Straight Connector 4">
              <a:extLst>
                <a:ext uri="{FF2B5EF4-FFF2-40B4-BE49-F238E27FC236}">
                  <a16:creationId xmlns:a16="http://schemas.microsoft.com/office/drawing/2014/main" id="{0B71C308-34F0-E64F-034C-727239F59BD2}"/>
                </a:ext>
              </a:extLst>
            </p:cNvPr>
            <p:cNvCxnSpPr/>
            <p:nvPr/>
          </p:nvCxnSpPr>
          <p:spPr>
            <a:xfrm>
              <a:off x="5265174" y="3281516"/>
              <a:ext cx="3569110" cy="0"/>
            </a:xfrm>
            <a:prstGeom prst="line">
              <a:avLst/>
            </a:prstGeom>
          </p:spPr>
          <p:style>
            <a:lnRef idx="1">
              <a:schemeClr val="accent6"/>
            </a:lnRef>
            <a:fillRef idx="0">
              <a:schemeClr val="accent6"/>
            </a:fillRef>
            <a:effectRef idx="0">
              <a:schemeClr val="accent6"/>
            </a:effectRef>
            <a:fontRef idx="minor">
              <a:schemeClr val="tx1"/>
            </a:fontRef>
          </p:style>
        </p:cxnSp>
      </p:grpSp>
      <p:sp>
        <p:nvSpPr>
          <p:cNvPr id="10" name="Title 2">
            <a:extLst>
              <a:ext uri="{FF2B5EF4-FFF2-40B4-BE49-F238E27FC236}">
                <a16:creationId xmlns:a16="http://schemas.microsoft.com/office/drawing/2014/main" id="{81688C7E-6710-0642-F019-26F494046476}"/>
              </a:ext>
            </a:extLst>
          </p:cNvPr>
          <p:cNvSpPr>
            <a:spLocks noGrp="1"/>
          </p:cNvSpPr>
          <p:nvPr>
            <p:ph type="title"/>
          </p:nvPr>
        </p:nvSpPr>
        <p:spPr>
          <a:xfrm>
            <a:off x="567995" y="135619"/>
            <a:ext cx="6589076" cy="800100"/>
          </a:xfrm>
        </p:spPr>
        <p:txBody>
          <a:bodyPr>
            <a:normAutofit/>
          </a:bodyPr>
          <a:lstStyle/>
          <a:p>
            <a:r>
              <a:rPr lang="en-US" sz="2100" b="0" dirty="0">
                <a:latin typeface="Baskerville" panose="02020502070401020303" pitchFamily="18" charset="0"/>
                <a:ea typeface="Baskerville" panose="02020502070401020303" pitchFamily="18" charset="0"/>
              </a:rPr>
              <a:t>Reinforcement Learning  - </a:t>
            </a:r>
            <a:r>
              <a:rPr lang="en-US" sz="2100" b="0" dirty="0" err="1">
                <a:latin typeface="Baskerville" panose="02020502070401020303" pitchFamily="18" charset="0"/>
                <a:ea typeface="Baskerville" panose="02020502070401020303" pitchFamily="18" charset="0"/>
              </a:rPr>
              <a:t>Neuralized</a:t>
            </a:r>
            <a:r>
              <a:rPr lang="en-US" sz="2100" b="0" dirty="0">
                <a:latin typeface="Baskerville" panose="02020502070401020303" pitchFamily="18" charset="0"/>
                <a:ea typeface="Baskerville" panose="02020502070401020303" pitchFamily="18" charset="0"/>
              </a:rPr>
              <a:t> PID Approach</a:t>
            </a:r>
          </a:p>
        </p:txBody>
      </p:sp>
    </p:spTree>
    <p:extLst>
      <p:ext uri="{BB962C8B-B14F-4D97-AF65-F5344CB8AC3E}">
        <p14:creationId xmlns:p14="http://schemas.microsoft.com/office/powerpoint/2010/main" val="623934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259B5B1A-040B-B46C-CAF1-764B5601A643}"/>
              </a:ext>
            </a:extLst>
          </p:cNvPr>
          <p:cNvSpPr>
            <a:spLocks noGrp="1"/>
          </p:cNvSpPr>
          <p:nvPr>
            <p:ph type="title"/>
          </p:nvPr>
        </p:nvSpPr>
        <p:spPr>
          <a:xfrm>
            <a:off x="1530350" y="2171700"/>
            <a:ext cx="6083300" cy="800100"/>
          </a:xfrm>
        </p:spPr>
        <p:txBody>
          <a:bodyPr>
            <a:normAutofit/>
          </a:bodyPr>
          <a:lstStyle/>
          <a:p>
            <a:pPr algn="ctr"/>
            <a:r>
              <a:rPr lang="en-US" sz="2100" b="0" dirty="0">
                <a:latin typeface="Baskerville" panose="02020502070401020303" pitchFamily="18" charset="0"/>
                <a:ea typeface="Baskerville" panose="02020502070401020303" pitchFamily="18" charset="0"/>
              </a:rPr>
              <a:t>THANK YOU</a:t>
            </a:r>
            <a:endParaRPr lang="en-US" sz="2100" dirty="0">
              <a:latin typeface="Baskerville" panose="02020502070401020303" pitchFamily="18" charset="0"/>
              <a:ea typeface="Baskerville" panose="02020502070401020303" pitchFamily="18" charset="0"/>
            </a:endParaRPr>
          </a:p>
        </p:txBody>
      </p:sp>
      <p:sp>
        <p:nvSpPr>
          <p:cNvPr id="2" name="Date Placeholder 1">
            <a:extLst>
              <a:ext uri="{FF2B5EF4-FFF2-40B4-BE49-F238E27FC236}">
                <a16:creationId xmlns:a16="http://schemas.microsoft.com/office/drawing/2014/main" id="{B7FD8C6F-DE43-E079-7050-0A1AEB072429}"/>
              </a:ext>
            </a:extLst>
          </p:cNvPr>
          <p:cNvSpPr>
            <a:spLocks noGrp="1"/>
          </p:cNvSpPr>
          <p:nvPr>
            <p:ph type="dt" sz="half" idx="10"/>
          </p:nvPr>
        </p:nvSpPr>
        <p:spPr/>
        <p:txBody>
          <a:bodyPr/>
          <a:lstStyle/>
          <a:p>
            <a:r>
              <a:rPr lang="en-US"/>
              <a:t>14 Feb 2024</a:t>
            </a:r>
          </a:p>
        </p:txBody>
      </p:sp>
      <p:sp>
        <p:nvSpPr>
          <p:cNvPr id="3" name="Slide Number Placeholder 2">
            <a:extLst>
              <a:ext uri="{FF2B5EF4-FFF2-40B4-BE49-F238E27FC236}">
                <a16:creationId xmlns:a16="http://schemas.microsoft.com/office/drawing/2014/main" id="{DA8B05DD-1F1B-F653-3253-A79E3DA56676}"/>
              </a:ext>
            </a:extLst>
          </p:cNvPr>
          <p:cNvSpPr>
            <a:spLocks noGrp="1"/>
          </p:cNvSpPr>
          <p:nvPr>
            <p:ph type="sldNum" sz="quarter" idx="12"/>
          </p:nvPr>
        </p:nvSpPr>
        <p:spPr/>
        <p:txBody>
          <a:bodyPr/>
          <a:lstStyle/>
          <a:p>
            <a:fld id="{B2FED1A7-FB98-43FD-AA3D-E7C3EC56B298}" type="slidenum">
              <a:rPr lang="en-US" smtClean="0"/>
              <a:t>38</a:t>
            </a:fld>
            <a:endParaRPr lang="en-US"/>
          </a:p>
        </p:txBody>
      </p:sp>
    </p:spTree>
    <p:extLst>
      <p:ext uri="{BB962C8B-B14F-4D97-AF65-F5344CB8AC3E}">
        <p14:creationId xmlns:p14="http://schemas.microsoft.com/office/powerpoint/2010/main" val="2876568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756E849-6EE1-B964-4A47-C5EF4F39690B}"/>
              </a:ext>
            </a:extLst>
          </p:cNvPr>
          <p:cNvSpPr/>
          <p:nvPr/>
        </p:nvSpPr>
        <p:spPr>
          <a:xfrm>
            <a:off x="2114550" y="1771651"/>
            <a:ext cx="3700943" cy="26924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sp>
        <p:nvSpPr>
          <p:cNvPr id="9" name="Title 2">
            <a:extLst>
              <a:ext uri="{FF2B5EF4-FFF2-40B4-BE49-F238E27FC236}">
                <a16:creationId xmlns:a16="http://schemas.microsoft.com/office/drawing/2014/main" id="{831E6C21-AF70-420E-AF63-44CAF82E9DF6}"/>
              </a:ext>
            </a:extLst>
          </p:cNvPr>
          <p:cNvSpPr>
            <a:spLocks noGrp="1"/>
          </p:cNvSpPr>
          <p:nvPr>
            <p:ph type="title"/>
          </p:nvPr>
        </p:nvSpPr>
        <p:spPr>
          <a:xfrm>
            <a:off x="485448" y="123014"/>
            <a:ext cx="5657850" cy="800100"/>
          </a:xfrm>
        </p:spPr>
        <p:txBody>
          <a:bodyPr>
            <a:normAutofit/>
          </a:bodyPr>
          <a:lstStyle/>
          <a:p>
            <a:r>
              <a:rPr lang="en-US" sz="2100" b="0" dirty="0">
                <a:latin typeface="Baskerville" panose="02020502070401020303" pitchFamily="18" charset="0"/>
                <a:ea typeface="Baskerville" panose="02020502070401020303" pitchFamily="18" charset="0"/>
              </a:rPr>
              <a:t>GRU ML Model Replacing PID</a:t>
            </a:r>
          </a:p>
        </p:txBody>
      </p:sp>
      <p:sp>
        <p:nvSpPr>
          <p:cNvPr id="2" name="Date Placeholder 1">
            <a:extLst>
              <a:ext uri="{FF2B5EF4-FFF2-40B4-BE49-F238E27FC236}">
                <a16:creationId xmlns:a16="http://schemas.microsoft.com/office/drawing/2014/main" id="{2C071F77-802B-C446-AF68-1299A4320AB4}"/>
              </a:ext>
            </a:extLst>
          </p:cNvPr>
          <p:cNvSpPr>
            <a:spLocks noGrp="1"/>
          </p:cNvSpPr>
          <p:nvPr>
            <p:ph type="dt" sz="half" idx="10"/>
          </p:nvPr>
        </p:nvSpPr>
        <p:spPr/>
        <p:txBody>
          <a:bodyPr/>
          <a:lstStyle/>
          <a:p>
            <a:r>
              <a:rPr lang="en-US"/>
              <a:t>14 Feb 2024</a:t>
            </a:r>
          </a:p>
        </p:txBody>
      </p:sp>
      <p:sp>
        <p:nvSpPr>
          <p:cNvPr id="3" name="Slide Number Placeholder 2">
            <a:extLst>
              <a:ext uri="{FF2B5EF4-FFF2-40B4-BE49-F238E27FC236}">
                <a16:creationId xmlns:a16="http://schemas.microsoft.com/office/drawing/2014/main" id="{31B39CE2-3969-8249-9F3F-1BE8715013FE}"/>
              </a:ext>
            </a:extLst>
          </p:cNvPr>
          <p:cNvSpPr>
            <a:spLocks noGrp="1"/>
          </p:cNvSpPr>
          <p:nvPr>
            <p:ph type="sldNum" sz="quarter" idx="12"/>
          </p:nvPr>
        </p:nvSpPr>
        <p:spPr/>
        <p:txBody>
          <a:bodyPr/>
          <a:lstStyle/>
          <a:p>
            <a:fld id="{B2FED1A7-FB98-43FD-AA3D-E7C3EC56B298}" type="slidenum">
              <a:rPr lang="en-US" smtClean="0"/>
              <a:t>39</a:t>
            </a:fld>
            <a:endParaRPr lang="en-US"/>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D8CA488B-1901-3037-45A8-2E86083B97FD}"/>
                  </a:ext>
                </a:extLst>
              </p:cNvPr>
              <p:cNvSpPr/>
              <p:nvPr/>
            </p:nvSpPr>
            <p:spPr>
              <a:xfrm>
                <a:off x="2343150" y="2340190"/>
                <a:ext cx="1028700" cy="5715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Spill data of </a:t>
                </a:r>
                <a14:m>
                  <m:oMath xmlns:m="http://schemas.openxmlformats.org/officeDocument/2006/math">
                    <m:sSub>
                      <m:sSubPr>
                        <m:ctrlPr>
                          <a:rPr lang="en-US" sz="1050" i="1">
                            <a:solidFill>
                              <a:schemeClr val="tx1"/>
                            </a:solidFill>
                            <a:latin typeface="Cambria Math" panose="02040503050406030204" pitchFamily="18" charset="0"/>
                          </a:rPr>
                        </m:ctrlPr>
                      </m:sSubPr>
                      <m:e>
                        <m:r>
                          <a:rPr lang="en-US" sz="1050" i="1">
                            <a:solidFill>
                              <a:schemeClr val="tx1"/>
                            </a:solidFill>
                            <a:latin typeface="Cambria Math" panose="02040503050406030204" pitchFamily="18" charset="0"/>
                          </a:rPr>
                          <m:t>𝑡</m:t>
                        </m:r>
                      </m:e>
                      <m:sub>
                        <m:r>
                          <a:rPr lang="en-US" sz="1050" i="1">
                            <a:solidFill>
                              <a:schemeClr val="tx1"/>
                            </a:solidFill>
                            <a:latin typeface="Cambria Math" panose="02040503050406030204" pitchFamily="18" charset="0"/>
                          </a:rPr>
                          <m:t>𝑤</m:t>
                        </m:r>
                      </m:sub>
                    </m:sSub>
                  </m:oMath>
                </a14:m>
                <a:r>
                  <a:rPr lang="en-US" sz="1050" dirty="0">
                    <a:solidFill>
                      <a:schemeClr val="tx1"/>
                    </a:solidFill>
                  </a:rPr>
                  <a:t> previous time steps</a:t>
                </a:r>
              </a:p>
            </p:txBody>
          </p:sp>
        </mc:Choice>
        <mc:Fallback xmlns="">
          <p:sp>
            <p:nvSpPr>
              <p:cNvPr id="5" name="Rounded Rectangle 4">
                <a:extLst>
                  <a:ext uri="{FF2B5EF4-FFF2-40B4-BE49-F238E27FC236}">
                    <a16:creationId xmlns:a16="http://schemas.microsoft.com/office/drawing/2014/main" id="{D8CA488B-1901-3037-45A8-2E86083B97FD}"/>
                  </a:ext>
                </a:extLst>
              </p:cNvPr>
              <p:cNvSpPr>
                <a:spLocks noRot="1" noChangeAspect="1" noMove="1" noResize="1" noEditPoints="1" noAdjustHandles="1" noChangeArrowheads="1" noChangeShapeType="1" noTextEdit="1"/>
              </p:cNvSpPr>
              <p:nvPr/>
            </p:nvSpPr>
            <p:spPr>
              <a:xfrm>
                <a:off x="2343150" y="2340190"/>
                <a:ext cx="1028700" cy="571500"/>
              </a:xfrm>
              <a:prstGeom prst="roundRect">
                <a:avLst/>
              </a:prstGeom>
              <a:blipFill>
                <a:blip r:embed="rId2"/>
                <a:stretch>
                  <a:fillRect b="-2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C9237A0-E758-B0C3-049C-182F2ADDAFC8}"/>
                  </a:ext>
                </a:extLst>
              </p:cNvPr>
              <p:cNvSpPr txBox="1"/>
              <p:nvPr/>
            </p:nvSpPr>
            <p:spPr>
              <a:xfrm>
                <a:off x="1364107" y="1058415"/>
                <a:ext cx="2375522" cy="369332"/>
              </a:xfrm>
              <a:prstGeom prst="rect">
                <a:avLst/>
              </a:prstGeom>
              <a:noFill/>
            </p:spPr>
            <p:txBody>
              <a:bodyPr wrap="none" rtlCol="0">
                <a:spAutoFit/>
              </a:bodyPr>
              <a:lstStyle/>
              <a:p>
                <a:r>
                  <a:rPr lang="en-US" sz="1800" dirty="0">
                    <a:latin typeface="Baskerville" panose="02020502070401020303" pitchFamily="18" charset="0"/>
                    <a:ea typeface="Baskerville" panose="02020502070401020303" pitchFamily="18" charset="0"/>
                  </a:rPr>
                  <a:t>Time window size =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𝑡</m:t>
                        </m:r>
                      </m:e>
                      <m:sub>
                        <m:r>
                          <a:rPr lang="en-US" sz="1800" i="1">
                            <a:latin typeface="Cambria Math" panose="02040503050406030204" pitchFamily="18" charset="0"/>
                          </a:rPr>
                          <m:t>𝑤</m:t>
                        </m:r>
                      </m:sub>
                    </m:sSub>
                  </m:oMath>
                </a14:m>
                <a:endParaRPr lang="en-US" sz="1800" dirty="0">
                  <a:latin typeface="Baskerville" panose="02020502070401020303" pitchFamily="18" charset="0"/>
                  <a:ea typeface="Baskerville" panose="02020502070401020303" pitchFamily="18" charset="0"/>
                </a:endParaRPr>
              </a:p>
            </p:txBody>
          </p:sp>
        </mc:Choice>
        <mc:Fallback xmlns="">
          <p:sp>
            <p:nvSpPr>
              <p:cNvPr id="6" name="TextBox 5">
                <a:extLst>
                  <a:ext uri="{FF2B5EF4-FFF2-40B4-BE49-F238E27FC236}">
                    <a16:creationId xmlns:a16="http://schemas.microsoft.com/office/drawing/2014/main" id="{5C9237A0-E758-B0C3-049C-182F2ADDAFC8}"/>
                  </a:ext>
                </a:extLst>
              </p:cNvPr>
              <p:cNvSpPr txBox="1">
                <a:spLocks noRot="1" noChangeAspect="1" noMove="1" noResize="1" noEditPoints="1" noAdjustHandles="1" noChangeArrowheads="1" noChangeShapeType="1" noTextEdit="1"/>
              </p:cNvSpPr>
              <p:nvPr/>
            </p:nvSpPr>
            <p:spPr>
              <a:xfrm>
                <a:off x="1364107" y="1058415"/>
                <a:ext cx="2375522" cy="369332"/>
              </a:xfrm>
              <a:prstGeom prst="rect">
                <a:avLst/>
              </a:prstGeom>
              <a:blipFill>
                <a:blip r:embed="rId3"/>
                <a:stretch>
                  <a:fillRect l="-2128" t="-6667" b="-2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91E574B6-BB52-A5F2-AD4B-0C0D5FA2E46A}"/>
                  </a:ext>
                </a:extLst>
              </p:cNvPr>
              <p:cNvSpPr txBox="1"/>
              <p:nvPr/>
            </p:nvSpPr>
            <p:spPr>
              <a:xfrm>
                <a:off x="3361310" y="2209507"/>
                <a:ext cx="1496441" cy="230832"/>
              </a:xfrm>
              <a:prstGeom prst="rect">
                <a:avLst/>
              </a:prstGeom>
              <a:noFill/>
            </p:spPr>
            <p:txBody>
              <a:bodyPr wrap="square" rtlCol="0">
                <a:spAutoFit/>
              </a:bodyPr>
              <a:lstStyle/>
              <a:p>
                <a:r>
                  <a:rPr lang="en-US" sz="900" dirty="0">
                    <a:solidFill>
                      <a:srgbClr val="FF0000"/>
                    </a:solidFill>
                  </a:rPr>
                  <a:t>S</a:t>
                </a:r>
                <a14:m>
                  <m:oMath xmlns:m="http://schemas.openxmlformats.org/officeDocument/2006/math">
                    <m:sSub>
                      <m:sSubPr>
                        <m:ctrlPr>
                          <a:rPr lang="en-US" sz="900" i="1" baseline="-25000">
                            <a:solidFill>
                              <a:srgbClr val="FF0000"/>
                            </a:solidFill>
                            <a:latin typeface="Cambria Math" panose="02040503050406030204" pitchFamily="18" charset="0"/>
                          </a:rPr>
                        </m:ctrlPr>
                      </m:sSubPr>
                      <m:e>
                        <m:r>
                          <a:rPr lang="en-US" sz="900" i="1" baseline="-25000">
                            <a:solidFill>
                              <a:srgbClr val="FF0000"/>
                            </a:solidFill>
                            <a:latin typeface="Cambria Math" panose="02040503050406030204" pitchFamily="18" charset="0"/>
                          </a:rPr>
                          <m:t>𝑡</m:t>
                        </m:r>
                      </m:e>
                      <m:sub>
                        <m:r>
                          <a:rPr lang="en-US" sz="900" i="1" baseline="-25000">
                            <a:solidFill>
                              <a:srgbClr val="FF0000"/>
                            </a:solidFill>
                            <a:latin typeface="Cambria Math" panose="02040503050406030204" pitchFamily="18" charset="0"/>
                          </a:rPr>
                          <m:t>𝑛</m:t>
                        </m:r>
                      </m:sub>
                    </m:sSub>
                  </m:oMath>
                </a14:m>
                <a:r>
                  <a:rPr lang="en-US" sz="900" dirty="0"/>
                  <a:t>= [</a:t>
                </a:r>
                <a:r>
                  <a:rPr lang="en-US" sz="900" dirty="0" err="1"/>
                  <a:t>s</a:t>
                </a:r>
                <a:r>
                  <a:rPr lang="en-US" sz="900" baseline="-25000" dirty="0" err="1"/>
                  <a:t>tn-tw</a:t>
                </a:r>
                <a:r>
                  <a:rPr lang="en-US" sz="900" dirty="0"/>
                  <a:t>, s</a:t>
                </a:r>
                <a:r>
                  <a:rPr lang="en-US" sz="900" baseline="-25000" dirty="0"/>
                  <a:t>tn-tw+1</a:t>
                </a:r>
                <a:r>
                  <a:rPr lang="en-US" sz="900" dirty="0"/>
                  <a:t>, …, </a:t>
                </a:r>
                <a:r>
                  <a:rPr lang="en-US" sz="900" dirty="0" err="1"/>
                  <a:t>s</a:t>
                </a:r>
                <a:r>
                  <a:rPr lang="en-US" sz="900" baseline="-25000" dirty="0" err="1"/>
                  <a:t>tn</a:t>
                </a:r>
                <a:r>
                  <a:rPr lang="en-US" sz="900" dirty="0"/>
                  <a:t>]</a:t>
                </a:r>
              </a:p>
            </p:txBody>
          </p:sp>
        </mc:Choice>
        <mc:Fallback>
          <p:sp>
            <p:nvSpPr>
              <p:cNvPr id="53" name="TextBox 52">
                <a:extLst>
                  <a:ext uri="{FF2B5EF4-FFF2-40B4-BE49-F238E27FC236}">
                    <a16:creationId xmlns:a16="http://schemas.microsoft.com/office/drawing/2014/main" id="{91E574B6-BB52-A5F2-AD4B-0C0D5FA2E46A}"/>
                  </a:ext>
                </a:extLst>
              </p:cNvPr>
              <p:cNvSpPr txBox="1">
                <a:spLocks noRot="1" noChangeAspect="1" noMove="1" noResize="1" noEditPoints="1" noAdjustHandles="1" noChangeArrowheads="1" noChangeShapeType="1" noTextEdit="1"/>
              </p:cNvSpPr>
              <p:nvPr/>
            </p:nvSpPr>
            <p:spPr>
              <a:xfrm>
                <a:off x="3361310" y="2209507"/>
                <a:ext cx="1496441" cy="230832"/>
              </a:xfrm>
              <a:prstGeom prst="rect">
                <a:avLst/>
              </a:prstGeom>
              <a:blipFill>
                <a:blip r:embed="rId4"/>
                <a:stretch>
                  <a:fillRect b="-10526"/>
                </a:stretch>
              </a:blipFill>
            </p:spPr>
            <p:txBody>
              <a:bodyPr/>
              <a:lstStyle/>
              <a:p>
                <a:r>
                  <a:rPr lang="en-US">
                    <a:noFill/>
                  </a:rPr>
                  <a:t> </a:t>
                </a:r>
              </a:p>
            </p:txBody>
          </p:sp>
        </mc:Fallback>
      </mc:AlternateContent>
      <p:sp>
        <p:nvSpPr>
          <p:cNvPr id="55" name="Left Brace 54">
            <a:extLst>
              <a:ext uri="{FF2B5EF4-FFF2-40B4-BE49-F238E27FC236}">
                <a16:creationId xmlns:a16="http://schemas.microsoft.com/office/drawing/2014/main" id="{79D59079-235E-FD0E-5278-C8B2BF3DB8D3}"/>
              </a:ext>
            </a:extLst>
          </p:cNvPr>
          <p:cNvSpPr/>
          <p:nvPr/>
        </p:nvSpPr>
        <p:spPr>
          <a:xfrm rot="5400000">
            <a:off x="4073886" y="1708954"/>
            <a:ext cx="133378" cy="969935"/>
          </a:xfrm>
          <a:prstGeom prst="leftBrace">
            <a:avLst>
              <a:gd name="adj1" fmla="val 82660"/>
              <a:gd name="adj2" fmla="val 4881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mc:AlternateContent xmlns:mc="http://schemas.openxmlformats.org/markup-compatibility/2006">
        <mc:Choice xmlns:a14="http://schemas.microsoft.com/office/drawing/2010/main" Requires="a14">
          <p:sp>
            <p:nvSpPr>
              <p:cNvPr id="56" name="TextBox 55">
                <a:extLst>
                  <a:ext uri="{FF2B5EF4-FFF2-40B4-BE49-F238E27FC236}">
                    <a16:creationId xmlns:a16="http://schemas.microsoft.com/office/drawing/2014/main" id="{DA66D9C6-3EAD-324C-1844-CD7FA6498505}"/>
                  </a:ext>
                </a:extLst>
              </p:cNvPr>
              <p:cNvSpPr txBox="1"/>
              <p:nvPr/>
            </p:nvSpPr>
            <p:spPr>
              <a:xfrm>
                <a:off x="3511926" y="1965304"/>
                <a:ext cx="1391022" cy="219291"/>
              </a:xfrm>
              <a:prstGeom prst="rect">
                <a:avLst/>
              </a:prstGeom>
              <a:noFill/>
            </p:spPr>
            <p:txBody>
              <a:bodyPr wrap="none" rtlCol="0">
                <a:spAutoFit/>
              </a:bodyPr>
              <a:lstStyle/>
              <a:p>
                <a14:m>
                  <m:oMath xmlns:m="http://schemas.openxmlformats.org/officeDocument/2006/math">
                    <m:sSub>
                      <m:sSubPr>
                        <m:ctrlPr>
                          <a:rPr lang="en-US" sz="825" i="1">
                            <a:latin typeface="Cambria Math" panose="02040503050406030204" pitchFamily="18" charset="0"/>
                          </a:rPr>
                        </m:ctrlPr>
                      </m:sSubPr>
                      <m:e>
                        <m:r>
                          <a:rPr lang="en-US" sz="825" i="1">
                            <a:latin typeface="Cambria Math" panose="02040503050406030204" pitchFamily="18" charset="0"/>
                          </a:rPr>
                          <m:t>𝑡</m:t>
                        </m:r>
                      </m:e>
                      <m:sub>
                        <m:r>
                          <a:rPr lang="en-US" sz="825" i="1">
                            <a:latin typeface="Cambria Math" panose="02040503050406030204" pitchFamily="18" charset="0"/>
                          </a:rPr>
                          <m:t>𝑤</m:t>
                        </m:r>
                      </m:sub>
                    </m:sSub>
                  </m:oMath>
                </a14:m>
                <a:r>
                  <a:rPr lang="en-US" sz="825" dirty="0">
                    <a:latin typeface="Baskerville" panose="02020502070401020303" pitchFamily="18" charset="0"/>
                    <a:ea typeface="Baskerville" panose="02020502070401020303" pitchFamily="18" charset="0"/>
                  </a:rPr>
                  <a:t> no. of spill data before </a:t>
                </a:r>
                <a14:m>
                  <m:oMath xmlns:m="http://schemas.openxmlformats.org/officeDocument/2006/math">
                    <m:sSub>
                      <m:sSubPr>
                        <m:ctrlPr>
                          <a:rPr lang="en-US" sz="825" i="1">
                            <a:latin typeface="Cambria Math" panose="02040503050406030204" pitchFamily="18" charset="0"/>
                            <a:ea typeface="Baskerville" panose="02020502070401020303" pitchFamily="18" charset="0"/>
                          </a:rPr>
                        </m:ctrlPr>
                      </m:sSubPr>
                      <m:e>
                        <m:r>
                          <a:rPr lang="en-US" sz="825" i="1">
                            <a:latin typeface="Cambria Math" panose="02040503050406030204" pitchFamily="18" charset="0"/>
                            <a:ea typeface="Baskerville" panose="02020502070401020303" pitchFamily="18" charset="0"/>
                          </a:rPr>
                          <m:t>𝑡</m:t>
                        </m:r>
                      </m:e>
                      <m:sub>
                        <m:r>
                          <a:rPr lang="en-US" sz="825" i="1">
                            <a:latin typeface="Cambria Math" panose="02040503050406030204" pitchFamily="18" charset="0"/>
                            <a:ea typeface="Baskerville" panose="02020502070401020303" pitchFamily="18" charset="0"/>
                          </a:rPr>
                          <m:t>𝑛</m:t>
                        </m:r>
                      </m:sub>
                    </m:sSub>
                  </m:oMath>
                </a14:m>
                <a:endParaRPr lang="en-US" sz="825" dirty="0">
                  <a:latin typeface="Baskerville" panose="02020502070401020303" pitchFamily="18" charset="0"/>
                  <a:ea typeface="Baskerville" panose="02020502070401020303" pitchFamily="18" charset="0"/>
                </a:endParaRPr>
              </a:p>
            </p:txBody>
          </p:sp>
        </mc:Choice>
        <mc:Fallback>
          <p:sp>
            <p:nvSpPr>
              <p:cNvPr id="56" name="TextBox 55">
                <a:extLst>
                  <a:ext uri="{FF2B5EF4-FFF2-40B4-BE49-F238E27FC236}">
                    <a16:creationId xmlns:a16="http://schemas.microsoft.com/office/drawing/2014/main" id="{DA66D9C6-3EAD-324C-1844-CD7FA6498505}"/>
                  </a:ext>
                </a:extLst>
              </p:cNvPr>
              <p:cNvSpPr txBox="1">
                <a:spLocks noRot="1" noChangeAspect="1" noMove="1" noResize="1" noEditPoints="1" noAdjustHandles="1" noChangeArrowheads="1" noChangeShapeType="1" noTextEdit="1"/>
              </p:cNvSpPr>
              <p:nvPr/>
            </p:nvSpPr>
            <p:spPr>
              <a:xfrm>
                <a:off x="3511926" y="1965304"/>
                <a:ext cx="1391022" cy="219291"/>
              </a:xfrm>
              <a:prstGeom prst="rect">
                <a:avLst/>
              </a:prstGeom>
              <a:blipFill>
                <a:blip r:embed="rId5"/>
                <a:stretch>
                  <a:fillRect b="-11111"/>
                </a:stretch>
              </a:blipFill>
            </p:spPr>
            <p:txBody>
              <a:bodyPr/>
              <a:lstStyle/>
              <a:p>
                <a:r>
                  <a:rPr lang="en-US">
                    <a:noFill/>
                  </a:rPr>
                  <a:t> </a:t>
                </a:r>
              </a:p>
            </p:txBody>
          </p:sp>
        </mc:Fallback>
      </mc:AlternateContent>
      <p:sp>
        <p:nvSpPr>
          <p:cNvPr id="118" name="Rounded Rectangle 117">
            <a:extLst>
              <a:ext uri="{FF2B5EF4-FFF2-40B4-BE49-F238E27FC236}">
                <a16:creationId xmlns:a16="http://schemas.microsoft.com/office/drawing/2014/main" id="{460DD823-999D-4BEB-AA86-E2F876315B2C}"/>
              </a:ext>
            </a:extLst>
          </p:cNvPr>
          <p:cNvSpPr/>
          <p:nvPr/>
        </p:nvSpPr>
        <p:spPr>
          <a:xfrm>
            <a:off x="6572251" y="3057118"/>
            <a:ext cx="914399" cy="637932"/>
          </a:xfrm>
          <a:prstGeom prst="roundRect">
            <a:avLst/>
          </a:prstGeom>
          <a:solidFill>
            <a:srgbClr val="485E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PHYSICS SIMULATOR</a:t>
            </a:r>
          </a:p>
        </p:txBody>
      </p:sp>
      <p:sp>
        <p:nvSpPr>
          <p:cNvPr id="122" name="TextBox 121">
            <a:extLst>
              <a:ext uri="{FF2B5EF4-FFF2-40B4-BE49-F238E27FC236}">
                <a16:creationId xmlns:a16="http://schemas.microsoft.com/office/drawing/2014/main" id="{BF36EE4A-9B8D-89E0-1D00-92E3A7D1357F}"/>
              </a:ext>
            </a:extLst>
          </p:cNvPr>
          <p:cNvSpPr txBox="1"/>
          <p:nvPr/>
        </p:nvSpPr>
        <p:spPr>
          <a:xfrm>
            <a:off x="5905837" y="2936718"/>
            <a:ext cx="557683" cy="276999"/>
          </a:xfrm>
          <a:prstGeom prst="rect">
            <a:avLst/>
          </a:prstGeom>
          <a:noFill/>
        </p:spPr>
        <p:txBody>
          <a:bodyPr wrap="square">
            <a:spAutoFit/>
          </a:bodyPr>
          <a:lstStyle/>
          <a:p>
            <a:r>
              <a:rPr lang="en-US" sz="1200" dirty="0">
                <a:solidFill>
                  <a:srgbClr val="00B0F0"/>
                </a:solidFill>
              </a:rPr>
              <a:t>I(</a:t>
            </a:r>
            <a:r>
              <a:rPr lang="en-US" sz="1200" dirty="0" err="1">
                <a:solidFill>
                  <a:srgbClr val="00B0F0"/>
                </a:solidFill>
              </a:rPr>
              <a:t>t</a:t>
            </a:r>
            <a:r>
              <a:rPr lang="en-US" sz="1200" baseline="-25000" dirty="0" err="1">
                <a:solidFill>
                  <a:srgbClr val="00B0F0"/>
                </a:solidFill>
              </a:rPr>
              <a:t>n</a:t>
            </a:r>
            <a:r>
              <a:rPr lang="en-US" sz="1200" dirty="0">
                <a:solidFill>
                  <a:srgbClr val="00B0F0"/>
                </a:solidFill>
              </a:rPr>
              <a:t>) </a:t>
            </a:r>
          </a:p>
        </p:txBody>
      </p:sp>
      <p:cxnSp>
        <p:nvCxnSpPr>
          <p:cNvPr id="125" name="Elbow Connector 124">
            <a:extLst>
              <a:ext uri="{FF2B5EF4-FFF2-40B4-BE49-F238E27FC236}">
                <a16:creationId xmlns:a16="http://schemas.microsoft.com/office/drawing/2014/main" id="{86BA4F41-1F61-23B5-631D-2B67018EDBF7}"/>
              </a:ext>
            </a:extLst>
          </p:cNvPr>
          <p:cNvCxnSpPr>
            <a:cxnSpLocks/>
            <a:stCxn id="118" idx="3"/>
            <a:endCxn id="162" idx="3"/>
          </p:cNvCxnSpPr>
          <p:nvPr/>
        </p:nvCxnSpPr>
        <p:spPr>
          <a:xfrm flipH="1" flipV="1">
            <a:off x="6747059" y="1558840"/>
            <a:ext cx="739591" cy="1817244"/>
          </a:xfrm>
          <a:prstGeom prst="bentConnector3">
            <a:avLst>
              <a:gd name="adj1" fmla="val -30909"/>
            </a:avLst>
          </a:prstGeom>
          <a:ln w="19050">
            <a:solidFill>
              <a:srgbClr val="485EF2"/>
            </a:solidFill>
            <a:tailEnd type="triangle"/>
          </a:ln>
        </p:spPr>
        <p:style>
          <a:lnRef idx="1">
            <a:schemeClr val="accent5"/>
          </a:lnRef>
          <a:fillRef idx="0">
            <a:schemeClr val="accent5"/>
          </a:fillRef>
          <a:effectRef idx="0">
            <a:schemeClr val="accent5"/>
          </a:effectRef>
          <a:fontRef idx="minor">
            <a:schemeClr val="tx1"/>
          </a:fontRef>
        </p:style>
      </p:cxnSp>
      <p:grpSp>
        <p:nvGrpSpPr>
          <p:cNvPr id="141" name="Group 140">
            <a:extLst>
              <a:ext uri="{FF2B5EF4-FFF2-40B4-BE49-F238E27FC236}">
                <a16:creationId xmlns:a16="http://schemas.microsoft.com/office/drawing/2014/main" id="{AFE937C9-C1D0-C056-A9F7-7AA1699D788B}"/>
              </a:ext>
            </a:extLst>
          </p:cNvPr>
          <p:cNvGrpSpPr/>
          <p:nvPr/>
        </p:nvGrpSpPr>
        <p:grpSpPr>
          <a:xfrm>
            <a:off x="3703901" y="2695142"/>
            <a:ext cx="1657350" cy="1426164"/>
            <a:chOff x="2653612" y="3199340"/>
            <a:chExt cx="2209800" cy="1901552"/>
          </a:xfrm>
        </p:grpSpPr>
        <p:grpSp>
          <p:nvGrpSpPr>
            <p:cNvPr id="140" name="Group 139">
              <a:extLst>
                <a:ext uri="{FF2B5EF4-FFF2-40B4-BE49-F238E27FC236}">
                  <a16:creationId xmlns:a16="http://schemas.microsoft.com/office/drawing/2014/main" id="{EB08182C-6484-78CD-F190-C2583D8C1510}"/>
                </a:ext>
              </a:extLst>
            </p:cNvPr>
            <p:cNvGrpSpPr/>
            <p:nvPr/>
          </p:nvGrpSpPr>
          <p:grpSpPr>
            <a:xfrm>
              <a:off x="2653612" y="3199340"/>
              <a:ext cx="2209800" cy="1901552"/>
              <a:chOff x="2589951" y="3550132"/>
              <a:chExt cx="2209800" cy="1901552"/>
            </a:xfrm>
          </p:grpSpPr>
          <p:sp>
            <p:nvSpPr>
              <p:cNvPr id="8" name="Rounded Rectangle 7">
                <a:extLst>
                  <a:ext uri="{FF2B5EF4-FFF2-40B4-BE49-F238E27FC236}">
                    <a16:creationId xmlns:a16="http://schemas.microsoft.com/office/drawing/2014/main" id="{B62C3F8F-673A-A589-4DC4-2B973D26E7C3}"/>
                  </a:ext>
                </a:extLst>
              </p:cNvPr>
              <p:cNvSpPr/>
              <p:nvPr/>
            </p:nvSpPr>
            <p:spPr>
              <a:xfrm>
                <a:off x="2589951" y="3550132"/>
                <a:ext cx="2209800" cy="19015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grpSp>
            <p:nvGrpSpPr>
              <p:cNvPr id="89" name="Group 88">
                <a:extLst>
                  <a:ext uri="{FF2B5EF4-FFF2-40B4-BE49-F238E27FC236}">
                    <a16:creationId xmlns:a16="http://schemas.microsoft.com/office/drawing/2014/main" id="{D5D03021-7478-9BBC-B768-045F354110DF}"/>
                  </a:ext>
                </a:extLst>
              </p:cNvPr>
              <p:cNvGrpSpPr/>
              <p:nvPr/>
            </p:nvGrpSpPr>
            <p:grpSpPr>
              <a:xfrm>
                <a:off x="3147780" y="4032766"/>
                <a:ext cx="1217214" cy="742721"/>
                <a:chOff x="3087093" y="4084615"/>
                <a:chExt cx="1217214" cy="742721"/>
              </a:xfrm>
            </p:grpSpPr>
            <p:grpSp>
              <p:nvGrpSpPr>
                <p:cNvPr id="10" name="Group 9">
                  <a:extLst>
                    <a:ext uri="{FF2B5EF4-FFF2-40B4-BE49-F238E27FC236}">
                      <a16:creationId xmlns:a16="http://schemas.microsoft.com/office/drawing/2014/main" id="{E8F94458-BF31-27C5-449B-19C2BF2D0089}"/>
                    </a:ext>
                  </a:extLst>
                </p:cNvPr>
                <p:cNvGrpSpPr/>
                <p:nvPr/>
              </p:nvGrpSpPr>
              <p:grpSpPr>
                <a:xfrm>
                  <a:off x="3431154" y="4084615"/>
                  <a:ext cx="105146" cy="742721"/>
                  <a:chOff x="3836277" y="1502979"/>
                  <a:chExt cx="420414" cy="2697547"/>
                </a:xfrm>
              </p:grpSpPr>
              <p:sp>
                <p:nvSpPr>
                  <p:cNvPr id="11" name="Oval 10">
                    <a:extLst>
                      <a:ext uri="{FF2B5EF4-FFF2-40B4-BE49-F238E27FC236}">
                        <a16:creationId xmlns:a16="http://schemas.microsoft.com/office/drawing/2014/main" id="{CD9FDA14-98E5-9277-64A0-F0F1C78B3C06}"/>
                      </a:ext>
                    </a:extLst>
                  </p:cNvPr>
                  <p:cNvSpPr>
                    <a:spLocks noChangeAspect="1"/>
                  </p:cNvSpPr>
                  <p:nvPr/>
                </p:nvSpPr>
                <p:spPr>
                  <a:xfrm>
                    <a:off x="3836277" y="1502979"/>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12" name="Oval 11">
                    <a:extLst>
                      <a:ext uri="{FF2B5EF4-FFF2-40B4-BE49-F238E27FC236}">
                        <a16:creationId xmlns:a16="http://schemas.microsoft.com/office/drawing/2014/main" id="{35D4E504-2CB6-7E38-EEAD-09B0D0BF7536}"/>
                      </a:ext>
                    </a:extLst>
                  </p:cNvPr>
                  <p:cNvSpPr>
                    <a:spLocks noChangeAspect="1"/>
                  </p:cNvSpPr>
                  <p:nvPr/>
                </p:nvSpPr>
                <p:spPr>
                  <a:xfrm>
                    <a:off x="3836277" y="2261330"/>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13" name="Oval 12">
                    <a:extLst>
                      <a:ext uri="{FF2B5EF4-FFF2-40B4-BE49-F238E27FC236}">
                        <a16:creationId xmlns:a16="http://schemas.microsoft.com/office/drawing/2014/main" id="{BC0A124E-59A5-BFA8-FFDF-A85190E03DAD}"/>
                      </a:ext>
                    </a:extLst>
                  </p:cNvPr>
                  <p:cNvSpPr>
                    <a:spLocks noChangeAspect="1"/>
                  </p:cNvSpPr>
                  <p:nvPr/>
                </p:nvSpPr>
                <p:spPr>
                  <a:xfrm>
                    <a:off x="3836277" y="3019912"/>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14" name="Oval 13">
                    <a:extLst>
                      <a:ext uri="{FF2B5EF4-FFF2-40B4-BE49-F238E27FC236}">
                        <a16:creationId xmlns:a16="http://schemas.microsoft.com/office/drawing/2014/main" id="{25ECA18C-4855-391F-3CC7-8BE1093C7D1D}"/>
                      </a:ext>
                    </a:extLst>
                  </p:cNvPr>
                  <p:cNvSpPr>
                    <a:spLocks noChangeAspect="1"/>
                  </p:cNvSpPr>
                  <p:nvPr/>
                </p:nvSpPr>
                <p:spPr>
                  <a:xfrm>
                    <a:off x="3836277" y="3778494"/>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grpSp>
            <p:sp>
              <p:nvSpPr>
                <p:cNvPr id="15" name="Oval 14">
                  <a:extLst>
                    <a:ext uri="{FF2B5EF4-FFF2-40B4-BE49-F238E27FC236}">
                      <a16:creationId xmlns:a16="http://schemas.microsoft.com/office/drawing/2014/main" id="{31E43F57-B234-0C86-6A69-068F0F09B5A8}"/>
                    </a:ext>
                  </a:extLst>
                </p:cNvPr>
                <p:cNvSpPr>
                  <a:spLocks noChangeAspect="1"/>
                </p:cNvSpPr>
                <p:nvPr/>
              </p:nvSpPr>
              <p:spPr>
                <a:xfrm>
                  <a:off x="4199161" y="4397876"/>
                  <a:ext cx="105146" cy="116199"/>
                </a:xfrm>
                <a:prstGeom prst="ellipse">
                  <a:avLst/>
                </a:prstGeom>
                <a:solidFill>
                  <a:schemeClr val="tx2">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cxnSp>
              <p:nvCxnSpPr>
                <p:cNvPr id="16" name="Straight Connector 15">
                  <a:extLst>
                    <a:ext uri="{FF2B5EF4-FFF2-40B4-BE49-F238E27FC236}">
                      <a16:creationId xmlns:a16="http://schemas.microsoft.com/office/drawing/2014/main" id="{61DF70DE-9F42-FAF9-F634-609A83149010}"/>
                    </a:ext>
                  </a:extLst>
                </p:cNvPr>
                <p:cNvCxnSpPr>
                  <a:endCxn id="11" idx="2"/>
                </p:cNvCxnSpPr>
                <p:nvPr/>
              </p:nvCxnSpPr>
              <p:spPr>
                <a:xfrm flipV="1">
                  <a:off x="3087093" y="4142714"/>
                  <a:ext cx="344061" cy="2808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A665ECB-266C-A33D-B73D-FC029EEA202F}"/>
                    </a:ext>
                  </a:extLst>
                </p:cNvPr>
                <p:cNvCxnSpPr>
                  <a:endCxn id="12" idx="2"/>
                </p:cNvCxnSpPr>
                <p:nvPr/>
              </p:nvCxnSpPr>
              <p:spPr>
                <a:xfrm flipV="1">
                  <a:off x="3087093" y="4351513"/>
                  <a:ext cx="344061" cy="720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72DF57E-7694-B502-9233-D99ABBB0F9DC}"/>
                    </a:ext>
                  </a:extLst>
                </p:cNvPr>
                <p:cNvCxnSpPr>
                  <a:cxnSpLocks/>
                  <a:endCxn id="13" idx="2"/>
                </p:cNvCxnSpPr>
                <p:nvPr/>
              </p:nvCxnSpPr>
              <p:spPr>
                <a:xfrm>
                  <a:off x="3087093" y="4423515"/>
                  <a:ext cx="344061" cy="1368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C0CA0A1-0B5C-5E18-9E04-BFE982C45F13}"/>
                    </a:ext>
                  </a:extLst>
                </p:cNvPr>
                <p:cNvCxnSpPr>
                  <a:cxnSpLocks/>
                  <a:endCxn id="14" idx="2"/>
                </p:cNvCxnSpPr>
                <p:nvPr/>
              </p:nvCxnSpPr>
              <p:spPr>
                <a:xfrm>
                  <a:off x="3087093" y="4423515"/>
                  <a:ext cx="344061" cy="345721"/>
                </a:xfrm>
                <a:prstGeom prst="line">
                  <a:avLst/>
                </a:prstGeom>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06EA047F-5A9D-BB62-E454-DCE4CCA263D3}"/>
                    </a:ext>
                  </a:extLst>
                </p:cNvPr>
                <p:cNvGrpSpPr/>
                <p:nvPr/>
              </p:nvGrpSpPr>
              <p:grpSpPr>
                <a:xfrm>
                  <a:off x="3775216" y="4084615"/>
                  <a:ext cx="105146" cy="742721"/>
                  <a:chOff x="3836277" y="1502979"/>
                  <a:chExt cx="420414" cy="2697547"/>
                </a:xfrm>
              </p:grpSpPr>
              <p:sp>
                <p:nvSpPr>
                  <p:cNvPr id="21" name="Oval 20">
                    <a:extLst>
                      <a:ext uri="{FF2B5EF4-FFF2-40B4-BE49-F238E27FC236}">
                        <a16:creationId xmlns:a16="http://schemas.microsoft.com/office/drawing/2014/main" id="{27B67E04-C3B1-7FA1-62E7-E17814E80B29}"/>
                      </a:ext>
                    </a:extLst>
                  </p:cNvPr>
                  <p:cNvSpPr>
                    <a:spLocks noChangeAspect="1"/>
                  </p:cNvSpPr>
                  <p:nvPr/>
                </p:nvSpPr>
                <p:spPr>
                  <a:xfrm>
                    <a:off x="3836277" y="1502979"/>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22" name="Oval 21">
                    <a:extLst>
                      <a:ext uri="{FF2B5EF4-FFF2-40B4-BE49-F238E27FC236}">
                        <a16:creationId xmlns:a16="http://schemas.microsoft.com/office/drawing/2014/main" id="{6D2E1BAB-0EF9-0B28-32B9-7C3DACCAFCBD}"/>
                      </a:ext>
                    </a:extLst>
                  </p:cNvPr>
                  <p:cNvSpPr>
                    <a:spLocks noChangeAspect="1"/>
                  </p:cNvSpPr>
                  <p:nvPr/>
                </p:nvSpPr>
                <p:spPr>
                  <a:xfrm>
                    <a:off x="3836277" y="2261330"/>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23" name="Oval 22">
                    <a:extLst>
                      <a:ext uri="{FF2B5EF4-FFF2-40B4-BE49-F238E27FC236}">
                        <a16:creationId xmlns:a16="http://schemas.microsoft.com/office/drawing/2014/main" id="{A96D4380-182F-6CB2-7E9D-53A8CEF7E18B}"/>
                      </a:ext>
                    </a:extLst>
                  </p:cNvPr>
                  <p:cNvSpPr>
                    <a:spLocks noChangeAspect="1"/>
                  </p:cNvSpPr>
                  <p:nvPr/>
                </p:nvSpPr>
                <p:spPr>
                  <a:xfrm>
                    <a:off x="3836277" y="3019912"/>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sp>
                <p:nvSpPr>
                  <p:cNvPr id="24" name="Oval 23">
                    <a:extLst>
                      <a:ext uri="{FF2B5EF4-FFF2-40B4-BE49-F238E27FC236}">
                        <a16:creationId xmlns:a16="http://schemas.microsoft.com/office/drawing/2014/main" id="{CA4724CB-8649-9CFE-D4C0-BF49DEE2511E}"/>
                      </a:ext>
                    </a:extLst>
                  </p:cNvPr>
                  <p:cNvSpPr>
                    <a:spLocks noChangeAspect="1"/>
                  </p:cNvSpPr>
                  <p:nvPr/>
                </p:nvSpPr>
                <p:spPr>
                  <a:xfrm>
                    <a:off x="3836277" y="3778494"/>
                    <a:ext cx="420414" cy="422032"/>
                  </a:xfrm>
                  <a:prstGeom prst="ellipse">
                    <a:avLst/>
                  </a:prstGeom>
                  <a:solidFill>
                    <a:schemeClr val="accent5">
                      <a:lumMod val="40000"/>
                      <a:lumOff val="60000"/>
                    </a:schemeClr>
                  </a:solidFill>
                  <a:ln>
                    <a:solidFill>
                      <a:schemeClr val="tx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800"/>
                  </a:p>
                </p:txBody>
              </p:sp>
            </p:grpSp>
            <p:cxnSp>
              <p:nvCxnSpPr>
                <p:cNvPr id="25" name="Straight Connector 24">
                  <a:extLst>
                    <a:ext uri="{FF2B5EF4-FFF2-40B4-BE49-F238E27FC236}">
                      <a16:creationId xmlns:a16="http://schemas.microsoft.com/office/drawing/2014/main" id="{257D4830-CB39-78E5-FE13-D47866DC1EB3}"/>
                    </a:ext>
                  </a:extLst>
                </p:cNvPr>
                <p:cNvCxnSpPr>
                  <a:cxnSpLocks/>
                  <a:stCxn id="11" idx="6"/>
                  <a:endCxn id="21" idx="2"/>
                </p:cNvCxnSpPr>
                <p:nvPr/>
              </p:nvCxnSpPr>
              <p:spPr>
                <a:xfrm>
                  <a:off x="3536301" y="4142714"/>
                  <a:ext cx="2389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3BD7F51-B24B-BD6C-A474-8F4702147D78}"/>
                    </a:ext>
                  </a:extLst>
                </p:cNvPr>
                <p:cNvCxnSpPr>
                  <a:cxnSpLocks/>
                  <a:stCxn id="11" idx="6"/>
                  <a:endCxn id="22" idx="2"/>
                </p:cNvCxnSpPr>
                <p:nvPr/>
              </p:nvCxnSpPr>
              <p:spPr>
                <a:xfrm>
                  <a:off x="3536301" y="4142714"/>
                  <a:ext cx="238915" cy="20879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F615A9C-A4DB-1A3C-4FEB-CF4155BBEB3E}"/>
                    </a:ext>
                  </a:extLst>
                </p:cNvPr>
                <p:cNvCxnSpPr>
                  <a:cxnSpLocks/>
                  <a:stCxn id="11" idx="6"/>
                  <a:endCxn id="23" idx="2"/>
                </p:cNvCxnSpPr>
                <p:nvPr/>
              </p:nvCxnSpPr>
              <p:spPr>
                <a:xfrm>
                  <a:off x="3536301" y="4142714"/>
                  <a:ext cx="238915" cy="41766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929DB02-E4EE-3BDF-D9B2-61744E7D5B99}"/>
                    </a:ext>
                  </a:extLst>
                </p:cNvPr>
                <p:cNvCxnSpPr>
                  <a:cxnSpLocks/>
                  <a:stCxn id="11" idx="6"/>
                  <a:endCxn id="24" idx="2"/>
                </p:cNvCxnSpPr>
                <p:nvPr/>
              </p:nvCxnSpPr>
              <p:spPr>
                <a:xfrm>
                  <a:off x="3536301" y="4142714"/>
                  <a:ext cx="238915" cy="6265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0AD40B4-2198-2EC5-FF09-2F5D8F23656D}"/>
                    </a:ext>
                  </a:extLst>
                </p:cNvPr>
                <p:cNvCxnSpPr>
                  <a:cxnSpLocks/>
                  <a:stCxn id="12" idx="6"/>
                </p:cNvCxnSpPr>
                <p:nvPr/>
              </p:nvCxnSpPr>
              <p:spPr>
                <a:xfrm flipV="1">
                  <a:off x="3536301" y="4152277"/>
                  <a:ext cx="238915" cy="199236"/>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281347A-5FB2-6DE1-E7A0-3D4A8552E98A}"/>
                    </a:ext>
                  </a:extLst>
                </p:cNvPr>
                <p:cNvCxnSpPr>
                  <a:cxnSpLocks/>
                  <a:stCxn id="12" idx="6"/>
                  <a:endCxn id="22" idx="2"/>
                </p:cNvCxnSpPr>
                <p:nvPr/>
              </p:nvCxnSpPr>
              <p:spPr>
                <a:xfrm>
                  <a:off x="3536301" y="4351513"/>
                  <a:ext cx="2389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720AE28-1DA0-6752-5F18-177992B82823}"/>
                    </a:ext>
                  </a:extLst>
                </p:cNvPr>
                <p:cNvCxnSpPr>
                  <a:cxnSpLocks/>
                  <a:stCxn id="12" idx="6"/>
                  <a:endCxn id="23" idx="2"/>
                </p:cNvCxnSpPr>
                <p:nvPr/>
              </p:nvCxnSpPr>
              <p:spPr>
                <a:xfrm>
                  <a:off x="3536301" y="4351513"/>
                  <a:ext cx="238915" cy="208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00368F4-4DD7-4C9B-DCF5-BE37F6B1C021}"/>
                    </a:ext>
                  </a:extLst>
                </p:cNvPr>
                <p:cNvCxnSpPr>
                  <a:cxnSpLocks/>
                  <a:stCxn id="12" idx="6"/>
                  <a:endCxn id="24" idx="2"/>
                </p:cNvCxnSpPr>
                <p:nvPr/>
              </p:nvCxnSpPr>
              <p:spPr>
                <a:xfrm>
                  <a:off x="3536301" y="4351513"/>
                  <a:ext cx="238915" cy="4177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C4D12A44-40A8-FEDB-ACBD-62B83C3A0639}"/>
                    </a:ext>
                  </a:extLst>
                </p:cNvPr>
                <p:cNvCxnSpPr>
                  <a:cxnSpLocks/>
                  <a:endCxn id="21" idx="2"/>
                </p:cNvCxnSpPr>
                <p:nvPr/>
              </p:nvCxnSpPr>
              <p:spPr>
                <a:xfrm flipV="1">
                  <a:off x="3536301" y="4142714"/>
                  <a:ext cx="238915" cy="41766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36C52AC1-2D85-1AD5-A831-F2A2A1A74665}"/>
                    </a:ext>
                  </a:extLst>
                </p:cNvPr>
                <p:cNvCxnSpPr>
                  <a:cxnSpLocks/>
                  <a:stCxn id="13" idx="6"/>
                </p:cNvCxnSpPr>
                <p:nvPr/>
              </p:nvCxnSpPr>
              <p:spPr>
                <a:xfrm flipV="1">
                  <a:off x="3536301" y="4361075"/>
                  <a:ext cx="238915" cy="199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0AFA4F1-2853-9279-D512-DB0BD330A14A}"/>
                    </a:ext>
                  </a:extLst>
                </p:cNvPr>
                <p:cNvCxnSpPr>
                  <a:cxnSpLocks/>
                  <a:stCxn id="13" idx="6"/>
                  <a:endCxn id="23" idx="2"/>
                </p:cNvCxnSpPr>
                <p:nvPr/>
              </p:nvCxnSpPr>
              <p:spPr>
                <a:xfrm>
                  <a:off x="3536301" y="4560375"/>
                  <a:ext cx="2389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53CE555-AAA0-6725-436B-BF02108035B0}"/>
                    </a:ext>
                  </a:extLst>
                </p:cNvPr>
                <p:cNvCxnSpPr>
                  <a:cxnSpLocks/>
                  <a:stCxn id="13" idx="6"/>
                  <a:endCxn id="24" idx="2"/>
                </p:cNvCxnSpPr>
                <p:nvPr/>
              </p:nvCxnSpPr>
              <p:spPr>
                <a:xfrm>
                  <a:off x="3536301" y="4560375"/>
                  <a:ext cx="238915" cy="208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F8185799-3D91-43F7-A279-27EA5877DE65}"/>
                    </a:ext>
                  </a:extLst>
                </p:cNvPr>
                <p:cNvCxnSpPr>
                  <a:cxnSpLocks/>
                  <a:stCxn id="14" idx="6"/>
                  <a:endCxn id="21" idx="2"/>
                </p:cNvCxnSpPr>
                <p:nvPr/>
              </p:nvCxnSpPr>
              <p:spPr>
                <a:xfrm flipV="1">
                  <a:off x="3536301" y="4142714"/>
                  <a:ext cx="238915" cy="6265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E8819D8-7738-A21C-27F3-B35A03341659}"/>
                    </a:ext>
                  </a:extLst>
                </p:cNvPr>
                <p:cNvCxnSpPr>
                  <a:cxnSpLocks/>
                  <a:stCxn id="14" idx="6"/>
                  <a:endCxn id="22" idx="2"/>
                </p:cNvCxnSpPr>
                <p:nvPr/>
              </p:nvCxnSpPr>
              <p:spPr>
                <a:xfrm flipV="1">
                  <a:off x="3536301" y="4351513"/>
                  <a:ext cx="238915" cy="4177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F1889698-97D0-8A51-5B88-5207CE62CA74}"/>
                    </a:ext>
                  </a:extLst>
                </p:cNvPr>
                <p:cNvCxnSpPr>
                  <a:cxnSpLocks/>
                  <a:stCxn id="14" idx="6"/>
                  <a:endCxn id="23" idx="2"/>
                </p:cNvCxnSpPr>
                <p:nvPr/>
              </p:nvCxnSpPr>
              <p:spPr>
                <a:xfrm flipV="1">
                  <a:off x="3536301" y="4560375"/>
                  <a:ext cx="238915" cy="208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F852B3D-F25D-CFA4-7772-C869C1BBEBCC}"/>
                    </a:ext>
                  </a:extLst>
                </p:cNvPr>
                <p:cNvCxnSpPr>
                  <a:cxnSpLocks/>
                  <a:stCxn id="14" idx="6"/>
                  <a:endCxn id="24" idx="2"/>
                </p:cNvCxnSpPr>
                <p:nvPr/>
              </p:nvCxnSpPr>
              <p:spPr>
                <a:xfrm>
                  <a:off x="3536301" y="4769237"/>
                  <a:ext cx="2389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83A6A36-0580-E0A7-F2DD-51F3707F46B9}"/>
                    </a:ext>
                  </a:extLst>
                </p:cNvPr>
                <p:cNvCxnSpPr>
                  <a:cxnSpLocks/>
                  <a:stCxn id="21" idx="6"/>
                  <a:endCxn id="15" idx="2"/>
                </p:cNvCxnSpPr>
                <p:nvPr/>
              </p:nvCxnSpPr>
              <p:spPr>
                <a:xfrm>
                  <a:off x="3880362" y="4142714"/>
                  <a:ext cx="318799" cy="313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73D45568-F959-0D97-6759-79F26E91666D}"/>
                    </a:ext>
                  </a:extLst>
                </p:cNvPr>
                <p:cNvCxnSpPr>
                  <a:cxnSpLocks/>
                  <a:stCxn id="22" idx="6"/>
                  <a:endCxn id="15" idx="2"/>
                </p:cNvCxnSpPr>
                <p:nvPr/>
              </p:nvCxnSpPr>
              <p:spPr>
                <a:xfrm>
                  <a:off x="3880362" y="4351513"/>
                  <a:ext cx="318799" cy="104463"/>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EEBE3A0-9740-4132-CC58-1642546DA593}"/>
                    </a:ext>
                  </a:extLst>
                </p:cNvPr>
                <p:cNvCxnSpPr>
                  <a:cxnSpLocks/>
                  <a:stCxn id="23" idx="6"/>
                  <a:endCxn id="15" idx="2"/>
                </p:cNvCxnSpPr>
                <p:nvPr/>
              </p:nvCxnSpPr>
              <p:spPr>
                <a:xfrm flipV="1">
                  <a:off x="3880362" y="4455975"/>
                  <a:ext cx="318799" cy="104399"/>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66DA799-2AB9-C771-026E-4179DD4A06F7}"/>
                    </a:ext>
                  </a:extLst>
                </p:cNvPr>
                <p:cNvCxnSpPr>
                  <a:cxnSpLocks/>
                  <a:stCxn id="24" idx="6"/>
                  <a:endCxn id="15" idx="2"/>
                </p:cNvCxnSpPr>
                <p:nvPr/>
              </p:nvCxnSpPr>
              <p:spPr>
                <a:xfrm flipV="1">
                  <a:off x="3880362" y="4455975"/>
                  <a:ext cx="318799" cy="313261"/>
                </a:xfrm>
                <a:prstGeom prst="line">
                  <a:avLst/>
                </a:prstGeom>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C3B79453-41E9-52F0-9083-85CDD57EBE85}"/>
                      </a:ext>
                    </a:extLst>
                  </p:cNvPr>
                  <p:cNvSpPr txBox="1"/>
                  <p:nvPr/>
                </p:nvSpPr>
                <p:spPr>
                  <a:xfrm>
                    <a:off x="2733606" y="4175677"/>
                    <a:ext cx="578877" cy="492443"/>
                  </a:xfrm>
                  <a:prstGeom prst="rect">
                    <a:avLst/>
                  </a:prstGeom>
                  <a:noFill/>
                </p:spPr>
                <p:txBody>
                  <a:bodyPr wrap="none" rtlCol="0">
                    <a:spAutoFit/>
                  </a:bodyPr>
                  <a:lstStyle/>
                  <a:p>
                    <a:r>
                      <a:rPr lang="en-US" sz="1800" dirty="0">
                        <a:solidFill>
                          <a:srgbClr val="FF0000"/>
                        </a:solidFill>
                      </a:rPr>
                      <a:t>S</a:t>
                    </a:r>
                    <a14:m>
                      <m:oMath xmlns:m="http://schemas.openxmlformats.org/officeDocument/2006/math">
                        <m:sSub>
                          <m:sSubPr>
                            <m:ctrlPr>
                              <a:rPr lang="en-US" sz="1800" i="1" baseline="-25000">
                                <a:solidFill>
                                  <a:srgbClr val="FF0000"/>
                                </a:solidFill>
                                <a:latin typeface="Cambria Math" panose="02040503050406030204" pitchFamily="18" charset="0"/>
                              </a:rPr>
                            </m:ctrlPr>
                          </m:sSubPr>
                          <m:e>
                            <m:r>
                              <a:rPr lang="en-US" sz="1800" i="1" baseline="-25000">
                                <a:solidFill>
                                  <a:srgbClr val="FF0000"/>
                                </a:solidFill>
                                <a:latin typeface="Cambria Math" panose="02040503050406030204" pitchFamily="18" charset="0"/>
                              </a:rPr>
                              <m:t>𝑡</m:t>
                            </m:r>
                          </m:e>
                          <m:sub>
                            <m:r>
                              <a:rPr lang="en-US" sz="1800" i="1" baseline="-25000">
                                <a:solidFill>
                                  <a:srgbClr val="FF0000"/>
                                </a:solidFill>
                                <a:latin typeface="Cambria Math" panose="02040503050406030204" pitchFamily="18" charset="0"/>
                              </a:rPr>
                              <m:t>𝑛</m:t>
                            </m:r>
                          </m:sub>
                        </m:sSub>
                      </m:oMath>
                    </a14:m>
                    <a:endParaRPr lang="en-US" sz="1800" baseline="-25000" dirty="0">
                      <a:solidFill>
                        <a:srgbClr val="FF0000"/>
                      </a:solidFill>
                    </a:endParaRPr>
                  </a:p>
                </p:txBody>
              </p:sp>
            </mc:Choice>
            <mc:Fallback xmlns="">
              <p:sp>
                <p:nvSpPr>
                  <p:cNvPr id="57" name="TextBox 56">
                    <a:extLst>
                      <a:ext uri="{FF2B5EF4-FFF2-40B4-BE49-F238E27FC236}">
                        <a16:creationId xmlns:a16="http://schemas.microsoft.com/office/drawing/2014/main" id="{C3B79453-41E9-52F0-9083-85CDD57EBE85}"/>
                      </a:ext>
                    </a:extLst>
                  </p:cNvPr>
                  <p:cNvSpPr txBox="1">
                    <a:spLocks noRot="1" noChangeAspect="1" noMove="1" noResize="1" noEditPoints="1" noAdjustHandles="1" noChangeArrowheads="1" noChangeShapeType="1" noTextEdit="1"/>
                  </p:cNvSpPr>
                  <p:nvPr/>
                </p:nvSpPr>
                <p:spPr>
                  <a:xfrm>
                    <a:off x="2733606" y="4175677"/>
                    <a:ext cx="578877" cy="492443"/>
                  </a:xfrm>
                  <a:prstGeom prst="rect">
                    <a:avLst/>
                  </a:prstGeom>
                  <a:blipFill>
                    <a:blip r:embed="rId6"/>
                    <a:stretch>
                      <a:fillRect l="-11429" t="-6667" b="-26667"/>
                    </a:stretch>
                  </a:blipFill>
                </p:spPr>
                <p:txBody>
                  <a:bodyPr/>
                  <a:lstStyle/>
                  <a:p>
                    <a:r>
                      <a:rPr lang="en-US">
                        <a:noFill/>
                      </a:rPr>
                      <a:t> </a:t>
                    </a:r>
                  </a:p>
                </p:txBody>
              </p:sp>
            </mc:Fallback>
          </mc:AlternateContent>
          <p:sp>
            <p:nvSpPr>
              <p:cNvPr id="65" name="TextBox 64">
                <a:extLst>
                  <a:ext uri="{FF2B5EF4-FFF2-40B4-BE49-F238E27FC236}">
                    <a16:creationId xmlns:a16="http://schemas.microsoft.com/office/drawing/2014/main" id="{21642834-F8FB-B25F-00ED-65E0CBCC346B}"/>
                  </a:ext>
                </a:extLst>
              </p:cNvPr>
              <p:cNvSpPr txBox="1"/>
              <p:nvPr/>
            </p:nvSpPr>
            <p:spPr>
              <a:xfrm>
                <a:off x="4343390" y="4202431"/>
                <a:ext cx="323165" cy="492443"/>
              </a:xfrm>
              <a:prstGeom prst="rect">
                <a:avLst/>
              </a:prstGeom>
              <a:noFill/>
            </p:spPr>
            <p:txBody>
              <a:bodyPr wrap="none" rtlCol="0">
                <a:spAutoFit/>
              </a:bodyPr>
              <a:lstStyle/>
              <a:p>
                <a:r>
                  <a:rPr lang="en-US" sz="1800" dirty="0">
                    <a:solidFill>
                      <a:schemeClr val="tx2">
                        <a:lumMod val="60000"/>
                        <a:lumOff val="40000"/>
                      </a:schemeClr>
                    </a:solidFill>
                  </a:rPr>
                  <a:t>I</a:t>
                </a:r>
              </a:p>
            </p:txBody>
          </p:sp>
        </p:grpSp>
        <p:sp>
          <p:nvSpPr>
            <p:cNvPr id="54" name="TextBox 53">
              <a:extLst>
                <a:ext uri="{FF2B5EF4-FFF2-40B4-BE49-F238E27FC236}">
                  <a16:creationId xmlns:a16="http://schemas.microsoft.com/office/drawing/2014/main" id="{5B9CFB80-8CE4-A623-3744-0BE8747809A9}"/>
                </a:ext>
              </a:extLst>
            </p:cNvPr>
            <p:cNvSpPr txBox="1"/>
            <p:nvPr/>
          </p:nvSpPr>
          <p:spPr>
            <a:xfrm>
              <a:off x="3011297" y="4494584"/>
              <a:ext cx="1494428" cy="492443"/>
            </a:xfrm>
            <a:prstGeom prst="rect">
              <a:avLst/>
            </a:prstGeom>
            <a:noFill/>
          </p:spPr>
          <p:txBody>
            <a:bodyPr wrap="none" rtlCol="0">
              <a:spAutoFit/>
            </a:bodyPr>
            <a:lstStyle/>
            <a:p>
              <a:pPr algn="ctr"/>
              <a:r>
                <a:rPr lang="en-US" sz="900" dirty="0">
                  <a:latin typeface="Baskerville" panose="02020502070401020303" pitchFamily="18" charset="0"/>
                  <a:ea typeface="Baskerville" panose="02020502070401020303" pitchFamily="18" charset="0"/>
                </a:rPr>
                <a:t>GRU Neural Net</a:t>
              </a:r>
            </a:p>
            <a:p>
              <a:pPr algn="ctr"/>
              <a:r>
                <a:rPr lang="en-US" sz="900" dirty="0">
                  <a:latin typeface="Baskerville" panose="02020502070401020303" pitchFamily="18" charset="0"/>
                  <a:ea typeface="Baskerville" panose="02020502070401020303" pitchFamily="18" charset="0"/>
                </a:rPr>
                <a:t>with 2 hidden layers</a:t>
              </a:r>
            </a:p>
          </p:txBody>
        </p:sp>
      </p:grpSp>
      <p:cxnSp>
        <p:nvCxnSpPr>
          <p:cNvPr id="139" name="Elbow Connector 138">
            <a:extLst>
              <a:ext uri="{FF2B5EF4-FFF2-40B4-BE49-F238E27FC236}">
                <a16:creationId xmlns:a16="http://schemas.microsoft.com/office/drawing/2014/main" id="{960819DD-FF9A-8022-4DFE-188DE5CA1E94}"/>
              </a:ext>
            </a:extLst>
          </p:cNvPr>
          <p:cNvCxnSpPr>
            <a:cxnSpLocks/>
            <a:stCxn id="5" idx="3"/>
            <a:endCxn id="57" idx="1"/>
          </p:cNvCxnSpPr>
          <p:nvPr/>
        </p:nvCxnSpPr>
        <p:spPr>
          <a:xfrm>
            <a:off x="3371850" y="2625940"/>
            <a:ext cx="439792" cy="723027"/>
          </a:xfrm>
          <a:prstGeom prst="bentConnector3">
            <a:avLst>
              <a:gd name="adj1" fmla="val 50000"/>
            </a:avLst>
          </a:prstGeom>
          <a:ln w="9525">
            <a:tailEnd type="triangle"/>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A2B5BDE8-0E7A-F4D2-283F-A3678823551A}"/>
              </a:ext>
            </a:extLst>
          </p:cNvPr>
          <p:cNvGrpSpPr/>
          <p:nvPr/>
        </p:nvGrpSpPr>
        <p:grpSpPr>
          <a:xfrm>
            <a:off x="6143298" y="3925096"/>
            <a:ext cx="1857702" cy="504552"/>
            <a:chOff x="2630835" y="1555989"/>
            <a:chExt cx="2476936" cy="672736"/>
          </a:xfrm>
        </p:grpSpPr>
        <p:sp>
          <p:nvSpPr>
            <p:cNvPr id="128" name="TextBox 127">
              <a:extLst>
                <a:ext uri="{FF2B5EF4-FFF2-40B4-BE49-F238E27FC236}">
                  <a16:creationId xmlns:a16="http://schemas.microsoft.com/office/drawing/2014/main" id="{566ECAA7-E02B-7037-E59D-ED8670C153E4}"/>
                </a:ext>
              </a:extLst>
            </p:cNvPr>
            <p:cNvSpPr txBox="1"/>
            <p:nvPr/>
          </p:nvSpPr>
          <p:spPr>
            <a:xfrm>
              <a:off x="2630835" y="1920949"/>
              <a:ext cx="2476936" cy="307776"/>
            </a:xfrm>
            <a:prstGeom prst="rect">
              <a:avLst/>
            </a:prstGeom>
            <a:noFill/>
          </p:spPr>
          <p:txBody>
            <a:bodyPr wrap="square" rtlCol="0">
              <a:spAutoFit/>
            </a:bodyPr>
            <a:lstStyle/>
            <a:p>
              <a:r>
                <a:rPr lang="en-US" sz="900" dirty="0">
                  <a:solidFill>
                    <a:srgbClr val="FF0000"/>
                  </a:solidFill>
                </a:rPr>
                <a:t>S</a:t>
              </a:r>
              <a:r>
                <a:rPr lang="en-US" sz="900" baseline="-25000" dirty="0">
                  <a:solidFill>
                    <a:srgbClr val="FF0000"/>
                  </a:solidFill>
                </a:rPr>
                <a:t>tn+1</a:t>
              </a:r>
              <a:r>
                <a:rPr lang="en-US" sz="900" dirty="0"/>
                <a:t> = [s</a:t>
              </a:r>
              <a:r>
                <a:rPr lang="en-US" sz="900" baseline="-25000" dirty="0"/>
                <a:t>tn-tw+1</a:t>
              </a:r>
              <a:r>
                <a:rPr lang="en-US" sz="900" dirty="0"/>
                <a:t>, s</a:t>
              </a:r>
              <a:r>
                <a:rPr lang="en-US" sz="900" baseline="-25000" dirty="0"/>
                <a:t>tn-tw+2</a:t>
              </a:r>
              <a:r>
                <a:rPr lang="en-US" sz="900" dirty="0"/>
                <a:t>, …, s</a:t>
              </a:r>
              <a:r>
                <a:rPr lang="en-US" sz="900" baseline="-25000" dirty="0"/>
                <a:t>tn+1</a:t>
              </a:r>
              <a:r>
                <a:rPr lang="en-US" sz="900" dirty="0"/>
                <a:t>]</a:t>
              </a:r>
            </a:p>
          </p:txBody>
        </p:sp>
        <p:sp>
          <p:nvSpPr>
            <p:cNvPr id="153" name="Left Brace 152">
              <a:extLst>
                <a:ext uri="{FF2B5EF4-FFF2-40B4-BE49-F238E27FC236}">
                  <a16:creationId xmlns:a16="http://schemas.microsoft.com/office/drawing/2014/main" id="{E95B8FFA-E683-5A22-E28A-CA68A20CFF96}"/>
                </a:ext>
              </a:extLst>
            </p:cNvPr>
            <p:cNvSpPr/>
            <p:nvPr/>
          </p:nvSpPr>
          <p:spPr>
            <a:xfrm rot="5400000">
              <a:off x="3780385" y="1214192"/>
              <a:ext cx="177837" cy="1293246"/>
            </a:xfrm>
            <a:prstGeom prst="leftBrace">
              <a:avLst>
                <a:gd name="adj1" fmla="val 82660"/>
                <a:gd name="adj2" fmla="val 4881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mc:AlternateContent xmlns:mc="http://schemas.openxmlformats.org/markup-compatibility/2006">
          <mc:Choice xmlns:a14="http://schemas.microsoft.com/office/drawing/2010/main" Requires="a14">
            <p:sp>
              <p:nvSpPr>
                <p:cNvPr id="154" name="TextBox 153">
                  <a:extLst>
                    <a:ext uri="{FF2B5EF4-FFF2-40B4-BE49-F238E27FC236}">
                      <a16:creationId xmlns:a16="http://schemas.microsoft.com/office/drawing/2014/main" id="{82A9B483-F1F0-81E9-DF7B-FB8A1F3A9B58}"/>
                    </a:ext>
                  </a:extLst>
                </p:cNvPr>
                <p:cNvSpPr txBox="1"/>
                <p:nvPr/>
              </p:nvSpPr>
              <p:spPr>
                <a:xfrm>
                  <a:off x="2906187" y="1555989"/>
                  <a:ext cx="1989349" cy="292388"/>
                </a:xfrm>
                <a:prstGeom prst="rect">
                  <a:avLst/>
                </a:prstGeom>
                <a:noFill/>
              </p:spPr>
              <p:txBody>
                <a:bodyPr wrap="none" rtlCol="0">
                  <a:spAutoFit/>
                </a:bodyPr>
                <a:lstStyle/>
                <a:p>
                  <a14:m>
                    <m:oMath xmlns:m="http://schemas.openxmlformats.org/officeDocument/2006/math">
                      <m:sSub>
                        <m:sSubPr>
                          <m:ctrlPr>
                            <a:rPr lang="en-US" sz="825" i="1">
                              <a:latin typeface="Cambria Math" panose="02040503050406030204" pitchFamily="18" charset="0"/>
                            </a:rPr>
                          </m:ctrlPr>
                        </m:sSubPr>
                        <m:e>
                          <m:r>
                            <a:rPr lang="en-US" sz="825" i="1">
                              <a:latin typeface="Cambria Math" panose="02040503050406030204" pitchFamily="18" charset="0"/>
                            </a:rPr>
                            <m:t>𝑡</m:t>
                          </m:r>
                        </m:e>
                        <m:sub>
                          <m:r>
                            <a:rPr lang="en-US" sz="825" i="1">
                              <a:latin typeface="Cambria Math" panose="02040503050406030204" pitchFamily="18" charset="0"/>
                            </a:rPr>
                            <m:t>𝑤</m:t>
                          </m:r>
                        </m:sub>
                      </m:sSub>
                    </m:oMath>
                  </a14:m>
                  <a:r>
                    <a:rPr lang="en-US" sz="825" dirty="0">
                      <a:latin typeface="Baskerville" panose="02020502070401020303" pitchFamily="18" charset="0"/>
                      <a:ea typeface="Baskerville" panose="02020502070401020303" pitchFamily="18" charset="0"/>
                    </a:rPr>
                    <a:t> no. of spill data before </a:t>
                  </a:r>
                  <a14:m>
                    <m:oMath xmlns:m="http://schemas.openxmlformats.org/officeDocument/2006/math">
                      <m:sSub>
                        <m:sSubPr>
                          <m:ctrlPr>
                            <a:rPr lang="en-US" sz="825" i="1">
                              <a:latin typeface="Cambria Math" panose="02040503050406030204" pitchFamily="18" charset="0"/>
                              <a:ea typeface="Baskerville" panose="02020502070401020303" pitchFamily="18" charset="0"/>
                            </a:rPr>
                          </m:ctrlPr>
                        </m:sSubPr>
                        <m:e>
                          <m:r>
                            <a:rPr lang="en-US" sz="825" i="1">
                              <a:latin typeface="Cambria Math" panose="02040503050406030204" pitchFamily="18" charset="0"/>
                              <a:ea typeface="Baskerville" panose="02020502070401020303" pitchFamily="18" charset="0"/>
                            </a:rPr>
                            <m:t>𝑡</m:t>
                          </m:r>
                        </m:e>
                        <m:sub>
                          <m:r>
                            <a:rPr lang="en-US" sz="825" i="1">
                              <a:latin typeface="Cambria Math" panose="02040503050406030204" pitchFamily="18" charset="0"/>
                              <a:ea typeface="Baskerville" panose="02020502070401020303" pitchFamily="18" charset="0"/>
                            </a:rPr>
                            <m:t>𝑛</m:t>
                          </m:r>
                          <m:r>
                            <a:rPr lang="en-US" sz="825" i="1">
                              <a:latin typeface="Cambria Math" panose="02040503050406030204" pitchFamily="18" charset="0"/>
                              <a:ea typeface="Baskerville" panose="02020502070401020303" pitchFamily="18" charset="0"/>
                            </a:rPr>
                            <m:t>+1</m:t>
                          </m:r>
                        </m:sub>
                      </m:sSub>
                    </m:oMath>
                  </a14:m>
                  <a:endParaRPr lang="en-US" sz="825" dirty="0">
                    <a:latin typeface="Baskerville" panose="02020502070401020303" pitchFamily="18" charset="0"/>
                    <a:ea typeface="Baskerville" panose="02020502070401020303" pitchFamily="18" charset="0"/>
                  </a:endParaRPr>
                </a:p>
              </p:txBody>
            </p:sp>
          </mc:Choice>
          <mc:Fallback>
            <p:sp>
              <p:nvSpPr>
                <p:cNvPr id="154" name="TextBox 153">
                  <a:extLst>
                    <a:ext uri="{FF2B5EF4-FFF2-40B4-BE49-F238E27FC236}">
                      <a16:creationId xmlns:a16="http://schemas.microsoft.com/office/drawing/2014/main" id="{82A9B483-F1F0-81E9-DF7B-FB8A1F3A9B58}"/>
                    </a:ext>
                  </a:extLst>
                </p:cNvPr>
                <p:cNvSpPr txBox="1">
                  <a:spLocks noRot="1" noChangeAspect="1" noMove="1" noResize="1" noEditPoints="1" noAdjustHandles="1" noChangeArrowheads="1" noChangeShapeType="1" noTextEdit="1"/>
                </p:cNvSpPr>
                <p:nvPr/>
              </p:nvSpPr>
              <p:spPr>
                <a:xfrm>
                  <a:off x="2906187" y="1555989"/>
                  <a:ext cx="1989349" cy="292388"/>
                </a:xfrm>
                <a:prstGeom prst="rect">
                  <a:avLst/>
                </a:prstGeom>
                <a:blipFill>
                  <a:blip r:embed="rId7"/>
                  <a:stretch>
                    <a:fillRect b="-5556"/>
                  </a:stretch>
                </a:blipFill>
              </p:spPr>
              <p:txBody>
                <a:bodyPr/>
                <a:lstStyle/>
                <a:p>
                  <a:r>
                    <a:rPr lang="en-US">
                      <a:noFill/>
                    </a:rPr>
                    <a:t> </a:t>
                  </a:r>
                </a:p>
              </p:txBody>
            </p:sp>
          </mc:Fallback>
        </mc:AlternateContent>
      </p:grpSp>
      <p:sp>
        <p:nvSpPr>
          <p:cNvPr id="155" name="TextBox 154">
            <a:extLst>
              <a:ext uri="{FF2B5EF4-FFF2-40B4-BE49-F238E27FC236}">
                <a16:creationId xmlns:a16="http://schemas.microsoft.com/office/drawing/2014/main" id="{4A95BBC2-6D5B-8831-6602-8C980A8E64D2}"/>
              </a:ext>
            </a:extLst>
          </p:cNvPr>
          <p:cNvSpPr txBox="1"/>
          <p:nvPr/>
        </p:nvSpPr>
        <p:spPr>
          <a:xfrm>
            <a:off x="2306844" y="3713271"/>
            <a:ext cx="1053509" cy="646331"/>
          </a:xfrm>
          <a:prstGeom prst="rect">
            <a:avLst/>
          </a:prstGeom>
          <a:noFill/>
        </p:spPr>
        <p:txBody>
          <a:bodyPr wrap="square" rtlCol="0">
            <a:spAutoFit/>
          </a:bodyPr>
          <a:lstStyle/>
          <a:p>
            <a:r>
              <a:rPr lang="en-US" sz="1800" dirty="0">
                <a:solidFill>
                  <a:schemeClr val="accent6">
                    <a:lumMod val="75000"/>
                  </a:schemeClr>
                </a:solidFill>
                <a:latin typeface="Baskerville" panose="02020502070401020303" pitchFamily="18" charset="0"/>
                <a:ea typeface="Baskerville" panose="02020502070401020303" pitchFamily="18" charset="0"/>
              </a:rPr>
              <a:t>ML agent</a:t>
            </a:r>
          </a:p>
        </p:txBody>
      </p:sp>
      <p:sp>
        <p:nvSpPr>
          <p:cNvPr id="156" name="TextBox 155">
            <a:extLst>
              <a:ext uri="{FF2B5EF4-FFF2-40B4-BE49-F238E27FC236}">
                <a16:creationId xmlns:a16="http://schemas.microsoft.com/office/drawing/2014/main" id="{311CAA3C-1A34-425E-62F9-0039FFE3A80C}"/>
              </a:ext>
            </a:extLst>
          </p:cNvPr>
          <p:cNvSpPr txBox="1"/>
          <p:nvPr/>
        </p:nvSpPr>
        <p:spPr>
          <a:xfrm>
            <a:off x="5773249" y="3140910"/>
            <a:ext cx="766557" cy="219291"/>
          </a:xfrm>
          <a:prstGeom prst="rect">
            <a:avLst/>
          </a:prstGeom>
          <a:noFill/>
        </p:spPr>
        <p:txBody>
          <a:bodyPr wrap="none" rtlCol="0">
            <a:spAutoFit/>
          </a:bodyPr>
          <a:lstStyle/>
          <a:p>
            <a:r>
              <a:rPr lang="en-US" sz="825" dirty="0">
                <a:solidFill>
                  <a:srgbClr val="00B0F0"/>
                </a:solidFill>
                <a:latin typeface="Baskerville" panose="02020502070401020303" pitchFamily="18" charset="0"/>
                <a:ea typeface="Baskerville" panose="02020502070401020303" pitchFamily="18" charset="0"/>
              </a:rPr>
              <a:t>Quad current</a:t>
            </a:r>
          </a:p>
        </p:txBody>
      </p:sp>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FAE52A0F-44CB-7CA8-C80F-6674262DA3C7}"/>
                  </a:ext>
                </a:extLst>
              </p:cNvPr>
              <p:cNvSpPr txBox="1"/>
              <p:nvPr/>
            </p:nvSpPr>
            <p:spPr>
              <a:xfrm>
                <a:off x="6470738" y="2415642"/>
                <a:ext cx="1164550" cy="253916"/>
              </a:xfrm>
              <a:prstGeom prst="rect">
                <a:avLst/>
              </a:prstGeom>
              <a:noFill/>
            </p:spPr>
            <p:txBody>
              <a:bodyPr wrap="none" rtlCol="0">
                <a:spAutoFit/>
              </a:bodyPr>
              <a:lstStyle/>
              <a:p>
                <a:r>
                  <a:rPr lang="en-US" sz="1050" dirty="0">
                    <a:solidFill>
                      <a:srgbClr val="485EF2"/>
                    </a:solidFill>
                    <a:latin typeface="Baskerville" panose="02020502070401020303" pitchFamily="18" charset="0"/>
                    <a:ea typeface="Baskerville" panose="02020502070401020303" pitchFamily="18" charset="0"/>
                  </a:rPr>
                  <a:t>Spill data for </a:t>
                </a:r>
                <a14:m>
                  <m:oMath xmlns:m="http://schemas.openxmlformats.org/officeDocument/2006/math">
                    <m:sSub>
                      <m:sSubPr>
                        <m:ctrlPr>
                          <a:rPr lang="en-US" sz="1050" i="1">
                            <a:solidFill>
                              <a:srgbClr val="485EF2"/>
                            </a:solidFill>
                            <a:latin typeface="Cambria Math" panose="02040503050406030204" pitchFamily="18" charset="0"/>
                          </a:rPr>
                        </m:ctrlPr>
                      </m:sSubPr>
                      <m:e>
                        <m:r>
                          <a:rPr lang="en-US" sz="1050" i="1">
                            <a:solidFill>
                              <a:srgbClr val="485EF2"/>
                            </a:solidFill>
                            <a:latin typeface="Cambria Math" panose="02040503050406030204" pitchFamily="18" charset="0"/>
                          </a:rPr>
                          <m:t>𝑡</m:t>
                        </m:r>
                      </m:e>
                      <m:sub>
                        <m:r>
                          <a:rPr lang="en-US" sz="1050" i="1">
                            <a:solidFill>
                              <a:srgbClr val="485EF2"/>
                            </a:solidFill>
                            <a:latin typeface="Cambria Math" panose="02040503050406030204" pitchFamily="18" charset="0"/>
                          </a:rPr>
                          <m:t>𝑛</m:t>
                        </m:r>
                        <m:r>
                          <a:rPr lang="en-US" sz="1050" i="1">
                            <a:solidFill>
                              <a:srgbClr val="485EF2"/>
                            </a:solidFill>
                            <a:latin typeface="Cambria Math" panose="02040503050406030204" pitchFamily="18" charset="0"/>
                          </a:rPr>
                          <m:t>+1</m:t>
                        </m:r>
                      </m:sub>
                    </m:sSub>
                  </m:oMath>
                </a14:m>
                <a:endParaRPr lang="en-US" sz="1050" dirty="0">
                  <a:solidFill>
                    <a:srgbClr val="485EF2"/>
                  </a:solidFill>
                  <a:latin typeface="Baskerville" panose="02020502070401020303" pitchFamily="18" charset="0"/>
                  <a:ea typeface="Baskerville" panose="02020502070401020303" pitchFamily="18" charset="0"/>
                </a:endParaRPr>
              </a:p>
            </p:txBody>
          </p:sp>
        </mc:Choice>
        <mc:Fallback xmlns="">
          <p:sp>
            <p:nvSpPr>
              <p:cNvPr id="157" name="TextBox 156">
                <a:extLst>
                  <a:ext uri="{FF2B5EF4-FFF2-40B4-BE49-F238E27FC236}">
                    <a16:creationId xmlns:a16="http://schemas.microsoft.com/office/drawing/2014/main" id="{FAE52A0F-44CB-7CA8-C80F-6674262DA3C7}"/>
                  </a:ext>
                </a:extLst>
              </p:cNvPr>
              <p:cNvSpPr txBox="1">
                <a:spLocks noRot="1" noChangeAspect="1" noMove="1" noResize="1" noEditPoints="1" noAdjustHandles="1" noChangeArrowheads="1" noChangeShapeType="1" noTextEdit="1"/>
              </p:cNvSpPr>
              <p:nvPr/>
            </p:nvSpPr>
            <p:spPr>
              <a:xfrm>
                <a:off x="6470738" y="2415642"/>
                <a:ext cx="1164550" cy="253916"/>
              </a:xfrm>
              <a:prstGeom prst="rect">
                <a:avLst/>
              </a:prstGeom>
              <a:blipFill>
                <a:blip r:embed="rId8"/>
                <a:stretch>
                  <a:fillRect b="-14286"/>
                </a:stretch>
              </a:blipFill>
            </p:spPr>
            <p:txBody>
              <a:bodyPr/>
              <a:lstStyle/>
              <a:p>
                <a:r>
                  <a:rPr lang="en-US">
                    <a:noFill/>
                  </a:rPr>
                  <a:t> </a:t>
                </a:r>
              </a:p>
            </p:txBody>
          </p:sp>
        </mc:Fallback>
      </mc:AlternateContent>
      <p:pic>
        <p:nvPicPr>
          <p:cNvPr id="162" name="Graphic 161" descr="Clock with solid fill">
            <a:extLst>
              <a:ext uri="{FF2B5EF4-FFF2-40B4-BE49-F238E27FC236}">
                <a16:creationId xmlns:a16="http://schemas.microsoft.com/office/drawing/2014/main" id="{26193495-A62A-AC97-D381-C7A7CC0D64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27305" y="1398963"/>
            <a:ext cx="319754" cy="319754"/>
          </a:xfrm>
          <a:prstGeom prst="rect">
            <a:avLst/>
          </a:prstGeom>
        </p:spPr>
      </p:pic>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299F38CA-B242-E803-2955-F1F37FC631BF}"/>
                  </a:ext>
                </a:extLst>
              </p:cNvPr>
              <p:cNvSpPr txBox="1"/>
              <p:nvPr/>
            </p:nvSpPr>
            <p:spPr>
              <a:xfrm>
                <a:off x="6143298" y="1144626"/>
                <a:ext cx="11773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𝑡</m:t>
                          </m:r>
                        </m:e>
                        <m:sub>
                          <m:r>
                            <a:rPr lang="en-US" sz="1800" i="1">
                              <a:latin typeface="Cambria Math" panose="02040503050406030204" pitchFamily="18" charset="0"/>
                            </a:rPr>
                            <m:t>𝑛</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𝑡</m:t>
                          </m:r>
                        </m:e>
                        <m:sub>
                          <m:r>
                            <a:rPr lang="en-US" sz="1800" i="1">
                              <a:latin typeface="Cambria Math" panose="02040503050406030204" pitchFamily="18" charset="0"/>
                            </a:rPr>
                            <m:t>𝑛</m:t>
                          </m:r>
                          <m:r>
                            <a:rPr lang="en-US" sz="1800" i="1">
                              <a:latin typeface="Cambria Math" panose="02040503050406030204" pitchFamily="18" charset="0"/>
                            </a:rPr>
                            <m:t>+1</m:t>
                          </m:r>
                        </m:sub>
                      </m:sSub>
                    </m:oMath>
                  </m:oMathPara>
                </a14:m>
                <a:endParaRPr lang="en-US" sz="1800" dirty="0"/>
              </a:p>
            </p:txBody>
          </p:sp>
        </mc:Choice>
        <mc:Fallback xmlns="">
          <p:sp>
            <p:nvSpPr>
              <p:cNvPr id="167" name="TextBox 166">
                <a:extLst>
                  <a:ext uri="{FF2B5EF4-FFF2-40B4-BE49-F238E27FC236}">
                    <a16:creationId xmlns:a16="http://schemas.microsoft.com/office/drawing/2014/main" id="{299F38CA-B242-E803-2955-F1F37FC631BF}"/>
                  </a:ext>
                </a:extLst>
              </p:cNvPr>
              <p:cNvSpPr txBox="1">
                <a:spLocks noRot="1" noChangeAspect="1" noMove="1" noResize="1" noEditPoints="1" noAdjustHandles="1" noChangeArrowheads="1" noChangeShapeType="1" noTextEdit="1"/>
              </p:cNvSpPr>
              <p:nvPr/>
            </p:nvSpPr>
            <p:spPr>
              <a:xfrm>
                <a:off x="6143298" y="1144626"/>
                <a:ext cx="1177374" cy="369332"/>
              </a:xfrm>
              <a:prstGeom prst="rect">
                <a:avLst/>
              </a:prstGeom>
              <a:blipFill>
                <a:blip r:embed="rId11"/>
                <a:stretch>
                  <a:fillRect/>
                </a:stretch>
              </a:blipFill>
            </p:spPr>
            <p:txBody>
              <a:bodyPr/>
              <a:lstStyle/>
              <a:p>
                <a:r>
                  <a:rPr lang="en-US">
                    <a:noFill/>
                  </a:rPr>
                  <a:t> </a:t>
                </a:r>
              </a:p>
            </p:txBody>
          </p:sp>
        </mc:Fallback>
      </mc:AlternateContent>
      <p:cxnSp>
        <p:nvCxnSpPr>
          <p:cNvPr id="168" name="Elbow Connector 167">
            <a:extLst>
              <a:ext uri="{FF2B5EF4-FFF2-40B4-BE49-F238E27FC236}">
                <a16:creationId xmlns:a16="http://schemas.microsoft.com/office/drawing/2014/main" id="{A83605E8-510D-B159-19D8-1A87033E8D59}"/>
              </a:ext>
            </a:extLst>
          </p:cNvPr>
          <p:cNvCxnSpPr>
            <a:cxnSpLocks/>
            <a:stCxn id="162" idx="1"/>
            <a:endCxn id="5" idx="1"/>
          </p:cNvCxnSpPr>
          <p:nvPr/>
        </p:nvCxnSpPr>
        <p:spPr>
          <a:xfrm rot="10800000" flipV="1">
            <a:off x="2343151" y="1558840"/>
            <a:ext cx="4084154" cy="1067100"/>
          </a:xfrm>
          <a:prstGeom prst="bentConnector3">
            <a:avLst>
              <a:gd name="adj1" fmla="val 119714"/>
            </a:avLst>
          </a:prstGeom>
          <a:ln w="19050">
            <a:solidFill>
              <a:srgbClr val="485EF2"/>
            </a:solidFill>
            <a:tailEnd type="triangle"/>
          </a:ln>
        </p:spPr>
        <p:style>
          <a:lnRef idx="1">
            <a:schemeClr val="accent5"/>
          </a:lnRef>
          <a:fillRef idx="0">
            <a:schemeClr val="accent5"/>
          </a:fillRef>
          <a:effectRef idx="0">
            <a:schemeClr val="accent5"/>
          </a:effectRef>
          <a:fontRef idx="minor">
            <a:schemeClr val="tx1"/>
          </a:fontRef>
        </p:style>
      </p:cxnSp>
      <p:cxnSp>
        <p:nvCxnSpPr>
          <p:cNvPr id="194" name="Straight Arrow Connector 193">
            <a:extLst>
              <a:ext uri="{FF2B5EF4-FFF2-40B4-BE49-F238E27FC236}">
                <a16:creationId xmlns:a16="http://schemas.microsoft.com/office/drawing/2014/main" id="{E2A129DE-AC0F-02FE-CDA4-D14B70AEEE63}"/>
              </a:ext>
            </a:extLst>
          </p:cNvPr>
          <p:cNvCxnSpPr>
            <a:cxnSpLocks/>
            <a:stCxn id="65" idx="3"/>
            <a:endCxn id="118" idx="1"/>
          </p:cNvCxnSpPr>
          <p:nvPr/>
        </p:nvCxnSpPr>
        <p:spPr>
          <a:xfrm>
            <a:off x="5261354" y="3369032"/>
            <a:ext cx="1310897" cy="7052"/>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178185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E7C11B-D906-5040-A052-FB8530E1353A}"/>
              </a:ext>
            </a:extLst>
          </p:cNvPr>
          <p:cNvSpPr>
            <a:spLocks noGrp="1"/>
          </p:cNvSpPr>
          <p:nvPr>
            <p:ph type="title"/>
          </p:nvPr>
        </p:nvSpPr>
        <p:spPr/>
        <p:txBody>
          <a:bodyPr>
            <a:normAutofit/>
          </a:bodyPr>
          <a:lstStyle/>
          <a:p>
            <a:r>
              <a:rPr lang="en-US" sz="2400" b="0" dirty="0">
                <a:latin typeface="Baskerville" panose="02020502070401020303" pitchFamily="18" charset="0"/>
                <a:ea typeface="Baskerville" panose="02020502070401020303" pitchFamily="18" charset="0"/>
              </a:rPr>
              <a:t>Spill Regulation System</a:t>
            </a:r>
          </a:p>
        </p:txBody>
      </p:sp>
      <p:sp>
        <p:nvSpPr>
          <p:cNvPr id="6" name="Rectangle: Diagonal Corners Rounded 15">
            <a:extLst>
              <a:ext uri="{FF2B5EF4-FFF2-40B4-BE49-F238E27FC236}">
                <a16:creationId xmlns:a16="http://schemas.microsoft.com/office/drawing/2014/main" id="{BC2C3CD9-B61B-D445-A3DD-CB357E6285B4}"/>
              </a:ext>
            </a:extLst>
          </p:cNvPr>
          <p:cNvSpPr/>
          <p:nvPr/>
        </p:nvSpPr>
        <p:spPr>
          <a:xfrm>
            <a:off x="9716774" y="7268646"/>
            <a:ext cx="5874487" cy="2633555"/>
          </a:xfrm>
          <a:prstGeom prst="round2DiagRect">
            <a:avLst>
              <a:gd name="adj1" fmla="val 11373"/>
              <a:gd name="adj2" fmla="val 0"/>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11" name="Text Placeholder 44">
            <a:extLst>
              <a:ext uri="{FF2B5EF4-FFF2-40B4-BE49-F238E27FC236}">
                <a16:creationId xmlns:a16="http://schemas.microsoft.com/office/drawing/2014/main" id="{450E9E43-087E-8E48-A6E4-2FF6B08ADE9A}"/>
              </a:ext>
            </a:extLst>
          </p:cNvPr>
          <p:cNvSpPr txBox="1">
            <a:spLocks/>
          </p:cNvSpPr>
          <p:nvPr/>
        </p:nvSpPr>
        <p:spPr>
          <a:xfrm>
            <a:off x="9518391" y="7005913"/>
            <a:ext cx="5837942" cy="2678210"/>
          </a:xfrm>
          <a:prstGeom prst="round2DiagRect">
            <a:avLst>
              <a:gd name="adj1" fmla="val 8195"/>
              <a:gd name="adj2" fmla="val 0"/>
            </a:avLst>
          </a:prstGeom>
          <a:ln w="25400" cap="flat" cmpd="sng" algn="ctr">
            <a:solidFill>
              <a:schemeClr val="accent4"/>
            </a:solidFill>
            <a:prstDash val="solid"/>
          </a:ln>
        </p:spPr>
        <p:style>
          <a:lnRef idx="2">
            <a:schemeClr val="accent1"/>
          </a:lnRef>
          <a:fillRef idx="1">
            <a:schemeClr val="lt1"/>
          </a:fillRef>
          <a:effectRef idx="0">
            <a:schemeClr val="accent1"/>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a:endParaRPr lang="en-US" sz="1350">
              <a:solidFill>
                <a:schemeClr val="accent4"/>
              </a:solidFill>
              <a:latin typeface="Baskerville" charset="0"/>
              <a:ea typeface="Baskerville" charset="0"/>
              <a:cs typeface="Baskerville" charset="0"/>
            </a:endParaRPr>
          </a:p>
          <a:p>
            <a:pPr algn="just"/>
            <a:r>
              <a:rPr lang="en-US" sz="1350">
                <a:solidFill>
                  <a:schemeClr val="accent4"/>
                </a:solidFill>
                <a:latin typeface="Baskerville" charset="0"/>
                <a:ea typeface="Baskerville" charset="0"/>
                <a:cs typeface="Baskerville" charset="0"/>
              </a:rPr>
              <a:t>The SRS would also be dealing with the n*60 Hz harmonic noise content arising from the power supplies. The controller will determine the harmonic content of the ripple and apply feedforward corrections.</a:t>
            </a:r>
            <a:endParaRPr lang="en-US" sz="1350">
              <a:solidFill>
                <a:schemeClr val="accent4"/>
              </a:solidFill>
            </a:endParaRPr>
          </a:p>
          <a:p>
            <a:pPr algn="just"/>
            <a:endParaRPr lang="en-US" sz="1350" dirty="0">
              <a:solidFill>
                <a:schemeClr val="accent4"/>
              </a:solidFill>
              <a:latin typeface="Baskerville" charset="0"/>
              <a:ea typeface="Baskerville" charset="0"/>
              <a:cs typeface="Baskerville" charset="0"/>
            </a:endParaRPr>
          </a:p>
        </p:txBody>
      </p:sp>
      <p:grpSp>
        <p:nvGrpSpPr>
          <p:cNvPr id="16" name="Group 15">
            <a:extLst>
              <a:ext uri="{FF2B5EF4-FFF2-40B4-BE49-F238E27FC236}">
                <a16:creationId xmlns:a16="http://schemas.microsoft.com/office/drawing/2014/main" id="{8F687674-25A4-8FD4-1069-5C4DE5AAB4D3}"/>
              </a:ext>
            </a:extLst>
          </p:cNvPr>
          <p:cNvGrpSpPr/>
          <p:nvPr/>
        </p:nvGrpSpPr>
        <p:grpSpPr>
          <a:xfrm>
            <a:off x="1369314" y="1049274"/>
            <a:ext cx="6405372" cy="3211830"/>
            <a:chOff x="1369314" y="1049274"/>
            <a:chExt cx="6405372" cy="3211830"/>
          </a:xfrm>
        </p:grpSpPr>
        <p:sp>
          <p:nvSpPr>
            <p:cNvPr id="13" name="Rectangle: Diagonal Corners Rounded 15">
              <a:extLst>
                <a:ext uri="{FF2B5EF4-FFF2-40B4-BE49-F238E27FC236}">
                  <a16:creationId xmlns:a16="http://schemas.microsoft.com/office/drawing/2014/main" id="{E1F426D0-F4D8-1D49-8B8B-144A7436071B}"/>
                </a:ext>
              </a:extLst>
            </p:cNvPr>
            <p:cNvSpPr/>
            <p:nvPr/>
          </p:nvSpPr>
          <p:spPr>
            <a:xfrm>
              <a:off x="5761272" y="3014768"/>
              <a:ext cx="2013414" cy="1176232"/>
            </a:xfrm>
            <a:prstGeom prst="round2DiagRect">
              <a:avLst>
                <a:gd name="adj1" fmla="val 11373"/>
                <a:gd name="adj2" fmla="val 0"/>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graphicFrame>
          <p:nvGraphicFramePr>
            <p:cNvPr id="5" name="Diagram 4">
              <a:extLst>
                <a:ext uri="{FF2B5EF4-FFF2-40B4-BE49-F238E27FC236}">
                  <a16:creationId xmlns:a16="http://schemas.microsoft.com/office/drawing/2014/main" id="{B7716419-D5E1-C54E-B913-F4593DA7EC07}"/>
                </a:ext>
              </a:extLst>
            </p:cNvPr>
            <p:cNvGraphicFramePr/>
            <p:nvPr>
              <p:extLst>
                <p:ext uri="{D42A27DB-BD31-4B8C-83A1-F6EECF244321}">
                  <p14:modId xmlns:p14="http://schemas.microsoft.com/office/powerpoint/2010/main" val="2461982904"/>
                </p:ext>
              </p:extLst>
            </p:nvPr>
          </p:nvGraphicFramePr>
          <p:xfrm>
            <a:off x="1572389" y="1049274"/>
            <a:ext cx="5798053" cy="1991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Diagonal Corners Rounded 14">
              <a:extLst>
                <a:ext uri="{FF2B5EF4-FFF2-40B4-BE49-F238E27FC236}">
                  <a16:creationId xmlns:a16="http://schemas.microsoft.com/office/drawing/2014/main" id="{0C404D9B-96FA-2844-9C1D-B924853EEF76}"/>
                </a:ext>
              </a:extLst>
            </p:cNvPr>
            <p:cNvSpPr/>
            <p:nvPr/>
          </p:nvSpPr>
          <p:spPr>
            <a:xfrm>
              <a:off x="3516422" y="3030686"/>
              <a:ext cx="2016252" cy="1062990"/>
            </a:xfrm>
            <a:prstGeom prst="round2DiagRect">
              <a:avLst>
                <a:gd name="adj1" fmla="val 11373"/>
                <a:gd name="adj2" fmla="val 0"/>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8" name="Rectangle: Diagonal Corners Rounded 1">
              <a:extLst>
                <a:ext uri="{FF2B5EF4-FFF2-40B4-BE49-F238E27FC236}">
                  <a16:creationId xmlns:a16="http://schemas.microsoft.com/office/drawing/2014/main" id="{0C69C629-F649-1D43-B86B-4017095E2E7A}"/>
                </a:ext>
              </a:extLst>
            </p:cNvPr>
            <p:cNvSpPr/>
            <p:nvPr/>
          </p:nvSpPr>
          <p:spPr>
            <a:xfrm>
              <a:off x="1410463" y="3037544"/>
              <a:ext cx="2016252" cy="1062990"/>
            </a:xfrm>
            <a:prstGeom prst="round2DiagRect">
              <a:avLst>
                <a:gd name="adj1" fmla="val 11373"/>
                <a:gd name="adj2" fmla="val 0"/>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9" name="Text Placeholder 44">
              <a:extLst>
                <a:ext uri="{FF2B5EF4-FFF2-40B4-BE49-F238E27FC236}">
                  <a16:creationId xmlns:a16="http://schemas.microsoft.com/office/drawing/2014/main" id="{B1EE57DE-E15E-B840-ABC0-FA89012A0A8C}"/>
                </a:ext>
              </a:extLst>
            </p:cNvPr>
            <p:cNvSpPr txBox="1">
              <a:spLocks/>
            </p:cNvSpPr>
            <p:nvPr/>
          </p:nvSpPr>
          <p:spPr>
            <a:xfrm>
              <a:off x="1369314" y="3016970"/>
              <a:ext cx="2016252" cy="1062990"/>
            </a:xfrm>
            <a:prstGeom prst="round2DiagRect">
              <a:avLst>
                <a:gd name="adj1" fmla="val 8556"/>
                <a:gd name="adj2" fmla="val 0"/>
              </a:avLst>
            </a:prstGeom>
            <a:ln w="25400" cap="flat" cmpd="sng" algn="ctr">
              <a:solidFill>
                <a:srgbClr val="0070C0"/>
              </a:solidFill>
              <a:prstDash val="solid"/>
            </a:ln>
          </p:spPr>
          <p:style>
            <a:lnRef idx="2">
              <a:schemeClr val="accent1"/>
            </a:lnRef>
            <a:fillRef idx="1">
              <a:schemeClr val="lt1"/>
            </a:fillRef>
            <a:effectRef idx="0">
              <a:schemeClr val="accent1"/>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just">
                <a:buNone/>
              </a:pPr>
              <a:r>
                <a:rPr lang="en-US" sz="975" dirty="0">
                  <a:solidFill>
                    <a:srgbClr val="0070C0"/>
                  </a:solidFill>
                  <a:latin typeface="Baskerville" charset="0"/>
                  <a:ea typeface="Baskerville" charset="0"/>
                  <a:cs typeface="Baskerville" charset="0"/>
                </a:rPr>
                <a:t>The slow regulation controller will be tracking the slow changes in the spill profile producing corrections to the tune quadrupole current ramp to achieve the uniform spill rate.</a:t>
              </a:r>
            </a:p>
          </p:txBody>
        </p:sp>
        <p:sp>
          <p:nvSpPr>
            <p:cNvPr id="10" name="Text Placeholder 44">
              <a:extLst>
                <a:ext uri="{FF2B5EF4-FFF2-40B4-BE49-F238E27FC236}">
                  <a16:creationId xmlns:a16="http://schemas.microsoft.com/office/drawing/2014/main" id="{17D3F049-9FEB-E54F-88C4-85CE1009BF0C}"/>
                </a:ext>
              </a:extLst>
            </p:cNvPr>
            <p:cNvSpPr txBox="1">
              <a:spLocks/>
            </p:cNvSpPr>
            <p:nvPr/>
          </p:nvSpPr>
          <p:spPr>
            <a:xfrm>
              <a:off x="3467863" y="3016970"/>
              <a:ext cx="2016252" cy="1062990"/>
            </a:xfrm>
            <a:prstGeom prst="round2DiagRect">
              <a:avLst>
                <a:gd name="adj1" fmla="val 9007"/>
                <a:gd name="adj2" fmla="val 0"/>
              </a:avLst>
            </a:prstGeom>
            <a:ln w="25400" cap="flat" cmpd="sng" algn="ctr">
              <a:solidFill>
                <a:schemeClr val="accent5">
                  <a:lumMod val="75000"/>
                </a:schemeClr>
              </a:solidFill>
              <a:prstDash val="solid"/>
            </a:ln>
          </p:spPr>
          <p:style>
            <a:lnRef idx="2">
              <a:schemeClr val="accent1"/>
            </a:lnRef>
            <a:fillRef idx="1">
              <a:schemeClr val="lt1"/>
            </a:fillRef>
            <a:effectRef idx="0">
              <a:schemeClr val="accent1"/>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just">
                <a:buNone/>
              </a:pPr>
              <a:r>
                <a:rPr lang="en-US" sz="975" dirty="0">
                  <a:solidFill>
                    <a:schemeClr val="accent5">
                      <a:lumMod val="75000"/>
                    </a:schemeClr>
                  </a:solidFill>
                  <a:latin typeface="Baskerville" charset="0"/>
                  <a:ea typeface="Baskerville" charset="0"/>
                  <a:cs typeface="Baskerville" charset="0"/>
                </a:rPr>
                <a:t>The fast regulation system would be supplemented on top of the slow regulation in order to correct for instantaneous ripples in the spill intensity. </a:t>
              </a:r>
            </a:p>
          </p:txBody>
        </p:sp>
        <p:sp>
          <p:nvSpPr>
            <p:cNvPr id="12" name="Text Placeholder 44">
              <a:extLst>
                <a:ext uri="{FF2B5EF4-FFF2-40B4-BE49-F238E27FC236}">
                  <a16:creationId xmlns:a16="http://schemas.microsoft.com/office/drawing/2014/main" id="{0203AE62-9030-9349-8BE9-34AC55108D12}"/>
                </a:ext>
              </a:extLst>
            </p:cNvPr>
            <p:cNvSpPr txBox="1">
              <a:spLocks/>
            </p:cNvSpPr>
            <p:nvPr/>
          </p:nvSpPr>
          <p:spPr>
            <a:xfrm>
              <a:off x="5712713" y="3014768"/>
              <a:ext cx="2013414" cy="1176232"/>
            </a:xfrm>
            <a:prstGeom prst="round2DiagRect">
              <a:avLst>
                <a:gd name="adj1" fmla="val 8195"/>
                <a:gd name="adj2" fmla="val 0"/>
              </a:avLst>
            </a:prstGeom>
            <a:ln w="25400" cap="flat" cmpd="sng" algn="ctr">
              <a:solidFill>
                <a:schemeClr val="accent4"/>
              </a:solidFill>
              <a:prstDash val="solid"/>
            </a:ln>
          </p:spPr>
          <p:style>
            <a:lnRef idx="2">
              <a:schemeClr val="accent1"/>
            </a:lnRef>
            <a:fillRef idx="1">
              <a:schemeClr val="lt1"/>
            </a:fillRef>
            <a:effectRef idx="0">
              <a:schemeClr val="accent1"/>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just">
                <a:buNone/>
              </a:pPr>
              <a:r>
                <a:rPr lang="en-US" sz="975" dirty="0">
                  <a:solidFill>
                    <a:srgbClr val="7030A0"/>
                  </a:solidFill>
                  <a:latin typeface="Baskerville" charset="0"/>
                  <a:ea typeface="Baskerville" charset="0"/>
                  <a:cs typeface="Baskerville" charset="0"/>
                </a:rPr>
                <a:t>The SRS would also be dealing with the n*60 Hz harmonic noise content arising from the power supplies. The controller will determine the harmonic content of the ripple and apply feedforward corrections.</a:t>
              </a:r>
              <a:endParaRPr lang="en-US" sz="975" dirty="0">
                <a:solidFill>
                  <a:srgbClr val="7030A0"/>
                </a:solidFill>
              </a:endParaRPr>
            </a:p>
            <a:p>
              <a:pPr marL="0" indent="0" algn="just">
                <a:buNone/>
              </a:pPr>
              <a:endParaRPr lang="en-US" sz="975" dirty="0">
                <a:solidFill>
                  <a:srgbClr val="7030A0"/>
                </a:solidFill>
                <a:latin typeface="Baskerville" charset="0"/>
                <a:ea typeface="Baskerville" charset="0"/>
                <a:cs typeface="Baskerville" charset="0"/>
              </a:endParaRPr>
            </a:p>
          </p:txBody>
        </p:sp>
        <p:sp>
          <p:nvSpPr>
            <p:cNvPr id="4" name="Rectangle 3">
              <a:extLst>
                <a:ext uri="{FF2B5EF4-FFF2-40B4-BE49-F238E27FC236}">
                  <a16:creationId xmlns:a16="http://schemas.microsoft.com/office/drawing/2014/main" id="{16945B53-2BFD-7A48-AA5B-D8838A9DD050}"/>
                </a:ext>
              </a:extLst>
            </p:cNvPr>
            <p:cNvSpPr/>
            <p:nvPr/>
          </p:nvSpPr>
          <p:spPr>
            <a:xfrm>
              <a:off x="3434126" y="2269374"/>
              <a:ext cx="2123141" cy="1991730"/>
            </a:xfrm>
            <a:prstGeom prst="rect">
              <a:avLst/>
            </a:prstGeom>
            <a:solidFill>
              <a:schemeClr val="tx2">
                <a:lumMod val="40000"/>
                <a:lumOff val="60000"/>
                <a:alpha val="9659"/>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grpSp>
      <p:sp>
        <p:nvSpPr>
          <p:cNvPr id="14" name="Date Placeholder 13">
            <a:extLst>
              <a:ext uri="{FF2B5EF4-FFF2-40B4-BE49-F238E27FC236}">
                <a16:creationId xmlns:a16="http://schemas.microsoft.com/office/drawing/2014/main" id="{F758ABFD-CA56-3249-898A-8C1B4BBFEE1F}"/>
              </a:ext>
            </a:extLst>
          </p:cNvPr>
          <p:cNvSpPr>
            <a:spLocks noGrp="1"/>
          </p:cNvSpPr>
          <p:nvPr>
            <p:ph type="dt" sz="half" idx="10"/>
          </p:nvPr>
        </p:nvSpPr>
        <p:spPr/>
        <p:txBody>
          <a:bodyPr/>
          <a:lstStyle/>
          <a:p>
            <a:r>
              <a:rPr lang="en-US"/>
              <a:t>14 Feb 2024</a:t>
            </a:r>
          </a:p>
        </p:txBody>
      </p:sp>
      <p:sp>
        <p:nvSpPr>
          <p:cNvPr id="15" name="Slide Number Placeholder 14">
            <a:extLst>
              <a:ext uri="{FF2B5EF4-FFF2-40B4-BE49-F238E27FC236}">
                <a16:creationId xmlns:a16="http://schemas.microsoft.com/office/drawing/2014/main" id="{860C98C2-D240-584A-BA81-12923F2D817B}"/>
              </a:ext>
            </a:extLst>
          </p:cNvPr>
          <p:cNvSpPr>
            <a:spLocks noGrp="1"/>
          </p:cNvSpPr>
          <p:nvPr>
            <p:ph type="sldNum" sz="quarter" idx="12"/>
          </p:nvPr>
        </p:nvSpPr>
        <p:spPr/>
        <p:txBody>
          <a:bodyPr/>
          <a:lstStyle/>
          <a:p>
            <a:fld id="{B2FED1A7-FB98-43FD-AA3D-E7C3EC56B298}" type="slidenum">
              <a:rPr lang="en-US" smtClean="0"/>
              <a:t>4</a:t>
            </a:fld>
            <a:endParaRPr lang="en-US"/>
          </a:p>
        </p:txBody>
      </p:sp>
    </p:spTree>
    <p:extLst>
      <p:ext uri="{BB962C8B-B14F-4D97-AF65-F5344CB8AC3E}">
        <p14:creationId xmlns:p14="http://schemas.microsoft.com/office/powerpoint/2010/main" val="1653953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343D12C-50E7-0962-173E-A634931FCABE}"/>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92A91B8C-E6DF-3D01-081C-C47F1797BD56}"/>
              </a:ext>
            </a:extLst>
          </p:cNvPr>
          <p:cNvSpPr>
            <a:spLocks noGrp="1"/>
          </p:cNvSpPr>
          <p:nvPr>
            <p:ph type="sldNum" sz="quarter" idx="12"/>
          </p:nvPr>
        </p:nvSpPr>
        <p:spPr/>
        <p:txBody>
          <a:bodyPr/>
          <a:lstStyle/>
          <a:p>
            <a:fld id="{B2FED1A7-FB98-43FD-AA3D-E7C3EC56B298}" type="slidenum">
              <a:rPr lang="en-US" smtClean="0"/>
              <a:t>40</a:t>
            </a:fld>
            <a:endParaRPr lang="en-US"/>
          </a:p>
        </p:txBody>
      </p:sp>
      <p:pic>
        <p:nvPicPr>
          <p:cNvPr id="7" name="Picture 6" descr="A diagram of a graph&#10;&#10;Description automatically generated with medium confidence">
            <a:extLst>
              <a:ext uri="{FF2B5EF4-FFF2-40B4-BE49-F238E27FC236}">
                <a16:creationId xmlns:a16="http://schemas.microsoft.com/office/drawing/2014/main" id="{5344CAF3-62FC-7735-FD0F-3EBA40D68DE3}"/>
              </a:ext>
            </a:extLst>
          </p:cNvPr>
          <p:cNvPicPr>
            <a:picLocks noChangeAspect="1"/>
          </p:cNvPicPr>
          <p:nvPr/>
        </p:nvPicPr>
        <p:blipFill>
          <a:blip r:embed="rId2"/>
          <a:stretch>
            <a:fillRect/>
          </a:stretch>
        </p:blipFill>
        <p:spPr>
          <a:xfrm>
            <a:off x="2040622" y="501041"/>
            <a:ext cx="5062756" cy="4141418"/>
          </a:xfrm>
          <a:prstGeom prst="rect">
            <a:avLst/>
          </a:prstGeom>
        </p:spPr>
      </p:pic>
    </p:spTree>
    <p:extLst>
      <p:ext uri="{BB962C8B-B14F-4D97-AF65-F5344CB8AC3E}">
        <p14:creationId xmlns:p14="http://schemas.microsoft.com/office/powerpoint/2010/main" val="635108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4A47CBE-3AE0-79A2-26DA-D781E6287A83}"/>
              </a:ext>
            </a:extLst>
          </p:cNvPr>
          <p:cNvSpPr>
            <a:spLocks noGrp="1"/>
          </p:cNvSpPr>
          <p:nvPr>
            <p:ph type="dt" sz="half" idx="10"/>
          </p:nvPr>
        </p:nvSpPr>
        <p:spPr/>
        <p:txBody>
          <a:bodyPr/>
          <a:lstStyle/>
          <a:p>
            <a:r>
              <a:rPr lang="en-US"/>
              <a:t>14 Feb 2024</a:t>
            </a:r>
          </a:p>
        </p:txBody>
      </p:sp>
      <p:sp>
        <p:nvSpPr>
          <p:cNvPr id="4" name="Slide Number Placeholder 3">
            <a:extLst>
              <a:ext uri="{FF2B5EF4-FFF2-40B4-BE49-F238E27FC236}">
                <a16:creationId xmlns:a16="http://schemas.microsoft.com/office/drawing/2014/main" id="{12C1B133-3887-BBF5-ED67-BA09AC93824F}"/>
              </a:ext>
            </a:extLst>
          </p:cNvPr>
          <p:cNvSpPr>
            <a:spLocks noGrp="1"/>
          </p:cNvSpPr>
          <p:nvPr>
            <p:ph type="sldNum" sz="quarter" idx="12"/>
          </p:nvPr>
        </p:nvSpPr>
        <p:spPr/>
        <p:txBody>
          <a:bodyPr/>
          <a:lstStyle/>
          <a:p>
            <a:fld id="{B2FED1A7-FB98-43FD-AA3D-E7C3EC56B298}" type="slidenum">
              <a:rPr lang="en-US" smtClean="0"/>
              <a:t>41</a:t>
            </a:fld>
            <a:endParaRPr lang="en-US"/>
          </a:p>
        </p:txBody>
      </p:sp>
      <p:pic>
        <p:nvPicPr>
          <p:cNvPr id="7" name="Picture 6">
            <a:extLst>
              <a:ext uri="{FF2B5EF4-FFF2-40B4-BE49-F238E27FC236}">
                <a16:creationId xmlns:a16="http://schemas.microsoft.com/office/drawing/2014/main" id="{C9A83A87-44B1-5F66-B301-D1AA2114E248}"/>
              </a:ext>
            </a:extLst>
          </p:cNvPr>
          <p:cNvPicPr>
            <a:picLocks noChangeAspect="1"/>
          </p:cNvPicPr>
          <p:nvPr/>
        </p:nvPicPr>
        <p:blipFill>
          <a:blip r:embed="rId2"/>
          <a:stretch>
            <a:fillRect/>
          </a:stretch>
        </p:blipFill>
        <p:spPr>
          <a:xfrm>
            <a:off x="2099788" y="526093"/>
            <a:ext cx="4944423" cy="4091314"/>
          </a:xfrm>
          <a:prstGeom prst="rect">
            <a:avLst/>
          </a:prstGeom>
        </p:spPr>
      </p:pic>
    </p:spTree>
    <p:extLst>
      <p:ext uri="{BB962C8B-B14F-4D97-AF65-F5344CB8AC3E}">
        <p14:creationId xmlns:p14="http://schemas.microsoft.com/office/powerpoint/2010/main" val="3411138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6CEA1D-1B63-EA47-BD53-A5F975B6663A}"/>
              </a:ext>
            </a:extLst>
          </p:cNvPr>
          <p:cNvSpPr>
            <a:spLocks noGrp="1"/>
          </p:cNvSpPr>
          <p:nvPr>
            <p:ph type="title"/>
          </p:nvPr>
        </p:nvSpPr>
        <p:spPr/>
        <p:txBody>
          <a:bodyPr>
            <a:normAutofit/>
          </a:bodyPr>
          <a:lstStyle/>
          <a:p>
            <a:r>
              <a:rPr lang="en-US" sz="2400" b="0" dirty="0">
                <a:latin typeface="Baskerville" panose="02020502070401020303" pitchFamily="18" charset="0"/>
                <a:ea typeface="Baskerville" panose="02020502070401020303" pitchFamily="18" charset="0"/>
              </a:rPr>
              <a:t>Fast Regulation Loop</a:t>
            </a:r>
          </a:p>
        </p:txBody>
      </p:sp>
      <p:sp>
        <p:nvSpPr>
          <p:cNvPr id="4" name="TextBox 3">
            <a:extLst>
              <a:ext uri="{FF2B5EF4-FFF2-40B4-BE49-F238E27FC236}">
                <a16:creationId xmlns:a16="http://schemas.microsoft.com/office/drawing/2014/main" id="{C923D816-FD79-3942-9A36-07AF0899685C}"/>
              </a:ext>
            </a:extLst>
          </p:cNvPr>
          <p:cNvSpPr txBox="1"/>
          <p:nvPr/>
        </p:nvSpPr>
        <p:spPr>
          <a:xfrm>
            <a:off x="1322865" y="914400"/>
            <a:ext cx="6797054" cy="292388"/>
          </a:xfrm>
          <a:prstGeom prst="rect">
            <a:avLst/>
          </a:prstGeom>
          <a:noFill/>
        </p:spPr>
        <p:txBody>
          <a:bodyPr wrap="none" rtlCol="0">
            <a:spAutoFit/>
          </a:bodyPr>
          <a:lstStyle/>
          <a:p>
            <a:r>
              <a:rPr lang="en-US" sz="1300" dirty="0">
                <a:solidFill>
                  <a:schemeClr val="accent2">
                    <a:lumMod val="50000"/>
                  </a:schemeClr>
                </a:solidFill>
                <a:latin typeface="Baskerville" charset="0"/>
                <a:ea typeface="Baskerville" charset="0"/>
                <a:cs typeface="Baskerville" charset="0"/>
              </a:rPr>
              <a:t>The fast regulation loop deals with instantaneous noises that affect the spill quality within one spill. </a:t>
            </a:r>
          </a:p>
        </p:txBody>
      </p:sp>
      <p:pic>
        <p:nvPicPr>
          <p:cNvPr id="5" name="Picture 4">
            <a:extLst>
              <a:ext uri="{FF2B5EF4-FFF2-40B4-BE49-F238E27FC236}">
                <a16:creationId xmlns:a16="http://schemas.microsoft.com/office/drawing/2014/main" id="{56EAC9A3-25C7-A547-9B9A-CA6A9EE2A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19" y="1619263"/>
            <a:ext cx="2891055" cy="1418823"/>
          </a:xfrm>
          <a:prstGeom prst="rect">
            <a:avLst/>
          </a:prstGeom>
        </p:spPr>
      </p:pic>
      <p:sp>
        <p:nvSpPr>
          <p:cNvPr id="6" name="TextBox 5">
            <a:extLst>
              <a:ext uri="{FF2B5EF4-FFF2-40B4-BE49-F238E27FC236}">
                <a16:creationId xmlns:a16="http://schemas.microsoft.com/office/drawing/2014/main" id="{854410D9-3A94-9E41-AD61-7C653C247282}"/>
              </a:ext>
            </a:extLst>
          </p:cNvPr>
          <p:cNvSpPr txBox="1"/>
          <p:nvPr/>
        </p:nvSpPr>
        <p:spPr>
          <a:xfrm>
            <a:off x="4229099" y="1505149"/>
            <a:ext cx="4598641" cy="692497"/>
          </a:xfrm>
          <a:prstGeom prst="rect">
            <a:avLst/>
          </a:prstGeom>
          <a:noFill/>
        </p:spPr>
        <p:txBody>
          <a:bodyPr wrap="square" rtlCol="0">
            <a:spAutoFit/>
          </a:bodyPr>
          <a:lstStyle/>
          <a:p>
            <a:pPr lvl="0" algn="just"/>
            <a:r>
              <a:rPr lang="en-US" sz="1300" dirty="0">
                <a:solidFill>
                  <a:schemeClr val="accent2">
                    <a:lumMod val="50000"/>
                  </a:schemeClr>
                </a:solidFill>
                <a:latin typeface="Baskerville" charset="0"/>
                <a:ea typeface="Baskerville" charset="0"/>
                <a:cs typeface="Baskerville" charset="0"/>
              </a:rPr>
              <a:t>The instantaneous fluctuations within one spill due to random noises can be large. In the SRS, this is handled by the fast PID loop controller.</a:t>
            </a:r>
          </a:p>
        </p:txBody>
      </p:sp>
      <p:sp>
        <p:nvSpPr>
          <p:cNvPr id="7" name="TextBox 6">
            <a:extLst>
              <a:ext uri="{FF2B5EF4-FFF2-40B4-BE49-F238E27FC236}">
                <a16:creationId xmlns:a16="http://schemas.microsoft.com/office/drawing/2014/main" id="{3DC68B4A-F9AE-B748-894C-4AF8DE1390AF}"/>
              </a:ext>
            </a:extLst>
          </p:cNvPr>
          <p:cNvSpPr txBox="1"/>
          <p:nvPr/>
        </p:nvSpPr>
        <p:spPr>
          <a:xfrm>
            <a:off x="4250802" y="2216555"/>
            <a:ext cx="4598641" cy="692497"/>
          </a:xfrm>
          <a:prstGeom prst="rect">
            <a:avLst/>
          </a:prstGeom>
          <a:noFill/>
        </p:spPr>
        <p:txBody>
          <a:bodyPr wrap="square" rtlCol="0">
            <a:spAutoFit/>
          </a:bodyPr>
          <a:lstStyle/>
          <a:p>
            <a:pPr lvl="0" algn="just"/>
            <a:r>
              <a:rPr lang="en-US" sz="1300" dirty="0">
                <a:solidFill>
                  <a:schemeClr val="accent2">
                    <a:lumMod val="50000"/>
                  </a:schemeClr>
                </a:solidFill>
                <a:latin typeface="Baskerville" charset="0"/>
                <a:ea typeface="Baskerville" charset="0"/>
                <a:cs typeface="Baskerville" charset="0"/>
              </a:rPr>
              <a:t>We assume here that this noise (ripples) have a random nature or otherwise are a semi-random component of regular harmonic noise that the harmonic controller is not able to suppress. </a:t>
            </a:r>
          </a:p>
        </p:txBody>
      </p:sp>
      <p:sp>
        <p:nvSpPr>
          <p:cNvPr id="8" name="TextBox 7">
            <a:extLst>
              <a:ext uri="{FF2B5EF4-FFF2-40B4-BE49-F238E27FC236}">
                <a16:creationId xmlns:a16="http://schemas.microsoft.com/office/drawing/2014/main" id="{F13A2A5A-6FDD-E749-AA9D-A6DCA18DB855}"/>
              </a:ext>
            </a:extLst>
          </p:cNvPr>
          <p:cNvSpPr txBox="1"/>
          <p:nvPr/>
        </p:nvSpPr>
        <p:spPr>
          <a:xfrm>
            <a:off x="4229099" y="3143119"/>
            <a:ext cx="4598641" cy="492443"/>
          </a:xfrm>
          <a:prstGeom prst="rect">
            <a:avLst/>
          </a:prstGeom>
          <a:noFill/>
        </p:spPr>
        <p:txBody>
          <a:bodyPr wrap="square" rtlCol="0">
            <a:spAutoFit/>
          </a:bodyPr>
          <a:lstStyle/>
          <a:p>
            <a:pPr lvl="0" algn="just"/>
            <a:r>
              <a:rPr lang="en-US" sz="1300" dirty="0">
                <a:solidFill>
                  <a:schemeClr val="accent2">
                    <a:lumMod val="50000"/>
                  </a:schemeClr>
                </a:solidFill>
                <a:latin typeface="Baskerville" charset="0"/>
                <a:ea typeface="Baskerville" charset="0"/>
                <a:cs typeface="Baskerville" charset="0"/>
              </a:rPr>
              <a:t>The correction signal to counter the noise will superimpose on top of the ideal tune ramp provided by the slow regulation.</a:t>
            </a:r>
          </a:p>
        </p:txBody>
      </p:sp>
      <p:sp>
        <p:nvSpPr>
          <p:cNvPr id="9" name="Rectangle: Rounded Corners 5">
            <a:extLst>
              <a:ext uri="{FF2B5EF4-FFF2-40B4-BE49-F238E27FC236}">
                <a16:creationId xmlns:a16="http://schemas.microsoft.com/office/drawing/2014/main" id="{722FBE5E-0253-0343-9CFD-406A77DFBC39}"/>
              </a:ext>
            </a:extLst>
          </p:cNvPr>
          <p:cNvSpPr/>
          <p:nvPr/>
        </p:nvSpPr>
        <p:spPr>
          <a:xfrm>
            <a:off x="1600201" y="4037968"/>
            <a:ext cx="6076187" cy="486918"/>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00"/>
          </a:p>
        </p:txBody>
      </p:sp>
      <mc:AlternateContent xmlns:mc="http://schemas.openxmlformats.org/markup-compatibility/2006">
        <mc:Choice xmlns:a14="http://schemas.microsoft.com/office/drawing/2010/main" Requires="a14">
          <p:sp>
            <p:nvSpPr>
              <p:cNvPr id="10" name="Rounded Rectangle 9">
                <a:extLst>
                  <a:ext uri="{FF2B5EF4-FFF2-40B4-BE49-F238E27FC236}">
                    <a16:creationId xmlns:a16="http://schemas.microsoft.com/office/drawing/2014/main" id="{1D0DC861-B87F-774E-9DB3-7164C7125088}"/>
                  </a:ext>
                </a:extLst>
              </p:cNvPr>
              <p:cNvSpPr/>
              <p:nvPr/>
            </p:nvSpPr>
            <p:spPr>
              <a:xfrm>
                <a:off x="1533708" y="3986480"/>
                <a:ext cx="6076584" cy="578882"/>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1400" dirty="0">
                    <a:solidFill>
                      <a:srgbClr val="004C97"/>
                    </a:solidFill>
                    <a:latin typeface="Baskerville"/>
                    <a:ea typeface="Baskerville" charset="0"/>
                    <a:cs typeface="Baskerville" charset="0"/>
                  </a:rPr>
                  <a:t>The three main parameters to control the spill quality in the fast regulation loop are the three gain values of the PID controller: </a:t>
                </a:r>
                <a14:m>
                  <m:oMath xmlns:m="http://schemas.openxmlformats.org/officeDocument/2006/math">
                    <m:sSub>
                      <m:sSubPr>
                        <m:ctrlPr>
                          <a:rPr lang="en-US" sz="1400" i="1">
                            <a:solidFill>
                              <a:srgbClr val="FF0000"/>
                            </a:solidFill>
                            <a:latin typeface="Cambria Math" panose="02040503050406030204" pitchFamily="18" charset="0"/>
                            <a:ea typeface="Baskerville" charset="0"/>
                            <a:cs typeface="Baskerville" charset="0"/>
                          </a:rPr>
                        </m:ctrlPr>
                      </m:sSubPr>
                      <m:e>
                        <m:r>
                          <a:rPr lang="en-US" sz="1400" i="1">
                            <a:solidFill>
                              <a:srgbClr val="FF0000"/>
                            </a:solidFill>
                            <a:latin typeface="Cambria Math" charset="0"/>
                            <a:ea typeface="Baskerville" charset="0"/>
                            <a:cs typeface="Baskerville" charset="0"/>
                          </a:rPr>
                          <m:t>(</m:t>
                        </m:r>
                        <m:r>
                          <a:rPr lang="en-US" sz="1400" i="1">
                            <a:solidFill>
                              <a:srgbClr val="FF0000"/>
                            </a:solidFill>
                            <a:latin typeface="Cambria Math" charset="0"/>
                            <a:ea typeface="Baskerville" charset="0"/>
                            <a:cs typeface="Baskerville" charset="0"/>
                          </a:rPr>
                          <m:t>𝐺</m:t>
                        </m:r>
                      </m:e>
                      <m:sub>
                        <m:r>
                          <a:rPr lang="en-US" sz="1400" i="1">
                            <a:solidFill>
                              <a:srgbClr val="FF0000"/>
                            </a:solidFill>
                            <a:latin typeface="Cambria Math" panose="02040503050406030204" pitchFamily="18" charset="0"/>
                            <a:ea typeface="Baskerville" charset="0"/>
                            <a:cs typeface="Baskerville" charset="0"/>
                          </a:rPr>
                          <m:t>𝑃</m:t>
                        </m:r>
                      </m:sub>
                    </m:sSub>
                    <m:r>
                      <a:rPr lang="en-US" sz="1400" i="1">
                        <a:solidFill>
                          <a:srgbClr val="FF0000"/>
                        </a:solidFill>
                        <a:latin typeface="Cambria Math" charset="0"/>
                        <a:ea typeface="Baskerville" charset="0"/>
                        <a:cs typeface="Baskerville" charset="0"/>
                      </a:rPr>
                      <m:t>, </m:t>
                    </m:r>
                    <m:sSub>
                      <m:sSubPr>
                        <m:ctrlPr>
                          <a:rPr lang="en-US" sz="1400" i="1">
                            <a:solidFill>
                              <a:srgbClr val="FF0000"/>
                            </a:solidFill>
                            <a:latin typeface="Cambria Math" panose="02040503050406030204" pitchFamily="18" charset="0"/>
                            <a:ea typeface="Baskerville" charset="0"/>
                            <a:cs typeface="Baskerville" charset="0"/>
                          </a:rPr>
                        </m:ctrlPr>
                      </m:sSubPr>
                      <m:e>
                        <m:r>
                          <a:rPr lang="en-US" sz="1400" i="1">
                            <a:solidFill>
                              <a:srgbClr val="FF0000"/>
                            </a:solidFill>
                            <a:latin typeface="Cambria Math" charset="0"/>
                            <a:ea typeface="Baskerville" charset="0"/>
                            <a:cs typeface="Baskerville" charset="0"/>
                          </a:rPr>
                          <m:t>𝐺</m:t>
                        </m:r>
                      </m:e>
                      <m:sub>
                        <m:r>
                          <a:rPr lang="en-US" sz="1400" i="1">
                            <a:solidFill>
                              <a:srgbClr val="FF0000"/>
                            </a:solidFill>
                            <a:latin typeface="Cambria Math" charset="0"/>
                            <a:ea typeface="Baskerville" charset="0"/>
                            <a:cs typeface="Baskerville" charset="0"/>
                          </a:rPr>
                          <m:t>𝐼</m:t>
                        </m:r>
                      </m:sub>
                    </m:sSub>
                    <m:r>
                      <a:rPr lang="en-US" sz="1400" i="1">
                        <a:solidFill>
                          <a:srgbClr val="FF0000"/>
                        </a:solidFill>
                        <a:latin typeface="Cambria Math" charset="0"/>
                        <a:ea typeface="Baskerville" charset="0"/>
                        <a:cs typeface="Baskerville" charset="0"/>
                      </a:rPr>
                      <m:t>, </m:t>
                    </m:r>
                    <m:sSub>
                      <m:sSubPr>
                        <m:ctrlPr>
                          <a:rPr lang="en-US" sz="1400" i="1">
                            <a:solidFill>
                              <a:srgbClr val="FF0000"/>
                            </a:solidFill>
                            <a:latin typeface="Cambria Math" panose="02040503050406030204" pitchFamily="18" charset="0"/>
                            <a:ea typeface="Baskerville" charset="0"/>
                            <a:cs typeface="Baskerville" charset="0"/>
                          </a:rPr>
                        </m:ctrlPr>
                      </m:sSubPr>
                      <m:e>
                        <m:r>
                          <a:rPr lang="en-US" sz="1400" i="1">
                            <a:solidFill>
                              <a:srgbClr val="FF0000"/>
                            </a:solidFill>
                            <a:latin typeface="Cambria Math" charset="0"/>
                            <a:ea typeface="Baskerville" charset="0"/>
                            <a:cs typeface="Baskerville" charset="0"/>
                          </a:rPr>
                          <m:t>𝐺</m:t>
                        </m:r>
                      </m:e>
                      <m:sub>
                        <m:r>
                          <a:rPr lang="en-US" sz="1400" i="1">
                            <a:solidFill>
                              <a:srgbClr val="FF0000"/>
                            </a:solidFill>
                            <a:latin typeface="Cambria Math" charset="0"/>
                            <a:ea typeface="Baskerville" charset="0"/>
                            <a:cs typeface="Baskerville" charset="0"/>
                          </a:rPr>
                          <m:t>𝐷</m:t>
                        </m:r>
                      </m:sub>
                    </m:sSub>
                    <m:r>
                      <a:rPr lang="en-US" sz="1400" i="1">
                        <a:solidFill>
                          <a:srgbClr val="FF0000"/>
                        </a:solidFill>
                        <a:latin typeface="Cambria Math" charset="0"/>
                        <a:ea typeface="Baskerville" charset="0"/>
                        <a:cs typeface="Baskerville" charset="0"/>
                      </a:rPr>
                      <m:t>)</m:t>
                    </m:r>
                  </m:oMath>
                </a14:m>
                <a:endParaRPr lang="en-US" sz="1400" dirty="0">
                  <a:solidFill>
                    <a:srgbClr val="004C97"/>
                  </a:solidFill>
                  <a:latin typeface="Baskerville"/>
                  <a:ea typeface="Baskerville" charset="0"/>
                  <a:cs typeface="Baskerville" charset="0"/>
                </a:endParaRPr>
              </a:p>
            </p:txBody>
          </p:sp>
        </mc:Choice>
        <mc:Fallback>
          <p:sp>
            <p:nvSpPr>
              <p:cNvPr id="10" name="Rounded Rectangle 9">
                <a:extLst>
                  <a:ext uri="{FF2B5EF4-FFF2-40B4-BE49-F238E27FC236}">
                    <a16:creationId xmlns:a16="http://schemas.microsoft.com/office/drawing/2014/main" id="{1D0DC861-B87F-774E-9DB3-7164C7125088}"/>
                  </a:ext>
                </a:extLst>
              </p:cNvPr>
              <p:cNvSpPr>
                <a:spLocks noRot="1" noChangeAspect="1" noMove="1" noResize="1" noEditPoints="1" noAdjustHandles="1" noChangeArrowheads="1" noChangeShapeType="1" noTextEdit="1"/>
              </p:cNvSpPr>
              <p:nvPr/>
            </p:nvSpPr>
            <p:spPr>
              <a:xfrm>
                <a:off x="1533708" y="3986480"/>
                <a:ext cx="6076584" cy="578882"/>
              </a:xfrm>
              <a:prstGeom prst="roundRect">
                <a:avLst/>
              </a:prstGeom>
              <a:blipFill>
                <a:blip r:embed="rId4"/>
                <a:stretch>
                  <a:fillRect b="-4082"/>
                </a:stretch>
              </a:blipFill>
              <a:ln w="38100"/>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27D229A0-77B9-5240-9692-E53C43E8511F}"/>
              </a:ext>
            </a:extLst>
          </p:cNvPr>
          <p:cNvSpPr>
            <a:spLocks noGrp="1"/>
          </p:cNvSpPr>
          <p:nvPr>
            <p:ph type="dt" sz="half" idx="10"/>
          </p:nvPr>
        </p:nvSpPr>
        <p:spPr/>
        <p:txBody>
          <a:bodyPr/>
          <a:lstStyle/>
          <a:p>
            <a:r>
              <a:rPr lang="en-US"/>
              <a:t>14 Feb 2024</a:t>
            </a:r>
          </a:p>
        </p:txBody>
      </p:sp>
      <p:sp>
        <p:nvSpPr>
          <p:cNvPr id="11" name="Slide Number Placeholder 10">
            <a:extLst>
              <a:ext uri="{FF2B5EF4-FFF2-40B4-BE49-F238E27FC236}">
                <a16:creationId xmlns:a16="http://schemas.microsoft.com/office/drawing/2014/main" id="{5200A53B-D259-3442-8BF2-6A2CC7ABF7B2}"/>
              </a:ext>
            </a:extLst>
          </p:cNvPr>
          <p:cNvSpPr>
            <a:spLocks noGrp="1"/>
          </p:cNvSpPr>
          <p:nvPr>
            <p:ph type="sldNum" sz="quarter" idx="12"/>
          </p:nvPr>
        </p:nvSpPr>
        <p:spPr/>
        <p:txBody>
          <a:bodyPr/>
          <a:lstStyle/>
          <a:p>
            <a:fld id="{B2FED1A7-FB98-43FD-AA3D-E7C3EC56B298}" type="slidenum">
              <a:rPr lang="en-US" smtClean="0"/>
              <a:t>5</a:t>
            </a:fld>
            <a:endParaRPr lang="en-US"/>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1CB64E63-A2B9-241E-4630-04D50A9FB28E}"/>
                  </a:ext>
                </a:extLst>
              </p:cNvPr>
              <p:cNvSpPr txBox="1"/>
              <p:nvPr/>
            </p:nvSpPr>
            <p:spPr>
              <a:xfrm>
                <a:off x="585179" y="3232104"/>
                <a:ext cx="3057375" cy="5108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𝑢</m:t>
                      </m:r>
                      <m:d>
                        <m:dPr>
                          <m:ctrlPr>
                            <a:rPr lang="en-US" sz="1200" i="1">
                              <a:latin typeface="Cambria Math" panose="02040503050406030204" pitchFamily="18" charset="0"/>
                            </a:rPr>
                          </m:ctrlPr>
                        </m:dPr>
                        <m:e>
                          <m:r>
                            <a:rPr lang="en-US" sz="1200" i="1">
                              <a:latin typeface="Cambria Math" panose="02040503050406030204" pitchFamily="18" charset="0"/>
                            </a:rPr>
                            <m:t>𝑡</m:t>
                          </m:r>
                        </m:e>
                      </m:d>
                      <m:r>
                        <a:rPr lang="en-US" sz="1200" i="1">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𝐺</m:t>
                          </m:r>
                        </m:e>
                        <m:sub>
                          <m:r>
                            <a:rPr lang="en-US" sz="1200" i="1">
                              <a:latin typeface="Cambria Math" panose="02040503050406030204" pitchFamily="18" charset="0"/>
                            </a:rPr>
                            <m:t>𝑃</m:t>
                          </m:r>
                        </m:sub>
                      </m:sSub>
                      <m:r>
                        <a:rPr lang="en-US" sz="1200" i="1">
                          <a:latin typeface="Cambria Math" panose="02040503050406030204" pitchFamily="18" charset="0"/>
                        </a:rPr>
                        <m:t>𝑒</m:t>
                      </m:r>
                      <m:d>
                        <m:dPr>
                          <m:ctrlPr>
                            <a:rPr lang="en-US" sz="1200" i="1">
                              <a:latin typeface="Cambria Math" panose="02040503050406030204" pitchFamily="18" charset="0"/>
                            </a:rPr>
                          </m:ctrlPr>
                        </m:dPr>
                        <m:e>
                          <m:r>
                            <a:rPr lang="en-US" sz="1200" i="1">
                              <a:latin typeface="Cambria Math" panose="02040503050406030204" pitchFamily="18" charset="0"/>
                            </a:rPr>
                            <m:t>𝑡</m:t>
                          </m:r>
                        </m:e>
                      </m:d>
                      <m:r>
                        <a:rPr lang="en-US" sz="1200" i="1">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𝐺</m:t>
                          </m:r>
                        </m:e>
                        <m:sub>
                          <m:r>
                            <a:rPr lang="en-US" sz="1200" i="1">
                              <a:latin typeface="Cambria Math" panose="02040503050406030204" pitchFamily="18" charset="0"/>
                            </a:rPr>
                            <m:t>𝐼</m:t>
                          </m:r>
                        </m:sub>
                      </m:sSub>
                      <m:nary>
                        <m:naryPr>
                          <m:ctrlPr>
                            <a:rPr lang="en-US" sz="1200" i="1">
                              <a:latin typeface="Cambria Math" panose="02040503050406030204" pitchFamily="18" charset="0"/>
                            </a:rPr>
                          </m:ctrlPr>
                        </m:naryPr>
                        <m:sub>
                          <m:r>
                            <a:rPr lang="en-US" sz="1200" i="1">
                              <a:latin typeface="Cambria Math" panose="02040503050406030204" pitchFamily="18" charset="0"/>
                            </a:rPr>
                            <m:t>0</m:t>
                          </m:r>
                        </m:sub>
                        <m:sup>
                          <m:r>
                            <a:rPr lang="en-US" sz="1200" i="1">
                              <a:latin typeface="Cambria Math" panose="02040503050406030204" pitchFamily="18" charset="0"/>
                            </a:rPr>
                            <m:t>𝑡</m:t>
                          </m:r>
                        </m:sup>
                        <m:e>
                          <m:r>
                            <a:rPr lang="en-US" sz="1200" i="1">
                              <a:latin typeface="Cambria Math" panose="02040503050406030204" pitchFamily="18" charset="0"/>
                            </a:rPr>
                            <m:t>𝑒</m:t>
                          </m:r>
                          <m:d>
                            <m:dPr>
                              <m:ctrlPr>
                                <a:rPr lang="en-US" sz="1200" i="1">
                                  <a:latin typeface="Cambria Math" panose="02040503050406030204" pitchFamily="18" charset="0"/>
                                </a:rPr>
                              </m:ctrlPr>
                            </m:dPr>
                            <m:e>
                              <m:r>
                                <a:rPr lang="en-US" sz="1200" i="1">
                                  <a:latin typeface="Cambria Math" panose="02040503050406030204" pitchFamily="18" charset="0"/>
                                </a:rPr>
                                <m:t>𝜏</m:t>
                              </m:r>
                            </m:e>
                          </m:d>
                          <m:r>
                            <a:rPr lang="en-US" sz="1200" i="1">
                              <a:latin typeface="Cambria Math" panose="02040503050406030204" pitchFamily="18" charset="0"/>
                            </a:rPr>
                            <m:t>𝑑</m:t>
                          </m:r>
                          <m:r>
                            <a:rPr lang="en-US" sz="1200" i="1">
                              <a:latin typeface="Cambria Math" panose="02040503050406030204" pitchFamily="18" charset="0"/>
                            </a:rPr>
                            <m:t>𝜏</m:t>
                          </m:r>
                        </m:e>
                      </m:nary>
                      <m:r>
                        <a:rPr lang="en-US" sz="1200" i="1">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𝐺</m:t>
                          </m:r>
                        </m:e>
                        <m:sub>
                          <m:r>
                            <a:rPr lang="en-US" sz="1200" i="1">
                              <a:latin typeface="Cambria Math" panose="02040503050406030204" pitchFamily="18" charset="0"/>
                            </a:rPr>
                            <m:t>𝐷</m:t>
                          </m:r>
                        </m:sub>
                      </m:sSub>
                      <m:d>
                        <m:dPr>
                          <m:ctrlPr>
                            <a:rPr lang="en-US" sz="1200" i="1">
                              <a:latin typeface="Cambria Math" panose="02040503050406030204" pitchFamily="18" charset="0"/>
                            </a:rPr>
                          </m:ctrlPr>
                        </m:dPr>
                        <m:e>
                          <m:f>
                            <m:fPr>
                              <m:ctrlPr>
                                <a:rPr lang="en-US" sz="1200" i="1">
                                  <a:latin typeface="Cambria Math" panose="02040503050406030204" pitchFamily="18" charset="0"/>
                                </a:rPr>
                              </m:ctrlPr>
                            </m:fPr>
                            <m:num>
                              <m:r>
                                <a:rPr lang="en-US" sz="1200" i="1">
                                  <a:latin typeface="Cambria Math" panose="02040503050406030204" pitchFamily="18" charset="0"/>
                                </a:rPr>
                                <m:t>𝑑𝑒</m:t>
                              </m:r>
                              <m:d>
                                <m:dPr>
                                  <m:ctrlPr>
                                    <a:rPr lang="en-US" sz="1200" i="1">
                                      <a:latin typeface="Cambria Math" panose="02040503050406030204" pitchFamily="18" charset="0"/>
                                    </a:rPr>
                                  </m:ctrlPr>
                                </m:dPr>
                                <m:e>
                                  <m:r>
                                    <a:rPr lang="en-US" sz="1200" i="1">
                                      <a:latin typeface="Cambria Math" panose="02040503050406030204" pitchFamily="18" charset="0"/>
                                    </a:rPr>
                                    <m:t>𝑡</m:t>
                                  </m:r>
                                </m:e>
                              </m:d>
                            </m:num>
                            <m:den>
                              <m:r>
                                <a:rPr lang="en-US" sz="1200" i="1">
                                  <a:latin typeface="Cambria Math" panose="02040503050406030204" pitchFamily="18" charset="0"/>
                                </a:rPr>
                                <m:t>𝑑𝑡</m:t>
                              </m:r>
                            </m:den>
                          </m:f>
                        </m:e>
                      </m:d>
                    </m:oMath>
                  </m:oMathPara>
                </a14:m>
                <a:endParaRPr lang="en-US" sz="1800" dirty="0"/>
              </a:p>
            </p:txBody>
          </p:sp>
        </mc:Choice>
        <mc:Fallback>
          <p:sp>
            <p:nvSpPr>
              <p:cNvPr id="12" name="TextBox 11">
                <a:extLst>
                  <a:ext uri="{FF2B5EF4-FFF2-40B4-BE49-F238E27FC236}">
                    <a16:creationId xmlns:a16="http://schemas.microsoft.com/office/drawing/2014/main" id="{1CB64E63-A2B9-241E-4630-04D50A9FB28E}"/>
                  </a:ext>
                </a:extLst>
              </p:cNvPr>
              <p:cNvSpPr txBox="1">
                <a:spLocks noRot="1" noChangeAspect="1" noMove="1" noResize="1" noEditPoints="1" noAdjustHandles="1" noChangeArrowheads="1" noChangeShapeType="1" noTextEdit="1"/>
              </p:cNvSpPr>
              <p:nvPr/>
            </p:nvSpPr>
            <p:spPr>
              <a:xfrm>
                <a:off x="585179" y="3232104"/>
                <a:ext cx="3057375" cy="510845"/>
              </a:xfrm>
              <a:prstGeom prst="rect">
                <a:avLst/>
              </a:prstGeom>
              <a:blipFill>
                <a:blip r:embed="rId5"/>
                <a:stretch>
                  <a:fillRect t="-139024" b="-209756"/>
                </a:stretch>
              </a:blipFill>
            </p:spPr>
            <p:txBody>
              <a:bodyPr/>
              <a:lstStyle/>
              <a:p>
                <a:r>
                  <a:rPr lang="en-US">
                    <a:noFill/>
                  </a:rPr>
                  <a:t> </a:t>
                </a:r>
              </a:p>
            </p:txBody>
          </p:sp>
        </mc:Fallback>
      </mc:AlternateContent>
    </p:spTree>
    <p:extLst>
      <p:ext uri="{BB962C8B-B14F-4D97-AF65-F5344CB8AC3E}">
        <p14:creationId xmlns:p14="http://schemas.microsoft.com/office/powerpoint/2010/main" val="164329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91FC94-6D7A-F541-A623-50FE4ADC9CE8}"/>
              </a:ext>
            </a:extLst>
          </p:cNvPr>
          <p:cNvSpPr>
            <a:spLocks noGrp="1"/>
          </p:cNvSpPr>
          <p:nvPr>
            <p:ph type="title"/>
          </p:nvPr>
        </p:nvSpPr>
        <p:spPr/>
        <p:txBody>
          <a:bodyPr>
            <a:normAutofit/>
          </a:bodyPr>
          <a:lstStyle/>
          <a:p>
            <a:r>
              <a:rPr lang="en-US" sz="2100" b="0" dirty="0">
                <a:latin typeface="Baskerville" panose="02020502070401020303" pitchFamily="18" charset="0"/>
                <a:ea typeface="Baskerville" panose="02020502070401020303" pitchFamily="18" charset="0"/>
              </a:rPr>
              <a:t>Using Machine Learning </a:t>
            </a:r>
          </a:p>
        </p:txBody>
      </p:sp>
      <p:sp>
        <p:nvSpPr>
          <p:cNvPr id="4" name="TextBox 3">
            <a:extLst>
              <a:ext uri="{FF2B5EF4-FFF2-40B4-BE49-F238E27FC236}">
                <a16:creationId xmlns:a16="http://schemas.microsoft.com/office/drawing/2014/main" id="{E294B4E8-2445-6740-8AA1-839AFFACF1C5}"/>
              </a:ext>
            </a:extLst>
          </p:cNvPr>
          <p:cNvSpPr txBox="1"/>
          <p:nvPr/>
        </p:nvSpPr>
        <p:spPr>
          <a:xfrm>
            <a:off x="521655" y="914400"/>
            <a:ext cx="6896674" cy="692497"/>
          </a:xfrm>
          <a:prstGeom prst="rect">
            <a:avLst/>
          </a:prstGeom>
          <a:noFill/>
        </p:spPr>
        <p:txBody>
          <a:bodyPr wrap="square" rtlCol="0">
            <a:spAutoFit/>
          </a:bodyPr>
          <a:lstStyle/>
          <a:p>
            <a:r>
              <a:rPr lang="en-US" sz="1300" dirty="0">
                <a:solidFill>
                  <a:schemeClr val="accent2">
                    <a:lumMod val="50000"/>
                  </a:schemeClr>
                </a:solidFill>
                <a:latin typeface="Baskerville" charset="0"/>
                <a:ea typeface="Baskerville" charset="0"/>
                <a:cs typeface="Baskerville" charset="0"/>
              </a:rPr>
              <a:t>We explore using machine learning (ML) algorithms to tune the PID gain values to achieve an improved spill quality. </a:t>
            </a:r>
          </a:p>
          <a:p>
            <a:endParaRPr lang="en-US" sz="1300" dirty="0"/>
          </a:p>
        </p:txBody>
      </p:sp>
      <p:sp>
        <p:nvSpPr>
          <p:cNvPr id="5" name="TextBox 4">
            <a:extLst>
              <a:ext uri="{FF2B5EF4-FFF2-40B4-BE49-F238E27FC236}">
                <a16:creationId xmlns:a16="http://schemas.microsoft.com/office/drawing/2014/main" id="{6186258F-0C73-AA44-A784-75E55798095B}"/>
              </a:ext>
            </a:extLst>
          </p:cNvPr>
          <p:cNvSpPr txBox="1"/>
          <p:nvPr/>
        </p:nvSpPr>
        <p:spPr>
          <a:xfrm>
            <a:off x="521654" y="1556820"/>
            <a:ext cx="3729556" cy="492443"/>
          </a:xfrm>
          <a:prstGeom prst="rect">
            <a:avLst/>
          </a:prstGeom>
          <a:noFill/>
        </p:spPr>
        <p:txBody>
          <a:bodyPr wrap="square" rtlCol="0">
            <a:spAutoFit/>
          </a:bodyPr>
          <a:lstStyle/>
          <a:p>
            <a:pPr lvl="0" algn="just"/>
            <a:r>
              <a:rPr lang="en-US" sz="1300" dirty="0">
                <a:solidFill>
                  <a:srgbClr val="004C97"/>
                </a:solidFill>
                <a:latin typeface="Baskerville" charset="0"/>
                <a:ea typeface="Baskerville" charset="0"/>
                <a:cs typeface="Baskerville" charset="0"/>
              </a:rPr>
              <a:t>The spill quality is quantified by ‘Spill Duty Factor’ (SDF), defined by:</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056AC445-D672-C04C-9A68-71146B6C6444}"/>
                  </a:ext>
                </a:extLst>
              </p:cNvPr>
              <p:cNvSpPr txBox="1"/>
              <p:nvPr/>
            </p:nvSpPr>
            <p:spPr>
              <a:xfrm>
                <a:off x="635955" y="2203151"/>
                <a:ext cx="3729556" cy="513859"/>
              </a:xfrm>
              <a:prstGeom prst="rect">
                <a:avLst/>
              </a:prstGeom>
              <a:noFill/>
            </p:spPr>
            <p:txBody>
              <a:bodyPr wrap="square" rtlCol="0">
                <a:spAutoFit/>
              </a:bodyPr>
              <a:lstStyle/>
              <a:p>
                <a:pPr lvl="0" algn="just"/>
                <a14:m>
                  <m:oMathPara xmlns:m="http://schemas.openxmlformats.org/officeDocument/2006/math">
                    <m:oMathParaPr>
                      <m:jc m:val="centerGroup"/>
                    </m:oMathParaPr>
                    <m:oMath xmlns:m="http://schemas.openxmlformats.org/officeDocument/2006/math">
                      <m:r>
                        <a:rPr lang="en-US" sz="1200" i="1">
                          <a:solidFill>
                            <a:srgbClr val="004C97"/>
                          </a:solidFill>
                          <a:latin typeface="Cambria Math" charset="0"/>
                          <a:ea typeface="Baskerville" charset="0"/>
                          <a:cs typeface="Baskerville" charset="0"/>
                        </a:rPr>
                        <m:t>𝑆𝐷𝐹</m:t>
                      </m:r>
                      <m:r>
                        <a:rPr lang="en-US" sz="1200" i="1">
                          <a:solidFill>
                            <a:srgbClr val="004C97"/>
                          </a:solidFill>
                          <a:latin typeface="Cambria Math" charset="0"/>
                          <a:ea typeface="Baskerville" charset="0"/>
                          <a:cs typeface="Baskerville" charset="0"/>
                        </a:rPr>
                        <m:t>= </m:t>
                      </m:r>
                      <m:f>
                        <m:fPr>
                          <m:ctrlPr>
                            <a:rPr lang="bg-BG" sz="1200" i="1">
                              <a:solidFill>
                                <a:srgbClr val="004C97"/>
                              </a:solidFill>
                              <a:latin typeface="Cambria Math" panose="02040503050406030204" pitchFamily="18" charset="0"/>
                              <a:ea typeface="Baskerville" charset="0"/>
                              <a:cs typeface="Baskerville" charset="0"/>
                            </a:rPr>
                          </m:ctrlPr>
                        </m:fPr>
                        <m:num>
                          <m:r>
                            <a:rPr lang="en-US" sz="1200" i="1">
                              <a:solidFill>
                                <a:srgbClr val="004C97"/>
                              </a:solidFill>
                              <a:latin typeface="Cambria Math" charset="0"/>
                              <a:ea typeface="Baskerville" charset="0"/>
                              <a:cs typeface="Baskerville" charset="0"/>
                            </a:rPr>
                            <m:t>1</m:t>
                          </m:r>
                        </m:num>
                        <m:den>
                          <m:r>
                            <a:rPr lang="en-US" sz="1200" i="1">
                              <a:solidFill>
                                <a:srgbClr val="004C97"/>
                              </a:solidFill>
                              <a:latin typeface="Cambria Math" charset="0"/>
                              <a:ea typeface="Baskerville" charset="0"/>
                              <a:cs typeface="Baskerville" charset="0"/>
                            </a:rPr>
                            <m:t>1+</m:t>
                          </m:r>
                          <m:sSubSup>
                            <m:sSubSupPr>
                              <m:ctrlPr>
                                <a:rPr lang="en-US" sz="1200" i="1">
                                  <a:solidFill>
                                    <a:srgbClr val="004C97"/>
                                  </a:solidFill>
                                  <a:latin typeface="Cambria Math" panose="02040503050406030204" pitchFamily="18" charset="0"/>
                                  <a:ea typeface="Baskerville" charset="0"/>
                                  <a:cs typeface="Baskerville" charset="0"/>
                                </a:rPr>
                              </m:ctrlPr>
                            </m:sSubSupPr>
                            <m:e>
                              <m:r>
                                <a:rPr lang="en-US" sz="1200" i="1">
                                  <a:solidFill>
                                    <a:srgbClr val="004C97"/>
                                  </a:solidFill>
                                  <a:latin typeface="Cambria Math" charset="0"/>
                                  <a:ea typeface="Baskerville" charset="0"/>
                                  <a:cs typeface="Baskerville" charset="0"/>
                                </a:rPr>
                                <m:t>𝜎</m:t>
                              </m:r>
                            </m:e>
                            <m:sub>
                              <m:r>
                                <a:rPr lang="en-US" sz="1200" i="1">
                                  <a:solidFill>
                                    <a:srgbClr val="004C97"/>
                                  </a:solidFill>
                                  <a:latin typeface="Cambria Math" charset="0"/>
                                  <a:ea typeface="Baskerville" charset="0"/>
                                  <a:cs typeface="Baskerville" charset="0"/>
                                </a:rPr>
                                <m:t> </m:t>
                              </m:r>
                              <m:d>
                                <m:dPr>
                                  <m:begChr m:val="{"/>
                                  <m:endChr m:val="}"/>
                                  <m:ctrlPr>
                                    <a:rPr lang="en-US" sz="1200" i="1">
                                      <a:solidFill>
                                        <a:srgbClr val="004C97"/>
                                      </a:solidFill>
                                      <a:latin typeface="Cambria Math" panose="02040503050406030204" pitchFamily="18" charset="0"/>
                                      <a:ea typeface="Baskerville" charset="0"/>
                                      <a:cs typeface="Baskerville" charset="0"/>
                                    </a:rPr>
                                  </m:ctrlPr>
                                </m:dPr>
                                <m:e>
                                  <m:r>
                                    <a:rPr lang="en-US" sz="1200" i="1">
                                      <a:solidFill>
                                        <a:srgbClr val="004C97"/>
                                      </a:solidFill>
                                      <a:latin typeface="Cambria Math" charset="0"/>
                                      <a:ea typeface="Baskerville" charset="0"/>
                                      <a:cs typeface="Baskerville" charset="0"/>
                                    </a:rPr>
                                    <m:t>𝑒𝑥𝑡</m:t>
                                  </m:r>
                                  <m:r>
                                    <a:rPr lang="en-US" sz="1200" i="1">
                                      <a:solidFill>
                                        <a:srgbClr val="004C97"/>
                                      </a:solidFill>
                                      <a:latin typeface="Cambria Math" charset="0"/>
                                      <a:ea typeface="Baskerville" charset="0"/>
                                      <a:cs typeface="Baskerville" charset="0"/>
                                    </a:rPr>
                                    <m:t>.  </m:t>
                                  </m:r>
                                  <m:r>
                                    <a:rPr lang="en-US" sz="1200" i="1">
                                      <a:solidFill>
                                        <a:srgbClr val="004C97"/>
                                      </a:solidFill>
                                      <a:latin typeface="Cambria Math" charset="0"/>
                                      <a:ea typeface="Baskerville" charset="0"/>
                                      <a:cs typeface="Baskerville" charset="0"/>
                                    </a:rPr>
                                    <m:t>𝑟𝑎𝑡𝑒</m:t>
                                  </m:r>
                                </m:e>
                              </m:d>
                            </m:sub>
                            <m:sup>
                              <m:r>
                                <a:rPr lang="en-US" sz="1200" i="1">
                                  <a:solidFill>
                                    <a:srgbClr val="004C97"/>
                                  </a:solidFill>
                                  <a:latin typeface="Cambria Math" charset="0"/>
                                  <a:ea typeface="Baskerville" charset="0"/>
                                  <a:cs typeface="Baskerville" charset="0"/>
                                </a:rPr>
                                <m:t>2</m:t>
                              </m:r>
                            </m:sup>
                          </m:sSubSup>
                        </m:den>
                      </m:f>
                    </m:oMath>
                  </m:oMathPara>
                </a14:m>
                <a:endParaRPr lang="en-US" sz="1200" dirty="0">
                  <a:solidFill>
                    <a:srgbClr val="004C97"/>
                  </a:solidFill>
                  <a:latin typeface="Baskerville" charset="0"/>
                  <a:ea typeface="Baskerville" charset="0"/>
                  <a:cs typeface="Baskerville" charset="0"/>
                </a:endParaRPr>
              </a:p>
            </p:txBody>
          </p:sp>
        </mc:Choice>
        <mc:Fallback>
          <p:sp>
            <p:nvSpPr>
              <p:cNvPr id="6" name="TextBox 5">
                <a:extLst>
                  <a:ext uri="{FF2B5EF4-FFF2-40B4-BE49-F238E27FC236}">
                    <a16:creationId xmlns:a16="http://schemas.microsoft.com/office/drawing/2014/main" id="{056AC445-D672-C04C-9A68-71146B6C6444}"/>
                  </a:ext>
                </a:extLst>
              </p:cNvPr>
              <p:cNvSpPr txBox="1">
                <a:spLocks noRot="1" noChangeAspect="1" noMove="1" noResize="1" noEditPoints="1" noAdjustHandles="1" noChangeArrowheads="1" noChangeShapeType="1" noTextEdit="1"/>
              </p:cNvSpPr>
              <p:nvPr/>
            </p:nvSpPr>
            <p:spPr>
              <a:xfrm>
                <a:off x="635955" y="2203151"/>
                <a:ext cx="3729556" cy="513859"/>
              </a:xfrm>
              <a:prstGeom prst="rect">
                <a:avLst/>
              </a:prstGeom>
              <a:blipFill>
                <a:blip r:embed="rId2"/>
                <a:stretch>
                  <a:fillRect b="-23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757F6FA-F8DD-1144-BCBD-E5A34AA34C4E}"/>
                  </a:ext>
                </a:extLst>
              </p:cNvPr>
              <p:cNvSpPr txBox="1"/>
              <p:nvPr/>
            </p:nvSpPr>
            <p:spPr>
              <a:xfrm>
                <a:off x="635955" y="2971800"/>
                <a:ext cx="3729556" cy="731547"/>
              </a:xfrm>
              <a:prstGeom prst="rect">
                <a:avLst/>
              </a:prstGeom>
              <a:noFill/>
            </p:spPr>
            <p:txBody>
              <a:bodyPr wrap="square" rtlCol="0">
                <a:spAutoFit/>
              </a:bodyPr>
              <a:lstStyle/>
              <a:p>
                <a:pPr lvl="0" algn="just"/>
                <a:r>
                  <a:rPr lang="en-US" sz="1300" dirty="0">
                    <a:solidFill>
                      <a:schemeClr val="accent2">
                        <a:lumMod val="50000"/>
                      </a:schemeClr>
                    </a:solidFill>
                    <a:latin typeface="Baskerville" charset="0"/>
                    <a:ea typeface="Baskerville" charset="0"/>
                    <a:cs typeface="Baskerville" charset="0"/>
                  </a:rPr>
                  <a:t>where </a:t>
                </a:r>
                <a14:m>
                  <m:oMath xmlns:m="http://schemas.openxmlformats.org/officeDocument/2006/math">
                    <m:sSubSup>
                      <m:sSubSupPr>
                        <m:ctrlPr>
                          <a:rPr lang="en-US" sz="1300" i="1">
                            <a:solidFill>
                              <a:schemeClr val="accent2">
                                <a:lumMod val="50000"/>
                              </a:schemeClr>
                            </a:solidFill>
                            <a:latin typeface="Cambria Math" panose="02040503050406030204" pitchFamily="18" charset="0"/>
                            <a:ea typeface="Baskerville" charset="0"/>
                            <a:cs typeface="Baskerville" charset="0"/>
                          </a:rPr>
                        </m:ctrlPr>
                      </m:sSubSupPr>
                      <m:e>
                        <m:r>
                          <a:rPr lang="en-US" sz="1300" i="1">
                            <a:solidFill>
                              <a:schemeClr val="accent2">
                                <a:lumMod val="50000"/>
                              </a:schemeClr>
                            </a:solidFill>
                            <a:latin typeface="Cambria Math" charset="0"/>
                            <a:ea typeface="Baskerville" charset="0"/>
                            <a:cs typeface="Baskerville" charset="0"/>
                          </a:rPr>
                          <m:t>𝜎</m:t>
                        </m:r>
                      </m:e>
                      <m:sub>
                        <m:r>
                          <a:rPr lang="en-US" sz="1300" i="1">
                            <a:solidFill>
                              <a:schemeClr val="accent2">
                                <a:lumMod val="50000"/>
                              </a:schemeClr>
                            </a:solidFill>
                            <a:latin typeface="Cambria Math" charset="0"/>
                            <a:ea typeface="Baskerville" charset="0"/>
                            <a:cs typeface="Baskerville" charset="0"/>
                          </a:rPr>
                          <m:t> </m:t>
                        </m:r>
                        <m:d>
                          <m:dPr>
                            <m:begChr m:val="{"/>
                            <m:endChr m:val="}"/>
                            <m:ctrlPr>
                              <a:rPr lang="en-US" sz="1300" i="1">
                                <a:solidFill>
                                  <a:schemeClr val="accent2">
                                    <a:lumMod val="50000"/>
                                  </a:schemeClr>
                                </a:solidFill>
                                <a:latin typeface="Cambria Math" panose="02040503050406030204" pitchFamily="18" charset="0"/>
                                <a:ea typeface="Baskerville" charset="0"/>
                                <a:cs typeface="Baskerville" charset="0"/>
                              </a:rPr>
                            </m:ctrlPr>
                          </m:dPr>
                          <m:e>
                            <m:r>
                              <a:rPr lang="en-US" sz="1300" i="1">
                                <a:solidFill>
                                  <a:schemeClr val="accent2">
                                    <a:lumMod val="50000"/>
                                  </a:schemeClr>
                                </a:solidFill>
                                <a:latin typeface="Cambria Math" charset="0"/>
                                <a:ea typeface="Baskerville" charset="0"/>
                                <a:cs typeface="Baskerville" charset="0"/>
                              </a:rPr>
                              <m:t>𝑒𝑥𝑡</m:t>
                            </m:r>
                            <m:r>
                              <a:rPr lang="en-US" sz="1300" i="1">
                                <a:solidFill>
                                  <a:schemeClr val="accent2">
                                    <a:lumMod val="50000"/>
                                  </a:schemeClr>
                                </a:solidFill>
                                <a:latin typeface="Cambria Math" charset="0"/>
                                <a:ea typeface="Baskerville" charset="0"/>
                                <a:cs typeface="Baskerville" charset="0"/>
                              </a:rPr>
                              <m:t>.  </m:t>
                            </m:r>
                            <m:r>
                              <a:rPr lang="en-US" sz="1300" i="1">
                                <a:solidFill>
                                  <a:schemeClr val="accent2">
                                    <a:lumMod val="50000"/>
                                  </a:schemeClr>
                                </a:solidFill>
                                <a:latin typeface="Cambria Math" charset="0"/>
                                <a:ea typeface="Baskerville" charset="0"/>
                                <a:cs typeface="Baskerville" charset="0"/>
                              </a:rPr>
                              <m:t>𝑟𝑎𝑡𝑒</m:t>
                            </m:r>
                          </m:e>
                        </m:d>
                      </m:sub>
                      <m:sup>
                        <m:r>
                          <a:rPr lang="en-US" sz="1300" i="1">
                            <a:solidFill>
                              <a:schemeClr val="accent2">
                                <a:lumMod val="50000"/>
                              </a:schemeClr>
                            </a:solidFill>
                            <a:latin typeface="Cambria Math" charset="0"/>
                            <a:ea typeface="Baskerville" charset="0"/>
                            <a:cs typeface="Baskerville" charset="0"/>
                          </a:rPr>
                          <m:t>2</m:t>
                        </m:r>
                      </m:sup>
                    </m:sSubSup>
                  </m:oMath>
                </a14:m>
                <a:r>
                  <a:rPr lang="en-US" sz="1300" dirty="0">
                    <a:solidFill>
                      <a:schemeClr val="accent2">
                        <a:lumMod val="50000"/>
                      </a:schemeClr>
                    </a:solidFill>
                    <a:latin typeface="Baskerville" charset="0"/>
                    <a:ea typeface="Baskerville" charset="0"/>
                    <a:cs typeface="Baskerville" charset="0"/>
                  </a:rPr>
                  <a:t> is the variance in the extraction rate computed for one full spill, assuming the average intensity is normalized to 1.</a:t>
                </a:r>
              </a:p>
            </p:txBody>
          </p:sp>
        </mc:Choice>
        <mc:Fallback>
          <p:sp>
            <p:nvSpPr>
              <p:cNvPr id="7" name="TextBox 6">
                <a:extLst>
                  <a:ext uri="{FF2B5EF4-FFF2-40B4-BE49-F238E27FC236}">
                    <a16:creationId xmlns:a16="http://schemas.microsoft.com/office/drawing/2014/main" id="{F757F6FA-F8DD-1144-BCBD-E5A34AA34C4E}"/>
                  </a:ext>
                </a:extLst>
              </p:cNvPr>
              <p:cNvSpPr txBox="1">
                <a:spLocks noRot="1" noChangeAspect="1" noMove="1" noResize="1" noEditPoints="1" noAdjustHandles="1" noChangeArrowheads="1" noChangeShapeType="1" noTextEdit="1"/>
              </p:cNvSpPr>
              <p:nvPr/>
            </p:nvSpPr>
            <p:spPr>
              <a:xfrm>
                <a:off x="635955" y="2971800"/>
                <a:ext cx="3729556" cy="731547"/>
              </a:xfrm>
              <a:prstGeom prst="rect">
                <a:avLst/>
              </a:prstGeom>
              <a:blipFill>
                <a:blip r:embed="rId3"/>
                <a:stretch>
                  <a:fillRect l="-339" r="-339" b="-517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3C19C137-11F4-A340-92F3-7B410272F696}"/>
              </a:ext>
            </a:extLst>
          </p:cNvPr>
          <p:cNvPicPr>
            <a:picLocks noChangeAspect="1"/>
          </p:cNvPicPr>
          <p:nvPr/>
        </p:nvPicPr>
        <p:blipFill rotWithShape="1">
          <a:blip r:embed="rId4">
            <a:extLst>
              <a:ext uri="{28A0092B-C50C-407E-A947-70E740481C1C}">
                <a14:useLocalDpi xmlns:a14="http://schemas.microsoft.com/office/drawing/2010/main" val="0"/>
              </a:ext>
            </a:extLst>
          </a:blip>
          <a:srcRect l="3154" t="5098" r="8492"/>
          <a:stretch/>
        </p:blipFill>
        <p:spPr>
          <a:xfrm>
            <a:off x="5327662" y="1244674"/>
            <a:ext cx="3294683" cy="2654151"/>
          </a:xfrm>
          <a:prstGeom prst="rect">
            <a:avLst/>
          </a:prstGeom>
        </p:spPr>
      </p:pic>
      <p:sp>
        <p:nvSpPr>
          <p:cNvPr id="9" name="Rectangle: Diagonal Corners Rounded 14">
            <a:extLst>
              <a:ext uri="{FF2B5EF4-FFF2-40B4-BE49-F238E27FC236}">
                <a16:creationId xmlns:a16="http://schemas.microsoft.com/office/drawing/2014/main" id="{6CC33A08-FE41-9642-A1EE-9EFDC47B7948}"/>
              </a:ext>
            </a:extLst>
          </p:cNvPr>
          <p:cNvSpPr/>
          <p:nvPr/>
        </p:nvSpPr>
        <p:spPr>
          <a:xfrm>
            <a:off x="1252164" y="4005762"/>
            <a:ext cx="6593324" cy="578882"/>
          </a:xfrm>
          <a:prstGeom prst="round2Diag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en-US" sz="1400" dirty="0">
                <a:solidFill>
                  <a:schemeClr val="accent2">
                    <a:lumMod val="75000"/>
                  </a:schemeClr>
                </a:solidFill>
                <a:latin typeface="Baskerville" charset="0"/>
                <a:ea typeface="Baskerville" charset="0"/>
                <a:cs typeface="Baskerville" charset="0"/>
              </a:rPr>
              <a:t>We use a simplified semi-analytical model to simulate the dynamics of resonant extraction in order to generate training data for the machine learning algorithm.</a:t>
            </a:r>
          </a:p>
        </p:txBody>
      </p:sp>
      <p:sp>
        <p:nvSpPr>
          <p:cNvPr id="2" name="Date Placeholder 1">
            <a:extLst>
              <a:ext uri="{FF2B5EF4-FFF2-40B4-BE49-F238E27FC236}">
                <a16:creationId xmlns:a16="http://schemas.microsoft.com/office/drawing/2014/main" id="{529CF237-C348-5749-82BA-54A062BDEC92}"/>
              </a:ext>
            </a:extLst>
          </p:cNvPr>
          <p:cNvSpPr>
            <a:spLocks noGrp="1"/>
          </p:cNvSpPr>
          <p:nvPr>
            <p:ph type="dt" sz="half" idx="10"/>
          </p:nvPr>
        </p:nvSpPr>
        <p:spPr/>
        <p:txBody>
          <a:bodyPr/>
          <a:lstStyle/>
          <a:p>
            <a:r>
              <a:rPr lang="en-US"/>
              <a:t>14 Feb 2024</a:t>
            </a:r>
          </a:p>
        </p:txBody>
      </p:sp>
      <p:sp>
        <p:nvSpPr>
          <p:cNvPr id="10" name="Slide Number Placeholder 9">
            <a:extLst>
              <a:ext uri="{FF2B5EF4-FFF2-40B4-BE49-F238E27FC236}">
                <a16:creationId xmlns:a16="http://schemas.microsoft.com/office/drawing/2014/main" id="{F9935404-A5CC-E949-8810-82DDE447F7F7}"/>
              </a:ext>
            </a:extLst>
          </p:cNvPr>
          <p:cNvSpPr>
            <a:spLocks noGrp="1"/>
          </p:cNvSpPr>
          <p:nvPr>
            <p:ph type="sldNum" sz="quarter" idx="12"/>
          </p:nvPr>
        </p:nvSpPr>
        <p:spPr/>
        <p:txBody>
          <a:bodyPr/>
          <a:lstStyle/>
          <a:p>
            <a:fld id="{B2FED1A7-FB98-43FD-AA3D-E7C3EC56B298}" type="slidenum">
              <a:rPr lang="en-US" smtClean="0"/>
              <a:t>6</a:t>
            </a:fld>
            <a:endParaRPr lang="en-US"/>
          </a:p>
        </p:txBody>
      </p:sp>
    </p:spTree>
    <p:extLst>
      <p:ext uri="{BB962C8B-B14F-4D97-AF65-F5344CB8AC3E}">
        <p14:creationId xmlns:p14="http://schemas.microsoft.com/office/powerpoint/2010/main" val="4266733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E4969-1A31-FB40-A4C8-827804705D04}"/>
              </a:ext>
            </a:extLst>
          </p:cNvPr>
          <p:cNvSpPr>
            <a:spLocks noGrp="1"/>
          </p:cNvSpPr>
          <p:nvPr>
            <p:ph type="title"/>
          </p:nvPr>
        </p:nvSpPr>
        <p:spPr/>
        <p:txBody>
          <a:bodyPr>
            <a:normAutofit/>
          </a:bodyPr>
          <a:lstStyle/>
          <a:p>
            <a:r>
              <a:rPr lang="en-US" sz="2250" b="0" dirty="0">
                <a:latin typeface="Baskerville" panose="02020502070401020303" pitchFamily="18" charset="0"/>
                <a:ea typeface="Baskerville" panose="02020502070401020303" pitchFamily="18" charset="0"/>
              </a:rPr>
              <a:t>Physics Simulator Model</a:t>
            </a:r>
          </a:p>
        </p:txBody>
      </p:sp>
      <p:sp>
        <p:nvSpPr>
          <p:cNvPr id="4" name="Rectangle: Rounded Corners 3">
            <a:extLst>
              <a:ext uri="{FF2B5EF4-FFF2-40B4-BE49-F238E27FC236}">
                <a16:creationId xmlns:a16="http://schemas.microsoft.com/office/drawing/2014/main" id="{0AE74DAA-FBF2-4B81-9243-B5399D802236}"/>
              </a:ext>
            </a:extLst>
          </p:cNvPr>
          <p:cNvSpPr/>
          <p:nvPr/>
        </p:nvSpPr>
        <p:spPr>
          <a:xfrm>
            <a:off x="5762449" y="2427446"/>
            <a:ext cx="1611630" cy="740664"/>
          </a:xfrm>
          <a:prstGeom prst="roundRect">
            <a:avLst/>
          </a:prstGeom>
          <a:solidFill>
            <a:srgbClr val="5EA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TRANSIT DELAY</a:t>
            </a:r>
          </a:p>
        </p:txBody>
      </p:sp>
      <p:sp>
        <p:nvSpPr>
          <p:cNvPr id="5" name="Rectangle: Rounded Corners 4">
            <a:extLst>
              <a:ext uri="{FF2B5EF4-FFF2-40B4-BE49-F238E27FC236}">
                <a16:creationId xmlns:a16="http://schemas.microsoft.com/office/drawing/2014/main" id="{3223F66C-21ED-4C77-86C6-2EC76BD1ECE2}"/>
              </a:ext>
            </a:extLst>
          </p:cNvPr>
          <p:cNvSpPr/>
          <p:nvPr/>
        </p:nvSpPr>
        <p:spPr>
          <a:xfrm>
            <a:off x="1647649" y="1315879"/>
            <a:ext cx="1611630" cy="740664"/>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NOISE GENERATION</a:t>
            </a:r>
          </a:p>
        </p:txBody>
      </p:sp>
      <p:sp>
        <p:nvSpPr>
          <p:cNvPr id="6" name="Rectangle: Rounded Corners 5">
            <a:extLst>
              <a:ext uri="{FF2B5EF4-FFF2-40B4-BE49-F238E27FC236}">
                <a16:creationId xmlns:a16="http://schemas.microsoft.com/office/drawing/2014/main" id="{BC411B61-89F6-4FF7-8864-181C4076E123}"/>
              </a:ext>
            </a:extLst>
          </p:cNvPr>
          <p:cNvSpPr/>
          <p:nvPr/>
        </p:nvSpPr>
        <p:spPr>
          <a:xfrm>
            <a:off x="3705049" y="1315879"/>
            <a:ext cx="1611630" cy="740664"/>
          </a:xfrm>
          <a:prstGeom prst="roundRect">
            <a:avLst/>
          </a:prstGeom>
          <a:solidFill>
            <a:srgbClr val="69B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PID RESPONSE</a:t>
            </a:r>
          </a:p>
        </p:txBody>
      </p:sp>
      <p:sp>
        <p:nvSpPr>
          <p:cNvPr id="7" name="Rectangle: Rounded Corners 6">
            <a:extLst>
              <a:ext uri="{FF2B5EF4-FFF2-40B4-BE49-F238E27FC236}">
                <a16:creationId xmlns:a16="http://schemas.microsoft.com/office/drawing/2014/main" id="{B528B7E3-6C29-4CB5-920F-F3F1A3C71C15}"/>
              </a:ext>
            </a:extLst>
          </p:cNvPr>
          <p:cNvSpPr/>
          <p:nvPr/>
        </p:nvSpPr>
        <p:spPr>
          <a:xfrm>
            <a:off x="5762449" y="1315879"/>
            <a:ext cx="1611630" cy="740664"/>
          </a:xfrm>
          <a:prstGeom prst="roundRect">
            <a:avLst/>
          </a:prstGeom>
          <a:solidFill>
            <a:srgbClr val="5CB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MACHINE LATENCY</a:t>
            </a:r>
          </a:p>
        </p:txBody>
      </p:sp>
      <p:sp>
        <p:nvSpPr>
          <p:cNvPr id="8" name="Rectangle: Rounded Corners 7">
            <a:extLst>
              <a:ext uri="{FF2B5EF4-FFF2-40B4-BE49-F238E27FC236}">
                <a16:creationId xmlns:a16="http://schemas.microsoft.com/office/drawing/2014/main" id="{B05D5C4C-4BB1-4275-A52F-D6F93C961D54}"/>
              </a:ext>
            </a:extLst>
          </p:cNvPr>
          <p:cNvSpPr/>
          <p:nvPr/>
        </p:nvSpPr>
        <p:spPr>
          <a:xfrm>
            <a:off x="3705049" y="3543300"/>
            <a:ext cx="1611630" cy="740664"/>
          </a:xfrm>
          <a:prstGeom prst="roundRect">
            <a:avLst/>
          </a:prstGeom>
          <a:solidFill>
            <a:srgbClr val="626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BEAM EXTRACTION</a:t>
            </a:r>
          </a:p>
        </p:txBody>
      </p:sp>
      <p:sp>
        <p:nvSpPr>
          <p:cNvPr id="9" name="Rectangle: Rounded Corners 8">
            <a:extLst>
              <a:ext uri="{FF2B5EF4-FFF2-40B4-BE49-F238E27FC236}">
                <a16:creationId xmlns:a16="http://schemas.microsoft.com/office/drawing/2014/main" id="{04D61BFE-FA32-4B46-AC30-9EADD77F2288}"/>
              </a:ext>
            </a:extLst>
          </p:cNvPr>
          <p:cNvSpPr/>
          <p:nvPr/>
        </p:nvSpPr>
        <p:spPr>
          <a:xfrm>
            <a:off x="1647649" y="3543300"/>
            <a:ext cx="1611630" cy="740664"/>
          </a:xfrm>
          <a:prstGeom prst="round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SPILL MONITOR</a:t>
            </a:r>
          </a:p>
        </p:txBody>
      </p:sp>
      <p:sp>
        <p:nvSpPr>
          <p:cNvPr id="10" name="Rectangle: Rounded Corners 9">
            <a:extLst>
              <a:ext uri="{FF2B5EF4-FFF2-40B4-BE49-F238E27FC236}">
                <a16:creationId xmlns:a16="http://schemas.microsoft.com/office/drawing/2014/main" id="{01C325E5-77D1-4D05-8C88-9954D95D2AB1}"/>
              </a:ext>
            </a:extLst>
          </p:cNvPr>
          <p:cNvSpPr/>
          <p:nvPr/>
        </p:nvSpPr>
        <p:spPr>
          <a:xfrm>
            <a:off x="5762449" y="3543300"/>
            <a:ext cx="1611630" cy="740664"/>
          </a:xfrm>
          <a:prstGeom prst="roundRect">
            <a:avLst/>
          </a:prstGeom>
          <a:solidFill>
            <a:srgbClr val="608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CORRECTED QUADRUPOLE CURRENT</a:t>
            </a:r>
          </a:p>
        </p:txBody>
      </p:sp>
      <p:sp>
        <p:nvSpPr>
          <p:cNvPr id="11" name="Arrow: Right 10">
            <a:extLst>
              <a:ext uri="{FF2B5EF4-FFF2-40B4-BE49-F238E27FC236}">
                <a16:creationId xmlns:a16="http://schemas.microsoft.com/office/drawing/2014/main" id="{5396DF62-F3A1-445C-83B7-0EF9754EC8C1}"/>
              </a:ext>
            </a:extLst>
          </p:cNvPr>
          <p:cNvSpPr/>
          <p:nvPr/>
        </p:nvSpPr>
        <p:spPr>
          <a:xfrm>
            <a:off x="3332845" y="1595199"/>
            <a:ext cx="274320" cy="228600"/>
          </a:xfrm>
          <a:prstGeom prst="rightArrow">
            <a:avLst>
              <a:gd name="adj1" fmla="val 42500"/>
              <a:gd name="adj2"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2" name="Arrow: Right 11">
            <a:extLst>
              <a:ext uri="{FF2B5EF4-FFF2-40B4-BE49-F238E27FC236}">
                <a16:creationId xmlns:a16="http://schemas.microsoft.com/office/drawing/2014/main" id="{7615A420-91E2-488E-86C6-7D99A97D9AA7}"/>
              </a:ext>
            </a:extLst>
          </p:cNvPr>
          <p:cNvSpPr/>
          <p:nvPr/>
        </p:nvSpPr>
        <p:spPr>
          <a:xfrm>
            <a:off x="5384836" y="1595199"/>
            <a:ext cx="274320" cy="228600"/>
          </a:xfrm>
          <a:prstGeom prst="rightArrow">
            <a:avLst>
              <a:gd name="adj1" fmla="val 42500"/>
              <a:gd name="adj2"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3" name="Arrow: Right 12">
            <a:extLst>
              <a:ext uri="{FF2B5EF4-FFF2-40B4-BE49-F238E27FC236}">
                <a16:creationId xmlns:a16="http://schemas.microsoft.com/office/drawing/2014/main" id="{52AA0647-D746-4DCF-8365-8091C1A1ADB6}"/>
              </a:ext>
            </a:extLst>
          </p:cNvPr>
          <p:cNvSpPr/>
          <p:nvPr/>
        </p:nvSpPr>
        <p:spPr>
          <a:xfrm rot="10800000">
            <a:off x="3339289" y="3827908"/>
            <a:ext cx="274320" cy="228600"/>
          </a:xfrm>
          <a:prstGeom prst="rightArrow">
            <a:avLst>
              <a:gd name="adj1" fmla="val 42500"/>
              <a:gd name="adj2"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4" name="Arrow: Right 13">
            <a:extLst>
              <a:ext uri="{FF2B5EF4-FFF2-40B4-BE49-F238E27FC236}">
                <a16:creationId xmlns:a16="http://schemas.microsoft.com/office/drawing/2014/main" id="{1B057160-46E0-43EA-95AC-D1ABDCF5252B}"/>
              </a:ext>
            </a:extLst>
          </p:cNvPr>
          <p:cNvSpPr/>
          <p:nvPr/>
        </p:nvSpPr>
        <p:spPr>
          <a:xfrm rot="10800000">
            <a:off x="5384836" y="3827907"/>
            <a:ext cx="274320" cy="228600"/>
          </a:xfrm>
          <a:prstGeom prst="rightArrow">
            <a:avLst>
              <a:gd name="adj1" fmla="val 42500"/>
              <a:gd name="adj2"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5" name="Arrow: Right 14">
            <a:extLst>
              <a:ext uri="{FF2B5EF4-FFF2-40B4-BE49-F238E27FC236}">
                <a16:creationId xmlns:a16="http://schemas.microsoft.com/office/drawing/2014/main" id="{851D4BE9-4A17-44B1-80C1-52DAAA5ACECD}"/>
              </a:ext>
            </a:extLst>
          </p:cNvPr>
          <p:cNvSpPr/>
          <p:nvPr/>
        </p:nvSpPr>
        <p:spPr>
          <a:xfrm rot="5400000">
            <a:off x="6362524" y="2134553"/>
            <a:ext cx="228600" cy="217170"/>
          </a:xfrm>
          <a:prstGeom prst="rightArrow">
            <a:avLst>
              <a:gd name="adj1" fmla="val 42500"/>
              <a:gd name="adj2"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6" name="Arrow: Right 15">
            <a:extLst>
              <a:ext uri="{FF2B5EF4-FFF2-40B4-BE49-F238E27FC236}">
                <a16:creationId xmlns:a16="http://schemas.microsoft.com/office/drawing/2014/main" id="{E5BCF400-EDBB-4F97-8E5E-E46F166EDA58}"/>
              </a:ext>
            </a:extLst>
          </p:cNvPr>
          <p:cNvSpPr/>
          <p:nvPr/>
        </p:nvSpPr>
        <p:spPr>
          <a:xfrm rot="5400000">
            <a:off x="6362524" y="3246866"/>
            <a:ext cx="228600" cy="217170"/>
          </a:xfrm>
          <a:prstGeom prst="rightArrow">
            <a:avLst>
              <a:gd name="adj1" fmla="val 42500"/>
              <a:gd name="adj2"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7" name="Oval 16">
            <a:extLst>
              <a:ext uri="{FF2B5EF4-FFF2-40B4-BE49-F238E27FC236}">
                <a16:creationId xmlns:a16="http://schemas.microsoft.com/office/drawing/2014/main" id="{172B8757-EE96-4B0F-85B3-3962F64AAAB0}"/>
              </a:ext>
            </a:extLst>
          </p:cNvPr>
          <p:cNvSpPr/>
          <p:nvPr/>
        </p:nvSpPr>
        <p:spPr>
          <a:xfrm>
            <a:off x="1436923" y="1086197"/>
            <a:ext cx="274320" cy="274320"/>
          </a:xfrm>
          <a:prstGeom prst="ellipse">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1</a:t>
            </a:r>
          </a:p>
        </p:txBody>
      </p:sp>
      <p:sp>
        <p:nvSpPr>
          <p:cNvPr id="18" name="Oval 17">
            <a:extLst>
              <a:ext uri="{FF2B5EF4-FFF2-40B4-BE49-F238E27FC236}">
                <a16:creationId xmlns:a16="http://schemas.microsoft.com/office/drawing/2014/main" id="{610A60CE-8D0F-4AF5-9944-72B77F8D5272}"/>
              </a:ext>
            </a:extLst>
          </p:cNvPr>
          <p:cNvSpPr/>
          <p:nvPr/>
        </p:nvSpPr>
        <p:spPr>
          <a:xfrm>
            <a:off x="3476449" y="1085850"/>
            <a:ext cx="274320" cy="274320"/>
          </a:xfrm>
          <a:prstGeom prst="ellipse">
            <a:avLst/>
          </a:prstGeom>
          <a:solidFill>
            <a:srgbClr val="69B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2</a:t>
            </a:r>
          </a:p>
        </p:txBody>
      </p:sp>
      <p:sp>
        <p:nvSpPr>
          <p:cNvPr id="40" name="Oval 39">
            <a:extLst>
              <a:ext uri="{FF2B5EF4-FFF2-40B4-BE49-F238E27FC236}">
                <a16:creationId xmlns:a16="http://schemas.microsoft.com/office/drawing/2014/main" id="{92ADC7AA-48AC-40DB-BD4A-D21F22D7C33F}"/>
              </a:ext>
            </a:extLst>
          </p:cNvPr>
          <p:cNvSpPr/>
          <p:nvPr/>
        </p:nvSpPr>
        <p:spPr>
          <a:xfrm>
            <a:off x="3454282" y="3326130"/>
            <a:ext cx="274320" cy="274320"/>
          </a:xfrm>
          <a:prstGeom prst="ellipse">
            <a:avLst/>
          </a:prstGeom>
          <a:solidFill>
            <a:srgbClr val="626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6</a:t>
            </a:r>
          </a:p>
        </p:txBody>
      </p:sp>
      <p:sp>
        <p:nvSpPr>
          <p:cNvPr id="41" name="Oval 40">
            <a:extLst>
              <a:ext uri="{FF2B5EF4-FFF2-40B4-BE49-F238E27FC236}">
                <a16:creationId xmlns:a16="http://schemas.microsoft.com/office/drawing/2014/main" id="{F45F9594-D414-42C8-8303-4D4166422253}"/>
              </a:ext>
            </a:extLst>
          </p:cNvPr>
          <p:cNvSpPr/>
          <p:nvPr/>
        </p:nvSpPr>
        <p:spPr>
          <a:xfrm>
            <a:off x="5533849" y="3326130"/>
            <a:ext cx="274320" cy="274320"/>
          </a:xfrm>
          <a:prstGeom prst="ellipse">
            <a:avLst/>
          </a:prstGeom>
          <a:solidFill>
            <a:srgbClr val="608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5</a:t>
            </a:r>
          </a:p>
        </p:txBody>
      </p:sp>
      <p:sp>
        <p:nvSpPr>
          <p:cNvPr id="42" name="Oval 41">
            <a:extLst>
              <a:ext uri="{FF2B5EF4-FFF2-40B4-BE49-F238E27FC236}">
                <a16:creationId xmlns:a16="http://schemas.microsoft.com/office/drawing/2014/main" id="{DA6C1006-7DC6-404F-BD29-5187C68ECF7E}"/>
              </a:ext>
            </a:extLst>
          </p:cNvPr>
          <p:cNvSpPr/>
          <p:nvPr/>
        </p:nvSpPr>
        <p:spPr>
          <a:xfrm>
            <a:off x="1434360" y="3326130"/>
            <a:ext cx="274320" cy="274320"/>
          </a:xfrm>
          <a:prstGeom prst="ellipse">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7</a:t>
            </a:r>
          </a:p>
        </p:txBody>
      </p:sp>
      <p:sp>
        <p:nvSpPr>
          <p:cNvPr id="43" name="Oval 42">
            <a:extLst>
              <a:ext uri="{FF2B5EF4-FFF2-40B4-BE49-F238E27FC236}">
                <a16:creationId xmlns:a16="http://schemas.microsoft.com/office/drawing/2014/main" id="{2E78E009-687A-47B0-AA98-9C9AA7C554D4}"/>
              </a:ext>
            </a:extLst>
          </p:cNvPr>
          <p:cNvSpPr/>
          <p:nvPr/>
        </p:nvSpPr>
        <p:spPr>
          <a:xfrm>
            <a:off x="5533849" y="1085850"/>
            <a:ext cx="274320" cy="274320"/>
          </a:xfrm>
          <a:prstGeom prst="ellipse">
            <a:avLst/>
          </a:prstGeom>
          <a:solidFill>
            <a:srgbClr val="5CB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3</a:t>
            </a:r>
          </a:p>
        </p:txBody>
      </p:sp>
      <p:sp>
        <p:nvSpPr>
          <p:cNvPr id="44" name="Oval 43">
            <a:extLst>
              <a:ext uri="{FF2B5EF4-FFF2-40B4-BE49-F238E27FC236}">
                <a16:creationId xmlns:a16="http://schemas.microsoft.com/office/drawing/2014/main" id="{A3D81117-033A-4C01-8C2E-46F15612C106}"/>
              </a:ext>
            </a:extLst>
          </p:cNvPr>
          <p:cNvSpPr/>
          <p:nvPr/>
        </p:nvSpPr>
        <p:spPr>
          <a:xfrm>
            <a:off x="5510989" y="2221447"/>
            <a:ext cx="274320" cy="274320"/>
          </a:xfrm>
          <a:prstGeom prst="ellipse">
            <a:avLst/>
          </a:prstGeom>
          <a:solidFill>
            <a:srgbClr val="5EA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bg1"/>
                </a:solidFill>
              </a:rPr>
              <a:t>4</a:t>
            </a:r>
          </a:p>
        </p:txBody>
      </p:sp>
      <p:sp>
        <p:nvSpPr>
          <p:cNvPr id="19" name="Date Placeholder 18">
            <a:extLst>
              <a:ext uri="{FF2B5EF4-FFF2-40B4-BE49-F238E27FC236}">
                <a16:creationId xmlns:a16="http://schemas.microsoft.com/office/drawing/2014/main" id="{36FFF693-56E7-3E4D-8888-9E23F2619A91}"/>
              </a:ext>
            </a:extLst>
          </p:cNvPr>
          <p:cNvSpPr>
            <a:spLocks noGrp="1"/>
          </p:cNvSpPr>
          <p:nvPr>
            <p:ph type="dt" sz="half" idx="10"/>
          </p:nvPr>
        </p:nvSpPr>
        <p:spPr/>
        <p:txBody>
          <a:bodyPr/>
          <a:lstStyle/>
          <a:p>
            <a:r>
              <a:rPr lang="en-US"/>
              <a:t>14 Feb 2024</a:t>
            </a:r>
          </a:p>
        </p:txBody>
      </p:sp>
      <p:sp>
        <p:nvSpPr>
          <p:cNvPr id="20" name="Slide Number Placeholder 19">
            <a:extLst>
              <a:ext uri="{FF2B5EF4-FFF2-40B4-BE49-F238E27FC236}">
                <a16:creationId xmlns:a16="http://schemas.microsoft.com/office/drawing/2014/main" id="{0E7FB138-657C-5242-9182-DD25A3610EF5}"/>
              </a:ext>
            </a:extLst>
          </p:cNvPr>
          <p:cNvSpPr>
            <a:spLocks noGrp="1"/>
          </p:cNvSpPr>
          <p:nvPr>
            <p:ph type="sldNum" sz="quarter" idx="12"/>
          </p:nvPr>
        </p:nvSpPr>
        <p:spPr/>
        <p:txBody>
          <a:bodyPr/>
          <a:lstStyle/>
          <a:p>
            <a:fld id="{B2FED1A7-FB98-43FD-AA3D-E7C3EC56B298}" type="slidenum">
              <a:rPr lang="en-US" smtClean="0"/>
              <a:t>7</a:t>
            </a:fld>
            <a:endParaRPr lang="en-US"/>
          </a:p>
        </p:txBody>
      </p:sp>
    </p:spTree>
    <p:extLst>
      <p:ext uri="{BB962C8B-B14F-4D97-AF65-F5344CB8AC3E}">
        <p14:creationId xmlns:p14="http://schemas.microsoft.com/office/powerpoint/2010/main" val="3749296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E4969-1A31-FB40-A4C8-827804705D04}"/>
              </a:ext>
            </a:extLst>
          </p:cNvPr>
          <p:cNvSpPr>
            <a:spLocks noGrp="1"/>
          </p:cNvSpPr>
          <p:nvPr>
            <p:ph type="title"/>
          </p:nvPr>
        </p:nvSpPr>
        <p:spPr/>
        <p:txBody>
          <a:bodyPr>
            <a:normAutofit/>
          </a:bodyPr>
          <a:lstStyle/>
          <a:p>
            <a:r>
              <a:rPr lang="en-US" sz="2400" b="0" dirty="0">
                <a:latin typeface="Baskerville" panose="02020502070401020303" pitchFamily="18" charset="0"/>
                <a:ea typeface="Baskerville" panose="02020502070401020303" pitchFamily="18" charset="0"/>
              </a:rPr>
              <a:t>Physics Simulator Blocks</a:t>
            </a:r>
          </a:p>
        </p:txBody>
      </p:sp>
      <p:sp>
        <p:nvSpPr>
          <p:cNvPr id="5" name="Rectangle: Rounded Corners 4">
            <a:extLst>
              <a:ext uri="{FF2B5EF4-FFF2-40B4-BE49-F238E27FC236}">
                <a16:creationId xmlns:a16="http://schemas.microsoft.com/office/drawing/2014/main" id="{3223F66C-21ED-4C77-86C6-2EC76BD1ECE2}"/>
              </a:ext>
            </a:extLst>
          </p:cNvPr>
          <p:cNvSpPr/>
          <p:nvPr/>
        </p:nvSpPr>
        <p:spPr>
          <a:xfrm>
            <a:off x="1978344" y="1164800"/>
            <a:ext cx="2000248" cy="284321"/>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solidFill>
                  <a:schemeClr val="bg1"/>
                </a:solidFill>
              </a:rPr>
              <a:t>NOISE GENERATION</a:t>
            </a:r>
          </a:p>
        </p:txBody>
      </p:sp>
      <p:sp>
        <p:nvSpPr>
          <p:cNvPr id="6" name="Rectangle: Rounded Corners 5">
            <a:extLst>
              <a:ext uri="{FF2B5EF4-FFF2-40B4-BE49-F238E27FC236}">
                <a16:creationId xmlns:a16="http://schemas.microsoft.com/office/drawing/2014/main" id="{BC411B61-89F6-4FF7-8864-181C4076E123}"/>
              </a:ext>
            </a:extLst>
          </p:cNvPr>
          <p:cNvSpPr/>
          <p:nvPr/>
        </p:nvSpPr>
        <p:spPr>
          <a:xfrm>
            <a:off x="5144455" y="1173266"/>
            <a:ext cx="2000248" cy="274320"/>
          </a:xfrm>
          <a:prstGeom prst="roundRect">
            <a:avLst/>
          </a:prstGeom>
          <a:solidFill>
            <a:srgbClr val="69B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solidFill>
                  <a:schemeClr val="bg1"/>
                </a:solidFill>
              </a:rPr>
              <a:t>PID RESPONSE</a:t>
            </a:r>
          </a:p>
        </p:txBody>
      </p:sp>
      <p:sp>
        <p:nvSpPr>
          <p:cNvPr id="17" name="Oval 16">
            <a:extLst>
              <a:ext uri="{FF2B5EF4-FFF2-40B4-BE49-F238E27FC236}">
                <a16:creationId xmlns:a16="http://schemas.microsoft.com/office/drawing/2014/main" id="{172B8757-EE96-4B0F-85B3-3962F64AAAB0}"/>
              </a:ext>
            </a:extLst>
          </p:cNvPr>
          <p:cNvSpPr/>
          <p:nvPr/>
        </p:nvSpPr>
        <p:spPr>
          <a:xfrm>
            <a:off x="1453293" y="1163878"/>
            <a:ext cx="274320" cy="274320"/>
          </a:xfrm>
          <a:prstGeom prst="ellipse">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1</a:t>
            </a:r>
          </a:p>
        </p:txBody>
      </p:sp>
      <p:sp>
        <p:nvSpPr>
          <p:cNvPr id="18" name="Oval 17">
            <a:extLst>
              <a:ext uri="{FF2B5EF4-FFF2-40B4-BE49-F238E27FC236}">
                <a16:creationId xmlns:a16="http://schemas.microsoft.com/office/drawing/2014/main" id="{610A60CE-8D0F-4AF5-9944-72B77F8D5272}"/>
              </a:ext>
            </a:extLst>
          </p:cNvPr>
          <p:cNvSpPr/>
          <p:nvPr/>
        </p:nvSpPr>
        <p:spPr>
          <a:xfrm>
            <a:off x="4692971" y="1173266"/>
            <a:ext cx="274320" cy="274320"/>
          </a:xfrm>
          <a:prstGeom prst="ellipse">
            <a:avLst/>
          </a:prstGeom>
          <a:solidFill>
            <a:srgbClr val="69B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2</a:t>
            </a:r>
          </a:p>
        </p:txBody>
      </p:sp>
      <p:cxnSp>
        <p:nvCxnSpPr>
          <p:cNvPr id="23" name="Straight Connector 22">
            <a:extLst>
              <a:ext uri="{FF2B5EF4-FFF2-40B4-BE49-F238E27FC236}">
                <a16:creationId xmlns:a16="http://schemas.microsoft.com/office/drawing/2014/main" id="{696BBA0E-22AA-4BC1-83A6-AF11F2936D90}"/>
              </a:ext>
            </a:extLst>
          </p:cNvPr>
          <p:cNvCxnSpPr>
            <a:cxnSpLocks/>
          </p:cNvCxnSpPr>
          <p:nvPr/>
        </p:nvCxnSpPr>
        <p:spPr>
          <a:xfrm>
            <a:off x="4572000" y="1485900"/>
            <a:ext cx="1" cy="2917232"/>
          </a:xfrm>
          <a:prstGeom prst="line">
            <a:avLst/>
          </a:prstGeom>
          <a:ln w="28575">
            <a:solidFill>
              <a:schemeClr val="tx1">
                <a:lumMod val="65000"/>
                <a:lumOff val="35000"/>
              </a:schemeClr>
            </a:solidFill>
            <a:prstDash val="sysDot"/>
          </a:ln>
          <a:effectLst/>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C9D239A3-424A-4F5E-9659-A8BE1A173277}"/>
              </a:ext>
            </a:extLst>
          </p:cNvPr>
          <p:cNvSpPr txBox="1"/>
          <p:nvPr/>
        </p:nvSpPr>
        <p:spPr>
          <a:xfrm>
            <a:off x="1492570" y="1677882"/>
            <a:ext cx="2971799" cy="2770837"/>
          </a:xfrm>
          <a:prstGeom prst="roundRect">
            <a:avLst>
              <a:gd name="adj" fmla="val 8321"/>
            </a:avLst>
          </a:prstGeom>
          <a:noFill/>
          <a:ln w="19050">
            <a:solidFill>
              <a:srgbClr val="9BBB59"/>
            </a:solidFill>
            <a:prstDash val="solid"/>
          </a:ln>
        </p:spPr>
        <p:txBody>
          <a:bodyPr wrap="square" rtlCol="0">
            <a:spAutoFit/>
          </a:bodyPr>
          <a:lstStyle/>
          <a:p>
            <a:pPr algn="just"/>
            <a:r>
              <a:rPr lang="en-US" sz="1275" dirty="0">
                <a:solidFill>
                  <a:srgbClr val="9BBB59"/>
                </a:solidFill>
                <a:latin typeface="Baskerville" panose="02020502070401020303" pitchFamily="18" charset="0"/>
                <a:ea typeface="Baskerville" panose="02020502070401020303" pitchFamily="18" charset="0"/>
                <a:cs typeface="Baskerville" charset="0"/>
              </a:rPr>
              <a:t>The noise for one full spill is generated in terms of extraction rate. We assume a log-normal distribution for the noise spectrum.</a:t>
            </a:r>
          </a:p>
          <a:p>
            <a:pPr algn="just"/>
            <a:endParaRPr lang="en-US" sz="1275" dirty="0">
              <a:solidFill>
                <a:srgbClr val="9BBB59"/>
              </a:solidFill>
              <a:latin typeface="Baskerville" panose="02020502070401020303" pitchFamily="18" charset="0"/>
              <a:ea typeface="Baskerville" panose="02020502070401020303" pitchFamily="18" charset="0"/>
              <a:cs typeface="Baskerville" charset="0"/>
            </a:endParaRPr>
          </a:p>
          <a:p>
            <a:pPr algn="just"/>
            <a:r>
              <a:rPr lang="en-US" sz="1275" dirty="0">
                <a:solidFill>
                  <a:srgbClr val="9BBB59"/>
                </a:solidFill>
                <a:latin typeface="Baskerville" panose="02020502070401020303" pitchFamily="18" charset="0"/>
                <a:ea typeface="Baskerville" panose="02020502070401020303" pitchFamily="18" charset="0"/>
                <a:cs typeface="Baskerville" charset="0"/>
              </a:rPr>
              <a:t>Since the source of noise could emanate from any of the elements in the ring, the noise is pre-generated before the spill and is added directly as fluctuations in the spill.</a:t>
            </a:r>
          </a:p>
          <a:p>
            <a:pPr algn="just"/>
            <a:endParaRPr lang="en-US" sz="1275" dirty="0">
              <a:solidFill>
                <a:srgbClr val="9BBB59"/>
              </a:solidFill>
              <a:latin typeface="Baskerville" panose="02020502070401020303" pitchFamily="18" charset="0"/>
              <a:ea typeface="Baskerville" panose="02020502070401020303" pitchFamily="18" charset="0"/>
              <a:cs typeface="Baskerville" charset="0"/>
            </a:endParaRPr>
          </a:p>
          <a:p>
            <a:pPr algn="just"/>
            <a:r>
              <a:rPr lang="en-US" sz="1275" dirty="0">
                <a:solidFill>
                  <a:srgbClr val="9BBB59"/>
                </a:solidFill>
                <a:latin typeface="Baskerville" panose="02020502070401020303" pitchFamily="18" charset="0"/>
                <a:ea typeface="Baskerville" panose="02020502070401020303" pitchFamily="18" charset="0"/>
                <a:cs typeface="Baskerville" charset="0"/>
              </a:rPr>
              <a:t>Ideal spill is normalized to an expectation value of 1.</a:t>
            </a:r>
          </a:p>
        </p:txBody>
      </p:sp>
      <p:sp>
        <p:nvSpPr>
          <p:cNvPr id="26" name="TextBox 25">
            <a:extLst>
              <a:ext uri="{FF2B5EF4-FFF2-40B4-BE49-F238E27FC236}">
                <a16:creationId xmlns:a16="http://schemas.microsoft.com/office/drawing/2014/main" id="{56604017-D357-47AA-911A-06A302EBC0DF}"/>
              </a:ext>
            </a:extLst>
          </p:cNvPr>
          <p:cNvSpPr txBox="1"/>
          <p:nvPr/>
        </p:nvSpPr>
        <p:spPr>
          <a:xfrm>
            <a:off x="4692971" y="1677882"/>
            <a:ext cx="2903217" cy="1930085"/>
          </a:xfrm>
          <a:prstGeom prst="roundRect">
            <a:avLst>
              <a:gd name="adj" fmla="val 6930"/>
            </a:avLst>
          </a:prstGeom>
          <a:noFill/>
          <a:ln w="19050">
            <a:solidFill>
              <a:srgbClr val="69B75B"/>
            </a:solidFill>
            <a:prstDash val="solid"/>
          </a:ln>
        </p:spPr>
        <p:txBody>
          <a:bodyPr wrap="square" rtlCol="0">
            <a:spAutoFit/>
          </a:bodyPr>
          <a:lstStyle/>
          <a:p>
            <a:pPr algn="just"/>
            <a:r>
              <a:rPr lang="en-US" sz="1275" dirty="0">
                <a:solidFill>
                  <a:srgbClr val="69B75B"/>
                </a:solidFill>
                <a:latin typeface="Baskerville" panose="02020502070401020303" pitchFamily="18" charset="0"/>
                <a:ea typeface="Baskerville" panose="02020502070401020303" pitchFamily="18" charset="0"/>
                <a:cs typeface="Baskerville" charset="0"/>
              </a:rPr>
              <a:t>With the full extraction rate known, the PID calculates the error at every time step and computes the control signal.</a:t>
            </a:r>
          </a:p>
          <a:p>
            <a:pPr algn="just"/>
            <a:endParaRPr lang="en-US" sz="1275" dirty="0">
              <a:solidFill>
                <a:srgbClr val="69B75B"/>
              </a:solidFill>
              <a:latin typeface="Baskerville" panose="02020502070401020303" pitchFamily="18" charset="0"/>
              <a:ea typeface="Baskerville" panose="02020502070401020303" pitchFamily="18" charset="0"/>
              <a:cs typeface="Baskerville" charset="0"/>
            </a:endParaRPr>
          </a:p>
          <a:p>
            <a:pPr algn="just"/>
            <a:r>
              <a:rPr lang="en-US" sz="1275" dirty="0">
                <a:solidFill>
                  <a:srgbClr val="69B75B"/>
                </a:solidFill>
                <a:latin typeface="Baskerville" panose="02020502070401020303" pitchFamily="18" charset="0"/>
                <a:ea typeface="Baskerville" panose="02020502070401020303" pitchFamily="18" charset="0"/>
                <a:cs typeface="Baskerville" charset="0"/>
              </a:rPr>
              <a:t>At every time step, the difference between the ideal spill and the actual spill is computed, and the PID calculates the control signal to be given to counter the noise in the spill rate.</a:t>
            </a:r>
          </a:p>
        </p:txBody>
      </p:sp>
      <p:sp>
        <p:nvSpPr>
          <p:cNvPr id="4" name="Date Placeholder 3">
            <a:extLst>
              <a:ext uri="{FF2B5EF4-FFF2-40B4-BE49-F238E27FC236}">
                <a16:creationId xmlns:a16="http://schemas.microsoft.com/office/drawing/2014/main" id="{57528C8D-500A-804C-BC25-AE24E0619898}"/>
              </a:ext>
            </a:extLst>
          </p:cNvPr>
          <p:cNvSpPr>
            <a:spLocks noGrp="1"/>
          </p:cNvSpPr>
          <p:nvPr>
            <p:ph type="dt" sz="half" idx="10"/>
          </p:nvPr>
        </p:nvSpPr>
        <p:spPr/>
        <p:txBody>
          <a:bodyPr/>
          <a:lstStyle/>
          <a:p>
            <a:r>
              <a:rPr lang="en-US"/>
              <a:t>14 Feb 2024</a:t>
            </a:r>
          </a:p>
        </p:txBody>
      </p:sp>
      <p:sp>
        <p:nvSpPr>
          <p:cNvPr id="7" name="Slide Number Placeholder 6">
            <a:extLst>
              <a:ext uri="{FF2B5EF4-FFF2-40B4-BE49-F238E27FC236}">
                <a16:creationId xmlns:a16="http://schemas.microsoft.com/office/drawing/2014/main" id="{192CE06A-CD2B-4845-82DE-C780173ADCDA}"/>
              </a:ext>
            </a:extLst>
          </p:cNvPr>
          <p:cNvSpPr>
            <a:spLocks noGrp="1"/>
          </p:cNvSpPr>
          <p:nvPr>
            <p:ph type="sldNum" sz="quarter" idx="12"/>
          </p:nvPr>
        </p:nvSpPr>
        <p:spPr/>
        <p:txBody>
          <a:bodyPr/>
          <a:lstStyle/>
          <a:p>
            <a:fld id="{B2FED1A7-FB98-43FD-AA3D-E7C3EC56B298}" type="slidenum">
              <a:rPr lang="en-US" smtClean="0"/>
              <a:t>8</a:t>
            </a:fld>
            <a:endParaRPr lang="en-US"/>
          </a:p>
        </p:txBody>
      </p:sp>
    </p:spTree>
    <p:extLst>
      <p:ext uri="{BB962C8B-B14F-4D97-AF65-F5344CB8AC3E}">
        <p14:creationId xmlns:p14="http://schemas.microsoft.com/office/powerpoint/2010/main" val="846808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AE74DAA-FBF2-4B81-9243-B5399D802236}"/>
              </a:ext>
            </a:extLst>
          </p:cNvPr>
          <p:cNvSpPr/>
          <p:nvPr/>
        </p:nvSpPr>
        <p:spPr>
          <a:xfrm>
            <a:off x="5144202" y="1211580"/>
            <a:ext cx="1945522" cy="274320"/>
          </a:xfrm>
          <a:prstGeom prst="roundRect">
            <a:avLst/>
          </a:prstGeom>
          <a:solidFill>
            <a:srgbClr val="5EA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solidFill>
                  <a:schemeClr val="bg1"/>
                </a:solidFill>
              </a:rPr>
              <a:t>TRANSIT DELAY</a:t>
            </a:r>
          </a:p>
        </p:txBody>
      </p:sp>
      <p:sp>
        <p:nvSpPr>
          <p:cNvPr id="7" name="Rectangle: Rounded Corners 6">
            <a:extLst>
              <a:ext uri="{FF2B5EF4-FFF2-40B4-BE49-F238E27FC236}">
                <a16:creationId xmlns:a16="http://schemas.microsoft.com/office/drawing/2014/main" id="{B528B7E3-6C29-4CB5-920F-F3F1A3C71C15}"/>
              </a:ext>
            </a:extLst>
          </p:cNvPr>
          <p:cNvSpPr/>
          <p:nvPr/>
        </p:nvSpPr>
        <p:spPr>
          <a:xfrm>
            <a:off x="1758637" y="1186584"/>
            <a:ext cx="2482732" cy="393227"/>
          </a:xfrm>
          <a:prstGeom prst="roundRect">
            <a:avLst/>
          </a:prstGeom>
          <a:solidFill>
            <a:srgbClr val="5CB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rPr>
              <a:t>FIELD SHIELDING EFFECT (LATENCY)</a:t>
            </a:r>
          </a:p>
        </p:txBody>
      </p:sp>
      <p:sp>
        <p:nvSpPr>
          <p:cNvPr id="43" name="Oval 42">
            <a:extLst>
              <a:ext uri="{FF2B5EF4-FFF2-40B4-BE49-F238E27FC236}">
                <a16:creationId xmlns:a16="http://schemas.microsoft.com/office/drawing/2014/main" id="{2E78E009-687A-47B0-AA98-9C9AA7C554D4}"/>
              </a:ext>
            </a:extLst>
          </p:cNvPr>
          <p:cNvSpPr/>
          <p:nvPr/>
        </p:nvSpPr>
        <p:spPr>
          <a:xfrm>
            <a:off x="1409153" y="1294061"/>
            <a:ext cx="274320" cy="274320"/>
          </a:xfrm>
          <a:prstGeom prst="ellipse">
            <a:avLst/>
          </a:prstGeom>
          <a:solidFill>
            <a:srgbClr val="5CB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solidFill>
                  <a:schemeClr val="bg1"/>
                </a:solidFill>
              </a:rPr>
              <a:t>3</a:t>
            </a:r>
          </a:p>
        </p:txBody>
      </p:sp>
      <p:sp>
        <p:nvSpPr>
          <p:cNvPr id="44" name="Oval 43">
            <a:extLst>
              <a:ext uri="{FF2B5EF4-FFF2-40B4-BE49-F238E27FC236}">
                <a16:creationId xmlns:a16="http://schemas.microsoft.com/office/drawing/2014/main" id="{A3D81117-033A-4C01-8C2E-46F15612C106}"/>
              </a:ext>
            </a:extLst>
          </p:cNvPr>
          <p:cNvSpPr/>
          <p:nvPr/>
        </p:nvSpPr>
        <p:spPr>
          <a:xfrm>
            <a:off x="4801302" y="1200150"/>
            <a:ext cx="274320" cy="274320"/>
          </a:xfrm>
          <a:prstGeom prst="ellipse">
            <a:avLst/>
          </a:prstGeom>
          <a:solidFill>
            <a:srgbClr val="5EA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solidFill>
                  <a:schemeClr val="bg1"/>
                </a:solidFill>
              </a:rPr>
              <a:t>4</a:t>
            </a:r>
          </a:p>
        </p:txBody>
      </p:sp>
      <p:cxnSp>
        <p:nvCxnSpPr>
          <p:cNvPr id="23" name="Straight Connector 22">
            <a:extLst>
              <a:ext uri="{FF2B5EF4-FFF2-40B4-BE49-F238E27FC236}">
                <a16:creationId xmlns:a16="http://schemas.microsoft.com/office/drawing/2014/main" id="{C38AEFAE-B4F6-4B67-A949-A9A44C601D55}"/>
              </a:ext>
            </a:extLst>
          </p:cNvPr>
          <p:cNvCxnSpPr>
            <a:cxnSpLocks/>
          </p:cNvCxnSpPr>
          <p:nvPr/>
        </p:nvCxnSpPr>
        <p:spPr>
          <a:xfrm>
            <a:off x="4521335" y="972766"/>
            <a:ext cx="0" cy="3586264"/>
          </a:xfrm>
          <a:prstGeom prst="line">
            <a:avLst/>
          </a:prstGeom>
          <a:ln w="28575">
            <a:solidFill>
              <a:schemeClr val="tx1">
                <a:lumMod val="65000"/>
                <a:lumOff val="35000"/>
              </a:schemeClr>
            </a:solidFill>
            <a:prstDash val="sysDot"/>
          </a:ln>
          <a:effectLst/>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3D8C33F-AA61-4B75-AC69-D5D22F4D7CD3}"/>
                  </a:ext>
                </a:extLst>
              </p:cNvPr>
              <p:cNvSpPr txBox="1"/>
              <p:nvPr/>
            </p:nvSpPr>
            <p:spPr>
              <a:xfrm>
                <a:off x="1406672" y="1970220"/>
                <a:ext cx="2984829" cy="1973130"/>
              </a:xfrm>
              <a:prstGeom prst="roundRect">
                <a:avLst>
                  <a:gd name="adj" fmla="val 8321"/>
                </a:avLst>
              </a:prstGeom>
              <a:noFill/>
              <a:ln w="19050">
                <a:solidFill>
                  <a:srgbClr val="5CB37C"/>
                </a:solidFill>
                <a:prstDash val="solid"/>
              </a:ln>
            </p:spPr>
            <p:txBody>
              <a:bodyPr wrap="square" rtlCol="0">
                <a:spAutoFit/>
              </a:bodyPr>
              <a:lstStyle/>
              <a:p>
                <a:pPr algn="just"/>
                <a:r>
                  <a:rPr lang="en-US" sz="1275" dirty="0">
                    <a:solidFill>
                      <a:srgbClr val="5CB37C"/>
                    </a:solidFill>
                    <a:latin typeface="Baskerville" panose="02020502070401020303" pitchFamily="18" charset="0"/>
                    <a:ea typeface="Baskerville" panose="02020502070401020303" pitchFamily="18" charset="0"/>
                    <a:cs typeface="Baskerville" charset="0"/>
                  </a:rPr>
                  <a:t>The SS beam pipe would screen high frequency components of the quadrupole </a:t>
                </a:r>
                <a14:m>
                  <m:oMath xmlns:m="http://schemas.openxmlformats.org/officeDocument/2006/math">
                    <m:acc>
                      <m:accPr>
                        <m:chr m:val="⃗"/>
                        <m:ctrlPr>
                          <a:rPr lang="en-US" sz="1275" i="1" smtClean="0">
                            <a:solidFill>
                              <a:srgbClr val="5CB37C"/>
                            </a:solidFill>
                            <a:latin typeface="Cambria Math" panose="02040503050406030204" pitchFamily="18" charset="0"/>
                            <a:ea typeface="Baskerville" panose="02020502070401020303" pitchFamily="18" charset="0"/>
                            <a:cs typeface="Baskerville" charset="0"/>
                          </a:rPr>
                        </m:ctrlPr>
                      </m:accPr>
                      <m:e>
                        <m:r>
                          <a:rPr lang="en-US" sz="1275" i="1">
                            <a:solidFill>
                              <a:srgbClr val="5CB37C"/>
                            </a:solidFill>
                            <a:latin typeface="Cambria Math" panose="02040503050406030204" pitchFamily="18" charset="0"/>
                            <a:ea typeface="Baskerville" panose="02020502070401020303" pitchFamily="18" charset="0"/>
                            <a:cs typeface="Baskerville" charset="0"/>
                          </a:rPr>
                          <m:t>𝐵</m:t>
                        </m:r>
                      </m:e>
                    </m:acc>
                  </m:oMath>
                </a14:m>
                <a:r>
                  <a:rPr lang="en-US" sz="1275" dirty="0">
                    <a:solidFill>
                      <a:srgbClr val="5CB37C"/>
                    </a:solidFill>
                    <a:latin typeface="Baskerville" panose="02020502070401020303" pitchFamily="18" charset="0"/>
                    <a:ea typeface="Baskerville" panose="02020502070401020303" pitchFamily="18" charset="0"/>
                    <a:cs typeface="Baskerville" charset="0"/>
                  </a:rPr>
                  <a:t> field.</a:t>
                </a:r>
              </a:p>
              <a:p>
                <a:pPr algn="just"/>
                <a:endParaRPr lang="en-US" sz="1275" dirty="0">
                  <a:solidFill>
                    <a:srgbClr val="5CB37C"/>
                  </a:solidFill>
                  <a:latin typeface="Baskerville" panose="02020502070401020303" pitchFamily="18" charset="0"/>
                  <a:ea typeface="Baskerville" panose="02020502070401020303" pitchFamily="18" charset="0"/>
                  <a:cs typeface="Baskerville" charset="0"/>
                </a:endParaRPr>
              </a:p>
              <a:p>
                <a:pPr algn="just"/>
                <a:r>
                  <a:rPr lang="en-US" sz="1275" dirty="0">
                    <a:solidFill>
                      <a:srgbClr val="5CB37C"/>
                    </a:solidFill>
                    <a:latin typeface="Baskerville" panose="02020502070401020303" pitchFamily="18" charset="0"/>
                    <a:ea typeface="Baskerville" panose="02020502070401020303" pitchFamily="18" charset="0"/>
                    <a:cs typeface="Baskerville" charset="0"/>
                  </a:rPr>
                  <a:t>The PID response in the simulator is thus passed through a low-pass filter to simulate the steel beam pipe screening any magnetic field variations greater than 1 kHz.</a:t>
                </a:r>
              </a:p>
            </p:txBody>
          </p:sp>
        </mc:Choice>
        <mc:Fallback xmlns="">
          <p:sp>
            <p:nvSpPr>
              <p:cNvPr id="26" name="TextBox 25">
                <a:extLst>
                  <a:ext uri="{FF2B5EF4-FFF2-40B4-BE49-F238E27FC236}">
                    <a16:creationId xmlns:a16="http://schemas.microsoft.com/office/drawing/2014/main" id="{63D8C33F-AA61-4B75-AC69-D5D22F4D7CD3}"/>
                  </a:ext>
                </a:extLst>
              </p:cNvPr>
              <p:cNvSpPr txBox="1">
                <a:spLocks noRot="1" noChangeAspect="1" noMove="1" noResize="1" noEditPoints="1" noAdjustHandles="1" noChangeArrowheads="1" noChangeShapeType="1" noTextEdit="1"/>
              </p:cNvSpPr>
              <p:nvPr/>
            </p:nvSpPr>
            <p:spPr>
              <a:xfrm>
                <a:off x="1406672" y="1970220"/>
                <a:ext cx="2984829" cy="1973130"/>
              </a:xfrm>
              <a:prstGeom prst="roundRect">
                <a:avLst>
                  <a:gd name="adj" fmla="val 8321"/>
                </a:avLst>
              </a:prstGeom>
              <a:blipFill>
                <a:blip r:embed="rId2"/>
                <a:stretch>
                  <a:fillRect/>
                </a:stretch>
              </a:blipFill>
              <a:ln w="19050">
                <a:solidFill>
                  <a:srgbClr val="5CB37C"/>
                </a:solidFill>
                <a:prstDash val="solid"/>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735F8F60-911A-41BA-9505-CB00E64BE156}"/>
              </a:ext>
            </a:extLst>
          </p:cNvPr>
          <p:cNvSpPr txBox="1"/>
          <p:nvPr/>
        </p:nvSpPr>
        <p:spPr>
          <a:xfrm>
            <a:off x="4655091" y="1808429"/>
            <a:ext cx="3086101" cy="2153751"/>
          </a:xfrm>
          <a:prstGeom prst="roundRect">
            <a:avLst>
              <a:gd name="adj" fmla="val 8321"/>
            </a:avLst>
          </a:prstGeom>
          <a:noFill/>
          <a:ln w="19050">
            <a:solidFill>
              <a:srgbClr val="5EAFA6"/>
            </a:solidFill>
            <a:prstDash val="solid"/>
          </a:ln>
        </p:spPr>
        <p:txBody>
          <a:bodyPr wrap="square" rtlCol="0">
            <a:spAutoFit/>
          </a:bodyPr>
          <a:lstStyle/>
          <a:p>
            <a:pPr algn="just"/>
            <a:endParaRPr lang="en-US" sz="1275" dirty="0">
              <a:solidFill>
                <a:srgbClr val="5EAFA6"/>
              </a:solidFill>
              <a:latin typeface="Baskerville" panose="02020502070401020303" pitchFamily="18" charset="0"/>
              <a:ea typeface="Baskerville" panose="02020502070401020303" pitchFamily="18" charset="0"/>
              <a:cs typeface="Baskerville" charset="0"/>
            </a:endParaRPr>
          </a:p>
          <a:p>
            <a:pPr algn="just"/>
            <a:r>
              <a:rPr lang="en-US" sz="1275" dirty="0">
                <a:solidFill>
                  <a:srgbClr val="5EAFA6"/>
                </a:solidFill>
                <a:latin typeface="Baskerville" panose="02020502070401020303" pitchFamily="18" charset="0"/>
                <a:ea typeface="Baskerville" panose="02020502070401020303" pitchFamily="18" charset="0"/>
                <a:cs typeface="Baskerville" charset="0"/>
              </a:rPr>
              <a:t>Once the particle is unstable, it does not get immediately extracted once it gets unstable. It takes some finite amount of turns to get to the septum location. </a:t>
            </a:r>
          </a:p>
          <a:p>
            <a:pPr algn="just"/>
            <a:endParaRPr lang="en-US" sz="1275" dirty="0">
              <a:solidFill>
                <a:srgbClr val="5EAFA6"/>
              </a:solidFill>
              <a:latin typeface="Baskerville" panose="02020502070401020303" pitchFamily="18" charset="0"/>
              <a:ea typeface="Baskerville" panose="02020502070401020303" pitchFamily="18" charset="0"/>
              <a:cs typeface="Baskerville" charset="0"/>
            </a:endParaRPr>
          </a:p>
          <a:p>
            <a:pPr algn="just"/>
            <a:r>
              <a:rPr lang="en-US" sz="1275" dirty="0">
                <a:solidFill>
                  <a:srgbClr val="5EAFA6"/>
                </a:solidFill>
                <a:latin typeface="Baskerville" panose="02020502070401020303" pitchFamily="18" charset="0"/>
                <a:ea typeface="Baskerville" panose="02020502070401020303" pitchFamily="18" charset="0"/>
                <a:cs typeface="Baskerville" charset="0"/>
              </a:rPr>
              <a:t>Transit time studies were done to determine the number of turns particles take to get extracted. This delay is modelled into the physics simulator.</a:t>
            </a:r>
          </a:p>
        </p:txBody>
      </p:sp>
      <p:sp>
        <p:nvSpPr>
          <p:cNvPr id="2" name="Date Placeholder 1">
            <a:extLst>
              <a:ext uri="{FF2B5EF4-FFF2-40B4-BE49-F238E27FC236}">
                <a16:creationId xmlns:a16="http://schemas.microsoft.com/office/drawing/2014/main" id="{93898B9A-D995-824B-80B0-DA38A0E6F9B3}"/>
              </a:ext>
            </a:extLst>
          </p:cNvPr>
          <p:cNvSpPr>
            <a:spLocks noGrp="1"/>
          </p:cNvSpPr>
          <p:nvPr>
            <p:ph type="dt" sz="half" idx="10"/>
          </p:nvPr>
        </p:nvSpPr>
        <p:spPr/>
        <p:txBody>
          <a:bodyPr/>
          <a:lstStyle/>
          <a:p>
            <a:r>
              <a:rPr lang="en-US"/>
              <a:t>14 Feb 2024</a:t>
            </a:r>
          </a:p>
        </p:txBody>
      </p:sp>
      <p:sp>
        <p:nvSpPr>
          <p:cNvPr id="5" name="Slide Number Placeholder 4">
            <a:extLst>
              <a:ext uri="{FF2B5EF4-FFF2-40B4-BE49-F238E27FC236}">
                <a16:creationId xmlns:a16="http://schemas.microsoft.com/office/drawing/2014/main" id="{430369FB-6AC9-414E-BF7E-1F5CDB2D1312}"/>
              </a:ext>
            </a:extLst>
          </p:cNvPr>
          <p:cNvSpPr>
            <a:spLocks noGrp="1"/>
          </p:cNvSpPr>
          <p:nvPr>
            <p:ph type="sldNum" sz="quarter" idx="12"/>
          </p:nvPr>
        </p:nvSpPr>
        <p:spPr/>
        <p:txBody>
          <a:bodyPr/>
          <a:lstStyle/>
          <a:p>
            <a:fld id="{B2FED1A7-FB98-43FD-AA3D-E7C3EC56B298}" type="slidenum">
              <a:rPr lang="en-US" smtClean="0"/>
              <a:t>9</a:t>
            </a:fld>
            <a:endParaRPr lang="en-US"/>
          </a:p>
        </p:txBody>
      </p:sp>
      <p:sp>
        <p:nvSpPr>
          <p:cNvPr id="10" name="Title 2">
            <a:extLst>
              <a:ext uri="{FF2B5EF4-FFF2-40B4-BE49-F238E27FC236}">
                <a16:creationId xmlns:a16="http://schemas.microsoft.com/office/drawing/2014/main" id="{33071347-5CA5-949D-E21D-CBD4E1DC0580}"/>
              </a:ext>
            </a:extLst>
          </p:cNvPr>
          <p:cNvSpPr>
            <a:spLocks noGrp="1"/>
          </p:cNvSpPr>
          <p:nvPr>
            <p:ph type="title"/>
          </p:nvPr>
        </p:nvSpPr>
        <p:spPr>
          <a:xfrm>
            <a:off x="457200" y="114300"/>
            <a:ext cx="7543800" cy="800100"/>
          </a:xfrm>
        </p:spPr>
        <p:txBody>
          <a:bodyPr>
            <a:normAutofit/>
          </a:bodyPr>
          <a:lstStyle/>
          <a:p>
            <a:r>
              <a:rPr lang="en-US" sz="2400" b="0" dirty="0">
                <a:latin typeface="Baskerville" panose="02020502070401020303" pitchFamily="18" charset="0"/>
                <a:ea typeface="Baskerville" panose="02020502070401020303" pitchFamily="18" charset="0"/>
              </a:rPr>
              <a:t>Physics Simulator Blocks</a:t>
            </a:r>
          </a:p>
        </p:txBody>
      </p:sp>
    </p:spTree>
    <p:extLst>
      <p:ext uri="{BB962C8B-B14F-4D97-AF65-F5344CB8AC3E}">
        <p14:creationId xmlns:p14="http://schemas.microsoft.com/office/powerpoint/2010/main" val="352051275"/>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900" dirty="0">
            <a:latin typeface="Helvetica" pitchFamily="2" charset="0"/>
          </a:defRPr>
        </a:defPPr>
      </a:lstStyle>
    </a:txDef>
  </a:objectDefaults>
  <a:extraClrSchemeLst/>
  <a:extLst>
    <a:ext uri="{05A4C25C-085E-4340-85A3-A5531E510DB2}">
      <thm15:themeFamily xmlns:thm15="http://schemas.microsoft.com/office/thememl/2012/main" name="Fermi Template.potx" id="{3B770DB7-2020-4FEC-805D-B4375288827D}" vid="{D6717402-1F9B-49F1-BE66-8CEAC604C9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Fermilab_PPT_090915</Template>
  <TotalTime>38143</TotalTime>
  <Words>3240</Words>
  <Application>Microsoft Macintosh PowerPoint</Application>
  <PresentationFormat>On-screen Show (16:9)</PresentationFormat>
  <Paragraphs>412</Paragraphs>
  <Slides>41</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Baskerville</vt:lpstr>
      <vt:lpstr>Calibri</vt:lpstr>
      <vt:lpstr>Cambria Math</vt:lpstr>
      <vt:lpstr>Helvetica</vt:lpstr>
      <vt:lpstr>Fermilab_PPT_090915</vt:lpstr>
      <vt:lpstr>PowerPoint Presentation</vt:lpstr>
      <vt:lpstr>Resonant Extraction for Mu2e</vt:lpstr>
      <vt:lpstr>Spill Regulation System</vt:lpstr>
      <vt:lpstr>Spill Regulation System</vt:lpstr>
      <vt:lpstr>Fast Regulation Loop</vt:lpstr>
      <vt:lpstr>Using Machine Learning </vt:lpstr>
      <vt:lpstr>Physics Simulator Model</vt:lpstr>
      <vt:lpstr>Physics Simulator Blocks</vt:lpstr>
      <vt:lpstr>Physics Simulator Blocks</vt:lpstr>
      <vt:lpstr>Physics Simulator Blocks</vt:lpstr>
      <vt:lpstr>PID Tuning Scheme Using ML Simulator</vt:lpstr>
      <vt:lpstr>Differentiable Machine Learning Simulator</vt:lpstr>
      <vt:lpstr>Backpropagation Scheme</vt:lpstr>
      <vt:lpstr>Differentiable Simulator - Results</vt:lpstr>
      <vt:lpstr>ML Optimization at work…</vt:lpstr>
      <vt:lpstr>PID Gain Evolution</vt:lpstr>
      <vt:lpstr>Spill Regulation ML Model</vt:lpstr>
      <vt:lpstr>GRU ML Model Replacing PID</vt:lpstr>
      <vt:lpstr>GRU Model Matching PID Performance</vt:lpstr>
      <vt:lpstr>GRU Model Performance</vt:lpstr>
      <vt:lpstr>Performance vs Bandwidth</vt:lpstr>
      <vt:lpstr>Reinforcement Learning</vt:lpstr>
      <vt:lpstr>Reinforcement Learning – fun example</vt:lpstr>
      <vt:lpstr>Reinforcement Learning – fun example</vt:lpstr>
      <vt:lpstr>Reinforcement Learning in Resonant Extraction</vt:lpstr>
      <vt:lpstr>Reinforcement Learning in Resonant Extraction</vt:lpstr>
      <vt:lpstr>Reinforcement Learning in Resonant Extraction</vt:lpstr>
      <vt:lpstr>Reinforcement Learning in Resonant Extraction</vt:lpstr>
      <vt:lpstr>PowerPoint Presentation</vt:lpstr>
      <vt:lpstr>Reinforcement Learning  - Actor Critic</vt:lpstr>
      <vt:lpstr>Reinforcement Learning  - Actor Critic</vt:lpstr>
      <vt:lpstr>Reinforcement Learning  - Initial Results</vt:lpstr>
      <vt:lpstr>Reinforcement Learning  - Initial Results</vt:lpstr>
      <vt:lpstr>Reinforcement Learning  - Neuralized PID Approach</vt:lpstr>
      <vt:lpstr>Reinforcement Learning  - Neuralized PID Approach</vt:lpstr>
      <vt:lpstr>Reinforcement Learning  - Neuralized PID Approach</vt:lpstr>
      <vt:lpstr>Reinforcement Learning  - Neuralized PID Approach</vt:lpstr>
      <vt:lpstr>THANK YOU</vt:lpstr>
      <vt:lpstr>GRU ML Model Replacing PID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Aakaash Narayanan</dc:creator>
  <cp:lastModifiedBy>Aakaash Narayanan</cp:lastModifiedBy>
  <cp:revision>17</cp:revision>
  <cp:lastPrinted>2014-01-20T19:40:21Z</cp:lastPrinted>
  <dcterms:created xsi:type="dcterms:W3CDTF">2023-10-22T17:01:14Z</dcterms:created>
  <dcterms:modified xsi:type="dcterms:W3CDTF">2024-02-13T16:03:25Z</dcterms:modified>
</cp:coreProperties>
</file>