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312" r:id="rId2"/>
    <p:sldId id="316" r:id="rId3"/>
    <p:sldId id="349" r:id="rId4"/>
    <p:sldId id="327" r:id="rId5"/>
    <p:sldId id="374" r:id="rId6"/>
    <p:sldId id="375" r:id="rId7"/>
    <p:sldId id="323" r:id="rId8"/>
    <p:sldId id="324" r:id="rId9"/>
    <p:sldId id="379" r:id="rId10"/>
    <p:sldId id="373" r:id="rId11"/>
    <p:sldId id="320" r:id="rId12"/>
    <p:sldId id="380" r:id="rId13"/>
    <p:sldId id="318" r:id="rId14"/>
    <p:sldId id="381" r:id="rId15"/>
    <p:sldId id="371" r:id="rId16"/>
    <p:sldId id="319" r:id="rId17"/>
    <p:sldId id="339" r:id="rId18"/>
    <p:sldId id="322" r:id="rId19"/>
    <p:sldId id="383" r:id="rId20"/>
    <p:sldId id="317" r:id="rId21"/>
    <p:sldId id="382" r:id="rId22"/>
    <p:sldId id="384" r:id="rId23"/>
    <p:sldId id="31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9FE3"/>
    <a:srgbClr val="E67900"/>
    <a:srgbClr val="7593DC"/>
    <a:srgbClr val="004A6F"/>
    <a:srgbClr val="FA2E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 autoAdjust="0"/>
    <p:restoredTop sz="82545" autoAdjust="0"/>
  </p:normalViewPr>
  <p:slideViewPr>
    <p:cSldViewPr snapToGrid="0">
      <p:cViewPr varScale="1">
        <p:scale>
          <a:sx n="91" d="100"/>
          <a:sy n="91" d="100"/>
        </p:scale>
        <p:origin x="6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DDA17-75F8-4D96-AD99-89D0A586F7FE}" type="datetimeFigureOut">
              <a:rPr lang="de-DE" smtClean="0"/>
              <a:t>20.02.2024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59C46-862B-440C-AB6A-1B3277DCCC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66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06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30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59C46-862B-440C-AB6A-1B3277DCCC0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50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59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A6F"/>
                </a:solidFill>
              </a:defRPr>
            </a:lvl1pPr>
          </a:lstStyle>
          <a:p>
            <a:pPr>
              <a:defRPr/>
            </a:pPr>
            <a:r>
              <a:rPr lang="en-US" noProof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45455"/>
                </a:solidFill>
              </a:defRPr>
            </a:lvl1pPr>
            <a:lvl2pPr>
              <a:defRPr sz="2400">
                <a:solidFill>
                  <a:srgbClr val="545455"/>
                </a:solidFill>
              </a:defRPr>
            </a:lvl2pPr>
            <a:lvl3pPr>
              <a:defRPr sz="2400">
                <a:solidFill>
                  <a:srgbClr val="545455"/>
                </a:solidFill>
              </a:defRPr>
            </a:lvl3pPr>
            <a:lvl4pPr>
              <a:defRPr sz="2400">
                <a:solidFill>
                  <a:srgbClr val="545455"/>
                </a:solidFill>
              </a:defRPr>
            </a:lvl4pPr>
            <a:lvl5pPr>
              <a:defRPr sz="2400">
                <a:solidFill>
                  <a:srgbClr val="545455"/>
                </a:solidFill>
              </a:defRPr>
            </a:lvl5pPr>
          </a:lstStyle>
          <a:p>
            <a:pPr lvl="0">
              <a:defRPr/>
            </a:pPr>
            <a:r>
              <a:rPr lang="de-DE" dirty="0"/>
              <a:t>Textmasterformat bearbeiten</a:t>
            </a:r>
            <a:endParaRPr dirty="0"/>
          </a:p>
          <a:p>
            <a:pPr lvl="1">
              <a:defRPr/>
            </a:pPr>
            <a:r>
              <a:rPr lang="de-DE" dirty="0"/>
              <a:t>Zweite Ebene</a:t>
            </a:r>
            <a:endParaRPr dirty="0"/>
          </a:p>
          <a:p>
            <a:pPr lvl="2">
              <a:defRPr/>
            </a:pPr>
            <a:r>
              <a:rPr lang="de-DE" dirty="0"/>
              <a:t>Dritte Ebene</a:t>
            </a:r>
            <a:endParaRPr dirty="0"/>
          </a:p>
          <a:p>
            <a:pPr lvl="3">
              <a:defRPr/>
            </a:pPr>
            <a:r>
              <a:rPr lang="de-DE" dirty="0"/>
              <a:t>Vierte Ebene</a:t>
            </a:r>
            <a:endParaRPr dirty="0"/>
          </a:p>
          <a:p>
            <a:pPr lvl="4">
              <a:defRPr/>
            </a:pPr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3900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>
            <a:cxnSpLocks/>
          </p:cNvCxnSpPr>
          <p:nvPr/>
        </p:nvCxnSpPr>
        <p:spPr bwMode="auto">
          <a:xfrm>
            <a:off x="480000" y="6309320"/>
            <a:ext cx="10248000" cy="0"/>
          </a:xfrm>
          <a:prstGeom prst="line">
            <a:avLst/>
          </a:prstGeom>
          <a:ln>
            <a:solidFill>
              <a:srgbClr val="004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4"/>
          <p:cNvSpPr>
            <a:spLocks noAdjustHandles="1"/>
          </p:cNvSpPr>
          <p:nvPr/>
        </p:nvSpPr>
        <p:spPr bwMode="auto">
          <a:xfrm>
            <a:off x="480001" y="6336000"/>
            <a:ext cx="958929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+mn-lt"/>
                <a:cs typeface="+mn-cs"/>
              </a:rPr>
              <a:t>Heidelberg University Hospital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| </a:t>
            </a:r>
            <a:r>
              <a:rPr lang="en-GB" sz="1000" dirty="0"/>
              <a:t>Heidelberg Ion-Beam Therapy Centre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|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cs typeface="Arial"/>
              </a:rPr>
              <a:t> SX-Workshop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cs typeface="Arial"/>
              </a:rPr>
              <a:t>February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4A6F"/>
                </a:solidFill>
                <a:effectLst/>
                <a:uLnTx/>
                <a:uFillTx/>
                <a:latin typeface="Calibri"/>
                <a:cs typeface="Arial"/>
              </a:rPr>
              <a:t> 2024 | Christian Schömers</a:t>
            </a:r>
          </a:p>
        </p:txBody>
      </p:sp>
      <p:pic>
        <p:nvPicPr>
          <p:cNvPr id="9" name="Picture 2" descr="\\fsa04\add03\UKOM-Jobserver\Jobserver\UKOM\171106UKOM_Logo_Akronym_UKHD_MFHD_Relaunch\171025Akronym_UKHD_positiv_negativ_CMYK_RGB_sw\171025Akronym_UKHD_positiv_rgb\171025Akronym_UKHD_positiv_rgb.png">
            <a:extLst>
              <a:ext uri="{FF2B5EF4-FFF2-40B4-BE49-F238E27FC236}">
                <a16:creationId xmlns:a16="http://schemas.microsoft.com/office/drawing/2014/main" id="{6BFC609E-36D3-4B10-AD89-688A3FC84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600" y="6045531"/>
            <a:ext cx="50907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2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74" r:id="rId2"/>
  </p:sldLayoutIdLst>
  <p:hf hdr="0" ftr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i/jacow-ipac2023-thpm064/index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:10.1088/1361-6560/aaa60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hyperlink" Target="https://doi.org/10.1016/j.nima.2019.05.08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jrobp.2022.04.025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nima.2019.05.087" TargetMode="External"/><Relationship Id="rId3" Type="http://schemas.openxmlformats.org/officeDocument/2006/relationships/hyperlink" Target="https://doi.org/10.1016/j.ijrobp.2022.04.025" TargetMode="External"/><Relationship Id="rId7" Type="http://schemas.openxmlformats.org/officeDocument/2006/relationships/hyperlink" Target="https://doi:10.1088/1361-6560/aaa60f" TargetMode="External"/><Relationship Id="rId2" Type="http://schemas.openxmlformats.org/officeDocument/2006/relationships/hyperlink" Target="https://www.ptcog.site/index.php/facilities-in-operation-publ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/jacow-ipac2023-thpm064/index.html" TargetMode="External"/><Relationship Id="rId5" Type="http://schemas.openxmlformats.org/officeDocument/2006/relationships/hyperlink" Target="https://doi.org/10.1016/j.ijrobp.2021.11.020" TargetMode="External"/><Relationship Id="rId4" Type="http://schemas.openxmlformats.org/officeDocument/2006/relationships/hyperlink" Target="http://dx.doi.org/10.1016/j.nima.2015.05.05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16/j.nima.2015.05.054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F592B5F-C5B4-4536-A133-0E27A687D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71" y="508700"/>
            <a:ext cx="4664980" cy="133365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9365" y="2993240"/>
            <a:ext cx="728956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dirty="0"/>
              <a:t>Slow extraction serving </a:t>
            </a:r>
            <a:br>
              <a:rPr lang="en-GB" sz="3600" dirty="0"/>
            </a:br>
            <a:r>
              <a:rPr lang="en-GB" sz="3600" dirty="0"/>
              <a:t>raster scanning at </a:t>
            </a:r>
            <a:br>
              <a:rPr lang="en-GB" sz="3600" dirty="0"/>
            </a:br>
            <a:r>
              <a:rPr lang="en-GB" sz="3600" dirty="0"/>
              <a:t>medical facilities </a:t>
            </a:r>
            <a:r>
              <a:rPr lang="en-GB" dirty="0"/>
              <a:t>	</a:t>
            </a:r>
          </a:p>
          <a:p>
            <a:r>
              <a:rPr lang="en-GB" sz="3600" dirty="0"/>
              <a:t>	</a:t>
            </a:r>
            <a:endParaRPr lang="de-DE" sz="2400" dirty="0">
              <a:solidFill>
                <a:srgbClr val="004A6F"/>
              </a:solidFill>
            </a:endParaRPr>
          </a:p>
          <a:p>
            <a:r>
              <a:rPr lang="de-DE" sz="2400" dirty="0">
                <a:solidFill>
                  <a:srgbClr val="004A6F"/>
                </a:solidFill>
              </a:rPr>
              <a:t>SX-Workshop 02/2024</a:t>
            </a:r>
          </a:p>
          <a:p>
            <a:endParaRPr lang="de-DE" sz="2400" dirty="0">
              <a:solidFill>
                <a:srgbClr val="004A6F"/>
              </a:solidFill>
            </a:endParaRPr>
          </a:p>
        </p:txBody>
      </p:sp>
      <p:pic>
        <p:nvPicPr>
          <p:cNvPr id="3078" name="Picture 6" descr="\\fsa04\add03\UKOM-Jobserver\Jobserver\UKOM\171106UKOM_Logo_Akronym_UKHD_MFHD_Relaunch\171025Akronym_UKHD_positiv_negativ_CMYK_RGB_sw\171025Akronym_UKHD_negativ\171025Akronym_UKHD_negati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200" y="6044400"/>
            <a:ext cx="5091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fsx21\RAD-DAT\KliRad-Marketing\Fotosammlung sortiert\HIT\Bestrahlungsplanung\8 Bestrahlungsplanu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5376" r="29351" b="1235"/>
          <a:stretch/>
        </p:blipFill>
        <p:spPr bwMode="auto">
          <a:xfrm>
            <a:off x="6629618" y="384617"/>
            <a:ext cx="162726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\\fsx21\RAD-DAT\KliRad-Marketing\Fotosammlung sortiert\HIT\Behandlung\20121016_HIT_Gantry_Kontollraum17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7" t="6414" r="24174" b="6414"/>
          <a:stretch/>
        </p:blipFill>
        <p:spPr bwMode="auto">
          <a:xfrm>
            <a:off x="10427547" y="386490"/>
            <a:ext cx="164045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fsx21\RAD-DAT\KliRad-Marketing\Fotosammlung sortiert\HIT\Gantry Bestrahlungsplatz\HIT_b0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7247" r="19063"/>
          <a:stretch/>
        </p:blipFill>
        <p:spPr bwMode="auto">
          <a:xfrm>
            <a:off x="8499573" y="383269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DCDA647-9A1E-4A78-AEA3-98C95EDF8C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338334" y="372252"/>
            <a:ext cx="1608737" cy="162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61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52DA3-90F3-40E4-AD04-57F8F209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Spillpause – </a:t>
            </a:r>
            <a:r>
              <a:rPr lang="en-US" dirty="0"/>
              <a:t>mechanism to spare healthy tissue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F8420F-BA81-4385-839E-DC07F0E9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r>
              <a:rPr lang="en-GB" dirty="0"/>
              <a:t>Spill pause is a fast beam-off mechanism</a:t>
            </a:r>
          </a:p>
          <a:p>
            <a:r>
              <a:rPr lang="en-GB" dirty="0"/>
              <a:t>Pause and resume the beam extraction </a:t>
            </a:r>
            <a:br>
              <a:rPr lang="en-GB" dirty="0"/>
            </a:br>
            <a:r>
              <a:rPr lang="en-GB" dirty="0"/>
              <a:t>several times on flattop </a:t>
            </a:r>
          </a:p>
          <a:p>
            <a:r>
              <a:rPr lang="en-GB" dirty="0"/>
              <a:t>RF-KO allows spill pause</a:t>
            </a:r>
          </a:p>
          <a:p>
            <a:r>
              <a:rPr lang="de-DE" dirty="0" err="1"/>
              <a:t>Us</a:t>
            </a:r>
            <a:r>
              <a:rPr lang="en-GB" dirty="0"/>
              <a:t>ed for: </a:t>
            </a:r>
          </a:p>
          <a:p>
            <a:pPr lvl="1"/>
            <a:r>
              <a:rPr lang="de-DE" dirty="0"/>
              <a:t>Scanning </a:t>
            </a:r>
            <a:r>
              <a:rPr lang="en-US" dirty="0"/>
              <a:t>without</a:t>
            </a:r>
            <a:r>
              <a:rPr lang="de-DE" dirty="0"/>
              <a:t> dose </a:t>
            </a:r>
            <a:r>
              <a:rPr lang="en-US" dirty="0"/>
              <a:t>deposition</a:t>
            </a:r>
          </a:p>
          <a:p>
            <a:pPr lvl="1"/>
            <a:r>
              <a:rPr lang="en-US" dirty="0"/>
              <a:t>Respiratory gating</a:t>
            </a:r>
            <a:endParaRPr lang="en-GB" dirty="0"/>
          </a:p>
          <a:p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FFE27A-3291-470A-A15B-F9C70981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28" y="1494944"/>
            <a:ext cx="5166692" cy="3868112"/>
          </a:xfrm>
          <a:prstGeom prst="rect">
            <a:avLst/>
          </a:prstGeom>
        </p:spPr>
      </p:pic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96E13F59-6B12-40B6-8758-A8C8ACD72694}"/>
              </a:ext>
            </a:extLst>
          </p:cNvPr>
          <p:cNvGrpSpPr/>
          <p:nvPr/>
        </p:nvGrpSpPr>
        <p:grpSpPr>
          <a:xfrm>
            <a:off x="16901" y="4221614"/>
            <a:ext cx="4471465" cy="2105594"/>
            <a:chOff x="16901" y="4221614"/>
            <a:chExt cx="4471465" cy="2105594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A6417A9E-A36B-490C-B9C7-34D76908FB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159" y="4221614"/>
              <a:ext cx="3570288" cy="1751012"/>
              <a:chOff x="-35" y="561"/>
              <a:chExt cx="2249" cy="1103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F0610110-5D5E-4705-BF99-54ACFC0178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1" y="757"/>
                <a:ext cx="1973" cy="907"/>
                <a:chOff x="235" y="835"/>
                <a:chExt cx="1973" cy="907"/>
              </a:xfrm>
            </p:grpSpPr>
            <p:grpSp>
              <p:nvGrpSpPr>
                <p:cNvPr id="9" name="Group 6">
                  <a:extLst>
                    <a:ext uri="{FF2B5EF4-FFF2-40B4-BE49-F238E27FC236}">
                      <a16:creationId xmlns:a16="http://schemas.microsoft.com/office/drawing/2014/main" id="{586D02D9-0BDE-46FB-B78F-B825FA1887F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267" y="835"/>
                  <a:ext cx="1941" cy="907"/>
                  <a:chOff x="739" y="1152"/>
                  <a:chExt cx="3914" cy="1829"/>
                </a:xfrm>
              </p:grpSpPr>
              <p:pic>
                <p:nvPicPr>
                  <p:cNvPr id="17" name="Picture 7" descr="fullexample">
                    <a:extLst>
                      <a:ext uri="{FF2B5EF4-FFF2-40B4-BE49-F238E27FC236}">
                        <a16:creationId xmlns:a16="http://schemas.microsoft.com/office/drawing/2014/main" id="{F8A5201C-3DEC-4A14-B650-91CD6227A3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34" r="2362" b="62993"/>
                  <a:stretch>
                    <a:fillRect/>
                  </a:stretch>
                </p:blipFill>
                <p:spPr bwMode="auto">
                  <a:xfrm>
                    <a:off x="739" y="1152"/>
                    <a:ext cx="3914" cy="1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Picture 8" descr="fullexample">
                    <a:extLst>
                      <a:ext uri="{FF2B5EF4-FFF2-40B4-BE49-F238E27FC236}">
                        <a16:creationId xmlns:a16="http://schemas.microsoft.com/office/drawing/2014/main" id="{46B70849-0F99-49D0-84FA-DCFF210FC75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134" t="74803" r="2362" b="3937"/>
                  <a:stretch>
                    <a:fillRect/>
                  </a:stretch>
                </p:blipFill>
                <p:spPr bwMode="auto">
                  <a:xfrm>
                    <a:off x="739" y="2314"/>
                    <a:ext cx="3914" cy="6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0" name="Line 9">
                  <a:extLst>
                    <a:ext uri="{FF2B5EF4-FFF2-40B4-BE49-F238E27FC236}">
                      <a16:creationId xmlns:a16="http://schemas.microsoft.com/office/drawing/2014/main" id="{4CB1C389-244E-4389-A3C6-7A7163F74F4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35" y="885"/>
                  <a:ext cx="0" cy="4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14CD5AD-2024-43DE-B918-2F2A77942F4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8" y="1262"/>
                  <a:ext cx="1889" cy="83"/>
                </a:xfrm>
                <a:prstGeom prst="rect">
                  <a:avLst/>
                </a:prstGeom>
                <a:solidFill>
                  <a:srgbClr val="6666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Text Box 12">
                  <a:extLst>
                    <a:ext uri="{FF2B5EF4-FFF2-40B4-BE49-F238E27FC236}">
                      <a16:creationId xmlns:a16="http://schemas.microsoft.com/office/drawing/2014/main" id="{3F2705A2-69D7-4F2E-8D4F-CF65D1CAC035}"/>
                    </a:ext>
                  </a:extLst>
                </p:cNvPr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2" y="1342"/>
                  <a:ext cx="762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bg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de-DE" sz="1000" b="0" dirty="0">
                      <a:solidFill>
                        <a:srgbClr val="003366"/>
                      </a:solidFill>
                    </a:rPr>
                    <a:t>Irradiation window</a:t>
                  </a:r>
                  <a:endParaRPr lang="de-DE" altLang="de-DE" sz="1000" b="0" dirty="0">
                    <a:solidFill>
                      <a:srgbClr val="003366"/>
                    </a:solidFill>
                  </a:endParaRPr>
                </a:p>
              </p:txBody>
            </p:sp>
            <p:sp>
              <p:nvSpPr>
                <p:cNvPr id="15" name="Line 14">
                  <a:extLst>
                    <a:ext uri="{FF2B5EF4-FFF2-40B4-BE49-F238E27FC236}">
                      <a16:creationId xmlns:a16="http://schemas.microsoft.com/office/drawing/2014/main" id="{ADF01612-8B91-435D-B6A9-2997585C471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702" y="1143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Line 15">
                  <a:extLst>
                    <a:ext uri="{FF2B5EF4-FFF2-40B4-BE49-F238E27FC236}">
                      <a16:creationId xmlns:a16="http://schemas.microsoft.com/office/drawing/2014/main" id="{CC28BFB9-5DAF-490D-894E-1A1DFD9C980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702" y="1349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" name="Text Box 16">
                <a:extLst>
                  <a:ext uri="{FF2B5EF4-FFF2-40B4-BE49-F238E27FC236}">
                    <a16:creationId xmlns:a16="http://schemas.microsoft.com/office/drawing/2014/main" id="{B33E6526-69B7-4DAC-AFA7-9948C073C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5" y="561"/>
                <a:ext cx="57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800"/>
                  <a:t>Gating</a:t>
                </a:r>
              </a:p>
            </p:txBody>
          </p:sp>
        </p:grp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3919D7A-F22B-46EB-B6C3-421B8F22B4BD}"/>
                </a:ext>
              </a:extLst>
            </p:cNvPr>
            <p:cNvSpPr txBox="1"/>
            <p:nvPr/>
          </p:nvSpPr>
          <p:spPr>
            <a:xfrm rot="16200000">
              <a:off x="-210085" y="4686413"/>
              <a:ext cx="977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Target </a:t>
              </a:r>
              <a:br>
                <a:rPr lang="de-DE" sz="1400" dirty="0"/>
              </a:br>
              <a:r>
                <a:rPr lang="de-DE" sz="1400" dirty="0" err="1"/>
                <a:t>movement</a:t>
              </a:r>
              <a:endParaRPr lang="en-GB" sz="1400" dirty="0"/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3C8AEBC6-CDD4-400C-B9C8-C5D2E79E9064}"/>
                </a:ext>
              </a:extLst>
            </p:cNvPr>
            <p:cNvCxnSpPr>
              <a:cxnSpLocks/>
            </p:cNvCxnSpPr>
            <p:nvPr/>
          </p:nvCxnSpPr>
          <p:spPr>
            <a:xfrm>
              <a:off x="583309" y="5925014"/>
              <a:ext cx="3468301" cy="0"/>
            </a:xfrm>
            <a:prstGeom prst="straightConnector1">
              <a:avLst/>
            </a:prstGeom>
            <a:ln w="38100">
              <a:solidFill>
                <a:srgbClr val="3333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DBACDB59-A90B-43F6-8D88-495E076D39C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78691" y="5883280"/>
              <a:ext cx="12096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de-DE" sz="1000" b="0" dirty="0">
                  <a:solidFill>
                    <a:srgbClr val="003366"/>
                  </a:solidFill>
                </a:rPr>
                <a:t>Time</a:t>
              </a:r>
              <a:endParaRPr lang="de-DE" altLang="de-DE" sz="1000" b="0" dirty="0">
                <a:solidFill>
                  <a:srgbClr val="003366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8A9EB922-FE5E-4ED0-ABC2-6271C1B6CCAA}"/>
                </a:ext>
              </a:extLst>
            </p:cNvPr>
            <p:cNvSpPr txBox="1"/>
            <p:nvPr/>
          </p:nvSpPr>
          <p:spPr>
            <a:xfrm>
              <a:off x="428279" y="6019431"/>
              <a:ext cx="39716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de-DE" sz="1400" dirty="0" err="1">
                  <a:solidFill>
                    <a:srgbClr val="545455"/>
                  </a:solidFill>
                </a:rPr>
                <a:t>Courtesy</a:t>
              </a:r>
              <a:r>
                <a:rPr lang="de-DE" sz="1400" dirty="0">
                  <a:solidFill>
                    <a:srgbClr val="545455"/>
                  </a:solidFill>
                </a:rPr>
                <a:t> </a:t>
              </a:r>
              <a:r>
                <a:rPr lang="de-DE" sz="1400" dirty="0" err="1">
                  <a:solidFill>
                    <a:srgbClr val="545455"/>
                  </a:solidFill>
                </a:rPr>
                <a:t>of</a:t>
              </a:r>
              <a:r>
                <a:rPr lang="de-DE" sz="1400" dirty="0">
                  <a:solidFill>
                    <a:srgbClr val="545455"/>
                  </a:solidFill>
                </a:rPr>
                <a:t> </a:t>
              </a:r>
              <a:r>
                <a:rPr lang="de-DE" altLang="de-DE" sz="1400" dirty="0">
                  <a:solidFill>
                    <a:srgbClr val="545455"/>
                  </a:solidFill>
                </a:rPr>
                <a:t>S. </a:t>
              </a:r>
              <a:r>
                <a:rPr lang="de-DE" altLang="de-DE" sz="1400" dirty="0" err="1">
                  <a:solidFill>
                    <a:srgbClr val="545455"/>
                  </a:solidFill>
                </a:rPr>
                <a:t>Nill</a:t>
              </a:r>
              <a:r>
                <a:rPr lang="de-DE" altLang="de-DE" sz="1400" dirty="0">
                  <a:solidFill>
                    <a:srgbClr val="545455"/>
                  </a:solidFill>
                </a:rPr>
                <a:t> &amp; U. </a:t>
              </a:r>
              <a:r>
                <a:rPr lang="de-DE" altLang="de-DE" sz="1400" dirty="0" err="1">
                  <a:solidFill>
                    <a:srgbClr val="545455"/>
                  </a:solidFill>
                </a:rPr>
                <a:t>Oelfke</a:t>
              </a:r>
              <a:r>
                <a:rPr lang="de-DE" altLang="de-DE" sz="1400" dirty="0">
                  <a:solidFill>
                    <a:srgbClr val="545455"/>
                  </a:solidFill>
                </a:rPr>
                <a:t>, DKFZ, C.  Bert et al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33AF92A9-841A-43B3-BC21-83F2798AE456}"/>
              </a:ext>
            </a:extLst>
          </p:cNvPr>
          <p:cNvGrpSpPr/>
          <p:nvPr/>
        </p:nvGrpSpPr>
        <p:grpSpPr>
          <a:xfrm>
            <a:off x="4453054" y="3977811"/>
            <a:ext cx="1452448" cy="1783813"/>
            <a:chOff x="4453054" y="3977811"/>
            <a:chExt cx="1452448" cy="1783813"/>
          </a:xfrm>
        </p:grpSpPr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2F20FFA6-EBFB-4B1D-820E-41324445BAC5}"/>
                </a:ext>
              </a:extLst>
            </p:cNvPr>
            <p:cNvSpPr/>
            <p:nvPr/>
          </p:nvSpPr>
          <p:spPr>
            <a:xfrm>
              <a:off x="4453054" y="4609171"/>
              <a:ext cx="721112" cy="760997"/>
            </a:xfrm>
            <a:custGeom>
              <a:avLst/>
              <a:gdLst>
                <a:gd name="connsiteX0" fmla="*/ 200722 w 721112"/>
                <a:gd name="connsiteY0" fmla="*/ 52039 h 760997"/>
                <a:gd name="connsiteX1" fmla="*/ 200722 w 721112"/>
                <a:gd name="connsiteY1" fmla="*/ 52039 h 760997"/>
                <a:gd name="connsiteX2" fmla="*/ 148683 w 721112"/>
                <a:gd name="connsiteY2" fmla="*/ 96644 h 760997"/>
                <a:gd name="connsiteX3" fmla="*/ 133814 w 721112"/>
                <a:gd name="connsiteY3" fmla="*/ 111512 h 760997"/>
                <a:gd name="connsiteX4" fmla="*/ 96644 w 721112"/>
                <a:gd name="connsiteY4" fmla="*/ 156117 h 760997"/>
                <a:gd name="connsiteX5" fmla="*/ 37170 w 721112"/>
                <a:gd name="connsiteY5" fmla="*/ 200722 h 760997"/>
                <a:gd name="connsiteX6" fmla="*/ 29736 w 721112"/>
                <a:gd name="connsiteY6" fmla="*/ 237892 h 760997"/>
                <a:gd name="connsiteX7" fmla="*/ 14868 w 721112"/>
                <a:gd name="connsiteY7" fmla="*/ 260195 h 760997"/>
                <a:gd name="connsiteX8" fmla="*/ 7434 w 721112"/>
                <a:gd name="connsiteY8" fmla="*/ 297366 h 760997"/>
                <a:gd name="connsiteX9" fmla="*/ 0 w 721112"/>
                <a:gd name="connsiteY9" fmla="*/ 319668 h 760997"/>
                <a:gd name="connsiteX10" fmla="*/ 7434 w 721112"/>
                <a:gd name="connsiteY10" fmla="*/ 423746 h 760997"/>
                <a:gd name="connsiteX11" fmla="*/ 22302 w 721112"/>
                <a:gd name="connsiteY11" fmla="*/ 446049 h 760997"/>
                <a:gd name="connsiteX12" fmla="*/ 29736 w 721112"/>
                <a:gd name="connsiteY12" fmla="*/ 483219 h 760997"/>
                <a:gd name="connsiteX13" fmla="*/ 59473 w 721112"/>
                <a:gd name="connsiteY13" fmla="*/ 557561 h 760997"/>
                <a:gd name="connsiteX14" fmla="*/ 66907 w 721112"/>
                <a:gd name="connsiteY14" fmla="*/ 579863 h 760997"/>
                <a:gd name="connsiteX15" fmla="*/ 81775 w 721112"/>
                <a:gd name="connsiteY15" fmla="*/ 602166 h 760997"/>
                <a:gd name="connsiteX16" fmla="*/ 96644 w 721112"/>
                <a:gd name="connsiteY16" fmla="*/ 631902 h 760997"/>
                <a:gd name="connsiteX17" fmla="*/ 156117 w 721112"/>
                <a:gd name="connsiteY17" fmla="*/ 691375 h 760997"/>
                <a:gd name="connsiteX18" fmla="*/ 178419 w 721112"/>
                <a:gd name="connsiteY18" fmla="*/ 698809 h 760997"/>
                <a:gd name="connsiteX19" fmla="*/ 200722 w 721112"/>
                <a:gd name="connsiteY19" fmla="*/ 713678 h 760997"/>
                <a:gd name="connsiteX20" fmla="*/ 267629 w 721112"/>
                <a:gd name="connsiteY20" fmla="*/ 735980 h 760997"/>
                <a:gd name="connsiteX21" fmla="*/ 297366 w 721112"/>
                <a:gd name="connsiteY21" fmla="*/ 750849 h 760997"/>
                <a:gd name="connsiteX22" fmla="*/ 564995 w 721112"/>
                <a:gd name="connsiteY22" fmla="*/ 721112 h 760997"/>
                <a:gd name="connsiteX23" fmla="*/ 579863 w 721112"/>
                <a:gd name="connsiteY23" fmla="*/ 698809 h 760997"/>
                <a:gd name="connsiteX24" fmla="*/ 587297 w 721112"/>
                <a:gd name="connsiteY24" fmla="*/ 676507 h 760997"/>
                <a:gd name="connsiteX25" fmla="*/ 602166 w 721112"/>
                <a:gd name="connsiteY25" fmla="*/ 609600 h 760997"/>
                <a:gd name="connsiteX26" fmla="*/ 639336 w 721112"/>
                <a:gd name="connsiteY26" fmla="*/ 572429 h 760997"/>
                <a:gd name="connsiteX27" fmla="*/ 654205 w 721112"/>
                <a:gd name="connsiteY27" fmla="*/ 557561 h 760997"/>
                <a:gd name="connsiteX28" fmla="*/ 691375 w 721112"/>
                <a:gd name="connsiteY28" fmla="*/ 512956 h 760997"/>
                <a:gd name="connsiteX29" fmla="*/ 721112 w 721112"/>
                <a:gd name="connsiteY29" fmla="*/ 475785 h 760997"/>
                <a:gd name="connsiteX30" fmla="*/ 713678 w 721112"/>
                <a:gd name="connsiteY30" fmla="*/ 364273 h 760997"/>
                <a:gd name="connsiteX31" fmla="*/ 683941 w 721112"/>
                <a:gd name="connsiteY31" fmla="*/ 289931 h 760997"/>
                <a:gd name="connsiteX32" fmla="*/ 669073 w 721112"/>
                <a:gd name="connsiteY32" fmla="*/ 267629 h 760997"/>
                <a:gd name="connsiteX33" fmla="*/ 661639 w 721112"/>
                <a:gd name="connsiteY33" fmla="*/ 245327 h 760997"/>
                <a:gd name="connsiteX34" fmla="*/ 654205 w 721112"/>
                <a:gd name="connsiteY34" fmla="*/ 215590 h 760997"/>
                <a:gd name="connsiteX35" fmla="*/ 631902 w 721112"/>
                <a:gd name="connsiteY35" fmla="*/ 185853 h 760997"/>
                <a:gd name="connsiteX36" fmla="*/ 587297 w 721112"/>
                <a:gd name="connsiteY36" fmla="*/ 118946 h 760997"/>
                <a:gd name="connsiteX37" fmla="*/ 527824 w 721112"/>
                <a:gd name="connsiteY37" fmla="*/ 59473 h 760997"/>
                <a:gd name="connsiteX38" fmla="*/ 468351 w 721112"/>
                <a:gd name="connsiteY38" fmla="*/ 29736 h 760997"/>
                <a:gd name="connsiteX39" fmla="*/ 401444 w 721112"/>
                <a:gd name="connsiteY39" fmla="*/ 0 h 760997"/>
                <a:gd name="connsiteX40" fmla="*/ 245326 w 721112"/>
                <a:gd name="connsiteY40" fmla="*/ 14868 h 760997"/>
                <a:gd name="connsiteX41" fmla="*/ 223024 w 721112"/>
                <a:gd name="connsiteY41" fmla="*/ 29736 h 760997"/>
                <a:gd name="connsiteX42" fmla="*/ 200722 w 721112"/>
                <a:gd name="connsiteY42" fmla="*/ 52039 h 760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21112" h="760997">
                  <a:moveTo>
                    <a:pt x="200722" y="52039"/>
                  </a:moveTo>
                  <a:lnTo>
                    <a:pt x="200722" y="52039"/>
                  </a:lnTo>
                  <a:cubicBezTo>
                    <a:pt x="183376" y="66907"/>
                    <a:pt x="165759" y="81466"/>
                    <a:pt x="148683" y="96644"/>
                  </a:cubicBezTo>
                  <a:cubicBezTo>
                    <a:pt x="143444" y="101301"/>
                    <a:pt x="138193" y="106039"/>
                    <a:pt x="133814" y="111512"/>
                  </a:cubicBezTo>
                  <a:cubicBezTo>
                    <a:pt x="113601" y="136777"/>
                    <a:pt x="124691" y="134303"/>
                    <a:pt x="96644" y="156117"/>
                  </a:cubicBezTo>
                  <a:cubicBezTo>
                    <a:pt x="20984" y="214964"/>
                    <a:pt x="74568" y="163324"/>
                    <a:pt x="37170" y="200722"/>
                  </a:cubicBezTo>
                  <a:cubicBezTo>
                    <a:pt x="34692" y="213112"/>
                    <a:pt x="34173" y="226061"/>
                    <a:pt x="29736" y="237892"/>
                  </a:cubicBezTo>
                  <a:cubicBezTo>
                    <a:pt x="26599" y="246258"/>
                    <a:pt x="18005" y="251829"/>
                    <a:pt x="14868" y="260195"/>
                  </a:cubicBezTo>
                  <a:cubicBezTo>
                    <a:pt x="10431" y="272026"/>
                    <a:pt x="10499" y="285108"/>
                    <a:pt x="7434" y="297366"/>
                  </a:cubicBezTo>
                  <a:cubicBezTo>
                    <a:pt x="5533" y="304968"/>
                    <a:pt x="2478" y="312234"/>
                    <a:pt x="0" y="319668"/>
                  </a:cubicBezTo>
                  <a:cubicBezTo>
                    <a:pt x="2478" y="354361"/>
                    <a:pt x="1390" y="389494"/>
                    <a:pt x="7434" y="423746"/>
                  </a:cubicBezTo>
                  <a:cubicBezTo>
                    <a:pt x="8987" y="432545"/>
                    <a:pt x="19165" y="437683"/>
                    <a:pt x="22302" y="446049"/>
                  </a:cubicBezTo>
                  <a:cubicBezTo>
                    <a:pt x="26739" y="457880"/>
                    <a:pt x="26411" y="471029"/>
                    <a:pt x="29736" y="483219"/>
                  </a:cubicBezTo>
                  <a:cubicBezTo>
                    <a:pt x="46657" y="545259"/>
                    <a:pt x="38624" y="508912"/>
                    <a:pt x="59473" y="557561"/>
                  </a:cubicBezTo>
                  <a:cubicBezTo>
                    <a:pt x="62560" y="564764"/>
                    <a:pt x="63403" y="572854"/>
                    <a:pt x="66907" y="579863"/>
                  </a:cubicBezTo>
                  <a:cubicBezTo>
                    <a:pt x="70903" y="587855"/>
                    <a:pt x="77342" y="594408"/>
                    <a:pt x="81775" y="602166"/>
                  </a:cubicBezTo>
                  <a:cubicBezTo>
                    <a:pt x="87273" y="611788"/>
                    <a:pt x="91146" y="622280"/>
                    <a:pt x="96644" y="631902"/>
                  </a:cubicBezTo>
                  <a:cubicBezTo>
                    <a:pt x="112686" y="659974"/>
                    <a:pt x="125360" y="670871"/>
                    <a:pt x="156117" y="691375"/>
                  </a:cubicBezTo>
                  <a:cubicBezTo>
                    <a:pt x="162637" y="695722"/>
                    <a:pt x="170985" y="696331"/>
                    <a:pt x="178419" y="698809"/>
                  </a:cubicBezTo>
                  <a:cubicBezTo>
                    <a:pt x="185853" y="703765"/>
                    <a:pt x="192474" y="710241"/>
                    <a:pt x="200722" y="713678"/>
                  </a:cubicBezTo>
                  <a:cubicBezTo>
                    <a:pt x="222422" y="722720"/>
                    <a:pt x="246602" y="725466"/>
                    <a:pt x="267629" y="735980"/>
                  </a:cubicBezTo>
                  <a:lnTo>
                    <a:pt x="297366" y="750849"/>
                  </a:lnTo>
                  <a:cubicBezTo>
                    <a:pt x="393610" y="747841"/>
                    <a:pt x="495844" y="790263"/>
                    <a:pt x="564995" y="721112"/>
                  </a:cubicBezTo>
                  <a:cubicBezTo>
                    <a:pt x="571313" y="714794"/>
                    <a:pt x="575867" y="706801"/>
                    <a:pt x="579863" y="698809"/>
                  </a:cubicBezTo>
                  <a:cubicBezTo>
                    <a:pt x="583367" y="691800"/>
                    <a:pt x="584819" y="683941"/>
                    <a:pt x="587297" y="676507"/>
                  </a:cubicBezTo>
                  <a:cubicBezTo>
                    <a:pt x="587639" y="674456"/>
                    <a:pt x="594321" y="620061"/>
                    <a:pt x="602166" y="609600"/>
                  </a:cubicBezTo>
                  <a:cubicBezTo>
                    <a:pt x="612679" y="595582"/>
                    <a:pt x="626946" y="584819"/>
                    <a:pt x="639336" y="572429"/>
                  </a:cubicBezTo>
                  <a:cubicBezTo>
                    <a:pt x="644292" y="567473"/>
                    <a:pt x="650317" y="563393"/>
                    <a:pt x="654205" y="557561"/>
                  </a:cubicBezTo>
                  <a:cubicBezTo>
                    <a:pt x="684632" y="511919"/>
                    <a:pt x="651310" y="558745"/>
                    <a:pt x="691375" y="512956"/>
                  </a:cubicBezTo>
                  <a:cubicBezTo>
                    <a:pt x="701824" y="501015"/>
                    <a:pt x="711200" y="488175"/>
                    <a:pt x="721112" y="475785"/>
                  </a:cubicBezTo>
                  <a:cubicBezTo>
                    <a:pt x="718634" y="438614"/>
                    <a:pt x="718947" y="401152"/>
                    <a:pt x="713678" y="364273"/>
                  </a:cubicBezTo>
                  <a:cubicBezTo>
                    <a:pt x="710777" y="343968"/>
                    <a:pt x="694877" y="309069"/>
                    <a:pt x="683941" y="289931"/>
                  </a:cubicBezTo>
                  <a:cubicBezTo>
                    <a:pt x="679508" y="282174"/>
                    <a:pt x="673069" y="275620"/>
                    <a:pt x="669073" y="267629"/>
                  </a:cubicBezTo>
                  <a:cubicBezTo>
                    <a:pt x="665569" y="260620"/>
                    <a:pt x="663792" y="252862"/>
                    <a:pt x="661639" y="245327"/>
                  </a:cubicBezTo>
                  <a:cubicBezTo>
                    <a:pt x="658832" y="235503"/>
                    <a:pt x="658774" y="224729"/>
                    <a:pt x="654205" y="215590"/>
                  </a:cubicBezTo>
                  <a:cubicBezTo>
                    <a:pt x="648664" y="204508"/>
                    <a:pt x="638469" y="196360"/>
                    <a:pt x="631902" y="185853"/>
                  </a:cubicBezTo>
                  <a:cubicBezTo>
                    <a:pt x="601191" y="136716"/>
                    <a:pt x="636480" y="172228"/>
                    <a:pt x="587297" y="118946"/>
                  </a:cubicBezTo>
                  <a:cubicBezTo>
                    <a:pt x="568281" y="98345"/>
                    <a:pt x="553855" y="69885"/>
                    <a:pt x="527824" y="59473"/>
                  </a:cubicBezTo>
                  <a:cubicBezTo>
                    <a:pt x="454631" y="30197"/>
                    <a:pt x="520320" y="59433"/>
                    <a:pt x="468351" y="29736"/>
                  </a:cubicBezTo>
                  <a:cubicBezTo>
                    <a:pt x="444047" y="15848"/>
                    <a:pt x="427989" y="10618"/>
                    <a:pt x="401444" y="0"/>
                  </a:cubicBezTo>
                  <a:cubicBezTo>
                    <a:pt x="349405" y="4956"/>
                    <a:pt x="296890" y="6274"/>
                    <a:pt x="245326" y="14868"/>
                  </a:cubicBezTo>
                  <a:cubicBezTo>
                    <a:pt x="236513" y="16337"/>
                    <a:pt x="229888" y="24016"/>
                    <a:pt x="223024" y="29736"/>
                  </a:cubicBezTo>
                  <a:cubicBezTo>
                    <a:pt x="214947" y="36467"/>
                    <a:pt x="204439" y="48322"/>
                    <a:pt x="200722" y="5203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AE824D9-3968-4E29-B312-DCE69ACCC692}"/>
                </a:ext>
              </a:extLst>
            </p:cNvPr>
            <p:cNvSpPr/>
            <p:nvPr/>
          </p:nvSpPr>
          <p:spPr>
            <a:xfrm>
              <a:off x="5325638" y="4372828"/>
              <a:ext cx="579864" cy="855208"/>
            </a:xfrm>
            <a:custGeom>
              <a:avLst/>
              <a:gdLst>
                <a:gd name="connsiteX0" fmla="*/ 0 w 579864"/>
                <a:gd name="connsiteY0" fmla="*/ 44887 h 855208"/>
                <a:gd name="connsiteX1" fmla="*/ 0 w 579864"/>
                <a:gd name="connsiteY1" fmla="*/ 44887 h 855208"/>
                <a:gd name="connsiteX2" fmla="*/ 66907 w 579864"/>
                <a:gd name="connsiteY2" fmla="*/ 74623 h 855208"/>
                <a:gd name="connsiteX3" fmla="*/ 118946 w 579864"/>
                <a:gd name="connsiteY3" fmla="*/ 119228 h 855208"/>
                <a:gd name="connsiteX4" fmla="*/ 163551 w 579864"/>
                <a:gd name="connsiteY4" fmla="*/ 156399 h 855208"/>
                <a:gd name="connsiteX5" fmla="*/ 170986 w 579864"/>
                <a:gd name="connsiteY5" fmla="*/ 178701 h 855208"/>
                <a:gd name="connsiteX6" fmla="*/ 178420 w 579864"/>
                <a:gd name="connsiteY6" fmla="*/ 208438 h 855208"/>
                <a:gd name="connsiteX7" fmla="*/ 193288 w 579864"/>
                <a:gd name="connsiteY7" fmla="*/ 253043 h 855208"/>
                <a:gd name="connsiteX8" fmla="*/ 200722 w 579864"/>
                <a:gd name="connsiteY8" fmla="*/ 342252 h 855208"/>
                <a:gd name="connsiteX9" fmla="*/ 208156 w 579864"/>
                <a:gd name="connsiteY9" fmla="*/ 394291 h 855208"/>
                <a:gd name="connsiteX10" fmla="*/ 223025 w 579864"/>
                <a:gd name="connsiteY10" fmla="*/ 520672 h 855208"/>
                <a:gd name="connsiteX11" fmla="*/ 237893 w 579864"/>
                <a:gd name="connsiteY11" fmla="*/ 728828 h 855208"/>
                <a:gd name="connsiteX12" fmla="*/ 245327 w 579864"/>
                <a:gd name="connsiteY12" fmla="*/ 751130 h 855208"/>
                <a:gd name="connsiteX13" fmla="*/ 275064 w 579864"/>
                <a:gd name="connsiteY13" fmla="*/ 788301 h 855208"/>
                <a:gd name="connsiteX14" fmla="*/ 289932 w 579864"/>
                <a:gd name="connsiteY14" fmla="*/ 810604 h 855208"/>
                <a:gd name="connsiteX15" fmla="*/ 312234 w 579864"/>
                <a:gd name="connsiteY15" fmla="*/ 818038 h 855208"/>
                <a:gd name="connsiteX16" fmla="*/ 356839 w 579864"/>
                <a:gd name="connsiteY16" fmla="*/ 847774 h 855208"/>
                <a:gd name="connsiteX17" fmla="*/ 446049 w 579864"/>
                <a:gd name="connsiteY17" fmla="*/ 855208 h 855208"/>
                <a:gd name="connsiteX18" fmla="*/ 557561 w 579864"/>
                <a:gd name="connsiteY18" fmla="*/ 840340 h 855208"/>
                <a:gd name="connsiteX19" fmla="*/ 564995 w 579864"/>
                <a:gd name="connsiteY19" fmla="*/ 803169 h 855208"/>
                <a:gd name="connsiteX20" fmla="*/ 572429 w 579864"/>
                <a:gd name="connsiteY20" fmla="*/ 780867 h 855208"/>
                <a:gd name="connsiteX21" fmla="*/ 579864 w 579864"/>
                <a:gd name="connsiteY21" fmla="*/ 751130 h 855208"/>
                <a:gd name="connsiteX22" fmla="*/ 572429 w 579864"/>
                <a:gd name="connsiteY22" fmla="*/ 669355 h 855208"/>
                <a:gd name="connsiteX23" fmla="*/ 557561 w 579864"/>
                <a:gd name="connsiteY23" fmla="*/ 639618 h 855208"/>
                <a:gd name="connsiteX24" fmla="*/ 550127 w 579864"/>
                <a:gd name="connsiteY24" fmla="*/ 609882 h 855208"/>
                <a:gd name="connsiteX25" fmla="*/ 557561 w 579864"/>
                <a:gd name="connsiteY25" fmla="*/ 550408 h 855208"/>
                <a:gd name="connsiteX26" fmla="*/ 535259 w 579864"/>
                <a:gd name="connsiteY26" fmla="*/ 364555 h 855208"/>
                <a:gd name="connsiteX27" fmla="*/ 520390 w 579864"/>
                <a:gd name="connsiteY27" fmla="*/ 327384 h 855208"/>
                <a:gd name="connsiteX28" fmla="*/ 512956 w 579864"/>
                <a:gd name="connsiteY28" fmla="*/ 305082 h 855208"/>
                <a:gd name="connsiteX29" fmla="*/ 498088 w 579864"/>
                <a:gd name="connsiteY29" fmla="*/ 290213 h 855208"/>
                <a:gd name="connsiteX30" fmla="*/ 490654 w 579864"/>
                <a:gd name="connsiteY30" fmla="*/ 260477 h 855208"/>
                <a:gd name="connsiteX31" fmla="*/ 431181 w 579864"/>
                <a:gd name="connsiteY31" fmla="*/ 193569 h 855208"/>
                <a:gd name="connsiteX32" fmla="*/ 416312 w 579864"/>
                <a:gd name="connsiteY32" fmla="*/ 178701 h 855208"/>
                <a:gd name="connsiteX33" fmla="*/ 401444 w 579864"/>
                <a:gd name="connsiteY33" fmla="*/ 156399 h 855208"/>
                <a:gd name="connsiteX34" fmla="*/ 379142 w 579864"/>
                <a:gd name="connsiteY34" fmla="*/ 141530 h 855208"/>
                <a:gd name="connsiteX35" fmla="*/ 349405 w 579864"/>
                <a:gd name="connsiteY35" fmla="*/ 119228 h 855208"/>
                <a:gd name="connsiteX36" fmla="*/ 327103 w 579864"/>
                <a:gd name="connsiteY36" fmla="*/ 89491 h 855208"/>
                <a:gd name="connsiteX37" fmla="*/ 297366 w 579864"/>
                <a:gd name="connsiteY37" fmla="*/ 74623 h 855208"/>
                <a:gd name="connsiteX38" fmla="*/ 252761 w 579864"/>
                <a:gd name="connsiteY38" fmla="*/ 52321 h 855208"/>
                <a:gd name="connsiteX39" fmla="*/ 223025 w 579864"/>
                <a:gd name="connsiteY39" fmla="*/ 37452 h 855208"/>
                <a:gd name="connsiteX40" fmla="*/ 208156 w 579864"/>
                <a:gd name="connsiteY40" fmla="*/ 22584 h 855208"/>
                <a:gd name="connsiteX41" fmla="*/ 178420 w 579864"/>
                <a:gd name="connsiteY41" fmla="*/ 15150 h 855208"/>
                <a:gd name="connsiteX42" fmla="*/ 148683 w 579864"/>
                <a:gd name="connsiteY42" fmla="*/ 282 h 855208"/>
                <a:gd name="connsiteX43" fmla="*/ 0 w 579864"/>
                <a:gd name="connsiteY43" fmla="*/ 44887 h 85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79864" h="855208">
                  <a:moveTo>
                    <a:pt x="0" y="44887"/>
                  </a:moveTo>
                  <a:lnTo>
                    <a:pt x="0" y="44887"/>
                  </a:lnTo>
                  <a:cubicBezTo>
                    <a:pt x="22302" y="54799"/>
                    <a:pt x="46211" y="61688"/>
                    <a:pt x="66907" y="74623"/>
                  </a:cubicBezTo>
                  <a:cubicBezTo>
                    <a:pt x="86281" y="86732"/>
                    <a:pt x="101264" y="104761"/>
                    <a:pt x="118946" y="119228"/>
                  </a:cubicBezTo>
                  <a:cubicBezTo>
                    <a:pt x="167542" y="158988"/>
                    <a:pt x="132425" y="125271"/>
                    <a:pt x="163551" y="156399"/>
                  </a:cubicBezTo>
                  <a:cubicBezTo>
                    <a:pt x="166029" y="163833"/>
                    <a:pt x="168833" y="171166"/>
                    <a:pt x="170986" y="178701"/>
                  </a:cubicBezTo>
                  <a:cubicBezTo>
                    <a:pt x="173793" y="188525"/>
                    <a:pt x="175484" y="198652"/>
                    <a:pt x="178420" y="208438"/>
                  </a:cubicBezTo>
                  <a:cubicBezTo>
                    <a:pt x="182923" y="223450"/>
                    <a:pt x="193288" y="253043"/>
                    <a:pt x="193288" y="253043"/>
                  </a:cubicBezTo>
                  <a:cubicBezTo>
                    <a:pt x="195766" y="282779"/>
                    <a:pt x="197598" y="312577"/>
                    <a:pt x="200722" y="342252"/>
                  </a:cubicBezTo>
                  <a:cubicBezTo>
                    <a:pt x="202556" y="359678"/>
                    <a:pt x="206322" y="376865"/>
                    <a:pt x="208156" y="394291"/>
                  </a:cubicBezTo>
                  <a:cubicBezTo>
                    <a:pt x="221352" y="519652"/>
                    <a:pt x="207742" y="444265"/>
                    <a:pt x="223025" y="520672"/>
                  </a:cubicBezTo>
                  <a:cubicBezTo>
                    <a:pt x="227776" y="634706"/>
                    <a:pt x="216556" y="654147"/>
                    <a:pt x="237893" y="728828"/>
                  </a:cubicBezTo>
                  <a:cubicBezTo>
                    <a:pt x="240046" y="736363"/>
                    <a:pt x="241823" y="744121"/>
                    <a:pt x="245327" y="751130"/>
                  </a:cubicBezTo>
                  <a:cubicBezTo>
                    <a:pt x="260585" y="781646"/>
                    <a:pt x="256621" y="765248"/>
                    <a:pt x="275064" y="788301"/>
                  </a:cubicBezTo>
                  <a:cubicBezTo>
                    <a:pt x="280646" y="795278"/>
                    <a:pt x="282955" y="805022"/>
                    <a:pt x="289932" y="810604"/>
                  </a:cubicBezTo>
                  <a:cubicBezTo>
                    <a:pt x="296051" y="815499"/>
                    <a:pt x="305384" y="814232"/>
                    <a:pt x="312234" y="818038"/>
                  </a:cubicBezTo>
                  <a:cubicBezTo>
                    <a:pt x="327855" y="826716"/>
                    <a:pt x="339031" y="846290"/>
                    <a:pt x="356839" y="847774"/>
                  </a:cubicBezTo>
                  <a:lnTo>
                    <a:pt x="446049" y="855208"/>
                  </a:lnTo>
                  <a:cubicBezTo>
                    <a:pt x="483220" y="850252"/>
                    <a:pt x="523205" y="855371"/>
                    <a:pt x="557561" y="840340"/>
                  </a:cubicBezTo>
                  <a:cubicBezTo>
                    <a:pt x="569137" y="835275"/>
                    <a:pt x="561930" y="815427"/>
                    <a:pt x="564995" y="803169"/>
                  </a:cubicBezTo>
                  <a:cubicBezTo>
                    <a:pt x="566896" y="795567"/>
                    <a:pt x="570276" y="788402"/>
                    <a:pt x="572429" y="780867"/>
                  </a:cubicBezTo>
                  <a:cubicBezTo>
                    <a:pt x="575236" y="771043"/>
                    <a:pt x="577386" y="761042"/>
                    <a:pt x="579864" y="751130"/>
                  </a:cubicBezTo>
                  <a:cubicBezTo>
                    <a:pt x="577386" y="723872"/>
                    <a:pt x="577797" y="696194"/>
                    <a:pt x="572429" y="669355"/>
                  </a:cubicBezTo>
                  <a:cubicBezTo>
                    <a:pt x="570256" y="658488"/>
                    <a:pt x="561452" y="649995"/>
                    <a:pt x="557561" y="639618"/>
                  </a:cubicBezTo>
                  <a:cubicBezTo>
                    <a:pt x="553974" y="630051"/>
                    <a:pt x="552605" y="619794"/>
                    <a:pt x="550127" y="609882"/>
                  </a:cubicBezTo>
                  <a:cubicBezTo>
                    <a:pt x="552605" y="590057"/>
                    <a:pt x="557561" y="570387"/>
                    <a:pt x="557561" y="550408"/>
                  </a:cubicBezTo>
                  <a:cubicBezTo>
                    <a:pt x="557561" y="457496"/>
                    <a:pt x="558993" y="435757"/>
                    <a:pt x="535259" y="364555"/>
                  </a:cubicBezTo>
                  <a:cubicBezTo>
                    <a:pt x="531039" y="351895"/>
                    <a:pt x="525076" y="339879"/>
                    <a:pt x="520390" y="327384"/>
                  </a:cubicBezTo>
                  <a:cubicBezTo>
                    <a:pt x="517638" y="320047"/>
                    <a:pt x="516988" y="311801"/>
                    <a:pt x="512956" y="305082"/>
                  </a:cubicBezTo>
                  <a:cubicBezTo>
                    <a:pt x="509350" y="299072"/>
                    <a:pt x="503044" y="295169"/>
                    <a:pt x="498088" y="290213"/>
                  </a:cubicBezTo>
                  <a:cubicBezTo>
                    <a:pt x="495610" y="280301"/>
                    <a:pt x="494679" y="269868"/>
                    <a:pt x="490654" y="260477"/>
                  </a:cubicBezTo>
                  <a:cubicBezTo>
                    <a:pt x="480704" y="237259"/>
                    <a:pt x="443082" y="205470"/>
                    <a:pt x="431181" y="193569"/>
                  </a:cubicBezTo>
                  <a:cubicBezTo>
                    <a:pt x="426225" y="188613"/>
                    <a:pt x="420200" y="184533"/>
                    <a:pt x="416312" y="178701"/>
                  </a:cubicBezTo>
                  <a:cubicBezTo>
                    <a:pt x="411356" y="171267"/>
                    <a:pt x="407762" y="162717"/>
                    <a:pt x="401444" y="156399"/>
                  </a:cubicBezTo>
                  <a:cubicBezTo>
                    <a:pt x="395126" y="150081"/>
                    <a:pt x="386412" y="146723"/>
                    <a:pt x="379142" y="141530"/>
                  </a:cubicBezTo>
                  <a:cubicBezTo>
                    <a:pt x="369060" y="134328"/>
                    <a:pt x="358166" y="127989"/>
                    <a:pt x="349405" y="119228"/>
                  </a:cubicBezTo>
                  <a:cubicBezTo>
                    <a:pt x="340644" y="110467"/>
                    <a:pt x="336510" y="97554"/>
                    <a:pt x="327103" y="89491"/>
                  </a:cubicBezTo>
                  <a:cubicBezTo>
                    <a:pt x="318689" y="82279"/>
                    <a:pt x="306988" y="80121"/>
                    <a:pt x="297366" y="74623"/>
                  </a:cubicBezTo>
                  <a:cubicBezTo>
                    <a:pt x="225919" y="33797"/>
                    <a:pt x="320926" y="81535"/>
                    <a:pt x="252761" y="52321"/>
                  </a:cubicBezTo>
                  <a:cubicBezTo>
                    <a:pt x="242575" y="47955"/>
                    <a:pt x="232246" y="43599"/>
                    <a:pt x="223025" y="37452"/>
                  </a:cubicBezTo>
                  <a:cubicBezTo>
                    <a:pt x="217193" y="33564"/>
                    <a:pt x="214425" y="25718"/>
                    <a:pt x="208156" y="22584"/>
                  </a:cubicBezTo>
                  <a:cubicBezTo>
                    <a:pt x="199018" y="18015"/>
                    <a:pt x="187987" y="18737"/>
                    <a:pt x="178420" y="15150"/>
                  </a:cubicBezTo>
                  <a:cubicBezTo>
                    <a:pt x="168043" y="11259"/>
                    <a:pt x="159724" y="1242"/>
                    <a:pt x="148683" y="282"/>
                  </a:cubicBezTo>
                  <a:cubicBezTo>
                    <a:pt x="101777" y="-3797"/>
                    <a:pt x="24780" y="37453"/>
                    <a:pt x="0" y="4488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1151D518-3301-44D9-BA55-514030E0E36E}"/>
                </a:ext>
              </a:extLst>
            </p:cNvPr>
            <p:cNvSpPr/>
            <p:nvPr/>
          </p:nvSpPr>
          <p:spPr>
            <a:xfrm>
              <a:off x="5325638" y="4369652"/>
              <a:ext cx="104078" cy="1292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0C7EC6CD-CCA6-4D7D-8F40-205865C2E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3180" y="4471447"/>
              <a:ext cx="289932" cy="234367"/>
            </a:xfrm>
            <a:prstGeom prst="straightConnector1">
              <a:avLst/>
            </a:prstGeom>
            <a:ln w="28575">
              <a:solidFill>
                <a:srgbClr val="E67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7E8C4902-56E1-4A92-92C6-1CB8AD85E4E3}"/>
                </a:ext>
              </a:extLst>
            </p:cNvPr>
            <p:cNvCxnSpPr>
              <a:stCxn id="28" idx="6"/>
              <a:endCxn id="26" idx="32"/>
            </p:cNvCxnSpPr>
            <p:nvPr/>
          </p:nvCxnSpPr>
          <p:spPr>
            <a:xfrm>
              <a:off x="5429716" y="4434278"/>
              <a:ext cx="312234" cy="117251"/>
            </a:xfrm>
            <a:prstGeom prst="line">
              <a:avLst/>
            </a:prstGeom>
            <a:ln w="38100">
              <a:solidFill>
                <a:srgbClr val="E6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6B6E614-C9EA-4548-BEA2-863E7DF61245}"/>
                </a:ext>
              </a:extLst>
            </p:cNvPr>
            <p:cNvCxnSpPr>
              <a:cxnSpLocks/>
              <a:endCxn id="26" idx="31"/>
            </p:cNvCxnSpPr>
            <p:nvPr/>
          </p:nvCxnSpPr>
          <p:spPr>
            <a:xfrm flipV="1">
              <a:off x="5504988" y="4566397"/>
              <a:ext cx="251831" cy="31766"/>
            </a:xfrm>
            <a:prstGeom prst="line">
              <a:avLst/>
            </a:prstGeom>
            <a:ln w="38100">
              <a:solidFill>
                <a:srgbClr val="E6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D2802F67-9B64-4B27-B21E-9396A348418E}"/>
                </a:ext>
              </a:extLst>
            </p:cNvPr>
            <p:cNvCxnSpPr>
              <a:cxnSpLocks/>
              <a:stCxn id="26" idx="7"/>
              <a:endCxn id="26" idx="27"/>
            </p:cNvCxnSpPr>
            <p:nvPr/>
          </p:nvCxnSpPr>
          <p:spPr>
            <a:xfrm>
              <a:off x="5518926" y="4625871"/>
              <a:ext cx="327102" cy="74341"/>
            </a:xfrm>
            <a:prstGeom prst="line">
              <a:avLst/>
            </a:prstGeom>
            <a:ln w="38100">
              <a:solidFill>
                <a:srgbClr val="E6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BE4442BC-4BE8-40F7-B39E-2BBC179BD99D}"/>
                </a:ext>
              </a:extLst>
            </p:cNvPr>
            <p:cNvCxnSpPr>
              <a:cxnSpLocks/>
              <a:stCxn id="26" idx="9"/>
            </p:cNvCxnSpPr>
            <p:nvPr/>
          </p:nvCxnSpPr>
          <p:spPr>
            <a:xfrm flipV="1">
              <a:off x="5533794" y="4729215"/>
              <a:ext cx="303870" cy="37904"/>
            </a:xfrm>
            <a:prstGeom prst="line">
              <a:avLst/>
            </a:prstGeom>
            <a:ln w="38100">
              <a:solidFill>
                <a:srgbClr val="E6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FF3E553B-483F-44DA-AA24-BA845A7862FE}"/>
                </a:ext>
              </a:extLst>
            </p:cNvPr>
            <p:cNvCxnSpPr>
              <a:cxnSpLocks/>
              <a:stCxn id="26" idx="9"/>
              <a:endCxn id="26" idx="25"/>
            </p:cNvCxnSpPr>
            <p:nvPr/>
          </p:nvCxnSpPr>
          <p:spPr>
            <a:xfrm>
              <a:off x="5533794" y="4767119"/>
              <a:ext cx="349405" cy="156117"/>
            </a:xfrm>
            <a:prstGeom prst="line">
              <a:avLst/>
            </a:prstGeom>
            <a:ln w="38100">
              <a:solidFill>
                <a:srgbClr val="E6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19E51A12-F1E3-47C8-AD18-C89FF6C81548}"/>
                </a:ext>
              </a:extLst>
            </p:cNvPr>
            <p:cNvCxnSpPr>
              <a:cxnSpLocks/>
              <a:stCxn id="26" idx="10"/>
            </p:cNvCxnSpPr>
            <p:nvPr/>
          </p:nvCxnSpPr>
          <p:spPr>
            <a:xfrm>
              <a:off x="5548663" y="4893500"/>
              <a:ext cx="334071" cy="27990"/>
            </a:xfrm>
            <a:prstGeom prst="line">
              <a:avLst/>
            </a:prstGeom>
            <a:ln w="38100">
              <a:solidFill>
                <a:srgbClr val="E6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0EB488E8-328F-472B-A899-2C2EE6ECE2CE}"/>
                </a:ext>
              </a:extLst>
            </p:cNvPr>
            <p:cNvCxnSpPr>
              <a:cxnSpLocks/>
              <a:endCxn id="26" idx="21"/>
            </p:cNvCxnSpPr>
            <p:nvPr/>
          </p:nvCxnSpPr>
          <p:spPr>
            <a:xfrm>
              <a:off x="5538907" y="4937373"/>
              <a:ext cx="366595" cy="186585"/>
            </a:xfrm>
            <a:prstGeom prst="line">
              <a:avLst/>
            </a:prstGeom>
            <a:ln w="38100">
              <a:solidFill>
                <a:srgbClr val="E6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FBBF4AC6-FC4A-4BEE-B587-7D0C0E1529E9}"/>
                </a:ext>
              </a:extLst>
            </p:cNvPr>
            <p:cNvCxnSpPr>
              <a:cxnSpLocks/>
              <a:stCxn id="26" idx="12"/>
            </p:cNvCxnSpPr>
            <p:nvPr/>
          </p:nvCxnSpPr>
          <p:spPr>
            <a:xfrm flipV="1">
              <a:off x="5570965" y="5121784"/>
              <a:ext cx="330627" cy="2174"/>
            </a:xfrm>
            <a:prstGeom prst="line">
              <a:avLst/>
            </a:prstGeom>
            <a:ln w="38100">
              <a:solidFill>
                <a:srgbClr val="E67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DC4ABF34-1E84-4120-9A8F-4DC7ADEB86AE}"/>
                </a:ext>
              </a:extLst>
            </p:cNvPr>
            <p:cNvSpPr txBox="1"/>
            <p:nvPr/>
          </p:nvSpPr>
          <p:spPr>
            <a:xfrm>
              <a:off x="4970176" y="5392292"/>
              <a:ext cx="912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Tumour</a:t>
              </a:r>
              <a:endParaRPr lang="en-GB" dirty="0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F32FDEB2-C389-4DA6-8D3B-78CE8A0837EA}"/>
                </a:ext>
              </a:extLst>
            </p:cNvPr>
            <p:cNvSpPr txBox="1"/>
            <p:nvPr/>
          </p:nvSpPr>
          <p:spPr>
            <a:xfrm>
              <a:off x="4656068" y="3977811"/>
              <a:ext cx="110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E67900"/>
                  </a:solidFill>
                </a:rPr>
                <a:t>Scan </a:t>
              </a:r>
              <a:r>
                <a:rPr lang="de-DE" dirty="0" err="1">
                  <a:solidFill>
                    <a:srgbClr val="E67900"/>
                  </a:solidFill>
                </a:rPr>
                <a:t>path</a:t>
              </a:r>
              <a:endParaRPr lang="en-GB" dirty="0">
                <a:solidFill>
                  <a:srgbClr val="E67900"/>
                </a:solidFill>
              </a:endParaRPr>
            </a:p>
          </p:txBody>
        </p:sp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FBE06939-2395-4FB7-BE26-31D31ED1F5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8889" y="5246148"/>
              <a:ext cx="216749" cy="214509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6F002028-8C70-47FE-9AA0-51B0CC328822}"/>
                </a:ext>
              </a:extLst>
            </p:cNvPr>
            <p:cNvCxnSpPr>
              <a:cxnSpLocks/>
              <a:stCxn id="26" idx="16"/>
            </p:cNvCxnSpPr>
            <p:nvPr/>
          </p:nvCxnSpPr>
          <p:spPr>
            <a:xfrm flipH="1">
              <a:off x="5533794" y="5220602"/>
              <a:ext cx="148683" cy="226935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1325DA65-30FC-4C2D-B40E-ED9CC053F3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3180" y="4292607"/>
              <a:ext cx="144966" cy="258922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02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37B90-010C-44DE-8A25-16A2A411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Ideal spill for therapy today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693DC0-6620-437D-A6B0-FCE5BEE8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Intensities in the order of ≈ 10</a:t>
            </a:r>
            <a:r>
              <a:rPr lang="en-US" baseline="30000" dirty="0"/>
              <a:t>7</a:t>
            </a:r>
            <a:r>
              <a:rPr lang="en-US" dirty="0"/>
              <a:t> – 10</a:t>
            </a:r>
            <a:r>
              <a:rPr lang="en-US" baseline="30000" dirty="0"/>
              <a:t>8</a:t>
            </a:r>
            <a:r>
              <a:rPr lang="en-US" dirty="0"/>
              <a:t> /s (Carbon) and 10</a:t>
            </a:r>
            <a:r>
              <a:rPr lang="en-US" baseline="30000" dirty="0"/>
              <a:t>9</a:t>
            </a:r>
            <a:r>
              <a:rPr lang="en-US" dirty="0"/>
              <a:t> – 10</a:t>
            </a:r>
            <a:r>
              <a:rPr lang="en-US" baseline="30000" dirty="0"/>
              <a:t>10</a:t>
            </a:r>
            <a:r>
              <a:rPr lang="en-US" dirty="0"/>
              <a:t> /s (Protons)</a:t>
            </a:r>
          </a:p>
          <a:p>
            <a:r>
              <a:rPr lang="en-US" dirty="0"/>
              <a:t>Intensity controlled (different dose requirements)</a:t>
            </a:r>
          </a:p>
          <a:p>
            <a:r>
              <a:rPr lang="en-US" dirty="0"/>
              <a:t>Low spill ripple in the regime of 1ms due to raster-scanning</a:t>
            </a:r>
          </a:p>
          <a:p>
            <a:r>
              <a:rPr lang="en-US" dirty="0"/>
              <a:t>Low spill ripple up to the frequency your dose delivery system sees (“spikes”)</a:t>
            </a:r>
          </a:p>
          <a:p>
            <a:r>
              <a:rPr lang="en-US" dirty="0"/>
              <a:t>Bunched beam extraction is ok</a:t>
            </a:r>
          </a:p>
          <a:p>
            <a:r>
              <a:rPr lang="en-US" dirty="0"/>
              <a:t>Spill pause available to shortly interrupt the scanning e.g. also for respiratory gating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77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EA38B-5148-4010-B716-F089F7EE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4870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Future Projects in IMPT</a:t>
            </a:r>
            <a:br>
              <a:rPr lang="en-US" dirty="0"/>
            </a:br>
            <a:r>
              <a:rPr lang="en-US" dirty="0"/>
              <a:t>and their impact on SX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99B051-1CD9-4F4D-B8B2-E79C49853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91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9E95A-1382-4F03-BBC1-F53879AC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“FLASH-effect” – </a:t>
            </a:r>
            <a:r>
              <a:rPr lang="en-US" b="1" dirty="0"/>
              <a:t>U</a:t>
            </a:r>
            <a:r>
              <a:rPr lang="en-US" dirty="0"/>
              <a:t>ltra </a:t>
            </a:r>
            <a:r>
              <a:rPr lang="en-US" b="1" dirty="0"/>
              <a:t>H</a:t>
            </a:r>
            <a:r>
              <a:rPr lang="en-US" dirty="0"/>
              <a:t>igh </a:t>
            </a:r>
            <a:r>
              <a:rPr lang="en-US" b="1" dirty="0"/>
              <a:t>D</a:t>
            </a:r>
            <a:r>
              <a:rPr lang="en-US" dirty="0"/>
              <a:t>ose </a:t>
            </a:r>
            <a:r>
              <a:rPr lang="en-US" b="1" dirty="0"/>
              <a:t>R</a:t>
            </a:r>
            <a:r>
              <a:rPr lang="en-US" dirty="0"/>
              <a:t>ate (UHDR) Irradiations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F93BBE-6950-4EAF-A5F1-C67A1708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10972799" cy="1353204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uHDR</a:t>
            </a:r>
            <a:r>
              <a:rPr lang="en-US" dirty="0"/>
              <a:t>: dose rates &gt; 40Gy/s (while standard dose rates (SDR) are &lt;&lt; 1Gy/s)</a:t>
            </a:r>
          </a:p>
          <a:p>
            <a:r>
              <a:rPr lang="en-US" dirty="0"/>
              <a:t>Under investigation: are there </a:t>
            </a:r>
            <a:r>
              <a:rPr lang="en-GB" dirty="0"/>
              <a:t>biologic benefits when applying </a:t>
            </a:r>
            <a:r>
              <a:rPr lang="en-GB" dirty="0" err="1"/>
              <a:t>uHDR</a:t>
            </a:r>
            <a:r>
              <a:rPr lang="en-GB" dirty="0"/>
              <a:t>? </a:t>
            </a:r>
          </a:p>
          <a:p>
            <a:r>
              <a:rPr lang="en-GB" dirty="0"/>
              <a:t>“FLASH effect”: normal tissue sparing without sacrificing tumour control?</a:t>
            </a:r>
          </a:p>
          <a:p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D054A0E7-F996-4F6E-9957-0ED847EB9288}"/>
              </a:ext>
            </a:extLst>
          </p:cNvPr>
          <p:cNvSpPr txBox="1">
            <a:spLocks/>
          </p:cNvSpPr>
          <p:nvPr/>
        </p:nvSpPr>
        <p:spPr bwMode="auto">
          <a:xfrm>
            <a:off x="457199" y="5728138"/>
            <a:ext cx="11335407" cy="944184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rgbClr val="545455"/>
                </a:solidFill>
                <a:latin typeface="+mn-lt"/>
                <a:ea typeface="+mn-ea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rgbClr val="545455"/>
                </a:solidFill>
                <a:latin typeface="+mn-lt"/>
                <a:ea typeface="+mn-ea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400">
                <a:solidFill>
                  <a:srgbClr val="545455"/>
                </a:solidFill>
                <a:latin typeface="+mn-lt"/>
                <a:ea typeface="+mn-ea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GB" sz="1400" dirty="0"/>
              <a:t>T. Tessonnier, S. Mein, D.W.M. Walsh, N. </a:t>
            </a:r>
            <a:r>
              <a:rPr lang="en-GB" sz="1400" dirty="0" err="1"/>
              <a:t>Schuhmacher</a:t>
            </a:r>
            <a:r>
              <a:rPr lang="en-GB" sz="1400" dirty="0"/>
              <a:t>, H. Liew, U. Weber, R. Cee, M. Galonska, C. Schömers, S. Scheloske, S. Brons, J. Debus, T. Haberer, A. </a:t>
            </a:r>
            <a:r>
              <a:rPr lang="en-GB" sz="1400" dirty="0" err="1"/>
              <a:t>Abdollahi</a:t>
            </a:r>
            <a:r>
              <a:rPr lang="en-GB" sz="1400" dirty="0"/>
              <a:t>, A. Mairani, and I. </a:t>
            </a:r>
            <a:r>
              <a:rPr lang="en-GB" sz="1400" dirty="0" err="1"/>
              <a:t>Dokic</a:t>
            </a:r>
            <a:r>
              <a:rPr lang="en-GB" sz="1400" dirty="0"/>
              <a:t>. FLASH dose-rate helium ion beams in vitro. </a:t>
            </a:r>
            <a:r>
              <a:rPr lang="en-GB" sz="1400" i="1" dirty="0"/>
              <a:t>International Journal of Radiation Oncology, Biology, Physics, </a:t>
            </a:r>
            <a:r>
              <a:rPr lang="en-GB" sz="1400" dirty="0"/>
              <a:t>2021.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23E862-B422-4BFA-A862-72C963DF9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37" y="3135974"/>
            <a:ext cx="9453776" cy="19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0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39AF7-00B5-46D4-8B61-5B526C96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“FLASH-effect” – </a:t>
            </a:r>
            <a:r>
              <a:rPr lang="en-US" b="1" dirty="0"/>
              <a:t>U</a:t>
            </a:r>
            <a:r>
              <a:rPr lang="en-US" dirty="0"/>
              <a:t>ltra </a:t>
            </a:r>
            <a:r>
              <a:rPr lang="en-US" b="1" dirty="0"/>
              <a:t>H</a:t>
            </a:r>
            <a:r>
              <a:rPr lang="en-US" dirty="0"/>
              <a:t>igh </a:t>
            </a:r>
            <a:r>
              <a:rPr lang="en-US" b="1" dirty="0"/>
              <a:t>D</a:t>
            </a:r>
            <a:r>
              <a:rPr lang="en-US" dirty="0"/>
              <a:t>ose </a:t>
            </a:r>
            <a:r>
              <a:rPr lang="en-US" b="1" dirty="0"/>
              <a:t>R</a:t>
            </a:r>
            <a:r>
              <a:rPr lang="en-US" dirty="0"/>
              <a:t>ate (UHDR) Irradiations</a:t>
            </a:r>
            <a:br>
              <a:rPr lang="en-US" dirty="0"/>
            </a:br>
            <a:r>
              <a:rPr lang="de-DE" dirty="0"/>
              <a:t>H</a:t>
            </a:r>
            <a:r>
              <a:rPr lang="en-GB" dirty="0"/>
              <a:t>IT </a:t>
            </a:r>
            <a:r>
              <a:rPr lang="en-GB" dirty="0" err="1"/>
              <a:t>uHDR</a:t>
            </a:r>
            <a:r>
              <a:rPr lang="en-GB" dirty="0"/>
              <a:t>-spills</a:t>
            </a:r>
            <a:br>
              <a:rPr lang="en-US" dirty="0"/>
            </a:b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A4D157-D83B-4DD1-A6FD-A88A4A6D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6568751" cy="4525963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Intensity controlled</a:t>
            </a:r>
          </a:p>
          <a:p>
            <a:r>
              <a:rPr lang="en-US" dirty="0">
                <a:solidFill>
                  <a:schemeClr val="accent5"/>
                </a:solidFill>
              </a:rPr>
              <a:t>Optics for </a:t>
            </a:r>
            <a:r>
              <a:rPr lang="en-US" i="1" dirty="0">
                <a:solidFill>
                  <a:schemeClr val="accent5"/>
                </a:solidFill>
              </a:rPr>
              <a:t>faster (but still slow) </a:t>
            </a:r>
            <a:r>
              <a:rPr lang="en-US" dirty="0">
                <a:solidFill>
                  <a:schemeClr val="accent5"/>
                </a:solidFill>
              </a:rPr>
              <a:t>extraction (increased sextupole strength, quadrupoles closer to 3</a:t>
            </a:r>
            <a:r>
              <a:rPr lang="en-US" baseline="30000" dirty="0">
                <a:solidFill>
                  <a:schemeClr val="accent5"/>
                </a:solidFill>
              </a:rPr>
              <a:t>rd</a:t>
            </a:r>
            <a:r>
              <a:rPr lang="en-US" dirty="0">
                <a:solidFill>
                  <a:schemeClr val="accent5"/>
                </a:solidFill>
              </a:rPr>
              <a:t> order resonance.</a:t>
            </a:r>
          </a:p>
          <a:p>
            <a:r>
              <a:rPr lang="en-GB" dirty="0"/>
              <a:t>Dose rates up to 200 </a:t>
            </a:r>
            <a:r>
              <a:rPr lang="en-GB" dirty="0" err="1"/>
              <a:t>Gy</a:t>
            </a:r>
            <a:r>
              <a:rPr lang="en-GB" dirty="0"/>
              <a:t>/s.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Example helium: 3.5e10 particles in 90ms </a:t>
            </a:r>
            <a:r>
              <a:rPr lang="de-DE" dirty="0">
                <a:solidFill>
                  <a:schemeClr val="accent5"/>
                </a:solidFill>
                <a:sym typeface="Wingdings" panose="05000000000000000000" pitchFamily="2" charset="2"/>
              </a:rPr>
              <a:t></a:t>
            </a:r>
            <a:br>
              <a:rPr lang="de-DE" dirty="0">
                <a:solidFill>
                  <a:schemeClr val="accent5"/>
                </a:solidFill>
                <a:sym typeface="Wingdings" panose="05000000000000000000" pitchFamily="2" charset="2"/>
              </a:rPr>
            </a:br>
            <a:r>
              <a:rPr lang="de-DE" dirty="0">
                <a:solidFill>
                  <a:schemeClr val="accent5"/>
                </a:solidFill>
                <a:sym typeface="Wingdings" panose="05000000000000000000" pitchFamily="2" charset="2"/>
              </a:rPr>
              <a:t>3.9e10 part./s. </a:t>
            </a:r>
            <a:r>
              <a:rPr lang="en-GB" dirty="0"/>
              <a:t>&gt; 50 times higher than therapy </a:t>
            </a:r>
          </a:p>
          <a:p>
            <a:r>
              <a:rPr lang="de-DE" dirty="0"/>
              <a:t>S</a:t>
            </a:r>
            <a:r>
              <a:rPr lang="en-GB" dirty="0"/>
              <a:t>till applying high quality raster-scanning</a:t>
            </a:r>
          </a:p>
          <a:p>
            <a:endParaRPr lang="en-GB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7E42DF1F-FC8E-4B20-B9EA-97D025507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4268" y="1756410"/>
            <a:ext cx="5013649" cy="375353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5B7D364-2719-415B-85D1-176CECBE29AA}"/>
              </a:ext>
            </a:extLst>
          </p:cNvPr>
          <p:cNvSpPr/>
          <p:nvPr/>
        </p:nvSpPr>
        <p:spPr>
          <a:xfrm>
            <a:off x="472966" y="5780690"/>
            <a:ext cx="10625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545455"/>
                </a:solidFill>
              </a:rPr>
              <a:t>C. Schömers, S. Brons, R. Cee, A. Peters, S. Scheloske, T. Haberer, “BEAM PROPERTIES BEYOND THE THERAPEUTIC RANGE AT HIT”, in Proc. IPAC’23, Venice, Italy, May 2023, paper THPM064, </a:t>
            </a:r>
            <a:r>
              <a:rPr lang="en-GB" sz="1400" dirty="0">
                <a:solidFill>
                  <a:srgbClr val="5454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http://doi/jacow-ipac2023-thpm064/index.html</a:t>
            </a:r>
            <a:r>
              <a:rPr lang="en-GB" sz="1400" dirty="0">
                <a:solidFill>
                  <a:srgbClr val="54545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87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36358-690F-4238-9582-3F1FACBC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“FLASH-effect” – </a:t>
            </a:r>
            <a:r>
              <a:rPr lang="en-US" b="1" dirty="0"/>
              <a:t>U</a:t>
            </a:r>
            <a:r>
              <a:rPr lang="en-US" dirty="0"/>
              <a:t>ltra </a:t>
            </a:r>
            <a:r>
              <a:rPr lang="en-US" b="1" dirty="0"/>
              <a:t>H</a:t>
            </a:r>
            <a:r>
              <a:rPr lang="en-US" dirty="0"/>
              <a:t>igh </a:t>
            </a:r>
            <a:r>
              <a:rPr lang="en-US" b="1" dirty="0"/>
              <a:t>D</a:t>
            </a:r>
            <a:r>
              <a:rPr lang="en-US" dirty="0"/>
              <a:t>ose </a:t>
            </a:r>
            <a:r>
              <a:rPr lang="en-US" b="1" dirty="0"/>
              <a:t>R</a:t>
            </a:r>
            <a:r>
              <a:rPr lang="en-US" dirty="0"/>
              <a:t>ate (UHDR) Irradiations</a:t>
            </a:r>
            <a:br>
              <a:rPr lang="en-US" dirty="0"/>
            </a:br>
            <a:r>
              <a:rPr lang="en-US" sz="2800" dirty="0"/>
              <a:t>Future challenges for SX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686DA0-899B-4FED-A5D4-49F3B6509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152" y="379744"/>
            <a:ext cx="109728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solidFill>
                <a:srgbClr val="009FE3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5E1939-5217-4046-AE1C-D2E0A850E0B6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3"/>
            <a:ext cx="59418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rgbClr val="545455"/>
                </a:solidFill>
                <a:latin typeface="+mn-lt"/>
                <a:ea typeface="+mn-ea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rgbClr val="545455"/>
                </a:solidFill>
                <a:latin typeface="+mn-lt"/>
                <a:ea typeface="+mn-ea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400">
                <a:solidFill>
                  <a:srgbClr val="545455"/>
                </a:solidFill>
                <a:latin typeface="+mn-lt"/>
                <a:ea typeface="+mn-ea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>
              <a:solidFill>
                <a:schemeClr val="accent5"/>
              </a:solidFill>
            </a:endParaRPr>
          </a:p>
          <a:p>
            <a:r>
              <a:rPr lang="en-US" kern="0" dirty="0">
                <a:solidFill>
                  <a:schemeClr val="accent5"/>
                </a:solidFill>
              </a:rPr>
              <a:t>Up to now: total dose was independent of the dose rate;</a:t>
            </a:r>
          </a:p>
          <a:p>
            <a:r>
              <a:rPr lang="en-US" kern="0" dirty="0">
                <a:solidFill>
                  <a:schemeClr val="accent5"/>
                </a:solidFill>
              </a:rPr>
              <a:t>If the Flash-effect is true: </a:t>
            </a:r>
            <a:r>
              <a:rPr lang="en-US" b="1" kern="0" dirty="0">
                <a:solidFill>
                  <a:srgbClr val="009FE3"/>
                </a:solidFill>
              </a:rPr>
              <a:t>dose or biological effectiveness depends on dose rate</a:t>
            </a:r>
            <a:r>
              <a:rPr lang="en-US" kern="0" dirty="0">
                <a:solidFill>
                  <a:schemeClr val="accent5"/>
                </a:solidFill>
              </a:rPr>
              <a:t>!</a:t>
            </a:r>
          </a:p>
          <a:p>
            <a:r>
              <a:rPr lang="en-US" dirty="0"/>
              <a:t>Dose rate will be a significant parameter for the treatment planning system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	</a:t>
            </a:r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5"/>
                </a:solidFill>
              </a:rPr>
              <a:t>We have to provide stable, predictable spills of a certain </a:t>
            </a:r>
            <a:r>
              <a:rPr lang="en-US" b="1" dirty="0" err="1">
                <a:solidFill>
                  <a:schemeClr val="accent5"/>
                </a:solidFill>
              </a:rPr>
              <a:t>uHDR</a:t>
            </a:r>
            <a:r>
              <a:rPr lang="en-US" b="1" dirty="0">
                <a:solidFill>
                  <a:schemeClr val="accent5"/>
                </a:solidFill>
              </a:rPr>
              <a:t> intensity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endParaRPr lang="en-US" kern="0" dirty="0">
              <a:solidFill>
                <a:schemeClr val="accent5"/>
              </a:solidFill>
            </a:endParaRPr>
          </a:p>
          <a:p>
            <a:endParaRPr lang="en-US" kern="0" dirty="0">
              <a:solidFill>
                <a:schemeClr val="accent5"/>
              </a:solidFill>
              <a:sym typeface="Wingdings" panose="05000000000000000000" pitchFamily="2" charset="2"/>
            </a:endParaRPr>
          </a:p>
          <a:p>
            <a:endParaRPr lang="en-US" kern="0" dirty="0">
              <a:solidFill>
                <a:schemeClr val="accent5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694D13E-2449-4272-AD39-779F2BBC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110" y="2354424"/>
            <a:ext cx="4470400" cy="301752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EF76A3A-5936-46DC-BCC1-1EFF914CB8C8}"/>
              </a:ext>
            </a:extLst>
          </p:cNvPr>
          <p:cNvSpPr/>
          <p:nvPr/>
        </p:nvSpPr>
        <p:spPr>
          <a:xfrm>
            <a:off x="413407" y="5570066"/>
            <a:ext cx="1097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545455"/>
                </a:solidFill>
              </a:rPr>
              <a:t>Walter </a:t>
            </a:r>
            <a:r>
              <a:rPr lang="it-IT" sz="1400" dirty="0" err="1">
                <a:solidFill>
                  <a:srgbClr val="545455"/>
                </a:solidFill>
              </a:rPr>
              <a:t>Tinganelli</a:t>
            </a:r>
            <a:r>
              <a:rPr lang="it-IT" sz="1400" dirty="0">
                <a:solidFill>
                  <a:srgbClr val="545455"/>
                </a:solidFill>
              </a:rPr>
              <a:t>, Olga </a:t>
            </a:r>
            <a:r>
              <a:rPr lang="it-IT" sz="1400" dirty="0" err="1">
                <a:solidFill>
                  <a:srgbClr val="545455"/>
                </a:solidFill>
              </a:rPr>
              <a:t>Sokol</a:t>
            </a:r>
            <a:r>
              <a:rPr lang="it-IT" sz="1400" dirty="0">
                <a:solidFill>
                  <a:srgbClr val="545455"/>
                </a:solidFill>
              </a:rPr>
              <a:t>, Martina Quartieri, </a:t>
            </a:r>
            <a:r>
              <a:rPr lang="it-IT" sz="1400" dirty="0" err="1">
                <a:solidFill>
                  <a:srgbClr val="545455"/>
                </a:solidFill>
              </a:rPr>
              <a:t>Anggraeini</a:t>
            </a:r>
            <a:r>
              <a:rPr lang="it-IT" sz="1400" dirty="0">
                <a:solidFill>
                  <a:srgbClr val="545455"/>
                </a:solidFill>
              </a:rPr>
              <a:t> </a:t>
            </a:r>
            <a:r>
              <a:rPr lang="it-IT" sz="1400" dirty="0" err="1">
                <a:solidFill>
                  <a:srgbClr val="545455"/>
                </a:solidFill>
              </a:rPr>
              <a:t>Puspitasari</a:t>
            </a:r>
            <a:r>
              <a:rPr lang="it-IT" sz="1400" dirty="0">
                <a:solidFill>
                  <a:srgbClr val="545455"/>
                </a:solidFill>
              </a:rPr>
              <a:t>, </a:t>
            </a:r>
            <a:r>
              <a:rPr lang="en-GB" sz="1400" dirty="0">
                <a:solidFill>
                  <a:srgbClr val="545455"/>
                </a:solidFill>
              </a:rPr>
              <a:t>Ivana Dokic, Amir Abdollahi, Marco Durante, Thomas Haberer, Jürgen Debus, Daria </a:t>
            </a:r>
            <a:r>
              <a:rPr lang="en-GB" sz="1400" dirty="0" err="1">
                <a:solidFill>
                  <a:srgbClr val="545455"/>
                </a:solidFill>
              </a:rPr>
              <a:t>Boscolo</a:t>
            </a:r>
            <a:r>
              <a:rPr lang="en-GB" sz="1400" dirty="0">
                <a:solidFill>
                  <a:srgbClr val="545455"/>
                </a:solidFill>
              </a:rPr>
              <a:t>, Bernd Voss, Stephan Brons, Christoph </a:t>
            </a:r>
            <a:r>
              <a:rPr lang="en-GB" sz="1400" dirty="0" err="1">
                <a:solidFill>
                  <a:srgbClr val="545455"/>
                </a:solidFill>
              </a:rPr>
              <a:t>Schuy</a:t>
            </a:r>
            <a:r>
              <a:rPr lang="en-GB" sz="1400" dirty="0">
                <a:solidFill>
                  <a:srgbClr val="545455"/>
                </a:solidFill>
              </a:rPr>
              <a:t>, Felix Horst, and Ulrich Weber. Ultra-high dose rate (FLASH) carbon ion irradiation: dosimetry and first cell experiments. International Journal of Radiation Oncology, Biology, Physics, 2021.</a:t>
            </a:r>
          </a:p>
        </p:txBody>
      </p:sp>
    </p:spTree>
    <p:extLst>
      <p:ext uri="{BB962C8B-B14F-4D97-AF65-F5344CB8AC3E}">
        <p14:creationId xmlns:p14="http://schemas.microsoft.com/office/powerpoint/2010/main" val="274119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34891-CB1E-4566-BF00-33693EC2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iRAD</a:t>
            </a:r>
            <a:r>
              <a:rPr lang="en-US" dirty="0"/>
              <a:t> – Ion Beam Radiography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04A506-4A21-405A-A390-8A47D8F8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85175"/>
            <a:ext cx="10972800" cy="2040991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Idea of ion beam radiography: use particle beams also for imaging</a:t>
            </a:r>
          </a:p>
          <a:p>
            <a:r>
              <a:rPr lang="en-US" dirty="0">
                <a:solidFill>
                  <a:schemeClr val="accent5"/>
                </a:solidFill>
              </a:rPr>
              <a:t>Good for treatment planning – same radiation for image and treatment</a:t>
            </a:r>
          </a:p>
          <a:p>
            <a:r>
              <a:rPr lang="en-US" dirty="0">
                <a:solidFill>
                  <a:schemeClr val="accent5"/>
                </a:solidFill>
              </a:rPr>
              <a:t>Possibility of in situ monitoring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7486ACD-9676-4A90-A050-347BE22873FA}"/>
              </a:ext>
            </a:extLst>
          </p:cNvPr>
          <p:cNvSpPr/>
          <p:nvPr/>
        </p:nvSpPr>
        <p:spPr>
          <a:xfrm>
            <a:off x="493986" y="5354624"/>
            <a:ext cx="11088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1400" dirty="0">
                <a:solidFill>
                  <a:srgbClr val="545455"/>
                </a:solidFill>
              </a:rPr>
              <a:t>T. </a:t>
            </a:r>
            <a:r>
              <a:rPr lang="en-GB" sz="1400" dirty="0" err="1">
                <a:solidFill>
                  <a:srgbClr val="545455"/>
                </a:solidFill>
              </a:rPr>
              <a:t>Gehrke</a:t>
            </a:r>
            <a:r>
              <a:rPr lang="en-GB" sz="1400" dirty="0">
                <a:solidFill>
                  <a:srgbClr val="545455"/>
                </a:solidFill>
              </a:rPr>
              <a:t> et al., “Theoretical and experimental comparison of proton and helium-beam radiography using silicon pixel detectors”, Phys. Med. Biol., vol. 63, no. 3, p. 035037, Feb. 2018. </a:t>
            </a:r>
            <a:r>
              <a:rPr lang="en-GB" sz="1400" dirty="0">
                <a:solidFill>
                  <a:srgbClr val="5454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https://doi:10.1088/1361-6560/aaa60f</a:t>
            </a:r>
            <a:r>
              <a:rPr lang="en-GB" sz="1400" dirty="0">
                <a:solidFill>
                  <a:srgbClr val="545455"/>
                </a:solidFill>
              </a:rPr>
              <a:t>  </a:t>
            </a:r>
          </a:p>
          <a:p>
            <a:pPr marL="342900" indent="-342900">
              <a:buFont typeface="Arial"/>
              <a:buChar char="•"/>
            </a:pPr>
            <a:r>
              <a:rPr lang="en-GB" sz="1400" dirty="0">
                <a:solidFill>
                  <a:srgbClr val="545455"/>
                </a:solidFill>
              </a:rPr>
              <a:t>A. </a:t>
            </a:r>
            <a:r>
              <a:rPr lang="en-GB" sz="1400" dirty="0" err="1">
                <a:solidFill>
                  <a:srgbClr val="545455"/>
                </a:solidFill>
              </a:rPr>
              <a:t>Burker</a:t>
            </a:r>
            <a:r>
              <a:rPr lang="en-GB" sz="1400" dirty="0">
                <a:solidFill>
                  <a:srgbClr val="545455"/>
                </a:solidFill>
              </a:rPr>
              <a:t> et al., “Imaging with Ion Beams at </a:t>
            </a:r>
            <a:r>
              <a:rPr lang="en-GB" sz="1400" dirty="0" err="1">
                <a:solidFill>
                  <a:srgbClr val="545455"/>
                </a:solidFill>
              </a:rPr>
              <a:t>MedAustron</a:t>
            </a:r>
            <a:r>
              <a:rPr lang="en-GB" sz="1400" dirty="0">
                <a:solidFill>
                  <a:srgbClr val="545455"/>
                </a:solidFill>
              </a:rPr>
              <a:t>”, Nuclear Inst. and Methods in Physics Research, A 958 (2020) 162246, </a:t>
            </a:r>
            <a:r>
              <a:rPr lang="en-GB" sz="1400" dirty="0">
                <a:solidFill>
                  <a:srgbClr val="54545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https://doi.org/10.1016/j.nima.2019.05.087</a:t>
            </a:r>
            <a:r>
              <a:rPr lang="en-GB" sz="1400" dirty="0">
                <a:solidFill>
                  <a:srgbClr val="545455"/>
                </a:solidFill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423646-5F64-4578-81BE-491BC463BD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7" t="30268" r="16080" b="51111"/>
          <a:stretch/>
        </p:blipFill>
        <p:spPr>
          <a:xfrm>
            <a:off x="861849" y="1532618"/>
            <a:ext cx="7680432" cy="2410752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96FC897-D2D3-44CF-8CE5-3F96E5EE2750}"/>
              </a:ext>
            </a:extLst>
          </p:cNvPr>
          <p:cNvSpPr/>
          <p:nvPr/>
        </p:nvSpPr>
        <p:spPr>
          <a:xfrm>
            <a:off x="4708634" y="2351696"/>
            <a:ext cx="1891862" cy="116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Object</a:t>
            </a:r>
            <a:r>
              <a:rPr lang="de-DE" dirty="0"/>
              <a:t> / </a:t>
            </a:r>
          </a:p>
          <a:p>
            <a:pPr algn="ctr"/>
            <a:r>
              <a:rPr lang="de-DE" dirty="0"/>
              <a:t>Patient</a:t>
            </a:r>
            <a:endParaRPr lang="en-GB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0DB73E9-7444-446B-AC3E-EF74BE99902F}"/>
              </a:ext>
            </a:extLst>
          </p:cNvPr>
          <p:cNvSpPr/>
          <p:nvPr/>
        </p:nvSpPr>
        <p:spPr>
          <a:xfrm>
            <a:off x="7421614" y="1529990"/>
            <a:ext cx="1090448" cy="2410752"/>
          </a:xfrm>
          <a:prstGeom prst="rect">
            <a:avLst/>
          </a:prstGeom>
          <a:noFill/>
          <a:ln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F9440B-7B4A-4DF6-9046-10071ABB8941}"/>
              </a:ext>
            </a:extLst>
          </p:cNvPr>
          <p:cNvSpPr/>
          <p:nvPr/>
        </p:nvSpPr>
        <p:spPr>
          <a:xfrm>
            <a:off x="7546424" y="1899752"/>
            <a:ext cx="262758" cy="20409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9855DCE-5F62-4F97-9485-06927DE29CF1}"/>
              </a:ext>
            </a:extLst>
          </p:cNvPr>
          <p:cNvSpPr/>
          <p:nvPr/>
        </p:nvSpPr>
        <p:spPr>
          <a:xfrm>
            <a:off x="7835459" y="1902380"/>
            <a:ext cx="262758" cy="20409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BCD9615-9566-4E94-9BDC-83820FFAC998}"/>
              </a:ext>
            </a:extLst>
          </p:cNvPr>
          <p:cNvSpPr/>
          <p:nvPr/>
        </p:nvSpPr>
        <p:spPr>
          <a:xfrm>
            <a:off x="8124494" y="1902380"/>
            <a:ext cx="262758" cy="20409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FAEC16C-3536-4D3B-8324-6EC9D8E3ECD4}"/>
              </a:ext>
            </a:extLst>
          </p:cNvPr>
          <p:cNvCxnSpPr>
            <a:cxnSpLocks/>
          </p:cNvCxnSpPr>
          <p:nvPr/>
        </p:nvCxnSpPr>
        <p:spPr>
          <a:xfrm>
            <a:off x="3626069" y="2776721"/>
            <a:ext cx="4464269" cy="397410"/>
          </a:xfrm>
          <a:prstGeom prst="line">
            <a:avLst/>
          </a:prstGeom>
          <a:ln w="38100">
            <a:solidFill>
              <a:srgbClr val="E67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DB58B1AE-7B9B-4BAE-B255-B2F9C4FCB399}"/>
              </a:ext>
            </a:extLst>
          </p:cNvPr>
          <p:cNvSpPr txBox="1"/>
          <p:nvPr/>
        </p:nvSpPr>
        <p:spPr>
          <a:xfrm>
            <a:off x="7494129" y="1529106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Detector</a:t>
            </a:r>
            <a:endParaRPr lang="en-GB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65224D8-1CB9-4DF1-93F8-49145FCAD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7674" y="2426902"/>
            <a:ext cx="2682240" cy="15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83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id="{04F4CFEC-00E8-4CD8-8B5A-01EE2FB51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633" y="1331122"/>
            <a:ext cx="6771057" cy="30116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4AA7EB-AAAD-4050-99A2-1C86B52E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iRAD</a:t>
            </a:r>
            <a:r>
              <a:rPr lang="en-US" dirty="0"/>
              <a:t> – Ion Beam Radiography</a:t>
            </a:r>
            <a:br>
              <a:rPr lang="en-US" sz="2800" dirty="0"/>
            </a:br>
            <a:r>
              <a:rPr lang="en-US" sz="2800" dirty="0"/>
              <a:t>Carbon – Helium mixed beam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6A2E1-EFA1-4785-84B8-1EFE2B81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41" y="5150913"/>
            <a:ext cx="11340662" cy="1570820"/>
          </a:xfrm>
        </p:spPr>
        <p:txBody>
          <a:bodyPr/>
          <a:lstStyle/>
          <a:p>
            <a:r>
              <a:rPr lang="en-GB" sz="1400" dirty="0"/>
              <a:t>L. Volz, L. Kelleter, S. Brons, L. </a:t>
            </a:r>
            <a:r>
              <a:rPr lang="en-GB" sz="1400" dirty="0" err="1"/>
              <a:t>Burigo</a:t>
            </a:r>
            <a:r>
              <a:rPr lang="en-GB" sz="1400" dirty="0"/>
              <a:t>, C. </a:t>
            </a:r>
            <a:r>
              <a:rPr lang="en-GB" sz="1400" dirty="0" err="1"/>
              <a:t>Graeff</a:t>
            </a:r>
            <a:r>
              <a:rPr lang="en-GB" sz="1400" dirty="0"/>
              <a:t>, N. I. Niebuhr, R. </a:t>
            </a:r>
            <a:r>
              <a:rPr lang="en-GB" sz="1400" dirty="0" err="1"/>
              <a:t>Radogna</a:t>
            </a:r>
            <a:r>
              <a:rPr lang="en-GB" sz="1400" dirty="0"/>
              <a:t>, S. Scheloske, C. Schömers, S. Jolly, and J. </a:t>
            </a:r>
            <a:r>
              <a:rPr lang="en-GB" sz="1400" dirty="0" err="1"/>
              <a:t>Seco</a:t>
            </a:r>
            <a:r>
              <a:rPr lang="en-GB" sz="1400" dirty="0"/>
              <a:t>. Experimental exploration of a mixed helium/carbon beam for online treatment monitoring in carbon ion beam therapy. Physics in Medicine &amp; Biology, 65(5):055002, </a:t>
            </a:r>
            <a:r>
              <a:rPr lang="en-GB" sz="1400" dirty="0" err="1"/>
              <a:t>feb</a:t>
            </a:r>
            <a:r>
              <a:rPr lang="en-GB" sz="1400" dirty="0"/>
              <a:t> 2020.</a:t>
            </a:r>
          </a:p>
          <a:p>
            <a:r>
              <a:rPr lang="en-GB" sz="1400" dirty="0"/>
              <a:t>C. Knobloch, M. </a:t>
            </a:r>
            <a:r>
              <a:rPr lang="en-GB" sz="1400" dirty="0" err="1"/>
              <a:t>Metzner</a:t>
            </a:r>
            <a:r>
              <a:rPr lang="en-GB" sz="1400" dirty="0"/>
              <a:t>, F. </a:t>
            </a:r>
            <a:r>
              <a:rPr lang="en-GB" sz="1400" dirty="0" err="1"/>
              <a:t>Kehrein</a:t>
            </a:r>
            <a:r>
              <a:rPr lang="en-GB" sz="1400" dirty="0"/>
              <a:t>, C. Schömers, S. Scheloske, S. Brons, R. Hermann, A. Peters, O. </a:t>
            </a:r>
            <a:r>
              <a:rPr lang="en-GB" sz="1400" dirty="0" err="1"/>
              <a:t>Jäkel</a:t>
            </a:r>
            <a:r>
              <a:rPr lang="en-GB" sz="1400" dirty="0"/>
              <a:t>, M. </a:t>
            </a:r>
            <a:r>
              <a:rPr lang="en-GB" sz="1400" dirty="0" err="1"/>
              <a:t>Martisikova</a:t>
            </a:r>
            <a:r>
              <a:rPr lang="en-GB" sz="1400" dirty="0"/>
              <a:t> and T. </a:t>
            </a:r>
            <a:r>
              <a:rPr lang="en-GB" sz="1400" dirty="0" err="1"/>
              <a:t>Gehrke</a:t>
            </a:r>
            <a:r>
              <a:rPr lang="en-GB" sz="1400" dirty="0"/>
              <a:t>. Establishment and evaluation of a water-equivalent thickness calibration for helium-beam radiography with high-energy beams and thin silicon pixel detectors. </a:t>
            </a:r>
            <a:r>
              <a:rPr lang="en-GB" sz="1400" i="1" dirty="0"/>
              <a:t>Medical Physics</a:t>
            </a:r>
            <a:r>
              <a:rPr lang="en-GB" sz="1400" dirty="0"/>
              <a:t>, to be published 2022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8EF89D-895E-402C-8608-087BDABDF85A}"/>
              </a:ext>
            </a:extLst>
          </p:cNvPr>
          <p:cNvSpPr txBox="1"/>
          <p:nvPr/>
        </p:nvSpPr>
        <p:spPr>
          <a:xfrm>
            <a:off x="420413" y="1597573"/>
            <a:ext cx="4792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355"/>
                </a:solidFill>
              </a:rPr>
              <a:t>Treatment and online monitoring</a:t>
            </a:r>
            <a:br>
              <a:rPr lang="en-US" sz="2400" dirty="0">
                <a:solidFill>
                  <a:srgbClr val="535355"/>
                </a:solidFill>
              </a:rPr>
            </a:br>
            <a:r>
              <a:rPr lang="en-US" sz="2400" dirty="0">
                <a:solidFill>
                  <a:srgbClr val="535355"/>
                </a:solidFill>
              </a:rPr>
              <a:t>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355"/>
                </a:solidFill>
              </a:rPr>
              <a:t>Accelerate 2 ions with same a/q </a:t>
            </a:r>
            <a:br>
              <a:rPr lang="en-US" sz="2400" dirty="0">
                <a:solidFill>
                  <a:srgbClr val="535355"/>
                </a:solidFill>
              </a:rPr>
            </a:br>
            <a:r>
              <a:rPr lang="en-US" sz="2400" dirty="0">
                <a:solidFill>
                  <a:srgbClr val="535355"/>
                </a:solidFill>
              </a:rPr>
              <a:t>to same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355"/>
                </a:solidFill>
              </a:rPr>
              <a:t>Carbon ions stop in the patient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355"/>
                </a:solidFill>
              </a:rPr>
              <a:t>Helium ions stop in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5355"/>
                </a:solidFill>
              </a:rPr>
              <a:t>Simultaneous extraction!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35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35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353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8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B7F46-3C93-4F93-BEEA-E30F24D2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iRAD</a:t>
            </a:r>
            <a:r>
              <a:rPr lang="en-US" dirty="0"/>
              <a:t> – Ion Beam Radiography</a:t>
            </a:r>
            <a:br>
              <a:rPr lang="en-US" dirty="0"/>
            </a:br>
            <a:r>
              <a:rPr lang="en-US" sz="2800" dirty="0"/>
              <a:t>What the accelerator has to provide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51258D-8661-4E90-A2F5-4CE91D0BD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4"/>
            <a:ext cx="5580993" cy="3371190"/>
          </a:xfrm>
        </p:spPr>
        <p:txBody>
          <a:bodyPr/>
          <a:lstStyle/>
          <a:p>
            <a:r>
              <a:rPr lang="en-GB" dirty="0"/>
              <a:t>Low total (extra-) dose for imaging part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Increased spill length</a:t>
            </a:r>
          </a:p>
          <a:p>
            <a:r>
              <a:rPr lang="en-US" b="1" dirty="0">
                <a:solidFill>
                  <a:schemeClr val="accent5"/>
                </a:solidFill>
              </a:rPr>
              <a:t>Stable low intensity </a:t>
            </a:r>
            <a:r>
              <a:rPr lang="en-US" dirty="0">
                <a:solidFill>
                  <a:schemeClr val="accent5"/>
                </a:solidFill>
              </a:rPr>
              <a:t>of ≈ 1000 part./s</a:t>
            </a:r>
          </a:p>
          <a:p>
            <a:r>
              <a:rPr lang="en-US" dirty="0">
                <a:solidFill>
                  <a:schemeClr val="accent5"/>
                </a:solidFill>
              </a:rPr>
              <a:t>Detectors for that kind of low intensity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beams</a:t>
            </a:r>
            <a:r>
              <a:rPr lang="en-GB" dirty="0">
                <a:solidFill>
                  <a:schemeClr val="accent5"/>
                </a:solidFill>
              </a:rPr>
              <a:t> e.g. scintillation fibre beam monitor</a:t>
            </a:r>
          </a:p>
          <a:p>
            <a:endParaRPr lang="de-DE" dirty="0">
              <a:solidFill>
                <a:schemeClr val="accent5"/>
              </a:solidFill>
            </a:endParaRPr>
          </a:p>
          <a:p>
            <a:r>
              <a:rPr lang="de-DE" dirty="0">
                <a:solidFill>
                  <a:schemeClr val="accent5"/>
                </a:solidFill>
              </a:rPr>
              <a:t>F</a:t>
            </a:r>
            <a:r>
              <a:rPr lang="en-GB" dirty="0">
                <a:solidFill>
                  <a:schemeClr val="accent5"/>
                </a:solidFill>
              </a:rPr>
              <a:t>or mixed beams: simultaneous slow </a:t>
            </a:r>
            <a:br>
              <a:rPr lang="en-GB" dirty="0">
                <a:solidFill>
                  <a:schemeClr val="accent5"/>
                </a:solidFill>
              </a:rPr>
            </a:br>
            <a:r>
              <a:rPr lang="en-GB" dirty="0">
                <a:solidFill>
                  <a:schemeClr val="accent5"/>
                </a:solidFill>
              </a:rPr>
              <a:t>extraction of 2 different ion types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20FCED5-B11A-47C4-9D25-C666A283AD0D}"/>
              </a:ext>
            </a:extLst>
          </p:cNvPr>
          <p:cNvSpPr/>
          <p:nvPr/>
        </p:nvSpPr>
        <p:spPr>
          <a:xfrm>
            <a:off x="609600" y="5780690"/>
            <a:ext cx="10489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545455"/>
                </a:solidFill>
              </a:rPr>
              <a:t>R. Hermann et al., “Advancements in the scintillation </a:t>
            </a:r>
            <a:r>
              <a:rPr lang="en-GB" sz="1400" dirty="0" err="1">
                <a:solidFill>
                  <a:srgbClr val="545455"/>
                </a:solidFill>
              </a:rPr>
              <a:t>fiber</a:t>
            </a:r>
            <a:r>
              <a:rPr lang="en-GB" sz="1400" dirty="0">
                <a:solidFill>
                  <a:srgbClr val="545455"/>
                </a:solidFill>
              </a:rPr>
              <a:t> monitor for low-intensity ion beams at HIT”, presented at the IPAC’23, Venice, Italy, May 2023, paper THPL101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3FD0BE1-C1ED-4F95-B34B-AF3665F06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93" y="2044895"/>
            <a:ext cx="5770179" cy="27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8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E93F3-213D-476F-85F5-B97E584F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 </a:t>
            </a:r>
            <a:r>
              <a:rPr lang="de-DE" dirty="0" err="1"/>
              <a:t>ion</a:t>
            </a:r>
            <a:r>
              <a:rPr lang="de-DE" dirty="0"/>
              <a:t> </a:t>
            </a:r>
            <a:r>
              <a:rPr lang="de-DE" dirty="0" err="1"/>
              <a:t>treatment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3CBFAC-E691-4FF3-B5E4-DD381882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6390290" cy="4525963"/>
          </a:xfrm>
        </p:spPr>
        <p:txBody>
          <a:bodyPr/>
          <a:lstStyle/>
          <a:p>
            <a:r>
              <a:rPr lang="en-US" dirty="0"/>
              <a:t>What is multi ion treatment: treating the patient with more than one ion type.</a:t>
            </a:r>
          </a:p>
          <a:p>
            <a:r>
              <a:rPr lang="en-US" dirty="0"/>
              <a:t>Why? </a:t>
            </a:r>
            <a:r>
              <a:rPr lang="en-GB" dirty="0"/>
              <a:t>Maximize the therapeutic effects;</a:t>
            </a:r>
            <a:br>
              <a:rPr lang="en-GB" dirty="0"/>
            </a:br>
            <a:r>
              <a:rPr lang="en-GB" dirty="0"/>
              <a:t>m</a:t>
            </a:r>
            <a:r>
              <a:rPr lang="en-US" dirty="0" err="1"/>
              <a:t>ake</a:t>
            </a:r>
            <a:r>
              <a:rPr lang="en-US" dirty="0"/>
              <a:t> use of different LETs (=</a:t>
            </a:r>
            <a:r>
              <a:rPr lang="en-GB" dirty="0"/>
              <a:t>linear energy transfer, “</a:t>
            </a:r>
            <a:r>
              <a:rPr lang="en-GB" dirty="0" err="1"/>
              <a:t>severeness</a:t>
            </a:r>
            <a:r>
              <a:rPr lang="en-GB" dirty="0"/>
              <a:t>” of damage)</a:t>
            </a:r>
            <a:endParaRPr lang="en-US" dirty="0"/>
          </a:p>
          <a:p>
            <a:endParaRPr lang="en-US" dirty="0"/>
          </a:p>
          <a:p>
            <a:r>
              <a:rPr lang="en-US" dirty="0"/>
              <a:t>Two ions </a:t>
            </a:r>
            <a:r>
              <a:rPr lang="en-US" dirty="0">
                <a:sym typeface="Wingdings" panose="05000000000000000000" pitchFamily="2" charset="2"/>
              </a:rPr>
              <a:t> twice the number of slices  double irradiation time</a:t>
            </a:r>
            <a:endParaRPr lang="en-US" dirty="0"/>
          </a:p>
          <a:p>
            <a:r>
              <a:rPr lang="en-US" dirty="0"/>
              <a:t>To be comparably fast as now: increase the speed of dose application e.g. </a:t>
            </a:r>
            <a:r>
              <a:rPr lang="en-US" b="1" dirty="0"/>
              <a:t>higher intensity</a:t>
            </a:r>
            <a:r>
              <a:rPr lang="en-US" dirty="0"/>
              <a:t>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F3D774-1887-47F0-87B1-EDF0A81C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704" y="274638"/>
            <a:ext cx="4736470" cy="558624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581DA8C-05E4-46D8-B09C-CE0D5DE1A1CB}"/>
              </a:ext>
            </a:extLst>
          </p:cNvPr>
          <p:cNvSpPr/>
          <p:nvPr/>
        </p:nvSpPr>
        <p:spPr>
          <a:xfrm>
            <a:off x="430926" y="5839865"/>
            <a:ext cx="10731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545455"/>
                </a:solidFill>
              </a:rPr>
              <a:t>Taku</a:t>
            </a:r>
            <a:r>
              <a:rPr lang="en-GB" sz="1400" dirty="0">
                <a:solidFill>
                  <a:srgbClr val="545455"/>
                </a:solidFill>
              </a:rPr>
              <a:t> </a:t>
            </a:r>
            <a:r>
              <a:rPr lang="en-GB" sz="1400" dirty="0" err="1">
                <a:solidFill>
                  <a:srgbClr val="545455"/>
                </a:solidFill>
              </a:rPr>
              <a:t>Inaniwa</a:t>
            </a:r>
            <a:r>
              <a:rPr lang="en-GB" sz="1400" dirty="0">
                <a:solidFill>
                  <a:srgbClr val="545455"/>
                </a:solidFill>
              </a:rPr>
              <a:t> et al, Adaptation of stochastic </a:t>
            </a:r>
            <a:r>
              <a:rPr lang="en-GB" sz="1400" dirty="0" err="1">
                <a:solidFill>
                  <a:srgbClr val="545455"/>
                </a:solidFill>
              </a:rPr>
              <a:t>microdosimetric</a:t>
            </a:r>
            <a:r>
              <a:rPr lang="en-GB" sz="1400" dirty="0">
                <a:solidFill>
                  <a:srgbClr val="545455"/>
                </a:solidFill>
              </a:rPr>
              <a:t> kinetic model to hypoxia for hypo-fractionated multi-ion therapy treatment planning, 2021 Phys. Med. Biol. 66 205007</a:t>
            </a:r>
          </a:p>
        </p:txBody>
      </p:sp>
    </p:spTree>
    <p:extLst>
      <p:ext uri="{BB962C8B-B14F-4D97-AF65-F5344CB8AC3E}">
        <p14:creationId xmlns:p14="http://schemas.microsoft.com/office/powerpoint/2010/main" val="409046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6B01-06A6-4FEB-8D51-958AAB4E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F5889A-6721-447E-B878-7D80C201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current demands medical facilities make on slow extraction?</a:t>
            </a:r>
          </a:p>
          <a:p>
            <a:endParaRPr lang="en-US" dirty="0"/>
          </a:p>
          <a:p>
            <a:r>
              <a:rPr lang="en-US" dirty="0"/>
              <a:t>What are the future topics much discussed in particle therapy and what do they impose on slow extraction?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2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8F693-CE4B-46E0-8222-58A7FB85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Particle</a:t>
            </a:r>
            <a:r>
              <a:rPr lang="de-DE" dirty="0"/>
              <a:t> ARC </a:t>
            </a:r>
            <a:r>
              <a:rPr lang="en-US" dirty="0"/>
              <a:t>therapy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7C94CC-2AD5-49DC-972F-747F0D65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998372" cy="4525963"/>
          </a:xfrm>
        </p:spPr>
        <p:txBody>
          <a:bodyPr/>
          <a:lstStyle/>
          <a:p>
            <a:r>
              <a:rPr lang="en-US" dirty="0"/>
              <a:t>What is ARC-therapy</a:t>
            </a:r>
            <a:r>
              <a:rPr lang="de-DE" dirty="0"/>
              <a:t>: </a:t>
            </a:r>
            <a:r>
              <a:rPr lang="en-GB" dirty="0"/>
              <a:t>delivery </a:t>
            </a:r>
            <a:br>
              <a:rPr lang="en-GB" dirty="0"/>
            </a:br>
            <a:r>
              <a:rPr lang="en-GB" dirty="0"/>
              <a:t>technique with dosimetric </a:t>
            </a:r>
            <a:br>
              <a:rPr lang="en-GB" dirty="0"/>
            </a:br>
            <a:r>
              <a:rPr lang="en-GB" dirty="0"/>
              <a:t>advantages (dose conformity, </a:t>
            </a:r>
            <a:br>
              <a:rPr lang="en-GB" dirty="0"/>
            </a:br>
            <a:r>
              <a:rPr lang="en-GB" dirty="0"/>
              <a:t>treatment time)</a:t>
            </a:r>
          </a:p>
          <a:p>
            <a:r>
              <a:rPr lang="en-GB" dirty="0"/>
              <a:t>Live/dynamic gantry rotation </a:t>
            </a:r>
            <a:br>
              <a:rPr lang="en-GB" dirty="0"/>
            </a:br>
            <a:r>
              <a:rPr lang="en-GB" dirty="0"/>
              <a:t>during irradiation instead of </a:t>
            </a:r>
            <a:br>
              <a:rPr lang="en-GB" dirty="0"/>
            </a:br>
            <a:r>
              <a:rPr lang="en-GB" dirty="0"/>
              <a:t>2-3 fields “step and shoot”.</a:t>
            </a:r>
          </a:p>
          <a:p>
            <a:r>
              <a:rPr lang="en-GB" dirty="0"/>
              <a:t>Already used in standard photon therapy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What about particle-therapy: spot-scanning hadron arc (</a:t>
            </a:r>
            <a:r>
              <a:rPr lang="en-GB" dirty="0" err="1"/>
              <a:t>SHArc</a:t>
            </a:r>
            <a:r>
              <a:rPr lang="en-GB" dirty="0"/>
              <a:t>)?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B674C7A-3145-4475-9C98-8AD845BFAF0A}"/>
              </a:ext>
            </a:extLst>
          </p:cNvPr>
          <p:cNvGrpSpPr/>
          <p:nvPr/>
        </p:nvGrpSpPr>
        <p:grpSpPr>
          <a:xfrm>
            <a:off x="8488101" y="4006250"/>
            <a:ext cx="3420120" cy="2284534"/>
            <a:chOff x="6977942" y="903010"/>
            <a:chExt cx="3420120" cy="2284534"/>
          </a:xfrm>
        </p:grpSpPr>
        <p:pic>
          <p:nvPicPr>
            <p:cNvPr id="4" name="Picture 21" descr="patient_room_gantry">
              <a:extLst>
                <a:ext uri="{FF2B5EF4-FFF2-40B4-BE49-F238E27FC236}">
                  <a16:creationId xmlns:a16="http://schemas.microsoft.com/office/drawing/2014/main" id="{BF787FA9-2968-4F5F-A797-F51BFA8A9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77942" y="903010"/>
              <a:ext cx="3420120" cy="2284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0AF8F25-63C4-484B-9AC3-7F131EFBC74E}"/>
                </a:ext>
              </a:extLst>
            </p:cNvPr>
            <p:cNvSpPr txBox="1"/>
            <p:nvPr/>
          </p:nvSpPr>
          <p:spPr>
            <a:xfrm rot="1699408">
              <a:off x="7866326" y="1485449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beam</a:t>
              </a:r>
            </a:p>
          </p:txBody>
        </p:sp>
        <p:sp>
          <p:nvSpPr>
            <p:cNvPr id="6" name="Pfeil nach rechts 5">
              <a:extLst>
                <a:ext uri="{FF2B5EF4-FFF2-40B4-BE49-F238E27FC236}">
                  <a16:creationId xmlns:a16="http://schemas.microsoft.com/office/drawing/2014/main" id="{7285310E-C65D-4575-B3EB-CE86DBEA4DDD}"/>
                </a:ext>
              </a:extLst>
            </p:cNvPr>
            <p:cNvSpPr/>
            <p:nvPr/>
          </p:nvSpPr>
          <p:spPr>
            <a:xfrm rot="1701950">
              <a:off x="7718753" y="1754986"/>
              <a:ext cx="864096" cy="17163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C804A15C-7528-4904-8A7C-D0C60F035E24}"/>
              </a:ext>
            </a:extLst>
          </p:cNvPr>
          <p:cNvSpPr/>
          <p:nvPr/>
        </p:nvSpPr>
        <p:spPr>
          <a:xfrm>
            <a:off x="399392" y="5354624"/>
            <a:ext cx="7998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545455"/>
                </a:solidFill>
              </a:rPr>
              <a:t>Stewart Mein, Thomas Tessonnier, Benedikt Kopp, Christian Schömers, Semi </a:t>
            </a:r>
            <a:r>
              <a:rPr lang="en-GB" sz="1400" dirty="0" err="1">
                <a:solidFill>
                  <a:srgbClr val="545455"/>
                </a:solidFill>
              </a:rPr>
              <a:t>Harrabi</a:t>
            </a:r>
            <a:r>
              <a:rPr lang="en-GB" sz="1400" dirty="0">
                <a:solidFill>
                  <a:srgbClr val="545455"/>
                </a:solidFill>
              </a:rPr>
              <a:t>, Amir Abdollahi, Jürgen Debus, Thomas Haberer, Andrea Mairani, Biological Dose Optimization for Particle Arc Therapy Using Helium and Carbon Ions International Journal of Radiation Oncology*Biology*Physics, Volume 114, Issue 2, 2022, Pages 334-348, </a:t>
            </a:r>
            <a:r>
              <a:rPr lang="en-GB" sz="1400" dirty="0">
                <a:solidFill>
                  <a:srgbClr val="54545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https://doi.org/10.1016/j.ijrobp.2022.04.025</a:t>
            </a:r>
            <a:endParaRPr lang="en-GB" sz="1400" dirty="0">
              <a:solidFill>
                <a:srgbClr val="545455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0BA2943-2134-44A3-B526-A0F98B274C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66" t="20671" r="5719" b="18467"/>
          <a:stretch/>
        </p:blipFill>
        <p:spPr>
          <a:xfrm>
            <a:off x="5022199" y="131572"/>
            <a:ext cx="7141477" cy="373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6D583-E076-4BF5-B406-212E3CD9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Particle</a:t>
            </a:r>
            <a:r>
              <a:rPr lang="de-DE" dirty="0"/>
              <a:t> ARC </a:t>
            </a:r>
            <a:r>
              <a:rPr lang="en-US" dirty="0"/>
              <a:t>therapy</a:t>
            </a:r>
            <a:br>
              <a:rPr lang="en-US" dirty="0"/>
            </a:br>
            <a:r>
              <a:rPr lang="en-US" sz="2800" dirty="0"/>
              <a:t>What the accelerator has to provide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D12D16-2AEF-4C68-B3F5-18585423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5070006" cy="4525963"/>
          </a:xfrm>
        </p:spPr>
        <p:txBody>
          <a:bodyPr/>
          <a:lstStyle/>
          <a:p>
            <a:r>
              <a:rPr lang="en-US" dirty="0"/>
              <a:t>Intensity range comparable to today</a:t>
            </a:r>
          </a:p>
          <a:p>
            <a:r>
              <a:rPr lang="en-US" dirty="0"/>
              <a:t>But: </a:t>
            </a:r>
            <a:r>
              <a:rPr lang="en-US" b="1" dirty="0"/>
              <a:t>Stability of intensity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Apart from SX: Multi-energy mode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fast energy switching mandatory, more degrees of freedom, robust optimization, better coverage, faster irradiation time!</a:t>
            </a:r>
          </a:p>
          <a:p>
            <a:r>
              <a:rPr lang="de-DE" dirty="0"/>
              <a:t>M</a:t>
            </a:r>
            <a:r>
              <a:rPr lang="en-GB" dirty="0" err="1"/>
              <a:t>ulti</a:t>
            </a:r>
            <a:r>
              <a:rPr lang="en-GB" dirty="0"/>
              <a:t>-energy mode requires beam off / on spill pause mechanism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674A4C-A623-4740-8A0A-5FA6E725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941" y="1866852"/>
            <a:ext cx="5416180" cy="40294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F9C0732-EF72-45F7-B671-171C14E7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121" y="2075793"/>
            <a:ext cx="800399" cy="38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63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4A4C2-8358-4F75-A985-2BA1C17F6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 in IMPT 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on SX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31F52D-FD94-4792-8A72-5478744A9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different future applications in IMPT the </a:t>
            </a:r>
            <a:r>
              <a:rPr lang="en-US" b="1" dirty="0"/>
              <a:t>intensity</a:t>
            </a:r>
            <a:r>
              <a:rPr lang="en-US" dirty="0"/>
              <a:t> needs to be:</a:t>
            </a:r>
          </a:p>
          <a:p>
            <a:r>
              <a:rPr lang="en-US" dirty="0"/>
              <a:t>Higher for a reduced irradiation time</a:t>
            </a:r>
          </a:p>
          <a:p>
            <a:r>
              <a:rPr lang="en-US" dirty="0"/>
              <a:t>Higher (multi ion)</a:t>
            </a:r>
          </a:p>
          <a:p>
            <a:r>
              <a:rPr lang="en-US" dirty="0"/>
              <a:t>Much higher (for ultra high dose rates)</a:t>
            </a:r>
          </a:p>
          <a:p>
            <a:r>
              <a:rPr lang="en-US" dirty="0"/>
              <a:t>Lower (for ion beam radiography)</a:t>
            </a:r>
          </a:p>
          <a:p>
            <a:r>
              <a:rPr lang="en-US" dirty="0"/>
              <a:t>Stable! (always)</a:t>
            </a:r>
          </a:p>
          <a:p>
            <a:r>
              <a:rPr lang="en-US" dirty="0"/>
              <a:t>Predictable (for ultra high dose rates)</a:t>
            </a:r>
          </a:p>
        </p:txBody>
      </p:sp>
    </p:spTree>
    <p:extLst>
      <p:ext uri="{BB962C8B-B14F-4D97-AF65-F5344CB8AC3E}">
        <p14:creationId xmlns:p14="http://schemas.microsoft.com/office/powerpoint/2010/main" val="3229498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DE1E3-7464-44DC-90C7-A8800360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Thank</a:t>
            </a:r>
            <a:r>
              <a:rPr lang="de-DE" alt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de-DE" alt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you</a:t>
            </a:r>
            <a:r>
              <a:rPr lang="de-DE" alt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!</a:t>
            </a:r>
            <a:br>
              <a:rPr lang="de-DE" dirty="0"/>
            </a:br>
            <a:r>
              <a:rPr lang="de-DE" sz="2800" dirty="0" err="1"/>
              <a:t>Citations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D49E4D-7725-4DCA-922D-7F1077E1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3283"/>
            <a:ext cx="10972800" cy="4822883"/>
          </a:xfrm>
        </p:spPr>
        <p:txBody>
          <a:bodyPr/>
          <a:lstStyle/>
          <a:p>
            <a:r>
              <a:rPr lang="en-US" sz="1200" b="1" dirty="0">
                <a:solidFill>
                  <a:srgbClr val="002060"/>
                </a:solidFill>
              </a:rPr>
              <a:t>Many thanks for the discussions with Thomas Tessonnier and contributions from the following companies and institutions: Siemens Health Systems (A. Robin)</a:t>
            </a:r>
          </a:p>
          <a:p>
            <a:r>
              <a:rPr lang="en-GB" sz="1200" dirty="0">
                <a:solidFill>
                  <a:srgbClr val="33333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https://www.ptcog.site/index.php/facilities-in-operation-public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</a:p>
          <a:p>
            <a:r>
              <a:rPr lang="en-GB" sz="1200" dirty="0">
                <a:solidFill>
                  <a:srgbClr val="333333"/>
                </a:solidFill>
              </a:rPr>
              <a:t>Stewart Mein, Thomas Tessonnier, Benedikt Kopp, Christian Schömers, Semi </a:t>
            </a:r>
            <a:r>
              <a:rPr lang="en-GB" sz="1200" dirty="0" err="1">
                <a:solidFill>
                  <a:srgbClr val="333333"/>
                </a:solidFill>
              </a:rPr>
              <a:t>Harrabi</a:t>
            </a:r>
            <a:r>
              <a:rPr lang="en-GB" sz="1200" dirty="0">
                <a:solidFill>
                  <a:srgbClr val="333333"/>
                </a:solidFill>
              </a:rPr>
              <a:t>, Amir Abdollahi, Jürgen Debus, Thomas Haberer, Andrea Mairani, Biological Dose Optimization for Particle Arc Therapy Using Helium and Carbon Ions </a:t>
            </a:r>
            <a:r>
              <a:rPr lang="en-GB" sz="1200" i="1" dirty="0">
                <a:solidFill>
                  <a:srgbClr val="333333"/>
                </a:solidFill>
              </a:rPr>
              <a:t>International Journal of Radiation Oncology*Biology*Physics</a:t>
            </a:r>
            <a:r>
              <a:rPr lang="en-GB" sz="1200" dirty="0">
                <a:solidFill>
                  <a:srgbClr val="333333"/>
                </a:solidFill>
              </a:rPr>
              <a:t>, Volume 114, Issue 2, 2022, Pages 334-348, </a:t>
            </a:r>
            <a:r>
              <a:rPr lang="en-GB" sz="1200" dirty="0">
                <a:solidFill>
                  <a:srgbClr val="3333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https://doi.org/10.1016/j.ijrobp.2022.04.025</a:t>
            </a:r>
            <a:endParaRPr lang="en-GB" sz="1200" dirty="0">
              <a:solidFill>
                <a:srgbClr val="333333"/>
              </a:solidFill>
            </a:endParaRPr>
          </a:p>
          <a:p>
            <a:r>
              <a:rPr lang="en-GB" sz="1200" dirty="0" err="1">
                <a:solidFill>
                  <a:srgbClr val="333333"/>
                </a:solidFill>
              </a:rPr>
              <a:t>Taku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  <a:r>
              <a:rPr lang="en-GB" sz="1200" dirty="0" err="1">
                <a:solidFill>
                  <a:srgbClr val="333333"/>
                </a:solidFill>
              </a:rPr>
              <a:t>Inaniwa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  <a:r>
              <a:rPr lang="en-GB" sz="1200" i="1" dirty="0">
                <a:solidFill>
                  <a:srgbClr val="333333"/>
                </a:solidFill>
              </a:rPr>
              <a:t>et al,</a:t>
            </a:r>
            <a:r>
              <a:rPr lang="en-GB" sz="1200" dirty="0">
                <a:solidFill>
                  <a:srgbClr val="333333"/>
                </a:solidFill>
              </a:rPr>
              <a:t> Adaptation of stochastic </a:t>
            </a:r>
            <a:r>
              <a:rPr lang="en-GB" sz="1200" dirty="0" err="1">
                <a:solidFill>
                  <a:srgbClr val="333333"/>
                </a:solidFill>
              </a:rPr>
              <a:t>microdosimetric</a:t>
            </a:r>
            <a:r>
              <a:rPr lang="en-GB" sz="1200" dirty="0">
                <a:solidFill>
                  <a:srgbClr val="333333"/>
                </a:solidFill>
              </a:rPr>
              <a:t> kinetic model to hypoxia for hypo-fractionated multi-ion therapy treatment planning, 2021 </a:t>
            </a:r>
            <a:r>
              <a:rPr lang="en-GB" sz="1200" i="1" dirty="0">
                <a:solidFill>
                  <a:srgbClr val="333333"/>
                </a:solidFill>
              </a:rPr>
              <a:t>Phys. Med. Biol.</a:t>
            </a:r>
            <a:r>
              <a:rPr lang="en-GB" sz="1200" dirty="0">
                <a:solidFill>
                  <a:srgbClr val="333333"/>
                </a:solidFill>
              </a:rPr>
              <a:t> 66 205007</a:t>
            </a:r>
          </a:p>
          <a:p>
            <a:r>
              <a:rPr lang="en-US" sz="1200" dirty="0">
                <a:solidFill>
                  <a:srgbClr val="333333"/>
                </a:solidFill>
              </a:rPr>
              <a:t>C. </a:t>
            </a:r>
            <a:r>
              <a:rPr lang="en-US" sz="1200" dirty="0" err="1">
                <a:solidFill>
                  <a:srgbClr val="333333"/>
                </a:solidFill>
              </a:rPr>
              <a:t>Schoemers</a:t>
            </a:r>
            <a:r>
              <a:rPr lang="en-US" sz="1200" dirty="0">
                <a:solidFill>
                  <a:srgbClr val="333333"/>
                </a:solidFill>
              </a:rPr>
              <a:t> et al, Nuclear Instruments and Methods in Physics Research Section A: Accelerators, Spectrometers, Detectors and Associated Equipment, Volume 795, 21 September 2015, Pages 92-99, ISSN 0168-9002, </a:t>
            </a:r>
            <a:r>
              <a:rPr lang="en-US" sz="1200" dirty="0">
                <a:solidFill>
                  <a:srgbClr val="33333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http://dx.doi.org/10.1016/j.nima.2015.05.054</a:t>
            </a:r>
            <a:endParaRPr lang="en-US" sz="1200" dirty="0">
              <a:solidFill>
                <a:srgbClr val="333333"/>
              </a:solidFill>
            </a:endParaRPr>
          </a:p>
          <a:p>
            <a:r>
              <a:rPr lang="en-GB" sz="1200" dirty="0">
                <a:solidFill>
                  <a:srgbClr val="333333"/>
                </a:solidFill>
              </a:rPr>
              <a:t>T. Tessonnier, S. Mein, D.W.M. Walsh, N. </a:t>
            </a:r>
            <a:r>
              <a:rPr lang="en-GB" sz="1200" dirty="0" err="1">
                <a:solidFill>
                  <a:srgbClr val="333333"/>
                </a:solidFill>
              </a:rPr>
              <a:t>Schuhmacher</a:t>
            </a:r>
            <a:r>
              <a:rPr lang="en-GB" sz="1200" dirty="0">
                <a:solidFill>
                  <a:srgbClr val="333333"/>
                </a:solidFill>
              </a:rPr>
              <a:t>, H. Liew, U. Weber, R. Cee, M. Galonska, C. Schömers, S. Scheloske, S. Brons, J. Debus, T. Haberer, A. Abdollahi, A. Mairani, and I. Dokic. FLASH dose-rate helium ion beams in vitro. </a:t>
            </a:r>
            <a:r>
              <a:rPr lang="en-GB" sz="1200" i="1" dirty="0">
                <a:solidFill>
                  <a:srgbClr val="333333"/>
                </a:solidFill>
              </a:rPr>
              <a:t>International Journal of Radiation Oncology, Biology, Physics, </a:t>
            </a:r>
            <a:r>
              <a:rPr lang="en-GB" sz="1200" dirty="0">
                <a:solidFill>
                  <a:srgbClr val="333333"/>
                </a:solidFill>
              </a:rPr>
              <a:t>2021.</a:t>
            </a:r>
          </a:p>
          <a:p>
            <a:r>
              <a:rPr lang="it-IT" sz="1200" dirty="0">
                <a:solidFill>
                  <a:srgbClr val="333333"/>
                </a:solidFill>
              </a:rPr>
              <a:t>Walter </a:t>
            </a:r>
            <a:r>
              <a:rPr lang="it-IT" sz="1200" dirty="0" err="1">
                <a:solidFill>
                  <a:srgbClr val="333333"/>
                </a:solidFill>
              </a:rPr>
              <a:t>Tinganelli</a:t>
            </a:r>
            <a:r>
              <a:rPr lang="it-IT" sz="1200" dirty="0">
                <a:solidFill>
                  <a:srgbClr val="333333"/>
                </a:solidFill>
              </a:rPr>
              <a:t>, Olga </a:t>
            </a:r>
            <a:r>
              <a:rPr lang="it-IT" sz="1200" dirty="0" err="1">
                <a:solidFill>
                  <a:srgbClr val="333333"/>
                </a:solidFill>
              </a:rPr>
              <a:t>Sokol</a:t>
            </a:r>
            <a:r>
              <a:rPr lang="it-IT" sz="1200" dirty="0">
                <a:solidFill>
                  <a:srgbClr val="333333"/>
                </a:solidFill>
              </a:rPr>
              <a:t>, Martina Quartieri, </a:t>
            </a:r>
            <a:r>
              <a:rPr lang="it-IT" sz="1200" dirty="0" err="1">
                <a:solidFill>
                  <a:srgbClr val="333333"/>
                </a:solidFill>
              </a:rPr>
              <a:t>Anggraeini</a:t>
            </a:r>
            <a:r>
              <a:rPr lang="it-IT" sz="1200" dirty="0">
                <a:solidFill>
                  <a:srgbClr val="333333"/>
                </a:solidFill>
              </a:rPr>
              <a:t> </a:t>
            </a:r>
            <a:r>
              <a:rPr lang="it-IT" sz="1200" dirty="0" err="1">
                <a:solidFill>
                  <a:srgbClr val="333333"/>
                </a:solidFill>
              </a:rPr>
              <a:t>Puspitasari</a:t>
            </a:r>
            <a:r>
              <a:rPr lang="it-IT" sz="1200" dirty="0">
                <a:solidFill>
                  <a:srgbClr val="333333"/>
                </a:solidFill>
              </a:rPr>
              <a:t>, </a:t>
            </a:r>
            <a:r>
              <a:rPr lang="en-GB" sz="1200" dirty="0">
                <a:solidFill>
                  <a:srgbClr val="333333"/>
                </a:solidFill>
              </a:rPr>
              <a:t>Ivana Dokic, Amir Abdollahi, Marco Durante, Thomas Haberer, Jürgen Debus, Daria </a:t>
            </a:r>
            <a:r>
              <a:rPr lang="en-GB" sz="1200" dirty="0" err="1">
                <a:solidFill>
                  <a:srgbClr val="333333"/>
                </a:solidFill>
              </a:rPr>
              <a:t>Boscolo</a:t>
            </a:r>
            <a:r>
              <a:rPr lang="en-GB" sz="1200" dirty="0">
                <a:solidFill>
                  <a:srgbClr val="333333"/>
                </a:solidFill>
              </a:rPr>
              <a:t>, Bernd Voss, Stephan Brons, Christoph </a:t>
            </a:r>
            <a:r>
              <a:rPr lang="en-GB" sz="1200" dirty="0" err="1">
                <a:solidFill>
                  <a:srgbClr val="333333"/>
                </a:solidFill>
              </a:rPr>
              <a:t>Schuy</a:t>
            </a:r>
            <a:r>
              <a:rPr lang="en-GB" sz="1200" dirty="0">
                <a:solidFill>
                  <a:srgbClr val="333333"/>
                </a:solidFill>
              </a:rPr>
              <a:t>, Felix Horst, and Ulrich Weber. Ultra-high dose rate (FLASH) carbon ion irradiation: dosimetry and first cell experiments. </a:t>
            </a:r>
            <a:r>
              <a:rPr lang="en-GB" sz="1200" i="1" dirty="0">
                <a:solidFill>
                  <a:srgbClr val="333333"/>
                </a:solidFill>
              </a:rPr>
              <a:t>International Journal of Radiation Oncology, Biology, Physics</a:t>
            </a:r>
            <a:r>
              <a:rPr lang="en-GB" sz="1200" dirty="0">
                <a:solidFill>
                  <a:srgbClr val="333333"/>
                </a:solidFill>
              </a:rPr>
              <a:t>, 2021. </a:t>
            </a:r>
            <a:r>
              <a:rPr lang="en-GB" sz="1200" dirty="0">
                <a:solidFill>
                  <a:srgbClr val="33333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10.1016/j.ijrobp.2021.11.020 </a:t>
            </a:r>
            <a:endParaRPr lang="en-GB" sz="1200" dirty="0">
              <a:solidFill>
                <a:srgbClr val="333333"/>
              </a:solidFill>
            </a:endParaRPr>
          </a:p>
          <a:p>
            <a:r>
              <a:rPr lang="en-GB" sz="1200" dirty="0">
                <a:solidFill>
                  <a:srgbClr val="333333"/>
                </a:solidFill>
              </a:rPr>
              <a:t>C. Schömers, S. Brons, R. Cee, A. Peters, S. Scheloske, T. Haberer, “BEAM PROPERTIES BEYOND THE THERAPEUTIC RANGE AT HIT”, in Proc. IPAC’23, Venice, Italy, May 2023, paper THPM064, </a:t>
            </a:r>
            <a:r>
              <a:rPr lang="en-GB" sz="1200" dirty="0">
                <a:solidFill>
                  <a:srgbClr val="33333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http://doi/jacow-ipac2023-thpm064/index.html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</a:p>
          <a:p>
            <a:r>
              <a:rPr lang="en-GB" sz="1200" dirty="0">
                <a:solidFill>
                  <a:srgbClr val="333333"/>
                </a:solidFill>
              </a:rPr>
              <a:t>T. </a:t>
            </a:r>
            <a:r>
              <a:rPr lang="en-GB" sz="1200" dirty="0" err="1">
                <a:solidFill>
                  <a:srgbClr val="333333"/>
                </a:solidFill>
              </a:rPr>
              <a:t>Gehrke</a:t>
            </a:r>
            <a:r>
              <a:rPr lang="en-GB" sz="1200" dirty="0">
                <a:solidFill>
                  <a:srgbClr val="333333"/>
                </a:solidFill>
              </a:rPr>
              <a:t> et al., “Theoretical and experimental comparison of proton and helium-beam radiography using silicon pixel detectors”, Phys. Med. Biol., vol. 63, no. 3, p. 035037, Feb. 2018. </a:t>
            </a:r>
            <a:r>
              <a:rPr lang="en-GB" sz="1200" dirty="0">
                <a:solidFill>
                  <a:srgbClr val="33333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https://doi:10.1088/1361-6560/aaa60f</a:t>
            </a:r>
            <a:r>
              <a:rPr lang="en-GB" sz="1200" dirty="0">
                <a:solidFill>
                  <a:srgbClr val="333333"/>
                </a:solidFill>
              </a:rPr>
              <a:t>  </a:t>
            </a:r>
          </a:p>
          <a:p>
            <a:r>
              <a:rPr lang="en-GB" sz="1200" dirty="0">
                <a:solidFill>
                  <a:srgbClr val="333333"/>
                </a:solidFill>
              </a:rPr>
              <a:t>A. </a:t>
            </a:r>
            <a:r>
              <a:rPr lang="en-GB" sz="1200" dirty="0" err="1">
                <a:solidFill>
                  <a:srgbClr val="333333"/>
                </a:solidFill>
              </a:rPr>
              <a:t>Burker</a:t>
            </a:r>
            <a:r>
              <a:rPr lang="en-GB" sz="1200" dirty="0">
                <a:solidFill>
                  <a:srgbClr val="333333"/>
                </a:solidFill>
              </a:rPr>
              <a:t> et al., “Imaging with Ion Beams at </a:t>
            </a:r>
            <a:r>
              <a:rPr lang="en-GB" sz="1200" dirty="0" err="1">
                <a:solidFill>
                  <a:srgbClr val="333333"/>
                </a:solidFill>
              </a:rPr>
              <a:t>MedAustron</a:t>
            </a:r>
            <a:r>
              <a:rPr lang="en-GB" sz="1200" dirty="0">
                <a:solidFill>
                  <a:srgbClr val="333333"/>
                </a:solidFill>
              </a:rPr>
              <a:t>”, Nuclear Inst. and Methods in Physics Research, A 958 (2020) 162246, </a:t>
            </a:r>
            <a:r>
              <a:rPr lang="en-GB" sz="1200" dirty="0">
                <a:solidFill>
                  <a:srgbClr val="333333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https://doi.org/10.1016/j.nima.2019.05.087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</a:p>
          <a:p>
            <a:r>
              <a:rPr lang="en-GB" sz="1200" dirty="0">
                <a:solidFill>
                  <a:srgbClr val="333333"/>
                </a:solidFill>
              </a:rPr>
              <a:t>L. Volz, L. Kelleter, S. Brons, L. </a:t>
            </a:r>
            <a:r>
              <a:rPr lang="en-GB" sz="1200" dirty="0" err="1">
                <a:solidFill>
                  <a:srgbClr val="333333"/>
                </a:solidFill>
              </a:rPr>
              <a:t>Burigo</a:t>
            </a:r>
            <a:r>
              <a:rPr lang="en-GB" sz="1200" dirty="0">
                <a:solidFill>
                  <a:srgbClr val="333333"/>
                </a:solidFill>
              </a:rPr>
              <a:t>, C. Graeff, N. I. Niebuhr, R. </a:t>
            </a:r>
            <a:r>
              <a:rPr lang="en-GB" sz="1200" dirty="0" err="1">
                <a:solidFill>
                  <a:srgbClr val="333333"/>
                </a:solidFill>
              </a:rPr>
              <a:t>Radogna</a:t>
            </a:r>
            <a:r>
              <a:rPr lang="en-GB" sz="1200" dirty="0">
                <a:solidFill>
                  <a:srgbClr val="333333"/>
                </a:solidFill>
              </a:rPr>
              <a:t>, S. Scheloske, C. Schömers, S. Jolly, and J. </a:t>
            </a:r>
            <a:r>
              <a:rPr lang="en-GB" sz="1200" dirty="0" err="1">
                <a:solidFill>
                  <a:srgbClr val="333333"/>
                </a:solidFill>
              </a:rPr>
              <a:t>Seco</a:t>
            </a:r>
            <a:r>
              <a:rPr lang="en-GB" sz="1200" dirty="0">
                <a:solidFill>
                  <a:srgbClr val="333333"/>
                </a:solidFill>
              </a:rPr>
              <a:t>. Experimental exploration of a mixed helium/carbon beam for online treatment monitoring in carbon ion beam therapy. Physics in Medicine &amp; Biology, 65(5):055002, </a:t>
            </a:r>
            <a:r>
              <a:rPr lang="en-GB" sz="1200" dirty="0" err="1">
                <a:solidFill>
                  <a:srgbClr val="333333"/>
                </a:solidFill>
              </a:rPr>
              <a:t>feb</a:t>
            </a:r>
            <a:r>
              <a:rPr lang="en-GB" sz="1200" dirty="0">
                <a:solidFill>
                  <a:srgbClr val="333333"/>
                </a:solidFill>
              </a:rPr>
              <a:t> 2020.</a:t>
            </a:r>
          </a:p>
          <a:p>
            <a:r>
              <a:rPr lang="en-GB" sz="1200" dirty="0">
                <a:solidFill>
                  <a:srgbClr val="333333"/>
                </a:solidFill>
              </a:rPr>
              <a:t>C. Knobloch, M. </a:t>
            </a:r>
            <a:r>
              <a:rPr lang="en-GB" sz="1200" dirty="0" err="1">
                <a:solidFill>
                  <a:srgbClr val="333333"/>
                </a:solidFill>
              </a:rPr>
              <a:t>Metzner</a:t>
            </a:r>
            <a:r>
              <a:rPr lang="en-GB" sz="1200" dirty="0">
                <a:solidFill>
                  <a:srgbClr val="333333"/>
                </a:solidFill>
              </a:rPr>
              <a:t>, F. </a:t>
            </a:r>
            <a:r>
              <a:rPr lang="en-GB" sz="1200" dirty="0" err="1">
                <a:solidFill>
                  <a:srgbClr val="333333"/>
                </a:solidFill>
              </a:rPr>
              <a:t>Kehrein</a:t>
            </a:r>
            <a:r>
              <a:rPr lang="en-GB" sz="1200" dirty="0">
                <a:solidFill>
                  <a:srgbClr val="333333"/>
                </a:solidFill>
              </a:rPr>
              <a:t>, C. Schömers, S. Scheloske, S. Brons, R. Hermann, A. Peters, O. Jäkel, M. </a:t>
            </a:r>
            <a:r>
              <a:rPr lang="en-GB" sz="1200" dirty="0" err="1">
                <a:solidFill>
                  <a:srgbClr val="333333"/>
                </a:solidFill>
              </a:rPr>
              <a:t>Martisikova</a:t>
            </a:r>
            <a:r>
              <a:rPr lang="en-GB" sz="1200" dirty="0">
                <a:solidFill>
                  <a:srgbClr val="333333"/>
                </a:solidFill>
              </a:rPr>
              <a:t> and T. </a:t>
            </a:r>
            <a:r>
              <a:rPr lang="en-GB" sz="1200" dirty="0" err="1">
                <a:solidFill>
                  <a:srgbClr val="333333"/>
                </a:solidFill>
              </a:rPr>
              <a:t>Gehrke</a:t>
            </a:r>
            <a:r>
              <a:rPr lang="en-GB" sz="1200" dirty="0">
                <a:solidFill>
                  <a:srgbClr val="333333"/>
                </a:solidFill>
              </a:rPr>
              <a:t>. Establishment and evaluation of a water-equivalent thickness calibration for helium-beam radiography with high-energy beams and thin silicon pixel detectors. </a:t>
            </a:r>
            <a:r>
              <a:rPr lang="en-GB" sz="1200" i="1" dirty="0">
                <a:solidFill>
                  <a:srgbClr val="333333"/>
                </a:solidFill>
              </a:rPr>
              <a:t>Medical Physics</a:t>
            </a:r>
            <a:r>
              <a:rPr lang="en-GB" sz="1200" dirty="0">
                <a:solidFill>
                  <a:srgbClr val="333333"/>
                </a:solidFill>
              </a:rPr>
              <a:t>, to be published 2022</a:t>
            </a:r>
          </a:p>
          <a:p>
            <a:r>
              <a:rPr lang="en-GB" sz="1200" dirty="0">
                <a:solidFill>
                  <a:srgbClr val="333333"/>
                </a:solidFill>
              </a:rPr>
              <a:t>R. Hermann et al., “Advancements in the scintillation </a:t>
            </a:r>
            <a:r>
              <a:rPr lang="en-GB" sz="1200" dirty="0" err="1">
                <a:solidFill>
                  <a:srgbClr val="333333"/>
                </a:solidFill>
              </a:rPr>
              <a:t>fiber</a:t>
            </a:r>
            <a:r>
              <a:rPr lang="en-GB" sz="1200" dirty="0">
                <a:solidFill>
                  <a:srgbClr val="333333"/>
                </a:solidFill>
              </a:rPr>
              <a:t> monitor for low-intensity ion beams at HIT”, presented at the IPAC’23, Venice, Italy, May 2023, paper THPL101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7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16" y="1600203"/>
            <a:ext cx="7243891" cy="442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What are medical facilities?</a:t>
            </a:r>
            <a:br>
              <a:rPr lang="en-US" dirty="0"/>
            </a:br>
            <a:r>
              <a:rPr lang="en-US" sz="2400" dirty="0"/>
              <a:t>In the accelerator context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379" y="1600203"/>
            <a:ext cx="10972800" cy="4525963"/>
          </a:xfrm>
        </p:spPr>
        <p:txBody>
          <a:bodyPr/>
          <a:lstStyle/>
          <a:p>
            <a:r>
              <a:rPr lang="en-US" dirty="0"/>
              <a:t>Particle Therapy Centers </a:t>
            </a:r>
            <a:br>
              <a:rPr lang="en-US" dirty="0"/>
            </a:br>
            <a:r>
              <a:rPr lang="en-US" dirty="0"/>
              <a:t>doing patient treatment </a:t>
            </a:r>
            <a:br>
              <a:rPr lang="en-US" dirty="0"/>
            </a:br>
            <a:r>
              <a:rPr lang="en-US" dirty="0"/>
              <a:t>with protons or heavier ions</a:t>
            </a:r>
          </a:p>
          <a:p>
            <a:r>
              <a:rPr lang="en-US" dirty="0"/>
              <a:t>105 Protons</a:t>
            </a:r>
          </a:p>
          <a:p>
            <a:r>
              <a:rPr lang="en-US" dirty="0"/>
              <a:t>14 Carbon (+ p)</a:t>
            </a:r>
          </a:p>
          <a:p>
            <a:r>
              <a:rPr lang="en-US" dirty="0"/>
              <a:t>ptcog.ch/</a:t>
            </a:r>
            <a:br>
              <a:rPr lang="en-US" dirty="0"/>
            </a:br>
            <a:r>
              <a:rPr lang="en-US" dirty="0"/>
              <a:t>(Jan. 2024)</a:t>
            </a:r>
            <a:br>
              <a:rPr lang="en-US" dirty="0"/>
            </a:br>
            <a:r>
              <a:rPr lang="en-US" sz="1800" dirty="0"/>
              <a:t>Facilities in </a:t>
            </a:r>
            <a:br>
              <a:rPr lang="en-US" sz="1800" dirty="0"/>
            </a:br>
            <a:r>
              <a:rPr lang="en-US" sz="1800" dirty="0"/>
              <a:t>operation only.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lussdiagramm: Verbindungsstelle 4"/>
          <p:cNvSpPr>
            <a:spLocks noChangeAspect="1"/>
          </p:cNvSpPr>
          <p:nvPr/>
        </p:nvSpPr>
        <p:spPr>
          <a:xfrm>
            <a:off x="8304160" y="2645525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ussdiagramm: Verbindungsstelle 6"/>
          <p:cNvSpPr>
            <a:spLocks noChangeAspect="1"/>
          </p:cNvSpPr>
          <p:nvPr/>
        </p:nvSpPr>
        <p:spPr>
          <a:xfrm>
            <a:off x="8304160" y="2501525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ussdiagramm: Verbindungsstelle 7"/>
          <p:cNvSpPr>
            <a:spLocks noChangeAspect="1"/>
          </p:cNvSpPr>
          <p:nvPr/>
        </p:nvSpPr>
        <p:spPr>
          <a:xfrm>
            <a:off x="8448160" y="2501525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ussdiagramm: Verbindungsstelle 8"/>
          <p:cNvSpPr>
            <a:spLocks noChangeAspect="1"/>
          </p:cNvSpPr>
          <p:nvPr/>
        </p:nvSpPr>
        <p:spPr>
          <a:xfrm>
            <a:off x="8448160" y="2645525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ussdiagramm: Verbindungsstelle 9"/>
          <p:cNvSpPr>
            <a:spLocks noChangeAspect="1"/>
          </p:cNvSpPr>
          <p:nvPr/>
        </p:nvSpPr>
        <p:spPr>
          <a:xfrm>
            <a:off x="10667564" y="2634153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ussdiagramm: Verbindungsstelle 10"/>
          <p:cNvSpPr>
            <a:spLocks noChangeAspect="1"/>
          </p:cNvSpPr>
          <p:nvPr/>
        </p:nvSpPr>
        <p:spPr>
          <a:xfrm>
            <a:off x="10666375" y="2775450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ussdiagramm: Verbindungsstelle 11"/>
          <p:cNvSpPr>
            <a:spLocks noChangeAspect="1"/>
          </p:cNvSpPr>
          <p:nvPr/>
        </p:nvSpPr>
        <p:spPr>
          <a:xfrm>
            <a:off x="10666376" y="2919451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ussdiagramm: Verbindungsstelle 12"/>
          <p:cNvSpPr>
            <a:spLocks noChangeAspect="1"/>
          </p:cNvSpPr>
          <p:nvPr/>
        </p:nvSpPr>
        <p:spPr>
          <a:xfrm>
            <a:off x="10810375" y="2921761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ussdiagramm: Verbindungsstelle 13"/>
          <p:cNvSpPr>
            <a:spLocks noChangeAspect="1"/>
          </p:cNvSpPr>
          <p:nvPr/>
        </p:nvSpPr>
        <p:spPr>
          <a:xfrm>
            <a:off x="10810374" y="2775450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ussdiagramm: Verbindungsstelle 14"/>
          <p:cNvSpPr>
            <a:spLocks noChangeAspect="1"/>
          </p:cNvSpPr>
          <p:nvPr/>
        </p:nvSpPr>
        <p:spPr>
          <a:xfrm>
            <a:off x="10225274" y="2921761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ussdiagramm: Verbindungsstelle 15"/>
          <p:cNvSpPr>
            <a:spLocks noChangeAspect="1"/>
          </p:cNvSpPr>
          <p:nvPr/>
        </p:nvSpPr>
        <p:spPr>
          <a:xfrm>
            <a:off x="10225274" y="3063052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ussdiagramm: Verbindungsstelle 17"/>
          <p:cNvSpPr/>
          <p:nvPr/>
        </p:nvSpPr>
        <p:spPr>
          <a:xfrm>
            <a:off x="554925" y="3241493"/>
            <a:ext cx="124691" cy="124691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ussdiagramm: Verbindungsstelle 18"/>
          <p:cNvSpPr/>
          <p:nvPr/>
        </p:nvSpPr>
        <p:spPr>
          <a:xfrm>
            <a:off x="552885" y="2856391"/>
            <a:ext cx="124691" cy="124691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ussdiagramm: Verbindungsstelle 20"/>
          <p:cNvSpPr>
            <a:spLocks noChangeAspect="1"/>
          </p:cNvSpPr>
          <p:nvPr/>
        </p:nvSpPr>
        <p:spPr>
          <a:xfrm>
            <a:off x="6135068" y="2615421"/>
            <a:ext cx="684000" cy="684000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000" dirty="0"/>
              <a:t>46</a:t>
            </a:r>
          </a:p>
        </p:txBody>
      </p:sp>
      <p:sp>
        <p:nvSpPr>
          <p:cNvPr id="22" name="Flussdiagramm: Verbindungsstelle 21"/>
          <p:cNvSpPr>
            <a:spLocks noChangeAspect="1"/>
          </p:cNvSpPr>
          <p:nvPr/>
        </p:nvSpPr>
        <p:spPr>
          <a:xfrm>
            <a:off x="7708536" y="2357000"/>
            <a:ext cx="556667" cy="558000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31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24" name="Flussdiagramm: Verbindungsstelle 23"/>
          <p:cNvSpPr>
            <a:spLocks/>
          </p:cNvSpPr>
          <p:nvPr/>
        </p:nvSpPr>
        <p:spPr>
          <a:xfrm>
            <a:off x="10612374" y="2188972"/>
            <a:ext cx="432000" cy="432000"/>
          </a:xfrm>
          <a:prstGeom prst="flowChartConnector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18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26" name="Flussdiagramm: Verbindungsstelle 11">
            <a:extLst>
              <a:ext uri="{FF2B5EF4-FFF2-40B4-BE49-F238E27FC236}">
                <a16:creationId xmlns:a16="http://schemas.microsoft.com/office/drawing/2014/main" id="{5ABF6F71-1411-41E4-B0A5-36AEE27B005C}"/>
              </a:ext>
            </a:extLst>
          </p:cNvPr>
          <p:cNvSpPr>
            <a:spLocks noChangeAspect="1"/>
          </p:cNvSpPr>
          <p:nvPr/>
        </p:nvSpPr>
        <p:spPr>
          <a:xfrm>
            <a:off x="10666375" y="3063451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ussdiagramm: Verbindungsstelle 12">
            <a:extLst>
              <a:ext uri="{FF2B5EF4-FFF2-40B4-BE49-F238E27FC236}">
                <a16:creationId xmlns:a16="http://schemas.microsoft.com/office/drawing/2014/main" id="{F5FB5F96-459B-404D-9A01-E9EAB4FFB735}"/>
              </a:ext>
            </a:extLst>
          </p:cNvPr>
          <p:cNvSpPr>
            <a:spLocks noChangeAspect="1"/>
          </p:cNvSpPr>
          <p:nvPr/>
        </p:nvSpPr>
        <p:spPr>
          <a:xfrm>
            <a:off x="10810374" y="3063452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ussdiagramm: Verbindungsstelle 15">
            <a:extLst>
              <a:ext uri="{FF2B5EF4-FFF2-40B4-BE49-F238E27FC236}">
                <a16:creationId xmlns:a16="http://schemas.microsoft.com/office/drawing/2014/main" id="{E3DCF3D4-8B35-4F1C-9A7E-3F56455BFB8F}"/>
              </a:ext>
            </a:extLst>
          </p:cNvPr>
          <p:cNvSpPr>
            <a:spLocks noChangeAspect="1"/>
          </p:cNvSpPr>
          <p:nvPr/>
        </p:nvSpPr>
        <p:spPr>
          <a:xfrm>
            <a:off x="10474043" y="3073306"/>
            <a:ext cx="108000" cy="108000"/>
          </a:xfrm>
          <a:prstGeom prst="flowChartConnector">
            <a:avLst/>
          </a:prstGeom>
          <a:solidFill>
            <a:srgbClr val="E6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ussdiagramm: Verbindungsstelle 8">
            <a:extLst>
              <a:ext uri="{FF2B5EF4-FFF2-40B4-BE49-F238E27FC236}">
                <a16:creationId xmlns:a16="http://schemas.microsoft.com/office/drawing/2014/main" id="{B0D74980-B1DB-4BBD-8C39-FC2EF82842A1}"/>
              </a:ext>
            </a:extLst>
          </p:cNvPr>
          <p:cNvSpPr>
            <a:spLocks noChangeAspect="1"/>
          </p:cNvSpPr>
          <p:nvPr/>
        </p:nvSpPr>
        <p:spPr>
          <a:xfrm>
            <a:off x="9038734" y="3164677"/>
            <a:ext cx="108000" cy="108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ussdiagramm: Verbindungsstelle 8">
            <a:extLst>
              <a:ext uri="{FF2B5EF4-FFF2-40B4-BE49-F238E27FC236}">
                <a16:creationId xmlns:a16="http://schemas.microsoft.com/office/drawing/2014/main" id="{B00034AD-6C7C-4EE5-9A49-AC8B9D866915}"/>
              </a:ext>
            </a:extLst>
          </p:cNvPr>
          <p:cNvSpPr>
            <a:spLocks noChangeAspect="1"/>
          </p:cNvSpPr>
          <p:nvPr/>
        </p:nvSpPr>
        <p:spPr>
          <a:xfrm>
            <a:off x="9733743" y="3418059"/>
            <a:ext cx="108000" cy="108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ussdiagramm: Verbindungsstelle 8">
            <a:extLst>
              <a:ext uri="{FF2B5EF4-FFF2-40B4-BE49-F238E27FC236}">
                <a16:creationId xmlns:a16="http://schemas.microsoft.com/office/drawing/2014/main" id="{AD08B2A9-51F3-45EB-9B50-847D5FE9097D}"/>
              </a:ext>
            </a:extLst>
          </p:cNvPr>
          <p:cNvSpPr>
            <a:spLocks noChangeAspect="1"/>
          </p:cNvSpPr>
          <p:nvPr/>
        </p:nvSpPr>
        <p:spPr>
          <a:xfrm>
            <a:off x="10291489" y="3651180"/>
            <a:ext cx="180000" cy="180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2" name="Flussdiagramm: Verbindungsstelle 8">
            <a:extLst>
              <a:ext uri="{FF2B5EF4-FFF2-40B4-BE49-F238E27FC236}">
                <a16:creationId xmlns:a16="http://schemas.microsoft.com/office/drawing/2014/main" id="{5E2CE39C-2758-482C-A92E-5B5F68F7B388}"/>
              </a:ext>
            </a:extLst>
          </p:cNvPr>
          <p:cNvSpPr>
            <a:spLocks noChangeAspect="1"/>
          </p:cNvSpPr>
          <p:nvPr/>
        </p:nvSpPr>
        <p:spPr>
          <a:xfrm>
            <a:off x="10218877" y="2739450"/>
            <a:ext cx="144000" cy="144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Flussdiagramm: Verbindungsstelle 8">
            <a:extLst>
              <a:ext uri="{FF2B5EF4-FFF2-40B4-BE49-F238E27FC236}">
                <a16:creationId xmlns:a16="http://schemas.microsoft.com/office/drawing/2014/main" id="{9494E443-FD5D-449F-8E86-C61408106769}"/>
              </a:ext>
            </a:extLst>
          </p:cNvPr>
          <p:cNvSpPr>
            <a:spLocks noChangeAspect="1"/>
          </p:cNvSpPr>
          <p:nvPr/>
        </p:nvSpPr>
        <p:spPr>
          <a:xfrm>
            <a:off x="10450966" y="2738142"/>
            <a:ext cx="144000" cy="144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4" name="Flussdiagramm: Verbindungsstelle 8">
            <a:extLst>
              <a:ext uri="{FF2B5EF4-FFF2-40B4-BE49-F238E27FC236}">
                <a16:creationId xmlns:a16="http://schemas.microsoft.com/office/drawing/2014/main" id="{7F881E32-1031-4E64-9786-FC8A0E1C01A0}"/>
              </a:ext>
            </a:extLst>
          </p:cNvPr>
          <p:cNvSpPr>
            <a:spLocks noChangeAspect="1"/>
          </p:cNvSpPr>
          <p:nvPr/>
        </p:nvSpPr>
        <p:spPr>
          <a:xfrm>
            <a:off x="10256798" y="3335484"/>
            <a:ext cx="108000" cy="108000"/>
          </a:xfrm>
          <a:prstGeom prst="flowChartConnec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FDD88-7B8B-401E-ACEA-E35A64C7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medical facility special?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1471F5-3310-4A5C-882F-9CA4C4E2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“Beam target” is a patient!</a:t>
            </a:r>
          </a:p>
          <a:p>
            <a:r>
              <a:rPr lang="en-US" dirty="0"/>
              <a:t>Mission: provide particle beams in therapy</a:t>
            </a:r>
            <a:br>
              <a:rPr lang="en-US" dirty="0"/>
            </a:br>
            <a:r>
              <a:rPr lang="en-US" dirty="0"/>
              <a:t>quality 335 days / year</a:t>
            </a:r>
          </a:p>
          <a:p>
            <a:r>
              <a:rPr lang="en-US" dirty="0"/>
              <a:t>Avoid any interruptions to guarantee </a:t>
            </a:r>
            <a:br>
              <a:rPr lang="en-US" dirty="0"/>
            </a:br>
            <a:r>
              <a:rPr lang="en-US" dirty="0"/>
              <a:t>therapy success</a:t>
            </a:r>
          </a:p>
          <a:p>
            <a:r>
              <a:rPr lang="en-US" dirty="0"/>
              <a:t>The dose delivery must be safe and precise</a:t>
            </a:r>
          </a:p>
          <a:p>
            <a:r>
              <a:rPr lang="en-US" dirty="0"/>
              <a:t>Fast: r</a:t>
            </a:r>
            <a:r>
              <a:rPr lang="en-US" dirty="0">
                <a:sym typeface="Wingdings" panose="05000000000000000000" pitchFamily="2" charset="2"/>
              </a:rPr>
              <a:t>eduction of irradiation time only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without affecting safety and precision</a:t>
            </a:r>
          </a:p>
          <a:p>
            <a:r>
              <a:rPr lang="en-US" dirty="0"/>
              <a:t>Large variety of beam parameters (ion types,</a:t>
            </a:r>
            <a:br>
              <a:rPr lang="en-US" dirty="0"/>
            </a:br>
            <a:r>
              <a:rPr lang="en-US" dirty="0"/>
              <a:t>energy steps, spot sizes, intensity range, gantry angles)</a:t>
            </a:r>
          </a:p>
          <a:p>
            <a:endParaRPr lang="en-US" dirty="0"/>
          </a:p>
          <a:p>
            <a:pPr marL="514350" indent="-457200">
              <a:buFont typeface="+mj-lt"/>
              <a:buAutoNum type="arabicPeriod"/>
            </a:pPr>
            <a:endParaRPr lang="en-US" dirty="0"/>
          </a:p>
          <a:p>
            <a:endParaRPr lang="en-GB" dirty="0"/>
          </a:p>
        </p:txBody>
      </p:sp>
      <p:pic>
        <p:nvPicPr>
          <p:cNvPr id="4" name="Picture 3" descr="T:\HIT-AUSTAUSCH\Fotos HIT\Fotos Kinder HIT\KinderHIT_web\KinderHIT_0716_7328.jpg">
            <a:extLst>
              <a:ext uri="{FF2B5EF4-FFF2-40B4-BE49-F238E27FC236}">
                <a16:creationId xmlns:a16="http://schemas.microsoft.com/office/drawing/2014/main" id="{592BB38E-B8EF-4D74-8E7D-1A43DF5E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6" y="1246291"/>
            <a:ext cx="5031558" cy="33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6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78A59-6B9F-4751-9701-EB9F0103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Raster-scanning </a:t>
            </a:r>
            <a:r>
              <a:rPr lang="en-US" dirty="0"/>
              <a:t>dose delivery </a:t>
            </a:r>
            <a:endParaRPr lang="en-GB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93532E6-6E3C-4CF2-9C6B-DC9D3C4F0ED1}"/>
              </a:ext>
            </a:extLst>
          </p:cNvPr>
          <p:cNvSpPr txBox="1">
            <a:spLocks/>
          </p:cNvSpPr>
          <p:nvPr/>
        </p:nvSpPr>
        <p:spPr>
          <a:xfrm>
            <a:off x="10896600" y="6237289"/>
            <a:ext cx="728133" cy="473075"/>
          </a:xfr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05ECB6-9025-47FD-9D0D-BF9F69BD9727}" type="slidenum">
              <a:rPr lang="de-DE" altLang="en-US" smtClean="0"/>
              <a:pPr/>
              <a:t>5</a:t>
            </a:fld>
            <a:endParaRPr lang="de-DE" altLang="en-US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769A228-1B49-4356-8CEC-5A95317C4E54}"/>
              </a:ext>
            </a:extLst>
          </p:cNvPr>
          <p:cNvGrpSpPr/>
          <p:nvPr/>
        </p:nvGrpSpPr>
        <p:grpSpPr>
          <a:xfrm>
            <a:off x="6319728" y="1417638"/>
            <a:ext cx="5976937" cy="4240212"/>
            <a:chOff x="5186364" y="1484313"/>
            <a:chExt cx="5976937" cy="4240212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AE49770A-4B9D-430E-A249-D36014AB4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364" y="1484313"/>
              <a:ext cx="5976937" cy="4240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46808F63-292F-4B36-9400-C8C67A776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90092" y="4074058"/>
              <a:ext cx="13377" cy="93926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20F3DAB9-A802-4049-B9DF-C33C9EC71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31261" y="5011739"/>
              <a:ext cx="1876549" cy="0"/>
            </a:xfrm>
            <a:prstGeom prst="line">
              <a:avLst/>
            </a:prstGeom>
            <a:noFill/>
            <a:ln w="2232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2D89E056-EF09-4939-AC87-73BBCA743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6263" y="2781300"/>
              <a:ext cx="215900" cy="1225550"/>
            </a:xfrm>
            <a:prstGeom prst="rect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altLang="en-US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4C91BAA8-AC2A-411F-96E3-6945CBA03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4463" y="2781300"/>
              <a:ext cx="215900" cy="122555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ABC57D08-EC21-4B78-BF17-3E23CB2DD6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8506" y="4291346"/>
              <a:ext cx="0" cy="718808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bgerundetes Rechteck 13">
              <a:extLst>
                <a:ext uri="{FF2B5EF4-FFF2-40B4-BE49-F238E27FC236}">
                  <a16:creationId xmlns:a16="http://schemas.microsoft.com/office/drawing/2014/main" id="{4C418672-926F-4F09-9DD6-2D596C1D26F0}"/>
                </a:ext>
              </a:extLst>
            </p:cNvPr>
            <p:cNvSpPr/>
            <p:nvPr/>
          </p:nvSpPr>
          <p:spPr>
            <a:xfrm>
              <a:off x="6591301" y="4509120"/>
              <a:ext cx="1279525" cy="86409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Dose-delivery system</a:t>
              </a:r>
            </a:p>
          </p:txBody>
        </p:sp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A8BB0773-86EF-46E3-A7D1-2EA499E89D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599" y="1600200"/>
            <a:ext cx="5755702" cy="4525963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400" dirty="0"/>
              <a:t>Tumor is irradiated slice-by-slice </a:t>
            </a:r>
            <a:r>
              <a:rPr lang="en-US" dirty="0"/>
              <a:t>and spot-by-spot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de-DE" dirty="0"/>
              <a:t>Accelerator delivers p</a:t>
            </a:r>
            <a:r>
              <a:rPr lang="en-GB" dirty="0"/>
              <a:t>encil beams of </a:t>
            </a:r>
            <a:r>
              <a:rPr lang="en-GB" altLang="de-DE" dirty="0"/>
              <a:t>different ion energies (penetration depth)</a:t>
            </a:r>
            <a:endParaRPr lang="en-GB" dirty="0"/>
          </a:p>
          <a:p>
            <a:r>
              <a:rPr lang="en-GB" dirty="0"/>
              <a:t>Guided by scanning magnets</a:t>
            </a:r>
          </a:p>
          <a:p>
            <a:r>
              <a:rPr lang="en-GB" dirty="0"/>
              <a:t>Monitored in position, width and </a:t>
            </a:r>
            <a:r>
              <a:rPr lang="en-US" dirty="0"/>
              <a:t>intensity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/>
              <a:t>Scanning process needs milliseconds per spot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/>
              <a:t>Beam spill of </a:t>
            </a:r>
            <a:r>
              <a:rPr lang="en-US" sz="2400" dirty="0"/>
              <a:t>several seconds is needed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Position and intensity is measured, the scanning velocity is adapted</a:t>
            </a:r>
          </a:p>
          <a:p>
            <a:pPr marL="339725" indent="-339725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068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2E854-154A-41F4-9726-0644FAFD3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Intensity control system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92A6DB-632B-4169-8911-7112A1F3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4082509" cy="4525963"/>
          </a:xfrm>
        </p:spPr>
        <p:txBody>
          <a:bodyPr/>
          <a:lstStyle/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/>
              <a:t>Use intensity signal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dirty="0"/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/>
              <a:t>Add feedback loop</a:t>
            </a:r>
            <a:endParaRPr lang="en-US" altLang="en-US" dirty="0">
              <a:solidFill>
                <a:srgbClr val="FF0000"/>
              </a:solidFill>
            </a:endParaRP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en-US" dirty="0"/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dirty="0"/>
              <a:t>Position and intensity is measured, the scanning velocity </a:t>
            </a:r>
            <a:r>
              <a:rPr lang="en-US" dirty="0">
                <a:solidFill>
                  <a:srgbClr val="FF0000"/>
                </a:solidFill>
              </a:rPr>
              <a:t>and the intensity</a:t>
            </a:r>
            <a:r>
              <a:rPr lang="en-US" dirty="0"/>
              <a:t> are adapted</a:t>
            </a:r>
          </a:p>
          <a:p>
            <a:pPr marL="0" indent="0">
              <a:spcBef>
                <a:spcPts val="600"/>
              </a:spcBef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altLang="en-US" dirty="0"/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id="{2685A42C-1EEE-4B76-9D51-5BC57D3A5C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5776" y="4651375"/>
            <a:ext cx="1609515" cy="0"/>
          </a:xfrm>
          <a:prstGeom prst="line">
            <a:avLst/>
          </a:prstGeom>
          <a:noFill/>
          <a:ln w="2232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5F3FB0B-3171-4B46-B46E-7ED6F3D19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9" y="1417638"/>
            <a:ext cx="5976937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11">
            <a:extLst>
              <a:ext uri="{FF2B5EF4-FFF2-40B4-BE49-F238E27FC236}">
                <a16:creationId xmlns:a16="http://schemas.microsoft.com/office/drawing/2014/main" id="{87A985E8-16C2-40EE-834C-C2F0DFB3C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0991" y="5652529"/>
            <a:ext cx="2226722" cy="15679"/>
          </a:xfrm>
          <a:prstGeom prst="line">
            <a:avLst/>
          </a:prstGeom>
          <a:noFill/>
          <a:ln w="2232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9AE5538-E98B-490E-A3C7-B90391233F18}"/>
              </a:ext>
            </a:extLst>
          </p:cNvPr>
          <p:cNvSpPr txBox="1">
            <a:spLocks/>
          </p:cNvSpPr>
          <p:nvPr/>
        </p:nvSpPr>
        <p:spPr>
          <a:xfrm>
            <a:off x="11582400" y="6161089"/>
            <a:ext cx="728133" cy="473075"/>
          </a:xfr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143395-7A47-49C8-9047-C07B77A3F737}" type="slidenum">
              <a:rPr lang="de-DE" altLang="en-US" smtClean="0"/>
              <a:pPr/>
              <a:t>6</a:t>
            </a:fld>
            <a:endParaRPr lang="de-DE" altLang="en-US" dirty="0"/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63E46E00-6379-415A-A0ED-3E3F8826C6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9831" y="3558448"/>
            <a:ext cx="1586" cy="1728210"/>
          </a:xfrm>
          <a:prstGeom prst="line">
            <a:avLst/>
          </a:prstGeom>
          <a:noFill/>
          <a:ln w="190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8C9B3F7-4C32-4B3C-9F87-8D4A954AF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4688" y="2705100"/>
            <a:ext cx="215900" cy="122555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835D315-DDB5-48E5-A1B1-67877ED8B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325" y="2705100"/>
            <a:ext cx="215900" cy="12255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2CCFABD3-2FDE-472A-BD4F-F19FAD11A9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72120" y="3958186"/>
            <a:ext cx="1586" cy="682799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0FD40FB5-1870-47B1-9298-3091365AF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67713" y="4000500"/>
            <a:ext cx="0" cy="165735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2D677C31-8891-459F-8960-3477EA7B52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4190" y="4260410"/>
            <a:ext cx="1587" cy="390966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bgerundetes Rechteck 19">
            <a:extLst>
              <a:ext uri="{FF2B5EF4-FFF2-40B4-BE49-F238E27FC236}">
                <a16:creationId xmlns:a16="http://schemas.microsoft.com/office/drawing/2014/main" id="{31F5B5A9-7542-4F35-8693-1616EF6797CB}"/>
              </a:ext>
            </a:extLst>
          </p:cNvPr>
          <p:cNvSpPr/>
          <p:nvPr/>
        </p:nvSpPr>
        <p:spPr>
          <a:xfrm>
            <a:off x="6781801" y="4360912"/>
            <a:ext cx="1279525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Therapy- Control- System</a:t>
            </a:r>
          </a:p>
        </p:txBody>
      </p:sp>
      <p:sp>
        <p:nvSpPr>
          <p:cNvPr id="15" name="Abgerundetes Rechteck 20">
            <a:extLst>
              <a:ext uri="{FF2B5EF4-FFF2-40B4-BE49-F238E27FC236}">
                <a16:creationId xmlns:a16="http://schemas.microsoft.com/office/drawing/2014/main" id="{0049BB6B-4439-43D1-99F7-4C01C9322936}"/>
              </a:ext>
            </a:extLst>
          </p:cNvPr>
          <p:cNvSpPr/>
          <p:nvPr/>
        </p:nvSpPr>
        <p:spPr>
          <a:xfrm>
            <a:off x="6726410" y="5297016"/>
            <a:ext cx="144888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Intensity feedback loop</a:t>
            </a:r>
          </a:p>
        </p:txBody>
      </p:sp>
      <p:sp>
        <p:nvSpPr>
          <p:cNvPr id="16" name="Abgerundetes Rechteck 20">
            <a:extLst>
              <a:ext uri="{FF2B5EF4-FFF2-40B4-BE49-F238E27FC236}">
                <a16:creationId xmlns:a16="http://schemas.microsoft.com/office/drawing/2014/main" id="{FB00A608-B06A-4937-A6BB-7D3CA3336890}"/>
              </a:ext>
            </a:extLst>
          </p:cNvPr>
          <p:cNvSpPr/>
          <p:nvPr/>
        </p:nvSpPr>
        <p:spPr>
          <a:xfrm>
            <a:off x="4692110" y="5297016"/>
            <a:ext cx="144888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RF-KO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exciter</a:t>
            </a:r>
          </a:p>
        </p:txBody>
      </p:sp>
    </p:spTree>
    <p:extLst>
      <p:ext uri="{BB962C8B-B14F-4D97-AF65-F5344CB8AC3E}">
        <p14:creationId xmlns:p14="http://schemas.microsoft.com/office/powerpoint/2010/main" val="139210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6834D-F0C4-45AE-A442-B0026CA8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raster-point-individual intensity makes sense</a:t>
            </a:r>
            <a:br>
              <a:rPr lang="en-US" dirty="0"/>
            </a:br>
            <a:r>
              <a:rPr lang="en-US" sz="2400" dirty="0"/>
              <a:t>…if you have an intensity control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 descr="E:\Praesentationen\PaperSpillregelung\Bilder\png\IESFluenceVariationNew.png">
            <a:extLst>
              <a:ext uri="{FF2B5EF4-FFF2-40B4-BE49-F238E27FC236}">
                <a16:creationId xmlns:a16="http://schemas.microsoft.com/office/drawing/2014/main" id="{4FEC7CD8-D67F-403B-ACB4-171489CC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606" y="1272783"/>
            <a:ext cx="531333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E04D0BF-C2C0-4666-A49D-046670760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65" y="1030358"/>
            <a:ext cx="5940403" cy="4525963"/>
          </a:xfrm>
          <a:prstGeom prst="rect">
            <a:avLst/>
          </a:prstGeom>
          <a:ln/>
        </p:spPr>
        <p:txBody>
          <a:bodyPr/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rgbClr val="545455"/>
                </a:solidFill>
                <a:latin typeface="+mn-lt"/>
                <a:ea typeface="+mn-ea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rgbClr val="545455"/>
                </a:solidFill>
                <a:latin typeface="+mn-lt"/>
                <a:ea typeface="+mn-ea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400">
                <a:solidFill>
                  <a:srgbClr val="545455"/>
                </a:solidFill>
                <a:latin typeface="+mn-lt"/>
                <a:ea typeface="+mn-ea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400">
                <a:solidFill>
                  <a:srgbClr val="545455"/>
                </a:solidFill>
                <a:latin typeface="+mn-lt"/>
                <a:ea typeface="+mn-ea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600"/>
              </a:spcBef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kern="0" dirty="0">
              <a:latin typeface="+mj-lt"/>
            </a:endParaRP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de-DE" kern="0" dirty="0">
                <a:latin typeface="+mj-lt"/>
              </a:rPr>
              <a:t>Dose </a:t>
            </a:r>
            <a:r>
              <a:rPr lang="en-GB" kern="0" dirty="0">
                <a:latin typeface="+mj-lt"/>
              </a:rPr>
              <a:t>in each voxel ≠ dose per raster-point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kern="0" dirty="0">
                <a:latin typeface="+mj-lt"/>
              </a:rPr>
              <a:t>Example of dose distribution of one slice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kern="0" dirty="0">
                <a:latin typeface="+mj-lt"/>
              </a:rPr>
              <a:t>Fixed intensity:  irradiation time per raster point can vary by a factor of 2000!</a:t>
            </a: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de-DE" kern="0" dirty="0">
              <a:latin typeface="+mj-lt"/>
            </a:endParaRP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kern="0" dirty="0">
              <a:latin typeface="+mj-lt"/>
            </a:endParaRP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de-DE" kern="0" dirty="0">
              <a:latin typeface="+mj-lt"/>
            </a:endParaRPr>
          </a:p>
          <a:p>
            <a:pPr marL="339725" indent="-339725">
              <a:spcBef>
                <a:spcPts val="6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kern="0" dirty="0">
              <a:latin typeface="+mj-lt"/>
            </a:endParaRPr>
          </a:p>
          <a:p>
            <a:pPr marL="0" indent="0">
              <a:spcBef>
                <a:spcPts val="6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kern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9DD4A0-9423-44D5-8354-585B0B5E0FD0}"/>
              </a:ext>
            </a:extLst>
          </p:cNvPr>
          <p:cNvSpPr txBox="1"/>
          <p:nvPr/>
        </p:nvSpPr>
        <p:spPr>
          <a:xfrm rot="16200000">
            <a:off x="9862554" y="108811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ions</a:t>
            </a:r>
            <a:endParaRPr lang="en-GB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8F46ABA-C626-4755-8207-75168C3372E5}"/>
              </a:ext>
            </a:extLst>
          </p:cNvPr>
          <p:cNvCxnSpPr>
            <a:cxnSpLocks/>
          </p:cNvCxnSpPr>
          <p:nvPr/>
        </p:nvCxnSpPr>
        <p:spPr>
          <a:xfrm>
            <a:off x="9944592" y="251376"/>
            <a:ext cx="0" cy="20428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E:\Praesentationen\PaperSpillregelung\Bilder\png\SpillDIC2.png">
            <a:extLst>
              <a:ext uri="{FF2B5EF4-FFF2-40B4-BE49-F238E27FC236}">
                <a16:creationId xmlns:a16="http://schemas.microsoft.com/office/drawing/2014/main" id="{3B1F89D5-18C3-46FD-AC61-06830852D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39" y="3094390"/>
            <a:ext cx="4384713" cy="32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735D0A4-1BCC-4365-B050-184C8D2FE9AF}"/>
              </a:ext>
            </a:extLst>
          </p:cNvPr>
          <p:cNvCxnSpPr>
            <a:cxnSpLocks/>
          </p:cNvCxnSpPr>
          <p:nvPr/>
        </p:nvCxnSpPr>
        <p:spPr>
          <a:xfrm flipV="1">
            <a:off x="5981884" y="2120559"/>
            <a:ext cx="1862126" cy="2030580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1A8C477-1B53-4A17-851E-09DAC4781D35}"/>
              </a:ext>
            </a:extLst>
          </p:cNvPr>
          <p:cNvCxnSpPr>
            <a:cxnSpLocks/>
          </p:cNvCxnSpPr>
          <p:nvPr/>
        </p:nvCxnSpPr>
        <p:spPr>
          <a:xfrm flipV="1">
            <a:off x="5083354" y="3912926"/>
            <a:ext cx="4016579" cy="1101385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B6EE0A8-8755-4F5A-9E1B-A889BB681D9F}"/>
              </a:ext>
            </a:extLst>
          </p:cNvPr>
          <p:cNvCxnSpPr/>
          <p:nvPr/>
        </p:nvCxnSpPr>
        <p:spPr>
          <a:xfrm flipV="1">
            <a:off x="3293357" y="3657734"/>
            <a:ext cx="683046" cy="539826"/>
          </a:xfrm>
          <a:prstGeom prst="line">
            <a:avLst/>
          </a:prstGeom>
          <a:ln w="19050">
            <a:solidFill>
              <a:srgbClr val="FA2E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4F590274-9782-4461-B2E5-2481655ABAEF}"/>
              </a:ext>
            </a:extLst>
          </p:cNvPr>
          <p:cNvSpPr txBox="1"/>
          <p:nvPr/>
        </p:nvSpPr>
        <p:spPr>
          <a:xfrm>
            <a:off x="3976403" y="3451034"/>
            <a:ext cx="108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A2EFA"/>
                </a:solidFill>
              </a:rPr>
              <a:t>reference</a:t>
            </a:r>
            <a:endParaRPr lang="en-GB" dirty="0">
              <a:solidFill>
                <a:srgbClr val="FA2EFA"/>
              </a:solidFill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B1357F4-DEAA-4B01-A219-E3F54C79F71E}"/>
              </a:ext>
            </a:extLst>
          </p:cNvPr>
          <p:cNvCxnSpPr/>
          <p:nvPr/>
        </p:nvCxnSpPr>
        <p:spPr>
          <a:xfrm flipV="1">
            <a:off x="3425559" y="4175526"/>
            <a:ext cx="440675" cy="35529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1B372429-594B-47B1-9573-2F1646027A3D}"/>
              </a:ext>
            </a:extLst>
          </p:cNvPr>
          <p:cNvSpPr txBox="1"/>
          <p:nvPr/>
        </p:nvSpPr>
        <p:spPr>
          <a:xfrm>
            <a:off x="3836004" y="396647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spill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C43F239-37C7-4A1A-B7F0-B6E634E6A049}"/>
              </a:ext>
            </a:extLst>
          </p:cNvPr>
          <p:cNvSpPr/>
          <p:nvPr/>
        </p:nvSpPr>
        <p:spPr>
          <a:xfrm>
            <a:off x="7028030" y="5171232"/>
            <a:ext cx="4952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Schoemers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et al, Nuclear Instruments and Methods in Physics Research Section A: Accelerators, Spectrometers, Detectors and Associated Equipment, Volume 795, 21 September 2015, Pages 92-99, ISSN 0168-9002,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http://dx.doi.org/10.1016/j.nima.2015.05.054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5FD3484-45C4-4AF4-81FA-13F23AAAB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51" y="1600203"/>
            <a:ext cx="5342857" cy="400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B51206-4021-4293-B744-C0C06478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Main interruptions due to safety-interlocks</a:t>
            </a:r>
            <a:r>
              <a:rPr lang="de-DE" dirty="0"/>
              <a:t> </a:t>
            </a:r>
            <a:r>
              <a:rPr lang="en-US" dirty="0"/>
              <a:t>related to intensity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DDF80-2ADA-4027-8B17-916BC9058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IC interlock for too fast extraction / spikes:</a:t>
            </a:r>
            <a:br>
              <a:rPr lang="en-GB" dirty="0"/>
            </a:br>
            <a:r>
              <a:rPr lang="en-GB" dirty="0"/>
              <a:t>If dose monitors detect intensity too large, </a:t>
            </a:r>
            <a:br>
              <a:rPr lang="en-GB" dirty="0"/>
            </a:br>
            <a:r>
              <a:rPr lang="en-GB" dirty="0"/>
              <a:t>close to current measurement range</a:t>
            </a:r>
            <a:r>
              <a:rPr lang="en-GB" dirty="0">
                <a:sym typeface="Wingdings" panose="05000000000000000000" pitchFamily="2" charset="2"/>
              </a:rPr>
              <a:t>.</a:t>
            </a:r>
            <a:endParaRPr lang="en-GB" dirty="0"/>
          </a:p>
          <a:p>
            <a:endParaRPr lang="de-DE" dirty="0"/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WPC interlock for too fast irradiation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Time-out for too slow/delayed extraction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(happens only if not intensity controlled)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037857B-2375-4725-97AB-659775D4C1C4}"/>
              </a:ext>
            </a:extLst>
          </p:cNvPr>
          <p:cNvCxnSpPr>
            <a:cxnSpLocks/>
          </p:cNvCxnSpPr>
          <p:nvPr/>
        </p:nvCxnSpPr>
        <p:spPr>
          <a:xfrm>
            <a:off x="6244683" y="2096429"/>
            <a:ext cx="914399" cy="2081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20F27CD1-688E-4075-A146-AD6C797CB0EE}"/>
              </a:ext>
            </a:extLst>
          </p:cNvPr>
          <p:cNvSpPr/>
          <p:nvPr/>
        </p:nvSpPr>
        <p:spPr>
          <a:xfrm>
            <a:off x="8534401" y="1888273"/>
            <a:ext cx="356839" cy="1540727"/>
          </a:xfrm>
          <a:prstGeom prst="ellipse">
            <a:avLst/>
          </a:prstGeom>
          <a:noFill/>
          <a:ln>
            <a:solidFill>
              <a:srgbClr val="E6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02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51206-4021-4293-B744-C0C06478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Main interruptions due to safety-interlocks</a:t>
            </a:r>
            <a:r>
              <a:rPr lang="de-DE" dirty="0"/>
              <a:t> </a:t>
            </a:r>
            <a:r>
              <a:rPr lang="en-US" dirty="0"/>
              <a:t>related to intensity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EDDF80-2ADA-4027-8B17-916BC9058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IC interlock for too fast extraction / spikes</a:t>
            </a:r>
          </a:p>
          <a:p>
            <a:endParaRPr lang="de-DE" dirty="0"/>
          </a:p>
          <a:p>
            <a:r>
              <a:rPr lang="de-DE" dirty="0"/>
              <a:t>M</a:t>
            </a:r>
            <a:r>
              <a:rPr lang="en-GB" dirty="0"/>
              <a:t>WPC interlock for too fast irradiation:</a:t>
            </a:r>
            <a:br>
              <a:rPr lang="en-GB" dirty="0"/>
            </a:br>
            <a:r>
              <a:rPr lang="en-GB" dirty="0"/>
              <a:t>If some raster-points (@ HIT: &gt;3) are </a:t>
            </a:r>
            <a:br>
              <a:rPr lang="en-GB" dirty="0"/>
            </a:br>
            <a:r>
              <a:rPr lang="en-GB" dirty="0"/>
              <a:t>irradiated too fast without proper position </a:t>
            </a:r>
            <a:br>
              <a:rPr lang="en-GB" dirty="0"/>
            </a:br>
            <a:r>
              <a:rPr lang="en-GB" dirty="0"/>
              <a:t>measurement.</a:t>
            </a:r>
          </a:p>
          <a:p>
            <a:endParaRPr lang="en-GB" dirty="0"/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Time-out for too slow/delayed extraction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(happens only if not intensity controlled)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037857B-2375-4725-97AB-659775D4C1C4}"/>
              </a:ext>
            </a:extLst>
          </p:cNvPr>
          <p:cNvCxnSpPr>
            <a:cxnSpLocks/>
          </p:cNvCxnSpPr>
          <p:nvPr/>
        </p:nvCxnSpPr>
        <p:spPr>
          <a:xfrm flipV="1">
            <a:off x="5808856" y="2851924"/>
            <a:ext cx="956217" cy="78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E:\Praesentationen\PaperSpillregelung\Bilder\png\DIC2-Sprung.png">
            <a:extLst>
              <a:ext uri="{FF2B5EF4-FFF2-40B4-BE49-F238E27FC236}">
                <a16:creationId xmlns:a16="http://schemas.microsoft.com/office/drawing/2014/main" id="{0994C5C8-D024-49E9-814E-57C8A5BD5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0" y="1440326"/>
            <a:ext cx="5099051" cy="38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F7CFAE64-107C-4A2E-B93D-7FD42D52AD3C}"/>
              </a:ext>
            </a:extLst>
          </p:cNvPr>
          <p:cNvSpPr/>
          <p:nvPr/>
        </p:nvSpPr>
        <p:spPr>
          <a:xfrm>
            <a:off x="9835377" y="2081561"/>
            <a:ext cx="654203" cy="1540727"/>
          </a:xfrm>
          <a:prstGeom prst="ellipse">
            <a:avLst/>
          </a:prstGeom>
          <a:noFill/>
          <a:ln>
            <a:solidFill>
              <a:srgbClr val="E6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223126"/>
      </p:ext>
    </p:extLst>
  </p:cSld>
  <p:clrMapOvr>
    <a:masterClrMapping/>
  </p:clrMapOvr>
</p:sld>
</file>

<file path=ppt/theme/theme1.xml><?xml version="1.0" encoding="utf-8"?>
<a:theme xmlns:a="http://schemas.openxmlformats.org/drawingml/2006/main" name="Folgeseiten">
  <a:themeElements>
    <a:clrScheme name="UKHD 2018">
      <a:dk1>
        <a:srgbClr val="004A6F"/>
      </a:dk1>
      <a:lt1>
        <a:srgbClr val="FFFFFF"/>
      </a:lt1>
      <a:dk2>
        <a:srgbClr val="002C43"/>
      </a:dk2>
      <a:lt2>
        <a:srgbClr val="FFFFFF"/>
      </a:lt2>
      <a:accent1>
        <a:srgbClr val="009FE3"/>
      </a:accent1>
      <a:accent2>
        <a:srgbClr val="E67900"/>
      </a:accent2>
      <a:accent3>
        <a:srgbClr val="00A295"/>
      </a:accent3>
      <a:accent4>
        <a:srgbClr val="C7BDAD"/>
      </a:accent4>
      <a:accent5>
        <a:srgbClr val="545455"/>
      </a:accent5>
      <a:accent6>
        <a:srgbClr val="5F497A"/>
      </a:accent6>
      <a:hlink>
        <a:srgbClr val="009FE3"/>
      </a:hlink>
      <a:folHlink>
        <a:srgbClr val="009FE3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HD 2018">
    <a:dk1>
      <a:srgbClr val="004A6F"/>
    </a:dk1>
    <a:lt1>
      <a:srgbClr val="FFFFFF"/>
    </a:lt1>
    <a:dk2>
      <a:srgbClr val="002C43"/>
    </a:dk2>
    <a:lt2>
      <a:srgbClr val="FFFFFF"/>
    </a:lt2>
    <a:accent1>
      <a:srgbClr val="009FE3"/>
    </a:accent1>
    <a:accent2>
      <a:srgbClr val="E67900"/>
    </a:accent2>
    <a:accent3>
      <a:srgbClr val="00A295"/>
    </a:accent3>
    <a:accent4>
      <a:srgbClr val="C7BDAD"/>
    </a:accent4>
    <a:accent5>
      <a:srgbClr val="545455"/>
    </a:accent5>
    <a:accent6>
      <a:srgbClr val="5F497A"/>
    </a:accent6>
    <a:hlink>
      <a:srgbClr val="009FE3"/>
    </a:hlink>
    <a:folHlink>
      <a:srgbClr val="009F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2573</Words>
  <Application>Microsoft Office PowerPoint</Application>
  <PresentationFormat>Breitbild</PresentationFormat>
  <Paragraphs>196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Folgeseiten</vt:lpstr>
      <vt:lpstr>PowerPoint-Präsentation</vt:lpstr>
      <vt:lpstr>Outline</vt:lpstr>
      <vt:lpstr>What are medical facilities? In the accelerator context</vt:lpstr>
      <vt:lpstr>What makes a medical facility special? </vt:lpstr>
      <vt:lpstr>Raster-scanning dose delivery </vt:lpstr>
      <vt:lpstr>Intensity control system</vt:lpstr>
      <vt:lpstr>Why a raster-point-individual intensity makes sense …if you have an intensity control </vt:lpstr>
      <vt:lpstr>Main interruptions due to safety-interlocks related to intensity </vt:lpstr>
      <vt:lpstr>Main interruptions due to safety-interlocks related to intensity </vt:lpstr>
      <vt:lpstr>Spillpause – mechanism to spare healthy tissue</vt:lpstr>
      <vt:lpstr>Conclusion: Ideal spill for therapy today</vt:lpstr>
      <vt:lpstr>   Future Projects in IMPT and their impact on SX</vt:lpstr>
      <vt:lpstr>“FLASH-effect” – Ultra High Dose Rate (UHDR) Irradiations  </vt:lpstr>
      <vt:lpstr>“FLASH-effect” – Ultra High Dose Rate (UHDR) Irradiations HIT uHDR-spills </vt:lpstr>
      <vt:lpstr>“FLASH-effect” – Ultra High Dose Rate (UHDR) Irradiations Future challenges for SX</vt:lpstr>
      <vt:lpstr>iRAD – Ion Beam Radiography</vt:lpstr>
      <vt:lpstr>iRAD – Ion Beam Radiography Carbon – Helium mixed beam</vt:lpstr>
      <vt:lpstr>iRAD – Ion Beam Radiography What the accelerator has to provide</vt:lpstr>
      <vt:lpstr>Multi ion treatment</vt:lpstr>
      <vt:lpstr>Particle ARC therapy</vt:lpstr>
      <vt:lpstr>Particle ARC therapy What the accelerator has to provide</vt:lpstr>
      <vt:lpstr>Conclusion to future projects in IMPT and their impact on SX</vt:lpstr>
      <vt:lpstr>Thank you! 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N.Grau</dc:creator>
  <cp:lastModifiedBy>Schömers, Christian</cp:lastModifiedBy>
  <cp:revision>296</cp:revision>
  <cp:lastPrinted>2018-02-21T08:54:56Z</cp:lastPrinted>
  <dcterms:created xsi:type="dcterms:W3CDTF">2018-02-15T17:39:40Z</dcterms:created>
  <dcterms:modified xsi:type="dcterms:W3CDTF">2024-02-20T11:18:14Z</dcterms:modified>
</cp:coreProperties>
</file>