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Helvetica Neue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glWYtXLrB6sIueMl8lxb861y7u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1CA09B-3C95-43FC-8996-56A6E5CB39AC}">
  <a:tblStyle styleId="{9B1CA09B-3C95-43FC-8996-56A6E5CB39A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7FB"/>
          </a:solidFill>
        </a:fill>
      </a:tcStyle>
    </a:wholeTbl>
    <a:band1H>
      <a:tcTxStyle/>
      <a:tcStyle>
        <a:tcBdr/>
        <a:fill>
          <a:solidFill>
            <a:srgbClr val="DDF0F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DF0F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15" y="5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171450" lvl="0" indent="-952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24" name="Google Shape;32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42" name="Google Shape;34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58" name="Google Shape;35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75" name="Google Shape;37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628650" lvl="1" indent="-952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628650" lvl="1" indent="-952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171450" lvl="0" indent="-952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171450" lvl="0" indent="-952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88" name="Google Shape;38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8650" lvl="1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171450" lvl="0" indent="-952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171450" lvl="0" indent="-952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404" name="Google Shape;40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28" name="Google Shape;12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498" name="Google Shape;498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Google Shape;50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508" name="Google Shape;50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522" name="Google Shape;52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549" name="Google Shape;549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4" name="Google Shape;56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565" name="Google Shape;565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587" name="Google Shape;587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0" name="Google Shape;61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611" name="Google Shape;611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632" name="Google Shape;63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171450" lvl="0" indent="-952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6" name="Google Shape;14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171450" lvl="0" indent="-952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171450" lvl="0" indent="-952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82" name="Google Shape;18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628650" lvl="1" indent="-952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628650" lvl="1" indent="-952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171450" lvl="0" indent="-952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171450" lvl="0" indent="-952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04" name="Google Shape;20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171450" lvl="0" indent="-952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19" name="Google Shape;21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39" name="Google Shape;23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3124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79" name="Google Shape;27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04" name="Google Shape;30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3"/>
          <p:cNvSpPr txBox="1">
            <a:spLocks noGrp="1"/>
          </p:cNvSpPr>
          <p:nvPr>
            <p:ph type="body" idx="1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3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3"/>
          <p:cNvSpPr txBox="1">
            <a:spLocks noGrp="1"/>
          </p:cNvSpPr>
          <p:nvPr>
            <p:ph type="body" idx="2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33" descr="FermiLogoBar_DOE_KO_horiz.eps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1" y="249843"/>
            <a:ext cx="9010786" cy="301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60" y="808129"/>
            <a:ext cx="9189720" cy="2966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Bottom: Content &amp; Caption">
  <p:cSld name="Logo Bottom: Content &amp;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2"/>
          <p:cNvSpPr txBox="1">
            <a:spLocks noGrp="1"/>
          </p:cNvSpPr>
          <p:nvPr>
            <p:ph type="body" idx="1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body" idx="2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42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2"/>
          <p:cNvSpPr txBox="1">
            <a:spLocks noGrp="1"/>
          </p:cNvSpPr>
          <p:nvPr>
            <p:ph type="ftr" idx="11"/>
          </p:nvPr>
        </p:nvSpPr>
        <p:spPr>
          <a:xfrm>
            <a:off x="1530601" y="6504213"/>
            <a:ext cx="6262119" cy="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2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42"/>
          <p:cNvSpPr txBox="1"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88" name="Google Shape;88;p42" descr="A picture containing icon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1947" y="6258848"/>
            <a:ext cx="1108394" cy="19914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2"/>
          <p:cNvSpPr/>
          <p:nvPr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Layout">
  <p:cSld name="Picture Layou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3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3"/>
          <p:cNvSpPr txBox="1">
            <a:spLocks noGrp="1"/>
          </p:cNvSpPr>
          <p:nvPr>
            <p:ph type="ftr" idx="11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3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43"/>
          <p:cNvSpPr>
            <a:spLocks noGrp="1"/>
          </p:cNvSpPr>
          <p:nvPr>
            <p:ph type="pic" idx="2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  <a:noFill/>
          <a:ln>
            <a:noFill/>
          </a:ln>
        </p:spPr>
      </p:sp>
      <p:pic>
        <p:nvPicPr>
          <p:cNvPr id="95" name="Google Shape;95;p43" descr="A picture containing icon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1947" y="6258848"/>
            <a:ext cx="1108394" cy="19914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3"/>
          <p:cNvSpPr/>
          <p:nvPr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Bottom: Extra Logos">
  <p:cSld name="Logo Bottom: Extra Logo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4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4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7227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4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44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2" name="Google Shape;102;p44"/>
          <p:cNvSpPr>
            <a:spLocks noGrp="1"/>
          </p:cNvSpPr>
          <p:nvPr>
            <p:ph type="pic" idx="2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44"/>
          <p:cNvSpPr>
            <a:spLocks noGrp="1"/>
          </p:cNvSpPr>
          <p:nvPr>
            <p:ph type="pic" idx="3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44"/>
          <p:cNvSpPr>
            <a:spLocks noGrp="1"/>
          </p:cNvSpPr>
          <p:nvPr>
            <p:ph type="pic" idx="4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44"/>
          <p:cNvSpPr>
            <a:spLocks noGrp="1"/>
          </p:cNvSpPr>
          <p:nvPr>
            <p:ph type="pic" idx="5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44"/>
          <p:cNvSpPr>
            <a:spLocks noGrp="1"/>
          </p:cNvSpPr>
          <p:nvPr>
            <p:ph type="pic" idx="6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44"/>
          <p:cNvSpPr>
            <a:spLocks noGrp="1"/>
          </p:cNvSpPr>
          <p:nvPr>
            <p:ph type="pic" idx="7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44"/>
          <p:cNvSpPr>
            <a:spLocks noGrp="1"/>
          </p:cNvSpPr>
          <p:nvPr>
            <p:ph type="pic" idx="8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44"/>
          <p:cNvSpPr>
            <a:spLocks noGrp="1"/>
          </p:cNvSpPr>
          <p:nvPr>
            <p:ph type="pic" idx="9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44"/>
          <p:cNvSpPr>
            <a:spLocks noGrp="1"/>
          </p:cNvSpPr>
          <p:nvPr>
            <p:ph type="pic" idx="13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44"/>
          <p:cNvSpPr>
            <a:spLocks noGrp="1"/>
          </p:cNvSpPr>
          <p:nvPr>
            <p:ph type="pic" idx="14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44"/>
          <p:cNvSpPr>
            <a:spLocks noGrp="1"/>
          </p:cNvSpPr>
          <p:nvPr>
            <p:ph type="pic" idx="15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44"/>
          <p:cNvSpPr>
            <a:spLocks noGrp="1"/>
          </p:cNvSpPr>
          <p:nvPr>
            <p:ph type="pic" idx="16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44"/>
          <p:cNvSpPr>
            <a:spLocks noGrp="1"/>
          </p:cNvSpPr>
          <p:nvPr>
            <p:ph type="pic" idx="17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44"/>
          <p:cNvSpPr>
            <a:spLocks noGrp="1"/>
          </p:cNvSpPr>
          <p:nvPr>
            <p:ph type="pic" idx="18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44"/>
          <p:cNvSpPr>
            <a:spLocks noGrp="1"/>
          </p:cNvSpPr>
          <p:nvPr>
            <p:ph type="pic" idx="19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7" name="Google Shape;117;p44" descr="A picture containing icon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1947" y="6258848"/>
            <a:ext cx="1108394" cy="19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4"/>
          <p:cNvSpPr/>
          <p:nvPr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Bottom: Title &amp; Content">
  <p:cSld name="Logo Bottom: Title &amp;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" name="Google Shape;29;p34" descr="A picture containing icon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1947" y="6258848"/>
            <a:ext cx="1108394" cy="19914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4"/>
          <p:cNvSpPr/>
          <p:nvPr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Bottom: Picture &amp; Caption">
  <p:cSld name="Logo Bottom: Picture &amp;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>
            <a:spLocks noGrp="1"/>
          </p:cNvSpPr>
          <p:nvPr>
            <p:ph type="pic" idx="2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35"/>
          <p:cNvSpPr txBox="1">
            <a:spLocks noGrp="1"/>
          </p:cNvSpPr>
          <p:nvPr>
            <p:ph type="body" idx="1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38" name="Google Shape;38;p35" descr="A picture containing icon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1947" y="6258848"/>
            <a:ext cx="1108394" cy="19914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5"/>
          <p:cNvSpPr/>
          <p:nvPr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Slide">
  <p:cSld name="5_Title Slide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body" idx="1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6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4" name="Google Shape;4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36" descr="FermiLogoBar_DOE_KO_horiz.eps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1" y="249843"/>
            <a:ext cx="9010786" cy="301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Title Slide">
  <p:cSld name="7_Title Slide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7"/>
          <p:cNvSpPr txBox="1">
            <a:spLocks noGrp="1"/>
          </p:cNvSpPr>
          <p:nvPr>
            <p:ph type="body" idx="1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37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2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0" name="Google Shape;50;p37" descr="FermiLogoBar_DOE_KO_horiz.eps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1" y="249843"/>
            <a:ext cx="9010786" cy="301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7011"/>
            <a:ext cx="9189720" cy="2966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8_Title Slide">
  <p:cSld name="8_Title Slide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 txBox="1">
            <a:spLocks noGrp="1"/>
          </p:cNvSpPr>
          <p:nvPr>
            <p:ph type="body" idx="1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38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8"/>
          <p:cNvSpPr txBox="1">
            <a:spLocks noGrp="1"/>
          </p:cNvSpPr>
          <p:nvPr>
            <p:ph type="body" idx="2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6" name="Google Shape;56;p38" descr="FermiLogoBar_DOE_KO_horiz.eps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1" y="249843"/>
            <a:ext cx="9010786" cy="301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3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0_Title Slide">
  <p:cSld name="10_Title Slide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>
            <a:spLocks noGrp="1"/>
          </p:cNvSpPr>
          <p:nvPr>
            <p:ph type="body" idx="1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9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2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2" name="Google Shape;62;p39" descr="FermiLogoBar_DOE_KO_horiz.eps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1" y="249843"/>
            <a:ext cx="9010786" cy="301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3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9_Title Slide">
  <p:cSld name="9_Title Slide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0"/>
          <p:cNvSpPr txBox="1">
            <a:spLocks noGrp="1"/>
          </p:cNvSpPr>
          <p:nvPr>
            <p:ph type="body" idx="1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40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40"/>
          <p:cNvSpPr txBox="1">
            <a:spLocks noGrp="1"/>
          </p:cNvSpPr>
          <p:nvPr>
            <p:ph type="body" idx="2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8" name="Google Shape;68;p40" descr="14-0218-16D.lr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40" descr="FermiLogoBar_DOE_KO_horiz.eps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1" y="249843"/>
            <a:ext cx="9010786" cy="301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Bottom: Comparison">
  <p:cSld name="Logo Bottom: 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1"/>
          <p:cNvSpPr txBox="1">
            <a:spLocks noGrp="1"/>
          </p:cNvSpPr>
          <p:nvPr>
            <p:ph type="body" idx="1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41"/>
          <p:cNvSpPr txBox="1">
            <a:spLocks noGrp="1"/>
          </p:cNvSpPr>
          <p:nvPr>
            <p:ph type="body" idx="2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41"/>
          <p:cNvSpPr txBox="1">
            <a:spLocks noGrp="1"/>
          </p:cNvSpPr>
          <p:nvPr>
            <p:ph type="body" idx="3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body" idx="4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ftr" idx="11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79" name="Google Shape;79;p41" descr="A picture containing icon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1947" y="6258848"/>
            <a:ext cx="1108394" cy="19914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1"/>
          <p:cNvSpPr/>
          <p:nvPr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ftr" idx="11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32"/>
          <p:cNvSpPr txBox="1"/>
          <p:nvPr/>
        </p:nvSpPr>
        <p:spPr>
          <a:xfrm>
            <a:off x="6450013" y="4477484"/>
            <a:ext cx="107632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14;p32"/>
          <p:cNvGrpSpPr/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5" name="Google Shape;15;p32"/>
            <p:cNvCxnSpPr/>
            <p:nvPr/>
          </p:nvCxnSpPr>
          <p:spPr>
            <a:xfrm>
              <a:off x="600217" y="6357936"/>
              <a:ext cx="7190785" cy="0"/>
            </a:xfrm>
            <a:prstGeom prst="straightConnector1">
              <a:avLst/>
            </a:prstGeom>
            <a:noFill/>
            <a:ln w="76200" cap="flat" cmpd="sng">
              <a:solidFill>
                <a:srgbClr val="99D6EA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6" name="Google Shape;16;p32" descr="FermiLogo_RGB_NALBlue.png"/>
            <p:cNvPicPr preferRelativeResize="0"/>
            <p:nvPr/>
          </p:nvPicPr>
          <p:blipFill rotWithShape="1">
            <a:blip r:embed="rId1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"/>
          <p:cNvSpPr txBox="1">
            <a:spLocks noGrp="1"/>
          </p:cNvSpPr>
          <p:nvPr>
            <p:ph type="body" idx="1"/>
          </p:nvPr>
        </p:nvSpPr>
        <p:spPr>
          <a:xfrm>
            <a:off x="341924" y="5375189"/>
            <a:ext cx="8499231" cy="1060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Helvetica Neue"/>
              <a:buNone/>
            </a:pPr>
            <a:r>
              <a:rPr lang="en-US" sz="1600"/>
              <a:t>Matthew Alvarez and Kathrine Laureto	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Helvetica Neue"/>
              <a:buNone/>
            </a:pPr>
            <a:r>
              <a:rPr lang="en-US" sz="1600"/>
              <a:t>5</a:t>
            </a:r>
            <a:r>
              <a:rPr lang="en-US" sz="1600" baseline="30000"/>
              <a:t>th</a:t>
            </a:r>
            <a:r>
              <a:rPr lang="en-US" sz="1600"/>
              <a:t> Slow Extraction Workshop at MedAustron in Wiener Neustadt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Helvetica Neue"/>
              <a:buNone/>
            </a:pPr>
            <a:r>
              <a:rPr lang="en-US" sz="1600"/>
              <a:t>13 February 2024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Helvetica Neue"/>
              <a:buNone/>
            </a:pPr>
            <a:endParaRPr/>
          </a:p>
        </p:txBody>
      </p:sp>
      <p:sp>
        <p:nvSpPr>
          <p:cNvPr id="124" name="Google Shape;124;p1"/>
          <p:cNvSpPr txBox="1">
            <a:spLocks noGrp="1"/>
          </p:cNvSpPr>
          <p:nvPr>
            <p:ph type="body" idx="2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2400"/>
              <a:buFont typeface="Helvetica Neue"/>
              <a:buNone/>
            </a:pPr>
            <a:r>
              <a:rPr lang="en-US" sz="2400"/>
              <a:t>Electrostatic Septa Development at FNAL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Helvetica Neue"/>
              <a:buNone/>
            </a:pPr>
            <a:r>
              <a:rPr lang="en-US" sz="1800" i="1"/>
              <a:t>Fermi National Accelerator Laboratory</a:t>
            </a:r>
            <a:endParaRPr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0"/>
          <p:cNvSpPr txBox="1">
            <a:spLocks noGrp="1"/>
          </p:cNvSpPr>
          <p:nvPr>
            <p:ph type="body" idx="1"/>
          </p:nvPr>
        </p:nvSpPr>
        <p:spPr>
          <a:xfrm>
            <a:off x="459345" y="972502"/>
            <a:ext cx="4664926" cy="215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00050" lvl="0" indent="-34290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Calibri"/>
              <a:buAutoNum type="arabicPeriod"/>
            </a:pPr>
            <a:r>
              <a:rPr lang="en-US" sz="1800"/>
              <a:t>Install cathode</a:t>
            </a:r>
            <a:endParaRPr sz="1800"/>
          </a:p>
          <a:p>
            <a:pPr marL="40005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Calibri"/>
              <a:buAutoNum type="arabicPeriod"/>
            </a:pPr>
            <a:r>
              <a:rPr lang="en-US" sz="1800"/>
              <a:t>Install frame</a:t>
            </a:r>
            <a:endParaRPr/>
          </a:p>
          <a:p>
            <a:pPr marL="40005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Calibri"/>
              <a:buAutoNum type="arabicPeriod"/>
            </a:pPr>
            <a:r>
              <a:rPr lang="en-US" sz="1800"/>
              <a:t>Install HVF</a:t>
            </a:r>
            <a:endParaRPr/>
          </a:p>
          <a:p>
            <a:pPr marL="0" lvl="0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200"/>
              <a:buNone/>
            </a:pPr>
            <a:endParaRPr sz="12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0" lvl="0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>
              <a:highlight>
                <a:srgbClr val="FFFF00"/>
              </a:highlight>
            </a:endParaRPr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457200" lvl="1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None/>
            </a:pPr>
            <a:endParaRPr sz="1400"/>
          </a:p>
          <a:p>
            <a:pPr marL="742950" lvl="1" indent="-1841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14300" lvl="0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endParaRPr/>
          </a:p>
        </p:txBody>
      </p:sp>
      <p:sp>
        <p:nvSpPr>
          <p:cNvPr id="327" name="Google Shape;327;p10"/>
          <p:cNvSpPr txBox="1"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/>
              <a:t>Assembly </a:t>
            </a:r>
            <a:endParaRPr/>
          </a:p>
        </p:txBody>
      </p:sp>
      <p:sp>
        <p:nvSpPr>
          <p:cNvPr id="328" name="Google Shape;328;p10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793776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329" name="Google Shape;329;p10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 b="1"/>
          </a:p>
        </p:txBody>
      </p:sp>
      <p:sp>
        <p:nvSpPr>
          <p:cNvPr id="330" name="Google Shape;330;p10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331" name="Google Shape;331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3" b="-143"/>
          <a:stretch/>
        </p:blipFill>
        <p:spPr>
          <a:xfrm rot="5400000">
            <a:off x="230162" y="2461033"/>
            <a:ext cx="3653194" cy="3670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8"/>
          <a:stretch/>
        </p:blipFill>
        <p:spPr>
          <a:xfrm rot="5400000">
            <a:off x="3168268" y="515059"/>
            <a:ext cx="3202240" cy="2745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8" b="-79"/>
          <a:stretch/>
        </p:blipFill>
        <p:spPr>
          <a:xfrm rot="5400000">
            <a:off x="6124790" y="408321"/>
            <a:ext cx="2996592" cy="275275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0"/>
          <p:cNvSpPr txBox="1"/>
          <p:nvPr/>
        </p:nvSpPr>
        <p:spPr>
          <a:xfrm>
            <a:off x="279318" y="5726025"/>
            <a:ext cx="729168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</a:t>
            </a:r>
            <a:endParaRPr/>
          </a:p>
        </p:txBody>
      </p:sp>
      <p:sp>
        <p:nvSpPr>
          <p:cNvPr id="335" name="Google Shape;335;p10"/>
          <p:cNvSpPr txBox="1"/>
          <p:nvPr/>
        </p:nvSpPr>
        <p:spPr>
          <a:xfrm>
            <a:off x="3447376" y="3094553"/>
            <a:ext cx="729168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</a:t>
            </a:r>
            <a:endParaRPr/>
          </a:p>
        </p:txBody>
      </p:sp>
      <p:sp>
        <p:nvSpPr>
          <p:cNvPr id="336" name="Google Shape;336;p10"/>
          <p:cNvSpPr txBox="1"/>
          <p:nvPr/>
        </p:nvSpPr>
        <p:spPr>
          <a:xfrm>
            <a:off x="6306713" y="2896090"/>
            <a:ext cx="729168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</a:t>
            </a:r>
            <a:endParaRPr/>
          </a:p>
        </p:txBody>
      </p:sp>
      <p:pic>
        <p:nvPicPr>
          <p:cNvPr id="337" name="Google Shape;337;p10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19398" y="3462788"/>
            <a:ext cx="2870081" cy="264678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0"/>
          <p:cNvSpPr txBox="1"/>
          <p:nvPr/>
        </p:nvSpPr>
        <p:spPr>
          <a:xfrm>
            <a:off x="4375789" y="5827242"/>
            <a:ext cx="729168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1"/>
          <p:cNvSpPr txBox="1">
            <a:spLocks noGrp="1"/>
          </p:cNvSpPr>
          <p:nvPr>
            <p:ph type="body" idx="1"/>
          </p:nvPr>
        </p:nvSpPr>
        <p:spPr>
          <a:xfrm>
            <a:off x="448883" y="972502"/>
            <a:ext cx="5878545" cy="121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r>
              <a:rPr lang="en-US" sz="1800"/>
              <a:t>4.   Set gap between frame and cathode</a:t>
            </a:r>
            <a:endParaRPr sz="1800"/>
          </a:p>
          <a:p>
            <a:pPr marL="0" lvl="0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r>
              <a:rPr lang="en-US" sz="1800"/>
              <a:t>5.   Reference septa to external fiducials (not pictured)</a:t>
            </a:r>
            <a:endParaRPr/>
          </a:p>
          <a:p>
            <a:pPr marL="342900" lvl="0" indent="-2667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200"/>
              <a:buNone/>
            </a:pPr>
            <a:endParaRPr sz="12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0" lvl="0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>
              <a:highlight>
                <a:srgbClr val="FFFF00"/>
              </a:highlight>
            </a:endParaRPr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457200" lvl="1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None/>
            </a:pPr>
            <a:endParaRPr sz="1400"/>
          </a:p>
          <a:p>
            <a:pPr marL="742950" lvl="1" indent="-1841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14300" lvl="0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endParaRPr/>
          </a:p>
        </p:txBody>
      </p:sp>
      <p:sp>
        <p:nvSpPr>
          <p:cNvPr id="345" name="Google Shape;345;p11"/>
          <p:cNvSpPr txBox="1"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/>
              <a:t>Assembly </a:t>
            </a:r>
            <a:endParaRPr/>
          </a:p>
        </p:txBody>
      </p:sp>
      <p:sp>
        <p:nvSpPr>
          <p:cNvPr id="346" name="Google Shape;346;p11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793776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347" name="Google Shape;347;p11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 b="1"/>
          </a:p>
        </p:txBody>
      </p:sp>
      <p:sp>
        <p:nvSpPr>
          <p:cNvPr id="348" name="Google Shape;348;p11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349" name="Google Shape;349;p1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1"/>
          <a:stretch/>
        </p:blipFill>
        <p:spPr>
          <a:xfrm rot="5400000">
            <a:off x="2360582" y="2575026"/>
            <a:ext cx="4054561" cy="307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77114" y="2593329"/>
            <a:ext cx="4061876" cy="3044569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1"/>
          <p:cNvSpPr txBox="1"/>
          <p:nvPr/>
        </p:nvSpPr>
        <p:spPr>
          <a:xfrm>
            <a:off x="2879453" y="5755427"/>
            <a:ext cx="729168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4</a:t>
            </a:r>
            <a:endParaRPr/>
          </a:p>
        </p:txBody>
      </p:sp>
      <p:sp>
        <p:nvSpPr>
          <p:cNvPr id="352" name="Google Shape;352;p11"/>
          <p:cNvSpPr txBox="1"/>
          <p:nvPr/>
        </p:nvSpPr>
        <p:spPr>
          <a:xfrm>
            <a:off x="6032810" y="5755427"/>
            <a:ext cx="729168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4</a:t>
            </a:r>
            <a:endParaRPr/>
          </a:p>
        </p:txBody>
      </p:sp>
      <p:pic>
        <p:nvPicPr>
          <p:cNvPr id="353" name="Google Shape;353;p1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9"/>
          <a:stretch/>
        </p:blipFill>
        <p:spPr>
          <a:xfrm rot="5400000">
            <a:off x="-12099" y="2669878"/>
            <a:ext cx="2901114" cy="2743203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1"/>
          <p:cNvSpPr txBox="1"/>
          <p:nvPr/>
        </p:nvSpPr>
        <p:spPr>
          <a:xfrm>
            <a:off x="117269" y="5105093"/>
            <a:ext cx="729168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4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5"/>
          <a:stretch/>
        </p:blipFill>
        <p:spPr>
          <a:xfrm>
            <a:off x="4347780" y="841266"/>
            <a:ext cx="4660670" cy="444682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2"/>
          <p:cNvSpPr txBox="1">
            <a:spLocks noGrp="1"/>
          </p:cNvSpPr>
          <p:nvPr>
            <p:ph type="body" idx="1"/>
          </p:nvPr>
        </p:nvSpPr>
        <p:spPr>
          <a:xfrm>
            <a:off x="429419" y="1029650"/>
            <a:ext cx="3911685" cy="330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800"/>
              <a:buChar char="•"/>
            </a:pPr>
            <a:r>
              <a:rPr lang="en-US" sz="1800"/>
              <a:t>Transportation of septum from assembly facility to Muon delivery ring (2.7km or 1.7miles) </a:t>
            </a:r>
            <a:endParaRPr/>
          </a:p>
          <a:p>
            <a:pPr marL="34290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Char char="•"/>
            </a:pPr>
            <a:r>
              <a:rPr lang="en-US" sz="1800"/>
              <a:t>Septum uses rubber cribbing to dampen any shock from transport</a:t>
            </a:r>
            <a:endParaRPr/>
          </a:p>
          <a:p>
            <a:pPr marL="34290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Char char="•"/>
            </a:pPr>
            <a:r>
              <a:rPr lang="en-US" sz="1800"/>
              <a:t>Truck speed limited under 5 mph (8km/h)  </a:t>
            </a:r>
            <a:endParaRPr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742950" lvl="1" indent="-1841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/>
          </a:p>
          <a:p>
            <a:pPr marL="742950" lvl="1" indent="-1841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/>
          </a:p>
          <a:p>
            <a:pPr marL="342900" lvl="0" indent="-2667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200"/>
              <a:buNone/>
            </a:pPr>
            <a:endParaRPr sz="12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457200" lvl="1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None/>
            </a:pPr>
            <a:endParaRPr sz="1400"/>
          </a:p>
          <a:p>
            <a:pPr marL="742950" lvl="1" indent="-1841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14300" lvl="0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endParaRPr/>
          </a:p>
        </p:txBody>
      </p:sp>
      <p:sp>
        <p:nvSpPr>
          <p:cNvPr id="362" name="Google Shape;362;p12"/>
          <p:cNvSpPr txBox="1"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/>
              <a:t>Transportation</a:t>
            </a:r>
            <a:endParaRPr/>
          </a:p>
        </p:txBody>
      </p:sp>
      <p:sp>
        <p:nvSpPr>
          <p:cNvPr id="363" name="Google Shape;363;p12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793776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364" name="Google Shape;364;p12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 b="1"/>
          </a:p>
        </p:txBody>
      </p:sp>
      <p:sp>
        <p:nvSpPr>
          <p:cNvPr id="365" name="Google Shape;365;p12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cxnSp>
        <p:nvCxnSpPr>
          <p:cNvPr id="366" name="Google Shape;366;p12"/>
          <p:cNvCxnSpPr/>
          <p:nvPr/>
        </p:nvCxnSpPr>
        <p:spPr>
          <a:xfrm rot="10800000">
            <a:off x="7526005" y="4739959"/>
            <a:ext cx="535155" cy="19242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67" name="Google Shape;367;p12"/>
          <p:cNvSpPr txBox="1"/>
          <p:nvPr/>
        </p:nvSpPr>
        <p:spPr>
          <a:xfrm>
            <a:off x="8061160" y="4739959"/>
            <a:ext cx="907069" cy="46166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Cart</a:t>
            </a:r>
            <a:endParaRPr/>
          </a:p>
        </p:txBody>
      </p:sp>
      <p:cxnSp>
        <p:nvCxnSpPr>
          <p:cNvPr id="368" name="Google Shape;368;p12"/>
          <p:cNvCxnSpPr/>
          <p:nvPr/>
        </p:nvCxnSpPr>
        <p:spPr>
          <a:xfrm rot="10800000" flipH="1">
            <a:off x="5806764" y="3848305"/>
            <a:ext cx="449590" cy="53255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69" name="Google Shape;369;p12"/>
          <p:cNvSpPr txBox="1"/>
          <p:nvPr/>
        </p:nvSpPr>
        <p:spPr>
          <a:xfrm>
            <a:off x="5331497" y="4368988"/>
            <a:ext cx="878163" cy="46166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Rubber Cribbing</a:t>
            </a:r>
            <a:endParaRPr/>
          </a:p>
        </p:txBody>
      </p:sp>
      <p:pic>
        <p:nvPicPr>
          <p:cNvPr id="370" name="Google Shape;370;p1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814" y="3372507"/>
            <a:ext cx="3750441" cy="28106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1" name="Google Shape;371;p12"/>
          <p:cNvCxnSpPr/>
          <p:nvPr/>
        </p:nvCxnSpPr>
        <p:spPr>
          <a:xfrm flipH="1">
            <a:off x="2779181" y="4617337"/>
            <a:ext cx="2572134" cy="264484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3"/>
          <p:cNvSpPr txBox="1">
            <a:spLocks noGrp="1"/>
          </p:cNvSpPr>
          <p:nvPr>
            <p:ph type="body" idx="1"/>
          </p:nvPr>
        </p:nvSpPr>
        <p:spPr>
          <a:xfrm>
            <a:off x="429419" y="1029650"/>
            <a:ext cx="4061715" cy="508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ENDAQ sensors used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Data range up to 20g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Sample rate 1000Hz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Pressure, temperature, and humidity measurement taken at 1Hz</a:t>
            </a:r>
            <a:endParaRPr/>
          </a:p>
          <a:p>
            <a:pPr marL="34290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Sensor placement (3 total)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2 accelerometers placed on the vacuum vessel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1 sensor placed on the truck</a:t>
            </a:r>
            <a:endParaRPr/>
          </a:p>
          <a:p>
            <a:pPr marL="34290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Measured entire process from rolling on the floor to lifting it with cranes</a:t>
            </a:r>
            <a:endParaRPr/>
          </a:p>
          <a:p>
            <a:pPr marL="34290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Largest acceleration measured during transport: 1.7g (max 2g)</a:t>
            </a:r>
            <a:endParaRPr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742950" lvl="1" indent="-1841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/>
          </a:p>
          <a:p>
            <a:pPr marL="742950" lvl="1" indent="-1841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/>
          </a:p>
          <a:p>
            <a:pPr marL="342900" lvl="0" indent="-2667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200"/>
              <a:buNone/>
            </a:pPr>
            <a:endParaRPr sz="12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457200" lvl="1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None/>
            </a:pPr>
            <a:endParaRPr sz="1400"/>
          </a:p>
          <a:p>
            <a:pPr marL="742950" lvl="1" indent="-1841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None/>
            </a:pPr>
            <a:endParaRPr/>
          </a:p>
          <a:p>
            <a:pPr marL="114300" lvl="0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/>
              <a:t>Transportation</a:t>
            </a:r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793776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380" name="Google Shape;380;p13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 b="1"/>
          </a:p>
        </p:txBody>
      </p:sp>
      <p:sp>
        <p:nvSpPr>
          <p:cNvPr id="381" name="Google Shape;381;p13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382" name="Google Shape;382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386645" y="1214821"/>
            <a:ext cx="5033370" cy="386401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3"/>
          <p:cNvSpPr txBox="1"/>
          <p:nvPr/>
        </p:nvSpPr>
        <p:spPr>
          <a:xfrm>
            <a:off x="5819555" y="3118068"/>
            <a:ext cx="851339" cy="3385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Septum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4" name="Google Shape;384;p13"/>
          <p:cNvCxnSpPr/>
          <p:nvPr/>
        </p:nvCxnSpPr>
        <p:spPr>
          <a:xfrm>
            <a:off x="6205920" y="3447503"/>
            <a:ext cx="634125" cy="572814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4"/>
          <p:cNvSpPr txBox="1">
            <a:spLocks noGrp="1"/>
          </p:cNvSpPr>
          <p:nvPr>
            <p:ph type="body" idx="1"/>
          </p:nvPr>
        </p:nvSpPr>
        <p:spPr>
          <a:xfrm>
            <a:off x="429419" y="1029649"/>
            <a:ext cx="3787599" cy="529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800"/>
              <a:buChar char="•"/>
            </a:pPr>
            <a:r>
              <a:rPr lang="en-US" sz="1800"/>
              <a:t>Shortage of vendors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Char char="–"/>
            </a:pPr>
            <a:r>
              <a:rPr lang="en-US" sz="1800"/>
              <a:t>Loss of expertise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Char char="–"/>
            </a:pPr>
            <a:r>
              <a:rPr lang="en-US" sz="1800"/>
              <a:t>Cathode, frame, foil ribbon, and polishing vendors</a:t>
            </a:r>
            <a:endParaRPr/>
          </a:p>
          <a:p>
            <a:pPr marL="285750" lvl="0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Char char="•"/>
            </a:pPr>
            <a:r>
              <a:rPr lang="en-US" sz="1800"/>
              <a:t>Dust and particulate mitigation in the septa</a:t>
            </a:r>
            <a:endParaRPr sz="1800"/>
          </a:p>
          <a:p>
            <a:pPr marL="285750" lvl="0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Char char="•"/>
            </a:pPr>
            <a:r>
              <a:rPr lang="en-US" sz="1800"/>
              <a:t>Finding a replacement for FC-40</a:t>
            </a:r>
            <a:endParaRPr/>
          </a:p>
          <a:p>
            <a:pPr marL="285750" lvl="0" indent="-1714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540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None/>
            </a:pPr>
            <a:endParaRPr sz="1400"/>
          </a:p>
          <a:p>
            <a:pPr marL="342900" lvl="0" indent="-2540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None/>
            </a:pPr>
            <a:endParaRPr sz="1400"/>
          </a:p>
          <a:p>
            <a:pPr marL="742950" lvl="1" indent="-1968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None/>
            </a:pPr>
            <a:endParaRPr sz="1400"/>
          </a:p>
          <a:p>
            <a:pPr marL="342900" lvl="0" indent="-2540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None/>
            </a:pPr>
            <a:endParaRPr sz="1400"/>
          </a:p>
          <a:p>
            <a:pPr marL="342900" lvl="0" indent="-2540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None/>
            </a:pPr>
            <a:endParaRPr sz="1400"/>
          </a:p>
          <a:p>
            <a:pPr marL="342900" lvl="0" indent="-2540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None/>
            </a:pPr>
            <a:endParaRPr sz="1400"/>
          </a:p>
          <a:p>
            <a:pPr marL="342900" lvl="0" indent="-2540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None/>
            </a:pPr>
            <a:endParaRPr sz="1400"/>
          </a:p>
          <a:p>
            <a:pPr marL="342900" lvl="0" indent="-2540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None/>
            </a:pPr>
            <a:endParaRPr sz="1400"/>
          </a:p>
          <a:p>
            <a:pPr marL="342900" lvl="0" indent="-2540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None/>
            </a:pPr>
            <a:endParaRPr sz="1400"/>
          </a:p>
          <a:p>
            <a:pPr marL="457200" lvl="1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None/>
            </a:pPr>
            <a:endParaRPr sz="1400"/>
          </a:p>
          <a:p>
            <a:pPr marL="742950" lvl="1" indent="-1968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None/>
            </a:pPr>
            <a:endParaRPr sz="140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None/>
            </a:pPr>
            <a:endParaRPr sz="140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None/>
            </a:pPr>
            <a:endParaRPr sz="140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</a:pPr>
            <a:endParaRPr sz="140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</a:pPr>
            <a:endParaRPr sz="140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None/>
            </a:pPr>
            <a:endParaRPr/>
          </a:p>
          <a:p>
            <a:pPr marL="114300" lvl="0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endParaRPr/>
          </a:p>
        </p:txBody>
      </p:sp>
      <p:sp>
        <p:nvSpPr>
          <p:cNvPr id="391" name="Google Shape;391;p14"/>
          <p:cNvSpPr txBox="1"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 and Puzzles</a:t>
            </a:r>
            <a:endParaRPr/>
          </a:p>
        </p:txBody>
      </p:sp>
      <p:sp>
        <p:nvSpPr>
          <p:cNvPr id="392" name="Google Shape;392;p14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793776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393" name="Google Shape;393;p14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 b="1"/>
          </a:p>
        </p:txBody>
      </p:sp>
      <p:sp>
        <p:nvSpPr>
          <p:cNvPr id="394" name="Google Shape;394;p14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395" name="Google Shape;395;p1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91882" y="2206083"/>
            <a:ext cx="5383584" cy="248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2"/>
          <a:stretch/>
        </p:blipFill>
        <p:spPr>
          <a:xfrm>
            <a:off x="6898888" y="2892812"/>
            <a:ext cx="2101059" cy="324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8888" y="747210"/>
            <a:ext cx="2092366" cy="208314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4"/>
          <p:cNvSpPr txBox="1"/>
          <p:nvPr/>
        </p:nvSpPr>
        <p:spPr>
          <a:xfrm>
            <a:off x="4367561" y="5724293"/>
            <a:ext cx="643055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4"/>
          <p:cNvSpPr txBox="1"/>
          <p:nvPr/>
        </p:nvSpPr>
        <p:spPr>
          <a:xfrm>
            <a:off x="6952529" y="5713398"/>
            <a:ext cx="457202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4"/>
          <p:cNvSpPr txBox="1"/>
          <p:nvPr/>
        </p:nvSpPr>
        <p:spPr>
          <a:xfrm>
            <a:off x="6941634" y="2406805"/>
            <a:ext cx="633763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"/>
          <p:cNvSpPr txBox="1">
            <a:spLocks noGrp="1"/>
          </p:cNvSpPr>
          <p:nvPr>
            <p:ph type="body" idx="1"/>
          </p:nvPr>
        </p:nvSpPr>
        <p:spPr>
          <a:xfrm>
            <a:off x="429419" y="1029649"/>
            <a:ext cx="8164454" cy="422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800"/>
              <a:buChar char="•"/>
            </a:pPr>
            <a:r>
              <a:rPr lang="en-US" sz="1800" dirty="0"/>
              <a:t>Built and tested the full-scale prototype of ESS2</a:t>
            </a:r>
            <a:endParaRPr sz="1800"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rgbClr val="505050"/>
              </a:buClr>
              <a:buSzPts val="1800"/>
              <a:buChar char="–"/>
            </a:pPr>
            <a:r>
              <a:rPr lang="en-US" sz="1800" dirty="0"/>
              <a:t>Installed the prototype in the Muon delivery ring</a:t>
            </a:r>
            <a:endParaRPr dirty="0"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rgbClr val="505050"/>
              </a:buClr>
              <a:buSzPts val="1800"/>
              <a:buChar char="•"/>
            </a:pPr>
            <a:r>
              <a:rPr lang="en-US" sz="1800" dirty="0"/>
              <a:t>Updated the production septa design from lessons learned</a:t>
            </a:r>
            <a:endParaRPr dirty="0"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rgbClr val="505050"/>
              </a:buClr>
              <a:buSzPts val="1800"/>
              <a:buChar char="•"/>
            </a:pPr>
            <a:r>
              <a:rPr lang="en-US" sz="1800" dirty="0"/>
              <a:t>Assembled the first production septum ESS1</a:t>
            </a:r>
            <a:endParaRPr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rgbClr val="505050"/>
              </a:buClr>
              <a:buSzPts val="1800"/>
              <a:buChar char="–"/>
            </a:pPr>
            <a:r>
              <a:rPr lang="en-US" sz="1800" dirty="0"/>
              <a:t>Conditioning/troubleshooting</a:t>
            </a:r>
            <a:endParaRPr dirty="0"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rgbClr val="505050"/>
              </a:buClr>
              <a:buSzPts val="1800"/>
              <a:buChar char="•"/>
            </a:pPr>
            <a:r>
              <a:rPr lang="en-US" sz="1800" dirty="0"/>
              <a:t>Began assembly of the production septum ESS2</a:t>
            </a:r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rgbClr val="505050"/>
              </a:buClr>
              <a:buSzPts val="1800"/>
              <a:buChar char="•"/>
            </a:pPr>
            <a:r>
              <a:rPr lang="en-US" sz="1800" dirty="0"/>
              <a:t>Looking forward for running them in beam in 2024</a:t>
            </a:r>
            <a:endParaRPr dirty="0"/>
          </a:p>
          <a:p>
            <a:pPr marL="342900" lvl="0" indent="-241300" algn="l" rtl="0">
              <a:spcBef>
                <a:spcPts val="900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 dirty="0"/>
          </a:p>
          <a:p>
            <a:pPr marL="742950" lvl="1" indent="-1714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 dirty="0"/>
          </a:p>
          <a:p>
            <a:pPr marL="742950" lvl="1" indent="-1714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 dirty="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 dirty="0"/>
          </a:p>
          <a:p>
            <a:pPr marL="342900" lvl="0" indent="-2413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 dirty="0"/>
          </a:p>
          <a:p>
            <a:pPr marL="742950" lvl="1" indent="-1841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 dirty="0"/>
          </a:p>
          <a:p>
            <a:pPr marL="342900" lvl="0" indent="-2667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200"/>
              <a:buNone/>
            </a:pPr>
            <a:endParaRPr sz="1200" dirty="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 dirty="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 dirty="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 dirty="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 dirty="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 dirty="0"/>
          </a:p>
          <a:p>
            <a:pPr marL="457200" lvl="1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None/>
            </a:pPr>
            <a:endParaRPr sz="1400" dirty="0"/>
          </a:p>
          <a:p>
            <a:pPr marL="742950" lvl="1" indent="-1841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 dirty="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dirty="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dirty="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dirty="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dirty="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None/>
            </a:pPr>
            <a:endParaRPr dirty="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None/>
            </a:pPr>
            <a:endParaRPr dirty="0"/>
          </a:p>
          <a:p>
            <a:pPr marL="114300" lvl="0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endParaRPr dirty="0"/>
          </a:p>
        </p:txBody>
      </p:sp>
      <p:sp>
        <p:nvSpPr>
          <p:cNvPr id="407" name="Google Shape;407;p15"/>
          <p:cNvSpPr txBox="1"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 Status</a:t>
            </a:r>
            <a:endParaRPr/>
          </a:p>
        </p:txBody>
      </p:sp>
      <p:sp>
        <p:nvSpPr>
          <p:cNvPr id="408" name="Google Shape;408;p15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793776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409" name="Google Shape;409;p15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 b="1"/>
          </a:p>
        </p:txBody>
      </p:sp>
      <p:sp>
        <p:nvSpPr>
          <p:cNvPr id="410" name="Google Shape;410;p15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6"/>
          <p:cNvSpPr txBox="1">
            <a:spLocks noGrp="1"/>
          </p:cNvSpPr>
          <p:nvPr>
            <p:ph type="title"/>
          </p:nvPr>
        </p:nvSpPr>
        <p:spPr>
          <a:xfrm>
            <a:off x="316187" y="2502718"/>
            <a:ext cx="8695558" cy="168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</a:t>
            </a: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417" name="Google Shape;417;p16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 b="1"/>
          </a:p>
        </p:txBody>
      </p:sp>
      <p:sp>
        <p:nvSpPr>
          <p:cNvPr id="418" name="Google Shape;418;p16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7"/>
          <p:cNvSpPr txBox="1">
            <a:spLocks noGrp="1"/>
          </p:cNvSpPr>
          <p:nvPr>
            <p:ph type="title"/>
          </p:nvPr>
        </p:nvSpPr>
        <p:spPr>
          <a:xfrm>
            <a:off x="2381863" y="2627258"/>
            <a:ext cx="4562908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Optional Slides of Interest</a:t>
            </a:r>
            <a:endParaRPr/>
          </a:p>
        </p:txBody>
      </p:sp>
      <p:sp>
        <p:nvSpPr>
          <p:cNvPr id="424" name="Google Shape;424;p17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425" name="Google Shape;425;p17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 b="1"/>
          </a:p>
        </p:txBody>
      </p:sp>
      <p:sp>
        <p:nvSpPr>
          <p:cNvPr id="426" name="Google Shape;426;p17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8"/>
          <p:cNvSpPr txBox="1">
            <a:spLocks noGrp="1"/>
          </p:cNvSpPr>
          <p:nvPr>
            <p:ph type="body" idx="1"/>
          </p:nvPr>
        </p:nvSpPr>
        <p:spPr>
          <a:xfrm>
            <a:off x="518608" y="762617"/>
            <a:ext cx="8286108" cy="567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Mechanical and Electrical Requirements</a:t>
            </a:r>
            <a:endParaRPr sz="1600"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Number of Septum units: 2</a:t>
            </a:r>
            <a:endParaRPr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ESS1</a:t>
            </a:r>
            <a:endParaRPr/>
          </a:p>
          <a:p>
            <a:pPr marL="1143000" lvl="2" indent="-228600" algn="l" rtl="0">
              <a:spcBef>
                <a:spcPts val="900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Cathode length is 133.6cm</a:t>
            </a:r>
            <a:endParaRPr/>
          </a:p>
          <a:p>
            <a:pPr marL="1143000" lvl="2" indent="-228600" algn="l" rtl="0">
              <a:spcBef>
                <a:spcPts val="900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544 foils + 1 diffuser foil</a:t>
            </a:r>
            <a:endParaRPr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ESS2 </a:t>
            </a:r>
            <a:endParaRPr sz="1600"/>
          </a:p>
          <a:p>
            <a:pPr marL="1143000" lvl="2" indent="-228600" algn="l" rtl="0">
              <a:spcBef>
                <a:spcPts val="900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Cathode length is 166.4cm</a:t>
            </a:r>
            <a:endParaRPr/>
          </a:p>
          <a:p>
            <a:pPr marL="1143000" lvl="2" indent="-228600" algn="l" rtl="0">
              <a:spcBef>
                <a:spcPts val="900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673 foils</a:t>
            </a:r>
            <a:endParaRPr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Foil</a:t>
            </a:r>
            <a:endParaRPr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Spacing: 2.54mm</a:t>
            </a:r>
            <a:endParaRPr sz="1600"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Total active length of septa: 3m</a:t>
            </a:r>
            <a:endParaRPr sz="1600"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Total Kick: 2mR</a:t>
            </a:r>
            <a:endParaRPr sz="160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Electric Field strength: 100kV (nominal)</a:t>
            </a:r>
            <a:endParaRPr sz="1600"/>
          </a:p>
          <a:p>
            <a:pPr marL="342900" lvl="0" indent="-241300" algn="l" rtl="0">
              <a:spcBef>
                <a:spcPts val="900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/>
          </a:p>
          <a:p>
            <a:pPr marL="342900" lvl="0" indent="-2413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/>
          </a:p>
          <a:p>
            <a:pPr marL="342900" lvl="0" indent="-2413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457200" lvl="1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None/>
            </a:pPr>
            <a:endParaRPr sz="1400"/>
          </a:p>
          <a:p>
            <a:pPr marL="742950" lvl="1" indent="-1841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14300" lvl="0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endParaRPr/>
          </a:p>
        </p:txBody>
      </p:sp>
      <p:sp>
        <p:nvSpPr>
          <p:cNvPr id="433" name="Google Shape;433;p18"/>
          <p:cNvSpPr txBox="1"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Level Overview</a:t>
            </a:r>
            <a:endParaRPr/>
          </a:p>
        </p:txBody>
      </p:sp>
      <p:sp>
        <p:nvSpPr>
          <p:cNvPr id="434" name="Google Shape;434;p18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793776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435" name="Google Shape;435;p18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 b="1"/>
          </a:p>
        </p:txBody>
      </p:sp>
      <p:sp>
        <p:nvSpPr>
          <p:cNvPr id="436" name="Google Shape;436;p18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437" name="Google Shape;437;p1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9098" y="42346"/>
            <a:ext cx="3713725" cy="379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3730" y="3841118"/>
            <a:ext cx="2365286" cy="2350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9"/>
          <p:cNvSpPr txBox="1">
            <a:spLocks noGrp="1"/>
          </p:cNvSpPr>
          <p:nvPr>
            <p:ph type="body" idx="1"/>
          </p:nvPr>
        </p:nvSpPr>
        <p:spPr>
          <a:xfrm>
            <a:off x="909637" y="1365559"/>
            <a:ext cx="8672513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endParaRPr/>
          </a:p>
        </p:txBody>
      </p:sp>
      <p:sp>
        <p:nvSpPr>
          <p:cNvPr id="444" name="Google Shape;444;p19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 1 Frame 1 Measurement Data</a:t>
            </a:r>
            <a:endParaRPr/>
          </a:p>
        </p:txBody>
      </p:sp>
      <p:sp>
        <p:nvSpPr>
          <p:cNvPr id="445" name="Google Shape;445;p19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446" name="Google Shape;446;p19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 b="1"/>
          </a:p>
        </p:txBody>
      </p:sp>
      <p:sp>
        <p:nvSpPr>
          <p:cNvPr id="447" name="Google Shape;447;p19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448" name="Google Shape;44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237" y="926598"/>
            <a:ext cx="8012849" cy="423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>
            <a:spLocks noGrp="1"/>
          </p:cNvSpPr>
          <p:nvPr>
            <p:ph type="body" idx="1"/>
          </p:nvPr>
        </p:nvSpPr>
        <p:spPr>
          <a:xfrm>
            <a:off x="457201" y="1002372"/>
            <a:ext cx="8286108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800"/>
              <a:buChar char="•"/>
            </a:pPr>
            <a:r>
              <a:rPr lang="en-US" sz="1800" dirty="0"/>
              <a:t>Mu2e experiment will study rare </a:t>
            </a:r>
            <a:r>
              <a:rPr lang="en-US" sz="1800" dirty="0" err="1"/>
              <a:t>neutrinoless</a:t>
            </a:r>
            <a:r>
              <a:rPr lang="en-US" sz="1800" dirty="0"/>
              <a:t> decays of muon to an electron</a:t>
            </a:r>
            <a:endParaRPr dirty="0"/>
          </a:p>
          <a:p>
            <a:pPr marL="0" lvl="0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 dirty="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 dirty="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 dirty="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 dirty="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 dirty="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 dirty="0"/>
          </a:p>
          <a:p>
            <a:pPr marL="34290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 dirty="0"/>
              <a:t>Septum: foil ribbons</a:t>
            </a:r>
          </a:p>
          <a:p>
            <a:pPr marL="34290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 dirty="0"/>
              <a:t>Top Functional Requirements</a:t>
            </a:r>
            <a:endParaRPr dirty="0"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 dirty="0"/>
              <a:t>High extraction efficiency: </a:t>
            </a:r>
            <a:endParaRPr sz="1600" dirty="0"/>
          </a:p>
          <a:p>
            <a:pPr marL="1143000" lvl="2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 dirty="0"/>
              <a:t>Greater than 98.5%</a:t>
            </a:r>
            <a:endParaRPr sz="1600" dirty="0"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 dirty="0"/>
              <a:t>Radiation stability: </a:t>
            </a:r>
            <a:endParaRPr sz="1600" dirty="0"/>
          </a:p>
          <a:p>
            <a:pPr marL="1143000" lvl="2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 dirty="0"/>
              <a:t>2+ years of operation</a:t>
            </a:r>
            <a:endParaRPr sz="1600" dirty="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dirty="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dirty="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dirty="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dirty="0"/>
          </a:p>
          <a:p>
            <a:pPr marL="114300" lvl="0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endParaRPr dirty="0"/>
          </a:p>
        </p:txBody>
      </p:sp>
      <p:sp>
        <p:nvSpPr>
          <p:cNvPr id="131" name="Google Shape;131;p2"/>
          <p:cNvSpPr txBox="1"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/>
              <a:t>Introduction</a:t>
            </a:r>
            <a:endParaRPr/>
          </a:p>
        </p:txBody>
      </p:sp>
      <p:sp>
        <p:nvSpPr>
          <p:cNvPr id="132" name="Google Shape;132;p2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793776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133" name="Google Shape;133;p2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 b="1"/>
          </a:p>
        </p:txBody>
      </p:sp>
      <p:sp>
        <p:nvSpPr>
          <p:cNvPr id="134" name="Google Shape;134;p2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aphicFrame>
        <p:nvGraphicFramePr>
          <p:cNvPr id="135" name="Google Shape;135;p2"/>
          <p:cNvGraphicFramePr/>
          <p:nvPr/>
        </p:nvGraphicFramePr>
        <p:xfrm>
          <a:off x="196158" y="1493821"/>
          <a:ext cx="4541800" cy="2096150"/>
        </p:xfrm>
        <a:graphic>
          <a:graphicData uri="http://schemas.openxmlformats.org/drawingml/2006/table">
            <a:tbl>
              <a:tblPr firstRow="1" firstCol="1" bandRow="1">
                <a:noFill/>
                <a:tableStyleId>{9B1CA09B-3C95-43FC-8996-56A6E5CB39AC}</a:tableStyleId>
              </a:tblPr>
              <a:tblGrid>
                <a:gridCol w="289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505050"/>
                          </a:solidFill>
                        </a:rPr>
                        <a:t>Beam Parameters</a:t>
                      </a:r>
                      <a:endParaRPr sz="1600" u="none" strike="noStrike" cap="none">
                        <a:solidFill>
                          <a:srgbClr val="505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505050"/>
                          </a:solidFill>
                        </a:rPr>
                        <a:t>Nominal Value</a:t>
                      </a:r>
                      <a:endParaRPr sz="1600" u="none" strike="noStrike" cap="none">
                        <a:solidFill>
                          <a:srgbClr val="505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505050"/>
                          </a:solidFill>
                        </a:rPr>
                        <a:t>Particles Type</a:t>
                      </a:r>
                      <a:endParaRPr sz="1400" u="none" strike="noStrike" cap="none">
                        <a:solidFill>
                          <a:srgbClr val="505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505050"/>
                          </a:solidFill>
                        </a:rPr>
                        <a:t>Protons</a:t>
                      </a:r>
                      <a:endParaRPr sz="1400" u="none" strike="noStrike" cap="none">
                        <a:solidFill>
                          <a:srgbClr val="505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505050"/>
                          </a:solidFill>
                        </a:rPr>
                        <a:t>Kinetic Energy</a:t>
                      </a:r>
                      <a:endParaRPr sz="1400" u="none" strike="noStrike" cap="none">
                        <a:solidFill>
                          <a:srgbClr val="505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505050"/>
                          </a:solidFill>
                        </a:rPr>
                        <a:t>8.0 GeV</a:t>
                      </a:r>
                      <a:endParaRPr sz="1400" u="none" strike="noStrike" cap="none">
                        <a:solidFill>
                          <a:srgbClr val="505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505050"/>
                          </a:solidFill>
                        </a:rPr>
                        <a:t>Spill Duration</a:t>
                      </a:r>
                      <a:endParaRPr sz="1400" u="none" strike="noStrike" cap="none">
                        <a:solidFill>
                          <a:srgbClr val="505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505050"/>
                          </a:solidFill>
                        </a:rPr>
                        <a:t>43 ms</a:t>
                      </a:r>
                      <a:endParaRPr sz="1400" u="none" strike="noStrike" cap="none">
                        <a:solidFill>
                          <a:srgbClr val="505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505050"/>
                          </a:solidFill>
                        </a:rPr>
                        <a:t>Total Number of Protons in a Spill</a:t>
                      </a:r>
                      <a:endParaRPr sz="1400" u="none" strike="noStrike" cap="none">
                        <a:solidFill>
                          <a:srgbClr val="505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505050"/>
                          </a:solidFill>
                        </a:rPr>
                        <a:t>1e12</a:t>
                      </a:r>
                      <a:endParaRPr sz="1400" u="none" strike="noStrike" cap="none">
                        <a:solidFill>
                          <a:srgbClr val="505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505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Beam Power</a:t>
                      </a:r>
                      <a:endParaRPr sz="1400" u="none" strike="noStrike" cap="none">
                        <a:solidFill>
                          <a:srgbClr val="505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505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kW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505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solidFill>
                            <a:srgbClr val="505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Septa Kick 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505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solidFill>
                            <a:srgbClr val="505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mrad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505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solidFill>
                            <a:srgbClr val="505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Septa Active Length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505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>
                          <a:solidFill>
                            <a:srgbClr val="505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m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6" name="Google Shape;136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0569" y="1495816"/>
            <a:ext cx="3809267" cy="200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3980" y="3906413"/>
            <a:ext cx="532447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"/>
          <p:cNvSpPr txBox="1"/>
          <p:nvPr/>
        </p:nvSpPr>
        <p:spPr>
          <a:xfrm>
            <a:off x="7372945" y="5236424"/>
            <a:ext cx="696155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ESS1</a:t>
            </a:r>
            <a:endParaRPr/>
          </a:p>
        </p:txBody>
      </p:sp>
      <p:sp>
        <p:nvSpPr>
          <p:cNvPr id="139" name="Google Shape;139;p2"/>
          <p:cNvSpPr txBox="1"/>
          <p:nvPr/>
        </p:nvSpPr>
        <p:spPr>
          <a:xfrm>
            <a:off x="4267435" y="5236424"/>
            <a:ext cx="696155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5568805" y="5251388"/>
            <a:ext cx="1341332" cy="3385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Quad magnet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"/>
          <p:cNvSpPr txBox="1"/>
          <p:nvPr/>
        </p:nvSpPr>
        <p:spPr>
          <a:xfrm>
            <a:off x="7983141" y="2187773"/>
            <a:ext cx="79652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Wilson Hall</a:t>
            </a:r>
            <a:endParaRPr sz="1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" name="Google Shape;142;p2"/>
          <p:cNvCxnSpPr/>
          <p:nvPr/>
        </p:nvCxnSpPr>
        <p:spPr>
          <a:xfrm rot="10800000">
            <a:off x="7743825" y="2163763"/>
            <a:ext cx="273248" cy="138311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0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5402569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Fabricated onsite </a:t>
            </a:r>
            <a:endParaRPr sz="1600"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On-the job training required for technician</a:t>
            </a:r>
            <a:endParaRPr/>
          </a:p>
          <a:p>
            <a:pPr marL="34290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Foil vendor: H. Cross Company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Material certificates required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Foil measurement tolerances required</a:t>
            </a:r>
            <a:endParaRPr/>
          </a:p>
          <a:p>
            <a:pPr marL="34290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Material: W3Re</a:t>
            </a:r>
            <a:endParaRPr/>
          </a:p>
          <a:p>
            <a:pPr marL="34290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Foil Geometry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Foil width is .040” (1000um) ±.003” (76.2um)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Foil thickness .001” (25um) ±.0001” (2.5um)</a:t>
            </a:r>
            <a:endParaRPr/>
          </a:p>
          <a:p>
            <a:pPr marL="0" lvl="0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/>
          </a:p>
          <a:p>
            <a:pPr marL="342900" lvl="0" indent="-2032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None/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lvl="1" indent="-1460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None/>
            </a:pPr>
            <a:endParaRPr/>
          </a:p>
          <a:p>
            <a:pPr marL="742950" lvl="1" indent="-1460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None/>
            </a:pPr>
            <a:endParaRPr/>
          </a:p>
          <a:p>
            <a:pPr marL="742950" lvl="1" indent="-1460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None/>
            </a:pPr>
            <a:endParaRPr/>
          </a:p>
          <a:p>
            <a:pPr marL="742950" lvl="1" indent="-1460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None/>
            </a:pPr>
            <a:endParaRPr/>
          </a:p>
        </p:txBody>
      </p:sp>
      <p:sp>
        <p:nvSpPr>
          <p:cNvPr id="454" name="Google Shape;454;p20"/>
          <p:cNvSpPr txBox="1">
            <a:spLocks noGrp="1"/>
          </p:cNvSpPr>
          <p:nvPr>
            <p:ph type="title"/>
          </p:nvPr>
        </p:nvSpPr>
        <p:spPr>
          <a:xfrm>
            <a:off x="214313" y="307023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Foil Production </a:t>
            </a:r>
            <a:endParaRPr/>
          </a:p>
        </p:txBody>
      </p:sp>
      <p:sp>
        <p:nvSpPr>
          <p:cNvPr id="455" name="Google Shape;455;p20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456" name="Google Shape;456;p20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457" name="Google Shape;457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932" y="226939"/>
            <a:ext cx="3857588" cy="242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91757" y="2592657"/>
            <a:ext cx="3006698" cy="3582509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20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1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465" name="Google Shape;465;p21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466" name="Google Shape;466;p21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Foil Production</a:t>
            </a:r>
            <a:endParaRPr/>
          </a:p>
        </p:txBody>
      </p:sp>
      <p:sp>
        <p:nvSpPr>
          <p:cNvPr id="467" name="Google Shape;467;p21"/>
          <p:cNvSpPr txBox="1"/>
          <p:nvPr/>
        </p:nvSpPr>
        <p:spPr>
          <a:xfrm>
            <a:off x="138066" y="4140479"/>
            <a:ext cx="5157751" cy="229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Foil Assembly</a:t>
            </a:r>
            <a:endParaRPr/>
          </a:p>
          <a:p>
            <a: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–"/>
            </a:pPr>
            <a:r>
              <a:rPr lang="en-US"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Produce 5 foil assemblies at one time</a:t>
            </a:r>
            <a:endParaRPr/>
          </a:p>
          <a:p>
            <a: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–"/>
            </a:pPr>
            <a:r>
              <a:rPr lang="en-US"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25 tons required to crimp the joint</a:t>
            </a:r>
            <a:endParaRPr/>
          </a:p>
          <a:p>
            <a:pPr marL="11430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2.5 tons per crimped joint</a:t>
            </a:r>
            <a:endParaRPr/>
          </a:p>
          <a:p>
            <a: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–"/>
            </a:pPr>
            <a:r>
              <a:rPr lang="en-US"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Press</a:t>
            </a:r>
            <a:endParaRPr/>
          </a:p>
          <a:p>
            <a:pPr marL="11430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SPECAC 25 ton press</a:t>
            </a:r>
            <a:endParaRPr/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Foils will be tested to certify and ensure the load is sufficient and the tool is not wearing.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endParaRPr sz="14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5400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endParaRPr sz="14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19685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endParaRPr sz="18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68" name="Google Shape;468;p2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802725"/>
            <a:ext cx="5139048" cy="333569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21"/>
          <p:cNvSpPr txBox="1"/>
          <p:nvPr/>
        </p:nvSpPr>
        <p:spPr>
          <a:xfrm>
            <a:off x="4327077" y="1802575"/>
            <a:ext cx="810169" cy="31814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</a:t>
            </a:r>
            <a:endParaRPr/>
          </a:p>
        </p:txBody>
      </p:sp>
      <p:sp>
        <p:nvSpPr>
          <p:cNvPr id="470" name="Google Shape;470;p21"/>
          <p:cNvSpPr txBox="1"/>
          <p:nvPr/>
        </p:nvSpPr>
        <p:spPr>
          <a:xfrm>
            <a:off x="2436442" y="3799133"/>
            <a:ext cx="1577638" cy="31814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Crimping Fixture</a:t>
            </a:r>
            <a:endParaRPr/>
          </a:p>
        </p:txBody>
      </p:sp>
      <p:sp>
        <p:nvSpPr>
          <p:cNvPr id="471" name="Google Shape;471;p21"/>
          <p:cNvSpPr txBox="1"/>
          <p:nvPr/>
        </p:nvSpPr>
        <p:spPr>
          <a:xfrm>
            <a:off x="347122" y="1517026"/>
            <a:ext cx="1577638" cy="31814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N2 Gas (ionizing)</a:t>
            </a:r>
            <a:endParaRPr/>
          </a:p>
        </p:txBody>
      </p:sp>
      <p:sp>
        <p:nvSpPr>
          <p:cNvPr id="472" name="Google Shape;472;p21"/>
          <p:cNvSpPr txBox="1"/>
          <p:nvPr/>
        </p:nvSpPr>
        <p:spPr>
          <a:xfrm>
            <a:off x="485767" y="3578321"/>
            <a:ext cx="1577638" cy="31814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W3Re Spool</a:t>
            </a:r>
            <a:endParaRPr/>
          </a:p>
        </p:txBody>
      </p:sp>
      <p:sp>
        <p:nvSpPr>
          <p:cNvPr id="473" name="Google Shape;473;p21"/>
          <p:cNvSpPr txBox="1"/>
          <p:nvPr/>
        </p:nvSpPr>
        <p:spPr>
          <a:xfrm>
            <a:off x="1415795" y="917249"/>
            <a:ext cx="1577638" cy="54952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Foil Storage Fixture</a:t>
            </a:r>
            <a:endParaRPr/>
          </a:p>
        </p:txBody>
      </p:sp>
      <p:cxnSp>
        <p:nvCxnSpPr>
          <p:cNvPr id="474" name="Google Shape;474;p21"/>
          <p:cNvCxnSpPr/>
          <p:nvPr/>
        </p:nvCxnSpPr>
        <p:spPr>
          <a:xfrm rot="10800000">
            <a:off x="3225261" y="3443998"/>
            <a:ext cx="0" cy="331661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75" name="Google Shape;475;p21"/>
          <p:cNvCxnSpPr/>
          <p:nvPr/>
        </p:nvCxnSpPr>
        <p:spPr>
          <a:xfrm flipH="1">
            <a:off x="1691901" y="1466777"/>
            <a:ext cx="813068" cy="1393922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76" name="Google Shape;476;p21"/>
          <p:cNvCxnSpPr>
            <a:stCxn id="472" idx="0"/>
          </p:cNvCxnSpPr>
          <p:nvPr/>
        </p:nvCxnSpPr>
        <p:spPr>
          <a:xfrm rot="10800000">
            <a:off x="626286" y="3137021"/>
            <a:ext cx="648300" cy="4413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77" name="Google Shape;477;p21"/>
          <p:cNvCxnSpPr/>
          <p:nvPr/>
        </p:nvCxnSpPr>
        <p:spPr>
          <a:xfrm>
            <a:off x="1135941" y="1835174"/>
            <a:ext cx="439717" cy="430128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78" name="Google Shape;478;p21"/>
          <p:cNvSpPr txBox="1"/>
          <p:nvPr/>
        </p:nvSpPr>
        <p:spPr>
          <a:xfrm>
            <a:off x="2939769" y="838976"/>
            <a:ext cx="1593736" cy="5847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Springs and Tubes</a:t>
            </a:r>
            <a:endParaRPr/>
          </a:p>
        </p:txBody>
      </p:sp>
      <p:cxnSp>
        <p:nvCxnSpPr>
          <p:cNvPr id="479" name="Google Shape;479;p21"/>
          <p:cNvCxnSpPr/>
          <p:nvPr/>
        </p:nvCxnSpPr>
        <p:spPr>
          <a:xfrm flipH="1">
            <a:off x="2683956" y="1393403"/>
            <a:ext cx="1086654" cy="1410686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480" name="Google Shape;480;p2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890292" y="1086257"/>
            <a:ext cx="3193693" cy="1594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3984" y="3743162"/>
            <a:ext cx="3530008" cy="1739367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1"/>
          <p:cNvSpPr txBox="1"/>
          <p:nvPr/>
        </p:nvSpPr>
        <p:spPr>
          <a:xfrm>
            <a:off x="5785095" y="1056132"/>
            <a:ext cx="1418977" cy="3385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304SS Ferrule</a:t>
            </a:r>
            <a:endParaRPr/>
          </a:p>
        </p:txBody>
      </p:sp>
      <p:cxnSp>
        <p:nvCxnSpPr>
          <p:cNvPr id="483" name="Google Shape;483;p21"/>
          <p:cNvCxnSpPr>
            <a:stCxn id="482" idx="3"/>
          </p:cNvCxnSpPr>
          <p:nvPr/>
        </p:nvCxnSpPr>
        <p:spPr>
          <a:xfrm>
            <a:off x="7204072" y="1225409"/>
            <a:ext cx="503700" cy="1032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84" name="Google Shape;484;p21"/>
          <p:cNvSpPr txBox="1"/>
          <p:nvPr/>
        </p:nvSpPr>
        <p:spPr>
          <a:xfrm>
            <a:off x="5772733" y="1869112"/>
            <a:ext cx="1418977" cy="3385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W3Re Foil</a:t>
            </a:r>
            <a:endParaRPr/>
          </a:p>
        </p:txBody>
      </p:sp>
      <p:cxnSp>
        <p:nvCxnSpPr>
          <p:cNvPr id="485" name="Google Shape;485;p21"/>
          <p:cNvCxnSpPr>
            <a:stCxn id="484" idx="3"/>
          </p:cNvCxnSpPr>
          <p:nvPr/>
        </p:nvCxnSpPr>
        <p:spPr>
          <a:xfrm>
            <a:off x="7191710" y="2038389"/>
            <a:ext cx="657000" cy="171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86" name="Google Shape;486;p21"/>
          <p:cNvSpPr txBox="1"/>
          <p:nvPr/>
        </p:nvSpPr>
        <p:spPr>
          <a:xfrm>
            <a:off x="5575247" y="2985812"/>
            <a:ext cx="1418977" cy="5847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17-7PH SS Spring</a:t>
            </a:r>
            <a:endParaRPr/>
          </a:p>
        </p:txBody>
      </p:sp>
      <p:cxnSp>
        <p:nvCxnSpPr>
          <p:cNvPr id="487" name="Google Shape;487;p21"/>
          <p:cNvCxnSpPr>
            <a:stCxn id="486" idx="3"/>
          </p:cNvCxnSpPr>
          <p:nvPr/>
        </p:nvCxnSpPr>
        <p:spPr>
          <a:xfrm>
            <a:off x="6994224" y="3278200"/>
            <a:ext cx="503700" cy="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88" name="Google Shape;488;p21"/>
          <p:cNvSpPr txBox="1"/>
          <p:nvPr/>
        </p:nvSpPr>
        <p:spPr>
          <a:xfrm>
            <a:off x="5575247" y="5172727"/>
            <a:ext cx="1418977" cy="3385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304SS Ferrule</a:t>
            </a:r>
            <a:endParaRPr/>
          </a:p>
        </p:txBody>
      </p:sp>
      <p:cxnSp>
        <p:nvCxnSpPr>
          <p:cNvPr id="489" name="Google Shape;489;p21"/>
          <p:cNvCxnSpPr>
            <a:stCxn id="488" idx="0"/>
          </p:cNvCxnSpPr>
          <p:nvPr/>
        </p:nvCxnSpPr>
        <p:spPr>
          <a:xfrm rot="10800000" flipH="1">
            <a:off x="6284736" y="4573027"/>
            <a:ext cx="215700" cy="5997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90" name="Google Shape;490;p21"/>
          <p:cNvSpPr txBox="1"/>
          <p:nvPr/>
        </p:nvSpPr>
        <p:spPr>
          <a:xfrm>
            <a:off x="5151830" y="4026544"/>
            <a:ext cx="1418977" cy="3385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W3Re Foil</a:t>
            </a:r>
            <a:endParaRPr/>
          </a:p>
        </p:txBody>
      </p:sp>
      <p:cxnSp>
        <p:nvCxnSpPr>
          <p:cNvPr id="491" name="Google Shape;491;p21"/>
          <p:cNvCxnSpPr>
            <a:stCxn id="490" idx="3"/>
          </p:cNvCxnSpPr>
          <p:nvPr/>
        </p:nvCxnSpPr>
        <p:spPr>
          <a:xfrm>
            <a:off x="6570807" y="4195821"/>
            <a:ext cx="276000" cy="2910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92" name="Google Shape;492;p21"/>
          <p:cNvSpPr txBox="1"/>
          <p:nvPr/>
        </p:nvSpPr>
        <p:spPr>
          <a:xfrm>
            <a:off x="7476967" y="4933817"/>
            <a:ext cx="1418977" cy="5847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17-7PH SS Spring</a:t>
            </a:r>
            <a:endParaRPr/>
          </a:p>
        </p:txBody>
      </p:sp>
      <p:cxnSp>
        <p:nvCxnSpPr>
          <p:cNvPr id="493" name="Google Shape;493;p21"/>
          <p:cNvCxnSpPr>
            <a:stCxn id="492" idx="0"/>
          </p:cNvCxnSpPr>
          <p:nvPr/>
        </p:nvCxnSpPr>
        <p:spPr>
          <a:xfrm rot="10800000" flipH="1">
            <a:off x="8186456" y="4671017"/>
            <a:ext cx="395400" cy="2628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94" name="Google Shape;494;p21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2"/>
          <p:cNvSpPr txBox="1">
            <a:spLocks noGrp="1"/>
          </p:cNvSpPr>
          <p:nvPr>
            <p:ph type="title"/>
          </p:nvPr>
        </p:nvSpPr>
        <p:spPr>
          <a:xfrm>
            <a:off x="220551" y="258340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Assembly: Cleaning Septum Parts Procedure</a:t>
            </a:r>
            <a:endParaRPr/>
          </a:p>
        </p:txBody>
      </p:sp>
      <p:sp>
        <p:nvSpPr>
          <p:cNvPr id="501" name="Google Shape;501;p22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502" name="Google Shape;502;p22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503" name="Google Shape;503;p22"/>
          <p:cNvSpPr txBox="1"/>
          <p:nvPr/>
        </p:nvSpPr>
        <p:spPr>
          <a:xfrm>
            <a:off x="67310" y="907156"/>
            <a:ext cx="8484578" cy="529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Goal: Ensure all parts are cleaned to achieve the best vacuum (E-9 torr)</a:t>
            </a:r>
            <a:endParaRPr sz="1800">
              <a:solidFill>
                <a:srgbClr val="7F7F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Processes for cleaning parts (depends on the part)</a:t>
            </a:r>
            <a:endParaRPr sz="18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Dawn dish soap </a:t>
            </a:r>
            <a:endParaRPr/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 water rinse</a:t>
            </a:r>
            <a:endParaRPr sz="18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Ultrasonic tank </a:t>
            </a:r>
            <a:endParaRPr/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Drying with N2 </a:t>
            </a:r>
            <a:endParaRPr/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Alcohol bath</a:t>
            </a:r>
            <a:endParaRPr/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Alcohol wipe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Procedure Outlines</a:t>
            </a:r>
            <a:endParaRPr/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Cleaning of hardware</a:t>
            </a:r>
            <a:endParaRPr/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Cleaning of specific septum parts (frame, ceramics, cathode)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Materials to be cleaned</a:t>
            </a:r>
            <a:endParaRPr/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304SS, 316SS, 18-8SS, 17-7PH SS, W3Re, Al 6061, Al 7075 (frame), Kovar, Al 203, silver plated bolts, PEEK, Nylon, ABS, etc.</a:t>
            </a:r>
            <a:endParaRPr/>
          </a:p>
          <a:p>
            <a: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19685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endParaRPr sz="1800">
              <a:solidFill>
                <a:srgbClr val="7F7F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4" name="Google Shape;504;p22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3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Assembly: Installing Foils onto the Frame</a:t>
            </a:r>
            <a:endParaRPr/>
          </a:p>
        </p:txBody>
      </p:sp>
      <p:sp>
        <p:nvSpPr>
          <p:cNvPr id="511" name="Google Shape;511;p23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512" name="Google Shape;512;p23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513" name="Google Shape;513;p23"/>
          <p:cNvSpPr txBox="1"/>
          <p:nvPr/>
        </p:nvSpPr>
        <p:spPr>
          <a:xfrm>
            <a:off x="220551" y="3470235"/>
            <a:ext cx="8471779" cy="233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Two people are required, one on either side of the table</a:t>
            </a:r>
            <a:endParaRPr sz="18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Hazard analysis required for access into the cleanroom 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None/>
            </a:pPr>
            <a:endParaRPr sz="18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14605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14605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14605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14" name="Google Shape;514;p23" descr="A picture containing hospital room, scene, room, prepar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205" y="791096"/>
            <a:ext cx="3474591" cy="2640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2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0463" y="794244"/>
            <a:ext cx="2694904" cy="2645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6604" y="795866"/>
            <a:ext cx="1624712" cy="25987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7" name="Google Shape;517;p23"/>
          <p:cNvCxnSpPr/>
          <p:nvPr/>
        </p:nvCxnSpPr>
        <p:spPr>
          <a:xfrm flipH="1">
            <a:off x="4850051" y="2153089"/>
            <a:ext cx="3026350" cy="1131243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518" name="Google Shape;518;p23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24" descr="A picture containing indoor, platfor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933" y="972301"/>
            <a:ext cx="4519483" cy="34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525" name="Google Shape;525;p24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4902115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0" lvl="2" indent="-10160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2000"/>
              <a:buNone/>
            </a:pPr>
            <a:endParaRPr/>
          </a:p>
          <a:p>
            <a:pPr marL="742950" lvl="1" indent="-1460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None/>
            </a:pPr>
            <a:endParaRPr/>
          </a:p>
          <a:p>
            <a:pPr marL="742950" lvl="1" indent="-1460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None/>
            </a:pPr>
            <a:endParaRPr/>
          </a:p>
          <a:p>
            <a:pPr marL="742950" lvl="1" indent="-1460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None/>
            </a:pPr>
            <a:endParaRPr/>
          </a:p>
        </p:txBody>
      </p:sp>
      <p:sp>
        <p:nvSpPr>
          <p:cNvPr id="526" name="Google Shape;526;p24"/>
          <p:cNvSpPr txBox="1">
            <a:spLocks noGrp="1"/>
          </p:cNvSpPr>
          <p:nvPr>
            <p:ph type="title"/>
          </p:nvPr>
        </p:nvSpPr>
        <p:spPr>
          <a:xfrm>
            <a:off x="130987" y="235986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Assembly: QC Frame (Prototype)</a:t>
            </a:r>
            <a:endParaRPr/>
          </a:p>
        </p:txBody>
      </p:sp>
      <p:sp>
        <p:nvSpPr>
          <p:cNvPr id="527" name="Google Shape;527;p24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528" name="Google Shape;528;p24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529" name="Google Shape;529;p24"/>
          <p:cNvSpPr txBox="1"/>
          <p:nvPr/>
        </p:nvSpPr>
        <p:spPr>
          <a:xfrm>
            <a:off x="1309" y="4440093"/>
            <a:ext cx="5361939" cy="192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Frame will be measured to see if it is acceptable</a:t>
            </a:r>
            <a:endParaRPr/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not acceptable, we will need to machine it again with the geometry we require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Send back to vendor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Hand lap and measure to achieve desired profile</a:t>
            </a:r>
            <a:endParaRPr/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Align the foil plane relative to the beam</a:t>
            </a:r>
            <a:endParaRPr/>
          </a:p>
          <a:p>
            <a:pPr marL="342900" marR="0" lvl="0" indent="-24130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None/>
            </a:pPr>
            <a:endParaRPr sz="16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18415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18415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18415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30" name="Google Shape;530;p2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5443" y="371408"/>
            <a:ext cx="3220864" cy="2415648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24"/>
          <p:cNvSpPr txBox="1"/>
          <p:nvPr/>
        </p:nvSpPr>
        <p:spPr>
          <a:xfrm>
            <a:off x="6464728" y="5106499"/>
            <a:ext cx="25661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Forward and backward</a:t>
            </a:r>
            <a:endParaRPr/>
          </a:p>
        </p:txBody>
      </p:sp>
      <p:grpSp>
        <p:nvGrpSpPr>
          <p:cNvPr id="532" name="Google Shape;532;p24"/>
          <p:cNvGrpSpPr/>
          <p:nvPr/>
        </p:nvGrpSpPr>
        <p:grpSpPr>
          <a:xfrm>
            <a:off x="5669330" y="2916112"/>
            <a:ext cx="3441273" cy="2193606"/>
            <a:chOff x="554413" y="3853775"/>
            <a:chExt cx="3441273" cy="2193606"/>
          </a:xfrm>
        </p:grpSpPr>
        <p:pic>
          <p:nvPicPr>
            <p:cNvPr id="533" name="Google Shape;533;p24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5652" y="3898106"/>
              <a:ext cx="3220034" cy="2149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4" name="Google Shape;534;p24"/>
            <p:cNvSpPr/>
            <p:nvPr/>
          </p:nvSpPr>
          <p:spPr>
            <a:xfrm>
              <a:off x="554413" y="3853775"/>
              <a:ext cx="414337" cy="2182605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0F2D62"/>
                  </a:solidFill>
                  <a:latin typeface="Calibri"/>
                  <a:ea typeface="Calibri"/>
                  <a:cs typeface="Calibri"/>
                  <a:sym typeface="Calibri"/>
                </a:rPr>
                <a:t>0.060</a:t>
              </a:r>
              <a:endParaRPr/>
            </a:p>
            <a:p>
              <a:pPr marL="0" marR="0" lvl="0" indent="0" algn="r" rtl="0">
                <a:spcBef>
                  <a:spcPts val="100"/>
                </a:spcBef>
                <a:spcAft>
                  <a:spcPts val="0"/>
                </a:spcAft>
                <a:buNone/>
              </a:pPr>
              <a:endParaRPr sz="700">
                <a:solidFill>
                  <a:srgbClr val="0F2D6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0F2D62"/>
                  </a:solidFill>
                  <a:latin typeface="Calibri"/>
                  <a:ea typeface="Calibri"/>
                  <a:cs typeface="Calibri"/>
                  <a:sym typeface="Calibri"/>
                </a:rPr>
                <a:t>0.050</a:t>
              </a:r>
              <a:endParaRPr/>
            </a:p>
            <a:p>
              <a:pPr marL="0" marR="0" lvl="0" indent="0" algn="r" rtl="0">
                <a:spcBef>
                  <a:spcPts val="100"/>
                </a:spcBef>
                <a:spcAft>
                  <a:spcPts val="0"/>
                </a:spcAft>
                <a:buNone/>
              </a:pPr>
              <a:endParaRPr sz="700">
                <a:solidFill>
                  <a:srgbClr val="0F2D6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0F2D62"/>
                  </a:solidFill>
                  <a:latin typeface="Calibri"/>
                  <a:ea typeface="Calibri"/>
                  <a:cs typeface="Calibri"/>
                  <a:sym typeface="Calibri"/>
                </a:rPr>
                <a:t>0.040</a:t>
              </a:r>
              <a:endParaRPr/>
            </a:p>
            <a:p>
              <a:pPr marL="0" marR="0" lvl="0" indent="0" algn="r" rtl="0">
                <a:spcBef>
                  <a:spcPts val="100"/>
                </a:spcBef>
                <a:spcAft>
                  <a:spcPts val="0"/>
                </a:spcAft>
                <a:buNone/>
              </a:pPr>
              <a:endParaRPr sz="700">
                <a:solidFill>
                  <a:srgbClr val="0F2D6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0F2D62"/>
                  </a:solidFill>
                  <a:latin typeface="Calibri"/>
                  <a:ea typeface="Calibri"/>
                  <a:cs typeface="Calibri"/>
                  <a:sym typeface="Calibri"/>
                </a:rPr>
                <a:t>0.030</a:t>
              </a:r>
              <a:endParaRPr/>
            </a:p>
            <a:p>
              <a:pPr marL="0" marR="0" lvl="0" indent="0" algn="r" rtl="0">
                <a:spcBef>
                  <a:spcPts val="100"/>
                </a:spcBef>
                <a:spcAft>
                  <a:spcPts val="0"/>
                </a:spcAft>
                <a:buNone/>
              </a:pPr>
              <a:endParaRPr sz="700">
                <a:solidFill>
                  <a:srgbClr val="0F2D6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0F2D62"/>
                  </a:solidFill>
                  <a:latin typeface="Calibri"/>
                  <a:ea typeface="Calibri"/>
                  <a:cs typeface="Calibri"/>
                  <a:sym typeface="Calibri"/>
                </a:rPr>
                <a:t>0.020</a:t>
              </a:r>
              <a:endParaRPr/>
            </a:p>
            <a:p>
              <a:pPr marL="0" marR="0" lvl="0" indent="0" algn="r" rtl="0">
                <a:spcBef>
                  <a:spcPts val="100"/>
                </a:spcBef>
                <a:spcAft>
                  <a:spcPts val="0"/>
                </a:spcAft>
                <a:buNone/>
              </a:pPr>
              <a:endParaRPr sz="700">
                <a:solidFill>
                  <a:srgbClr val="0F2D6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0F2D62"/>
                  </a:solidFill>
                  <a:latin typeface="Calibri"/>
                  <a:ea typeface="Calibri"/>
                  <a:cs typeface="Calibri"/>
                  <a:sym typeface="Calibri"/>
                </a:rPr>
                <a:t>0.010</a:t>
              </a:r>
              <a:endParaRPr/>
            </a:p>
            <a:p>
              <a:pPr marL="0" marR="0" lvl="0" indent="0" algn="r" rtl="0">
                <a:spcBef>
                  <a:spcPts val="100"/>
                </a:spcBef>
                <a:spcAft>
                  <a:spcPts val="0"/>
                </a:spcAft>
                <a:buNone/>
              </a:pPr>
              <a:endParaRPr sz="700">
                <a:solidFill>
                  <a:srgbClr val="0F2D6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0F2D62"/>
                  </a:solidFill>
                  <a:latin typeface="Calibri"/>
                  <a:ea typeface="Calibri"/>
                  <a:cs typeface="Calibri"/>
                  <a:sym typeface="Calibri"/>
                </a:rPr>
                <a:t>0.000</a:t>
              </a:r>
              <a:endParaRPr/>
            </a:p>
            <a:p>
              <a:pPr marL="0" marR="0" lvl="0" indent="0" algn="r" rtl="0">
                <a:spcBef>
                  <a:spcPts val="100"/>
                </a:spcBef>
                <a:spcAft>
                  <a:spcPts val="0"/>
                </a:spcAft>
                <a:buNone/>
              </a:pPr>
              <a:endParaRPr sz="700">
                <a:solidFill>
                  <a:srgbClr val="0F2D6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0F2D62"/>
                  </a:solidFill>
                  <a:latin typeface="Calibri"/>
                  <a:ea typeface="Calibri"/>
                  <a:cs typeface="Calibri"/>
                  <a:sym typeface="Calibri"/>
                </a:rPr>
                <a:t>-0.010</a:t>
              </a:r>
              <a:endParaRPr/>
            </a:p>
            <a:p>
              <a:pPr marL="0" marR="0" lvl="0" indent="0" algn="r" rtl="0">
                <a:spcBef>
                  <a:spcPts val="100"/>
                </a:spcBef>
                <a:spcAft>
                  <a:spcPts val="0"/>
                </a:spcAft>
                <a:buNone/>
              </a:pPr>
              <a:endParaRPr sz="700">
                <a:solidFill>
                  <a:srgbClr val="0F2D6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0F2D62"/>
                  </a:solidFill>
                  <a:latin typeface="Calibri"/>
                  <a:ea typeface="Calibri"/>
                  <a:cs typeface="Calibri"/>
                  <a:sym typeface="Calibri"/>
                </a:rPr>
                <a:t>-0.020</a:t>
              </a:r>
              <a:endParaRPr/>
            </a:p>
          </p:txBody>
        </p:sp>
      </p:grpSp>
      <p:sp>
        <p:nvSpPr>
          <p:cNvPr id="535" name="Google Shape;535;p24"/>
          <p:cNvSpPr/>
          <p:nvPr/>
        </p:nvSpPr>
        <p:spPr>
          <a:xfrm>
            <a:off x="6137086" y="2998112"/>
            <a:ext cx="797268" cy="1983807"/>
          </a:xfrm>
          <a:prstGeom prst="rect">
            <a:avLst/>
          </a:prstGeom>
          <a:solidFill>
            <a:srgbClr val="FCE3CA">
              <a:alpha val="47450"/>
            </a:srgbClr>
          </a:solidFill>
          <a:ln w="9525" cap="flat" cmpd="sng">
            <a:solidFill>
              <a:srgbClr val="FCE1C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Diffuser area</a:t>
            </a:r>
            <a:endParaRPr/>
          </a:p>
        </p:txBody>
      </p:sp>
      <p:sp>
        <p:nvSpPr>
          <p:cNvPr id="536" name="Google Shape;536;p24"/>
          <p:cNvSpPr/>
          <p:nvPr/>
        </p:nvSpPr>
        <p:spPr>
          <a:xfrm>
            <a:off x="8212612" y="2993636"/>
            <a:ext cx="797268" cy="1983807"/>
          </a:xfrm>
          <a:prstGeom prst="rect">
            <a:avLst/>
          </a:prstGeom>
          <a:solidFill>
            <a:srgbClr val="B5E696">
              <a:alpha val="47450"/>
            </a:srgbClr>
          </a:solidFill>
          <a:ln w="9525" cap="flat" cmpd="sng">
            <a:solidFill>
              <a:srgbClr val="B5E69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Shadow area</a:t>
            </a:r>
            <a:endParaRPr/>
          </a:p>
        </p:txBody>
      </p:sp>
      <p:cxnSp>
        <p:nvCxnSpPr>
          <p:cNvPr id="537" name="Google Shape;537;p24"/>
          <p:cNvCxnSpPr/>
          <p:nvPr/>
        </p:nvCxnSpPr>
        <p:spPr>
          <a:xfrm>
            <a:off x="5519817" y="2995605"/>
            <a:ext cx="0" cy="2030252"/>
          </a:xfrm>
          <a:prstGeom prst="straightConnector1">
            <a:avLst/>
          </a:prstGeom>
          <a:noFill/>
          <a:ln w="12700" cap="flat" cmpd="sng">
            <a:solidFill>
              <a:srgbClr val="0F2D6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538" name="Google Shape;538;p24"/>
          <p:cNvSpPr txBox="1"/>
          <p:nvPr/>
        </p:nvSpPr>
        <p:spPr>
          <a:xfrm rot="-5400000">
            <a:off x="4891133" y="3589364"/>
            <a:ext cx="9408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80μm</a:t>
            </a:r>
            <a:endParaRPr/>
          </a:p>
        </p:txBody>
      </p:sp>
      <p:sp>
        <p:nvSpPr>
          <p:cNvPr id="539" name="Google Shape;539;p24"/>
          <p:cNvSpPr/>
          <p:nvPr/>
        </p:nvSpPr>
        <p:spPr>
          <a:xfrm rot="1560000">
            <a:off x="807556" y="1736447"/>
            <a:ext cx="2848923" cy="2088232"/>
          </a:xfrm>
          <a:prstGeom prst="arc">
            <a:avLst>
              <a:gd name="adj1" fmla="val 16200000"/>
              <a:gd name="adj2" fmla="val 21270650"/>
            </a:avLst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24"/>
          <p:cNvSpPr txBox="1"/>
          <p:nvPr/>
        </p:nvSpPr>
        <p:spPr>
          <a:xfrm>
            <a:off x="3868589" y="3386467"/>
            <a:ext cx="407643" cy="3385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+x</a:t>
            </a:r>
            <a:endParaRPr/>
          </a:p>
        </p:txBody>
      </p:sp>
      <p:sp>
        <p:nvSpPr>
          <p:cNvPr id="541" name="Google Shape;541;p24"/>
          <p:cNvSpPr/>
          <p:nvPr/>
        </p:nvSpPr>
        <p:spPr>
          <a:xfrm rot="5460000">
            <a:off x="3961706" y="2903477"/>
            <a:ext cx="243069" cy="77816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24"/>
          <p:cNvSpPr txBox="1"/>
          <p:nvPr/>
        </p:nvSpPr>
        <p:spPr>
          <a:xfrm>
            <a:off x="8124885" y="2120921"/>
            <a:ext cx="407643" cy="3385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+x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24"/>
          <p:cNvSpPr/>
          <p:nvPr/>
        </p:nvSpPr>
        <p:spPr>
          <a:xfrm rot="1260000">
            <a:off x="4562749" y="1108108"/>
            <a:ext cx="3653050" cy="1488388"/>
          </a:xfrm>
          <a:prstGeom prst="arc">
            <a:avLst>
              <a:gd name="adj1" fmla="val 12912942"/>
              <a:gd name="adj2" fmla="val 21270650"/>
            </a:avLst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24"/>
          <p:cNvSpPr/>
          <p:nvPr/>
        </p:nvSpPr>
        <p:spPr>
          <a:xfrm rot="5400000">
            <a:off x="8208822" y="1562593"/>
            <a:ext cx="243069" cy="77816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24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5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5693229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0" lvl="2" indent="-10160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2000"/>
              <a:buNone/>
            </a:pPr>
            <a:endParaRPr/>
          </a:p>
          <a:p>
            <a:pPr marL="742950" lvl="1" indent="-1460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None/>
            </a:pPr>
            <a:endParaRPr/>
          </a:p>
          <a:p>
            <a:pPr marL="742950" lvl="1" indent="-1460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None/>
            </a:pPr>
            <a:endParaRPr/>
          </a:p>
          <a:p>
            <a:pPr marL="742950" lvl="1" indent="-1460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None/>
            </a:pPr>
            <a:endParaRPr/>
          </a:p>
        </p:txBody>
      </p:sp>
      <p:sp>
        <p:nvSpPr>
          <p:cNvPr id="552" name="Google Shape;552;p25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Assembly: Installing Cathode </a:t>
            </a:r>
            <a:endParaRPr/>
          </a:p>
        </p:txBody>
      </p:sp>
      <p:sp>
        <p:nvSpPr>
          <p:cNvPr id="553" name="Google Shape;553;p25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554" name="Google Shape;554;p25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555" name="Google Shape;555;p25"/>
          <p:cNvSpPr txBox="1"/>
          <p:nvPr/>
        </p:nvSpPr>
        <p:spPr>
          <a:xfrm>
            <a:off x="228600" y="4653481"/>
            <a:ext cx="8471779" cy="177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people required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Two people to support the cathode on each end</a:t>
            </a:r>
            <a:endParaRPr sz="16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person installs cathode standoffs</a:t>
            </a:r>
            <a:endParaRPr sz="16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Ion pump port plugs are installed prior to be placed on the die cart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None/>
            </a:pPr>
            <a:endParaRPr sz="18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None/>
            </a:pPr>
            <a:endParaRPr sz="24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14605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14605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14605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56" name="Google Shape;556;p25" descr="A picture containing gear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47097" y="1475491"/>
            <a:ext cx="3176171" cy="238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3665" y="2440769"/>
            <a:ext cx="3503097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2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835" y="899319"/>
            <a:ext cx="5130758" cy="1517663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25"/>
          <p:cNvSpPr txBox="1"/>
          <p:nvPr/>
        </p:nvSpPr>
        <p:spPr>
          <a:xfrm>
            <a:off x="3250454" y="2347577"/>
            <a:ext cx="1418977" cy="3385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 Plug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0" name="Google Shape;560;p25"/>
          <p:cNvCxnSpPr/>
          <p:nvPr/>
        </p:nvCxnSpPr>
        <p:spPr>
          <a:xfrm rot="10800000">
            <a:off x="3938298" y="1866463"/>
            <a:ext cx="16389" cy="467275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561" name="Google Shape;561;p25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6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5693229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0" lvl="2" indent="-10160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2000"/>
              <a:buNone/>
            </a:pPr>
            <a:endParaRPr/>
          </a:p>
          <a:p>
            <a:pPr marL="742950" lvl="1" indent="-1460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None/>
            </a:pPr>
            <a:endParaRPr/>
          </a:p>
          <a:p>
            <a:pPr marL="742950" lvl="1" indent="-1460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None/>
            </a:pPr>
            <a:endParaRPr/>
          </a:p>
          <a:p>
            <a:pPr marL="742950" lvl="1" indent="-1460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None/>
            </a:pPr>
            <a:endParaRPr/>
          </a:p>
        </p:txBody>
      </p:sp>
      <p:sp>
        <p:nvSpPr>
          <p:cNvPr id="568" name="Google Shape;568;p26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Assembly: Installing the Frame </a:t>
            </a:r>
            <a:endParaRPr/>
          </a:p>
        </p:txBody>
      </p:sp>
      <p:sp>
        <p:nvSpPr>
          <p:cNvPr id="569" name="Google Shape;569;p26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570" name="Google Shape;570;p26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571" name="Google Shape;571;p26"/>
          <p:cNvSpPr txBox="1"/>
          <p:nvPr/>
        </p:nvSpPr>
        <p:spPr>
          <a:xfrm>
            <a:off x="222250" y="4423400"/>
            <a:ext cx="8471779" cy="174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Trolleys are attached to the back of the frame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Both are removed gradually until the frame support brackets are installed</a:t>
            </a:r>
            <a:endParaRPr/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Frame vessel installation fixture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Rolls the frame within vessel</a:t>
            </a:r>
            <a:endParaRPr/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Frame push fixture </a:t>
            </a:r>
            <a:endParaRPr sz="16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Supports the frame to allow the frame support brackets to be installed </a:t>
            </a:r>
            <a:endParaRPr sz="16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18415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18415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18415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72" name="Google Shape;572;p2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8" y="919093"/>
            <a:ext cx="5515896" cy="2927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6" descr="A picture containing indoor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60153" y="809185"/>
            <a:ext cx="2806699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8" y="919093"/>
            <a:ext cx="1135691" cy="1028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2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0991" y="2515118"/>
            <a:ext cx="2105025" cy="2138363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26"/>
          <p:cNvSpPr txBox="1"/>
          <p:nvPr/>
        </p:nvSpPr>
        <p:spPr>
          <a:xfrm>
            <a:off x="2327626" y="3047913"/>
            <a:ext cx="1121899" cy="3385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Trolley</a:t>
            </a:r>
            <a:endParaRPr/>
          </a:p>
        </p:txBody>
      </p:sp>
      <p:sp>
        <p:nvSpPr>
          <p:cNvPr id="577" name="Google Shape;577;p26"/>
          <p:cNvSpPr txBox="1"/>
          <p:nvPr/>
        </p:nvSpPr>
        <p:spPr>
          <a:xfrm>
            <a:off x="1364291" y="799340"/>
            <a:ext cx="2378265" cy="5847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 vessel installation fixture</a:t>
            </a:r>
            <a:endParaRPr/>
          </a:p>
        </p:txBody>
      </p:sp>
      <p:sp>
        <p:nvSpPr>
          <p:cNvPr id="578" name="Google Shape;578;p26"/>
          <p:cNvSpPr txBox="1"/>
          <p:nvPr/>
        </p:nvSpPr>
        <p:spPr>
          <a:xfrm>
            <a:off x="193520" y="3200900"/>
            <a:ext cx="1369640" cy="5847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 Push Fixture</a:t>
            </a:r>
            <a:endParaRPr/>
          </a:p>
        </p:txBody>
      </p:sp>
      <p:cxnSp>
        <p:nvCxnSpPr>
          <p:cNvPr id="579" name="Google Shape;579;p26"/>
          <p:cNvCxnSpPr/>
          <p:nvPr/>
        </p:nvCxnSpPr>
        <p:spPr>
          <a:xfrm rot="10800000">
            <a:off x="1114766" y="2953347"/>
            <a:ext cx="1180060" cy="266438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80" name="Google Shape;580;p26"/>
          <p:cNvCxnSpPr/>
          <p:nvPr/>
        </p:nvCxnSpPr>
        <p:spPr>
          <a:xfrm flipH="1">
            <a:off x="1061602" y="1063738"/>
            <a:ext cx="323550" cy="318353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81" name="Google Shape;581;p26"/>
          <p:cNvCxnSpPr/>
          <p:nvPr/>
        </p:nvCxnSpPr>
        <p:spPr>
          <a:xfrm rot="10800000">
            <a:off x="2325695" y="2498511"/>
            <a:ext cx="589363" cy="520435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82" name="Google Shape;582;p26"/>
          <p:cNvCxnSpPr/>
          <p:nvPr/>
        </p:nvCxnSpPr>
        <p:spPr>
          <a:xfrm flipH="1">
            <a:off x="2396578" y="1382715"/>
            <a:ext cx="187690" cy="838166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583" name="Google Shape;583;p26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7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5693229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0" lvl="2" indent="-10160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2000"/>
              <a:buNone/>
            </a:pPr>
            <a:endParaRPr/>
          </a:p>
          <a:p>
            <a:pPr marL="742950" lvl="1" indent="-1460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None/>
            </a:pPr>
            <a:endParaRPr/>
          </a:p>
          <a:p>
            <a:pPr marL="742950" lvl="1" indent="-1460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None/>
            </a:pPr>
            <a:endParaRPr/>
          </a:p>
          <a:p>
            <a:pPr marL="742950" lvl="1" indent="-1460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None/>
            </a:pPr>
            <a:endParaRPr/>
          </a:p>
        </p:txBody>
      </p:sp>
      <p:sp>
        <p:nvSpPr>
          <p:cNvPr id="590" name="Google Shape;590;p27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Assembly: Installing the Frame </a:t>
            </a:r>
            <a:endParaRPr/>
          </a:p>
        </p:txBody>
      </p:sp>
      <p:sp>
        <p:nvSpPr>
          <p:cNvPr id="591" name="Google Shape;591;p27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592" name="Google Shape;592;p27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593" name="Google Shape;593;p27"/>
          <p:cNvSpPr txBox="1"/>
          <p:nvPr/>
        </p:nvSpPr>
        <p:spPr>
          <a:xfrm>
            <a:off x="222250" y="4423400"/>
            <a:ext cx="8471779" cy="174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42950" marR="0" lvl="1" indent="-18415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18415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18415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94" name="Google Shape;594;p2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152" y="808037"/>
            <a:ext cx="4371975" cy="3186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1906" y="59219"/>
            <a:ext cx="2553494" cy="243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5184" y="2492093"/>
            <a:ext cx="2519664" cy="2270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0187" y="1475365"/>
            <a:ext cx="2580727" cy="1953635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27"/>
          <p:cNvSpPr txBox="1"/>
          <p:nvPr/>
        </p:nvSpPr>
        <p:spPr>
          <a:xfrm>
            <a:off x="249152" y="769154"/>
            <a:ext cx="2076425" cy="3385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 support bracket</a:t>
            </a:r>
            <a:endParaRPr/>
          </a:p>
        </p:txBody>
      </p:sp>
      <p:sp>
        <p:nvSpPr>
          <p:cNvPr id="599" name="Google Shape;599;p27"/>
          <p:cNvSpPr txBox="1"/>
          <p:nvPr/>
        </p:nvSpPr>
        <p:spPr>
          <a:xfrm>
            <a:off x="4020187" y="696556"/>
            <a:ext cx="2378265" cy="5847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 vessel installation fixture</a:t>
            </a:r>
            <a:endParaRPr/>
          </a:p>
        </p:txBody>
      </p:sp>
      <p:sp>
        <p:nvSpPr>
          <p:cNvPr id="600" name="Google Shape;600;p27"/>
          <p:cNvSpPr txBox="1"/>
          <p:nvPr/>
        </p:nvSpPr>
        <p:spPr>
          <a:xfrm>
            <a:off x="4851851" y="3429000"/>
            <a:ext cx="1369640" cy="5847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 push fixture</a:t>
            </a:r>
            <a:endParaRPr/>
          </a:p>
        </p:txBody>
      </p:sp>
      <p:cxnSp>
        <p:nvCxnSpPr>
          <p:cNvPr id="601" name="Google Shape;601;p27"/>
          <p:cNvCxnSpPr>
            <a:stCxn id="599" idx="3"/>
          </p:cNvCxnSpPr>
          <p:nvPr/>
        </p:nvCxnSpPr>
        <p:spPr>
          <a:xfrm>
            <a:off x="6398452" y="988944"/>
            <a:ext cx="981900" cy="7386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602" name="Google Shape;602;p27"/>
          <p:cNvCxnSpPr>
            <a:stCxn id="600" idx="1"/>
          </p:cNvCxnSpPr>
          <p:nvPr/>
        </p:nvCxnSpPr>
        <p:spPr>
          <a:xfrm rot="10800000">
            <a:off x="4651451" y="3005588"/>
            <a:ext cx="200400" cy="7158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603" name="Google Shape;603;p27"/>
          <p:cNvCxnSpPr>
            <a:stCxn id="598" idx="2"/>
          </p:cNvCxnSpPr>
          <p:nvPr/>
        </p:nvCxnSpPr>
        <p:spPr>
          <a:xfrm>
            <a:off x="1287365" y="1107708"/>
            <a:ext cx="1038300" cy="6984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604" name="Google Shape;604;p27"/>
          <p:cNvCxnSpPr/>
          <p:nvPr/>
        </p:nvCxnSpPr>
        <p:spPr>
          <a:xfrm rot="10800000">
            <a:off x="7758157" y="2801455"/>
            <a:ext cx="537367" cy="206582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05" name="Google Shape;605;p27"/>
          <p:cNvSpPr txBox="1"/>
          <p:nvPr/>
        </p:nvSpPr>
        <p:spPr>
          <a:xfrm>
            <a:off x="7005189" y="4772071"/>
            <a:ext cx="2076425" cy="3385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 support bracket</a:t>
            </a:r>
            <a:endParaRPr/>
          </a:p>
        </p:txBody>
      </p:sp>
      <p:sp>
        <p:nvSpPr>
          <p:cNvPr id="606" name="Google Shape;606;p27"/>
          <p:cNvSpPr txBox="1"/>
          <p:nvPr/>
        </p:nvSpPr>
        <p:spPr>
          <a:xfrm>
            <a:off x="347741" y="4193186"/>
            <a:ext cx="5873750" cy="2261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Frame support bracket is installed while fixtures support frame within the vacuum vessel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After brackets are installed, the supports are removed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Cathode and frame are aligned</a:t>
            </a:r>
            <a:endParaRPr/>
          </a:p>
          <a:p>
            <a:pPr marL="742950" marR="0" lvl="1" indent="-18415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18415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7" name="Google Shape;607;p27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8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5693229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0" lvl="2" indent="-10160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2000"/>
              <a:buNone/>
            </a:pPr>
            <a:endParaRPr/>
          </a:p>
          <a:p>
            <a:pPr marL="742950" lvl="1" indent="-1460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None/>
            </a:pPr>
            <a:endParaRPr/>
          </a:p>
          <a:p>
            <a:pPr marL="742950" lvl="1" indent="-1460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None/>
            </a:pPr>
            <a:endParaRPr/>
          </a:p>
          <a:p>
            <a:pPr marL="742950" lvl="1" indent="-1460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None/>
            </a:pPr>
            <a:endParaRPr/>
          </a:p>
        </p:txBody>
      </p:sp>
      <p:sp>
        <p:nvSpPr>
          <p:cNvPr id="614" name="Google Shape;614;p28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Assembly: Placing Septum on Transport Cart</a:t>
            </a:r>
            <a:endParaRPr/>
          </a:p>
        </p:txBody>
      </p:sp>
      <p:sp>
        <p:nvSpPr>
          <p:cNvPr id="615" name="Google Shape;615;p28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616" name="Google Shape;616;p28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617" name="Google Shape;617;p28"/>
          <p:cNvSpPr txBox="1"/>
          <p:nvPr/>
        </p:nvSpPr>
        <p:spPr>
          <a:xfrm>
            <a:off x="196312" y="4860093"/>
            <a:ext cx="8471779" cy="1377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Septum is placed on slings and placed on the transport cart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Ion pumps are installed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Vacuum flanges are installed</a:t>
            </a:r>
            <a:endParaRPr/>
          </a:p>
          <a:p>
            <a:pPr marL="742950" marR="0" lvl="1" indent="-14605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14605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14605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8" name="Google Shape;618;p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7425" y="1051171"/>
            <a:ext cx="4730451" cy="3363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2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498" y="897761"/>
            <a:ext cx="3975742" cy="3673098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28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0"/>
          <p:cNvSpPr txBox="1">
            <a:spLocks noGrp="1"/>
          </p:cNvSpPr>
          <p:nvPr>
            <p:ph type="title"/>
          </p:nvPr>
        </p:nvSpPr>
        <p:spPr>
          <a:xfrm>
            <a:off x="228600" y="68179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Transportation Data: </a:t>
            </a:r>
            <a:br>
              <a:rPr lang="en-US"/>
            </a:br>
            <a:r>
              <a:rPr lang="en-US"/>
              <a:t>Vessel Sensor P13</a:t>
            </a:r>
            <a:endParaRPr/>
          </a:p>
        </p:txBody>
      </p:sp>
      <p:sp>
        <p:nvSpPr>
          <p:cNvPr id="635" name="Google Shape;635;p30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pic>
        <p:nvPicPr>
          <p:cNvPr id="636" name="Google Shape;636;p3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17501"/>
            <a:ext cx="9144000" cy="38229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7" name="Google Shape;637;p30"/>
          <p:cNvCxnSpPr/>
          <p:nvPr/>
        </p:nvCxnSpPr>
        <p:spPr>
          <a:xfrm>
            <a:off x="769014" y="1517501"/>
            <a:ext cx="0" cy="3682652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638" name="Google Shape;638;p30"/>
          <p:cNvCxnSpPr/>
          <p:nvPr/>
        </p:nvCxnSpPr>
        <p:spPr>
          <a:xfrm>
            <a:off x="1079832" y="1517501"/>
            <a:ext cx="0" cy="3682652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639" name="Google Shape;639;p30"/>
          <p:cNvCxnSpPr/>
          <p:nvPr/>
        </p:nvCxnSpPr>
        <p:spPr>
          <a:xfrm>
            <a:off x="1473532" y="1517501"/>
            <a:ext cx="0" cy="3682652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640" name="Google Shape;640;p30"/>
          <p:cNvCxnSpPr/>
          <p:nvPr/>
        </p:nvCxnSpPr>
        <p:spPr>
          <a:xfrm>
            <a:off x="2787982" y="1517501"/>
            <a:ext cx="0" cy="3682652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641" name="Google Shape;641;p30"/>
          <p:cNvCxnSpPr/>
          <p:nvPr/>
        </p:nvCxnSpPr>
        <p:spPr>
          <a:xfrm>
            <a:off x="5526658" y="1517501"/>
            <a:ext cx="0" cy="3682652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642" name="Google Shape;642;p30"/>
          <p:cNvCxnSpPr/>
          <p:nvPr/>
        </p:nvCxnSpPr>
        <p:spPr>
          <a:xfrm>
            <a:off x="6667459" y="1517501"/>
            <a:ext cx="0" cy="3682652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43" name="Google Shape;643;p30"/>
          <p:cNvSpPr txBox="1"/>
          <p:nvPr/>
        </p:nvSpPr>
        <p:spPr>
          <a:xfrm>
            <a:off x="799398" y="2419215"/>
            <a:ext cx="24232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44" name="Google Shape;644;p30"/>
          <p:cNvSpPr txBox="1"/>
          <p:nvPr/>
        </p:nvSpPr>
        <p:spPr>
          <a:xfrm>
            <a:off x="1174568" y="2419214"/>
            <a:ext cx="24232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645" name="Google Shape;645;p30"/>
          <p:cNvSpPr txBox="1"/>
          <p:nvPr/>
        </p:nvSpPr>
        <p:spPr>
          <a:xfrm>
            <a:off x="2007169" y="2419213"/>
            <a:ext cx="24232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646" name="Google Shape;646;p30"/>
          <p:cNvSpPr txBox="1"/>
          <p:nvPr/>
        </p:nvSpPr>
        <p:spPr>
          <a:xfrm>
            <a:off x="4102432" y="2419212"/>
            <a:ext cx="24232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647" name="Google Shape;647;p30"/>
          <p:cNvSpPr txBox="1"/>
          <p:nvPr/>
        </p:nvSpPr>
        <p:spPr>
          <a:xfrm>
            <a:off x="6042952" y="2419211"/>
            <a:ext cx="24232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648" name="Google Shape;648;p30"/>
          <p:cNvSpPr txBox="1"/>
          <p:nvPr/>
        </p:nvSpPr>
        <p:spPr>
          <a:xfrm>
            <a:off x="7626756" y="2419215"/>
            <a:ext cx="24232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pic>
        <p:nvPicPr>
          <p:cNvPr id="649" name="Google Shape;649;p3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116" y="89709"/>
            <a:ext cx="2965515" cy="1521152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30"/>
          <p:cNvSpPr txBox="1">
            <a:spLocks noGrp="1"/>
          </p:cNvSpPr>
          <p:nvPr>
            <p:ph type="dt" idx="10"/>
          </p:nvPr>
        </p:nvSpPr>
        <p:spPr>
          <a:xfrm>
            <a:off x="791266" y="6503209"/>
            <a:ext cx="793776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651" name="Google Shape;651;p30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8069" y="213939"/>
            <a:ext cx="4430756" cy="379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09" y="4140045"/>
            <a:ext cx="3314077" cy="206038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"/>
          <p:cNvSpPr txBox="1">
            <a:spLocks noGrp="1"/>
          </p:cNvSpPr>
          <p:nvPr>
            <p:ph type="body" idx="1"/>
          </p:nvPr>
        </p:nvSpPr>
        <p:spPr>
          <a:xfrm>
            <a:off x="457201" y="899318"/>
            <a:ext cx="3864999" cy="280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800"/>
              <a:buChar char="•"/>
            </a:pPr>
            <a:r>
              <a:rPr lang="en-US" sz="1800"/>
              <a:t>Frame Assembly</a:t>
            </a:r>
            <a:endParaRPr/>
          </a:p>
          <a:p>
            <a:pPr marL="34290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Char char="•"/>
            </a:pPr>
            <a:r>
              <a:rPr lang="en-US" sz="1800"/>
              <a:t>Cathode</a:t>
            </a:r>
            <a:endParaRPr/>
          </a:p>
          <a:p>
            <a:pPr marL="34290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Char char="•"/>
            </a:pPr>
            <a:r>
              <a:rPr lang="en-US" sz="1800"/>
              <a:t>High Voltage Feedthrough (HVF)</a:t>
            </a:r>
            <a:endParaRPr/>
          </a:p>
          <a:p>
            <a:pPr marL="34290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Char char="•"/>
            </a:pPr>
            <a:r>
              <a:rPr lang="en-US" sz="1800"/>
              <a:t>Cathode Standoffs (CS)</a:t>
            </a:r>
            <a:endParaRPr/>
          </a:p>
          <a:p>
            <a:pPr marL="34290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Char char="•"/>
            </a:pPr>
            <a:r>
              <a:rPr lang="en-US" sz="1800"/>
              <a:t>Vacuum Vessel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Char char="–"/>
            </a:pPr>
            <a:r>
              <a:rPr lang="en-US" sz="1800"/>
              <a:t>Instrumentation Cross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Char char="–"/>
            </a:pPr>
            <a:r>
              <a:rPr lang="en-US" sz="1800"/>
              <a:t>3x 300L/s Ion Pumps</a:t>
            </a:r>
            <a:endParaRPr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457200" lvl="1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None/>
            </a:pPr>
            <a:endParaRPr sz="1400"/>
          </a:p>
          <a:p>
            <a:pPr marL="742950" lvl="1" indent="-1841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14300" lvl="0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endParaRPr/>
          </a:p>
        </p:txBody>
      </p:sp>
      <p:sp>
        <p:nvSpPr>
          <p:cNvPr id="151" name="Google Shape;151;p3"/>
          <p:cNvSpPr txBox="1"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/>
              <a:t>Mechanical Overview</a:t>
            </a:r>
            <a:endParaRPr/>
          </a:p>
        </p:txBody>
      </p:sp>
      <p:sp>
        <p:nvSpPr>
          <p:cNvPr id="152" name="Google Shape;152;p3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793776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153" name="Google Shape;153;p3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 b="1"/>
          </a:p>
        </p:txBody>
      </p:sp>
      <p:sp>
        <p:nvSpPr>
          <p:cNvPr id="154" name="Google Shape;154;p3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cxnSp>
        <p:nvCxnSpPr>
          <p:cNvPr id="155" name="Google Shape;155;p3"/>
          <p:cNvCxnSpPr/>
          <p:nvPr/>
        </p:nvCxnSpPr>
        <p:spPr>
          <a:xfrm rot="10800000">
            <a:off x="7674020" y="2252821"/>
            <a:ext cx="921834" cy="570571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56" name="Google Shape;156;p3"/>
          <p:cNvSpPr txBox="1"/>
          <p:nvPr/>
        </p:nvSpPr>
        <p:spPr>
          <a:xfrm>
            <a:off x="7816251" y="2823392"/>
            <a:ext cx="1189464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Beam Direction</a:t>
            </a:r>
            <a:endParaRPr/>
          </a:p>
        </p:txBody>
      </p:sp>
      <p:sp>
        <p:nvSpPr>
          <p:cNvPr id="157" name="Google Shape;157;p3"/>
          <p:cNvSpPr txBox="1"/>
          <p:nvPr/>
        </p:nvSpPr>
        <p:spPr>
          <a:xfrm>
            <a:off x="5618436" y="899267"/>
            <a:ext cx="594732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HVF</a:t>
            </a:r>
            <a:endParaRPr/>
          </a:p>
        </p:txBody>
      </p:sp>
      <p:cxnSp>
        <p:nvCxnSpPr>
          <p:cNvPr id="158" name="Google Shape;158;p3"/>
          <p:cNvCxnSpPr/>
          <p:nvPr/>
        </p:nvCxnSpPr>
        <p:spPr>
          <a:xfrm flipH="1">
            <a:off x="5471532" y="1176266"/>
            <a:ext cx="444270" cy="27339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59" name="Google Shape;159;p3"/>
          <p:cNvSpPr txBox="1"/>
          <p:nvPr/>
        </p:nvSpPr>
        <p:spPr>
          <a:xfrm>
            <a:off x="6527737" y="3333405"/>
            <a:ext cx="362058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</a:t>
            </a:r>
            <a:endParaRPr/>
          </a:p>
        </p:txBody>
      </p:sp>
      <p:cxnSp>
        <p:nvCxnSpPr>
          <p:cNvPr id="160" name="Google Shape;160;p3"/>
          <p:cNvCxnSpPr/>
          <p:nvPr/>
        </p:nvCxnSpPr>
        <p:spPr>
          <a:xfrm rot="10800000" flipH="1">
            <a:off x="6788987" y="2720567"/>
            <a:ext cx="233064" cy="590842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61" name="Google Shape;161;p3"/>
          <p:cNvSpPr txBox="1"/>
          <p:nvPr/>
        </p:nvSpPr>
        <p:spPr>
          <a:xfrm>
            <a:off x="7618325" y="1205852"/>
            <a:ext cx="1131617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Vacuum Vessel</a:t>
            </a:r>
            <a:endParaRPr/>
          </a:p>
        </p:txBody>
      </p:sp>
      <p:cxnSp>
        <p:nvCxnSpPr>
          <p:cNvPr id="162" name="Google Shape;162;p3"/>
          <p:cNvCxnSpPr>
            <a:stCxn id="161" idx="2"/>
          </p:cNvCxnSpPr>
          <p:nvPr/>
        </p:nvCxnSpPr>
        <p:spPr>
          <a:xfrm flipH="1">
            <a:off x="7618334" y="1482851"/>
            <a:ext cx="565800" cy="337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63" name="Google Shape;163;p3"/>
          <p:cNvCxnSpPr>
            <a:stCxn id="164" idx="1"/>
          </p:cNvCxnSpPr>
          <p:nvPr/>
        </p:nvCxnSpPr>
        <p:spPr>
          <a:xfrm flipH="1">
            <a:off x="7300248" y="773312"/>
            <a:ext cx="349800" cy="709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64" name="Google Shape;164;p3"/>
          <p:cNvSpPr txBox="1"/>
          <p:nvPr/>
        </p:nvSpPr>
        <p:spPr>
          <a:xfrm>
            <a:off x="7650048" y="542479"/>
            <a:ext cx="1131617" cy="46166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20kV SHV Feedthrough</a:t>
            </a:r>
            <a:endParaRPr/>
          </a:p>
        </p:txBody>
      </p:sp>
      <p:sp>
        <p:nvSpPr>
          <p:cNvPr id="165" name="Google Shape;165;p3"/>
          <p:cNvSpPr txBox="1"/>
          <p:nvPr/>
        </p:nvSpPr>
        <p:spPr>
          <a:xfrm>
            <a:off x="6213169" y="364026"/>
            <a:ext cx="1339720" cy="46166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Instrumentation Cross</a:t>
            </a:r>
            <a:endParaRPr/>
          </a:p>
        </p:txBody>
      </p:sp>
      <p:cxnSp>
        <p:nvCxnSpPr>
          <p:cNvPr id="166" name="Google Shape;166;p3"/>
          <p:cNvCxnSpPr>
            <a:stCxn id="165" idx="2"/>
          </p:cNvCxnSpPr>
          <p:nvPr/>
        </p:nvCxnSpPr>
        <p:spPr>
          <a:xfrm flipH="1">
            <a:off x="6488529" y="825691"/>
            <a:ext cx="394500" cy="454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167" name="Google Shape;167;p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0624" y="4137930"/>
            <a:ext cx="2991301" cy="20556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3"/>
          <p:cNvCxnSpPr/>
          <p:nvPr/>
        </p:nvCxnSpPr>
        <p:spPr>
          <a:xfrm rot="10800000" flipH="1">
            <a:off x="2175051" y="5562186"/>
            <a:ext cx="404805" cy="32622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69" name="Google Shape;169;p3"/>
          <p:cNvSpPr txBox="1"/>
          <p:nvPr/>
        </p:nvSpPr>
        <p:spPr>
          <a:xfrm>
            <a:off x="6669984" y="4651536"/>
            <a:ext cx="720144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</a:t>
            </a:r>
            <a:endParaRPr/>
          </a:p>
        </p:txBody>
      </p:sp>
      <p:cxnSp>
        <p:nvCxnSpPr>
          <p:cNvPr id="170" name="Google Shape;170;p3"/>
          <p:cNvCxnSpPr/>
          <p:nvPr/>
        </p:nvCxnSpPr>
        <p:spPr>
          <a:xfrm flipH="1">
            <a:off x="6742755" y="4928535"/>
            <a:ext cx="287301" cy="27773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1" name="Google Shape;171;p3"/>
          <p:cNvSpPr txBox="1"/>
          <p:nvPr/>
        </p:nvSpPr>
        <p:spPr>
          <a:xfrm>
            <a:off x="5697599" y="4200564"/>
            <a:ext cx="1257339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ESS2 (643 foils)</a:t>
            </a:r>
            <a:endParaRPr/>
          </a:p>
        </p:txBody>
      </p:sp>
      <p:sp>
        <p:nvSpPr>
          <p:cNvPr id="172" name="Google Shape;172;p3"/>
          <p:cNvSpPr txBox="1"/>
          <p:nvPr/>
        </p:nvSpPr>
        <p:spPr>
          <a:xfrm>
            <a:off x="1813538" y="4197704"/>
            <a:ext cx="1872172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ESS1 (544 foils + 1 diffuser)</a:t>
            </a:r>
            <a:endParaRPr/>
          </a:p>
        </p:txBody>
      </p:sp>
      <p:sp>
        <p:nvSpPr>
          <p:cNvPr id="173" name="Google Shape;173;p3"/>
          <p:cNvSpPr txBox="1"/>
          <p:nvPr/>
        </p:nvSpPr>
        <p:spPr>
          <a:xfrm>
            <a:off x="1830070" y="5918585"/>
            <a:ext cx="720144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Cathode</a:t>
            </a:r>
            <a:endParaRPr/>
          </a:p>
        </p:txBody>
      </p:sp>
      <p:sp>
        <p:nvSpPr>
          <p:cNvPr id="174" name="Google Shape;174;p3"/>
          <p:cNvSpPr txBox="1"/>
          <p:nvPr/>
        </p:nvSpPr>
        <p:spPr>
          <a:xfrm>
            <a:off x="456549" y="5524777"/>
            <a:ext cx="480018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HVF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 txBox="1"/>
          <p:nvPr/>
        </p:nvSpPr>
        <p:spPr>
          <a:xfrm>
            <a:off x="4087254" y="5476752"/>
            <a:ext cx="480018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HVF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"/>
          <p:cNvSpPr txBox="1"/>
          <p:nvPr/>
        </p:nvSpPr>
        <p:spPr>
          <a:xfrm>
            <a:off x="5201437" y="5928188"/>
            <a:ext cx="528043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 x3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"/>
          <p:cNvSpPr txBox="1"/>
          <p:nvPr/>
        </p:nvSpPr>
        <p:spPr>
          <a:xfrm>
            <a:off x="1061665" y="5726482"/>
            <a:ext cx="518438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 x2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8" name="Google Shape;178;p3"/>
          <p:cNvCxnSpPr/>
          <p:nvPr/>
        </p:nvCxnSpPr>
        <p:spPr>
          <a:xfrm flipH="1">
            <a:off x="6480061" y="820879"/>
            <a:ext cx="415455" cy="48470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1"/>
          <p:cNvSpPr txBox="1">
            <a:spLocks noGrp="1"/>
          </p:cNvSpPr>
          <p:nvPr>
            <p:ph type="body" idx="1"/>
          </p:nvPr>
        </p:nvSpPr>
        <p:spPr>
          <a:xfrm>
            <a:off x="301769" y="1014303"/>
            <a:ext cx="6050878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endParaRPr/>
          </a:p>
          <a:p>
            <a:pPr marL="0" lvl="0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endParaRPr/>
          </a:p>
          <a:p>
            <a:pPr marL="742950" lvl="1" indent="-1460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None/>
            </a:pPr>
            <a:endParaRPr/>
          </a:p>
        </p:txBody>
      </p:sp>
      <p:sp>
        <p:nvSpPr>
          <p:cNvPr id="658" name="Google Shape;658;p31"/>
          <p:cNvSpPr txBox="1">
            <a:spLocks noGrp="1"/>
          </p:cNvSpPr>
          <p:nvPr>
            <p:ph type="title"/>
          </p:nvPr>
        </p:nvSpPr>
        <p:spPr>
          <a:xfrm>
            <a:off x="228600" y="68179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Transportation Data: </a:t>
            </a:r>
            <a:br>
              <a:rPr lang="en-US"/>
            </a:br>
            <a:r>
              <a:rPr lang="en-US"/>
              <a:t>Truck F50 (Truck only)</a:t>
            </a:r>
            <a:endParaRPr/>
          </a:p>
        </p:txBody>
      </p:sp>
      <p:sp>
        <p:nvSpPr>
          <p:cNvPr id="659" name="Google Shape;659;p31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pic>
        <p:nvPicPr>
          <p:cNvPr id="660" name="Google Shape;660;p3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0829"/>
            <a:ext cx="9144000" cy="38163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1" name="Google Shape;661;p31"/>
          <p:cNvCxnSpPr/>
          <p:nvPr/>
        </p:nvCxnSpPr>
        <p:spPr>
          <a:xfrm>
            <a:off x="768682" y="1473051"/>
            <a:ext cx="0" cy="3682652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662" name="Google Shape;662;p31"/>
          <p:cNvCxnSpPr/>
          <p:nvPr/>
        </p:nvCxnSpPr>
        <p:spPr>
          <a:xfrm>
            <a:off x="8785411" y="1405782"/>
            <a:ext cx="0" cy="3682652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63" name="Google Shape;663;p31"/>
          <p:cNvSpPr txBox="1"/>
          <p:nvPr/>
        </p:nvSpPr>
        <p:spPr>
          <a:xfrm>
            <a:off x="4572000" y="1968362"/>
            <a:ext cx="24232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664" name="Google Shape;664;p31"/>
          <p:cNvSpPr txBox="1"/>
          <p:nvPr/>
        </p:nvSpPr>
        <p:spPr>
          <a:xfrm>
            <a:off x="8868188" y="1825082"/>
            <a:ext cx="24232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pic>
        <p:nvPicPr>
          <p:cNvPr id="665" name="Google Shape;665;p3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2753" y="69261"/>
            <a:ext cx="1857764" cy="1220736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31"/>
          <p:cNvSpPr txBox="1">
            <a:spLocks noGrp="1"/>
          </p:cNvSpPr>
          <p:nvPr>
            <p:ph type="dt" idx="10"/>
          </p:nvPr>
        </p:nvSpPr>
        <p:spPr>
          <a:xfrm>
            <a:off x="791266" y="6503209"/>
            <a:ext cx="793776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667" name="Google Shape;667;p31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126" y="4757030"/>
            <a:ext cx="7939669" cy="155077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"/>
          <p:cNvSpPr txBox="1">
            <a:spLocks noGrp="1"/>
          </p:cNvSpPr>
          <p:nvPr>
            <p:ph type="body" idx="1"/>
          </p:nvPr>
        </p:nvSpPr>
        <p:spPr>
          <a:xfrm>
            <a:off x="377634" y="784078"/>
            <a:ext cx="5170411" cy="398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Frame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Interchangeable for ESS1 and ESS2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Material: Aluminum 7075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Length: 171.5cm</a:t>
            </a:r>
            <a:endParaRPr/>
          </a:p>
          <a:p>
            <a:pPr marL="34290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Springs 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17-7PH CH900 Stainless Steel springs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Both tensions (1kg) and retracts the foil ribbon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Higher foil retraction speed ~80m/s (290kph or 180mph)</a:t>
            </a:r>
            <a:endParaRPr sz="1600"/>
          </a:p>
          <a:p>
            <a:pPr marL="34290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Clearing Electrodes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±8kV provided by 20kV SHV</a:t>
            </a:r>
            <a:endParaRPr/>
          </a:p>
          <a:p>
            <a:pPr marL="742950" lvl="1" indent="-1841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/>
          </a:p>
          <a:p>
            <a:pPr marL="742950" lvl="1" indent="-1841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/>
          </a:p>
          <a:p>
            <a:pPr marL="342900" lvl="0" indent="-2667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200"/>
              <a:buNone/>
            </a:pPr>
            <a:endParaRPr sz="12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457200" lvl="1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None/>
            </a:pPr>
            <a:endParaRPr sz="1400"/>
          </a:p>
          <a:p>
            <a:pPr marL="742950" lvl="1" indent="-1841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14300" lvl="0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endParaRPr/>
          </a:p>
        </p:txBody>
      </p:sp>
      <p:sp>
        <p:nvSpPr>
          <p:cNvPr id="186" name="Google Shape;186;p4"/>
          <p:cNvSpPr txBox="1"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/>
              <a:t>Mechanical Overview: Frame Assembly</a:t>
            </a:r>
            <a:endParaRPr/>
          </a:p>
        </p:txBody>
      </p:sp>
      <p:sp>
        <p:nvSpPr>
          <p:cNvPr id="187" name="Google Shape;187;p4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793776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188" name="Google Shape;188;p4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 b="1"/>
          </a:p>
        </p:txBody>
      </p:sp>
      <p:sp>
        <p:nvSpPr>
          <p:cNvPr id="189" name="Google Shape;189;p4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pSp>
        <p:nvGrpSpPr>
          <p:cNvPr id="190" name="Google Shape;190;p4"/>
          <p:cNvGrpSpPr/>
          <p:nvPr/>
        </p:nvGrpSpPr>
        <p:grpSpPr>
          <a:xfrm>
            <a:off x="5684362" y="478391"/>
            <a:ext cx="3284835" cy="3490137"/>
            <a:chOff x="5354251" y="1012680"/>
            <a:chExt cx="3284835" cy="3490137"/>
          </a:xfrm>
        </p:grpSpPr>
        <p:pic>
          <p:nvPicPr>
            <p:cNvPr id="191" name="Google Shape;191;p4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4251" y="1012680"/>
              <a:ext cx="3284835" cy="34901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2" name="Google Shape;192;p4"/>
            <p:cNvGrpSpPr/>
            <p:nvPr/>
          </p:nvGrpSpPr>
          <p:grpSpPr>
            <a:xfrm>
              <a:off x="5684362" y="1850231"/>
              <a:ext cx="259237" cy="1781175"/>
              <a:chOff x="5684362" y="1850231"/>
              <a:chExt cx="259237" cy="1781175"/>
            </a:xfrm>
          </p:grpSpPr>
          <p:cxnSp>
            <p:nvCxnSpPr>
              <p:cNvPr id="193" name="Google Shape;193;p4"/>
              <p:cNvCxnSpPr/>
              <p:nvPr/>
            </p:nvCxnSpPr>
            <p:spPr>
              <a:xfrm>
                <a:off x="5684362" y="2281238"/>
                <a:ext cx="5239" cy="873442"/>
              </a:xfrm>
              <a:prstGeom prst="straightConnector1">
                <a:avLst/>
              </a:prstGeom>
              <a:noFill/>
              <a:ln w="9525" cap="flat" cmpd="sng">
                <a:solidFill>
                  <a:srgbClr val="2711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94" name="Google Shape;194;p4"/>
              <p:cNvSpPr/>
              <p:nvPr/>
            </p:nvSpPr>
            <p:spPr>
              <a:xfrm>
                <a:off x="5684362" y="1850231"/>
                <a:ext cx="237808" cy="431007"/>
              </a:xfrm>
              <a:custGeom>
                <a:avLst/>
                <a:gdLst/>
                <a:ahLst/>
                <a:cxnLst/>
                <a:rect l="l" t="t" r="r" b="b"/>
                <a:pathLst>
                  <a:path w="238125" h="431007" extrusionOk="0">
                    <a:moveTo>
                      <a:pt x="238125" y="0"/>
                    </a:moveTo>
                    <a:cubicBezTo>
                      <a:pt x="160337" y="111720"/>
                      <a:pt x="82549" y="223441"/>
                      <a:pt x="42862" y="295275"/>
                    </a:cubicBezTo>
                    <a:cubicBezTo>
                      <a:pt x="3174" y="367110"/>
                      <a:pt x="6350" y="386160"/>
                      <a:pt x="0" y="431007"/>
                    </a:cubicBezTo>
                  </a:path>
                </a:pathLst>
              </a:custGeom>
              <a:noFill/>
              <a:ln w="9525" cap="flat" cmpd="sng">
                <a:solidFill>
                  <a:srgbClr val="2711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5689600" y="3154680"/>
                <a:ext cx="253999" cy="476726"/>
              </a:xfrm>
              <a:custGeom>
                <a:avLst/>
                <a:gdLst/>
                <a:ahLst/>
                <a:cxnLst/>
                <a:rect l="l" t="t" r="r" b="b"/>
                <a:pathLst>
                  <a:path w="264319" h="478631" extrusionOk="0">
                    <a:moveTo>
                      <a:pt x="264319" y="478631"/>
                    </a:moveTo>
                    <a:cubicBezTo>
                      <a:pt x="176808" y="357783"/>
                      <a:pt x="89297" y="236935"/>
                      <a:pt x="45244" y="157163"/>
                    </a:cubicBezTo>
                    <a:cubicBezTo>
                      <a:pt x="1191" y="77391"/>
                      <a:pt x="7144" y="26591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rgbClr val="2711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6" name="Google Shape;196;p4"/>
          <p:cNvSpPr txBox="1"/>
          <p:nvPr/>
        </p:nvSpPr>
        <p:spPr>
          <a:xfrm>
            <a:off x="8163207" y="2225643"/>
            <a:ext cx="106076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Frame</a:t>
            </a:r>
            <a:endParaRPr/>
          </a:p>
        </p:txBody>
      </p:sp>
      <p:sp>
        <p:nvSpPr>
          <p:cNvPr id="197" name="Google Shape;197;p4"/>
          <p:cNvSpPr txBox="1"/>
          <p:nvPr/>
        </p:nvSpPr>
        <p:spPr>
          <a:xfrm>
            <a:off x="7950485" y="643713"/>
            <a:ext cx="106076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711FF"/>
                </a:solidFill>
                <a:latin typeface="Calibri"/>
                <a:ea typeface="Calibri"/>
                <a:cs typeface="Calibri"/>
                <a:sym typeface="Calibri"/>
              </a:rPr>
              <a:t>Springs</a:t>
            </a:r>
            <a:endParaRPr sz="1600">
              <a:solidFill>
                <a:srgbClr val="2711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"/>
          <p:cNvSpPr txBox="1"/>
          <p:nvPr/>
        </p:nvSpPr>
        <p:spPr>
          <a:xfrm>
            <a:off x="7906691" y="3379958"/>
            <a:ext cx="106076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711FF"/>
                </a:solidFill>
                <a:latin typeface="Calibri"/>
                <a:ea typeface="Calibri"/>
                <a:cs typeface="Calibri"/>
                <a:sym typeface="Calibri"/>
              </a:rPr>
              <a:t>Springs</a:t>
            </a:r>
            <a:endParaRPr sz="1600">
              <a:solidFill>
                <a:srgbClr val="2711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"/>
          <p:cNvSpPr txBox="1"/>
          <p:nvPr/>
        </p:nvSpPr>
        <p:spPr>
          <a:xfrm>
            <a:off x="6384860" y="1651303"/>
            <a:ext cx="13399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6D3905"/>
                </a:solidFill>
                <a:latin typeface="Calibri"/>
                <a:ea typeface="Calibri"/>
                <a:cs typeface="Calibri"/>
                <a:sym typeface="Calibri"/>
              </a:rPr>
              <a:t>Clearing electrodes</a:t>
            </a:r>
            <a:endParaRPr/>
          </a:p>
        </p:txBody>
      </p:sp>
      <p:sp>
        <p:nvSpPr>
          <p:cNvPr id="200" name="Google Shape;200;p4"/>
          <p:cNvSpPr txBox="1"/>
          <p:nvPr/>
        </p:nvSpPr>
        <p:spPr>
          <a:xfrm>
            <a:off x="5973204" y="547716"/>
            <a:ext cx="88446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DE8FF"/>
                </a:solidFill>
                <a:latin typeface="Calibri"/>
                <a:ea typeface="Calibri"/>
                <a:cs typeface="Calibri"/>
                <a:sym typeface="Calibri"/>
              </a:rPr>
              <a:t>Baffles</a:t>
            </a:r>
            <a:endParaRPr sz="1600">
              <a:solidFill>
                <a:srgbClr val="8DE8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"/>
          <p:cNvSpPr txBox="1">
            <a:spLocks noGrp="1"/>
          </p:cNvSpPr>
          <p:nvPr>
            <p:ph type="body" idx="1"/>
          </p:nvPr>
        </p:nvSpPr>
        <p:spPr>
          <a:xfrm>
            <a:off x="457201" y="899318"/>
            <a:ext cx="4664926" cy="545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Foil Ribbons (W3Re)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Tungsten-Rhenium foil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25µm thick x 1mm wide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Higher mechanical tension than wires</a:t>
            </a:r>
            <a:endParaRPr sz="1600"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Narrower beam cross section than wire</a:t>
            </a:r>
            <a:endParaRPr/>
          </a:p>
          <a:p>
            <a:pPr marL="1143000" lvl="2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100µm (MI-52 Septum) vs. 25µm (Mu2e Septum)</a:t>
            </a:r>
            <a:endParaRPr/>
          </a:p>
          <a:p>
            <a:pPr marL="34290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Diffuser Foil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ESS 1 Diffuser length: 33.9cm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50µm thick W3Re diffuser foil</a:t>
            </a:r>
            <a:endParaRPr sz="1600">
              <a:highlight>
                <a:srgbClr val="FFFF00"/>
              </a:highlight>
            </a:endParaRPr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Looking into Titanium foil, 70µm</a:t>
            </a:r>
            <a:endParaRPr sz="1600"/>
          </a:p>
          <a:p>
            <a:pPr marL="742950" lvl="1" indent="-1841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/>
          </a:p>
          <a:p>
            <a:pPr marL="342900" lvl="0" indent="-2667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200"/>
              <a:buNone/>
            </a:pPr>
            <a:endParaRPr sz="12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457200" lvl="1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None/>
            </a:pPr>
            <a:endParaRPr sz="1400"/>
          </a:p>
          <a:p>
            <a:pPr marL="742950" lvl="1" indent="-1841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None/>
            </a:pPr>
            <a:endParaRPr/>
          </a:p>
          <a:p>
            <a:pPr marL="114300" lvl="0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endParaRPr/>
          </a:p>
        </p:txBody>
      </p:sp>
      <p:sp>
        <p:nvSpPr>
          <p:cNvPr id="207" name="Google Shape;207;p5"/>
          <p:cNvSpPr txBox="1"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/>
              <a:t>Mechanical Overview: Frame Assembly</a:t>
            </a:r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793776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 b="1"/>
          </a:p>
        </p:txBody>
      </p:sp>
      <p:sp>
        <p:nvSpPr>
          <p:cNvPr id="210" name="Google Shape;210;p5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11" name="Google Shape;211;p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1687" y="225257"/>
            <a:ext cx="2891883" cy="295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6126" y="3256994"/>
            <a:ext cx="3297444" cy="295893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"/>
          <p:cNvSpPr txBox="1"/>
          <p:nvPr/>
        </p:nvSpPr>
        <p:spPr>
          <a:xfrm>
            <a:off x="6435755" y="3240684"/>
            <a:ext cx="720144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ESS1</a:t>
            </a:r>
            <a:endParaRPr/>
          </a:p>
        </p:txBody>
      </p:sp>
      <p:sp>
        <p:nvSpPr>
          <p:cNvPr id="214" name="Google Shape;214;p5"/>
          <p:cNvSpPr txBox="1"/>
          <p:nvPr/>
        </p:nvSpPr>
        <p:spPr>
          <a:xfrm>
            <a:off x="5822651" y="5552959"/>
            <a:ext cx="1044212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Diffuser foil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5" name="Google Shape;215;p5"/>
          <p:cNvCxnSpPr/>
          <p:nvPr/>
        </p:nvCxnSpPr>
        <p:spPr>
          <a:xfrm rot="10800000" flipH="1">
            <a:off x="6847490" y="5121166"/>
            <a:ext cx="818056" cy="548289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 txBox="1">
            <a:spLocks noGrp="1"/>
          </p:cNvSpPr>
          <p:nvPr>
            <p:ph type="body" idx="1"/>
          </p:nvPr>
        </p:nvSpPr>
        <p:spPr>
          <a:xfrm>
            <a:off x="457201" y="899318"/>
            <a:ext cx="4003674" cy="545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Material: 304SS</a:t>
            </a:r>
            <a:endParaRPr/>
          </a:p>
          <a:p>
            <a:pPr marL="285750" lvl="0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Mechanical Polish: Ra=0.05µm (2µin) with a mirror finish</a:t>
            </a:r>
            <a:endParaRPr/>
          </a:p>
          <a:p>
            <a:pPr marL="285750" lvl="0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ESS1 Cathode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Length: 133.6cm</a:t>
            </a:r>
            <a:endParaRPr/>
          </a:p>
          <a:p>
            <a:pPr marL="34290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ESS2 Cathode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Length: 166.4cm</a:t>
            </a:r>
            <a:endParaRPr/>
          </a:p>
          <a:p>
            <a:pPr marL="34290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Adjustable gap between cathode and foils</a:t>
            </a:r>
            <a:endParaRPr/>
          </a:p>
          <a:p>
            <a:pPr marL="34290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Pockets machined to minimize weight</a:t>
            </a:r>
            <a:endParaRPr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/>
              <a:t>Reduces cantilever stresses on ceramic standoffs</a:t>
            </a:r>
            <a:endParaRPr/>
          </a:p>
          <a:p>
            <a:pPr marL="34290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/>
              <a:t>Plan to use electropolishing on the cathodes</a:t>
            </a:r>
            <a:endParaRPr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742950" lvl="1" indent="-1841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/>
          </a:p>
          <a:p>
            <a:pPr marL="0" lvl="0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742950" lvl="1" indent="-1841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/>
          </a:p>
          <a:p>
            <a:pPr marL="742950" lvl="1" indent="-1841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/>
          </a:p>
          <a:p>
            <a:pPr marL="342900" lvl="0" indent="-2667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200"/>
              <a:buNone/>
            </a:pPr>
            <a:endParaRPr sz="12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/>
          </a:p>
          <a:p>
            <a:pPr marL="457200" lvl="1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None/>
            </a:pPr>
            <a:endParaRPr sz="1400"/>
          </a:p>
          <a:p>
            <a:pPr marL="742950" lvl="1" indent="-1841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None/>
            </a:pPr>
            <a:endParaRPr/>
          </a:p>
          <a:p>
            <a:pPr marL="114300" lvl="0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endParaRPr/>
          </a:p>
        </p:txBody>
      </p:sp>
      <p:sp>
        <p:nvSpPr>
          <p:cNvPr id="222" name="Google Shape;222;p6"/>
          <p:cNvSpPr txBox="1"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/>
              <a:t>Mechanical Overview: Cathode</a:t>
            </a:r>
            <a:endParaRPr/>
          </a:p>
        </p:txBody>
      </p:sp>
      <p:sp>
        <p:nvSpPr>
          <p:cNvPr id="223" name="Google Shape;223;p6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793776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224" name="Google Shape;224;p6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 b="1"/>
          </a:p>
        </p:txBody>
      </p:sp>
      <p:sp>
        <p:nvSpPr>
          <p:cNvPr id="225" name="Google Shape;225;p6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26" name="Google Shape;226;p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1027" y="4237501"/>
            <a:ext cx="3463579" cy="1519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316001"/>
            <a:ext cx="4311805" cy="1590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4572000" y="646770"/>
            <a:ext cx="4187972" cy="138075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6"/>
          <p:cNvSpPr txBox="1"/>
          <p:nvPr/>
        </p:nvSpPr>
        <p:spPr>
          <a:xfrm>
            <a:off x="6322741" y="496512"/>
            <a:ext cx="720144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ESS2</a:t>
            </a:r>
            <a:endParaRPr/>
          </a:p>
        </p:txBody>
      </p:sp>
      <p:cxnSp>
        <p:nvCxnSpPr>
          <p:cNvPr id="230" name="Google Shape;230;p6"/>
          <p:cNvCxnSpPr/>
          <p:nvPr/>
        </p:nvCxnSpPr>
        <p:spPr>
          <a:xfrm>
            <a:off x="5214300" y="1618770"/>
            <a:ext cx="0" cy="4018736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31" name="Google Shape;231;p6"/>
          <p:cNvCxnSpPr/>
          <p:nvPr/>
        </p:nvCxnSpPr>
        <p:spPr>
          <a:xfrm>
            <a:off x="5671790" y="1618770"/>
            <a:ext cx="0" cy="401873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32" name="Google Shape;232;p6"/>
          <p:cNvCxnSpPr/>
          <p:nvPr/>
        </p:nvCxnSpPr>
        <p:spPr>
          <a:xfrm>
            <a:off x="8087251" y="1618770"/>
            <a:ext cx="0" cy="401873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33" name="Google Shape;233;p6"/>
          <p:cNvCxnSpPr/>
          <p:nvPr/>
        </p:nvCxnSpPr>
        <p:spPr>
          <a:xfrm>
            <a:off x="6649316" y="1618770"/>
            <a:ext cx="0" cy="401873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34" name="Google Shape;234;p6"/>
          <p:cNvSpPr txBox="1"/>
          <p:nvPr/>
        </p:nvSpPr>
        <p:spPr>
          <a:xfrm>
            <a:off x="6305913" y="2177501"/>
            <a:ext cx="720144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ESS2</a:t>
            </a:r>
            <a:endParaRPr/>
          </a:p>
        </p:txBody>
      </p:sp>
      <p:sp>
        <p:nvSpPr>
          <p:cNvPr id="235" name="Google Shape;235;p6"/>
          <p:cNvSpPr txBox="1"/>
          <p:nvPr/>
        </p:nvSpPr>
        <p:spPr>
          <a:xfrm>
            <a:off x="6305913" y="3960502"/>
            <a:ext cx="720144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4652" y="4628160"/>
            <a:ext cx="1580275" cy="1540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4114" y="802128"/>
            <a:ext cx="2691443" cy="538288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7"/>
          <p:cNvSpPr txBox="1">
            <a:spLocks noGrp="1"/>
          </p:cNvSpPr>
          <p:nvPr>
            <p:ph type="body" idx="1"/>
          </p:nvPr>
        </p:nvSpPr>
        <p:spPr>
          <a:xfrm>
            <a:off x="429419" y="1029651"/>
            <a:ext cx="4664926" cy="354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 dirty="0"/>
              <a:t>Materials</a:t>
            </a:r>
            <a:endParaRPr dirty="0"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 dirty="0"/>
              <a:t>PEEK (yellow)</a:t>
            </a:r>
            <a:endParaRPr dirty="0"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 dirty="0"/>
              <a:t>Al203 (white) ceramic</a:t>
            </a:r>
            <a:endParaRPr dirty="0"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 dirty="0"/>
              <a:t>304SS (grey and green)</a:t>
            </a:r>
            <a:endParaRPr dirty="0"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 dirty="0"/>
              <a:t>Kovar (blue)</a:t>
            </a:r>
            <a:endParaRPr dirty="0"/>
          </a:p>
          <a:p>
            <a:pPr marL="34290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 dirty="0"/>
              <a:t>3M FC-40 liquid dielectric</a:t>
            </a:r>
            <a:endParaRPr dirty="0"/>
          </a:p>
          <a:p>
            <a:pPr marL="34290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 dirty="0"/>
              <a:t>47Ω resistor</a:t>
            </a:r>
            <a:endParaRPr dirty="0"/>
          </a:p>
          <a:p>
            <a:pPr marL="34290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 dirty="0"/>
              <a:t>Plunger assembly</a:t>
            </a:r>
            <a:endParaRPr dirty="0"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 dirty="0"/>
              <a:t>Maintains electrical continuity for different cathode-anode gaps </a:t>
            </a:r>
            <a:endParaRPr sz="1800" dirty="0"/>
          </a:p>
          <a:p>
            <a:pPr marL="342900" lvl="0" indent="-2413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 dirty="0"/>
          </a:p>
          <a:p>
            <a:pPr marL="742950" lvl="1" indent="-1968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None/>
            </a:pPr>
            <a:endParaRPr sz="1400" dirty="0"/>
          </a:p>
          <a:p>
            <a:pPr marL="342900" lvl="0" indent="-2730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100"/>
              <a:buNone/>
            </a:pPr>
            <a:endParaRPr sz="1100" dirty="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 dirty="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 dirty="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 dirty="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 dirty="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 dirty="0"/>
          </a:p>
          <a:p>
            <a:pPr marL="457200" lvl="1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None/>
            </a:pPr>
            <a:endParaRPr sz="1400" dirty="0"/>
          </a:p>
          <a:p>
            <a:pPr marL="742950" lvl="1" indent="-1841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 dirty="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dirty="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dirty="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dirty="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dirty="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dirty="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None/>
            </a:pPr>
            <a:endParaRPr dirty="0"/>
          </a:p>
          <a:p>
            <a:pPr marL="114300" lvl="0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endParaRPr dirty="0"/>
          </a:p>
        </p:txBody>
      </p:sp>
      <p:sp>
        <p:nvSpPr>
          <p:cNvPr id="244" name="Google Shape;244;p7"/>
          <p:cNvSpPr txBox="1">
            <a:spLocks noGrp="1"/>
          </p:cNvSpPr>
          <p:nvPr>
            <p:ph type="title"/>
          </p:nvPr>
        </p:nvSpPr>
        <p:spPr>
          <a:xfrm>
            <a:off x="457200" y="282574"/>
            <a:ext cx="6706162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dirty="0"/>
              <a:t>Mechanical Overview: High Voltage Feedthrough (HVF)</a:t>
            </a:r>
            <a:endParaRPr dirty="0"/>
          </a:p>
        </p:txBody>
      </p:sp>
      <p:sp>
        <p:nvSpPr>
          <p:cNvPr id="245" name="Google Shape;245;p7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793776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246" name="Google Shape;246;p7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Electrostatic Septa Development at Fermilab</a:t>
            </a:r>
            <a:endParaRPr b="1" dirty="0"/>
          </a:p>
        </p:txBody>
      </p:sp>
      <p:sp>
        <p:nvSpPr>
          <p:cNvPr id="247" name="Google Shape;247;p7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cxnSp>
        <p:nvCxnSpPr>
          <p:cNvPr id="248" name="Google Shape;248;p7"/>
          <p:cNvCxnSpPr/>
          <p:nvPr/>
        </p:nvCxnSpPr>
        <p:spPr>
          <a:xfrm>
            <a:off x="6038284" y="2186940"/>
            <a:ext cx="1046321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49" name="Google Shape;249;p7"/>
          <p:cNvCxnSpPr/>
          <p:nvPr/>
        </p:nvCxnSpPr>
        <p:spPr>
          <a:xfrm rot="10800000">
            <a:off x="7590616" y="2186940"/>
            <a:ext cx="1079064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50" name="Google Shape;250;p7"/>
          <p:cNvCxnSpPr/>
          <p:nvPr/>
        </p:nvCxnSpPr>
        <p:spPr>
          <a:xfrm>
            <a:off x="7532730" y="2186940"/>
            <a:ext cx="0" cy="2731281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51" name="Google Shape;251;p7"/>
          <p:cNvCxnSpPr/>
          <p:nvPr/>
        </p:nvCxnSpPr>
        <p:spPr>
          <a:xfrm flipH="1">
            <a:off x="7109453" y="2186940"/>
            <a:ext cx="20459" cy="2705313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52" name="Google Shape;252;p7"/>
          <p:cNvCxnSpPr/>
          <p:nvPr/>
        </p:nvCxnSpPr>
        <p:spPr>
          <a:xfrm rot="10800000">
            <a:off x="7320491" y="1449659"/>
            <a:ext cx="0" cy="3305221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53" name="Google Shape;253;p7"/>
          <p:cNvCxnSpPr/>
          <p:nvPr/>
        </p:nvCxnSpPr>
        <p:spPr>
          <a:xfrm>
            <a:off x="7320491" y="1458394"/>
            <a:ext cx="1047389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54" name="Google Shape;254;p7"/>
          <p:cNvSpPr txBox="1"/>
          <p:nvPr/>
        </p:nvSpPr>
        <p:spPr>
          <a:xfrm>
            <a:off x="6184650" y="1874847"/>
            <a:ext cx="306869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</p:txBody>
      </p:sp>
      <p:sp>
        <p:nvSpPr>
          <p:cNvPr id="255" name="Google Shape;255;p7"/>
          <p:cNvSpPr txBox="1"/>
          <p:nvPr/>
        </p:nvSpPr>
        <p:spPr>
          <a:xfrm>
            <a:off x="8027120" y="1131419"/>
            <a:ext cx="439342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</a:t>
            </a:r>
            <a:endParaRPr/>
          </a:p>
        </p:txBody>
      </p:sp>
      <p:sp>
        <p:nvSpPr>
          <p:cNvPr id="256" name="Google Shape;256;p7"/>
          <p:cNvSpPr txBox="1"/>
          <p:nvPr/>
        </p:nvSpPr>
        <p:spPr>
          <a:xfrm>
            <a:off x="6187962" y="5296080"/>
            <a:ext cx="805233" cy="46166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 Ω Resistor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7" name="Google Shape;257;p7"/>
          <p:cNvCxnSpPr/>
          <p:nvPr/>
        </p:nvCxnSpPr>
        <p:spPr>
          <a:xfrm rot="10800000" flipH="1">
            <a:off x="6763037" y="5099203"/>
            <a:ext cx="555207" cy="20299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58" name="Google Shape;258;p7"/>
          <p:cNvCxnSpPr/>
          <p:nvPr/>
        </p:nvCxnSpPr>
        <p:spPr>
          <a:xfrm flipH="1">
            <a:off x="7557578" y="5290561"/>
            <a:ext cx="273099" cy="35584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59" name="Google Shape;259;p7"/>
          <p:cNvSpPr txBox="1"/>
          <p:nvPr/>
        </p:nvSpPr>
        <p:spPr>
          <a:xfrm>
            <a:off x="7748788" y="4892253"/>
            <a:ext cx="805233" cy="46166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Plunger Assembly</a:t>
            </a:r>
            <a:endParaRPr/>
          </a:p>
        </p:txBody>
      </p:sp>
      <p:cxnSp>
        <p:nvCxnSpPr>
          <p:cNvPr id="260" name="Google Shape;260;p7"/>
          <p:cNvCxnSpPr/>
          <p:nvPr/>
        </p:nvCxnSpPr>
        <p:spPr>
          <a:xfrm flipH="1">
            <a:off x="7308218" y="5734050"/>
            <a:ext cx="6035" cy="279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261" name="Google Shape;261;p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7530" y="4647003"/>
            <a:ext cx="2002137" cy="15355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7"/>
          <p:cNvCxnSpPr/>
          <p:nvPr/>
        </p:nvCxnSpPr>
        <p:spPr>
          <a:xfrm>
            <a:off x="4915846" y="4804459"/>
            <a:ext cx="16669" cy="125571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63" name="Google Shape;263;p7"/>
          <p:cNvCxnSpPr/>
          <p:nvPr/>
        </p:nvCxnSpPr>
        <p:spPr>
          <a:xfrm rot="10800000">
            <a:off x="4523882" y="4804459"/>
            <a:ext cx="39111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64" name="Google Shape;264;p7"/>
          <p:cNvCxnSpPr/>
          <p:nvPr/>
        </p:nvCxnSpPr>
        <p:spPr>
          <a:xfrm rot="10800000">
            <a:off x="4550076" y="6063473"/>
            <a:ext cx="39111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65" name="Google Shape;265;p7"/>
          <p:cNvSpPr txBox="1"/>
          <p:nvPr/>
        </p:nvSpPr>
        <p:spPr>
          <a:xfrm>
            <a:off x="4611985" y="5714875"/>
            <a:ext cx="224436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66" name="Google Shape;266;p7"/>
          <p:cNvSpPr txBox="1"/>
          <p:nvPr/>
        </p:nvSpPr>
        <p:spPr>
          <a:xfrm>
            <a:off x="4607222" y="4868141"/>
            <a:ext cx="224436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67" name="Google Shape;267;p7"/>
          <p:cNvSpPr txBox="1"/>
          <p:nvPr/>
        </p:nvSpPr>
        <p:spPr>
          <a:xfrm>
            <a:off x="2276715" y="6029643"/>
            <a:ext cx="1033223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 A-A</a:t>
            </a:r>
            <a:endParaRPr/>
          </a:p>
        </p:txBody>
      </p:sp>
      <p:pic>
        <p:nvPicPr>
          <p:cNvPr id="268" name="Google Shape;268;p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2964" y="803703"/>
            <a:ext cx="1971781" cy="3231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7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210" y="4622769"/>
            <a:ext cx="1579713" cy="15410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7"/>
          <p:cNvCxnSpPr/>
          <p:nvPr/>
        </p:nvCxnSpPr>
        <p:spPr>
          <a:xfrm rot="10800000">
            <a:off x="6489644" y="4155171"/>
            <a:ext cx="1631567" cy="324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71" name="Google Shape;271;p7"/>
          <p:cNvSpPr txBox="1"/>
          <p:nvPr/>
        </p:nvSpPr>
        <p:spPr>
          <a:xfrm>
            <a:off x="7842202" y="4207440"/>
            <a:ext cx="224436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72" name="Google Shape;272;p7"/>
          <p:cNvSpPr txBox="1"/>
          <p:nvPr/>
        </p:nvSpPr>
        <p:spPr>
          <a:xfrm>
            <a:off x="6595048" y="4205532"/>
            <a:ext cx="224436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3" name="Google Shape;273;p7"/>
          <p:cNvCxnSpPr/>
          <p:nvPr/>
        </p:nvCxnSpPr>
        <p:spPr>
          <a:xfrm flipH="1">
            <a:off x="8128162" y="4150190"/>
            <a:ext cx="1834" cy="298174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74" name="Google Shape;274;p7"/>
          <p:cNvCxnSpPr/>
          <p:nvPr/>
        </p:nvCxnSpPr>
        <p:spPr>
          <a:xfrm flipH="1">
            <a:off x="6504770" y="4150191"/>
            <a:ext cx="1834" cy="298174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75" name="Google Shape;275;p7"/>
          <p:cNvSpPr txBox="1"/>
          <p:nvPr/>
        </p:nvSpPr>
        <p:spPr>
          <a:xfrm>
            <a:off x="454541" y="6021360"/>
            <a:ext cx="1033223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 B-B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338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"/>
          <p:cNvSpPr txBox="1">
            <a:spLocks noGrp="1"/>
          </p:cNvSpPr>
          <p:nvPr>
            <p:ph type="body" idx="1"/>
          </p:nvPr>
        </p:nvSpPr>
        <p:spPr>
          <a:xfrm>
            <a:off x="222250" y="838432"/>
            <a:ext cx="2898357" cy="287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 dirty="0"/>
              <a:t>Supports the cathode</a:t>
            </a:r>
            <a:endParaRPr dirty="0"/>
          </a:p>
          <a:p>
            <a:pPr marL="34290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 dirty="0"/>
              <a:t>Materials</a:t>
            </a:r>
            <a:endParaRPr dirty="0"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 dirty="0"/>
              <a:t>Al2O3 (white) ceramic</a:t>
            </a:r>
            <a:endParaRPr dirty="0"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 dirty="0"/>
              <a:t>304SS (grey and green)</a:t>
            </a:r>
            <a:endParaRPr dirty="0"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 dirty="0"/>
              <a:t>Kovar (blue)</a:t>
            </a:r>
            <a:endParaRPr dirty="0"/>
          </a:p>
          <a:p>
            <a:pPr marL="342900" lvl="0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•"/>
            </a:pPr>
            <a:r>
              <a:rPr lang="en-US" sz="1600" dirty="0"/>
              <a:t>Port Aligners</a:t>
            </a:r>
            <a:endParaRPr dirty="0"/>
          </a:p>
          <a:p>
            <a:pPr marL="742950" lvl="1" indent="-2857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-US" sz="1600" dirty="0"/>
              <a:t>Cathode-Anode gaps of 5-20mm</a:t>
            </a:r>
            <a:endParaRPr sz="1600" dirty="0"/>
          </a:p>
          <a:p>
            <a:pPr marL="342900" lvl="0" indent="-2667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200"/>
              <a:buNone/>
            </a:pPr>
            <a:endParaRPr sz="1200" dirty="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 dirty="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 dirty="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 dirty="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 dirty="0"/>
          </a:p>
          <a:p>
            <a:pPr marL="342900" lvl="0" indent="-228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sz="1800" dirty="0"/>
          </a:p>
          <a:p>
            <a:pPr marL="457200" lvl="1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None/>
            </a:pPr>
            <a:endParaRPr sz="1400" dirty="0"/>
          </a:p>
          <a:p>
            <a:pPr marL="742950" lvl="1" indent="-18415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None/>
            </a:pPr>
            <a:endParaRPr sz="1600" dirty="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dirty="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dirty="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dirty="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dirty="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dirty="0"/>
          </a:p>
          <a:p>
            <a:pPr marL="182880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endParaRPr dirty="0"/>
          </a:p>
          <a:p>
            <a:pPr marL="114300" lvl="0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endParaRPr dirty="0"/>
          </a:p>
        </p:txBody>
      </p:sp>
      <p:sp>
        <p:nvSpPr>
          <p:cNvPr id="282" name="Google Shape;282;p8"/>
          <p:cNvSpPr txBox="1"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/>
              <a:t>Mechanical Overview: Cathode Standoff (CS)</a:t>
            </a:r>
            <a:endParaRPr/>
          </a:p>
        </p:txBody>
      </p:sp>
      <p:sp>
        <p:nvSpPr>
          <p:cNvPr id="283" name="Google Shape;283;p8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793776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284" name="Google Shape;284;p8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 b="1"/>
          </a:p>
        </p:txBody>
      </p:sp>
      <p:sp>
        <p:nvSpPr>
          <p:cNvPr id="285" name="Google Shape;285;p8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286" name="Google Shape;286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72267" y="2022956"/>
            <a:ext cx="5422166" cy="289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90012" y="4048668"/>
            <a:ext cx="1980041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8"/>
          <p:cNvSpPr txBox="1"/>
          <p:nvPr/>
        </p:nvSpPr>
        <p:spPr>
          <a:xfrm>
            <a:off x="3870356" y="5691809"/>
            <a:ext cx="805233" cy="46166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Wavy Washers</a:t>
            </a:r>
            <a:endParaRPr/>
          </a:p>
        </p:txBody>
      </p:sp>
      <p:cxnSp>
        <p:nvCxnSpPr>
          <p:cNvPr id="289" name="Google Shape;289;p8"/>
          <p:cNvCxnSpPr/>
          <p:nvPr/>
        </p:nvCxnSpPr>
        <p:spPr>
          <a:xfrm rot="10800000" flipH="1">
            <a:off x="4272973" y="5547861"/>
            <a:ext cx="541520" cy="14394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90" name="Google Shape;290;p8"/>
          <p:cNvCxnSpPr/>
          <p:nvPr/>
        </p:nvCxnSpPr>
        <p:spPr>
          <a:xfrm rot="10800000" flipH="1">
            <a:off x="4272973" y="5292571"/>
            <a:ext cx="218339" cy="39923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91" name="Google Shape;291;p8"/>
          <p:cNvSpPr txBox="1"/>
          <p:nvPr/>
        </p:nvSpPr>
        <p:spPr>
          <a:xfrm>
            <a:off x="7390104" y="583885"/>
            <a:ext cx="805233" cy="46166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 Aligner</a:t>
            </a:r>
            <a:endParaRPr/>
          </a:p>
        </p:txBody>
      </p:sp>
      <p:cxnSp>
        <p:nvCxnSpPr>
          <p:cNvPr id="292" name="Google Shape;292;p8"/>
          <p:cNvCxnSpPr/>
          <p:nvPr/>
        </p:nvCxnSpPr>
        <p:spPr>
          <a:xfrm>
            <a:off x="7792721" y="1045550"/>
            <a:ext cx="555825" cy="119279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293" name="Google Shape;293;p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1107558" y="3461363"/>
            <a:ext cx="1780687" cy="3551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62742" y="1102483"/>
            <a:ext cx="3103501" cy="245060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8"/>
          <p:cNvSpPr txBox="1"/>
          <p:nvPr/>
        </p:nvSpPr>
        <p:spPr>
          <a:xfrm>
            <a:off x="5385597" y="5761877"/>
            <a:ext cx="74392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Cathode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8"/>
          <p:cNvSpPr txBox="1"/>
          <p:nvPr/>
        </p:nvSpPr>
        <p:spPr>
          <a:xfrm>
            <a:off x="8065735" y="5814428"/>
            <a:ext cx="805233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Cathode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9" name="Google Shape;299;p8"/>
          <p:cNvCxnSpPr/>
          <p:nvPr/>
        </p:nvCxnSpPr>
        <p:spPr>
          <a:xfrm flipH="1">
            <a:off x="7726682" y="5967893"/>
            <a:ext cx="328796" cy="1037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00" name="Google Shape;300;p8"/>
          <p:cNvSpPr txBox="1"/>
          <p:nvPr/>
        </p:nvSpPr>
        <p:spPr>
          <a:xfrm>
            <a:off x="498286" y="5621738"/>
            <a:ext cx="74392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Cathode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8"/>
          <p:cNvSpPr txBox="1"/>
          <p:nvPr/>
        </p:nvSpPr>
        <p:spPr>
          <a:xfrm>
            <a:off x="728735" y="4037510"/>
            <a:ext cx="1603733" cy="46162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 Re-entrant Skirt Design</a:t>
            </a:r>
            <a:endParaRPr dirty="0"/>
          </a:p>
        </p:txBody>
      </p:sp>
      <p:sp>
        <p:nvSpPr>
          <p:cNvPr id="295" name="Google Shape;295;p8"/>
          <p:cNvSpPr txBox="1"/>
          <p:nvPr/>
        </p:nvSpPr>
        <p:spPr>
          <a:xfrm>
            <a:off x="4237162" y="3795540"/>
            <a:ext cx="1391017" cy="52318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Re-entrant Skirt Design</a:t>
            </a:r>
            <a:endParaRPr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"/>
          <p:cNvSpPr txBox="1"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/>
              <a:t>Mechanical Overview: Vacuum Vessel and Fully Assembled Septum</a:t>
            </a:r>
            <a:endParaRPr/>
          </a:p>
        </p:txBody>
      </p:sp>
      <p:sp>
        <p:nvSpPr>
          <p:cNvPr id="307" name="Google Shape;307;p9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793776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2/12/2024</a:t>
            </a:r>
            <a:endParaRPr/>
          </a:p>
        </p:txBody>
      </p:sp>
      <p:sp>
        <p:nvSpPr>
          <p:cNvPr id="308" name="Google Shape;308;p9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Electrostatic Septa Development at Fermilab</a:t>
            </a:r>
            <a:endParaRPr b="1"/>
          </a:p>
        </p:txBody>
      </p:sp>
      <p:sp>
        <p:nvSpPr>
          <p:cNvPr id="309" name="Google Shape;309;p9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310" name="Google Shape;310;p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9627" y="1392752"/>
            <a:ext cx="5153400" cy="3445948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9"/>
          <p:cNvSpPr txBox="1"/>
          <p:nvPr/>
        </p:nvSpPr>
        <p:spPr>
          <a:xfrm>
            <a:off x="5784852" y="1161919"/>
            <a:ext cx="1396740" cy="46166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ESS1 Production Septum</a:t>
            </a:r>
            <a:endParaRPr/>
          </a:p>
        </p:txBody>
      </p:sp>
      <p:sp>
        <p:nvSpPr>
          <p:cNvPr id="312" name="Google Shape;312;p9"/>
          <p:cNvSpPr txBox="1"/>
          <p:nvPr/>
        </p:nvSpPr>
        <p:spPr>
          <a:xfrm>
            <a:off x="5381539" y="4368597"/>
            <a:ext cx="403313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</a:t>
            </a:r>
            <a:endParaRPr/>
          </a:p>
        </p:txBody>
      </p:sp>
      <p:cxnSp>
        <p:nvCxnSpPr>
          <p:cNvPr id="313" name="Google Shape;313;p9"/>
          <p:cNvCxnSpPr>
            <a:stCxn id="312" idx="0"/>
          </p:cNvCxnSpPr>
          <p:nvPr/>
        </p:nvCxnSpPr>
        <p:spPr>
          <a:xfrm rot="10800000" flipH="1">
            <a:off x="5583196" y="3618297"/>
            <a:ext cx="404400" cy="7503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14" name="Google Shape;314;p9"/>
          <p:cNvSpPr txBox="1"/>
          <p:nvPr/>
        </p:nvSpPr>
        <p:spPr>
          <a:xfrm>
            <a:off x="6581292" y="4250145"/>
            <a:ext cx="486258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HVF</a:t>
            </a:r>
            <a:endParaRPr/>
          </a:p>
        </p:txBody>
      </p:sp>
      <p:cxnSp>
        <p:nvCxnSpPr>
          <p:cNvPr id="315" name="Google Shape;315;p9"/>
          <p:cNvCxnSpPr>
            <a:stCxn id="314" idx="0"/>
          </p:cNvCxnSpPr>
          <p:nvPr/>
        </p:nvCxnSpPr>
        <p:spPr>
          <a:xfrm rot="10800000">
            <a:off x="6534021" y="3404745"/>
            <a:ext cx="290400" cy="8454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16" name="Google Shape;316;p9"/>
          <p:cNvSpPr txBox="1"/>
          <p:nvPr/>
        </p:nvSpPr>
        <p:spPr>
          <a:xfrm>
            <a:off x="7609992" y="3290500"/>
            <a:ext cx="418358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7" name="Google Shape;317;p9"/>
          <p:cNvCxnSpPr>
            <a:stCxn id="316" idx="0"/>
          </p:cNvCxnSpPr>
          <p:nvPr/>
        </p:nvCxnSpPr>
        <p:spPr>
          <a:xfrm rot="10800000">
            <a:off x="7200871" y="2817100"/>
            <a:ext cx="618300" cy="4734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18" name="Google Shape;318;p9"/>
          <p:cNvSpPr txBox="1"/>
          <p:nvPr/>
        </p:nvSpPr>
        <p:spPr>
          <a:xfrm>
            <a:off x="4254500" y="1726371"/>
            <a:ext cx="1268568" cy="46166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8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Instrumentation Cross</a:t>
            </a:r>
            <a:endParaRPr/>
          </a:p>
        </p:txBody>
      </p:sp>
      <p:cxnSp>
        <p:nvCxnSpPr>
          <p:cNvPr id="319" name="Google Shape;319;p9"/>
          <p:cNvCxnSpPr>
            <a:stCxn id="318" idx="3"/>
          </p:cNvCxnSpPr>
          <p:nvPr/>
        </p:nvCxnSpPr>
        <p:spPr>
          <a:xfrm>
            <a:off x="5523068" y="1957204"/>
            <a:ext cx="740100" cy="1944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320" name="Google Shape;320;p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7"/>
          <a:stretch/>
        </p:blipFill>
        <p:spPr>
          <a:xfrm>
            <a:off x="192089" y="1889837"/>
            <a:ext cx="3574943" cy="257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1529</Words>
  <Application>Microsoft Office PowerPoint</Application>
  <PresentationFormat>On-screen Show (4:3)</PresentationFormat>
  <Paragraphs>668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Helvetica Neue</vt:lpstr>
      <vt:lpstr>Calibri</vt:lpstr>
      <vt:lpstr>Arial</vt:lpstr>
      <vt:lpstr>Fermilab_PPT_090815</vt:lpstr>
      <vt:lpstr>PowerPoint Presentation</vt:lpstr>
      <vt:lpstr>Introduction</vt:lpstr>
      <vt:lpstr>Mechanical Overview</vt:lpstr>
      <vt:lpstr>Mechanical Overview: Frame Assembly</vt:lpstr>
      <vt:lpstr>Mechanical Overview: Frame Assembly</vt:lpstr>
      <vt:lpstr>Mechanical Overview: Cathode</vt:lpstr>
      <vt:lpstr>Mechanical Overview: High Voltage Feedthrough (HVF)</vt:lpstr>
      <vt:lpstr>Mechanical Overview: Cathode Standoff (CS)</vt:lpstr>
      <vt:lpstr>Mechanical Overview: Vacuum Vessel and Fully Assembled Septum</vt:lpstr>
      <vt:lpstr>Assembly </vt:lpstr>
      <vt:lpstr>Assembly </vt:lpstr>
      <vt:lpstr>Transportation</vt:lpstr>
      <vt:lpstr>Transportation</vt:lpstr>
      <vt:lpstr>Challenges and Puzzles</vt:lpstr>
      <vt:lpstr>Current Status</vt:lpstr>
      <vt:lpstr>Thank you!  </vt:lpstr>
      <vt:lpstr>Optional Slides of Interest</vt:lpstr>
      <vt:lpstr>High Level Overview</vt:lpstr>
      <vt:lpstr>ESS 1 Frame 1 Measurement Data</vt:lpstr>
      <vt:lpstr>Foil Production </vt:lpstr>
      <vt:lpstr>Foil Production</vt:lpstr>
      <vt:lpstr>Assembly: Cleaning Septum Parts Procedure</vt:lpstr>
      <vt:lpstr>Assembly: Installing Foils onto the Frame</vt:lpstr>
      <vt:lpstr>Assembly: QC Frame (Prototype)</vt:lpstr>
      <vt:lpstr>Assembly: Installing Cathode </vt:lpstr>
      <vt:lpstr>Assembly: Installing the Frame </vt:lpstr>
      <vt:lpstr>Assembly: Installing the Frame </vt:lpstr>
      <vt:lpstr>Assembly: Placing Septum on Transport Cart</vt:lpstr>
      <vt:lpstr>Transportation Data:  Vessel Sensor P13</vt:lpstr>
      <vt:lpstr>Transportation Data:  Truck F50 (Truck only)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L. Alvarez</dc:creator>
  <cp:lastModifiedBy>Vladimir P Nagaslaev</cp:lastModifiedBy>
  <cp:revision>4</cp:revision>
  <dcterms:created xsi:type="dcterms:W3CDTF">2023-11-27T20:09:55Z</dcterms:created>
  <dcterms:modified xsi:type="dcterms:W3CDTF">2024-02-12T21:52:49Z</dcterms:modified>
</cp:coreProperties>
</file>