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sldIdLst>
    <p:sldId id="475" r:id="rId5"/>
    <p:sldId id="301" r:id="rId6"/>
    <p:sldId id="480" r:id="rId7"/>
    <p:sldId id="479" r:id="rId8"/>
    <p:sldId id="478" r:id="rId9"/>
    <p:sldId id="477" r:id="rId10"/>
    <p:sldId id="472" r:id="rId11"/>
    <p:sldId id="470" r:id="rId12"/>
    <p:sldId id="287" r:id="rId13"/>
    <p:sldId id="469" r:id="rId14"/>
    <p:sldId id="473" r:id="rId15"/>
    <p:sldId id="415" r:id="rId16"/>
    <p:sldId id="476" r:id="rId17"/>
    <p:sldId id="461" r:id="rId18"/>
    <p:sldId id="397" r:id="rId19"/>
    <p:sldId id="402" r:id="rId20"/>
    <p:sldId id="404" r:id="rId21"/>
    <p:sldId id="466" r:id="rId22"/>
    <p:sldId id="302" r:id="rId23"/>
  </p:sldIdLst>
  <p:sldSz cx="12192000" cy="6858000"/>
  <p:notesSz cx="6858000" cy="12192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326A9-A81B-9881-C969-13F38E75D658}">
  <a:tblStyle styleId="{88D326A9-A81B-9881-C969-13F38E75D658}" styleName="Medium Style 3">
    <a:wholeTbl>
      <a:tcTxStyle>
        <a:fontRef idx="minor"/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25400">
              <a:solidFill>
                <a:schemeClr val="dk1"/>
              </a:solidFill>
            </a:ln>
          </a:top>
          <a:bottom>
            <a:ln w="25400">
              <a:solidFill>
                <a:schemeClr val="dk1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  <a:fill>
          <a:solidFill>
            <a:schemeClr val="dk1">
              <a:tint val="20000"/>
            </a:schemeClr>
          </a:solidFill>
        </a:fill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Style>
        <a:tcBdr>
          <a:top>
            <a:ln w="50800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rgbClr val="000000"/>
        </a:fontRef>
        <a:schemeClr val="dk1"/>
      </a:tcTxStyle>
      <a:tcStyle>
        <a:tcBdr/>
      </a:tcStyle>
    </a:seCell>
    <a:swCell>
      <a:tcTxStyle b="on">
        <a:fontRef idx="minor">
          <a:srgbClr val="000000"/>
        </a:fontRef>
        <a:schemeClr val="dk1"/>
      </a:tcTxStyle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bottom>
            <a:ln w="25400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0169" autoAdjust="0"/>
  </p:normalViewPr>
  <p:slideViewPr>
    <p:cSldViewPr>
      <p:cViewPr varScale="1">
        <p:scale>
          <a:sx n="114" d="100"/>
          <a:sy n="114" d="100"/>
        </p:scale>
        <p:origin x="111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282F9A-61AE-4BD4-A02A-A6C3B3F2528D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3D1AF4AC-7629-4E59-AD7D-50149115B8D0}">
      <dgm:prSet custT="1"/>
      <dgm:spPr/>
      <dgm:t>
        <a:bodyPr/>
        <a:lstStyle/>
        <a:p>
          <a:r>
            <a:rPr lang="en-GB" sz="1200" b="1" dirty="0"/>
            <a:t>Topology Optimization</a:t>
          </a:r>
          <a:endParaRPr lang="en-GB" sz="1200" dirty="0"/>
        </a:p>
      </dgm:t>
    </dgm:pt>
    <dgm:pt modelId="{4EE1416E-3551-4C2A-B31D-7CF148C75A04}" type="parTrans" cxnId="{7BFDE449-7F33-4BCD-89E6-0D15EFD37A4E}">
      <dgm:prSet/>
      <dgm:spPr/>
      <dgm:t>
        <a:bodyPr/>
        <a:lstStyle/>
        <a:p>
          <a:endParaRPr lang="en-GB" sz="1200"/>
        </a:p>
      </dgm:t>
    </dgm:pt>
    <dgm:pt modelId="{55E1EFE7-2B54-44D1-AAAD-D70F9814A54E}" type="sibTrans" cxnId="{7BFDE449-7F33-4BCD-89E6-0D15EFD37A4E}">
      <dgm:prSet/>
      <dgm:spPr/>
      <dgm:t>
        <a:bodyPr/>
        <a:lstStyle/>
        <a:p>
          <a:endParaRPr lang="en-GB" sz="1200"/>
        </a:p>
      </dgm:t>
    </dgm:pt>
    <dgm:pt modelId="{567B460E-255C-4B87-9C9F-F705E8F914F3}">
      <dgm:prSet custT="1"/>
      <dgm:spPr/>
      <dgm:t>
        <a:bodyPr/>
        <a:lstStyle/>
        <a:p>
          <a:r>
            <a:rPr lang="en-GB" sz="1200" dirty="0"/>
            <a:t>Additive manufacturing</a:t>
          </a:r>
        </a:p>
      </dgm:t>
    </dgm:pt>
    <dgm:pt modelId="{AB4773ED-000B-4BF1-9B52-ECB8194EB27B}" type="parTrans" cxnId="{AFE55BD0-42D2-42B8-A8B4-FD9DF6EFBEA1}">
      <dgm:prSet/>
      <dgm:spPr/>
      <dgm:t>
        <a:bodyPr/>
        <a:lstStyle/>
        <a:p>
          <a:endParaRPr lang="en-GB" sz="1200"/>
        </a:p>
      </dgm:t>
    </dgm:pt>
    <dgm:pt modelId="{D48CEBFF-E02D-4964-8CE9-68D4D32371ED}" type="sibTrans" cxnId="{AFE55BD0-42D2-42B8-A8B4-FD9DF6EFBEA1}">
      <dgm:prSet/>
      <dgm:spPr/>
      <dgm:t>
        <a:bodyPr/>
        <a:lstStyle/>
        <a:p>
          <a:endParaRPr lang="en-GB" sz="1200"/>
        </a:p>
      </dgm:t>
    </dgm:pt>
    <dgm:pt modelId="{00E0D967-87BA-48F2-B4E4-471F8004C4C1}">
      <dgm:prSet custT="1"/>
      <dgm:spPr/>
      <dgm:t>
        <a:bodyPr/>
        <a:lstStyle/>
        <a:p>
          <a:r>
            <a:rPr lang="en-GB" sz="1200" b="1" dirty="0"/>
            <a:t>Materials</a:t>
          </a:r>
        </a:p>
      </dgm:t>
    </dgm:pt>
    <dgm:pt modelId="{289F4E07-EFD8-49B6-8FB7-DB3214FFC49F}" type="parTrans" cxnId="{BE60B737-288C-491C-94E9-3E65B2FBF075}">
      <dgm:prSet/>
      <dgm:spPr/>
      <dgm:t>
        <a:bodyPr/>
        <a:lstStyle/>
        <a:p>
          <a:endParaRPr lang="en-GB" sz="1200"/>
        </a:p>
      </dgm:t>
    </dgm:pt>
    <dgm:pt modelId="{73EFDA1A-5EFF-45C1-BDB9-9A52B15A9EA9}" type="sibTrans" cxnId="{BE60B737-288C-491C-94E9-3E65B2FBF075}">
      <dgm:prSet/>
      <dgm:spPr/>
      <dgm:t>
        <a:bodyPr/>
        <a:lstStyle/>
        <a:p>
          <a:endParaRPr lang="en-GB" sz="1200"/>
        </a:p>
      </dgm:t>
    </dgm:pt>
    <dgm:pt modelId="{B6307D9A-000D-49C5-80B2-A13FC7D164F5}">
      <dgm:prSet custT="1"/>
      <dgm:spPr/>
      <dgm:t>
        <a:bodyPr/>
        <a:lstStyle/>
        <a:p>
          <a:r>
            <a:rPr lang="en-GB" sz="1200" dirty="0"/>
            <a:t>Classical machining</a:t>
          </a:r>
        </a:p>
      </dgm:t>
    </dgm:pt>
    <dgm:pt modelId="{B7CDAD5A-4BB2-452B-9B5B-15B6EBA61D25}" type="parTrans" cxnId="{CD7AAA72-5576-42F7-AA38-1B3541E897E7}">
      <dgm:prSet/>
      <dgm:spPr/>
      <dgm:t>
        <a:bodyPr/>
        <a:lstStyle/>
        <a:p>
          <a:endParaRPr lang="en-GB" sz="1200"/>
        </a:p>
      </dgm:t>
    </dgm:pt>
    <dgm:pt modelId="{ADA1F868-44A0-485C-B38D-D22EB051E364}" type="sibTrans" cxnId="{CD7AAA72-5576-42F7-AA38-1B3541E897E7}">
      <dgm:prSet/>
      <dgm:spPr/>
      <dgm:t>
        <a:bodyPr/>
        <a:lstStyle/>
        <a:p>
          <a:endParaRPr lang="en-GB" sz="1200"/>
        </a:p>
      </dgm:t>
    </dgm:pt>
    <dgm:pt modelId="{3F58250A-7D75-4766-B213-51543C9FB6BD}">
      <dgm:prSet custT="1"/>
      <dgm:spPr/>
      <dgm:t>
        <a:bodyPr/>
        <a:lstStyle/>
        <a:p>
          <a:r>
            <a:rPr lang="en-GB" sz="1200" dirty="0"/>
            <a:t>Al5083</a:t>
          </a:r>
        </a:p>
      </dgm:t>
    </dgm:pt>
    <dgm:pt modelId="{D5D9C134-1CD5-4DD7-8DBA-B5E2378D2765}" type="parTrans" cxnId="{6E0AA526-327E-4AAB-9000-9577815625FE}">
      <dgm:prSet/>
      <dgm:spPr/>
      <dgm:t>
        <a:bodyPr/>
        <a:lstStyle/>
        <a:p>
          <a:endParaRPr lang="en-GB" sz="1200"/>
        </a:p>
      </dgm:t>
    </dgm:pt>
    <dgm:pt modelId="{F35C6A97-585B-492F-BC9A-A85085F1B650}" type="sibTrans" cxnId="{6E0AA526-327E-4AAB-9000-9577815625FE}">
      <dgm:prSet/>
      <dgm:spPr/>
      <dgm:t>
        <a:bodyPr/>
        <a:lstStyle/>
        <a:p>
          <a:endParaRPr lang="en-GB" sz="1200"/>
        </a:p>
      </dgm:t>
    </dgm:pt>
    <dgm:pt modelId="{BCBE013A-5CEA-4AC6-8D65-0AD6B9B7B965}">
      <dgm:prSet custT="1"/>
      <dgm:spPr/>
      <dgm:t>
        <a:bodyPr/>
        <a:lstStyle/>
        <a:p>
          <a:r>
            <a:rPr lang="en-GB" sz="1200" dirty="0"/>
            <a:t>Ti6Al4V</a:t>
          </a:r>
        </a:p>
      </dgm:t>
    </dgm:pt>
    <dgm:pt modelId="{95BD68F5-809A-4968-8B43-90647575BBE0}" type="parTrans" cxnId="{A2435864-6ACE-40F6-8C2F-040567D682CF}">
      <dgm:prSet/>
      <dgm:spPr/>
      <dgm:t>
        <a:bodyPr/>
        <a:lstStyle/>
        <a:p>
          <a:endParaRPr lang="en-GB" sz="1200"/>
        </a:p>
      </dgm:t>
    </dgm:pt>
    <dgm:pt modelId="{CD020A77-AEE6-4EFF-9805-C46FF9E259D9}" type="sibTrans" cxnId="{A2435864-6ACE-40F6-8C2F-040567D682CF}">
      <dgm:prSet/>
      <dgm:spPr/>
      <dgm:t>
        <a:bodyPr/>
        <a:lstStyle/>
        <a:p>
          <a:endParaRPr lang="en-GB" sz="1200"/>
        </a:p>
      </dgm:t>
    </dgm:pt>
    <dgm:pt modelId="{53C63491-72E6-4168-AC1A-000FB2FA34FC}" type="pres">
      <dgm:prSet presAssocID="{57282F9A-61AE-4BD4-A02A-A6C3B3F2528D}" presName="theList" presStyleCnt="0">
        <dgm:presLayoutVars>
          <dgm:dir/>
          <dgm:animLvl val="lvl"/>
          <dgm:resizeHandles val="exact"/>
        </dgm:presLayoutVars>
      </dgm:prSet>
      <dgm:spPr/>
    </dgm:pt>
    <dgm:pt modelId="{E739770D-7E82-4E84-8524-5922A0A0B7B8}" type="pres">
      <dgm:prSet presAssocID="{3D1AF4AC-7629-4E59-AD7D-50149115B8D0}" presName="compNode" presStyleCnt="0"/>
      <dgm:spPr/>
    </dgm:pt>
    <dgm:pt modelId="{C10A30D6-AD78-4918-BF84-DC95B609F3B7}" type="pres">
      <dgm:prSet presAssocID="{3D1AF4AC-7629-4E59-AD7D-50149115B8D0}" presName="aNode" presStyleLbl="bgShp" presStyleIdx="0" presStyleCnt="2" custLinFactNeighborY="1055"/>
      <dgm:spPr/>
    </dgm:pt>
    <dgm:pt modelId="{D0F80A54-C2E3-4A1D-AFCD-E470C8671CB6}" type="pres">
      <dgm:prSet presAssocID="{3D1AF4AC-7629-4E59-AD7D-50149115B8D0}" presName="textNode" presStyleLbl="bgShp" presStyleIdx="0" presStyleCnt="2"/>
      <dgm:spPr/>
    </dgm:pt>
    <dgm:pt modelId="{7256BD9C-7841-4DF8-A9BA-DC9301192283}" type="pres">
      <dgm:prSet presAssocID="{3D1AF4AC-7629-4E59-AD7D-50149115B8D0}" presName="compChildNode" presStyleCnt="0"/>
      <dgm:spPr/>
    </dgm:pt>
    <dgm:pt modelId="{DB523B11-FF40-4FE7-8702-199EC3074273}" type="pres">
      <dgm:prSet presAssocID="{3D1AF4AC-7629-4E59-AD7D-50149115B8D0}" presName="theInnerList" presStyleCnt="0"/>
      <dgm:spPr/>
    </dgm:pt>
    <dgm:pt modelId="{B8773D60-66FC-4D01-94A3-2267C9C34675}" type="pres">
      <dgm:prSet presAssocID="{567B460E-255C-4B87-9C9F-F705E8F914F3}" presName="childNode" presStyleLbl="node1" presStyleIdx="0" presStyleCnt="4">
        <dgm:presLayoutVars>
          <dgm:bulletEnabled val="1"/>
        </dgm:presLayoutVars>
      </dgm:prSet>
      <dgm:spPr/>
    </dgm:pt>
    <dgm:pt modelId="{DB201D53-358B-44D5-A9C9-3C8E7338A5D2}" type="pres">
      <dgm:prSet presAssocID="{567B460E-255C-4B87-9C9F-F705E8F914F3}" presName="aSpace2" presStyleCnt="0"/>
      <dgm:spPr/>
    </dgm:pt>
    <dgm:pt modelId="{BAE38CD9-0D6E-4C9C-A7B7-815C57FA3292}" type="pres">
      <dgm:prSet presAssocID="{B6307D9A-000D-49C5-80B2-A13FC7D164F5}" presName="childNode" presStyleLbl="node1" presStyleIdx="1" presStyleCnt="4">
        <dgm:presLayoutVars>
          <dgm:bulletEnabled val="1"/>
        </dgm:presLayoutVars>
      </dgm:prSet>
      <dgm:spPr/>
    </dgm:pt>
    <dgm:pt modelId="{78D8C2C7-C552-4915-AC35-FB8041FB3105}" type="pres">
      <dgm:prSet presAssocID="{3D1AF4AC-7629-4E59-AD7D-50149115B8D0}" presName="aSpace" presStyleCnt="0"/>
      <dgm:spPr/>
    </dgm:pt>
    <dgm:pt modelId="{A9C14D49-53D3-44FD-93A6-6241F568F23C}" type="pres">
      <dgm:prSet presAssocID="{00E0D967-87BA-48F2-B4E4-471F8004C4C1}" presName="compNode" presStyleCnt="0"/>
      <dgm:spPr/>
    </dgm:pt>
    <dgm:pt modelId="{A9624FE5-C700-4BD8-AC26-C6E528C6CF1C}" type="pres">
      <dgm:prSet presAssocID="{00E0D967-87BA-48F2-B4E4-471F8004C4C1}" presName="aNode" presStyleLbl="bgShp" presStyleIdx="1" presStyleCnt="2"/>
      <dgm:spPr/>
    </dgm:pt>
    <dgm:pt modelId="{D4F2FF44-457F-47FA-B2DD-E03423A75D57}" type="pres">
      <dgm:prSet presAssocID="{00E0D967-87BA-48F2-B4E4-471F8004C4C1}" presName="textNode" presStyleLbl="bgShp" presStyleIdx="1" presStyleCnt="2"/>
      <dgm:spPr/>
    </dgm:pt>
    <dgm:pt modelId="{0D4D1215-F84A-4064-94E6-BD4E93D72E9A}" type="pres">
      <dgm:prSet presAssocID="{00E0D967-87BA-48F2-B4E4-471F8004C4C1}" presName="compChildNode" presStyleCnt="0"/>
      <dgm:spPr/>
    </dgm:pt>
    <dgm:pt modelId="{D05FD08E-DFB2-424A-B700-15F1DC08C0D2}" type="pres">
      <dgm:prSet presAssocID="{00E0D967-87BA-48F2-B4E4-471F8004C4C1}" presName="theInnerList" presStyleCnt="0"/>
      <dgm:spPr/>
    </dgm:pt>
    <dgm:pt modelId="{C5C53D71-6A11-4693-8342-78956AF16D2A}" type="pres">
      <dgm:prSet presAssocID="{3F58250A-7D75-4766-B213-51543C9FB6BD}" presName="childNode" presStyleLbl="node1" presStyleIdx="2" presStyleCnt="4">
        <dgm:presLayoutVars>
          <dgm:bulletEnabled val="1"/>
        </dgm:presLayoutVars>
      </dgm:prSet>
      <dgm:spPr/>
    </dgm:pt>
    <dgm:pt modelId="{AA2B99C0-7CD1-4759-8B67-CD862EAF08BA}" type="pres">
      <dgm:prSet presAssocID="{3F58250A-7D75-4766-B213-51543C9FB6BD}" presName="aSpace2" presStyleCnt="0"/>
      <dgm:spPr/>
    </dgm:pt>
    <dgm:pt modelId="{D5648041-2458-475E-8344-AB9BEA3B8BE0}" type="pres">
      <dgm:prSet presAssocID="{BCBE013A-5CEA-4AC6-8D65-0AD6B9B7B965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BFBDF51C-8C21-429B-9729-8C876935F54B}" type="presOf" srcId="{00E0D967-87BA-48F2-B4E4-471F8004C4C1}" destId="{A9624FE5-C700-4BD8-AC26-C6E528C6CF1C}" srcOrd="0" destOrd="0" presId="urn:microsoft.com/office/officeart/2005/8/layout/lProcess2"/>
    <dgm:cxn modelId="{6E0AA526-327E-4AAB-9000-9577815625FE}" srcId="{00E0D967-87BA-48F2-B4E4-471F8004C4C1}" destId="{3F58250A-7D75-4766-B213-51543C9FB6BD}" srcOrd="0" destOrd="0" parTransId="{D5D9C134-1CD5-4DD7-8DBA-B5E2378D2765}" sibTransId="{F35C6A97-585B-492F-BC9A-A85085F1B650}"/>
    <dgm:cxn modelId="{2E76F235-5AEA-4869-8839-D07A715F8B42}" type="presOf" srcId="{3F58250A-7D75-4766-B213-51543C9FB6BD}" destId="{C5C53D71-6A11-4693-8342-78956AF16D2A}" srcOrd="0" destOrd="0" presId="urn:microsoft.com/office/officeart/2005/8/layout/lProcess2"/>
    <dgm:cxn modelId="{BE60B737-288C-491C-94E9-3E65B2FBF075}" srcId="{57282F9A-61AE-4BD4-A02A-A6C3B3F2528D}" destId="{00E0D967-87BA-48F2-B4E4-471F8004C4C1}" srcOrd="1" destOrd="0" parTransId="{289F4E07-EFD8-49B6-8FB7-DB3214FFC49F}" sibTransId="{73EFDA1A-5EFF-45C1-BDB9-9A52B15A9EA9}"/>
    <dgm:cxn modelId="{A2435864-6ACE-40F6-8C2F-040567D682CF}" srcId="{00E0D967-87BA-48F2-B4E4-471F8004C4C1}" destId="{BCBE013A-5CEA-4AC6-8D65-0AD6B9B7B965}" srcOrd="1" destOrd="0" parTransId="{95BD68F5-809A-4968-8B43-90647575BBE0}" sibTransId="{CD020A77-AEE6-4EFF-9805-C46FF9E259D9}"/>
    <dgm:cxn modelId="{D41B1749-6C07-4F0B-9EFC-C981D6F7D801}" type="presOf" srcId="{57282F9A-61AE-4BD4-A02A-A6C3B3F2528D}" destId="{53C63491-72E6-4168-AC1A-000FB2FA34FC}" srcOrd="0" destOrd="0" presId="urn:microsoft.com/office/officeart/2005/8/layout/lProcess2"/>
    <dgm:cxn modelId="{7BFDE449-7F33-4BCD-89E6-0D15EFD37A4E}" srcId="{57282F9A-61AE-4BD4-A02A-A6C3B3F2528D}" destId="{3D1AF4AC-7629-4E59-AD7D-50149115B8D0}" srcOrd="0" destOrd="0" parTransId="{4EE1416E-3551-4C2A-B31D-7CF148C75A04}" sibTransId="{55E1EFE7-2B54-44D1-AAAD-D70F9814A54E}"/>
    <dgm:cxn modelId="{CD7AAA72-5576-42F7-AA38-1B3541E897E7}" srcId="{3D1AF4AC-7629-4E59-AD7D-50149115B8D0}" destId="{B6307D9A-000D-49C5-80B2-A13FC7D164F5}" srcOrd="1" destOrd="0" parTransId="{B7CDAD5A-4BB2-452B-9B5B-15B6EBA61D25}" sibTransId="{ADA1F868-44A0-485C-B38D-D22EB051E364}"/>
    <dgm:cxn modelId="{F5F4D356-51D7-4DD8-88FD-3C3C2AC765DB}" type="presOf" srcId="{B6307D9A-000D-49C5-80B2-A13FC7D164F5}" destId="{BAE38CD9-0D6E-4C9C-A7B7-815C57FA3292}" srcOrd="0" destOrd="0" presId="urn:microsoft.com/office/officeart/2005/8/layout/lProcess2"/>
    <dgm:cxn modelId="{D5AEAB77-1AEE-4C21-AB67-CCA74C2FD834}" type="presOf" srcId="{3D1AF4AC-7629-4E59-AD7D-50149115B8D0}" destId="{D0F80A54-C2E3-4A1D-AFCD-E470C8671CB6}" srcOrd="1" destOrd="0" presId="urn:microsoft.com/office/officeart/2005/8/layout/lProcess2"/>
    <dgm:cxn modelId="{D344EF7E-CBB9-447F-BC5F-CD8F649B0950}" type="presOf" srcId="{567B460E-255C-4B87-9C9F-F705E8F914F3}" destId="{B8773D60-66FC-4D01-94A3-2267C9C34675}" srcOrd="0" destOrd="0" presId="urn:microsoft.com/office/officeart/2005/8/layout/lProcess2"/>
    <dgm:cxn modelId="{666522A9-2578-4E63-8067-170BAE1E2AAA}" type="presOf" srcId="{00E0D967-87BA-48F2-B4E4-471F8004C4C1}" destId="{D4F2FF44-457F-47FA-B2DD-E03423A75D57}" srcOrd="1" destOrd="0" presId="urn:microsoft.com/office/officeart/2005/8/layout/lProcess2"/>
    <dgm:cxn modelId="{3ED841B6-5939-4DF4-A8A5-4C0DF64FBD94}" type="presOf" srcId="{BCBE013A-5CEA-4AC6-8D65-0AD6B9B7B965}" destId="{D5648041-2458-475E-8344-AB9BEA3B8BE0}" srcOrd="0" destOrd="0" presId="urn:microsoft.com/office/officeart/2005/8/layout/lProcess2"/>
    <dgm:cxn modelId="{8438FDC3-AFF8-43A7-B212-F31CDA87A20B}" type="presOf" srcId="{3D1AF4AC-7629-4E59-AD7D-50149115B8D0}" destId="{C10A30D6-AD78-4918-BF84-DC95B609F3B7}" srcOrd="0" destOrd="0" presId="urn:microsoft.com/office/officeart/2005/8/layout/lProcess2"/>
    <dgm:cxn modelId="{AFE55BD0-42D2-42B8-A8B4-FD9DF6EFBEA1}" srcId="{3D1AF4AC-7629-4E59-AD7D-50149115B8D0}" destId="{567B460E-255C-4B87-9C9F-F705E8F914F3}" srcOrd="0" destOrd="0" parTransId="{AB4773ED-000B-4BF1-9B52-ECB8194EB27B}" sibTransId="{D48CEBFF-E02D-4964-8CE9-68D4D32371ED}"/>
    <dgm:cxn modelId="{8CA4D68D-C503-4C61-B7A9-E42D1D580077}" type="presParOf" srcId="{53C63491-72E6-4168-AC1A-000FB2FA34FC}" destId="{E739770D-7E82-4E84-8524-5922A0A0B7B8}" srcOrd="0" destOrd="0" presId="urn:microsoft.com/office/officeart/2005/8/layout/lProcess2"/>
    <dgm:cxn modelId="{10025DEC-C073-458D-B66F-1008E8690519}" type="presParOf" srcId="{E739770D-7E82-4E84-8524-5922A0A0B7B8}" destId="{C10A30D6-AD78-4918-BF84-DC95B609F3B7}" srcOrd="0" destOrd="0" presId="urn:microsoft.com/office/officeart/2005/8/layout/lProcess2"/>
    <dgm:cxn modelId="{C3A6277F-64F6-4886-BFCC-E90795663B8F}" type="presParOf" srcId="{E739770D-7E82-4E84-8524-5922A0A0B7B8}" destId="{D0F80A54-C2E3-4A1D-AFCD-E470C8671CB6}" srcOrd="1" destOrd="0" presId="urn:microsoft.com/office/officeart/2005/8/layout/lProcess2"/>
    <dgm:cxn modelId="{99D7BE52-5CBD-4F78-B192-0B5233773102}" type="presParOf" srcId="{E739770D-7E82-4E84-8524-5922A0A0B7B8}" destId="{7256BD9C-7841-4DF8-A9BA-DC9301192283}" srcOrd="2" destOrd="0" presId="urn:microsoft.com/office/officeart/2005/8/layout/lProcess2"/>
    <dgm:cxn modelId="{A54BE8EA-7C0F-40BC-8181-F77E2F8299BE}" type="presParOf" srcId="{7256BD9C-7841-4DF8-A9BA-DC9301192283}" destId="{DB523B11-FF40-4FE7-8702-199EC3074273}" srcOrd="0" destOrd="0" presId="urn:microsoft.com/office/officeart/2005/8/layout/lProcess2"/>
    <dgm:cxn modelId="{3625B576-4A01-40D3-A5A3-2084BD732EDC}" type="presParOf" srcId="{DB523B11-FF40-4FE7-8702-199EC3074273}" destId="{B8773D60-66FC-4D01-94A3-2267C9C34675}" srcOrd="0" destOrd="0" presId="urn:microsoft.com/office/officeart/2005/8/layout/lProcess2"/>
    <dgm:cxn modelId="{03052235-E2BB-48A4-9012-9D99D7037859}" type="presParOf" srcId="{DB523B11-FF40-4FE7-8702-199EC3074273}" destId="{DB201D53-358B-44D5-A9C9-3C8E7338A5D2}" srcOrd="1" destOrd="0" presId="urn:microsoft.com/office/officeart/2005/8/layout/lProcess2"/>
    <dgm:cxn modelId="{D4A40BA5-179E-4D7B-BB6D-81CB7EDE1EED}" type="presParOf" srcId="{DB523B11-FF40-4FE7-8702-199EC3074273}" destId="{BAE38CD9-0D6E-4C9C-A7B7-815C57FA3292}" srcOrd="2" destOrd="0" presId="urn:microsoft.com/office/officeart/2005/8/layout/lProcess2"/>
    <dgm:cxn modelId="{30B2D773-2EEA-4CDB-8E93-46524D892BF2}" type="presParOf" srcId="{53C63491-72E6-4168-AC1A-000FB2FA34FC}" destId="{78D8C2C7-C552-4915-AC35-FB8041FB3105}" srcOrd="1" destOrd="0" presId="urn:microsoft.com/office/officeart/2005/8/layout/lProcess2"/>
    <dgm:cxn modelId="{4FA93FEF-D336-42F7-9C8B-BEF2251E6BFF}" type="presParOf" srcId="{53C63491-72E6-4168-AC1A-000FB2FA34FC}" destId="{A9C14D49-53D3-44FD-93A6-6241F568F23C}" srcOrd="2" destOrd="0" presId="urn:microsoft.com/office/officeart/2005/8/layout/lProcess2"/>
    <dgm:cxn modelId="{E9FFE73E-8414-4AF5-8C75-354C748B2E18}" type="presParOf" srcId="{A9C14D49-53D3-44FD-93A6-6241F568F23C}" destId="{A9624FE5-C700-4BD8-AC26-C6E528C6CF1C}" srcOrd="0" destOrd="0" presId="urn:microsoft.com/office/officeart/2005/8/layout/lProcess2"/>
    <dgm:cxn modelId="{BB30E569-ABC3-4A68-B08E-9F077C0FD864}" type="presParOf" srcId="{A9C14D49-53D3-44FD-93A6-6241F568F23C}" destId="{D4F2FF44-457F-47FA-B2DD-E03423A75D57}" srcOrd="1" destOrd="0" presId="urn:microsoft.com/office/officeart/2005/8/layout/lProcess2"/>
    <dgm:cxn modelId="{BA57ADA9-0AF0-4428-97E0-6EDD961BEDEC}" type="presParOf" srcId="{A9C14D49-53D3-44FD-93A6-6241F568F23C}" destId="{0D4D1215-F84A-4064-94E6-BD4E93D72E9A}" srcOrd="2" destOrd="0" presId="urn:microsoft.com/office/officeart/2005/8/layout/lProcess2"/>
    <dgm:cxn modelId="{6A39100F-5CF6-4EDF-B6C7-585B16527963}" type="presParOf" srcId="{0D4D1215-F84A-4064-94E6-BD4E93D72E9A}" destId="{D05FD08E-DFB2-424A-B700-15F1DC08C0D2}" srcOrd="0" destOrd="0" presId="urn:microsoft.com/office/officeart/2005/8/layout/lProcess2"/>
    <dgm:cxn modelId="{A52F4A9B-A53A-46CD-AC38-86FDF2ECC211}" type="presParOf" srcId="{D05FD08E-DFB2-424A-B700-15F1DC08C0D2}" destId="{C5C53D71-6A11-4693-8342-78956AF16D2A}" srcOrd="0" destOrd="0" presId="urn:microsoft.com/office/officeart/2005/8/layout/lProcess2"/>
    <dgm:cxn modelId="{CD3E5CB8-515F-4D85-B397-FE7B181A0334}" type="presParOf" srcId="{D05FD08E-DFB2-424A-B700-15F1DC08C0D2}" destId="{AA2B99C0-7CD1-4759-8B67-CD862EAF08BA}" srcOrd="1" destOrd="0" presId="urn:microsoft.com/office/officeart/2005/8/layout/lProcess2"/>
    <dgm:cxn modelId="{3557FD3C-D5A6-4DE1-A5FF-6AA247B10473}" type="presParOf" srcId="{D05FD08E-DFB2-424A-B700-15F1DC08C0D2}" destId="{D5648041-2458-475E-8344-AB9BEA3B8BE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282F9A-61AE-4BD4-A02A-A6C3B3F2528D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3D1AF4AC-7629-4E59-AD7D-50149115B8D0}">
      <dgm:prSet custT="1"/>
      <dgm:spPr/>
      <dgm:t>
        <a:bodyPr/>
        <a:lstStyle/>
        <a:p>
          <a:r>
            <a:rPr lang="en-GB" sz="1400" b="1" dirty="0"/>
            <a:t>Support position</a:t>
          </a:r>
          <a:endParaRPr lang="en-GB" sz="1400" dirty="0"/>
        </a:p>
      </dgm:t>
    </dgm:pt>
    <dgm:pt modelId="{4EE1416E-3551-4C2A-B31D-7CF148C75A04}" type="parTrans" cxnId="{7BFDE449-7F33-4BCD-89E6-0D15EFD37A4E}">
      <dgm:prSet/>
      <dgm:spPr/>
      <dgm:t>
        <a:bodyPr/>
        <a:lstStyle/>
        <a:p>
          <a:endParaRPr lang="en-GB" sz="1400"/>
        </a:p>
      </dgm:t>
    </dgm:pt>
    <dgm:pt modelId="{55E1EFE7-2B54-44D1-AAAD-D70F9814A54E}" type="sibTrans" cxnId="{7BFDE449-7F33-4BCD-89E6-0D15EFD37A4E}">
      <dgm:prSet/>
      <dgm:spPr/>
      <dgm:t>
        <a:bodyPr/>
        <a:lstStyle/>
        <a:p>
          <a:endParaRPr lang="en-GB" sz="1400"/>
        </a:p>
      </dgm:t>
    </dgm:pt>
    <dgm:pt modelId="{567B460E-255C-4B87-9C9F-F705E8F914F3}">
      <dgm:prSet custT="1"/>
      <dgm:spPr/>
      <dgm:t>
        <a:bodyPr/>
        <a:lstStyle/>
        <a:p>
          <a:r>
            <a:rPr lang="en-GB" sz="1400" dirty="0"/>
            <a:t>Minimize deflection</a:t>
          </a:r>
        </a:p>
      </dgm:t>
    </dgm:pt>
    <dgm:pt modelId="{AB4773ED-000B-4BF1-9B52-ECB8194EB27B}" type="parTrans" cxnId="{AFE55BD0-42D2-42B8-A8B4-FD9DF6EFBEA1}">
      <dgm:prSet/>
      <dgm:spPr/>
      <dgm:t>
        <a:bodyPr/>
        <a:lstStyle/>
        <a:p>
          <a:endParaRPr lang="en-GB" sz="1400"/>
        </a:p>
      </dgm:t>
    </dgm:pt>
    <dgm:pt modelId="{D48CEBFF-E02D-4964-8CE9-68D4D32371ED}" type="sibTrans" cxnId="{AFE55BD0-42D2-42B8-A8B4-FD9DF6EFBEA1}">
      <dgm:prSet/>
      <dgm:spPr/>
      <dgm:t>
        <a:bodyPr/>
        <a:lstStyle/>
        <a:p>
          <a:endParaRPr lang="en-GB" sz="1400"/>
        </a:p>
      </dgm:t>
    </dgm:pt>
    <dgm:pt modelId="{00E0D967-87BA-48F2-B4E4-471F8004C4C1}">
      <dgm:prSet custT="1"/>
      <dgm:spPr/>
      <dgm:t>
        <a:bodyPr/>
        <a:lstStyle/>
        <a:p>
          <a:r>
            <a:rPr lang="en-GB" sz="1400" b="1" dirty="0"/>
            <a:t>Wires</a:t>
          </a:r>
        </a:p>
      </dgm:t>
    </dgm:pt>
    <dgm:pt modelId="{289F4E07-EFD8-49B6-8FB7-DB3214FFC49F}" type="parTrans" cxnId="{BE60B737-288C-491C-94E9-3E65B2FBF075}">
      <dgm:prSet/>
      <dgm:spPr/>
      <dgm:t>
        <a:bodyPr/>
        <a:lstStyle/>
        <a:p>
          <a:endParaRPr lang="en-GB" sz="1400"/>
        </a:p>
      </dgm:t>
    </dgm:pt>
    <dgm:pt modelId="{73EFDA1A-5EFF-45C1-BDB9-9A52B15A9EA9}" type="sibTrans" cxnId="{BE60B737-288C-491C-94E9-3E65B2FBF075}">
      <dgm:prSet/>
      <dgm:spPr/>
      <dgm:t>
        <a:bodyPr/>
        <a:lstStyle/>
        <a:p>
          <a:endParaRPr lang="en-GB" sz="1400"/>
        </a:p>
      </dgm:t>
    </dgm:pt>
    <dgm:pt modelId="{B6307D9A-000D-49C5-80B2-A13FC7D164F5}">
      <dgm:prSet custT="1"/>
      <dgm:spPr/>
      <dgm:t>
        <a:bodyPr/>
        <a:lstStyle/>
        <a:p>
          <a:r>
            <a:rPr lang="en-GB" sz="1400" dirty="0"/>
            <a:t>3</a:t>
          </a:r>
          <a:r>
            <a:rPr lang="en-GB" sz="1400" baseline="30000" dirty="0"/>
            <a:t>rd</a:t>
          </a:r>
          <a:r>
            <a:rPr lang="en-GB" sz="1400" dirty="0"/>
            <a:t> center support</a:t>
          </a:r>
        </a:p>
      </dgm:t>
    </dgm:pt>
    <dgm:pt modelId="{B7CDAD5A-4BB2-452B-9B5B-15B6EBA61D25}" type="parTrans" cxnId="{CD7AAA72-5576-42F7-AA38-1B3541E897E7}">
      <dgm:prSet/>
      <dgm:spPr/>
      <dgm:t>
        <a:bodyPr/>
        <a:lstStyle/>
        <a:p>
          <a:endParaRPr lang="en-GB" sz="1400"/>
        </a:p>
      </dgm:t>
    </dgm:pt>
    <dgm:pt modelId="{ADA1F868-44A0-485C-B38D-D22EB051E364}" type="sibTrans" cxnId="{CD7AAA72-5576-42F7-AA38-1B3541E897E7}">
      <dgm:prSet/>
      <dgm:spPr/>
      <dgm:t>
        <a:bodyPr/>
        <a:lstStyle/>
        <a:p>
          <a:endParaRPr lang="en-GB" sz="1400"/>
        </a:p>
      </dgm:t>
    </dgm:pt>
    <dgm:pt modelId="{3F58250A-7D75-4766-B213-51543C9FB6BD}">
      <dgm:prSet custT="1"/>
      <dgm:spPr/>
      <dgm:t>
        <a:bodyPr/>
        <a:lstStyle/>
        <a:p>
          <a:r>
            <a:rPr lang="en-GB" sz="1400" dirty="0"/>
            <a:t>60 um</a:t>
          </a:r>
        </a:p>
      </dgm:t>
    </dgm:pt>
    <dgm:pt modelId="{D5D9C134-1CD5-4DD7-8DBA-B5E2378D2765}" type="parTrans" cxnId="{6E0AA526-327E-4AAB-9000-9577815625FE}">
      <dgm:prSet/>
      <dgm:spPr/>
      <dgm:t>
        <a:bodyPr/>
        <a:lstStyle/>
        <a:p>
          <a:endParaRPr lang="en-GB" sz="1400"/>
        </a:p>
      </dgm:t>
    </dgm:pt>
    <dgm:pt modelId="{F35C6A97-585B-492F-BC9A-A85085F1B650}" type="sibTrans" cxnId="{6E0AA526-327E-4AAB-9000-9577815625FE}">
      <dgm:prSet/>
      <dgm:spPr/>
      <dgm:t>
        <a:bodyPr/>
        <a:lstStyle/>
        <a:p>
          <a:endParaRPr lang="en-GB" sz="1400"/>
        </a:p>
      </dgm:t>
    </dgm:pt>
    <dgm:pt modelId="{FC44933D-5716-4899-8B45-94C5AFE46FAC}">
      <dgm:prSet custT="1"/>
      <dgm:spPr/>
      <dgm:t>
        <a:bodyPr/>
        <a:lstStyle/>
        <a:p>
          <a:r>
            <a:rPr lang="en-GB" sz="1400" b="1" dirty="0"/>
            <a:t>Geometry modifications</a:t>
          </a:r>
        </a:p>
      </dgm:t>
    </dgm:pt>
    <dgm:pt modelId="{72969966-9D37-435E-A0C2-CC0C54A6A6DF}" type="parTrans" cxnId="{52A1ACD5-6053-420D-9E5F-979C020D0218}">
      <dgm:prSet/>
      <dgm:spPr/>
      <dgm:t>
        <a:bodyPr/>
        <a:lstStyle/>
        <a:p>
          <a:endParaRPr lang="en-GB" sz="1400"/>
        </a:p>
      </dgm:t>
    </dgm:pt>
    <dgm:pt modelId="{670CAB79-37E5-4DE2-A028-77747A9107AC}" type="sibTrans" cxnId="{52A1ACD5-6053-420D-9E5F-979C020D0218}">
      <dgm:prSet/>
      <dgm:spPr/>
      <dgm:t>
        <a:bodyPr/>
        <a:lstStyle/>
        <a:p>
          <a:endParaRPr lang="en-GB" sz="1400"/>
        </a:p>
      </dgm:t>
    </dgm:pt>
    <dgm:pt modelId="{805D1580-99FF-45F8-B640-067F3FC675D4}">
      <dgm:prSet custT="1"/>
      <dgm:spPr/>
      <dgm:t>
        <a:bodyPr/>
        <a:lstStyle/>
        <a:p>
          <a:r>
            <a:rPr lang="en-GB" sz="1400" dirty="0" err="1"/>
            <a:t>Increasecross</a:t>
          </a:r>
          <a:r>
            <a:rPr lang="en-GB" sz="1400" dirty="0"/>
            <a:t>-section?</a:t>
          </a:r>
        </a:p>
      </dgm:t>
    </dgm:pt>
    <dgm:pt modelId="{557B4A7A-25C4-4E93-ABDF-BF1E263CB32C}" type="parTrans" cxnId="{E77BCCDB-3714-4C47-A86A-51A9741F8A9A}">
      <dgm:prSet/>
      <dgm:spPr/>
      <dgm:t>
        <a:bodyPr/>
        <a:lstStyle/>
        <a:p>
          <a:endParaRPr lang="en-GB" sz="1400"/>
        </a:p>
      </dgm:t>
    </dgm:pt>
    <dgm:pt modelId="{1DAB7B73-E960-4669-838A-C237C51921C9}" type="sibTrans" cxnId="{E77BCCDB-3714-4C47-A86A-51A9741F8A9A}">
      <dgm:prSet/>
      <dgm:spPr/>
      <dgm:t>
        <a:bodyPr/>
        <a:lstStyle/>
        <a:p>
          <a:endParaRPr lang="en-GB" sz="1400"/>
        </a:p>
      </dgm:t>
    </dgm:pt>
    <dgm:pt modelId="{DA770531-0E45-48DE-9B7D-EAFA608ECA9C}">
      <dgm:prSet custT="1"/>
      <dgm:spPr/>
      <dgm:t>
        <a:bodyPr/>
        <a:lstStyle/>
        <a:p>
          <a:r>
            <a:rPr lang="en-GB" sz="1400" dirty="0"/>
            <a:t>Wire tension</a:t>
          </a:r>
        </a:p>
      </dgm:t>
    </dgm:pt>
    <dgm:pt modelId="{AB570F19-2786-4101-B723-A34E80DAD6F1}" type="parTrans" cxnId="{02EC1229-6C9A-4915-821E-4AB972A95BBF}">
      <dgm:prSet/>
      <dgm:spPr/>
      <dgm:t>
        <a:bodyPr/>
        <a:lstStyle/>
        <a:p>
          <a:endParaRPr lang="en-GB" sz="1400"/>
        </a:p>
      </dgm:t>
    </dgm:pt>
    <dgm:pt modelId="{79B5E22E-1361-4725-BEC1-903BE5EF6451}" type="sibTrans" cxnId="{02EC1229-6C9A-4915-821E-4AB972A95BBF}">
      <dgm:prSet/>
      <dgm:spPr/>
      <dgm:t>
        <a:bodyPr/>
        <a:lstStyle/>
        <a:p>
          <a:endParaRPr lang="en-GB" sz="1400"/>
        </a:p>
      </dgm:t>
    </dgm:pt>
    <dgm:pt modelId="{53C63491-72E6-4168-AC1A-000FB2FA34FC}" type="pres">
      <dgm:prSet presAssocID="{57282F9A-61AE-4BD4-A02A-A6C3B3F2528D}" presName="theList" presStyleCnt="0">
        <dgm:presLayoutVars>
          <dgm:dir/>
          <dgm:animLvl val="lvl"/>
          <dgm:resizeHandles val="exact"/>
        </dgm:presLayoutVars>
      </dgm:prSet>
      <dgm:spPr/>
    </dgm:pt>
    <dgm:pt modelId="{E739770D-7E82-4E84-8524-5922A0A0B7B8}" type="pres">
      <dgm:prSet presAssocID="{3D1AF4AC-7629-4E59-AD7D-50149115B8D0}" presName="compNode" presStyleCnt="0"/>
      <dgm:spPr/>
    </dgm:pt>
    <dgm:pt modelId="{C10A30D6-AD78-4918-BF84-DC95B609F3B7}" type="pres">
      <dgm:prSet presAssocID="{3D1AF4AC-7629-4E59-AD7D-50149115B8D0}" presName="aNode" presStyleLbl="bgShp" presStyleIdx="0" presStyleCnt="3"/>
      <dgm:spPr/>
    </dgm:pt>
    <dgm:pt modelId="{D0F80A54-C2E3-4A1D-AFCD-E470C8671CB6}" type="pres">
      <dgm:prSet presAssocID="{3D1AF4AC-7629-4E59-AD7D-50149115B8D0}" presName="textNode" presStyleLbl="bgShp" presStyleIdx="0" presStyleCnt="3"/>
      <dgm:spPr/>
    </dgm:pt>
    <dgm:pt modelId="{7256BD9C-7841-4DF8-A9BA-DC9301192283}" type="pres">
      <dgm:prSet presAssocID="{3D1AF4AC-7629-4E59-AD7D-50149115B8D0}" presName="compChildNode" presStyleCnt="0"/>
      <dgm:spPr/>
    </dgm:pt>
    <dgm:pt modelId="{DB523B11-FF40-4FE7-8702-199EC3074273}" type="pres">
      <dgm:prSet presAssocID="{3D1AF4AC-7629-4E59-AD7D-50149115B8D0}" presName="theInnerList" presStyleCnt="0"/>
      <dgm:spPr/>
    </dgm:pt>
    <dgm:pt modelId="{B8773D60-66FC-4D01-94A3-2267C9C34675}" type="pres">
      <dgm:prSet presAssocID="{567B460E-255C-4B87-9C9F-F705E8F914F3}" presName="childNode" presStyleLbl="node1" presStyleIdx="0" presStyleCnt="5">
        <dgm:presLayoutVars>
          <dgm:bulletEnabled val="1"/>
        </dgm:presLayoutVars>
      </dgm:prSet>
      <dgm:spPr/>
    </dgm:pt>
    <dgm:pt modelId="{DB201D53-358B-44D5-A9C9-3C8E7338A5D2}" type="pres">
      <dgm:prSet presAssocID="{567B460E-255C-4B87-9C9F-F705E8F914F3}" presName="aSpace2" presStyleCnt="0"/>
      <dgm:spPr/>
    </dgm:pt>
    <dgm:pt modelId="{BAE38CD9-0D6E-4C9C-A7B7-815C57FA3292}" type="pres">
      <dgm:prSet presAssocID="{B6307D9A-000D-49C5-80B2-A13FC7D164F5}" presName="childNode" presStyleLbl="node1" presStyleIdx="1" presStyleCnt="5">
        <dgm:presLayoutVars>
          <dgm:bulletEnabled val="1"/>
        </dgm:presLayoutVars>
      </dgm:prSet>
      <dgm:spPr/>
    </dgm:pt>
    <dgm:pt modelId="{78D8C2C7-C552-4915-AC35-FB8041FB3105}" type="pres">
      <dgm:prSet presAssocID="{3D1AF4AC-7629-4E59-AD7D-50149115B8D0}" presName="aSpace" presStyleCnt="0"/>
      <dgm:spPr/>
    </dgm:pt>
    <dgm:pt modelId="{A9C14D49-53D3-44FD-93A6-6241F568F23C}" type="pres">
      <dgm:prSet presAssocID="{00E0D967-87BA-48F2-B4E4-471F8004C4C1}" presName="compNode" presStyleCnt="0"/>
      <dgm:spPr/>
    </dgm:pt>
    <dgm:pt modelId="{A9624FE5-C700-4BD8-AC26-C6E528C6CF1C}" type="pres">
      <dgm:prSet presAssocID="{00E0D967-87BA-48F2-B4E4-471F8004C4C1}" presName="aNode" presStyleLbl="bgShp" presStyleIdx="1" presStyleCnt="3"/>
      <dgm:spPr/>
    </dgm:pt>
    <dgm:pt modelId="{D4F2FF44-457F-47FA-B2DD-E03423A75D57}" type="pres">
      <dgm:prSet presAssocID="{00E0D967-87BA-48F2-B4E4-471F8004C4C1}" presName="textNode" presStyleLbl="bgShp" presStyleIdx="1" presStyleCnt="3"/>
      <dgm:spPr/>
    </dgm:pt>
    <dgm:pt modelId="{0D4D1215-F84A-4064-94E6-BD4E93D72E9A}" type="pres">
      <dgm:prSet presAssocID="{00E0D967-87BA-48F2-B4E4-471F8004C4C1}" presName="compChildNode" presStyleCnt="0"/>
      <dgm:spPr/>
    </dgm:pt>
    <dgm:pt modelId="{D05FD08E-DFB2-424A-B700-15F1DC08C0D2}" type="pres">
      <dgm:prSet presAssocID="{00E0D967-87BA-48F2-B4E4-471F8004C4C1}" presName="theInnerList" presStyleCnt="0"/>
      <dgm:spPr/>
    </dgm:pt>
    <dgm:pt modelId="{C5C53D71-6A11-4693-8342-78956AF16D2A}" type="pres">
      <dgm:prSet presAssocID="{3F58250A-7D75-4766-B213-51543C9FB6BD}" presName="childNode" presStyleLbl="node1" presStyleIdx="2" presStyleCnt="5">
        <dgm:presLayoutVars>
          <dgm:bulletEnabled val="1"/>
        </dgm:presLayoutVars>
      </dgm:prSet>
      <dgm:spPr/>
    </dgm:pt>
    <dgm:pt modelId="{3F46FD9A-59E4-4AC2-BA9E-9010E6E133DD}" type="pres">
      <dgm:prSet presAssocID="{3F58250A-7D75-4766-B213-51543C9FB6BD}" presName="aSpace2" presStyleCnt="0"/>
      <dgm:spPr/>
    </dgm:pt>
    <dgm:pt modelId="{EF39A377-C63D-4064-A02D-2C6AFD4EDB0B}" type="pres">
      <dgm:prSet presAssocID="{DA770531-0E45-48DE-9B7D-EAFA608ECA9C}" presName="childNode" presStyleLbl="node1" presStyleIdx="3" presStyleCnt="5">
        <dgm:presLayoutVars>
          <dgm:bulletEnabled val="1"/>
        </dgm:presLayoutVars>
      </dgm:prSet>
      <dgm:spPr/>
    </dgm:pt>
    <dgm:pt modelId="{1E91B5D6-8C85-4CAB-9CF2-E72A5B0E3FDB}" type="pres">
      <dgm:prSet presAssocID="{00E0D967-87BA-48F2-B4E4-471F8004C4C1}" presName="aSpace" presStyleCnt="0"/>
      <dgm:spPr/>
    </dgm:pt>
    <dgm:pt modelId="{9CB5D3C1-2C14-47B5-9F20-7C2B9A93441C}" type="pres">
      <dgm:prSet presAssocID="{FC44933D-5716-4899-8B45-94C5AFE46FAC}" presName="compNode" presStyleCnt="0"/>
      <dgm:spPr/>
    </dgm:pt>
    <dgm:pt modelId="{943BCA24-1940-4AFC-A50A-5ECF05C9D417}" type="pres">
      <dgm:prSet presAssocID="{FC44933D-5716-4899-8B45-94C5AFE46FAC}" presName="aNode" presStyleLbl="bgShp" presStyleIdx="2" presStyleCnt="3"/>
      <dgm:spPr/>
    </dgm:pt>
    <dgm:pt modelId="{161F3793-2C99-4E34-A020-45B31F05A196}" type="pres">
      <dgm:prSet presAssocID="{FC44933D-5716-4899-8B45-94C5AFE46FAC}" presName="textNode" presStyleLbl="bgShp" presStyleIdx="2" presStyleCnt="3"/>
      <dgm:spPr/>
    </dgm:pt>
    <dgm:pt modelId="{F45D3263-1E67-44A7-BEFF-053AAB668F6D}" type="pres">
      <dgm:prSet presAssocID="{FC44933D-5716-4899-8B45-94C5AFE46FAC}" presName="compChildNode" presStyleCnt="0"/>
      <dgm:spPr/>
    </dgm:pt>
    <dgm:pt modelId="{90CF2275-22A3-4DF0-8A65-B1400D8159C2}" type="pres">
      <dgm:prSet presAssocID="{FC44933D-5716-4899-8B45-94C5AFE46FAC}" presName="theInnerList" presStyleCnt="0"/>
      <dgm:spPr/>
    </dgm:pt>
    <dgm:pt modelId="{64BD23A2-A462-4854-9068-BD4441D50A02}" type="pres">
      <dgm:prSet presAssocID="{805D1580-99FF-45F8-B640-067F3FC675D4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51B56519-9770-4C36-A93D-BAE996E69EE0}" type="presOf" srcId="{FC44933D-5716-4899-8B45-94C5AFE46FAC}" destId="{161F3793-2C99-4E34-A020-45B31F05A196}" srcOrd="1" destOrd="0" presId="urn:microsoft.com/office/officeart/2005/8/layout/lProcess2"/>
    <dgm:cxn modelId="{BFBDF51C-8C21-429B-9729-8C876935F54B}" type="presOf" srcId="{00E0D967-87BA-48F2-B4E4-471F8004C4C1}" destId="{A9624FE5-C700-4BD8-AC26-C6E528C6CF1C}" srcOrd="0" destOrd="0" presId="urn:microsoft.com/office/officeart/2005/8/layout/lProcess2"/>
    <dgm:cxn modelId="{6E0AA526-327E-4AAB-9000-9577815625FE}" srcId="{00E0D967-87BA-48F2-B4E4-471F8004C4C1}" destId="{3F58250A-7D75-4766-B213-51543C9FB6BD}" srcOrd="0" destOrd="0" parTransId="{D5D9C134-1CD5-4DD7-8DBA-B5E2378D2765}" sibTransId="{F35C6A97-585B-492F-BC9A-A85085F1B650}"/>
    <dgm:cxn modelId="{02EC1229-6C9A-4915-821E-4AB972A95BBF}" srcId="{00E0D967-87BA-48F2-B4E4-471F8004C4C1}" destId="{DA770531-0E45-48DE-9B7D-EAFA608ECA9C}" srcOrd="1" destOrd="0" parTransId="{AB570F19-2786-4101-B723-A34E80DAD6F1}" sibTransId="{79B5E22E-1361-4725-BEC1-903BE5EF6451}"/>
    <dgm:cxn modelId="{2E76F235-5AEA-4869-8839-D07A715F8B42}" type="presOf" srcId="{3F58250A-7D75-4766-B213-51543C9FB6BD}" destId="{C5C53D71-6A11-4693-8342-78956AF16D2A}" srcOrd="0" destOrd="0" presId="urn:microsoft.com/office/officeart/2005/8/layout/lProcess2"/>
    <dgm:cxn modelId="{BE60B737-288C-491C-94E9-3E65B2FBF075}" srcId="{57282F9A-61AE-4BD4-A02A-A6C3B3F2528D}" destId="{00E0D967-87BA-48F2-B4E4-471F8004C4C1}" srcOrd="1" destOrd="0" parTransId="{289F4E07-EFD8-49B6-8FB7-DB3214FFC49F}" sibTransId="{73EFDA1A-5EFF-45C1-BDB9-9A52B15A9EA9}"/>
    <dgm:cxn modelId="{79FFE35F-093F-4291-B845-33B2B1B365D8}" type="presOf" srcId="{805D1580-99FF-45F8-B640-067F3FC675D4}" destId="{64BD23A2-A462-4854-9068-BD4441D50A02}" srcOrd="0" destOrd="0" presId="urn:microsoft.com/office/officeart/2005/8/layout/lProcess2"/>
    <dgm:cxn modelId="{D41B1749-6C07-4F0B-9EFC-C981D6F7D801}" type="presOf" srcId="{57282F9A-61AE-4BD4-A02A-A6C3B3F2528D}" destId="{53C63491-72E6-4168-AC1A-000FB2FA34FC}" srcOrd="0" destOrd="0" presId="urn:microsoft.com/office/officeart/2005/8/layout/lProcess2"/>
    <dgm:cxn modelId="{7BFDE449-7F33-4BCD-89E6-0D15EFD37A4E}" srcId="{57282F9A-61AE-4BD4-A02A-A6C3B3F2528D}" destId="{3D1AF4AC-7629-4E59-AD7D-50149115B8D0}" srcOrd="0" destOrd="0" parTransId="{4EE1416E-3551-4C2A-B31D-7CF148C75A04}" sibTransId="{55E1EFE7-2B54-44D1-AAAD-D70F9814A54E}"/>
    <dgm:cxn modelId="{CD7AAA72-5576-42F7-AA38-1B3541E897E7}" srcId="{3D1AF4AC-7629-4E59-AD7D-50149115B8D0}" destId="{B6307D9A-000D-49C5-80B2-A13FC7D164F5}" srcOrd="1" destOrd="0" parTransId="{B7CDAD5A-4BB2-452B-9B5B-15B6EBA61D25}" sibTransId="{ADA1F868-44A0-485C-B38D-D22EB051E364}"/>
    <dgm:cxn modelId="{A8F24254-6BDA-4533-B214-776E30A5C042}" type="presOf" srcId="{FC44933D-5716-4899-8B45-94C5AFE46FAC}" destId="{943BCA24-1940-4AFC-A50A-5ECF05C9D417}" srcOrd="0" destOrd="0" presId="urn:microsoft.com/office/officeart/2005/8/layout/lProcess2"/>
    <dgm:cxn modelId="{F5F4D356-51D7-4DD8-88FD-3C3C2AC765DB}" type="presOf" srcId="{B6307D9A-000D-49C5-80B2-A13FC7D164F5}" destId="{BAE38CD9-0D6E-4C9C-A7B7-815C57FA3292}" srcOrd="0" destOrd="0" presId="urn:microsoft.com/office/officeart/2005/8/layout/lProcess2"/>
    <dgm:cxn modelId="{D5AEAB77-1AEE-4C21-AB67-CCA74C2FD834}" type="presOf" srcId="{3D1AF4AC-7629-4E59-AD7D-50149115B8D0}" destId="{D0F80A54-C2E3-4A1D-AFCD-E470C8671CB6}" srcOrd="1" destOrd="0" presId="urn:microsoft.com/office/officeart/2005/8/layout/lProcess2"/>
    <dgm:cxn modelId="{D344EF7E-CBB9-447F-BC5F-CD8F649B0950}" type="presOf" srcId="{567B460E-255C-4B87-9C9F-F705E8F914F3}" destId="{B8773D60-66FC-4D01-94A3-2267C9C34675}" srcOrd="0" destOrd="0" presId="urn:microsoft.com/office/officeart/2005/8/layout/lProcess2"/>
    <dgm:cxn modelId="{293C278B-DAE8-4D2C-B1C0-A13F1F8394CD}" type="presOf" srcId="{DA770531-0E45-48DE-9B7D-EAFA608ECA9C}" destId="{EF39A377-C63D-4064-A02D-2C6AFD4EDB0B}" srcOrd="0" destOrd="0" presId="urn:microsoft.com/office/officeart/2005/8/layout/lProcess2"/>
    <dgm:cxn modelId="{666522A9-2578-4E63-8067-170BAE1E2AAA}" type="presOf" srcId="{00E0D967-87BA-48F2-B4E4-471F8004C4C1}" destId="{D4F2FF44-457F-47FA-B2DD-E03423A75D57}" srcOrd="1" destOrd="0" presId="urn:microsoft.com/office/officeart/2005/8/layout/lProcess2"/>
    <dgm:cxn modelId="{8438FDC3-AFF8-43A7-B212-F31CDA87A20B}" type="presOf" srcId="{3D1AF4AC-7629-4E59-AD7D-50149115B8D0}" destId="{C10A30D6-AD78-4918-BF84-DC95B609F3B7}" srcOrd="0" destOrd="0" presId="urn:microsoft.com/office/officeart/2005/8/layout/lProcess2"/>
    <dgm:cxn modelId="{AFE55BD0-42D2-42B8-A8B4-FD9DF6EFBEA1}" srcId="{3D1AF4AC-7629-4E59-AD7D-50149115B8D0}" destId="{567B460E-255C-4B87-9C9F-F705E8F914F3}" srcOrd="0" destOrd="0" parTransId="{AB4773ED-000B-4BF1-9B52-ECB8194EB27B}" sibTransId="{D48CEBFF-E02D-4964-8CE9-68D4D32371ED}"/>
    <dgm:cxn modelId="{52A1ACD5-6053-420D-9E5F-979C020D0218}" srcId="{57282F9A-61AE-4BD4-A02A-A6C3B3F2528D}" destId="{FC44933D-5716-4899-8B45-94C5AFE46FAC}" srcOrd="2" destOrd="0" parTransId="{72969966-9D37-435E-A0C2-CC0C54A6A6DF}" sibTransId="{670CAB79-37E5-4DE2-A028-77747A9107AC}"/>
    <dgm:cxn modelId="{E77BCCDB-3714-4C47-A86A-51A9741F8A9A}" srcId="{FC44933D-5716-4899-8B45-94C5AFE46FAC}" destId="{805D1580-99FF-45F8-B640-067F3FC675D4}" srcOrd="0" destOrd="0" parTransId="{557B4A7A-25C4-4E93-ABDF-BF1E263CB32C}" sibTransId="{1DAB7B73-E960-4669-838A-C237C51921C9}"/>
    <dgm:cxn modelId="{8CA4D68D-C503-4C61-B7A9-E42D1D580077}" type="presParOf" srcId="{53C63491-72E6-4168-AC1A-000FB2FA34FC}" destId="{E739770D-7E82-4E84-8524-5922A0A0B7B8}" srcOrd="0" destOrd="0" presId="urn:microsoft.com/office/officeart/2005/8/layout/lProcess2"/>
    <dgm:cxn modelId="{10025DEC-C073-458D-B66F-1008E8690519}" type="presParOf" srcId="{E739770D-7E82-4E84-8524-5922A0A0B7B8}" destId="{C10A30D6-AD78-4918-BF84-DC95B609F3B7}" srcOrd="0" destOrd="0" presId="urn:microsoft.com/office/officeart/2005/8/layout/lProcess2"/>
    <dgm:cxn modelId="{C3A6277F-64F6-4886-BFCC-E90795663B8F}" type="presParOf" srcId="{E739770D-7E82-4E84-8524-5922A0A0B7B8}" destId="{D0F80A54-C2E3-4A1D-AFCD-E470C8671CB6}" srcOrd="1" destOrd="0" presId="urn:microsoft.com/office/officeart/2005/8/layout/lProcess2"/>
    <dgm:cxn modelId="{99D7BE52-5CBD-4F78-B192-0B5233773102}" type="presParOf" srcId="{E739770D-7E82-4E84-8524-5922A0A0B7B8}" destId="{7256BD9C-7841-4DF8-A9BA-DC9301192283}" srcOrd="2" destOrd="0" presId="urn:microsoft.com/office/officeart/2005/8/layout/lProcess2"/>
    <dgm:cxn modelId="{A54BE8EA-7C0F-40BC-8181-F77E2F8299BE}" type="presParOf" srcId="{7256BD9C-7841-4DF8-A9BA-DC9301192283}" destId="{DB523B11-FF40-4FE7-8702-199EC3074273}" srcOrd="0" destOrd="0" presId="urn:microsoft.com/office/officeart/2005/8/layout/lProcess2"/>
    <dgm:cxn modelId="{3625B576-4A01-40D3-A5A3-2084BD732EDC}" type="presParOf" srcId="{DB523B11-FF40-4FE7-8702-199EC3074273}" destId="{B8773D60-66FC-4D01-94A3-2267C9C34675}" srcOrd="0" destOrd="0" presId="urn:microsoft.com/office/officeart/2005/8/layout/lProcess2"/>
    <dgm:cxn modelId="{03052235-E2BB-48A4-9012-9D99D7037859}" type="presParOf" srcId="{DB523B11-FF40-4FE7-8702-199EC3074273}" destId="{DB201D53-358B-44D5-A9C9-3C8E7338A5D2}" srcOrd="1" destOrd="0" presId="urn:microsoft.com/office/officeart/2005/8/layout/lProcess2"/>
    <dgm:cxn modelId="{D4A40BA5-179E-4D7B-BB6D-81CB7EDE1EED}" type="presParOf" srcId="{DB523B11-FF40-4FE7-8702-199EC3074273}" destId="{BAE38CD9-0D6E-4C9C-A7B7-815C57FA3292}" srcOrd="2" destOrd="0" presId="urn:microsoft.com/office/officeart/2005/8/layout/lProcess2"/>
    <dgm:cxn modelId="{30B2D773-2EEA-4CDB-8E93-46524D892BF2}" type="presParOf" srcId="{53C63491-72E6-4168-AC1A-000FB2FA34FC}" destId="{78D8C2C7-C552-4915-AC35-FB8041FB3105}" srcOrd="1" destOrd="0" presId="urn:microsoft.com/office/officeart/2005/8/layout/lProcess2"/>
    <dgm:cxn modelId="{4FA93FEF-D336-42F7-9C8B-BEF2251E6BFF}" type="presParOf" srcId="{53C63491-72E6-4168-AC1A-000FB2FA34FC}" destId="{A9C14D49-53D3-44FD-93A6-6241F568F23C}" srcOrd="2" destOrd="0" presId="urn:microsoft.com/office/officeart/2005/8/layout/lProcess2"/>
    <dgm:cxn modelId="{E9FFE73E-8414-4AF5-8C75-354C748B2E18}" type="presParOf" srcId="{A9C14D49-53D3-44FD-93A6-6241F568F23C}" destId="{A9624FE5-C700-4BD8-AC26-C6E528C6CF1C}" srcOrd="0" destOrd="0" presId="urn:microsoft.com/office/officeart/2005/8/layout/lProcess2"/>
    <dgm:cxn modelId="{BB30E569-ABC3-4A68-B08E-9F077C0FD864}" type="presParOf" srcId="{A9C14D49-53D3-44FD-93A6-6241F568F23C}" destId="{D4F2FF44-457F-47FA-B2DD-E03423A75D57}" srcOrd="1" destOrd="0" presId="urn:microsoft.com/office/officeart/2005/8/layout/lProcess2"/>
    <dgm:cxn modelId="{BA57ADA9-0AF0-4428-97E0-6EDD961BEDEC}" type="presParOf" srcId="{A9C14D49-53D3-44FD-93A6-6241F568F23C}" destId="{0D4D1215-F84A-4064-94E6-BD4E93D72E9A}" srcOrd="2" destOrd="0" presId="urn:microsoft.com/office/officeart/2005/8/layout/lProcess2"/>
    <dgm:cxn modelId="{6A39100F-5CF6-4EDF-B6C7-585B16527963}" type="presParOf" srcId="{0D4D1215-F84A-4064-94E6-BD4E93D72E9A}" destId="{D05FD08E-DFB2-424A-B700-15F1DC08C0D2}" srcOrd="0" destOrd="0" presId="urn:microsoft.com/office/officeart/2005/8/layout/lProcess2"/>
    <dgm:cxn modelId="{A52F4A9B-A53A-46CD-AC38-86FDF2ECC211}" type="presParOf" srcId="{D05FD08E-DFB2-424A-B700-15F1DC08C0D2}" destId="{C5C53D71-6A11-4693-8342-78956AF16D2A}" srcOrd="0" destOrd="0" presId="urn:microsoft.com/office/officeart/2005/8/layout/lProcess2"/>
    <dgm:cxn modelId="{993C6C26-BEE6-4D8C-A34A-C137AF759C91}" type="presParOf" srcId="{D05FD08E-DFB2-424A-B700-15F1DC08C0D2}" destId="{3F46FD9A-59E4-4AC2-BA9E-9010E6E133DD}" srcOrd="1" destOrd="0" presId="urn:microsoft.com/office/officeart/2005/8/layout/lProcess2"/>
    <dgm:cxn modelId="{2FFB3DD5-06EC-4F62-B08B-B84B82BABA80}" type="presParOf" srcId="{D05FD08E-DFB2-424A-B700-15F1DC08C0D2}" destId="{EF39A377-C63D-4064-A02D-2C6AFD4EDB0B}" srcOrd="2" destOrd="0" presId="urn:microsoft.com/office/officeart/2005/8/layout/lProcess2"/>
    <dgm:cxn modelId="{C964BBD7-30EC-4995-8E8C-1B8F23FD5AA6}" type="presParOf" srcId="{53C63491-72E6-4168-AC1A-000FB2FA34FC}" destId="{1E91B5D6-8C85-4CAB-9CF2-E72A5B0E3FDB}" srcOrd="3" destOrd="0" presId="urn:microsoft.com/office/officeart/2005/8/layout/lProcess2"/>
    <dgm:cxn modelId="{F1E0D6BA-DBC2-4223-995A-D590248493E2}" type="presParOf" srcId="{53C63491-72E6-4168-AC1A-000FB2FA34FC}" destId="{9CB5D3C1-2C14-47B5-9F20-7C2B9A93441C}" srcOrd="4" destOrd="0" presId="urn:microsoft.com/office/officeart/2005/8/layout/lProcess2"/>
    <dgm:cxn modelId="{99ACD0FA-23E8-4A98-B987-68BF8D8A0F3C}" type="presParOf" srcId="{9CB5D3C1-2C14-47B5-9F20-7C2B9A93441C}" destId="{943BCA24-1940-4AFC-A50A-5ECF05C9D417}" srcOrd="0" destOrd="0" presId="urn:microsoft.com/office/officeart/2005/8/layout/lProcess2"/>
    <dgm:cxn modelId="{71BD925A-A0F9-4B44-8889-6EB8AC2475F9}" type="presParOf" srcId="{9CB5D3C1-2C14-47B5-9F20-7C2B9A93441C}" destId="{161F3793-2C99-4E34-A020-45B31F05A196}" srcOrd="1" destOrd="0" presId="urn:microsoft.com/office/officeart/2005/8/layout/lProcess2"/>
    <dgm:cxn modelId="{2120C030-AED8-4500-AAC1-A71D16352045}" type="presParOf" srcId="{9CB5D3C1-2C14-47B5-9F20-7C2B9A93441C}" destId="{F45D3263-1E67-44A7-BEFF-053AAB668F6D}" srcOrd="2" destOrd="0" presId="urn:microsoft.com/office/officeart/2005/8/layout/lProcess2"/>
    <dgm:cxn modelId="{5944F543-F652-4C93-9E5E-06B76EB5D849}" type="presParOf" srcId="{F45D3263-1E67-44A7-BEFF-053AAB668F6D}" destId="{90CF2275-22A3-4DF0-8A65-B1400D8159C2}" srcOrd="0" destOrd="0" presId="urn:microsoft.com/office/officeart/2005/8/layout/lProcess2"/>
    <dgm:cxn modelId="{868CBF2F-0806-4796-98BC-A319BC78F6FD}" type="presParOf" srcId="{90CF2275-22A3-4DF0-8A65-B1400D8159C2}" destId="{64BD23A2-A462-4854-9068-BD4441D50A0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282F9A-61AE-4BD4-A02A-A6C3B3F2528D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3D1AF4AC-7629-4E59-AD7D-50149115B8D0}">
      <dgm:prSet custT="1"/>
      <dgm:spPr/>
      <dgm:t>
        <a:bodyPr/>
        <a:lstStyle/>
        <a:p>
          <a:r>
            <a:rPr lang="en-GB" sz="1200" b="1" dirty="0"/>
            <a:t>Passive cooling</a:t>
          </a:r>
        </a:p>
      </dgm:t>
    </dgm:pt>
    <dgm:pt modelId="{4EE1416E-3551-4C2A-B31D-7CF148C75A04}" type="parTrans" cxnId="{7BFDE449-7F33-4BCD-89E6-0D15EFD37A4E}">
      <dgm:prSet/>
      <dgm:spPr/>
      <dgm:t>
        <a:bodyPr/>
        <a:lstStyle/>
        <a:p>
          <a:endParaRPr lang="en-GB" sz="1200"/>
        </a:p>
      </dgm:t>
    </dgm:pt>
    <dgm:pt modelId="{55E1EFE7-2B54-44D1-AAAD-D70F9814A54E}" type="sibTrans" cxnId="{7BFDE449-7F33-4BCD-89E6-0D15EFD37A4E}">
      <dgm:prSet/>
      <dgm:spPr/>
      <dgm:t>
        <a:bodyPr/>
        <a:lstStyle/>
        <a:p>
          <a:endParaRPr lang="en-GB" sz="1200"/>
        </a:p>
      </dgm:t>
    </dgm:pt>
    <dgm:pt modelId="{567B460E-255C-4B87-9C9F-F705E8F914F3}">
      <dgm:prSet custT="1"/>
      <dgm:spPr/>
      <dgm:t>
        <a:bodyPr/>
        <a:lstStyle/>
        <a:p>
          <a:r>
            <a:rPr lang="en-GB" sz="1200" dirty="0"/>
            <a:t>Opt. thermal conductivity</a:t>
          </a:r>
        </a:p>
      </dgm:t>
    </dgm:pt>
    <dgm:pt modelId="{AB4773ED-000B-4BF1-9B52-ECB8194EB27B}" type="parTrans" cxnId="{AFE55BD0-42D2-42B8-A8B4-FD9DF6EFBEA1}">
      <dgm:prSet/>
      <dgm:spPr/>
      <dgm:t>
        <a:bodyPr/>
        <a:lstStyle/>
        <a:p>
          <a:endParaRPr lang="en-GB" sz="1200"/>
        </a:p>
      </dgm:t>
    </dgm:pt>
    <dgm:pt modelId="{D48CEBFF-E02D-4964-8CE9-68D4D32371ED}" type="sibTrans" cxnId="{AFE55BD0-42D2-42B8-A8B4-FD9DF6EFBEA1}">
      <dgm:prSet/>
      <dgm:spPr/>
      <dgm:t>
        <a:bodyPr/>
        <a:lstStyle/>
        <a:p>
          <a:endParaRPr lang="en-GB" sz="1200"/>
        </a:p>
      </dgm:t>
    </dgm:pt>
    <dgm:pt modelId="{00E0D967-87BA-48F2-B4E4-471F8004C4C1}">
      <dgm:prSet custT="1"/>
      <dgm:spPr/>
      <dgm:t>
        <a:bodyPr/>
        <a:lstStyle/>
        <a:p>
          <a:r>
            <a:rPr lang="en-GB" sz="1200" b="1" dirty="0"/>
            <a:t>Active cooling</a:t>
          </a:r>
        </a:p>
      </dgm:t>
    </dgm:pt>
    <dgm:pt modelId="{289F4E07-EFD8-49B6-8FB7-DB3214FFC49F}" type="parTrans" cxnId="{BE60B737-288C-491C-94E9-3E65B2FBF075}">
      <dgm:prSet/>
      <dgm:spPr/>
      <dgm:t>
        <a:bodyPr/>
        <a:lstStyle/>
        <a:p>
          <a:endParaRPr lang="en-GB" sz="1200"/>
        </a:p>
      </dgm:t>
    </dgm:pt>
    <dgm:pt modelId="{73EFDA1A-5EFF-45C1-BDB9-9A52B15A9EA9}" type="sibTrans" cxnId="{BE60B737-288C-491C-94E9-3E65B2FBF075}">
      <dgm:prSet/>
      <dgm:spPr/>
      <dgm:t>
        <a:bodyPr/>
        <a:lstStyle/>
        <a:p>
          <a:endParaRPr lang="en-GB" sz="1200"/>
        </a:p>
      </dgm:t>
    </dgm:pt>
    <dgm:pt modelId="{3F58250A-7D75-4766-B213-51543C9FB6BD}">
      <dgm:prSet custT="1"/>
      <dgm:spPr/>
      <dgm:t>
        <a:bodyPr/>
        <a:lstStyle/>
        <a:p>
          <a:r>
            <a:rPr lang="en-GB" sz="1200" dirty="0"/>
            <a:t>Integration</a:t>
          </a:r>
        </a:p>
      </dgm:t>
    </dgm:pt>
    <dgm:pt modelId="{D5D9C134-1CD5-4DD7-8DBA-B5E2378D2765}" type="parTrans" cxnId="{6E0AA526-327E-4AAB-9000-9577815625FE}">
      <dgm:prSet/>
      <dgm:spPr/>
      <dgm:t>
        <a:bodyPr/>
        <a:lstStyle/>
        <a:p>
          <a:endParaRPr lang="en-GB" sz="1200"/>
        </a:p>
      </dgm:t>
    </dgm:pt>
    <dgm:pt modelId="{F35C6A97-585B-492F-BC9A-A85085F1B650}" type="sibTrans" cxnId="{6E0AA526-327E-4AAB-9000-9577815625FE}">
      <dgm:prSet/>
      <dgm:spPr/>
      <dgm:t>
        <a:bodyPr/>
        <a:lstStyle/>
        <a:p>
          <a:endParaRPr lang="en-GB" sz="1200"/>
        </a:p>
      </dgm:t>
    </dgm:pt>
    <dgm:pt modelId="{4647FFBC-E698-4F0A-8274-45F4473EED01}">
      <dgm:prSet custT="1"/>
      <dgm:spPr/>
      <dgm:t>
        <a:bodyPr/>
        <a:lstStyle/>
        <a:p>
          <a:r>
            <a:rPr lang="en-GB" sz="1200" dirty="0"/>
            <a:t>Heat dissipation</a:t>
          </a:r>
        </a:p>
      </dgm:t>
    </dgm:pt>
    <dgm:pt modelId="{A54C80D9-1CB0-4906-9279-CBBD03200CF4}" type="parTrans" cxnId="{D203B123-330E-4037-BA68-06D18F542158}">
      <dgm:prSet/>
      <dgm:spPr/>
      <dgm:t>
        <a:bodyPr/>
        <a:lstStyle/>
        <a:p>
          <a:endParaRPr lang="en-GB"/>
        </a:p>
      </dgm:t>
    </dgm:pt>
    <dgm:pt modelId="{B7E2A413-DBF6-42B0-A77B-43767A5DA9B0}" type="sibTrans" cxnId="{D203B123-330E-4037-BA68-06D18F542158}">
      <dgm:prSet/>
      <dgm:spPr/>
      <dgm:t>
        <a:bodyPr/>
        <a:lstStyle/>
        <a:p>
          <a:endParaRPr lang="en-GB"/>
        </a:p>
      </dgm:t>
    </dgm:pt>
    <dgm:pt modelId="{073D446B-FF61-4749-B87E-51443717CFBD}">
      <dgm:prSet custT="1"/>
      <dgm:spPr/>
      <dgm:t>
        <a:bodyPr/>
        <a:lstStyle/>
        <a:p>
          <a:r>
            <a:rPr lang="en-GB" sz="1200" dirty="0"/>
            <a:t>Impact on Straightness</a:t>
          </a:r>
        </a:p>
      </dgm:t>
    </dgm:pt>
    <dgm:pt modelId="{48200EC3-4958-492C-897A-632517167F0B}" type="parTrans" cxnId="{5F8851D0-612F-41AF-9767-0C23B8A78E20}">
      <dgm:prSet/>
      <dgm:spPr/>
      <dgm:t>
        <a:bodyPr/>
        <a:lstStyle/>
        <a:p>
          <a:endParaRPr lang="en-GB"/>
        </a:p>
      </dgm:t>
    </dgm:pt>
    <dgm:pt modelId="{8EFADC40-9DB8-4F90-846D-5DC4CD2DDEF3}" type="sibTrans" cxnId="{5F8851D0-612F-41AF-9767-0C23B8A78E20}">
      <dgm:prSet/>
      <dgm:spPr/>
      <dgm:t>
        <a:bodyPr/>
        <a:lstStyle/>
        <a:p>
          <a:endParaRPr lang="en-GB"/>
        </a:p>
      </dgm:t>
    </dgm:pt>
    <dgm:pt modelId="{53C63491-72E6-4168-AC1A-000FB2FA34FC}" type="pres">
      <dgm:prSet presAssocID="{57282F9A-61AE-4BD4-A02A-A6C3B3F2528D}" presName="theList" presStyleCnt="0">
        <dgm:presLayoutVars>
          <dgm:dir/>
          <dgm:animLvl val="lvl"/>
          <dgm:resizeHandles val="exact"/>
        </dgm:presLayoutVars>
      </dgm:prSet>
      <dgm:spPr/>
    </dgm:pt>
    <dgm:pt modelId="{E739770D-7E82-4E84-8524-5922A0A0B7B8}" type="pres">
      <dgm:prSet presAssocID="{3D1AF4AC-7629-4E59-AD7D-50149115B8D0}" presName="compNode" presStyleCnt="0"/>
      <dgm:spPr/>
    </dgm:pt>
    <dgm:pt modelId="{C10A30D6-AD78-4918-BF84-DC95B609F3B7}" type="pres">
      <dgm:prSet presAssocID="{3D1AF4AC-7629-4E59-AD7D-50149115B8D0}" presName="aNode" presStyleLbl="bgShp" presStyleIdx="0" presStyleCnt="2" custLinFactNeighborY="1055"/>
      <dgm:spPr/>
    </dgm:pt>
    <dgm:pt modelId="{D0F80A54-C2E3-4A1D-AFCD-E470C8671CB6}" type="pres">
      <dgm:prSet presAssocID="{3D1AF4AC-7629-4E59-AD7D-50149115B8D0}" presName="textNode" presStyleLbl="bgShp" presStyleIdx="0" presStyleCnt="2"/>
      <dgm:spPr/>
    </dgm:pt>
    <dgm:pt modelId="{7256BD9C-7841-4DF8-A9BA-DC9301192283}" type="pres">
      <dgm:prSet presAssocID="{3D1AF4AC-7629-4E59-AD7D-50149115B8D0}" presName="compChildNode" presStyleCnt="0"/>
      <dgm:spPr/>
    </dgm:pt>
    <dgm:pt modelId="{DB523B11-FF40-4FE7-8702-199EC3074273}" type="pres">
      <dgm:prSet presAssocID="{3D1AF4AC-7629-4E59-AD7D-50149115B8D0}" presName="theInnerList" presStyleCnt="0"/>
      <dgm:spPr/>
    </dgm:pt>
    <dgm:pt modelId="{B8773D60-66FC-4D01-94A3-2267C9C34675}" type="pres">
      <dgm:prSet presAssocID="{567B460E-255C-4B87-9C9F-F705E8F914F3}" presName="childNode" presStyleLbl="node1" presStyleIdx="0" presStyleCnt="4">
        <dgm:presLayoutVars>
          <dgm:bulletEnabled val="1"/>
        </dgm:presLayoutVars>
      </dgm:prSet>
      <dgm:spPr/>
    </dgm:pt>
    <dgm:pt modelId="{581F50FD-430C-44CD-9516-BBBD105FBA18}" type="pres">
      <dgm:prSet presAssocID="{567B460E-255C-4B87-9C9F-F705E8F914F3}" presName="aSpace2" presStyleCnt="0"/>
      <dgm:spPr/>
    </dgm:pt>
    <dgm:pt modelId="{12E73FD2-C4BE-44F6-987B-1B79A3D8E358}" type="pres">
      <dgm:prSet presAssocID="{4647FFBC-E698-4F0A-8274-45F4473EED01}" presName="childNode" presStyleLbl="node1" presStyleIdx="1" presStyleCnt="4">
        <dgm:presLayoutVars>
          <dgm:bulletEnabled val="1"/>
        </dgm:presLayoutVars>
      </dgm:prSet>
      <dgm:spPr/>
    </dgm:pt>
    <dgm:pt modelId="{78D8C2C7-C552-4915-AC35-FB8041FB3105}" type="pres">
      <dgm:prSet presAssocID="{3D1AF4AC-7629-4E59-AD7D-50149115B8D0}" presName="aSpace" presStyleCnt="0"/>
      <dgm:spPr/>
    </dgm:pt>
    <dgm:pt modelId="{A9C14D49-53D3-44FD-93A6-6241F568F23C}" type="pres">
      <dgm:prSet presAssocID="{00E0D967-87BA-48F2-B4E4-471F8004C4C1}" presName="compNode" presStyleCnt="0"/>
      <dgm:spPr/>
    </dgm:pt>
    <dgm:pt modelId="{A9624FE5-C700-4BD8-AC26-C6E528C6CF1C}" type="pres">
      <dgm:prSet presAssocID="{00E0D967-87BA-48F2-B4E4-471F8004C4C1}" presName="aNode" presStyleLbl="bgShp" presStyleIdx="1" presStyleCnt="2"/>
      <dgm:spPr/>
    </dgm:pt>
    <dgm:pt modelId="{D4F2FF44-457F-47FA-B2DD-E03423A75D57}" type="pres">
      <dgm:prSet presAssocID="{00E0D967-87BA-48F2-B4E4-471F8004C4C1}" presName="textNode" presStyleLbl="bgShp" presStyleIdx="1" presStyleCnt="2"/>
      <dgm:spPr/>
    </dgm:pt>
    <dgm:pt modelId="{0D4D1215-F84A-4064-94E6-BD4E93D72E9A}" type="pres">
      <dgm:prSet presAssocID="{00E0D967-87BA-48F2-B4E4-471F8004C4C1}" presName="compChildNode" presStyleCnt="0"/>
      <dgm:spPr/>
    </dgm:pt>
    <dgm:pt modelId="{D05FD08E-DFB2-424A-B700-15F1DC08C0D2}" type="pres">
      <dgm:prSet presAssocID="{00E0D967-87BA-48F2-B4E4-471F8004C4C1}" presName="theInnerList" presStyleCnt="0"/>
      <dgm:spPr/>
    </dgm:pt>
    <dgm:pt modelId="{29968CF5-01ED-48A9-BBE1-99524B2D92D6}" type="pres">
      <dgm:prSet presAssocID="{073D446B-FF61-4749-B87E-51443717CFBD}" presName="childNode" presStyleLbl="node1" presStyleIdx="2" presStyleCnt="4">
        <dgm:presLayoutVars>
          <dgm:bulletEnabled val="1"/>
        </dgm:presLayoutVars>
      </dgm:prSet>
      <dgm:spPr/>
    </dgm:pt>
    <dgm:pt modelId="{3C6AD8EB-8E90-44B6-ADDC-9D3DCC50D5DE}" type="pres">
      <dgm:prSet presAssocID="{073D446B-FF61-4749-B87E-51443717CFBD}" presName="aSpace2" presStyleCnt="0"/>
      <dgm:spPr/>
    </dgm:pt>
    <dgm:pt modelId="{C5C53D71-6A11-4693-8342-78956AF16D2A}" type="pres">
      <dgm:prSet presAssocID="{3F58250A-7D75-4766-B213-51543C9FB6BD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BFBDF51C-8C21-429B-9729-8C876935F54B}" type="presOf" srcId="{00E0D967-87BA-48F2-B4E4-471F8004C4C1}" destId="{A9624FE5-C700-4BD8-AC26-C6E528C6CF1C}" srcOrd="0" destOrd="0" presId="urn:microsoft.com/office/officeart/2005/8/layout/lProcess2"/>
    <dgm:cxn modelId="{D203B123-330E-4037-BA68-06D18F542158}" srcId="{3D1AF4AC-7629-4E59-AD7D-50149115B8D0}" destId="{4647FFBC-E698-4F0A-8274-45F4473EED01}" srcOrd="1" destOrd="0" parTransId="{A54C80D9-1CB0-4906-9279-CBBD03200CF4}" sibTransId="{B7E2A413-DBF6-42B0-A77B-43767A5DA9B0}"/>
    <dgm:cxn modelId="{6E0AA526-327E-4AAB-9000-9577815625FE}" srcId="{00E0D967-87BA-48F2-B4E4-471F8004C4C1}" destId="{3F58250A-7D75-4766-B213-51543C9FB6BD}" srcOrd="1" destOrd="0" parTransId="{D5D9C134-1CD5-4DD7-8DBA-B5E2378D2765}" sibTransId="{F35C6A97-585B-492F-BC9A-A85085F1B650}"/>
    <dgm:cxn modelId="{2E76F235-5AEA-4869-8839-D07A715F8B42}" type="presOf" srcId="{3F58250A-7D75-4766-B213-51543C9FB6BD}" destId="{C5C53D71-6A11-4693-8342-78956AF16D2A}" srcOrd="0" destOrd="0" presId="urn:microsoft.com/office/officeart/2005/8/layout/lProcess2"/>
    <dgm:cxn modelId="{BE60B737-288C-491C-94E9-3E65B2FBF075}" srcId="{57282F9A-61AE-4BD4-A02A-A6C3B3F2528D}" destId="{00E0D967-87BA-48F2-B4E4-471F8004C4C1}" srcOrd="1" destOrd="0" parTransId="{289F4E07-EFD8-49B6-8FB7-DB3214FFC49F}" sibTransId="{73EFDA1A-5EFF-45C1-BDB9-9A52B15A9EA9}"/>
    <dgm:cxn modelId="{D41B1749-6C07-4F0B-9EFC-C981D6F7D801}" type="presOf" srcId="{57282F9A-61AE-4BD4-A02A-A6C3B3F2528D}" destId="{53C63491-72E6-4168-AC1A-000FB2FA34FC}" srcOrd="0" destOrd="0" presId="urn:microsoft.com/office/officeart/2005/8/layout/lProcess2"/>
    <dgm:cxn modelId="{7BFDE449-7F33-4BCD-89E6-0D15EFD37A4E}" srcId="{57282F9A-61AE-4BD4-A02A-A6C3B3F2528D}" destId="{3D1AF4AC-7629-4E59-AD7D-50149115B8D0}" srcOrd="0" destOrd="0" parTransId="{4EE1416E-3551-4C2A-B31D-7CF148C75A04}" sibTransId="{55E1EFE7-2B54-44D1-AAAD-D70F9814A54E}"/>
    <dgm:cxn modelId="{A57F926B-4E40-4F79-B403-9C89EAA91CA5}" type="presOf" srcId="{073D446B-FF61-4749-B87E-51443717CFBD}" destId="{29968CF5-01ED-48A9-BBE1-99524B2D92D6}" srcOrd="0" destOrd="0" presId="urn:microsoft.com/office/officeart/2005/8/layout/lProcess2"/>
    <dgm:cxn modelId="{D5AEAB77-1AEE-4C21-AB67-CCA74C2FD834}" type="presOf" srcId="{3D1AF4AC-7629-4E59-AD7D-50149115B8D0}" destId="{D0F80A54-C2E3-4A1D-AFCD-E470C8671CB6}" srcOrd="1" destOrd="0" presId="urn:microsoft.com/office/officeart/2005/8/layout/lProcess2"/>
    <dgm:cxn modelId="{D344EF7E-CBB9-447F-BC5F-CD8F649B0950}" type="presOf" srcId="{567B460E-255C-4B87-9C9F-F705E8F914F3}" destId="{B8773D60-66FC-4D01-94A3-2267C9C34675}" srcOrd="0" destOrd="0" presId="urn:microsoft.com/office/officeart/2005/8/layout/lProcess2"/>
    <dgm:cxn modelId="{B1466283-7782-4666-A740-C808635A4A78}" type="presOf" srcId="{4647FFBC-E698-4F0A-8274-45F4473EED01}" destId="{12E73FD2-C4BE-44F6-987B-1B79A3D8E358}" srcOrd="0" destOrd="0" presId="urn:microsoft.com/office/officeart/2005/8/layout/lProcess2"/>
    <dgm:cxn modelId="{666522A9-2578-4E63-8067-170BAE1E2AAA}" type="presOf" srcId="{00E0D967-87BA-48F2-B4E4-471F8004C4C1}" destId="{D4F2FF44-457F-47FA-B2DD-E03423A75D57}" srcOrd="1" destOrd="0" presId="urn:microsoft.com/office/officeart/2005/8/layout/lProcess2"/>
    <dgm:cxn modelId="{8438FDC3-AFF8-43A7-B212-F31CDA87A20B}" type="presOf" srcId="{3D1AF4AC-7629-4E59-AD7D-50149115B8D0}" destId="{C10A30D6-AD78-4918-BF84-DC95B609F3B7}" srcOrd="0" destOrd="0" presId="urn:microsoft.com/office/officeart/2005/8/layout/lProcess2"/>
    <dgm:cxn modelId="{AFE55BD0-42D2-42B8-A8B4-FD9DF6EFBEA1}" srcId="{3D1AF4AC-7629-4E59-AD7D-50149115B8D0}" destId="{567B460E-255C-4B87-9C9F-F705E8F914F3}" srcOrd="0" destOrd="0" parTransId="{AB4773ED-000B-4BF1-9B52-ECB8194EB27B}" sibTransId="{D48CEBFF-E02D-4964-8CE9-68D4D32371ED}"/>
    <dgm:cxn modelId="{5F8851D0-612F-41AF-9767-0C23B8A78E20}" srcId="{00E0D967-87BA-48F2-B4E4-471F8004C4C1}" destId="{073D446B-FF61-4749-B87E-51443717CFBD}" srcOrd="0" destOrd="0" parTransId="{48200EC3-4958-492C-897A-632517167F0B}" sibTransId="{8EFADC40-9DB8-4F90-846D-5DC4CD2DDEF3}"/>
    <dgm:cxn modelId="{8CA4D68D-C503-4C61-B7A9-E42D1D580077}" type="presParOf" srcId="{53C63491-72E6-4168-AC1A-000FB2FA34FC}" destId="{E739770D-7E82-4E84-8524-5922A0A0B7B8}" srcOrd="0" destOrd="0" presId="urn:microsoft.com/office/officeart/2005/8/layout/lProcess2"/>
    <dgm:cxn modelId="{10025DEC-C073-458D-B66F-1008E8690519}" type="presParOf" srcId="{E739770D-7E82-4E84-8524-5922A0A0B7B8}" destId="{C10A30D6-AD78-4918-BF84-DC95B609F3B7}" srcOrd="0" destOrd="0" presId="urn:microsoft.com/office/officeart/2005/8/layout/lProcess2"/>
    <dgm:cxn modelId="{C3A6277F-64F6-4886-BFCC-E90795663B8F}" type="presParOf" srcId="{E739770D-7E82-4E84-8524-5922A0A0B7B8}" destId="{D0F80A54-C2E3-4A1D-AFCD-E470C8671CB6}" srcOrd="1" destOrd="0" presId="urn:microsoft.com/office/officeart/2005/8/layout/lProcess2"/>
    <dgm:cxn modelId="{99D7BE52-5CBD-4F78-B192-0B5233773102}" type="presParOf" srcId="{E739770D-7E82-4E84-8524-5922A0A0B7B8}" destId="{7256BD9C-7841-4DF8-A9BA-DC9301192283}" srcOrd="2" destOrd="0" presId="urn:microsoft.com/office/officeart/2005/8/layout/lProcess2"/>
    <dgm:cxn modelId="{A54BE8EA-7C0F-40BC-8181-F77E2F8299BE}" type="presParOf" srcId="{7256BD9C-7841-4DF8-A9BA-DC9301192283}" destId="{DB523B11-FF40-4FE7-8702-199EC3074273}" srcOrd="0" destOrd="0" presId="urn:microsoft.com/office/officeart/2005/8/layout/lProcess2"/>
    <dgm:cxn modelId="{3625B576-4A01-40D3-A5A3-2084BD732EDC}" type="presParOf" srcId="{DB523B11-FF40-4FE7-8702-199EC3074273}" destId="{B8773D60-66FC-4D01-94A3-2267C9C34675}" srcOrd="0" destOrd="0" presId="urn:microsoft.com/office/officeart/2005/8/layout/lProcess2"/>
    <dgm:cxn modelId="{25FC2B6A-A864-4C47-99B8-5D21EC23CEFF}" type="presParOf" srcId="{DB523B11-FF40-4FE7-8702-199EC3074273}" destId="{581F50FD-430C-44CD-9516-BBBD105FBA18}" srcOrd="1" destOrd="0" presId="urn:microsoft.com/office/officeart/2005/8/layout/lProcess2"/>
    <dgm:cxn modelId="{7475F2AC-6553-4A0B-877C-68896F025B11}" type="presParOf" srcId="{DB523B11-FF40-4FE7-8702-199EC3074273}" destId="{12E73FD2-C4BE-44F6-987B-1B79A3D8E358}" srcOrd="2" destOrd="0" presId="urn:microsoft.com/office/officeart/2005/8/layout/lProcess2"/>
    <dgm:cxn modelId="{30B2D773-2EEA-4CDB-8E93-46524D892BF2}" type="presParOf" srcId="{53C63491-72E6-4168-AC1A-000FB2FA34FC}" destId="{78D8C2C7-C552-4915-AC35-FB8041FB3105}" srcOrd="1" destOrd="0" presId="urn:microsoft.com/office/officeart/2005/8/layout/lProcess2"/>
    <dgm:cxn modelId="{4FA93FEF-D336-42F7-9C8B-BEF2251E6BFF}" type="presParOf" srcId="{53C63491-72E6-4168-AC1A-000FB2FA34FC}" destId="{A9C14D49-53D3-44FD-93A6-6241F568F23C}" srcOrd="2" destOrd="0" presId="urn:microsoft.com/office/officeart/2005/8/layout/lProcess2"/>
    <dgm:cxn modelId="{E9FFE73E-8414-4AF5-8C75-354C748B2E18}" type="presParOf" srcId="{A9C14D49-53D3-44FD-93A6-6241F568F23C}" destId="{A9624FE5-C700-4BD8-AC26-C6E528C6CF1C}" srcOrd="0" destOrd="0" presId="urn:microsoft.com/office/officeart/2005/8/layout/lProcess2"/>
    <dgm:cxn modelId="{BB30E569-ABC3-4A68-B08E-9F077C0FD864}" type="presParOf" srcId="{A9C14D49-53D3-44FD-93A6-6241F568F23C}" destId="{D4F2FF44-457F-47FA-B2DD-E03423A75D57}" srcOrd="1" destOrd="0" presId="urn:microsoft.com/office/officeart/2005/8/layout/lProcess2"/>
    <dgm:cxn modelId="{BA57ADA9-0AF0-4428-97E0-6EDD961BEDEC}" type="presParOf" srcId="{A9C14D49-53D3-44FD-93A6-6241F568F23C}" destId="{0D4D1215-F84A-4064-94E6-BD4E93D72E9A}" srcOrd="2" destOrd="0" presId="urn:microsoft.com/office/officeart/2005/8/layout/lProcess2"/>
    <dgm:cxn modelId="{6A39100F-5CF6-4EDF-B6C7-585B16527963}" type="presParOf" srcId="{0D4D1215-F84A-4064-94E6-BD4E93D72E9A}" destId="{D05FD08E-DFB2-424A-B700-15F1DC08C0D2}" srcOrd="0" destOrd="0" presId="urn:microsoft.com/office/officeart/2005/8/layout/lProcess2"/>
    <dgm:cxn modelId="{ADF96104-180C-4AAE-B9A7-9C3D109253DE}" type="presParOf" srcId="{D05FD08E-DFB2-424A-B700-15F1DC08C0D2}" destId="{29968CF5-01ED-48A9-BBE1-99524B2D92D6}" srcOrd="0" destOrd="0" presId="urn:microsoft.com/office/officeart/2005/8/layout/lProcess2"/>
    <dgm:cxn modelId="{264CAFA0-ECCD-4E0D-B757-6BC951F06689}" type="presParOf" srcId="{D05FD08E-DFB2-424A-B700-15F1DC08C0D2}" destId="{3C6AD8EB-8E90-44B6-ADDC-9D3DCC50D5DE}" srcOrd="1" destOrd="0" presId="urn:microsoft.com/office/officeart/2005/8/layout/lProcess2"/>
    <dgm:cxn modelId="{A52F4A9B-A53A-46CD-AC38-86FDF2ECC211}" type="presParOf" srcId="{D05FD08E-DFB2-424A-B700-15F1DC08C0D2}" destId="{C5C53D71-6A11-4693-8342-78956AF16D2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A30D6-AD78-4918-BF84-DC95B609F3B7}">
      <dsp:nvSpPr>
        <dsp:cNvPr id="0" name=""/>
        <dsp:cNvSpPr/>
      </dsp:nvSpPr>
      <dsp:spPr>
        <a:xfrm>
          <a:off x="1576" y="0"/>
          <a:ext cx="1516949" cy="164260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Topology Optimization</a:t>
          </a:r>
          <a:endParaRPr lang="en-GB" sz="1200" kern="1200" dirty="0"/>
        </a:p>
      </dsp:txBody>
      <dsp:txXfrm>
        <a:off x="1576" y="0"/>
        <a:ext cx="1516949" cy="492780"/>
      </dsp:txXfrm>
    </dsp:sp>
    <dsp:sp modelId="{B8773D60-66FC-4D01-94A3-2267C9C34675}">
      <dsp:nvSpPr>
        <dsp:cNvPr id="0" name=""/>
        <dsp:cNvSpPr/>
      </dsp:nvSpPr>
      <dsp:spPr>
        <a:xfrm>
          <a:off x="153271" y="493261"/>
          <a:ext cx="1213559" cy="4952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Additive manufacturing</a:t>
          </a:r>
        </a:p>
      </dsp:txBody>
      <dsp:txXfrm>
        <a:off x="167777" y="507767"/>
        <a:ext cx="1184547" cy="466254"/>
      </dsp:txXfrm>
    </dsp:sp>
    <dsp:sp modelId="{BAE38CD9-0D6E-4C9C-A7B7-815C57FA3292}">
      <dsp:nvSpPr>
        <dsp:cNvPr id="0" name=""/>
        <dsp:cNvSpPr/>
      </dsp:nvSpPr>
      <dsp:spPr>
        <a:xfrm>
          <a:off x="153271" y="1064723"/>
          <a:ext cx="1213559" cy="4952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Classical machining</a:t>
          </a:r>
        </a:p>
      </dsp:txBody>
      <dsp:txXfrm>
        <a:off x="167777" y="1079229"/>
        <a:ext cx="1184547" cy="466254"/>
      </dsp:txXfrm>
    </dsp:sp>
    <dsp:sp modelId="{A9624FE5-C700-4BD8-AC26-C6E528C6CF1C}">
      <dsp:nvSpPr>
        <dsp:cNvPr id="0" name=""/>
        <dsp:cNvSpPr/>
      </dsp:nvSpPr>
      <dsp:spPr>
        <a:xfrm>
          <a:off x="1632298" y="0"/>
          <a:ext cx="1516949" cy="164260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Materials</a:t>
          </a:r>
        </a:p>
      </dsp:txBody>
      <dsp:txXfrm>
        <a:off x="1632298" y="0"/>
        <a:ext cx="1516949" cy="492780"/>
      </dsp:txXfrm>
    </dsp:sp>
    <dsp:sp modelId="{C5C53D71-6A11-4693-8342-78956AF16D2A}">
      <dsp:nvSpPr>
        <dsp:cNvPr id="0" name=""/>
        <dsp:cNvSpPr/>
      </dsp:nvSpPr>
      <dsp:spPr>
        <a:xfrm>
          <a:off x="1783993" y="493261"/>
          <a:ext cx="1213559" cy="4952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Al5083</a:t>
          </a:r>
        </a:p>
      </dsp:txBody>
      <dsp:txXfrm>
        <a:off x="1798499" y="507767"/>
        <a:ext cx="1184547" cy="466254"/>
      </dsp:txXfrm>
    </dsp:sp>
    <dsp:sp modelId="{D5648041-2458-475E-8344-AB9BEA3B8BE0}">
      <dsp:nvSpPr>
        <dsp:cNvPr id="0" name=""/>
        <dsp:cNvSpPr/>
      </dsp:nvSpPr>
      <dsp:spPr>
        <a:xfrm>
          <a:off x="1783993" y="1064723"/>
          <a:ext cx="1213559" cy="4952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Ti6Al4V</a:t>
          </a:r>
        </a:p>
      </dsp:txBody>
      <dsp:txXfrm>
        <a:off x="1798499" y="1079229"/>
        <a:ext cx="1184547" cy="466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A30D6-AD78-4918-BF84-DC95B609F3B7}">
      <dsp:nvSpPr>
        <dsp:cNvPr id="0" name=""/>
        <dsp:cNvSpPr/>
      </dsp:nvSpPr>
      <dsp:spPr>
        <a:xfrm>
          <a:off x="427" y="0"/>
          <a:ext cx="1110335" cy="232229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Support position</a:t>
          </a:r>
          <a:endParaRPr lang="en-GB" sz="1400" kern="1200" dirty="0"/>
        </a:p>
      </dsp:txBody>
      <dsp:txXfrm>
        <a:off x="427" y="0"/>
        <a:ext cx="1110335" cy="696688"/>
      </dsp:txXfrm>
    </dsp:sp>
    <dsp:sp modelId="{B8773D60-66FC-4D01-94A3-2267C9C34675}">
      <dsp:nvSpPr>
        <dsp:cNvPr id="0" name=""/>
        <dsp:cNvSpPr/>
      </dsp:nvSpPr>
      <dsp:spPr>
        <a:xfrm>
          <a:off x="111460" y="697368"/>
          <a:ext cx="888268" cy="700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Minimize deflection</a:t>
          </a:r>
        </a:p>
      </dsp:txBody>
      <dsp:txXfrm>
        <a:off x="131968" y="717876"/>
        <a:ext cx="847252" cy="659187"/>
      </dsp:txXfrm>
    </dsp:sp>
    <dsp:sp modelId="{BAE38CD9-0D6E-4C9C-A7B7-815C57FA3292}">
      <dsp:nvSpPr>
        <dsp:cNvPr id="0" name=""/>
        <dsp:cNvSpPr/>
      </dsp:nvSpPr>
      <dsp:spPr>
        <a:xfrm>
          <a:off x="111460" y="1505296"/>
          <a:ext cx="888268" cy="700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3</a:t>
          </a:r>
          <a:r>
            <a:rPr lang="en-GB" sz="1400" kern="1200" baseline="30000" dirty="0"/>
            <a:t>rd</a:t>
          </a:r>
          <a:r>
            <a:rPr lang="en-GB" sz="1400" kern="1200" dirty="0"/>
            <a:t> center support</a:t>
          </a:r>
        </a:p>
      </dsp:txBody>
      <dsp:txXfrm>
        <a:off x="131968" y="1525804"/>
        <a:ext cx="847252" cy="659187"/>
      </dsp:txXfrm>
    </dsp:sp>
    <dsp:sp modelId="{A9624FE5-C700-4BD8-AC26-C6E528C6CF1C}">
      <dsp:nvSpPr>
        <dsp:cNvPr id="0" name=""/>
        <dsp:cNvSpPr/>
      </dsp:nvSpPr>
      <dsp:spPr>
        <a:xfrm>
          <a:off x="1194037" y="0"/>
          <a:ext cx="1110335" cy="232229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Wires</a:t>
          </a:r>
        </a:p>
      </dsp:txBody>
      <dsp:txXfrm>
        <a:off x="1194037" y="0"/>
        <a:ext cx="1110335" cy="696688"/>
      </dsp:txXfrm>
    </dsp:sp>
    <dsp:sp modelId="{C5C53D71-6A11-4693-8342-78956AF16D2A}">
      <dsp:nvSpPr>
        <dsp:cNvPr id="0" name=""/>
        <dsp:cNvSpPr/>
      </dsp:nvSpPr>
      <dsp:spPr>
        <a:xfrm>
          <a:off x="1305071" y="697368"/>
          <a:ext cx="888268" cy="700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60 um</a:t>
          </a:r>
        </a:p>
      </dsp:txBody>
      <dsp:txXfrm>
        <a:off x="1325579" y="717876"/>
        <a:ext cx="847252" cy="659187"/>
      </dsp:txXfrm>
    </dsp:sp>
    <dsp:sp modelId="{EF39A377-C63D-4064-A02D-2C6AFD4EDB0B}">
      <dsp:nvSpPr>
        <dsp:cNvPr id="0" name=""/>
        <dsp:cNvSpPr/>
      </dsp:nvSpPr>
      <dsp:spPr>
        <a:xfrm>
          <a:off x="1305071" y="1505296"/>
          <a:ext cx="888268" cy="700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Wire tension</a:t>
          </a:r>
        </a:p>
      </dsp:txBody>
      <dsp:txXfrm>
        <a:off x="1325579" y="1525804"/>
        <a:ext cx="847252" cy="659187"/>
      </dsp:txXfrm>
    </dsp:sp>
    <dsp:sp modelId="{943BCA24-1940-4AFC-A50A-5ECF05C9D417}">
      <dsp:nvSpPr>
        <dsp:cNvPr id="0" name=""/>
        <dsp:cNvSpPr/>
      </dsp:nvSpPr>
      <dsp:spPr>
        <a:xfrm>
          <a:off x="2387648" y="0"/>
          <a:ext cx="1110335" cy="232229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Geometry modifications</a:t>
          </a:r>
        </a:p>
      </dsp:txBody>
      <dsp:txXfrm>
        <a:off x="2387648" y="0"/>
        <a:ext cx="1110335" cy="696688"/>
      </dsp:txXfrm>
    </dsp:sp>
    <dsp:sp modelId="{64BD23A2-A462-4854-9068-BD4441D50A02}">
      <dsp:nvSpPr>
        <dsp:cNvPr id="0" name=""/>
        <dsp:cNvSpPr/>
      </dsp:nvSpPr>
      <dsp:spPr>
        <a:xfrm>
          <a:off x="2498681" y="696688"/>
          <a:ext cx="888268" cy="1509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Increasecross</a:t>
          </a:r>
          <a:r>
            <a:rPr lang="en-GB" sz="1400" kern="1200" dirty="0"/>
            <a:t>-section?</a:t>
          </a:r>
        </a:p>
      </dsp:txBody>
      <dsp:txXfrm>
        <a:off x="2524697" y="722704"/>
        <a:ext cx="836236" cy="14574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A30D6-AD78-4918-BF84-DC95B609F3B7}">
      <dsp:nvSpPr>
        <dsp:cNvPr id="0" name=""/>
        <dsp:cNvSpPr/>
      </dsp:nvSpPr>
      <dsp:spPr>
        <a:xfrm>
          <a:off x="1449" y="0"/>
          <a:ext cx="1394059" cy="166726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Passive cooling</a:t>
          </a:r>
        </a:p>
      </dsp:txBody>
      <dsp:txXfrm>
        <a:off x="1449" y="0"/>
        <a:ext cx="1394059" cy="500180"/>
      </dsp:txXfrm>
    </dsp:sp>
    <dsp:sp modelId="{B8773D60-66FC-4D01-94A3-2267C9C34675}">
      <dsp:nvSpPr>
        <dsp:cNvPr id="0" name=""/>
        <dsp:cNvSpPr/>
      </dsp:nvSpPr>
      <dsp:spPr>
        <a:xfrm>
          <a:off x="140855" y="500669"/>
          <a:ext cx="1115247" cy="502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Opt. thermal conductivity</a:t>
          </a:r>
        </a:p>
      </dsp:txBody>
      <dsp:txXfrm>
        <a:off x="155579" y="515393"/>
        <a:ext cx="1085799" cy="473256"/>
      </dsp:txXfrm>
    </dsp:sp>
    <dsp:sp modelId="{12E73FD2-C4BE-44F6-987B-1B79A3D8E358}">
      <dsp:nvSpPr>
        <dsp:cNvPr id="0" name=""/>
        <dsp:cNvSpPr/>
      </dsp:nvSpPr>
      <dsp:spPr>
        <a:xfrm>
          <a:off x="140855" y="1080712"/>
          <a:ext cx="1115247" cy="502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Heat dissipation</a:t>
          </a:r>
        </a:p>
      </dsp:txBody>
      <dsp:txXfrm>
        <a:off x="155579" y="1095436"/>
        <a:ext cx="1085799" cy="473256"/>
      </dsp:txXfrm>
    </dsp:sp>
    <dsp:sp modelId="{A9624FE5-C700-4BD8-AC26-C6E528C6CF1C}">
      <dsp:nvSpPr>
        <dsp:cNvPr id="0" name=""/>
        <dsp:cNvSpPr/>
      </dsp:nvSpPr>
      <dsp:spPr>
        <a:xfrm>
          <a:off x="1500063" y="0"/>
          <a:ext cx="1394059" cy="166726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Active cooling</a:t>
          </a:r>
        </a:p>
      </dsp:txBody>
      <dsp:txXfrm>
        <a:off x="1500063" y="0"/>
        <a:ext cx="1394059" cy="500180"/>
      </dsp:txXfrm>
    </dsp:sp>
    <dsp:sp modelId="{29968CF5-01ED-48A9-BBE1-99524B2D92D6}">
      <dsp:nvSpPr>
        <dsp:cNvPr id="0" name=""/>
        <dsp:cNvSpPr/>
      </dsp:nvSpPr>
      <dsp:spPr>
        <a:xfrm>
          <a:off x="1639469" y="500669"/>
          <a:ext cx="1115247" cy="502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Impact on Straightness</a:t>
          </a:r>
        </a:p>
      </dsp:txBody>
      <dsp:txXfrm>
        <a:off x="1654193" y="515393"/>
        <a:ext cx="1085799" cy="473256"/>
      </dsp:txXfrm>
    </dsp:sp>
    <dsp:sp modelId="{C5C53D71-6A11-4693-8342-78956AF16D2A}">
      <dsp:nvSpPr>
        <dsp:cNvPr id="0" name=""/>
        <dsp:cNvSpPr/>
      </dsp:nvSpPr>
      <dsp:spPr>
        <a:xfrm>
          <a:off x="1639469" y="1080712"/>
          <a:ext cx="1115247" cy="502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Integration</a:t>
          </a:r>
        </a:p>
      </dsp:txBody>
      <dsp:txXfrm>
        <a:off x="1654193" y="1095436"/>
        <a:ext cx="1085799" cy="473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3AC6-E0BD-BE48-A614-F0E7C08BAB7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38DB-CAFA-D341-B4D5-64BB60628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38DB-CAFA-D341-B4D5-64BB60628E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1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 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2 Pictures horizont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1137602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167438" y="1592263"/>
            <a:ext cx="5616575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6167438" y="3969703"/>
            <a:ext cx="5616575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4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1137602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8075613" y="1592263"/>
            <a:ext cx="3708400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8124681" y="3969703"/>
            <a:ext cx="3659332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4259263" y="1592263"/>
            <a:ext cx="3659332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259263" y="3978015"/>
            <a:ext cx="3659332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s and 2 Pictures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8" y="2420938"/>
            <a:ext cx="5616575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6172200" y="2420938"/>
            <a:ext cx="5616575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 and 3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9" y="2420938"/>
            <a:ext cx="3708400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8075613" y="2416175"/>
            <a:ext cx="3713187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 b="1"/>
            </a:lvl1pPr>
          </a:lstStyle>
          <a:p>
            <a:pPr>
              <a:defRPr/>
            </a:pPr>
            <a:r>
              <a:rPr lang="en-US"/>
              <a:t>Drag and Drop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5"/>
          </p:nvPr>
        </p:nvSpPr>
        <p:spPr bwMode="auto"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4253848" y="2429902"/>
            <a:ext cx="3708400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7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8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Horizontal and tex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12776" y="1592263"/>
            <a:ext cx="11376024" cy="2563906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 bwMode="auto">
          <a:xfrm>
            <a:off x="407989" y="4294188"/>
            <a:ext cx="3708400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 bwMode="auto">
          <a:xfrm>
            <a:off x="4267201" y="4294188"/>
            <a:ext cx="3665537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6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/>
          </p:nvPr>
        </p:nvSpPr>
        <p:spPr bwMode="auto">
          <a:xfrm>
            <a:off x="8085668" y="4294188"/>
            <a:ext cx="3703132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Las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>
            <a:spLocks noAdjustHandles="1"/>
          </p:cNvSpPr>
          <p:nvPr userDrawn="1"/>
        </p:nvSpPr>
        <p:spPr bwMode="auto"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H"/>
              <a:t>home.cern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 with logo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CD86C6-AB8C-8347-BFC2-915357F95F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2" descr="logooutline.eps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407988" y="5700251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>
          <a:xfrm>
            <a:off x="3248526" y="6408000"/>
            <a:ext cx="86786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>
          <a:xfrm>
            <a:off x="4259262" y="6408000"/>
            <a:ext cx="6572221" cy="365125"/>
          </a:xfrm>
        </p:spPr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11064552" y="6408000"/>
            <a:ext cx="681254" cy="365125"/>
          </a:xfrm>
        </p:spPr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e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>
            <a:lvl1pPr marL="342900" indent="-342900"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/>
              <a:buChar char="•"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/>
              <a:buChar char="•"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 dirty="0"/>
              <a:t>Click to edit Master text styles</a:t>
            </a:r>
            <a:endParaRPr dirty="0"/>
          </a:p>
          <a:p>
            <a:pPr lvl="1">
              <a:defRPr/>
            </a:pPr>
            <a:r>
              <a:rPr lang="en-US" dirty="0"/>
              <a:t>Second level</a:t>
            </a:r>
            <a:endParaRPr dirty="0"/>
          </a:p>
          <a:p>
            <a:pPr lvl="2">
              <a:defRPr/>
            </a:pPr>
            <a:r>
              <a:rPr lang="en-US" dirty="0"/>
              <a:t>Third level</a:t>
            </a:r>
            <a:endParaRPr dirty="0"/>
          </a:p>
          <a:p>
            <a:pPr lvl="3">
              <a:defRPr/>
            </a:pPr>
            <a:r>
              <a:rPr lang="en-US" dirty="0"/>
              <a:t>Fourth level</a:t>
            </a:r>
            <a:endParaRPr dirty="0"/>
          </a:p>
          <a:p>
            <a:pPr lvl="0">
              <a:defRPr/>
            </a:pPr>
            <a:endParaRPr 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8" y="1439863"/>
            <a:ext cx="11376025" cy="4760912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ull page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-29980"/>
            <a:ext cx="12192000" cy="6351588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075612" y="-52466"/>
            <a:ext cx="4116387" cy="637082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/>
              <a:buChar char="•"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Conte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2264"/>
            <a:ext cx="5616575" cy="4608512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199" y="1592264"/>
            <a:ext cx="5611813" cy="4608511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 and 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/>
              <a:buChar char="•"/>
              <a:defRPr/>
            </a:lvl1pPr>
          </a:lstStyle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/>
              <a:buChar char="•"/>
              <a:defRPr/>
            </a:lvl1pPr>
          </a:lstStyle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561657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167438" y="0"/>
            <a:ext cx="6024562" cy="6317986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4E4AD-84F6-3A4A-90B6-0E4AEED05A6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32400"/>
            <a:ext cx="12192000" cy="5334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en-US" dirty="0"/>
              <a:t>Click to edit Master text styles</a:t>
            </a:r>
            <a:endParaRPr dirty="0"/>
          </a:p>
          <a:p>
            <a:pPr lvl="1">
              <a:defRPr/>
            </a:pPr>
            <a:r>
              <a:rPr lang="en-US" dirty="0"/>
              <a:t>Second level</a:t>
            </a:r>
            <a:endParaRPr dirty="0"/>
          </a:p>
          <a:p>
            <a:pPr lvl="2">
              <a:defRPr/>
            </a:pPr>
            <a:r>
              <a:rPr lang="en-US" dirty="0"/>
              <a:t>Third level</a:t>
            </a:r>
            <a:endParaRPr dirty="0"/>
          </a:p>
          <a:p>
            <a:pPr lvl="3">
              <a:defRPr/>
            </a:pPr>
            <a:r>
              <a:rPr lang="en-US" dirty="0"/>
              <a:t>Fourth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3248526" y="6408000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064552" y="6408000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auto">
          <a:xfrm>
            <a:off x="4259262" y="6408000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F. Lackner, SX workshop 2024 - Low-Z septa CERN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6" r:id="rId15"/>
    <p:sldLayoutId id="2147483668" r:id="rId16"/>
    <p:sldLayoutId id="2147483669" r:id="rId17"/>
  </p:sldLayoutIdLst>
  <p:hf hdr="0" dt="0"/>
  <p:txStyles>
    <p:titleStyle>
      <a:lvl1pPr algn="l" defTabSz="914400" eaLnBrk="1" hangingPunct="1">
        <a:lnSpc>
          <a:spcPct val="90000"/>
        </a:lnSpc>
        <a:spcBef>
          <a:spcPts val="0"/>
        </a:spcBef>
        <a:buNone/>
        <a:defRPr sz="36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eaLnBrk="1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defRPr sz="2100" b="1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eaLnBrk="1" hangingPunct="1">
        <a:lnSpc>
          <a:spcPct val="100000"/>
        </a:lnSpc>
        <a:spcBef>
          <a:spcPts val="500"/>
        </a:spcBef>
        <a:spcAft>
          <a:spcPts val="300"/>
        </a:spcAft>
        <a:buFont typeface="Arial"/>
        <a:buChar char="•"/>
        <a:defRPr sz="18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eaLnBrk="1" hangingPunct="1">
        <a:lnSpc>
          <a:spcPct val="100000"/>
        </a:lnSpc>
        <a:spcBef>
          <a:spcPts val="500"/>
        </a:spcBef>
        <a:spcAft>
          <a:spcPts val="300"/>
        </a:spcAft>
        <a:buFont typeface="Arial"/>
        <a:buChar char="•"/>
        <a:defRPr sz="17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eaLnBrk="1" hangingPunct="1">
        <a:lnSpc>
          <a:spcPct val="100000"/>
        </a:lnSpc>
        <a:spcBef>
          <a:spcPts val="500"/>
        </a:spcBef>
        <a:spcAft>
          <a:spcPts val="300"/>
        </a:spcAft>
        <a:buFont typeface="Arial"/>
        <a:buChar char="•"/>
        <a:defRPr sz="16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gsi.de/event/18184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4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file:///C:\SMARTEAMProd_Tmp\lojorat\CAD001819380.CATProduct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wmf"/><Relationship Id="rId4" Type="http://schemas.openxmlformats.org/officeDocument/2006/relationships/oleObject" Target="SMARTEAM://_STFILE_C:/SMARTEAMProd_Tmp/lojorat/CAD001821013.CATProduct%25VERS_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2452C8-DD0B-15B9-42B3-7A787185D363}"/>
              </a:ext>
            </a:extLst>
          </p:cNvPr>
          <p:cNvSpPr txBox="1">
            <a:spLocks/>
          </p:cNvSpPr>
          <p:nvPr/>
        </p:nvSpPr>
        <p:spPr bwMode="auto">
          <a:xfrm>
            <a:off x="390570" y="1752600"/>
            <a:ext cx="7593013" cy="2743200"/>
          </a:xfrm>
          <a:prstGeom prst="rect">
            <a:avLst/>
          </a:prstGeom>
        </p:spPr>
        <p:txBody>
          <a:bodyPr/>
          <a:lstStyle>
            <a:lvl1pPr algn="l" defTabSz="914400" eaLnBrk="1" hangingPunct="1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n-US" sz="1800" dirty="0"/>
            </a:br>
            <a:br>
              <a:rPr lang="en-US" sz="1800" b="0" dirty="0"/>
            </a:br>
            <a:r>
              <a:rPr lang="en-US" b="0" dirty="0"/>
              <a:t>Development of Low-Z septa for CERN's future FT </a:t>
            </a:r>
            <a:r>
              <a:rPr lang="en-US" b="0" dirty="0" err="1"/>
              <a:t>programme</a:t>
            </a:r>
            <a:br>
              <a:rPr lang="en-US" sz="2800" b="0" dirty="0"/>
            </a:br>
            <a:br>
              <a:rPr lang="en-US" sz="2800" b="0" dirty="0"/>
            </a:br>
            <a:r>
              <a:rPr lang="en-US" sz="1800" b="0" dirty="0"/>
              <a:t>F. Lackner, B. Balhan, J. Borburgh, M. Fraser, L. Jorat, A. Prost, </a:t>
            </a:r>
          </a:p>
          <a:p>
            <a:pPr>
              <a:defRPr/>
            </a:pPr>
            <a:r>
              <a:rPr lang="en-US" sz="1800" b="0" dirty="0"/>
              <a:t>F. Pirozzi, N. Roudaut, T. v. Uffelen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1633E6A-F59F-3CAF-3E4E-0EC3A0E6EF6C}"/>
              </a:ext>
            </a:extLst>
          </p:cNvPr>
          <p:cNvSpPr txBox="1">
            <a:spLocks/>
          </p:cNvSpPr>
          <p:nvPr/>
        </p:nvSpPr>
        <p:spPr bwMode="auto">
          <a:xfrm>
            <a:off x="533400" y="5791201"/>
            <a:ext cx="11071226" cy="53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eaLnBrk="1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defRPr sz="2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eaLnBrk="1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/>
              <a:buNone/>
              <a:defRPr sz="20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eaLnBrk="1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/>
              <a:buNone/>
              <a:defRPr sz="18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eaLnBrk="1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/>
              <a:buNone/>
              <a:defRPr sz="16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hlinkClick r:id="rId3"/>
              </a:rPr>
              <a:t>SX workshop 2024</a:t>
            </a:r>
            <a:endParaRPr lang="en-GB" sz="1600" dirty="0"/>
          </a:p>
        </p:txBody>
      </p:sp>
      <p:pic>
        <p:nvPicPr>
          <p:cNvPr id="11" name="Picture 10" descr="A machine in a factory&#10;&#10;Description automatically generated">
            <a:extLst>
              <a:ext uri="{FF2B5EF4-FFF2-40B4-BE49-F238E27FC236}">
                <a16:creationId xmlns:a16="http://schemas.microsoft.com/office/drawing/2014/main" id="{1658F0CA-DC80-2D89-4299-7CB61537A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84"/>
          <a:stretch/>
        </p:blipFill>
        <p:spPr>
          <a:xfrm>
            <a:off x="7983583" y="1"/>
            <a:ext cx="4151721" cy="68580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39304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BCADC-D9EE-7614-A807-1656CB62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81E6C-4642-3DE0-E754-F8BC08433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30">
                <a:extLst>
                  <a:ext uri="{FF2B5EF4-FFF2-40B4-BE49-F238E27FC236}">
                    <a16:creationId xmlns:a16="http://schemas.microsoft.com/office/drawing/2014/main" id="{207B3D5A-3796-8355-F290-95D46575FC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0330334"/>
                  </p:ext>
                </p:extLst>
              </p:nvPr>
            </p:nvGraphicFramePr>
            <p:xfrm>
              <a:off x="6155011" y="315333"/>
              <a:ext cx="5524623" cy="319585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910309">
                      <a:extLst>
                        <a:ext uri="{9D8B030D-6E8A-4147-A177-3AD203B41FA5}">
                          <a16:colId xmlns:a16="http://schemas.microsoft.com/office/drawing/2014/main" val="822357217"/>
                        </a:ext>
                      </a:extLst>
                    </a:gridCol>
                    <a:gridCol w="1772773">
                      <a:extLst>
                        <a:ext uri="{9D8B030D-6E8A-4147-A177-3AD203B41FA5}">
                          <a16:colId xmlns:a16="http://schemas.microsoft.com/office/drawing/2014/main" val="3035806013"/>
                        </a:ext>
                      </a:extLst>
                    </a:gridCol>
                    <a:gridCol w="1841541">
                      <a:extLst>
                        <a:ext uri="{9D8B030D-6E8A-4147-A177-3AD203B41FA5}">
                          <a16:colId xmlns:a16="http://schemas.microsoft.com/office/drawing/2014/main" val="3003423227"/>
                        </a:ext>
                      </a:extLst>
                    </a:gridCol>
                  </a:tblGrid>
                  <a:tr h="7288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Main changes</a:t>
                          </a:r>
                          <a:endParaRPr lang="en-GB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Present</a:t>
                          </a:r>
                        </a:p>
                        <a:p>
                          <a:pPr algn="ctr"/>
                          <a:r>
                            <a:rPr lang="en-US" sz="1200" dirty="0"/>
                            <a:t>Inox tank</a:t>
                          </a:r>
                          <a:endParaRPr lang="en-GB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Future</a:t>
                          </a:r>
                        </a:p>
                        <a:p>
                          <a:pPr algn="ctr"/>
                          <a:r>
                            <a:rPr lang="en-US" sz="1200" dirty="0"/>
                            <a:t>Low-Z tank</a:t>
                          </a:r>
                          <a:endParaRPr lang="en-GB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90488010"/>
                      </a:ext>
                    </a:extLst>
                  </a:tr>
                  <a:tr h="9240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Main vessel body material</a:t>
                          </a:r>
                          <a:endParaRPr lang="en-GB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/>
                            <a:t>St. Steel 304L</a:t>
                          </a:r>
                        </a:p>
                        <a:p>
                          <a:pPr algn="ctr"/>
                          <a:r>
                            <a:rPr lang="en-US" sz="1100" b="0" dirty="0"/>
                            <a:t>6 mm thick shell</a:t>
                          </a:r>
                        </a:p>
                        <a:p>
                          <a:pPr algn="ctr"/>
                          <a:r>
                            <a:rPr lang="en-US" sz="1100" b="0" dirty="0"/>
                            <a:t>2 reinforcement rings</a:t>
                          </a:r>
                        </a:p>
                        <a:p>
                          <a:pPr algn="ctr"/>
                          <a:r>
                            <a:rPr lang="en-US" sz="1100" b="0" dirty="0"/>
                            <a:t>Buckling SF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smtClean="0">
                                  <a:latin typeface="Cambria Math" panose="02040503050406030204" pitchFamily="18" charset="0"/>
                                </a:rPr>
                                <m:t>≈11</m:t>
                              </m:r>
                            </m:oMath>
                          </a14:m>
                          <a:endParaRPr lang="en-GB" sz="11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</a:rPr>
                            <a:t>EN AW 5083-H111</a:t>
                          </a:r>
                        </a:p>
                        <a:p>
                          <a:pPr algn="ctr"/>
                          <a:r>
                            <a:rPr lang="en-US" sz="1200" b="0" dirty="0"/>
                            <a:t>6 mm thick shell</a:t>
                          </a:r>
                        </a:p>
                        <a:p>
                          <a:pPr algn="ctr"/>
                          <a:r>
                            <a:rPr lang="en-US" sz="1200" b="0" dirty="0"/>
                            <a:t>4 reinforcement rings</a:t>
                          </a:r>
                        </a:p>
                        <a:p>
                          <a:pPr algn="ctr"/>
                          <a:r>
                            <a:rPr lang="en-US" sz="1200" b="0" dirty="0"/>
                            <a:t>Buckling SF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smtClean="0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GB" sz="1200" b="0" dirty="0"/>
                            <a:t>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875213"/>
                      </a:ext>
                    </a:extLst>
                  </a:tr>
                  <a:tr h="7714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End flanges</a:t>
                          </a:r>
                        </a:p>
                        <a:p>
                          <a:pPr algn="ctr"/>
                          <a:r>
                            <a:rPr lang="en-US" sz="1200" dirty="0"/>
                            <a:t>with covers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/>
                            <a:t>Suchet</a:t>
                          </a:r>
                        </a:p>
                        <a:p>
                          <a:pPr algn="ctr"/>
                          <a:r>
                            <a:rPr lang="en-US" sz="1200" b="0" dirty="0"/>
                            <a:t>St. Steel 304L</a:t>
                          </a:r>
                        </a:p>
                        <a:p>
                          <a:pPr algn="ctr"/>
                          <a:r>
                            <a:rPr lang="en-US" sz="1200" b="0" dirty="0"/>
                            <a:t>(Supplied by CERN)</a:t>
                          </a:r>
                          <a:endParaRPr lang="en-GB" sz="1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</a:rPr>
                            <a:t>ConFlat</a:t>
                          </a:r>
                        </a:p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Al5083-SS316LN</a:t>
                          </a:r>
                        </a:p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(Explosive bonded)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4777224"/>
                      </a:ext>
                    </a:extLst>
                  </a:tr>
                  <a:tr h="7714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Flanges </a:t>
                          </a:r>
                        </a:p>
                        <a:p>
                          <a:pPr algn="ctr"/>
                          <a:r>
                            <a:rPr lang="en-US" sz="1200" dirty="0"/>
                            <a:t>for lateral ports</a:t>
                          </a:r>
                          <a:endParaRPr lang="en-GB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/>
                            <a:t>ConFlat</a:t>
                          </a:r>
                        </a:p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SS316LN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</a:rPr>
                            <a:t>ConFlat</a:t>
                          </a:r>
                        </a:p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Al5083-SS316LN</a:t>
                          </a:r>
                        </a:p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(Explosive bonded)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047289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30">
                <a:extLst>
                  <a:ext uri="{FF2B5EF4-FFF2-40B4-BE49-F238E27FC236}">
                    <a16:creationId xmlns:a16="http://schemas.microsoft.com/office/drawing/2014/main" id="{207B3D5A-3796-8355-F290-95D46575FC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0330334"/>
                  </p:ext>
                </p:extLst>
              </p:nvPr>
            </p:nvGraphicFramePr>
            <p:xfrm>
              <a:off x="6155011" y="315333"/>
              <a:ext cx="5524623" cy="319585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910309">
                      <a:extLst>
                        <a:ext uri="{9D8B030D-6E8A-4147-A177-3AD203B41FA5}">
                          <a16:colId xmlns:a16="http://schemas.microsoft.com/office/drawing/2014/main" val="822357217"/>
                        </a:ext>
                      </a:extLst>
                    </a:gridCol>
                    <a:gridCol w="1772773">
                      <a:extLst>
                        <a:ext uri="{9D8B030D-6E8A-4147-A177-3AD203B41FA5}">
                          <a16:colId xmlns:a16="http://schemas.microsoft.com/office/drawing/2014/main" val="3035806013"/>
                        </a:ext>
                      </a:extLst>
                    </a:gridCol>
                    <a:gridCol w="1841541">
                      <a:extLst>
                        <a:ext uri="{9D8B030D-6E8A-4147-A177-3AD203B41FA5}">
                          <a16:colId xmlns:a16="http://schemas.microsoft.com/office/drawing/2014/main" val="3003423227"/>
                        </a:ext>
                      </a:extLst>
                    </a:gridCol>
                  </a:tblGrid>
                  <a:tr h="7288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Main changes</a:t>
                          </a:r>
                          <a:endParaRPr lang="en-GB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Present</a:t>
                          </a:r>
                        </a:p>
                        <a:p>
                          <a:pPr algn="ctr"/>
                          <a:r>
                            <a:rPr lang="en-US" sz="1200" dirty="0"/>
                            <a:t>Inox tank</a:t>
                          </a:r>
                          <a:endParaRPr lang="en-GB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Future</a:t>
                          </a:r>
                        </a:p>
                        <a:p>
                          <a:pPr algn="ctr"/>
                          <a:r>
                            <a:rPr lang="en-US" sz="1200" dirty="0"/>
                            <a:t>Low-Z tank</a:t>
                          </a:r>
                          <a:endParaRPr lang="en-GB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90488010"/>
                      </a:ext>
                    </a:extLst>
                  </a:tr>
                  <a:tr h="9240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Main vessel body material</a:t>
                          </a:r>
                          <a:endParaRPr lang="en-GB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8247" t="-79605" r="-104811" b="-16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62" t="-79605" r="-993" b="-168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75213"/>
                      </a:ext>
                    </a:extLst>
                  </a:tr>
                  <a:tr h="7714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End flanges</a:t>
                          </a:r>
                        </a:p>
                        <a:p>
                          <a:pPr algn="ctr"/>
                          <a:r>
                            <a:rPr lang="en-US" sz="1200" dirty="0"/>
                            <a:t>with covers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/>
                            <a:t>Suchet</a:t>
                          </a:r>
                        </a:p>
                        <a:p>
                          <a:pPr algn="ctr"/>
                          <a:r>
                            <a:rPr lang="en-US" sz="1200" b="0" dirty="0"/>
                            <a:t>St. Steel 304L</a:t>
                          </a:r>
                        </a:p>
                        <a:p>
                          <a:pPr algn="ctr"/>
                          <a:r>
                            <a:rPr lang="en-US" sz="1200" b="0" dirty="0"/>
                            <a:t>(Supplied by CERN)</a:t>
                          </a:r>
                          <a:endParaRPr lang="en-GB" sz="1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</a:rPr>
                            <a:t>ConFlat</a:t>
                          </a:r>
                        </a:p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Al5083-SS316LN</a:t>
                          </a:r>
                        </a:p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(Explosive bonded)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4777224"/>
                      </a:ext>
                    </a:extLst>
                  </a:tr>
                  <a:tr h="7714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Flanges </a:t>
                          </a:r>
                        </a:p>
                        <a:p>
                          <a:pPr algn="ctr"/>
                          <a:r>
                            <a:rPr lang="en-US" sz="1200" dirty="0"/>
                            <a:t>for lateral ports</a:t>
                          </a:r>
                          <a:endParaRPr lang="en-GB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/>
                            <a:t>ConFlat</a:t>
                          </a:r>
                        </a:p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SS316LN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</a:rPr>
                            <a:t>ConFlat</a:t>
                          </a:r>
                        </a:p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Al5083-SS316LN</a:t>
                          </a:r>
                        </a:p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(Explosive bonded)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047289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D71F969-970E-B672-76DE-A501C711CF9A}"/>
              </a:ext>
            </a:extLst>
          </p:cNvPr>
          <p:cNvSpPr txBox="1"/>
          <p:nvPr/>
        </p:nvSpPr>
        <p:spPr bwMode="auto">
          <a:xfrm>
            <a:off x="152400" y="103926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Stainless-steel tank </a:t>
            </a:r>
            <a:r>
              <a:rPr lang="en-US" sz="2400" dirty="0"/>
              <a:t>vs </a:t>
            </a:r>
            <a:r>
              <a:rPr lang="en-US" sz="2400" b="1" dirty="0"/>
              <a:t>low-Z tank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65FD47-665A-9748-098D-0A45EBEFF6EC}"/>
              </a:ext>
            </a:extLst>
          </p:cNvPr>
          <p:cNvSpPr txBox="1"/>
          <p:nvPr/>
        </p:nvSpPr>
        <p:spPr bwMode="auto">
          <a:xfrm>
            <a:off x="1505911" y="36530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Current ZS tank design</a:t>
            </a:r>
            <a:endParaRPr lang="en-GB" u="s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E28539-814C-BCF6-E1C4-85F5785F6D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92" t="3885" r="3896" b="8431"/>
          <a:stretch/>
        </p:blipFill>
        <p:spPr>
          <a:xfrm>
            <a:off x="584951" y="565841"/>
            <a:ext cx="4876800" cy="30121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075F3E-B1D2-E806-0516-CAED5CA1D2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26" y="3511183"/>
            <a:ext cx="5529262" cy="242456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A8981C-C08D-24A1-23E5-70FB11AB731F}"/>
              </a:ext>
            </a:extLst>
          </p:cNvPr>
          <p:cNvCxnSpPr>
            <a:cxnSpLocks/>
          </p:cNvCxnSpPr>
          <p:nvPr/>
        </p:nvCxnSpPr>
        <p:spPr>
          <a:xfrm>
            <a:off x="677015" y="5935751"/>
            <a:ext cx="47150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B1FD82-5305-B2F2-2BA9-4DDC3348F2C4}"/>
                  </a:ext>
                </a:extLst>
              </p:cNvPr>
              <p:cNvSpPr txBox="1"/>
              <p:nvPr/>
            </p:nvSpPr>
            <p:spPr bwMode="auto">
              <a:xfrm>
                <a:off x="2713477" y="5647410"/>
                <a:ext cx="6421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B1FD82-5305-B2F2-2BA9-4DDC3348F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3477" y="5647410"/>
                <a:ext cx="642171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6D4BD8-448D-4BA9-786C-BB4AE751CCAF}"/>
              </a:ext>
            </a:extLst>
          </p:cNvPr>
          <p:cNvCxnSpPr>
            <a:cxnSpLocks/>
          </p:cNvCxnSpPr>
          <p:nvPr/>
        </p:nvCxnSpPr>
        <p:spPr>
          <a:xfrm>
            <a:off x="490662" y="4022382"/>
            <a:ext cx="0" cy="10049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C3DCEE-30A8-F5D3-A298-E9246D9135B6}"/>
                  </a:ext>
                </a:extLst>
              </p:cNvPr>
              <p:cNvSpPr txBox="1"/>
              <p:nvPr/>
            </p:nvSpPr>
            <p:spPr bwMode="auto">
              <a:xfrm rot="16200000">
                <a:off x="65240" y="4402483"/>
                <a:ext cx="6421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80 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C3DCEE-30A8-F5D3-A298-E9246D913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65240" y="4402483"/>
                <a:ext cx="642171" cy="276999"/>
              </a:xfrm>
              <a:prstGeom prst="rect">
                <a:avLst/>
              </a:prstGeom>
              <a:blipFill>
                <a:blip r:embed="rId6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D3E477-FEA3-8919-DA5F-5D5249BEB2A9}"/>
              </a:ext>
            </a:extLst>
          </p:cNvPr>
          <p:cNvCxnSpPr>
            <a:cxnSpLocks/>
          </p:cNvCxnSpPr>
          <p:nvPr/>
        </p:nvCxnSpPr>
        <p:spPr>
          <a:xfrm>
            <a:off x="2344111" y="3837716"/>
            <a:ext cx="0" cy="275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703E2F-C0FD-72DB-AF4C-6C6177EF4594}"/>
              </a:ext>
            </a:extLst>
          </p:cNvPr>
          <p:cNvCxnSpPr>
            <a:cxnSpLocks/>
          </p:cNvCxnSpPr>
          <p:nvPr/>
        </p:nvCxnSpPr>
        <p:spPr>
          <a:xfrm flipV="1">
            <a:off x="2344111" y="4951100"/>
            <a:ext cx="0" cy="317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D5E997-9813-AFD4-3685-D03F08B79C23}"/>
                  </a:ext>
                </a:extLst>
              </p:cNvPr>
              <p:cNvSpPr txBox="1"/>
              <p:nvPr/>
            </p:nvSpPr>
            <p:spPr bwMode="auto">
              <a:xfrm>
                <a:off x="2344111" y="5139284"/>
                <a:ext cx="6421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92 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D5E997-9813-AFD4-3685-D03F08B79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4111" y="5139284"/>
                <a:ext cx="642171" cy="276999"/>
              </a:xfrm>
              <a:prstGeom prst="rect">
                <a:avLst/>
              </a:prstGeom>
              <a:blipFill>
                <a:blip r:embed="rId7"/>
                <a:stretch>
                  <a:fillRect r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CDFF121-D487-766B-15BB-1AC031FDCA89}"/>
              </a:ext>
            </a:extLst>
          </p:cNvPr>
          <p:cNvSpPr txBox="1"/>
          <p:nvPr/>
        </p:nvSpPr>
        <p:spPr bwMode="auto">
          <a:xfrm>
            <a:off x="84797" y="709662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Present ZS tank design</a:t>
            </a:r>
            <a:endParaRPr lang="en-GB" sz="1600" u="sng" dirty="0"/>
          </a:p>
        </p:txBody>
      </p:sp>
      <p:graphicFrame>
        <p:nvGraphicFramePr>
          <p:cNvPr id="19" name="Table 8">
            <a:extLst>
              <a:ext uri="{FF2B5EF4-FFF2-40B4-BE49-F238E27FC236}">
                <a16:creationId xmlns:a16="http://schemas.microsoft.com/office/drawing/2014/main" id="{06FA934A-EFCB-66E8-D8E2-54D108ED8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673293"/>
              </p:ext>
            </p:extLst>
          </p:nvPr>
        </p:nvGraphicFramePr>
        <p:xfrm>
          <a:off x="6155011" y="3735700"/>
          <a:ext cx="5524623" cy="2284100"/>
        </p:xfrm>
        <a:graphic>
          <a:graphicData uri="http://schemas.openxmlformats.org/drawingml/2006/table">
            <a:tbl>
              <a:tblPr firstRow="1" bandRow="1">
                <a:tableStyleId>{88D326A9-A81B-9881-C969-13F38E75D658}</a:tableStyleId>
              </a:tblPr>
              <a:tblGrid>
                <a:gridCol w="1841541">
                  <a:extLst>
                    <a:ext uri="{9D8B030D-6E8A-4147-A177-3AD203B41FA5}">
                      <a16:colId xmlns:a16="http://schemas.microsoft.com/office/drawing/2014/main" val="2524994801"/>
                    </a:ext>
                  </a:extLst>
                </a:gridCol>
                <a:gridCol w="1841541">
                  <a:extLst>
                    <a:ext uri="{9D8B030D-6E8A-4147-A177-3AD203B41FA5}">
                      <a16:colId xmlns:a16="http://schemas.microsoft.com/office/drawing/2014/main" val="1061891153"/>
                    </a:ext>
                  </a:extLst>
                </a:gridCol>
                <a:gridCol w="1841541">
                  <a:extLst>
                    <a:ext uri="{9D8B030D-6E8A-4147-A177-3AD203B41FA5}">
                      <a16:colId xmlns:a16="http://schemas.microsoft.com/office/drawing/2014/main" val="1423092543"/>
                    </a:ext>
                  </a:extLst>
                </a:gridCol>
              </a:tblGrid>
              <a:tr h="57102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Component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Present Tank</a:t>
                      </a:r>
                      <a:endParaRPr lang="en-GB" sz="11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Low-Z Tank</a:t>
                      </a:r>
                      <a:endParaRPr lang="en-GB" sz="11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64624388"/>
                  </a:ext>
                </a:extLst>
              </a:tr>
              <a:tr h="571025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Vessel body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290 Kg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109 Kg</a:t>
                      </a:r>
                      <a:endParaRPr lang="en-GB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4002845"/>
                  </a:ext>
                </a:extLst>
              </a:tr>
              <a:tr h="571025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Single end cover 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86 Kg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40 Kg</a:t>
                      </a:r>
                      <a:endParaRPr lang="en-GB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78563374"/>
                  </a:ext>
                </a:extLst>
              </a:tr>
              <a:tr h="571025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Total tank mass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(vessel body + 2 end covers)</a:t>
                      </a:r>
                      <a:endParaRPr lang="en-GB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462 Kg</a:t>
                      </a:r>
                      <a:endParaRPr lang="en-GB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189 Kg</a:t>
                      </a:r>
                      <a:endParaRPr lang="en-GB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244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936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9F02DA-539F-4F13-4236-3483A420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D0A3B9-1D3F-39F8-6E81-DFF158DA2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37A77-9125-9A31-7DAB-588CB12F90EC}"/>
              </a:ext>
            </a:extLst>
          </p:cNvPr>
          <p:cNvSpPr txBox="1"/>
          <p:nvPr/>
        </p:nvSpPr>
        <p:spPr bwMode="auto">
          <a:xfrm>
            <a:off x="254514" y="1086843"/>
            <a:ext cx="667968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Hybrid approach </a:t>
            </a:r>
            <a:r>
              <a:rPr lang="en-GB" sz="2000" dirty="0"/>
              <a:t>(</a:t>
            </a:r>
            <a:r>
              <a:rPr lang="en-US" sz="2000" b="1" dirty="0"/>
              <a:t>EN AW 13445-3</a:t>
            </a:r>
            <a:r>
              <a:rPr lang="en-US" sz="2000" dirty="0"/>
              <a:t>, FEA, analytics</a:t>
            </a:r>
            <a:r>
              <a:rPr lang="en-GB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Analytical computation </a:t>
            </a:r>
            <a:r>
              <a:rPr lang="en-GB" sz="2000" dirty="0"/>
              <a:t>of the theoretic </a:t>
            </a:r>
            <a:r>
              <a:rPr lang="en-GB" sz="2000" b="1" dirty="0"/>
              <a:t>buckling 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Non-linear numerical </a:t>
            </a:r>
            <a:r>
              <a:rPr lang="en-GB" sz="2000" dirty="0"/>
              <a:t>model to confirm analytics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FEA non-linear buckling model </a:t>
            </a:r>
            <a:r>
              <a:rPr lang="en-GB" sz="2000" dirty="0"/>
              <a:t>(both 304L and Al5083)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Al vessel optimization </a:t>
            </a:r>
            <a:r>
              <a:rPr lang="en-GB" sz="2000" dirty="0"/>
              <a:t>(safety factor vs. mass)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Impact of stiffeners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66337D-9A47-24AB-62C5-3B7003AF72D4}"/>
              </a:ext>
            </a:extLst>
          </p:cNvPr>
          <p:cNvSpPr txBox="1"/>
          <p:nvPr/>
        </p:nvSpPr>
        <p:spPr bwMode="auto">
          <a:xfrm>
            <a:off x="152400" y="103926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Analytical &amp; numerical validation</a:t>
            </a:r>
            <a:endParaRPr lang="en-GB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8D2F88-6B11-4E8C-42A1-21DB85F630DC}"/>
              </a:ext>
            </a:extLst>
          </p:cNvPr>
          <p:cNvSpPr txBox="1"/>
          <p:nvPr/>
        </p:nvSpPr>
        <p:spPr bwMode="auto">
          <a:xfrm>
            <a:off x="222468" y="3886200"/>
            <a:ext cx="115233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Optimized solution [5]: 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6 mm-wall thickness </a:t>
            </a:r>
            <a:r>
              <a:rPr lang="en-GB" sz="2000" dirty="0"/>
              <a:t>with 2 equally spaced stiffeners, </a:t>
            </a:r>
            <a:r>
              <a:rPr lang="en-GB" sz="2000" b="1" dirty="0"/>
              <a:t>SF = 4.8  </a:t>
            </a:r>
            <a:r>
              <a:rPr lang="en-GB" sz="2000" dirty="0"/>
              <a:t>considering a conservative </a:t>
            </a:r>
            <a:r>
              <a:rPr lang="en-GB" sz="2000" b="1" dirty="0"/>
              <a:t>cylindrical tolerance equal to 6 mm. </a:t>
            </a:r>
            <a:r>
              <a:rPr lang="en-GB" sz="2000" dirty="0"/>
              <a:t>SS304L (SF = 11)</a:t>
            </a: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Mass reduction </a:t>
            </a:r>
            <a:r>
              <a:rPr lang="en-GB" sz="2000" dirty="0"/>
              <a:t>respect to the stainless-steel by </a:t>
            </a:r>
            <a:r>
              <a:rPr lang="en-GB" sz="2000" b="1" dirty="0"/>
              <a:t>factor 3</a:t>
            </a:r>
            <a:r>
              <a:rPr lang="en-GB" sz="2000" dirty="0"/>
              <a:t>, while max total </a:t>
            </a:r>
            <a:r>
              <a:rPr lang="en-GB" sz="2000" b="1" dirty="0"/>
              <a:t>deformations</a:t>
            </a:r>
            <a:r>
              <a:rPr lang="en-GB" sz="2000" dirty="0"/>
              <a:t> during operation is </a:t>
            </a:r>
            <a:r>
              <a:rPr lang="en-GB" sz="2000" b="1" dirty="0"/>
              <a:t>0.29 mm</a:t>
            </a:r>
            <a:r>
              <a:rPr lang="en-GB" sz="2000" dirty="0"/>
              <a:t>. SS304L (0.12 mm)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Currently we consider to add 4 stiffeners to further reduce the deformation while increasing the safety factor against buckling. SS304L (SF = 11)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22F1BE8-5BE6-0DAA-966A-8B6C405E8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423" y="1447800"/>
            <a:ext cx="5745480" cy="1981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5AA0480-089A-9B3C-3B83-7C0ABAABAE79}"/>
              </a:ext>
            </a:extLst>
          </p:cNvPr>
          <p:cNvSpPr txBox="1"/>
          <p:nvPr/>
        </p:nvSpPr>
        <p:spPr bwMode="auto">
          <a:xfrm>
            <a:off x="8787334" y="3261065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FEA, deformation</a:t>
            </a:r>
          </a:p>
        </p:txBody>
      </p:sp>
    </p:spTree>
    <p:extLst>
      <p:ext uri="{BB962C8B-B14F-4D97-AF65-F5344CB8AC3E}">
        <p14:creationId xmlns:p14="http://schemas.microsoft.com/office/powerpoint/2010/main" val="499541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allout: Right Arrow 44">
            <a:extLst>
              <a:ext uri="{FF2B5EF4-FFF2-40B4-BE49-F238E27FC236}">
                <a16:creationId xmlns:a16="http://schemas.microsoft.com/office/drawing/2014/main" id="{B860B995-983B-2B84-172F-26C2DCB22E02}"/>
              </a:ext>
            </a:extLst>
          </p:cNvPr>
          <p:cNvSpPr/>
          <p:nvPr/>
        </p:nvSpPr>
        <p:spPr>
          <a:xfrm rot="10800000">
            <a:off x="7840756" y="2131131"/>
            <a:ext cx="4046444" cy="1816291"/>
          </a:xfrm>
          <a:prstGeom prst="rightArrowCallout">
            <a:avLst>
              <a:gd name="adj1" fmla="val 12269"/>
              <a:gd name="adj2" fmla="val 16899"/>
              <a:gd name="adj3" fmla="val 19213"/>
              <a:gd name="adj4" fmla="val 90486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Callout: Right Arrow 43">
            <a:extLst>
              <a:ext uri="{FF2B5EF4-FFF2-40B4-BE49-F238E27FC236}">
                <a16:creationId xmlns:a16="http://schemas.microsoft.com/office/drawing/2014/main" id="{ADCC1502-6210-44D0-865A-EF43164C505B}"/>
              </a:ext>
            </a:extLst>
          </p:cNvPr>
          <p:cNvSpPr/>
          <p:nvPr/>
        </p:nvSpPr>
        <p:spPr>
          <a:xfrm>
            <a:off x="304800" y="2131132"/>
            <a:ext cx="4024105" cy="1816291"/>
          </a:xfrm>
          <a:prstGeom prst="rightArrowCallout">
            <a:avLst>
              <a:gd name="adj1" fmla="val 12269"/>
              <a:gd name="adj2" fmla="val 16899"/>
              <a:gd name="adj3" fmla="val 19213"/>
              <a:gd name="adj4" fmla="val 90486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16EC2E-132E-F9A6-8CB3-461E79067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540807"/>
          </a:xfrm>
        </p:spPr>
        <p:txBody>
          <a:bodyPr/>
          <a:lstStyle/>
          <a:p>
            <a:r>
              <a:rPr lang="fr-FR" sz="4000" b="0" dirty="0"/>
              <a:t>Anode Low-Z </a:t>
            </a:r>
            <a:r>
              <a:rPr lang="fr-FR" sz="4000" b="0" dirty="0" err="1"/>
              <a:t>development</a:t>
            </a:r>
            <a:endParaRPr lang="fr-FR" sz="4000" b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D93B90-4652-598C-1B12-051F80798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F. Lackner, SX workshop 2024 - Low-Z septa CERN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65C2CB-874D-AAEA-22A7-AF7C95DD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8A34A177-0ED1-C5B0-8D36-2F04E5BD1B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337021"/>
              </p:ext>
            </p:extLst>
          </p:nvPr>
        </p:nvGraphicFramePr>
        <p:xfrm>
          <a:off x="522645" y="2216415"/>
          <a:ext cx="3150825" cy="1642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51BAF124-2A6B-40B4-9167-CEBFD72273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749745"/>
              </p:ext>
            </p:extLst>
          </p:nvPr>
        </p:nvGraphicFramePr>
        <p:xfrm>
          <a:off x="4342345" y="1867191"/>
          <a:ext cx="3498411" cy="2322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9F964A0-9C99-E744-8D09-4D56A0E4F507}"/>
              </a:ext>
            </a:extLst>
          </p:cNvPr>
          <p:cNvSpPr txBox="1"/>
          <p:nvPr/>
        </p:nvSpPr>
        <p:spPr>
          <a:xfrm>
            <a:off x="5201624" y="1371600"/>
            <a:ext cx="179696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2400" dirty="0"/>
              <a:t>Straightness:</a:t>
            </a:r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0D873184-079A-8BF3-73BF-C2C09DA5A9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4435977"/>
              </p:ext>
            </p:extLst>
          </p:nvPr>
        </p:nvGraphicFramePr>
        <p:xfrm>
          <a:off x="8695482" y="2211331"/>
          <a:ext cx="2895572" cy="1667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D4B9FF82-9076-D254-10D6-2C087C759EC8}"/>
              </a:ext>
            </a:extLst>
          </p:cNvPr>
          <p:cNvSpPr txBox="1"/>
          <p:nvPr/>
        </p:nvSpPr>
        <p:spPr bwMode="auto">
          <a:xfrm>
            <a:off x="304800" y="4394537"/>
            <a:ext cx="1158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Replacing Invar anode by low density material (</a:t>
            </a:r>
            <a:r>
              <a:rPr lang="en-US" sz="2000" b="0" dirty="0">
                <a:solidFill>
                  <a:schemeClr val="tx1"/>
                </a:solidFill>
              </a:rPr>
              <a:t>5083-H111</a:t>
            </a:r>
            <a:r>
              <a:rPr lang="en-GB" sz="2000" dirty="0"/>
              <a:t>) requires to study implementation of passive or active cooling (CTE Al 20x &gt; Nilo36)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Thermal load and mass impact on straightness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Investigate heat load and thermal dissipation (implementation of additional PT100’s)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35EFB4-2534-7818-BBCE-4393D9D6E957}"/>
              </a:ext>
            </a:extLst>
          </p:cNvPr>
          <p:cNvSpPr txBox="1"/>
          <p:nvPr/>
        </p:nvSpPr>
        <p:spPr>
          <a:xfrm>
            <a:off x="1566548" y="1683383"/>
            <a:ext cx="8207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2400" dirty="0"/>
              <a:t>Mass: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5E88B4-982F-F372-282E-B71419A77A10}"/>
              </a:ext>
            </a:extLst>
          </p:cNvPr>
          <p:cNvSpPr txBox="1"/>
          <p:nvPr/>
        </p:nvSpPr>
        <p:spPr>
          <a:xfrm>
            <a:off x="9198017" y="1711588"/>
            <a:ext cx="220733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2400" dirty="0"/>
              <a:t>Thermal impact:</a:t>
            </a:r>
          </a:p>
        </p:txBody>
      </p:sp>
    </p:spTree>
    <p:extLst>
      <p:ext uri="{BB962C8B-B14F-4D97-AF65-F5344CB8AC3E}">
        <p14:creationId xmlns:p14="http://schemas.microsoft.com/office/powerpoint/2010/main" val="8776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7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3BD31-43FD-B3C7-D5DE-8CF356AF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6A7F6-D2B9-195B-376E-AAE1EB2E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13</a:t>
            </a:fld>
            <a:endParaRPr lang="en-US"/>
          </a:p>
        </p:txBody>
      </p:sp>
      <p:pic>
        <p:nvPicPr>
          <p:cNvPr id="7" name="Image 9">
            <a:extLst>
              <a:ext uri="{FF2B5EF4-FFF2-40B4-BE49-F238E27FC236}">
                <a16:creationId xmlns:a16="http://schemas.microsoft.com/office/drawing/2014/main" id="{E21A1950-C08E-52F6-72D9-A1E579F6B1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928769"/>
            <a:ext cx="3508423" cy="2309669"/>
          </a:xfrm>
          <a:prstGeom prst="rect">
            <a:avLst/>
          </a:prstGeom>
        </p:spPr>
      </p:pic>
      <p:cxnSp>
        <p:nvCxnSpPr>
          <p:cNvPr id="8" name="Connecteur droit avec flèche 14">
            <a:extLst>
              <a:ext uri="{FF2B5EF4-FFF2-40B4-BE49-F238E27FC236}">
                <a16:creationId xmlns:a16="http://schemas.microsoft.com/office/drawing/2014/main" id="{43EAE678-4345-D163-9A9B-40AC0E10B3F8}"/>
              </a:ext>
            </a:extLst>
          </p:cNvPr>
          <p:cNvCxnSpPr>
            <a:cxnSpLocks/>
          </p:cNvCxnSpPr>
          <p:nvPr/>
        </p:nvCxnSpPr>
        <p:spPr>
          <a:xfrm>
            <a:off x="187043" y="1659710"/>
            <a:ext cx="1971044" cy="1654928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18">
            <a:extLst>
              <a:ext uri="{FF2B5EF4-FFF2-40B4-BE49-F238E27FC236}">
                <a16:creationId xmlns:a16="http://schemas.microsoft.com/office/drawing/2014/main" id="{F5B71A43-F647-ECDB-078E-486BCA96E335}"/>
              </a:ext>
            </a:extLst>
          </p:cNvPr>
          <p:cNvSpPr txBox="1"/>
          <p:nvPr/>
        </p:nvSpPr>
        <p:spPr>
          <a:xfrm rot="2422890">
            <a:off x="633422" y="2680972"/>
            <a:ext cx="134414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 dirty="0">
                <a:solidFill>
                  <a:schemeClr val="tx2"/>
                </a:solidFill>
              </a:rPr>
              <a:t>3130 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F207F5-592D-B0C8-93E4-DBFD979F84D3}"/>
              </a:ext>
            </a:extLst>
          </p:cNvPr>
          <p:cNvSpPr txBox="1"/>
          <p:nvPr/>
        </p:nvSpPr>
        <p:spPr>
          <a:xfrm>
            <a:off x="1019955" y="3699817"/>
            <a:ext cx="227626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400" dirty="0"/>
              <a:t>2080 wires (W26Re), 291 kg</a:t>
            </a:r>
          </a:p>
          <a:p>
            <a:pPr algn="l"/>
            <a:r>
              <a:rPr lang="en-GB" sz="1400" dirty="0"/>
              <a:t>Invar (Nilo36) or inox (304L) </a:t>
            </a:r>
          </a:p>
        </p:txBody>
      </p:sp>
      <p:cxnSp>
        <p:nvCxnSpPr>
          <p:cNvPr id="11" name="Connecteur droit avec flèche 14">
            <a:extLst>
              <a:ext uri="{FF2B5EF4-FFF2-40B4-BE49-F238E27FC236}">
                <a16:creationId xmlns:a16="http://schemas.microsoft.com/office/drawing/2014/main" id="{29189D77-DF15-042A-81CA-89E09B5E575F}"/>
              </a:ext>
            </a:extLst>
          </p:cNvPr>
          <p:cNvCxnSpPr>
            <a:cxnSpLocks/>
          </p:cNvCxnSpPr>
          <p:nvPr/>
        </p:nvCxnSpPr>
        <p:spPr>
          <a:xfrm flipH="1">
            <a:off x="2302780" y="3083971"/>
            <a:ext cx="1277690" cy="239751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8">
            <a:extLst>
              <a:ext uri="{FF2B5EF4-FFF2-40B4-BE49-F238E27FC236}">
                <a16:creationId xmlns:a16="http://schemas.microsoft.com/office/drawing/2014/main" id="{22F06D5D-7B79-27D8-59C9-6A4C7FDCA045}"/>
              </a:ext>
            </a:extLst>
          </p:cNvPr>
          <p:cNvSpPr txBox="1"/>
          <p:nvPr/>
        </p:nvSpPr>
        <p:spPr>
          <a:xfrm rot="20953880">
            <a:off x="2627757" y="3242585"/>
            <a:ext cx="7998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 dirty="0">
                <a:solidFill>
                  <a:schemeClr val="tx2"/>
                </a:solidFill>
              </a:rPr>
              <a:t>210 mm</a:t>
            </a:r>
          </a:p>
        </p:txBody>
      </p:sp>
      <p:pic>
        <p:nvPicPr>
          <p:cNvPr id="13" name="Image 18" descr="Une image contenant ordinateur, intérieur, texte, fournitures de bureau&#10;&#10;Description générée automatiquement">
            <a:extLst>
              <a:ext uri="{FF2B5EF4-FFF2-40B4-BE49-F238E27FC236}">
                <a16:creationId xmlns:a16="http://schemas.microsoft.com/office/drawing/2014/main" id="{75E10331-AE7B-726B-2BA2-EB7C713829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87400" y="1327339"/>
            <a:ext cx="1734818" cy="2181823"/>
          </a:xfrm>
          <a:prstGeom prst="rect">
            <a:avLst/>
          </a:prstGeom>
        </p:spPr>
      </p:pic>
      <p:pic>
        <p:nvPicPr>
          <p:cNvPr id="14" name="Image 27">
            <a:extLst>
              <a:ext uri="{FF2B5EF4-FFF2-40B4-BE49-F238E27FC236}">
                <a16:creationId xmlns:a16="http://schemas.microsoft.com/office/drawing/2014/main" id="{DB94F6FD-72E4-298F-1EC0-E4E0CB79FA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431496" y="533401"/>
            <a:ext cx="2639357" cy="1361353"/>
          </a:xfrm>
          <a:prstGeom prst="rect">
            <a:avLst/>
          </a:prstGeom>
        </p:spPr>
      </p:pic>
      <p:pic>
        <p:nvPicPr>
          <p:cNvPr id="15" name="Picture 4" descr="Une image contenant train, Modèle réduit&#10;&#10;Description générée automatiquement">
            <a:extLst>
              <a:ext uri="{FF2B5EF4-FFF2-40B4-BE49-F238E27FC236}">
                <a16:creationId xmlns:a16="http://schemas.microsoft.com/office/drawing/2014/main" id="{C41D4D3B-AB9E-0CAC-D3A7-111737EF8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5237" y="1677220"/>
            <a:ext cx="3297259" cy="161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91EE5037-E0BE-593F-3446-C27A34DB8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540807"/>
          </a:xfrm>
        </p:spPr>
        <p:txBody>
          <a:bodyPr/>
          <a:lstStyle/>
          <a:p>
            <a:r>
              <a:rPr lang="fr-FR" sz="4000" b="0" dirty="0"/>
              <a:t>Anode activation – Low-Z?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3C2802-97A5-A4E7-3BC2-5C223023D7D1}"/>
              </a:ext>
            </a:extLst>
          </p:cNvPr>
          <p:cNvSpPr txBox="1"/>
          <p:nvPr/>
        </p:nvSpPr>
        <p:spPr bwMode="auto">
          <a:xfrm>
            <a:off x="187044" y="4378252"/>
            <a:ext cx="118838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Topology optimization </a:t>
            </a:r>
            <a:r>
              <a:rPr lang="en-GB" sz="2000" dirty="0"/>
              <a:t>for a 300 mm segment, initially studied to be produced by 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AM not yet adequate in terms technology maturity (UHV, HV, cost, surface quality, dimensions)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Al5083</a:t>
            </a:r>
            <a:r>
              <a:rPr lang="en-GB" sz="2000" dirty="0"/>
              <a:t>, will increase straightness, </a:t>
            </a:r>
            <a:r>
              <a:rPr lang="en-GB" sz="2000" b="1" dirty="0"/>
              <a:t>optimization of support points </a:t>
            </a:r>
            <a:r>
              <a:rPr lang="en-GB" sz="2000" dirty="0"/>
              <a:t>to reduce long-term bending stress, while improving straightness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Optimization of cross-section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Wire to anode contact point definition </a:t>
            </a:r>
            <a:r>
              <a:rPr lang="en-GB" sz="2000" dirty="0"/>
              <a:t>varies in function of length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47A4361-5DB0-4068-6E00-F34496736F2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8766" y="2268522"/>
            <a:ext cx="1988582" cy="173482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E0A53A0-9DBB-1773-BB8A-52A4850B690A}"/>
              </a:ext>
            </a:extLst>
          </p:cNvPr>
          <p:cNvSpPr txBox="1"/>
          <p:nvPr/>
        </p:nvSpPr>
        <p:spPr bwMode="auto">
          <a:xfrm>
            <a:off x="4011869" y="340518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AM - segment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2B743D-E4CE-1149-C989-84F8B5A8B622}"/>
              </a:ext>
            </a:extLst>
          </p:cNvPr>
          <p:cNvSpPr txBox="1"/>
          <p:nvPr/>
        </p:nvSpPr>
        <p:spPr bwMode="auto">
          <a:xfrm>
            <a:off x="6873387" y="340518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Improved topology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000B21-2E80-101D-C4F3-2F287F9EE96F}"/>
              </a:ext>
            </a:extLst>
          </p:cNvPr>
          <p:cNvSpPr txBox="1"/>
          <p:nvPr/>
        </p:nvSpPr>
        <p:spPr bwMode="auto">
          <a:xfrm>
            <a:off x="9493615" y="1782557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Improved cross-section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728669-22BD-CAC9-5147-FAC9FEB06946}"/>
              </a:ext>
            </a:extLst>
          </p:cNvPr>
          <p:cNvSpPr txBox="1"/>
          <p:nvPr/>
        </p:nvSpPr>
        <p:spPr bwMode="auto">
          <a:xfrm>
            <a:off x="10111487" y="3415663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Contact points</a:t>
            </a:r>
          </a:p>
        </p:txBody>
      </p:sp>
    </p:spTree>
    <p:extLst>
      <p:ext uri="{BB962C8B-B14F-4D97-AF65-F5344CB8AC3E}">
        <p14:creationId xmlns:p14="http://schemas.microsoft.com/office/powerpoint/2010/main" val="28162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CE37B-3FF4-FD0E-9961-5B54EBE2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Lackner, SX workshop 2024 - Low-Z septa CERN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87919-6A75-3E16-CA05-97EC67BE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4009789-F3AF-24B0-BE75-0C58D3127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228600"/>
            <a:ext cx="11376025" cy="464606"/>
          </a:xfrm>
        </p:spPr>
        <p:txBody>
          <a:bodyPr/>
          <a:lstStyle/>
          <a:p>
            <a:r>
              <a:rPr lang="en-GB" sz="4000" b="0" dirty="0"/>
              <a:t>Low-Z anode – numerical results:</a:t>
            </a:r>
            <a:endParaRPr lang="fr-FR" sz="4000" b="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147852-D758-2E8F-1AD4-90D623716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869621"/>
              </p:ext>
            </p:extLst>
          </p:nvPr>
        </p:nvGraphicFramePr>
        <p:xfrm>
          <a:off x="7819803" y="1327110"/>
          <a:ext cx="4276226" cy="1920240"/>
        </p:xfrm>
        <a:graphic>
          <a:graphicData uri="http://schemas.openxmlformats.org/drawingml/2006/table">
            <a:tbl>
              <a:tblPr firstRow="1" firstCol="1" lastCol="1" bandRow="1">
                <a:tableStyleId>{46F890A9-2807-4EBB-B81D-B2AA78EC7F39}</a:tableStyleId>
              </a:tblPr>
              <a:tblGrid>
                <a:gridCol w="1624645">
                  <a:extLst>
                    <a:ext uri="{9D8B030D-6E8A-4147-A177-3AD203B41FA5}">
                      <a16:colId xmlns:a16="http://schemas.microsoft.com/office/drawing/2014/main" val="1063409003"/>
                    </a:ext>
                  </a:extLst>
                </a:gridCol>
                <a:gridCol w="1026936">
                  <a:extLst>
                    <a:ext uri="{9D8B030D-6E8A-4147-A177-3AD203B41FA5}">
                      <a16:colId xmlns:a16="http://schemas.microsoft.com/office/drawing/2014/main" val="120676912"/>
                    </a:ext>
                  </a:extLst>
                </a:gridCol>
                <a:gridCol w="1624645">
                  <a:extLst>
                    <a:ext uri="{9D8B030D-6E8A-4147-A177-3AD203B41FA5}">
                      <a16:colId xmlns:a16="http://schemas.microsoft.com/office/drawing/2014/main" val="326738678"/>
                    </a:ext>
                  </a:extLst>
                </a:gridCol>
              </a:tblGrid>
              <a:tr h="53544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Mass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Straightness (µm)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342819"/>
                  </a:ext>
                </a:extLst>
              </a:tr>
              <a:tr h="33120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FeNi36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248541"/>
                  </a:ext>
                </a:extLst>
              </a:tr>
              <a:tr h="33120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SS304L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44467"/>
                  </a:ext>
                </a:extLst>
              </a:tr>
              <a:tr h="33120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Ti6Al4V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913852"/>
                  </a:ext>
                </a:extLst>
              </a:tr>
              <a:tr h="33120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Al5083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6906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25A1E36-7508-82F7-8305-8AAEDEEC7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000" y="1295400"/>
            <a:ext cx="7665774" cy="4263153"/>
          </a:xfrm>
          <a:prstGeom prst="rect">
            <a:avLst/>
          </a:prstGeom>
        </p:spPr>
      </p:pic>
      <p:pic>
        <p:nvPicPr>
          <p:cNvPr id="5" name="Image 11">
            <a:extLst>
              <a:ext uri="{FF2B5EF4-FFF2-40B4-BE49-F238E27FC236}">
                <a16:creationId xmlns:a16="http://schemas.microsoft.com/office/drawing/2014/main" id="{C6052DB0-58C1-0D09-1AFE-EAC0B03F64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5768171"/>
            <a:ext cx="2592288" cy="2151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D5F594-B011-4444-26FC-D0E8DF0C69F7}"/>
              </a:ext>
            </a:extLst>
          </p:cNvPr>
          <p:cNvSpPr txBox="1"/>
          <p:nvPr/>
        </p:nvSpPr>
        <p:spPr bwMode="auto">
          <a:xfrm>
            <a:off x="7790774" y="3704549"/>
            <a:ext cx="4276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Degrading straightness when changing towards Al5083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Further optimizations applied to reduce straightness to acceptable levels</a:t>
            </a:r>
          </a:p>
        </p:txBody>
      </p:sp>
    </p:spTree>
    <p:extLst>
      <p:ext uri="{BB962C8B-B14F-4D97-AF65-F5344CB8AC3E}">
        <p14:creationId xmlns:p14="http://schemas.microsoft.com/office/powerpoint/2010/main" val="1281661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DF1D2C-99C3-D417-2D67-E27EF5B4B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84" y="3628490"/>
            <a:ext cx="11499231" cy="1441726"/>
          </a:xfrm>
        </p:spPr>
        <p:txBody>
          <a:bodyPr/>
          <a:lstStyle/>
          <a:p>
            <a:r>
              <a:rPr lang="en-US" sz="2000" b="0" dirty="0">
                <a:solidFill>
                  <a:schemeClr val="tx1"/>
                </a:solidFill>
              </a:rPr>
              <a:t>Plastic deformation: mitigation by re-machining &amp; ductile (~10 µm)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Commissioning of a </a:t>
            </a:r>
            <a:r>
              <a:rPr lang="en-US" sz="2000" dirty="0">
                <a:solidFill>
                  <a:schemeClr val="tx1"/>
                </a:solidFill>
              </a:rPr>
              <a:t>new metrology bench</a:t>
            </a:r>
            <a:r>
              <a:rPr lang="en-US" sz="2000" b="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GB" sz="2000" b="1" dirty="0">
                <a:solidFill>
                  <a:schemeClr val="tx1"/>
                </a:solidFill>
              </a:rPr>
              <a:t>Sensor: </a:t>
            </a:r>
            <a:r>
              <a:rPr lang="en-GB" sz="2000" dirty="0">
                <a:solidFill>
                  <a:schemeClr val="tx1"/>
                </a:solidFill>
              </a:rPr>
              <a:t>Measuring range 30 … 70 mm (sweet spot 48 mm)</a:t>
            </a:r>
          </a:p>
          <a:p>
            <a:pPr lvl="2"/>
            <a:r>
              <a:rPr lang="en-GB" sz="2000" dirty="0">
                <a:solidFill>
                  <a:schemeClr val="tx1"/>
                </a:solidFill>
              </a:rPr>
              <a:t>Resolution: 0,7..1 µm, repeat. accuracy 0,1..0.3 µm</a:t>
            </a:r>
            <a:endParaRPr lang="en-US" sz="2000" dirty="0">
              <a:solidFill>
                <a:schemeClr val="tx1"/>
              </a:solidFill>
            </a:endParaRPr>
          </a:p>
          <a:p>
            <a:pPr marL="704982" lvl="1" indent="-380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Increase of accuracy and repeatability for QC</a:t>
            </a:r>
          </a:p>
          <a:p>
            <a:pPr marL="704982" lvl="1" indent="-380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Next step: UI implementation + metrology of wires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1AEE3F-1A26-3EF6-6B9D-19BD4149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84" y="184283"/>
            <a:ext cx="11376025" cy="1065742"/>
          </a:xfrm>
        </p:spPr>
        <p:txBody>
          <a:bodyPr/>
          <a:lstStyle/>
          <a:p>
            <a:r>
              <a:rPr lang="en-US" sz="4000" b="0" dirty="0">
                <a:latin typeface="+mn-lt"/>
              </a:rPr>
              <a:t>Anode machining &amp; metrology</a:t>
            </a:r>
            <a:endParaRPr lang="en-NL" sz="4000" b="0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3F17-AF68-2E4A-7707-257B3F86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Lackner, SX workshop 2024 - Low-Z septa CERN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AF1E3-AAE1-7A6D-416C-F5725BA5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 descr="A machine with a stick on the edge&#10;&#10;Description automatically generated with medium confidence">
            <a:extLst>
              <a:ext uri="{FF2B5EF4-FFF2-40B4-BE49-F238E27FC236}">
                <a16:creationId xmlns:a16="http://schemas.microsoft.com/office/drawing/2014/main" id="{0FAE12C7-3200-F709-42FE-FFEE11029B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983" y="968583"/>
            <a:ext cx="2491252" cy="2536617"/>
          </a:xfrm>
          <a:prstGeom prst="rect">
            <a:avLst/>
          </a:prstGeom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264F42-F4A9-62AA-DC1E-84B86A447F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796" y="968583"/>
            <a:ext cx="1426847" cy="2536617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1781BE5A-7B15-8157-EB2D-50618A8F3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3667" y="959593"/>
            <a:ext cx="1436384" cy="253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BA266D-C58E-0AFD-54E1-EFD01C1EBC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3557" y="969390"/>
            <a:ext cx="1794043" cy="2535810"/>
          </a:xfrm>
          <a:prstGeom prst="rect">
            <a:avLst/>
          </a:prstGeom>
          <a:ln>
            <a:noFill/>
          </a:ln>
        </p:spPr>
      </p:pic>
      <p:pic>
        <p:nvPicPr>
          <p:cNvPr id="24" name="Picture 23" descr="A machine in a factory&#10;&#10;Description automatically generated">
            <a:extLst>
              <a:ext uri="{FF2B5EF4-FFF2-40B4-BE49-F238E27FC236}">
                <a16:creationId xmlns:a16="http://schemas.microsoft.com/office/drawing/2014/main" id="{F54F64C7-99B2-9D39-D209-35A85A5102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149" y="968583"/>
            <a:ext cx="1426847" cy="253661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1916831-B694-FDD3-4A78-AC148A7CD320}"/>
              </a:ext>
            </a:extLst>
          </p:cNvPr>
          <p:cNvSpPr txBox="1"/>
          <p:nvPr/>
        </p:nvSpPr>
        <p:spPr bwMode="auto">
          <a:xfrm>
            <a:off x="7329627" y="3581400"/>
            <a:ext cx="405861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sz="1200" dirty="0">
                <a:solidFill>
                  <a:schemeClr val="tx2"/>
                </a:solidFill>
              </a:rPr>
              <a:t>Effective stroke (mm): X: 3200, Y: 100, Z: 250</a:t>
            </a:r>
          </a:p>
          <a:p>
            <a:pPr lvl="2"/>
            <a:r>
              <a:rPr lang="en-GB" sz="1100" dirty="0">
                <a:solidFill>
                  <a:schemeClr val="tx2"/>
                </a:solidFill>
              </a:rPr>
              <a:t>Positioning repeatability: 2 µm</a:t>
            </a:r>
          </a:p>
          <a:p>
            <a:pPr lvl="2"/>
            <a:r>
              <a:rPr lang="en-GB" sz="1100" dirty="0">
                <a:solidFill>
                  <a:schemeClr val="tx2"/>
                </a:solidFill>
              </a:rPr>
              <a:t>Positioning accuracy: 5 µm</a:t>
            </a:r>
          </a:p>
        </p:txBody>
      </p:sp>
      <p:pic>
        <p:nvPicPr>
          <p:cNvPr id="28" name="Content Placeholder 6" descr="A close up of a metal&#10;&#10;Description automatically generated">
            <a:extLst>
              <a:ext uri="{FF2B5EF4-FFF2-40B4-BE49-F238E27FC236}">
                <a16:creationId xmlns:a16="http://schemas.microsoft.com/office/drawing/2014/main" id="{36ED9DE3-3838-60CD-97CE-1FFA5CA836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1000" y="4298551"/>
            <a:ext cx="1706977" cy="193714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00BA849-93A4-7892-ED83-2B9CD37CF9B6}"/>
              </a:ext>
            </a:extLst>
          </p:cNvPr>
          <p:cNvSpPr txBox="1"/>
          <p:nvPr/>
        </p:nvSpPr>
        <p:spPr bwMode="auto">
          <a:xfrm>
            <a:off x="9906000" y="4741638"/>
            <a:ext cx="2249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Validation:</a:t>
            </a:r>
          </a:p>
          <a:p>
            <a:r>
              <a:rPr lang="en-GB" dirty="0"/>
              <a:t>80 anode positions, </a:t>
            </a:r>
          </a:p>
          <a:p>
            <a:r>
              <a:rPr lang="en-GB" dirty="0"/>
              <a:t>18000 points</a:t>
            </a:r>
          </a:p>
        </p:txBody>
      </p:sp>
    </p:spTree>
    <p:extLst>
      <p:ext uri="{BB962C8B-B14F-4D97-AF65-F5344CB8AC3E}">
        <p14:creationId xmlns:p14="http://schemas.microsoft.com/office/powerpoint/2010/main" val="2115960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CABFE2-2FBE-5178-2242-563322F6C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28" y="1357643"/>
            <a:ext cx="6355299" cy="460851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3D dimensional point cloud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80 scans (bottom and top nose), 18000 points, ≈30 min</a:t>
            </a:r>
          </a:p>
          <a:p>
            <a:r>
              <a:rPr lang="en-US" dirty="0">
                <a:solidFill>
                  <a:schemeClr val="tx1"/>
                </a:solidFill>
              </a:rPr>
              <a:t>3D scatter plot (Matplotlib in Python)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Rolling average of points, alignment correction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Derive average straightness</a:t>
            </a:r>
          </a:p>
          <a:p>
            <a:r>
              <a:rPr lang="en-US" dirty="0">
                <a:solidFill>
                  <a:schemeClr val="tx1"/>
                </a:solidFill>
              </a:rPr>
              <a:t>2D plot of max deviation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Compares to previous measurements by interferometer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174E87-AE9B-98D5-D656-3CCC53A26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99" y="228600"/>
            <a:ext cx="11380815" cy="727999"/>
          </a:xfrm>
        </p:spPr>
        <p:txBody>
          <a:bodyPr/>
          <a:lstStyle/>
          <a:p>
            <a:r>
              <a:rPr lang="en-US" sz="4000" b="0" dirty="0"/>
              <a:t>Straightness I</a:t>
            </a:r>
            <a:endParaRPr lang="en-NL" sz="4000" b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11B70-09EA-E6AD-9FF3-2EEEC3DD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Lackner, SX workshop 2024 - Low-Z septa CERN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CAAB8-B2D0-A92B-192C-D405D024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Content Placeholder 7" descr="A graph of an anode&#10;&#10;Description automatically generated">
            <a:extLst>
              <a:ext uri="{FF2B5EF4-FFF2-40B4-BE49-F238E27FC236}">
                <a16:creationId xmlns:a16="http://schemas.microsoft.com/office/drawing/2014/main" id="{2C4B1A3F-42C8-1A17-02D9-0DB6102B8D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3334" y="201569"/>
            <a:ext cx="5175364" cy="320428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graph of a curve&#10;&#10;Description automatically generated with medium confidence">
            <a:extLst>
              <a:ext uri="{FF2B5EF4-FFF2-40B4-BE49-F238E27FC236}">
                <a16:creationId xmlns:a16="http://schemas.microsoft.com/office/drawing/2014/main" id="{BB55476A-AB88-D106-D962-BE13361FA1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2586" y="3661899"/>
            <a:ext cx="5396405" cy="2251989"/>
          </a:xfrm>
          <a:prstGeom prst="rect">
            <a:avLst/>
          </a:prstGeom>
          <a:ln>
            <a:noFil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41A16EF-19C9-7689-0525-3C958EED2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171907"/>
              </p:ext>
            </p:extLst>
          </p:nvPr>
        </p:nvGraphicFramePr>
        <p:xfrm>
          <a:off x="341128" y="4574055"/>
          <a:ext cx="6199810" cy="1339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705">
                  <a:extLst>
                    <a:ext uri="{9D8B030D-6E8A-4147-A177-3AD203B41FA5}">
                      <a16:colId xmlns:a16="http://schemas.microsoft.com/office/drawing/2014/main" val="3915929113"/>
                    </a:ext>
                  </a:extLst>
                </a:gridCol>
                <a:gridCol w="1337600">
                  <a:extLst>
                    <a:ext uri="{9D8B030D-6E8A-4147-A177-3AD203B41FA5}">
                      <a16:colId xmlns:a16="http://schemas.microsoft.com/office/drawing/2014/main" val="2296920430"/>
                    </a:ext>
                  </a:extLst>
                </a:gridCol>
                <a:gridCol w="1155292">
                  <a:extLst>
                    <a:ext uri="{9D8B030D-6E8A-4147-A177-3AD203B41FA5}">
                      <a16:colId xmlns:a16="http://schemas.microsoft.com/office/drawing/2014/main" val="821378039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val="2839598908"/>
                    </a:ext>
                  </a:extLst>
                </a:gridCol>
              </a:tblGrid>
              <a:tr h="446611">
                <a:tc>
                  <a:txBody>
                    <a:bodyPr/>
                    <a:lstStyle/>
                    <a:p>
                      <a:pPr algn="ctr"/>
                      <a:endParaRPr lang="en-GB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Max (mm)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Min (mm)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Straightness (µm)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926570812"/>
                  </a:ext>
                </a:extLst>
              </a:tr>
              <a:tr h="44661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Top nose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48.118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47.665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/>
                        <a:t>474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530997286"/>
                  </a:ext>
                </a:extLst>
              </a:tr>
              <a:tr h="44661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Bottom nose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48.102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47.675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/>
                        <a:t>427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604949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604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35B3AA-F99C-0BBB-42CF-307EFD9B1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37" y="1264771"/>
            <a:ext cx="4262115" cy="4831229"/>
          </a:xfrm>
        </p:spPr>
        <p:txBody>
          <a:bodyPr/>
          <a:lstStyle/>
          <a:p>
            <a:pPr marL="216000"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Scan shows </a:t>
            </a:r>
            <a:r>
              <a:rPr lang="en-US" dirty="0">
                <a:solidFill>
                  <a:schemeClr val="tx1"/>
                </a:solidFill>
              </a:rPr>
              <a:t>improvement of straightness</a:t>
            </a:r>
            <a:r>
              <a:rPr lang="en-US" b="0" dirty="0">
                <a:solidFill>
                  <a:schemeClr val="tx1"/>
                </a:solidFill>
              </a:rPr>
              <a:t> due to machining </a:t>
            </a:r>
          </a:p>
          <a:p>
            <a:pPr marL="216000"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Metrology under </a:t>
            </a:r>
            <a:r>
              <a:rPr lang="en-US" dirty="0">
                <a:solidFill>
                  <a:schemeClr val="tx1"/>
                </a:solidFill>
              </a:rPr>
              <a:t>equivalent support conditions</a:t>
            </a:r>
          </a:p>
          <a:p>
            <a:pPr marL="216000"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Measurements taken during linear translation</a:t>
            </a:r>
          </a:p>
          <a:p>
            <a:pPr marL="216000"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Implement static measurements</a:t>
            </a:r>
          </a:p>
          <a:p>
            <a:pPr marL="216000"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Improvements of machining under discussion, high complexity in supporting</a:t>
            </a:r>
          </a:p>
          <a:p>
            <a:pPr marL="216000"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Open task: Develop Metrology of wires</a:t>
            </a:r>
          </a:p>
          <a:p>
            <a:pPr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Finalization of control system incl. enhanced functions and UI</a:t>
            </a:r>
          </a:p>
          <a:p>
            <a:pPr marL="216000">
              <a:spcBef>
                <a:spcPts val="600"/>
              </a:spcBef>
            </a:pPr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A2A82E-5F75-8907-4A9F-5D3BCF8F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228600"/>
            <a:ext cx="4392610" cy="656649"/>
          </a:xfrm>
        </p:spPr>
        <p:txBody>
          <a:bodyPr/>
          <a:lstStyle/>
          <a:p>
            <a:r>
              <a:rPr lang="en-US" sz="4000" b="0" dirty="0"/>
              <a:t>Straightness II</a:t>
            </a:r>
            <a:endParaRPr lang="en-NL" sz="4000" b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FA005-131E-FD39-7526-B0A725AA0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Lackner, SX workshop 2024 - Low-Z septa CERN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6B727-ED78-675F-7E42-47358A9B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 descr="A graph of a graph showing a curve&#10;&#10;Description automatically generated with medium confidence">
            <a:extLst>
              <a:ext uri="{FF2B5EF4-FFF2-40B4-BE49-F238E27FC236}">
                <a16:creationId xmlns:a16="http://schemas.microsoft.com/office/drawing/2014/main" id="{C5FD2B00-97DF-0EBF-1698-582E5C8F45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271" y="1224608"/>
            <a:ext cx="3483308" cy="2754844"/>
          </a:xfrm>
          <a:prstGeom prst="rect">
            <a:avLst/>
          </a:prstGeom>
          <a:ln>
            <a:noFill/>
          </a:ln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66AF385-44AB-4652-C64B-8747852D9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860745"/>
              </p:ext>
            </p:extLst>
          </p:nvPr>
        </p:nvGraphicFramePr>
        <p:xfrm>
          <a:off x="4267200" y="4569856"/>
          <a:ext cx="3746246" cy="11582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79620">
                  <a:extLst>
                    <a:ext uri="{9D8B030D-6E8A-4147-A177-3AD203B41FA5}">
                      <a16:colId xmlns:a16="http://schemas.microsoft.com/office/drawing/2014/main" val="3915929113"/>
                    </a:ext>
                  </a:extLst>
                </a:gridCol>
                <a:gridCol w="808247">
                  <a:extLst>
                    <a:ext uri="{9D8B030D-6E8A-4147-A177-3AD203B41FA5}">
                      <a16:colId xmlns:a16="http://schemas.microsoft.com/office/drawing/2014/main" val="2296920430"/>
                    </a:ext>
                  </a:extLst>
                </a:gridCol>
                <a:gridCol w="698087">
                  <a:extLst>
                    <a:ext uri="{9D8B030D-6E8A-4147-A177-3AD203B41FA5}">
                      <a16:colId xmlns:a16="http://schemas.microsoft.com/office/drawing/2014/main" val="821378039"/>
                    </a:ext>
                  </a:extLst>
                </a:gridCol>
                <a:gridCol w="1160292">
                  <a:extLst>
                    <a:ext uri="{9D8B030D-6E8A-4147-A177-3AD203B41FA5}">
                      <a16:colId xmlns:a16="http://schemas.microsoft.com/office/drawing/2014/main" val="2839598908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Max (mm)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Min (mm)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Straightness (µm)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926570812"/>
                  </a:ext>
                </a:extLst>
              </a:tr>
              <a:tr h="34819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Top nose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48.118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47.665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/>
                        <a:t>474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530997286"/>
                  </a:ext>
                </a:extLst>
              </a:tr>
              <a:tr h="34819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Bottom nose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48.102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47.675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/>
                        <a:t>427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60494902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DDC3168-C0FE-32FB-52C3-6F5F1A6E1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455120"/>
              </p:ext>
            </p:extLst>
          </p:nvPr>
        </p:nvGraphicFramePr>
        <p:xfrm>
          <a:off x="8203996" y="4569856"/>
          <a:ext cx="3788432" cy="11582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91777">
                  <a:extLst>
                    <a:ext uri="{9D8B030D-6E8A-4147-A177-3AD203B41FA5}">
                      <a16:colId xmlns:a16="http://schemas.microsoft.com/office/drawing/2014/main" val="3915929113"/>
                    </a:ext>
                  </a:extLst>
                </a:gridCol>
                <a:gridCol w="817349">
                  <a:extLst>
                    <a:ext uri="{9D8B030D-6E8A-4147-A177-3AD203B41FA5}">
                      <a16:colId xmlns:a16="http://schemas.microsoft.com/office/drawing/2014/main" val="2296920430"/>
                    </a:ext>
                  </a:extLst>
                </a:gridCol>
                <a:gridCol w="705948">
                  <a:extLst>
                    <a:ext uri="{9D8B030D-6E8A-4147-A177-3AD203B41FA5}">
                      <a16:colId xmlns:a16="http://schemas.microsoft.com/office/drawing/2014/main" val="821378039"/>
                    </a:ext>
                  </a:extLst>
                </a:gridCol>
                <a:gridCol w="1173358">
                  <a:extLst>
                    <a:ext uri="{9D8B030D-6E8A-4147-A177-3AD203B41FA5}">
                      <a16:colId xmlns:a16="http://schemas.microsoft.com/office/drawing/2014/main" val="2839598908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Max (mm)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Min (mm)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Straightness (µm)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926570812"/>
                  </a:ext>
                </a:extLst>
              </a:tr>
              <a:tr h="34819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Top nose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48.502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48.4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/>
                        <a:t>102 / 40*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530997286"/>
                  </a:ext>
                </a:extLst>
              </a:tr>
              <a:tr h="34819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Bottom nose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48.557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48.488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/>
                        <a:t>69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604949024"/>
                  </a:ext>
                </a:extLst>
              </a:tr>
            </a:tbl>
          </a:graphicData>
        </a:graphic>
      </p:graphicFrame>
      <p:pic>
        <p:nvPicPr>
          <p:cNvPr id="17" name="Picture 16" descr="A green line graph with numbers&#10;&#10;Description automatically generated">
            <a:extLst>
              <a:ext uri="{FF2B5EF4-FFF2-40B4-BE49-F238E27FC236}">
                <a16:creationId xmlns:a16="http://schemas.microsoft.com/office/drawing/2014/main" id="{79CD0451-B719-22CC-B549-2806D1BF4C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7726" y="2468893"/>
            <a:ext cx="768085" cy="9601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4BFE7D-2129-992A-C574-FFF740A463F7}"/>
              </a:ext>
            </a:extLst>
          </p:cNvPr>
          <p:cNvSpPr txBox="1"/>
          <p:nvPr/>
        </p:nvSpPr>
        <p:spPr>
          <a:xfrm>
            <a:off x="4555802" y="687407"/>
            <a:ext cx="30240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Before machining</a:t>
            </a:r>
            <a:endParaRPr lang="en-NL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DD404-0C84-55DF-1EC4-5A1B2A67C8E9}"/>
              </a:ext>
            </a:extLst>
          </p:cNvPr>
          <p:cNvSpPr txBox="1"/>
          <p:nvPr/>
        </p:nvSpPr>
        <p:spPr>
          <a:xfrm>
            <a:off x="8735811" y="666181"/>
            <a:ext cx="30240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After machining</a:t>
            </a:r>
            <a:endParaRPr lang="en-NL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453072-6BE1-5670-BB57-7A365B0DFF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3180" y="1218426"/>
            <a:ext cx="3024020" cy="3132616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3C966CE0-A535-62FD-F7EE-E44119579667}"/>
              </a:ext>
            </a:extLst>
          </p:cNvPr>
          <p:cNvSpPr/>
          <p:nvPr/>
        </p:nvSpPr>
        <p:spPr>
          <a:xfrm>
            <a:off x="9483748" y="2369439"/>
            <a:ext cx="519905" cy="5107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8051FD0-3AFE-1F71-1F6E-28EA4C1B3FB4}"/>
              </a:ext>
            </a:extLst>
          </p:cNvPr>
          <p:cNvCxnSpPr/>
          <p:nvPr/>
        </p:nvCxnSpPr>
        <p:spPr>
          <a:xfrm flipH="1">
            <a:off x="8863180" y="2730058"/>
            <a:ext cx="696768" cy="150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5342765-011B-E0DC-747B-2D9286E96154}"/>
              </a:ext>
            </a:extLst>
          </p:cNvPr>
          <p:cNvSpPr txBox="1"/>
          <p:nvPr/>
        </p:nvSpPr>
        <p:spPr bwMode="auto">
          <a:xfrm>
            <a:off x="4450166" y="5808297"/>
            <a:ext cx="732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 Top nose metrology under equivalent support condition as for milling</a:t>
            </a:r>
          </a:p>
        </p:txBody>
      </p:sp>
    </p:spTree>
    <p:extLst>
      <p:ext uri="{BB962C8B-B14F-4D97-AF65-F5344CB8AC3E}">
        <p14:creationId xmlns:p14="http://schemas.microsoft.com/office/powerpoint/2010/main" val="110260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446F-AC8B-4FF8-E453-851E4FD0C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74" y="229658"/>
            <a:ext cx="11376025" cy="1065742"/>
          </a:xfrm>
        </p:spPr>
        <p:txBody>
          <a:bodyPr/>
          <a:lstStyle/>
          <a:p>
            <a:r>
              <a:rPr lang="en-GB" sz="4000" b="0" dirty="0"/>
              <a:t>Conclusion and further work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631C6-5419-372C-6DE8-8FEA18AC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Lackner, SX workshop 2024 - Low-Z septa CERN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4E0C5-D0A7-FC50-DAA6-1FB3D97E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ZoneTexte 3">
            <a:extLst>
              <a:ext uri="{FF2B5EF4-FFF2-40B4-BE49-F238E27FC236}">
                <a16:creationId xmlns:a16="http://schemas.microsoft.com/office/drawing/2014/main" id="{E68D9FFA-6954-12DD-2ABD-1E1C59DB98BE}"/>
              </a:ext>
            </a:extLst>
          </p:cNvPr>
          <p:cNvSpPr txBox="1"/>
          <p:nvPr/>
        </p:nvSpPr>
        <p:spPr>
          <a:xfrm>
            <a:off x="407987" y="914400"/>
            <a:ext cx="11380813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>
                <a:effectLst/>
                <a:latin typeface="+mj-lt"/>
              </a:rPr>
              <a:t>Vacuum tank ZS2: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+mj-lt"/>
              </a:rPr>
              <a:t>We aim to build a </a:t>
            </a:r>
            <a:r>
              <a:rPr lang="en-GB" sz="2000" b="1" dirty="0">
                <a:latin typeface="+mj-lt"/>
              </a:rPr>
              <a:t>vessel from Al5083</a:t>
            </a:r>
            <a:r>
              <a:rPr lang="en-GB" sz="2000" dirty="0">
                <a:latin typeface="+mj-lt"/>
              </a:rPr>
              <a:t>,</a:t>
            </a:r>
            <a:r>
              <a:rPr lang="en-GB" sz="2000" dirty="0">
                <a:effectLst/>
                <a:latin typeface="+mj-lt"/>
              </a:rPr>
              <a:t> </a:t>
            </a:r>
            <a:r>
              <a:rPr lang="en-GB" sz="2000" b="1" dirty="0">
                <a:effectLst/>
                <a:latin typeface="+mj-lt"/>
              </a:rPr>
              <a:t>replacing ZS2 </a:t>
            </a:r>
            <a:r>
              <a:rPr lang="en-GB" sz="2000" dirty="0">
                <a:effectLst/>
                <a:latin typeface="+mj-lt"/>
              </a:rPr>
              <a:t>in the LSS2 extraction region </a:t>
            </a:r>
            <a:r>
              <a:rPr lang="en-GB" sz="2000" b="1" dirty="0">
                <a:effectLst/>
                <a:latin typeface="+mj-lt"/>
              </a:rPr>
              <a:t>during LS3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+mj-lt"/>
              </a:rPr>
              <a:t>This allows </a:t>
            </a:r>
            <a:r>
              <a:rPr lang="en-GB" sz="2000" b="1" dirty="0">
                <a:latin typeface="+mj-lt"/>
              </a:rPr>
              <a:t>reducing the dose </a:t>
            </a:r>
            <a:r>
              <a:rPr lang="en-GB" sz="2000" dirty="0">
                <a:latin typeface="+mj-lt"/>
              </a:rPr>
              <a:t>impact by a </a:t>
            </a:r>
            <a:r>
              <a:rPr lang="en-GB" sz="2000" b="1" dirty="0">
                <a:effectLst/>
                <a:latin typeface="+mj-lt"/>
              </a:rPr>
              <a:t>factor 2</a:t>
            </a:r>
            <a:r>
              <a:rPr lang="en-GB" sz="2000" dirty="0">
                <a:effectLst/>
                <a:latin typeface="+mj-lt"/>
              </a:rPr>
              <a:t> (considering a 1 week cool down), mass reduction by 67%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effectLst/>
                <a:latin typeface="+mj-lt"/>
              </a:rPr>
              <a:t>Mechanical design, numerical validation </a:t>
            </a:r>
            <a:r>
              <a:rPr lang="en-GB" sz="2000" dirty="0">
                <a:effectLst/>
                <a:latin typeface="+mj-lt"/>
              </a:rPr>
              <a:t>has been </a:t>
            </a:r>
            <a:r>
              <a:rPr lang="en-GB" sz="2000" b="1" dirty="0">
                <a:effectLst/>
                <a:latin typeface="+mj-lt"/>
              </a:rPr>
              <a:t>finalized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>
                <a:effectLst/>
                <a:latin typeface="+mj-lt"/>
              </a:rPr>
              <a:t>manufacturing strategy will be validated based on 1 m long </a:t>
            </a:r>
            <a:r>
              <a:rPr lang="en-GB" sz="2000" dirty="0" err="1">
                <a:effectLst/>
                <a:latin typeface="+mj-lt"/>
              </a:rPr>
              <a:t>mockup</a:t>
            </a:r>
            <a:endParaRPr lang="en-GB" sz="2000" dirty="0">
              <a:effectLst/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+mj-lt"/>
              </a:rPr>
              <a:t>The </a:t>
            </a:r>
            <a:r>
              <a:rPr lang="en-GB" sz="2000" b="1" dirty="0">
                <a:effectLst/>
                <a:latin typeface="+mj-lt"/>
              </a:rPr>
              <a:t>construction of </a:t>
            </a:r>
            <a:r>
              <a:rPr lang="en-GB" sz="2000" b="1" dirty="0" err="1">
                <a:effectLst/>
                <a:latin typeface="+mj-lt"/>
              </a:rPr>
              <a:t>mockup</a:t>
            </a:r>
            <a:r>
              <a:rPr lang="en-GB" sz="2000" b="1" dirty="0">
                <a:effectLst/>
                <a:latin typeface="+mj-lt"/>
              </a:rPr>
              <a:t> advancing</a:t>
            </a:r>
            <a:r>
              <a:rPr lang="en-GB" sz="2000" dirty="0">
                <a:effectLst/>
                <a:latin typeface="+mj-lt"/>
              </a:rPr>
              <a:t>, full validation expected in Q2, 2024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>
                <a:effectLst/>
                <a:latin typeface="+mj-lt"/>
              </a:rPr>
              <a:t>(TIG, EB welding, extrusions, cleaning, HV feedthrough, BM-CF-flanges, UHV performance)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dirty="0">
              <a:effectLst/>
              <a:latin typeface="+mj-lt"/>
            </a:endParaRPr>
          </a:p>
          <a:p>
            <a:r>
              <a:rPr lang="en-GB" sz="2000" b="1" dirty="0">
                <a:effectLst/>
                <a:latin typeface="+mj-lt"/>
              </a:rPr>
              <a:t>Anode: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+mj-lt"/>
              </a:rPr>
              <a:t>The anode design has been </a:t>
            </a:r>
            <a:r>
              <a:rPr lang="en-GB" sz="2000" b="1" dirty="0">
                <a:effectLst/>
                <a:latin typeface="+mj-lt"/>
              </a:rPr>
              <a:t>optimized based on the Al5083 alloy</a:t>
            </a:r>
            <a:r>
              <a:rPr lang="en-GB" sz="2000" dirty="0">
                <a:effectLst/>
                <a:latin typeface="+mj-lt"/>
              </a:rPr>
              <a:t>, showing potential to further reduce activation by factor 4 while improving straightness on </a:t>
            </a:r>
            <a:r>
              <a:rPr lang="en-GB" sz="2000" b="1" dirty="0">
                <a:effectLst/>
                <a:latin typeface="+mj-lt"/>
              </a:rPr>
              <a:t>pure structural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+mj-lt"/>
              </a:rPr>
              <a:t>Replacing the Invar36 with Al5083 implies consequences on the thermal impact, studies ongoing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effectLst/>
              <a:latin typeface="+mj-lt"/>
            </a:endParaRPr>
          </a:p>
          <a:p>
            <a:r>
              <a:rPr lang="en-GB" sz="2000" b="1" dirty="0">
                <a:latin typeface="+mj-lt"/>
              </a:rPr>
              <a:t>Metrology: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Commissioning ongoing, </a:t>
            </a:r>
            <a:r>
              <a:rPr lang="en-GB" sz="2000" b="1" dirty="0">
                <a:latin typeface="+mj-lt"/>
              </a:rPr>
              <a:t>enhancing anode QC</a:t>
            </a:r>
            <a:r>
              <a:rPr lang="en-GB" sz="2000" dirty="0">
                <a:latin typeface="+mj-lt"/>
              </a:rPr>
              <a:t>, reveals potential further improvements with respect to machining &amp; nose/wire contact interface.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+mj-lt"/>
              </a:rPr>
              <a:t>Control system and UI are currently in development, fully automated process, high accurac</a:t>
            </a:r>
            <a:r>
              <a:rPr lang="en-GB" sz="2000" dirty="0">
                <a:latin typeface="+mj-lt"/>
              </a:rPr>
              <a:t>y </a:t>
            </a:r>
            <a:endParaRPr lang="en-GB" sz="2000" dirty="0">
              <a:effectLst/>
              <a:latin typeface="+mj-lt"/>
            </a:endParaRPr>
          </a:p>
          <a:p>
            <a:pPr marL="990575" lvl="1" indent="-380990">
              <a:buFont typeface="Arial" panose="020B0604020202020204" pitchFamily="34" charset="0"/>
              <a:buChar char="•"/>
            </a:pP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525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60A42D-4111-43BF-8A2D-FAD09BD73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95F29-7DD8-8EAB-2785-4558EBCD8964}"/>
              </a:ext>
            </a:extLst>
          </p:cNvPr>
          <p:cNvSpPr txBox="1"/>
          <p:nvPr/>
        </p:nvSpPr>
        <p:spPr bwMode="auto">
          <a:xfrm>
            <a:off x="136634" y="49851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References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A8783-B4C1-A98E-E954-CF24C0D2EE92}"/>
              </a:ext>
            </a:extLst>
          </p:cNvPr>
          <p:cNvSpPr txBox="1"/>
          <p:nvPr/>
        </p:nvSpPr>
        <p:spPr bwMode="auto">
          <a:xfrm>
            <a:off x="136634" y="1219200"/>
            <a:ext cx="1197356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dirty="0"/>
              <a:t>[1] J. Borburgh et al., “Experimental Results of Low-Z Materials as a High Voltage Septum Anode”</a:t>
            </a:r>
          </a:p>
          <a:p>
            <a:pPr>
              <a:spcBef>
                <a:spcPts val="600"/>
              </a:spcBef>
            </a:pPr>
            <a:r>
              <a:rPr lang="en-GB" dirty="0"/>
              <a:t>[2] D. Bjorkman, “Alternative Material Choices to reduce activation of extraction equipment”</a:t>
            </a:r>
          </a:p>
          <a:p>
            <a:pPr>
              <a:spcBef>
                <a:spcPts val="600"/>
              </a:spcBef>
            </a:pPr>
            <a:r>
              <a:rPr lang="en-GB" dirty="0"/>
              <a:t>[3] M. Fraser, “Improvement to the SPS Slow Extraction for High Intensity Operation”</a:t>
            </a:r>
          </a:p>
          <a:p>
            <a:pPr>
              <a:spcBef>
                <a:spcPts val="600"/>
              </a:spcBef>
            </a:pPr>
            <a:r>
              <a:rPr lang="en-GB" dirty="0"/>
              <a:t>[4] H. Vincke, “Dose rates around the LSS2 ZS elements”</a:t>
            </a:r>
          </a:p>
          <a:p>
            <a:pPr>
              <a:spcBef>
                <a:spcPts val="600"/>
              </a:spcBef>
            </a:pPr>
            <a:r>
              <a:rPr lang="en-GB" dirty="0"/>
              <a:t>[5] F. Pirozzi, “Design optimization of aluminium vessel for ZS extraction equipment via non-linear buckling analysis”</a:t>
            </a:r>
          </a:p>
          <a:p>
            <a:pPr>
              <a:spcBef>
                <a:spcPts val="600"/>
              </a:spcBef>
            </a:pPr>
            <a:r>
              <a:rPr lang="en-GB" dirty="0"/>
              <a:t>[6] F. Pirozzi, “Development of Low-Z Bimetallic </a:t>
            </a:r>
            <a:r>
              <a:rPr lang="en-GB" dirty="0" err="1"/>
              <a:t>ConFlat</a:t>
            </a:r>
            <a:r>
              <a:rPr lang="en-GB" dirty="0"/>
              <a:t> Flanges for ZS Tanks”</a:t>
            </a:r>
          </a:p>
          <a:p>
            <a:pPr>
              <a:spcBef>
                <a:spcPts val="600"/>
              </a:spcBef>
            </a:pPr>
            <a:r>
              <a:rPr lang="en-GB" dirty="0"/>
              <a:t>[7] F. Pirozzi, “Non-Straightness Study of the Anode Support for ZS Septa”</a:t>
            </a:r>
          </a:p>
          <a:p>
            <a:pPr>
              <a:spcBef>
                <a:spcPts val="600"/>
              </a:spcBef>
            </a:pPr>
            <a:r>
              <a:rPr lang="en-GB" dirty="0"/>
              <a:t>[8] N. Roudaut, “</a:t>
            </a:r>
            <a:r>
              <a:rPr lang="en-GB" sz="1800" dirty="0"/>
              <a:t>Study of a low-Z material-based anode for the ZS electrostatic septa</a:t>
            </a:r>
            <a:r>
              <a:rPr lang="en-GB" dirty="0"/>
              <a:t>” </a:t>
            </a:r>
          </a:p>
          <a:p>
            <a:pPr>
              <a:spcBef>
                <a:spcPts val="600"/>
              </a:spcBef>
            </a:pPr>
            <a:r>
              <a:rPr lang="en-GB" dirty="0"/>
              <a:t>[9] </a:t>
            </a:r>
            <a:r>
              <a:rPr lang="en-GB" dirty="0" err="1"/>
              <a:t>T.v.</a:t>
            </a:r>
            <a:r>
              <a:rPr lang="en-GB" dirty="0"/>
              <a:t> Uffelen, “</a:t>
            </a:r>
            <a:r>
              <a:rPr lang="en-GB" sz="1800" dirty="0"/>
              <a:t>Development of a control system for the ZS anode metrology</a:t>
            </a:r>
            <a:r>
              <a:rPr lang="en-GB" dirty="0"/>
              <a:t>”</a:t>
            </a:r>
          </a:p>
          <a:p>
            <a:pPr>
              <a:spcBef>
                <a:spcPts val="600"/>
              </a:spcBef>
            </a:pPr>
            <a:r>
              <a:rPr lang="en-GB" dirty="0"/>
              <a:t>[10] H. Vincke, “Study of RP improvements for the ZS elements in LSS2_technical note_vs2”</a:t>
            </a:r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0A4BA7AC-C2F6-D9D3-CD41-EABE6BF2864A}"/>
              </a:ext>
            </a:extLst>
          </p:cNvPr>
          <p:cNvSpPr txBox="1">
            <a:spLocks/>
          </p:cNvSpPr>
          <p:nvPr/>
        </p:nvSpPr>
        <p:spPr bwMode="auto">
          <a:xfrm>
            <a:off x="4259262" y="6408000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F. Lackner, SX workshop 2024 - Low-Z septa CERN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85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C23960-33FC-52B4-F439-20152CEE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E523A6-0957-CB75-61D3-8146C543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13AED-F49D-B90C-CC55-0895E05E39B4}"/>
              </a:ext>
            </a:extLst>
          </p:cNvPr>
          <p:cNvSpPr txBox="1"/>
          <p:nvPr/>
        </p:nvSpPr>
        <p:spPr bwMode="auto">
          <a:xfrm>
            <a:off x="1066800" y="1066800"/>
            <a:ext cx="524374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Outline </a:t>
            </a:r>
          </a:p>
          <a:p>
            <a:endParaRPr lang="en-GB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ZS Low-Z vacuum tank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Study of Low-Z anode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Anode straightness QC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73197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DF6DA-7143-BEB3-FE75-CA663F37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A1B5B-DF01-3591-30AF-EFB60067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0E2F0-94C7-A1AC-0EC5-C513C8FF2D68}"/>
              </a:ext>
            </a:extLst>
          </p:cNvPr>
          <p:cNvSpPr txBox="1"/>
          <p:nvPr/>
        </p:nvSpPr>
        <p:spPr>
          <a:xfrm>
            <a:off x="470061" y="2347442"/>
            <a:ext cx="615933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Electrostatic septa (ZS) are </a:t>
            </a:r>
            <a:r>
              <a:rPr lang="en-GB" sz="2400" u="sng" dirty="0"/>
              <a:t>used in the SPS accelerator</a:t>
            </a:r>
            <a:r>
              <a:rPr lang="en-GB" sz="2400" dirty="0"/>
              <a:t>, in LSS2, to provide particle beam to the North Area by the </a:t>
            </a:r>
            <a:r>
              <a:rPr lang="en-GB" sz="2400" u="sng" dirty="0"/>
              <a:t>slow-extraction</a:t>
            </a:r>
            <a:r>
              <a:rPr lang="en-GB" sz="2400" dirty="0"/>
              <a:t> process.</a:t>
            </a:r>
          </a:p>
          <a:p>
            <a:endParaRPr lang="en-GB" sz="2400" dirty="0"/>
          </a:p>
          <a:p>
            <a:r>
              <a:rPr lang="en-GB" sz="2000" i="1" dirty="0">
                <a:solidFill>
                  <a:schemeClr val="tx1"/>
                </a:solidFill>
              </a:rPr>
              <a:t>(400 GeV/c into the TT20 tunnel, leading the beam to the TCC2 target area)</a:t>
            </a:r>
          </a:p>
          <a:p>
            <a:endParaRPr lang="en-GB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A11B8B-4F2F-8E3A-CA9F-8447578EDEE6}"/>
              </a:ext>
            </a:extLst>
          </p:cNvPr>
          <p:cNvGrpSpPr/>
          <p:nvPr/>
        </p:nvGrpSpPr>
        <p:grpSpPr>
          <a:xfrm>
            <a:off x="6750384" y="214072"/>
            <a:ext cx="4755816" cy="6034328"/>
            <a:chOff x="3879591" y="97873"/>
            <a:chExt cx="3566862" cy="45257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3EE754-B42F-97A0-875F-981CCE636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9591" y="97873"/>
              <a:ext cx="3566862" cy="4525746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22E6FEE-9187-9527-B740-E195FF96EE15}"/>
                </a:ext>
              </a:extLst>
            </p:cNvPr>
            <p:cNvSpPr/>
            <p:nvPr/>
          </p:nvSpPr>
          <p:spPr>
            <a:xfrm>
              <a:off x="4756355" y="1349477"/>
              <a:ext cx="2389238" cy="2433484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64DE221-9F0B-F60F-C299-F7466DAD7BB6}"/>
                </a:ext>
              </a:extLst>
            </p:cNvPr>
            <p:cNvCxnSpPr>
              <a:stCxn id="8" idx="1"/>
            </p:cNvCxnSpPr>
            <p:nvPr/>
          </p:nvCxnSpPr>
          <p:spPr>
            <a:xfrm flipV="1">
              <a:off x="5106251" y="766916"/>
              <a:ext cx="859472" cy="93893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3E3DE7-2A90-90AD-D2A2-D4531D155D2D}"/>
                </a:ext>
              </a:extLst>
            </p:cNvPr>
            <p:cNvSpPr/>
            <p:nvPr/>
          </p:nvSpPr>
          <p:spPr>
            <a:xfrm>
              <a:off x="4911213" y="1472248"/>
              <a:ext cx="427703" cy="3713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035CB8-8B47-5B57-0A5F-32E5AEEF047F}"/>
                </a:ext>
              </a:extLst>
            </p:cNvPr>
            <p:cNvSpPr txBox="1"/>
            <p:nvPr/>
          </p:nvSpPr>
          <p:spPr>
            <a:xfrm>
              <a:off x="5127932" y="286830"/>
              <a:ext cx="86586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accent3">
                      <a:lumMod val="50000"/>
                    </a:schemeClr>
                  </a:solidFill>
                </a:rPr>
                <a:t>North area</a:t>
              </a:r>
              <a:endParaRPr lang="en-GB" sz="1600" i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568011-6E25-7BF4-3184-9755074F9602}"/>
                </a:ext>
              </a:extLst>
            </p:cNvPr>
            <p:cNvSpPr txBox="1"/>
            <p:nvPr/>
          </p:nvSpPr>
          <p:spPr>
            <a:xfrm>
              <a:off x="6574043" y="2100912"/>
              <a:ext cx="549670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b="1" dirty="0">
                  <a:solidFill>
                    <a:srgbClr val="7030A0"/>
                  </a:solidFill>
                </a:rPr>
                <a:t>SPS</a:t>
              </a:r>
              <a:endParaRPr lang="en-GB" sz="2133" b="1" dirty="0">
                <a:solidFill>
                  <a:srgbClr val="7030A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9D3000-750F-0547-A896-38848639FF2F}"/>
                </a:ext>
              </a:extLst>
            </p:cNvPr>
            <p:cNvSpPr txBox="1"/>
            <p:nvPr/>
          </p:nvSpPr>
          <p:spPr>
            <a:xfrm>
              <a:off x="4336685" y="1412823"/>
              <a:ext cx="578524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dirty="0">
                  <a:solidFill>
                    <a:srgbClr val="FF0000"/>
                  </a:solidFill>
                </a:rPr>
                <a:t>LSS2</a:t>
              </a:r>
              <a:endParaRPr lang="en-GB" sz="1867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CF63EC-BDC3-36C3-22C4-B5B847DA3387}"/>
                </a:ext>
              </a:extLst>
            </p:cNvPr>
            <p:cNvSpPr txBox="1"/>
            <p:nvPr/>
          </p:nvSpPr>
          <p:spPr>
            <a:xfrm>
              <a:off x="4270544" y="3998480"/>
              <a:ext cx="60016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accent3">
                      <a:lumMod val="50000"/>
                    </a:schemeClr>
                  </a:solidFill>
                </a:rPr>
                <a:t>Meyrin</a:t>
              </a:r>
              <a:endParaRPr lang="en-GB" sz="1600" i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BF5F939-84D4-F8D0-0CF6-8CF000E57996}"/>
              </a:ext>
            </a:extLst>
          </p:cNvPr>
          <p:cNvSpPr txBox="1"/>
          <p:nvPr/>
        </p:nvSpPr>
        <p:spPr>
          <a:xfrm>
            <a:off x="10302172" y="1168609"/>
            <a:ext cx="10839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3">
                    <a:lumMod val="50000"/>
                  </a:schemeClr>
                </a:solidFill>
              </a:rPr>
              <a:t>Prévessin</a:t>
            </a:r>
            <a:endParaRPr lang="en-GB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C670A1-2B7A-833E-CCD4-0D0F11C435EA}"/>
              </a:ext>
            </a:extLst>
          </p:cNvPr>
          <p:cNvSpPr txBox="1"/>
          <p:nvPr/>
        </p:nvSpPr>
        <p:spPr bwMode="auto">
          <a:xfrm>
            <a:off x="152399" y="103926"/>
            <a:ext cx="6572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Introduction I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3552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EDEB3D4-B34A-8A72-A42C-5BE059AC8E6D}"/>
              </a:ext>
            </a:extLst>
          </p:cNvPr>
          <p:cNvGrpSpPr/>
          <p:nvPr/>
        </p:nvGrpSpPr>
        <p:grpSpPr>
          <a:xfrm>
            <a:off x="5943600" y="224520"/>
            <a:ext cx="6188364" cy="2344961"/>
            <a:chOff x="4420546" y="175120"/>
            <a:chExt cx="4641273" cy="175872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79EB144-6B1B-938F-E2F0-D103828F0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0546" y="175120"/>
              <a:ext cx="4641273" cy="175872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B11526-E598-230C-4A5E-0DC84229D62D}"/>
                </a:ext>
              </a:extLst>
            </p:cNvPr>
            <p:cNvSpPr txBox="1"/>
            <p:nvPr/>
          </p:nvSpPr>
          <p:spPr>
            <a:xfrm>
              <a:off x="5321836" y="1489664"/>
              <a:ext cx="399432" cy="40040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67" b="1" dirty="0"/>
                <a:t>1</a:t>
              </a:r>
              <a:endParaRPr lang="en-GB" sz="1867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BB34ED-257D-27CF-4591-1F04976A7EC3}"/>
                </a:ext>
              </a:extLst>
            </p:cNvPr>
            <p:cNvSpPr txBox="1"/>
            <p:nvPr/>
          </p:nvSpPr>
          <p:spPr>
            <a:xfrm>
              <a:off x="6040232" y="1365402"/>
              <a:ext cx="335075" cy="400401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b="1" dirty="0"/>
                <a:t>2</a:t>
              </a:r>
              <a:endParaRPr lang="en-GB" sz="1867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04EB4A-A600-71BE-3364-481348027F92}"/>
                </a:ext>
              </a:extLst>
            </p:cNvPr>
            <p:cNvSpPr txBox="1"/>
            <p:nvPr/>
          </p:nvSpPr>
          <p:spPr>
            <a:xfrm>
              <a:off x="6758264" y="1196409"/>
              <a:ext cx="335075" cy="400401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b="1" dirty="0"/>
                <a:t>3</a:t>
              </a:r>
              <a:endParaRPr lang="en-GB" sz="1867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EAE09A-BE6D-3399-3B76-999E824C6DE9}"/>
                </a:ext>
              </a:extLst>
            </p:cNvPr>
            <p:cNvSpPr txBox="1"/>
            <p:nvPr/>
          </p:nvSpPr>
          <p:spPr>
            <a:xfrm>
              <a:off x="7465224" y="1040332"/>
              <a:ext cx="335075" cy="400401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b="1" dirty="0"/>
                <a:t>4</a:t>
              </a:r>
              <a:endParaRPr lang="en-GB" sz="1867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C16FB6-FAA4-B61A-2785-0528A225BF92}"/>
                </a:ext>
              </a:extLst>
            </p:cNvPr>
            <p:cNvSpPr txBox="1"/>
            <p:nvPr/>
          </p:nvSpPr>
          <p:spPr>
            <a:xfrm>
              <a:off x="8163992" y="835209"/>
              <a:ext cx="335075" cy="400401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b="1" dirty="0"/>
                <a:t>5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DF6DA-7143-BEB3-FE75-CA663F37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A1B5B-DF01-3591-30AF-EFB60067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BBBCC8-0B98-A826-8B30-8F1007CD430A}"/>
              </a:ext>
            </a:extLst>
          </p:cNvPr>
          <p:cNvSpPr txBox="1"/>
          <p:nvPr/>
        </p:nvSpPr>
        <p:spPr>
          <a:xfrm>
            <a:off x="152399" y="1977245"/>
            <a:ext cx="6579329" cy="271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dirty="0"/>
              <a:t>The current ZS extraction line consists of 5</a:t>
            </a:r>
          </a:p>
          <a:p>
            <a:r>
              <a:rPr lang="en-GB" sz="2133" dirty="0"/>
              <a:t>consecutive modules.</a:t>
            </a:r>
          </a:p>
          <a:p>
            <a:endParaRPr lang="en-GB" sz="2133" dirty="0"/>
          </a:p>
          <a:p>
            <a:r>
              <a:rPr lang="en-GB" sz="2133" dirty="0"/>
              <a:t>The slow extraction process provokes beam losses which results in </a:t>
            </a:r>
            <a:r>
              <a:rPr lang="en-GB" sz="2133" dirty="0">
                <a:solidFill>
                  <a:srgbClr val="C00000"/>
                </a:solidFill>
              </a:rPr>
              <a:t>high machine activation</a:t>
            </a:r>
            <a:r>
              <a:rPr lang="en-GB" sz="2133" dirty="0"/>
              <a:t>, reduced component lifetime and severe limitations on personnel access and maintenance.</a:t>
            </a:r>
          </a:p>
          <a:p>
            <a:endParaRPr lang="en-GB" sz="2133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6003DF-6895-4142-07FF-5778614E667A}"/>
              </a:ext>
            </a:extLst>
          </p:cNvPr>
          <p:cNvSpPr txBox="1"/>
          <p:nvPr/>
        </p:nvSpPr>
        <p:spPr>
          <a:xfrm rot="20764398">
            <a:off x="7345670" y="424787"/>
            <a:ext cx="1217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Highest activation on ZS2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33" name="Picture 32" descr="A large machine in a factory&#10;&#10;Description automatically generated">
            <a:extLst>
              <a:ext uri="{FF2B5EF4-FFF2-40B4-BE49-F238E27FC236}">
                <a16:creationId xmlns:a16="http://schemas.microsoft.com/office/drawing/2014/main" id="{CAE1A1B4-2D4D-A5BB-6769-57D1A27A28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0574" y="2679334"/>
            <a:ext cx="5191389" cy="316913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0CF85D4-A0D0-F124-6618-EDF2AC3D004A}"/>
              </a:ext>
            </a:extLst>
          </p:cNvPr>
          <p:cNvSpPr txBox="1"/>
          <p:nvPr/>
        </p:nvSpPr>
        <p:spPr bwMode="auto">
          <a:xfrm>
            <a:off x="152399" y="103926"/>
            <a:ext cx="6572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Introduction II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2174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DF6DA-7143-BEB3-FE75-CA663F37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A1B5B-DF01-3591-30AF-EFB60067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56991-392F-0FC7-677B-DAAEC76D6FCE}"/>
              </a:ext>
            </a:extLst>
          </p:cNvPr>
          <p:cNvSpPr txBox="1"/>
          <p:nvPr/>
        </p:nvSpPr>
        <p:spPr>
          <a:xfrm>
            <a:off x="171599" y="1159287"/>
            <a:ext cx="70592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Each module is composed by a </a:t>
            </a:r>
            <a:r>
              <a:rPr lang="en-GB" sz="2400" b="1" dirty="0"/>
              <a:t>UHV tank </a:t>
            </a:r>
            <a:r>
              <a:rPr lang="en-GB" sz="2400" dirty="0"/>
              <a:t>in </a:t>
            </a:r>
            <a:r>
              <a:rPr lang="en-GB" sz="2400" b="1" dirty="0"/>
              <a:t>stainless-steel 304L (300 kg) </a:t>
            </a:r>
            <a:r>
              <a:rPr lang="en-GB" sz="2400" dirty="0"/>
              <a:t>which contains </a:t>
            </a:r>
          </a:p>
          <a:p>
            <a:endParaRPr lang="en-GB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400" dirty="0"/>
              <a:t>a </a:t>
            </a:r>
            <a:r>
              <a:rPr lang="en-GB" sz="2400" b="1" dirty="0"/>
              <a:t>stainless-steel</a:t>
            </a:r>
            <a:r>
              <a:rPr lang="en-GB" sz="2400" dirty="0"/>
              <a:t> or </a:t>
            </a:r>
            <a:r>
              <a:rPr lang="en-GB" sz="2400" b="1" dirty="0"/>
              <a:t>invar anode (~300 kg)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400" dirty="0"/>
              <a:t>an </a:t>
            </a:r>
            <a:r>
              <a:rPr lang="en-GB" sz="2400" b="1" dirty="0"/>
              <a:t>aluminium cathode</a:t>
            </a:r>
          </a:p>
          <a:p>
            <a:endParaRPr lang="en-GB" sz="2400" dirty="0">
              <a:solidFill>
                <a:srgbClr val="00B0F0"/>
              </a:solidFill>
            </a:endParaRPr>
          </a:p>
          <a:p>
            <a:r>
              <a:rPr lang="en-GB" sz="2400" dirty="0"/>
              <a:t>The activation is due to secondary particle shower produced with primary interaction between the extracted particle beam and W26Re </a:t>
            </a:r>
            <a:r>
              <a:rPr lang="en-GB" sz="2400" u="sng" dirty="0">
                <a:solidFill>
                  <a:srgbClr val="002060"/>
                </a:solidFill>
              </a:rPr>
              <a:t>septum wires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/>
              <a:t>(Ø 60 &amp; 100 µm).</a:t>
            </a:r>
          </a:p>
          <a:p>
            <a:endParaRPr lang="en-GB" sz="2400" dirty="0"/>
          </a:p>
          <a:p>
            <a:r>
              <a:rPr lang="en-GB" sz="2400" b="1" dirty="0"/>
              <a:t>Aim to replace ZS2 tank with low-Z alternative during LS3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6FEE56E-84F5-37F3-215E-E7BF933072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26206"/>
              </p:ext>
            </p:extLst>
          </p:nvPr>
        </p:nvGraphicFramePr>
        <p:xfrm>
          <a:off x="6694426" y="44311"/>
          <a:ext cx="5453297" cy="2811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oduct" r:id="rId2" imgW="4915800" imgH="2487960" progId="CATIA.Product">
                  <p:link updateAutomatic="1"/>
                </p:oleObj>
              </mc:Choice>
              <mc:Fallback>
                <p:oleObj name="Product" r:id="rId2" imgW="4915800" imgH="2487960" progId="CATIA.Product">
                  <p:link updateAutomatic="1"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13188A06-16ED-DCC6-43ED-95E9C22054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94426" y="44311"/>
                        <a:ext cx="5453297" cy="2811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C48CC57-AAE2-FC2A-A311-5D94AF5EB68C}"/>
              </a:ext>
            </a:extLst>
          </p:cNvPr>
          <p:cNvGrpSpPr/>
          <p:nvPr/>
        </p:nvGrpSpPr>
        <p:grpSpPr>
          <a:xfrm>
            <a:off x="7230889" y="2836876"/>
            <a:ext cx="4491266" cy="3448295"/>
            <a:chOff x="4963473" y="2459406"/>
            <a:chExt cx="3368449" cy="258622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834904-1470-4059-0471-FFC56752420F}"/>
                </a:ext>
              </a:extLst>
            </p:cNvPr>
            <p:cNvGrpSpPr/>
            <p:nvPr/>
          </p:nvGrpSpPr>
          <p:grpSpPr>
            <a:xfrm>
              <a:off x="4963473" y="2459406"/>
              <a:ext cx="3368449" cy="2586221"/>
              <a:chOff x="5238006" y="2190997"/>
              <a:chExt cx="3368449" cy="2586221"/>
            </a:xfrm>
          </p:grpSpPr>
          <p:graphicFrame>
            <p:nvGraphicFramePr>
              <p:cNvPr id="12" name="Object 11">
                <a:extLst>
                  <a:ext uri="{FF2B5EF4-FFF2-40B4-BE49-F238E27FC236}">
                    <a16:creationId xmlns:a16="http://schemas.microsoft.com/office/drawing/2014/main" id="{BC7669D3-2C3B-CF18-AA82-92BFDD3A039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07368" y="2190997"/>
              <a:ext cx="3199087" cy="25862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roduct" r:id="rId4" imgW="2751840" imgH="2223720" progId="CATIA.Product">
                      <p:link updateAutomatic="1"/>
                    </p:oleObj>
                  </mc:Choice>
                  <mc:Fallback>
                    <p:oleObj name="Product" r:id="rId4" imgW="2751840" imgH="2223720" progId="CATIA.Product">
                      <p:link updateAutomatic="1"/>
                      <p:pic>
                        <p:nvPicPr>
                          <p:cNvPr id="12" name="Object 11">
                            <a:extLst>
                              <a:ext uri="{FF2B5EF4-FFF2-40B4-BE49-F238E27FC236}">
                                <a16:creationId xmlns:a16="http://schemas.microsoft.com/office/drawing/2014/main" id="{CF765B26-483F-6C3A-27F5-36B41C7B7C34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5407368" y="2190997"/>
                            <a:ext cx="3199087" cy="258622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DD321C-68FC-1410-D910-97DC51C8DE3F}"/>
                  </a:ext>
                </a:extLst>
              </p:cNvPr>
              <p:cNvSpPr txBox="1"/>
              <p:nvPr/>
            </p:nvSpPr>
            <p:spPr>
              <a:xfrm>
                <a:off x="5331666" y="3872665"/>
                <a:ext cx="1012537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Cathode</a:t>
                </a:r>
                <a:endParaRPr lang="en-GB" sz="2400" dirty="0"/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63975E4B-8B06-2F59-28DE-A621B2A62A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34915" y="3772044"/>
                <a:ext cx="110613" cy="1922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8E66BFD-38DE-A609-193C-6E04D839B48E}"/>
                  </a:ext>
                </a:extLst>
              </p:cNvPr>
              <p:cNvSpPr/>
              <p:nvPr/>
            </p:nvSpPr>
            <p:spPr>
              <a:xfrm>
                <a:off x="6777257" y="3484107"/>
                <a:ext cx="87467" cy="105117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DE3FDE5-3FC7-78AC-4BC5-1842F8067279}"/>
                  </a:ext>
                </a:extLst>
              </p:cNvPr>
              <p:cNvSpPr/>
              <p:nvPr/>
            </p:nvSpPr>
            <p:spPr>
              <a:xfrm>
                <a:off x="6504716" y="3489023"/>
                <a:ext cx="87467" cy="10511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972C4F-DB40-F2D3-2351-593CDB9992BA}"/>
                  </a:ext>
                </a:extLst>
              </p:cNvPr>
              <p:cNvSpPr txBox="1"/>
              <p:nvPr/>
            </p:nvSpPr>
            <p:spPr>
              <a:xfrm>
                <a:off x="5238006" y="2904110"/>
                <a:ext cx="1394854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67" i="1" dirty="0">
                    <a:solidFill>
                      <a:srgbClr val="FF0000"/>
                    </a:solidFill>
                  </a:rPr>
                  <a:t>Extracted beam</a:t>
                </a:r>
                <a:endParaRPr lang="en-GB" sz="1867" i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9B41E4E0-AFF6-5158-9D83-DAB680B822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5285" y="3181884"/>
                <a:ext cx="98005" cy="27628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AB0E76A9-4975-D2F0-DE66-3CE9E71BAC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1484" y="2856789"/>
                <a:ext cx="153810" cy="60138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FC70953-2144-C8A6-2C33-AC6E2AB33DB2}"/>
                  </a:ext>
                </a:extLst>
              </p:cNvPr>
              <p:cNvSpPr txBox="1"/>
              <p:nvPr/>
            </p:nvSpPr>
            <p:spPr>
              <a:xfrm>
                <a:off x="5358822" y="2549012"/>
                <a:ext cx="1483819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67" i="1" dirty="0">
                    <a:solidFill>
                      <a:srgbClr val="7030A0"/>
                    </a:solidFill>
                  </a:rPr>
                  <a:t>Circulating beam</a:t>
                </a:r>
                <a:endParaRPr lang="en-GB" sz="1867" i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6B27109-5CED-C40A-99F7-622685EF4FFC}"/>
                  </a:ext>
                </a:extLst>
              </p:cNvPr>
              <p:cNvSpPr txBox="1"/>
              <p:nvPr/>
            </p:nvSpPr>
            <p:spPr>
              <a:xfrm>
                <a:off x="6540578" y="4287249"/>
                <a:ext cx="806953" cy="3462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Anode</a:t>
                </a:r>
                <a:endParaRPr lang="en-GB" sz="2400" dirty="0"/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F9BD5154-77BC-BF03-E095-A8C8201897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61815" y="3827714"/>
                <a:ext cx="258011" cy="5381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B860FC-75AC-8A40-DC76-4B94677135B2}"/>
                </a:ext>
              </a:extLst>
            </p:cNvPr>
            <p:cNvSpPr txBox="1"/>
            <p:nvPr/>
          </p:nvSpPr>
          <p:spPr>
            <a:xfrm>
              <a:off x="5317911" y="4521667"/>
              <a:ext cx="839183" cy="5002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67" dirty="0">
                  <a:solidFill>
                    <a:srgbClr val="002060"/>
                  </a:solidFill>
                </a:rPr>
                <a:t>Septum wires</a:t>
              </a:r>
              <a:endParaRPr lang="en-GB" sz="1867" dirty="0">
                <a:solidFill>
                  <a:srgbClr val="002060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55924DD-2DB6-9558-FA0A-EE6F77E1FE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6679" y="3864429"/>
              <a:ext cx="232786" cy="691229"/>
            </a:xfrm>
            <a:prstGeom prst="straightConnector1">
              <a:avLst/>
            </a:prstGeom>
            <a:ln>
              <a:solidFill>
                <a:srgbClr val="10428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9069C56-FA03-12CD-1A5D-0219E32880BD}"/>
              </a:ext>
            </a:extLst>
          </p:cNvPr>
          <p:cNvSpPr txBox="1"/>
          <p:nvPr/>
        </p:nvSpPr>
        <p:spPr bwMode="auto">
          <a:xfrm>
            <a:off x="152399" y="103926"/>
            <a:ext cx="6572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ZS – UHV tank and anode</a:t>
            </a:r>
            <a:endParaRPr lang="en-GB" sz="4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46A0C2-5012-19D3-9416-44F94EC1EDBF}"/>
              </a:ext>
            </a:extLst>
          </p:cNvPr>
          <p:cNvSpPr txBox="1"/>
          <p:nvPr/>
        </p:nvSpPr>
        <p:spPr bwMode="auto">
          <a:xfrm>
            <a:off x="8500510" y="2282460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Length: 3.3 m, </a:t>
            </a:r>
            <a:r>
              <a:rPr lang="en-GB" sz="1800" dirty="0"/>
              <a:t>Ø 580 mm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296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DF6DA-7143-BEB3-FE75-CA663F37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A1B5B-DF01-3591-30AF-EFB60067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5CF87E-BB4A-971D-1BB5-12FC38A7973F}"/>
              </a:ext>
            </a:extLst>
          </p:cNvPr>
          <p:cNvSpPr txBox="1"/>
          <p:nvPr/>
        </p:nvSpPr>
        <p:spPr bwMode="auto">
          <a:xfrm>
            <a:off x="152399" y="103926"/>
            <a:ext cx="8333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Low-Z tank design motivations</a:t>
            </a:r>
            <a:endParaRPr lang="en-GB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EDA55C-2FF8-A8CC-131D-90120D90864A}"/>
              </a:ext>
            </a:extLst>
          </p:cNvPr>
          <p:cNvSpPr txBox="1"/>
          <p:nvPr/>
        </p:nvSpPr>
        <p:spPr bwMode="auto">
          <a:xfrm>
            <a:off x="6913842" y="513190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Relative hazard comparison between different material alternatives for the ZS1 tank [2]. </a:t>
            </a:r>
            <a:endParaRPr lang="en-GB" sz="1400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5C3979-0BFE-B15B-534D-1E38E954A7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914400"/>
            <a:ext cx="5422568" cy="411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DF7F53-72B9-0EF4-EB18-46A00B91F9CC}"/>
              </a:ext>
            </a:extLst>
          </p:cNvPr>
          <p:cNvSpPr/>
          <p:nvPr/>
        </p:nvSpPr>
        <p:spPr>
          <a:xfrm>
            <a:off x="7270262" y="2096823"/>
            <a:ext cx="1047779" cy="652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SS304L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12765F-ED6D-8519-46B0-1EC2E0D7C2EA}"/>
              </a:ext>
            </a:extLst>
          </p:cNvPr>
          <p:cNvSpPr/>
          <p:nvPr/>
        </p:nvSpPr>
        <p:spPr>
          <a:xfrm>
            <a:off x="8485537" y="3564424"/>
            <a:ext cx="1047779" cy="652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Titanium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EEBADC-AA1D-8BA7-D736-3129BE4A7104}"/>
              </a:ext>
            </a:extLst>
          </p:cNvPr>
          <p:cNvSpPr/>
          <p:nvPr/>
        </p:nvSpPr>
        <p:spPr>
          <a:xfrm>
            <a:off x="7791421" y="3934143"/>
            <a:ext cx="1047779" cy="652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Al6061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A8E2C1-CA03-7973-AD73-B8A7316741B6}"/>
              </a:ext>
            </a:extLst>
          </p:cNvPr>
          <p:cNvSpPr txBox="1"/>
          <p:nvPr/>
        </p:nvSpPr>
        <p:spPr bwMode="auto">
          <a:xfrm>
            <a:off x="152399" y="1226983"/>
            <a:ext cx="6572221" cy="418576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High interest to demonstrate </a:t>
            </a:r>
            <a:r>
              <a:rPr lang="en-US" sz="2400" b="1" dirty="0"/>
              <a:t>feasibility of low-Z</a:t>
            </a:r>
            <a:r>
              <a:rPr lang="en-US" sz="2400" dirty="0"/>
              <a:t> tank: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b="1" dirty="0"/>
              <a:t>Critical element </a:t>
            </a:r>
            <a:r>
              <a:rPr lang="en-GB" sz="2400" dirty="0"/>
              <a:t>in terms of activation</a:t>
            </a:r>
            <a:endParaRPr lang="en-GB" sz="2400" b="1" dirty="0"/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Highly beneficial to reduce </a:t>
            </a:r>
            <a:r>
              <a:rPr lang="en-GB" sz="2400" b="1" dirty="0"/>
              <a:t>personnel dose rate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b="1" dirty="0"/>
              <a:t>Aluminium</a:t>
            </a:r>
            <a:r>
              <a:rPr lang="en-GB" sz="2400" dirty="0"/>
              <a:t> providing the best </a:t>
            </a:r>
            <a:r>
              <a:rPr lang="en-GB" sz="2400" b="1" dirty="0"/>
              <a:t>reduction factor</a:t>
            </a:r>
            <a:r>
              <a:rPr lang="en-GB" sz="2400" dirty="0"/>
              <a:t> </a:t>
            </a:r>
            <a:r>
              <a:rPr lang="en-GB" sz="2400" b="1" dirty="0"/>
              <a:t>producing less dangerous isotopes </a:t>
            </a:r>
            <a:r>
              <a:rPr lang="en-GB" sz="2400" dirty="0"/>
              <a:t>with respect to stainless-steel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b="1" dirty="0"/>
              <a:t>Faster cooldown</a:t>
            </a:r>
            <a:r>
              <a:rPr lang="en-GB" sz="2400" dirty="0"/>
              <a:t> with respect to titanium</a:t>
            </a:r>
          </a:p>
        </p:txBody>
      </p:sp>
    </p:spTree>
    <p:extLst>
      <p:ext uri="{BB962C8B-B14F-4D97-AF65-F5344CB8AC3E}">
        <p14:creationId xmlns:p14="http://schemas.microsoft.com/office/powerpoint/2010/main" val="269603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DF6DA-7143-BEB3-FE75-CA663F37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A1B5B-DF01-3591-30AF-EFB60067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8F67F-5193-BFE2-958C-C18174D256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097"/>
          <a:stretch/>
        </p:blipFill>
        <p:spPr>
          <a:xfrm>
            <a:off x="1462518" y="3505757"/>
            <a:ext cx="4481083" cy="2812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E0BB26-E3E6-E583-B539-5E483B78FF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959"/>
          <a:stretch/>
        </p:blipFill>
        <p:spPr>
          <a:xfrm>
            <a:off x="6462283" y="3505757"/>
            <a:ext cx="4205717" cy="2818843"/>
          </a:xfrm>
          <a:prstGeom prst="rect">
            <a:avLst/>
          </a:prstGeom>
        </p:spPr>
      </p:pic>
      <p:pic>
        <p:nvPicPr>
          <p:cNvPr id="8" name="Picture 7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73F99A3B-DD32-F191-063B-FBE357C60F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55" y="999631"/>
            <a:ext cx="4898137" cy="22383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A3F450-A485-7C48-1A19-BDD3F24C7BDB}"/>
              </a:ext>
            </a:extLst>
          </p:cNvPr>
          <p:cNvSpPr txBox="1"/>
          <p:nvPr/>
        </p:nvSpPr>
        <p:spPr bwMode="auto">
          <a:xfrm>
            <a:off x="5704829" y="1083499"/>
            <a:ext cx="53597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b="1" i="0" dirty="0">
                <a:solidFill>
                  <a:srgbClr val="0D0D0D"/>
                </a:solidFill>
                <a:effectLst/>
                <a:latin typeface="Söhne"/>
              </a:rPr>
              <a:t>Time Frame:</a:t>
            </a:r>
            <a:r>
              <a:rPr lang="en-GB" sz="1600" b="0" i="0" dirty="0">
                <a:solidFill>
                  <a:srgbClr val="0D0D0D"/>
                </a:solidFill>
                <a:effectLst/>
                <a:latin typeface="Söhne"/>
              </a:rPr>
              <a:t> 1-week cooling period.</a:t>
            </a:r>
          </a:p>
          <a:p>
            <a:pPr algn="l"/>
            <a:r>
              <a:rPr lang="en-GB" sz="1600" b="1" i="0" dirty="0">
                <a:solidFill>
                  <a:srgbClr val="0D0D0D"/>
                </a:solidFill>
                <a:effectLst/>
                <a:latin typeface="Söhne"/>
              </a:rPr>
              <a:t>Comparison Volume:</a:t>
            </a:r>
            <a:r>
              <a:rPr lang="en-GB" sz="1600" b="0" i="0" dirty="0">
                <a:solidFill>
                  <a:srgbClr val="0D0D0D"/>
                </a:solidFill>
                <a:effectLst/>
                <a:latin typeface="Söhne"/>
              </a:rPr>
              <a:t> Purple bar in picture.</a:t>
            </a:r>
          </a:p>
          <a:p>
            <a:pPr algn="l"/>
            <a:r>
              <a:rPr lang="en-GB" sz="1600" dirty="0">
                <a:solidFill>
                  <a:srgbClr val="0D0D0D"/>
                </a:solidFill>
                <a:latin typeface="Söhne"/>
              </a:rPr>
              <a:t>Ratio of current material/low-Z</a:t>
            </a:r>
            <a:endParaRPr lang="en-GB" sz="1600" b="0" i="0" dirty="0">
              <a:solidFill>
                <a:srgbClr val="0D0D0D"/>
              </a:solidFill>
              <a:effectLst/>
              <a:latin typeface="Söhne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51D7E4-49F3-80AC-0B84-9AB5ADA64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865646"/>
              </p:ext>
            </p:extLst>
          </p:nvPr>
        </p:nvGraphicFramePr>
        <p:xfrm>
          <a:off x="5788973" y="2046133"/>
          <a:ext cx="5359724" cy="1219200"/>
        </p:xfrm>
        <a:graphic>
          <a:graphicData uri="http://schemas.openxmlformats.org/drawingml/2006/table">
            <a:tbl>
              <a:tblPr firstRow="1" bandRow="1">
                <a:tableStyleId>{88D326A9-A81B-9881-C969-13F38E75D658}</a:tableStyleId>
              </a:tblPr>
              <a:tblGrid>
                <a:gridCol w="1339931">
                  <a:extLst>
                    <a:ext uri="{9D8B030D-6E8A-4147-A177-3AD203B41FA5}">
                      <a16:colId xmlns:a16="http://schemas.microsoft.com/office/drawing/2014/main" val="3526661410"/>
                    </a:ext>
                  </a:extLst>
                </a:gridCol>
                <a:gridCol w="1339931">
                  <a:extLst>
                    <a:ext uri="{9D8B030D-6E8A-4147-A177-3AD203B41FA5}">
                      <a16:colId xmlns:a16="http://schemas.microsoft.com/office/drawing/2014/main" val="1418835188"/>
                    </a:ext>
                  </a:extLst>
                </a:gridCol>
                <a:gridCol w="1339931">
                  <a:extLst>
                    <a:ext uri="{9D8B030D-6E8A-4147-A177-3AD203B41FA5}">
                      <a16:colId xmlns:a16="http://schemas.microsoft.com/office/drawing/2014/main" val="159392417"/>
                    </a:ext>
                  </a:extLst>
                </a:gridCol>
                <a:gridCol w="1339931">
                  <a:extLst>
                    <a:ext uri="{9D8B030D-6E8A-4147-A177-3AD203B41FA5}">
                      <a16:colId xmlns:a16="http://schemas.microsoft.com/office/drawing/2014/main" val="1129103735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Szenario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Improvement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07357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304L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304L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43481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Al5083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304L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2012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Al5083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Al5083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4963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DA566FD-5A71-7917-EF9C-4705FD1B9F47}"/>
              </a:ext>
            </a:extLst>
          </p:cNvPr>
          <p:cNvSpPr txBox="1"/>
          <p:nvPr/>
        </p:nvSpPr>
        <p:spPr bwMode="auto">
          <a:xfrm>
            <a:off x="152399" y="103926"/>
            <a:ext cx="6572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Dose rate comparison</a:t>
            </a:r>
            <a:endParaRPr lang="en-GB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6066A-D6DB-EC44-025B-C50A65D06B3A}"/>
              </a:ext>
            </a:extLst>
          </p:cNvPr>
          <p:cNvSpPr txBox="1"/>
          <p:nvPr/>
        </p:nvSpPr>
        <p:spPr bwMode="auto">
          <a:xfrm>
            <a:off x="1752600" y="3733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1/2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B1C4E7-E96A-3831-6377-3240409F496F}"/>
              </a:ext>
            </a:extLst>
          </p:cNvPr>
          <p:cNvSpPr txBox="1"/>
          <p:nvPr/>
        </p:nvSpPr>
        <p:spPr bwMode="auto">
          <a:xfrm>
            <a:off x="6858000" y="3733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1/3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11C6BC-7118-6810-61D4-60397C616EE5}"/>
              </a:ext>
            </a:extLst>
          </p:cNvPr>
          <p:cNvSpPr txBox="1"/>
          <p:nvPr/>
        </p:nvSpPr>
        <p:spPr bwMode="auto">
          <a:xfrm>
            <a:off x="6106886" y="353300"/>
            <a:ext cx="5063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Radiological impact of the material choice of the </a:t>
            </a:r>
          </a:p>
          <a:p>
            <a:pPr algn="ctr"/>
            <a:r>
              <a:rPr lang="en-GB" dirty="0"/>
              <a:t>ZS elements (HSE - H. Vincke) </a:t>
            </a:r>
          </a:p>
        </p:txBody>
      </p:sp>
    </p:spTree>
    <p:extLst>
      <p:ext uri="{BB962C8B-B14F-4D97-AF65-F5344CB8AC3E}">
        <p14:creationId xmlns:p14="http://schemas.microsoft.com/office/powerpoint/2010/main" val="211240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1F6AA-D85B-3235-EA50-4637D417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F. Lackner, SX workshop 2024 - Low-Z septa CERN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D1E0A-674B-DC40-4DD6-A08559BC0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CD658D-BE29-CFEE-2DDE-9AF7BDC09906}"/>
              </a:ext>
            </a:extLst>
          </p:cNvPr>
          <p:cNvSpPr txBox="1"/>
          <p:nvPr/>
        </p:nvSpPr>
        <p:spPr bwMode="auto">
          <a:xfrm>
            <a:off x="152400" y="103926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Choice of materials &amp; boundaries</a:t>
            </a:r>
            <a:endParaRPr lang="en-GB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EE1FA0-1437-95E7-EC56-6F5C3C841A53}"/>
              </a:ext>
            </a:extLst>
          </p:cNvPr>
          <p:cNvSpPr txBox="1"/>
          <p:nvPr/>
        </p:nvSpPr>
        <p:spPr bwMode="auto">
          <a:xfrm>
            <a:off x="152400" y="1026110"/>
            <a:ext cx="11887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Titanium very challenging in terms of processing (forming, welding, extrusion…)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Selection of </a:t>
            </a:r>
            <a:r>
              <a:rPr lang="en-US" sz="2000" b="1" dirty="0" err="1"/>
              <a:t>Aluminium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tx1"/>
                </a:solidFill>
              </a:rPr>
              <a:t>EN AW 5083-H111</a:t>
            </a:r>
            <a:r>
              <a:rPr lang="en-US" sz="2000" b="0" dirty="0">
                <a:solidFill>
                  <a:schemeClr val="tx1"/>
                </a:solidFill>
              </a:rPr>
              <a:t>, extruded feedthroughs. </a:t>
            </a:r>
            <a:r>
              <a:rPr lang="en-US" sz="2000" dirty="0"/>
              <a:t>Widely used for UHV applications, high level of weldability, good extrudability, excellent atmospheric corrosion resistance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Implement explosive bonded low-Z </a:t>
            </a:r>
            <a:r>
              <a:rPr lang="en-US" sz="2000" b="1" dirty="0"/>
              <a:t>bi-metal </a:t>
            </a:r>
            <a:r>
              <a:rPr lang="en-US" sz="2000" b="1" dirty="0" err="1"/>
              <a:t>ConFlat</a:t>
            </a:r>
            <a:r>
              <a:rPr lang="en-US" sz="2000" b="1" dirty="0"/>
              <a:t> flanges 316L-5083 </a:t>
            </a:r>
            <a:r>
              <a:rPr lang="en-US" sz="2000" dirty="0"/>
              <a:t>(end covers + lateral ports)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Provide a </a:t>
            </a:r>
            <a:r>
              <a:rPr lang="en-US" sz="2000" b="1" dirty="0">
                <a:sym typeface="Wingdings" panose="05000000000000000000" pitchFamily="2" charset="2"/>
              </a:rPr>
              <a:t>compatible solution for tunnel integration </a:t>
            </a:r>
            <a:r>
              <a:rPr lang="en-US" sz="2000" dirty="0">
                <a:sym typeface="Wingdings" panose="05000000000000000000" pitchFamily="2" charset="2"/>
              </a:rPr>
              <a:t>/ quick-disconnect flanges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ym typeface="Wingdings" panose="05000000000000000000" pitchFamily="2" charset="2"/>
              </a:rPr>
              <a:t>Ensure long term stability </a:t>
            </a:r>
            <a:r>
              <a:rPr lang="en-US" sz="2000" dirty="0">
                <a:sym typeface="Wingdings" panose="05000000000000000000" pitchFamily="2" charset="2"/>
              </a:rPr>
              <a:t>(corrosion, allows several openings)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Manufacturing technology </a:t>
            </a:r>
            <a:r>
              <a:rPr lang="en-US" sz="2000" b="1" dirty="0">
                <a:sym typeface="Wingdings" panose="05000000000000000000" pitchFamily="2" charset="2"/>
              </a:rPr>
              <a:t>validation requires mock-up</a:t>
            </a:r>
            <a:r>
              <a:rPr lang="en-US" sz="2000" dirty="0">
                <a:sym typeface="Wingdings" panose="05000000000000000000" pitchFamily="2" charset="2"/>
              </a:rPr>
              <a:t>, welding tests, NDT…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8B190B-871D-3161-62E9-58BD5DADE1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606" y="3976777"/>
            <a:ext cx="3790406" cy="1897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DE4124-8851-B105-526F-8BAAE1AB1F38}"/>
              </a:ext>
            </a:extLst>
          </p:cNvPr>
          <p:cNvSpPr txBox="1"/>
          <p:nvPr/>
        </p:nvSpPr>
        <p:spPr bwMode="auto">
          <a:xfrm>
            <a:off x="8599952" y="4127435"/>
            <a:ext cx="321104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endParaRPr lang="en-GB" sz="1400" b="1" i="0" dirty="0">
              <a:solidFill>
                <a:srgbClr val="CB6D04"/>
              </a:solidFill>
              <a:effectLst/>
            </a:endParaRPr>
          </a:p>
          <a:p>
            <a:pPr algn="just"/>
            <a:r>
              <a:rPr lang="en-GB" sz="1400" b="1" i="0" dirty="0">
                <a:solidFill>
                  <a:srgbClr val="CB6D04"/>
                </a:solidFill>
                <a:effectLst/>
              </a:rPr>
              <a:t>Poster: </a:t>
            </a:r>
            <a:r>
              <a:rPr lang="en-GB" sz="1400" i="0" dirty="0">
                <a:solidFill>
                  <a:srgbClr val="CB6D04"/>
                </a:solidFill>
                <a:effectLst/>
              </a:rPr>
              <a:t>Ana Teresa Perez Fontenla (CERN-EN) - Advancements in Low Z Materials: Comprehensive Characterization and Applications by the Mechanical and Materials Engineering Group at CERN</a:t>
            </a:r>
          </a:p>
          <a:p>
            <a:pPr algn="just"/>
            <a:endParaRPr lang="en-GB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3BDA56-9968-4D7C-3210-46A30EFC274E}"/>
              </a:ext>
            </a:extLst>
          </p:cNvPr>
          <p:cNvSpPr txBox="1"/>
          <p:nvPr/>
        </p:nvSpPr>
        <p:spPr bwMode="auto">
          <a:xfrm>
            <a:off x="381000" y="5873840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Explosive bonded bi-metal (EN-MME)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683318-DC44-A390-85A7-5B57A65B9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319" y="4089071"/>
            <a:ext cx="3806327" cy="18970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ECA1364-636F-DB98-92EC-B9ACEEF3FBB0}"/>
              </a:ext>
            </a:extLst>
          </p:cNvPr>
          <p:cNvSpPr txBox="1"/>
          <p:nvPr/>
        </p:nvSpPr>
        <p:spPr bwMode="auto">
          <a:xfrm>
            <a:off x="4925241" y="4681573"/>
            <a:ext cx="2992482" cy="6001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1">
                    <a:lumMod val="75000"/>
                  </a:schemeClr>
                </a:solidFill>
              </a:rPr>
              <a:t>Layer 1: X2CrNiMoN17 13-3 1.5 mm </a:t>
            </a:r>
          </a:p>
          <a:p>
            <a:r>
              <a:rPr lang="en-GB" sz="1100" dirty="0">
                <a:solidFill>
                  <a:schemeClr val="tx1">
                    <a:lumMod val="75000"/>
                  </a:schemeClr>
                </a:solidFill>
              </a:rPr>
              <a:t>Layer 2: Ti Gr1 / EN AW 1050 H25 21.5 mm </a:t>
            </a:r>
          </a:p>
          <a:p>
            <a:r>
              <a:rPr lang="en-GB" sz="1100" dirty="0">
                <a:solidFill>
                  <a:schemeClr val="tx1">
                    <a:lumMod val="75000"/>
                  </a:schemeClr>
                </a:solidFill>
              </a:rPr>
              <a:t>Layer 3: EN AW-5083 H111</a:t>
            </a:r>
          </a:p>
        </p:txBody>
      </p:sp>
    </p:spTree>
    <p:extLst>
      <p:ext uri="{BB962C8B-B14F-4D97-AF65-F5344CB8AC3E}">
        <p14:creationId xmlns:p14="http://schemas.microsoft.com/office/powerpoint/2010/main" val="2348345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60A42D-4111-43BF-8A2D-FAD09BD73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D0E4D-3B9E-7176-2D8B-E2BACC309FEF}"/>
              </a:ext>
            </a:extLst>
          </p:cNvPr>
          <p:cNvSpPr txBox="1"/>
          <p:nvPr/>
        </p:nvSpPr>
        <p:spPr>
          <a:xfrm>
            <a:off x="76503" y="118730"/>
            <a:ext cx="5714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ym typeface="Wingdings" panose="05000000000000000000" pitchFamily="2" charset="2"/>
              </a:rPr>
              <a:t>Short-length mock-up fabrication at CERN  </a:t>
            </a:r>
            <a:endParaRPr lang="en-GB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05017-8826-C9E3-B1EC-859154D7B0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8" t="2814" r="3584"/>
          <a:stretch/>
        </p:blipFill>
        <p:spPr>
          <a:xfrm>
            <a:off x="201564" y="515495"/>
            <a:ext cx="2845060" cy="2467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CA3072-D4F4-5511-B1AF-83CD803A1C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643" y="319206"/>
            <a:ext cx="3276600" cy="2467450"/>
          </a:xfrm>
          <a:prstGeom prst="rect">
            <a:avLst/>
          </a:prstGeom>
        </p:spPr>
      </p:pic>
      <p:sp>
        <p:nvSpPr>
          <p:cNvPr id="14" name="TextBox 21">
            <a:extLst>
              <a:ext uri="{FF2B5EF4-FFF2-40B4-BE49-F238E27FC236}">
                <a16:creationId xmlns:a16="http://schemas.microsoft.com/office/drawing/2014/main" id="{7EE6BF53-923B-E4F8-DC1A-16658C466F3D}"/>
              </a:ext>
            </a:extLst>
          </p:cNvPr>
          <p:cNvSpPr txBox="1"/>
          <p:nvPr/>
        </p:nvSpPr>
        <p:spPr>
          <a:xfrm>
            <a:off x="6087642" y="319207"/>
            <a:ext cx="3276599" cy="2616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solidFill>
                  <a:schemeClr val="bg1"/>
                </a:solidFill>
              </a:rPr>
              <a:t>Al plate rolling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15" name="Picture 14" descr="A close-up of a metal cylinder&#10;&#10;Description automatically generated with low confidence">
            <a:extLst>
              <a:ext uri="{FF2B5EF4-FFF2-40B4-BE49-F238E27FC236}">
                <a16:creationId xmlns:a16="http://schemas.microsoft.com/office/drawing/2014/main" id="{0CC87F9B-C054-AF9C-00B9-F37EB80F52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00" y="313225"/>
            <a:ext cx="2067185" cy="2467450"/>
          </a:xfrm>
          <a:prstGeom prst="rect">
            <a:avLst/>
          </a:prstGeom>
        </p:spPr>
      </p:pic>
      <p:sp>
        <p:nvSpPr>
          <p:cNvPr id="16" name="TextBox 21">
            <a:extLst>
              <a:ext uri="{FF2B5EF4-FFF2-40B4-BE49-F238E27FC236}">
                <a16:creationId xmlns:a16="http://schemas.microsoft.com/office/drawing/2014/main" id="{F7AC3ADF-02E4-6049-6B9D-1A194615EAF3}"/>
              </a:ext>
            </a:extLst>
          </p:cNvPr>
          <p:cNvSpPr txBox="1"/>
          <p:nvPr/>
        </p:nvSpPr>
        <p:spPr>
          <a:xfrm>
            <a:off x="9467400" y="313225"/>
            <a:ext cx="2067184" cy="2616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solidFill>
                  <a:schemeClr val="bg1"/>
                </a:solidFill>
              </a:rPr>
              <a:t>EBW longitudinal weld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73655E-8536-0F7A-480D-DFC5700AFF82}"/>
              </a:ext>
            </a:extLst>
          </p:cNvPr>
          <p:cNvSpPr txBox="1"/>
          <p:nvPr/>
        </p:nvSpPr>
        <p:spPr>
          <a:xfrm>
            <a:off x="201566" y="2960598"/>
            <a:ext cx="5193171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Objectives</a:t>
            </a:r>
            <a:r>
              <a:rPr lang="en-GB" b="1" dirty="0"/>
              <a:t>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Manufacturing process validation (Al5083)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Rolling, welding, port extrusions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Assembly test </a:t>
            </a:r>
            <a:r>
              <a:rPr lang="en-GB" dirty="0">
                <a:sym typeface="Wingdings" panose="05000000000000000000" pitchFamily="2" charset="2"/>
              </a:rPr>
              <a:t> welding of CF flanges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He-leak test  leak-tightness of non-standard CF sealing system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Cleaning &amp; Ultra-High Vacuum test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High Voltage test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Welding tests &amp; sample NDT</a:t>
            </a:r>
            <a:endParaRPr lang="en-GB" sz="2000" dirty="0">
              <a:sym typeface="Wingdings" panose="05000000000000000000" pitchFamily="2" charset="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850876B-0BCC-691B-4ABA-994F524509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276" y="2960598"/>
            <a:ext cx="2366763" cy="3088011"/>
          </a:xfrm>
          <a:prstGeom prst="rect">
            <a:avLst/>
          </a:prstGeom>
        </p:spPr>
      </p:pic>
      <p:sp>
        <p:nvSpPr>
          <p:cNvPr id="21" name="TextBox 21">
            <a:extLst>
              <a:ext uri="{FF2B5EF4-FFF2-40B4-BE49-F238E27FC236}">
                <a16:creationId xmlns:a16="http://schemas.microsoft.com/office/drawing/2014/main" id="{997592D4-41C8-A3A0-504A-CBD681D85BDA}"/>
              </a:ext>
            </a:extLst>
          </p:cNvPr>
          <p:cNvSpPr txBox="1"/>
          <p:nvPr/>
        </p:nvSpPr>
        <p:spPr>
          <a:xfrm>
            <a:off x="5683276" y="5786999"/>
            <a:ext cx="2366762" cy="2616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solidFill>
                  <a:schemeClr val="bg1"/>
                </a:solidFill>
              </a:rPr>
              <a:t>Al vessel extrusion tooling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0A3AD3-37E2-1EBB-6747-F6A3DF2C7180}"/>
              </a:ext>
            </a:extLst>
          </p:cNvPr>
          <p:cNvSpPr txBox="1"/>
          <p:nvPr/>
        </p:nvSpPr>
        <p:spPr>
          <a:xfrm>
            <a:off x="3149781" y="969869"/>
            <a:ext cx="2641125" cy="11541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Large flange + cover from bi-metal material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Full validation of all  procedures towards Q2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C58186-CA4F-1003-43DF-F53EC29B2E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0356" y="3429000"/>
            <a:ext cx="1700078" cy="2619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0F558-EB53-6CA0-BA90-49BCAE0BC3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2156" y="3429000"/>
            <a:ext cx="1909232" cy="2619609"/>
          </a:xfrm>
          <a:prstGeom prst="rect">
            <a:avLst/>
          </a:prstGeom>
        </p:spPr>
      </p:pic>
      <p:sp>
        <p:nvSpPr>
          <p:cNvPr id="9" name="TextBox 21">
            <a:extLst>
              <a:ext uri="{FF2B5EF4-FFF2-40B4-BE49-F238E27FC236}">
                <a16:creationId xmlns:a16="http://schemas.microsoft.com/office/drawing/2014/main" id="{5DEB70B4-2D82-575C-0389-CC76F1F8D443}"/>
              </a:ext>
            </a:extLst>
          </p:cNvPr>
          <p:cNvSpPr txBox="1"/>
          <p:nvPr/>
        </p:nvSpPr>
        <p:spPr>
          <a:xfrm>
            <a:off x="8242156" y="2947442"/>
            <a:ext cx="1909232" cy="4308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solidFill>
                  <a:schemeClr val="bg1"/>
                </a:solidFill>
              </a:rPr>
              <a:t>Extrusion at ambient temperature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F675F62E-2849-A2DB-35EB-96B29E7AFF7C}"/>
              </a:ext>
            </a:extLst>
          </p:cNvPr>
          <p:cNvSpPr txBox="1"/>
          <p:nvPr/>
        </p:nvSpPr>
        <p:spPr>
          <a:xfrm>
            <a:off x="10290356" y="2963141"/>
            <a:ext cx="1700077" cy="4308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solidFill>
                  <a:schemeClr val="bg1"/>
                </a:solidFill>
              </a:rPr>
              <a:t>Extrusion after heating at  300</a:t>
            </a: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4C6F6A-9B5F-F679-4FF6-93BA216F961A}"/>
              </a:ext>
            </a:extLst>
          </p:cNvPr>
          <p:cNvSpPr txBox="1">
            <a:spLocks/>
          </p:cNvSpPr>
          <p:nvPr/>
        </p:nvSpPr>
        <p:spPr bwMode="auto">
          <a:xfrm>
            <a:off x="4259262" y="6408000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F. Lackner, SX workshop 2024 - Low-Z septa CERN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56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 1">
      <a:dk1>
        <a:srgbClr val="0033A0"/>
      </a:dk1>
      <a:lt1>
        <a:srgbClr val="FFFFFF"/>
      </a:lt1>
      <a:dk2>
        <a:srgbClr val="2F2F2F"/>
      </a:dk2>
      <a:lt2>
        <a:srgbClr val="E7E6E6"/>
      </a:lt2>
      <a:accent1>
        <a:srgbClr val="0033A0"/>
      </a:accent1>
      <a:accent2>
        <a:srgbClr val="61C4D3"/>
      </a:accent2>
      <a:accent3>
        <a:srgbClr val="E15E32"/>
      </a:accent3>
      <a:accent4>
        <a:srgbClr val="BDBDCB"/>
      </a:accent4>
      <a:accent5>
        <a:srgbClr val="6E2466"/>
      </a:accent5>
      <a:accent6>
        <a:srgbClr val="1C4469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prstGeom prst="rect">
          <a:avLst/>
        </a:prstGeom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Presentation1" id="{4BAFF76A-A20B-4089-AB48-234926712CC8}" vid="{5EFE5F0C-CD44-4BF7-ACEE-B23D5F6DD0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f95aa52-cd6b-4640-8055-b6878204e9c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998A42CCF0D54BA8787DEDA205A3C3" ma:contentTypeVersion="10" ma:contentTypeDescription="Create a new document." ma:contentTypeScope="" ma:versionID="3ed2a6a22523b8c94491c149d0ab24d3">
  <xsd:schema xmlns:xsd="http://www.w3.org/2001/XMLSchema" xmlns:xs="http://www.w3.org/2001/XMLSchema" xmlns:p="http://schemas.microsoft.com/office/2006/metadata/properties" xmlns:ns3="3f95aa52-cd6b-4640-8055-b6878204e9cd" targetNamespace="http://schemas.microsoft.com/office/2006/metadata/properties" ma:root="true" ma:fieldsID="72773f4702a74f3a632b15e7fb76edca" ns3:_="">
    <xsd:import namespace="3f95aa52-cd6b-4640-8055-b6878204e9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95aa52-cd6b-4640-8055-b6878204e9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02189B-724E-4BF8-BE8E-69981290ED40}">
  <ds:schemaRefs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3f95aa52-cd6b-4640-8055-b6878204e9cd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12CA14-A4D0-4937-A75E-184CE4E2AB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7A4971-F300-4E27-9C3A-0278ACA799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95aa52-cd6b-4640-8055-b6878204e9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23319</TotalTime>
  <Words>2003</Words>
  <Application>Microsoft Office PowerPoint</Application>
  <DocSecurity>0</DocSecurity>
  <PresentationFormat>Widescreen</PresentationFormat>
  <Paragraphs>354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Söhne</vt:lpstr>
      <vt:lpstr>Office Theme</vt:lpstr>
      <vt:lpstr>file:///C:\SMARTEAMProd_Tmp\lojorat\CAD001819380.CATProduct</vt:lpstr>
      <vt:lpstr>SMARTEAM://_STFILE_C:/SMARTEAMProd_Tmp/lojorat/CAD001821013.CATProduct%25VERS_1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Anode Low-Z development</vt:lpstr>
      <vt:lpstr>Anode activation – Low-Z?</vt:lpstr>
      <vt:lpstr>Low-Z anode – numerical results:</vt:lpstr>
      <vt:lpstr>Anode machining &amp; metrology</vt:lpstr>
      <vt:lpstr>Straightness I</vt:lpstr>
      <vt:lpstr>Straightness II</vt:lpstr>
      <vt:lpstr>Conclusion and further work</vt:lpstr>
      <vt:lpstr>PowerPoint Presentation</vt:lpstr>
    </vt:vector>
  </TitlesOfParts>
  <Manager/>
  <Company>CERN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Fabrizio Pirozzi</dc:creator>
  <cp:keywords/>
  <dc:description/>
  <cp:lastModifiedBy>Friedrich Lackner</cp:lastModifiedBy>
  <cp:revision>299</cp:revision>
  <dcterms:created xsi:type="dcterms:W3CDTF">2021-10-19T11:53:28Z</dcterms:created>
  <dcterms:modified xsi:type="dcterms:W3CDTF">2024-02-13T14:10:10Z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0x01010079998A42CCF0D54BA8787DEDA205A3C3</vt:lpwstr>
  </property>
</Properties>
</file>