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84" r:id="rId2"/>
  </p:sldMasterIdLst>
  <p:notesMasterIdLst>
    <p:notesMasterId r:id="rId32"/>
  </p:notesMasterIdLst>
  <p:handoutMasterIdLst>
    <p:handoutMasterId r:id="rId33"/>
  </p:handoutMasterIdLst>
  <p:sldIdLst>
    <p:sldId id="294" r:id="rId3"/>
    <p:sldId id="303" r:id="rId4"/>
    <p:sldId id="879" r:id="rId5"/>
    <p:sldId id="893" r:id="rId6"/>
    <p:sldId id="878" r:id="rId7"/>
    <p:sldId id="869" r:id="rId8"/>
    <p:sldId id="299" r:id="rId9"/>
    <p:sldId id="890" r:id="rId10"/>
    <p:sldId id="300" r:id="rId11"/>
    <p:sldId id="877" r:id="rId12"/>
    <p:sldId id="305" r:id="rId13"/>
    <p:sldId id="889" r:id="rId14"/>
    <p:sldId id="322" r:id="rId15"/>
    <p:sldId id="319" r:id="rId16"/>
    <p:sldId id="886" r:id="rId17"/>
    <p:sldId id="887" r:id="rId18"/>
    <p:sldId id="881" r:id="rId19"/>
    <p:sldId id="883" r:id="rId20"/>
    <p:sldId id="885" r:id="rId21"/>
    <p:sldId id="888" r:id="rId22"/>
    <p:sldId id="896" r:id="rId23"/>
    <p:sldId id="894" r:id="rId24"/>
    <p:sldId id="873" r:id="rId25"/>
    <p:sldId id="895" r:id="rId26"/>
    <p:sldId id="892" r:id="rId27"/>
    <p:sldId id="311" r:id="rId28"/>
    <p:sldId id="315" r:id="rId29"/>
    <p:sldId id="316" r:id="rId30"/>
    <p:sldId id="306" r:id="rId3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00"/>
    <a:srgbClr val="95B3D7"/>
    <a:srgbClr val="004C97"/>
    <a:srgbClr val="FF99FF"/>
    <a:srgbClr val="97D7EB"/>
    <a:srgbClr val="98D7EA"/>
    <a:srgbClr val="98D7EB"/>
    <a:srgbClr val="50504E"/>
    <a:srgbClr val="4E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9" autoAdjust="0"/>
    <p:restoredTop sz="94663"/>
  </p:normalViewPr>
  <p:slideViewPr>
    <p:cSldViewPr snapToGrid="0" snapToObjects="1" showGuides="1">
      <p:cViewPr varScale="1">
        <p:scale>
          <a:sx n="102" d="100"/>
          <a:sy n="102" d="100"/>
        </p:scale>
        <p:origin x="82" y="163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04512" y="4878161"/>
            <a:ext cx="5734976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EC978-322D-764F-8840-2D1F2FCF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78" y="162462"/>
            <a:ext cx="7886700" cy="3704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76C8D9-A140-7E73-22E5-B539C16EC57C}"/>
              </a:ext>
            </a:extLst>
          </p:cNvPr>
          <p:cNvCxnSpPr/>
          <p:nvPr userDrawn="1"/>
        </p:nvCxnSpPr>
        <p:spPr>
          <a:xfrm>
            <a:off x="401782" y="532866"/>
            <a:ext cx="713509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27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E7F0-8D0B-FE86-1B6D-1F9DCAA1D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E663A-95DF-43EE-957B-DA846B21F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AEA2B-8C45-D26B-2FFF-ADF1769F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9,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82524-B037-2F0C-131A-2C458ED0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   Mitigation of SX beam losses with crystal shadowing at 8GeV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FF1B8-FD34-786B-EDF7-CC2E198B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E73C-30BB-4376-B9EB-6D9DA1A90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1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13E2-5FC1-02D2-61BB-C653AB8ED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ECCE-C16B-F211-068B-F11808BB8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892C0-807C-0166-B3E2-AFFEF333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9,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97521-E8B1-0D5F-A0DE-2A1479C1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   Mitigation of SX beam losses with crystal shadowing at 8GeV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A56DF-8E32-F9D1-BD36-94B6527D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E73C-30BB-4376-B9EB-6D9DA1A90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5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9718-F32F-701B-0482-7B4E2F23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626FA-CC79-AD22-697F-6CD027F1D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FEB80-DD8C-5E54-A04E-7301A93F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9,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4238C-AFA1-42B3-9C4D-267197726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   Mitigation of SX beam losses with crystal shadowing at 8GeV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52D35-F2A1-4A09-3245-47CA77DC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E73C-30BB-4376-B9EB-6D9DA1A90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17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D620-B431-8244-EB28-6B5E562E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2168B-3050-556D-BF7A-6036D4A79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DB948-F4BD-E75E-83AC-C9F5D0133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AE238-867F-95EE-3D7B-E6A57CAE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9,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9535B-2B92-C395-842D-ABBECC40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   Mitigation of SX beam losses with crystal shadowing at 8GeV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78917-22BC-447C-F123-A11E2DEB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E73C-30BB-4376-B9EB-6D9DA1A90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99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9C06-4417-7A3A-8C83-DEABEABD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59EA4-306C-9F95-5FEE-EA136A83A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F3F59-5920-C179-CEAA-D3820852F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20FC3-87A1-6F3B-770C-4EFC182FB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A29DF4-1229-ACB9-AEB4-B55854DA0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CAEF7-DDF0-0968-E463-2E4ACCF8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9, 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A2A779-99BD-7F0E-70C4-22646787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   Mitigation of SX beam losses with crystal shadowing at 8GeV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A1220C-B9C9-6A9D-50CE-E1BBE136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E73C-30BB-4376-B9EB-6D9DA1A90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89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CACC7-2C81-265A-D215-5D1EB67F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10937-E061-0751-6D10-EACFFBE5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9,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557847-C973-55F4-35B6-6F79C1DB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   Mitigation of SX beam losses with crystal shadowing at 8GeV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9D8B4-119E-E02F-925D-02130E20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E73C-30BB-4376-B9EB-6D9DA1A90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5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63312D-290F-E97E-1238-CEC37D1B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9, 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839CFF-FD4B-62A5-C22F-966812899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   Mitigation of SX beam losses with crystal shadowing at 8GeV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14AFF0-2D3D-4584-D022-E3E306BF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E73C-30BB-4376-B9EB-6D9DA1A90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19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A69F-27ED-CA1A-345C-DE875BCC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81E6D-7A50-BB1B-634C-B32780CE5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A240A-6544-25BE-981B-7FBB2627A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B139D7-4773-3D47-7E70-64275B38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9,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729C3-CF00-3A12-22F1-04BC29548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   Mitigation of SX beam losses with crystal shadowing at 8GeV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9120D2-B341-CA67-F05B-9B64F940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E73C-30BB-4376-B9EB-6D9DA1A90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43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8E66A-C4C1-37E3-5417-623C6009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CB6CB-E793-C992-6085-6C3AA9CF6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550C4-BFD1-D343-37A2-F54BDD962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33ABF-D5DF-DA72-EBB6-3FCF38CE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9,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5183F-9820-68FA-3099-AFCD7957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   Mitigation of SX beam losses with crystal shadowing at 8GeV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EB8F0-5748-5C21-10D1-47F6A86A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E73C-30BB-4376-B9EB-6D9DA1A90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85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9426-5A02-3CB9-7D57-C168CAFF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3203B-8FF2-2A8E-64AF-C1AB74A9B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E97CD-62A7-79A8-DA95-CF47F50C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9,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41A97-C031-D95C-C2C0-2D0BB348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   Mitigation of SX beam losses with crystal shadowing at 8GeV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7B5EE-E98B-8008-E102-E291A0A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E73C-30BB-4376-B9EB-6D9DA1A90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3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21D248-B442-6754-15FA-56433D6A3F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EA06B-E742-FD5E-4B5D-D11515886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76B50-B9DA-A194-C91B-86B6BF75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9,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5BA8D-BADB-4394-9F6B-02BCDBDE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V.Nagaslaev    Mitigation of SX beam losses with crystal shadowing at 8GeV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B7939-2EC8-2CC4-8F9A-E45434D5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E73C-30BB-4376-B9EB-6D9DA1A90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0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AC1C26-7F83-B8CF-333C-46131CCCFFF9}"/>
              </a:ext>
            </a:extLst>
          </p:cNvPr>
          <p:cNvSpPr txBox="1">
            <a:spLocks/>
          </p:cNvSpPr>
          <p:nvPr userDrawn="1"/>
        </p:nvSpPr>
        <p:spPr>
          <a:xfrm>
            <a:off x="550678" y="162462"/>
            <a:ext cx="7886700" cy="370404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000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95AD64-4B12-8A5D-FCA4-BB841868F989}"/>
              </a:ext>
            </a:extLst>
          </p:cNvPr>
          <p:cNvCxnSpPr/>
          <p:nvPr userDrawn="1"/>
        </p:nvCxnSpPr>
        <p:spPr>
          <a:xfrm>
            <a:off x="401782" y="532866"/>
            <a:ext cx="713509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19" r:id="rId2"/>
    <p:sldLayoutId id="2147484123" r:id="rId3"/>
    <p:sldLayoutId id="2147484124" r:id="rId4"/>
    <p:sldLayoutId id="2147484125" r:id="rId5"/>
    <p:sldLayoutId id="2147484126" r:id="rId6"/>
    <p:sldLayoutId id="2147484128" r:id="rId7"/>
    <p:sldLayoutId id="2147484127" r:id="rId8"/>
    <p:sldLayoutId id="2147484104" r:id="rId9"/>
    <p:sldLayoutId id="2147484105" r:id="rId10"/>
    <p:sldLayoutId id="2147484120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3A3D4-E350-2810-F3F7-C3073FF16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F0E07-B5D5-2A9B-17A2-683B2CF68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9,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B3D22-2E6A-A8F6-B530-6E7283360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V.Nagaslaev    Mitigation of SX beam losses with crystal shadowing at 8GeV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7F2C8-27F3-1CB2-AA1B-27A3684DC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E73C-30BB-4376-B9EB-6D9DA1A909D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C17FA27-DA1B-C07F-1123-7613BB4E56A7}"/>
              </a:ext>
            </a:extLst>
          </p:cNvPr>
          <p:cNvSpPr txBox="1">
            <a:spLocks/>
          </p:cNvSpPr>
          <p:nvPr userDrawn="1"/>
        </p:nvSpPr>
        <p:spPr>
          <a:xfrm>
            <a:off x="550678" y="162462"/>
            <a:ext cx="7886700" cy="37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D68544-85E4-8975-8815-B73D8F62E466}"/>
              </a:ext>
            </a:extLst>
          </p:cNvPr>
          <p:cNvCxnSpPr/>
          <p:nvPr userDrawn="1"/>
        </p:nvCxnSpPr>
        <p:spPr>
          <a:xfrm>
            <a:off x="401782" y="532866"/>
            <a:ext cx="713509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0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927" y="4109111"/>
            <a:ext cx="3969821" cy="891954"/>
          </a:xfrm>
        </p:spPr>
        <p:txBody>
          <a:bodyPr/>
          <a:lstStyle/>
          <a:p>
            <a:r>
              <a:rPr lang="en-US" sz="1400" dirty="0" err="1"/>
              <a:t>V.Nagaslaev</a:t>
            </a:r>
            <a:r>
              <a:rPr lang="en-US" sz="1400" dirty="0"/>
              <a:t> (Fermilab)</a:t>
            </a:r>
          </a:p>
          <a:p>
            <a:r>
              <a:rPr lang="en-US" sz="1400" dirty="0"/>
              <a:t>5</a:t>
            </a:r>
            <a:r>
              <a:rPr lang="en-US" sz="1400" baseline="30000" dirty="0"/>
              <a:t>th</a:t>
            </a:r>
            <a:r>
              <a:rPr lang="en-US" sz="1400" dirty="0"/>
              <a:t> SX Workshop, Wiener Neustadt	</a:t>
            </a:r>
          </a:p>
          <a:p>
            <a:r>
              <a:rPr lang="en-US" sz="1400" dirty="0"/>
              <a:t>February 13, 2024</a:t>
            </a:r>
          </a:p>
          <a:p>
            <a:r>
              <a:rPr lang="en-US" sz="1400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/>
              <a:t>Feasibility study for crystal shadowing in 8GeV </a:t>
            </a:r>
          </a:p>
          <a:p>
            <a:pPr algn="ctr"/>
            <a:r>
              <a:rPr lang="en-US" sz="1800" dirty="0"/>
              <a:t>Slow Extraction at Fermilab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9" y="128342"/>
            <a:ext cx="7886700" cy="370404"/>
          </a:xfrm>
        </p:spPr>
        <p:txBody>
          <a:bodyPr/>
          <a:lstStyle/>
          <a:p>
            <a:r>
              <a:rPr lang="en-US" sz="2000" dirty="0"/>
              <a:t>Phase II:  Accelerator tracking using MARS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1D143-250B-8A07-271D-23473BEB9169}"/>
              </a:ext>
            </a:extLst>
          </p:cNvPr>
          <p:cNvSpPr txBox="1"/>
          <p:nvPr/>
        </p:nvSpPr>
        <p:spPr>
          <a:xfrm>
            <a:off x="429419" y="687988"/>
            <a:ext cx="4283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Delivery Ring “Extraction section”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778B42-43B7-A594-05A2-9339D3E176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636" y="1267065"/>
            <a:ext cx="2958742" cy="2609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12816B-8807-3389-75AC-7EA9A9FC50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924" y="1264392"/>
            <a:ext cx="2968712" cy="26093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F55991-1F40-5E62-EC72-EC4BD63427F0}"/>
              </a:ext>
            </a:extLst>
          </p:cNvPr>
          <p:cNvSpPr/>
          <p:nvPr/>
        </p:nvSpPr>
        <p:spPr>
          <a:xfrm>
            <a:off x="3165652" y="2425281"/>
            <a:ext cx="45719" cy="6310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F67DCB-A53B-11D3-FDF3-ED6F5045146A}"/>
              </a:ext>
            </a:extLst>
          </p:cNvPr>
          <p:cNvSpPr txBox="1"/>
          <p:nvPr/>
        </p:nvSpPr>
        <p:spPr>
          <a:xfrm>
            <a:off x="338149" y="1317747"/>
            <a:ext cx="246105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Lattice elements: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ESS1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Q203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ESS2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Q204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err="1"/>
              <a:t>Lambertson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C-Magnet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Aperture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Crystal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Grossly exaggerated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18F87-C9F1-5FBD-7A1A-5F956B4C8535}"/>
              </a:ext>
            </a:extLst>
          </p:cNvPr>
          <p:cNvSpPr txBox="1"/>
          <p:nvPr/>
        </p:nvSpPr>
        <p:spPr>
          <a:xfrm>
            <a:off x="2571070" y="4132719"/>
            <a:ext cx="3230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No multi-turn tracking is needed</a:t>
            </a:r>
          </a:p>
        </p:txBody>
      </p:sp>
    </p:spTree>
    <p:extLst>
      <p:ext uri="{BB962C8B-B14F-4D97-AF65-F5344CB8AC3E}">
        <p14:creationId xmlns:p14="http://schemas.microsoft.com/office/powerpoint/2010/main" val="345545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9" y="128342"/>
            <a:ext cx="7886700" cy="370404"/>
          </a:xfrm>
        </p:spPr>
        <p:txBody>
          <a:bodyPr/>
          <a:lstStyle/>
          <a:p>
            <a:r>
              <a:rPr lang="en-US" sz="2000" dirty="0"/>
              <a:t>Efficiency calculations in the end of the Extraction section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845D16-EA43-04F3-0498-8346536AD8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268" y="833242"/>
            <a:ext cx="2633068" cy="1866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F2D84A-13DB-D377-DFC1-CCE46EAA51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270" y="833242"/>
            <a:ext cx="2633068" cy="1855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F863D1-BF23-9138-98CE-D0C37B271A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64" y="2767430"/>
            <a:ext cx="2642219" cy="1865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AB232-73EA-A03E-CAF7-B774FD544D5B}"/>
              </a:ext>
            </a:extLst>
          </p:cNvPr>
          <p:cNvSpPr txBox="1"/>
          <p:nvPr/>
        </p:nvSpPr>
        <p:spPr>
          <a:xfrm>
            <a:off x="182250" y="833242"/>
            <a:ext cx="30445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Filter 1:  </a:t>
            </a:r>
          </a:p>
          <a:p>
            <a:r>
              <a:rPr lang="en-US" sz="2000" dirty="0"/>
              <a:t>	</a:t>
            </a:r>
            <a:r>
              <a:rPr lang="en-US" sz="1800" dirty="0"/>
              <a:t>Pass through the 	Extraction section</a:t>
            </a:r>
          </a:p>
          <a:p>
            <a:r>
              <a:rPr lang="en-US" sz="1800" dirty="0"/>
              <a:t>	(survived in tracking)</a:t>
            </a:r>
          </a:p>
          <a:p>
            <a:endParaRPr lang="en-US" sz="2000" dirty="0"/>
          </a:p>
          <a:p>
            <a:r>
              <a:rPr lang="en-US" sz="2000" dirty="0"/>
              <a:t>Filter 2: </a:t>
            </a:r>
          </a:p>
          <a:p>
            <a:r>
              <a:rPr lang="en-US" sz="2000" dirty="0"/>
              <a:t>	</a:t>
            </a:r>
            <a:r>
              <a:rPr lang="en-US" sz="1800" dirty="0"/>
              <a:t>Stay in the aperture</a:t>
            </a:r>
          </a:p>
          <a:p>
            <a:r>
              <a:rPr lang="en-US" sz="1800" dirty="0"/>
              <a:t>	(within green ellipses)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1800" dirty="0"/>
              <a:t>Nominal     Eff=98.5%</a:t>
            </a:r>
          </a:p>
          <a:p>
            <a:r>
              <a:rPr lang="en-US" sz="1800" dirty="0"/>
              <a:t>MARS tracking reproduces the design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6E4FE-46C1-A471-EEE9-1DD883F6A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270" y="2765496"/>
            <a:ext cx="2640628" cy="185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95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9" y="128342"/>
            <a:ext cx="7886700" cy="370404"/>
          </a:xfrm>
        </p:spPr>
        <p:txBody>
          <a:bodyPr/>
          <a:lstStyle/>
          <a:p>
            <a:r>
              <a:rPr lang="en-US" sz="2000" dirty="0"/>
              <a:t>More details about Proof-of-Principle simulation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2F1D9-B8BC-4A3A-8566-311A07B6C6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822" y="1651220"/>
            <a:ext cx="5734976" cy="306675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69D612-0175-9600-FB9E-5426A78AD627}"/>
              </a:ext>
            </a:extLst>
          </p:cNvPr>
          <p:cNvSpPr txBox="1"/>
          <p:nvPr/>
        </p:nvSpPr>
        <p:spPr>
          <a:xfrm>
            <a:off x="222250" y="844702"/>
            <a:ext cx="8392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Detailed analysis of the Proof-of-Principle simulation studies is available online</a:t>
            </a:r>
          </a:p>
        </p:txBody>
      </p:sp>
    </p:spTree>
    <p:extLst>
      <p:ext uri="{BB962C8B-B14F-4D97-AF65-F5344CB8AC3E}">
        <p14:creationId xmlns:p14="http://schemas.microsoft.com/office/powerpoint/2010/main" val="179352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C0252-6D76-6DB2-73B4-C0B8E657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C22B8-9E76-0032-6DA7-025D6E4E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A8FD7-759A-BBCA-CB52-4541E33C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C58F68-BEA1-AED9-C90C-5F3ABCD6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Effect of crystal channeling for the beam design parameters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F1248A-34AD-12E8-97D7-1BCA27E43FB1}"/>
              </a:ext>
            </a:extLst>
          </p:cNvPr>
          <p:cNvGrpSpPr/>
          <p:nvPr/>
        </p:nvGrpSpPr>
        <p:grpSpPr>
          <a:xfrm>
            <a:off x="2036066" y="992102"/>
            <a:ext cx="4584589" cy="2755631"/>
            <a:chOff x="2279705" y="1193934"/>
            <a:chExt cx="4584589" cy="27556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373882-A245-1779-4C4E-F7566C5FF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9705" y="1193934"/>
              <a:ext cx="4584589" cy="27556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FCC7759-CFBD-492D-A054-152388EB11AC}"/>
                </a:ext>
              </a:extLst>
            </p:cNvPr>
            <p:cNvCxnSpPr/>
            <p:nvPr/>
          </p:nvCxnSpPr>
          <p:spPr>
            <a:xfrm>
              <a:off x="3069236" y="2743200"/>
              <a:ext cx="3575154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dash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2A130F3-B165-E439-39D1-D12189ED0E0A}"/>
                </a:ext>
              </a:extLst>
            </p:cNvPr>
            <p:cNvCxnSpPr/>
            <p:nvPr/>
          </p:nvCxnSpPr>
          <p:spPr>
            <a:xfrm>
              <a:off x="3045501" y="3139190"/>
              <a:ext cx="3575154" cy="0"/>
            </a:xfrm>
            <a:prstGeom prst="line">
              <a:avLst/>
            </a:prstGeom>
            <a:ln w="19050">
              <a:solidFill>
                <a:srgbClr val="FF9900"/>
              </a:solidFill>
              <a:prstDash val="dash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3C592F-B340-B76B-AC45-7B0BD24AA866}"/>
                </a:ext>
              </a:extLst>
            </p:cNvPr>
            <p:cNvGrpSpPr/>
            <p:nvPr/>
          </p:nvGrpSpPr>
          <p:grpSpPr>
            <a:xfrm>
              <a:off x="3542705" y="2743200"/>
              <a:ext cx="1159515" cy="395990"/>
              <a:chOff x="5826641" y="2188405"/>
              <a:chExt cx="1159515" cy="395990"/>
            </a:xfrm>
          </p:grpSpPr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21225F01-9BC1-686E-1A97-652FC107E7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6642" y="2188405"/>
                <a:ext cx="0" cy="395990"/>
              </a:xfrm>
              <a:prstGeom prst="straightConnector1">
                <a:avLst/>
              </a:prstGeom>
              <a:ln w="19050">
                <a:solidFill>
                  <a:srgbClr val="004C97"/>
                </a:solidFill>
                <a:headEnd type="triangle"/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59CB11-1E8D-A2AF-9EC8-37D933864612}"/>
                  </a:ext>
                </a:extLst>
              </p:cNvPr>
              <p:cNvSpPr txBox="1"/>
              <p:nvPr/>
            </p:nvSpPr>
            <p:spPr>
              <a:xfrm>
                <a:off x="5826641" y="2280792"/>
                <a:ext cx="11595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rgbClr val="004C97"/>
                    </a:solidFill>
                  </a:rPr>
                  <a:t>x3 reduction</a:t>
                </a: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140D69A-4864-483B-83A7-B791D018724D}"/>
              </a:ext>
            </a:extLst>
          </p:cNvPr>
          <p:cNvSpPr txBox="1"/>
          <p:nvPr/>
        </p:nvSpPr>
        <p:spPr>
          <a:xfrm>
            <a:off x="839343" y="4112892"/>
            <a:ext cx="7615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With beam divergence rms=40 </a:t>
            </a:r>
            <a:r>
              <a:rPr lang="en-US" sz="2000" dirty="0" err="1"/>
              <a:t>uR</a:t>
            </a:r>
            <a:r>
              <a:rPr lang="en-US" sz="2000" dirty="0"/>
              <a:t>, beam losses drop by over factor of 3</a:t>
            </a:r>
          </a:p>
        </p:txBody>
      </p:sp>
    </p:spTree>
    <p:extLst>
      <p:ext uri="{BB962C8B-B14F-4D97-AF65-F5344CB8AC3E}">
        <p14:creationId xmlns:p14="http://schemas.microsoft.com/office/powerpoint/2010/main" val="34406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4C67FB-CE73-4650-8C2D-FEF3A6D5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7E9C9-430C-AB98-290C-A1BC2501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82019-7DF8-F86E-9E1C-56912EC2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424FA8-8854-7DFD-95D8-A2C3E3F9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Conservative beam parameters: rms angle=80uRad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A1D1A6-BF4E-0174-4F51-071084732CC7}"/>
              </a:ext>
            </a:extLst>
          </p:cNvPr>
          <p:cNvSpPr txBox="1"/>
          <p:nvPr/>
        </p:nvSpPr>
        <p:spPr>
          <a:xfrm>
            <a:off x="686352" y="3940477"/>
            <a:ext cx="744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The minimum loss point shows the 41% beam loss </a:t>
            </a:r>
          </a:p>
          <a:p>
            <a:pPr algn="ctr"/>
            <a:r>
              <a:rPr lang="en-US" sz="1800" dirty="0"/>
              <a:t>reduction compared to no crystal configuration.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396449-9207-727B-8026-F1BE447DF4AF}"/>
              </a:ext>
            </a:extLst>
          </p:cNvPr>
          <p:cNvGrpSpPr/>
          <p:nvPr/>
        </p:nvGrpSpPr>
        <p:grpSpPr>
          <a:xfrm>
            <a:off x="2060303" y="909927"/>
            <a:ext cx="4579648" cy="2909451"/>
            <a:chOff x="2562804" y="1342314"/>
            <a:chExt cx="3543607" cy="222675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4DCB262-5890-BC9D-6BE0-EDD796F36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804" y="1342314"/>
              <a:ext cx="3543607" cy="2226757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AE718A5-6FD8-6684-40BB-2F07B157B0D6}"/>
                </a:ext>
              </a:extLst>
            </p:cNvPr>
            <p:cNvCxnSpPr/>
            <p:nvPr/>
          </p:nvCxnSpPr>
          <p:spPr>
            <a:xfrm>
              <a:off x="2982393" y="2078660"/>
              <a:ext cx="2945219" cy="0"/>
            </a:xfrm>
            <a:prstGeom prst="line">
              <a:avLst/>
            </a:prstGeom>
            <a:ln w="19050">
              <a:solidFill>
                <a:srgbClr val="FFC000"/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8B74020-1627-ADD9-D4F8-23B260011B62}"/>
                </a:ext>
              </a:extLst>
            </p:cNvPr>
            <p:cNvCxnSpPr/>
            <p:nvPr/>
          </p:nvCxnSpPr>
          <p:spPr>
            <a:xfrm>
              <a:off x="2985133" y="2497895"/>
              <a:ext cx="2945219" cy="0"/>
            </a:xfrm>
            <a:prstGeom prst="line">
              <a:avLst/>
            </a:prstGeom>
            <a:ln w="19050">
              <a:solidFill>
                <a:srgbClr val="004C97"/>
              </a:solidFill>
              <a:prstDash val="sysDot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48CAD12-B492-4676-EF5A-63DD200F5B98}"/>
                </a:ext>
              </a:extLst>
            </p:cNvPr>
            <p:cNvGrpSpPr/>
            <p:nvPr/>
          </p:nvGrpSpPr>
          <p:grpSpPr>
            <a:xfrm>
              <a:off x="5603910" y="2094743"/>
              <a:ext cx="369482" cy="446323"/>
              <a:chOff x="5805541" y="1970567"/>
              <a:chExt cx="492642" cy="595097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4A2E221F-FFA1-ED08-998A-7F16B4F0FD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22363" y="1970567"/>
                <a:ext cx="4279" cy="53314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D64B22B-424B-E16F-F512-42BC15C1375D}"/>
                  </a:ext>
                </a:extLst>
              </p:cNvPr>
              <p:cNvSpPr txBox="1"/>
              <p:nvPr/>
            </p:nvSpPr>
            <p:spPr>
              <a:xfrm>
                <a:off x="5805541" y="2103999"/>
                <a:ext cx="4926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25" b="1" dirty="0">
                    <a:solidFill>
                      <a:srgbClr val="FF0000"/>
                    </a:solidFill>
                  </a:rPr>
                  <a:t>-41%</a:t>
                </a:r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42F89A4-A3D4-EA11-EC4D-BC6BBE13B3FD}"/>
                </a:ext>
              </a:extLst>
            </p:cNvPr>
            <p:cNvCxnSpPr>
              <a:cxnSpLocks/>
            </p:cNvCxnSpPr>
            <p:nvPr/>
          </p:nvCxnSpPr>
          <p:spPr>
            <a:xfrm>
              <a:off x="3256186" y="1810444"/>
              <a:ext cx="523567" cy="32263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4BB379-44DB-87A2-20FB-821B24504D4D}"/>
                </a:ext>
              </a:extLst>
            </p:cNvPr>
            <p:cNvSpPr txBox="1"/>
            <p:nvPr/>
          </p:nvSpPr>
          <p:spPr>
            <a:xfrm>
              <a:off x="5413128" y="1400782"/>
              <a:ext cx="603064" cy="306225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Losses with</a:t>
              </a:r>
            </a:p>
            <a:p>
              <a:pPr algn="ctr"/>
              <a:r>
                <a:rPr lang="en-US" sz="1000" dirty="0"/>
                <a:t>no crystal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BDE716E-F4CC-00A6-36B0-9106842B9210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5711484" y="1707008"/>
              <a:ext cx="3176" cy="349734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6C078F-5B48-DBB7-EFED-C25C0F10CB94}"/>
                </a:ext>
              </a:extLst>
            </p:cNvPr>
            <p:cNvSpPr txBox="1"/>
            <p:nvPr/>
          </p:nvSpPr>
          <p:spPr>
            <a:xfrm>
              <a:off x="4948659" y="2767352"/>
              <a:ext cx="910672" cy="306225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Losses with crystal </a:t>
              </a:r>
            </a:p>
            <a:p>
              <a:pPr algn="ctr"/>
              <a:r>
                <a:rPr lang="en-US" sz="1000" dirty="0"/>
                <a:t>channeling on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61AD3C7-2FDC-C7B9-B00B-CC396FA557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94356" y="2351717"/>
              <a:ext cx="457937" cy="422477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C3B2D0-0EF7-D1AC-B76D-E7CEDD65CE53}"/>
                </a:ext>
              </a:extLst>
            </p:cNvPr>
            <p:cNvSpPr txBox="1"/>
            <p:nvPr/>
          </p:nvSpPr>
          <p:spPr>
            <a:xfrm>
              <a:off x="2614743" y="1495295"/>
              <a:ext cx="852376" cy="306225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Amorphous </a:t>
              </a:r>
            </a:p>
            <a:p>
              <a:pPr algn="ctr"/>
              <a:r>
                <a:rPr lang="en-US" sz="1000" dirty="0"/>
                <a:t>scattering, bulk Si</a:t>
              </a:r>
            </a:p>
          </p:txBody>
        </p:sp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D9775ED6-5492-083C-3C38-BDE45DA4B89E}"/>
              </a:ext>
            </a:extLst>
          </p:cNvPr>
          <p:cNvSpPr/>
          <p:nvPr/>
        </p:nvSpPr>
        <p:spPr>
          <a:xfrm rot="16200000">
            <a:off x="4045095" y="2751413"/>
            <a:ext cx="348464" cy="1000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5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6D1529-15FA-2457-0658-A91237157161}"/>
              </a:ext>
            </a:extLst>
          </p:cNvPr>
          <p:cNvSpPr txBox="1"/>
          <p:nvPr/>
        </p:nvSpPr>
        <p:spPr>
          <a:xfrm>
            <a:off x="1464798" y="1775756"/>
            <a:ext cx="576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Crystal parameters optimization:   WIP</a:t>
            </a:r>
          </a:p>
        </p:txBody>
      </p:sp>
    </p:spTree>
    <p:extLst>
      <p:ext uri="{BB962C8B-B14F-4D97-AF65-F5344CB8AC3E}">
        <p14:creationId xmlns:p14="http://schemas.microsoft.com/office/powerpoint/2010/main" val="2312717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Crystal parameter optimization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74D1E-403B-8C2C-0D22-8E41E5B5A4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141" y="2188645"/>
            <a:ext cx="2432249" cy="2091751"/>
          </a:xfrm>
          <a:prstGeom prst="rect">
            <a:avLst/>
          </a:prstGeom>
        </p:spPr>
      </p:pic>
      <p:pic>
        <p:nvPicPr>
          <p:cNvPr id="10" name="Picture 9" descr="A colorful image of a graph&#10;&#10;Description automatically generated with medium confidence">
            <a:extLst>
              <a:ext uri="{FF2B5EF4-FFF2-40B4-BE49-F238E27FC236}">
                <a16:creationId xmlns:a16="http://schemas.microsoft.com/office/drawing/2014/main" id="{9B629459-BCAC-7AAA-D0E8-3C44CBAC9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981" y="2196756"/>
            <a:ext cx="2665175" cy="2315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6FF903-6355-C71A-96F4-292EA1E656EE}"/>
              </a:ext>
            </a:extLst>
          </p:cNvPr>
          <p:cNvSpPr txBox="1"/>
          <p:nvPr/>
        </p:nvSpPr>
        <p:spPr>
          <a:xfrm>
            <a:off x="1345750" y="4423900"/>
            <a:ext cx="1620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GEANT, b=300uR, L=0.4mm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16AA8-E752-F74B-DBCD-F879E4C2A86F}"/>
              </a:ext>
            </a:extLst>
          </p:cNvPr>
          <p:cNvSpPr txBox="1"/>
          <p:nvPr/>
        </p:nvSpPr>
        <p:spPr>
          <a:xfrm>
            <a:off x="5106675" y="4467664"/>
            <a:ext cx="15953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FLUKA, b=300uR, L=0.4mm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BB220-5A27-7CF1-4B8D-E2AB9B65CF54}"/>
              </a:ext>
            </a:extLst>
          </p:cNvPr>
          <p:cNvSpPr txBox="1"/>
          <p:nvPr/>
        </p:nvSpPr>
        <p:spPr>
          <a:xfrm>
            <a:off x="136525" y="734515"/>
            <a:ext cx="848407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explore further the space of geometrical crystal parameters, we need PDF maps generated for each configuration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PDF maps were provided by our Ferrara collaborators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Computed using GEANT extension (</a:t>
            </a:r>
            <a:r>
              <a:rPr lang="en-US" sz="1800" dirty="0" err="1"/>
              <a:t>A.Sytov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7300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Bending efficiency comparison for 300uR bending crystal, FLUKA vs GEANT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572EE-339E-6537-F781-96C79A4AA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41" y="788515"/>
            <a:ext cx="6736664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3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Scattering PDF maps, </a:t>
            </a:r>
            <a:r>
              <a:rPr lang="en-US" sz="1600" b="1" dirty="0" err="1"/>
              <a:t>A.Sytov</a:t>
            </a:r>
            <a:r>
              <a:rPr lang="en-US" sz="1600" b="1" dirty="0"/>
              <a:t> (GEANT) (not all of them!)</a:t>
            </a:r>
          </a:p>
        </p:txBody>
      </p:sp>
      <p:pic>
        <p:nvPicPr>
          <p:cNvPr id="8" name="Picture 7" descr="A colorful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3D7711C7-EC78-C6CE-8C67-FF0E3306D9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39" y="1080869"/>
            <a:ext cx="1270414" cy="1224007"/>
          </a:xfrm>
          <a:prstGeom prst="rect">
            <a:avLst/>
          </a:prstGeom>
        </p:spPr>
      </p:pic>
      <p:pic>
        <p:nvPicPr>
          <p:cNvPr id="10" name="Picture 9" descr="A colorful chart of a graph&#10;&#10;Description automatically generated with low confidence">
            <a:extLst>
              <a:ext uri="{FF2B5EF4-FFF2-40B4-BE49-F238E27FC236}">
                <a16:creationId xmlns:a16="http://schemas.microsoft.com/office/drawing/2014/main" id="{8ED55601-5DB5-C5B0-C94C-C0312F9198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0413" y="1080869"/>
            <a:ext cx="1284015" cy="1224007"/>
          </a:xfrm>
          <a:prstGeom prst="rect">
            <a:avLst/>
          </a:prstGeom>
        </p:spPr>
      </p:pic>
      <p:pic>
        <p:nvPicPr>
          <p:cNvPr id="12" name="Picture 11" descr="A colorful image of a graph&#10;&#10;Description automatically generated with medium confidence">
            <a:extLst>
              <a:ext uri="{FF2B5EF4-FFF2-40B4-BE49-F238E27FC236}">
                <a16:creationId xmlns:a16="http://schemas.microsoft.com/office/drawing/2014/main" id="{3710CFEF-1786-CCAF-82A3-09D79578BE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7047" y="1073435"/>
            <a:ext cx="1285389" cy="1242224"/>
          </a:xfrm>
          <a:prstGeom prst="rect">
            <a:avLst/>
          </a:prstGeom>
        </p:spPr>
      </p:pic>
      <p:pic>
        <p:nvPicPr>
          <p:cNvPr id="14" name="Picture 13" descr="A colorful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E6A10885-4AB0-C622-DB23-87464795B1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2708" y="1075644"/>
            <a:ext cx="1298083" cy="1232009"/>
          </a:xfrm>
          <a:prstGeom prst="rect">
            <a:avLst/>
          </a:prstGeom>
        </p:spPr>
      </p:pic>
      <p:pic>
        <p:nvPicPr>
          <p:cNvPr id="16" name="Picture 15" descr="A colorful graph of a wave&#10;&#10;Description automatically generated with low confidence">
            <a:extLst>
              <a:ext uri="{FF2B5EF4-FFF2-40B4-BE49-F238E27FC236}">
                <a16:creationId xmlns:a16="http://schemas.microsoft.com/office/drawing/2014/main" id="{BA4D6997-8B2D-189F-FD63-F29207EFB0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756" y="1075644"/>
            <a:ext cx="1297521" cy="1224007"/>
          </a:xfrm>
          <a:prstGeom prst="rect">
            <a:avLst/>
          </a:prstGeom>
        </p:spPr>
      </p:pic>
      <p:pic>
        <p:nvPicPr>
          <p:cNvPr id="18" name="Picture 17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E38FE3EB-D331-09D1-A949-810462DB81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0975" y="1083077"/>
            <a:ext cx="1286108" cy="1224007"/>
          </a:xfrm>
          <a:prstGeom prst="rect">
            <a:avLst/>
          </a:prstGeom>
        </p:spPr>
      </p:pic>
      <p:pic>
        <p:nvPicPr>
          <p:cNvPr id="20" name="Picture 19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0CB25C52-15C4-6FDF-B8D6-5CBAC9A8FB2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8542" y="1090510"/>
            <a:ext cx="1277476" cy="1224008"/>
          </a:xfrm>
          <a:prstGeom prst="rect">
            <a:avLst/>
          </a:prstGeom>
        </p:spPr>
      </p:pic>
      <p:pic>
        <p:nvPicPr>
          <p:cNvPr id="22" name="Picture 21" descr="A close-up of a graph&#10;&#10;Description automatically generated">
            <a:extLst>
              <a:ext uri="{FF2B5EF4-FFF2-40B4-BE49-F238E27FC236}">
                <a16:creationId xmlns:a16="http://schemas.microsoft.com/office/drawing/2014/main" id="{A4F810F1-5F3C-4EAA-C6F6-B2BD6839FAE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7678" y="3000933"/>
            <a:ext cx="1247161" cy="1199330"/>
          </a:xfrm>
          <a:prstGeom prst="rect">
            <a:avLst/>
          </a:prstGeom>
        </p:spPr>
      </p:pic>
      <p:pic>
        <p:nvPicPr>
          <p:cNvPr id="26" name="Picture 25" descr="A close-up of a graph&#10;&#10;Description automatically generated">
            <a:extLst>
              <a:ext uri="{FF2B5EF4-FFF2-40B4-BE49-F238E27FC236}">
                <a16:creationId xmlns:a16="http://schemas.microsoft.com/office/drawing/2014/main" id="{C9843E1E-0623-EE37-EDF6-F4441B4557C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362" y="2979316"/>
            <a:ext cx="1253346" cy="1213748"/>
          </a:xfrm>
          <a:prstGeom prst="rect">
            <a:avLst/>
          </a:prstGeom>
        </p:spPr>
      </p:pic>
      <p:pic>
        <p:nvPicPr>
          <p:cNvPr id="28" name="Picture 27" descr="A close-up of a colorful chart&#10;&#10;Description automatically generated">
            <a:extLst>
              <a:ext uri="{FF2B5EF4-FFF2-40B4-BE49-F238E27FC236}">
                <a16:creationId xmlns:a16="http://schemas.microsoft.com/office/drawing/2014/main" id="{7578247A-8BFE-7E25-7C4C-FB72848E330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4584" y="2981749"/>
            <a:ext cx="1264106" cy="1225714"/>
          </a:xfrm>
          <a:prstGeom prst="rect">
            <a:avLst/>
          </a:prstGeom>
        </p:spPr>
      </p:pic>
      <p:pic>
        <p:nvPicPr>
          <p:cNvPr id="30" name="Picture 29" descr="A close-up of a graph&#10;&#10;Description automatically generated">
            <a:extLst>
              <a:ext uri="{FF2B5EF4-FFF2-40B4-BE49-F238E27FC236}">
                <a16:creationId xmlns:a16="http://schemas.microsoft.com/office/drawing/2014/main" id="{A28648E7-93BF-B663-4375-E477C89F08A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0409" y="2978862"/>
            <a:ext cx="1268311" cy="1221401"/>
          </a:xfrm>
          <a:prstGeom prst="rect">
            <a:avLst/>
          </a:prstGeom>
        </p:spPr>
      </p:pic>
      <p:pic>
        <p:nvPicPr>
          <p:cNvPr id="32" name="Picture 31" descr="A close-up of a graph&#10;&#10;Description automatically generated">
            <a:extLst>
              <a:ext uri="{FF2B5EF4-FFF2-40B4-BE49-F238E27FC236}">
                <a16:creationId xmlns:a16="http://schemas.microsoft.com/office/drawing/2014/main" id="{A91C92D1-B178-3F0E-AB29-3DD8179A48C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9568" y="2988902"/>
            <a:ext cx="1271758" cy="1218561"/>
          </a:xfrm>
          <a:prstGeom prst="rect">
            <a:avLst/>
          </a:prstGeom>
        </p:spPr>
      </p:pic>
      <p:pic>
        <p:nvPicPr>
          <p:cNvPr id="34" name="Picture 33" descr="A close-up of a graph&#10;&#10;Description automatically generated">
            <a:extLst>
              <a:ext uri="{FF2B5EF4-FFF2-40B4-BE49-F238E27FC236}">
                <a16:creationId xmlns:a16="http://schemas.microsoft.com/office/drawing/2014/main" id="{D929436D-7662-8B67-695F-E232E745433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9800" y="2986516"/>
            <a:ext cx="1271074" cy="122814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295ED6D-B1A2-312A-6D43-3D72E2D17F1E}"/>
              </a:ext>
            </a:extLst>
          </p:cNvPr>
          <p:cNvSpPr txBox="1"/>
          <p:nvPr/>
        </p:nvSpPr>
        <p:spPr>
          <a:xfrm>
            <a:off x="1610554" y="2214527"/>
            <a:ext cx="5606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Crystal scattering PDF maps with L=0.4mm,  bend=100-1000uRad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18124BB-5D9C-8362-E391-C434CA578D4B}"/>
              </a:ext>
            </a:extLst>
          </p:cNvPr>
          <p:cNvSpPr txBox="1"/>
          <p:nvPr/>
        </p:nvSpPr>
        <p:spPr>
          <a:xfrm>
            <a:off x="1610554" y="4145403"/>
            <a:ext cx="5670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Crystal scattering PDF maps with bend=600uRad;  L=0.4mm -5mm</a:t>
            </a:r>
          </a:p>
        </p:txBody>
      </p:sp>
      <p:pic>
        <p:nvPicPr>
          <p:cNvPr id="44" name="Picture 43" descr="A colorful graph of a wave&#10;&#10;Description automatically generated with low confidence">
            <a:extLst>
              <a:ext uri="{FF2B5EF4-FFF2-40B4-BE49-F238E27FC236}">
                <a16:creationId xmlns:a16="http://schemas.microsoft.com/office/drawing/2014/main" id="{52259D59-7B73-15AA-BDF5-7918C9983BF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56" y="2988165"/>
            <a:ext cx="1299722" cy="122608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3B37EFA-D607-5F56-DA02-7F98FC257A29}"/>
              </a:ext>
            </a:extLst>
          </p:cNvPr>
          <p:cNvSpPr txBox="1"/>
          <p:nvPr/>
        </p:nvSpPr>
        <p:spPr>
          <a:xfrm>
            <a:off x="597453" y="2830447"/>
            <a:ext cx="473206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" dirty="0"/>
              <a:t>L=0.4mm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65F04A-967F-9E23-8FA8-B1A67D4EF596}"/>
              </a:ext>
            </a:extLst>
          </p:cNvPr>
          <p:cNvSpPr txBox="1"/>
          <p:nvPr/>
        </p:nvSpPr>
        <p:spPr>
          <a:xfrm>
            <a:off x="1873276" y="2812877"/>
            <a:ext cx="473206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" dirty="0"/>
              <a:t>L=0.8mm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E6C0CA-00F4-0DDD-A132-411728247EC7}"/>
              </a:ext>
            </a:extLst>
          </p:cNvPr>
          <p:cNvSpPr txBox="1"/>
          <p:nvPr/>
        </p:nvSpPr>
        <p:spPr>
          <a:xfrm>
            <a:off x="3110052" y="2820332"/>
            <a:ext cx="415498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" dirty="0"/>
              <a:t>L=1mm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267877-1134-88CB-5135-27BBA24C59BC}"/>
              </a:ext>
            </a:extLst>
          </p:cNvPr>
          <p:cNvSpPr txBox="1"/>
          <p:nvPr/>
        </p:nvSpPr>
        <p:spPr>
          <a:xfrm>
            <a:off x="4402094" y="2828947"/>
            <a:ext cx="415498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" dirty="0"/>
              <a:t>L=2mm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0A3072-9B05-964C-0012-E167210FFEA2}"/>
              </a:ext>
            </a:extLst>
          </p:cNvPr>
          <p:cNvSpPr txBox="1"/>
          <p:nvPr/>
        </p:nvSpPr>
        <p:spPr>
          <a:xfrm>
            <a:off x="5645821" y="2827366"/>
            <a:ext cx="415498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" dirty="0"/>
              <a:t>L=3mm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5EE202-B7CF-FCF6-51A5-3A9891A679BC}"/>
              </a:ext>
            </a:extLst>
          </p:cNvPr>
          <p:cNvSpPr txBox="1"/>
          <p:nvPr/>
        </p:nvSpPr>
        <p:spPr>
          <a:xfrm>
            <a:off x="6886901" y="2834417"/>
            <a:ext cx="415498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" dirty="0"/>
              <a:t>L=4mm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826365-9073-B7F5-762F-277C48AC5E8B}"/>
              </a:ext>
            </a:extLst>
          </p:cNvPr>
          <p:cNvSpPr txBox="1"/>
          <p:nvPr/>
        </p:nvSpPr>
        <p:spPr>
          <a:xfrm>
            <a:off x="8116931" y="2814182"/>
            <a:ext cx="415498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" dirty="0"/>
              <a:t>L=5mm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C2A8E19-7D2D-CC5F-33C2-DC0E2B75A2FD}"/>
              </a:ext>
            </a:extLst>
          </p:cNvPr>
          <p:cNvSpPr txBox="1"/>
          <p:nvPr/>
        </p:nvSpPr>
        <p:spPr>
          <a:xfrm>
            <a:off x="573495" y="914434"/>
            <a:ext cx="554960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" dirty="0"/>
              <a:t>b=100 </a:t>
            </a:r>
            <a:r>
              <a:rPr lang="en-US" sz="600" dirty="0" err="1"/>
              <a:t>uRad</a:t>
            </a:r>
            <a:endParaRPr lang="en-US" sz="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DB7C13F-098C-7381-EA1F-22F58415D4C6}"/>
              </a:ext>
            </a:extLst>
          </p:cNvPr>
          <p:cNvSpPr txBox="1"/>
          <p:nvPr/>
        </p:nvSpPr>
        <p:spPr>
          <a:xfrm>
            <a:off x="1821694" y="911394"/>
            <a:ext cx="554960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" dirty="0"/>
              <a:t>b=200 </a:t>
            </a:r>
            <a:r>
              <a:rPr lang="en-US" sz="600" dirty="0" err="1"/>
              <a:t>uRad</a:t>
            </a:r>
            <a:endParaRPr lang="en-US" sz="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C49A4F-0390-6E74-8A95-8432D47A0CB0}"/>
              </a:ext>
            </a:extLst>
          </p:cNvPr>
          <p:cNvSpPr txBox="1"/>
          <p:nvPr/>
        </p:nvSpPr>
        <p:spPr>
          <a:xfrm>
            <a:off x="3065097" y="897747"/>
            <a:ext cx="554960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" dirty="0"/>
              <a:t>b=300 </a:t>
            </a:r>
            <a:r>
              <a:rPr lang="en-US" sz="600" dirty="0" err="1"/>
              <a:t>uRad</a:t>
            </a:r>
            <a:endParaRPr lang="en-US" sz="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5EB134-9531-15A1-DD88-16FF352ECAB5}"/>
              </a:ext>
            </a:extLst>
          </p:cNvPr>
          <p:cNvSpPr txBox="1"/>
          <p:nvPr/>
        </p:nvSpPr>
        <p:spPr>
          <a:xfrm>
            <a:off x="4345230" y="892294"/>
            <a:ext cx="554960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" dirty="0"/>
              <a:t>b=500 </a:t>
            </a:r>
            <a:r>
              <a:rPr lang="en-US" sz="600" dirty="0" err="1"/>
              <a:t>uRad</a:t>
            </a:r>
            <a:endParaRPr lang="en-US" sz="6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C3029B-D490-238B-58AC-D2F37D9BB9A6}"/>
              </a:ext>
            </a:extLst>
          </p:cNvPr>
          <p:cNvSpPr txBox="1"/>
          <p:nvPr/>
        </p:nvSpPr>
        <p:spPr>
          <a:xfrm>
            <a:off x="5622375" y="904781"/>
            <a:ext cx="554960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" dirty="0"/>
              <a:t>b=600 </a:t>
            </a:r>
            <a:r>
              <a:rPr lang="en-US" sz="600" dirty="0" err="1"/>
              <a:t>uRad</a:t>
            </a:r>
            <a:endParaRPr lang="en-US" sz="6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D16888-1A5B-5BC5-A6EF-439C4326F0BE}"/>
              </a:ext>
            </a:extLst>
          </p:cNvPr>
          <p:cNvSpPr txBox="1"/>
          <p:nvPr/>
        </p:nvSpPr>
        <p:spPr>
          <a:xfrm>
            <a:off x="6884557" y="911832"/>
            <a:ext cx="554960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" dirty="0"/>
              <a:t>b=800 </a:t>
            </a:r>
            <a:r>
              <a:rPr lang="en-US" sz="600" dirty="0" err="1"/>
              <a:t>uRad</a:t>
            </a:r>
            <a:endParaRPr lang="en-US" sz="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31568AE-3477-837D-D627-0BFE1B20F422}"/>
              </a:ext>
            </a:extLst>
          </p:cNvPr>
          <p:cNvSpPr txBox="1"/>
          <p:nvPr/>
        </p:nvSpPr>
        <p:spPr>
          <a:xfrm>
            <a:off x="8149756" y="905664"/>
            <a:ext cx="593432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" dirty="0"/>
              <a:t>b=1000 </a:t>
            </a:r>
            <a:r>
              <a:rPr lang="en-US" sz="600" dirty="0" err="1"/>
              <a:t>uRad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48359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Beam loss comparison for </a:t>
            </a:r>
            <a:r>
              <a:rPr lang="en-US" sz="1600" dirty="0"/>
              <a:t>L=0.4mm</a:t>
            </a:r>
            <a:r>
              <a:rPr lang="en-US" sz="1600" b="1" dirty="0"/>
              <a:t> bending crystal, varying bending angle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C2E268-FC02-CE01-1051-C49690E5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79" y="896222"/>
            <a:ext cx="5425356" cy="326098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073DCB9-4561-13C6-8986-8CC49BA03918}"/>
              </a:ext>
            </a:extLst>
          </p:cNvPr>
          <p:cNvSpPr/>
          <p:nvPr/>
        </p:nvSpPr>
        <p:spPr>
          <a:xfrm rot="16200000">
            <a:off x="4152250" y="2744025"/>
            <a:ext cx="348464" cy="1000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2E1F740-8177-71CD-A3EF-8CB7587A2D16}"/>
              </a:ext>
            </a:extLst>
          </p:cNvPr>
          <p:cNvSpPr/>
          <p:nvPr/>
        </p:nvSpPr>
        <p:spPr>
          <a:xfrm rot="16200000">
            <a:off x="2971951" y="2746447"/>
            <a:ext cx="348464" cy="10004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6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9" y="128342"/>
            <a:ext cx="7886700" cy="370404"/>
          </a:xfrm>
        </p:spPr>
        <p:txBody>
          <a:bodyPr/>
          <a:lstStyle/>
          <a:p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Slow Extraction from DR: Limitations from beam losses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03DD3A-AB66-01E4-641D-139330B9B2EB}"/>
              </a:ext>
            </a:extLst>
          </p:cNvPr>
          <p:cNvSpPr txBox="1"/>
          <p:nvPr/>
        </p:nvSpPr>
        <p:spPr>
          <a:xfrm>
            <a:off x="164868" y="620934"/>
            <a:ext cx="3822062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8kW average beam power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Residual radiation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Activation and  lifetime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Radiation at public areas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Deliver Ring (DR) shielding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Impact to the Mu2e experiment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Looking for additional mitigation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63651C-F99A-8CAB-5725-06F450E050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330" y="2918300"/>
            <a:ext cx="2830417" cy="16023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F574E2-860B-326F-3179-816DDF3B9A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254" y="2942336"/>
            <a:ext cx="2776702" cy="159687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58F6CF7-2786-BAA6-2289-FC896A5BC5E2}"/>
              </a:ext>
            </a:extLst>
          </p:cNvPr>
          <p:cNvGrpSpPr/>
          <p:nvPr/>
        </p:nvGrpSpPr>
        <p:grpSpPr>
          <a:xfrm>
            <a:off x="6194303" y="561835"/>
            <a:ext cx="2434622" cy="2159176"/>
            <a:chOff x="4837129" y="3232463"/>
            <a:chExt cx="3544871" cy="302487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E6EE4C-104E-6C11-CF3B-2392E5295864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129" y="3232463"/>
              <a:ext cx="3544871" cy="3024870"/>
            </a:xfrm>
            <a:prstGeom prst="rect">
              <a:avLst/>
            </a:prstGeom>
            <a:noFill/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3A0F09E-1DD0-E486-A95C-D8BAD0976990}"/>
                </a:ext>
              </a:extLst>
            </p:cNvPr>
            <p:cNvGrpSpPr/>
            <p:nvPr/>
          </p:nvGrpSpPr>
          <p:grpSpPr>
            <a:xfrm>
              <a:off x="6104627" y="3635776"/>
              <a:ext cx="675433" cy="2003434"/>
              <a:chOff x="5665083" y="1111809"/>
              <a:chExt cx="635332" cy="184404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0D2DBD8-BFF0-C8A6-90D8-3BDF48284CD9}"/>
                  </a:ext>
                </a:extLst>
              </p:cNvPr>
              <p:cNvSpPr/>
              <p:nvPr/>
            </p:nvSpPr>
            <p:spPr>
              <a:xfrm>
                <a:off x="5677786" y="1111809"/>
                <a:ext cx="622629" cy="184404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9D1945-B89B-58FE-8005-680E3761335E}"/>
                  </a:ext>
                </a:extLst>
              </p:cNvPr>
              <p:cNvSpPr txBox="1"/>
              <p:nvPr/>
            </p:nvSpPr>
            <p:spPr>
              <a:xfrm rot="16200000">
                <a:off x="5165747" y="1865255"/>
                <a:ext cx="126028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Service building 30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C00E177-5AF7-E24A-709A-783A2CE18506}"/>
                </a:ext>
              </a:extLst>
            </p:cNvPr>
            <p:cNvGrpSpPr/>
            <p:nvPr/>
          </p:nvGrpSpPr>
          <p:grpSpPr>
            <a:xfrm>
              <a:off x="6821685" y="3756545"/>
              <a:ext cx="277856" cy="1762989"/>
              <a:chOff x="6292776" y="1265698"/>
              <a:chExt cx="286078" cy="157569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D652BB2-1346-00A1-9075-414486695D7E}"/>
                  </a:ext>
                </a:extLst>
              </p:cNvPr>
              <p:cNvSpPr/>
              <p:nvPr/>
            </p:nvSpPr>
            <p:spPr>
              <a:xfrm>
                <a:off x="6300415" y="1265698"/>
                <a:ext cx="278439" cy="1575690"/>
              </a:xfrm>
              <a:prstGeom prst="rect">
                <a:avLst/>
              </a:prstGeom>
              <a:solidFill>
                <a:srgbClr val="BFBFBF">
                  <a:alpha val="80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CA5979-3A78-E2B1-508A-82CE08F7C490}"/>
                  </a:ext>
                </a:extLst>
              </p:cNvPr>
              <p:cNvSpPr txBox="1"/>
              <p:nvPr/>
            </p:nvSpPr>
            <p:spPr>
              <a:xfrm rot="16200000">
                <a:off x="6013051" y="1876081"/>
                <a:ext cx="82105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Parking Lot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325EA1-61AC-F690-C5B1-2EC3964BA6B7}"/>
                </a:ext>
              </a:extLst>
            </p:cNvPr>
            <p:cNvGrpSpPr/>
            <p:nvPr/>
          </p:nvGrpSpPr>
          <p:grpSpPr>
            <a:xfrm>
              <a:off x="7211359" y="3440243"/>
              <a:ext cx="290747" cy="2340317"/>
              <a:chOff x="6921009" y="1022546"/>
              <a:chExt cx="261610" cy="199114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8A7905D-21EC-A88D-2912-1F2E7262E07F}"/>
                  </a:ext>
                </a:extLst>
              </p:cNvPr>
              <p:cNvSpPr/>
              <p:nvPr/>
            </p:nvSpPr>
            <p:spPr>
              <a:xfrm>
                <a:off x="6943932" y="1022546"/>
                <a:ext cx="225983" cy="1991143"/>
              </a:xfrm>
              <a:prstGeom prst="rect">
                <a:avLst/>
              </a:prstGeom>
              <a:solidFill>
                <a:srgbClr val="F3B6A8">
                  <a:alpha val="58824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7C4FA80-1F7F-61DB-EA9A-78A53AFB28B4}"/>
                  </a:ext>
                </a:extLst>
              </p:cNvPr>
              <p:cNvSpPr txBox="1"/>
              <p:nvPr/>
            </p:nvSpPr>
            <p:spPr>
              <a:xfrm rot="16200000">
                <a:off x="6633269" y="1884095"/>
                <a:ext cx="8370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Indian road</a:t>
                </a:r>
              </a:p>
            </p:txBody>
          </p: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A9E65C5-5C62-2207-74F6-BF6BC1507357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60651" y="935929"/>
            <a:ext cx="2534087" cy="1329672"/>
          </a:xfrm>
          <a:prstGeom prst="rect">
            <a:avLst/>
          </a:prstGeom>
          <a:ln w="0"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FC412B2-2854-2E9A-72AD-63AFF1F3386C}"/>
              </a:ext>
            </a:extLst>
          </p:cNvPr>
          <p:cNvSpPr txBox="1"/>
          <p:nvPr/>
        </p:nvSpPr>
        <p:spPr>
          <a:xfrm>
            <a:off x="4158414" y="2315883"/>
            <a:ext cx="12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Losses in the Ring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DBEDC3-D616-9DF5-1F91-70A2F2E8EB6B}"/>
              </a:ext>
            </a:extLst>
          </p:cNvPr>
          <p:cNvSpPr txBox="1"/>
          <p:nvPr/>
        </p:nvSpPr>
        <p:spPr>
          <a:xfrm>
            <a:off x="6384963" y="2649365"/>
            <a:ext cx="2331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Radiation levels on ground surface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0BE377-5F37-66D5-3C38-F5B32701DABF}"/>
              </a:ext>
            </a:extLst>
          </p:cNvPr>
          <p:cNvSpPr txBox="1"/>
          <p:nvPr/>
        </p:nvSpPr>
        <p:spPr>
          <a:xfrm>
            <a:off x="2816054" y="4481090"/>
            <a:ext cx="3244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In-tunnel shielding around the extraction septum</a:t>
            </a:r>
          </a:p>
        </p:txBody>
      </p:sp>
    </p:spTree>
    <p:extLst>
      <p:ext uri="{BB962C8B-B14F-4D97-AF65-F5344CB8AC3E}">
        <p14:creationId xmlns:p14="http://schemas.microsoft.com/office/powerpoint/2010/main" val="439998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Beam loss comparison for L=2mm crystal, 600uR bending; variable hor. </a:t>
            </a:r>
            <a:r>
              <a:rPr lang="en-US" sz="1600" b="1"/>
              <a:t>width</a:t>
            </a:r>
            <a:endParaRPr lang="en-US" sz="1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66A5AE-7E66-6FA7-6124-DB9B34CC2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05" y="1193934"/>
            <a:ext cx="4584589" cy="275563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B9925CB-1BD2-605E-D7FF-908CFFF2AB7B}"/>
              </a:ext>
            </a:extLst>
          </p:cNvPr>
          <p:cNvSpPr/>
          <p:nvPr/>
        </p:nvSpPr>
        <p:spPr>
          <a:xfrm rot="16200000">
            <a:off x="4116532" y="2786888"/>
            <a:ext cx="348464" cy="1000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400A14C-51B6-7249-D70B-B478373C6AB9}"/>
              </a:ext>
            </a:extLst>
          </p:cNvPr>
          <p:cNvSpPr/>
          <p:nvPr/>
        </p:nvSpPr>
        <p:spPr>
          <a:xfrm rot="16200000">
            <a:off x="3107681" y="2760735"/>
            <a:ext cx="348464" cy="10004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54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78" y="162462"/>
            <a:ext cx="4883256" cy="370404"/>
          </a:xfrm>
        </p:spPr>
        <p:txBody>
          <a:bodyPr/>
          <a:lstStyle/>
          <a:p>
            <a:r>
              <a:rPr lang="en-US" sz="1600" b="1" dirty="0"/>
              <a:t>Bending efficiency vs crystal length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7AE11A-3ADB-6F8D-7554-3ECA29F63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75" y="609982"/>
            <a:ext cx="6527650" cy="392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44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AEF908B-27F0-CB65-EC65-949438D638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547" y="957093"/>
            <a:ext cx="4680764" cy="322970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/>
              <a:t>Beam loss comparison for 600uR bending crystal, variable length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51DBD1-87AA-BBA0-7014-65884BB40BF6}"/>
              </a:ext>
            </a:extLst>
          </p:cNvPr>
          <p:cNvSpPr txBox="1"/>
          <p:nvPr/>
        </p:nvSpPr>
        <p:spPr>
          <a:xfrm>
            <a:off x="153706" y="1209786"/>
            <a:ext cx="2684004" cy="3013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Horizontal PDF maps:</a:t>
            </a:r>
          </a:p>
          <a:p>
            <a:pPr marL="742950" lvl="1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Channeling, no vert. MS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/>
                <a:ea typeface="+mn-ea"/>
                <a:cs typeface="+mn-cs"/>
              </a:rPr>
              <a:t>Amorphous scattering:</a:t>
            </a:r>
          </a:p>
          <a:p>
            <a:pPr marL="742950" lvl="1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Full MS, no channeling 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Full scattering maps:</a:t>
            </a:r>
          </a:p>
          <a:p>
            <a:pPr marL="742950" lvl="1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Horz&amp;Vert</a:t>
            </a:r>
            <a:r>
              <a:rPr lang="en-US" sz="14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- TBD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Mixed scattering:</a:t>
            </a:r>
          </a:p>
          <a:p>
            <a:pPr marL="742950" lvl="1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Horz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PDF + amorphous</a:t>
            </a:r>
          </a:p>
          <a:p>
            <a:pPr marL="742950" lvl="1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F41CE2C-6643-B2AD-9BBA-2DB2015471FA}"/>
              </a:ext>
            </a:extLst>
          </p:cNvPr>
          <p:cNvSpPr/>
          <p:nvPr/>
        </p:nvSpPr>
        <p:spPr>
          <a:xfrm rot="16200000">
            <a:off x="4347744" y="3092490"/>
            <a:ext cx="348464" cy="1000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085BF-8C65-7B43-FB86-B6EEAB9999FC}"/>
              </a:ext>
            </a:extLst>
          </p:cNvPr>
          <p:cNvSpPr/>
          <p:nvPr/>
        </p:nvSpPr>
        <p:spPr>
          <a:xfrm rot="16200000">
            <a:off x="3429151" y="3092489"/>
            <a:ext cx="348464" cy="10004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672E4-06BB-E3AA-0F20-D787EBE91B06}"/>
              </a:ext>
            </a:extLst>
          </p:cNvPr>
          <p:cNvSpPr txBox="1"/>
          <p:nvPr/>
        </p:nvSpPr>
        <p:spPr>
          <a:xfrm>
            <a:off x="2916218" y="390808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Conclusions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0C2C8-327F-261A-BD2E-40DC66DB7D07}"/>
              </a:ext>
            </a:extLst>
          </p:cNvPr>
          <p:cNvSpPr txBox="1"/>
          <p:nvPr/>
        </p:nvSpPr>
        <p:spPr>
          <a:xfrm>
            <a:off x="489857" y="1035843"/>
            <a:ext cx="78928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Using crystal shadowing for beam loss mitigation at 8GeV is feasible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Beam losses reduction over x3 is possible if extracted beam angle spread is kept within the CA.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Strict requirements on the mean angle spread limit the choice of extraction scheme.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Beam losses reduction over 40% with conservative beam parameters is achievable.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Optimal crystal parameters are well within the reach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1422893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To the diffuser discussion</a:t>
            </a: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4DC843-0DA0-F90E-E92C-1C7F559E53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78" y="1692031"/>
            <a:ext cx="3078935" cy="2217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41D239-FD85-9B9B-2A67-1EFFAD0819FE}"/>
              </a:ext>
            </a:extLst>
          </p:cNvPr>
          <p:cNvSpPr txBox="1"/>
          <p:nvPr/>
        </p:nvSpPr>
        <p:spPr>
          <a:xfrm>
            <a:off x="1441142" y="1123298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80 </a:t>
            </a:r>
            <a:r>
              <a:rPr lang="en-US" sz="1600" dirty="0" err="1"/>
              <a:t>uRad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3BAB3D-84A7-8B46-C202-5A56DD037DC8}"/>
              </a:ext>
            </a:extLst>
          </p:cNvPr>
          <p:cNvSpPr txBox="1"/>
          <p:nvPr/>
        </p:nvSpPr>
        <p:spPr>
          <a:xfrm>
            <a:off x="5952348" y="1120465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40 </a:t>
            </a:r>
            <a:r>
              <a:rPr lang="en-US" sz="1600" dirty="0" err="1"/>
              <a:t>uRad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257577-1C6C-0AB5-3185-CB7563BAE0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452" y="1692032"/>
            <a:ext cx="3091833" cy="22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85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672E4-06BB-E3AA-0F20-D787EBE91B06}"/>
              </a:ext>
            </a:extLst>
          </p:cNvPr>
          <p:cNvSpPr txBox="1"/>
          <p:nvPr/>
        </p:nvSpPr>
        <p:spPr>
          <a:xfrm>
            <a:off x="3230543" y="1698114"/>
            <a:ext cx="1853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Back-up</a:t>
            </a:r>
          </a:p>
        </p:txBody>
      </p:sp>
    </p:spTree>
    <p:extLst>
      <p:ext uri="{BB962C8B-B14F-4D97-AF65-F5344CB8AC3E}">
        <p14:creationId xmlns:p14="http://schemas.microsoft.com/office/powerpoint/2010/main" val="1001572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9" y="128342"/>
            <a:ext cx="7886700" cy="370404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Particle sample for MARS tracking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3D8C36-273E-2EB5-6648-7F44358BE216}"/>
              </a:ext>
            </a:extLst>
          </p:cNvPr>
          <p:cNvGrpSpPr/>
          <p:nvPr/>
        </p:nvGrpSpPr>
        <p:grpSpPr>
          <a:xfrm>
            <a:off x="1690444" y="1461412"/>
            <a:ext cx="5054741" cy="3264589"/>
            <a:chOff x="1812364" y="750066"/>
            <a:chExt cx="8388911" cy="52201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FEA36D-DD2A-85D3-BD0B-F9C775943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90725" y="750066"/>
              <a:ext cx="8210550" cy="506397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44100C-0201-E606-06F5-64E1E92A7407}"/>
                </a:ext>
              </a:extLst>
            </p:cNvPr>
            <p:cNvSpPr/>
            <p:nvPr/>
          </p:nvSpPr>
          <p:spPr>
            <a:xfrm>
              <a:off x="3156354" y="1060810"/>
              <a:ext cx="6561577" cy="42969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41F818E-CDCE-98CE-034C-9E19C1B08B80}"/>
                </a:ext>
              </a:extLst>
            </p:cNvPr>
            <p:cNvCxnSpPr/>
            <p:nvPr/>
          </p:nvCxnSpPr>
          <p:spPr>
            <a:xfrm flipV="1">
              <a:off x="8677072" y="1060810"/>
              <a:ext cx="0" cy="42969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09D5109-F7DC-9E96-EFF7-8B0F54272B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6783" y="5075632"/>
              <a:ext cx="5418307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FAA865D-8008-0A10-186F-B35C39C453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8238" y="4707332"/>
              <a:ext cx="797668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49BD35-6186-B27E-A2E7-EAA6BCB50949}"/>
                </a:ext>
              </a:extLst>
            </p:cNvPr>
            <p:cNvSpPr txBox="1"/>
            <p:nvPr/>
          </p:nvSpPr>
          <p:spPr>
            <a:xfrm>
              <a:off x="4014888" y="4720062"/>
              <a:ext cx="1990422" cy="41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Full beam sample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7FCAD6-DE45-4280-BABE-492421DF7573}"/>
                </a:ext>
              </a:extLst>
            </p:cNvPr>
            <p:cNvSpPr txBox="1"/>
            <p:nvPr/>
          </p:nvSpPr>
          <p:spPr>
            <a:xfrm>
              <a:off x="6096000" y="4475335"/>
              <a:ext cx="2136536" cy="41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Used beam sample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B8F54A-8FD7-E444-EE59-5ED6BE716E02}"/>
                </a:ext>
              </a:extLst>
            </p:cNvPr>
            <p:cNvSpPr txBox="1"/>
            <p:nvPr/>
          </p:nvSpPr>
          <p:spPr>
            <a:xfrm>
              <a:off x="6847200" y="1209126"/>
              <a:ext cx="1621481" cy="41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Septum plane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70E5111-E4AA-3E8E-83B6-DAA518E74515}"/>
                </a:ext>
              </a:extLst>
            </p:cNvPr>
            <p:cNvCxnSpPr/>
            <p:nvPr/>
          </p:nvCxnSpPr>
          <p:spPr>
            <a:xfrm>
              <a:off x="8162578" y="1418802"/>
              <a:ext cx="4863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7828A32-D72F-EFA3-EE76-D40E8F37F3EC}"/>
                </a:ext>
              </a:extLst>
            </p:cNvPr>
            <p:cNvCxnSpPr/>
            <p:nvPr/>
          </p:nvCxnSpPr>
          <p:spPr>
            <a:xfrm flipV="1">
              <a:off x="9071633" y="4491542"/>
              <a:ext cx="0" cy="2447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484C6D6-3722-A738-C0F0-595127A6502A}"/>
                </a:ext>
              </a:extLst>
            </p:cNvPr>
            <p:cNvCxnSpPr/>
            <p:nvPr/>
          </p:nvCxnSpPr>
          <p:spPr>
            <a:xfrm flipV="1">
              <a:off x="8279723" y="4490117"/>
              <a:ext cx="0" cy="2447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844E9BA-5A6D-E42B-F40C-4947E38B9705}"/>
                </a:ext>
              </a:extLst>
            </p:cNvPr>
            <p:cNvCxnSpPr/>
            <p:nvPr/>
          </p:nvCxnSpPr>
          <p:spPr>
            <a:xfrm flipV="1">
              <a:off x="9101543" y="4859011"/>
              <a:ext cx="0" cy="2447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9E5786A-91C7-E049-A7CC-0F776C60E48A}"/>
                </a:ext>
              </a:extLst>
            </p:cNvPr>
            <p:cNvCxnSpPr/>
            <p:nvPr/>
          </p:nvCxnSpPr>
          <p:spPr>
            <a:xfrm flipV="1">
              <a:off x="3687783" y="4856906"/>
              <a:ext cx="0" cy="2447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C93081-39B3-F1CE-90C5-B97BDFFCC5FB}"/>
                </a:ext>
              </a:extLst>
            </p:cNvPr>
            <p:cNvSpPr txBox="1"/>
            <p:nvPr/>
          </p:nvSpPr>
          <p:spPr>
            <a:xfrm>
              <a:off x="5930833" y="5564222"/>
              <a:ext cx="1060622" cy="4060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X, [m]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EBD453-40F6-2A70-20F9-BF52805F7DB1}"/>
                </a:ext>
              </a:extLst>
            </p:cNvPr>
            <p:cNvSpPr txBox="1"/>
            <p:nvPr/>
          </p:nvSpPr>
          <p:spPr>
            <a:xfrm>
              <a:off x="1812364" y="3263177"/>
              <a:ext cx="915976" cy="3817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Y, [m]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2D1D143-250B-8A07-271D-23473BEB9169}"/>
              </a:ext>
            </a:extLst>
          </p:cNvPr>
          <p:cNvSpPr txBox="1"/>
          <p:nvPr/>
        </p:nvSpPr>
        <p:spPr>
          <a:xfrm>
            <a:off x="222250" y="724477"/>
            <a:ext cx="8201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Beam sample generated based on the full spill tracking simulations with </a:t>
            </a:r>
            <a:r>
              <a:rPr lang="en-US" sz="1600" dirty="0" err="1"/>
              <a:t>PyOrbit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Beam sample represents one spiral step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Only narrow part around the septum plane is used, the rest does not contribute to losses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295150-4272-5FCA-1438-BB9A41FD9964}"/>
              </a:ext>
            </a:extLst>
          </p:cNvPr>
          <p:cNvGrpSpPr/>
          <p:nvPr/>
        </p:nvGrpSpPr>
        <p:grpSpPr>
          <a:xfrm>
            <a:off x="5586905" y="1550372"/>
            <a:ext cx="1341137" cy="2081193"/>
            <a:chOff x="5586905" y="1550372"/>
            <a:chExt cx="1341137" cy="208119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AFD7D37-A4F1-958B-6F23-E545F51A8532}"/>
                </a:ext>
              </a:extLst>
            </p:cNvPr>
            <p:cNvSpPr/>
            <p:nvPr/>
          </p:nvSpPr>
          <p:spPr>
            <a:xfrm>
              <a:off x="5586905" y="1738006"/>
              <a:ext cx="510021" cy="1893559"/>
            </a:xfrm>
            <a:prstGeom prst="rect">
              <a:avLst/>
            </a:prstGeom>
            <a:noFill/>
            <a:ln>
              <a:solidFill>
                <a:srgbClr val="004C97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26D143F-C052-E57D-6530-FFF9A576F8B0}"/>
                </a:ext>
              </a:extLst>
            </p:cNvPr>
            <p:cNvSpPr/>
            <p:nvPr/>
          </p:nvSpPr>
          <p:spPr>
            <a:xfrm>
              <a:off x="6487427" y="1550372"/>
              <a:ext cx="440615" cy="2238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8C3F79C-046D-EFBE-1467-2B6E5920489E}"/>
              </a:ext>
            </a:extLst>
          </p:cNvPr>
          <p:cNvSpPr txBox="1"/>
          <p:nvPr/>
        </p:nvSpPr>
        <p:spPr>
          <a:xfrm>
            <a:off x="6721802" y="2571666"/>
            <a:ext cx="967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Beam center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9E7C451-1B51-F352-7034-F296820A1332}"/>
              </a:ext>
            </a:extLst>
          </p:cNvPr>
          <p:cNvCxnSpPr/>
          <p:nvPr/>
        </p:nvCxnSpPr>
        <p:spPr>
          <a:xfrm>
            <a:off x="6654019" y="2876843"/>
            <a:ext cx="1181686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688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9" y="128342"/>
            <a:ext cx="7886700" cy="370404"/>
          </a:xfrm>
        </p:spPr>
        <p:txBody>
          <a:bodyPr/>
          <a:lstStyle/>
          <a:p>
            <a:r>
              <a:rPr lang="en-US" sz="2000" dirty="0"/>
              <a:t>Crystal collimation efficiency – first trial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65E0C-8E55-5CFF-8448-55BD8F70F3F4}"/>
              </a:ext>
            </a:extLst>
          </p:cNvPr>
          <p:cNvSpPr txBox="1"/>
          <p:nvPr/>
        </p:nvSpPr>
        <p:spPr>
          <a:xfrm>
            <a:off x="1297741" y="3607806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Proton angles at the crystal </a:t>
            </a:r>
          </a:p>
          <a:p>
            <a:pPr algn="ctr"/>
            <a:r>
              <a:rPr lang="en-US" sz="1400" dirty="0"/>
              <a:t>entrance and exit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C1929-E0FF-CC25-26CF-812C07231F6E}"/>
              </a:ext>
            </a:extLst>
          </p:cNvPr>
          <p:cNvSpPr txBox="1"/>
          <p:nvPr/>
        </p:nvSpPr>
        <p:spPr>
          <a:xfrm>
            <a:off x="5008159" y="3571438"/>
            <a:ext cx="2365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Projected beam profile at the </a:t>
            </a:r>
          </a:p>
          <a:p>
            <a:pPr algn="ctr"/>
            <a:r>
              <a:rPr lang="en-US" sz="1400" dirty="0"/>
              <a:t>septum entrance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F27E85-6106-5593-4F7C-A0B752990765}"/>
              </a:ext>
            </a:extLst>
          </p:cNvPr>
          <p:cNvSpPr txBox="1"/>
          <p:nvPr/>
        </p:nvSpPr>
        <p:spPr>
          <a:xfrm>
            <a:off x="326358" y="4214363"/>
            <a:ext cx="468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Efficiency improvement is modest – about 10%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1F606-5C7B-FF46-7893-88128BEB88F2}"/>
              </a:ext>
            </a:extLst>
          </p:cNvPr>
          <p:cNvSpPr txBox="1"/>
          <p:nvPr/>
        </p:nvSpPr>
        <p:spPr>
          <a:xfrm>
            <a:off x="2206996" y="616513"/>
            <a:ext cx="4508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Crystal at Z=0.3m (1.3m US of foils)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990B16-49D2-9FDA-53D2-368554B29FA4}"/>
              </a:ext>
            </a:extLst>
          </p:cNvPr>
          <p:cNvGrpSpPr/>
          <p:nvPr/>
        </p:nvGrpSpPr>
        <p:grpSpPr>
          <a:xfrm>
            <a:off x="4372769" y="1149462"/>
            <a:ext cx="3466956" cy="2401449"/>
            <a:chOff x="4372769" y="1149462"/>
            <a:chExt cx="3466956" cy="24014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F490C0-F207-5D5E-41EF-B5FB2DF66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2769" y="1149462"/>
              <a:ext cx="3466956" cy="240144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FB4AD3-EB29-2CC6-E285-8018D0B2B9DB}"/>
                </a:ext>
              </a:extLst>
            </p:cNvPr>
            <p:cNvCxnSpPr>
              <a:cxnSpLocks/>
            </p:cNvCxnSpPr>
            <p:nvPr/>
          </p:nvCxnSpPr>
          <p:spPr>
            <a:xfrm>
              <a:off x="5016938" y="1754764"/>
              <a:ext cx="2182648" cy="34333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E454D9-6AA6-C88C-868A-772A6A8A06F0}"/>
                </a:ext>
              </a:extLst>
            </p:cNvPr>
            <p:cNvSpPr txBox="1"/>
            <p:nvPr/>
          </p:nvSpPr>
          <p:spPr>
            <a:xfrm>
              <a:off x="6129105" y="1173394"/>
              <a:ext cx="1224915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4C97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No scattering profile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F1FEB06-1D7D-D5DE-5C14-0BA7C6A638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2680" y="1635059"/>
              <a:ext cx="114914" cy="3317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6C43C-D1D0-5A79-90FC-D9D259B3D7B6}"/>
                </a:ext>
              </a:extLst>
            </p:cNvPr>
            <p:cNvSpPr txBox="1"/>
            <p:nvPr/>
          </p:nvSpPr>
          <p:spPr>
            <a:xfrm>
              <a:off x="6323110" y="2575220"/>
              <a:ext cx="1349408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4C9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Effect of scattering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B9E3DDA-90B7-EE58-D96B-FA61B45524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9662" y="2211576"/>
              <a:ext cx="654874" cy="3607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EB66BC-A173-2E6E-A75B-9692C014FEF6}"/>
                </a:ext>
              </a:extLst>
            </p:cNvPr>
            <p:cNvGrpSpPr/>
            <p:nvPr/>
          </p:nvGrpSpPr>
          <p:grpSpPr>
            <a:xfrm>
              <a:off x="5907375" y="1165343"/>
              <a:ext cx="106867" cy="2241056"/>
              <a:chOff x="3650074" y="1324563"/>
              <a:chExt cx="64468" cy="2381956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D5F16DD-0962-A2D6-DBAF-AF039CD51D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0074" y="1324563"/>
                <a:ext cx="3763" cy="2381956"/>
              </a:xfrm>
              <a:prstGeom prst="line">
                <a:avLst/>
              </a:prstGeom>
              <a:ln>
                <a:solidFill>
                  <a:srgbClr val="004C97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E3C7858-07FB-CA97-1098-2623585365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0779" y="1324563"/>
                <a:ext cx="3763" cy="2381956"/>
              </a:xfrm>
              <a:prstGeom prst="line">
                <a:avLst/>
              </a:prstGeom>
              <a:ln>
                <a:solidFill>
                  <a:srgbClr val="004C97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59E8EC3-D635-2F2A-F4A8-0C5312698B55}"/>
                </a:ext>
              </a:extLst>
            </p:cNvPr>
            <p:cNvGrpSpPr/>
            <p:nvPr/>
          </p:nvGrpSpPr>
          <p:grpSpPr>
            <a:xfrm>
              <a:off x="4867995" y="2529815"/>
              <a:ext cx="1109066" cy="599403"/>
              <a:chOff x="6514343" y="2420701"/>
              <a:chExt cx="1109066" cy="59940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7FCC5BB-5E5C-3C80-5397-3547D36E0147}"/>
                  </a:ext>
                </a:extLst>
              </p:cNvPr>
              <p:cNvSpPr txBox="1"/>
              <p:nvPr/>
            </p:nvSpPr>
            <p:spPr>
              <a:xfrm>
                <a:off x="6514343" y="2743105"/>
                <a:ext cx="1059201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4C97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Septum width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FBFC1DC-0AC7-A4AE-F428-A44859785E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99742" y="2420701"/>
                <a:ext cx="523667" cy="322404"/>
              </a:xfrm>
              <a:prstGeom prst="straightConnector1">
                <a:avLst/>
              </a:prstGeom>
              <a:ln w="19050">
                <a:solidFill>
                  <a:srgbClr val="004C97"/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D1615E3-5DD4-B782-F219-C177B529A961}"/>
              </a:ext>
            </a:extLst>
          </p:cNvPr>
          <p:cNvGrpSpPr/>
          <p:nvPr/>
        </p:nvGrpSpPr>
        <p:grpSpPr>
          <a:xfrm>
            <a:off x="636589" y="1149462"/>
            <a:ext cx="3399384" cy="2401449"/>
            <a:chOff x="636589" y="1149462"/>
            <a:chExt cx="3399384" cy="240144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60F26B-6D43-B9BC-542F-043329DA7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589" y="1149462"/>
              <a:ext cx="3399384" cy="240144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318B2A-3C63-7B35-DEDE-F774ACE87848}"/>
                </a:ext>
              </a:extLst>
            </p:cNvPr>
            <p:cNvSpPr txBox="1"/>
            <p:nvPr/>
          </p:nvSpPr>
          <p:spPr>
            <a:xfrm>
              <a:off x="2912296" y="1458269"/>
              <a:ext cx="880369" cy="276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4C9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Channeling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F2EC7ED-69E7-DFFF-113E-7205843AAE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6057" y="1733817"/>
              <a:ext cx="661853" cy="434908"/>
            </a:xfrm>
            <a:prstGeom prst="straightConnector1">
              <a:avLst/>
            </a:prstGeom>
            <a:ln w="19050">
              <a:solidFill>
                <a:srgbClr val="004C97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151018-C2E8-D82F-A4D1-1222FF8D177F}"/>
                </a:ext>
              </a:extLst>
            </p:cNvPr>
            <p:cNvSpPr txBox="1"/>
            <p:nvPr/>
          </p:nvSpPr>
          <p:spPr>
            <a:xfrm>
              <a:off x="910194" y="1458269"/>
              <a:ext cx="1296893" cy="2769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4C9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Volume reflection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22CBC0E-B0A1-C4E4-D4F5-55F19211237F}"/>
                </a:ext>
              </a:extLst>
            </p:cNvPr>
            <p:cNvCxnSpPr>
              <a:cxnSpLocks/>
            </p:cNvCxnSpPr>
            <p:nvPr/>
          </p:nvCxnSpPr>
          <p:spPr>
            <a:xfrm>
              <a:off x="1350378" y="1754764"/>
              <a:ext cx="208262" cy="1030966"/>
            </a:xfrm>
            <a:prstGeom prst="straightConnector1">
              <a:avLst/>
            </a:prstGeom>
            <a:ln w="19050">
              <a:solidFill>
                <a:srgbClr val="004C97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0390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9" y="128342"/>
            <a:ext cx="7886700" cy="370404"/>
          </a:xfrm>
        </p:spPr>
        <p:txBody>
          <a:bodyPr/>
          <a:lstStyle/>
          <a:p>
            <a:r>
              <a:rPr lang="en-US" sz="2000" dirty="0"/>
              <a:t>Mixing in the beam phase space at septum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1D143-250B-8A07-271D-23473BEB9169}"/>
              </a:ext>
            </a:extLst>
          </p:cNvPr>
          <p:cNvSpPr txBox="1"/>
          <p:nvPr/>
        </p:nvSpPr>
        <p:spPr>
          <a:xfrm>
            <a:off x="528492" y="671310"/>
            <a:ext cx="6910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Beam transition from crystal to septum, crystal width=100u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D9E221-1E76-3FBC-0F42-20DCE5920ABF}"/>
              </a:ext>
            </a:extLst>
          </p:cNvPr>
          <p:cNvGrpSpPr/>
          <p:nvPr/>
        </p:nvGrpSpPr>
        <p:grpSpPr>
          <a:xfrm>
            <a:off x="4099269" y="1272792"/>
            <a:ext cx="3219208" cy="2284273"/>
            <a:chOff x="4099269" y="1272792"/>
            <a:chExt cx="3219208" cy="22842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745C44-9E1F-4C3B-B3BE-7F58626E0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9269" y="1272792"/>
              <a:ext cx="3219208" cy="2284273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3ADF23-3F81-40C4-4BE6-CF509E5E45B8}"/>
                </a:ext>
              </a:extLst>
            </p:cNvPr>
            <p:cNvGrpSpPr/>
            <p:nvPr/>
          </p:nvGrpSpPr>
          <p:grpSpPr>
            <a:xfrm>
              <a:off x="5516219" y="1324190"/>
              <a:ext cx="95150" cy="2089336"/>
              <a:chOff x="3650074" y="1324563"/>
              <a:chExt cx="83032" cy="238195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AB53358-64BB-9563-519D-D3F38DA0B4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0074" y="1324563"/>
                <a:ext cx="3763" cy="2381956"/>
              </a:xfrm>
              <a:prstGeom prst="line">
                <a:avLst/>
              </a:prstGeom>
              <a:ln>
                <a:solidFill>
                  <a:srgbClr val="004C97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DBB77D8-3F28-8871-6C7E-385C372A7A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9343" y="1324563"/>
                <a:ext cx="3763" cy="2381956"/>
              </a:xfrm>
              <a:prstGeom prst="line">
                <a:avLst/>
              </a:prstGeom>
              <a:ln>
                <a:solidFill>
                  <a:srgbClr val="004C97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43842A9-5314-80D1-7969-09DCF76BCD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93" y="1262680"/>
            <a:ext cx="3252272" cy="2284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F78F59-A6B4-8978-1177-87BEB45B6A93}"/>
              </a:ext>
            </a:extLst>
          </p:cNvPr>
          <p:cNvSpPr txBox="1"/>
          <p:nvPr/>
        </p:nvSpPr>
        <p:spPr>
          <a:xfrm>
            <a:off x="1304571" y="3652383"/>
            <a:ext cx="1996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Phase space (X-X’ plane) </a:t>
            </a:r>
          </a:p>
          <a:p>
            <a:pPr algn="ctr"/>
            <a:r>
              <a:rPr lang="en-US" sz="1400" dirty="0"/>
              <a:t>at crystal exit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9921C-7B04-6C76-3573-AE13053B7827}"/>
              </a:ext>
            </a:extLst>
          </p:cNvPr>
          <p:cNvSpPr txBox="1"/>
          <p:nvPr/>
        </p:nvSpPr>
        <p:spPr>
          <a:xfrm>
            <a:off x="4710651" y="3662270"/>
            <a:ext cx="1996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Phase space (X-X’ plane) </a:t>
            </a:r>
          </a:p>
          <a:p>
            <a:pPr algn="ctr"/>
            <a:r>
              <a:rPr lang="en-US" sz="1400" dirty="0"/>
              <a:t>at septum entrance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32F410-0BAB-BEA6-71F4-56460B7A358F}"/>
              </a:ext>
            </a:extLst>
          </p:cNvPr>
          <p:cNvSpPr txBox="1"/>
          <p:nvPr/>
        </p:nvSpPr>
        <p:spPr>
          <a:xfrm>
            <a:off x="619897" y="4235431"/>
            <a:ext cx="608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 lot of destructive mixing due to the angle spread</a:t>
            </a:r>
          </a:p>
        </p:txBody>
      </p:sp>
    </p:spTree>
    <p:extLst>
      <p:ext uri="{BB962C8B-B14F-4D97-AF65-F5344CB8AC3E}">
        <p14:creationId xmlns:p14="http://schemas.microsoft.com/office/powerpoint/2010/main" val="3464604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8" y="128342"/>
            <a:ext cx="8289279" cy="370404"/>
          </a:xfrm>
        </p:spPr>
        <p:txBody>
          <a:bodyPr/>
          <a:lstStyle/>
          <a:p>
            <a:r>
              <a:rPr lang="en-US" sz="2000" dirty="0"/>
              <a:t>Mixing in the beam phase space at septum – new location &amp; width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1E138-ADAB-7FBB-8714-18F1F606CA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88" y="1364871"/>
            <a:ext cx="3389724" cy="23914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65703E-78D3-18EA-9503-99BDC430022E}"/>
              </a:ext>
            </a:extLst>
          </p:cNvPr>
          <p:cNvSpPr txBox="1"/>
          <p:nvPr/>
        </p:nvSpPr>
        <p:spPr>
          <a:xfrm>
            <a:off x="1923727" y="753395"/>
            <a:ext cx="565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Crystal at Z=0.7m (0.9m US of foils), width=200um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C589D-F778-0601-E95B-8112ACFBEFED}"/>
              </a:ext>
            </a:extLst>
          </p:cNvPr>
          <p:cNvSpPr txBox="1"/>
          <p:nvPr/>
        </p:nvSpPr>
        <p:spPr>
          <a:xfrm>
            <a:off x="1504344" y="3819071"/>
            <a:ext cx="1996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Phase space (X-X’ plane) </a:t>
            </a:r>
          </a:p>
          <a:p>
            <a:pPr algn="ctr"/>
            <a:r>
              <a:rPr lang="en-US" sz="1400" dirty="0"/>
              <a:t>at crystal exit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70FB0-ED53-0078-AC40-9037B3DBCBBA}"/>
              </a:ext>
            </a:extLst>
          </p:cNvPr>
          <p:cNvSpPr txBox="1"/>
          <p:nvPr/>
        </p:nvSpPr>
        <p:spPr>
          <a:xfrm>
            <a:off x="5130164" y="3813634"/>
            <a:ext cx="1996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Phase space (X-X’ plane) </a:t>
            </a:r>
          </a:p>
          <a:p>
            <a:pPr algn="ctr"/>
            <a:r>
              <a:rPr lang="en-US" sz="1400" dirty="0"/>
              <a:t>at septum entrance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D56E82-CFB5-068E-0186-F80934E90E42}"/>
              </a:ext>
            </a:extLst>
          </p:cNvPr>
          <p:cNvGrpSpPr/>
          <p:nvPr/>
        </p:nvGrpSpPr>
        <p:grpSpPr>
          <a:xfrm>
            <a:off x="4521811" y="1349401"/>
            <a:ext cx="3457516" cy="2422429"/>
            <a:chOff x="4402235" y="1360535"/>
            <a:chExt cx="3457516" cy="24224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E1BC50-60FE-7622-3B02-D03DF3AC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2235" y="1360535"/>
              <a:ext cx="3457516" cy="242242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7EAB1A4-75BA-C7FC-21D2-DB69D39D5D9C}"/>
                </a:ext>
              </a:extLst>
            </p:cNvPr>
            <p:cNvGrpSpPr/>
            <p:nvPr/>
          </p:nvGrpSpPr>
          <p:grpSpPr>
            <a:xfrm>
              <a:off x="5954571" y="1403870"/>
              <a:ext cx="106867" cy="2241056"/>
              <a:chOff x="3650074" y="1324563"/>
              <a:chExt cx="64468" cy="2381956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82C8611-9163-38E6-9E9B-C66D2CDCCF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0074" y="1324563"/>
                <a:ext cx="3763" cy="2381956"/>
              </a:xfrm>
              <a:prstGeom prst="line">
                <a:avLst/>
              </a:prstGeom>
              <a:ln>
                <a:solidFill>
                  <a:srgbClr val="004C97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8EB986F-0209-2374-81F9-B6FD6D1AE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10779" y="1324563"/>
                <a:ext cx="3763" cy="2381956"/>
              </a:xfrm>
              <a:prstGeom prst="line">
                <a:avLst/>
              </a:prstGeom>
              <a:ln>
                <a:solidFill>
                  <a:srgbClr val="004C97"/>
                </a:solidFill>
                <a:prstDash val="sysDash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54460D3-B612-4A37-009B-3B544319CAA5}"/>
                </a:ext>
              </a:extLst>
            </p:cNvPr>
            <p:cNvGrpSpPr/>
            <p:nvPr/>
          </p:nvGrpSpPr>
          <p:grpSpPr>
            <a:xfrm>
              <a:off x="4750105" y="1606764"/>
              <a:ext cx="1235755" cy="362809"/>
              <a:chOff x="4761210" y="2154770"/>
              <a:chExt cx="1235755" cy="36280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D04323-2347-694F-C663-F85837ABD36D}"/>
                  </a:ext>
                </a:extLst>
              </p:cNvPr>
              <p:cNvSpPr txBox="1"/>
              <p:nvPr/>
            </p:nvSpPr>
            <p:spPr>
              <a:xfrm>
                <a:off x="4761210" y="2154770"/>
                <a:ext cx="1059201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4C97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Septum width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7452315-2C17-F8DE-0B36-013C53CFDE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20411" y="2293269"/>
                <a:ext cx="176554" cy="224310"/>
              </a:xfrm>
              <a:prstGeom prst="straightConnector1">
                <a:avLst/>
              </a:prstGeom>
              <a:ln w="19050">
                <a:solidFill>
                  <a:srgbClr val="004C97"/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9054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9" y="128342"/>
            <a:ext cx="7886700" cy="370404"/>
          </a:xfrm>
        </p:spPr>
        <p:txBody>
          <a:bodyPr/>
          <a:lstStyle/>
          <a:p>
            <a:r>
              <a:rPr lang="en-US" sz="2000" dirty="0"/>
              <a:t>Using channeling in bent crystals at 8GeV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1D143-250B-8A07-271D-23473BEB9169}"/>
              </a:ext>
            </a:extLst>
          </p:cNvPr>
          <p:cNvSpPr txBox="1"/>
          <p:nvPr/>
        </p:nvSpPr>
        <p:spPr>
          <a:xfrm>
            <a:off x="1074511" y="695600"/>
            <a:ext cx="655519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Is crystal shadowing feasible at 8 GeV?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Advantages: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		</a:t>
            </a:r>
            <a:r>
              <a:rPr lang="en-US" sz="1800" dirty="0"/>
              <a:t>Higher acceptance (critical angle)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		Lower beam rigidity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Concerns: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		</a:t>
            </a:r>
            <a:r>
              <a:rPr lang="en-US" sz="1800" dirty="0"/>
              <a:t>Scattering is higher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		Dechanneling processes are stronger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		Beam angular dispersion is higher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Crystal: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		</a:t>
            </a:r>
            <a:r>
              <a:rPr lang="en-US" sz="1800" dirty="0"/>
              <a:t>0.2mm x 0.4mm x 25mm  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710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9" y="128342"/>
            <a:ext cx="7886700" cy="370404"/>
          </a:xfrm>
        </p:spPr>
        <p:txBody>
          <a:bodyPr/>
          <a:lstStyle/>
          <a:p>
            <a:r>
              <a:rPr lang="en-US" sz="2000" dirty="0"/>
              <a:t>Using channeling in bent crystals at 8GeV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1D143-250B-8A07-271D-23473BEB9169}"/>
              </a:ext>
            </a:extLst>
          </p:cNvPr>
          <p:cNvSpPr txBox="1"/>
          <p:nvPr/>
        </p:nvSpPr>
        <p:spPr>
          <a:xfrm>
            <a:off x="884297" y="819482"/>
            <a:ext cx="6555191" cy="397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Crystal shadowing successfully demonstrated at SPS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		Is it feasible at 8 GeV?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Advantage: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		</a:t>
            </a:r>
            <a:r>
              <a:rPr lang="en-US" sz="1800" dirty="0">
                <a:solidFill>
                  <a:srgbClr val="FF0000"/>
                </a:solidFill>
              </a:rPr>
              <a:t>Higher acceptance (critical angle)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		Lower beam rigidity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Concerns: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		</a:t>
            </a:r>
            <a:r>
              <a:rPr lang="en-US" sz="1800" dirty="0"/>
              <a:t>Scattering is higher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		Dechanneling processes are stronger</a:t>
            </a:r>
          </a:p>
          <a:p>
            <a:pPr>
              <a:spcBef>
                <a:spcPts val="300"/>
              </a:spcBef>
            </a:pPr>
            <a:r>
              <a:rPr lang="en-US" sz="1800" dirty="0"/>
              <a:t>		</a:t>
            </a:r>
            <a:r>
              <a:rPr lang="en-US" sz="1800" dirty="0">
                <a:solidFill>
                  <a:srgbClr val="FF0000"/>
                </a:solidFill>
              </a:rPr>
              <a:t>Beam angular dispersion is higher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Crystal: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		</a:t>
            </a:r>
            <a:r>
              <a:rPr lang="en-US" sz="1800" dirty="0"/>
              <a:t>0.2mm x 0.4mm x 25mm  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138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9" y="128342"/>
            <a:ext cx="7886700" cy="370404"/>
          </a:xfrm>
        </p:spPr>
        <p:txBody>
          <a:bodyPr/>
          <a:lstStyle/>
          <a:p>
            <a:r>
              <a:rPr lang="en-US" sz="2000" dirty="0"/>
              <a:t>Using channeling in bent crystals at 8GeV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482D68-3986-7285-077E-721352A49BBD}"/>
              </a:ext>
            </a:extLst>
          </p:cNvPr>
          <p:cNvSpPr txBox="1"/>
          <p:nvPr/>
        </p:nvSpPr>
        <p:spPr>
          <a:xfrm>
            <a:off x="307762" y="746896"/>
            <a:ext cx="3395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Circulating beam in DR: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angle spread is 10 times the critical angle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7CA164-64B9-3BA7-8047-DB95984B2E3C}"/>
              </a:ext>
            </a:extLst>
          </p:cNvPr>
          <p:cNvSpPr txBox="1"/>
          <p:nvPr/>
        </p:nvSpPr>
        <p:spPr>
          <a:xfrm>
            <a:off x="307762" y="2021377"/>
            <a:ext cx="3395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Extracted beam angles spread can be made very small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5105AA-A664-549C-25E0-C53D48E6E754}"/>
              </a:ext>
            </a:extLst>
          </p:cNvPr>
          <p:cNvSpPr txBox="1"/>
          <p:nvPr/>
        </p:nvSpPr>
        <p:spPr>
          <a:xfrm>
            <a:off x="305479" y="3247611"/>
            <a:ext cx="40672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Constraints on extraction: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Low chromaticity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Low D/D’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Beam angle dynamic control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5B0933-D9E4-3C82-58E8-A7D7718A686C}"/>
              </a:ext>
            </a:extLst>
          </p:cNvPr>
          <p:cNvGrpSpPr/>
          <p:nvPr/>
        </p:nvGrpSpPr>
        <p:grpSpPr>
          <a:xfrm>
            <a:off x="4297351" y="956202"/>
            <a:ext cx="4329114" cy="2976782"/>
            <a:chOff x="2359768" y="1170824"/>
            <a:chExt cx="4329114" cy="29767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C3D157-B6D2-3A74-C232-A6B2A0D4E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43000"/>
            </a:blip>
            <a:stretch>
              <a:fillRect/>
            </a:stretch>
          </p:blipFill>
          <p:spPr>
            <a:xfrm>
              <a:off x="2359768" y="1170824"/>
              <a:ext cx="4329114" cy="297678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82247E-E2AA-1516-F5DA-FDAAC743796B}"/>
                </a:ext>
              </a:extLst>
            </p:cNvPr>
            <p:cNvSpPr/>
            <p:nvPr/>
          </p:nvSpPr>
          <p:spPr>
            <a:xfrm>
              <a:off x="2859988" y="1359673"/>
              <a:ext cx="3434635" cy="2416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F0D5D88-350E-64AC-FF63-D2F5C5DFF940}"/>
                </a:ext>
              </a:extLst>
            </p:cNvPr>
            <p:cNvSpPr/>
            <p:nvPr/>
          </p:nvSpPr>
          <p:spPr>
            <a:xfrm>
              <a:off x="4281147" y="2297684"/>
              <a:ext cx="570065" cy="550414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43137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E76B17-F53B-0486-4E92-75769BE6DFDA}"/>
              </a:ext>
            </a:extLst>
          </p:cNvPr>
          <p:cNvGrpSpPr/>
          <p:nvPr/>
        </p:nvGrpSpPr>
        <p:grpSpPr>
          <a:xfrm>
            <a:off x="4790848" y="2433673"/>
            <a:ext cx="485335" cy="30480"/>
            <a:chOff x="4790848" y="2427184"/>
            <a:chExt cx="485335" cy="3048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064AF5F-892B-F1D3-F3EB-E19CEDA7D2C5}"/>
                </a:ext>
              </a:extLst>
            </p:cNvPr>
            <p:cNvCxnSpPr/>
            <p:nvPr/>
          </p:nvCxnSpPr>
          <p:spPr>
            <a:xfrm>
              <a:off x="4790848" y="2427184"/>
              <a:ext cx="485335" cy="0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9F57B79-3994-35A2-F1AC-A617A828C52D}"/>
                </a:ext>
              </a:extLst>
            </p:cNvPr>
            <p:cNvCxnSpPr/>
            <p:nvPr/>
          </p:nvCxnSpPr>
          <p:spPr>
            <a:xfrm>
              <a:off x="4790848" y="2457664"/>
              <a:ext cx="485335" cy="0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B80E13-1B9D-849C-2513-3BB6BB02B014}"/>
              </a:ext>
            </a:extLst>
          </p:cNvPr>
          <p:cNvGrpSpPr/>
          <p:nvPr/>
        </p:nvGrpSpPr>
        <p:grpSpPr>
          <a:xfrm>
            <a:off x="4297351" y="945282"/>
            <a:ext cx="4329114" cy="2976782"/>
            <a:chOff x="-1090046" y="1326525"/>
            <a:chExt cx="4329114" cy="297678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4BDFED5-A445-E653-84FF-D112B2C02A92}"/>
                </a:ext>
              </a:extLst>
            </p:cNvPr>
            <p:cNvGrpSpPr/>
            <p:nvPr/>
          </p:nvGrpSpPr>
          <p:grpSpPr>
            <a:xfrm>
              <a:off x="-1090046" y="1326525"/>
              <a:ext cx="4329114" cy="2976782"/>
              <a:chOff x="2769561" y="301745"/>
              <a:chExt cx="4329114" cy="297678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49CB2F9-759D-0FC5-9989-724B0D5DE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769561" y="301745"/>
                <a:ext cx="4329114" cy="2976782"/>
              </a:xfrm>
              <a:prstGeom prst="rect">
                <a:avLst/>
              </a:prstGeom>
              <a:solidFill>
                <a:srgbClr val="000000"/>
              </a:solidFill>
              <a:ln>
                <a:solidFill>
                  <a:srgbClr val="000000">
                    <a:alpha val="50980"/>
                  </a:srgbClr>
                </a:solidFill>
              </a:ln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B8B974A-E46C-360F-E0FA-472109F1A8FC}"/>
                  </a:ext>
                </a:extLst>
              </p:cNvPr>
              <p:cNvSpPr/>
              <p:nvPr/>
            </p:nvSpPr>
            <p:spPr>
              <a:xfrm>
                <a:off x="4716219" y="1435905"/>
                <a:ext cx="570065" cy="550414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43137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9DA01CB-DEAA-4E74-C006-77BF6AF63FBA}"/>
                </a:ext>
              </a:extLst>
            </p:cNvPr>
            <p:cNvGrpSpPr/>
            <p:nvPr/>
          </p:nvGrpSpPr>
          <p:grpSpPr>
            <a:xfrm>
              <a:off x="-581596" y="2823584"/>
              <a:ext cx="485335" cy="30480"/>
              <a:chOff x="4800549" y="2450279"/>
              <a:chExt cx="485335" cy="3048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3ABA205-DF79-7B51-EE68-CBD36F6CC2FB}"/>
                  </a:ext>
                </a:extLst>
              </p:cNvPr>
              <p:cNvCxnSpPr/>
              <p:nvPr/>
            </p:nvCxnSpPr>
            <p:spPr>
              <a:xfrm>
                <a:off x="4800549" y="2450279"/>
                <a:ext cx="485335" cy="0"/>
              </a:xfrm>
              <a:prstGeom prst="line">
                <a:avLst/>
              </a:prstGeom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9D34A21-D16C-F36D-8A25-05D1BD3D5EF7}"/>
                  </a:ext>
                </a:extLst>
              </p:cNvPr>
              <p:cNvCxnSpPr/>
              <p:nvPr/>
            </p:nvCxnSpPr>
            <p:spPr>
              <a:xfrm>
                <a:off x="4800549" y="2480759"/>
                <a:ext cx="485335" cy="0"/>
              </a:xfrm>
              <a:prstGeom prst="line">
                <a:avLst/>
              </a:prstGeom>
              <a:ln w="9525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52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577D44-3F93-F01B-F7D4-0265853A53AF}"/>
              </a:ext>
            </a:extLst>
          </p:cNvPr>
          <p:cNvSpPr txBox="1"/>
          <p:nvPr/>
        </p:nvSpPr>
        <p:spPr>
          <a:xfrm>
            <a:off x="1412195" y="778530"/>
            <a:ext cx="5844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Modelling the crystal collimation (shadowing)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2EB75-BBC7-587A-290E-239EE5DEA27D}"/>
              </a:ext>
            </a:extLst>
          </p:cNvPr>
          <p:cNvSpPr txBox="1"/>
          <p:nvPr/>
        </p:nvSpPr>
        <p:spPr>
          <a:xfrm>
            <a:off x="429419" y="2387084"/>
            <a:ext cx="7752614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Proof-of-principle study using the fixed crystal geometry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Explore the crystal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116643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295AD-D760-D915-5BE4-B7A9A7D6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AC13A-FCBA-5A28-5D8C-447D7D9C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083A-72D5-822F-85CB-6ADF8D59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09010F-C4B2-117F-346B-43B98F0D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Modelling the effect of the crystal shadowing in the DR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B969233-2463-BA1A-895F-18B0D16275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78" y="664556"/>
            <a:ext cx="6968096" cy="2090651"/>
          </a:xfrm>
          <a:prstGeom prst="rect">
            <a:avLst/>
          </a:prstGeom>
        </p:spPr>
      </p:pic>
      <p:pic>
        <p:nvPicPr>
          <p:cNvPr id="7" name="Picture 6" descr="A picture containing indoor, ceiling, several&#10;&#10;Description automatically generated">
            <a:extLst>
              <a:ext uri="{FF2B5EF4-FFF2-40B4-BE49-F238E27FC236}">
                <a16:creationId xmlns:a16="http://schemas.microsoft.com/office/drawing/2014/main" id="{399D998A-C9FE-C5BA-D4E2-552126DEF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6140" y="2703639"/>
            <a:ext cx="2285993" cy="1950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19F520-410A-F4A4-0F48-307EAD510505}"/>
              </a:ext>
            </a:extLst>
          </p:cNvPr>
          <p:cNvSpPr txBox="1"/>
          <p:nvPr/>
        </p:nvSpPr>
        <p:spPr>
          <a:xfrm>
            <a:off x="324631" y="2979141"/>
            <a:ext cx="496174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Proposed tunnel location for the Crystal Collimator</a:t>
            </a:r>
          </a:p>
          <a:p>
            <a:endParaRPr lang="en-US" sz="1800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/>
              <a:t>Space available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/>
              <a:t>Sufficient phase advance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082675-068E-B2D0-224B-ADEF2E3AD9A9}"/>
              </a:ext>
            </a:extLst>
          </p:cNvPr>
          <p:cNvGrpSpPr/>
          <p:nvPr/>
        </p:nvGrpSpPr>
        <p:grpSpPr>
          <a:xfrm>
            <a:off x="6345247" y="1800856"/>
            <a:ext cx="215154" cy="678380"/>
            <a:chOff x="6293220" y="1803210"/>
            <a:chExt cx="215154" cy="67838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B7583CC-987F-1DC2-1B13-ABD2D9021C9E}"/>
                </a:ext>
              </a:extLst>
            </p:cNvPr>
            <p:cNvSpPr/>
            <p:nvPr/>
          </p:nvSpPr>
          <p:spPr>
            <a:xfrm>
              <a:off x="6293221" y="1803210"/>
              <a:ext cx="215153" cy="25549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859321BE-E661-035A-D9B1-476F985209CA}"/>
                </a:ext>
              </a:extLst>
            </p:cNvPr>
            <p:cNvSpPr/>
            <p:nvPr/>
          </p:nvSpPr>
          <p:spPr>
            <a:xfrm>
              <a:off x="6293220" y="2025667"/>
              <a:ext cx="215153" cy="455923"/>
            </a:xfrm>
            <a:prstGeom prst="trapezoid">
              <a:avLst>
                <a:gd name="adj" fmla="val 20313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8634BD-B47D-AF26-B82A-902A785A374C}"/>
              </a:ext>
            </a:extLst>
          </p:cNvPr>
          <p:cNvCxnSpPr>
            <a:cxnSpLocks/>
          </p:cNvCxnSpPr>
          <p:nvPr/>
        </p:nvCxnSpPr>
        <p:spPr>
          <a:xfrm>
            <a:off x="6435801" y="2278807"/>
            <a:ext cx="1502738" cy="17510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4DDBA5-53C3-B72C-AC67-E2AF9C3A49D5}"/>
              </a:ext>
            </a:extLst>
          </p:cNvPr>
          <p:cNvCxnSpPr/>
          <p:nvPr/>
        </p:nvCxnSpPr>
        <p:spPr>
          <a:xfrm flipH="1">
            <a:off x="7531345" y="1935586"/>
            <a:ext cx="814388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86EE8D-8FF2-FFDA-FF4E-F2BDBC5B7641}"/>
              </a:ext>
            </a:extLst>
          </p:cNvPr>
          <p:cNvSpPr txBox="1"/>
          <p:nvPr/>
        </p:nvSpPr>
        <p:spPr>
          <a:xfrm>
            <a:off x="7682699" y="1673976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248862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295AD-D760-D915-5BE4-B7A9A7D6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AC13A-FCBA-5A28-5D8C-447D7D9C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083A-72D5-822F-85CB-6ADF8D59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09010F-C4B2-117F-346B-43B98F0D9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Modelling the effect of the crystal shadowing in the DR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B969233-2463-BA1A-895F-18B0D16275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78" y="664556"/>
            <a:ext cx="6968096" cy="2090651"/>
          </a:xfrm>
          <a:prstGeom prst="rect">
            <a:avLst/>
          </a:prstGeom>
        </p:spPr>
      </p:pic>
      <p:pic>
        <p:nvPicPr>
          <p:cNvPr id="7" name="Picture 6" descr="A picture containing indoor, ceiling, several&#10;&#10;Description automatically generated">
            <a:extLst>
              <a:ext uri="{FF2B5EF4-FFF2-40B4-BE49-F238E27FC236}">
                <a16:creationId xmlns:a16="http://schemas.microsoft.com/office/drawing/2014/main" id="{399D998A-C9FE-C5BA-D4E2-552126DEF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6140" y="2703639"/>
            <a:ext cx="2285993" cy="1950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19F520-410A-F4A4-0F48-307EAD510505}"/>
              </a:ext>
            </a:extLst>
          </p:cNvPr>
          <p:cNvSpPr txBox="1"/>
          <p:nvPr/>
        </p:nvSpPr>
        <p:spPr>
          <a:xfrm>
            <a:off x="324631" y="2979141"/>
            <a:ext cx="496174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Proposed tunnel location for the Crystal Collimator</a:t>
            </a:r>
          </a:p>
          <a:p>
            <a:endParaRPr lang="en-US" sz="1800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/>
              <a:t>Space available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600" dirty="0"/>
              <a:t>Sufficient phase advance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082675-068E-B2D0-224B-ADEF2E3AD9A9}"/>
              </a:ext>
            </a:extLst>
          </p:cNvPr>
          <p:cNvGrpSpPr/>
          <p:nvPr/>
        </p:nvGrpSpPr>
        <p:grpSpPr>
          <a:xfrm>
            <a:off x="5747370" y="1807890"/>
            <a:ext cx="215154" cy="678380"/>
            <a:chOff x="6293220" y="1803210"/>
            <a:chExt cx="215154" cy="67838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B7583CC-987F-1DC2-1B13-ABD2D9021C9E}"/>
                </a:ext>
              </a:extLst>
            </p:cNvPr>
            <p:cNvSpPr/>
            <p:nvPr/>
          </p:nvSpPr>
          <p:spPr>
            <a:xfrm>
              <a:off x="6293221" y="1803210"/>
              <a:ext cx="215153" cy="25549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859321BE-E661-035A-D9B1-476F985209CA}"/>
                </a:ext>
              </a:extLst>
            </p:cNvPr>
            <p:cNvSpPr/>
            <p:nvPr/>
          </p:nvSpPr>
          <p:spPr>
            <a:xfrm>
              <a:off x="6293220" y="2025667"/>
              <a:ext cx="215153" cy="455923"/>
            </a:xfrm>
            <a:prstGeom prst="trapezoid">
              <a:avLst>
                <a:gd name="adj" fmla="val 20313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8634BD-B47D-AF26-B82A-902A785A374C}"/>
              </a:ext>
            </a:extLst>
          </p:cNvPr>
          <p:cNvCxnSpPr>
            <a:cxnSpLocks/>
          </p:cNvCxnSpPr>
          <p:nvPr/>
        </p:nvCxnSpPr>
        <p:spPr>
          <a:xfrm>
            <a:off x="5854946" y="2196783"/>
            <a:ext cx="1840194" cy="19056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ACE39E-2A9C-B65C-742C-631805B111EC}"/>
              </a:ext>
            </a:extLst>
          </p:cNvPr>
          <p:cNvCxnSpPr/>
          <p:nvPr/>
        </p:nvCxnSpPr>
        <p:spPr>
          <a:xfrm flipH="1">
            <a:off x="7531345" y="1935586"/>
            <a:ext cx="814388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9EEA9B-8F83-3281-BEBA-FCC0807BAEF8}"/>
              </a:ext>
            </a:extLst>
          </p:cNvPr>
          <p:cNvSpPr txBox="1"/>
          <p:nvPr/>
        </p:nvSpPr>
        <p:spPr>
          <a:xfrm>
            <a:off x="7682699" y="1673976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Beam</a:t>
            </a:r>
          </a:p>
        </p:txBody>
      </p:sp>
    </p:spTree>
    <p:extLst>
      <p:ext uri="{BB962C8B-B14F-4D97-AF65-F5344CB8AC3E}">
        <p14:creationId xmlns:p14="http://schemas.microsoft.com/office/powerpoint/2010/main" val="217963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C8F74E-FE8A-21BE-C19C-2F7BE186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9,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DF58-935F-640A-D203-E038D1B1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V.Nagaslaev    Mitigation of SX beam losses with crystal shadowing at 8GeV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608B0-D40E-5721-F918-FF669895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4451EE-618D-E83B-19C1-5AC8FD00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Proof-of-Principle Crystal Shadowing modeling – Phase 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1D143-250B-8A07-271D-23473BEB9169}"/>
              </a:ext>
            </a:extLst>
          </p:cNvPr>
          <p:cNvSpPr txBox="1"/>
          <p:nvPr/>
        </p:nvSpPr>
        <p:spPr>
          <a:xfrm>
            <a:off x="2286392" y="731729"/>
            <a:ext cx="2576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Phase I</a:t>
            </a:r>
          </a:p>
          <a:p>
            <a:pPr algn="ctr"/>
            <a:r>
              <a:rPr lang="en-US" sz="2000" dirty="0"/>
              <a:t>Transport in the crystal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74D1E-403B-8C2C-0D22-8E41E5B5A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18902"/>
            <a:ext cx="4136026" cy="3092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ED669D-FA3C-43CD-578B-CA500CEB67AB}"/>
              </a:ext>
            </a:extLst>
          </p:cNvPr>
          <p:cNvSpPr txBox="1"/>
          <p:nvPr/>
        </p:nvSpPr>
        <p:spPr>
          <a:xfrm>
            <a:off x="336366" y="1788469"/>
            <a:ext cx="4471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FLUKA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Compute the scattering PDF matrix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220x120, 5x5 </a:t>
            </a:r>
            <a:r>
              <a:rPr lang="en-US" sz="1600" dirty="0" err="1"/>
              <a:t>uRad</a:t>
            </a:r>
            <a:r>
              <a:rPr lang="en-US" sz="1600" dirty="0"/>
              <a:t> 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Crystal parameters are fixed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L=0.4mm,  300uRad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CERN-Fermilab collaboration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/>
              <a:t>Luigi Esposito, CERN, November 2021</a:t>
            </a:r>
          </a:p>
        </p:txBody>
      </p:sp>
    </p:spTree>
    <p:extLst>
      <p:ext uri="{BB962C8B-B14F-4D97-AF65-F5344CB8AC3E}">
        <p14:creationId xmlns:p14="http://schemas.microsoft.com/office/powerpoint/2010/main" val="291389184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FNAL_Powerpoint_16x9-seasons_052121-2</Template>
  <TotalTime>25982</TotalTime>
  <Words>1566</Words>
  <Application>Microsoft Office PowerPoint</Application>
  <PresentationFormat>On-screen Show (16:9)</PresentationFormat>
  <Paragraphs>285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Helvetica</vt:lpstr>
      <vt:lpstr>Fermilab_PPT_090915</vt:lpstr>
      <vt:lpstr>Custom Design</vt:lpstr>
      <vt:lpstr>PowerPoint Presentation</vt:lpstr>
      <vt:lpstr>Slow Extraction from DR: Limitations from beam losses</vt:lpstr>
      <vt:lpstr>Using channeling in bent crystals at 8GeV</vt:lpstr>
      <vt:lpstr>Using channeling in bent crystals at 8GeV</vt:lpstr>
      <vt:lpstr>Using channeling in bent crystals at 8GeV</vt:lpstr>
      <vt:lpstr>PowerPoint Presentation</vt:lpstr>
      <vt:lpstr>Modelling the effect of the crystal shadowing in the DR</vt:lpstr>
      <vt:lpstr>Modelling the effect of the crystal shadowing in the DR</vt:lpstr>
      <vt:lpstr>Proof-of-Principle Crystal Shadowing modeling – Phase I</vt:lpstr>
      <vt:lpstr>Phase II:  Accelerator tracking using MARS </vt:lpstr>
      <vt:lpstr>Efficiency calculations in the end of the Extraction section</vt:lpstr>
      <vt:lpstr>More details about Proof-of-Principle simulation</vt:lpstr>
      <vt:lpstr>Effect of crystal channeling for the beam design parameters</vt:lpstr>
      <vt:lpstr>Conservative beam parameters: rms angle=80uRad</vt:lpstr>
      <vt:lpstr>PowerPoint Presentation</vt:lpstr>
      <vt:lpstr>Crystal parameter optimization</vt:lpstr>
      <vt:lpstr>Bending efficiency comparison for 300uR bending crystal, FLUKA vs GEANT</vt:lpstr>
      <vt:lpstr>Scattering PDF maps, A.Sytov (GEANT) (not all of them!)</vt:lpstr>
      <vt:lpstr>Beam loss comparison for L=0.4mm bending crystal, varying bending angle</vt:lpstr>
      <vt:lpstr>Beam loss comparison for L=2mm crystal, 600uR bending; variable hor. width</vt:lpstr>
      <vt:lpstr>Bending efficiency vs crystal length</vt:lpstr>
      <vt:lpstr>Beam loss comparison for 600uR bending crystal, variable length</vt:lpstr>
      <vt:lpstr>PowerPoint Presentation</vt:lpstr>
      <vt:lpstr>To the diffuser discussion</vt:lpstr>
      <vt:lpstr>PowerPoint Presentation</vt:lpstr>
      <vt:lpstr>Particle sample for MARS tracking</vt:lpstr>
      <vt:lpstr>Crystal collimation efficiency – first trial</vt:lpstr>
      <vt:lpstr>Mixing in the beam phase space at septum</vt:lpstr>
      <vt:lpstr>Mixing in the beam phase space at septum – new location &amp; width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P Nagaslaev</dc:creator>
  <cp:lastModifiedBy>Vladimir P Nagaslaev</cp:lastModifiedBy>
  <cp:revision>20</cp:revision>
  <cp:lastPrinted>2014-01-20T19:40:21Z</cp:lastPrinted>
  <dcterms:created xsi:type="dcterms:W3CDTF">2023-05-11T21:31:34Z</dcterms:created>
  <dcterms:modified xsi:type="dcterms:W3CDTF">2024-02-12T21:33:09Z</dcterms:modified>
</cp:coreProperties>
</file>