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6" r:id="rId3"/>
    <p:sldId id="379" r:id="rId4"/>
    <p:sldId id="380" r:id="rId5"/>
    <p:sldId id="366" r:id="rId6"/>
    <p:sldId id="381" r:id="rId7"/>
    <p:sldId id="383" r:id="rId8"/>
    <p:sldId id="391" r:id="rId9"/>
    <p:sldId id="385" r:id="rId10"/>
    <p:sldId id="400" r:id="rId11"/>
    <p:sldId id="401" r:id="rId12"/>
    <p:sldId id="394" r:id="rId13"/>
    <p:sldId id="386" r:id="rId14"/>
    <p:sldId id="402" r:id="rId15"/>
    <p:sldId id="395" r:id="rId16"/>
    <p:sldId id="392" r:id="rId17"/>
    <p:sldId id="389" r:id="rId18"/>
    <p:sldId id="359" r:id="rId19"/>
    <p:sldId id="393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0B4B5E2-A102-4A3A-9AE0-6EC37185F7CE}">
          <p14:sldIdLst>
            <p14:sldId id="256"/>
            <p14:sldId id="396"/>
            <p14:sldId id="379"/>
            <p14:sldId id="380"/>
            <p14:sldId id="366"/>
            <p14:sldId id="381"/>
            <p14:sldId id="383"/>
            <p14:sldId id="391"/>
            <p14:sldId id="385"/>
            <p14:sldId id="400"/>
            <p14:sldId id="401"/>
            <p14:sldId id="394"/>
            <p14:sldId id="386"/>
            <p14:sldId id="402"/>
            <p14:sldId id="395"/>
            <p14:sldId id="392"/>
            <p14:sldId id="389"/>
            <p14:sldId id="359"/>
          </p14:sldIdLst>
        </p14:section>
        <p14:section name="Reserve" id="{D09C8C87-1C9C-402E-8D2D-EC39EF873915}">
          <p14:sldIdLst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66"/>
    <a:srgbClr val="FF9933"/>
    <a:srgbClr val="000099"/>
    <a:srgbClr val="FF0000"/>
    <a:srgbClr val="FF3300"/>
    <a:srgbClr val="FFC3C3"/>
    <a:srgbClr val="FFC9C9"/>
    <a:srgbClr val="FFDC0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3" autoAdjust="0"/>
    <p:restoredTop sz="94672" autoAdjust="0"/>
  </p:normalViewPr>
  <p:slideViewPr>
    <p:cSldViewPr snapToGrid="0" snapToObjects="1">
      <p:cViewPr varScale="1">
        <p:scale>
          <a:sx n="67" d="100"/>
          <a:sy n="67" d="100"/>
        </p:scale>
        <p:origin x="1148" y="32"/>
      </p:cViewPr>
      <p:guideLst>
        <p:guide orient="horz" pos="2486"/>
        <p:guide pos="2880"/>
      </p:guideLst>
    </p:cSldViewPr>
  </p:slideViewPr>
  <p:outlineViewPr>
    <p:cViewPr>
      <p:scale>
        <a:sx n="33" d="100"/>
        <a:sy n="33" d="100"/>
      </p:scale>
      <p:origin x="0" y="-7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5904"/>
    </p:cViewPr>
  </p:sorterViewPr>
  <p:notesViewPr>
    <p:cSldViewPr snapToGrid="0" snapToObjects="1">
      <p:cViewPr varScale="1">
        <p:scale>
          <a:sx n="121" d="100"/>
          <a:sy n="121" d="100"/>
        </p:scale>
        <p:origin x="36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half" idx="16"/>
          </p:nvPr>
        </p:nvSpPr>
        <p:spPr>
          <a:xfrm>
            <a:off x="476035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28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999055" y="1406770"/>
            <a:ext cx="4038600" cy="5034224"/>
          </a:xfrm>
        </p:spPr>
        <p:txBody>
          <a:bodyPr>
            <a:normAutofit/>
          </a:bodyPr>
          <a:lstStyle>
            <a:lvl1pPr marL="180975" indent="-180975">
              <a:spcBef>
                <a:spcPts val="1200"/>
              </a:spcBef>
              <a:defRPr sz="1600"/>
            </a:lvl1pPr>
            <a:lvl2pPr marL="542925" indent="-180975">
              <a:defRPr sz="1400"/>
            </a:lvl2pPr>
            <a:lvl3pPr marL="893763" indent="-180975">
              <a:defRPr sz="1200"/>
            </a:lvl3pPr>
            <a:lvl4pPr marL="1074738" indent="-90488">
              <a:defRPr sz="1100"/>
            </a:lvl4pPr>
            <a:lvl5pPr marL="1255713" indent="-90488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 marL="182563" indent="-182563">
              <a:defRPr lang="de-DE" sz="1600" dirty="0" smtClean="0"/>
            </a:lvl1pPr>
            <a:lvl2pPr marL="355600" indent="-173038">
              <a:defRPr lang="de-DE" sz="1400" dirty="0" smtClean="0"/>
            </a:lvl2pPr>
            <a:lvl3pPr marL="539750" indent="-184150">
              <a:defRPr lang="de-DE" sz="1200" dirty="0" smtClean="0"/>
            </a:lvl3pPr>
            <a:lvl4pPr marL="625475" indent="-85725">
              <a:defRPr lang="de-DE" sz="1100" dirty="0" smtClean="0"/>
            </a:lvl4pPr>
            <a:lvl5pPr marL="808038" indent="-85725">
              <a:defRPr lang="de-DE" sz="105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26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pic>
        <p:nvPicPr>
          <p:cNvPr id="13" name="Bild 6" descr="GSI_Logo_rgb.png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pic>
        <p:nvPicPr>
          <p:cNvPr id="14" name="Bild 12" descr="FAIR_Logo_rgb.png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4241" y="2295205"/>
            <a:ext cx="6775519" cy="1729025"/>
          </a:xfrm>
        </p:spPr>
        <p:txBody>
          <a:bodyPr/>
          <a:lstStyle/>
          <a:p>
            <a:r>
              <a:rPr lang="en-US" sz="2800" dirty="0"/>
              <a:t>SIS100 extraction </a:t>
            </a:r>
            <a:r>
              <a:rPr lang="en-US" sz="2800" dirty="0" smtClean="0"/>
              <a:t>layout:</a:t>
            </a:r>
            <a:br>
              <a:rPr lang="en-US" sz="2800" dirty="0" smtClean="0"/>
            </a:br>
            <a:r>
              <a:rPr lang="en-US" sz="2800" dirty="0" smtClean="0"/>
              <a:t>Influence </a:t>
            </a:r>
            <a:r>
              <a:rPr lang="en-US" sz="2800" dirty="0"/>
              <a:t>of </a:t>
            </a:r>
            <a:r>
              <a:rPr lang="en-US" sz="2800" dirty="0" smtClean="0"/>
              <a:t>nonlinear </a:t>
            </a:r>
            <a:r>
              <a:rPr lang="en-US" sz="2800" dirty="0"/>
              <a:t>beam dynamics</a:t>
            </a:r>
            <a:endParaRPr lang="en-US" sz="2800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86707"/>
            <a:ext cx="6400800" cy="894904"/>
          </a:xfrm>
        </p:spPr>
        <p:txBody>
          <a:bodyPr>
            <a:normAutofit/>
          </a:bodyPr>
          <a:lstStyle/>
          <a:p>
            <a:r>
              <a:rPr lang="en-US" sz="1400" noProof="0" dirty="0" smtClean="0"/>
              <a:t>D. Ondreka, B. Galnander, S. Sorge, GSI</a:t>
            </a:r>
          </a:p>
          <a:p>
            <a:r>
              <a:rPr lang="en-US" sz="1400" noProof="0" dirty="0" smtClean="0"/>
              <a:t>5</a:t>
            </a:r>
            <a:r>
              <a:rPr lang="en-US" sz="1400" baseline="30000" noProof="0" dirty="0" smtClean="0"/>
              <a:t>th</a:t>
            </a:r>
            <a:r>
              <a:rPr lang="en-US" sz="1400" noProof="0" dirty="0" smtClean="0"/>
              <a:t> SX Workshop, </a:t>
            </a:r>
            <a:r>
              <a:rPr lang="en-US" sz="1400" noProof="0" dirty="0" err="1" smtClean="0"/>
              <a:t>MedAustron</a:t>
            </a:r>
            <a:r>
              <a:rPr lang="en-US" sz="1400" noProof="0" dirty="0" smtClean="0"/>
              <a:t>, 13.02.2024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 Field Errors:</a:t>
            </a:r>
            <a:br>
              <a:rPr lang="en-US" dirty="0" smtClean="0"/>
            </a:br>
            <a:r>
              <a:rPr lang="en-US" dirty="0" smtClean="0"/>
              <a:t>Geometric Effects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Main dipoles</a:t>
            </a:r>
          </a:p>
          <a:p>
            <a:pPr lvl="1"/>
            <a:r>
              <a:rPr lang="en-US" dirty="0" smtClean="0"/>
              <a:t>Significant effect of higher orders in combination with other nonlinearities, e.g. chromaticity correction</a:t>
            </a:r>
          </a:p>
          <a:p>
            <a:pPr lvl="1"/>
            <a:r>
              <a:rPr lang="en-US" dirty="0" smtClean="0"/>
              <a:t>Caused by creation of </a:t>
            </a:r>
            <a:r>
              <a:rPr lang="en-US" dirty="0" smtClean="0">
                <a:solidFill>
                  <a:srgbClr val="FF0000"/>
                </a:solidFill>
              </a:rPr>
              <a:t>ADTS in second order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odd multipole strengths</a:t>
            </a:r>
            <a:r>
              <a:rPr lang="en-US" dirty="0" smtClean="0"/>
              <a:t> (6-pole, 10-pole, …)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 quadrupoles</a:t>
            </a:r>
          </a:p>
          <a:p>
            <a:pPr lvl="1"/>
            <a:r>
              <a:rPr lang="en-US" dirty="0"/>
              <a:t>Both B6 and B10 cause </a:t>
            </a:r>
            <a:r>
              <a:rPr lang="en-US" dirty="0">
                <a:solidFill>
                  <a:srgbClr val="FF0000"/>
                </a:solidFill>
              </a:rPr>
              <a:t>ADTS in </a:t>
            </a:r>
            <a:r>
              <a:rPr lang="en-US" dirty="0" smtClean="0">
                <a:solidFill>
                  <a:srgbClr val="FF0000"/>
                </a:solidFill>
              </a:rPr>
              <a:t>first order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multipole strength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Effect independent of presence of other nonlinearities, e.g. chromaticity correction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673630" y="2797153"/>
            <a:ext cx="3220455" cy="1049783"/>
            <a:chOff x="1653701" y="5359595"/>
            <a:chExt cx="3220455" cy="1049783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3701" y="5640585"/>
              <a:ext cx="3220455" cy="768793"/>
            </a:xfrm>
            <a:prstGeom prst="rect">
              <a:avLst/>
            </a:prstGeom>
          </p:spPr>
        </p:pic>
        <p:sp>
          <p:nvSpPr>
            <p:cNvPr id="15" name="Textfeld 14"/>
            <p:cNvSpPr txBox="1">
              <a:spLocks noChangeArrowheads="1"/>
            </p:cNvSpPr>
            <p:nvPr/>
          </p:nvSpPr>
          <p:spPr bwMode="auto">
            <a:xfrm>
              <a:off x="1863544" y="5359595"/>
              <a:ext cx="2800768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i="1" dirty="0" smtClean="0"/>
                <a:t>ADTS in second order of sextupole strength</a:t>
              </a:r>
              <a:endParaRPr lang="de-DE" sz="1050" i="1" dirty="0" smtClean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605525" y="1420436"/>
            <a:ext cx="4404096" cy="2367458"/>
            <a:chOff x="4605525" y="1420436"/>
            <a:chExt cx="4404096" cy="2367458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057" y="1591701"/>
              <a:ext cx="2194564" cy="219456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525" y="1593330"/>
              <a:ext cx="2194564" cy="2194564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5220850" y="1420436"/>
              <a:ext cx="3350596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050" dirty="0" smtClean="0"/>
                <a:t>Dipole errors without and with chromaticity correction</a:t>
              </a:r>
              <a:endParaRPr lang="de-DE" sz="1050" dirty="0" smtClean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4605525" y="3846936"/>
            <a:ext cx="4404096" cy="2367458"/>
            <a:chOff x="4605525" y="1420436"/>
            <a:chExt cx="4404096" cy="2367458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057" y="1591701"/>
              <a:ext cx="2194564" cy="2194564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525" y="1593330"/>
              <a:ext cx="2194564" cy="2194564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5059748" y="1420436"/>
              <a:ext cx="3672800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050" dirty="0" smtClean="0"/>
                <a:t>Quadrupole errors without and with chromaticity correction</a:t>
              </a:r>
              <a:endParaRPr lang="de-DE" sz="105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00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 Field Errors:</a:t>
            </a:r>
            <a:br>
              <a:rPr lang="en-US" dirty="0" smtClean="0"/>
            </a:br>
            <a:r>
              <a:rPr lang="en-US" dirty="0" smtClean="0"/>
              <a:t>Chromatic Effects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Main dipoles</a:t>
            </a:r>
          </a:p>
          <a:p>
            <a:pPr lvl="1"/>
            <a:r>
              <a:rPr lang="en-US" dirty="0"/>
              <a:t>Create even multipoles (4-pole, 8-pole, …)</a:t>
            </a:r>
            <a:br>
              <a:rPr lang="en-US" dirty="0"/>
            </a:br>
            <a:r>
              <a:rPr lang="en-US" dirty="0"/>
              <a:t>by feed-down from </a:t>
            </a:r>
            <a:r>
              <a:rPr lang="en-US" dirty="0" smtClean="0"/>
              <a:t>dispersion</a:t>
            </a:r>
          </a:p>
          <a:p>
            <a:pPr lvl="1"/>
            <a:r>
              <a:rPr lang="en-US" dirty="0" smtClean="0"/>
              <a:t>B3 (6-pole) reduces hor. chromaticity</a:t>
            </a:r>
            <a:br>
              <a:rPr lang="en-US" dirty="0" smtClean="0"/>
            </a:br>
            <a:r>
              <a:rPr lang="en-US" dirty="0" smtClean="0"/>
              <a:t>(tune-shift independent of amplitude)</a:t>
            </a:r>
            <a:endParaRPr lang="en-US" dirty="0"/>
          </a:p>
          <a:p>
            <a:pPr lvl="1"/>
            <a:r>
              <a:rPr lang="en-US" dirty="0" smtClean="0"/>
              <a:t>Higher orders cause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-dependent </a:t>
            </a:r>
            <a:r>
              <a:rPr lang="en-US" dirty="0" smtClean="0">
                <a:solidFill>
                  <a:srgbClr val="FF0000"/>
                </a:solidFill>
              </a:rPr>
              <a:t>ADTS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 quadrupoles</a:t>
            </a:r>
          </a:p>
          <a:p>
            <a:pPr lvl="1"/>
            <a:r>
              <a:rPr lang="en-US" dirty="0" smtClean="0"/>
              <a:t>No significant effects beyond chromaticity itself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512434" y="2945183"/>
            <a:ext cx="3197659" cy="711419"/>
            <a:chOff x="632102" y="5503665"/>
            <a:chExt cx="3197659" cy="7114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hteck 17"/>
                <p:cNvSpPr/>
                <p:nvPr/>
              </p:nvSpPr>
              <p:spPr>
                <a:xfrm>
                  <a:off x="632102" y="5711998"/>
                  <a:ext cx="3197659" cy="5030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1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8" name="Rechteck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02" y="5711998"/>
                  <a:ext cx="3197659" cy="503086"/>
                </a:xfrm>
                <a:prstGeom prst="rect">
                  <a:avLst/>
                </a:prstGeom>
                <a:blipFill>
                  <a:blip r:embed="rId4"/>
                  <a:stretch>
                    <a:fillRect t="-114458" b="-15783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feld 21"/>
            <p:cNvSpPr txBox="1">
              <a:spLocks noChangeArrowheads="1"/>
            </p:cNvSpPr>
            <p:nvPr/>
          </p:nvSpPr>
          <p:spPr bwMode="auto">
            <a:xfrm>
              <a:off x="856206" y="5503665"/>
              <a:ext cx="2749472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1050" i="1" dirty="0"/>
                <a:t>δ</a:t>
              </a:r>
              <a:r>
                <a:rPr lang="en-US" sz="1050" i="1" dirty="0"/>
                <a:t>-dependent </a:t>
              </a:r>
              <a:r>
                <a:rPr lang="en-US" sz="1050" i="1" dirty="0" smtClean="0"/>
                <a:t>ADTS from B5 (10-pole) error</a:t>
              </a:r>
              <a:endParaRPr lang="de-DE" sz="1050" i="1" dirty="0" smtClean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4605525" y="1420436"/>
            <a:ext cx="4404096" cy="2367458"/>
            <a:chOff x="4605525" y="1420436"/>
            <a:chExt cx="4404096" cy="2367458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057" y="1591701"/>
              <a:ext cx="2194564" cy="2194564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525" y="1593330"/>
              <a:ext cx="2194564" cy="2194564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/>
          </p:nvSpPr>
          <p:spPr>
            <a:xfrm>
              <a:off x="4897043" y="1420436"/>
              <a:ext cx="3998210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l-GR" sz="1050" dirty="0"/>
                <a:t>δ</a:t>
              </a:r>
              <a:r>
                <a:rPr lang="en-US" sz="1050" dirty="0"/>
                <a:t>-dependence for same particle-tune without and with dipole B5</a:t>
              </a:r>
              <a:endParaRPr lang="de-DE" sz="105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4605525" y="3849466"/>
            <a:ext cx="4404096" cy="2367458"/>
            <a:chOff x="4605525" y="1420436"/>
            <a:chExt cx="4404096" cy="2367458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057" y="1591701"/>
              <a:ext cx="2194564" cy="2194564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525" y="1593330"/>
              <a:ext cx="2194564" cy="2194564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>
            <a:xfrm>
              <a:off x="4897043" y="1420436"/>
              <a:ext cx="3998210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l-GR" sz="1050" dirty="0"/>
                <a:t>δ</a:t>
              </a:r>
              <a:r>
                <a:rPr lang="en-US" sz="1050" dirty="0"/>
                <a:t>-dependence for same particle-tune without and with dipole B5</a:t>
              </a:r>
              <a:endParaRPr lang="de-DE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65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5084302" y="3861135"/>
            <a:ext cx="3305500" cy="2452643"/>
            <a:chOff x="5084302" y="3861135"/>
            <a:chExt cx="3305500" cy="2452643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302" y="4031432"/>
              <a:ext cx="3043128" cy="2282346"/>
            </a:xfrm>
            <a:prstGeom prst="rect">
              <a:avLst/>
            </a:prstGeom>
          </p:spPr>
        </p:pic>
        <p:sp>
          <p:nvSpPr>
            <p:cNvPr id="12" name="Textfeld 11"/>
            <p:cNvSpPr txBox="1">
              <a:spLocks noChangeArrowheads="1"/>
            </p:cNvSpPr>
            <p:nvPr/>
          </p:nvSpPr>
          <p:spPr bwMode="auto">
            <a:xfrm>
              <a:off x="5380645" y="3861135"/>
              <a:ext cx="3009157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err="1" smtClean="0"/>
                <a:t>Separatrices</a:t>
              </a:r>
              <a:r>
                <a:rPr lang="en-US" sz="1050" dirty="0" smtClean="0"/>
                <a:t> with systematic errors (</a:t>
              </a:r>
              <a:r>
                <a:rPr lang="el-GR" sz="1050" dirty="0"/>
                <a:t>ε</a:t>
              </a:r>
              <a:r>
                <a:rPr lang="en-US" sz="1050" baseline="-25000" dirty="0" smtClean="0"/>
                <a:t>x</a:t>
              </a:r>
              <a:r>
                <a:rPr lang="en-US" sz="1050" dirty="0" smtClean="0"/>
                <a:t> = 8</a:t>
              </a:r>
              <a:r>
                <a:rPr lang="el-GR" sz="1050" dirty="0" smtClean="0"/>
                <a:t>μ</a:t>
              </a:r>
              <a:r>
                <a:rPr lang="en-US" sz="1050" dirty="0"/>
                <a:t>m)</a:t>
              </a:r>
              <a:endParaRPr lang="de-DE" sz="1050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756427" y="5474126"/>
              <a:ext cx="392762" cy="380489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 SX with Systematic Field Errors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KO extraction with small chromaticity</a:t>
            </a:r>
          </a:p>
          <a:p>
            <a:pPr lvl="1"/>
            <a:r>
              <a:rPr lang="en-US" dirty="0" smtClean="0"/>
              <a:t>Chromaticity </a:t>
            </a:r>
            <a:r>
              <a:rPr lang="en-US" dirty="0"/>
              <a:t>correction minimizes </a:t>
            </a:r>
            <a:r>
              <a:rPr lang="el-GR" dirty="0"/>
              <a:t>δ</a:t>
            </a:r>
            <a:r>
              <a:rPr lang="en-US" dirty="0"/>
              <a:t>-dependence </a:t>
            </a:r>
          </a:p>
          <a:p>
            <a:pPr lvl="2"/>
            <a:r>
              <a:rPr lang="en-US" dirty="0" err="1"/>
              <a:t>Separatrix</a:t>
            </a:r>
            <a:r>
              <a:rPr lang="en-US" dirty="0"/>
              <a:t> size, angular spread at septum</a:t>
            </a:r>
          </a:p>
          <a:p>
            <a:pPr lvl="1"/>
            <a:r>
              <a:rPr lang="en-US" dirty="0" smtClean="0"/>
              <a:t>Small </a:t>
            </a:r>
            <a:r>
              <a:rPr lang="en-US" dirty="0" err="1"/>
              <a:t>separatrix</a:t>
            </a:r>
            <a:r>
              <a:rPr lang="en-US" dirty="0"/>
              <a:t> size for high rigidities </a:t>
            </a:r>
            <a:r>
              <a:rPr lang="en-US" dirty="0" smtClean="0"/>
              <a:t>desired</a:t>
            </a:r>
            <a:endParaRPr lang="en-US" dirty="0"/>
          </a:p>
          <a:p>
            <a:pPr lvl="2"/>
            <a:r>
              <a:rPr lang="en-US" dirty="0"/>
              <a:t>Reduces power requirements on KO exciter</a:t>
            </a:r>
          </a:p>
          <a:p>
            <a:endParaRPr lang="en-US" dirty="0" smtClean="0"/>
          </a:p>
          <a:p>
            <a:r>
              <a:rPr lang="en-US" dirty="0" smtClean="0"/>
              <a:t>Mitigation of geometric ADTS</a:t>
            </a:r>
          </a:p>
          <a:p>
            <a:pPr lvl="1"/>
            <a:r>
              <a:rPr lang="en-US" dirty="0" smtClean="0"/>
              <a:t>Compensated by </a:t>
            </a:r>
            <a:r>
              <a:rPr lang="en-US" dirty="0" err="1" smtClean="0"/>
              <a:t>octupole</a:t>
            </a:r>
            <a:r>
              <a:rPr lang="en-US" dirty="0" smtClean="0"/>
              <a:t> correctors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-order ADTS from strong chromaticity </a:t>
            </a:r>
            <a:r>
              <a:rPr lang="en-US" dirty="0" err="1" smtClean="0"/>
              <a:t>sextupoles</a:t>
            </a:r>
            <a:endParaRPr lang="en-US" dirty="0" smtClean="0"/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-order ADTS from quad B6 and B10</a:t>
            </a:r>
            <a:endParaRPr lang="en-US" dirty="0"/>
          </a:p>
          <a:p>
            <a:pPr lvl="1"/>
            <a:r>
              <a:rPr lang="en-US" dirty="0" smtClean="0"/>
              <a:t>Settings may depend strongly on </a:t>
            </a:r>
            <a:r>
              <a:rPr lang="en-US" dirty="0" err="1" smtClean="0"/>
              <a:t>separatrix</a:t>
            </a:r>
            <a:r>
              <a:rPr lang="en-US" dirty="0" smtClean="0"/>
              <a:t> size</a:t>
            </a:r>
          </a:p>
          <a:p>
            <a:pPr lvl="1"/>
            <a:endParaRPr lang="en-US" dirty="0"/>
          </a:p>
          <a:p>
            <a:r>
              <a:rPr lang="en-US" dirty="0" smtClean="0"/>
              <a:t>Mitigation of chromatic ADTS</a:t>
            </a:r>
          </a:p>
          <a:p>
            <a:pPr lvl="1"/>
            <a:r>
              <a:rPr lang="en-US" dirty="0" smtClean="0"/>
              <a:t>Dipole B5 like </a:t>
            </a:r>
            <a:r>
              <a:rPr lang="en-US" dirty="0" smtClean="0">
                <a:solidFill>
                  <a:schemeClr val="tx1"/>
                </a:solidFill>
              </a:rPr>
              <a:t>k3l ≈ 2 on </a:t>
            </a:r>
            <a:r>
              <a:rPr lang="en-US" dirty="0" err="1" smtClean="0">
                <a:solidFill>
                  <a:schemeClr val="tx1"/>
                </a:solidFill>
              </a:rPr>
              <a:t>octupoles</a:t>
            </a:r>
            <a:r>
              <a:rPr lang="en-US" dirty="0" smtClean="0">
                <a:solidFill>
                  <a:schemeClr val="tx1"/>
                </a:solidFill>
              </a:rPr>
              <a:t> for δ = 10</a:t>
            </a:r>
            <a:r>
              <a:rPr lang="en-US" baseline="30000" dirty="0" smtClean="0">
                <a:solidFill>
                  <a:schemeClr val="tx1"/>
                </a:solidFill>
              </a:rPr>
              <a:t>-3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Compensation impossible with SIS100 correctors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Requires 10-pole magnets in dispersive location</a:t>
            </a:r>
          </a:p>
          <a:p>
            <a:pPr lvl="2"/>
            <a:r>
              <a:rPr lang="en-US" dirty="0" smtClean="0"/>
              <a:t>May be considered as future upgrade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Increases angular spread for small tune distances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guarantee that </a:t>
            </a:r>
            <a:r>
              <a:rPr lang="en-US" dirty="0" smtClean="0"/>
              <a:t>acceptable settings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can be found for any </a:t>
            </a:r>
            <a:r>
              <a:rPr lang="en-US" dirty="0" err="1"/>
              <a:t>separatrix</a:t>
            </a:r>
            <a:r>
              <a:rPr lang="en-US" dirty="0"/>
              <a:t> </a:t>
            </a:r>
            <a:r>
              <a:rPr lang="en-US" dirty="0" smtClean="0"/>
              <a:t>size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076212" y="1346067"/>
            <a:ext cx="3364626" cy="2443798"/>
            <a:chOff x="5076212" y="1346067"/>
            <a:chExt cx="3364626" cy="244379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212" y="1507519"/>
              <a:ext cx="3043129" cy="2282346"/>
            </a:xfrm>
            <a:prstGeom prst="rect">
              <a:avLst/>
            </a:prstGeom>
          </p:spPr>
        </p:pic>
        <p:sp>
          <p:nvSpPr>
            <p:cNvPr id="8" name="Textfeld 7"/>
            <p:cNvSpPr txBox="1">
              <a:spLocks noChangeArrowheads="1"/>
            </p:cNvSpPr>
            <p:nvPr/>
          </p:nvSpPr>
          <p:spPr bwMode="auto">
            <a:xfrm>
              <a:off x="5356339" y="1346067"/>
              <a:ext cx="3084499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err="1" smtClean="0"/>
                <a:t>Separatrices</a:t>
              </a:r>
              <a:r>
                <a:rPr lang="en-US" sz="1050" dirty="0" smtClean="0"/>
                <a:t> with systematic errors (</a:t>
              </a:r>
              <a:r>
                <a:rPr lang="el-GR" sz="1050" dirty="0"/>
                <a:t>ε</a:t>
              </a:r>
              <a:r>
                <a:rPr lang="en-US" sz="1050" baseline="-25000" dirty="0" smtClean="0"/>
                <a:t>x</a:t>
              </a:r>
              <a:r>
                <a:rPr lang="en-US" sz="1050" dirty="0" smtClean="0"/>
                <a:t> = 28</a:t>
              </a:r>
              <a:r>
                <a:rPr lang="el-GR" sz="1050" dirty="0"/>
                <a:t>μ</a:t>
              </a:r>
              <a:r>
                <a:rPr lang="en-US" sz="1050" dirty="0" smtClean="0"/>
                <a:t>m)</a:t>
              </a:r>
              <a:endParaRPr lang="de-DE" sz="1050" dirty="0" smtClean="0"/>
            </a:p>
          </p:txBody>
        </p:sp>
      </p:grp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31050"/>
              </p:ext>
            </p:extLst>
          </p:nvPr>
        </p:nvGraphicFramePr>
        <p:xfrm>
          <a:off x="7728090" y="2666022"/>
          <a:ext cx="847775" cy="7646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50325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248725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  <a:gridCol w="248725">
                  <a:extLst>
                    <a:ext uri="{9D8B030D-6E8A-4147-A177-3AD203B41FA5}">
                      <a16:colId xmlns:a16="http://schemas.microsoft.com/office/drawing/2014/main" val="4006163178"/>
                    </a:ext>
                  </a:extLst>
                </a:gridCol>
              </a:tblGrid>
              <a:tr h="6406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  <a:endParaRPr lang="de-DE" sz="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79260"/>
                  </a:ext>
                </a:extLst>
              </a:tr>
              <a:tr h="6406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lang="en-US" sz="600" b="0" kern="120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l-GR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de-DE" sz="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83280"/>
                  </a:ext>
                </a:extLst>
              </a:tr>
              <a:tr h="6406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600" b="0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600" b="0" kern="1200" baseline="-25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de-DE" sz="600" b="0" kern="1200" baseline="-25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0.019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0.021</a:t>
                      </a:r>
                      <a:endParaRPr lang="de-DE" sz="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5548"/>
                  </a:ext>
                </a:extLst>
              </a:tr>
              <a:tr h="6406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k3l</a:t>
                      </a:r>
                      <a:r>
                        <a:rPr lang="en-US" sz="600" b="0" kern="120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sz="600" b="0" kern="1200" baseline="30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de-DE" sz="600" b="0" kern="1200" baseline="30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  <a:endParaRPr lang="de-DE" sz="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47413"/>
                  </a:ext>
                </a:extLst>
              </a:tr>
              <a:tr h="6406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k4l/m</a:t>
                      </a:r>
                      <a:r>
                        <a:rPr lang="en-US" sz="600" b="0" baseline="30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-3</a:t>
                      </a:r>
                      <a:endParaRPr lang="de-DE" sz="600" b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-2.0</a:t>
                      </a:r>
                      <a:endParaRPr lang="de-DE" sz="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8.0</a:t>
                      </a:r>
                      <a:endParaRPr lang="de-DE" sz="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50707"/>
                  </a:ext>
                </a:extLst>
              </a:tr>
              <a:tr h="6406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B6/units</a:t>
                      </a:r>
                      <a:endParaRPr lang="de-DE" sz="600" b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de-DE" sz="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</a:t>
                      </a:r>
                      <a:endParaRPr lang="de-DE" sz="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1741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75084"/>
              </p:ext>
            </p:extLst>
          </p:nvPr>
        </p:nvGraphicFramePr>
        <p:xfrm>
          <a:off x="7728090" y="5197153"/>
          <a:ext cx="847775" cy="7646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50325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248725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  <a:gridCol w="248725">
                  <a:extLst>
                    <a:ext uri="{9D8B030D-6E8A-4147-A177-3AD203B41FA5}">
                      <a16:colId xmlns:a16="http://schemas.microsoft.com/office/drawing/2014/main" val="4006163178"/>
                    </a:ext>
                  </a:extLst>
                </a:gridCol>
              </a:tblGrid>
              <a:tr h="1243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  <a:endParaRPr lang="de-DE" sz="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79260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lang="en-US" sz="600" b="0" kern="120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l-GR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de-DE" sz="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83280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600" b="0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600" b="0" kern="1200" baseline="-25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de-DE" sz="600" b="0" kern="1200" baseline="-25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  <a:endParaRPr lang="de-DE" sz="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5548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k3l</a:t>
                      </a:r>
                      <a:r>
                        <a:rPr lang="en-US" sz="600" b="0" kern="120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sz="600" b="0" kern="1200" baseline="30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de-DE" sz="600" b="0" kern="1200" baseline="30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  <a:endParaRPr lang="de-DE" sz="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endParaRPr lang="de-DE" sz="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47413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k4l/m</a:t>
                      </a:r>
                      <a:r>
                        <a:rPr lang="en-US" sz="600" b="0" baseline="30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-3</a:t>
                      </a:r>
                      <a:endParaRPr lang="de-DE" sz="600" b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3.5</a:t>
                      </a:r>
                      <a:endParaRPr lang="de-DE" sz="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6.0</a:t>
                      </a:r>
                      <a:endParaRPr lang="de-DE" sz="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50707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B6/units</a:t>
                      </a:r>
                      <a:endParaRPr lang="de-DE" sz="600" b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de-DE" sz="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</a:t>
                      </a:r>
                      <a:endParaRPr lang="de-DE" sz="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1741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11847"/>
              </p:ext>
            </p:extLst>
          </p:nvPr>
        </p:nvGraphicFramePr>
        <p:xfrm>
          <a:off x="7642052" y="2137926"/>
          <a:ext cx="1019850" cy="2997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89300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430550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Step/mm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6"/>
                          </a:solidFill>
                        </a:rPr>
                        <a:t>7 … 12</a:t>
                      </a:r>
                      <a:endParaRPr lang="de-DE" sz="700" dirty="0">
                        <a:solidFill>
                          <a:schemeClr val="accent6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31527"/>
                  </a:ext>
                </a:extLst>
              </a:tr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Ratio/(m/rad)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13</a:t>
                      </a:r>
                      <a:r>
                        <a:rPr lang="en-US" sz="700" baseline="0" dirty="0" smtClean="0">
                          <a:solidFill>
                            <a:schemeClr val="accent1"/>
                          </a:solidFill>
                        </a:rPr>
                        <a:t> … 16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15260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52933"/>
              </p:ext>
            </p:extLst>
          </p:nvPr>
        </p:nvGraphicFramePr>
        <p:xfrm>
          <a:off x="7642053" y="4651064"/>
          <a:ext cx="1019850" cy="2997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89300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430550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Step/mm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9 …</a:t>
                      </a:r>
                      <a:r>
                        <a:rPr lang="en-US" sz="700" baseline="0" dirty="0" smtClean="0">
                          <a:solidFill>
                            <a:schemeClr val="accent1"/>
                          </a:solidFill>
                        </a:rPr>
                        <a:t> 10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31527"/>
                  </a:ext>
                </a:extLst>
              </a:tr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Ratio/(m/rad)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14</a:t>
                      </a:r>
                      <a:r>
                        <a:rPr lang="en-US" sz="700" baseline="0" dirty="0" smtClean="0">
                          <a:solidFill>
                            <a:schemeClr val="accent1"/>
                          </a:solidFill>
                        </a:rPr>
                        <a:t> … 24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1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7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commissioning scheme?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KO SX in SIS100 requires precise control</a:t>
            </a:r>
            <a:br>
              <a:rPr lang="en-US" dirty="0" smtClean="0"/>
            </a:br>
            <a:r>
              <a:rPr lang="en-US" dirty="0" smtClean="0"/>
              <a:t>of many nonlinear effects</a:t>
            </a:r>
          </a:p>
          <a:p>
            <a:pPr lvl="1"/>
            <a:r>
              <a:rPr lang="en-US" dirty="0" smtClean="0"/>
              <a:t>Hard to observe or verify in the machine</a:t>
            </a:r>
          </a:p>
          <a:p>
            <a:pPr lvl="1"/>
            <a:r>
              <a:rPr lang="en-US" dirty="0" smtClean="0"/>
              <a:t>Settings may be sensitive to parameter mismatches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Idea: start with simple scheme</a:t>
            </a:r>
          </a:p>
          <a:p>
            <a:pPr lvl="1"/>
            <a:r>
              <a:rPr lang="en-US" dirty="0" smtClean="0"/>
              <a:t>Tune-sweep </a:t>
            </a:r>
            <a:r>
              <a:rPr lang="en-US" dirty="0" smtClean="0"/>
              <a:t>SX with natural </a:t>
            </a:r>
            <a:r>
              <a:rPr lang="en-US" dirty="0" err="1" smtClean="0"/>
              <a:t>chromacity</a:t>
            </a:r>
            <a:endParaRPr lang="en-US" dirty="0" smtClean="0"/>
          </a:p>
          <a:p>
            <a:pPr lvl="2"/>
            <a:r>
              <a:rPr lang="en-US" dirty="0" smtClean="0"/>
              <a:t>Avoid strong chromaticity </a:t>
            </a:r>
            <a:r>
              <a:rPr lang="en-US" dirty="0" err="1" smtClean="0"/>
              <a:t>sextupoles</a:t>
            </a:r>
            <a:endParaRPr lang="en-US" dirty="0" smtClean="0"/>
          </a:p>
          <a:p>
            <a:pPr lvl="1"/>
            <a:r>
              <a:rPr lang="en-US" dirty="0" smtClean="0"/>
              <a:t>Small emittance to keep angular spread low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Questionable in presence of field errors</a:t>
            </a:r>
          </a:p>
          <a:p>
            <a:pPr lvl="1"/>
            <a:r>
              <a:rPr lang="en-US" dirty="0" smtClean="0"/>
              <a:t>Strong influence for small tune distances</a:t>
            </a:r>
          </a:p>
          <a:p>
            <a:pPr lvl="1"/>
            <a:r>
              <a:rPr lang="en-US" dirty="0" smtClean="0"/>
              <a:t>Curvature caused by quadrupoles’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B6 and B10 increases spiral pitch</a:t>
            </a:r>
          </a:p>
          <a:p>
            <a:pPr lvl="1"/>
            <a:r>
              <a:rPr lang="en-US" dirty="0" smtClean="0"/>
              <a:t>Momentum-dependent curvature caused by dipoles’ </a:t>
            </a:r>
            <a:r>
              <a:rPr lang="en-US" dirty="0" smtClean="0">
                <a:solidFill>
                  <a:srgbClr val="FF0000"/>
                </a:solidFill>
              </a:rPr>
              <a:t>B5 increases angular spread</a:t>
            </a:r>
          </a:p>
          <a:p>
            <a:pPr lvl="1"/>
            <a:r>
              <a:rPr lang="en-US" dirty="0" smtClean="0"/>
              <a:t>Perhaps for tiny emittance and momentum spread?</a:t>
            </a:r>
          </a:p>
          <a:p>
            <a:pPr lvl="2"/>
            <a:endParaRPr lang="en-US" dirty="0" smtClean="0"/>
          </a:p>
        </p:txBody>
      </p:sp>
      <p:grpSp>
        <p:nvGrpSpPr>
          <p:cNvPr id="22" name="Gruppieren 21"/>
          <p:cNvGrpSpPr/>
          <p:nvPr/>
        </p:nvGrpSpPr>
        <p:grpSpPr>
          <a:xfrm>
            <a:off x="4630929" y="1443758"/>
            <a:ext cx="3043128" cy="5023102"/>
            <a:chOff x="5469129" y="1443758"/>
            <a:chExt cx="3043128" cy="5023102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469129" y="1443758"/>
              <a:ext cx="3043128" cy="2454313"/>
              <a:chOff x="5469129" y="1443758"/>
              <a:chExt cx="3043128" cy="2454313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9129" y="1615725"/>
                <a:ext cx="3043128" cy="2282346"/>
              </a:xfrm>
              <a:prstGeom prst="rect">
                <a:avLst/>
              </a:prstGeom>
            </p:spPr>
          </p:pic>
          <p:sp>
            <p:nvSpPr>
              <p:cNvPr id="16" name="Textfeld 15"/>
              <p:cNvSpPr txBox="1">
                <a:spLocks noChangeArrowheads="1"/>
              </p:cNvSpPr>
              <p:nvPr/>
            </p:nvSpPr>
            <p:spPr bwMode="auto">
              <a:xfrm>
                <a:off x="5916128" y="1443758"/>
                <a:ext cx="2353529" cy="219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tIns="28800" bIns="2880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050" dirty="0" smtClean="0"/>
                  <a:t>Tune-sweep </a:t>
                </a:r>
                <a:r>
                  <a:rPr lang="en-US" sz="1050" dirty="0" smtClean="0"/>
                  <a:t>SX with baseline lattice</a:t>
                </a:r>
                <a:endParaRPr lang="de-DE" sz="1050" dirty="0" smtClean="0"/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5469129" y="4031002"/>
              <a:ext cx="3043128" cy="2435858"/>
              <a:chOff x="5469129" y="4031002"/>
              <a:chExt cx="3043128" cy="2435858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9129" y="4184514"/>
                <a:ext cx="3043128" cy="2282346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>
                <a:spLocks noChangeArrowheads="1"/>
              </p:cNvSpPr>
              <p:nvPr/>
            </p:nvSpPr>
            <p:spPr bwMode="auto">
              <a:xfrm>
                <a:off x="5816670" y="4031002"/>
                <a:ext cx="2484976" cy="219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tIns="28800" bIns="2880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050" dirty="0" smtClean="0"/>
                  <a:t>Tune-sweep </a:t>
                </a:r>
                <a:r>
                  <a:rPr lang="en-US" sz="1050" dirty="0" smtClean="0"/>
                  <a:t>SX with systematic errors</a:t>
                </a:r>
                <a:endParaRPr lang="de-DE" sz="1050" dirty="0" smtClean="0"/>
              </a:p>
            </p:txBody>
          </p:sp>
        </p:grpSp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85" y="2559228"/>
            <a:ext cx="1301025" cy="951429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 b="2629"/>
          <a:stretch/>
        </p:blipFill>
        <p:spPr>
          <a:xfrm>
            <a:off x="7235756" y="5148870"/>
            <a:ext cx="1288079" cy="932811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94710"/>
              </p:ext>
            </p:extLst>
          </p:nvPr>
        </p:nvGraphicFramePr>
        <p:xfrm>
          <a:off x="7272579" y="2133484"/>
          <a:ext cx="1019850" cy="2997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89300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430550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Step/mm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8 … 11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31527"/>
                  </a:ext>
                </a:extLst>
              </a:tr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Ratio/(m/rad)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20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15260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7063"/>
              </p:ext>
            </p:extLst>
          </p:nvPr>
        </p:nvGraphicFramePr>
        <p:xfrm>
          <a:off x="7268495" y="4722054"/>
          <a:ext cx="1019850" cy="2997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89300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430550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Step/mm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FF0000"/>
                          </a:solidFill>
                        </a:rPr>
                        <a:t>2 … 13</a:t>
                      </a:r>
                      <a:endParaRPr lang="de-DE" sz="700" dirty="0">
                        <a:solidFill>
                          <a:srgbClr val="FF0000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31527"/>
                  </a:ext>
                </a:extLst>
              </a:tr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Ratio/(m/rad)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FF0000"/>
                          </a:solidFill>
                        </a:rPr>
                        <a:t>5 … 13</a:t>
                      </a:r>
                      <a:endParaRPr lang="de-DE" sz="700" dirty="0">
                        <a:solidFill>
                          <a:srgbClr val="FF0000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1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COSE as Alternative Scheme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Constant Optics Slow Extraction (COSE)</a:t>
            </a:r>
          </a:p>
          <a:p>
            <a:pPr lvl="1"/>
            <a:r>
              <a:rPr lang="en-US" dirty="0" smtClean="0"/>
              <a:t>Momentum-driven scheme developed at CERN</a:t>
            </a:r>
          </a:p>
          <a:p>
            <a:pPr lvl="1"/>
            <a:r>
              <a:rPr lang="en-US" dirty="0" smtClean="0"/>
              <a:t>Extraction induced by rigidity ramp B</a:t>
            </a:r>
            <a:r>
              <a:rPr lang="el-GR" dirty="0" smtClean="0"/>
              <a:t>ρ</a:t>
            </a:r>
            <a:r>
              <a:rPr lang="en-US" dirty="0" smtClean="0"/>
              <a:t>(t)</a:t>
            </a:r>
          </a:p>
          <a:p>
            <a:pPr lvl="1"/>
            <a:r>
              <a:rPr lang="en-US" dirty="0" smtClean="0"/>
              <a:t>Requires sufficiently large chromaticity</a:t>
            </a:r>
          </a:p>
          <a:p>
            <a:pPr lvl="1"/>
            <a:r>
              <a:rPr lang="en-US" dirty="0" err="1" smtClean="0"/>
              <a:t>Separatrix</a:t>
            </a:r>
            <a:r>
              <a:rPr lang="en-US" dirty="0" smtClean="0"/>
              <a:t> for single particle characterized by</a:t>
            </a:r>
          </a:p>
          <a:p>
            <a:pPr lvl="2"/>
            <a:r>
              <a:rPr lang="en-US" dirty="0" smtClean="0"/>
              <a:t>fixed machine tune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lvl="2"/>
            <a:r>
              <a:rPr lang="en-US" dirty="0" smtClean="0"/>
              <a:t>time dependent </a:t>
            </a:r>
            <a:r>
              <a:rPr lang="el-GR" dirty="0" smtClean="0"/>
              <a:t>δ</a:t>
            </a:r>
            <a:r>
              <a:rPr lang="en-US" dirty="0" smtClean="0"/>
              <a:t>(t) = 1 - B</a:t>
            </a:r>
            <a:r>
              <a:rPr lang="el-GR" dirty="0"/>
              <a:t>ρ</a:t>
            </a:r>
            <a:r>
              <a:rPr lang="en-US" dirty="0"/>
              <a:t>(t</a:t>
            </a:r>
            <a:r>
              <a:rPr lang="en-US" dirty="0" smtClean="0"/>
              <a:t>)/(</a:t>
            </a:r>
            <a:r>
              <a:rPr lang="en-US" dirty="0" err="1" smtClean="0"/>
              <a:t>qp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COSE for SIS100 looks promising</a:t>
            </a:r>
          </a:p>
          <a:p>
            <a:pPr lvl="1"/>
            <a:r>
              <a:rPr lang="en-US" dirty="0" smtClean="0"/>
              <a:t>Sufficiently small angular spread reachable</a:t>
            </a:r>
          </a:p>
          <a:p>
            <a:pPr lvl="1"/>
            <a:r>
              <a:rPr lang="en-US" dirty="0" smtClean="0"/>
              <a:t>Tentative settings with different chromaticity</a:t>
            </a:r>
          </a:p>
          <a:p>
            <a:pPr lvl="2"/>
            <a:r>
              <a:rPr lang="en-US" dirty="0" smtClean="0"/>
              <a:t>Small chromaticity: amplitude selection</a:t>
            </a:r>
          </a:p>
          <a:p>
            <a:pPr lvl="2"/>
            <a:r>
              <a:rPr lang="en-US" dirty="0" smtClean="0"/>
              <a:t>Large chromaticity: momentum selection</a:t>
            </a:r>
          </a:p>
          <a:p>
            <a:pPr lvl="1"/>
            <a:r>
              <a:rPr lang="en-US" dirty="0" smtClean="0"/>
              <a:t>Further studies needed to confirm applicability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22" name="Gruppieren 21"/>
          <p:cNvGrpSpPr/>
          <p:nvPr/>
        </p:nvGrpSpPr>
        <p:grpSpPr>
          <a:xfrm>
            <a:off x="5189389" y="1443758"/>
            <a:ext cx="3043128" cy="5023102"/>
            <a:chOff x="5469129" y="1443758"/>
            <a:chExt cx="3043128" cy="5023102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469129" y="1443758"/>
              <a:ext cx="3043128" cy="2454313"/>
              <a:chOff x="5469129" y="1443758"/>
              <a:chExt cx="3043128" cy="2454313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9129" y="1615725"/>
                <a:ext cx="3043128" cy="2282346"/>
              </a:xfrm>
              <a:prstGeom prst="rect">
                <a:avLst/>
              </a:prstGeom>
            </p:spPr>
          </p:pic>
          <p:sp>
            <p:nvSpPr>
              <p:cNvPr id="16" name="Textfeld 15"/>
              <p:cNvSpPr txBox="1">
                <a:spLocks noChangeArrowheads="1"/>
              </p:cNvSpPr>
              <p:nvPr/>
            </p:nvSpPr>
            <p:spPr bwMode="auto">
              <a:xfrm>
                <a:off x="5839192" y="1443758"/>
                <a:ext cx="2507418" cy="219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tIns="28800" bIns="2880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050" dirty="0" smtClean="0"/>
                  <a:t>COSE </a:t>
                </a:r>
                <a:r>
                  <a:rPr lang="en-US" sz="1050" dirty="0" err="1" smtClean="0"/>
                  <a:t>separatrices</a:t>
                </a:r>
                <a:r>
                  <a:rPr lang="en-US" sz="1050" dirty="0" smtClean="0"/>
                  <a:t> for small emittance</a:t>
                </a:r>
                <a:endParaRPr lang="de-DE" sz="1050" dirty="0" smtClean="0"/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5469129" y="4031002"/>
              <a:ext cx="3043128" cy="2435858"/>
              <a:chOff x="5469129" y="4031002"/>
              <a:chExt cx="3043128" cy="2435858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9129" y="4184514"/>
                <a:ext cx="3043128" cy="2282346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>
                <a:spLocks noChangeArrowheads="1"/>
              </p:cNvSpPr>
              <p:nvPr/>
            </p:nvSpPr>
            <p:spPr bwMode="auto">
              <a:xfrm>
                <a:off x="5812671" y="4031002"/>
                <a:ext cx="2492990" cy="219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tIns="28800" bIns="2880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050" dirty="0" smtClean="0"/>
                  <a:t>COSE </a:t>
                </a:r>
                <a:r>
                  <a:rPr lang="en-US" sz="1050" dirty="0" err="1" smtClean="0"/>
                  <a:t>separatrices</a:t>
                </a:r>
                <a:r>
                  <a:rPr lang="en-US" sz="1050" dirty="0" smtClean="0"/>
                  <a:t> for large emittance</a:t>
                </a:r>
                <a:endParaRPr lang="de-DE" sz="1050" dirty="0" smtClean="0"/>
              </a:p>
            </p:txBody>
          </p:sp>
        </p:grpSp>
      </p:grp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85577"/>
              </p:ext>
            </p:extLst>
          </p:nvPr>
        </p:nvGraphicFramePr>
        <p:xfrm>
          <a:off x="7831039" y="2133484"/>
          <a:ext cx="1019850" cy="2997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89300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430550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Step/mm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6"/>
                          </a:solidFill>
                        </a:rPr>
                        <a:t>7 … 10</a:t>
                      </a:r>
                      <a:endParaRPr lang="de-DE" sz="700" dirty="0">
                        <a:solidFill>
                          <a:schemeClr val="accent6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31527"/>
                  </a:ext>
                </a:extLst>
              </a:tr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Ratio/(m/rad)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16 ... 21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15260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87963"/>
              </p:ext>
            </p:extLst>
          </p:nvPr>
        </p:nvGraphicFramePr>
        <p:xfrm>
          <a:off x="7826955" y="4722054"/>
          <a:ext cx="1019850" cy="2997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89300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430550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Step/mm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6"/>
                          </a:solidFill>
                        </a:rPr>
                        <a:t>7 … 9</a:t>
                      </a:r>
                      <a:endParaRPr lang="de-DE" sz="700" dirty="0">
                        <a:solidFill>
                          <a:schemeClr val="accent6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31527"/>
                  </a:ext>
                </a:extLst>
              </a:tr>
              <a:tr h="10213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Ratio/(m/rad)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accent1"/>
                          </a:solidFill>
                        </a:rPr>
                        <a:t>16 … 18</a:t>
                      </a:r>
                      <a:endParaRPr lang="de-DE" sz="700" dirty="0">
                        <a:solidFill>
                          <a:schemeClr val="accent1"/>
                        </a:solidFill>
                      </a:endParaRPr>
                    </a:p>
                  </a:txBody>
                  <a:tcPr marL="21600" marR="21600" marT="21600" marB="2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15260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29310"/>
              </p:ext>
            </p:extLst>
          </p:nvPr>
        </p:nvGraphicFramePr>
        <p:xfrm>
          <a:off x="7918052" y="5303421"/>
          <a:ext cx="605400" cy="796038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356675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248725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32673">
                <a:tc>
                  <a:txBody>
                    <a:bodyPr/>
                    <a:lstStyle/>
                    <a:p>
                      <a:pPr algn="ctr"/>
                      <a:r>
                        <a:rPr lang="el-GR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ε</a:t>
                      </a:r>
                      <a:r>
                        <a:rPr lang="en-US" sz="60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x</a:t>
                      </a:r>
                      <a:r>
                        <a:rPr lang="en-US" sz="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/</a:t>
                      </a:r>
                      <a:r>
                        <a:rPr lang="el-GR" sz="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μ</a:t>
                      </a:r>
                      <a:r>
                        <a:rPr lang="en-US" sz="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28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83280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algn="ctr"/>
                      <a:r>
                        <a:rPr lang="el-GR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Δ</a:t>
                      </a:r>
                      <a:r>
                        <a:rPr lang="en-US" sz="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</a:t>
                      </a:r>
                      <a:r>
                        <a:rPr lang="en-US" sz="600" baseline="-25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x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0.002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37434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Q’</a:t>
                      </a:r>
                      <a:r>
                        <a:rPr lang="en-US" sz="600" b="1" baseline="-25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de-DE" sz="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-12</a:t>
                      </a:r>
                      <a:endParaRPr lang="de-DE" sz="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5548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k3l</a:t>
                      </a:r>
                      <a:r>
                        <a:rPr lang="en-US" sz="60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res</a:t>
                      </a:r>
                      <a:r>
                        <a:rPr lang="en-US" sz="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/m</a:t>
                      </a:r>
                      <a:r>
                        <a:rPr lang="en-US" sz="600" baseline="30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-2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0.40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47413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k4l/m</a:t>
                      </a:r>
                      <a:r>
                        <a:rPr lang="en-US" sz="600" b="1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-3</a:t>
                      </a:r>
                      <a:endParaRPr lang="de-DE" sz="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-12</a:t>
                      </a:r>
                      <a:endParaRPr lang="de-DE" sz="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50707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B6/units</a:t>
                      </a:r>
                      <a:endParaRPr lang="de-DE" sz="600" b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98190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33872"/>
              </p:ext>
            </p:extLst>
          </p:nvPr>
        </p:nvGraphicFramePr>
        <p:xfrm>
          <a:off x="7918052" y="2727565"/>
          <a:ext cx="605400" cy="796038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356675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248725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32673">
                <a:tc>
                  <a:txBody>
                    <a:bodyPr/>
                    <a:lstStyle/>
                    <a:p>
                      <a:pPr algn="ctr"/>
                      <a:r>
                        <a:rPr lang="el-GR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ε</a:t>
                      </a:r>
                      <a:r>
                        <a:rPr lang="en-US" sz="60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x</a:t>
                      </a:r>
                      <a:r>
                        <a:rPr lang="en-US" sz="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/</a:t>
                      </a:r>
                      <a:r>
                        <a:rPr lang="el-GR" sz="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μ</a:t>
                      </a:r>
                      <a:r>
                        <a:rPr lang="en-US" sz="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83280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algn="ctr"/>
                      <a:r>
                        <a:rPr lang="el-GR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Δ</a:t>
                      </a:r>
                      <a:r>
                        <a:rPr lang="en-US" sz="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</a:t>
                      </a:r>
                      <a:r>
                        <a:rPr lang="en-US" sz="600" baseline="-25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x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0.004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37434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Q’</a:t>
                      </a:r>
                      <a:r>
                        <a:rPr lang="en-US" sz="600" b="1" baseline="-25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de-DE" sz="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-3.5</a:t>
                      </a:r>
                      <a:endParaRPr lang="de-DE" sz="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5548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k3l</a:t>
                      </a:r>
                      <a:r>
                        <a:rPr lang="en-US" sz="60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res</a:t>
                      </a:r>
                      <a:r>
                        <a:rPr lang="en-US" sz="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/m</a:t>
                      </a:r>
                      <a:r>
                        <a:rPr lang="en-US" sz="600" baseline="30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-2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0.26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47413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k4l/m</a:t>
                      </a:r>
                      <a:r>
                        <a:rPr lang="en-US" sz="600" b="0" baseline="30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-3</a:t>
                      </a:r>
                      <a:endParaRPr lang="de-DE" sz="600" b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1.5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50707"/>
                  </a:ext>
                </a:extLst>
              </a:tr>
              <a:tr h="1326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B6/units</a:t>
                      </a:r>
                      <a:endParaRPr lang="de-DE" sz="600" b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de-DE" sz="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8000" marR="18000" marT="18000" marB="18000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3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4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NL Effects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>
          <a:xfrm>
            <a:off x="350324" y="1378071"/>
            <a:ext cx="4038600" cy="475270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Parasitic </a:t>
            </a:r>
            <a:r>
              <a:rPr lang="en-US" dirty="0"/>
              <a:t>resonance constraining WP</a:t>
            </a:r>
          </a:p>
          <a:p>
            <a:pPr lvl="1"/>
            <a:r>
              <a:rPr lang="en-US" dirty="0"/>
              <a:t>Vertical tune had to be moved to </a:t>
            </a:r>
            <a:r>
              <a:rPr lang="en-US" dirty="0" err="1"/>
              <a:t>Q</a:t>
            </a:r>
            <a:r>
              <a:rPr lang="en-US" baseline="-25000" dirty="0" err="1"/>
              <a:t>y</a:t>
            </a:r>
            <a:r>
              <a:rPr lang="en-US" dirty="0"/>
              <a:t>=17.4</a:t>
            </a:r>
          </a:p>
          <a:p>
            <a:pPr lvl="2"/>
            <a:r>
              <a:rPr lang="en-US" dirty="0"/>
              <a:t>Original </a:t>
            </a:r>
            <a:r>
              <a:rPr lang="en-US" dirty="0" err="1"/>
              <a:t>Q</a:t>
            </a:r>
            <a:r>
              <a:rPr lang="en-US" baseline="-25000" dirty="0" err="1"/>
              <a:t>y</a:t>
            </a:r>
            <a:r>
              <a:rPr lang="en-US" dirty="0"/>
              <a:t>=17.8 not suitable for high intensities</a:t>
            </a:r>
          </a:p>
          <a:p>
            <a:pPr lvl="1"/>
            <a:r>
              <a:rPr lang="en-US" dirty="0"/>
              <a:t>Coupling resonance excited by </a:t>
            </a:r>
            <a:r>
              <a:rPr lang="en-US" dirty="0" err="1"/>
              <a:t>sextupoles</a:t>
            </a:r>
            <a:endParaRPr lang="en-US" dirty="0"/>
          </a:p>
          <a:p>
            <a:pPr lvl="2"/>
            <a:r>
              <a:rPr lang="en-US" dirty="0"/>
              <a:t>Driving term for Q</a:t>
            </a:r>
            <a:r>
              <a:rPr lang="en-US" baseline="-25000" dirty="0"/>
              <a:t>x</a:t>
            </a:r>
            <a:r>
              <a:rPr lang="en-US" dirty="0"/>
              <a:t>+2Q</a:t>
            </a:r>
            <a:r>
              <a:rPr lang="en-US" baseline="-25000" dirty="0"/>
              <a:t>y</a:t>
            </a:r>
            <a:r>
              <a:rPr lang="en-US" dirty="0"/>
              <a:t> now about equal to 3Q</a:t>
            </a:r>
            <a:r>
              <a:rPr lang="en-US" baseline="-25000" dirty="0"/>
              <a:t>x</a:t>
            </a:r>
            <a:endParaRPr lang="en-US" dirty="0"/>
          </a:p>
          <a:p>
            <a:pPr lvl="2"/>
            <a:r>
              <a:rPr lang="en-US" dirty="0"/>
              <a:t>No compensation with existing magnets</a:t>
            </a:r>
          </a:p>
          <a:p>
            <a:pPr lvl="1"/>
            <a:r>
              <a:rPr lang="en-US" dirty="0"/>
              <a:t>Luckily available space in </a:t>
            </a:r>
            <a:r>
              <a:rPr lang="en-US" dirty="0" err="1"/>
              <a:t>Q</a:t>
            </a:r>
            <a:r>
              <a:rPr lang="en-US" baseline="-25000" dirty="0" err="1"/>
              <a:t>y</a:t>
            </a:r>
            <a:r>
              <a:rPr lang="en-US" dirty="0"/>
              <a:t> appears sufficient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Effect of random field errors</a:t>
            </a:r>
          </a:p>
          <a:p>
            <a:pPr lvl="1"/>
            <a:r>
              <a:rPr lang="en-US" dirty="0" smtClean="0"/>
              <a:t>First error studies on KO SX performed</a:t>
            </a:r>
          </a:p>
          <a:p>
            <a:pPr lvl="2"/>
            <a:r>
              <a:rPr lang="en-US" dirty="0" smtClean="0"/>
              <a:t>Orbit corrected for distortions by alignment errors</a:t>
            </a:r>
          </a:p>
          <a:p>
            <a:pPr lvl="2"/>
            <a:r>
              <a:rPr lang="en-US" dirty="0" smtClean="0"/>
              <a:t>Error model for dipoles and quadrupoles based</a:t>
            </a:r>
            <a:br>
              <a:rPr lang="en-US" dirty="0" smtClean="0"/>
            </a:br>
            <a:r>
              <a:rPr lang="en-US" dirty="0" smtClean="0"/>
              <a:t>on spread of magnetic measurements</a:t>
            </a:r>
          </a:p>
          <a:p>
            <a:pPr lvl="1"/>
            <a:r>
              <a:rPr lang="en-US" dirty="0" smtClean="0"/>
              <a:t>Design appears to be robust against errors 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7100456" y="1367679"/>
            <a:ext cx="1799218" cy="3034380"/>
            <a:chOff x="6987431" y="1495297"/>
            <a:chExt cx="1799218" cy="303438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7431" y="3041143"/>
              <a:ext cx="1731488" cy="1338883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7431" y="1730285"/>
              <a:ext cx="1731488" cy="1338883"/>
            </a:xfrm>
            <a:prstGeom prst="rect">
              <a:avLst/>
            </a:prstGeom>
          </p:spPr>
        </p:pic>
        <p:sp>
          <p:nvSpPr>
            <p:cNvPr id="21" name="Textfeld 20"/>
            <p:cNvSpPr txBox="1">
              <a:spLocks noChangeArrowheads="1"/>
            </p:cNvSpPr>
            <p:nvPr/>
          </p:nvSpPr>
          <p:spPr bwMode="auto">
            <a:xfrm>
              <a:off x="7033460" y="1495297"/>
              <a:ext cx="1733167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Low-loss injection regions</a:t>
              </a:r>
              <a:endParaRPr lang="de-DE" sz="1050" dirty="0" smtClean="0"/>
            </a:p>
          </p:txBody>
        </p:sp>
        <p:sp>
          <p:nvSpPr>
            <p:cNvPr id="22" name="Textfeld 21"/>
            <p:cNvSpPr txBox="1">
              <a:spLocks noChangeArrowheads="1"/>
            </p:cNvSpPr>
            <p:nvPr/>
          </p:nvSpPr>
          <p:spPr bwMode="auto">
            <a:xfrm>
              <a:off x="7431790" y="4348404"/>
              <a:ext cx="1354859" cy="18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i="1" dirty="0" smtClean="0">
                  <a:solidFill>
                    <a:schemeClr val="bg1">
                      <a:lumMod val="65000"/>
                    </a:schemeClr>
                  </a:solidFill>
                </a:rPr>
                <a:t>Courtesy A. Oeftiger, GSI</a:t>
              </a:r>
              <a:endParaRPr lang="de-DE" sz="800" i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5252868" y="1373232"/>
            <a:ext cx="1635760" cy="2821295"/>
            <a:chOff x="5201633" y="1383625"/>
            <a:chExt cx="1635760" cy="2821295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201633" y="1524032"/>
              <a:ext cx="1608533" cy="2680888"/>
              <a:chOff x="4964895" y="1375135"/>
              <a:chExt cx="1608533" cy="2680888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4895" y="1375135"/>
                <a:ext cx="1608533" cy="2680888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5279018" y="2898730"/>
                <a:ext cx="362279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700" b="1" dirty="0" smtClean="0">
                    <a:solidFill>
                      <a:schemeClr val="accent2"/>
                    </a:solidFill>
                  </a:rPr>
                  <a:t>(1, 2, 52)</a:t>
                </a:r>
                <a:endParaRPr lang="de-DE" sz="700" b="1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5279018" y="1722158"/>
                <a:ext cx="362279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700" dirty="0" smtClean="0">
                    <a:solidFill>
                      <a:schemeClr val="bg1">
                        <a:lumMod val="50000"/>
                      </a:schemeClr>
                    </a:solidFill>
                  </a:rPr>
                  <a:t>(1, 2, 53)</a:t>
                </a:r>
                <a:endParaRPr lang="de-DE" sz="7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6076461" y="2655581"/>
                <a:ext cx="362279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700" b="1" dirty="0" smtClean="0">
                    <a:solidFill>
                      <a:srgbClr val="C00000"/>
                    </a:solidFill>
                  </a:rPr>
                  <a:t>(3, 0, 52)</a:t>
                </a:r>
                <a:endParaRPr lang="de-DE" sz="700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5288631" y="2376569"/>
                <a:ext cx="42319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700" dirty="0" smtClean="0">
                    <a:solidFill>
                      <a:schemeClr val="bg1">
                        <a:lumMod val="50000"/>
                      </a:schemeClr>
                    </a:solidFill>
                  </a:rPr>
                  <a:t>(1, -2, -18)</a:t>
                </a:r>
                <a:endParaRPr lang="de-DE" sz="7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5285079" y="3565771"/>
                <a:ext cx="42319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700" dirty="0" smtClean="0">
                    <a:solidFill>
                      <a:schemeClr val="bg1">
                        <a:lumMod val="50000"/>
                      </a:schemeClr>
                    </a:solidFill>
                  </a:rPr>
                  <a:t>(1, -2, -18)</a:t>
                </a:r>
                <a:endParaRPr lang="de-DE" sz="7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Stern mit 5 Zacken 15"/>
              <p:cNvSpPr/>
              <p:nvPr/>
            </p:nvSpPr>
            <p:spPr>
              <a:xfrm>
                <a:off x="5886489" y="2875611"/>
                <a:ext cx="140118" cy="140118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7" name="Stern mit 5 Zacken 16"/>
              <p:cNvSpPr/>
              <p:nvPr/>
            </p:nvSpPr>
            <p:spPr>
              <a:xfrm>
                <a:off x="5907708" y="1924897"/>
                <a:ext cx="140118" cy="140118"/>
              </a:xfrm>
              <a:prstGeom prst="star5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5618893" y="1887234"/>
                <a:ext cx="288541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700" dirty="0" smtClean="0">
                    <a:solidFill>
                      <a:schemeClr val="bg1">
                        <a:lumMod val="50000"/>
                      </a:schemeClr>
                    </a:solidFill>
                  </a:rPr>
                  <a:t>old WP</a:t>
                </a:r>
                <a:endParaRPr lang="de-DE" sz="7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5742086" y="2786031"/>
                <a:ext cx="165110" cy="12311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800" b="1" dirty="0" smtClean="0">
                    <a:solidFill>
                      <a:srgbClr val="FF00FF"/>
                    </a:solidFill>
                  </a:rPr>
                  <a:t>WP</a:t>
                </a:r>
                <a:endParaRPr lang="de-DE" sz="800" b="1" dirty="0" smtClean="0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24" name="Textfeld 23"/>
            <p:cNvSpPr txBox="1">
              <a:spLocks noChangeArrowheads="1"/>
            </p:cNvSpPr>
            <p:nvPr/>
          </p:nvSpPr>
          <p:spPr bwMode="auto">
            <a:xfrm>
              <a:off x="5285365" y="1383625"/>
              <a:ext cx="1552028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Normal sextupole lines</a:t>
              </a:r>
              <a:endParaRPr lang="de-DE" sz="1050" dirty="0" smtClean="0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285576" y="4579535"/>
            <a:ext cx="2139671" cy="1789230"/>
            <a:chOff x="3215741" y="4732783"/>
            <a:chExt cx="2139671" cy="1789230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41" y="4895869"/>
              <a:ext cx="2100556" cy="1626144"/>
            </a:xfrm>
            <a:prstGeom prst="rect">
              <a:avLst/>
            </a:prstGeom>
          </p:spPr>
        </p:pic>
        <p:sp>
          <p:nvSpPr>
            <p:cNvPr id="28" name="Textfeld 27"/>
            <p:cNvSpPr txBox="1">
              <a:spLocks noChangeArrowheads="1"/>
            </p:cNvSpPr>
            <p:nvPr/>
          </p:nvSpPr>
          <p:spPr bwMode="auto">
            <a:xfrm>
              <a:off x="3357749" y="4732783"/>
              <a:ext cx="1997663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Losses on coupling res. vs. </a:t>
              </a:r>
              <a:r>
                <a:rPr lang="en-US" sz="1050" dirty="0" err="1" smtClean="0"/>
                <a:t>Q</a:t>
              </a:r>
              <a:r>
                <a:rPr lang="en-US" sz="1050" baseline="-25000" dirty="0" err="1" smtClean="0"/>
                <a:t>y</a:t>
              </a:r>
              <a:endParaRPr lang="de-DE" sz="1050" dirty="0" smtClean="0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6424792" y="4611585"/>
            <a:ext cx="2643526" cy="1636113"/>
            <a:chOff x="6066364" y="1450976"/>
            <a:chExt cx="2643526" cy="1636113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364" y="1670721"/>
              <a:ext cx="2643526" cy="1416368"/>
            </a:xfrm>
            <a:prstGeom prst="rect">
              <a:avLst/>
            </a:prstGeom>
          </p:spPr>
        </p:pic>
        <p:sp>
          <p:nvSpPr>
            <p:cNvPr id="37" name="Textfeld 36"/>
            <p:cNvSpPr txBox="1">
              <a:spLocks noChangeArrowheads="1"/>
            </p:cNvSpPr>
            <p:nvPr/>
          </p:nvSpPr>
          <p:spPr bwMode="auto">
            <a:xfrm>
              <a:off x="6481293" y="1450976"/>
              <a:ext cx="2029723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Losses through random errors </a:t>
              </a:r>
              <a:endParaRPr lang="de-DE" sz="1050" dirty="0" smtClean="0"/>
            </a:p>
          </p:txBody>
        </p:sp>
      </p:grp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5259337" y="6328233"/>
            <a:ext cx="2441694" cy="18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tIns="28800" bIns="28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i="1" dirty="0" smtClean="0">
                <a:solidFill>
                  <a:schemeClr val="bg1">
                    <a:lumMod val="65000"/>
                  </a:schemeClr>
                </a:solidFill>
              </a:rPr>
              <a:t>S. Sorge, B. Galnander et al., TUPM099, IPAC23</a:t>
            </a:r>
            <a:endParaRPr lang="de-DE" sz="8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for Operation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>
          <a:xfrm>
            <a:off x="350323" y="1378072"/>
            <a:ext cx="5602482" cy="5040000"/>
          </a:xfrm>
        </p:spPr>
        <p:txBody>
          <a:bodyPr>
            <a:normAutofit/>
          </a:bodyPr>
          <a:lstStyle/>
          <a:p>
            <a:r>
              <a:rPr lang="en-US" dirty="0" smtClean="0"/>
              <a:t>Higher-order effects play important role for SX from SIS100</a:t>
            </a:r>
          </a:p>
          <a:p>
            <a:pPr lvl="1"/>
            <a:r>
              <a:rPr lang="en-US" dirty="0" smtClean="0"/>
              <a:t>Increased complexity due to required compensation of nonlinearities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Challenge: simplified model for defining optimal settings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parameter space for control of SX parameters</a:t>
            </a:r>
          </a:p>
          <a:p>
            <a:pPr lvl="2"/>
            <a:r>
              <a:rPr lang="en-US" dirty="0"/>
              <a:t>Tunes </a:t>
            </a:r>
            <a:r>
              <a:rPr lang="en-US" dirty="0" smtClean="0"/>
              <a:t>(2) and </a:t>
            </a:r>
            <a:r>
              <a:rPr lang="en-US" dirty="0" err="1" smtClean="0"/>
              <a:t>chromaticities</a:t>
            </a:r>
            <a:r>
              <a:rPr lang="en-US" dirty="0" smtClean="0"/>
              <a:t> (2)</a:t>
            </a:r>
            <a:endParaRPr lang="en-US" dirty="0"/>
          </a:p>
          <a:p>
            <a:pPr lvl="2"/>
            <a:r>
              <a:rPr lang="en-US" dirty="0"/>
              <a:t>Distribution of resonance (6) and chromaticity (7) sextupole strengths</a:t>
            </a:r>
          </a:p>
          <a:p>
            <a:pPr lvl="2"/>
            <a:r>
              <a:rPr lang="en-US" dirty="0"/>
              <a:t>Choice of </a:t>
            </a:r>
            <a:r>
              <a:rPr lang="en-US" dirty="0" err="1"/>
              <a:t>octupole</a:t>
            </a:r>
            <a:r>
              <a:rPr lang="en-US" dirty="0"/>
              <a:t> (2) strengths</a:t>
            </a:r>
          </a:p>
          <a:p>
            <a:pPr lvl="1"/>
            <a:r>
              <a:rPr lang="en-US" dirty="0"/>
              <a:t>Solution not uniquely defined by </a:t>
            </a:r>
            <a:r>
              <a:rPr lang="en-US" dirty="0" smtClean="0"/>
              <a:t>SX </a:t>
            </a:r>
            <a:r>
              <a:rPr lang="en-US" dirty="0"/>
              <a:t>parameters</a:t>
            </a:r>
          </a:p>
          <a:p>
            <a:pPr lvl="2"/>
            <a:r>
              <a:rPr lang="en-US" dirty="0"/>
              <a:t>Spiral step e.g. depends on resonance strength, tune distance and ADTS</a:t>
            </a:r>
          </a:p>
          <a:p>
            <a:pPr lvl="1"/>
            <a:r>
              <a:rPr lang="en-US" dirty="0"/>
              <a:t>Present results mostly </a:t>
            </a:r>
            <a:r>
              <a:rPr lang="en-US" dirty="0" smtClean="0"/>
              <a:t>obtained by ‘educated tuning’ in </a:t>
            </a:r>
            <a:r>
              <a:rPr lang="en-US" dirty="0"/>
              <a:t>tracking </a:t>
            </a:r>
            <a:r>
              <a:rPr lang="en-US" dirty="0" smtClean="0"/>
              <a:t>simulations</a:t>
            </a:r>
            <a:endParaRPr lang="en-US" dirty="0"/>
          </a:p>
          <a:p>
            <a:pPr lvl="1"/>
            <a:r>
              <a:rPr lang="en-US" dirty="0" smtClean="0"/>
              <a:t>Can we find a computationally faster yet sufficiently predictive model?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Challenge: control of parameters in real machine</a:t>
            </a:r>
          </a:p>
          <a:p>
            <a:pPr lvl="1"/>
            <a:r>
              <a:rPr lang="en-US" dirty="0" smtClean="0"/>
              <a:t>Far fewer observables than in simulations</a:t>
            </a:r>
          </a:p>
          <a:p>
            <a:pPr lvl="1"/>
            <a:r>
              <a:rPr lang="en-US" dirty="0" smtClean="0"/>
              <a:t>Ambiguity in source of deviations for critical parameters (step/pitch)</a:t>
            </a:r>
          </a:p>
          <a:p>
            <a:pPr lvl="1"/>
            <a:r>
              <a:rPr lang="en-US" dirty="0" smtClean="0"/>
              <a:t>How to commission SX with the least number of degrees of freedom?</a:t>
            </a:r>
          </a:p>
          <a:p>
            <a:pPr lvl="1"/>
            <a:r>
              <a:rPr lang="en-US" dirty="0" smtClean="0"/>
              <a:t>How to introduce complexity in small steps? </a:t>
            </a:r>
          </a:p>
        </p:txBody>
      </p:sp>
    </p:spTree>
    <p:extLst>
      <p:ext uri="{BB962C8B-B14F-4D97-AF65-F5344CB8AC3E}">
        <p14:creationId xmlns:p14="http://schemas.microsoft.com/office/powerpoint/2010/main" val="39676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8204532" cy="50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SIS100 has tight constraints for SX due to optimization for low charge-state ions</a:t>
            </a:r>
          </a:p>
          <a:p>
            <a:r>
              <a:rPr lang="en-US" dirty="0" smtClean="0"/>
              <a:t>Nonlinearities including systematic magnet errors affect the dynamics significantly due to ADTS</a:t>
            </a:r>
          </a:p>
          <a:p>
            <a:r>
              <a:rPr lang="en-US" dirty="0" smtClean="0"/>
              <a:t>Robust settings for KO SX in the presence of field errors have been found</a:t>
            </a:r>
          </a:p>
          <a:p>
            <a:r>
              <a:rPr lang="en-US" dirty="0" smtClean="0"/>
              <a:t>COSE SX has been identified as a promising alternative scheme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Explore COSE option further including error and sensitivity studies</a:t>
            </a:r>
          </a:p>
          <a:p>
            <a:r>
              <a:rPr lang="en-US" dirty="0" smtClean="0"/>
              <a:t>Try to find simplified model to reduce dependence on tracking</a:t>
            </a:r>
          </a:p>
          <a:p>
            <a:r>
              <a:rPr lang="en-US" dirty="0" smtClean="0"/>
              <a:t>Devise a reasonable commissioning scheme</a:t>
            </a:r>
          </a:p>
          <a:p>
            <a:r>
              <a:rPr lang="en-US" dirty="0" smtClean="0"/>
              <a:t>Study upgrade options for installing higher-order multipole correctors</a:t>
            </a:r>
          </a:p>
        </p:txBody>
      </p:sp>
    </p:spTree>
    <p:extLst>
      <p:ext uri="{BB962C8B-B14F-4D97-AF65-F5344CB8AC3E}">
        <p14:creationId xmlns:p14="http://schemas.microsoft.com/office/powerpoint/2010/main" val="3359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Thanks for your attention!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74625" y="6232701"/>
            <a:ext cx="8794750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900" i="1" dirty="0" smtClean="0"/>
              <a:t>Thanks to all who have contributed and continue to contribute to the development of slow extraction for FAIR.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0" y="1301026"/>
            <a:ext cx="9144000" cy="4834598"/>
            <a:chOff x="0" y="1301026"/>
            <a:chExt cx="9144000" cy="4834598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89"/>
            <a:stretch/>
          </p:blipFill>
          <p:spPr>
            <a:xfrm>
              <a:off x="0" y="1301026"/>
              <a:ext cx="9144000" cy="4834598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111999" y="1360779"/>
              <a:ext cx="1114408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bg1"/>
                  </a:solidFill>
                </a:rPr>
                <a:t>October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0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Choice of SX scheme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4368896"/>
          </a:xfrm>
        </p:spPr>
        <p:txBody>
          <a:bodyPr/>
          <a:lstStyle/>
          <a:p>
            <a:r>
              <a:rPr lang="en-US" dirty="0" smtClean="0"/>
              <a:t>Control of </a:t>
            </a:r>
            <a:r>
              <a:rPr lang="en-US" dirty="0" err="1" smtClean="0"/>
              <a:t>separatrix</a:t>
            </a:r>
            <a:r>
              <a:rPr lang="en-US" dirty="0" smtClean="0"/>
              <a:t> parameters required</a:t>
            </a:r>
          </a:p>
          <a:p>
            <a:pPr lvl="1"/>
            <a:r>
              <a:rPr lang="en-US" dirty="0" smtClean="0"/>
              <a:t>Size and orientation (crossing angle)</a:t>
            </a:r>
          </a:p>
          <a:p>
            <a:pPr lvl="1"/>
            <a:r>
              <a:rPr lang="en-US" dirty="0" smtClean="0"/>
              <a:t>Spiral step and pitch</a:t>
            </a:r>
          </a:p>
          <a:p>
            <a:endParaRPr lang="en-US" dirty="0"/>
          </a:p>
          <a:p>
            <a:r>
              <a:rPr lang="en-US" dirty="0" smtClean="0"/>
              <a:t>Fixing chromaticity, parameters depend on</a:t>
            </a:r>
          </a:p>
          <a:p>
            <a:pPr lvl="1"/>
            <a:r>
              <a:rPr lang="en-US" dirty="0" smtClean="0"/>
              <a:t>Machine tune Q</a:t>
            </a:r>
            <a:r>
              <a:rPr lang="en-US" baseline="-25000" dirty="0" smtClean="0"/>
              <a:t>x,0</a:t>
            </a:r>
            <a:endParaRPr lang="en-US" dirty="0" smtClean="0"/>
          </a:p>
          <a:p>
            <a:pPr lvl="1"/>
            <a:r>
              <a:rPr lang="en-US" dirty="0" smtClean="0"/>
              <a:t>Momentum deviation </a:t>
            </a:r>
            <a:r>
              <a:rPr lang="el-GR" dirty="0" smtClean="0"/>
              <a:t>δ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Comparison of SX schemes</a:t>
            </a:r>
          </a:p>
          <a:p>
            <a:pPr lvl="1"/>
            <a:r>
              <a:rPr lang="en-US" dirty="0" smtClean="0"/>
              <a:t>Tune-sweep </a:t>
            </a:r>
            <a:r>
              <a:rPr lang="en-US" dirty="0" smtClean="0"/>
              <a:t>SX</a:t>
            </a:r>
          </a:p>
          <a:p>
            <a:pPr lvl="2"/>
            <a:r>
              <a:rPr lang="en-US" dirty="0" smtClean="0"/>
              <a:t>2D dependence on Q</a:t>
            </a:r>
            <a:r>
              <a:rPr lang="en-US" baseline="-25000" dirty="0" smtClean="0"/>
              <a:t>x,0</a:t>
            </a:r>
            <a:r>
              <a:rPr lang="en-US" dirty="0" smtClean="0"/>
              <a:t>(t) and </a:t>
            </a:r>
            <a:r>
              <a:rPr lang="el-GR" dirty="0" smtClean="0"/>
              <a:t>δ</a:t>
            </a:r>
            <a:endParaRPr lang="en-US" dirty="0" smtClean="0"/>
          </a:p>
          <a:p>
            <a:pPr lvl="2"/>
            <a:r>
              <a:rPr lang="en-US" dirty="0" smtClean="0"/>
              <a:t>Parameters must be matched for each Q</a:t>
            </a:r>
            <a:r>
              <a:rPr lang="en-US" baseline="-25000" dirty="0" smtClean="0"/>
              <a:t>x,0</a:t>
            </a:r>
            <a:r>
              <a:rPr lang="en-US" dirty="0" smtClean="0"/>
              <a:t> and </a:t>
            </a:r>
            <a:r>
              <a:rPr lang="el-GR" dirty="0"/>
              <a:t>δ</a:t>
            </a:r>
            <a:endParaRPr lang="en-US" dirty="0" smtClean="0"/>
          </a:p>
          <a:p>
            <a:pPr lvl="1"/>
            <a:r>
              <a:rPr lang="en-US" dirty="0" smtClean="0"/>
              <a:t>Transverse knock-out SX</a:t>
            </a:r>
          </a:p>
          <a:p>
            <a:pPr lvl="2"/>
            <a:r>
              <a:rPr lang="en-US" dirty="0" smtClean="0"/>
              <a:t>Fixed Q</a:t>
            </a:r>
            <a:r>
              <a:rPr lang="en-US" baseline="-25000" dirty="0" smtClean="0"/>
              <a:t>x,0</a:t>
            </a:r>
            <a:r>
              <a:rPr lang="en-US" dirty="0" smtClean="0"/>
              <a:t>, matching for </a:t>
            </a:r>
            <a:r>
              <a:rPr lang="el-GR" dirty="0" smtClean="0"/>
              <a:t>δ</a:t>
            </a:r>
            <a:r>
              <a:rPr lang="en-US" dirty="0" smtClean="0"/>
              <a:t> only</a:t>
            </a:r>
          </a:p>
          <a:p>
            <a:pPr lvl="2"/>
            <a:r>
              <a:rPr lang="en-US" dirty="0" smtClean="0"/>
              <a:t>Ideally small difference in </a:t>
            </a:r>
            <a:r>
              <a:rPr lang="en-US" dirty="0" err="1" smtClean="0"/>
              <a:t>separatrix</a:t>
            </a:r>
            <a:r>
              <a:rPr lang="en-US" dirty="0" smtClean="0"/>
              <a:t> sizes</a:t>
            </a:r>
          </a:p>
          <a:p>
            <a:pPr lvl="1"/>
            <a:r>
              <a:rPr lang="en-US" dirty="0" smtClean="0"/>
              <a:t>Momentum-driven SX</a:t>
            </a:r>
          </a:p>
          <a:p>
            <a:pPr lvl="2"/>
            <a:r>
              <a:rPr lang="en-US" dirty="0"/>
              <a:t>Fixed </a:t>
            </a:r>
            <a:r>
              <a:rPr lang="en-US" dirty="0" smtClean="0"/>
              <a:t>Q</a:t>
            </a:r>
            <a:r>
              <a:rPr lang="en-US" baseline="-25000" dirty="0" smtClean="0"/>
              <a:t>x,0</a:t>
            </a:r>
            <a:r>
              <a:rPr lang="en-US" dirty="0" smtClean="0"/>
              <a:t>, </a:t>
            </a:r>
            <a:r>
              <a:rPr lang="en-US" dirty="0"/>
              <a:t>matching for </a:t>
            </a:r>
            <a:r>
              <a:rPr lang="el-GR" dirty="0"/>
              <a:t>δ</a:t>
            </a:r>
            <a:r>
              <a:rPr lang="en-US" dirty="0"/>
              <a:t> only</a:t>
            </a:r>
          </a:p>
          <a:p>
            <a:pPr lvl="2"/>
            <a:r>
              <a:rPr lang="en-US" dirty="0" err="1" smtClean="0"/>
              <a:t>Separatrix</a:t>
            </a:r>
            <a:r>
              <a:rPr lang="en-US" dirty="0" smtClean="0"/>
              <a:t> sizes must vary down to zero</a:t>
            </a:r>
          </a:p>
        </p:txBody>
      </p:sp>
      <p:grpSp>
        <p:nvGrpSpPr>
          <p:cNvPr id="124" name="Gruppieren 123"/>
          <p:cNvGrpSpPr/>
          <p:nvPr/>
        </p:nvGrpSpPr>
        <p:grpSpPr>
          <a:xfrm>
            <a:off x="5835647" y="1364781"/>
            <a:ext cx="2580703" cy="1638249"/>
            <a:chOff x="5835647" y="1364781"/>
            <a:chExt cx="2580703" cy="1638249"/>
          </a:xfrm>
        </p:grpSpPr>
        <p:grpSp>
          <p:nvGrpSpPr>
            <p:cNvPr id="122" name="Gruppieren 121"/>
            <p:cNvGrpSpPr/>
            <p:nvPr/>
          </p:nvGrpSpPr>
          <p:grpSpPr>
            <a:xfrm>
              <a:off x="5835647" y="1383030"/>
              <a:ext cx="2580703" cy="1620000"/>
              <a:chOff x="5835647" y="1276350"/>
              <a:chExt cx="2580703" cy="1620000"/>
            </a:xfrm>
          </p:grpSpPr>
          <p:grpSp>
            <p:nvGrpSpPr>
              <p:cNvPr id="43" name="Gruppieren 42"/>
              <p:cNvGrpSpPr/>
              <p:nvPr/>
            </p:nvGrpSpPr>
            <p:grpSpPr>
              <a:xfrm>
                <a:off x="5835647" y="1276350"/>
                <a:ext cx="2580703" cy="1620000"/>
                <a:chOff x="5835647" y="1276350"/>
                <a:chExt cx="2580703" cy="1620000"/>
              </a:xfrm>
            </p:grpSpPr>
            <p:sp>
              <p:nvSpPr>
                <p:cNvPr id="13" name="Freihandform 12"/>
                <p:cNvSpPr/>
                <p:nvPr/>
              </p:nvSpPr>
              <p:spPr>
                <a:xfrm>
                  <a:off x="5835647" y="1408430"/>
                  <a:ext cx="154803" cy="1346200"/>
                </a:xfrm>
                <a:custGeom>
                  <a:avLst/>
                  <a:gdLst>
                    <a:gd name="connsiteX0" fmla="*/ 152434 w 165134"/>
                    <a:gd name="connsiteY0" fmla="*/ 0 h 1346200"/>
                    <a:gd name="connsiteX1" fmla="*/ 114334 w 165134"/>
                    <a:gd name="connsiteY1" fmla="*/ 273050 h 1346200"/>
                    <a:gd name="connsiteX2" fmla="*/ 114334 w 165134"/>
                    <a:gd name="connsiteY2" fmla="*/ 273050 h 1346200"/>
                    <a:gd name="connsiteX3" fmla="*/ 34 w 165134"/>
                    <a:gd name="connsiteY3" fmla="*/ 673100 h 1346200"/>
                    <a:gd name="connsiteX4" fmla="*/ 127034 w 165134"/>
                    <a:gd name="connsiteY4" fmla="*/ 1130300 h 1346200"/>
                    <a:gd name="connsiteX5" fmla="*/ 165134 w 165134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02 w 165102"/>
                    <a:gd name="connsiteY0" fmla="*/ 0 h 1346200"/>
                    <a:gd name="connsiteX1" fmla="*/ 114302 w 165102"/>
                    <a:gd name="connsiteY1" fmla="*/ 273050 h 1346200"/>
                    <a:gd name="connsiteX2" fmla="*/ 135733 w 165102"/>
                    <a:gd name="connsiteY2" fmla="*/ 189707 h 1346200"/>
                    <a:gd name="connsiteX3" fmla="*/ 2 w 165102"/>
                    <a:gd name="connsiteY3" fmla="*/ 673100 h 1346200"/>
                    <a:gd name="connsiteX4" fmla="*/ 133352 w 165102"/>
                    <a:gd name="connsiteY4" fmla="*/ 1168400 h 1346200"/>
                    <a:gd name="connsiteX5" fmla="*/ 165102 w 165102"/>
                    <a:gd name="connsiteY5" fmla="*/ 1346200 h 1346200"/>
                    <a:gd name="connsiteX0" fmla="*/ 152402 w 193586"/>
                    <a:gd name="connsiteY0" fmla="*/ 0 h 1346200"/>
                    <a:gd name="connsiteX1" fmla="*/ 114302 w 193586"/>
                    <a:gd name="connsiteY1" fmla="*/ 273050 h 1346200"/>
                    <a:gd name="connsiteX2" fmla="*/ 135733 w 193586"/>
                    <a:gd name="connsiteY2" fmla="*/ 189707 h 1346200"/>
                    <a:gd name="connsiteX3" fmla="*/ 2 w 193586"/>
                    <a:gd name="connsiteY3" fmla="*/ 673100 h 1346200"/>
                    <a:gd name="connsiteX4" fmla="*/ 133352 w 193586"/>
                    <a:gd name="connsiteY4" fmla="*/ 1168400 h 1346200"/>
                    <a:gd name="connsiteX5" fmla="*/ 165102 w 193586"/>
                    <a:gd name="connsiteY5" fmla="*/ 1346200 h 1346200"/>
                    <a:gd name="connsiteX0" fmla="*/ 152402 w 165102"/>
                    <a:gd name="connsiteY0" fmla="*/ 0 h 1346200"/>
                    <a:gd name="connsiteX1" fmla="*/ 135733 w 165102"/>
                    <a:gd name="connsiteY1" fmla="*/ 189707 h 1346200"/>
                    <a:gd name="connsiteX2" fmla="*/ 2 w 165102"/>
                    <a:gd name="connsiteY2" fmla="*/ 673100 h 1346200"/>
                    <a:gd name="connsiteX3" fmla="*/ 133352 w 165102"/>
                    <a:gd name="connsiteY3" fmla="*/ 1168400 h 1346200"/>
                    <a:gd name="connsiteX4" fmla="*/ 165102 w 165102"/>
                    <a:gd name="connsiteY4" fmla="*/ 1346200 h 1346200"/>
                    <a:gd name="connsiteX0" fmla="*/ 152402 w 165102"/>
                    <a:gd name="connsiteY0" fmla="*/ 0 h 1346200"/>
                    <a:gd name="connsiteX1" fmla="*/ 135733 w 165102"/>
                    <a:gd name="connsiteY1" fmla="*/ 189707 h 1346200"/>
                    <a:gd name="connsiteX2" fmla="*/ 2 w 165102"/>
                    <a:gd name="connsiteY2" fmla="*/ 673100 h 1346200"/>
                    <a:gd name="connsiteX3" fmla="*/ 133352 w 165102"/>
                    <a:gd name="connsiteY3" fmla="*/ 1168400 h 1346200"/>
                    <a:gd name="connsiteX4" fmla="*/ 165102 w 165102"/>
                    <a:gd name="connsiteY4" fmla="*/ 1346200 h 1346200"/>
                    <a:gd name="connsiteX0" fmla="*/ 152402 w 168704"/>
                    <a:gd name="connsiteY0" fmla="*/ 0 h 1346200"/>
                    <a:gd name="connsiteX1" fmla="*/ 135733 w 168704"/>
                    <a:gd name="connsiteY1" fmla="*/ 189707 h 1346200"/>
                    <a:gd name="connsiteX2" fmla="*/ 2 w 168704"/>
                    <a:gd name="connsiteY2" fmla="*/ 673100 h 1346200"/>
                    <a:gd name="connsiteX3" fmla="*/ 133352 w 168704"/>
                    <a:gd name="connsiteY3" fmla="*/ 1168400 h 1346200"/>
                    <a:gd name="connsiteX4" fmla="*/ 165102 w 168704"/>
                    <a:gd name="connsiteY4" fmla="*/ 1346200 h 1346200"/>
                    <a:gd name="connsiteX0" fmla="*/ 152402 w 157727"/>
                    <a:gd name="connsiteY0" fmla="*/ 0 h 1346200"/>
                    <a:gd name="connsiteX1" fmla="*/ 135733 w 157727"/>
                    <a:gd name="connsiteY1" fmla="*/ 189707 h 1346200"/>
                    <a:gd name="connsiteX2" fmla="*/ 2 w 157727"/>
                    <a:gd name="connsiteY2" fmla="*/ 673100 h 1346200"/>
                    <a:gd name="connsiteX3" fmla="*/ 133352 w 157727"/>
                    <a:gd name="connsiteY3" fmla="*/ 1168400 h 1346200"/>
                    <a:gd name="connsiteX4" fmla="*/ 153196 w 157727"/>
                    <a:gd name="connsiteY4" fmla="*/ 1346200 h 1346200"/>
                    <a:gd name="connsiteX0" fmla="*/ 152402 w 154556"/>
                    <a:gd name="connsiteY0" fmla="*/ 0 h 1346200"/>
                    <a:gd name="connsiteX1" fmla="*/ 135733 w 154556"/>
                    <a:gd name="connsiteY1" fmla="*/ 189707 h 1346200"/>
                    <a:gd name="connsiteX2" fmla="*/ 2 w 154556"/>
                    <a:gd name="connsiteY2" fmla="*/ 673100 h 1346200"/>
                    <a:gd name="connsiteX3" fmla="*/ 133352 w 154556"/>
                    <a:gd name="connsiteY3" fmla="*/ 1168400 h 1346200"/>
                    <a:gd name="connsiteX4" fmla="*/ 153196 w 154556"/>
                    <a:gd name="connsiteY4" fmla="*/ 1346200 h 1346200"/>
                    <a:gd name="connsiteX0" fmla="*/ 152402 w 154134"/>
                    <a:gd name="connsiteY0" fmla="*/ 0 h 1346200"/>
                    <a:gd name="connsiteX1" fmla="*/ 135733 w 154134"/>
                    <a:gd name="connsiteY1" fmla="*/ 189707 h 1346200"/>
                    <a:gd name="connsiteX2" fmla="*/ 2 w 154134"/>
                    <a:gd name="connsiteY2" fmla="*/ 673100 h 1346200"/>
                    <a:gd name="connsiteX3" fmla="*/ 133352 w 154134"/>
                    <a:gd name="connsiteY3" fmla="*/ 1168400 h 1346200"/>
                    <a:gd name="connsiteX4" fmla="*/ 153196 w 154134"/>
                    <a:gd name="connsiteY4" fmla="*/ 1346200 h 1346200"/>
                    <a:gd name="connsiteX0" fmla="*/ 152402 w 154134"/>
                    <a:gd name="connsiteY0" fmla="*/ 0 h 1346200"/>
                    <a:gd name="connsiteX1" fmla="*/ 135733 w 154134"/>
                    <a:gd name="connsiteY1" fmla="*/ 189707 h 1346200"/>
                    <a:gd name="connsiteX2" fmla="*/ 2 w 154134"/>
                    <a:gd name="connsiteY2" fmla="*/ 673100 h 1346200"/>
                    <a:gd name="connsiteX3" fmla="*/ 133352 w 154134"/>
                    <a:gd name="connsiteY3" fmla="*/ 1168400 h 1346200"/>
                    <a:gd name="connsiteX4" fmla="*/ 153196 w 154134"/>
                    <a:gd name="connsiteY4" fmla="*/ 1346200 h 1346200"/>
                    <a:gd name="connsiteX0" fmla="*/ 152402 w 153648"/>
                    <a:gd name="connsiteY0" fmla="*/ 0 h 1346200"/>
                    <a:gd name="connsiteX1" fmla="*/ 135733 w 153648"/>
                    <a:gd name="connsiteY1" fmla="*/ 189707 h 1346200"/>
                    <a:gd name="connsiteX2" fmla="*/ 2 w 153648"/>
                    <a:gd name="connsiteY2" fmla="*/ 673100 h 1346200"/>
                    <a:gd name="connsiteX3" fmla="*/ 133352 w 153648"/>
                    <a:gd name="connsiteY3" fmla="*/ 1168400 h 1346200"/>
                    <a:gd name="connsiteX4" fmla="*/ 153196 w 153648"/>
                    <a:gd name="connsiteY4" fmla="*/ 1346200 h 1346200"/>
                    <a:gd name="connsiteX0" fmla="*/ 152402 w 153648"/>
                    <a:gd name="connsiteY0" fmla="*/ 0 h 1346200"/>
                    <a:gd name="connsiteX1" fmla="*/ 135733 w 153648"/>
                    <a:gd name="connsiteY1" fmla="*/ 189707 h 1346200"/>
                    <a:gd name="connsiteX2" fmla="*/ 2 w 153648"/>
                    <a:gd name="connsiteY2" fmla="*/ 673100 h 1346200"/>
                    <a:gd name="connsiteX3" fmla="*/ 133352 w 153648"/>
                    <a:gd name="connsiteY3" fmla="*/ 1168400 h 1346200"/>
                    <a:gd name="connsiteX4" fmla="*/ 153196 w 153648"/>
                    <a:gd name="connsiteY4" fmla="*/ 1346200 h 1346200"/>
                    <a:gd name="connsiteX0" fmla="*/ 152402 w 154524"/>
                    <a:gd name="connsiteY0" fmla="*/ 0 h 1346200"/>
                    <a:gd name="connsiteX1" fmla="*/ 135733 w 154524"/>
                    <a:gd name="connsiteY1" fmla="*/ 189707 h 1346200"/>
                    <a:gd name="connsiteX2" fmla="*/ 2 w 154524"/>
                    <a:gd name="connsiteY2" fmla="*/ 673100 h 1346200"/>
                    <a:gd name="connsiteX3" fmla="*/ 133352 w 154524"/>
                    <a:gd name="connsiteY3" fmla="*/ 1168400 h 1346200"/>
                    <a:gd name="connsiteX4" fmla="*/ 153196 w 154524"/>
                    <a:gd name="connsiteY4" fmla="*/ 1346200 h 1346200"/>
                    <a:gd name="connsiteX0" fmla="*/ 152402 w 154524"/>
                    <a:gd name="connsiteY0" fmla="*/ 0 h 1346200"/>
                    <a:gd name="connsiteX1" fmla="*/ 135733 w 154524"/>
                    <a:gd name="connsiteY1" fmla="*/ 189707 h 1346200"/>
                    <a:gd name="connsiteX2" fmla="*/ 2 w 154524"/>
                    <a:gd name="connsiteY2" fmla="*/ 673100 h 1346200"/>
                    <a:gd name="connsiteX3" fmla="*/ 133352 w 154524"/>
                    <a:gd name="connsiteY3" fmla="*/ 1168400 h 1346200"/>
                    <a:gd name="connsiteX4" fmla="*/ 153196 w 154524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803" h="1346200">
                      <a:moveTo>
                        <a:pt x="152402" y="0"/>
                      </a:moveTo>
                      <a:cubicBezTo>
                        <a:pt x="156073" y="41903"/>
                        <a:pt x="146845" y="113243"/>
                        <a:pt x="135733" y="189707"/>
                      </a:cubicBezTo>
                      <a:cubicBezTo>
                        <a:pt x="124621" y="266171"/>
                        <a:pt x="399" y="509985"/>
                        <a:pt x="2" y="673100"/>
                      </a:cubicBezTo>
                      <a:cubicBezTo>
                        <a:pt x="-395" y="836215"/>
                        <a:pt x="112584" y="1099078"/>
                        <a:pt x="133352" y="1168400"/>
                      </a:cubicBezTo>
                      <a:cubicBezTo>
                        <a:pt x="154120" y="1237722"/>
                        <a:pt x="157430" y="1287463"/>
                        <a:pt x="153196" y="1346200"/>
                      </a:cubicBezTo>
                    </a:path>
                  </a:pathLst>
                </a:custGeom>
                <a:solidFill>
                  <a:schemeClr val="accent1">
                    <a:alpha val="40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42" name="Gruppieren 41"/>
                <p:cNvGrpSpPr/>
                <p:nvPr/>
              </p:nvGrpSpPr>
              <p:grpSpPr>
                <a:xfrm>
                  <a:off x="5839690" y="1276350"/>
                  <a:ext cx="2576660" cy="1620000"/>
                  <a:chOff x="5839690" y="1276350"/>
                  <a:chExt cx="2576660" cy="1620000"/>
                </a:xfrm>
              </p:grpSpPr>
              <p:grpSp>
                <p:nvGrpSpPr>
                  <p:cNvPr id="41" name="Gruppieren 40"/>
                  <p:cNvGrpSpPr/>
                  <p:nvPr/>
                </p:nvGrpSpPr>
                <p:grpSpPr>
                  <a:xfrm>
                    <a:off x="5839690" y="1276350"/>
                    <a:ext cx="152400" cy="1620000"/>
                    <a:chOff x="5839690" y="1276350"/>
                    <a:chExt cx="152400" cy="1620000"/>
                  </a:xfrm>
                </p:grpSpPr>
                <p:cxnSp>
                  <p:nvCxnSpPr>
                    <p:cNvPr id="9" name="Gerade Verbindung mit Pfeil 8"/>
                    <p:cNvCxnSpPr/>
                    <p:nvPr/>
                  </p:nvCxnSpPr>
                  <p:spPr>
                    <a:xfrm flipV="1">
                      <a:off x="5992090" y="1276350"/>
                      <a:ext cx="0" cy="162000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headEnd type="none" w="sm" len="med"/>
                      <a:tailEnd type="stealth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" name="Textfeld 15"/>
                        <p:cNvSpPr txBox="1"/>
                        <p:nvPr/>
                      </p:nvSpPr>
                      <p:spPr>
                        <a:xfrm>
                          <a:off x="5839690" y="1328433"/>
                          <a:ext cx="109197" cy="153888"/>
                        </a:xfrm>
                        <a:prstGeom prst="rect">
                          <a:avLst/>
                        </a:prstGeom>
                      </p:spPr>
                      <p:txBody>
                        <a:bodyPr vert="horz" wrap="none" lIns="0" tIns="0" rIns="0" bIns="0" rtlCol="0" anchor="t">
                          <a:spAutoFit/>
                        </a:bodyPr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de-DE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16" name="Textfeld 1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39690" y="1328433"/>
                          <a:ext cx="109197" cy="153888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27778" r="-22222" b="-769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e-D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0" name="Gruppieren 39"/>
                  <p:cNvGrpSpPr/>
                  <p:nvPr/>
                </p:nvGrpSpPr>
                <p:grpSpPr>
                  <a:xfrm>
                    <a:off x="5839690" y="2081530"/>
                    <a:ext cx="2576660" cy="228056"/>
                    <a:chOff x="5839690" y="2081530"/>
                    <a:chExt cx="2576660" cy="228056"/>
                  </a:xfrm>
                </p:grpSpPr>
                <p:cxnSp>
                  <p:nvCxnSpPr>
                    <p:cNvPr id="8" name="Gerade Verbindung mit Pfeil 7"/>
                    <p:cNvCxnSpPr/>
                    <p:nvPr/>
                  </p:nvCxnSpPr>
                  <p:spPr>
                    <a:xfrm>
                      <a:off x="5839690" y="2081530"/>
                      <a:ext cx="2556000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headEnd type="none" w="sm" len="med"/>
                      <a:tailEnd type="stealth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" name="Textfeld 14"/>
                        <p:cNvSpPr txBox="1"/>
                        <p:nvPr/>
                      </p:nvSpPr>
                      <p:spPr>
                        <a:xfrm>
                          <a:off x="7862737" y="2155120"/>
                          <a:ext cx="553613" cy="154466"/>
                        </a:xfrm>
                        <a:prstGeom prst="rect">
                          <a:avLst/>
                        </a:prstGeom>
                      </p:spPr>
                      <p:txBody>
                        <a:bodyPr vert="horz" wrap="none" lIns="0" tIns="0" rIns="0" bIns="0" rtlCol="0" anchor="t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l-GR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l-G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l-GR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l-GR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DE" sz="1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de-DE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15" name="Textfeld 1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862737" y="2155120"/>
                          <a:ext cx="553613" cy="154466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5495" b="-36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e-D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sp>
            <p:nvSpPr>
              <p:cNvPr id="81" name="Rechteck 80"/>
              <p:cNvSpPr/>
              <p:nvPr/>
            </p:nvSpPr>
            <p:spPr>
              <a:xfrm>
                <a:off x="5990450" y="1554480"/>
                <a:ext cx="1850531" cy="1080000"/>
              </a:xfrm>
              <a:prstGeom prst="rect">
                <a:avLst/>
              </a:prstGeom>
              <a:solidFill>
                <a:srgbClr val="FFCC66">
                  <a:alpha val="8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cxnSp>
            <p:nvCxnSpPr>
              <p:cNvPr id="83" name="Gerader Verbinder 82"/>
              <p:cNvCxnSpPr/>
              <p:nvPr/>
            </p:nvCxnSpPr>
            <p:spPr>
              <a:xfrm flipH="1">
                <a:off x="6217410" y="1554480"/>
                <a:ext cx="1414411" cy="1087968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/>
              <p:cNvCxnSpPr/>
              <p:nvPr/>
            </p:nvCxnSpPr>
            <p:spPr>
              <a:xfrm flipH="1">
                <a:off x="5996134" y="1563586"/>
                <a:ext cx="1134221" cy="87120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/>
              <p:cNvCxnSpPr/>
              <p:nvPr/>
            </p:nvCxnSpPr>
            <p:spPr>
              <a:xfrm flipH="1">
                <a:off x="6697175" y="1768965"/>
                <a:ext cx="1134221" cy="87120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/>
              <p:cNvCxnSpPr/>
              <p:nvPr/>
            </p:nvCxnSpPr>
            <p:spPr>
              <a:xfrm flipH="1">
                <a:off x="7146029" y="2102100"/>
                <a:ext cx="694952" cy="53280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/>
              <p:cNvCxnSpPr/>
              <p:nvPr/>
            </p:nvCxnSpPr>
            <p:spPr>
              <a:xfrm flipH="1">
                <a:off x="5979895" y="1546440"/>
                <a:ext cx="694952" cy="53280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r Verbinder 92"/>
              <p:cNvCxnSpPr>
                <a:cxnSpLocks noChangeAspect="1"/>
              </p:cNvCxnSpPr>
              <p:nvPr/>
            </p:nvCxnSpPr>
            <p:spPr>
              <a:xfrm flipH="1">
                <a:off x="5979900" y="1554481"/>
                <a:ext cx="249529" cy="19130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/>
              <p:cNvCxnSpPr>
                <a:cxnSpLocks noChangeAspect="1"/>
              </p:cNvCxnSpPr>
              <p:nvPr/>
            </p:nvCxnSpPr>
            <p:spPr>
              <a:xfrm flipH="1">
                <a:off x="7587189" y="2454112"/>
                <a:ext cx="249529" cy="19130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mit Pfeil 95"/>
              <p:cNvCxnSpPr/>
              <p:nvPr/>
            </p:nvCxnSpPr>
            <p:spPr>
              <a:xfrm flipH="1" flipV="1">
                <a:off x="7417126" y="2126063"/>
                <a:ext cx="410737" cy="515243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feld 99"/>
                  <p:cNvSpPr txBox="1"/>
                  <p:nvPr/>
                </p:nvSpPr>
                <p:spPr>
                  <a:xfrm>
                    <a:off x="7362790" y="2656981"/>
                    <a:ext cx="515334" cy="168636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05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l-GR" sz="105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05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5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105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5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05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de-DE" sz="1050" dirty="0">
                      <a:solidFill>
                        <a:schemeClr val="accent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Textfeld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2790" y="2656981"/>
                    <a:ext cx="515334" cy="1686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952" r="-9524" b="-32143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3" name="Textfeld 122"/>
            <p:cNvSpPr txBox="1">
              <a:spLocks noChangeArrowheads="1"/>
            </p:cNvSpPr>
            <p:nvPr/>
          </p:nvSpPr>
          <p:spPr bwMode="auto">
            <a:xfrm>
              <a:off x="6492110" y="1364781"/>
              <a:ext cx="1144865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Tune-sweep </a:t>
              </a:r>
              <a:r>
                <a:rPr lang="en-US" sz="1050" dirty="0" smtClean="0"/>
                <a:t>SX</a:t>
              </a:r>
              <a:endParaRPr lang="de-DE" sz="1050" dirty="0" smtClean="0"/>
            </a:p>
          </p:txBody>
        </p:sp>
      </p:grpSp>
      <p:sp>
        <p:nvSpPr>
          <p:cNvPr id="129" name="Textfeld 128"/>
          <p:cNvSpPr txBox="1"/>
          <p:nvPr/>
        </p:nvSpPr>
        <p:spPr>
          <a:xfrm>
            <a:off x="347003" y="5772366"/>
            <a:ext cx="4768402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For SIS100, KO and </a:t>
            </a:r>
            <a:r>
              <a:rPr lang="en-US" sz="1200" i="1" dirty="0" smtClean="0">
                <a:solidFill>
                  <a:srgbClr val="FF0000"/>
                </a:solidFill>
              </a:rPr>
              <a:t>momentum</a:t>
            </a:r>
            <a:r>
              <a:rPr lang="en-US" sz="1200" i="1" dirty="0" smtClean="0">
                <a:solidFill>
                  <a:srgbClr val="FF0000"/>
                </a:solidFill>
              </a:rPr>
              <a:t>-driven </a:t>
            </a:r>
            <a:r>
              <a:rPr lang="en-US" sz="1200" i="1" dirty="0" smtClean="0">
                <a:solidFill>
                  <a:srgbClr val="FF0000"/>
                </a:solidFill>
              </a:rPr>
              <a:t>SX are the only reasonable choices due to strong </a:t>
            </a:r>
            <a:r>
              <a:rPr lang="el-GR" sz="1200" i="1" dirty="0" smtClean="0">
                <a:solidFill>
                  <a:srgbClr val="FF0000"/>
                </a:solidFill>
              </a:rPr>
              <a:t>δ</a:t>
            </a:r>
            <a:r>
              <a:rPr lang="en-US" sz="1200" i="1" dirty="0" smtClean="0">
                <a:solidFill>
                  <a:srgbClr val="FF0000"/>
                </a:solidFill>
              </a:rPr>
              <a:t>-dependence of </a:t>
            </a:r>
            <a:r>
              <a:rPr lang="en-US" sz="1200" i="1" dirty="0" err="1" smtClean="0">
                <a:solidFill>
                  <a:srgbClr val="FF0000"/>
                </a:solidFill>
              </a:rPr>
              <a:t>separatrix</a:t>
            </a:r>
            <a:r>
              <a:rPr lang="en-US" sz="1200" i="1" dirty="0" smtClean="0">
                <a:solidFill>
                  <a:srgbClr val="FF0000"/>
                </a:solidFill>
              </a:rPr>
              <a:t> parameters</a:t>
            </a:r>
            <a:endParaRPr lang="de-DE" sz="1200" i="1" dirty="0" smtClean="0">
              <a:solidFill>
                <a:srgbClr val="FF0000"/>
              </a:solidFill>
            </a:endParaRPr>
          </a:p>
        </p:txBody>
      </p:sp>
      <p:grpSp>
        <p:nvGrpSpPr>
          <p:cNvPr id="136" name="Gruppieren 135"/>
          <p:cNvGrpSpPr/>
          <p:nvPr/>
        </p:nvGrpSpPr>
        <p:grpSpPr>
          <a:xfrm>
            <a:off x="5839690" y="3114202"/>
            <a:ext cx="2614607" cy="1629131"/>
            <a:chOff x="5839690" y="3114202"/>
            <a:chExt cx="2614607" cy="1629131"/>
          </a:xfrm>
        </p:grpSpPr>
        <p:sp>
          <p:nvSpPr>
            <p:cNvPr id="125" name="Textfeld 124"/>
            <p:cNvSpPr txBox="1">
              <a:spLocks noChangeArrowheads="1"/>
            </p:cNvSpPr>
            <p:nvPr/>
          </p:nvSpPr>
          <p:spPr bwMode="auto">
            <a:xfrm>
              <a:off x="6492050" y="3114202"/>
              <a:ext cx="1008610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Knock-out SX</a:t>
              </a:r>
              <a:endParaRPr lang="de-DE" sz="1050" dirty="0" smtClean="0"/>
            </a:p>
          </p:txBody>
        </p:sp>
        <p:grpSp>
          <p:nvGrpSpPr>
            <p:cNvPr id="135" name="Gruppieren 134"/>
            <p:cNvGrpSpPr/>
            <p:nvPr/>
          </p:nvGrpSpPr>
          <p:grpSpPr>
            <a:xfrm>
              <a:off x="5839690" y="3123333"/>
              <a:ext cx="2614607" cy="1620000"/>
              <a:chOff x="5839690" y="3123333"/>
              <a:chExt cx="2614607" cy="1620000"/>
            </a:xfrm>
          </p:grpSpPr>
          <p:grpSp>
            <p:nvGrpSpPr>
              <p:cNvPr id="44" name="Gruppieren 43"/>
              <p:cNvGrpSpPr/>
              <p:nvPr/>
            </p:nvGrpSpPr>
            <p:grpSpPr>
              <a:xfrm>
                <a:off x="5839690" y="3123333"/>
                <a:ext cx="2614607" cy="1620000"/>
                <a:chOff x="5835647" y="1276350"/>
                <a:chExt cx="2614607" cy="1620000"/>
              </a:xfrm>
            </p:grpSpPr>
            <p:sp>
              <p:nvSpPr>
                <p:cNvPr id="45" name="Freihandform 44"/>
                <p:cNvSpPr/>
                <p:nvPr/>
              </p:nvSpPr>
              <p:spPr>
                <a:xfrm>
                  <a:off x="5835647" y="1408430"/>
                  <a:ext cx="154803" cy="1346200"/>
                </a:xfrm>
                <a:custGeom>
                  <a:avLst/>
                  <a:gdLst>
                    <a:gd name="connsiteX0" fmla="*/ 152434 w 165134"/>
                    <a:gd name="connsiteY0" fmla="*/ 0 h 1346200"/>
                    <a:gd name="connsiteX1" fmla="*/ 114334 w 165134"/>
                    <a:gd name="connsiteY1" fmla="*/ 273050 h 1346200"/>
                    <a:gd name="connsiteX2" fmla="*/ 114334 w 165134"/>
                    <a:gd name="connsiteY2" fmla="*/ 273050 h 1346200"/>
                    <a:gd name="connsiteX3" fmla="*/ 34 w 165134"/>
                    <a:gd name="connsiteY3" fmla="*/ 673100 h 1346200"/>
                    <a:gd name="connsiteX4" fmla="*/ 127034 w 165134"/>
                    <a:gd name="connsiteY4" fmla="*/ 1130300 h 1346200"/>
                    <a:gd name="connsiteX5" fmla="*/ 165134 w 165134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02 w 165102"/>
                    <a:gd name="connsiteY0" fmla="*/ 0 h 1346200"/>
                    <a:gd name="connsiteX1" fmla="*/ 114302 w 165102"/>
                    <a:gd name="connsiteY1" fmla="*/ 273050 h 1346200"/>
                    <a:gd name="connsiteX2" fmla="*/ 135733 w 165102"/>
                    <a:gd name="connsiteY2" fmla="*/ 189707 h 1346200"/>
                    <a:gd name="connsiteX3" fmla="*/ 2 w 165102"/>
                    <a:gd name="connsiteY3" fmla="*/ 673100 h 1346200"/>
                    <a:gd name="connsiteX4" fmla="*/ 133352 w 165102"/>
                    <a:gd name="connsiteY4" fmla="*/ 1168400 h 1346200"/>
                    <a:gd name="connsiteX5" fmla="*/ 165102 w 165102"/>
                    <a:gd name="connsiteY5" fmla="*/ 1346200 h 1346200"/>
                    <a:gd name="connsiteX0" fmla="*/ 152402 w 193586"/>
                    <a:gd name="connsiteY0" fmla="*/ 0 h 1346200"/>
                    <a:gd name="connsiteX1" fmla="*/ 114302 w 193586"/>
                    <a:gd name="connsiteY1" fmla="*/ 273050 h 1346200"/>
                    <a:gd name="connsiteX2" fmla="*/ 135733 w 193586"/>
                    <a:gd name="connsiteY2" fmla="*/ 189707 h 1346200"/>
                    <a:gd name="connsiteX3" fmla="*/ 2 w 193586"/>
                    <a:gd name="connsiteY3" fmla="*/ 673100 h 1346200"/>
                    <a:gd name="connsiteX4" fmla="*/ 133352 w 193586"/>
                    <a:gd name="connsiteY4" fmla="*/ 1168400 h 1346200"/>
                    <a:gd name="connsiteX5" fmla="*/ 165102 w 193586"/>
                    <a:gd name="connsiteY5" fmla="*/ 1346200 h 1346200"/>
                    <a:gd name="connsiteX0" fmla="*/ 152402 w 165102"/>
                    <a:gd name="connsiteY0" fmla="*/ 0 h 1346200"/>
                    <a:gd name="connsiteX1" fmla="*/ 135733 w 165102"/>
                    <a:gd name="connsiteY1" fmla="*/ 189707 h 1346200"/>
                    <a:gd name="connsiteX2" fmla="*/ 2 w 165102"/>
                    <a:gd name="connsiteY2" fmla="*/ 673100 h 1346200"/>
                    <a:gd name="connsiteX3" fmla="*/ 133352 w 165102"/>
                    <a:gd name="connsiteY3" fmla="*/ 1168400 h 1346200"/>
                    <a:gd name="connsiteX4" fmla="*/ 165102 w 165102"/>
                    <a:gd name="connsiteY4" fmla="*/ 1346200 h 1346200"/>
                    <a:gd name="connsiteX0" fmla="*/ 152402 w 165102"/>
                    <a:gd name="connsiteY0" fmla="*/ 0 h 1346200"/>
                    <a:gd name="connsiteX1" fmla="*/ 135733 w 165102"/>
                    <a:gd name="connsiteY1" fmla="*/ 189707 h 1346200"/>
                    <a:gd name="connsiteX2" fmla="*/ 2 w 165102"/>
                    <a:gd name="connsiteY2" fmla="*/ 673100 h 1346200"/>
                    <a:gd name="connsiteX3" fmla="*/ 133352 w 165102"/>
                    <a:gd name="connsiteY3" fmla="*/ 1168400 h 1346200"/>
                    <a:gd name="connsiteX4" fmla="*/ 165102 w 165102"/>
                    <a:gd name="connsiteY4" fmla="*/ 1346200 h 1346200"/>
                    <a:gd name="connsiteX0" fmla="*/ 152402 w 168704"/>
                    <a:gd name="connsiteY0" fmla="*/ 0 h 1346200"/>
                    <a:gd name="connsiteX1" fmla="*/ 135733 w 168704"/>
                    <a:gd name="connsiteY1" fmla="*/ 189707 h 1346200"/>
                    <a:gd name="connsiteX2" fmla="*/ 2 w 168704"/>
                    <a:gd name="connsiteY2" fmla="*/ 673100 h 1346200"/>
                    <a:gd name="connsiteX3" fmla="*/ 133352 w 168704"/>
                    <a:gd name="connsiteY3" fmla="*/ 1168400 h 1346200"/>
                    <a:gd name="connsiteX4" fmla="*/ 165102 w 168704"/>
                    <a:gd name="connsiteY4" fmla="*/ 1346200 h 1346200"/>
                    <a:gd name="connsiteX0" fmla="*/ 152402 w 157727"/>
                    <a:gd name="connsiteY0" fmla="*/ 0 h 1346200"/>
                    <a:gd name="connsiteX1" fmla="*/ 135733 w 157727"/>
                    <a:gd name="connsiteY1" fmla="*/ 189707 h 1346200"/>
                    <a:gd name="connsiteX2" fmla="*/ 2 w 157727"/>
                    <a:gd name="connsiteY2" fmla="*/ 673100 h 1346200"/>
                    <a:gd name="connsiteX3" fmla="*/ 133352 w 157727"/>
                    <a:gd name="connsiteY3" fmla="*/ 1168400 h 1346200"/>
                    <a:gd name="connsiteX4" fmla="*/ 153196 w 157727"/>
                    <a:gd name="connsiteY4" fmla="*/ 1346200 h 1346200"/>
                    <a:gd name="connsiteX0" fmla="*/ 152402 w 154556"/>
                    <a:gd name="connsiteY0" fmla="*/ 0 h 1346200"/>
                    <a:gd name="connsiteX1" fmla="*/ 135733 w 154556"/>
                    <a:gd name="connsiteY1" fmla="*/ 189707 h 1346200"/>
                    <a:gd name="connsiteX2" fmla="*/ 2 w 154556"/>
                    <a:gd name="connsiteY2" fmla="*/ 673100 h 1346200"/>
                    <a:gd name="connsiteX3" fmla="*/ 133352 w 154556"/>
                    <a:gd name="connsiteY3" fmla="*/ 1168400 h 1346200"/>
                    <a:gd name="connsiteX4" fmla="*/ 153196 w 154556"/>
                    <a:gd name="connsiteY4" fmla="*/ 1346200 h 1346200"/>
                    <a:gd name="connsiteX0" fmla="*/ 152402 w 154134"/>
                    <a:gd name="connsiteY0" fmla="*/ 0 h 1346200"/>
                    <a:gd name="connsiteX1" fmla="*/ 135733 w 154134"/>
                    <a:gd name="connsiteY1" fmla="*/ 189707 h 1346200"/>
                    <a:gd name="connsiteX2" fmla="*/ 2 w 154134"/>
                    <a:gd name="connsiteY2" fmla="*/ 673100 h 1346200"/>
                    <a:gd name="connsiteX3" fmla="*/ 133352 w 154134"/>
                    <a:gd name="connsiteY3" fmla="*/ 1168400 h 1346200"/>
                    <a:gd name="connsiteX4" fmla="*/ 153196 w 154134"/>
                    <a:gd name="connsiteY4" fmla="*/ 1346200 h 1346200"/>
                    <a:gd name="connsiteX0" fmla="*/ 152402 w 154134"/>
                    <a:gd name="connsiteY0" fmla="*/ 0 h 1346200"/>
                    <a:gd name="connsiteX1" fmla="*/ 135733 w 154134"/>
                    <a:gd name="connsiteY1" fmla="*/ 189707 h 1346200"/>
                    <a:gd name="connsiteX2" fmla="*/ 2 w 154134"/>
                    <a:gd name="connsiteY2" fmla="*/ 673100 h 1346200"/>
                    <a:gd name="connsiteX3" fmla="*/ 133352 w 154134"/>
                    <a:gd name="connsiteY3" fmla="*/ 1168400 h 1346200"/>
                    <a:gd name="connsiteX4" fmla="*/ 153196 w 154134"/>
                    <a:gd name="connsiteY4" fmla="*/ 1346200 h 1346200"/>
                    <a:gd name="connsiteX0" fmla="*/ 152402 w 153648"/>
                    <a:gd name="connsiteY0" fmla="*/ 0 h 1346200"/>
                    <a:gd name="connsiteX1" fmla="*/ 135733 w 153648"/>
                    <a:gd name="connsiteY1" fmla="*/ 189707 h 1346200"/>
                    <a:gd name="connsiteX2" fmla="*/ 2 w 153648"/>
                    <a:gd name="connsiteY2" fmla="*/ 673100 h 1346200"/>
                    <a:gd name="connsiteX3" fmla="*/ 133352 w 153648"/>
                    <a:gd name="connsiteY3" fmla="*/ 1168400 h 1346200"/>
                    <a:gd name="connsiteX4" fmla="*/ 153196 w 153648"/>
                    <a:gd name="connsiteY4" fmla="*/ 1346200 h 1346200"/>
                    <a:gd name="connsiteX0" fmla="*/ 152402 w 153648"/>
                    <a:gd name="connsiteY0" fmla="*/ 0 h 1346200"/>
                    <a:gd name="connsiteX1" fmla="*/ 135733 w 153648"/>
                    <a:gd name="connsiteY1" fmla="*/ 189707 h 1346200"/>
                    <a:gd name="connsiteX2" fmla="*/ 2 w 153648"/>
                    <a:gd name="connsiteY2" fmla="*/ 673100 h 1346200"/>
                    <a:gd name="connsiteX3" fmla="*/ 133352 w 153648"/>
                    <a:gd name="connsiteY3" fmla="*/ 1168400 h 1346200"/>
                    <a:gd name="connsiteX4" fmla="*/ 153196 w 153648"/>
                    <a:gd name="connsiteY4" fmla="*/ 1346200 h 1346200"/>
                    <a:gd name="connsiteX0" fmla="*/ 152402 w 154524"/>
                    <a:gd name="connsiteY0" fmla="*/ 0 h 1346200"/>
                    <a:gd name="connsiteX1" fmla="*/ 135733 w 154524"/>
                    <a:gd name="connsiteY1" fmla="*/ 189707 h 1346200"/>
                    <a:gd name="connsiteX2" fmla="*/ 2 w 154524"/>
                    <a:gd name="connsiteY2" fmla="*/ 673100 h 1346200"/>
                    <a:gd name="connsiteX3" fmla="*/ 133352 w 154524"/>
                    <a:gd name="connsiteY3" fmla="*/ 1168400 h 1346200"/>
                    <a:gd name="connsiteX4" fmla="*/ 153196 w 154524"/>
                    <a:gd name="connsiteY4" fmla="*/ 1346200 h 1346200"/>
                    <a:gd name="connsiteX0" fmla="*/ 152402 w 154524"/>
                    <a:gd name="connsiteY0" fmla="*/ 0 h 1346200"/>
                    <a:gd name="connsiteX1" fmla="*/ 135733 w 154524"/>
                    <a:gd name="connsiteY1" fmla="*/ 189707 h 1346200"/>
                    <a:gd name="connsiteX2" fmla="*/ 2 w 154524"/>
                    <a:gd name="connsiteY2" fmla="*/ 673100 h 1346200"/>
                    <a:gd name="connsiteX3" fmla="*/ 133352 w 154524"/>
                    <a:gd name="connsiteY3" fmla="*/ 1168400 h 1346200"/>
                    <a:gd name="connsiteX4" fmla="*/ 153196 w 154524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803" h="1346200">
                      <a:moveTo>
                        <a:pt x="152402" y="0"/>
                      </a:moveTo>
                      <a:cubicBezTo>
                        <a:pt x="156073" y="41903"/>
                        <a:pt x="146845" y="113243"/>
                        <a:pt x="135733" y="189707"/>
                      </a:cubicBezTo>
                      <a:cubicBezTo>
                        <a:pt x="124621" y="266171"/>
                        <a:pt x="399" y="509985"/>
                        <a:pt x="2" y="673100"/>
                      </a:cubicBezTo>
                      <a:cubicBezTo>
                        <a:pt x="-395" y="836215"/>
                        <a:pt x="112584" y="1099078"/>
                        <a:pt x="133352" y="1168400"/>
                      </a:cubicBezTo>
                      <a:cubicBezTo>
                        <a:pt x="154120" y="1237722"/>
                        <a:pt x="157430" y="1287463"/>
                        <a:pt x="153196" y="1346200"/>
                      </a:cubicBezTo>
                    </a:path>
                  </a:pathLst>
                </a:custGeom>
                <a:solidFill>
                  <a:schemeClr val="accent1">
                    <a:alpha val="40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46" name="Gruppieren 45"/>
                <p:cNvGrpSpPr/>
                <p:nvPr/>
              </p:nvGrpSpPr>
              <p:grpSpPr>
                <a:xfrm>
                  <a:off x="5839690" y="1276350"/>
                  <a:ext cx="2610564" cy="1620000"/>
                  <a:chOff x="5839690" y="1276350"/>
                  <a:chExt cx="2610564" cy="1620000"/>
                </a:xfrm>
              </p:grpSpPr>
              <p:grpSp>
                <p:nvGrpSpPr>
                  <p:cNvPr id="47" name="Gruppieren 46"/>
                  <p:cNvGrpSpPr/>
                  <p:nvPr/>
                </p:nvGrpSpPr>
                <p:grpSpPr>
                  <a:xfrm>
                    <a:off x="5839690" y="1276350"/>
                    <a:ext cx="152400" cy="1620000"/>
                    <a:chOff x="5839690" y="1276350"/>
                    <a:chExt cx="152400" cy="1620000"/>
                  </a:xfrm>
                </p:grpSpPr>
                <p:cxnSp>
                  <p:nvCxnSpPr>
                    <p:cNvPr id="53" name="Gerade Verbindung mit Pfeil 52"/>
                    <p:cNvCxnSpPr/>
                    <p:nvPr/>
                  </p:nvCxnSpPr>
                  <p:spPr>
                    <a:xfrm flipV="1">
                      <a:off x="5992090" y="1276350"/>
                      <a:ext cx="0" cy="162000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headEnd type="none" w="sm" len="med"/>
                      <a:tailEnd type="stealth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4" name="Textfeld 53"/>
                        <p:cNvSpPr txBox="1"/>
                        <p:nvPr/>
                      </p:nvSpPr>
                      <p:spPr>
                        <a:xfrm>
                          <a:off x="5839690" y="1328433"/>
                          <a:ext cx="109197" cy="153888"/>
                        </a:xfrm>
                        <a:prstGeom prst="rect">
                          <a:avLst/>
                        </a:prstGeom>
                      </p:spPr>
                      <p:txBody>
                        <a:bodyPr vert="horz" wrap="none" lIns="0" tIns="0" rIns="0" bIns="0" rtlCol="0" anchor="t">
                          <a:spAutoFit/>
                        </a:bodyPr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de-DE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54" name="Textfeld 5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39690" y="1328433"/>
                          <a:ext cx="109197" cy="153888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27778" r="-22222" b="-12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e-D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8" name="Gruppieren 47"/>
                  <p:cNvGrpSpPr/>
                  <p:nvPr/>
                </p:nvGrpSpPr>
                <p:grpSpPr>
                  <a:xfrm>
                    <a:off x="5839690" y="2081530"/>
                    <a:ext cx="2610564" cy="228055"/>
                    <a:chOff x="5839690" y="2081530"/>
                    <a:chExt cx="2610564" cy="228055"/>
                  </a:xfrm>
                </p:grpSpPr>
                <p:cxnSp>
                  <p:nvCxnSpPr>
                    <p:cNvPr id="49" name="Gerade Verbindung mit Pfeil 48"/>
                    <p:cNvCxnSpPr/>
                    <p:nvPr/>
                  </p:nvCxnSpPr>
                  <p:spPr>
                    <a:xfrm>
                      <a:off x="5839690" y="2081530"/>
                      <a:ext cx="2556000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headEnd type="none" w="sm" len="med"/>
                      <a:tailEnd type="stealth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0" name="Textfeld 49"/>
                        <p:cNvSpPr txBox="1"/>
                        <p:nvPr/>
                      </p:nvSpPr>
                      <p:spPr>
                        <a:xfrm>
                          <a:off x="7896641" y="2155119"/>
                          <a:ext cx="553613" cy="154466"/>
                        </a:xfrm>
                        <a:prstGeom prst="rect">
                          <a:avLst/>
                        </a:prstGeom>
                      </p:spPr>
                      <p:txBody>
                        <a:bodyPr vert="horz" wrap="none" lIns="0" tIns="0" rIns="0" bIns="0" rtlCol="0" anchor="t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l-GR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l-GR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l-GR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l-GR" sz="1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DE" sz="1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de-DE" sz="1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0" name="Textfeld 4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896641" y="2155119"/>
                          <a:ext cx="553613" cy="154466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4396" b="-32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e-D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sp>
            <p:nvSpPr>
              <p:cNvPr id="101" name="Parallelogramm 100"/>
              <p:cNvSpPr/>
              <p:nvPr/>
            </p:nvSpPr>
            <p:spPr>
              <a:xfrm>
                <a:off x="7652169" y="3391334"/>
                <a:ext cx="175896" cy="1080000"/>
              </a:xfrm>
              <a:prstGeom prst="parallelogram">
                <a:avLst>
                  <a:gd name="adj" fmla="val 66839"/>
                </a:avLst>
              </a:prstGeom>
              <a:solidFill>
                <a:srgbClr val="FFCC66">
                  <a:alpha val="8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cxnSp>
            <p:nvCxnSpPr>
              <p:cNvPr id="102" name="Gerader Verbinder 101"/>
              <p:cNvCxnSpPr/>
              <p:nvPr/>
            </p:nvCxnSpPr>
            <p:spPr>
              <a:xfrm flipH="1">
                <a:off x="7724788" y="3412990"/>
                <a:ext cx="15285" cy="1067184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mit Pfeil 105"/>
              <p:cNvCxnSpPr/>
              <p:nvPr/>
            </p:nvCxnSpPr>
            <p:spPr>
              <a:xfrm>
                <a:off x="6119039" y="3929904"/>
                <a:ext cx="1468150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feld 109"/>
              <p:cNvSpPr txBox="1"/>
              <p:nvPr/>
            </p:nvSpPr>
            <p:spPr>
              <a:xfrm>
                <a:off x="6522816" y="3709946"/>
                <a:ext cx="839974" cy="16158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1050" i="1" dirty="0" err="1" smtClean="0">
                    <a:solidFill>
                      <a:schemeClr val="accent1"/>
                    </a:solidFill>
                  </a:rPr>
                  <a:t>hor</a:t>
                </a:r>
                <a:r>
                  <a:rPr lang="de-DE" sz="1050" i="1" dirty="0" smtClean="0">
                    <a:solidFill>
                      <a:schemeClr val="accent1"/>
                    </a:solidFill>
                  </a:rPr>
                  <a:t>. </a:t>
                </a:r>
                <a:r>
                  <a:rPr lang="de-DE" sz="1050" i="1" dirty="0" err="1" smtClean="0">
                    <a:solidFill>
                      <a:schemeClr val="accent1"/>
                    </a:solidFill>
                  </a:rPr>
                  <a:t>excitation</a:t>
                </a:r>
                <a:endParaRPr lang="de-DE" sz="1050" i="1" dirty="0" smtClean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feld 130"/>
                  <p:cNvSpPr txBox="1"/>
                  <p:nvPr/>
                </p:nvSpPr>
                <p:spPr>
                  <a:xfrm>
                    <a:off x="7593117" y="4457551"/>
                    <a:ext cx="332399" cy="160685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0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l-GR" sz="1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oMath>
                      </m:oMathPara>
                    </a14:m>
                    <a:endParaRPr lang="de-DE" sz="1000" dirty="0">
                      <a:solidFill>
                        <a:schemeClr val="accent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Textfeld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3117" y="4457551"/>
                    <a:ext cx="332399" cy="1606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59" r="-3704" b="-25926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4" name="Gruppieren 133"/>
          <p:cNvGrpSpPr/>
          <p:nvPr/>
        </p:nvGrpSpPr>
        <p:grpSpPr>
          <a:xfrm>
            <a:off x="5843733" y="4937066"/>
            <a:ext cx="2572616" cy="1624722"/>
            <a:chOff x="5843733" y="4937066"/>
            <a:chExt cx="2572616" cy="1624722"/>
          </a:xfrm>
        </p:grpSpPr>
        <p:sp>
          <p:nvSpPr>
            <p:cNvPr id="127" name="Textfeld 126"/>
            <p:cNvSpPr txBox="1">
              <a:spLocks noChangeArrowheads="1"/>
            </p:cNvSpPr>
            <p:nvPr/>
          </p:nvSpPr>
          <p:spPr bwMode="auto">
            <a:xfrm>
              <a:off x="6236192" y="4937066"/>
              <a:ext cx="1489511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Momentum-driven SX</a:t>
              </a:r>
              <a:endParaRPr lang="de-DE" sz="1050" dirty="0" smtClean="0"/>
            </a:p>
          </p:txBody>
        </p:sp>
        <p:grpSp>
          <p:nvGrpSpPr>
            <p:cNvPr id="133" name="Gruppieren 132"/>
            <p:cNvGrpSpPr/>
            <p:nvPr/>
          </p:nvGrpSpPr>
          <p:grpSpPr>
            <a:xfrm>
              <a:off x="5843733" y="4941788"/>
              <a:ext cx="2572616" cy="1620000"/>
              <a:chOff x="5843733" y="4941788"/>
              <a:chExt cx="2572616" cy="1620000"/>
            </a:xfrm>
          </p:grpSpPr>
          <p:grpSp>
            <p:nvGrpSpPr>
              <p:cNvPr id="55" name="Gruppieren 54"/>
              <p:cNvGrpSpPr/>
              <p:nvPr/>
            </p:nvGrpSpPr>
            <p:grpSpPr>
              <a:xfrm>
                <a:off x="5843733" y="4941788"/>
                <a:ext cx="2572616" cy="1620000"/>
                <a:chOff x="5835647" y="1276350"/>
                <a:chExt cx="2572616" cy="1620000"/>
              </a:xfrm>
            </p:grpSpPr>
            <p:sp>
              <p:nvSpPr>
                <p:cNvPr id="56" name="Freihandform 55"/>
                <p:cNvSpPr/>
                <p:nvPr/>
              </p:nvSpPr>
              <p:spPr>
                <a:xfrm>
                  <a:off x="5835647" y="1408430"/>
                  <a:ext cx="154803" cy="1346200"/>
                </a:xfrm>
                <a:custGeom>
                  <a:avLst/>
                  <a:gdLst>
                    <a:gd name="connsiteX0" fmla="*/ 152434 w 165134"/>
                    <a:gd name="connsiteY0" fmla="*/ 0 h 1346200"/>
                    <a:gd name="connsiteX1" fmla="*/ 114334 w 165134"/>
                    <a:gd name="connsiteY1" fmla="*/ 273050 h 1346200"/>
                    <a:gd name="connsiteX2" fmla="*/ 114334 w 165134"/>
                    <a:gd name="connsiteY2" fmla="*/ 273050 h 1346200"/>
                    <a:gd name="connsiteX3" fmla="*/ 34 w 165134"/>
                    <a:gd name="connsiteY3" fmla="*/ 673100 h 1346200"/>
                    <a:gd name="connsiteX4" fmla="*/ 127034 w 165134"/>
                    <a:gd name="connsiteY4" fmla="*/ 1130300 h 1346200"/>
                    <a:gd name="connsiteX5" fmla="*/ 165134 w 165134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75 w 165175"/>
                    <a:gd name="connsiteY0" fmla="*/ 0 h 1346200"/>
                    <a:gd name="connsiteX1" fmla="*/ 114375 w 165175"/>
                    <a:gd name="connsiteY1" fmla="*/ 273050 h 1346200"/>
                    <a:gd name="connsiteX2" fmla="*/ 114375 w 165175"/>
                    <a:gd name="connsiteY2" fmla="*/ 273050 h 1346200"/>
                    <a:gd name="connsiteX3" fmla="*/ 75 w 165175"/>
                    <a:gd name="connsiteY3" fmla="*/ 673100 h 1346200"/>
                    <a:gd name="connsiteX4" fmla="*/ 133425 w 165175"/>
                    <a:gd name="connsiteY4" fmla="*/ 1168400 h 1346200"/>
                    <a:gd name="connsiteX5" fmla="*/ 165175 w 165175"/>
                    <a:gd name="connsiteY5" fmla="*/ 1346200 h 1346200"/>
                    <a:gd name="connsiteX0" fmla="*/ 152402 w 165102"/>
                    <a:gd name="connsiteY0" fmla="*/ 0 h 1346200"/>
                    <a:gd name="connsiteX1" fmla="*/ 114302 w 165102"/>
                    <a:gd name="connsiteY1" fmla="*/ 273050 h 1346200"/>
                    <a:gd name="connsiteX2" fmla="*/ 135733 w 165102"/>
                    <a:gd name="connsiteY2" fmla="*/ 189707 h 1346200"/>
                    <a:gd name="connsiteX3" fmla="*/ 2 w 165102"/>
                    <a:gd name="connsiteY3" fmla="*/ 673100 h 1346200"/>
                    <a:gd name="connsiteX4" fmla="*/ 133352 w 165102"/>
                    <a:gd name="connsiteY4" fmla="*/ 1168400 h 1346200"/>
                    <a:gd name="connsiteX5" fmla="*/ 165102 w 165102"/>
                    <a:gd name="connsiteY5" fmla="*/ 1346200 h 1346200"/>
                    <a:gd name="connsiteX0" fmla="*/ 152402 w 193586"/>
                    <a:gd name="connsiteY0" fmla="*/ 0 h 1346200"/>
                    <a:gd name="connsiteX1" fmla="*/ 114302 w 193586"/>
                    <a:gd name="connsiteY1" fmla="*/ 273050 h 1346200"/>
                    <a:gd name="connsiteX2" fmla="*/ 135733 w 193586"/>
                    <a:gd name="connsiteY2" fmla="*/ 189707 h 1346200"/>
                    <a:gd name="connsiteX3" fmla="*/ 2 w 193586"/>
                    <a:gd name="connsiteY3" fmla="*/ 673100 h 1346200"/>
                    <a:gd name="connsiteX4" fmla="*/ 133352 w 193586"/>
                    <a:gd name="connsiteY4" fmla="*/ 1168400 h 1346200"/>
                    <a:gd name="connsiteX5" fmla="*/ 165102 w 193586"/>
                    <a:gd name="connsiteY5" fmla="*/ 1346200 h 1346200"/>
                    <a:gd name="connsiteX0" fmla="*/ 152402 w 165102"/>
                    <a:gd name="connsiteY0" fmla="*/ 0 h 1346200"/>
                    <a:gd name="connsiteX1" fmla="*/ 135733 w 165102"/>
                    <a:gd name="connsiteY1" fmla="*/ 189707 h 1346200"/>
                    <a:gd name="connsiteX2" fmla="*/ 2 w 165102"/>
                    <a:gd name="connsiteY2" fmla="*/ 673100 h 1346200"/>
                    <a:gd name="connsiteX3" fmla="*/ 133352 w 165102"/>
                    <a:gd name="connsiteY3" fmla="*/ 1168400 h 1346200"/>
                    <a:gd name="connsiteX4" fmla="*/ 165102 w 165102"/>
                    <a:gd name="connsiteY4" fmla="*/ 1346200 h 1346200"/>
                    <a:gd name="connsiteX0" fmla="*/ 152402 w 165102"/>
                    <a:gd name="connsiteY0" fmla="*/ 0 h 1346200"/>
                    <a:gd name="connsiteX1" fmla="*/ 135733 w 165102"/>
                    <a:gd name="connsiteY1" fmla="*/ 189707 h 1346200"/>
                    <a:gd name="connsiteX2" fmla="*/ 2 w 165102"/>
                    <a:gd name="connsiteY2" fmla="*/ 673100 h 1346200"/>
                    <a:gd name="connsiteX3" fmla="*/ 133352 w 165102"/>
                    <a:gd name="connsiteY3" fmla="*/ 1168400 h 1346200"/>
                    <a:gd name="connsiteX4" fmla="*/ 165102 w 165102"/>
                    <a:gd name="connsiteY4" fmla="*/ 1346200 h 1346200"/>
                    <a:gd name="connsiteX0" fmla="*/ 152402 w 168704"/>
                    <a:gd name="connsiteY0" fmla="*/ 0 h 1346200"/>
                    <a:gd name="connsiteX1" fmla="*/ 135733 w 168704"/>
                    <a:gd name="connsiteY1" fmla="*/ 189707 h 1346200"/>
                    <a:gd name="connsiteX2" fmla="*/ 2 w 168704"/>
                    <a:gd name="connsiteY2" fmla="*/ 673100 h 1346200"/>
                    <a:gd name="connsiteX3" fmla="*/ 133352 w 168704"/>
                    <a:gd name="connsiteY3" fmla="*/ 1168400 h 1346200"/>
                    <a:gd name="connsiteX4" fmla="*/ 165102 w 168704"/>
                    <a:gd name="connsiteY4" fmla="*/ 1346200 h 1346200"/>
                    <a:gd name="connsiteX0" fmla="*/ 152402 w 157727"/>
                    <a:gd name="connsiteY0" fmla="*/ 0 h 1346200"/>
                    <a:gd name="connsiteX1" fmla="*/ 135733 w 157727"/>
                    <a:gd name="connsiteY1" fmla="*/ 189707 h 1346200"/>
                    <a:gd name="connsiteX2" fmla="*/ 2 w 157727"/>
                    <a:gd name="connsiteY2" fmla="*/ 673100 h 1346200"/>
                    <a:gd name="connsiteX3" fmla="*/ 133352 w 157727"/>
                    <a:gd name="connsiteY3" fmla="*/ 1168400 h 1346200"/>
                    <a:gd name="connsiteX4" fmla="*/ 153196 w 157727"/>
                    <a:gd name="connsiteY4" fmla="*/ 1346200 h 1346200"/>
                    <a:gd name="connsiteX0" fmla="*/ 152402 w 154556"/>
                    <a:gd name="connsiteY0" fmla="*/ 0 h 1346200"/>
                    <a:gd name="connsiteX1" fmla="*/ 135733 w 154556"/>
                    <a:gd name="connsiteY1" fmla="*/ 189707 h 1346200"/>
                    <a:gd name="connsiteX2" fmla="*/ 2 w 154556"/>
                    <a:gd name="connsiteY2" fmla="*/ 673100 h 1346200"/>
                    <a:gd name="connsiteX3" fmla="*/ 133352 w 154556"/>
                    <a:gd name="connsiteY3" fmla="*/ 1168400 h 1346200"/>
                    <a:gd name="connsiteX4" fmla="*/ 153196 w 154556"/>
                    <a:gd name="connsiteY4" fmla="*/ 1346200 h 1346200"/>
                    <a:gd name="connsiteX0" fmla="*/ 152402 w 154134"/>
                    <a:gd name="connsiteY0" fmla="*/ 0 h 1346200"/>
                    <a:gd name="connsiteX1" fmla="*/ 135733 w 154134"/>
                    <a:gd name="connsiteY1" fmla="*/ 189707 h 1346200"/>
                    <a:gd name="connsiteX2" fmla="*/ 2 w 154134"/>
                    <a:gd name="connsiteY2" fmla="*/ 673100 h 1346200"/>
                    <a:gd name="connsiteX3" fmla="*/ 133352 w 154134"/>
                    <a:gd name="connsiteY3" fmla="*/ 1168400 h 1346200"/>
                    <a:gd name="connsiteX4" fmla="*/ 153196 w 154134"/>
                    <a:gd name="connsiteY4" fmla="*/ 1346200 h 1346200"/>
                    <a:gd name="connsiteX0" fmla="*/ 152402 w 154134"/>
                    <a:gd name="connsiteY0" fmla="*/ 0 h 1346200"/>
                    <a:gd name="connsiteX1" fmla="*/ 135733 w 154134"/>
                    <a:gd name="connsiteY1" fmla="*/ 189707 h 1346200"/>
                    <a:gd name="connsiteX2" fmla="*/ 2 w 154134"/>
                    <a:gd name="connsiteY2" fmla="*/ 673100 h 1346200"/>
                    <a:gd name="connsiteX3" fmla="*/ 133352 w 154134"/>
                    <a:gd name="connsiteY3" fmla="*/ 1168400 h 1346200"/>
                    <a:gd name="connsiteX4" fmla="*/ 153196 w 154134"/>
                    <a:gd name="connsiteY4" fmla="*/ 1346200 h 1346200"/>
                    <a:gd name="connsiteX0" fmla="*/ 152402 w 153648"/>
                    <a:gd name="connsiteY0" fmla="*/ 0 h 1346200"/>
                    <a:gd name="connsiteX1" fmla="*/ 135733 w 153648"/>
                    <a:gd name="connsiteY1" fmla="*/ 189707 h 1346200"/>
                    <a:gd name="connsiteX2" fmla="*/ 2 w 153648"/>
                    <a:gd name="connsiteY2" fmla="*/ 673100 h 1346200"/>
                    <a:gd name="connsiteX3" fmla="*/ 133352 w 153648"/>
                    <a:gd name="connsiteY3" fmla="*/ 1168400 h 1346200"/>
                    <a:gd name="connsiteX4" fmla="*/ 153196 w 153648"/>
                    <a:gd name="connsiteY4" fmla="*/ 1346200 h 1346200"/>
                    <a:gd name="connsiteX0" fmla="*/ 152402 w 153648"/>
                    <a:gd name="connsiteY0" fmla="*/ 0 h 1346200"/>
                    <a:gd name="connsiteX1" fmla="*/ 135733 w 153648"/>
                    <a:gd name="connsiteY1" fmla="*/ 189707 h 1346200"/>
                    <a:gd name="connsiteX2" fmla="*/ 2 w 153648"/>
                    <a:gd name="connsiteY2" fmla="*/ 673100 h 1346200"/>
                    <a:gd name="connsiteX3" fmla="*/ 133352 w 153648"/>
                    <a:gd name="connsiteY3" fmla="*/ 1168400 h 1346200"/>
                    <a:gd name="connsiteX4" fmla="*/ 153196 w 153648"/>
                    <a:gd name="connsiteY4" fmla="*/ 1346200 h 1346200"/>
                    <a:gd name="connsiteX0" fmla="*/ 152402 w 154524"/>
                    <a:gd name="connsiteY0" fmla="*/ 0 h 1346200"/>
                    <a:gd name="connsiteX1" fmla="*/ 135733 w 154524"/>
                    <a:gd name="connsiteY1" fmla="*/ 189707 h 1346200"/>
                    <a:gd name="connsiteX2" fmla="*/ 2 w 154524"/>
                    <a:gd name="connsiteY2" fmla="*/ 673100 h 1346200"/>
                    <a:gd name="connsiteX3" fmla="*/ 133352 w 154524"/>
                    <a:gd name="connsiteY3" fmla="*/ 1168400 h 1346200"/>
                    <a:gd name="connsiteX4" fmla="*/ 153196 w 154524"/>
                    <a:gd name="connsiteY4" fmla="*/ 1346200 h 1346200"/>
                    <a:gd name="connsiteX0" fmla="*/ 152402 w 154524"/>
                    <a:gd name="connsiteY0" fmla="*/ 0 h 1346200"/>
                    <a:gd name="connsiteX1" fmla="*/ 135733 w 154524"/>
                    <a:gd name="connsiteY1" fmla="*/ 189707 h 1346200"/>
                    <a:gd name="connsiteX2" fmla="*/ 2 w 154524"/>
                    <a:gd name="connsiteY2" fmla="*/ 673100 h 1346200"/>
                    <a:gd name="connsiteX3" fmla="*/ 133352 w 154524"/>
                    <a:gd name="connsiteY3" fmla="*/ 1168400 h 1346200"/>
                    <a:gd name="connsiteX4" fmla="*/ 153196 w 154524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  <a:gd name="connsiteX0" fmla="*/ 152402 w 154803"/>
                    <a:gd name="connsiteY0" fmla="*/ 0 h 1346200"/>
                    <a:gd name="connsiteX1" fmla="*/ 135733 w 154803"/>
                    <a:gd name="connsiteY1" fmla="*/ 189707 h 1346200"/>
                    <a:gd name="connsiteX2" fmla="*/ 2 w 154803"/>
                    <a:gd name="connsiteY2" fmla="*/ 673100 h 1346200"/>
                    <a:gd name="connsiteX3" fmla="*/ 133352 w 154803"/>
                    <a:gd name="connsiteY3" fmla="*/ 1168400 h 1346200"/>
                    <a:gd name="connsiteX4" fmla="*/ 153196 w 154803"/>
                    <a:gd name="connsiteY4" fmla="*/ 1346200 h 134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803" h="1346200">
                      <a:moveTo>
                        <a:pt x="152402" y="0"/>
                      </a:moveTo>
                      <a:cubicBezTo>
                        <a:pt x="156073" y="41903"/>
                        <a:pt x="146845" y="113243"/>
                        <a:pt x="135733" y="189707"/>
                      </a:cubicBezTo>
                      <a:cubicBezTo>
                        <a:pt x="124621" y="266171"/>
                        <a:pt x="399" y="509985"/>
                        <a:pt x="2" y="673100"/>
                      </a:cubicBezTo>
                      <a:cubicBezTo>
                        <a:pt x="-395" y="836215"/>
                        <a:pt x="112584" y="1099078"/>
                        <a:pt x="133352" y="1168400"/>
                      </a:cubicBezTo>
                      <a:cubicBezTo>
                        <a:pt x="154120" y="1237722"/>
                        <a:pt x="157430" y="1287463"/>
                        <a:pt x="153196" y="1346200"/>
                      </a:cubicBezTo>
                    </a:path>
                  </a:pathLst>
                </a:custGeom>
                <a:solidFill>
                  <a:schemeClr val="accent1">
                    <a:alpha val="40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57" name="Gruppieren 56"/>
                <p:cNvGrpSpPr/>
                <p:nvPr/>
              </p:nvGrpSpPr>
              <p:grpSpPr>
                <a:xfrm>
                  <a:off x="5839690" y="1276350"/>
                  <a:ext cx="2568573" cy="1620000"/>
                  <a:chOff x="5839690" y="1276350"/>
                  <a:chExt cx="2568573" cy="1620000"/>
                </a:xfrm>
              </p:grpSpPr>
              <p:grpSp>
                <p:nvGrpSpPr>
                  <p:cNvPr id="58" name="Gruppieren 57"/>
                  <p:cNvGrpSpPr/>
                  <p:nvPr/>
                </p:nvGrpSpPr>
                <p:grpSpPr>
                  <a:xfrm>
                    <a:off x="5839690" y="1276350"/>
                    <a:ext cx="152400" cy="1620000"/>
                    <a:chOff x="5839690" y="1276350"/>
                    <a:chExt cx="152400" cy="1620000"/>
                  </a:xfrm>
                </p:grpSpPr>
                <p:cxnSp>
                  <p:nvCxnSpPr>
                    <p:cNvPr id="64" name="Gerade Verbindung mit Pfeil 63"/>
                    <p:cNvCxnSpPr/>
                    <p:nvPr/>
                  </p:nvCxnSpPr>
                  <p:spPr>
                    <a:xfrm flipV="1">
                      <a:off x="5992090" y="1276350"/>
                      <a:ext cx="0" cy="162000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headEnd type="none" w="sm" len="med"/>
                      <a:tailEnd type="stealth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5" name="Textfeld 64"/>
                        <p:cNvSpPr txBox="1"/>
                        <p:nvPr/>
                      </p:nvSpPr>
                      <p:spPr>
                        <a:xfrm>
                          <a:off x="5839690" y="1328433"/>
                          <a:ext cx="109197" cy="153888"/>
                        </a:xfrm>
                        <a:prstGeom prst="rect">
                          <a:avLst/>
                        </a:prstGeom>
                      </p:spPr>
                      <p:txBody>
                        <a:bodyPr vert="horz" wrap="none" lIns="0" tIns="0" rIns="0" bIns="0" rtlCol="0" anchor="t">
                          <a:spAutoFit/>
                        </a:bodyPr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de-DE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65" name="Textfeld 6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39690" y="1328433"/>
                          <a:ext cx="109197" cy="153888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27778" r="-22222" b="-12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e-D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59" name="Gruppieren 58"/>
                  <p:cNvGrpSpPr/>
                  <p:nvPr/>
                </p:nvGrpSpPr>
                <p:grpSpPr>
                  <a:xfrm>
                    <a:off x="5839690" y="2081530"/>
                    <a:ext cx="2568573" cy="228714"/>
                    <a:chOff x="5839690" y="2081530"/>
                    <a:chExt cx="2568573" cy="228714"/>
                  </a:xfrm>
                </p:grpSpPr>
                <p:cxnSp>
                  <p:nvCxnSpPr>
                    <p:cNvPr id="60" name="Gerade Verbindung mit Pfeil 59"/>
                    <p:cNvCxnSpPr/>
                    <p:nvPr/>
                  </p:nvCxnSpPr>
                  <p:spPr>
                    <a:xfrm>
                      <a:off x="5839690" y="2081530"/>
                      <a:ext cx="2556000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headEnd type="none" w="sm" len="med"/>
                      <a:tailEnd type="stealth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" name="Textfeld 60"/>
                        <p:cNvSpPr txBox="1"/>
                        <p:nvPr/>
                      </p:nvSpPr>
                      <p:spPr>
                        <a:xfrm>
                          <a:off x="7854650" y="2155778"/>
                          <a:ext cx="553613" cy="154466"/>
                        </a:xfrm>
                        <a:prstGeom prst="rect">
                          <a:avLst/>
                        </a:prstGeom>
                      </p:spPr>
                      <p:txBody>
                        <a:bodyPr vert="horz" wrap="none" lIns="0" tIns="0" rIns="0" bIns="0" rtlCol="0" anchor="t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l-GR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l-GR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l-GR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l-GR" sz="1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DE" sz="1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de-DE" sz="1000" dirty="0"/>
                        </a:p>
                      </p:txBody>
                    </p:sp>
                  </mc:Choice>
                  <mc:Fallback xmlns="">
                    <p:sp>
                      <p:nvSpPr>
                        <p:cNvPr id="61" name="Textfeld 6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854650" y="2155778"/>
                          <a:ext cx="553613" cy="154466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5495" b="-32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e-D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sp>
            <p:nvSpPr>
              <p:cNvPr id="104" name="Parallelogramm 103"/>
              <p:cNvSpPr/>
              <p:nvPr/>
            </p:nvSpPr>
            <p:spPr>
              <a:xfrm flipH="1">
                <a:off x="6012599" y="5391308"/>
                <a:ext cx="1631940" cy="707439"/>
              </a:xfrm>
              <a:prstGeom prst="parallelogram">
                <a:avLst>
                  <a:gd name="adj" fmla="val 218067"/>
                </a:avLst>
              </a:prstGeom>
              <a:solidFill>
                <a:srgbClr val="FFCC66">
                  <a:alpha val="8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cxnSp>
            <p:nvCxnSpPr>
              <p:cNvPr id="105" name="Gerader Verbinder 104"/>
              <p:cNvCxnSpPr/>
              <p:nvPr/>
            </p:nvCxnSpPr>
            <p:spPr>
              <a:xfrm flipH="1">
                <a:off x="6825552" y="5219069"/>
                <a:ext cx="15285" cy="1067184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mit Pfeil 110"/>
              <p:cNvCxnSpPr/>
              <p:nvPr/>
            </p:nvCxnSpPr>
            <p:spPr>
              <a:xfrm>
                <a:off x="6097223" y="5437718"/>
                <a:ext cx="0" cy="6610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feld 112"/>
              <p:cNvSpPr txBox="1"/>
              <p:nvPr/>
            </p:nvSpPr>
            <p:spPr>
              <a:xfrm>
                <a:off x="6050385" y="6079703"/>
                <a:ext cx="564257" cy="16158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1050" i="1" dirty="0" smtClean="0">
                    <a:solidFill>
                      <a:schemeClr val="accent1"/>
                    </a:solidFill>
                  </a:rPr>
                  <a:t>δ-change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feld 131"/>
                  <p:cNvSpPr txBox="1"/>
                  <p:nvPr/>
                </p:nvSpPr>
                <p:spPr>
                  <a:xfrm>
                    <a:off x="6680294" y="6286253"/>
                    <a:ext cx="332399" cy="160685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0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l-GR" sz="1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oMath>
                      </m:oMathPara>
                    </a14:m>
                    <a:endParaRPr lang="de-DE" sz="1000" dirty="0">
                      <a:solidFill>
                        <a:schemeClr val="accent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2" name="Textfeld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0294" y="6286253"/>
                    <a:ext cx="332399" cy="1606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59" r="-3704" b="-25926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2096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Lattice design criteria</a:t>
            </a:r>
          </a:p>
          <a:p>
            <a:r>
              <a:rPr lang="en-US" dirty="0" smtClean="0"/>
              <a:t>Constraints on SX</a:t>
            </a:r>
          </a:p>
          <a:p>
            <a:r>
              <a:rPr lang="en-US" dirty="0" smtClean="0"/>
              <a:t>Effect of nonlinearities </a:t>
            </a:r>
            <a:r>
              <a:rPr lang="en-US" dirty="0"/>
              <a:t>o</a:t>
            </a:r>
            <a:r>
              <a:rPr lang="en-US" dirty="0" smtClean="0"/>
              <a:t>n SX</a:t>
            </a:r>
          </a:p>
          <a:p>
            <a:r>
              <a:rPr lang="en-US" dirty="0" smtClean="0"/>
              <a:t>Impact of field errors</a:t>
            </a:r>
          </a:p>
          <a:p>
            <a:r>
              <a:rPr lang="en-US" dirty="0" smtClean="0"/>
              <a:t>SX schemes for SIS100</a:t>
            </a:r>
          </a:p>
          <a:p>
            <a:r>
              <a:rPr lang="en-US" dirty="0" smtClean="0"/>
              <a:t>Challenges for operation</a:t>
            </a:r>
          </a:p>
          <a:p>
            <a:r>
              <a:rPr lang="en-US" dirty="0" smtClean="0"/>
              <a:t>Summary and Outlook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68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SIS100: Overview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dirty="0"/>
              <a:t>Circumference </a:t>
            </a:r>
            <a:r>
              <a:rPr lang="en-US" dirty="0" smtClean="0"/>
              <a:t>1083m </a:t>
            </a:r>
            <a:r>
              <a:rPr lang="en-US" dirty="0"/>
              <a:t>(= 5 x SIS18)</a:t>
            </a:r>
          </a:p>
          <a:p>
            <a:pPr lvl="1"/>
            <a:r>
              <a:rPr lang="en-US" dirty="0"/>
              <a:t>Max. </a:t>
            </a:r>
            <a:r>
              <a:rPr lang="en-US" dirty="0" smtClean="0"/>
              <a:t>magnetic </a:t>
            </a:r>
            <a:r>
              <a:rPr lang="en-US" dirty="0"/>
              <a:t>rigidity </a:t>
            </a:r>
            <a:r>
              <a:rPr lang="en-US" dirty="0" smtClean="0"/>
              <a:t>100Tm</a:t>
            </a:r>
            <a:endParaRPr lang="en-US" dirty="0"/>
          </a:p>
          <a:p>
            <a:pPr lvl="1"/>
            <a:r>
              <a:rPr lang="en-US" dirty="0"/>
              <a:t>Max. ramp rate 4T/s</a:t>
            </a:r>
          </a:p>
          <a:p>
            <a:pPr lvl="1"/>
            <a:r>
              <a:rPr lang="en-US" dirty="0" smtClean="0"/>
              <a:t>Mostly super-ferric magnets</a:t>
            </a:r>
            <a:endParaRPr lang="en-US" dirty="0"/>
          </a:p>
          <a:p>
            <a:r>
              <a:rPr lang="en-US" dirty="0"/>
              <a:t>Ion optical layout</a:t>
            </a:r>
          </a:p>
          <a:p>
            <a:pPr lvl="1"/>
            <a:r>
              <a:rPr lang="en-US" dirty="0"/>
              <a:t>Super-periodicity 6, 14 cells per period</a:t>
            </a:r>
          </a:p>
          <a:p>
            <a:pPr lvl="1"/>
            <a:r>
              <a:rPr lang="en-US" dirty="0"/>
              <a:t>DF focusing structure</a:t>
            </a:r>
            <a:br>
              <a:rPr lang="en-US" dirty="0"/>
            </a:br>
            <a:r>
              <a:rPr lang="en-US" dirty="0"/>
              <a:t>(charge separator lattice)</a:t>
            </a:r>
          </a:p>
          <a:p>
            <a:pPr lvl="1"/>
            <a:r>
              <a:rPr lang="en-US" dirty="0"/>
              <a:t>Optimized for operation with</a:t>
            </a:r>
            <a:br>
              <a:rPr lang="en-US" dirty="0"/>
            </a:br>
            <a:r>
              <a:rPr lang="en-US" dirty="0"/>
              <a:t>intermediate charge state ions</a:t>
            </a:r>
          </a:p>
          <a:p>
            <a:r>
              <a:rPr lang="en-US" dirty="0"/>
              <a:t>Working modes</a:t>
            </a:r>
          </a:p>
          <a:p>
            <a:pPr lvl="1"/>
            <a:r>
              <a:rPr lang="en-US" dirty="0"/>
              <a:t>Batch injection from SIS18</a:t>
            </a:r>
          </a:p>
          <a:p>
            <a:pPr lvl="1"/>
            <a:r>
              <a:rPr lang="en-US" dirty="0"/>
              <a:t>Slow extraction to fixed targets</a:t>
            </a:r>
          </a:p>
          <a:p>
            <a:pPr lvl="1"/>
            <a:r>
              <a:rPr lang="en-US" dirty="0"/>
              <a:t>Fast extraction of compressed single bunches to fixed targets or storage rings</a:t>
            </a:r>
          </a:p>
          <a:p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98404"/>
              </p:ext>
            </p:extLst>
          </p:nvPr>
        </p:nvGraphicFramePr>
        <p:xfrm>
          <a:off x="5360634" y="4850836"/>
          <a:ext cx="2945166" cy="1371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72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4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SIS100 optical parameters (SE)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0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Q</a:t>
                      </a:r>
                      <a:r>
                        <a:rPr lang="en-US" sz="1200" baseline="-25000" dirty="0" err="1" smtClean="0"/>
                        <a:t>h</a:t>
                      </a:r>
                      <a:r>
                        <a:rPr lang="en-US" sz="1200" baseline="0" dirty="0" smtClean="0"/>
                        <a:t> / Q</a:t>
                      </a:r>
                      <a:r>
                        <a:rPr lang="en-US" sz="1200" baseline="-25000" dirty="0" smtClean="0"/>
                        <a:t>v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17.31</a:t>
                      </a:r>
                      <a:r>
                        <a:rPr lang="en-US" sz="1200" baseline="0" dirty="0" smtClean="0"/>
                        <a:t> / 17.4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Q’</a:t>
                      </a:r>
                      <a:r>
                        <a:rPr lang="en-US" sz="1200" baseline="-25000" dirty="0" err="1" smtClean="0"/>
                        <a:t>h</a:t>
                      </a:r>
                      <a:r>
                        <a:rPr lang="en-US" sz="1200" baseline="0" dirty="0" smtClean="0"/>
                        <a:t> / </a:t>
                      </a:r>
                      <a:r>
                        <a:rPr lang="en-US" sz="1200" baseline="0" dirty="0" err="1" smtClean="0"/>
                        <a:t>Q’</a:t>
                      </a:r>
                      <a:r>
                        <a:rPr lang="en-US" sz="1200" baseline="-25000" dirty="0" err="1" smtClean="0"/>
                        <a:t>v</a:t>
                      </a:r>
                      <a:endParaRPr lang="de-D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-20.3</a:t>
                      </a:r>
                      <a:r>
                        <a:rPr lang="en-US" sz="1200" baseline="0" dirty="0" smtClean="0"/>
                        <a:t> /</a:t>
                      </a:r>
                      <a:r>
                        <a:rPr lang="en-US" sz="1200" dirty="0" smtClean="0"/>
                        <a:t> -20.6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06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α</a:t>
                      </a:r>
                      <a:r>
                        <a:rPr lang="en-US" sz="1200" baseline="-25000" dirty="0" smtClean="0"/>
                        <a:t>p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0.005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06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γ</a:t>
                      </a:r>
                      <a:r>
                        <a:rPr lang="en-US" sz="1200" baseline="-25000" dirty="0" smtClean="0"/>
                        <a:t>t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14.2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Q:\GSI\FAIR\Präsentationen\Workshops\Slow_Extraction_20171109\Images\sis100_footpr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34" y="1337735"/>
            <a:ext cx="3221779" cy="31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SIS100: Charge Separator Lattice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Increased intensities due to low charge states</a:t>
            </a:r>
          </a:p>
          <a:p>
            <a:pPr lvl="1"/>
            <a:r>
              <a:rPr lang="en-US" dirty="0" smtClean="0"/>
              <a:t>No stripping losses, lower space charge</a:t>
            </a:r>
            <a:endParaRPr lang="en-US" dirty="0"/>
          </a:p>
          <a:p>
            <a:pPr lvl="1"/>
            <a:r>
              <a:rPr lang="en-US" dirty="0" smtClean="0"/>
              <a:t>FAIR </a:t>
            </a:r>
            <a:r>
              <a:rPr lang="en-US" dirty="0"/>
              <a:t>design ion U</a:t>
            </a:r>
            <a:r>
              <a:rPr lang="en-US" baseline="30000" dirty="0"/>
              <a:t>28+</a:t>
            </a:r>
            <a:r>
              <a:rPr lang="en-US" dirty="0"/>
              <a:t> (instead of U</a:t>
            </a:r>
            <a:r>
              <a:rPr lang="en-US" baseline="30000" dirty="0"/>
              <a:t>73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 transverse emittances in relation to rigidity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Stable </a:t>
            </a:r>
            <a:r>
              <a:rPr lang="en-US" dirty="0"/>
              <a:t>vacuum becomes critical issue</a:t>
            </a:r>
          </a:p>
          <a:p>
            <a:pPr lvl="1"/>
            <a:r>
              <a:rPr lang="en-US" dirty="0"/>
              <a:t>High electron loss cross section with residual gas</a:t>
            </a:r>
          </a:p>
          <a:p>
            <a:pPr lvl="1"/>
            <a:r>
              <a:rPr lang="en-US" dirty="0"/>
              <a:t>Lost particles create avalanche due to desorption</a:t>
            </a:r>
          </a:p>
          <a:p>
            <a:pPr lvl="1"/>
            <a:r>
              <a:rPr lang="en-US" dirty="0"/>
              <a:t>Tighter constraint than </a:t>
            </a:r>
            <a:r>
              <a:rPr lang="en-US" dirty="0" smtClean="0"/>
              <a:t>space charge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SIS100 </a:t>
            </a:r>
            <a:r>
              <a:rPr lang="en-US" dirty="0"/>
              <a:t>optimized for low charge states</a:t>
            </a:r>
          </a:p>
          <a:p>
            <a:pPr lvl="1"/>
            <a:r>
              <a:rPr lang="en-US" dirty="0"/>
              <a:t>DF </a:t>
            </a:r>
            <a:r>
              <a:rPr lang="en-US" dirty="0" smtClean="0"/>
              <a:t>doublet </a:t>
            </a:r>
            <a:r>
              <a:rPr lang="en-US" dirty="0"/>
              <a:t>confining losses to well defined spots</a:t>
            </a:r>
          </a:p>
          <a:p>
            <a:pPr lvl="1"/>
            <a:r>
              <a:rPr lang="en-US" dirty="0" smtClean="0"/>
              <a:t>Strong </a:t>
            </a:r>
            <a:r>
              <a:rPr lang="en-US" dirty="0"/>
              <a:t>focusing </a:t>
            </a:r>
            <a:r>
              <a:rPr lang="en-US" dirty="0" smtClean="0"/>
              <a:t>to maximize catching efficiency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Tunes </a:t>
            </a:r>
            <a:r>
              <a:rPr lang="en-US" dirty="0">
                <a:solidFill>
                  <a:schemeClr val="tx1"/>
                </a:solidFill>
              </a:rPr>
              <a:t>~18, nat. </a:t>
            </a:r>
            <a:r>
              <a:rPr lang="en-US" dirty="0" err="1">
                <a:solidFill>
                  <a:schemeClr val="tx1"/>
                </a:solidFill>
              </a:rPr>
              <a:t>chromaticities</a:t>
            </a:r>
            <a:r>
              <a:rPr lang="en-US" dirty="0">
                <a:solidFill>
                  <a:schemeClr val="tx1"/>
                </a:solidFill>
              </a:rPr>
              <a:t> ~ -20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Challenging for SX due to large emittances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-catchers </a:t>
            </a:r>
            <a:r>
              <a:rPr lang="en-US" dirty="0">
                <a:solidFill>
                  <a:srgbClr val="FF0000"/>
                </a:solidFill>
              </a:rPr>
              <a:t>limit acceptance for </a:t>
            </a:r>
            <a:r>
              <a:rPr lang="en-US" dirty="0" smtClean="0">
                <a:solidFill>
                  <a:srgbClr val="FF0000"/>
                </a:solidFill>
              </a:rPr>
              <a:t>SX</a:t>
            </a:r>
            <a:endParaRPr lang="en-US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41998"/>
              </p:ext>
            </p:extLst>
          </p:nvPr>
        </p:nvGraphicFramePr>
        <p:xfrm>
          <a:off x="5620814" y="1291993"/>
          <a:ext cx="2568072" cy="8145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25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FAIR</a:t>
                      </a:r>
                      <a:endParaRPr lang="de-DE" sz="11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SIS18</a:t>
                      </a:r>
                      <a:endParaRPr lang="de-DE" sz="11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SIS100</a:t>
                      </a:r>
                      <a:endParaRPr lang="de-DE" sz="1100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Ion</a:t>
                      </a:r>
                      <a:endParaRPr lang="de-DE" sz="1100" dirty="0" smtClean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U</a:t>
                      </a:r>
                      <a:r>
                        <a:rPr lang="en-US" sz="1100" baseline="30000" dirty="0" smtClean="0"/>
                        <a:t>73+</a:t>
                      </a:r>
                      <a:endParaRPr lang="de-DE" sz="1100" dirty="0" smtClean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1100" b="1" baseline="30000" dirty="0" smtClean="0">
                          <a:solidFill>
                            <a:srgbClr val="FF0000"/>
                          </a:solidFill>
                        </a:rPr>
                        <a:t>28+</a:t>
                      </a:r>
                      <a:endParaRPr lang="de-DE" sz="11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5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Max. Energy</a:t>
                      </a:r>
                      <a:endParaRPr lang="de-DE" sz="11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GeV/u</a:t>
                      </a:r>
                      <a:endParaRPr lang="de-DE" sz="11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2.7 GeV/u</a:t>
                      </a:r>
                      <a:endParaRPr lang="de-DE" sz="1100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5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Max.</a:t>
                      </a:r>
                      <a:r>
                        <a:rPr lang="en-US" sz="1100" baseline="0" dirty="0" smtClean="0"/>
                        <a:t> Intensity</a:t>
                      </a:r>
                      <a:endParaRPr lang="de-DE" sz="11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10</a:t>
                      </a:r>
                      <a:r>
                        <a:rPr lang="en-US" sz="1100" baseline="0" dirty="0" smtClean="0"/>
                        <a:t>/s</a:t>
                      </a:r>
                      <a:endParaRPr lang="de-DE" sz="105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100" b="1" baseline="300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/s</a:t>
                      </a:r>
                      <a:endParaRPr lang="de-DE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4356548" y="4608200"/>
            <a:ext cx="2474914" cy="1898183"/>
            <a:chOff x="5490078" y="4578533"/>
            <a:chExt cx="2474914" cy="189818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079" y="4765272"/>
              <a:ext cx="2474913" cy="171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8"/>
            <p:cNvSpPr txBox="1">
              <a:spLocks noChangeArrowheads="1"/>
            </p:cNvSpPr>
            <p:nvPr/>
          </p:nvSpPr>
          <p:spPr bwMode="auto">
            <a:xfrm>
              <a:off x="5490078" y="4578533"/>
              <a:ext cx="2458751" cy="21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dirty="0" smtClean="0"/>
                <a:t>Catching efficiency for different tunes</a:t>
              </a:r>
              <a:endParaRPr lang="de-DE" sz="1000" dirty="0" smtClean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741549" y="3635026"/>
            <a:ext cx="1912680" cy="887313"/>
            <a:chOff x="4811497" y="3584109"/>
            <a:chExt cx="1912680" cy="887313"/>
          </a:xfrm>
        </p:grpSpPr>
        <p:pic>
          <p:nvPicPr>
            <p:cNvPr id="13" name="Picture 8" descr="Q:\GSI\FAIR\Präsentationen\Workshops\Slow_Extraction_20171109\Images\sis100_cc_u2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497" y="3661598"/>
              <a:ext cx="1912680" cy="809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feld 8"/>
            <p:cNvSpPr txBox="1">
              <a:spLocks noChangeArrowheads="1"/>
            </p:cNvSpPr>
            <p:nvPr/>
          </p:nvSpPr>
          <p:spPr bwMode="auto">
            <a:xfrm>
              <a:off x="4811497" y="3584109"/>
              <a:ext cx="1907571" cy="21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tIns="28800" bIns="28800">
              <a:spAutoFit/>
            </a:bodyPr>
            <a:lstStyle>
              <a:defPPr>
                <a:defRPr lang="de-DE"/>
              </a:defPPr>
              <a:lvl1pPr algn="ctr">
                <a:defRPr sz="1000">
                  <a:latin typeface="Arial" charset="0"/>
                </a:defRPr>
              </a:lvl1pPr>
              <a:lvl2pPr marL="742950" indent="-285750" eaLnBrk="0" hangingPunct="0">
                <a:defRPr sz="1600">
                  <a:latin typeface="Arial" charset="0"/>
                </a:defRPr>
              </a:lvl2pPr>
              <a:lvl3pPr marL="1143000" indent="-228600" eaLnBrk="0" hangingPunct="0">
                <a:defRPr sz="1600">
                  <a:latin typeface="Arial" charset="0"/>
                </a:defRPr>
              </a:lvl3pPr>
              <a:lvl4pPr marL="1600200" indent="-228600" eaLnBrk="0" hangingPunct="0">
                <a:defRPr sz="1600">
                  <a:latin typeface="Arial" charset="0"/>
                </a:defRPr>
              </a:lvl4pPr>
              <a:lvl5pPr marL="2057400" indent="-228600" eaLnBrk="0" hangingPunct="0">
                <a:defRPr sz="1600"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latin typeface="Arial" charset="0"/>
                </a:defRPr>
              </a:lvl9pPr>
            </a:lstStyle>
            <a:p>
              <a:r>
                <a:rPr lang="en-US" dirty="0"/>
                <a:t>Collimation </a:t>
              </a:r>
              <a:r>
                <a:rPr lang="en-US" dirty="0" smtClean="0"/>
                <a:t>of </a:t>
              </a:r>
              <a:r>
                <a:rPr lang="en-US" dirty="0" smtClean="0">
                  <a:sym typeface="Wingdings" panose="05000000000000000000" pitchFamily="2" charset="2"/>
                </a:rPr>
                <a:t>U</a:t>
              </a:r>
              <a:r>
                <a:rPr lang="en-US" baseline="30000" dirty="0" smtClean="0">
                  <a:sym typeface="Wingdings" panose="05000000000000000000" pitchFamily="2" charset="2"/>
                </a:rPr>
                <a:t>29</a:t>
              </a:r>
              <a:r>
                <a:rPr lang="en-US" baseline="30000" dirty="0">
                  <a:sym typeface="Wingdings" panose="05000000000000000000" pitchFamily="2" charset="2"/>
                </a:rPr>
                <a:t>+</a:t>
              </a:r>
              <a:endParaRPr lang="de-DE" baseline="30000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805680" y="2311730"/>
            <a:ext cx="2082800" cy="1203834"/>
            <a:chOff x="4899025" y="2138158"/>
            <a:chExt cx="2082800" cy="1203834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948" y="2422512"/>
              <a:ext cx="1967859" cy="91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feld 8"/>
            <p:cNvSpPr txBox="1">
              <a:spLocks noChangeArrowheads="1"/>
            </p:cNvSpPr>
            <p:nvPr/>
          </p:nvSpPr>
          <p:spPr bwMode="auto">
            <a:xfrm>
              <a:off x="4899025" y="2138158"/>
              <a:ext cx="2082800" cy="21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tIns="28800" bIns="28800">
              <a:spAutoFit/>
            </a:bodyPr>
            <a:lstStyle>
              <a:defPPr>
                <a:defRPr lang="de-DE"/>
              </a:defPPr>
              <a:lvl1pPr algn="ctr">
                <a:defRPr sz="1000">
                  <a:latin typeface="Arial" charset="0"/>
                </a:defRPr>
              </a:lvl1pPr>
              <a:lvl2pPr marL="742950" indent="-285750" eaLnBrk="0" hangingPunct="0">
                <a:defRPr sz="1600">
                  <a:latin typeface="Arial" charset="0"/>
                </a:defRPr>
              </a:lvl2pPr>
              <a:lvl3pPr marL="1143000" indent="-228600" eaLnBrk="0" hangingPunct="0">
                <a:defRPr sz="1600">
                  <a:latin typeface="Arial" charset="0"/>
                </a:defRPr>
              </a:lvl3pPr>
              <a:lvl4pPr marL="1600200" indent="-228600" eaLnBrk="0" hangingPunct="0">
                <a:defRPr sz="1600">
                  <a:latin typeface="Arial" charset="0"/>
                </a:defRPr>
              </a:lvl4pPr>
              <a:lvl5pPr marL="2057400" indent="-228600" eaLnBrk="0" hangingPunct="0">
                <a:defRPr sz="1600"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latin typeface="Arial" charset="0"/>
                </a:defRPr>
              </a:lvl9pPr>
            </a:lstStyle>
            <a:p>
              <a:r>
                <a:rPr lang="en-US" dirty="0" smtClean="0"/>
                <a:t>Vacuum instability by desorption</a:t>
              </a:r>
              <a:endParaRPr lang="de-DE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7310249" y="2311825"/>
            <a:ext cx="1668462" cy="1272618"/>
            <a:chOff x="7310249" y="2311825"/>
            <a:chExt cx="1668462" cy="1272618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7310249" y="2311825"/>
              <a:ext cx="1668462" cy="1272618"/>
              <a:chOff x="7176899" y="2210225"/>
              <a:chExt cx="1668462" cy="1272618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899" y="2344613"/>
                <a:ext cx="1668462" cy="113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feld 8"/>
              <p:cNvSpPr txBox="1">
                <a:spLocks noChangeArrowheads="1"/>
              </p:cNvSpPr>
              <p:nvPr/>
            </p:nvSpPr>
            <p:spPr bwMode="auto">
              <a:xfrm>
                <a:off x="7176899" y="2210225"/>
                <a:ext cx="1532991" cy="214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 tIns="28800" bIns="28800">
                <a:spAutoFit/>
              </a:bodyPr>
              <a:lstStyle>
                <a:defPPr>
                  <a:defRPr lang="de-DE"/>
                </a:defPPr>
                <a:lvl1pPr algn="ctr">
                  <a:defRPr sz="1000">
                    <a:latin typeface="Arial" charset="0"/>
                  </a:defRPr>
                </a:lvl1pPr>
                <a:lvl2pPr marL="742950" indent="-285750" eaLnBrk="0" hangingPunct="0">
                  <a:defRPr sz="1600">
                    <a:latin typeface="Arial" charset="0"/>
                  </a:defRPr>
                </a:lvl2pPr>
                <a:lvl3pPr marL="1143000" indent="-228600" eaLnBrk="0" hangingPunct="0">
                  <a:defRPr sz="1600">
                    <a:latin typeface="Arial" charset="0"/>
                  </a:defRPr>
                </a:lvl3pPr>
                <a:lvl4pPr marL="1600200" indent="-228600" eaLnBrk="0" hangingPunct="0">
                  <a:defRPr sz="1600">
                    <a:latin typeface="Arial" charset="0"/>
                  </a:defRPr>
                </a:lvl4pPr>
                <a:lvl5pPr marL="2057400" indent="-228600" eaLnBrk="0" hangingPunct="0">
                  <a:defRPr sz="1600"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latin typeface="Arial" charset="0"/>
                  </a:defRPr>
                </a:lvl9pPr>
              </a:lstStyle>
              <a:p>
                <a:r>
                  <a:rPr lang="en-US" dirty="0"/>
                  <a:t>e-loss cross sections</a:t>
                </a:r>
                <a:endParaRPr lang="de-DE" dirty="0"/>
              </a:p>
            </p:txBody>
          </p:sp>
        </p:grpSp>
        <p:sp>
          <p:nvSpPr>
            <p:cNvPr id="27" name="Textfeld 26"/>
            <p:cNvSpPr txBox="1"/>
            <p:nvPr/>
          </p:nvSpPr>
          <p:spPr>
            <a:xfrm>
              <a:off x="7505700" y="3276600"/>
              <a:ext cx="624136" cy="159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none" lIns="36000" tIns="18000" rIns="36000" bIns="18000" rtlCol="0" anchor="t">
              <a:spAutoFit/>
            </a:bodyPr>
            <a:lstStyle/>
            <a:p>
              <a:pPr algn="l"/>
              <a:r>
                <a:rPr lang="en-US" sz="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A. </a:t>
              </a:r>
              <a:r>
                <a:rPr lang="en-US" sz="8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Shevelko</a:t>
              </a:r>
              <a:endParaRPr lang="de-DE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7006854" y="4036746"/>
            <a:ext cx="1923029" cy="2127180"/>
            <a:chOff x="7006854" y="4036746"/>
            <a:chExt cx="1923029" cy="212718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854" y="4240898"/>
              <a:ext cx="1923028" cy="1923028"/>
            </a:xfrm>
            <a:prstGeom prst="rect">
              <a:avLst/>
            </a:prstGeom>
          </p:spPr>
        </p:pic>
        <p:sp>
          <p:nvSpPr>
            <p:cNvPr id="29" name="Textfeld 8"/>
            <p:cNvSpPr txBox="1">
              <a:spLocks noChangeArrowheads="1"/>
            </p:cNvSpPr>
            <p:nvPr/>
          </p:nvSpPr>
          <p:spPr bwMode="auto">
            <a:xfrm>
              <a:off x="7006855" y="4036746"/>
              <a:ext cx="1923028" cy="21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dirty="0" err="1" smtClean="0"/>
                <a:t>Cryo</a:t>
              </a:r>
              <a:r>
                <a:rPr lang="en-US" sz="1000" dirty="0" smtClean="0"/>
                <a:t>-catcher prototype</a:t>
              </a:r>
              <a:endParaRPr lang="de-DE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529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SIS100: Slow Extraction Layout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 order resonant extraction</a:t>
            </a:r>
          </a:p>
          <a:p>
            <a:pPr lvl="1"/>
            <a:r>
              <a:rPr lang="en-US" dirty="0"/>
              <a:t>Resonance tune </a:t>
            </a:r>
            <a:r>
              <a:rPr lang="en-US" dirty="0" err="1"/>
              <a:t>Q</a:t>
            </a:r>
            <a:r>
              <a:rPr lang="en-US" baseline="-25000" dirty="0" err="1"/>
              <a:t>r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52/3</a:t>
            </a:r>
            <a:endParaRPr lang="en-US" dirty="0"/>
          </a:p>
          <a:p>
            <a:pPr lvl="1"/>
            <a:r>
              <a:rPr lang="en-US" dirty="0" smtClean="0"/>
              <a:t>Excited </a:t>
            </a:r>
            <a:r>
              <a:rPr lang="en-US" dirty="0"/>
              <a:t>by six </a:t>
            </a:r>
            <a:r>
              <a:rPr lang="en-US" dirty="0" err="1"/>
              <a:t>sextupoles</a:t>
            </a:r>
            <a:r>
              <a:rPr lang="en-US" dirty="0"/>
              <a:t> with harmonic </a:t>
            </a:r>
            <a:r>
              <a:rPr lang="en-US" dirty="0" smtClean="0"/>
              <a:t>distribution</a:t>
            </a:r>
            <a:endParaRPr lang="en-US" dirty="0"/>
          </a:p>
          <a:p>
            <a:pPr lvl="1"/>
            <a:r>
              <a:rPr lang="en-US" dirty="0" smtClean="0"/>
              <a:t>42 </a:t>
            </a:r>
            <a:r>
              <a:rPr lang="en-US" dirty="0"/>
              <a:t>additional chromaticity </a:t>
            </a:r>
            <a:r>
              <a:rPr lang="en-US" dirty="0" err="1"/>
              <a:t>sextupoles</a:t>
            </a:r>
            <a:endParaRPr lang="en-US" dirty="0"/>
          </a:p>
          <a:p>
            <a:pPr lvl="1"/>
            <a:r>
              <a:rPr lang="en-US" dirty="0" smtClean="0"/>
              <a:t>Large natural </a:t>
            </a:r>
            <a:r>
              <a:rPr lang="en-US" dirty="0"/>
              <a:t>hor. chromaticity </a:t>
            </a:r>
            <a:r>
              <a:rPr lang="en-US" dirty="0" err="1" smtClean="0"/>
              <a:t>Q’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-18</a:t>
            </a:r>
            <a:endParaRPr lang="en-US" dirty="0"/>
          </a:p>
          <a:p>
            <a:endParaRPr lang="en-US" noProof="0" dirty="0" smtClean="0"/>
          </a:p>
          <a:p>
            <a:r>
              <a:rPr lang="en-US" noProof="0" dirty="0" smtClean="0"/>
              <a:t>Extraction channel</a:t>
            </a:r>
          </a:p>
          <a:p>
            <a:pPr lvl="1"/>
            <a:r>
              <a:rPr lang="en-US" dirty="0"/>
              <a:t>2 electrostatic wire septa (ES)</a:t>
            </a:r>
          </a:p>
          <a:p>
            <a:pPr lvl="1"/>
            <a:r>
              <a:rPr lang="en-US" dirty="0" smtClean="0"/>
              <a:t>Vertical </a:t>
            </a:r>
            <a:r>
              <a:rPr lang="en-US" dirty="0"/>
              <a:t>extraction through </a:t>
            </a:r>
            <a:r>
              <a:rPr lang="en-US" dirty="0" err="1"/>
              <a:t>Lambertson</a:t>
            </a:r>
            <a:r>
              <a:rPr lang="en-US" dirty="0"/>
              <a:t> septum (LS)</a:t>
            </a:r>
          </a:p>
          <a:p>
            <a:pPr lvl="1"/>
            <a:r>
              <a:rPr lang="en-US" dirty="0"/>
              <a:t>Single orbit bump at ES/LS</a:t>
            </a:r>
          </a:p>
          <a:p>
            <a:pPr lvl="1"/>
            <a:r>
              <a:rPr lang="en-US" noProof="0" dirty="0" smtClean="0"/>
              <a:t>3 magnetic septa (MS)</a:t>
            </a:r>
          </a:p>
          <a:p>
            <a:pPr lvl="1"/>
            <a:r>
              <a:rPr lang="en-US" noProof="0" dirty="0" err="1" smtClean="0"/>
              <a:t>Lambertson</a:t>
            </a:r>
            <a:r>
              <a:rPr lang="en-US" noProof="0" dirty="0" smtClean="0"/>
              <a:t> </a:t>
            </a:r>
            <a:r>
              <a:rPr lang="en-US" noProof="0" dirty="0" err="1" smtClean="0"/>
              <a:t>steerer</a:t>
            </a:r>
            <a:r>
              <a:rPr lang="en-US" noProof="0" dirty="0" smtClean="0"/>
              <a:t> (LX) for hor. correction</a:t>
            </a:r>
          </a:p>
          <a:p>
            <a:endParaRPr lang="en-US" noProof="0" dirty="0" smtClean="0"/>
          </a:p>
          <a:p>
            <a:r>
              <a:rPr lang="en-US" noProof="0" dirty="0" smtClean="0"/>
              <a:t>Slow extraction schemes</a:t>
            </a:r>
          </a:p>
          <a:p>
            <a:pPr lvl="1"/>
            <a:r>
              <a:rPr lang="en-US" noProof="0" dirty="0" smtClean="0"/>
              <a:t>Baseline: Transverse RF KO extraction</a:t>
            </a:r>
          </a:p>
          <a:p>
            <a:pPr lvl="1"/>
            <a:r>
              <a:rPr lang="en-US" dirty="0" smtClean="0"/>
              <a:t>Alternative: Tune ramp or similar</a:t>
            </a:r>
          </a:p>
          <a:p>
            <a:pPr lvl="1"/>
            <a:r>
              <a:rPr lang="en-US" noProof="0" dirty="0" smtClean="0"/>
              <a:t>Reasons for alternative scheme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Uncertainties about micro-spill structure</a:t>
            </a:r>
          </a:p>
          <a:p>
            <a:pPr lvl="2"/>
            <a:r>
              <a:rPr lang="en-US" noProof="0" dirty="0" smtClean="0">
                <a:solidFill>
                  <a:schemeClr val="tx1"/>
                </a:solidFill>
              </a:rPr>
              <a:t>Fall-back options </a:t>
            </a:r>
            <a:r>
              <a:rPr lang="en-US" dirty="0" smtClean="0">
                <a:solidFill>
                  <a:schemeClr val="tx1"/>
                </a:solidFill>
              </a:rPr>
              <a:t>for KO exciter failures</a:t>
            </a:r>
            <a:endParaRPr lang="en-US" noProof="0" dirty="0" smtClean="0">
              <a:solidFill>
                <a:schemeClr val="tx1"/>
              </a:solidFill>
            </a:endParaRPr>
          </a:p>
          <a:p>
            <a:pPr lvl="1"/>
            <a:endParaRPr lang="en-US" noProof="0" dirty="0" smtClean="0"/>
          </a:p>
          <a:p>
            <a:pPr marL="0" indent="0">
              <a:buNone/>
            </a:pPr>
            <a:endParaRPr lang="en-US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770942" y="3145652"/>
            <a:ext cx="2011684" cy="1423541"/>
            <a:chOff x="5528628" y="4899095"/>
            <a:chExt cx="2578422" cy="151440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5528628" y="5073331"/>
              <a:ext cx="2578422" cy="1340169"/>
              <a:chOff x="6092508" y="4611228"/>
              <a:chExt cx="2578422" cy="1340169"/>
            </a:xfrm>
          </p:grpSpPr>
          <p:pic>
            <p:nvPicPr>
              <p:cNvPr id="13" name="Picture 38" descr="Q:\GSI\FAIR\DV\Präsentationen\MAC_20120402\Images\extraction_setup_vert.png"/>
              <p:cNvPicPr>
                <a:picLocks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99" r="1194" b="6994"/>
              <a:stretch/>
            </p:blipFill>
            <p:spPr bwMode="auto">
              <a:xfrm>
                <a:off x="6092508" y="4611228"/>
                <a:ext cx="2578422" cy="1340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Parallelogramm 13"/>
              <p:cNvSpPr/>
              <p:nvPr/>
            </p:nvSpPr>
            <p:spPr>
              <a:xfrm rot="16200000" flipH="1">
                <a:off x="7410742" y="4879816"/>
                <a:ext cx="410400" cy="36000"/>
              </a:xfrm>
              <a:prstGeom prst="parallelogram">
                <a:avLst>
                  <a:gd name="adj" fmla="val 336244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7568653" y="5089119"/>
                <a:ext cx="81754" cy="76944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5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LX</a:t>
                </a:r>
                <a:endParaRPr lang="de-DE" sz="6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" name="Textfeld 8"/>
            <p:cNvSpPr txBox="1">
              <a:spLocks noChangeArrowheads="1"/>
            </p:cNvSpPr>
            <p:nvPr/>
          </p:nvSpPr>
          <p:spPr bwMode="auto">
            <a:xfrm>
              <a:off x="5907467" y="4899095"/>
              <a:ext cx="1821629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defPPr>
                <a:defRPr lang="de-DE"/>
              </a:defPPr>
              <a:lvl1pPr eaLnBrk="1" hangingPunct="1">
                <a:defRPr sz="1100"/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</a:lvl9pPr>
            </a:lstStyle>
            <a:p>
              <a:pPr algn="ctr">
                <a:defRPr/>
              </a:pPr>
              <a:r>
                <a:rPr lang="en-US" sz="1050" dirty="0" smtClean="0"/>
                <a:t>Extraction channel (V)</a:t>
              </a:r>
              <a:endParaRPr lang="de-DE" sz="1050" dirty="0" smtClean="0"/>
            </a:p>
          </p:txBody>
        </p:sp>
      </p:grp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4928599" y="1246401"/>
            <a:ext cx="3721853" cy="1752155"/>
            <a:chOff x="4899660" y="1214651"/>
            <a:chExt cx="3903728" cy="1837777"/>
          </a:xfrm>
        </p:grpSpPr>
        <p:pic>
          <p:nvPicPr>
            <p:cNvPr id="17" name="Picture 2" descr="Q:\GSI\FAIR\Präsentationen\Workshops\Slow_Extraction_20171109\Images\sis100slow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68" b="21209"/>
            <a:stretch/>
          </p:blipFill>
          <p:spPr bwMode="auto">
            <a:xfrm>
              <a:off x="4899660" y="1416947"/>
              <a:ext cx="3903728" cy="145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uppieren 17"/>
            <p:cNvGrpSpPr/>
            <p:nvPr/>
          </p:nvGrpSpPr>
          <p:grpSpPr>
            <a:xfrm>
              <a:off x="5753100" y="2898540"/>
              <a:ext cx="2442917" cy="153888"/>
              <a:chOff x="5753100" y="1268543"/>
              <a:chExt cx="2442917" cy="153888"/>
            </a:xfrm>
          </p:grpSpPr>
          <p:sp>
            <p:nvSpPr>
              <p:cNvPr id="30" name="Textfeld 29"/>
              <p:cNvSpPr txBox="1"/>
              <p:nvPr/>
            </p:nvSpPr>
            <p:spPr>
              <a:xfrm>
                <a:off x="5753100" y="1268543"/>
                <a:ext cx="177934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 smtClean="0">
                    <a:solidFill>
                      <a:srgbClr val="FF00FF"/>
                    </a:solidFill>
                  </a:rPr>
                  <a:t>SR</a:t>
                </a:r>
                <a:endParaRPr lang="de-DE" sz="1000" dirty="0" smtClean="0">
                  <a:solidFill>
                    <a:srgbClr val="FF00FF"/>
                  </a:solidFill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6135341" y="1268543"/>
                <a:ext cx="169918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SV</a:t>
                </a:r>
                <a:endParaRPr lang="de-DE" sz="10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6468081" y="1268543"/>
                <a:ext cx="177934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SH</a:t>
                </a:r>
                <a:endParaRPr lang="de-DE" sz="10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031660" y="1268543"/>
                <a:ext cx="177934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SH</a:t>
                </a:r>
                <a:endParaRPr lang="de-DE" sz="10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488860" y="1268543"/>
                <a:ext cx="177934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SH</a:t>
                </a:r>
                <a:endParaRPr lang="de-DE" sz="10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8018083" y="1268543"/>
                <a:ext cx="177934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SH</a:t>
                </a:r>
                <a:endParaRPr lang="de-DE" sz="10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6689226" y="1268543"/>
                <a:ext cx="169918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SV</a:t>
                </a:r>
                <a:endParaRPr lang="de-DE" sz="10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7704894" y="1268543"/>
                <a:ext cx="169918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SV</a:t>
                </a:r>
                <a:endParaRPr lang="de-DE" sz="10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5843308" y="1436770"/>
              <a:ext cx="2263742" cy="1440000"/>
              <a:chOff x="5843308" y="1430420"/>
              <a:chExt cx="2263742" cy="1440000"/>
            </a:xfrm>
          </p:grpSpPr>
          <p:cxnSp>
            <p:nvCxnSpPr>
              <p:cNvPr id="22" name="Gerade Verbindung 18"/>
              <p:cNvCxnSpPr/>
              <p:nvPr/>
            </p:nvCxnSpPr>
            <p:spPr>
              <a:xfrm>
                <a:off x="5843308" y="1430420"/>
                <a:ext cx="0" cy="1440000"/>
              </a:xfrm>
              <a:prstGeom prst="line">
                <a:avLst/>
              </a:prstGeom>
              <a:ln w="25400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>
                <a:off x="6224308" y="1430420"/>
                <a:ext cx="0" cy="144000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6734848" y="1430420"/>
                <a:ext cx="0" cy="144000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7748308" y="1430420"/>
                <a:ext cx="0" cy="144000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>
              <a:xfrm>
                <a:off x="6605308" y="1430420"/>
                <a:ext cx="0" cy="144000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>
              <a:xfrm>
                <a:off x="7120627" y="1430420"/>
                <a:ext cx="0" cy="144000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/>
            </p:nvCxnSpPr>
            <p:spPr>
              <a:xfrm>
                <a:off x="7615927" y="1430420"/>
                <a:ext cx="0" cy="144000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36"/>
              <p:cNvCxnSpPr/>
              <p:nvPr/>
            </p:nvCxnSpPr>
            <p:spPr>
              <a:xfrm>
                <a:off x="8107050" y="1430420"/>
                <a:ext cx="0" cy="144000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feld 8"/>
            <p:cNvSpPr txBox="1">
              <a:spLocks noChangeArrowheads="1"/>
            </p:cNvSpPr>
            <p:nvPr/>
          </p:nvSpPr>
          <p:spPr bwMode="auto">
            <a:xfrm>
              <a:off x="5017839" y="1214651"/>
              <a:ext cx="3600000" cy="227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SIS100 slow extraction optic: envelopes</a:t>
              </a:r>
              <a:endParaRPr lang="de-DE" sz="1050" dirty="0" smtClean="0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4641712" y="3150142"/>
            <a:ext cx="2008755" cy="1428315"/>
            <a:chOff x="4641712" y="3150142"/>
            <a:chExt cx="2008755" cy="1428315"/>
          </a:xfrm>
        </p:grpSpPr>
        <p:grpSp>
          <p:nvGrpSpPr>
            <p:cNvPr id="67" name="Gruppieren 66"/>
            <p:cNvGrpSpPr/>
            <p:nvPr/>
          </p:nvGrpSpPr>
          <p:grpSpPr>
            <a:xfrm>
              <a:off x="4641712" y="3310807"/>
              <a:ext cx="2008755" cy="1267650"/>
              <a:chOff x="4641712" y="3310807"/>
              <a:chExt cx="2008755" cy="1267650"/>
            </a:xfrm>
          </p:grpSpPr>
          <p:pic>
            <p:nvPicPr>
              <p:cNvPr id="8" name="Picture 39" descr="Q:\GSI\FAIR\DV\Präsentationen\MAC_20120402\Images\extraction_setup_hor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5" r="21258" b="6407"/>
              <a:stretch/>
            </p:blipFill>
            <p:spPr bwMode="auto">
              <a:xfrm>
                <a:off x="4641712" y="3310807"/>
                <a:ext cx="2008755" cy="1267650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xtLst/>
            </p:spPr>
          </p:pic>
          <p:sp>
            <p:nvSpPr>
              <p:cNvPr id="64" name="Rechteck 63"/>
              <p:cNvSpPr/>
              <p:nvPr/>
            </p:nvSpPr>
            <p:spPr>
              <a:xfrm>
                <a:off x="5663162" y="3459663"/>
                <a:ext cx="288000" cy="90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5707044" y="3345248"/>
                <a:ext cx="229412" cy="1216800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5732673" y="3697257"/>
                <a:ext cx="96180" cy="76944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5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MS</a:t>
                </a:r>
                <a:endParaRPr lang="de-DE" sz="6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5841249" y="3697257"/>
                <a:ext cx="81754" cy="76944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5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LX</a:t>
                </a:r>
                <a:endParaRPr lang="de-DE" sz="6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Textfeld 8"/>
            <p:cNvSpPr txBox="1">
              <a:spLocks noChangeArrowheads="1"/>
            </p:cNvSpPr>
            <p:nvPr/>
          </p:nvSpPr>
          <p:spPr bwMode="auto">
            <a:xfrm>
              <a:off x="4934703" y="3150142"/>
              <a:ext cx="1428770" cy="206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Extraction channel (H)</a:t>
              </a:r>
              <a:endParaRPr lang="de-DE" sz="1050" dirty="0" smtClean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4473459" y="4815630"/>
            <a:ext cx="2076795" cy="1662653"/>
            <a:chOff x="5497844" y="4639292"/>
            <a:chExt cx="2076795" cy="1662653"/>
          </a:xfrm>
        </p:grpSpPr>
        <p:sp>
          <p:nvSpPr>
            <p:cNvPr id="42" name="Textfeld 41"/>
            <p:cNvSpPr txBox="1"/>
            <p:nvPr/>
          </p:nvSpPr>
          <p:spPr>
            <a:xfrm>
              <a:off x="5666699" y="4639292"/>
              <a:ext cx="19079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de-DE"/>
              </a:defPPr>
              <a:lvl1pPr algn="ctr">
                <a:defRPr sz="1400"/>
              </a:lvl1pPr>
            </a:lstStyle>
            <a:p>
              <a:r>
                <a:rPr lang="en-US" sz="1050" dirty="0" smtClean="0"/>
                <a:t>SIS100 </a:t>
              </a:r>
              <a:r>
                <a:rPr lang="en-US" sz="1050" dirty="0"/>
                <a:t>extraction </a:t>
              </a:r>
              <a:r>
                <a:rPr lang="en-US" sz="1050" dirty="0" smtClean="0"/>
                <a:t>orbit</a:t>
              </a:r>
              <a:endParaRPr lang="de-DE" sz="1050" dirty="0"/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5497844" y="4815630"/>
              <a:ext cx="2048260" cy="1486315"/>
              <a:chOff x="5497844" y="4815630"/>
              <a:chExt cx="2048260" cy="1486315"/>
            </a:xfrm>
          </p:grpSpPr>
          <p:pic>
            <p:nvPicPr>
              <p:cNvPr id="43" name="Grafik 4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47"/>
              <a:stretch/>
            </p:blipFill>
            <p:spPr>
              <a:xfrm>
                <a:off x="5497844" y="4815630"/>
                <a:ext cx="2048260" cy="1486315"/>
              </a:xfrm>
              <a:prstGeom prst="rect">
                <a:avLst/>
              </a:prstGeom>
            </p:spPr>
          </p:pic>
          <p:sp>
            <p:nvSpPr>
              <p:cNvPr id="44" name="Textfeld 43"/>
              <p:cNvSpPr txBox="1"/>
              <p:nvPr/>
            </p:nvSpPr>
            <p:spPr>
              <a:xfrm>
                <a:off x="5990213" y="5843750"/>
                <a:ext cx="348938" cy="159462"/>
              </a:xfrm>
              <a:prstGeom prst="rect">
                <a:avLst/>
              </a:prstGeom>
              <a:noFill/>
            </p:spPr>
            <p:txBody>
              <a:bodyPr vert="horz" wrap="none" lIns="18000" tIns="18000" rIns="18000" bIns="18000" rtlCol="0" anchor="t">
                <a:spAutoFit/>
              </a:bodyPr>
              <a:lstStyle/>
              <a:p>
                <a:pPr algn="l"/>
                <a:r>
                  <a:rPr lang="en-US" sz="800" dirty="0" smtClean="0"/>
                  <a:t>ES1+2</a:t>
                </a:r>
                <a:endParaRPr lang="de-DE" sz="1100" dirty="0" smtClean="0"/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6605573" y="5832069"/>
                <a:ext cx="162988" cy="159462"/>
              </a:xfrm>
              <a:prstGeom prst="rect">
                <a:avLst/>
              </a:prstGeom>
              <a:noFill/>
            </p:spPr>
            <p:txBody>
              <a:bodyPr vert="horz" wrap="none" lIns="18000" tIns="18000" rIns="18000" bIns="18000" rtlCol="0" anchor="t">
                <a:spAutoFit/>
              </a:bodyPr>
              <a:lstStyle/>
              <a:p>
                <a:pPr algn="ctr"/>
                <a:r>
                  <a:rPr lang="en-US" sz="800" dirty="0" smtClean="0"/>
                  <a:t>LS</a:t>
                </a:r>
                <a:endParaRPr lang="de-DE" sz="1000" dirty="0" smtClean="0"/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6909981" y="5088321"/>
                <a:ext cx="376188" cy="159462"/>
              </a:xfrm>
              <a:prstGeom prst="rect">
                <a:avLst/>
              </a:prstGeom>
              <a:noFill/>
            </p:spPr>
            <p:txBody>
              <a:bodyPr vert="horz" wrap="none" lIns="18000" tIns="18000" rIns="18000" bIns="18000" rtlCol="0" anchor="t">
                <a:spAutoFit/>
              </a:bodyPr>
              <a:lstStyle/>
              <a:p>
                <a:pPr algn="ctr"/>
                <a:r>
                  <a:rPr lang="en-US" sz="800" dirty="0" smtClean="0"/>
                  <a:t>MS+LX</a:t>
                </a:r>
                <a:endParaRPr lang="de-DE" sz="1000" dirty="0" smtClean="0"/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6811346" y="4867593"/>
                <a:ext cx="93596" cy="1296000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1" name="Rechteck 60"/>
              <p:cNvSpPr/>
              <p:nvPr/>
            </p:nvSpPr>
            <p:spPr>
              <a:xfrm>
                <a:off x="6377149" y="4867530"/>
                <a:ext cx="68323" cy="1296000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6586530" y="4867360"/>
                <a:ext cx="36000" cy="1296000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48" name="Gruppieren 47"/>
          <p:cNvGrpSpPr/>
          <p:nvPr/>
        </p:nvGrpSpPr>
        <p:grpSpPr>
          <a:xfrm>
            <a:off x="6801015" y="4846232"/>
            <a:ext cx="1951538" cy="1508274"/>
            <a:chOff x="6801015" y="4846232"/>
            <a:chExt cx="1951538" cy="1508274"/>
          </a:xfrm>
        </p:grpSpPr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015" y="5077240"/>
              <a:ext cx="1951538" cy="1277266"/>
            </a:xfrm>
            <a:prstGeom prst="rect">
              <a:avLst/>
            </a:prstGeom>
          </p:spPr>
        </p:pic>
        <p:sp>
          <p:nvSpPr>
            <p:cNvPr id="69" name="Textfeld 68"/>
            <p:cNvSpPr txBox="1"/>
            <p:nvPr/>
          </p:nvSpPr>
          <p:spPr>
            <a:xfrm>
              <a:off x="6817536" y="4846232"/>
              <a:ext cx="19079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de-DE"/>
              </a:defPPr>
              <a:lvl1pPr algn="ctr">
                <a:defRPr sz="1400"/>
              </a:lvl1pPr>
            </a:lstStyle>
            <a:p>
              <a:r>
                <a:rPr lang="en-US" sz="1050" dirty="0" smtClean="0"/>
                <a:t>LS cross section</a:t>
              </a:r>
              <a:endParaRPr lang="de-DE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347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pieren 92"/>
          <p:cNvGrpSpPr/>
          <p:nvPr/>
        </p:nvGrpSpPr>
        <p:grpSpPr>
          <a:xfrm>
            <a:off x="5567240" y="1938663"/>
            <a:ext cx="325347" cy="286682"/>
            <a:chOff x="5567240" y="1938663"/>
            <a:chExt cx="325347" cy="286682"/>
          </a:xfrm>
        </p:grpSpPr>
        <p:cxnSp>
          <p:nvCxnSpPr>
            <p:cNvPr id="82" name="Gerade Verbindung mit Pfeil 81"/>
            <p:cNvCxnSpPr/>
            <p:nvPr/>
          </p:nvCxnSpPr>
          <p:spPr>
            <a:xfrm flipV="1">
              <a:off x="5574231" y="1938663"/>
              <a:ext cx="305656" cy="13006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/>
            <p:nvPr/>
          </p:nvCxnSpPr>
          <p:spPr>
            <a:xfrm>
              <a:off x="5573803" y="2163456"/>
              <a:ext cx="306084" cy="6188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/>
            <p:cNvCxnSpPr/>
            <p:nvPr/>
          </p:nvCxnSpPr>
          <p:spPr>
            <a:xfrm flipV="1">
              <a:off x="5573803" y="2062764"/>
              <a:ext cx="318784" cy="8848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/>
            <p:nvPr/>
          </p:nvCxnSpPr>
          <p:spPr>
            <a:xfrm>
              <a:off x="5567240" y="1987558"/>
              <a:ext cx="318784" cy="2072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/>
            <p:cNvCxnSpPr/>
            <p:nvPr/>
          </p:nvCxnSpPr>
          <p:spPr>
            <a:xfrm>
              <a:off x="5573590" y="2114148"/>
              <a:ext cx="318784" cy="2072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Constraints:</a:t>
            </a:r>
            <a:br>
              <a:rPr lang="en-US" dirty="0" smtClean="0"/>
            </a:br>
            <a:r>
              <a:rPr lang="en-US" dirty="0" smtClean="0"/>
              <a:t>Extraction Channel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r>
              <a:rPr lang="en-US" dirty="0"/>
              <a:t>constraints</a:t>
            </a:r>
          </a:p>
          <a:p>
            <a:pPr lvl="1"/>
            <a:r>
              <a:rPr lang="en-US" dirty="0" smtClean="0"/>
              <a:t>ES kicks deliver 16mm separation at LS</a:t>
            </a:r>
          </a:p>
          <a:p>
            <a:pPr lvl="1"/>
            <a:r>
              <a:rPr lang="en-US" dirty="0" smtClean="0"/>
              <a:t>Leaves design margin of ±4mm (for </a:t>
            </a:r>
            <a:r>
              <a:rPr lang="el-GR" dirty="0"/>
              <a:t>δ</a:t>
            </a:r>
            <a:r>
              <a:rPr lang="en-US" dirty="0"/>
              <a:t>=0</a:t>
            </a:r>
            <a:r>
              <a:rPr lang="en-US" dirty="0" smtClean="0"/>
              <a:t>) at LS</a:t>
            </a:r>
          </a:p>
          <a:p>
            <a:pPr lvl="1"/>
            <a:r>
              <a:rPr lang="en-US" dirty="0" smtClean="0"/>
              <a:t>Position response from ES1 to LS 15mm/mrad</a:t>
            </a:r>
          </a:p>
          <a:p>
            <a:pPr lvl="1"/>
            <a:r>
              <a:rPr lang="en-US" dirty="0" smtClean="0"/>
              <a:t>Constrains SX </a:t>
            </a:r>
            <a:r>
              <a:rPr lang="en-US" dirty="0" err="1" smtClean="0"/>
              <a:t>separatrices</a:t>
            </a:r>
            <a:endParaRPr lang="en-US" dirty="0"/>
          </a:p>
          <a:p>
            <a:pPr lvl="2"/>
            <a:r>
              <a:rPr lang="en-US" dirty="0" smtClean="0"/>
              <a:t>Permissible </a:t>
            </a:r>
            <a:r>
              <a:rPr lang="en-US" dirty="0" smtClean="0">
                <a:solidFill>
                  <a:srgbClr val="FF0000"/>
                </a:solidFill>
              </a:rPr>
              <a:t>angular spread at ES1 ±0.25mrad</a:t>
            </a:r>
          </a:p>
          <a:p>
            <a:pPr lvl="2"/>
            <a:r>
              <a:rPr lang="en-US" dirty="0" smtClean="0"/>
              <a:t>Spiral pitch at ES limited to </a:t>
            </a:r>
            <a:r>
              <a:rPr lang="en-US" dirty="0">
                <a:solidFill>
                  <a:srgbClr val="FF0000"/>
                </a:solidFill>
              </a:rPr>
              <a:t>|step/pitch| &gt; 11.5 m/rad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Consequences for SX schemes</a:t>
            </a:r>
          </a:p>
          <a:p>
            <a:pPr lvl="1"/>
            <a:r>
              <a:rPr lang="en-US" dirty="0" smtClean="0"/>
              <a:t>Small angular spread despite large emittances</a:t>
            </a:r>
          </a:p>
          <a:p>
            <a:pPr lvl="1"/>
            <a:r>
              <a:rPr lang="en-US" dirty="0" smtClean="0"/>
              <a:t>Curvature </a:t>
            </a:r>
            <a:r>
              <a:rPr lang="en-US" dirty="0"/>
              <a:t>of </a:t>
            </a:r>
            <a:r>
              <a:rPr lang="en-US" dirty="0" err="1"/>
              <a:t>separatrices</a:t>
            </a:r>
            <a:r>
              <a:rPr lang="en-US" dirty="0"/>
              <a:t> </a:t>
            </a:r>
            <a:r>
              <a:rPr lang="en-US" dirty="0" smtClean="0"/>
              <a:t>must be limited</a:t>
            </a:r>
            <a:endParaRPr lang="en-US" dirty="0"/>
          </a:p>
          <a:p>
            <a:pPr lvl="1"/>
            <a:r>
              <a:rPr lang="en-US" dirty="0" smtClean="0"/>
              <a:t>Limits simplest </a:t>
            </a:r>
            <a:r>
              <a:rPr lang="en-US" dirty="0" smtClean="0"/>
              <a:t>tune-sweep </a:t>
            </a:r>
            <a:r>
              <a:rPr lang="en-US" dirty="0" smtClean="0"/>
              <a:t>SX scheme to </a:t>
            </a:r>
            <a:r>
              <a:rPr lang="en-US" dirty="0"/>
              <a:t>emittances </a:t>
            </a:r>
            <a:r>
              <a:rPr lang="en-US" dirty="0" smtClean="0"/>
              <a:t>below 5 mm*mrad</a:t>
            </a:r>
          </a:p>
          <a:p>
            <a:pPr lvl="1"/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371419" y="4175537"/>
            <a:ext cx="2977400" cy="2351936"/>
            <a:chOff x="5673407" y="810490"/>
            <a:chExt cx="2977400" cy="235193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407" y="956944"/>
              <a:ext cx="2977400" cy="2205482"/>
            </a:xfrm>
            <a:prstGeom prst="rect">
              <a:avLst/>
            </a:prstGeom>
          </p:spPr>
        </p:pic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6122989" y="810490"/>
              <a:ext cx="2161169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Hor. emittances for SX in SIS100</a:t>
              </a:r>
              <a:endParaRPr lang="de-DE" sz="1050" dirty="0" smtClean="0"/>
            </a:p>
          </p:txBody>
        </p:sp>
      </p:grpSp>
      <p:grpSp>
        <p:nvGrpSpPr>
          <p:cNvPr id="36" name="Gruppieren 35"/>
          <p:cNvGrpSpPr>
            <a:grpSpLocks noChangeAspect="1"/>
          </p:cNvGrpSpPr>
          <p:nvPr/>
        </p:nvGrpSpPr>
        <p:grpSpPr>
          <a:xfrm>
            <a:off x="2951458" y="4514828"/>
            <a:ext cx="2096394" cy="1974514"/>
            <a:chOff x="5706697" y="3048162"/>
            <a:chExt cx="1604942" cy="1511634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5993955" y="3241478"/>
              <a:ext cx="1317684" cy="774788"/>
              <a:chOff x="5993955" y="3241478"/>
              <a:chExt cx="1317684" cy="774788"/>
            </a:xfrm>
          </p:grpSpPr>
          <p:grpSp>
            <p:nvGrpSpPr>
              <p:cNvPr id="48" name="Gruppieren 47"/>
              <p:cNvGrpSpPr>
                <a:grpSpLocks noChangeAspect="1"/>
              </p:cNvGrpSpPr>
              <p:nvPr/>
            </p:nvGrpSpPr>
            <p:grpSpPr>
              <a:xfrm>
                <a:off x="6009626" y="3241478"/>
                <a:ext cx="1302013" cy="763065"/>
                <a:chOff x="5415722" y="1676406"/>
                <a:chExt cx="1892481" cy="1109134"/>
              </a:xfrm>
            </p:grpSpPr>
            <p:sp>
              <p:nvSpPr>
                <p:cNvPr id="55" name="Gleichschenkliges Dreieck 54"/>
                <p:cNvSpPr/>
                <p:nvPr/>
              </p:nvSpPr>
              <p:spPr>
                <a:xfrm rot="2154976">
                  <a:off x="6021608" y="1676406"/>
                  <a:ext cx="1286595" cy="1109134"/>
                </a:xfrm>
                <a:prstGeom prst="triangle">
                  <a:avLst/>
                </a:prstGeom>
                <a:noFill/>
                <a:ln w="25400"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6" name="Gerade Verbindung 20"/>
                <p:cNvCxnSpPr>
                  <a:cxnSpLocks noChangeAspect="1"/>
                </p:cNvCxnSpPr>
                <p:nvPr/>
              </p:nvCxnSpPr>
              <p:spPr>
                <a:xfrm flipH="1">
                  <a:off x="5415722" y="1781832"/>
                  <a:ext cx="1574098" cy="69984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uppieren 48"/>
              <p:cNvGrpSpPr>
                <a:grpSpLocks noChangeAspect="1"/>
              </p:cNvGrpSpPr>
              <p:nvPr/>
            </p:nvGrpSpPr>
            <p:grpSpPr>
              <a:xfrm>
                <a:off x="5993955" y="3437982"/>
                <a:ext cx="1104601" cy="473585"/>
                <a:chOff x="5098810" y="1602765"/>
                <a:chExt cx="1982154" cy="849842"/>
              </a:xfrm>
            </p:grpSpPr>
            <p:sp>
              <p:nvSpPr>
                <p:cNvPr id="53" name="Gleichschenkliges Dreieck 52"/>
                <p:cNvSpPr>
                  <a:spLocks noChangeAspect="1"/>
                </p:cNvSpPr>
                <p:nvPr/>
              </p:nvSpPr>
              <p:spPr>
                <a:xfrm rot="2154976">
                  <a:off x="6142859" y="1602765"/>
                  <a:ext cx="938105" cy="808710"/>
                </a:xfrm>
                <a:prstGeom prst="triangle">
                  <a:avLst/>
                </a:prstGeom>
                <a:noFill/>
                <a:ln w="25400">
                  <a:solidFill>
                    <a:schemeClr val="tx2">
                      <a:alpha val="7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4" name="Gerade Verbindung 20"/>
                <p:cNvCxnSpPr>
                  <a:cxnSpLocks noChangeAspect="1"/>
                </p:cNvCxnSpPr>
                <p:nvPr/>
              </p:nvCxnSpPr>
              <p:spPr>
                <a:xfrm flipH="1">
                  <a:off x="5098810" y="1673683"/>
                  <a:ext cx="1751960" cy="778924"/>
                </a:xfrm>
                <a:prstGeom prst="line">
                  <a:avLst/>
                </a:prstGeom>
                <a:ln>
                  <a:solidFill>
                    <a:schemeClr val="tx2">
                      <a:alpha val="70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uppieren 49"/>
              <p:cNvGrpSpPr>
                <a:grpSpLocks noChangeAspect="1"/>
              </p:cNvGrpSpPr>
              <p:nvPr/>
            </p:nvGrpSpPr>
            <p:grpSpPr>
              <a:xfrm>
                <a:off x="6003051" y="3616479"/>
                <a:ext cx="911024" cy="399787"/>
                <a:chOff x="3874495" y="1542433"/>
                <a:chExt cx="3020305" cy="1325421"/>
              </a:xfrm>
            </p:grpSpPr>
            <p:sp>
              <p:nvSpPr>
                <p:cNvPr id="51" name="Gleichschenkliges Dreieck 50"/>
                <p:cNvSpPr>
                  <a:spLocks noChangeAspect="1"/>
                </p:cNvSpPr>
                <p:nvPr/>
              </p:nvSpPr>
              <p:spPr>
                <a:xfrm rot="2154976">
                  <a:off x="6242206" y="1542433"/>
                  <a:ext cx="652594" cy="562584"/>
                </a:xfrm>
                <a:prstGeom prst="triangle">
                  <a:avLst/>
                </a:prstGeom>
                <a:noFill/>
                <a:ln w="25400">
                  <a:solidFill>
                    <a:schemeClr val="tx2">
                      <a:alpha val="40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2" name="Gerade Verbindung 20"/>
                <p:cNvCxnSpPr>
                  <a:cxnSpLocks noChangeAspect="1"/>
                </p:cNvCxnSpPr>
                <p:nvPr/>
              </p:nvCxnSpPr>
              <p:spPr>
                <a:xfrm flipH="1">
                  <a:off x="3874495" y="1642751"/>
                  <a:ext cx="2755507" cy="1225103"/>
                </a:xfrm>
                <a:prstGeom prst="line">
                  <a:avLst/>
                </a:prstGeom>
                <a:ln>
                  <a:solidFill>
                    <a:schemeClr val="tx2">
                      <a:alpha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uppieren 37"/>
            <p:cNvGrpSpPr/>
            <p:nvPr/>
          </p:nvGrpSpPr>
          <p:grpSpPr>
            <a:xfrm>
              <a:off x="5706697" y="3252696"/>
              <a:ext cx="1554709" cy="1307100"/>
              <a:chOff x="4893387" y="5245543"/>
              <a:chExt cx="1554709" cy="1307100"/>
            </a:xfrm>
          </p:grpSpPr>
          <p:cxnSp>
            <p:nvCxnSpPr>
              <p:cNvPr id="40" name="Gerade Verbindung mit Pfeil 39"/>
              <p:cNvCxnSpPr/>
              <p:nvPr/>
            </p:nvCxnSpPr>
            <p:spPr>
              <a:xfrm flipV="1">
                <a:off x="5147786" y="5245543"/>
                <a:ext cx="0" cy="115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/>
              <p:cNvCxnSpPr/>
              <p:nvPr/>
            </p:nvCxnSpPr>
            <p:spPr>
              <a:xfrm>
                <a:off x="5058667" y="6303671"/>
                <a:ext cx="138942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feld 41"/>
              <p:cNvSpPr txBox="1"/>
              <p:nvPr/>
            </p:nvSpPr>
            <p:spPr>
              <a:xfrm>
                <a:off x="6171365" y="6291033"/>
                <a:ext cx="255198" cy="26161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100" dirty="0" smtClean="0"/>
                  <a:t>x</a:t>
                </a:r>
                <a:endParaRPr lang="de-DE" sz="1400" dirty="0" smtClean="0"/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4893387" y="5291419"/>
                <a:ext cx="287258" cy="26161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100" dirty="0" smtClean="0"/>
                  <a:t>x’</a:t>
                </a:r>
                <a:endParaRPr lang="de-DE" sz="1100" dirty="0" smtClean="0"/>
              </a:p>
            </p:txBody>
          </p:sp>
          <p:grpSp>
            <p:nvGrpSpPr>
              <p:cNvPr id="44" name="Gruppieren 43"/>
              <p:cNvGrpSpPr/>
              <p:nvPr/>
            </p:nvGrpSpPr>
            <p:grpSpPr>
              <a:xfrm>
                <a:off x="5250066" y="5252768"/>
                <a:ext cx="354584" cy="1147034"/>
                <a:chOff x="4928646" y="4015219"/>
                <a:chExt cx="354584" cy="1147034"/>
              </a:xfrm>
            </p:grpSpPr>
            <p:cxnSp>
              <p:nvCxnSpPr>
                <p:cNvPr id="46" name="Gerade Verbindung 17"/>
                <p:cNvCxnSpPr/>
                <p:nvPr/>
              </p:nvCxnSpPr>
              <p:spPr>
                <a:xfrm>
                  <a:off x="4990837" y="4082253"/>
                  <a:ext cx="0" cy="108000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feld 46"/>
                <p:cNvSpPr txBox="1"/>
                <p:nvPr/>
              </p:nvSpPr>
              <p:spPr>
                <a:xfrm>
                  <a:off x="4928646" y="4015219"/>
                  <a:ext cx="354584" cy="24622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en-US" sz="1000" dirty="0" smtClean="0"/>
                    <a:t>ES</a:t>
                  </a:r>
                  <a:endParaRPr lang="de-DE" sz="1100" dirty="0" smtClean="0"/>
                </a:p>
              </p:txBody>
            </p:sp>
          </p:grpSp>
          <p:cxnSp>
            <p:nvCxnSpPr>
              <p:cNvPr id="45" name="Gerade Verbindung mit Pfeil 44"/>
              <p:cNvCxnSpPr/>
              <p:nvPr/>
            </p:nvCxnSpPr>
            <p:spPr>
              <a:xfrm flipV="1">
                <a:off x="5311436" y="5729050"/>
                <a:ext cx="0" cy="288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feld 38"/>
            <p:cNvSpPr txBox="1">
              <a:spLocks noChangeArrowheads="1"/>
            </p:cNvSpPr>
            <p:nvPr/>
          </p:nvSpPr>
          <p:spPr bwMode="auto">
            <a:xfrm>
              <a:off x="6137247" y="3048162"/>
              <a:ext cx="876477" cy="16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Tune-sweep </a:t>
              </a:r>
              <a:r>
                <a:rPr lang="en-US" sz="1050" dirty="0" smtClean="0"/>
                <a:t>SX</a:t>
              </a:r>
              <a:endParaRPr lang="de-DE" sz="1050" dirty="0" smtClean="0"/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5164366" y="1456128"/>
            <a:ext cx="3849278" cy="2372937"/>
            <a:chOff x="5164366" y="1310078"/>
            <a:chExt cx="3849278" cy="2372937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5164366" y="1415922"/>
              <a:ext cx="3849278" cy="2267093"/>
              <a:chOff x="5164366" y="1415922"/>
              <a:chExt cx="3849278" cy="2267093"/>
            </a:xfrm>
          </p:grpSpPr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4366" y="1415922"/>
                <a:ext cx="3415754" cy="2267093"/>
              </a:xfrm>
              <a:prstGeom prst="rect">
                <a:avLst/>
              </a:prstGeom>
            </p:spPr>
          </p:pic>
          <p:sp>
            <p:nvSpPr>
              <p:cNvPr id="57" name="Textfeld 56"/>
              <p:cNvSpPr txBox="1"/>
              <p:nvPr/>
            </p:nvSpPr>
            <p:spPr>
              <a:xfrm>
                <a:off x="8198321" y="2134576"/>
                <a:ext cx="228712" cy="174851"/>
              </a:xfrm>
              <a:prstGeom prst="rect">
                <a:avLst/>
              </a:prstGeom>
              <a:noFill/>
            </p:spPr>
            <p:txBody>
              <a:bodyPr vert="horz" wrap="square" lIns="18000" tIns="18000" rIns="18000" bIns="18000" rtlCol="0" anchor="t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</a:rPr>
                  <a:t>LS</a:t>
                </a:r>
                <a:endParaRPr lang="de-DE" sz="1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5693027" y="2598760"/>
                <a:ext cx="254360" cy="174851"/>
              </a:xfrm>
              <a:prstGeom prst="rect">
                <a:avLst/>
              </a:prstGeom>
              <a:noFill/>
            </p:spPr>
            <p:txBody>
              <a:bodyPr vert="horz" wrap="none" lIns="18000" tIns="18000" rIns="18000" bIns="18000" rtlCol="0" anchor="t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</a:rPr>
                  <a:t>ES1</a:t>
                </a:r>
                <a:endParaRPr lang="de-DE" sz="1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6187607" y="2534308"/>
                <a:ext cx="254360" cy="174851"/>
              </a:xfrm>
              <a:prstGeom prst="rect">
                <a:avLst/>
              </a:prstGeom>
              <a:noFill/>
            </p:spPr>
            <p:txBody>
              <a:bodyPr vert="horz" wrap="none" lIns="18000" tIns="18000" rIns="18000" bIns="18000" rtlCol="0" anchor="t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</a:rPr>
                  <a:t>ES2</a:t>
                </a:r>
                <a:endParaRPr lang="de-DE" sz="1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8427033" y="1774536"/>
                <a:ext cx="517253" cy="159462"/>
              </a:xfrm>
              <a:prstGeom prst="rect">
                <a:avLst/>
              </a:prstGeom>
              <a:noFill/>
            </p:spPr>
            <p:txBody>
              <a:bodyPr vert="horz" wrap="none" lIns="18000" tIns="18000" rIns="18000" bIns="18000" rtlCol="0" anchor="t">
                <a:spAutoFit/>
              </a:bodyPr>
              <a:lstStyle/>
              <a:p>
                <a:pPr algn="ctr"/>
                <a:r>
                  <a:rPr lang="en-US" sz="800" i="1" dirty="0" smtClean="0">
                    <a:solidFill>
                      <a:schemeClr val="accent1"/>
                    </a:solidFill>
                  </a:rPr>
                  <a:t>left margin</a:t>
                </a:r>
                <a:endParaRPr lang="de-DE" sz="900" i="1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8348819" y="1938663"/>
                <a:ext cx="144000" cy="144000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 w="12700">
                <a:solidFill>
                  <a:schemeClr val="accent1">
                    <a:alpha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8352862" y="2242702"/>
                <a:ext cx="144000" cy="144000"/>
              </a:xfrm>
              <a:prstGeom prst="ellipse">
                <a:avLst/>
              </a:prstGeom>
              <a:solidFill>
                <a:schemeClr val="accent6">
                  <a:alpha val="30000"/>
                </a:schemeClr>
              </a:solidFill>
              <a:ln w="12700">
                <a:solidFill>
                  <a:schemeClr val="accent6">
                    <a:alpha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8433874" y="2392147"/>
                <a:ext cx="579770" cy="159462"/>
              </a:xfrm>
              <a:prstGeom prst="rect">
                <a:avLst/>
              </a:prstGeom>
              <a:noFill/>
            </p:spPr>
            <p:txBody>
              <a:bodyPr vert="horz" wrap="none" lIns="18000" tIns="18000" rIns="18000" bIns="18000" rtlCol="0" anchor="t">
                <a:spAutoFit/>
              </a:bodyPr>
              <a:lstStyle/>
              <a:p>
                <a:pPr algn="ctr"/>
                <a:r>
                  <a:rPr lang="en-US" sz="800" i="1" dirty="0" smtClean="0">
                    <a:solidFill>
                      <a:schemeClr val="accent6"/>
                    </a:solidFill>
                  </a:rPr>
                  <a:t>right margin</a:t>
                </a:r>
                <a:endParaRPr lang="de-DE" sz="900" i="1" dirty="0" smtClean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0" name="Textfeld 69"/>
            <p:cNvSpPr txBox="1">
              <a:spLocks noChangeArrowheads="1"/>
            </p:cNvSpPr>
            <p:nvPr/>
          </p:nvSpPr>
          <p:spPr bwMode="auto">
            <a:xfrm>
              <a:off x="5807030" y="1310078"/>
              <a:ext cx="2335897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Beam transport from ES to LS (</a:t>
              </a:r>
              <a:r>
                <a:rPr lang="el-GR" sz="1050" dirty="0" smtClean="0"/>
                <a:t>δ</a:t>
              </a:r>
              <a:r>
                <a:rPr lang="en-US" sz="1050" dirty="0" smtClean="0"/>
                <a:t>=0)</a:t>
              </a:r>
              <a:endParaRPr lang="de-DE" sz="1050" dirty="0" smtClean="0"/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423307" y="4514828"/>
            <a:ext cx="2342262" cy="1913315"/>
            <a:chOff x="4721456" y="3830886"/>
            <a:chExt cx="2342262" cy="1913315"/>
          </a:xfrm>
        </p:grpSpPr>
        <p:grpSp>
          <p:nvGrpSpPr>
            <p:cNvPr id="80" name="Gruppieren 79"/>
            <p:cNvGrpSpPr/>
            <p:nvPr/>
          </p:nvGrpSpPr>
          <p:grpSpPr>
            <a:xfrm>
              <a:off x="4721456" y="3987504"/>
              <a:ext cx="2342262" cy="1756697"/>
              <a:chOff x="4721456" y="3987504"/>
              <a:chExt cx="2342262" cy="1756697"/>
            </a:xfrm>
          </p:grpSpPr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1456" y="3987504"/>
                <a:ext cx="2342262" cy="1756697"/>
              </a:xfrm>
              <a:prstGeom prst="rect">
                <a:avLst/>
              </a:prstGeom>
            </p:spPr>
          </p:pic>
          <p:sp>
            <p:nvSpPr>
              <p:cNvPr id="67" name="Ellipse 66"/>
              <p:cNvSpPr/>
              <p:nvPr/>
            </p:nvSpPr>
            <p:spPr>
              <a:xfrm>
                <a:off x="5366246" y="5204228"/>
                <a:ext cx="329784" cy="163688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 w="12700">
                <a:solidFill>
                  <a:schemeClr val="accent1">
                    <a:alpha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5132038" y="5086749"/>
                <a:ext cx="329784" cy="163688"/>
              </a:xfrm>
              <a:prstGeom prst="ellipse">
                <a:avLst/>
              </a:prstGeom>
              <a:solidFill>
                <a:schemeClr val="accent6">
                  <a:alpha val="30000"/>
                </a:schemeClr>
              </a:solidFill>
              <a:ln w="12700">
                <a:solidFill>
                  <a:schemeClr val="accent6">
                    <a:alpha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5" name="Textfeld 74"/>
              <p:cNvSpPr txBox="1">
                <a:spLocks noChangeArrowheads="1"/>
              </p:cNvSpPr>
              <p:nvPr/>
            </p:nvSpPr>
            <p:spPr bwMode="auto">
              <a:xfrm>
                <a:off x="6241124" y="4098051"/>
                <a:ext cx="692818" cy="273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tIns="28800" bIns="2880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7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normalized</a:t>
                </a:r>
                <a:br>
                  <a:rPr lang="en-US" sz="700" i="1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7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phase space</a:t>
                </a:r>
                <a:endParaRPr lang="de-DE" sz="1000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8" name="Gerade Verbindung mit Pfeil 77"/>
              <p:cNvCxnSpPr/>
              <p:nvPr/>
            </p:nvCxnSpPr>
            <p:spPr>
              <a:xfrm flipV="1">
                <a:off x="5411518" y="5093102"/>
                <a:ext cx="0" cy="26993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>
              <a:spLocks noChangeArrowheads="1"/>
            </p:cNvSpPr>
            <p:nvPr/>
          </p:nvSpPr>
          <p:spPr bwMode="auto">
            <a:xfrm>
              <a:off x="5323975" y="3830886"/>
              <a:ext cx="1308371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LS margins at ES1</a:t>
              </a:r>
              <a:endParaRPr lang="de-DE" sz="105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499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Constraints:</a:t>
            </a:r>
            <a:br>
              <a:rPr lang="en-US" dirty="0" smtClean="0"/>
            </a:br>
            <a:r>
              <a:rPr lang="en-US" dirty="0" smtClean="0"/>
              <a:t>Spiral Step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Thermal load on ES wires</a:t>
            </a:r>
          </a:p>
          <a:p>
            <a:pPr lvl="1"/>
            <a:r>
              <a:rPr lang="en-US" dirty="0" smtClean="0"/>
              <a:t>SIS100: 100</a:t>
            </a:r>
            <a:r>
              <a:rPr lang="el-GR" dirty="0" smtClean="0"/>
              <a:t>μ</a:t>
            </a:r>
            <a:r>
              <a:rPr lang="en-US" dirty="0" smtClean="0"/>
              <a:t>m W-Re25% wires at 1N tension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dE</a:t>
            </a:r>
            <a:r>
              <a:rPr lang="en-US" dirty="0" smtClean="0"/>
              <a:t>/dx of heavy ions like U</a:t>
            </a:r>
            <a:r>
              <a:rPr lang="en-US" baseline="30000" dirty="0" smtClean="0"/>
              <a:t>28+</a:t>
            </a:r>
            <a:endParaRPr lang="en-US" dirty="0" smtClean="0"/>
          </a:p>
          <a:p>
            <a:pPr lvl="1"/>
            <a:r>
              <a:rPr lang="en-US" dirty="0" smtClean="0"/>
              <a:t>Temperatures critical for small spiral step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Spiral step must be at least 8 to 10mm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Particle amplitudes over last three turns</a:t>
            </a:r>
          </a:p>
          <a:p>
            <a:pPr lvl="1"/>
            <a:r>
              <a:rPr lang="en-US" dirty="0" smtClean="0"/>
              <a:t>Strongly constrained by </a:t>
            </a:r>
            <a:r>
              <a:rPr lang="en-US" dirty="0" err="1" smtClean="0"/>
              <a:t>cryo</a:t>
            </a:r>
            <a:r>
              <a:rPr lang="en-US" dirty="0" smtClean="0"/>
              <a:t>-catchers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-catcher distribution matched to amplitudes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Spiral step must not exceed 12 to 14mm</a:t>
            </a:r>
          </a:p>
          <a:p>
            <a:pPr lvl="1"/>
            <a:endParaRPr lang="en-US" dirty="0" smtClean="0"/>
          </a:p>
        </p:txBody>
      </p:sp>
      <p:grpSp>
        <p:nvGrpSpPr>
          <p:cNvPr id="49" name="Gruppieren 48"/>
          <p:cNvGrpSpPr/>
          <p:nvPr/>
        </p:nvGrpSpPr>
        <p:grpSpPr>
          <a:xfrm>
            <a:off x="296268" y="4310180"/>
            <a:ext cx="2750521" cy="2216258"/>
            <a:chOff x="296268" y="4310180"/>
            <a:chExt cx="2750521" cy="2216258"/>
          </a:xfrm>
        </p:grpSpPr>
        <p:sp>
          <p:nvSpPr>
            <p:cNvPr id="33" name="Textfeld 32"/>
            <p:cNvSpPr txBox="1">
              <a:spLocks noChangeArrowheads="1"/>
            </p:cNvSpPr>
            <p:nvPr/>
          </p:nvSpPr>
          <p:spPr bwMode="auto">
            <a:xfrm>
              <a:off x="642111" y="4310180"/>
              <a:ext cx="2305438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Amplitudes over the last three turns</a:t>
              </a:r>
              <a:endParaRPr lang="de-DE" sz="1050" dirty="0" smtClean="0"/>
            </a:p>
          </p:txBody>
        </p: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68" y="4463547"/>
              <a:ext cx="2750521" cy="2062891"/>
            </a:xfrm>
            <a:prstGeom prst="rect">
              <a:avLst/>
            </a:prstGeom>
          </p:spPr>
        </p:pic>
      </p:grpSp>
      <p:grpSp>
        <p:nvGrpSpPr>
          <p:cNvPr id="48" name="Gruppieren 47"/>
          <p:cNvGrpSpPr/>
          <p:nvPr/>
        </p:nvGrpSpPr>
        <p:grpSpPr>
          <a:xfrm>
            <a:off x="3230071" y="4310180"/>
            <a:ext cx="2750521" cy="2216258"/>
            <a:chOff x="3230071" y="4310180"/>
            <a:chExt cx="2750521" cy="2216258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071" y="4463547"/>
              <a:ext cx="2750521" cy="2062891"/>
            </a:xfrm>
            <a:prstGeom prst="rect">
              <a:avLst/>
            </a:prstGeom>
          </p:spPr>
        </p:pic>
        <p:sp>
          <p:nvSpPr>
            <p:cNvPr id="45" name="Textfeld 44"/>
            <p:cNvSpPr txBox="1">
              <a:spLocks noChangeArrowheads="1"/>
            </p:cNvSpPr>
            <p:nvPr/>
          </p:nvSpPr>
          <p:spPr bwMode="auto">
            <a:xfrm>
              <a:off x="3866619" y="4310180"/>
              <a:ext cx="1779654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Last three turns in sector 4</a:t>
              </a:r>
              <a:endParaRPr lang="de-DE" sz="1050" dirty="0" smtClean="0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6108300" y="4310180"/>
            <a:ext cx="2750521" cy="2216258"/>
            <a:chOff x="6108300" y="4310180"/>
            <a:chExt cx="2750521" cy="2216258"/>
          </a:xfrm>
        </p:grpSpPr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300" y="4463547"/>
              <a:ext cx="2750521" cy="2062891"/>
            </a:xfrm>
            <a:prstGeom prst="rect">
              <a:avLst/>
            </a:prstGeom>
          </p:spPr>
        </p:pic>
        <p:sp>
          <p:nvSpPr>
            <p:cNvPr id="46" name="Textfeld 45"/>
            <p:cNvSpPr txBox="1">
              <a:spLocks noChangeArrowheads="1"/>
            </p:cNvSpPr>
            <p:nvPr/>
          </p:nvSpPr>
          <p:spPr bwMode="auto">
            <a:xfrm>
              <a:off x="6372084" y="4310180"/>
              <a:ext cx="2425664" cy="2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Matched acceptance at </a:t>
              </a:r>
              <a:r>
                <a:rPr lang="en-US" sz="1050" dirty="0" err="1" smtClean="0"/>
                <a:t>cryo</a:t>
              </a:r>
              <a:r>
                <a:rPr lang="en-US" sz="1050" dirty="0" smtClean="0"/>
                <a:t>-catchers</a:t>
              </a:r>
              <a:endParaRPr lang="de-DE" sz="1050" dirty="0" smtClean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600717" y="1268917"/>
            <a:ext cx="3930992" cy="2088049"/>
            <a:chOff x="4600717" y="1268917"/>
            <a:chExt cx="3930992" cy="2088049"/>
          </a:xfrm>
        </p:grpSpPr>
        <p:sp>
          <p:nvSpPr>
            <p:cNvPr id="20" name="Textfeld 19"/>
            <p:cNvSpPr txBox="1">
              <a:spLocks noChangeArrowheads="1"/>
            </p:cNvSpPr>
            <p:nvPr/>
          </p:nvSpPr>
          <p:spPr bwMode="auto">
            <a:xfrm>
              <a:off x="4600717" y="1268917"/>
              <a:ext cx="3340979" cy="22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dirty="0" smtClean="0"/>
                <a:t>Thermal load on ES wires for U</a:t>
              </a:r>
              <a:r>
                <a:rPr lang="en-US" sz="1100" baseline="30000" dirty="0" smtClean="0"/>
                <a:t>28+</a:t>
              </a:r>
              <a:r>
                <a:rPr lang="en-US" sz="1100" dirty="0" smtClean="0"/>
                <a:t> design intensities</a:t>
              </a:r>
              <a:endParaRPr lang="de-DE" sz="1050" dirty="0" smtClean="0"/>
            </a:p>
          </p:txBody>
        </p:sp>
        <p:grpSp>
          <p:nvGrpSpPr>
            <p:cNvPr id="40" name="Gruppieren 39"/>
            <p:cNvGrpSpPr/>
            <p:nvPr/>
          </p:nvGrpSpPr>
          <p:grpSpPr>
            <a:xfrm>
              <a:off x="4656274" y="1488662"/>
              <a:ext cx="3875435" cy="1825853"/>
              <a:chOff x="4656274" y="1488662"/>
              <a:chExt cx="3875435" cy="1825853"/>
            </a:xfrm>
          </p:grpSpPr>
          <p:grpSp>
            <p:nvGrpSpPr>
              <p:cNvPr id="29" name="Gruppieren 28"/>
              <p:cNvGrpSpPr/>
              <p:nvPr/>
            </p:nvGrpSpPr>
            <p:grpSpPr>
              <a:xfrm>
                <a:off x="4656274" y="1488662"/>
                <a:ext cx="2309676" cy="1825853"/>
                <a:chOff x="4656274" y="1488662"/>
                <a:chExt cx="2309676" cy="1825853"/>
              </a:xfrm>
            </p:grpSpPr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6274" y="1488662"/>
                  <a:ext cx="2309676" cy="1825853"/>
                </a:xfrm>
                <a:prstGeom prst="rect">
                  <a:avLst/>
                </a:prstGeom>
              </p:spPr>
            </p:pic>
            <p:sp>
              <p:nvSpPr>
                <p:cNvPr id="28" name="Textfeld 27"/>
                <p:cNvSpPr txBox="1"/>
                <p:nvPr/>
              </p:nvSpPr>
              <p:spPr>
                <a:xfrm>
                  <a:off x="5063641" y="2573594"/>
                  <a:ext cx="636713" cy="4154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 smtClean="0">
                      <a:latin typeface="+mj-lt"/>
                    </a:rPr>
                    <a:t>400 MeV/u</a:t>
                  </a:r>
                  <a:endParaRPr lang="de-DE" sz="700" dirty="0" smtClean="0">
                    <a:latin typeface="+mj-lt"/>
                  </a:endParaRPr>
                </a:p>
                <a:p>
                  <a:r>
                    <a:rPr lang="de-DE" sz="700" dirty="0" smtClean="0">
                      <a:latin typeface="+mj-lt"/>
                    </a:rPr>
                    <a:t>5mm </a:t>
                  </a:r>
                  <a:r>
                    <a:rPr lang="de-DE" sz="700" dirty="0" err="1" smtClean="0">
                      <a:latin typeface="+mj-lt"/>
                    </a:rPr>
                    <a:t>step</a:t>
                  </a:r>
                  <a:endParaRPr lang="de-DE" sz="700" dirty="0" smtClean="0">
                    <a:latin typeface="+mj-lt"/>
                  </a:endParaRPr>
                </a:p>
                <a:p>
                  <a:r>
                    <a:rPr lang="en-US" sz="700" dirty="0" smtClean="0">
                      <a:latin typeface="+mj-lt"/>
                    </a:rPr>
                    <a:t>10</a:t>
                  </a:r>
                  <a:r>
                    <a:rPr lang="en-US" sz="700" baseline="30000" dirty="0" smtClean="0">
                      <a:latin typeface="+mj-lt"/>
                    </a:rPr>
                    <a:t>11</a:t>
                  </a:r>
                  <a:r>
                    <a:rPr lang="en-US" sz="700" dirty="0" smtClean="0">
                      <a:latin typeface="+mj-lt"/>
                    </a:rPr>
                    <a:t> ions/s</a:t>
                  </a:r>
                  <a:endParaRPr lang="de-DE" sz="700" dirty="0" smtClean="0"/>
                </a:p>
              </p:txBody>
            </p:sp>
          </p:grpSp>
          <p:grpSp>
            <p:nvGrpSpPr>
              <p:cNvPr id="39" name="Gruppieren 38"/>
              <p:cNvGrpSpPr/>
              <p:nvPr/>
            </p:nvGrpSpPr>
            <p:grpSpPr>
              <a:xfrm>
                <a:off x="6517576" y="1920755"/>
                <a:ext cx="2014133" cy="1209876"/>
                <a:chOff x="6517576" y="1920755"/>
                <a:chExt cx="2014133" cy="1209876"/>
              </a:xfrm>
            </p:grpSpPr>
            <p:grpSp>
              <p:nvGrpSpPr>
                <p:cNvPr id="19" name="Gruppieren 18"/>
                <p:cNvGrpSpPr/>
                <p:nvPr/>
              </p:nvGrpSpPr>
              <p:grpSpPr>
                <a:xfrm>
                  <a:off x="6517576" y="1920755"/>
                  <a:ext cx="2014133" cy="1209876"/>
                  <a:chOff x="6462693" y="2106027"/>
                  <a:chExt cx="2014133" cy="1209876"/>
                </a:xfrm>
              </p:grpSpPr>
              <p:pic>
                <p:nvPicPr>
                  <p:cNvPr id="15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2693" y="2106027"/>
                    <a:ext cx="2014133" cy="12098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8" name="Textfeld 17"/>
                  <p:cNvSpPr txBox="1"/>
                  <p:nvPr/>
                </p:nvSpPr>
                <p:spPr>
                  <a:xfrm>
                    <a:off x="7684150" y="2174585"/>
                    <a:ext cx="619080" cy="41549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700" dirty="0" smtClean="0">
                        <a:latin typeface="+mj-lt"/>
                      </a:rPr>
                      <a:t>Ø</a:t>
                    </a:r>
                    <a:r>
                      <a:rPr lang="de-DE" sz="700" dirty="0" smtClean="0"/>
                      <a:t> 100 </a:t>
                    </a:r>
                    <a:r>
                      <a:rPr lang="de-DE" sz="700" dirty="0" smtClean="0">
                        <a:latin typeface="Symbol" panose="05050102010706020507" pitchFamily="18" charset="2"/>
                      </a:rPr>
                      <a:t>m</a:t>
                    </a:r>
                    <a:r>
                      <a:rPr lang="de-DE" sz="700" dirty="0" smtClean="0"/>
                      <a:t>m</a:t>
                    </a:r>
                  </a:p>
                  <a:p>
                    <a:r>
                      <a:rPr lang="de-DE" sz="700" dirty="0" smtClean="0"/>
                      <a:t>W-Re25%</a:t>
                    </a:r>
                  </a:p>
                  <a:p>
                    <a:r>
                      <a:rPr lang="de-DE" sz="700" dirty="0" smtClean="0"/>
                      <a:t>W-Re3.3%</a:t>
                    </a:r>
                    <a:endParaRPr lang="de-DE" sz="700" dirty="0"/>
                  </a:p>
                </p:txBody>
              </p:sp>
            </p:grpSp>
            <p:grpSp>
              <p:nvGrpSpPr>
                <p:cNvPr id="25" name="Gruppieren 24"/>
                <p:cNvGrpSpPr/>
                <p:nvPr/>
              </p:nvGrpSpPr>
              <p:grpSpPr>
                <a:xfrm>
                  <a:off x="6817633" y="2573594"/>
                  <a:ext cx="1572646" cy="403435"/>
                  <a:chOff x="6762750" y="2758866"/>
                  <a:chExt cx="1572646" cy="403435"/>
                </a:xfrm>
              </p:grpSpPr>
              <p:cxnSp>
                <p:nvCxnSpPr>
                  <p:cNvPr id="22" name="Gerader Verbinder 21"/>
                  <p:cNvCxnSpPr/>
                  <p:nvPr/>
                </p:nvCxnSpPr>
                <p:spPr>
                  <a:xfrm>
                    <a:off x="6762750" y="2970020"/>
                    <a:ext cx="1572646" cy="0"/>
                  </a:xfrm>
                  <a:prstGeom prst="line">
                    <a:avLst/>
                  </a:prstGeom>
                  <a:ln w="19050">
                    <a:solidFill>
                      <a:srgbClr val="FFFF00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Gerader Verbinder 22"/>
                  <p:cNvCxnSpPr/>
                  <p:nvPr/>
                </p:nvCxnSpPr>
                <p:spPr>
                  <a:xfrm flipV="1">
                    <a:off x="7917373" y="2758866"/>
                    <a:ext cx="0" cy="403435"/>
                  </a:xfrm>
                  <a:prstGeom prst="line">
                    <a:avLst/>
                  </a:prstGeom>
                  <a:ln w="19050">
                    <a:solidFill>
                      <a:srgbClr val="FFFF00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Kreuz 37"/>
                <p:cNvSpPr>
                  <a:spLocks noChangeAspect="1"/>
                </p:cNvSpPr>
                <p:nvPr/>
              </p:nvSpPr>
              <p:spPr>
                <a:xfrm rot="2700000">
                  <a:off x="7581624" y="2585825"/>
                  <a:ext cx="142560" cy="142560"/>
                </a:xfrm>
                <a:prstGeom prst="plus">
                  <a:avLst>
                    <a:gd name="adj" fmla="val 43483"/>
                  </a:avLst>
                </a:prstGeom>
                <a:solidFill>
                  <a:srgbClr val="0000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30" name="Textfeld 29"/>
            <p:cNvSpPr txBox="1">
              <a:spLocks noChangeArrowheads="1"/>
            </p:cNvSpPr>
            <p:nvPr/>
          </p:nvSpPr>
          <p:spPr bwMode="auto">
            <a:xfrm>
              <a:off x="7243373" y="3175693"/>
              <a:ext cx="1221809" cy="18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tIns="28800" bIns="28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i="1" dirty="0" smtClean="0">
                  <a:solidFill>
                    <a:schemeClr val="bg1">
                      <a:lumMod val="65000"/>
                    </a:schemeClr>
                  </a:solidFill>
                </a:rPr>
                <a:t>Courtesy N. Pyka, GSI</a:t>
              </a:r>
              <a:endParaRPr lang="de-DE" sz="800" i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half" idx="16"/>
          </p:nvPr>
        </p:nvSpPr>
        <p:spPr>
          <a:xfrm>
            <a:off x="4760354" y="1378072"/>
            <a:ext cx="4038600" cy="2073303"/>
          </a:xfrm>
        </p:spPr>
        <p:txBody>
          <a:bodyPr/>
          <a:lstStyle/>
          <a:p>
            <a:r>
              <a:rPr lang="en-US" dirty="0" smtClean="0"/>
              <a:t>Systematic effects relevant for SX design</a:t>
            </a:r>
          </a:p>
          <a:p>
            <a:pPr lvl="1"/>
            <a:r>
              <a:rPr lang="en-US" dirty="0" smtClean="0"/>
              <a:t>Amplitude-dependent tune shift (ADTS)</a:t>
            </a:r>
          </a:p>
          <a:p>
            <a:pPr lvl="1"/>
            <a:r>
              <a:rPr lang="en-US" dirty="0" smtClean="0"/>
              <a:t>Momentum-dependence beyond chromaticity</a:t>
            </a:r>
          </a:p>
          <a:p>
            <a:pPr lvl="1"/>
            <a:r>
              <a:rPr lang="en-US" dirty="0" smtClean="0"/>
              <a:t>Parasitic resonances</a:t>
            </a:r>
          </a:p>
          <a:p>
            <a:pPr lvl="1"/>
            <a:endParaRPr lang="en-US" dirty="0"/>
          </a:p>
          <a:p>
            <a:r>
              <a:rPr lang="en-US" dirty="0" smtClean="0"/>
              <a:t>Random effects left for error studies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Simplest lattice for 3</a:t>
            </a:r>
            <a:r>
              <a:rPr lang="en-US" baseline="30000" dirty="0" smtClean="0"/>
              <a:t>rd</a:t>
            </a:r>
            <a:r>
              <a:rPr lang="en-US" dirty="0" smtClean="0"/>
              <a:t> order resonant SX</a:t>
            </a:r>
          </a:p>
          <a:p>
            <a:pPr lvl="1"/>
            <a:r>
              <a:rPr lang="en-US" dirty="0" err="1" smtClean="0"/>
              <a:t>Sextupoles</a:t>
            </a:r>
            <a:r>
              <a:rPr lang="en-US" dirty="0" smtClean="0"/>
              <a:t> for resonance excitation only</a:t>
            </a:r>
          </a:p>
          <a:p>
            <a:pPr lvl="1"/>
            <a:r>
              <a:rPr lang="en-US" dirty="0" smtClean="0"/>
              <a:t>No resonance but extraction resonance excited</a:t>
            </a:r>
          </a:p>
          <a:p>
            <a:endParaRPr lang="en-US" dirty="0" smtClean="0"/>
          </a:p>
          <a:p>
            <a:r>
              <a:rPr lang="en-US" dirty="0" smtClean="0"/>
              <a:t>Additional nonlinearities in real SX lattices</a:t>
            </a:r>
          </a:p>
          <a:p>
            <a:pPr lvl="1"/>
            <a:r>
              <a:rPr lang="en-US" dirty="0" err="1" smtClean="0"/>
              <a:t>Sextupoles</a:t>
            </a:r>
            <a:r>
              <a:rPr lang="en-US" dirty="0" smtClean="0"/>
              <a:t> for chromaticity correction</a:t>
            </a:r>
          </a:p>
          <a:p>
            <a:pPr lvl="1"/>
            <a:r>
              <a:rPr lang="en-US" dirty="0" smtClean="0"/>
              <a:t>Quadrupole fringe fields (pseudo-</a:t>
            </a:r>
            <a:r>
              <a:rPr lang="en-US" dirty="0" err="1" smtClean="0"/>
              <a:t>octupole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Higher multipoles from field errors of main magnets</a:t>
            </a:r>
          </a:p>
          <a:p>
            <a:pPr lvl="2"/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Nonlinearities in SX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72338"/>
              </p:ext>
            </p:extLst>
          </p:nvPr>
        </p:nvGraphicFramePr>
        <p:xfrm>
          <a:off x="1123983" y="3724290"/>
          <a:ext cx="6901312" cy="25374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49343">
                  <a:extLst>
                    <a:ext uri="{9D8B030D-6E8A-4147-A177-3AD203B41FA5}">
                      <a16:colId xmlns:a16="http://schemas.microsoft.com/office/drawing/2014/main" val="2570520195"/>
                    </a:ext>
                  </a:extLst>
                </a:gridCol>
                <a:gridCol w="1997393">
                  <a:extLst>
                    <a:ext uri="{9D8B030D-6E8A-4147-A177-3AD203B41FA5}">
                      <a16:colId xmlns:a16="http://schemas.microsoft.com/office/drawing/2014/main" val="2360705595"/>
                    </a:ext>
                  </a:extLst>
                </a:gridCol>
                <a:gridCol w="3154576">
                  <a:extLst>
                    <a:ext uri="{9D8B030D-6E8A-4147-A177-3AD203B41FA5}">
                      <a16:colId xmlns:a16="http://schemas.microsoft.com/office/drawing/2014/main" val="1892897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Type of NL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Source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Effect</a:t>
                      </a:r>
                      <a:endParaRPr lang="de-D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42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Quadrupole </a:t>
                      </a:r>
                      <a:r>
                        <a:rPr lang="en-US" sz="1050" baseline="0" dirty="0" smtClean="0"/>
                        <a:t>fringe fields</a:t>
                      </a:r>
                      <a:endParaRPr lang="de-D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Quadrupoles</a:t>
                      </a:r>
                      <a:endParaRPr lang="de-D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ADTS in first order</a:t>
                      </a:r>
                      <a:br>
                        <a:rPr lang="en-US" sz="1050" dirty="0" smtClean="0"/>
                      </a:br>
                      <a:r>
                        <a:rPr lang="en-US" sz="1050" dirty="0" smtClean="0"/>
                        <a:t>of the pseudo-</a:t>
                      </a:r>
                      <a:r>
                        <a:rPr lang="en-US" sz="1050" dirty="0" err="1" smtClean="0"/>
                        <a:t>octupole</a:t>
                      </a:r>
                      <a:r>
                        <a:rPr lang="en-US" sz="1050" baseline="0" dirty="0" smtClean="0"/>
                        <a:t> strengths</a:t>
                      </a:r>
                      <a:endParaRPr lang="de-DE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4120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Even</a:t>
                      </a:r>
                      <a:r>
                        <a:rPr lang="en-US" sz="1050" baseline="0" dirty="0" smtClean="0"/>
                        <a:t> multipoles</a:t>
                      </a:r>
                      <a:endParaRPr lang="de-D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Allowed</a:t>
                      </a:r>
                      <a:r>
                        <a:rPr lang="en-US" sz="1050" baseline="0" dirty="0" smtClean="0"/>
                        <a:t> errors of q</a:t>
                      </a:r>
                      <a:r>
                        <a:rPr lang="en-US" sz="1050" dirty="0" smtClean="0"/>
                        <a:t>uadrupoles</a:t>
                      </a:r>
                      <a:endParaRPr lang="de-D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ADTS</a:t>
                      </a:r>
                      <a:r>
                        <a:rPr lang="en-US" sz="1050" baseline="0" dirty="0" smtClean="0"/>
                        <a:t> in first order</a:t>
                      </a:r>
                      <a:br>
                        <a:rPr lang="en-US" sz="1050" baseline="0" dirty="0" smtClean="0"/>
                      </a:br>
                      <a:r>
                        <a:rPr lang="en-US" sz="1050" baseline="0" dirty="0" smtClean="0"/>
                        <a:t>of the multipole strengths</a:t>
                      </a:r>
                      <a:endParaRPr lang="de-DE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24039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en-US" sz="1050" dirty="0" smtClean="0"/>
                        <a:t>Odd multipoles</a:t>
                      </a:r>
                      <a:br>
                        <a:rPr lang="en-US" sz="1050" dirty="0" smtClean="0"/>
                      </a:br>
                      <a:endParaRPr lang="de-D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Resonance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err="1" smtClean="0"/>
                        <a:t>sextupoles</a:t>
                      </a:r>
                      <a:endParaRPr lang="en-US" sz="1050" baseline="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dirty="0" smtClean="0"/>
                        <a:t>ADTS in second order</a:t>
                      </a:r>
                      <a:br>
                        <a:rPr lang="en-US" sz="1050" dirty="0" smtClean="0"/>
                      </a:br>
                      <a:r>
                        <a:rPr lang="en-US" sz="1050" baseline="0" dirty="0" smtClean="0"/>
                        <a:t>of the multipole strengths</a:t>
                      </a:r>
                      <a:br>
                        <a:rPr lang="en-US" sz="1050" baseline="0" dirty="0" smtClean="0"/>
                      </a:br>
                      <a:endParaRPr lang="en-US" sz="1050" baseline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Momentum-dependent ADTS</a:t>
                      </a:r>
                      <a:br>
                        <a:rPr lang="en-US" sz="1050" baseline="0" dirty="0" smtClean="0"/>
                      </a:br>
                      <a:r>
                        <a:rPr lang="en-US" sz="1050" baseline="0" dirty="0" smtClean="0"/>
                        <a:t>by feed-down from dispersion</a:t>
                      </a:r>
                      <a:endParaRPr lang="de-DE" sz="1050" dirty="0" smtClean="0"/>
                    </a:p>
                    <a:p>
                      <a:endParaRPr lang="en-US" sz="105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2408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Chromaticity </a:t>
                      </a:r>
                      <a:r>
                        <a:rPr lang="en-US" sz="1050" baseline="0" dirty="0" err="1" smtClean="0"/>
                        <a:t>sextupoles</a:t>
                      </a:r>
                      <a:endParaRPr lang="de-DE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3497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Allowed errors of dipoles</a:t>
                      </a:r>
                      <a:endParaRPr lang="de-DE" sz="105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46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Sextupoles</a:t>
                      </a:r>
                      <a:endParaRPr lang="de-D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Resonance </a:t>
                      </a:r>
                      <a:r>
                        <a:rPr lang="en-US" sz="1050" dirty="0" err="1" smtClean="0"/>
                        <a:t>sextupoles</a:t>
                      </a:r>
                      <a:endParaRPr lang="de-D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Excitation of unwanted resonances</a:t>
                      </a:r>
                      <a:endParaRPr lang="de-DE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665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6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Errors of Main Magnets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13.02.2024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SX-WS 5/SIS100 layout: nonlinear dynamics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General remarks on main magnets</a:t>
            </a:r>
          </a:p>
          <a:p>
            <a:pPr lvl="1"/>
            <a:r>
              <a:rPr lang="en-US" dirty="0" smtClean="0"/>
              <a:t>Super-ferric magnets with small aperture</a:t>
            </a:r>
          </a:p>
          <a:p>
            <a:pPr lvl="1"/>
            <a:r>
              <a:rPr lang="en-US" dirty="0" smtClean="0"/>
              <a:t>Field quality expected to be inferior to NC magnets</a:t>
            </a:r>
          </a:p>
          <a:p>
            <a:endParaRPr lang="en-US" dirty="0" smtClean="0"/>
          </a:p>
          <a:p>
            <a:r>
              <a:rPr lang="en-US" dirty="0" smtClean="0"/>
              <a:t>Dipoles</a:t>
            </a:r>
          </a:p>
          <a:p>
            <a:pPr lvl="1"/>
            <a:r>
              <a:rPr lang="en-US" dirty="0" smtClean="0"/>
              <a:t>All dipoles measured at GSI serial test facility</a:t>
            </a:r>
          </a:p>
          <a:p>
            <a:pPr lvl="1"/>
            <a:r>
              <a:rPr lang="en-US" dirty="0" smtClean="0"/>
              <a:t>Multipole data available up to order 7</a:t>
            </a:r>
          </a:p>
          <a:p>
            <a:pPr lvl="1"/>
            <a:r>
              <a:rPr lang="en-US" dirty="0" smtClean="0"/>
              <a:t>Average data based on 110 dipoles</a:t>
            </a:r>
          </a:p>
          <a:p>
            <a:pPr lvl="1"/>
            <a:r>
              <a:rPr lang="en-US" dirty="0" smtClean="0"/>
              <a:t>B3 and B5 significant for SX</a:t>
            </a:r>
          </a:p>
          <a:p>
            <a:pPr lvl="1"/>
            <a:r>
              <a:rPr lang="en-US" dirty="0" smtClean="0"/>
              <a:t>Allowed components included into SX design</a:t>
            </a:r>
            <a:br>
              <a:rPr lang="en-US" dirty="0" smtClean="0"/>
            </a:br>
            <a:r>
              <a:rPr lang="en-US" dirty="0" smtClean="0"/>
              <a:t>as systematic multipoles (B3, B5, B7)</a:t>
            </a:r>
          </a:p>
          <a:p>
            <a:pPr lvl="1"/>
            <a:r>
              <a:rPr lang="en-US" dirty="0" smtClean="0"/>
              <a:t>Other components included in error studies</a:t>
            </a:r>
          </a:p>
          <a:p>
            <a:pPr lvl="1"/>
            <a:endParaRPr lang="en-US" dirty="0"/>
          </a:p>
          <a:p>
            <a:r>
              <a:rPr lang="en-US" dirty="0" smtClean="0"/>
              <a:t>Quadrupoles</a:t>
            </a:r>
            <a:endParaRPr lang="en-US" dirty="0"/>
          </a:p>
          <a:p>
            <a:pPr lvl="1"/>
            <a:r>
              <a:rPr lang="en-US" dirty="0" smtClean="0"/>
              <a:t>Field measured by manufacturer</a:t>
            </a:r>
          </a:p>
          <a:p>
            <a:pPr lvl="1"/>
            <a:r>
              <a:rPr lang="en-US" dirty="0" smtClean="0"/>
              <a:t>Presently ~20 magnets measured</a:t>
            </a:r>
          </a:p>
          <a:p>
            <a:pPr lvl="1"/>
            <a:r>
              <a:rPr lang="en-US" dirty="0" smtClean="0"/>
              <a:t>Multipole data available up to order 10</a:t>
            </a:r>
          </a:p>
          <a:p>
            <a:pPr lvl="1"/>
            <a:r>
              <a:rPr lang="en-US" dirty="0" smtClean="0"/>
              <a:t>B6 unexpectedly large</a:t>
            </a:r>
          </a:p>
          <a:p>
            <a:pPr lvl="1"/>
            <a:r>
              <a:rPr lang="en-US" dirty="0" smtClean="0"/>
              <a:t>Allowed components included into SX design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 systematic multipoles (B6, B10)</a:t>
            </a:r>
          </a:p>
          <a:p>
            <a:pPr lvl="1"/>
            <a:r>
              <a:rPr lang="en-US" dirty="0" smtClean="0"/>
              <a:t>Other components included in error studies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50" y="3898072"/>
            <a:ext cx="3308399" cy="25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44" y="1378072"/>
            <a:ext cx="3308399" cy="2520000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75215"/>
              </p:ext>
            </p:extLst>
          </p:nvPr>
        </p:nvGraphicFramePr>
        <p:xfrm>
          <a:off x="7705297" y="2123722"/>
          <a:ext cx="1207135" cy="91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4480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|</a:t>
                      </a:r>
                      <a:r>
                        <a:rPr lang="en-US" sz="900" dirty="0" err="1" smtClean="0"/>
                        <a:t>knL</a:t>
                      </a:r>
                      <a:r>
                        <a:rPr lang="en-US" sz="900" dirty="0" smtClean="0"/>
                        <a:t>|</a:t>
                      </a:r>
                      <a:r>
                        <a:rPr lang="en-US" sz="900" baseline="0" dirty="0" smtClean="0"/>
                        <a:t> * m</a:t>
                      </a:r>
                      <a:r>
                        <a:rPr lang="en-US" sz="900" baseline="30000" dirty="0" smtClean="0"/>
                        <a:t>n-1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91321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0.03</a:t>
                      </a:r>
                      <a:r>
                        <a:rPr lang="en-US" sz="900" baseline="0" dirty="0" smtClean="0"/>
                        <a:t> … 0.09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631527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300</a:t>
                      </a:r>
                      <a:r>
                        <a:rPr lang="en-US" sz="900" baseline="0" dirty="0" smtClean="0"/>
                        <a:t> … 400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547413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7∙10</a:t>
                      </a:r>
                      <a:r>
                        <a:rPr lang="en-US" sz="900" baseline="30000" dirty="0" smtClean="0"/>
                        <a:t>6</a:t>
                      </a:r>
                      <a:r>
                        <a:rPr lang="en-US" sz="900" baseline="0" dirty="0" smtClean="0"/>
                        <a:t> … 2</a:t>
                      </a:r>
                      <a:r>
                        <a:rPr lang="en-US" sz="900" dirty="0" smtClean="0"/>
                        <a:t>∙10</a:t>
                      </a:r>
                      <a:r>
                        <a:rPr lang="en-US" sz="900" baseline="30000" dirty="0" smtClean="0"/>
                        <a:t>7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15260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02682"/>
              </p:ext>
            </p:extLst>
          </p:nvPr>
        </p:nvGraphicFramePr>
        <p:xfrm>
          <a:off x="7676855" y="4815172"/>
          <a:ext cx="1264285" cy="685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1630">
                  <a:extLst>
                    <a:ext uri="{9D8B030D-6E8A-4147-A177-3AD203B41FA5}">
                      <a16:colId xmlns:a16="http://schemas.microsoft.com/office/drawing/2014/main" val="1774396661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469413802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|</a:t>
                      </a:r>
                      <a:r>
                        <a:rPr lang="en-US" sz="900" dirty="0" err="1" smtClean="0"/>
                        <a:t>knL</a:t>
                      </a:r>
                      <a:r>
                        <a:rPr lang="en-US" sz="900" dirty="0" smtClean="0"/>
                        <a:t>|</a:t>
                      </a:r>
                      <a:r>
                        <a:rPr lang="en-US" sz="900" baseline="0" dirty="0" smtClean="0"/>
                        <a:t> * m</a:t>
                      </a:r>
                      <a:r>
                        <a:rPr lang="en-US" sz="900" baseline="30000" dirty="0" smtClean="0"/>
                        <a:t>n-1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91321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7∙10</a:t>
                      </a:r>
                      <a:r>
                        <a:rPr lang="en-US" sz="900" baseline="30000" dirty="0" smtClean="0"/>
                        <a:t>3</a:t>
                      </a:r>
                      <a:r>
                        <a:rPr lang="en-US" sz="900" baseline="0" dirty="0" smtClean="0"/>
                        <a:t> … </a:t>
                      </a:r>
                      <a:r>
                        <a:rPr lang="en-US" sz="900" dirty="0" smtClean="0"/>
                        <a:t>10</a:t>
                      </a:r>
                      <a:r>
                        <a:rPr lang="en-US" sz="900" baseline="30000" dirty="0" smtClean="0"/>
                        <a:t>4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547413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</a:t>
                      </a:r>
                      <a:r>
                        <a:rPr lang="en-US" sz="900" baseline="30000" dirty="0" smtClean="0"/>
                        <a:t>12</a:t>
                      </a:r>
                      <a:r>
                        <a:rPr lang="en-US" sz="900" baseline="0" dirty="0" smtClean="0"/>
                        <a:t> … 2</a:t>
                      </a:r>
                      <a:r>
                        <a:rPr lang="en-US" sz="900" dirty="0" smtClean="0"/>
                        <a:t>∙10</a:t>
                      </a:r>
                      <a:r>
                        <a:rPr lang="en-US" sz="900" baseline="30000" dirty="0" smtClean="0"/>
                        <a:t>12</a:t>
                      </a:r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1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2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2447</Words>
  <Application>Microsoft Office PowerPoint</Application>
  <PresentationFormat>Bildschirmpräsentation (4:3)</PresentationFormat>
  <Paragraphs>564</Paragraphs>
  <Slides>19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Wingdings</vt:lpstr>
      <vt:lpstr>gsi-folienmaster</vt:lpstr>
      <vt:lpstr>SIS100 extraction layout: Influence of nonlinear beam dynamics</vt:lpstr>
      <vt:lpstr>Contents</vt:lpstr>
      <vt:lpstr>SIS100: Overview</vt:lpstr>
      <vt:lpstr>SIS100: Charge Separator Lattice</vt:lpstr>
      <vt:lpstr>SIS100: Slow Extraction Layout</vt:lpstr>
      <vt:lpstr>Constraints: Extraction Channel</vt:lpstr>
      <vt:lpstr>Constraints: Spiral Step</vt:lpstr>
      <vt:lpstr>Nonlinearities in SX</vt:lpstr>
      <vt:lpstr>Field Errors of Main Magnets</vt:lpstr>
      <vt:lpstr>Systematic Field Errors: Geometric Effects</vt:lpstr>
      <vt:lpstr>Systematic Field Errors: Chromatic Effects</vt:lpstr>
      <vt:lpstr>KO SX with Systematic Field Errors</vt:lpstr>
      <vt:lpstr>A simple commissioning scheme?</vt:lpstr>
      <vt:lpstr>COSE as Alternative Scheme</vt:lpstr>
      <vt:lpstr>Other NL Effects</vt:lpstr>
      <vt:lpstr>Challenges for Operation</vt:lpstr>
      <vt:lpstr>Summary and Outlook</vt:lpstr>
      <vt:lpstr>Thanks for your attention!</vt:lpstr>
      <vt:lpstr>Choice of SX scheme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from SIS18</dc:title>
  <dc:creator>Ondreka, David Dr.</dc:creator>
  <cp:lastModifiedBy>Ondreka, David Dr.</cp:lastModifiedBy>
  <cp:revision>795</cp:revision>
  <dcterms:created xsi:type="dcterms:W3CDTF">2016-02-22T15:04:17Z</dcterms:created>
  <dcterms:modified xsi:type="dcterms:W3CDTF">2024-02-12T13:44:16Z</dcterms:modified>
</cp:coreProperties>
</file>