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4"/>
  </p:notesMasterIdLst>
  <p:handoutMasterIdLst>
    <p:handoutMasterId r:id="rId25"/>
  </p:handoutMasterIdLst>
  <p:sldIdLst>
    <p:sldId id="9886" r:id="rId2"/>
    <p:sldId id="9887" r:id="rId3"/>
    <p:sldId id="9903" r:id="rId4"/>
    <p:sldId id="9865" r:id="rId5"/>
    <p:sldId id="9866" r:id="rId6"/>
    <p:sldId id="9904" r:id="rId7"/>
    <p:sldId id="9868" r:id="rId8"/>
    <p:sldId id="9900" r:id="rId9"/>
    <p:sldId id="9910" r:id="rId10"/>
    <p:sldId id="9885" r:id="rId11"/>
    <p:sldId id="9902" r:id="rId12"/>
    <p:sldId id="9905" r:id="rId13"/>
    <p:sldId id="9889" r:id="rId14"/>
    <p:sldId id="9911" r:id="rId15"/>
    <p:sldId id="9892" r:id="rId16"/>
    <p:sldId id="9890" r:id="rId17"/>
    <p:sldId id="9907" r:id="rId18"/>
    <p:sldId id="9896" r:id="rId19"/>
    <p:sldId id="9897" r:id="rId20"/>
    <p:sldId id="9906" r:id="rId21"/>
    <p:sldId id="9908" r:id="rId22"/>
    <p:sldId id="9899" r:id="rId23"/>
  </p:sldIdLst>
  <p:sldSz cx="12192000" cy="6858000"/>
  <p:notesSz cx="7104063" cy="10234613"/>
  <p:defaultTextStyle>
    <a:defPPr>
      <a:defRPr lang="zh-CN"/>
    </a:defPPr>
    <a:lvl1pPr algn="l" rtl="0" fontAlgn="base">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fontAlgn="base">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fontAlgn="base">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fontAlgn="base">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fontAlgn="base">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p:defaultTextStyle>
  <p:extLst>
    <p:ext uri="{EFAFB233-063F-42B5-8137-9DF3F51BA10A}">
      <p15:sldGuideLst xmlns:p15="http://schemas.microsoft.com/office/powerpoint/2012/main">
        <p15:guide id="1" orient="horz" pos="3634" userDrawn="1">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10"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08000"/>
    <a:srgbClr val="00FF00"/>
    <a:srgbClr val="00B0F0"/>
    <a:srgbClr val="E6E6E6"/>
    <a:srgbClr val="004098"/>
    <a:srgbClr val="C00000"/>
    <a:srgbClr val="000066"/>
    <a:srgbClr val="09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72093" autoAdjust="0"/>
  </p:normalViewPr>
  <p:slideViewPr>
    <p:cSldViewPr showGuides="1">
      <p:cViewPr varScale="1">
        <p:scale>
          <a:sx n="60" d="100"/>
          <a:sy n="60" d="100"/>
        </p:scale>
        <p:origin x="1603" y="43"/>
      </p:cViewPr>
      <p:guideLst>
        <p:guide orient="horz" pos="3634"/>
        <p:guide pos="3795"/>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57" d="100"/>
          <a:sy n="57" d="100"/>
        </p:scale>
        <p:origin x="3293" y="38"/>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079202" cy="513858"/>
          </a:xfrm>
          <a:prstGeom prst="rect">
            <a:avLst/>
          </a:prstGeom>
        </p:spPr>
        <p:txBody>
          <a:bodyPr vert="horz" lIns="94787" tIns="47393" rIns="94787" bIns="47393" rtlCol="0"/>
          <a:lstStyle>
            <a:lvl1pPr algn="l" fontAlgn="auto">
              <a:defRPr sz="1200" noProof="1"/>
            </a:lvl1pPr>
          </a:lstStyle>
          <a:p>
            <a:r>
              <a:rPr lang="en-US" altLang="zh-CN">
                <a:latin typeface="微软雅黑" panose="020B0503020204020204" pitchFamily="34" charset="-122"/>
                <a:ea typeface="微软雅黑" panose="020B0503020204020204" pitchFamily="34" charset="-122"/>
              </a:rPr>
              <a:t>111</a:t>
            </a:r>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4023203" y="1"/>
            <a:ext cx="3079202" cy="513858"/>
          </a:xfrm>
          <a:prstGeom prst="rect">
            <a:avLst/>
          </a:prstGeom>
        </p:spPr>
        <p:txBody>
          <a:bodyPr vert="horz" lIns="94787" tIns="47393" rIns="94787" bIns="47393" rtlCol="0"/>
          <a:lstStyle>
            <a:lvl1pPr algn="r" fontAlgn="auto">
              <a:defRPr sz="1200" noProof="1" smtClean="0">
                <a:latin typeface="+mn-lt"/>
                <a:ea typeface="+mn-ea"/>
              </a:defRPr>
            </a:lvl1pPr>
          </a:lstStyle>
          <a:p>
            <a:fld id="{F4DE754A-1E0B-4ADC-8B90-56F0310B8029}" type="datetime1">
              <a:rPr lang="zh-CN" altLang="en-US" smtClean="0">
                <a:latin typeface="微软雅黑" panose="020B0503020204020204" pitchFamily="34" charset="-122"/>
                <a:ea typeface="微软雅黑" panose="020B0503020204020204" pitchFamily="34" charset="-122"/>
              </a:rPr>
              <a:t>2024/2/13</a:t>
            </a:fld>
            <a:endParaRPr lang="zh-CN" alt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9720755"/>
            <a:ext cx="3079202" cy="513858"/>
          </a:xfrm>
          <a:prstGeom prst="rect">
            <a:avLst/>
          </a:prstGeom>
        </p:spPr>
        <p:txBody>
          <a:bodyPr vert="horz" lIns="94787" tIns="47393" rIns="94787" bIns="47393" rtlCol="0" anchor="b"/>
          <a:lstStyle>
            <a:lvl1pPr algn="l" fontAlgn="auto">
              <a:defRPr sz="1200" noProof="1"/>
            </a:lvl1pPr>
          </a:lstStyle>
          <a:p>
            <a:r>
              <a:rPr lang="en-US" altLang="zh-CN">
                <a:latin typeface="微软雅黑" panose="020B0503020204020204" pitchFamily="34" charset="-122"/>
                <a:ea typeface="微软雅黑" panose="020B0503020204020204" pitchFamily="34" charset="-122"/>
              </a:rPr>
              <a:t>1111</a:t>
            </a:r>
            <a:endParaRPr lang="zh-CN" altLang="en-US"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4023203" y="9720755"/>
            <a:ext cx="3079202" cy="513858"/>
          </a:xfrm>
          <a:prstGeom prst="rect">
            <a:avLst/>
          </a:prstGeom>
        </p:spPr>
        <p:txBody>
          <a:bodyPr vert="horz" lIns="94787" tIns="47393" rIns="94787" bIns="47393" rtlCol="0" anchor="b"/>
          <a:lstStyle>
            <a:lvl1pPr algn="r" fontAlgn="auto">
              <a:defRPr sz="1200" noProof="1" smtClean="0">
                <a:latin typeface="+mn-lt"/>
                <a:ea typeface="+mn-ea"/>
              </a:defRPr>
            </a:lvl1pPr>
          </a:lstStyle>
          <a:p>
            <a:fld id="{510B0215-FFB8-4F95-9933-7C0B686A029D}" type="slidenum">
              <a:rPr lang="zh-CN" altLang="en-US">
                <a:latin typeface="微软雅黑" panose="020B0503020204020204" pitchFamily="34" charset="-122"/>
                <a:ea typeface="微软雅黑" panose="020B0503020204020204" pitchFamily="34" charset="-122"/>
              </a:rPr>
              <a:t>‹#›</a:t>
            </a:fld>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extLst>
    <p:ext uri="{56416CCD-93CA-4268-BC5B-53C4BB910035}">
      <p15:sldGuideLst xmlns:p15="http://schemas.microsoft.com/office/powerpoint/2012/main">
        <p15:guide id="1" orient="horz" pos="3223" userDrawn="1">
          <p15:clr>
            <a:srgbClr val="F26B43"/>
          </p15:clr>
        </p15:guide>
        <p15:guide id="2" pos="2237"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079202" cy="513858"/>
          </a:xfrm>
          <a:prstGeom prst="rect">
            <a:avLst/>
          </a:prstGeom>
        </p:spPr>
        <p:txBody>
          <a:bodyPr vert="horz" lIns="94787" tIns="47393" rIns="94787" bIns="47393" rtlCol="0"/>
          <a:lstStyle>
            <a:lvl1pPr algn="l" fontAlgn="auto">
              <a:defRPr sz="1200" noProof="1">
                <a:latin typeface="微软雅黑" panose="020B0503020204020204" pitchFamily="34" charset="-122"/>
                <a:ea typeface="微软雅黑" panose="020B0503020204020204" pitchFamily="34" charset="-122"/>
              </a:defRPr>
            </a:lvl1pPr>
          </a:lstStyle>
          <a:p>
            <a:r>
              <a:rPr lang="en-US" altLang="zh-CN"/>
              <a:t>111</a:t>
            </a:r>
            <a:endParaRPr lang="zh-CN" altLang="en-US" dirty="0"/>
          </a:p>
        </p:txBody>
      </p:sp>
      <p:sp>
        <p:nvSpPr>
          <p:cNvPr id="3" name="日期占位符 2"/>
          <p:cNvSpPr>
            <a:spLocks noGrp="1"/>
          </p:cNvSpPr>
          <p:nvPr>
            <p:ph type="dt" idx="1"/>
          </p:nvPr>
        </p:nvSpPr>
        <p:spPr>
          <a:xfrm>
            <a:off x="4023203" y="1"/>
            <a:ext cx="3079202" cy="513858"/>
          </a:xfrm>
          <a:prstGeom prst="rect">
            <a:avLst/>
          </a:prstGeom>
        </p:spPr>
        <p:txBody>
          <a:bodyPr vert="horz" lIns="94787" tIns="47393" rIns="94787" bIns="47393" rtlCol="0"/>
          <a:lstStyle>
            <a:lvl1pPr algn="r" fontAlgn="auto">
              <a:defRPr sz="1200" noProof="1" smtClean="0">
                <a:latin typeface="微软雅黑" panose="020B0503020204020204" pitchFamily="34" charset="-122"/>
                <a:ea typeface="微软雅黑" panose="020B0503020204020204" pitchFamily="34" charset="-122"/>
              </a:defRPr>
            </a:lvl1pPr>
          </a:lstStyle>
          <a:p>
            <a:fld id="{BADBF228-A753-428A-94B2-0733F237BF7C}" type="datetime1">
              <a:rPr lang="zh-CN" altLang="en-US" smtClean="0"/>
              <a:t>2024/2/13</a:t>
            </a:fld>
            <a:endParaRPr lang="zh-CN" altLang="en-US" dirty="0"/>
          </a:p>
        </p:txBody>
      </p:sp>
      <p:sp>
        <p:nvSpPr>
          <p:cNvPr id="5124" name="幻灯片图像占位符 3"/>
          <p:cNvSpPr>
            <a:spLocks noGrp="1" noRot="1" noChangeAspect="1" noChangeArrowheads="1"/>
          </p:cNvSpPr>
          <p:nvPr>
            <p:ph type="sldImg" idx="4294967295"/>
          </p:nvPr>
        </p:nvSpPr>
        <p:spPr bwMode="auto">
          <a:xfrm>
            <a:off x="482600" y="1279525"/>
            <a:ext cx="6138863" cy="3452813"/>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5125" name="备注占位符 4"/>
          <p:cNvSpPr>
            <a:spLocks noGrp="1" noChangeArrowheads="1"/>
          </p:cNvSpPr>
          <p:nvPr>
            <p:ph type="body" sz="quarter" idx="9"/>
          </p:nvPr>
        </p:nvSpPr>
        <p:spPr bwMode="auto">
          <a:xfrm>
            <a:off x="710075" y="4925838"/>
            <a:ext cx="5683914" cy="402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87" tIns="47393" rIns="94787" bIns="47393" numCol="1" anchor="t" anchorCtr="0" compatLnSpc="1"/>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9720755"/>
            <a:ext cx="3079202" cy="513858"/>
          </a:xfrm>
          <a:prstGeom prst="rect">
            <a:avLst/>
          </a:prstGeom>
        </p:spPr>
        <p:txBody>
          <a:bodyPr vert="horz" lIns="94787" tIns="47393" rIns="94787" bIns="47393" rtlCol="0" anchor="b"/>
          <a:lstStyle>
            <a:lvl1pPr algn="l" fontAlgn="auto">
              <a:defRPr sz="1200" noProof="1">
                <a:latin typeface="微软雅黑" panose="020B0503020204020204" pitchFamily="34" charset="-122"/>
                <a:ea typeface="微软雅黑" panose="020B0503020204020204" pitchFamily="34" charset="-122"/>
              </a:defRPr>
            </a:lvl1pPr>
          </a:lstStyle>
          <a:p>
            <a:r>
              <a:rPr lang="en-US" altLang="zh-CN"/>
              <a:t>1111</a:t>
            </a:r>
            <a:endParaRPr lang="zh-CN" altLang="en-US" dirty="0"/>
          </a:p>
        </p:txBody>
      </p:sp>
      <p:sp>
        <p:nvSpPr>
          <p:cNvPr id="7" name="灯片编号占位符 6"/>
          <p:cNvSpPr>
            <a:spLocks noGrp="1"/>
          </p:cNvSpPr>
          <p:nvPr>
            <p:ph type="sldNum" sz="quarter" idx="5"/>
          </p:nvPr>
        </p:nvSpPr>
        <p:spPr>
          <a:xfrm>
            <a:off x="4023203" y="9720755"/>
            <a:ext cx="3079202" cy="513858"/>
          </a:xfrm>
          <a:prstGeom prst="rect">
            <a:avLst/>
          </a:prstGeom>
        </p:spPr>
        <p:txBody>
          <a:bodyPr vert="horz" lIns="94787" tIns="47393" rIns="94787" bIns="47393" rtlCol="0" anchor="b"/>
          <a:lstStyle>
            <a:lvl1pPr algn="r" fontAlgn="auto">
              <a:defRPr sz="1200" noProof="1" smtClean="0">
                <a:latin typeface="微软雅黑" panose="020B0503020204020204" pitchFamily="34" charset="-122"/>
                <a:ea typeface="微软雅黑" panose="020B0503020204020204" pitchFamily="34" charset="-122"/>
              </a:defRPr>
            </a:lvl1pPr>
          </a:lstStyle>
          <a:p>
            <a:fld id="{851ED31F-5D06-4226-8E7F-6AC14E7C562F}" type="slidenum">
              <a:rPr lang="zh-CN" altLang="en-US" smtClean="0"/>
              <a:t>‹#›</a:t>
            </a:fld>
            <a:endParaRPr lang="zh-CN" altLang="en-US" dirty="0"/>
          </a:p>
        </p:txBody>
      </p:sp>
    </p:spTree>
    <p:extLst>
      <p:ext uri="{BB962C8B-B14F-4D97-AF65-F5344CB8AC3E}">
        <p14:creationId xmlns:p14="http://schemas.microsoft.com/office/powerpoint/2010/main" val="1221297300"/>
      </p:ext>
    </p:extLst>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rtl="0" fontAlgn="base">
      <a:spcBef>
        <a:spcPct val="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rtl="0" fontAlgn="base">
      <a:spcBef>
        <a:spcPct val="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rtl="0" fontAlgn="base">
      <a:spcBef>
        <a:spcPct val="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rtl="0" fontAlgn="base">
      <a:spcBef>
        <a:spcPct val="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3" userDrawn="1">
          <p15:clr>
            <a:srgbClr val="F26B43"/>
          </p15:clr>
        </p15:guide>
        <p15:guide id="2" pos="223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1" i="0" dirty="0">
                <a:solidFill>
                  <a:srgbClr val="374151"/>
                </a:solidFill>
                <a:effectLst/>
                <a:latin typeface="Söhne"/>
              </a:rPr>
              <a:t>Good morning everyone! I am </a:t>
            </a:r>
            <a:r>
              <a:rPr lang="en-US" altLang="zh-CN" b="1" i="0" u="sng" dirty="0">
                <a:solidFill>
                  <a:srgbClr val="374151"/>
                </a:solidFill>
                <a:effectLst/>
                <a:latin typeface="Söhne"/>
              </a:rPr>
              <a:t>Hou Lingxiao </a:t>
            </a:r>
            <a:r>
              <a:rPr lang="en-US" altLang="zh-CN" b="1" i="0" dirty="0">
                <a:solidFill>
                  <a:srgbClr val="374151"/>
                </a:solidFill>
                <a:effectLst/>
                <a:latin typeface="Söhne"/>
              </a:rPr>
              <a:t>from the </a:t>
            </a:r>
            <a:r>
              <a:rPr lang="en-US" altLang="zh-CN" b="1" i="0" u="sng" dirty="0">
                <a:solidFill>
                  <a:srgbClr val="374151"/>
                </a:solidFill>
                <a:effectLst/>
                <a:latin typeface="Söhne"/>
              </a:rPr>
              <a:t>Institute of </a:t>
            </a:r>
            <a:r>
              <a:rPr lang="en-US" altLang="zh-CN" sz="1200" b="1" u="sng" dirty="0">
                <a:latin typeface="Calibri" panose="020F0502020204030204" pitchFamily="34" charset="0"/>
                <a:ea typeface="宋体" panose="02010600030101010101" pitchFamily="2" charset="-122"/>
              </a:rPr>
              <a:t>Modern Physics, Chinese Academy of Sciences</a:t>
            </a:r>
            <a:r>
              <a:rPr lang="en-US" altLang="zh-CN" b="1" i="0" dirty="0">
                <a:solidFill>
                  <a:srgbClr val="374151"/>
                </a:solidFill>
                <a:effectLst/>
                <a:latin typeface="Söhne"/>
              </a:rPr>
              <a:t>. Today, I am going </a:t>
            </a:r>
            <a:r>
              <a:rPr lang="en-US" altLang="zh-CN" b="1" i="0">
                <a:solidFill>
                  <a:srgbClr val="374151"/>
                </a:solidFill>
                <a:effectLst/>
                <a:latin typeface="Söhne"/>
              </a:rPr>
              <a:t>to talk about "</a:t>
            </a:r>
            <a:r>
              <a:rPr lang="en-US" altLang="zh-CN" b="1" i="0" u="sng" dirty="0" err="1">
                <a:solidFill>
                  <a:srgbClr val="374151"/>
                </a:solidFill>
                <a:effectLst/>
                <a:latin typeface="Söhne"/>
              </a:rPr>
              <a:t>Challenge</a:t>
            </a:r>
            <a:r>
              <a:rPr lang="en-US" altLang="zh-CN" b="1" i="0" u="sng" dirty="0">
                <a:solidFill>
                  <a:srgbClr val="374151"/>
                </a:solidFill>
                <a:effectLst/>
                <a:latin typeface="Söhne"/>
              </a:rPr>
              <a:t> of low[/</a:t>
            </a:r>
            <a:r>
              <a:rPr lang="en-US" altLang="zh-CN" b="1" i="0" u="sng" dirty="0" err="1">
                <a:solidFill>
                  <a:srgbClr val="374151"/>
                </a:solidFill>
                <a:effectLst/>
                <a:latin typeface="Söhne"/>
              </a:rPr>
              <a:t>loʊ</a:t>
            </a:r>
            <a:r>
              <a:rPr lang="en-US" altLang="zh-CN" b="1" i="0" u="sng" dirty="0">
                <a:solidFill>
                  <a:srgbClr val="374151"/>
                </a:solidFill>
                <a:effectLst/>
                <a:latin typeface="Söhne"/>
              </a:rPr>
              <a:t>/] energy, large emittance beams</a:t>
            </a:r>
            <a:r>
              <a:rPr lang="en-US" altLang="zh-CN" b="1" i="0" dirty="0">
                <a:solidFill>
                  <a:srgbClr val="374151"/>
                </a:solidFill>
                <a:effectLst/>
                <a:latin typeface="Söhne"/>
              </a:rPr>
              <a:t>."</a:t>
            </a:r>
          </a:p>
        </p:txBody>
      </p:sp>
    </p:spTree>
    <p:extLst>
      <p:ext uri="{BB962C8B-B14F-4D97-AF65-F5344CB8AC3E}">
        <p14:creationId xmlns:p14="http://schemas.microsoft.com/office/powerpoint/2010/main" val="3954525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2800" b="1" i="0">
                <a:solidFill>
                  <a:srgbClr val="374151"/>
                </a:solidFill>
                <a:effectLst/>
                <a:latin typeface="Söhne"/>
              </a:rPr>
              <a:t>The </a:t>
            </a:r>
            <a:r>
              <a:rPr lang="en-US" altLang="zh-CN" sz="2800" b="1" i="0" dirty="0">
                <a:solidFill>
                  <a:srgbClr val="374151"/>
                </a:solidFill>
                <a:effectLst/>
                <a:latin typeface="Söhne"/>
              </a:rPr>
              <a:t>challenge in the </a:t>
            </a:r>
            <a:r>
              <a:rPr lang="en-US" altLang="zh-CN" sz="2800" b="1" i="0" u="sng" dirty="0">
                <a:solidFill>
                  <a:srgbClr val="374151"/>
                </a:solidFill>
                <a:effectLst/>
                <a:latin typeface="Söhne"/>
              </a:rPr>
              <a:t>SESRI's slow extraction system</a:t>
            </a:r>
            <a:r>
              <a:rPr lang="en-US" altLang="zh-CN" sz="2800" b="1" i="0" dirty="0">
                <a:solidFill>
                  <a:srgbClr val="374151"/>
                </a:solidFill>
                <a:effectLst/>
                <a:latin typeface="Söhne"/>
              </a:rPr>
              <a:t> arises from the </a:t>
            </a:r>
            <a:r>
              <a:rPr lang="en-US" altLang="zh-CN" sz="2800" b="1" i="0" u="sng" dirty="0">
                <a:solidFill>
                  <a:srgbClr val="374151"/>
                </a:solidFill>
                <a:effectLst/>
                <a:latin typeface="Söhne"/>
              </a:rPr>
              <a:t>ultra-large emittance</a:t>
            </a:r>
            <a:r>
              <a:rPr lang="en-US" altLang="zh-CN" sz="2800" b="1" i="0" dirty="0">
                <a:solidFill>
                  <a:srgbClr val="374151"/>
                </a:solidFill>
                <a:effectLst/>
                <a:latin typeface="Söhne"/>
              </a:rPr>
              <a:t>, reaching </a:t>
            </a:r>
            <a:r>
              <a:rPr lang="en-US" altLang="zh-CN" sz="2800" b="1" i="0" u="sng" dirty="0">
                <a:solidFill>
                  <a:srgbClr val="374151"/>
                </a:solidFill>
                <a:effectLst/>
                <a:latin typeface="Söhne"/>
              </a:rPr>
              <a:t>110π mm.mrad (millimeter-milliradian) for bismuth</a:t>
            </a:r>
            <a:r>
              <a:rPr lang="en-US" altLang="zh-CN" sz="2800" b="1" i="0" dirty="0">
                <a:solidFill>
                  <a:srgbClr val="374151"/>
                </a:solidFill>
                <a:effectLst/>
                <a:latin typeface="Söhne"/>
              </a:rPr>
              <a:t>. We propose </a:t>
            </a:r>
            <a:r>
              <a:rPr lang="en-US" altLang="zh-CN" sz="2800" b="1" i="0">
                <a:solidFill>
                  <a:srgbClr val="374151"/>
                </a:solidFill>
                <a:effectLst/>
                <a:latin typeface="Söhne"/>
              </a:rPr>
              <a:t>a scheme combining </a:t>
            </a:r>
            <a:r>
              <a:rPr lang="en-US" altLang="zh-CN" sz="2800" b="1" i="0" u="sng" dirty="0">
                <a:solidFill>
                  <a:srgbClr val="374151"/>
                </a:solidFill>
                <a:effectLst/>
                <a:latin typeface="Söhne"/>
              </a:rPr>
              <a:t>dynamic </a:t>
            </a:r>
            <a:r>
              <a:rPr lang="en-US" altLang="zh-CN" sz="2800" b="1" i="0" u="sng">
                <a:solidFill>
                  <a:srgbClr val="374151"/>
                </a:solidFill>
                <a:effectLst/>
                <a:latin typeface="Söhne"/>
              </a:rPr>
              <a:t>bump with </a:t>
            </a:r>
            <a:r>
              <a:rPr lang="en-US" altLang="zh-CN" sz="2800" b="1" u="sng" dirty="0">
                <a:solidFill>
                  <a:srgbClr val="0000FF"/>
                </a:solidFill>
                <a:latin typeface="Arial" panose="020B0604020202020204" pitchFamily="34" charset="0"/>
                <a:cs typeface="Arial" panose="020B0604020202020204" pitchFamily="34" charset="0"/>
              </a:rPr>
              <a:t>ramping strength </a:t>
            </a:r>
            <a:r>
              <a:rPr lang="en-US" altLang="zh-CN" sz="2800" b="1" i="0" u="sng" dirty="0" err="1">
                <a:solidFill>
                  <a:srgbClr val="374151"/>
                </a:solidFill>
                <a:effectLst/>
                <a:latin typeface="Söhne"/>
              </a:rPr>
              <a:t>sextupole</a:t>
            </a:r>
            <a:r>
              <a:rPr lang="en-US" altLang="zh-CN" sz="2800" b="1" i="0" u="none" dirty="0">
                <a:solidFill>
                  <a:srgbClr val="374151"/>
                </a:solidFill>
                <a:effectLst/>
                <a:latin typeface="Söhne"/>
              </a:rPr>
              <a:t>. </a:t>
            </a:r>
            <a:r>
              <a:rPr lang="en-US" altLang="zh-CN" sz="2800" b="1" i="0" u="sng" dirty="0">
                <a:solidFill>
                  <a:srgbClr val="374151"/>
                </a:solidFill>
                <a:effectLst/>
                <a:latin typeface="Söhne"/>
              </a:rPr>
              <a:t>The ramping </a:t>
            </a:r>
            <a:r>
              <a:rPr lang="en-US" altLang="zh-CN" sz="2800" b="1" u="sng" dirty="0">
                <a:solidFill>
                  <a:srgbClr val="0000FF"/>
                </a:solidFill>
                <a:latin typeface="Arial" panose="020B0604020202020204" pitchFamily="34" charset="0"/>
                <a:cs typeface="Arial" panose="020B0604020202020204" pitchFamily="34" charset="0"/>
              </a:rPr>
              <a:t>strength</a:t>
            </a:r>
            <a:r>
              <a:rPr lang="en-US" altLang="zh-CN" sz="2800" b="1" i="0" u="sng" dirty="0">
                <a:solidFill>
                  <a:srgbClr val="374151"/>
                </a:solidFill>
                <a:effectLst/>
                <a:latin typeface="Söhne"/>
              </a:rPr>
              <a:t> resonance </a:t>
            </a:r>
            <a:r>
              <a:rPr lang="en-US" altLang="zh-CN" sz="2800" b="1" i="0" u="sng" dirty="0" err="1">
                <a:solidFill>
                  <a:srgbClr val="374151"/>
                </a:solidFill>
                <a:effectLst/>
                <a:latin typeface="Söhne"/>
              </a:rPr>
              <a:t>sextupole</a:t>
            </a:r>
            <a:r>
              <a:rPr lang="en-US" altLang="zh-CN" sz="2800" b="1" i="0" u="sng" dirty="0">
                <a:solidFill>
                  <a:srgbClr val="374151"/>
                </a:solidFill>
                <a:effectLst/>
                <a:latin typeface="Söhne"/>
              </a:rPr>
              <a:t> magnets shrink the area of the stable region </a:t>
            </a:r>
            <a:r>
              <a:rPr lang="en-US" altLang="zh-CN" sz="4000" b="1" u="sng" dirty="0">
                <a:solidFill>
                  <a:srgbClr val="0000FF"/>
                </a:solidFill>
                <a:latin typeface="Arial" panose="020B0604020202020204" pitchFamily="34" charset="0"/>
                <a:cs typeface="Arial" panose="020B0604020202020204" pitchFamily="34" charset="0"/>
              </a:rPr>
              <a:t>and reduce emittance</a:t>
            </a:r>
            <a:r>
              <a:rPr lang="en-US" altLang="zh-CN" sz="2800" b="1" i="0" u="sng" dirty="0">
                <a:solidFill>
                  <a:srgbClr val="374151"/>
                </a:solidFill>
                <a:effectLst/>
                <a:latin typeface="Söhne"/>
              </a:rPr>
              <a:t>. The dynamic extraction bumpers  modulate </a:t>
            </a:r>
            <a:r>
              <a:rPr lang="en-US" altLang="zh-CN" sz="4000" b="1" u="sng" dirty="0">
                <a:solidFill>
                  <a:schemeClr val="accent1">
                    <a:lumMod val="50000"/>
                  </a:schemeClr>
                </a:solidFill>
                <a:latin typeface="Arial" panose="020B0604020202020204" pitchFamily="34" charset="0"/>
                <a:cs typeface="Arial" panose="020B0604020202020204" pitchFamily="34" charset="0"/>
              </a:rPr>
              <a:t>both amplitudes and angles </a:t>
            </a:r>
            <a:r>
              <a:rPr lang="en-US" altLang="zh-CN" sz="4000" b="1" u="sng" dirty="0">
                <a:solidFill>
                  <a:srgbClr val="0000FF"/>
                </a:solidFill>
                <a:latin typeface="Arial" panose="020B0604020202020204" pitchFamily="34" charset="0"/>
                <a:cs typeface="Arial" panose="020B0604020202020204" pitchFamily="34" charset="0"/>
              </a:rPr>
              <a:t>at the entrance of the ES</a:t>
            </a:r>
            <a:r>
              <a:rPr lang="en-US" altLang="zh-CN" sz="2800" b="1" i="0" u="sng" dirty="0">
                <a:solidFill>
                  <a:srgbClr val="374151"/>
                </a:solidFill>
                <a:effectLst/>
                <a:latin typeface="Söhne"/>
              </a:rPr>
              <a:t> to improve extraction </a:t>
            </a:r>
            <a:r>
              <a:rPr lang="en-US" altLang="zh-CN" sz="2800" b="1" i="0" u="sng">
                <a:solidFill>
                  <a:srgbClr val="374151"/>
                </a:solidFill>
                <a:effectLst/>
                <a:latin typeface="Söhne"/>
              </a:rPr>
              <a:t>efficiency.</a:t>
            </a:r>
          </a:p>
          <a:p>
            <a:pPr algn="l"/>
            <a:r>
              <a:rPr lang="en-US" altLang="zh-CN"/>
              <a:t> SESRI</a:t>
            </a:r>
            <a:r>
              <a:rPr lang="zh-CN" altLang="en-US"/>
              <a:t>同步环慢引出系统的挑战来源于极大的引出发射度，对于铋束能达到</a:t>
            </a:r>
            <a:r>
              <a:rPr lang="en-US" altLang="zh-CN"/>
              <a:t>110</a:t>
            </a:r>
            <a:r>
              <a:rPr lang="el-GR" altLang="zh-CN" sz="1000" b="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π</a:t>
            </a:r>
            <a:r>
              <a:rPr lang="en-US" altLang="zh-CN" sz="1000" b="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mm.mrad</a:t>
            </a:r>
            <a:r>
              <a:rPr lang="zh-CN" altLang="en-US" sz="1000" b="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200" b="0" i="0" u="none" strike="noStrike" baseline="0">
                <a:solidFill>
                  <a:srgbClr val="000000"/>
                </a:solidFill>
                <a:latin typeface="宋体" panose="02010600030101010101" pitchFamily="2" charset="-122"/>
                <a:ea typeface="宋体" panose="02010600030101010101" pitchFamily="2" charset="-122"/>
              </a:rPr>
              <a:t>我们首次提出利用动态</a:t>
            </a:r>
            <a:r>
              <a:rPr lang="en-US" altLang="zh-CN" sz="1200" b="0" i="0" u="none" strike="noStrike" baseline="0">
                <a:solidFill>
                  <a:srgbClr val="000000"/>
                </a:solidFill>
                <a:latin typeface="TimesNewRomanPSMT"/>
                <a:ea typeface="宋体" panose="02010600030101010101" pitchFamily="2" charset="-122"/>
              </a:rPr>
              <a:t>bump</a:t>
            </a:r>
            <a:r>
              <a:rPr lang="zh-CN" altLang="en-US" sz="1200" b="0" i="0" u="none" strike="noStrike" baseline="0">
                <a:solidFill>
                  <a:srgbClr val="000000"/>
                </a:solidFill>
                <a:latin typeface="宋体" panose="02010600030101010101" pitchFamily="2" charset="-122"/>
                <a:ea typeface="宋体" panose="02010600030101010101" pitchFamily="2" charset="-122"/>
              </a:rPr>
              <a:t>加六极铁</a:t>
            </a:r>
            <a:r>
              <a:rPr lang="en-US" altLang="zh-CN" sz="1200" b="0" i="0" u="none" strike="noStrike" baseline="0">
                <a:solidFill>
                  <a:srgbClr val="000000"/>
                </a:solidFill>
                <a:latin typeface="TimesNewRomanPSMT"/>
                <a:ea typeface="宋体" panose="02010600030101010101" pitchFamily="2" charset="-122"/>
              </a:rPr>
              <a:t>ramping</a:t>
            </a:r>
            <a:r>
              <a:rPr lang="zh-CN" altLang="en-US" sz="1200" b="0" i="0" u="none" strike="noStrike" baseline="0">
                <a:solidFill>
                  <a:srgbClr val="000000"/>
                </a:solidFill>
                <a:latin typeface="宋体" panose="02010600030101010101" pitchFamily="2" charset="-122"/>
                <a:ea typeface="宋体" panose="02010600030101010101" pitchFamily="2" charset="-122"/>
              </a:rPr>
              <a:t>进行束流引出的新型方案。具体物理原理主要是通过调节六极磁铁的强度来控制相稳区的面积，使其在引出过程中逐步缩小。同时用动态凸轨磁铁调节角散和螺距，减少束流损失。</a:t>
            </a:r>
            <a:r>
              <a:rPr lang="en-US" altLang="zh-CN" sz="1800" b="0" i="0">
                <a:solidFill>
                  <a:srgbClr val="374151"/>
                </a:solidFill>
                <a:effectLst/>
                <a:latin typeface="Söhne"/>
              </a:rPr>
              <a:t>  </a:t>
            </a:r>
            <a:endParaRPr lang="zh-CN" altLang="en-US" b="0" u="sng" dirty="0"/>
          </a:p>
        </p:txBody>
      </p:sp>
    </p:spTree>
    <p:extLst>
      <p:ext uri="{BB962C8B-B14F-4D97-AF65-F5344CB8AC3E}">
        <p14:creationId xmlns:p14="http://schemas.microsoft.com/office/powerpoint/2010/main" val="178299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b="1" i="0">
                <a:solidFill>
                  <a:srgbClr val="374151"/>
                </a:solidFill>
                <a:effectLst/>
                <a:latin typeface="Söhne"/>
              </a:rPr>
              <a:t>We have developed a </a:t>
            </a:r>
            <a:r>
              <a:rPr lang="en-US" altLang="zh-CN" b="1" i="0" u="sng">
                <a:solidFill>
                  <a:srgbClr val="374151"/>
                </a:solidFill>
                <a:effectLst/>
                <a:latin typeface="Söhne"/>
              </a:rPr>
              <a:t>multi-particle tracking </a:t>
            </a:r>
            <a:r>
              <a:rPr lang="en-US" altLang="zh-CN" b="1" i="0">
                <a:solidFill>
                  <a:srgbClr val="374151"/>
                </a:solidFill>
                <a:effectLst/>
                <a:latin typeface="Söhne"/>
              </a:rPr>
              <a:t>program and </a:t>
            </a:r>
            <a:r>
              <a:rPr lang="en-US" altLang="zh-CN" b="1" i="0" u="sng">
                <a:solidFill>
                  <a:srgbClr val="374151"/>
                </a:solidFill>
                <a:effectLst/>
                <a:latin typeface="Söhne"/>
              </a:rPr>
              <a:t>simulated the process of </a:t>
            </a:r>
            <a:r>
              <a:rPr lang="en-US" altLang="zh-CN" sz="1200" b="1" u="sng">
                <a:solidFill>
                  <a:srgbClr val="002060"/>
                </a:solidFill>
                <a:latin typeface="Arial" panose="020B0604020202020204" pitchFamily="34" charset="0"/>
                <a:cs typeface="Arial" panose="020B0604020202020204" pitchFamily="34" charset="0"/>
              </a:rPr>
              <a:t>large-emittance </a:t>
            </a:r>
            <a:r>
              <a:rPr lang="en-US" altLang="zh-CN" b="1" i="0" u="sng">
                <a:solidFill>
                  <a:srgbClr val="374151"/>
                </a:solidFill>
                <a:effectLst/>
                <a:latin typeface="Söhne"/>
              </a:rPr>
              <a:t>slow extraction with SESP</a:t>
            </a:r>
            <a:r>
              <a:rPr lang="en-US" altLang="zh-CN" b="1" i="0">
                <a:solidFill>
                  <a:srgbClr val="374151"/>
                </a:solidFill>
                <a:effectLst/>
                <a:latin typeface="Söhne"/>
              </a:rPr>
              <a:t>. The figure shows the simulation result of </a:t>
            </a:r>
            <a:r>
              <a:rPr lang="en-US" altLang="zh-CN" b="1" i="0" u="sng">
                <a:solidFill>
                  <a:srgbClr val="374151"/>
                </a:solidFill>
                <a:effectLst/>
                <a:latin typeface="Söhne"/>
              </a:rPr>
              <a:t>ramping</a:t>
            </a:r>
            <a:r>
              <a:rPr lang="en-US" altLang="zh-CN" sz="1200" b="1" u="sng">
                <a:solidFill>
                  <a:srgbClr val="0000FF"/>
                </a:solidFill>
                <a:latin typeface="Arial" panose="020B0604020202020204" pitchFamily="34" charset="0"/>
                <a:cs typeface="Arial" panose="020B0604020202020204" pitchFamily="34" charset="0"/>
              </a:rPr>
              <a:t> strength </a:t>
            </a:r>
            <a:r>
              <a:rPr lang="en-US" altLang="zh-CN" b="1" i="0" u="sng">
                <a:solidFill>
                  <a:srgbClr val="374151"/>
                </a:solidFill>
                <a:effectLst/>
                <a:latin typeface="Söhne"/>
              </a:rPr>
              <a:t>sextupole magnets and dynamic bumpers</a:t>
            </a:r>
            <a:r>
              <a:rPr lang="en-US" altLang="zh-CN" b="1" i="0">
                <a:solidFill>
                  <a:srgbClr val="374151"/>
                </a:solidFill>
                <a:effectLst/>
                <a:latin typeface="Söhne"/>
              </a:rPr>
              <a:t>. In the online measurements at SESRI, the left graph shows the waveform of the dynamic bumper, and the right graph demonstrates[ˈdemənstreɪt] that the</a:t>
            </a:r>
            <a:r>
              <a:rPr lang="en-US" altLang="zh-CN" b="1" i="0" u="sng">
                <a:solidFill>
                  <a:srgbClr val="374151"/>
                </a:solidFill>
                <a:effectLst/>
                <a:latin typeface="Söhne"/>
              </a:rPr>
              <a:t> extraction efficiency of the bismuth beam exceeds 90%.</a:t>
            </a:r>
            <a:endParaRPr lang="en-US" altLang="zh-CN" b="1"/>
          </a:p>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a:t>之后</a:t>
            </a:r>
            <a:r>
              <a:rPr lang="zh-CN" altLang="en-US" dirty="0"/>
              <a:t>我们编写粒子追踪程序并模拟了大发射度慢引出的过程，图中展示了</a:t>
            </a:r>
            <a:r>
              <a:rPr lang="en-US" altLang="zh-CN" sz="1200" b="1" dirty="0">
                <a:solidFill>
                  <a:srgbClr val="0000FF"/>
                </a:solidFill>
                <a:latin typeface="Arial" panose="020B0604020202020204" pitchFamily="34" charset="0"/>
                <a:cs typeface="Arial" panose="020B0604020202020204" pitchFamily="34" charset="0"/>
              </a:rPr>
              <a:t>strength </a:t>
            </a:r>
            <a:r>
              <a:rPr lang="en-US" altLang="zh-CN" dirty="0"/>
              <a:t>ramping</a:t>
            </a:r>
            <a:r>
              <a:rPr lang="zh-CN" altLang="en-US" dirty="0"/>
              <a:t>六级铁和动态</a:t>
            </a:r>
            <a:r>
              <a:rPr lang="en-US" altLang="zh-CN" dirty="0"/>
              <a:t>Bumper</a:t>
            </a:r>
            <a:r>
              <a:rPr lang="zh-CN" altLang="en-US" dirty="0"/>
              <a:t>的实际作用</a:t>
            </a:r>
            <a:r>
              <a:rPr lang="zh-CN" altLang="en-US" sz="1200" b="0" i="0" dirty="0">
                <a:solidFill>
                  <a:srgbClr val="008000"/>
                </a:solidFill>
                <a:effectLst/>
                <a:latin typeface="Arial" panose="020B0604020202020204" pitchFamily="34" charset="0"/>
                <a:cs typeface="Arial" panose="020B0604020202020204" pitchFamily="34" charset="0"/>
              </a:rPr>
              <a:t>。在</a:t>
            </a:r>
            <a:r>
              <a:rPr lang="en-US" altLang="zh-CN" sz="1200" b="0" i="0" dirty="0">
                <a:solidFill>
                  <a:srgbClr val="008000"/>
                </a:solidFill>
                <a:effectLst/>
                <a:latin typeface="Arial" panose="020B0604020202020204" pitchFamily="34" charset="0"/>
                <a:cs typeface="Arial" panose="020B0604020202020204" pitchFamily="34" charset="0"/>
              </a:rPr>
              <a:t>SESRI</a:t>
            </a:r>
            <a:r>
              <a:rPr lang="zh-CN" altLang="en-US" sz="1200" b="0" i="0" dirty="0">
                <a:solidFill>
                  <a:srgbClr val="008000"/>
                </a:solidFill>
                <a:effectLst/>
                <a:latin typeface="Arial" panose="020B0604020202020204" pitchFamily="34" charset="0"/>
                <a:cs typeface="Arial" panose="020B0604020202020204" pitchFamily="34" charset="0"/>
              </a:rPr>
              <a:t>的在线测量中，左边的图是动态</a:t>
            </a:r>
            <a:r>
              <a:rPr lang="en-US" altLang="zh-CN" sz="1200" b="0" i="0" dirty="0">
                <a:solidFill>
                  <a:srgbClr val="008000"/>
                </a:solidFill>
                <a:effectLst/>
                <a:latin typeface="Arial" panose="020B0604020202020204" pitchFamily="34" charset="0"/>
                <a:cs typeface="Arial" panose="020B0604020202020204" pitchFamily="34" charset="0"/>
              </a:rPr>
              <a:t>bumper</a:t>
            </a:r>
            <a:r>
              <a:rPr lang="zh-CN" altLang="en-US" sz="1200" b="0" i="0" dirty="0">
                <a:solidFill>
                  <a:srgbClr val="008000"/>
                </a:solidFill>
                <a:effectLst/>
                <a:latin typeface="Arial" panose="020B0604020202020204" pitchFamily="34" charset="0"/>
                <a:cs typeface="Arial" panose="020B0604020202020204" pitchFamily="34" charset="0"/>
              </a:rPr>
              <a:t>的实际波形，，右边的图展示了铋束的引出效率超过了</a:t>
            </a:r>
            <a:r>
              <a:rPr lang="en-US" altLang="zh-CN" sz="1200" b="0" i="0" dirty="0">
                <a:solidFill>
                  <a:srgbClr val="008000"/>
                </a:solidFill>
                <a:effectLst/>
                <a:latin typeface="Arial" panose="020B0604020202020204" pitchFamily="34" charset="0"/>
                <a:cs typeface="Arial" panose="020B0604020202020204" pitchFamily="34" charset="0"/>
              </a:rPr>
              <a:t>90</a:t>
            </a:r>
            <a:r>
              <a:rPr lang="en-US" altLang="zh-CN" sz="1200" b="0" i="0">
                <a:solidFill>
                  <a:srgbClr val="008000"/>
                </a:solidFill>
                <a:effectLst/>
                <a:latin typeface="Arial" panose="020B0604020202020204" pitchFamily="34" charset="0"/>
                <a:cs typeface="Arial" panose="020B0604020202020204" pitchFamily="34" charset="0"/>
              </a:rPr>
              <a:t>%</a:t>
            </a:r>
            <a:r>
              <a:rPr lang="zh-CN" altLang="en-US" sz="1200" b="0" i="0">
                <a:solidFill>
                  <a:srgbClr val="008000"/>
                </a:solidFill>
                <a:effectLst/>
                <a:latin typeface="Arial" panose="020B0604020202020204" pitchFamily="34" charset="0"/>
                <a:cs typeface="Arial" panose="020B0604020202020204" pitchFamily="34" charset="0"/>
              </a:rPr>
              <a:t>。</a:t>
            </a:r>
            <a:endParaRPr lang="en-US" altLang="zh-CN" sz="1200" b="0" i="0" dirty="0">
              <a:solidFill>
                <a:srgbClr val="008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717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dirty="0"/>
              <a:t>报告的第三部分是关于</a:t>
            </a:r>
            <a:r>
              <a:rPr lang="en-US" altLang="zh-CN" sz="1200" b="0" dirty="0">
                <a:solidFill>
                  <a:srgbClr val="0000FF"/>
                </a:solidFill>
                <a:latin typeface="Arial" panose="020B0604020202020204" pitchFamily="34" charset="0"/>
                <a:cs typeface="Arial" panose="020B0604020202020204" pitchFamily="34" charset="0"/>
              </a:rPr>
              <a:t>Feedback system of beam uniformities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b="1" i="0" dirty="0">
                <a:solidFill>
                  <a:srgbClr val="374151"/>
                </a:solidFill>
                <a:effectLst/>
                <a:latin typeface="Söhne"/>
              </a:rPr>
              <a:t>The third part of the presentation focuses on "</a:t>
            </a:r>
            <a:r>
              <a:rPr lang="en-US" altLang="zh-CN" b="1" i="0" u="sng" dirty="0">
                <a:solidFill>
                  <a:srgbClr val="374151"/>
                </a:solidFill>
                <a:effectLst/>
                <a:latin typeface="Söhne"/>
              </a:rPr>
              <a:t>Feedback system of </a:t>
            </a:r>
            <a:r>
              <a:rPr lang="en-US" altLang="zh-CN" sz="1200" b="1" u="sng" dirty="0">
                <a:solidFill>
                  <a:srgbClr val="0000FF"/>
                </a:solidFill>
                <a:latin typeface="Arial" panose="020B0604020202020204" pitchFamily="34" charset="0"/>
                <a:cs typeface="Arial" panose="020B0604020202020204" pitchFamily="34" charset="0"/>
              </a:rPr>
              <a:t>Beam </a:t>
            </a:r>
            <a:r>
              <a:rPr lang="en-US" altLang="zh-CN" b="1" i="0" u="sng" dirty="0">
                <a:solidFill>
                  <a:srgbClr val="374151"/>
                </a:solidFill>
                <a:effectLst/>
                <a:latin typeface="Söhne"/>
              </a:rPr>
              <a:t>Uniformities</a:t>
            </a:r>
            <a:r>
              <a:rPr lang="en-US" altLang="zh-CN" b="1" i="0" dirty="0">
                <a:solidFill>
                  <a:srgbClr val="374151"/>
                </a:solidFill>
                <a:effectLst/>
                <a:latin typeface="Söhne"/>
              </a:rPr>
              <a:t>."</a:t>
            </a:r>
            <a:endParaRPr lang="en-US" altLang="zh-CN" sz="12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650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b="0" i="0">
                <a:solidFill>
                  <a:srgbClr val="374151"/>
                </a:solidFill>
                <a:effectLst/>
                <a:latin typeface="Söhne"/>
              </a:rPr>
              <a:t>The </a:t>
            </a:r>
            <a:r>
              <a:rPr lang="en-US" altLang="zh-CN" b="0" i="0" dirty="0">
                <a:solidFill>
                  <a:srgbClr val="374151"/>
                </a:solidFill>
                <a:effectLst/>
                <a:latin typeface="Söhne"/>
              </a:rPr>
              <a:t>image shows the </a:t>
            </a:r>
            <a:r>
              <a:rPr lang="en-US" altLang="zh-CN" sz="1200" b="1" i="0" u="sng" dirty="0">
                <a:solidFill>
                  <a:srgbClr val="004098"/>
                </a:solidFill>
                <a:effectLst/>
                <a:latin typeface="Arial" panose="020B0604020202020204" pitchFamily="34" charset="0"/>
                <a:cs typeface="Arial" panose="020B0604020202020204" pitchFamily="34" charset="0"/>
              </a:rPr>
              <a:t>h</a:t>
            </a:r>
            <a:r>
              <a:rPr lang="en-US" altLang="zh-CN" sz="1200" b="1" u="sng" dirty="0">
                <a:solidFill>
                  <a:srgbClr val="004098"/>
                </a:solidFill>
                <a:latin typeface="Arial" panose="020B0604020202020204" pitchFamily="34" charset="0"/>
                <a:cs typeface="Arial" panose="020B0604020202020204" pitchFamily="34" charset="0"/>
              </a:rPr>
              <a:t>eavy-ion terminal </a:t>
            </a:r>
            <a:r>
              <a:rPr lang="en-US" altLang="zh-CN" b="0" i="0" dirty="0">
                <a:solidFill>
                  <a:srgbClr val="374151"/>
                </a:solidFill>
                <a:effectLst/>
                <a:latin typeface="Söhne"/>
              </a:rPr>
              <a:t>in the SESRI facility. A large beam area of </a:t>
            </a:r>
            <a:r>
              <a:rPr lang="en-US" altLang="zh-CN" b="0" i="0" u="sng" dirty="0">
                <a:solidFill>
                  <a:srgbClr val="374151"/>
                </a:solidFill>
                <a:effectLst/>
                <a:latin typeface="Söhne"/>
              </a:rPr>
              <a:t>320mm×320mm("three hundred and twenty millimeters by three hundred and twenty millimeters) is achieved through horizontal and vertical scanning magnets</a:t>
            </a:r>
            <a:r>
              <a:rPr lang="en-US" altLang="zh-CN" b="0" i="0" dirty="0">
                <a:solidFill>
                  <a:srgbClr val="374151"/>
                </a:solidFill>
                <a:effectLst/>
                <a:latin typeface="Söhne"/>
              </a:rPr>
              <a:t>. Measurements are conducted using </a:t>
            </a:r>
            <a:r>
              <a:rPr lang="en-US" altLang="zh-CN" sz="1200" b="1" u="sng" dirty="0">
                <a:solidFill>
                  <a:srgbClr val="0000FF"/>
                </a:solidFill>
                <a:latin typeface="Arial" panose="020B0604020202020204" pitchFamily="34" charset="0"/>
                <a:cs typeface="Arial" panose="020B0604020202020204" pitchFamily="34" charset="0"/>
              </a:rPr>
              <a:t>Multistrip Ionization Chambers </a:t>
            </a:r>
            <a:r>
              <a:rPr lang="en-US" altLang="zh-CN" b="0" i="0" u="sng" dirty="0">
                <a:solidFill>
                  <a:srgbClr val="374151"/>
                </a:solidFill>
                <a:effectLst/>
                <a:latin typeface="Söhne"/>
              </a:rPr>
              <a:t>(MICs) </a:t>
            </a:r>
            <a:r>
              <a:rPr lang="en-US" altLang="zh-CN" b="0" i="0" dirty="0">
                <a:solidFill>
                  <a:srgbClr val="374151"/>
                </a:solidFill>
                <a:effectLst/>
                <a:latin typeface="Söhne"/>
              </a:rPr>
              <a:t>to obtain </a:t>
            </a:r>
            <a:r>
              <a:rPr lang="en-US" altLang="zh-CN" b="1" u="sng" dirty="0">
                <a:solidFill>
                  <a:schemeClr val="tx1"/>
                </a:solidFill>
              </a:rPr>
              <a:t>Irradiation</a:t>
            </a:r>
            <a:r>
              <a:rPr lang="en-US" altLang="zh-CN" b="0" i="0" u="sng" dirty="0">
                <a:solidFill>
                  <a:srgbClr val="374151"/>
                </a:solidFill>
                <a:effectLst/>
                <a:latin typeface="Söhne"/>
              </a:rPr>
              <a:t> area</a:t>
            </a:r>
            <a:r>
              <a:rPr lang="en-US" altLang="zh-CN" b="0" i="0" u="sng">
                <a:solidFill>
                  <a:srgbClr val="374151"/>
                </a:solidFill>
                <a:effectLst/>
                <a:latin typeface="Söhne"/>
              </a:rPr>
              <a:t>,  terminal uniformity and particle number</a:t>
            </a:r>
            <a:r>
              <a:rPr lang="en-US" altLang="zh-CN" b="0" i="0">
                <a:solidFill>
                  <a:srgbClr val="374151"/>
                </a:solidFill>
                <a:effectLst/>
                <a:latin typeface="Söhne"/>
              </a:rPr>
              <a:t>, </a:t>
            </a:r>
            <a:r>
              <a:rPr lang="en-US" altLang="zh-CN" b="0" i="0" dirty="0">
                <a:solidFill>
                  <a:srgbClr val="374151"/>
                </a:solidFill>
                <a:effectLst/>
                <a:latin typeface="Söhne"/>
              </a:rPr>
              <a:t>as shown in the table</a:t>
            </a:r>
            <a:r>
              <a:rPr lang="en-US" altLang="zh-CN" b="0" i="0">
                <a:solidFill>
                  <a:srgbClr val="374151"/>
                </a:solidFill>
                <a:effectLst/>
                <a:latin typeface="Söhne"/>
              </a:rPr>
              <a:t>. These terminal parameters are </a:t>
            </a:r>
            <a:r>
              <a:rPr lang="en-US" altLang="zh-CN" b="0" i="0" u="sng" dirty="0">
                <a:solidFill>
                  <a:srgbClr val="374151"/>
                </a:solidFill>
                <a:effectLst/>
                <a:latin typeface="Söhne"/>
              </a:rPr>
              <a:t>directly related to the quality of the experimental[</a:t>
            </a:r>
            <a:r>
              <a:rPr lang="en-US" altLang="zh-CN" b="0" i="0" u="sng" dirty="0" err="1">
                <a:solidFill>
                  <a:srgbClr val="374151"/>
                </a:solidFill>
                <a:effectLst/>
                <a:latin typeface="Söhne"/>
              </a:rPr>
              <a:t>ɪkˌsperɪˈmentl</a:t>
            </a:r>
            <a:r>
              <a:rPr lang="en-US" altLang="zh-CN" b="0" i="0" u="sng">
                <a:solidFill>
                  <a:srgbClr val="374151"/>
                </a:solidFill>
                <a:effectLst/>
                <a:latin typeface="Söhne"/>
              </a:rPr>
              <a:t>] beam. However, SESRI terminals </a:t>
            </a:r>
            <a:r>
              <a:rPr lang="en-US" altLang="zh-CN" b="0" i="0">
                <a:solidFill>
                  <a:srgbClr val="374151"/>
                </a:solidFill>
                <a:effectLst/>
                <a:latin typeface="Söhne"/>
              </a:rPr>
              <a:t>face </a:t>
            </a:r>
            <a:r>
              <a:rPr lang="en-US" altLang="zh-CN" b="0" i="0" dirty="0">
                <a:solidFill>
                  <a:srgbClr val="374151"/>
                </a:solidFill>
                <a:effectLst/>
                <a:latin typeface="Söhne"/>
              </a:rPr>
              <a:t>two </a:t>
            </a:r>
            <a:r>
              <a:rPr lang="en-US" altLang="zh-CN" b="0" i="0" dirty="0" err="1">
                <a:solidFill>
                  <a:srgbClr val="374151"/>
                </a:solidFill>
                <a:effectLst/>
                <a:latin typeface="Söhne"/>
              </a:rPr>
              <a:t>issus</a:t>
            </a:r>
            <a:r>
              <a:rPr lang="en-US" altLang="zh-CN" b="0" i="0" dirty="0">
                <a:solidFill>
                  <a:srgbClr val="374151"/>
                </a:solidFill>
                <a:effectLst/>
                <a:latin typeface="Söhne"/>
              </a:rPr>
              <a:t>: </a:t>
            </a:r>
            <a:r>
              <a:rPr lang="en-US" altLang="zh-CN" b="0" i="0" u="sng" dirty="0">
                <a:solidFill>
                  <a:srgbClr val="374151"/>
                </a:solidFill>
                <a:effectLst/>
                <a:latin typeface="Söhne"/>
              </a:rPr>
              <a:t>how to </a:t>
            </a:r>
            <a:r>
              <a:rPr lang="en-US" altLang="zh-CN" b="0" i="0" u="sng">
                <a:solidFill>
                  <a:srgbClr val="374151"/>
                </a:solidFill>
                <a:effectLst/>
                <a:latin typeface="Söhne"/>
              </a:rPr>
              <a:t>measure those parameters accurately </a:t>
            </a:r>
            <a:r>
              <a:rPr lang="en-US" altLang="zh-CN" b="0" i="0" u="sng" dirty="0">
                <a:solidFill>
                  <a:srgbClr val="374151"/>
                </a:solidFill>
                <a:effectLst/>
                <a:latin typeface="Söhne"/>
              </a:rPr>
              <a:t>and how to optimize their performances, especially beam </a:t>
            </a:r>
            <a:r>
              <a:rPr lang="en-US" altLang="zh-CN" b="0" i="0" u="sng">
                <a:solidFill>
                  <a:srgbClr val="374151"/>
                </a:solidFill>
                <a:effectLst/>
                <a:latin typeface="Söhne"/>
              </a:rPr>
              <a:t>uniformity.</a:t>
            </a:r>
          </a:p>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a:t>图片展示的是</a:t>
            </a:r>
            <a:r>
              <a:rPr lang="en-US" altLang="zh-CN"/>
              <a:t>SESRI</a:t>
            </a:r>
            <a:r>
              <a:rPr lang="zh-CN" altLang="en-US"/>
              <a:t>装置三个束流终端中的一个，通过水平垂直两台扫描铁和一段直线段实现</a:t>
            </a:r>
            <a:r>
              <a:rPr lang="en-US" altLang="zh-CN" sz="1200" b="0">
                <a:solidFill>
                  <a:srgbClr val="C00000"/>
                </a:solidFill>
                <a:latin typeface="Arial" panose="020B0604020202020204" pitchFamily="34" charset="0"/>
                <a:cs typeface="Arial" panose="020B0604020202020204" pitchFamily="34" charset="0"/>
              </a:rPr>
              <a:t>320mm×320mm</a:t>
            </a:r>
            <a:r>
              <a:rPr lang="zh-CN" altLang="en-US" sz="1200" b="0">
                <a:solidFill>
                  <a:srgbClr val="C00000"/>
                </a:solidFill>
                <a:latin typeface="Arial" panose="020B0604020202020204" pitchFamily="34" charset="0"/>
                <a:cs typeface="Arial" panose="020B0604020202020204" pitchFamily="34" charset="0"/>
              </a:rPr>
              <a:t>的超大束斑，并通过分条电离室（</a:t>
            </a:r>
            <a:r>
              <a:rPr lang="en-US" altLang="zh-CN" sz="1200" b="0">
                <a:solidFill>
                  <a:srgbClr val="C00000"/>
                </a:solidFill>
                <a:latin typeface="Arial" panose="020B0604020202020204" pitchFamily="34" charset="0"/>
                <a:cs typeface="Arial" panose="020B0604020202020204" pitchFamily="34" charset="0"/>
              </a:rPr>
              <a:t>MICs</a:t>
            </a:r>
            <a:r>
              <a:rPr lang="zh-CN" altLang="en-US" sz="1200" b="0">
                <a:solidFill>
                  <a:srgbClr val="C00000"/>
                </a:solidFill>
                <a:latin typeface="Arial" panose="020B0604020202020204" pitchFamily="34" charset="0"/>
                <a:cs typeface="Arial" panose="020B0604020202020204" pitchFamily="34" charset="0"/>
              </a:rPr>
              <a:t>）进行测量，得到扫描面积、粒子数和束流均匀性，如表格所示。放射终端直接关系到实验束流的品质，面临两个问题，分别是如何精确测量，以及如何优化其表现，尤其是均匀性。</a:t>
            </a:r>
            <a:endParaRPr lang="en-US" altLang="zh-CN" sz="1200" b="0">
              <a:solidFill>
                <a:srgbClr val="C0000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zh-CN" altLang="en-US" b="0" u="sng" dirty="0"/>
          </a:p>
        </p:txBody>
      </p:sp>
    </p:spTree>
    <p:extLst>
      <p:ext uri="{BB962C8B-B14F-4D97-AF65-F5344CB8AC3E}">
        <p14:creationId xmlns:p14="http://schemas.microsoft.com/office/powerpoint/2010/main" val="1661526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b="1" i="0">
                <a:solidFill>
                  <a:srgbClr val="374151"/>
                </a:solidFill>
                <a:effectLst/>
                <a:latin typeface="Söhne"/>
              </a:rPr>
              <a:t>For accurate measurement of terminal data[ˈdeɪtə]</a:t>
            </a:r>
            <a:r>
              <a:rPr lang="zh-CN" altLang="en-US" b="1" i="0">
                <a:solidFill>
                  <a:srgbClr val="374151"/>
                </a:solidFill>
                <a:effectLst/>
                <a:latin typeface="Söhne"/>
              </a:rPr>
              <a:t>，</a:t>
            </a:r>
            <a:r>
              <a:rPr lang="en-US" altLang="zh-CN" b="1" i="0">
                <a:solidFill>
                  <a:srgbClr val="374151"/>
                </a:solidFill>
                <a:effectLst/>
                <a:latin typeface="Söhne"/>
              </a:rPr>
              <a:t>we </a:t>
            </a:r>
            <a:r>
              <a:rPr lang="en-US" altLang="zh-CN" sz="1200" b="1" i="0" u="sng">
                <a:solidFill>
                  <a:srgbClr val="C00000"/>
                </a:solidFill>
                <a:effectLst/>
                <a:latin typeface="Arial" panose="020B0604020202020204" pitchFamily="34" charset="0"/>
                <a:cs typeface="Arial" panose="020B0604020202020204" pitchFamily="34" charset="0"/>
              </a:rPr>
              <a:t>i</a:t>
            </a:r>
            <a:r>
              <a:rPr lang="en-US" altLang="zh-CN" sz="1200" b="1" u="sng">
                <a:solidFill>
                  <a:srgbClr val="C00000"/>
                </a:solidFill>
                <a:latin typeface="Arial" panose="020B0604020202020204" pitchFamily="34" charset="0"/>
                <a:cs typeface="Arial" panose="020B0604020202020204" pitchFamily="34" charset="0"/>
              </a:rPr>
              <a:t>ndependently</a:t>
            </a:r>
            <a:r>
              <a:rPr lang="en-US" altLang="zh-CN" sz="1200" b="1" u="sng">
                <a:solidFill>
                  <a:srgbClr val="002060"/>
                </a:solidFill>
                <a:latin typeface="Arial" panose="020B0604020202020204" pitchFamily="34" charset="0"/>
                <a:cs typeface="Arial" panose="020B0604020202020204" pitchFamily="34" charset="0"/>
              </a:rPr>
              <a:t> develop the entire process of probe design, electronics development, data processing, and interaction.</a:t>
            </a:r>
            <a:r>
              <a:rPr lang="en-US" altLang="zh-CN" b="1" i="0" u="sng">
                <a:solidFill>
                  <a:srgbClr val="374151"/>
                </a:solidFill>
                <a:effectLst/>
                <a:latin typeface="Söhne"/>
              </a:rPr>
              <a:t> </a:t>
            </a:r>
            <a:r>
              <a:rPr lang="en-US" altLang="zh-CN" b="1" i="0">
                <a:solidFill>
                  <a:srgbClr val="374151"/>
                </a:solidFill>
                <a:effectLst/>
                <a:latin typeface="Söhne"/>
              </a:rPr>
              <a:t>On the left, the design of MICs are presented. On the right, various tests conducted for precise[prɪˈsaɪs] measurement are shown, including </a:t>
            </a:r>
            <a:r>
              <a:rPr lang="en-US" altLang="zh-CN" b="1" i="0" u="sng">
                <a:solidFill>
                  <a:srgbClr val="374151"/>
                </a:solidFill>
                <a:effectLst/>
                <a:latin typeface="Söhne"/>
              </a:rPr>
              <a:t>linearity measurement and detector calibration</a:t>
            </a:r>
            <a:r>
              <a:rPr lang="en-US" altLang="zh-CN" b="1" i="0">
                <a:solidFill>
                  <a:srgbClr val="374151"/>
                </a:solidFill>
                <a:effectLst/>
                <a:latin typeface="Söhne"/>
              </a:rPr>
              <a:t>.</a:t>
            </a:r>
            <a:r>
              <a:rPr lang="zh-CN" altLang="en-US" b="1" i="0">
                <a:solidFill>
                  <a:srgbClr val="374151"/>
                </a:solidFill>
                <a:effectLst/>
                <a:latin typeface="Söhne"/>
              </a:rPr>
              <a:t> </a:t>
            </a:r>
            <a:r>
              <a:rPr lang="en-US" altLang="zh-CN" b="1" i="0">
                <a:solidFill>
                  <a:srgbClr val="374151"/>
                </a:solidFill>
                <a:effectLst/>
                <a:latin typeface="Söhne"/>
              </a:rPr>
              <a:t>A </a:t>
            </a:r>
            <a:r>
              <a:rPr lang="en-US" altLang="zh-CN" b="1" i="0" u="sng">
                <a:solidFill>
                  <a:srgbClr val="374151"/>
                </a:solidFill>
                <a:effectLst/>
                <a:latin typeface="Söhne"/>
              </a:rPr>
              <a:t>scintillator[ˈsɪn.tɪˌleɪ.tər] detector </a:t>
            </a:r>
            <a:r>
              <a:rPr lang="en-US" altLang="zh-CN" b="1" i="0">
                <a:solidFill>
                  <a:srgbClr val="374151"/>
                </a:solidFill>
                <a:effectLst/>
                <a:latin typeface="Söhne"/>
              </a:rPr>
              <a:t>and </a:t>
            </a:r>
            <a:r>
              <a:rPr lang="en-US" altLang="zh-CN" b="1" i="0" u="sng">
                <a:solidFill>
                  <a:srgbClr val="374151"/>
                </a:solidFill>
                <a:effectLst/>
                <a:latin typeface="Söhne"/>
              </a:rPr>
              <a:t>a current ionization[ˌaɪənəˈzeɪʃn] chamber were used </a:t>
            </a:r>
            <a:r>
              <a:rPr lang="en-US" altLang="zh-CN" b="1" i="0">
                <a:solidFill>
                  <a:srgbClr val="374151"/>
                </a:solidFill>
                <a:effectLst/>
                <a:latin typeface="Söhne"/>
              </a:rPr>
              <a:t>to calibrate the MICs, and ultimately ensuring the </a:t>
            </a:r>
            <a:r>
              <a:rPr lang="en-US" altLang="zh-CN" sz="1200" b="1" u="sng">
                <a:solidFill>
                  <a:srgbClr val="C00000"/>
                </a:solidFill>
                <a:latin typeface="Arial" panose="020B0604020202020204" pitchFamily="34" charset="0"/>
                <a:ea typeface="+mn-ea"/>
                <a:cs typeface="Arial" panose="020B0604020202020204" pitchFamily="34" charset="0"/>
              </a:rPr>
              <a:t>accurate measurement at terminals</a:t>
            </a:r>
            <a:r>
              <a:rPr lang="en-US" altLang="zh-CN" b="1" i="0">
                <a:solidFill>
                  <a:srgbClr val="374151"/>
                </a:solidFill>
                <a:effectLst/>
                <a:latin typeface="Söhne"/>
              </a:rPr>
              <a:t>.</a:t>
            </a:r>
            <a:endParaRPr lang="en-US" altLang="zh-CN"/>
          </a:p>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a:t>为了</a:t>
            </a:r>
            <a:r>
              <a:rPr lang="zh-CN" altLang="en-US" dirty="0"/>
              <a:t>应对终端数据的精确测量的挑战，我们</a:t>
            </a:r>
            <a:r>
              <a:rPr lang="zh-CN" altLang="en-US" sz="1200" b="1" dirty="0">
                <a:solidFill>
                  <a:srgbClr val="0000FF"/>
                </a:solidFill>
                <a:latin typeface="微软雅黑" panose="020B0503020204020204" pitchFamily="34" charset="-122"/>
                <a:ea typeface="微软雅黑" panose="020B0503020204020204" pitchFamily="34" charset="-122"/>
              </a:rPr>
              <a:t>实现了探头设计、电子学开发、数据处理及交互</a:t>
            </a:r>
            <a:r>
              <a:rPr lang="zh-CN" altLang="en-US" sz="1200" b="1" dirty="0">
                <a:solidFill>
                  <a:srgbClr val="C00000"/>
                </a:solidFill>
                <a:latin typeface="微软雅黑" panose="020B0503020204020204" pitchFamily="34" charset="-122"/>
                <a:ea typeface="微软雅黑" panose="020B0503020204020204" pitchFamily="34" charset="-122"/>
              </a:rPr>
              <a:t>全流程自主研制。左边展示了</a:t>
            </a:r>
            <a:r>
              <a:rPr lang="en-US" altLang="zh-CN" sz="1200" b="1" dirty="0">
                <a:solidFill>
                  <a:srgbClr val="C00000"/>
                </a:solidFill>
                <a:latin typeface="微软雅黑" panose="020B0503020204020204" pitchFamily="34" charset="-122"/>
                <a:ea typeface="微软雅黑" panose="020B0503020204020204" pitchFamily="34" charset="-122"/>
              </a:rPr>
              <a:t>MIC</a:t>
            </a:r>
            <a:r>
              <a:rPr lang="zh-CN" altLang="en-US" sz="1200" b="1" dirty="0">
                <a:solidFill>
                  <a:srgbClr val="C00000"/>
                </a:solidFill>
                <a:latin typeface="微软雅黑" panose="020B0503020204020204" pitchFamily="34" charset="-122"/>
                <a:ea typeface="微软雅黑" panose="020B0503020204020204" pitchFamily="34" charset="-122"/>
              </a:rPr>
              <a:t>的原理、结构和实物图。右边展示了是为了精确测量做的一些测试，包括线性度和探测器标定，后者采用闪烁体探测器和流强电离室对</a:t>
            </a:r>
            <a:r>
              <a:rPr lang="en-US" altLang="zh-CN" sz="1200" b="1" dirty="0">
                <a:solidFill>
                  <a:srgbClr val="C00000"/>
                </a:solidFill>
                <a:latin typeface="微软雅黑" panose="020B0503020204020204" pitchFamily="34" charset="-122"/>
                <a:ea typeface="微软雅黑" panose="020B0503020204020204" pitchFamily="34" charset="-122"/>
              </a:rPr>
              <a:t>MIC</a:t>
            </a:r>
            <a:r>
              <a:rPr lang="zh-CN" altLang="en-US" sz="1200" b="1" dirty="0">
                <a:solidFill>
                  <a:srgbClr val="C00000"/>
                </a:solidFill>
                <a:latin typeface="微软雅黑" panose="020B0503020204020204" pitchFamily="34" charset="-122"/>
                <a:ea typeface="微软雅黑" panose="020B0503020204020204" pitchFamily="34" charset="-122"/>
              </a:rPr>
              <a:t>进行标定</a:t>
            </a:r>
            <a:r>
              <a:rPr lang="en-US" altLang="zh-CN" sz="1200" b="1" dirty="0">
                <a:solidFill>
                  <a:srgbClr val="C00000"/>
                </a:solidFill>
                <a:latin typeface="微软雅黑" panose="020B0503020204020204" pitchFamily="34" charset="-122"/>
                <a:ea typeface="微软雅黑" panose="020B0503020204020204" pitchFamily="34" charset="-122"/>
              </a:rPr>
              <a:t>,</a:t>
            </a:r>
            <a:r>
              <a:rPr lang="zh-CN" altLang="en-US" b="0" i="0" dirty="0">
                <a:solidFill>
                  <a:srgbClr val="374151"/>
                </a:solidFill>
                <a:effectLst/>
                <a:latin typeface="Söhne"/>
              </a:rPr>
              <a:t>最终确保</a:t>
            </a:r>
            <a:r>
              <a:rPr lang="en-US" altLang="zh-CN" b="0" i="0" dirty="0">
                <a:solidFill>
                  <a:srgbClr val="374151"/>
                </a:solidFill>
                <a:effectLst/>
                <a:latin typeface="Söhne"/>
              </a:rPr>
              <a:t>MIC</a:t>
            </a:r>
            <a:r>
              <a:rPr lang="zh-CN" altLang="en-US" b="0" i="0" dirty="0">
                <a:solidFill>
                  <a:srgbClr val="374151"/>
                </a:solidFill>
                <a:effectLst/>
                <a:latin typeface="Söhne"/>
              </a:rPr>
              <a:t>测量的</a:t>
            </a:r>
            <a:r>
              <a:rPr lang="zh-CN" altLang="en-US" b="0" i="0">
                <a:solidFill>
                  <a:srgbClr val="374151"/>
                </a:solidFill>
                <a:effectLst/>
                <a:latin typeface="Söhne"/>
              </a:rPr>
              <a:t>准确性</a:t>
            </a:r>
            <a:r>
              <a:rPr lang="zh-CN" altLang="en-US" sz="1200" b="1">
                <a:solidFill>
                  <a:srgbClr val="C00000"/>
                </a:solidFill>
                <a:latin typeface="微软雅黑" panose="020B0503020204020204" pitchFamily="34" charset="-122"/>
                <a:ea typeface="微软雅黑" panose="020B0503020204020204" pitchFamily="34" charset="-122"/>
              </a:rPr>
              <a:t>。</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95693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b="1" i="0">
                <a:solidFill>
                  <a:srgbClr val="374151"/>
                </a:solidFill>
                <a:effectLst/>
                <a:latin typeface="Söhne"/>
              </a:rPr>
              <a:t>On the left are beam profiles measured by MIC </a:t>
            </a:r>
            <a:r>
              <a:rPr lang="en-US" altLang="zh-CN" b="1" i="0" u="sng">
                <a:solidFill>
                  <a:srgbClr val="374151"/>
                </a:solidFill>
                <a:effectLst/>
                <a:latin typeface="Söhne"/>
              </a:rPr>
              <a:t>before and after loading the scanning magnets</a:t>
            </a:r>
            <a:r>
              <a:rPr lang="en-US" altLang="zh-CN" b="1" i="0">
                <a:solidFill>
                  <a:srgbClr val="374151"/>
                </a:solidFill>
                <a:effectLst/>
                <a:latin typeface="Söhne"/>
              </a:rPr>
              <a:t>. It can be observed that when the scanning area reaches 320mm×320mm, some non-uniformities appears in the beam distribution. Calculating the uniformity using the formula above yields 79%, which is below the target value of 90%. One of the main </a:t>
            </a:r>
            <a:r>
              <a:rPr lang="en-US" altLang="zh-CN" b="1" i="0" u="sng">
                <a:solidFill>
                  <a:srgbClr val="374151"/>
                </a:solidFill>
                <a:effectLst/>
                <a:latin typeface="Söhne"/>
              </a:rPr>
              <a:t>source of non-uniformities is the deviation of scanning magnets.</a:t>
            </a:r>
            <a:endParaRPr lang="en-US" altLang="zh-CN" b="1"/>
          </a:p>
          <a:p>
            <a:r>
              <a:rPr lang="zh-CN" altLang="en-US"/>
              <a:t>左边</a:t>
            </a:r>
            <a:r>
              <a:rPr lang="zh-CN" altLang="en-US" dirty="0"/>
              <a:t>是是加载扫描铁前后的</a:t>
            </a:r>
            <a:r>
              <a:rPr lang="en-US" altLang="zh-CN" dirty="0"/>
              <a:t>MIC</a:t>
            </a:r>
            <a:r>
              <a:rPr lang="zh-CN" altLang="en-US" dirty="0"/>
              <a:t>测量的束流剖面，可以看到当扫描面积到达</a:t>
            </a:r>
            <a:r>
              <a:rPr lang="en-US" altLang="zh-CN" dirty="0"/>
              <a:t>320mm×320mm</a:t>
            </a:r>
            <a:r>
              <a:rPr lang="zh-CN" altLang="en-US" dirty="0"/>
              <a:t>时，束流分布产生了一定的不均匀性。通过上面的公式计算其均匀性为</a:t>
            </a:r>
            <a:r>
              <a:rPr lang="en-US" altLang="zh-CN" dirty="0"/>
              <a:t>79%</a:t>
            </a:r>
            <a:r>
              <a:rPr lang="zh-CN" altLang="en-US" dirty="0"/>
              <a:t>，小于目标值</a:t>
            </a:r>
            <a:r>
              <a:rPr lang="en-US" altLang="zh-CN" dirty="0"/>
              <a:t>90%</a:t>
            </a:r>
            <a:r>
              <a:rPr lang="zh-CN" altLang="en-US" dirty="0"/>
              <a:t>。所以我们需要分析不均匀性的来源，并想办法减少不均匀性。</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3228002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i="0">
                <a:solidFill>
                  <a:srgbClr val="374151"/>
                </a:solidFill>
                <a:effectLst/>
                <a:latin typeface="Söhne"/>
              </a:rPr>
              <a:t>The errors caused by the scanning magnets mainly come from </a:t>
            </a:r>
            <a:r>
              <a:rPr lang="en-US" altLang="zh-CN" b="1" i="0" u="sng">
                <a:solidFill>
                  <a:srgbClr val="374151"/>
                </a:solidFill>
                <a:effectLst/>
                <a:latin typeface="Söhne"/>
              </a:rPr>
              <a:t>power supply tracking errors and magnetic eddy currents</a:t>
            </a:r>
            <a:r>
              <a:rPr lang="en-US" altLang="zh-CN" b="1" i="0">
                <a:solidFill>
                  <a:srgbClr val="374151"/>
                </a:solidFill>
                <a:effectLst/>
                <a:latin typeface="Söhne"/>
              </a:rPr>
              <a:t>. The left graph illustrates </a:t>
            </a:r>
            <a:r>
              <a:rPr lang="en-US" altLang="zh-CN" b="1" i="0" u="sng">
                <a:solidFill>
                  <a:srgbClr val="374151"/>
                </a:solidFill>
                <a:effectLst/>
                <a:latin typeface="Söhne"/>
              </a:rPr>
              <a:t>the current deviation of the measured triangular wave, with a maximum value of 3A</a:t>
            </a:r>
            <a:r>
              <a:rPr lang="en-US" altLang="zh-CN" b="1" i="0">
                <a:solidFill>
                  <a:srgbClr val="374151"/>
                </a:solidFill>
                <a:effectLst/>
                <a:latin typeface="Söhne"/>
              </a:rPr>
              <a:t>. To reduce the tracking error, we </a:t>
            </a:r>
            <a:r>
              <a:rPr lang="en-US" altLang="zh-CN" b="1" i="0" u="sng">
                <a:solidFill>
                  <a:srgbClr val="374151"/>
                </a:solidFill>
                <a:effectLst/>
                <a:latin typeface="Söhne"/>
              </a:rPr>
              <a:t>added[æd] a fixed intercept to the triangular wave, resulting in a tracking error of less than 1A</a:t>
            </a:r>
            <a:r>
              <a:rPr lang="en-US" altLang="zh-CN" b="1" i="0">
                <a:solidFill>
                  <a:srgbClr val="374151"/>
                </a:solidFill>
                <a:effectLst/>
                <a:latin typeface="Söhne"/>
              </a:rPr>
              <a:t>. The right graphs show the measurement of </a:t>
            </a:r>
            <a:r>
              <a:rPr lang="en-US" altLang="zh-CN" b="1" i="0" u="sng">
                <a:solidFill>
                  <a:srgbClr val="374151"/>
                </a:solidFill>
                <a:effectLst/>
                <a:latin typeface="Söhne"/>
              </a:rPr>
              <a:t>magnetic eddy currents, which can cause a maximum deviation of 4.7%. </a:t>
            </a:r>
            <a:r>
              <a:rPr lang="en-US" altLang="zh-CN" sz="1200" b="1">
                <a:solidFill>
                  <a:srgbClr val="C00000"/>
                </a:solidFill>
                <a:latin typeface="Arial" panose="020B0604020202020204" pitchFamily="34" charset="0"/>
                <a:cs typeface="Arial" panose="020B0604020202020204" pitchFamily="34" charset="0"/>
              </a:rPr>
              <a:t>These errors contribute to beam non-uniformities</a:t>
            </a:r>
            <a:r>
              <a:rPr lang="en-US" altLang="zh-CN" b="1" i="0" u="sng">
                <a:solidFill>
                  <a:srgbClr val="374151"/>
                </a:solidFill>
                <a:effectLst/>
                <a:latin typeface="Söhne"/>
              </a:rPr>
              <a:t>, requiring solutions.</a:t>
            </a:r>
            <a:endParaRPr lang="en-US" altLang="zh-CN" b="1"/>
          </a:p>
          <a:p>
            <a:r>
              <a:rPr lang="zh-CN" altLang="en-US"/>
              <a:t>扫描</a:t>
            </a:r>
            <a:r>
              <a:rPr lang="zh-CN" altLang="en-US" dirty="0"/>
              <a:t>铁造成的误差主要来源于电源跟踪误差和磁铁涡流。左图展示的是实际测量的三角波的电流偏差，其最大值为</a:t>
            </a:r>
            <a:r>
              <a:rPr lang="en-US" altLang="zh-CN" dirty="0"/>
              <a:t>3A.</a:t>
            </a:r>
            <a:r>
              <a:rPr lang="zh-CN" altLang="en-US" dirty="0"/>
              <a:t>为了减小电流的跟踪误差，我们给三角波加了一个固定的截距，此时跟踪精度降低到</a:t>
            </a:r>
            <a:r>
              <a:rPr lang="en-US" altLang="zh-CN" dirty="0"/>
              <a:t>1A</a:t>
            </a:r>
            <a:r>
              <a:rPr lang="zh-CN" altLang="en-US" dirty="0"/>
              <a:t>以下。右边展示的是对磁铁涡流的测量，涡流能够造成最大</a:t>
            </a:r>
            <a:r>
              <a:rPr lang="en-US" altLang="zh-CN" dirty="0"/>
              <a:t>4.7%</a:t>
            </a:r>
            <a:r>
              <a:rPr lang="zh-CN" altLang="en-US" dirty="0"/>
              <a:t>的相对偏差。来源于扫描磁铁和电源的误差效应最终会造成终端束流的不均匀性，需要解决方案。</a:t>
            </a:r>
            <a:endParaRPr lang="en-US" altLang="zh-CN" dirty="0"/>
          </a:p>
          <a:p>
            <a:pPr algn="l"/>
            <a:r>
              <a:rPr lang="en-US" altLang="zh-CN" b="0" i="0">
                <a:solidFill>
                  <a:srgbClr val="374151"/>
                </a:solidFill>
                <a:effectLst/>
                <a:latin typeface="Söhne"/>
              </a:rPr>
              <a:t>    </a:t>
            </a:r>
            <a:endParaRPr lang="zh-CN" altLang="en-US" u="sng" dirty="0"/>
          </a:p>
        </p:txBody>
      </p:sp>
    </p:spTree>
    <p:extLst>
      <p:ext uri="{BB962C8B-B14F-4D97-AF65-F5344CB8AC3E}">
        <p14:creationId xmlns:p14="http://schemas.microsoft.com/office/powerpoint/2010/main" val="472521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b="1" i="0">
                <a:solidFill>
                  <a:srgbClr val="374151"/>
                </a:solidFill>
                <a:effectLst/>
                <a:latin typeface="Söhne"/>
              </a:rPr>
              <a:t>To improve beam uniformities, we need to </a:t>
            </a:r>
            <a:r>
              <a:rPr lang="en-US" altLang="zh-CN" b="1" i="0" u="sng">
                <a:solidFill>
                  <a:srgbClr val="374151"/>
                </a:solidFill>
                <a:effectLst/>
                <a:latin typeface="Söhne"/>
              </a:rPr>
              <a:t>explore the relationship between the scanning magnet waveform and the beam profile</a:t>
            </a:r>
            <a:r>
              <a:rPr lang="en-US" altLang="zh-CN" b="1" i="0">
                <a:solidFill>
                  <a:srgbClr val="374151"/>
                </a:solidFill>
                <a:effectLst/>
                <a:latin typeface="Söhne"/>
              </a:rPr>
              <a:t>. As shown in the right graph, we have divided the non-uniformity of the beam profile into three parts: </a:t>
            </a:r>
            <a:r>
              <a:rPr lang="en-US" altLang="zh-CN" b="1" i="0" u="sng">
                <a:solidFill>
                  <a:srgbClr val="374151"/>
                </a:solidFill>
                <a:effectLst/>
                <a:latin typeface="Söhne"/>
              </a:rPr>
              <a:t>center errors, edge errors and flatness error. T</a:t>
            </a:r>
            <a:r>
              <a:rPr lang="en-US" altLang="zh-CN" b="1" i="0">
                <a:solidFill>
                  <a:srgbClr val="374151"/>
                </a:solidFill>
                <a:effectLst/>
                <a:latin typeface="Söhne"/>
              </a:rPr>
              <a:t>he center error is a </a:t>
            </a:r>
            <a:r>
              <a:rPr lang="en-US" altLang="zh-CN" sz="1200" b="1">
                <a:solidFill>
                  <a:srgbClr val="FF0000"/>
                </a:solidFill>
                <a:latin typeface="Arial" panose="020B0604020202020204" pitchFamily="34" charset="0"/>
                <a:cs typeface="Arial" panose="020B0604020202020204" pitchFamily="34" charset="0"/>
              </a:rPr>
              <a:t>large peak right in the center</a:t>
            </a:r>
            <a:r>
              <a:rPr lang="en-US" altLang="zh-CN" b="1" i="0">
                <a:solidFill>
                  <a:srgbClr val="374151"/>
                </a:solidFill>
                <a:effectLst/>
                <a:latin typeface="Söhne"/>
              </a:rPr>
              <a:t>, </a:t>
            </a:r>
            <a:r>
              <a:rPr lang="en-US" altLang="zh-CN" sz="1200" b="1" i="0" kern="1200">
                <a:solidFill>
                  <a:srgbClr val="374151"/>
                </a:solidFill>
                <a:effectLst/>
                <a:latin typeface="Söhne"/>
                <a:ea typeface="微软雅黑" panose="020B0503020204020204" pitchFamily="34" charset="-122"/>
                <a:cs typeface="+mn-cs"/>
              </a:rPr>
              <a:t>sourced from zero crossing effect of PS</a:t>
            </a:r>
            <a:r>
              <a:rPr lang="en-US" altLang="zh-CN" b="0" i="0">
                <a:solidFill>
                  <a:srgbClr val="00B050"/>
                </a:solidFill>
                <a:effectLst/>
                <a:latin typeface="Arial" panose="020B0604020202020204" pitchFamily="34" charset="0"/>
                <a:cs typeface="Arial" panose="020B0604020202020204" pitchFamily="34" charset="0"/>
              </a:rPr>
              <a:t>,</a:t>
            </a:r>
            <a:r>
              <a:rPr lang="en-US" altLang="zh-CN" b="1" i="0">
                <a:solidFill>
                  <a:srgbClr val="374151"/>
                </a:solidFill>
                <a:effectLst/>
                <a:latin typeface="Söhne"/>
              </a:rPr>
              <a:t>the solution is </a:t>
            </a:r>
            <a:r>
              <a:rPr lang="en-US" altLang="zh-CN" b="1" i="0" u="sng">
                <a:solidFill>
                  <a:srgbClr val="374151"/>
                </a:solidFill>
                <a:effectLst/>
                <a:latin typeface="Söhne"/>
              </a:rPr>
              <a:t>to add an intercept to both the semiaxes</a:t>
            </a:r>
            <a:r>
              <a:rPr lang="en-US" altLang="zh-CN" b="1" i="0">
                <a:solidFill>
                  <a:srgbClr val="374151"/>
                </a:solidFill>
                <a:effectLst/>
                <a:latin typeface="Söhne"/>
              </a:rPr>
              <a:t>. Secondly, the edge error is </a:t>
            </a:r>
            <a:r>
              <a:rPr lang="en-US" altLang="zh-CN" sz="1200" b="1">
                <a:solidFill>
                  <a:srgbClr val="FF0000"/>
                </a:solidFill>
                <a:latin typeface="Arial" panose="020B0604020202020204" pitchFamily="34" charset="0"/>
                <a:cs typeface="Arial" panose="020B0604020202020204" pitchFamily="34" charset="0"/>
              </a:rPr>
              <a:t>unequal heights on positive and negative half-axes</a:t>
            </a:r>
            <a:r>
              <a:rPr lang="en-US" altLang="zh-CN" b="1" i="0">
                <a:solidFill>
                  <a:srgbClr val="374151"/>
                </a:solidFill>
                <a:effectLst/>
                <a:latin typeface="Söhne"/>
              </a:rPr>
              <a:t>, sourced form </a:t>
            </a:r>
            <a:r>
              <a:rPr lang="en-US" altLang="zh-CN" sz="1200" b="1" kern="1200">
                <a:solidFill>
                  <a:srgbClr val="FF0000"/>
                </a:solidFill>
                <a:latin typeface="Arial" panose="020B0604020202020204" pitchFamily="34" charset="0"/>
                <a:ea typeface="微软雅黑" panose="020B0503020204020204" pitchFamily="34" charset="-122"/>
                <a:cs typeface="Arial" panose="020B0604020202020204" pitchFamily="34" charset="0"/>
              </a:rPr>
              <a:t>beam non-uniformity before scanning, the sol</a:t>
            </a:r>
            <a:r>
              <a:rPr lang="en-US" altLang="zh-CN" b="1" i="0">
                <a:solidFill>
                  <a:srgbClr val="374151"/>
                </a:solidFill>
                <a:effectLst/>
                <a:latin typeface="Söhne"/>
              </a:rPr>
              <a:t>ution is to independently </a:t>
            </a:r>
            <a:r>
              <a:rPr lang="en-US" altLang="zh-CN" b="1" i="0" u="sng">
                <a:solidFill>
                  <a:srgbClr val="374151"/>
                </a:solidFill>
                <a:effectLst/>
                <a:latin typeface="Söhne"/>
              </a:rPr>
              <a:t>adjust the amplitude of both the semiaxes</a:t>
            </a:r>
            <a:r>
              <a:rPr lang="en-US" altLang="zh-CN" b="1" i="0">
                <a:solidFill>
                  <a:srgbClr val="374151"/>
                </a:solidFill>
                <a:effectLst/>
                <a:latin typeface="Söhne"/>
              </a:rPr>
              <a:t>.</a:t>
            </a:r>
            <a:endParaRPr lang="en-US" altLang="zh-CN" b="1"/>
          </a:p>
          <a:p>
            <a:r>
              <a:rPr lang="zh-CN" altLang="en-US"/>
              <a:t>为了</a:t>
            </a:r>
            <a:r>
              <a:rPr lang="zh-CN" altLang="en-US" dirty="0"/>
              <a:t>提高束流均匀性，我们需要寻找扫描铁波形和束流剖面之间的关系。如右图所示，我们将束流剖面的不均匀性分成三个部分，包括</a:t>
            </a:r>
            <a:r>
              <a:rPr lang="en-US" altLang="zh-CN" dirty="0"/>
              <a:t>x=0</a:t>
            </a:r>
            <a:r>
              <a:rPr lang="zh-CN" altLang="en-US" dirty="0"/>
              <a:t>处的大峰，其他处的小峰，以及正负半轴的不等高。对于</a:t>
            </a:r>
            <a:r>
              <a:rPr lang="en-US" altLang="zh-CN" dirty="0"/>
              <a:t>x=0</a:t>
            </a:r>
            <a:r>
              <a:rPr lang="zh-CN" altLang="en-US" dirty="0"/>
              <a:t>处的大峰，解决方法是在三角波的正负半轴分别增加一个截距。对于正负半轴的的不等高，解决方法是单独调节调节三角波的正负半轴的幅</a:t>
            </a:r>
            <a:r>
              <a:rPr lang="zh-CN" altLang="en-US"/>
              <a:t>值。</a:t>
            </a:r>
            <a:endParaRPr lang="en-US" altLang="zh-CN" dirty="0"/>
          </a:p>
        </p:txBody>
      </p:sp>
    </p:spTree>
    <p:extLst>
      <p:ext uri="{BB962C8B-B14F-4D97-AF65-F5344CB8AC3E}">
        <p14:creationId xmlns:p14="http://schemas.microsoft.com/office/powerpoint/2010/main" val="961576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b="1" i="0">
                <a:solidFill>
                  <a:srgbClr val="374151"/>
                </a:solidFill>
                <a:effectLst/>
                <a:latin typeface="Söhne"/>
              </a:rPr>
              <a:t>Thirdly, the flatness error is mainly from </a:t>
            </a:r>
            <a:r>
              <a:rPr lang="en-US" altLang="zh-CN" sz="1200" b="1" i="0" kern="1200">
                <a:solidFill>
                  <a:srgbClr val="374151"/>
                </a:solidFill>
                <a:effectLst/>
                <a:latin typeface="Söhne"/>
                <a:ea typeface="微软雅黑" panose="020B0503020204020204" pitchFamily="34" charset="-122"/>
                <a:cs typeface="+mn-cs"/>
              </a:rPr>
              <a:t>tracking error and eddy effect of scanning magnets</a:t>
            </a:r>
            <a:r>
              <a:rPr lang="en-US" altLang="zh-CN">
                <a:solidFill>
                  <a:srgbClr val="00B050"/>
                </a:solidFill>
                <a:latin typeface="Arial" panose="020B0604020202020204" pitchFamily="34" charset="0"/>
                <a:cs typeface="Arial" panose="020B0604020202020204" pitchFamily="34" charset="0"/>
              </a:rPr>
              <a:t>.</a:t>
            </a:r>
            <a:r>
              <a:rPr lang="en-US" altLang="zh-CN" b="1" i="0">
                <a:solidFill>
                  <a:srgbClr val="374151"/>
                </a:solidFill>
                <a:effectLst/>
                <a:latin typeface="Söhne"/>
              </a:rPr>
              <a:t>According to the formula, we can obtain the </a:t>
            </a:r>
            <a:r>
              <a:rPr lang="en-US" altLang="zh-CN" b="1" i="0" u="sng">
                <a:solidFill>
                  <a:srgbClr val="374151"/>
                </a:solidFill>
                <a:effectLst/>
                <a:latin typeface="Söhne"/>
              </a:rPr>
              <a:t>relationship between the values at any position of the beam profile and the scanning magnet waveform</a:t>
            </a:r>
            <a:r>
              <a:rPr lang="en-US" altLang="zh-CN" b="1" i="0">
                <a:solidFill>
                  <a:srgbClr val="374151"/>
                </a:solidFill>
                <a:effectLst/>
                <a:latin typeface="Söhne"/>
              </a:rPr>
              <a:t>. Based on this relationship, we segment the beam profile at different positions and segment the scanning magnet triangular wave according to its amplitude. Afterwards we establish  </a:t>
            </a:r>
            <a:r>
              <a:rPr lang="en-US" altLang="zh-CN" b="1">
                <a:latin typeface="Arial" panose="020B0604020202020204" pitchFamily="34" charset="0"/>
                <a:cs typeface="Arial" panose="020B0604020202020204" pitchFamily="34" charset="0"/>
              </a:rPr>
              <a:t>one-to-one correspondences</a:t>
            </a:r>
            <a:r>
              <a:rPr lang="en-US" altLang="zh-CN" b="1" i="0">
                <a:solidFill>
                  <a:srgbClr val="374151"/>
                </a:solidFill>
                <a:effectLst/>
                <a:latin typeface="Söhne"/>
              </a:rPr>
              <a:t>. This allow to </a:t>
            </a:r>
            <a:r>
              <a:rPr lang="en-US" altLang="zh-CN" sz="1200" b="1" i="0">
                <a:solidFill>
                  <a:srgbClr val="002060"/>
                </a:solidFill>
                <a:effectLst/>
                <a:latin typeface="Arial" panose="020B0604020202020204" pitchFamily="34" charset="0"/>
                <a:cs typeface="Arial" panose="020B0604020202020204" pitchFamily="34" charset="0"/>
              </a:rPr>
              <a:t>o</a:t>
            </a:r>
            <a:r>
              <a:rPr lang="en-US" altLang="zh-CN" sz="1200" b="1">
                <a:solidFill>
                  <a:srgbClr val="002060"/>
                </a:solidFill>
                <a:latin typeface="Arial" panose="020B0604020202020204" pitchFamily="34" charset="0"/>
                <a:cs typeface="Arial" panose="020B0604020202020204" pitchFamily="34" charset="0"/>
              </a:rPr>
              <a:t>ptimize beam profile through precise adjustment of </a:t>
            </a:r>
            <a:r>
              <a:rPr lang="en-US" altLang="zh-CN" sz="1200" b="1">
                <a:solidFill>
                  <a:srgbClr val="FF0000"/>
                </a:solidFill>
                <a:latin typeface="Arial" panose="020B0604020202020204" pitchFamily="34" charset="0"/>
                <a:cs typeface="Arial" panose="020B0604020202020204" pitchFamily="34" charset="0"/>
              </a:rPr>
              <a:t>power supply triangular waveforms </a:t>
            </a:r>
            <a:endParaRPr lang="en-US" altLang="zh-CN"/>
          </a:p>
          <a:p>
            <a:r>
              <a:rPr lang="zh-CN" altLang="en-US"/>
              <a:t>第三</a:t>
            </a:r>
            <a:r>
              <a:rPr lang="zh-CN" altLang="en-US" dirty="0"/>
              <a:t>，通过公式计算我们可以得到束流剖面任意位置处的值与扫描铁波形的关系，根据这个关系，将束流剖面按不同位置分段，将扫描铁三角波按幅值分段，保证两者分段数量相同，并将两者一一对应，就可以实现通过扫描铁波形微调束流剖面分布。</a:t>
            </a:r>
            <a:endParaRPr lang="en-US" altLang="zh-CN" dirty="0"/>
          </a:p>
          <a:p>
            <a:r>
              <a:rPr lang="en-US" altLang="zh-CN" b="0" i="0">
                <a:solidFill>
                  <a:srgbClr val="374151"/>
                </a:solidFill>
                <a:effectLst/>
                <a:latin typeface="Söhne"/>
              </a:rPr>
              <a:t>.</a:t>
            </a:r>
            <a:endParaRPr lang="zh-CN" altLang="en-US" dirty="0"/>
          </a:p>
        </p:txBody>
      </p:sp>
    </p:spTree>
    <p:extLst>
      <p:ext uri="{BB962C8B-B14F-4D97-AF65-F5344CB8AC3E}">
        <p14:creationId xmlns:p14="http://schemas.microsoft.com/office/powerpoint/2010/main" val="41530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b="1" i="0">
                <a:solidFill>
                  <a:srgbClr val="374151"/>
                </a:solidFill>
                <a:effectLst/>
                <a:latin typeface="Söhne"/>
              </a:rPr>
              <a:t>The top-left figure illustrates that, everytime beam uniformities are measured by the MIC system, we use the methods[ˈme</a:t>
            </a:r>
            <a:r>
              <a:rPr lang="el-GR" altLang="zh-CN" b="1" i="0">
                <a:solidFill>
                  <a:srgbClr val="374151"/>
                </a:solidFill>
                <a:effectLst/>
                <a:latin typeface="Söhne"/>
              </a:rPr>
              <a:t>θ</a:t>
            </a:r>
            <a:r>
              <a:rPr lang="en-US" altLang="zh-CN" b="1" i="0">
                <a:solidFill>
                  <a:srgbClr val="374151"/>
                </a:solidFill>
                <a:effectLst/>
                <a:latin typeface="Söhne"/>
              </a:rPr>
              <a:t>əd] </a:t>
            </a:r>
            <a:r>
              <a:rPr lang="en-US" altLang="zh-CN" b="1" i="0">
                <a:solidFill>
                  <a:srgbClr val="0D0D0D"/>
                </a:solidFill>
                <a:effectLst/>
                <a:latin typeface="Söhne"/>
              </a:rPr>
              <a:t>mentioned earlier to </a:t>
            </a:r>
            <a:r>
              <a:rPr lang="en-US" altLang="zh-CN" b="1" i="0">
                <a:solidFill>
                  <a:srgbClr val="374151"/>
                </a:solidFill>
                <a:effectLst/>
                <a:latin typeface="Söhne"/>
              </a:rPr>
              <a:t>optimize the scanning magnets. This enables the establishment of a </a:t>
            </a:r>
            <a:r>
              <a:rPr lang="en-US" altLang="zh-CN" b="1" i="0" u="sng">
                <a:solidFill>
                  <a:srgbClr val="374151"/>
                </a:solidFill>
                <a:effectLst/>
                <a:latin typeface="Söhne"/>
              </a:rPr>
              <a:t>feedback system </a:t>
            </a:r>
            <a:r>
              <a:rPr lang="en-US" altLang="zh-CN" b="1" i="0">
                <a:solidFill>
                  <a:srgbClr val="374151"/>
                </a:solidFill>
                <a:effectLst/>
                <a:latin typeface="Söhne"/>
              </a:rPr>
              <a:t>for beam uniformities. The right side demonstrates the </a:t>
            </a:r>
            <a:r>
              <a:rPr lang="en-US" altLang="zh-CN" b="1" i="0" u="sng">
                <a:solidFill>
                  <a:srgbClr val="374151"/>
                </a:solidFill>
                <a:effectLst/>
                <a:latin typeface="Söhne"/>
              </a:rPr>
              <a:t>long time stability </a:t>
            </a:r>
            <a:r>
              <a:rPr lang="en-US" altLang="zh-CN" b="1" i="0">
                <a:solidFill>
                  <a:srgbClr val="374151"/>
                </a:solidFill>
                <a:effectLst/>
                <a:latin typeface="Söhne"/>
              </a:rPr>
              <a:t>of the feedback system. Below shows the results of 5 loops of feedback system in one test, leading to the conclusion that, by </a:t>
            </a:r>
            <a:r>
              <a:rPr lang="en-US" altLang="zh-CN" b="1" i="0" u="sng">
                <a:solidFill>
                  <a:srgbClr val="374151"/>
                </a:solidFill>
                <a:effectLst/>
                <a:latin typeface="Söhne"/>
              </a:rPr>
              <a:t>adopting the feedback system scheme for beam uniformities, all beam uniformities </a:t>
            </a:r>
            <a:r>
              <a:rPr lang="en-US" altLang="zh-CN" sz="1200" b="1" u="sng">
                <a:solidFill>
                  <a:srgbClr val="002060"/>
                </a:solidFill>
                <a:latin typeface="Arial" panose="020B0604020202020204" pitchFamily="34" charset="0"/>
                <a:cs typeface="Arial" panose="020B0604020202020204" pitchFamily="34" charset="0"/>
              </a:rPr>
              <a:t>are better than </a:t>
            </a:r>
            <a:r>
              <a:rPr lang="en-US" altLang="zh-CN" b="1" i="0" u="sng">
                <a:solidFill>
                  <a:srgbClr val="374151"/>
                </a:solidFill>
                <a:effectLst/>
                <a:latin typeface="Söhne"/>
              </a:rPr>
              <a:t> 95%, with the best achieving over 98%.</a:t>
            </a:r>
            <a:endParaRPr lang="en-US" altLang="zh-CN"/>
          </a:p>
          <a:p>
            <a:r>
              <a:rPr lang="zh-CN" altLang="en-US"/>
              <a:t>左</a:t>
            </a:r>
            <a:r>
              <a:rPr lang="zh-CN" altLang="en-US" dirty="0"/>
              <a:t>上角展示的是，通过前面几页介绍的优化均匀性的方法优化扫描铁波形后，重复进行束流均匀性的测量，可以形成束流均匀性的反馈控制。右边展示了反馈控制的时间稳定性。下面展示了实际测试的结果，可以得到结论，通过采用终端束流均匀性反馈控制方案，所有终端束流均匀性大于</a:t>
            </a:r>
            <a:r>
              <a:rPr lang="en-US" altLang="zh-CN" dirty="0"/>
              <a:t>95%</a:t>
            </a:r>
            <a:r>
              <a:rPr lang="zh-CN" altLang="en-US" dirty="0"/>
              <a:t>，最好的能够超过</a:t>
            </a:r>
            <a:r>
              <a:rPr lang="en-US" altLang="zh-CN" dirty="0"/>
              <a:t>98</a:t>
            </a:r>
            <a:r>
              <a:rPr lang="en-US" altLang="zh-CN"/>
              <a:t>%</a:t>
            </a:r>
            <a:r>
              <a:rPr lang="zh-CN" altLang="en-US"/>
              <a:t>。</a:t>
            </a:r>
            <a:endParaRPr lang="en-US" altLang="zh-CN" dirty="0"/>
          </a:p>
        </p:txBody>
      </p:sp>
    </p:spTree>
    <p:extLst>
      <p:ext uri="{BB962C8B-B14F-4D97-AF65-F5344CB8AC3E}">
        <p14:creationId xmlns:p14="http://schemas.microsoft.com/office/powerpoint/2010/main" val="364528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b="1" i="0">
                <a:solidFill>
                  <a:srgbClr val="FF0000"/>
                </a:solidFill>
                <a:effectLst/>
                <a:latin typeface="Söhne"/>
              </a:rPr>
              <a:t>My </a:t>
            </a:r>
            <a:r>
              <a:rPr lang="en-US" altLang="zh-CN" b="1" i="0" dirty="0">
                <a:solidFill>
                  <a:srgbClr val="FF0000"/>
                </a:solidFill>
                <a:effectLst/>
                <a:latin typeface="Söhne"/>
              </a:rPr>
              <a:t>presentation consists of four parts</a:t>
            </a:r>
            <a:r>
              <a:rPr lang="en-US" altLang="zh-CN" b="1" i="0">
                <a:solidFill>
                  <a:srgbClr val="FF0000"/>
                </a:solidFill>
                <a:effectLst/>
                <a:latin typeface="Söhne"/>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a:t>我的报告由四个部分组成</a:t>
            </a:r>
            <a:endParaRPr lang="en-US" altLang="zh-CN" sz="1200" b="0" u="none" dirty="0">
              <a:solidFill>
                <a:srgbClr val="0000FF"/>
              </a:solidFill>
              <a:latin typeface="Arial" panose="020B0604020202020204" pitchFamily="34" charset="0"/>
              <a:cs typeface="Arial" panose="020B0604020202020204" pitchFamily="34" charset="0"/>
            </a:endParaRPr>
          </a:p>
          <a:p>
            <a:endParaRPr lang="zh-CN" altLang="en-US" dirty="0"/>
          </a:p>
        </p:txBody>
      </p:sp>
    </p:spTree>
    <p:extLst>
      <p:ext uri="{BB962C8B-B14F-4D97-AF65-F5344CB8AC3E}">
        <p14:creationId xmlns:p14="http://schemas.microsoft.com/office/powerpoint/2010/main" val="2690176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b="1" i="0">
                <a:solidFill>
                  <a:srgbClr val="374151"/>
                </a:solidFill>
                <a:effectLst/>
                <a:latin typeface="Söhne"/>
              </a:rPr>
              <a:t>Finally, I will conclude my presentation with a summary.</a:t>
            </a:r>
            <a:endParaRPr lang="en-US" altLang="zh-CN"/>
          </a:p>
          <a:p>
            <a:r>
              <a:rPr lang="zh-CN" altLang="en-US"/>
              <a:t>最后</a:t>
            </a:r>
            <a:r>
              <a:rPr lang="zh-CN" altLang="en-US" dirty="0"/>
              <a:t>我将对我的报告进行</a:t>
            </a:r>
            <a:r>
              <a:rPr lang="zh-CN" altLang="en-US"/>
              <a:t>总结。</a:t>
            </a:r>
            <a:endParaRPr lang="en-US" altLang="zh-CN" dirty="0"/>
          </a:p>
        </p:txBody>
      </p:sp>
    </p:spTree>
    <p:extLst>
      <p:ext uri="{BB962C8B-B14F-4D97-AF65-F5344CB8AC3E}">
        <p14:creationId xmlns:p14="http://schemas.microsoft.com/office/powerpoint/2010/main" val="2674584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Wingdings" panose="05000000000000000000" pitchFamily="2" charset="2"/>
              <a:buNone/>
            </a:pPr>
            <a:r>
              <a:rPr lang="en-US" altLang="zh-CN" b="1" i="0">
                <a:solidFill>
                  <a:srgbClr val="000000"/>
                </a:solidFill>
                <a:effectLst/>
                <a:latin typeface="Söhne"/>
              </a:rPr>
              <a:t>To </a:t>
            </a:r>
            <a:r>
              <a:rPr lang="en-US" altLang="zh-CN" b="1" i="0" dirty="0">
                <a:solidFill>
                  <a:srgbClr val="000000"/>
                </a:solidFill>
                <a:effectLst/>
                <a:latin typeface="Söhne"/>
              </a:rPr>
              <a:t>address the </a:t>
            </a:r>
            <a:r>
              <a:rPr lang="en-US" altLang="zh-CN" b="1" i="0" u="sng">
                <a:solidFill>
                  <a:srgbClr val="000000"/>
                </a:solidFill>
                <a:effectLst/>
                <a:latin typeface="Söhne"/>
              </a:rPr>
              <a:t>challenges of low-energy</a:t>
            </a:r>
            <a:r>
              <a:rPr lang="en-US" altLang="zh-CN" b="1" i="0" u="sng" dirty="0">
                <a:solidFill>
                  <a:srgbClr val="000000"/>
                </a:solidFill>
                <a:effectLst/>
                <a:latin typeface="Söhne"/>
              </a:rPr>
              <a:t>, large-emittance beams</a:t>
            </a:r>
            <a:r>
              <a:rPr lang="en-US" altLang="zh-CN" b="1" i="0" dirty="0">
                <a:solidFill>
                  <a:srgbClr val="000000"/>
                </a:solidFill>
                <a:effectLst/>
                <a:latin typeface="Söhne"/>
              </a:rPr>
              <a:t>, the SESRI facility </a:t>
            </a:r>
            <a:r>
              <a:rPr lang="en-US" altLang="zh-CN" b="1" i="0">
                <a:solidFill>
                  <a:srgbClr val="000000"/>
                </a:solidFill>
                <a:effectLst/>
                <a:latin typeface="Söhne"/>
              </a:rPr>
              <a:t>has adopted </a:t>
            </a:r>
            <a:r>
              <a:rPr lang="en-US" altLang="zh-CN" b="1" i="0" dirty="0">
                <a:solidFill>
                  <a:srgbClr val="000000"/>
                </a:solidFill>
                <a:effectLst/>
                <a:latin typeface="Söhne"/>
              </a:rPr>
              <a:t>a series of advanced solutions. Firstly, there is the </a:t>
            </a:r>
            <a:r>
              <a:rPr lang="en-US" altLang="zh-CN" b="1" i="0" u="sng" dirty="0">
                <a:solidFill>
                  <a:srgbClr val="000000"/>
                </a:solidFill>
                <a:effectLst/>
                <a:latin typeface="Söhne"/>
              </a:rPr>
              <a:t>large-emittance slow extraction scheme</a:t>
            </a:r>
            <a:r>
              <a:rPr lang="en-US" altLang="zh-CN" b="1" i="0">
                <a:solidFill>
                  <a:srgbClr val="000000"/>
                </a:solidFill>
                <a:effectLst/>
                <a:latin typeface="Söhne"/>
              </a:rPr>
              <a:t>, the </a:t>
            </a:r>
            <a:r>
              <a:rPr lang="en-US" altLang="zh-CN" b="1" i="0" dirty="0">
                <a:solidFill>
                  <a:srgbClr val="000000"/>
                </a:solidFill>
                <a:effectLst/>
                <a:latin typeface="Söhne"/>
              </a:rPr>
              <a:t>most </a:t>
            </a:r>
            <a:r>
              <a:rPr lang="en-US" altLang="zh-CN" b="1" i="0">
                <a:solidFill>
                  <a:srgbClr val="000000"/>
                </a:solidFill>
                <a:effectLst/>
                <a:latin typeface="Söhne"/>
              </a:rPr>
              <a:t>crucial one is combining ramping </a:t>
            </a:r>
            <a:r>
              <a:rPr lang="en-US" altLang="zh-CN" sz="1200" b="1" dirty="0">
                <a:solidFill>
                  <a:srgbClr val="0000FF"/>
                </a:solidFill>
                <a:latin typeface="Arial" panose="020B0604020202020204" pitchFamily="34" charset="0"/>
                <a:cs typeface="Arial" panose="020B0604020202020204" pitchFamily="34" charset="0"/>
              </a:rPr>
              <a:t>strength </a:t>
            </a:r>
            <a:r>
              <a:rPr lang="en-US" altLang="zh-CN" b="1" i="0" dirty="0" err="1">
                <a:solidFill>
                  <a:srgbClr val="000000"/>
                </a:solidFill>
                <a:effectLst/>
                <a:latin typeface="Söhne"/>
              </a:rPr>
              <a:t>sextupole</a:t>
            </a:r>
            <a:r>
              <a:rPr lang="en-US" altLang="zh-CN" b="1" i="0" dirty="0">
                <a:solidFill>
                  <a:srgbClr val="000000"/>
                </a:solidFill>
                <a:effectLst/>
                <a:latin typeface="Söhne"/>
              </a:rPr>
              <a:t> and dynamic bumpers. </a:t>
            </a:r>
            <a:r>
              <a:rPr lang="en-US" altLang="zh-CN" b="1" i="0">
                <a:solidFill>
                  <a:srgbClr val="000000"/>
                </a:solidFill>
                <a:effectLst/>
                <a:latin typeface="Söhne"/>
              </a:rPr>
              <a:t>Another one is </a:t>
            </a:r>
            <a:r>
              <a:rPr lang="en-US" altLang="zh-CN" sz="1200" b="1">
                <a:solidFill>
                  <a:srgbClr val="0000FF"/>
                </a:solidFill>
                <a:latin typeface="Arial" panose="020B0604020202020204" pitchFamily="34" charset="0"/>
                <a:cs typeface="Arial" panose="020B0604020202020204" pitchFamily="34" charset="0"/>
              </a:rPr>
              <a:t>feedback system of beam uniformities</a:t>
            </a:r>
            <a:r>
              <a:rPr lang="zh-CN" altLang="en-US" b="1" i="0">
                <a:solidFill>
                  <a:srgbClr val="000000"/>
                </a:solidFill>
                <a:effectLst/>
                <a:latin typeface="Söhne"/>
              </a:rPr>
              <a:t>：</a:t>
            </a:r>
            <a:r>
              <a:rPr lang="en-US" altLang="zh-CN" b="1" i="0" dirty="0">
                <a:solidFill>
                  <a:srgbClr val="000000"/>
                </a:solidFill>
                <a:effectLst/>
                <a:latin typeface="Arial" panose="020B0604020202020204" pitchFamily="34" charset="0"/>
                <a:cs typeface="Arial" panose="020B0604020202020204" pitchFamily="34" charset="0"/>
              </a:rPr>
              <a:t>c</a:t>
            </a:r>
            <a:r>
              <a:rPr lang="en-US" altLang="zh-CN" b="1" i="0" dirty="0">
                <a:effectLst/>
                <a:latin typeface="Arial" panose="020B0604020202020204" pitchFamily="34" charset="0"/>
                <a:cs typeface="Arial" panose="020B0604020202020204" pitchFamily="34" charset="0"/>
              </a:rPr>
              <a:t>orrelations between waveforms and particle profiles on MICs were discussed and a </a:t>
            </a:r>
            <a:r>
              <a:rPr lang="en-US" altLang="zh-CN" b="1" i="0" dirty="0">
                <a:solidFill>
                  <a:srgbClr val="C00000"/>
                </a:solidFill>
                <a:effectLst/>
                <a:latin typeface="Arial" panose="020B0604020202020204" pitchFamily="34" charset="0"/>
                <a:cs typeface="Arial" panose="020B0604020202020204" pitchFamily="34" charset="0"/>
              </a:rPr>
              <a:t>feedback system </a:t>
            </a:r>
            <a:r>
              <a:rPr lang="en-US" altLang="zh-CN" b="1" i="0" dirty="0">
                <a:effectLst/>
                <a:latin typeface="Arial" panose="020B0604020202020204" pitchFamily="34" charset="0"/>
                <a:cs typeface="Arial" panose="020B0604020202020204" pitchFamily="34" charset="0"/>
              </a:rPr>
              <a:t>was adopted to improve the </a:t>
            </a:r>
            <a:r>
              <a:rPr lang="en-US" altLang="zh-CN" b="1" i="0" dirty="0">
                <a:solidFill>
                  <a:srgbClr val="C00000"/>
                </a:solidFill>
                <a:effectLst/>
                <a:latin typeface="Arial" panose="020B0604020202020204" pitchFamily="34" charset="0"/>
                <a:cs typeface="Arial" panose="020B0604020202020204" pitchFamily="34" charset="0"/>
              </a:rPr>
              <a:t>uniformities of beams to over </a:t>
            </a:r>
            <a:r>
              <a:rPr lang="en-US" altLang="zh-CN" b="1" i="0">
                <a:solidFill>
                  <a:srgbClr val="C00000"/>
                </a:solidFill>
                <a:effectLst/>
                <a:latin typeface="Arial" panose="020B0604020202020204" pitchFamily="34" charset="0"/>
                <a:cs typeface="Arial" panose="020B0604020202020204" pitchFamily="34" charset="0"/>
              </a:rPr>
              <a:t>95%.</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lang="zh-CN" altLang="en-US" b="0" i="0">
                <a:solidFill>
                  <a:srgbClr val="374151"/>
                </a:solidFill>
                <a:effectLst/>
                <a:latin typeface="Söhne"/>
              </a:rPr>
              <a:t>为了解决低能、大发射度束流带来的挑战，</a:t>
            </a:r>
            <a:r>
              <a:rPr lang="en-US" altLang="zh-CN" b="0" i="0">
                <a:solidFill>
                  <a:srgbClr val="374151"/>
                </a:solidFill>
                <a:effectLst/>
                <a:latin typeface="Söhne"/>
              </a:rPr>
              <a:t>SESRI</a:t>
            </a:r>
            <a:r>
              <a:rPr lang="zh-CN" altLang="en-US" b="0" i="0">
                <a:solidFill>
                  <a:srgbClr val="374151"/>
                </a:solidFill>
                <a:effectLst/>
                <a:latin typeface="Söhne"/>
              </a:rPr>
              <a:t>装置采用了一系列先进方案。首先是大发射度慢引出方案，其中最重要的是</a:t>
            </a:r>
            <a:r>
              <a:rPr lang="en-US" altLang="zh-CN" b="0" i="0">
                <a:solidFill>
                  <a:srgbClr val="374151"/>
                </a:solidFill>
                <a:effectLst/>
                <a:latin typeface="Söhne"/>
              </a:rPr>
              <a:t>ramping</a:t>
            </a:r>
            <a:r>
              <a:rPr lang="en-US" altLang="zh-CN" sz="1200" b="1">
                <a:solidFill>
                  <a:srgbClr val="0000FF"/>
                </a:solidFill>
                <a:latin typeface="Arial" panose="020B0604020202020204" pitchFamily="34" charset="0"/>
                <a:cs typeface="Arial" panose="020B0604020202020204" pitchFamily="34" charset="0"/>
              </a:rPr>
              <a:t> strength</a:t>
            </a:r>
            <a:r>
              <a:rPr lang="zh-CN" altLang="en-US" b="0" i="0">
                <a:solidFill>
                  <a:srgbClr val="374151"/>
                </a:solidFill>
                <a:effectLst/>
                <a:latin typeface="Söhne"/>
              </a:rPr>
              <a:t>共振六级铁和动态</a:t>
            </a:r>
            <a:r>
              <a:rPr lang="en-US" altLang="zh-CN" b="0" i="0">
                <a:solidFill>
                  <a:srgbClr val="374151"/>
                </a:solidFill>
                <a:effectLst/>
                <a:latin typeface="Söhne"/>
              </a:rPr>
              <a:t>bumper</a:t>
            </a:r>
            <a:r>
              <a:rPr lang="zh-CN" altLang="en-US" b="0" i="0">
                <a:solidFill>
                  <a:srgbClr val="374151"/>
                </a:solidFill>
                <a:effectLst/>
                <a:latin typeface="Söhne"/>
              </a:rPr>
              <a:t>的大发射度慢引出方案。另一个方案是终端均匀性的优化，讨论了</a:t>
            </a:r>
            <a:r>
              <a:rPr lang="en-US" altLang="zh-CN" b="0" i="0">
                <a:solidFill>
                  <a:srgbClr val="374151"/>
                </a:solidFill>
                <a:effectLst/>
                <a:latin typeface="Söhne"/>
              </a:rPr>
              <a:t>MIC</a:t>
            </a:r>
            <a:r>
              <a:rPr lang="zh-CN" altLang="en-US" b="0" i="0">
                <a:solidFill>
                  <a:srgbClr val="374151"/>
                </a:solidFill>
                <a:effectLst/>
                <a:latin typeface="Söhne"/>
              </a:rPr>
              <a:t>上波形与粒子轮廓之间的相关性，并采用反馈控制以提高终端束流均匀性至</a:t>
            </a:r>
            <a:r>
              <a:rPr lang="en-US" altLang="zh-CN" b="0" i="0">
                <a:solidFill>
                  <a:srgbClr val="374151"/>
                </a:solidFill>
                <a:effectLst/>
                <a:latin typeface="Söhne"/>
              </a:rPr>
              <a:t>95%</a:t>
            </a:r>
            <a:r>
              <a:rPr lang="zh-CN" altLang="en-US" b="0" i="0">
                <a:solidFill>
                  <a:srgbClr val="374151"/>
                </a:solidFill>
                <a:effectLst/>
                <a:latin typeface="Söhne"/>
              </a:rPr>
              <a:t>以上。</a:t>
            </a:r>
            <a:endParaRPr lang="en-US" altLang="zh-CN" b="0" i="0">
              <a:solidFill>
                <a:srgbClr val="374151"/>
              </a:solidFill>
              <a:effectLst/>
              <a:latin typeface="Söhne"/>
            </a:endParaRPr>
          </a:p>
          <a:p>
            <a:pPr marL="0" indent="0">
              <a:buFont typeface="Wingdings" panose="05000000000000000000" pitchFamily="2" charset="2"/>
              <a:buNone/>
            </a:pPr>
            <a:endParaRPr lang="en-US" altLang="zh-CN" sz="1200" b="1" dirty="0">
              <a:solidFill>
                <a:srgbClr val="C00000"/>
              </a:solidFill>
              <a:latin typeface="Arial" panose="020B0604020202020204" pitchFamily="34" charset="0"/>
              <a:cs typeface="Arial" panose="020B0604020202020204" pitchFamily="34" charset="0"/>
            </a:endParaRPr>
          </a:p>
          <a:p>
            <a:br>
              <a:rPr lang="en-US" altLang="zh-CN" b="0" i="0" dirty="0">
                <a:solidFill>
                  <a:srgbClr val="000000"/>
                </a:solidFill>
                <a:effectLst/>
                <a:latin typeface="Söhne"/>
              </a:rPr>
            </a:br>
            <a:endParaRPr lang="zh-CN" altLang="en-US" dirty="0"/>
          </a:p>
        </p:txBody>
      </p:sp>
    </p:spTree>
    <p:extLst>
      <p:ext uri="{BB962C8B-B14F-4D97-AF65-F5344CB8AC3E}">
        <p14:creationId xmlns:p14="http://schemas.microsoft.com/office/powerpoint/2010/main" val="3357584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200" b="1" dirty="0">
                <a:solidFill>
                  <a:srgbClr val="004098"/>
                </a:solidFill>
                <a:latin typeface="Arial" panose="020B0604020202020204" pitchFamily="34" charset="0"/>
                <a:cs typeface="Arial" panose="020B0604020202020204" pitchFamily="34" charset="0"/>
              </a:rPr>
              <a:t>Thanks for your attention!</a:t>
            </a:r>
          </a:p>
          <a:p>
            <a:pPr algn="l"/>
            <a:r>
              <a:rPr lang="en-US" altLang="zh-CN" sz="1200" b="1" dirty="0">
                <a:solidFill>
                  <a:srgbClr val="004098"/>
                </a:solidFill>
                <a:latin typeface="Arial" panose="020B0604020202020204" pitchFamily="34" charset="0"/>
                <a:cs typeface="Arial" panose="020B0604020202020204" pitchFamily="34" charset="0"/>
              </a:rPr>
              <a:t>Any comments are welcome!</a:t>
            </a:r>
          </a:p>
        </p:txBody>
      </p:sp>
    </p:spTree>
    <p:extLst>
      <p:ext uri="{BB962C8B-B14F-4D97-AF65-F5344CB8AC3E}">
        <p14:creationId xmlns:p14="http://schemas.microsoft.com/office/powerpoint/2010/main" val="382519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i="0">
                <a:solidFill>
                  <a:srgbClr val="FF0000"/>
                </a:solidFill>
                <a:effectLst/>
                <a:latin typeface="Söhne"/>
              </a:rPr>
              <a:t>First</a:t>
            </a:r>
            <a:r>
              <a:rPr lang="en-US" altLang="zh-CN" b="1" i="0" dirty="0">
                <a:solidFill>
                  <a:srgbClr val="FF0000"/>
                </a:solidFill>
                <a:effectLst/>
                <a:latin typeface="Söhne"/>
              </a:rPr>
              <a:t>, </a:t>
            </a:r>
            <a:r>
              <a:rPr lang="en-US" altLang="zh-CN" b="1" i="0" dirty="0">
                <a:solidFill>
                  <a:srgbClr val="374151"/>
                </a:solidFill>
                <a:effectLst/>
                <a:latin typeface="Söhne"/>
              </a:rPr>
              <a:t>I will now provide a </a:t>
            </a:r>
            <a:r>
              <a:rPr lang="en-US" altLang="zh-CN" b="1" i="0">
                <a:solidFill>
                  <a:srgbClr val="374151"/>
                </a:solidFill>
                <a:effectLst/>
                <a:latin typeface="Söhne"/>
              </a:rPr>
              <a:t>brief </a:t>
            </a:r>
            <a:r>
              <a:rPr lang="en-US" altLang="zh-CN" b="1" i="0" u="sng">
                <a:solidFill>
                  <a:srgbClr val="374151"/>
                </a:solidFill>
                <a:effectLst/>
                <a:latin typeface="Söhne"/>
              </a:rPr>
              <a:t>introduction to SESRI</a:t>
            </a:r>
            <a:r>
              <a:rPr lang="en-US" altLang="zh-CN" b="1" i="0" u="sng">
                <a:solidFill>
                  <a:srgbClr val="FF0000"/>
                </a:solidFill>
                <a:effectLst/>
                <a:latin typeface="Söhne"/>
              </a:rPr>
              <a:t>.</a:t>
            </a:r>
          </a:p>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a:t>首先是关于报告的背景。</a:t>
            </a:r>
            <a:endParaRPr lang="en-US" altLang="zh-CN"/>
          </a:p>
          <a:p>
            <a:endParaRPr lang="zh-CN" altLang="en-US" b="1" u="sng" dirty="0">
              <a:solidFill>
                <a:srgbClr val="FF0000"/>
              </a:solidFill>
            </a:endParaRPr>
          </a:p>
        </p:txBody>
      </p:sp>
    </p:spTree>
    <p:extLst>
      <p:ext uri="{BB962C8B-B14F-4D97-AF65-F5344CB8AC3E}">
        <p14:creationId xmlns:p14="http://schemas.microsoft.com/office/powerpoint/2010/main" val="55423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1200" b="1" u="sng">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Space </a:t>
            </a:r>
            <a:r>
              <a:rPr lang="en-US" altLang="zh-CN" sz="1200" b="1" u="sng"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radiation poses a serious threat to the safe operation of spacecraft and the health and safety of astronauts</a:t>
            </a:r>
            <a:r>
              <a:rPr lang="zh-CN" altLang="en-US" sz="1200" b="1"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u="sng" kern="0" dirty="0">
                <a:solidFill>
                  <a:schemeClr val="bg1"/>
                </a:solidFill>
                <a:latin typeface="Comic Sans MS" panose="030F0702030302020204" pitchFamily="66" charset="0"/>
                <a:ea typeface="黑体" pitchFamily="2" charset="-122"/>
                <a:cs typeface="Arial" panose="020B0604020202020204" pitchFamily="34" charset="0"/>
              </a:rPr>
              <a:t>Simulation space environment</a:t>
            </a:r>
            <a:r>
              <a:rPr lang="en-US" altLang="zh-CN" b="1" kern="0" dirty="0">
                <a:solidFill>
                  <a:schemeClr val="bg1"/>
                </a:solidFill>
                <a:latin typeface="Comic Sans MS" panose="030F0702030302020204" pitchFamily="66" charset="0"/>
                <a:ea typeface="黑体" pitchFamily="2" charset="-122"/>
                <a:cs typeface="Arial" panose="020B0604020202020204" pitchFamily="34" charset="0"/>
              </a:rPr>
              <a:t> on the ground</a:t>
            </a:r>
            <a:r>
              <a:rPr lang="en-US" altLang="zh-CN" sz="1200" b="1"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 is </a:t>
            </a:r>
            <a:r>
              <a:rPr lang="en-US" altLang="zh-CN" sz="1200" b="1" u="sng"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a short-cycle and controllable</a:t>
            </a:r>
            <a:r>
              <a:rPr lang="en-US" altLang="zh-CN" sz="1200" b="1"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 solution.</a:t>
            </a:r>
            <a:r>
              <a:rPr lang="en-US" altLang="zh-CN"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 </a:t>
            </a:r>
            <a:r>
              <a:rPr lang="en-US" altLang="zh-CN" sz="1200" b="1" u="sng" dirty="0">
                <a:solidFill>
                  <a:srgbClr val="C00000"/>
                </a:solidFill>
                <a:latin typeface="Arial" panose="020B0604020202020204" pitchFamily="34" charset="0"/>
                <a:ea typeface="微软雅黑" panose="020B0503020204020204" pitchFamily="34" charset="-122"/>
                <a:cs typeface="Arial" panose="020B0604020202020204" pitchFamily="34" charset="0"/>
              </a:rPr>
              <a:t>Ion accelerator is an irreplaceable platform in space irradiation </a:t>
            </a:r>
            <a:r>
              <a:rPr lang="en-US" altLang="zh-CN" sz="1200" b="1" u="sng">
                <a:solidFill>
                  <a:srgbClr val="C00000"/>
                </a:solidFill>
                <a:latin typeface="Arial" panose="020B0604020202020204" pitchFamily="34" charset="0"/>
                <a:ea typeface="微软雅黑" panose="020B0503020204020204" pitchFamily="34" charset="-122"/>
                <a:cs typeface="Arial" panose="020B0604020202020204" pitchFamily="34" charset="0"/>
              </a:rPr>
              <a:t>research.</a:t>
            </a:r>
          </a:p>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a:t>太空辐射对航天器的安全运行以及宇航员的健康和安全构成严重威胁。在地面模拟空间环境是一种短周期和可控的方案。作为一种重要的地面空间辐射模拟方案，重离子加速器是一个无法被替代的研究平台。</a:t>
            </a:r>
            <a:endParaRPr lang="en-US" altLang="zh-CN" sz="1200" b="0">
              <a:solidFill>
                <a:schemeClr val="tx1"/>
              </a:solidFill>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zh-CN" altLang="en-US" sz="1200" b="1" u="sng"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a:p>
            <a:endParaRPr lang="zh-CN" altLang="en-US" sz="1200" b="1" dirty="0">
              <a:solidFill>
                <a:srgbClr val="0000FF"/>
              </a:solidFill>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327396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b="1" i="0">
                <a:solidFill>
                  <a:srgbClr val="374151"/>
                </a:solidFill>
                <a:effectLst/>
                <a:latin typeface="Söhne"/>
              </a:rPr>
              <a:t>The </a:t>
            </a:r>
            <a:r>
              <a:rPr lang="en-US" altLang="zh-CN" b="1" i="0" u="sng" dirty="0">
                <a:solidFill>
                  <a:srgbClr val="374151"/>
                </a:solidFill>
                <a:effectLst/>
                <a:latin typeface="Söhne"/>
              </a:rPr>
              <a:t>SESRI facility</a:t>
            </a:r>
            <a:r>
              <a:rPr lang="en-US" altLang="zh-CN" b="1" i="0" dirty="0">
                <a:solidFill>
                  <a:srgbClr val="374151"/>
                </a:solidFill>
                <a:effectLst/>
                <a:latin typeface="Söhne"/>
              </a:rPr>
              <a:t>, known as the </a:t>
            </a:r>
            <a:r>
              <a:rPr lang="en-US" altLang="zh-CN" b="1" i="0" u="sng" dirty="0">
                <a:solidFill>
                  <a:srgbClr val="374151"/>
                </a:solidFill>
                <a:effectLst/>
                <a:latin typeface="Söhne"/>
              </a:rPr>
              <a:t>Space Environment Simulation and Research Infrastructure</a:t>
            </a:r>
            <a:r>
              <a:rPr lang="en-US" altLang="zh-CN" b="1" i="0" dirty="0">
                <a:solidFill>
                  <a:srgbClr val="374151"/>
                </a:solidFill>
                <a:effectLst/>
                <a:latin typeface="Söhne"/>
              </a:rPr>
              <a:t>, was completed in </a:t>
            </a:r>
            <a:r>
              <a:rPr lang="en-US" altLang="zh-CN" b="1" i="0" u="sng" dirty="0">
                <a:solidFill>
                  <a:srgbClr val="374151"/>
                </a:solidFill>
                <a:effectLst/>
                <a:latin typeface="Söhne"/>
              </a:rPr>
              <a:t>2022 in Harbin, China</a:t>
            </a:r>
            <a:r>
              <a:rPr lang="en-US" altLang="zh-CN" b="1" i="0" dirty="0">
                <a:solidFill>
                  <a:srgbClr val="374151"/>
                </a:solidFill>
                <a:effectLst/>
                <a:latin typeface="Söhne"/>
              </a:rPr>
              <a:t>. It is </a:t>
            </a:r>
            <a:r>
              <a:rPr lang="en-US" altLang="zh-CN" b="1" i="0" u="sng" dirty="0">
                <a:solidFill>
                  <a:srgbClr val="374151"/>
                </a:solidFill>
                <a:effectLst/>
                <a:latin typeface="Söhne"/>
              </a:rPr>
              <a:t>a </a:t>
            </a:r>
            <a:r>
              <a:rPr lang="en-US" altLang="zh-CN" sz="1200" b="1" u="sng" dirty="0">
                <a:solidFill>
                  <a:srgbClr val="0000FF"/>
                </a:solidFill>
                <a:latin typeface="Arial" panose="020B0604020202020204" pitchFamily="34" charset="0"/>
                <a:cs typeface="Arial" panose="020B0604020202020204" pitchFamily="34" charset="0"/>
              </a:rPr>
              <a:t>full range of ion species facility dedicated to space environment simulation and related science research</a:t>
            </a:r>
            <a:r>
              <a:rPr lang="en-US" altLang="zh-CN" b="1" i="0" dirty="0">
                <a:solidFill>
                  <a:srgbClr val="374151"/>
                </a:solidFill>
                <a:effectLst/>
                <a:latin typeface="Söhne"/>
              </a:rPr>
              <a:t>. SESRI consists </a:t>
            </a:r>
            <a:r>
              <a:rPr lang="en-US" altLang="zh-CN" b="1" i="0" u="sng" dirty="0">
                <a:solidFill>
                  <a:srgbClr val="374151"/>
                </a:solidFill>
                <a:effectLst/>
                <a:latin typeface="Söhne"/>
              </a:rPr>
              <a:t>of an ECRIS, a </a:t>
            </a:r>
            <a:r>
              <a:rPr lang="en-US" altLang="zh-CN" b="1" i="0" u="sng" dirty="0" err="1">
                <a:solidFill>
                  <a:srgbClr val="374151"/>
                </a:solidFill>
                <a:effectLst/>
                <a:latin typeface="Söhne"/>
              </a:rPr>
              <a:t>linac</a:t>
            </a:r>
            <a:r>
              <a:rPr lang="en-US" altLang="zh-CN" b="1" i="0" u="sng" dirty="0">
                <a:solidFill>
                  <a:srgbClr val="374151"/>
                </a:solidFill>
                <a:effectLst/>
                <a:latin typeface="Söhne"/>
              </a:rPr>
              <a:t> injector, a synchrotron, and three irradiation terminals</a:t>
            </a:r>
            <a:r>
              <a:rPr lang="en-US" altLang="zh-CN" b="1" i="0" dirty="0">
                <a:solidFill>
                  <a:srgbClr val="374151"/>
                </a:solidFill>
                <a:effectLst/>
                <a:latin typeface="Söhne"/>
              </a:rPr>
              <a:t>. The </a:t>
            </a:r>
            <a:r>
              <a:rPr lang="en-US" altLang="zh-CN" b="1" i="0" u="sng" dirty="0">
                <a:solidFill>
                  <a:srgbClr val="374151"/>
                </a:solidFill>
                <a:effectLst/>
                <a:latin typeface="Söhne"/>
              </a:rPr>
              <a:t>typical </a:t>
            </a:r>
            <a:r>
              <a:rPr lang="en-US" altLang="zh-CN" b="1" i="0" u="sng">
                <a:solidFill>
                  <a:srgbClr val="374151"/>
                </a:solidFill>
                <a:effectLst/>
                <a:latin typeface="Söhne"/>
              </a:rPr>
              <a:t>particles </a:t>
            </a:r>
            <a:r>
              <a:rPr lang="en-US" altLang="zh-CN" b="1" i="0">
                <a:solidFill>
                  <a:srgbClr val="374151"/>
                </a:solidFill>
                <a:effectLst/>
                <a:latin typeface="Söhne"/>
              </a:rPr>
              <a:t>include </a:t>
            </a:r>
            <a:r>
              <a:rPr lang="en-US" altLang="zh-CN" b="1" i="0" u="sng" dirty="0">
                <a:solidFill>
                  <a:srgbClr val="374151"/>
                </a:solidFill>
                <a:effectLst/>
                <a:latin typeface="Söhne"/>
              </a:rPr>
              <a:t>protons of 100-300 MeV and bismuth ions with 7 MeV</a:t>
            </a:r>
            <a:r>
              <a:rPr lang="en-US" altLang="zh-CN" b="1" i="0" u="sng">
                <a:solidFill>
                  <a:srgbClr val="374151"/>
                </a:solidFill>
                <a:effectLst/>
                <a:latin typeface="Söhne"/>
              </a:rPr>
              <a:t>/u</a:t>
            </a:r>
            <a:r>
              <a:rPr lang="en-US" altLang="zh-CN" b="1" i="0">
                <a:solidFill>
                  <a:srgbClr val="374151"/>
                </a:solidFill>
                <a:effectLst/>
                <a:latin typeface="Söhne"/>
              </a:rPr>
              <a:t>. In </a:t>
            </a:r>
            <a:r>
              <a:rPr lang="en-US" altLang="zh-CN" b="1" i="0" dirty="0">
                <a:solidFill>
                  <a:srgbClr val="374151"/>
                </a:solidFill>
                <a:effectLst/>
                <a:latin typeface="Söhne"/>
              </a:rPr>
              <a:t>the following report, I will introduce two significant </a:t>
            </a:r>
            <a:r>
              <a:rPr lang="en-US" altLang="zh-CN" b="1" i="0" u="sng" dirty="0">
                <a:solidFill>
                  <a:srgbClr val="374151"/>
                </a:solidFill>
                <a:effectLst/>
                <a:latin typeface="Söhne"/>
              </a:rPr>
              <a:t>challenges</a:t>
            </a:r>
            <a:r>
              <a:rPr lang="en-US" altLang="zh-CN" b="1" i="0" dirty="0">
                <a:solidFill>
                  <a:srgbClr val="374151"/>
                </a:solidFill>
                <a:effectLst/>
                <a:latin typeface="Söhne"/>
              </a:rPr>
              <a:t> in </a:t>
            </a:r>
            <a:r>
              <a:rPr lang="en-US" altLang="zh-CN" b="1" i="0">
                <a:solidFill>
                  <a:srgbClr val="374151"/>
                </a:solidFill>
                <a:effectLst/>
                <a:latin typeface="Söhne"/>
              </a:rPr>
              <a:t>the design and construction of SESRI,</a:t>
            </a:r>
            <a:r>
              <a:rPr lang="en-US" altLang="zh-CN" b="1" i="0" u="sng" dirty="0" err="1">
                <a:solidFill>
                  <a:srgbClr val="374151"/>
                </a:solidFill>
                <a:effectLst/>
                <a:latin typeface="Söhne"/>
              </a:rPr>
              <a:t>the</a:t>
            </a:r>
            <a:r>
              <a:rPr lang="en-US" altLang="zh-CN" b="1" i="0" u="sng" dirty="0">
                <a:solidFill>
                  <a:srgbClr val="374151"/>
                </a:solidFill>
                <a:effectLst/>
                <a:latin typeface="Söhne"/>
              </a:rPr>
              <a:t> slow extraction of large emittance beams and the uniformities of </a:t>
            </a:r>
            <a:r>
              <a:rPr lang="en-US" altLang="zh-CN" b="1" i="0" u="sng">
                <a:solidFill>
                  <a:srgbClr val="374151"/>
                </a:solidFill>
                <a:effectLst/>
                <a:latin typeface="Söhne"/>
              </a:rPr>
              <a:t>large area beams at </a:t>
            </a:r>
            <a:r>
              <a:rPr lang="en-US" altLang="zh-CN" b="1" i="0" u="sng" dirty="0">
                <a:solidFill>
                  <a:srgbClr val="374151"/>
                </a:solidFill>
                <a:effectLst/>
                <a:latin typeface="Söhne"/>
              </a:rPr>
              <a:t>terminals</a:t>
            </a:r>
            <a:r>
              <a:rPr lang="en-US" altLang="zh-CN" b="1" i="0" u="sng">
                <a:solidFill>
                  <a:srgbClr val="374151"/>
                </a:solidFill>
                <a:effectLst/>
                <a:latin typeface="Söhne"/>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b="0" i="0">
                <a:solidFill>
                  <a:srgbClr val="000000"/>
                </a:solidFill>
                <a:effectLst/>
                <a:latin typeface="微软雅黑" panose="020B0503020204020204" pitchFamily="34" charset="-122"/>
                <a:ea typeface="微软雅黑" panose="020B0503020204020204" pitchFamily="34" charset="-122"/>
              </a:rPr>
              <a:t>SESRI</a:t>
            </a:r>
            <a:r>
              <a:rPr lang="zh-CN" altLang="en-US" b="0" i="0">
                <a:solidFill>
                  <a:srgbClr val="000000"/>
                </a:solidFill>
                <a:effectLst/>
                <a:latin typeface="微软雅黑" panose="020B0503020204020204" pitchFamily="34" charset="-122"/>
                <a:ea typeface="微软雅黑" panose="020B0503020204020204" pitchFamily="34" charset="-122"/>
              </a:rPr>
              <a:t>装置，即空间环境模拟与研究基础设施，</a:t>
            </a:r>
            <a:r>
              <a:rPr lang="en-US" altLang="zh-CN" b="0" i="0">
                <a:solidFill>
                  <a:srgbClr val="000000"/>
                </a:solidFill>
                <a:effectLst/>
                <a:latin typeface="微软雅黑" panose="020B0503020204020204" pitchFamily="34" charset="-122"/>
                <a:ea typeface="微软雅黑" panose="020B0503020204020204" pitchFamily="34" charset="-122"/>
              </a:rPr>
              <a:t>2022</a:t>
            </a:r>
            <a:r>
              <a:rPr lang="zh-CN" altLang="en-US" b="0" i="0">
                <a:solidFill>
                  <a:srgbClr val="000000"/>
                </a:solidFill>
                <a:effectLst/>
                <a:latin typeface="微软雅黑" panose="020B0503020204020204" pitchFamily="34" charset="-122"/>
                <a:ea typeface="微软雅黑" panose="020B0503020204020204" pitchFamily="34" charset="-122"/>
              </a:rPr>
              <a:t>年完成建造于中国哈尔滨，是用于空间环境模拟和相关科学研究的全系列离子物种设施。加速器复合体由一个电子回旋共振离子源</a:t>
            </a:r>
            <a:r>
              <a:rPr lang="en-US" altLang="zh-CN" b="0" i="0">
                <a:solidFill>
                  <a:srgbClr val="000000"/>
                </a:solidFill>
                <a:effectLst/>
                <a:latin typeface="微软雅黑" panose="020B0503020204020204" pitchFamily="34" charset="-122"/>
                <a:ea typeface="微软雅黑" panose="020B0503020204020204" pitchFamily="34" charset="-122"/>
              </a:rPr>
              <a:t>(ECRIS)</a:t>
            </a:r>
            <a:r>
              <a:rPr lang="zh-CN" altLang="en-US" b="0" i="0">
                <a:solidFill>
                  <a:srgbClr val="000000"/>
                </a:solidFill>
                <a:effectLst/>
                <a:latin typeface="微软雅黑" panose="020B0503020204020204" pitchFamily="34" charset="-122"/>
                <a:ea typeface="微软雅黑" panose="020B0503020204020204" pitchFamily="34" charset="-122"/>
              </a:rPr>
              <a:t>、一个直线级联注入器、一个紧凑型同步加速器和三个辐照终端组成，产生的典型粒子包括</a:t>
            </a:r>
            <a:r>
              <a:rPr lang="en-US" altLang="zh-CN" sz="1200" b="0">
                <a:solidFill>
                  <a:srgbClr val="0000FF"/>
                </a:solidFill>
                <a:latin typeface="微软雅黑" panose="020B0503020204020204" pitchFamily="34" charset="-122"/>
                <a:ea typeface="微软雅黑" panose="020B0503020204020204" pitchFamily="34" charset="-122"/>
              </a:rPr>
              <a:t>100-300MeV</a:t>
            </a:r>
            <a:r>
              <a:rPr lang="zh-CN" altLang="en-US" sz="1200" b="0">
                <a:solidFill>
                  <a:srgbClr val="0000FF"/>
                </a:solidFill>
                <a:latin typeface="微软雅黑" panose="020B0503020204020204" pitchFamily="34" charset="-122"/>
                <a:ea typeface="微软雅黑" panose="020B0503020204020204" pitchFamily="34" charset="-122"/>
              </a:rPr>
              <a:t>的质子和</a:t>
            </a:r>
            <a:r>
              <a:rPr lang="en-US" altLang="zh-CN" sz="1200" b="0">
                <a:solidFill>
                  <a:srgbClr val="0000FF"/>
                </a:solidFill>
                <a:latin typeface="微软雅黑" panose="020B0503020204020204" pitchFamily="34" charset="-122"/>
                <a:ea typeface="微软雅黑" panose="020B0503020204020204" pitchFamily="34" charset="-122"/>
              </a:rPr>
              <a:t>7 MeV/u</a:t>
            </a:r>
            <a:r>
              <a:rPr lang="zh-CN" altLang="en-US" sz="1200" b="0">
                <a:solidFill>
                  <a:srgbClr val="0000FF"/>
                </a:solidFill>
                <a:latin typeface="微软雅黑" panose="020B0503020204020204" pitchFamily="34" charset="-122"/>
                <a:ea typeface="微软雅黑" panose="020B0503020204020204" pitchFamily="34" charset="-122"/>
              </a:rPr>
              <a:t>的</a:t>
            </a:r>
            <a:r>
              <a:rPr lang="en-US" altLang="zh-CN" sz="1200" b="0">
                <a:solidFill>
                  <a:srgbClr val="0000FF"/>
                </a:solidFill>
                <a:latin typeface="微软雅黑" panose="020B0503020204020204" pitchFamily="34" charset="-122"/>
                <a:ea typeface="微软雅黑" panose="020B0503020204020204" pitchFamily="34" charset="-122"/>
              </a:rPr>
              <a:t>Bi</a:t>
            </a:r>
            <a:r>
              <a:rPr lang="en-US" altLang="zh-CN" sz="1200" b="0" baseline="30000">
                <a:solidFill>
                  <a:srgbClr val="0000FF"/>
                </a:solidFill>
                <a:latin typeface="微软雅黑" panose="020B0503020204020204" pitchFamily="34" charset="-122"/>
                <a:ea typeface="微软雅黑" panose="020B0503020204020204" pitchFamily="34" charset="-122"/>
              </a:rPr>
              <a:t>32+</a:t>
            </a:r>
            <a:r>
              <a:rPr lang="zh-CN" altLang="en-US" b="0" i="0">
                <a:solidFill>
                  <a:srgbClr val="000000"/>
                </a:solidFill>
                <a:effectLst/>
                <a:latin typeface="微软雅黑" panose="020B0503020204020204" pitchFamily="34" charset="-122"/>
                <a:ea typeface="微软雅黑" panose="020B0503020204020204" pitchFamily="34" charset="-122"/>
              </a:rPr>
              <a:t>。加速器设计和运行过程中有两个重要的挑战，第一个是大发射度束流的慢引出，第二个是终端大尺寸束斑扫描的均匀性。接下来我将会介绍针对这两个问题的设计和研究。</a:t>
            </a:r>
            <a:endParaRPr lang="en-US" altLang="zh-CN" b="0" i="0">
              <a:solidFill>
                <a:srgbClr val="000000"/>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zh-CN" altLang="en-US" sz="1200" b="0" u="sng"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12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i="0">
                <a:solidFill>
                  <a:srgbClr val="374151"/>
                </a:solidFill>
                <a:effectLst/>
                <a:latin typeface="Söhne"/>
              </a:rPr>
              <a:t>The </a:t>
            </a:r>
            <a:r>
              <a:rPr lang="en-US" altLang="zh-CN" b="1" i="0" dirty="0">
                <a:solidFill>
                  <a:srgbClr val="374151"/>
                </a:solidFill>
                <a:effectLst/>
                <a:latin typeface="Söhne"/>
              </a:rPr>
              <a:t>second part of the presentation focuses on "</a:t>
            </a:r>
            <a:r>
              <a:rPr lang="en-US" altLang="zh-CN" b="1" i="0" u="sng" dirty="0">
                <a:solidFill>
                  <a:srgbClr val="374151"/>
                </a:solidFill>
                <a:effectLst/>
                <a:latin typeface="Söhne"/>
              </a:rPr>
              <a:t>A novel slow extraction scheme of large </a:t>
            </a:r>
            <a:r>
              <a:rPr lang="en-US" altLang="zh-CN" b="1" i="0" u="sng">
                <a:solidFill>
                  <a:srgbClr val="374151"/>
                </a:solidFill>
                <a:effectLst/>
                <a:latin typeface="Söhne"/>
              </a:rPr>
              <a:t>emittance</a:t>
            </a:r>
            <a:r>
              <a:rPr lang="en-US" altLang="zh-CN" b="1" i="0">
                <a:solidFill>
                  <a:srgbClr val="374151"/>
                </a:solidFill>
                <a:effectLst/>
                <a:latin typeface="Söhne"/>
              </a:rPr>
              <a:t>.“</a:t>
            </a:r>
          </a:p>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a:t>报告的第二部分是关于</a:t>
            </a:r>
            <a:r>
              <a:rPr lang="en-US" altLang="zh-CN" sz="1200" b="0">
                <a:solidFill>
                  <a:srgbClr val="0000FF"/>
                </a:solidFill>
                <a:latin typeface="Arial" panose="020B0604020202020204" pitchFamily="34" charset="0"/>
                <a:cs typeface="Arial" panose="020B0604020202020204" pitchFamily="34" charset="0"/>
              </a:rPr>
              <a:t>A novel slow extraction scheme of large emittance</a:t>
            </a:r>
          </a:p>
          <a:p>
            <a:endParaRPr lang="zh-CN" altLang="en-US" b="1" dirty="0"/>
          </a:p>
        </p:txBody>
      </p:sp>
    </p:spTree>
    <p:extLst>
      <p:ext uri="{BB962C8B-B14F-4D97-AF65-F5344CB8AC3E}">
        <p14:creationId xmlns:p14="http://schemas.microsoft.com/office/powerpoint/2010/main" val="453732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b="1" i="0">
                <a:solidFill>
                  <a:srgbClr val="374151"/>
                </a:solidFill>
                <a:effectLst/>
                <a:latin typeface="Söhne"/>
              </a:rPr>
              <a:t>In </a:t>
            </a:r>
            <a:r>
              <a:rPr lang="en-US" altLang="zh-CN" b="1" i="0" dirty="0">
                <a:solidFill>
                  <a:srgbClr val="374151"/>
                </a:solidFill>
                <a:effectLst/>
                <a:latin typeface="Söhne"/>
              </a:rPr>
              <a:t>the picture</a:t>
            </a:r>
            <a:r>
              <a:rPr lang="en-US" altLang="zh-CN" b="1" i="0">
                <a:solidFill>
                  <a:srgbClr val="374151"/>
                </a:solidFill>
                <a:effectLst/>
                <a:latin typeface="Söhne"/>
              </a:rPr>
              <a:t>, it </a:t>
            </a:r>
            <a:r>
              <a:rPr lang="en-US" altLang="zh-CN" b="1" i="0" dirty="0">
                <a:solidFill>
                  <a:srgbClr val="374151"/>
                </a:solidFill>
                <a:effectLst/>
                <a:latin typeface="Söhne"/>
              </a:rPr>
              <a:t>is the </a:t>
            </a:r>
            <a:r>
              <a:rPr lang="en-US" altLang="zh-CN" b="1" i="0" u="sng" dirty="0">
                <a:solidFill>
                  <a:srgbClr val="374151"/>
                </a:solidFill>
                <a:effectLst/>
                <a:latin typeface="Söhne"/>
              </a:rPr>
              <a:t>compact synchrotron </a:t>
            </a:r>
            <a:r>
              <a:rPr lang="en-US" altLang="zh-CN" b="1" i="0" dirty="0">
                <a:solidFill>
                  <a:srgbClr val="374151"/>
                </a:solidFill>
                <a:effectLst/>
                <a:latin typeface="Söhne"/>
              </a:rPr>
              <a:t>of the </a:t>
            </a:r>
            <a:r>
              <a:rPr lang="en-US" altLang="zh-CN" b="1" i="0">
                <a:solidFill>
                  <a:srgbClr val="374151"/>
                </a:solidFill>
                <a:effectLst/>
                <a:latin typeface="Söhne"/>
              </a:rPr>
              <a:t>SESRI facility. </a:t>
            </a:r>
            <a:r>
              <a:rPr lang="en-US" altLang="zh-CN" sz="1200" b="1" u="sng">
                <a:solidFill>
                  <a:srgbClr val="0000FF"/>
                </a:solidFill>
                <a:latin typeface="Arial" panose="020B0604020202020204" pitchFamily="34" charset="0"/>
                <a:cs typeface="Arial" panose="020B0604020202020204" pitchFamily="34" charset="0"/>
              </a:rPr>
              <a:t>A special </a:t>
            </a:r>
            <a:r>
              <a:rPr lang="en-US" altLang="zh-CN" sz="1200" b="1" u="sng" dirty="0">
                <a:solidFill>
                  <a:srgbClr val="0000FF"/>
                </a:solidFill>
                <a:latin typeface="Arial" panose="020B0604020202020204" pitchFamily="34" charset="0"/>
                <a:cs typeface="Arial" panose="020B0604020202020204" pitchFamily="34" charset="0"/>
              </a:rPr>
              <a:t>hexagon </a:t>
            </a:r>
            <a:r>
              <a:rPr lang="en-US" altLang="zh-CN" sz="1200" b="1" u="sng">
                <a:solidFill>
                  <a:srgbClr val="0000FF"/>
                </a:solidFill>
                <a:latin typeface="Arial" panose="020B0604020202020204" pitchFamily="34" charset="0"/>
                <a:cs typeface="Arial" panose="020B0604020202020204" pitchFamily="34" charset="0"/>
              </a:rPr>
              <a:t>layout of the synchrotron consists </a:t>
            </a:r>
            <a:r>
              <a:rPr lang="en-US" altLang="zh-CN" sz="1200" b="1" u="sng" dirty="0">
                <a:solidFill>
                  <a:srgbClr val="0000FF"/>
                </a:solidFill>
                <a:latin typeface="Arial" panose="020B0604020202020204" pitchFamily="34" charset="0"/>
                <a:cs typeface="Arial" panose="020B0604020202020204" pitchFamily="34" charset="0"/>
              </a:rPr>
              <a:t>of 6 dipoles and 12 quadrupoles</a:t>
            </a:r>
            <a:r>
              <a:rPr lang="en-US" altLang="zh-CN" sz="1200" b="1" i="0" dirty="0">
                <a:solidFill>
                  <a:srgbClr val="0000FF"/>
                </a:solidFill>
                <a:effectLst/>
                <a:latin typeface="Arial" panose="020B0604020202020204" pitchFamily="34" charset="0"/>
                <a:cs typeface="Arial" panose="020B0604020202020204" pitchFamily="34" charset="0"/>
              </a:rPr>
              <a:t>.</a:t>
            </a:r>
            <a:r>
              <a:rPr lang="en-US" altLang="zh-CN" b="1" i="0" u="sng" dirty="0">
                <a:solidFill>
                  <a:srgbClr val="374151"/>
                </a:solidFill>
                <a:effectLst/>
                <a:latin typeface="Söhne"/>
              </a:rPr>
              <a:t>Multi-turn injection and RF-Knockout slow extraction schemes are adopted</a:t>
            </a:r>
            <a:r>
              <a:rPr lang="en-US" altLang="zh-CN" b="1" i="0" dirty="0">
                <a:solidFill>
                  <a:srgbClr val="374151"/>
                </a:solidFill>
                <a:effectLst/>
                <a:latin typeface="Söhne"/>
              </a:rPr>
              <a:t>. </a:t>
            </a:r>
            <a:r>
              <a:rPr lang="en-US" altLang="zh-CN" sz="1200" b="1" u="sng" dirty="0">
                <a:solidFill>
                  <a:srgbClr val="C00000"/>
                </a:solidFill>
                <a:latin typeface="Arial" panose="020B0604020202020204" pitchFamily="34" charset="0"/>
                <a:cs typeface="Arial" panose="020B0604020202020204" pitchFamily="34" charset="0"/>
              </a:rPr>
              <a:t>Ultra-large</a:t>
            </a:r>
            <a:r>
              <a:rPr lang="en-US" altLang="zh-CN" b="1" i="0" u="sng" dirty="0">
                <a:solidFill>
                  <a:srgbClr val="374151"/>
                </a:solidFill>
                <a:effectLst/>
                <a:latin typeface="Söhne"/>
              </a:rPr>
              <a:t> extraction emittance </a:t>
            </a:r>
            <a:r>
              <a:rPr lang="en-US" altLang="zh-CN" b="1" i="0" dirty="0">
                <a:solidFill>
                  <a:srgbClr val="374151"/>
                </a:solidFill>
                <a:effectLst/>
                <a:latin typeface="Söhne"/>
              </a:rPr>
              <a:t>is a significant[</a:t>
            </a:r>
            <a:r>
              <a:rPr lang="en-US" altLang="zh-CN" b="1" i="0" dirty="0" err="1">
                <a:solidFill>
                  <a:srgbClr val="374151"/>
                </a:solidFill>
                <a:effectLst/>
                <a:latin typeface="Söhne"/>
              </a:rPr>
              <a:t>sɪɡˈnɪfɪkənt</a:t>
            </a:r>
            <a:r>
              <a:rPr lang="en-US" altLang="zh-CN" b="1" i="0" u="sng">
                <a:solidFill>
                  <a:srgbClr val="374151"/>
                </a:solidFill>
                <a:effectLst/>
                <a:latin typeface="Söhne"/>
              </a:rPr>
              <a:t>] challenge</a:t>
            </a:r>
            <a:r>
              <a:rPr lang="en-US" altLang="zh-CN" b="1" i="0">
                <a:solidFill>
                  <a:srgbClr val="374151"/>
                </a:solidFill>
                <a:effectLst/>
                <a:latin typeface="Söhne"/>
              </a:rPr>
              <a:t>, </a:t>
            </a:r>
            <a:r>
              <a:rPr lang="en-US" altLang="zh-CN" b="1" i="0" dirty="0">
                <a:solidFill>
                  <a:srgbClr val="374151"/>
                </a:solidFill>
                <a:effectLst/>
                <a:latin typeface="Söhne"/>
              </a:rPr>
              <a:t>leading to a reduction in extraction </a:t>
            </a:r>
            <a:r>
              <a:rPr lang="en-US" altLang="zh-CN" b="1" i="0" u="sng" dirty="0">
                <a:solidFill>
                  <a:srgbClr val="374151"/>
                </a:solidFill>
                <a:effectLst/>
                <a:latin typeface="Söhne"/>
              </a:rPr>
              <a:t>efficiency</a:t>
            </a:r>
            <a:r>
              <a:rPr lang="en-US" altLang="zh-CN" b="1" i="0" dirty="0">
                <a:solidFill>
                  <a:srgbClr val="374151"/>
                </a:solidFill>
                <a:effectLst/>
                <a:latin typeface="Söhne"/>
              </a:rPr>
              <a:t>.</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b="1" i="0" dirty="0">
                <a:solidFill>
                  <a:srgbClr val="374151"/>
                </a:solidFill>
                <a:effectLst/>
                <a:latin typeface="Söhne"/>
              </a:rPr>
              <a:t>    Partial parameters of the synchrotron are presented in the table, the </a:t>
            </a:r>
            <a:r>
              <a:rPr lang="en-US" altLang="zh-CN" b="1" i="0" u="sng" dirty="0">
                <a:solidFill>
                  <a:srgbClr val="374151"/>
                </a:solidFill>
                <a:effectLst/>
                <a:latin typeface="Söhne"/>
              </a:rPr>
              <a:t>ion species </a:t>
            </a:r>
            <a:r>
              <a:rPr lang="en-US" altLang="zh-CN" b="1" i="0" u="none" dirty="0">
                <a:solidFill>
                  <a:srgbClr val="374151"/>
                </a:solidFill>
                <a:effectLst/>
                <a:latin typeface="Söhne"/>
              </a:rPr>
              <a:t>range from </a:t>
            </a:r>
            <a:r>
              <a:rPr lang="en-US" altLang="zh-CN" b="1" i="0" u="sng" dirty="0">
                <a:solidFill>
                  <a:srgbClr val="374151"/>
                </a:solidFill>
                <a:effectLst/>
                <a:latin typeface="Söhne"/>
              </a:rPr>
              <a:t>protons to bismuth</a:t>
            </a:r>
            <a:r>
              <a:rPr lang="en-US" altLang="zh-CN" b="1" i="0" dirty="0">
                <a:solidFill>
                  <a:srgbClr val="374151"/>
                </a:solidFill>
                <a:effectLst/>
                <a:latin typeface="Söhne"/>
              </a:rPr>
              <a:t>, the </a:t>
            </a:r>
            <a:r>
              <a:rPr lang="en-US" altLang="zh-CN" b="1" i="0" u="sng" dirty="0">
                <a:solidFill>
                  <a:srgbClr val="374151"/>
                </a:solidFill>
                <a:effectLst/>
                <a:latin typeface="Söhne"/>
              </a:rPr>
              <a:t>circumference</a:t>
            </a:r>
            <a:r>
              <a:rPr lang="en-US" altLang="zh-CN" b="1" i="0" dirty="0">
                <a:solidFill>
                  <a:srgbClr val="374151"/>
                </a:solidFill>
                <a:effectLst/>
                <a:latin typeface="Söhne"/>
              </a:rPr>
              <a:t> is </a:t>
            </a:r>
            <a:r>
              <a:rPr lang="en-US" altLang="zh-CN" b="1" i="0" u="sng" dirty="0">
                <a:solidFill>
                  <a:srgbClr val="374151"/>
                </a:solidFill>
                <a:effectLst/>
                <a:latin typeface="Söhne"/>
              </a:rPr>
              <a:t>43.9 meters</a:t>
            </a:r>
            <a:r>
              <a:rPr lang="en-US" altLang="zh-CN" b="1" i="0" u="sng">
                <a:solidFill>
                  <a:srgbClr val="374151"/>
                </a:solidFill>
                <a:effectLst/>
                <a:latin typeface="Söhne"/>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b="0" i="0">
                <a:solidFill>
                  <a:srgbClr val="333333"/>
                </a:solidFill>
                <a:effectLst/>
                <a:latin typeface="Arial" panose="020B0604020202020204" pitchFamily="34" charset="0"/>
              </a:rPr>
              <a:t>图中的是</a:t>
            </a:r>
            <a:r>
              <a:rPr lang="en-US" altLang="zh-CN" b="0" i="0">
                <a:solidFill>
                  <a:srgbClr val="333333"/>
                </a:solidFill>
                <a:effectLst/>
                <a:latin typeface="Arial" panose="020B0604020202020204" pitchFamily="34" charset="0"/>
              </a:rPr>
              <a:t>SESRI</a:t>
            </a:r>
            <a:r>
              <a:rPr lang="zh-CN" altLang="en-US" b="0" i="0">
                <a:solidFill>
                  <a:srgbClr val="333333"/>
                </a:solidFill>
                <a:effectLst/>
                <a:latin typeface="Arial" panose="020B0604020202020204" pitchFamily="34" charset="0"/>
              </a:rPr>
              <a:t>装置的</a:t>
            </a:r>
            <a:r>
              <a:rPr lang="en-US" altLang="zh-CN" sz="1200" b="0">
                <a:solidFill>
                  <a:srgbClr val="004098"/>
                </a:solidFill>
                <a:latin typeface="Arial" panose="020B0604020202020204" pitchFamily="34" charset="0"/>
                <a:cs typeface="Arial" panose="020B0604020202020204" pitchFamily="34" charset="0"/>
              </a:rPr>
              <a:t>Compact synchrotron</a:t>
            </a:r>
            <a:r>
              <a:rPr lang="zh-CN" altLang="en-US" b="0" i="0">
                <a:solidFill>
                  <a:srgbClr val="333333"/>
                </a:solidFill>
                <a:effectLst/>
                <a:latin typeface="Arial" panose="020B0604020202020204" pitchFamily="34" charset="0"/>
              </a:rPr>
              <a:t>，它是一个特殊的六边形结构，包含</a:t>
            </a:r>
            <a:r>
              <a:rPr lang="en-US" altLang="zh-CN" b="0" i="0">
                <a:solidFill>
                  <a:srgbClr val="333333"/>
                </a:solidFill>
                <a:effectLst/>
                <a:latin typeface="Arial" panose="020B0604020202020204" pitchFamily="34" charset="0"/>
              </a:rPr>
              <a:t>6</a:t>
            </a:r>
            <a:r>
              <a:rPr lang="zh-CN" altLang="en-US" b="0" i="0">
                <a:solidFill>
                  <a:srgbClr val="333333"/>
                </a:solidFill>
                <a:effectLst/>
                <a:latin typeface="Arial" panose="020B0604020202020204" pitchFamily="34" charset="0"/>
              </a:rPr>
              <a:t>个二极磁铁和</a:t>
            </a:r>
            <a:r>
              <a:rPr lang="en-US" altLang="zh-CN" b="0" i="0">
                <a:solidFill>
                  <a:srgbClr val="333333"/>
                </a:solidFill>
                <a:effectLst/>
                <a:latin typeface="Arial" panose="020B0604020202020204" pitchFamily="34" charset="0"/>
              </a:rPr>
              <a:t>12</a:t>
            </a:r>
            <a:r>
              <a:rPr lang="zh-CN" altLang="en-US" b="0" i="0">
                <a:solidFill>
                  <a:srgbClr val="333333"/>
                </a:solidFill>
                <a:effectLst/>
                <a:latin typeface="Arial" panose="020B0604020202020204" pitchFamily="34" charset="0"/>
              </a:rPr>
              <a:t>个四极磁铁。</a:t>
            </a:r>
            <a:r>
              <a:rPr lang="en-US" altLang="zh-CN" sz="1200" b="0">
                <a:solidFill>
                  <a:srgbClr val="0000FF"/>
                </a:solidFill>
                <a:latin typeface="Arial" panose="020B0604020202020204" pitchFamily="34" charset="0"/>
                <a:cs typeface="Arial" panose="020B0604020202020204" pitchFamily="34" charset="0"/>
              </a:rPr>
              <a:t>Multi-turn injection and </a:t>
            </a:r>
            <a:r>
              <a:rPr lang="en-US" altLang="zh-CN" sz="1200" b="0">
                <a:solidFill>
                  <a:srgbClr val="C00000"/>
                </a:solidFill>
                <a:latin typeface="Arial" panose="020B0604020202020204" pitchFamily="34" charset="0"/>
                <a:cs typeface="Arial" panose="020B0604020202020204" pitchFamily="34" charset="0"/>
              </a:rPr>
              <a:t>RF-Knockout slow extraction </a:t>
            </a:r>
            <a:r>
              <a:rPr lang="en-US" altLang="zh-CN" sz="1200" b="0">
                <a:solidFill>
                  <a:srgbClr val="0000FF"/>
                </a:solidFill>
                <a:latin typeface="Arial" panose="020B0604020202020204" pitchFamily="34" charset="0"/>
                <a:cs typeface="Arial" panose="020B0604020202020204" pitchFamily="34" charset="0"/>
              </a:rPr>
              <a:t>schemes are adopted </a:t>
            </a:r>
            <a:r>
              <a:rPr lang="zh-CN" altLang="en-US" sz="1200" b="1" i="0">
                <a:solidFill>
                  <a:srgbClr val="0000FF"/>
                </a:solidFill>
                <a:effectLst/>
                <a:latin typeface="Arial" panose="020B0604020202020204" pitchFamily="34" charset="0"/>
                <a:cs typeface="Arial" panose="020B0604020202020204" pitchFamily="34" charset="0"/>
              </a:rPr>
              <a:t>。巨大引出发射度是同步环设计和运行的重大挑战，会降低引出效率。</a:t>
            </a:r>
            <a:endParaRPr lang="en-US" altLang="zh-CN" b="0" i="0">
              <a:solidFill>
                <a:srgbClr val="000000"/>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b="0" i="0">
                <a:solidFill>
                  <a:srgbClr val="333333"/>
                </a:solidFill>
                <a:effectLst/>
                <a:latin typeface="Arial" panose="020B0604020202020204" pitchFamily="34" charset="0"/>
              </a:rPr>
              <a:t>    同步环的部分参数如表格所示，加速的粒子种类从质子到铋，周长是</a:t>
            </a:r>
            <a:r>
              <a:rPr lang="en-US" altLang="zh-CN" b="0" i="0">
                <a:solidFill>
                  <a:srgbClr val="333333"/>
                </a:solidFill>
                <a:effectLst/>
                <a:latin typeface="Arial" panose="020B0604020202020204" pitchFamily="34" charset="0"/>
              </a:rPr>
              <a:t>43.9m</a:t>
            </a:r>
            <a:r>
              <a:rPr lang="zh-CN" altLang="en-US" b="0" i="0">
                <a:solidFill>
                  <a:srgbClr val="333333"/>
                </a:solidFill>
                <a:effectLst/>
                <a:latin typeface="Arial" panose="020B0604020202020204" pitchFamily="34" charset="0"/>
              </a:rPr>
              <a:t>。关于引出能量，加速后的质子是</a:t>
            </a:r>
            <a:r>
              <a:rPr lang="en-US" altLang="zh-CN" b="0" i="0">
                <a:solidFill>
                  <a:srgbClr val="333333"/>
                </a:solidFill>
                <a:effectLst/>
                <a:latin typeface="Arial" panose="020B0604020202020204" pitchFamily="34" charset="0"/>
              </a:rPr>
              <a:t>100-300MeV,</a:t>
            </a:r>
            <a:r>
              <a:rPr lang="zh-CN" altLang="en-US" b="0" i="0">
                <a:solidFill>
                  <a:srgbClr val="333333"/>
                </a:solidFill>
                <a:effectLst/>
                <a:latin typeface="Arial" panose="020B0604020202020204" pitchFamily="34" charset="0"/>
              </a:rPr>
              <a:t>铋是</a:t>
            </a:r>
            <a:r>
              <a:rPr lang="en-US" altLang="zh-CN" b="0" i="0">
                <a:solidFill>
                  <a:srgbClr val="333333"/>
                </a:solidFill>
                <a:effectLst/>
                <a:latin typeface="Arial" panose="020B0604020202020204" pitchFamily="34" charset="0"/>
              </a:rPr>
              <a:t>7MeV/u</a:t>
            </a:r>
            <a:r>
              <a:rPr lang="zh-CN" altLang="en-US" b="0" i="0">
                <a:solidFill>
                  <a:srgbClr val="333333"/>
                </a:solidFill>
                <a:effectLst/>
                <a:latin typeface="Arial" panose="020B0604020202020204" pitchFamily="34" charset="0"/>
              </a:rPr>
              <a:t>。</a:t>
            </a:r>
            <a:endParaRPr lang="zh-CN" altLang="en-US" b="0" u="none" dirty="0"/>
          </a:p>
        </p:txBody>
      </p:sp>
    </p:spTree>
    <p:extLst>
      <p:ext uri="{BB962C8B-B14F-4D97-AF65-F5344CB8AC3E}">
        <p14:creationId xmlns:p14="http://schemas.microsoft.com/office/powerpoint/2010/main" val="335783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a:solidFill>
                  <a:srgbClr val="374151"/>
                </a:solidFill>
                <a:effectLst/>
                <a:latin typeface="Söhne"/>
              </a:rPr>
              <a:t>On </a:t>
            </a:r>
            <a:r>
              <a:rPr lang="en-US" altLang="zh-CN" b="0" i="0" dirty="0">
                <a:solidFill>
                  <a:srgbClr val="374151"/>
                </a:solidFill>
                <a:effectLst/>
                <a:latin typeface="Söhne"/>
              </a:rPr>
              <a:t>the left figure is the layout of the SESRI hexagonal synchrotron</a:t>
            </a:r>
            <a:r>
              <a:rPr lang="zh-CN" altLang="en-US" b="0" i="0" dirty="0">
                <a:solidFill>
                  <a:srgbClr val="374151"/>
                </a:solidFill>
                <a:effectLst/>
                <a:latin typeface="Söhne"/>
              </a:rPr>
              <a:t>。</a:t>
            </a:r>
            <a:r>
              <a:rPr lang="en-US" altLang="zh-CN" b="0" i="0" dirty="0">
                <a:solidFill>
                  <a:srgbClr val="374151"/>
                </a:solidFill>
                <a:effectLst/>
                <a:latin typeface="Söhne"/>
              </a:rPr>
              <a:t>The table above </a:t>
            </a:r>
            <a:r>
              <a:rPr lang="en-US" altLang="zh-CN" b="0" i="0">
                <a:solidFill>
                  <a:srgbClr val="374151"/>
                </a:solidFill>
                <a:effectLst/>
                <a:latin typeface="Söhne"/>
              </a:rPr>
              <a:t>contains synchrotron elements </a:t>
            </a:r>
            <a:r>
              <a:rPr lang="en-US" altLang="zh-CN" b="0" i="0" dirty="0">
                <a:solidFill>
                  <a:srgbClr val="374151"/>
                </a:solidFill>
                <a:effectLst/>
                <a:latin typeface="Söhne"/>
              </a:rPr>
              <a:t>related to slow extraction, and the table below shows beam parameters related to slow extraction. Among them, </a:t>
            </a:r>
            <a:r>
              <a:rPr lang="en-US" altLang="zh-CN" b="0" i="0" u="sng" dirty="0">
                <a:solidFill>
                  <a:srgbClr val="374151"/>
                </a:solidFill>
                <a:effectLst/>
                <a:latin typeface="Söhne"/>
              </a:rPr>
              <a:t>the bismuth beam has the maximum energy: 7 MeV/u and the maximum horizontal emittance of 110 π </a:t>
            </a:r>
            <a:r>
              <a:rPr lang="en-US" altLang="zh-CN" b="0" i="0" u="sng" dirty="0" err="1">
                <a:solidFill>
                  <a:srgbClr val="374151"/>
                </a:solidFill>
                <a:effectLst/>
                <a:latin typeface="Söhne"/>
              </a:rPr>
              <a:t>mmmrad</a:t>
            </a:r>
            <a:r>
              <a:rPr lang="en-US" altLang="zh-CN" b="0" i="0" u="sng" dirty="0">
                <a:solidFill>
                  <a:srgbClr val="374151"/>
                </a:solidFill>
                <a:effectLst/>
                <a:latin typeface="Söhne"/>
              </a:rPr>
              <a:t>(millimeter-milliradian)</a:t>
            </a:r>
            <a:r>
              <a:rPr lang="en-US" altLang="zh-CN" b="0" i="0" dirty="0">
                <a:solidFill>
                  <a:srgbClr val="374151"/>
                </a:solidFill>
                <a:effectLst/>
                <a:latin typeface="Söhne"/>
              </a:rPr>
              <a:t>. The </a:t>
            </a:r>
            <a:r>
              <a:rPr lang="en-US" altLang="zh-CN" sz="1200" b="1" u="sng" dirty="0"/>
              <a:t>extraction flattop duration</a:t>
            </a:r>
            <a:r>
              <a:rPr lang="en-US" altLang="zh-CN" sz="1200" b="1" dirty="0"/>
              <a:t>[</a:t>
            </a:r>
            <a:r>
              <a:rPr lang="en-US" altLang="zh-CN" sz="1200" b="1" dirty="0" err="1"/>
              <a:t>duˈreɪʃn</a:t>
            </a:r>
            <a:r>
              <a:rPr lang="en-US" altLang="zh-CN" sz="1200" b="1" dirty="0"/>
              <a:t>] </a:t>
            </a:r>
            <a:r>
              <a:rPr lang="en-US" altLang="zh-CN" b="0" i="0" dirty="0">
                <a:solidFill>
                  <a:srgbClr val="374151"/>
                </a:solidFill>
                <a:effectLst/>
                <a:latin typeface="Söhne"/>
              </a:rPr>
              <a:t>can reach up to </a:t>
            </a:r>
            <a:r>
              <a:rPr lang="en-US" altLang="zh-CN" b="0" i="0" u="sng" dirty="0">
                <a:solidFill>
                  <a:srgbClr val="374151"/>
                </a:solidFill>
                <a:effectLst/>
                <a:latin typeface="Söhne"/>
              </a:rPr>
              <a:t>8 seconds</a:t>
            </a:r>
            <a:r>
              <a:rPr lang="en-US" altLang="zh-CN" b="0" i="0" dirty="0">
                <a:solidFill>
                  <a:srgbClr val="374151"/>
                </a:solidFill>
                <a:effectLst/>
                <a:latin typeface="Söhne"/>
              </a:rPr>
              <a:t>. The designed </a:t>
            </a:r>
            <a:r>
              <a:rPr lang="en-US" altLang="zh-CN" b="0" i="0" u="sng" dirty="0">
                <a:solidFill>
                  <a:srgbClr val="374151"/>
                </a:solidFill>
                <a:effectLst/>
                <a:latin typeface="Söhne"/>
              </a:rPr>
              <a:t>extraction efficiency </a:t>
            </a:r>
            <a:r>
              <a:rPr lang="en-US" altLang="zh-CN" b="0" i="0" dirty="0">
                <a:solidFill>
                  <a:srgbClr val="374151"/>
                </a:solidFill>
                <a:effectLst/>
                <a:latin typeface="Söhne"/>
              </a:rPr>
              <a:t>needs to reach </a:t>
            </a:r>
            <a:r>
              <a:rPr lang="en-US" altLang="zh-CN" b="0" i="0" u="sng" dirty="0">
                <a:solidFill>
                  <a:srgbClr val="374151"/>
                </a:solidFill>
                <a:effectLst/>
                <a:latin typeface="Söhne"/>
              </a:rPr>
              <a:t>90%,which</a:t>
            </a:r>
            <a:r>
              <a:rPr lang="zh-CN" altLang="en-US" b="0" i="0" u="sng" dirty="0">
                <a:solidFill>
                  <a:srgbClr val="374151"/>
                </a:solidFill>
                <a:effectLst/>
                <a:latin typeface="Söhne"/>
              </a:rPr>
              <a:t> </a:t>
            </a:r>
            <a:r>
              <a:rPr lang="en-US" altLang="zh-CN" b="0" i="0" u="sng" dirty="0">
                <a:solidFill>
                  <a:srgbClr val="374151"/>
                </a:solidFill>
                <a:effectLst/>
                <a:latin typeface="Söhne"/>
              </a:rPr>
              <a:t>is</a:t>
            </a:r>
            <a:r>
              <a:rPr lang="zh-CN" altLang="en-US" b="0" i="0" u="sng" dirty="0">
                <a:solidFill>
                  <a:srgbClr val="374151"/>
                </a:solidFill>
                <a:effectLst/>
                <a:latin typeface="Söhne"/>
              </a:rPr>
              <a:t> </a:t>
            </a:r>
            <a:r>
              <a:rPr lang="en-US" altLang="zh-CN" b="0" i="0" u="sng" dirty="0">
                <a:solidFill>
                  <a:srgbClr val="374151"/>
                </a:solidFill>
                <a:effectLst/>
                <a:latin typeface="Söhne"/>
              </a:rPr>
              <a:t>difficult</a:t>
            </a:r>
            <a:r>
              <a:rPr lang="zh-CN" altLang="en-US" b="0" i="0" u="sng" dirty="0">
                <a:solidFill>
                  <a:srgbClr val="374151"/>
                </a:solidFill>
                <a:effectLst/>
                <a:latin typeface="Söhne"/>
              </a:rPr>
              <a:t> </a:t>
            </a:r>
            <a:r>
              <a:rPr lang="en-US" altLang="zh-CN" sz="1200" b="1" u="sng" dirty="0">
                <a:solidFill>
                  <a:srgbClr val="0000FF"/>
                </a:solidFill>
                <a:latin typeface="Arial" panose="020B0604020202020204" pitchFamily="34" charset="0"/>
                <a:cs typeface="Arial" panose="020B0604020202020204" pitchFamily="34" charset="0"/>
              </a:rPr>
              <a:t>for ultra-large </a:t>
            </a:r>
            <a:r>
              <a:rPr lang="en-US" altLang="zh-CN" sz="1200" b="1" u="sng">
                <a:solidFill>
                  <a:srgbClr val="0000FF"/>
                </a:solidFill>
                <a:latin typeface="Arial" panose="020B0604020202020204" pitchFamily="34" charset="0"/>
                <a:cs typeface="Arial" panose="020B0604020202020204" pitchFamily="34" charset="0"/>
              </a:rPr>
              <a:t>emittance </a:t>
            </a:r>
            <a:r>
              <a:rPr lang="en-US" altLang="zh-CN" b="0" i="0">
                <a:solidFill>
                  <a:srgbClr val="374151"/>
                </a:solidFill>
                <a:effectLst/>
                <a:latin typeface="Söhne"/>
              </a:rPr>
              <a:t>.</a:t>
            </a:r>
          </a:p>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u="none"/>
              <a:t>左边是</a:t>
            </a:r>
            <a:r>
              <a:rPr lang="en-US" altLang="zh-CN" u="none"/>
              <a:t>SESRI</a:t>
            </a:r>
            <a:r>
              <a:rPr lang="zh-CN" altLang="en-US" u="none"/>
              <a:t>六边形同步环的结构，上面的表格中包含了慢引出相关的元件，下面的表格中展示了慢引出相关的束流参数。其中铋束有最大的能量：</a:t>
            </a:r>
            <a:r>
              <a:rPr lang="en-US" altLang="zh-CN" u="none"/>
              <a:t>7 Mev/u</a:t>
            </a:r>
            <a:r>
              <a:rPr lang="zh-CN" altLang="en-US" u="none"/>
              <a:t>和最大的水平发射度</a:t>
            </a:r>
            <a:r>
              <a:rPr lang="en-US" altLang="zh-CN" u="none"/>
              <a:t>110 π mmmrad</a:t>
            </a:r>
            <a:r>
              <a:rPr lang="zh-CN" altLang="en-US" u="none"/>
              <a:t>。引出平台长度最大能达到</a:t>
            </a:r>
            <a:r>
              <a:rPr lang="en-US" altLang="zh-CN" u="none"/>
              <a:t>8</a:t>
            </a:r>
            <a:r>
              <a:rPr lang="zh-CN" altLang="en-US" u="none"/>
              <a:t>秒。设计的引出效率需要达到</a:t>
            </a:r>
            <a:r>
              <a:rPr lang="en-US" altLang="zh-CN" u="none"/>
              <a:t>90%,</a:t>
            </a:r>
            <a:r>
              <a:rPr lang="zh-CN" altLang="en-US" u="none"/>
              <a:t>但对于超大发射度来说十分困难。</a:t>
            </a:r>
            <a:endParaRPr lang="en-US" altLang="zh-CN" u="sng"/>
          </a:p>
          <a:p>
            <a:endParaRPr lang="zh-CN" altLang="en-US" b="0" dirty="0"/>
          </a:p>
        </p:txBody>
      </p:sp>
    </p:spTree>
    <p:extLst>
      <p:ext uri="{BB962C8B-B14F-4D97-AF65-F5344CB8AC3E}">
        <p14:creationId xmlns:p14="http://schemas.microsoft.com/office/powerpoint/2010/main" val="350063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b="1" i="0">
                <a:solidFill>
                  <a:srgbClr val="374151"/>
                </a:solidFill>
                <a:effectLst/>
                <a:latin typeface="Söhne"/>
              </a:rPr>
              <a:t>SESRI adopts a </a:t>
            </a:r>
            <a:r>
              <a:rPr lang="en-US" altLang="zh-CN" b="1" i="0" u="sng">
                <a:solidFill>
                  <a:srgbClr val="374151"/>
                </a:solidFill>
                <a:effectLst/>
                <a:latin typeface="Söhne"/>
              </a:rPr>
              <a:t>slow extraction scheme </a:t>
            </a:r>
            <a:r>
              <a:rPr lang="en-US" altLang="zh-CN" b="1" i="0">
                <a:solidFill>
                  <a:srgbClr val="374151"/>
                </a:solidFill>
                <a:effectLst/>
                <a:latin typeface="Söhne"/>
              </a:rPr>
              <a:t>that includes </a:t>
            </a:r>
            <a:r>
              <a:rPr lang="en-US" altLang="zh-CN" b="1" i="0" u="sng">
                <a:solidFill>
                  <a:srgbClr val="374151"/>
                </a:solidFill>
                <a:effectLst/>
                <a:latin typeface="Söhne"/>
              </a:rPr>
              <a:t>horizontal third-order resonance and RF-knockout</a:t>
            </a:r>
            <a:r>
              <a:rPr lang="en-US" altLang="zh-CN" b="1" i="0">
                <a:solidFill>
                  <a:srgbClr val="374151"/>
                </a:solidFill>
                <a:effectLst/>
                <a:latin typeface="Söhne"/>
              </a:rPr>
              <a:t>. It uses  </a:t>
            </a:r>
            <a:r>
              <a:rPr lang="en-US" altLang="zh-CN" sz="1200" b="1" u="sng">
                <a:solidFill>
                  <a:srgbClr val="002060"/>
                </a:solidFill>
                <a:latin typeface="Arial" panose="020B0604020202020204" pitchFamily="34" charset="0"/>
                <a:cs typeface="Arial" panose="020B0604020202020204" pitchFamily="34" charset="0"/>
              </a:rPr>
              <a:t>chromaticity </a:t>
            </a:r>
            <a:r>
              <a:rPr lang="en-US" altLang="zh-CN" b="1" i="0" u="sng">
                <a:solidFill>
                  <a:srgbClr val="374151"/>
                </a:solidFill>
                <a:effectLst/>
                <a:latin typeface="Söhne"/>
              </a:rPr>
              <a:t>sextupoles </a:t>
            </a:r>
            <a:r>
              <a:rPr lang="en-US" altLang="zh-CN" b="1" i="0">
                <a:solidFill>
                  <a:srgbClr val="374151"/>
                </a:solidFill>
                <a:effectLst/>
                <a:latin typeface="Söhne"/>
              </a:rPr>
              <a:t>to satisfy the </a:t>
            </a:r>
            <a:r>
              <a:rPr lang="en-US" altLang="zh-CN" b="1" i="0" u="sng">
                <a:solidFill>
                  <a:srgbClr val="374151"/>
                </a:solidFill>
                <a:effectLst/>
                <a:latin typeface="Söhne"/>
              </a:rPr>
              <a:t>hardt condition</a:t>
            </a:r>
            <a:r>
              <a:rPr lang="en-US" altLang="zh-CN" b="1" i="0">
                <a:solidFill>
                  <a:srgbClr val="374151"/>
                </a:solidFill>
                <a:effectLst/>
                <a:latin typeface="Söhne"/>
              </a:rPr>
              <a:t>. The resonance sextupole magnets are employed to form </a:t>
            </a:r>
            <a:r>
              <a:rPr lang="en-US" altLang="zh-CN" b="1" i="0" u="sng">
                <a:solidFill>
                  <a:srgbClr val="374151"/>
                </a:solidFill>
                <a:effectLst/>
                <a:latin typeface="Söhne"/>
              </a:rPr>
              <a:t>a triangular stable region[ˈriːdʒən]  in the phase space</a:t>
            </a:r>
            <a:r>
              <a:rPr lang="en-US" altLang="zh-CN" b="1" i="0">
                <a:solidFill>
                  <a:srgbClr val="374151"/>
                </a:solidFill>
                <a:effectLst/>
                <a:latin typeface="Söhne"/>
              </a:rPr>
              <a:t>, and </a:t>
            </a:r>
            <a:r>
              <a:rPr lang="en-US" altLang="zh-CN" b="1" i="0" u="sng">
                <a:solidFill>
                  <a:srgbClr val="374151"/>
                </a:solidFill>
                <a:effectLst/>
                <a:latin typeface="Söhne"/>
              </a:rPr>
              <a:t>RF-knockout</a:t>
            </a:r>
            <a:r>
              <a:rPr lang="en-US" altLang="zh-CN" b="1" i="0">
                <a:solidFill>
                  <a:srgbClr val="374151"/>
                </a:solidFill>
                <a:effectLst/>
                <a:latin typeface="Söhne"/>
              </a:rPr>
              <a:t> is used </a:t>
            </a:r>
            <a:r>
              <a:rPr lang="en-US" altLang="zh-CN" b="1" i="0" u="sng">
                <a:solidFill>
                  <a:srgbClr val="374151"/>
                </a:solidFill>
                <a:effectLst/>
                <a:latin typeface="Söhne"/>
              </a:rPr>
              <a:t>to drive particles from the stable region to the unstable region</a:t>
            </a:r>
            <a:r>
              <a:rPr lang="en-US" altLang="zh-CN" b="1" i="0">
                <a:solidFill>
                  <a:srgbClr val="374151"/>
                </a:solidFill>
                <a:effectLst/>
                <a:latin typeface="Söhne"/>
              </a:rPr>
              <a:t>. The table on the right shows the design parameters for slow extraction. The left-side diagram represents </a:t>
            </a:r>
            <a:r>
              <a:rPr lang="en-US" altLang="zh-CN" b="1" i="0" u="sng">
                <a:solidFill>
                  <a:srgbClr val="374151"/>
                </a:solidFill>
                <a:effectLst/>
                <a:latin typeface="Söhne"/>
              </a:rPr>
              <a:t>the phase space at the entrance of the ES</a:t>
            </a:r>
            <a:r>
              <a:rPr lang="en-US" altLang="zh-CN" b="1" i="0">
                <a:solidFill>
                  <a:srgbClr val="374151"/>
                </a:solidFill>
                <a:effectLst/>
                <a:latin typeface="Söhne"/>
              </a:rPr>
              <a:t>, while the right-side diagram represents </a:t>
            </a:r>
            <a:r>
              <a:rPr lang="en-US" altLang="zh-CN" b="1" i="0" u="sng">
                <a:solidFill>
                  <a:srgbClr val="374151"/>
                </a:solidFill>
                <a:effectLst/>
                <a:latin typeface="Söhne"/>
              </a:rPr>
              <a:t>the trajectory in the last three turns</a:t>
            </a:r>
            <a:r>
              <a:rPr lang="en-US" altLang="zh-CN" b="1" i="0">
                <a:solidFill>
                  <a:srgbClr val="374151"/>
                </a:solidFill>
                <a:effectLst/>
                <a:latin typeface="Söhne"/>
              </a:rPr>
              <a:t>.</a:t>
            </a:r>
            <a:endParaRPr lang="en-US" altLang="zh-CN" b="0"/>
          </a:p>
          <a:p>
            <a:r>
              <a:rPr lang="en-US" altLang="zh-CN" b="0"/>
              <a:t>SESRI</a:t>
            </a:r>
            <a:r>
              <a:rPr lang="zh-CN" altLang="en-US" b="0" dirty="0"/>
              <a:t>采用的慢引出方案包括水平三阶共振和</a:t>
            </a:r>
            <a:r>
              <a:rPr lang="en-US" altLang="zh-CN" b="0" dirty="0"/>
              <a:t>RF-knockout</a:t>
            </a:r>
            <a:r>
              <a:rPr lang="zh-CN" altLang="en-US" b="0" dirty="0"/>
              <a:t>，使用色品六级铁满足</a:t>
            </a:r>
            <a:r>
              <a:rPr lang="en-US" altLang="zh-CN" b="0" dirty="0" err="1"/>
              <a:t>hardt</a:t>
            </a:r>
            <a:r>
              <a:rPr lang="zh-CN" altLang="en-US" b="0" dirty="0"/>
              <a:t>条件，使用共振六级铁形成相空间的三角形稳定区，用</a:t>
            </a:r>
            <a:r>
              <a:rPr lang="en-US" altLang="zh-CN" b="0" dirty="0"/>
              <a:t>RF-knockout</a:t>
            </a:r>
            <a:r>
              <a:rPr lang="zh-CN" altLang="en-US" b="0" dirty="0"/>
              <a:t>驱动粒子从稳定区向不稳定区移动。右边的表格展示了慢引出的设计参数。左边的图表示的是</a:t>
            </a:r>
            <a:r>
              <a:rPr lang="en-US" altLang="zh-CN" b="0" dirty="0"/>
              <a:t>ES</a:t>
            </a:r>
            <a:r>
              <a:rPr lang="zh-CN" altLang="en-US" b="0" dirty="0"/>
              <a:t>入口处的相空间，右边的图表示的是最后三圈的</a:t>
            </a:r>
            <a:r>
              <a:rPr lang="zh-CN" altLang="en-US" b="0"/>
              <a:t>轨道。</a:t>
            </a:r>
            <a:endParaRPr lang="en-US" altLang="zh-CN" b="0" dirty="0"/>
          </a:p>
        </p:txBody>
      </p:sp>
    </p:spTree>
    <p:extLst>
      <p:ext uri="{BB962C8B-B14F-4D97-AF65-F5344CB8AC3E}">
        <p14:creationId xmlns:p14="http://schemas.microsoft.com/office/powerpoint/2010/main" val="45325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6" name="页脚占位符 1">
            <a:extLst>
              <a:ext uri="{FF2B5EF4-FFF2-40B4-BE49-F238E27FC236}">
                <a16:creationId xmlns:a16="http://schemas.microsoft.com/office/drawing/2014/main" id="{C81D106F-BDFD-5BF3-389A-65870259FD04}"/>
              </a:ext>
            </a:extLst>
          </p:cNvPr>
          <p:cNvSpPr>
            <a:spLocks noGrp="1"/>
          </p:cNvSpPr>
          <p:nvPr>
            <p:ph type="ftr" sz="quarter" idx="3"/>
          </p:nvPr>
        </p:nvSpPr>
        <p:spPr>
          <a:xfrm>
            <a:off x="131676" y="6661869"/>
            <a:ext cx="11928648" cy="196131"/>
          </a:xfrm>
          <a:prstGeom prst="rect">
            <a:avLst/>
          </a:prstGeom>
        </p:spPr>
        <p:txBody>
          <a:bodyPr vert="horz" lIns="91440" tIns="45720" rIns="91440" bIns="45720" rtlCol="0" anchor="ctr"/>
          <a:lstStyle>
            <a:lvl1pPr algn="ctr">
              <a:defRPr sz="1000" b="1">
                <a:solidFill>
                  <a:schemeClr val="tx1">
                    <a:tint val="75000"/>
                  </a:schemeClr>
                </a:solidFill>
                <a:latin typeface="Arial" panose="020B0604020202020204" pitchFamily="34" charset="0"/>
                <a:cs typeface="Arial" panose="020B0604020202020204" pitchFamily="34" charset="0"/>
              </a:defRPr>
            </a:lvl1pPr>
          </a:lstStyle>
          <a:p>
            <a:r>
              <a:rPr lang="en-US" altLang="zh-CN"/>
              <a:t>2024.2.12     Hou Lingxiao     Institude of Mordern Physics, Chinese Academy of Sience     Challenge of low energy,large emittance beams     5</a:t>
            </a:r>
            <a:r>
              <a:rPr lang="en-US" altLang="zh-CN" baseline="30000"/>
              <a:t>th</a:t>
            </a:r>
            <a:r>
              <a:rPr lang="en-US" altLang="zh-CN"/>
              <a:t> SX workshop</a:t>
            </a:r>
            <a:endParaRPr lang="zh-CN" altLang="en-US"/>
          </a:p>
        </p:txBody>
      </p:sp>
      <p:sp>
        <p:nvSpPr>
          <p:cNvPr id="7" name="灯片编号占位符 2">
            <a:extLst>
              <a:ext uri="{FF2B5EF4-FFF2-40B4-BE49-F238E27FC236}">
                <a16:creationId xmlns:a16="http://schemas.microsoft.com/office/drawing/2014/main" id="{6425C6F2-70A4-B106-CAC4-AC29366C9D2B}"/>
              </a:ext>
            </a:extLst>
          </p:cNvPr>
          <p:cNvSpPr>
            <a:spLocks noGrp="1"/>
          </p:cNvSpPr>
          <p:nvPr>
            <p:ph type="sldNum" sz="quarter" idx="4"/>
          </p:nvPr>
        </p:nvSpPr>
        <p:spPr>
          <a:xfrm>
            <a:off x="11542712" y="6480259"/>
            <a:ext cx="649288" cy="365125"/>
          </a:xfrm>
          <a:prstGeom prst="rect">
            <a:avLst/>
          </a:prstGeom>
        </p:spPr>
        <p:txBody>
          <a:bodyPr vert="horz" lIns="91440" tIns="45720" rIns="91440" bIns="45720" rtlCol="0" anchor="ctr"/>
          <a:lstStyle>
            <a:lvl1pPr algn="r">
              <a:defRPr sz="1200" b="1">
                <a:solidFill>
                  <a:schemeClr val="tx1">
                    <a:tint val="75000"/>
                  </a:schemeClr>
                </a:solidFill>
                <a:latin typeface="Arial" panose="020B0604020202020204" pitchFamily="34" charset="0"/>
                <a:cs typeface="Arial" panose="020B0604020202020204" pitchFamily="34" charset="0"/>
              </a:defRPr>
            </a:lvl1pPr>
          </a:lstStyle>
          <a:p>
            <a:fld id="{72675081-B4C8-4C3B-AFA4-8C795E878017}" type="slidenum">
              <a:rPr lang="zh-CN" altLang="en-US" smtClean="0"/>
              <a:pPr/>
              <a:t>‹#›</a:t>
            </a:fld>
            <a:endParaRPr lang="zh-CN" alt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0E915600-4C3D-C7A8-A04F-467CD1A5E9A9}"/>
              </a:ext>
            </a:extLst>
          </p:cNvPr>
          <p:cNvSpPr>
            <a:spLocks noGrp="1"/>
          </p:cNvSpPr>
          <p:nvPr>
            <p:ph type="ftr" sz="quarter" idx="3"/>
          </p:nvPr>
        </p:nvSpPr>
        <p:spPr>
          <a:xfrm>
            <a:off x="246520" y="6644637"/>
            <a:ext cx="11928648" cy="196131"/>
          </a:xfrm>
          <a:prstGeom prst="rect">
            <a:avLst/>
          </a:prstGeom>
        </p:spPr>
        <p:txBody>
          <a:bodyPr vert="horz" lIns="91440" tIns="45720" rIns="91440" bIns="45720" rtlCol="0" anchor="ctr"/>
          <a:lstStyle>
            <a:lvl1pPr algn="ctr">
              <a:defRPr sz="1000" b="1">
                <a:solidFill>
                  <a:schemeClr val="tx1">
                    <a:tint val="75000"/>
                  </a:schemeClr>
                </a:solidFill>
                <a:latin typeface="Arial" panose="020B0604020202020204" pitchFamily="34" charset="0"/>
                <a:cs typeface="Arial" panose="020B0604020202020204" pitchFamily="34" charset="0"/>
              </a:defRPr>
            </a:lvl1pPr>
          </a:lstStyle>
          <a:p>
            <a:r>
              <a:rPr lang="en-US" altLang="zh-CN"/>
              <a:t>2024.2.12     Hou Lingxiao     Institude of Mordern Physics, Chinese Academy of Sience     Challenge of low energy,large emittance beams     5</a:t>
            </a:r>
            <a:r>
              <a:rPr lang="en-US" altLang="zh-CN" baseline="30000"/>
              <a:t>th</a:t>
            </a:r>
            <a:r>
              <a:rPr lang="en-US" altLang="zh-CN"/>
              <a:t> SX workshop</a:t>
            </a:r>
            <a:endParaRPr lang="zh-CN" altLang="en-US"/>
          </a:p>
        </p:txBody>
      </p:sp>
      <p:sp>
        <p:nvSpPr>
          <p:cNvPr id="3" name="灯片编号占位符 2">
            <a:extLst>
              <a:ext uri="{FF2B5EF4-FFF2-40B4-BE49-F238E27FC236}">
                <a16:creationId xmlns:a16="http://schemas.microsoft.com/office/drawing/2014/main" id="{101DA6A3-CC36-1CCD-B754-E7E4775A8959}"/>
              </a:ext>
            </a:extLst>
          </p:cNvPr>
          <p:cNvSpPr>
            <a:spLocks noGrp="1"/>
          </p:cNvSpPr>
          <p:nvPr>
            <p:ph type="sldNum" sz="quarter" idx="4"/>
          </p:nvPr>
        </p:nvSpPr>
        <p:spPr>
          <a:xfrm>
            <a:off x="11542712" y="6480259"/>
            <a:ext cx="649288" cy="365125"/>
          </a:xfrm>
          <a:prstGeom prst="rect">
            <a:avLst/>
          </a:prstGeom>
        </p:spPr>
        <p:txBody>
          <a:bodyPr vert="horz" lIns="91440" tIns="45720" rIns="91440" bIns="45720" rtlCol="0" anchor="ctr"/>
          <a:lstStyle>
            <a:lvl1pPr algn="r">
              <a:defRPr sz="1200" b="1">
                <a:solidFill>
                  <a:schemeClr val="tx1">
                    <a:tint val="75000"/>
                  </a:schemeClr>
                </a:solidFill>
                <a:latin typeface="Arial" panose="020B0604020202020204" pitchFamily="34" charset="0"/>
                <a:cs typeface="Arial" panose="020B0604020202020204" pitchFamily="34" charset="0"/>
              </a:defRPr>
            </a:lvl1pPr>
          </a:lstStyle>
          <a:p>
            <a:fld id="{72675081-B4C8-4C3B-AFA4-8C795E87801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1.png"/><Relationship Id="rId7" Type="http://schemas.openxmlformats.org/officeDocument/2006/relationships/image" Target="../media/image25.jpe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14.xml"/><Relationship Id="rId16" Type="http://schemas.openxmlformats.org/officeDocument/2006/relationships/image" Target="../media/image34.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29.png"/><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7.png"/><Relationship Id="rId1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png"/><Relationship Id="rId7"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2.png"/><Relationship Id="rId10" Type="http://schemas.openxmlformats.org/officeDocument/2006/relationships/image" Target="../media/image8.jpeg"/><Relationship Id="rId4" Type="http://schemas.openxmlformats.org/officeDocument/2006/relationships/image" Target="../media/image1.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6CFA83-2FE2-4B8D-9592-EA17C1A71E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ED6FFA26-B3CB-4930-9787-31EB86937CC3}"/>
              </a:ext>
            </a:extLst>
          </p:cNvPr>
          <p:cNvPicPr>
            <a:picLocks noChangeAspect="1"/>
          </p:cNvPicPr>
          <p:nvPr/>
        </p:nvPicPr>
        <p:blipFill rotWithShape="1">
          <a:blip r:embed="rId4">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sp>
        <p:nvSpPr>
          <p:cNvPr id="6" name="文本框 3">
            <a:extLst>
              <a:ext uri="{FF2B5EF4-FFF2-40B4-BE49-F238E27FC236}">
                <a16:creationId xmlns:a16="http://schemas.microsoft.com/office/drawing/2014/main" id="{89ABAAE0-995A-68C8-FD0F-3D4A3862B22C}"/>
              </a:ext>
            </a:extLst>
          </p:cNvPr>
          <p:cNvSpPr txBox="1">
            <a:spLocks noChangeArrowheads="1"/>
          </p:cNvSpPr>
          <p:nvPr/>
        </p:nvSpPr>
        <p:spPr bwMode="auto">
          <a:xfrm>
            <a:off x="767407" y="1556792"/>
            <a:ext cx="10657183" cy="916982"/>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50000"/>
              </a:lnSpc>
              <a:spcBef>
                <a:spcPct val="0"/>
              </a:spcBef>
              <a:buFontTx/>
              <a:buNone/>
              <a:defRPr/>
            </a:pPr>
            <a:r>
              <a:rPr lang="en-US" altLang="zh-CN" sz="4000" b="1" i="0" dirty="0">
                <a:solidFill>
                  <a:srgbClr val="0000FF"/>
                </a:solidFill>
                <a:effectLst/>
                <a:latin typeface="Calibri" panose="020F0502020204030204" pitchFamily="34" charset="0"/>
              </a:rPr>
              <a:t>Challenge of low energy, large emittance beams</a:t>
            </a:r>
            <a:r>
              <a:rPr lang="zh-CN" altLang="en-US" sz="4000" b="1" dirty="0">
                <a:solidFill>
                  <a:srgbClr val="0000FF"/>
                </a:solidFill>
              </a:rPr>
              <a:t>                                        </a:t>
            </a:r>
            <a:endParaRPr lang="en-US" altLang="zh-CN" sz="2800" b="1" dirty="0">
              <a:solidFill>
                <a:srgbClr val="0000FF"/>
              </a:solidFill>
            </a:endParaRPr>
          </a:p>
        </p:txBody>
      </p:sp>
      <p:sp>
        <p:nvSpPr>
          <p:cNvPr id="15" name="文本框 14">
            <a:extLst>
              <a:ext uri="{FF2B5EF4-FFF2-40B4-BE49-F238E27FC236}">
                <a16:creationId xmlns:a16="http://schemas.microsoft.com/office/drawing/2014/main" id="{82E5758E-3825-7357-A063-1D2E721799CF}"/>
              </a:ext>
            </a:extLst>
          </p:cNvPr>
          <p:cNvSpPr txBox="1"/>
          <p:nvPr/>
        </p:nvSpPr>
        <p:spPr>
          <a:xfrm>
            <a:off x="1680648" y="2910714"/>
            <a:ext cx="8830704" cy="3183949"/>
          </a:xfrm>
          <a:prstGeom prst="rect">
            <a:avLst/>
          </a:prstGeom>
          <a:noFill/>
        </p:spPr>
        <p:txBody>
          <a:bodyPr wrap="square">
            <a:spAutoFit/>
          </a:bodyPr>
          <a:lstStyle/>
          <a:p>
            <a:pPr algn="ctr">
              <a:lnSpc>
                <a:spcPct val="150000"/>
              </a:lnSpc>
              <a:defRPr/>
            </a:pPr>
            <a:r>
              <a:rPr lang="en-US" altLang="zh-CN" sz="3200" b="1" dirty="0">
                <a:latin typeface="Calibri" panose="020F0502020204030204" pitchFamily="34" charset="0"/>
                <a:ea typeface="宋体" panose="02010600030101010101" pitchFamily="2" charset="-122"/>
              </a:rPr>
              <a:t>Lingxiao Hou</a:t>
            </a:r>
          </a:p>
          <a:p>
            <a:pPr algn="ctr">
              <a:lnSpc>
                <a:spcPct val="150000"/>
              </a:lnSpc>
              <a:defRPr/>
            </a:pPr>
            <a:endParaRPr lang="en-US" altLang="zh-CN" sz="2400" b="1" dirty="0">
              <a:latin typeface="Calibri" panose="020F0502020204030204" pitchFamily="34" charset="0"/>
              <a:ea typeface="宋体" panose="02010600030101010101" pitchFamily="2" charset="-122"/>
            </a:endParaRPr>
          </a:p>
          <a:p>
            <a:pPr algn="ctr">
              <a:lnSpc>
                <a:spcPct val="150000"/>
              </a:lnSpc>
              <a:defRPr/>
            </a:pPr>
            <a:r>
              <a:rPr lang="en-US" altLang="zh-CN" sz="2000" b="1" dirty="0">
                <a:latin typeface="Calibri" panose="020F0502020204030204" pitchFamily="34" charset="0"/>
                <a:ea typeface="宋体" panose="02010600030101010101" pitchFamily="2" charset="-122"/>
              </a:rPr>
              <a:t>Institute of Modern Physics, Chinese Academy of Sciences (IMP,CAS)</a:t>
            </a:r>
          </a:p>
          <a:p>
            <a:pPr algn="ctr">
              <a:lnSpc>
                <a:spcPct val="150000"/>
              </a:lnSpc>
              <a:defRPr/>
            </a:pPr>
            <a:r>
              <a:rPr lang="en-US" altLang="zh-CN" sz="2000" b="1" dirty="0">
                <a:latin typeface="Calibri" panose="020F0502020204030204" pitchFamily="34" charset="0"/>
                <a:ea typeface="宋体" panose="02010600030101010101" pitchFamily="2" charset="-122"/>
              </a:rPr>
              <a:t>Lanzhou China</a:t>
            </a:r>
          </a:p>
          <a:p>
            <a:pPr algn="ctr">
              <a:lnSpc>
                <a:spcPct val="150000"/>
              </a:lnSpc>
              <a:defRPr/>
            </a:pPr>
            <a:endParaRPr lang="en-US" altLang="zh-CN" sz="2000" b="1" dirty="0">
              <a:latin typeface="Calibri" panose="020F0502020204030204" pitchFamily="34" charset="0"/>
              <a:ea typeface="宋体" panose="02010600030101010101" pitchFamily="2" charset="-122"/>
            </a:endParaRPr>
          </a:p>
          <a:p>
            <a:pPr algn="ctr">
              <a:lnSpc>
                <a:spcPct val="150000"/>
              </a:lnSpc>
              <a:defRPr/>
            </a:pPr>
            <a:r>
              <a:rPr lang="en-US" altLang="zh-CN" sz="2000" b="1" dirty="0">
                <a:latin typeface="Calibri" panose="020F0502020204030204" pitchFamily="34" charset="0"/>
                <a:ea typeface="宋体" panose="02010600030101010101" pitchFamily="2" charset="-122"/>
              </a:rPr>
              <a:t>February 13, 2024</a:t>
            </a:r>
            <a:endParaRPr lang="zh-CN" altLang="en-US" sz="2000" b="1" dirty="0">
              <a:latin typeface="Calibri" panose="020F0502020204030204" pitchFamily="34" charset="0"/>
              <a:ea typeface="宋体" panose="02010600030101010101" pitchFamily="2" charset="-122"/>
            </a:endParaRPr>
          </a:p>
        </p:txBody>
      </p:sp>
      <p:sp>
        <p:nvSpPr>
          <p:cNvPr id="5" name="文本框 4">
            <a:extLst>
              <a:ext uri="{FF2B5EF4-FFF2-40B4-BE49-F238E27FC236}">
                <a16:creationId xmlns:a16="http://schemas.microsoft.com/office/drawing/2014/main" id="{CF11A26A-A263-72B7-7254-EE643A88AA1B}"/>
              </a:ext>
            </a:extLst>
          </p:cNvPr>
          <p:cNvSpPr txBox="1"/>
          <p:nvPr/>
        </p:nvSpPr>
        <p:spPr>
          <a:xfrm>
            <a:off x="3990322" y="204149"/>
            <a:ext cx="4211355" cy="400110"/>
          </a:xfrm>
          <a:prstGeom prst="rect">
            <a:avLst/>
          </a:prstGeom>
          <a:noFill/>
        </p:spPr>
        <p:txBody>
          <a:bodyPr wrap="square">
            <a:spAutoFit/>
          </a:bodyPr>
          <a:lstStyle/>
          <a:p>
            <a:pPr algn="ctr"/>
            <a:r>
              <a:rPr lang="en-US" altLang="zh-CN" sz="1200" b="1" i="0" dirty="0">
                <a:solidFill>
                  <a:srgbClr val="0E101A"/>
                </a:solidFill>
                <a:effectLst/>
                <a:latin typeface="Arial" panose="020B0604020202020204" pitchFamily="34" charset="0"/>
                <a:cs typeface="Arial" panose="020B0604020202020204" pitchFamily="34" charset="0"/>
              </a:rPr>
              <a:t> </a:t>
            </a:r>
            <a:r>
              <a:rPr lang="en-US" altLang="zh-CN" sz="2000" b="1" dirty="0">
                <a:solidFill>
                  <a:srgbClr val="004098"/>
                </a:solidFill>
                <a:latin typeface="Arial" panose="020B0604020202020204" pitchFamily="34" charset="0"/>
                <a:ea typeface="黑体" panose="02010609060101010101" pitchFamily="49" charset="-122"/>
                <a:cs typeface="Arial" panose="020B0604020202020204" pitchFamily="34" charset="0"/>
              </a:rPr>
              <a:t>5th Slow Extraction Workshop</a:t>
            </a:r>
            <a:endParaRPr lang="zh-CN" altLang="en-US" sz="2000" b="1" dirty="0">
              <a:solidFill>
                <a:srgbClr val="004098"/>
              </a:solidFill>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396087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CB964AC-9905-409B-A974-2D4D57745768}"/>
              </a:ext>
            </a:extLst>
          </p:cNvPr>
          <p:cNvSpPr/>
          <p:nvPr/>
        </p:nvSpPr>
        <p:spPr>
          <a:xfrm>
            <a:off x="0" y="83932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5" name="Picture 2">
            <a:extLst>
              <a:ext uri="{FF2B5EF4-FFF2-40B4-BE49-F238E27FC236}">
                <a16:creationId xmlns:a16="http://schemas.microsoft.com/office/drawing/2014/main" id="{2179950D-85B5-40C1-A85A-318955C778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606FDE72-0ABB-4A5F-81DF-0318B51DE2F9}"/>
              </a:ext>
            </a:extLst>
          </p:cNvPr>
          <p:cNvPicPr>
            <a:picLocks noChangeAspect="1"/>
          </p:cNvPicPr>
          <p:nvPr/>
        </p:nvPicPr>
        <p:blipFill rotWithShape="1">
          <a:blip r:embed="rId4">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sp>
        <p:nvSpPr>
          <p:cNvPr id="7" name="文本框 6">
            <a:extLst>
              <a:ext uri="{FF2B5EF4-FFF2-40B4-BE49-F238E27FC236}">
                <a16:creationId xmlns:a16="http://schemas.microsoft.com/office/drawing/2014/main" id="{8F195B31-D231-432B-B055-C265F28C6020}"/>
              </a:ext>
            </a:extLst>
          </p:cNvPr>
          <p:cNvSpPr txBox="1"/>
          <p:nvPr/>
        </p:nvSpPr>
        <p:spPr>
          <a:xfrm>
            <a:off x="1645951" y="116632"/>
            <a:ext cx="8900098" cy="646331"/>
          </a:xfrm>
          <a:prstGeom prst="rect">
            <a:avLst/>
          </a:prstGeom>
          <a:noFill/>
        </p:spPr>
        <p:txBody>
          <a:bodyPr wrap="square" rtlCol="0">
            <a:spAutoFit/>
          </a:bodyPr>
          <a:lstStyle/>
          <a:p>
            <a:pPr algn="ctr"/>
            <a:r>
              <a:rPr lang="en-US" altLang="zh-CN" sz="3600" b="1" dirty="0">
                <a:solidFill>
                  <a:srgbClr val="004098"/>
                </a:solidFill>
                <a:latin typeface="Arial" panose="020B0604020202020204" pitchFamily="34" charset="0"/>
                <a:cs typeface="Arial" panose="020B0604020202020204" pitchFamily="34" charset="0"/>
              </a:rPr>
              <a:t>Challenge of large emittance</a:t>
            </a:r>
          </a:p>
        </p:txBody>
      </p:sp>
      <p:sp>
        <p:nvSpPr>
          <p:cNvPr id="8" name="矩形 7">
            <a:extLst>
              <a:ext uri="{FF2B5EF4-FFF2-40B4-BE49-F238E27FC236}">
                <a16:creationId xmlns:a16="http://schemas.microsoft.com/office/drawing/2014/main" id="{6073BB5F-B978-A5B5-0894-00FE8058B1F7}"/>
              </a:ext>
            </a:extLst>
          </p:cNvPr>
          <p:cNvSpPr/>
          <p:nvPr/>
        </p:nvSpPr>
        <p:spPr>
          <a:xfrm>
            <a:off x="2963652" y="1582271"/>
            <a:ext cx="5580620" cy="1326004"/>
          </a:xfrm>
          <a:prstGeom prst="rect">
            <a:avLst/>
          </a:prstGeom>
          <a:noFill/>
          <a:ln w="19050">
            <a:solidFill>
              <a:srgbClr val="C00000"/>
            </a:solidFill>
            <a:prstDash val="sysDash"/>
          </a:ln>
        </p:spPr>
        <p:txBody>
          <a:bodyPr wrap="square">
            <a:spAutoFit/>
          </a:bodyPr>
          <a:lstStyle/>
          <a:p>
            <a:pPr marL="342900" indent="-342900">
              <a:lnSpc>
                <a:spcPct val="150000"/>
              </a:lnSpc>
              <a:spcBef>
                <a:spcPts val="300"/>
              </a:spcBef>
              <a:buFont typeface="Arial" panose="020B0604020202020204" pitchFamily="34" charset="0"/>
              <a:buChar char="•"/>
            </a:pPr>
            <a:r>
              <a:rPr lang="en-US" altLang="zh-CN" b="1">
                <a:solidFill>
                  <a:srgbClr val="002060"/>
                </a:solidFill>
                <a:latin typeface="Arial" panose="020B0604020202020204" pitchFamily="34" charset="0"/>
                <a:cs typeface="Arial" panose="020B0604020202020204" pitchFamily="34" charset="0"/>
              </a:rPr>
              <a:t>Typical emittance </a:t>
            </a:r>
            <a:r>
              <a:rPr lang="en-US" altLang="zh-CN" b="1" dirty="0">
                <a:solidFill>
                  <a:srgbClr val="002060"/>
                </a:solidFill>
                <a:latin typeface="Arial" panose="020B0604020202020204" pitchFamily="34" charset="0"/>
                <a:cs typeface="Arial" panose="020B0604020202020204" pitchFamily="34" charset="0"/>
              </a:rPr>
              <a:t>for medical facilities : 20~45</a:t>
            </a:r>
            <a:r>
              <a:rPr lang="el-GR" altLang="zh-CN" b="1" dirty="0">
                <a:solidFill>
                  <a:srgbClr val="002060"/>
                </a:solidFill>
                <a:latin typeface="Arial" panose="020B0604020202020204" pitchFamily="34" charset="0"/>
                <a:cs typeface="Arial" panose="020B0604020202020204" pitchFamily="34" charset="0"/>
              </a:rPr>
              <a:t>π</a:t>
            </a:r>
            <a:r>
              <a:rPr lang="en-US" altLang="zh-CN" b="1" dirty="0">
                <a:solidFill>
                  <a:srgbClr val="002060"/>
                </a:solidFill>
                <a:latin typeface="Arial" panose="020B0604020202020204" pitchFamily="34" charset="0"/>
                <a:cs typeface="Arial" panose="020B0604020202020204" pitchFamily="34" charset="0"/>
              </a:rPr>
              <a:t> mm.mrad</a:t>
            </a:r>
          </a:p>
          <a:p>
            <a:pPr marL="342900" indent="-342900">
              <a:lnSpc>
                <a:spcPct val="150000"/>
              </a:lnSpc>
              <a:spcBef>
                <a:spcPts val="300"/>
              </a:spcBef>
              <a:buFont typeface="Arial" panose="020B0604020202020204" pitchFamily="34" charset="0"/>
              <a:buChar char="•"/>
            </a:pPr>
            <a:r>
              <a:rPr lang="en-US" altLang="zh-CN" b="1" dirty="0">
                <a:solidFill>
                  <a:srgbClr val="0000FF"/>
                </a:solidFill>
                <a:latin typeface="Arial" panose="020B0604020202020204" pitchFamily="34" charset="0"/>
                <a:cs typeface="Arial" panose="020B0604020202020204" pitchFamily="34" charset="0"/>
              </a:rPr>
              <a:t>Emittance of 7MeV/u@Bi32+: 110</a:t>
            </a:r>
            <a:r>
              <a:rPr lang="el-GR" altLang="zh-CN" b="1" dirty="0">
                <a:solidFill>
                  <a:srgbClr val="0000FF"/>
                </a:solidFill>
                <a:latin typeface="Arial" panose="020B0604020202020204" pitchFamily="34" charset="0"/>
                <a:cs typeface="Arial" panose="020B0604020202020204" pitchFamily="34" charset="0"/>
              </a:rPr>
              <a:t>π</a:t>
            </a:r>
            <a:r>
              <a:rPr lang="en-US" altLang="zh-CN" b="1" dirty="0">
                <a:solidFill>
                  <a:srgbClr val="0000FF"/>
                </a:solidFill>
                <a:latin typeface="Arial" panose="020B0604020202020204" pitchFamily="34" charset="0"/>
                <a:cs typeface="Arial" panose="020B0604020202020204" pitchFamily="34" charset="0"/>
              </a:rPr>
              <a:t> mm.mrad</a:t>
            </a:r>
            <a:endParaRPr lang="zh-CN" altLang="en-US" b="1" dirty="0">
              <a:solidFill>
                <a:srgbClr val="0000FF"/>
              </a:solidFill>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871FB040-31C0-6310-A1F2-C2488A2757CB}"/>
              </a:ext>
            </a:extLst>
          </p:cNvPr>
          <p:cNvSpPr txBox="1"/>
          <p:nvPr/>
        </p:nvSpPr>
        <p:spPr>
          <a:xfrm>
            <a:off x="355673" y="3417315"/>
            <a:ext cx="7618533" cy="1481816"/>
          </a:xfrm>
          <a:prstGeom prst="rect">
            <a:avLst/>
          </a:prstGeom>
          <a:noFill/>
        </p:spPr>
        <p:txBody>
          <a:bodyPr wrap="square">
            <a:spAutoFit/>
          </a:bodyPr>
          <a:lstStyle/>
          <a:p>
            <a:pPr marL="342900" indent="-342900">
              <a:lnSpc>
                <a:spcPct val="125000"/>
              </a:lnSpc>
              <a:buFont typeface="Wingdings" panose="05000000000000000000" pitchFamily="2" charset="2"/>
              <a:buChar char="p"/>
            </a:pPr>
            <a:r>
              <a:rPr lang="en-US" altLang="zh-CN" sz="2000" b="1" dirty="0">
                <a:solidFill>
                  <a:schemeClr val="accent1">
                    <a:lumMod val="50000"/>
                  </a:schemeClr>
                </a:solidFill>
                <a:latin typeface="Arial" panose="020B0604020202020204" pitchFamily="34" charset="0"/>
                <a:cs typeface="Arial" panose="020B0604020202020204" pitchFamily="34" charset="0"/>
              </a:rPr>
              <a:t>Ramping strength resonance sextupole magnets</a:t>
            </a:r>
          </a:p>
          <a:p>
            <a:pPr marL="342900" indent="-342900">
              <a:lnSpc>
                <a:spcPct val="125000"/>
              </a:lnSpc>
              <a:buFont typeface="Arial" panose="020B0604020202020204" pitchFamily="34" charset="0"/>
              <a:buChar char="•"/>
            </a:pPr>
            <a:r>
              <a:rPr lang="en-US" altLang="zh-CN" b="1" dirty="0">
                <a:solidFill>
                  <a:srgbClr val="0000FF"/>
                </a:solidFill>
                <a:latin typeface="Arial" panose="020B0604020202020204" pitchFamily="34" charset="0"/>
                <a:cs typeface="Arial" panose="020B0604020202020204" pitchFamily="34" charset="0"/>
              </a:rPr>
              <a:t>Shrinking the area of the stable triangle </a:t>
            </a:r>
            <a:r>
              <a:rPr lang="en-US" altLang="zh-CN" b="1">
                <a:solidFill>
                  <a:srgbClr val="0000FF"/>
                </a:solidFill>
                <a:latin typeface="Arial" panose="020B0604020202020204" pitchFamily="34" charset="0"/>
                <a:cs typeface="Arial" panose="020B0604020202020204" pitchFamily="34" charset="0"/>
              </a:rPr>
              <a:t>and reducing </a:t>
            </a:r>
            <a:r>
              <a:rPr lang="en-US" altLang="zh-CN" b="1" dirty="0">
                <a:solidFill>
                  <a:srgbClr val="0000FF"/>
                </a:solidFill>
                <a:latin typeface="Arial" panose="020B0604020202020204" pitchFamily="34" charset="0"/>
                <a:cs typeface="Arial" panose="020B0604020202020204" pitchFamily="34" charset="0"/>
              </a:rPr>
              <a:t>emittance</a:t>
            </a:r>
          </a:p>
          <a:p>
            <a:pPr>
              <a:lnSpc>
                <a:spcPct val="125000"/>
              </a:lnSpc>
            </a:pPr>
            <a:r>
              <a:rPr lang="zh-CN" altLang="en-US" b="1"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Improving the slow extraction efficiency </a:t>
            </a:r>
          </a:p>
          <a:p>
            <a:pPr marL="342900" indent="-342900">
              <a:lnSpc>
                <a:spcPct val="125000"/>
              </a:lnSpc>
              <a:buFont typeface="Arial" panose="020B0604020202020204" pitchFamily="34" charset="0"/>
              <a:buChar char="•"/>
            </a:pPr>
            <a:r>
              <a:rPr lang="en-US" altLang="zh-CN" b="1" dirty="0">
                <a:solidFill>
                  <a:schemeClr val="accent1">
                    <a:lumMod val="50000"/>
                  </a:schemeClr>
                </a:solidFill>
                <a:latin typeface="Arial" panose="020B0604020202020204" pitchFamily="34" charset="0"/>
                <a:cs typeface="Arial" panose="020B0604020202020204" pitchFamily="34" charset="0"/>
              </a:rPr>
              <a:t>Increasing the spiral step and the extraction angular spread</a:t>
            </a:r>
          </a:p>
        </p:txBody>
      </p:sp>
      <p:sp>
        <p:nvSpPr>
          <p:cNvPr id="10" name="文本框 9">
            <a:extLst>
              <a:ext uri="{FF2B5EF4-FFF2-40B4-BE49-F238E27FC236}">
                <a16:creationId xmlns:a16="http://schemas.microsoft.com/office/drawing/2014/main" id="{10680391-AB68-3FFC-7328-4C661CB13A25}"/>
              </a:ext>
            </a:extLst>
          </p:cNvPr>
          <p:cNvSpPr txBox="1"/>
          <p:nvPr/>
        </p:nvSpPr>
        <p:spPr>
          <a:xfrm>
            <a:off x="348071" y="5075943"/>
            <a:ext cx="7626136" cy="1520288"/>
          </a:xfrm>
          <a:prstGeom prst="rect">
            <a:avLst/>
          </a:prstGeom>
          <a:noFill/>
        </p:spPr>
        <p:txBody>
          <a:bodyPr wrap="square">
            <a:spAutoFit/>
          </a:bodyPr>
          <a:lstStyle/>
          <a:p>
            <a:pPr marL="342900" indent="-342900">
              <a:lnSpc>
                <a:spcPct val="125000"/>
              </a:lnSpc>
              <a:buFont typeface="Wingdings" panose="05000000000000000000" pitchFamily="2" charset="2"/>
              <a:buChar char="p"/>
            </a:pPr>
            <a:r>
              <a:rPr lang="en-US" altLang="zh-CN" sz="2000" b="1" dirty="0">
                <a:solidFill>
                  <a:srgbClr val="002060"/>
                </a:solidFill>
                <a:latin typeface="Arial" panose="020B0604020202020204" pitchFamily="34" charset="0"/>
                <a:cs typeface="Arial" panose="020B0604020202020204" pitchFamily="34" charset="0"/>
              </a:rPr>
              <a:t>Dynamic extraction Bumpers</a:t>
            </a:r>
          </a:p>
          <a:p>
            <a:pPr marL="342900" indent="-342900">
              <a:lnSpc>
                <a:spcPct val="125000"/>
              </a:lnSpc>
              <a:buFont typeface="Arial" panose="020B0604020202020204" pitchFamily="34" charset="0"/>
              <a:buChar char="•"/>
            </a:pPr>
            <a:r>
              <a:rPr lang="en-US" altLang="zh-CN" b="1" dirty="0">
                <a:solidFill>
                  <a:srgbClr val="002060"/>
                </a:solidFill>
                <a:latin typeface="Arial" panose="020B0604020202020204" pitchFamily="34" charset="0"/>
                <a:cs typeface="Arial" panose="020B0604020202020204" pitchFamily="34" charset="0"/>
              </a:rPr>
              <a:t>Moving the stable region </a:t>
            </a:r>
            <a:r>
              <a:rPr lang="zh-CN" altLang="en-US" b="1" dirty="0">
                <a:solidFill>
                  <a:srgbClr val="002060"/>
                </a:solidFill>
                <a:latin typeface="Arial" panose="020B0604020202020204" pitchFamily="34" charset="0"/>
                <a:cs typeface="Arial" panose="020B0604020202020204" pitchFamily="34" charset="0"/>
              </a:rPr>
              <a:t>→ </a:t>
            </a:r>
            <a:r>
              <a:rPr lang="en-US" altLang="zh-CN" b="1">
                <a:solidFill>
                  <a:schemeClr val="accent1">
                    <a:lumMod val="50000"/>
                  </a:schemeClr>
                </a:solidFill>
                <a:latin typeface="Arial" panose="020B0604020202020204" pitchFamily="34" charset="0"/>
                <a:cs typeface="Arial" panose="020B0604020202020204" pitchFamily="34" charset="0"/>
              </a:rPr>
              <a:t>Overlap extraction separatrices</a:t>
            </a:r>
            <a:endParaRPr lang="en-US" altLang="zh-CN" b="1"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25000"/>
              </a:lnSpc>
              <a:buFont typeface="Arial" panose="020B0604020202020204" pitchFamily="34" charset="0"/>
              <a:buChar char="•"/>
            </a:pPr>
            <a:r>
              <a:rPr lang="en-US" altLang="zh-CN" b="1" dirty="0">
                <a:solidFill>
                  <a:srgbClr val="0000FF"/>
                </a:solidFill>
                <a:latin typeface="Arial" panose="020B0604020202020204" pitchFamily="34" charset="0"/>
                <a:cs typeface="Arial" panose="020B0604020202020204" pitchFamily="34" charset="0"/>
              </a:rPr>
              <a:t>Modulating both amplitudes and angles at the entrance of the ES</a:t>
            </a:r>
          </a:p>
          <a:p>
            <a:pPr>
              <a:lnSpc>
                <a:spcPct val="125000"/>
              </a:lnSpc>
            </a:pPr>
            <a:r>
              <a:rPr lang="zh-CN" altLang="en-US" b="1" dirty="0">
                <a:solidFill>
                  <a:srgbClr val="0000FF"/>
                </a:solidFill>
                <a:latin typeface="Arial" panose="020B0604020202020204" pitchFamily="34" charset="0"/>
                <a:cs typeface="Arial" panose="020B0604020202020204" pitchFamily="34" charset="0"/>
              </a:rPr>
              <a:t>→ </a:t>
            </a:r>
            <a:r>
              <a:rPr lang="en-US" altLang="zh-CN" b="1" dirty="0">
                <a:solidFill>
                  <a:srgbClr val="C00000"/>
                </a:solidFill>
                <a:latin typeface="Arial" panose="020B0604020202020204" pitchFamily="34" charset="0"/>
                <a:cs typeface="Arial" panose="020B0604020202020204" pitchFamily="34" charset="0"/>
              </a:rPr>
              <a:t>Reduce beam loss &amp; </a:t>
            </a:r>
            <a:r>
              <a:rPr lang="en-US" altLang="zh-CN" b="1">
                <a:solidFill>
                  <a:srgbClr val="C00000"/>
                </a:solidFill>
                <a:latin typeface="Arial" panose="020B0604020202020204" pitchFamily="34" charset="0"/>
                <a:cs typeface="Arial" panose="020B0604020202020204" pitchFamily="34" charset="0"/>
              </a:rPr>
              <a:t>improve extraction </a:t>
            </a:r>
            <a:r>
              <a:rPr lang="en-US" altLang="zh-CN" b="1" dirty="0">
                <a:solidFill>
                  <a:srgbClr val="C00000"/>
                </a:solidFill>
                <a:latin typeface="Arial" panose="020B0604020202020204" pitchFamily="34" charset="0"/>
                <a:cs typeface="Arial" panose="020B0604020202020204" pitchFamily="34" charset="0"/>
              </a:rPr>
              <a:t>efficiency</a:t>
            </a:r>
          </a:p>
        </p:txBody>
      </p:sp>
      <p:pic>
        <p:nvPicPr>
          <p:cNvPr id="13" name="图片 12">
            <a:extLst>
              <a:ext uri="{FF2B5EF4-FFF2-40B4-BE49-F238E27FC236}">
                <a16:creationId xmlns:a16="http://schemas.microsoft.com/office/drawing/2014/main" id="{EB138271-8242-8AA0-A3D9-CE9C9DE22CEB}"/>
              </a:ext>
            </a:extLst>
          </p:cNvPr>
          <p:cNvPicPr>
            <a:picLocks noChangeAspect="1"/>
          </p:cNvPicPr>
          <p:nvPr/>
        </p:nvPicPr>
        <p:blipFill>
          <a:blip r:embed="rId5"/>
          <a:stretch>
            <a:fillRect/>
          </a:stretch>
        </p:blipFill>
        <p:spPr>
          <a:xfrm>
            <a:off x="9035593" y="983339"/>
            <a:ext cx="3020912" cy="2620549"/>
          </a:xfrm>
          <a:prstGeom prst="rect">
            <a:avLst/>
          </a:prstGeom>
        </p:spPr>
      </p:pic>
      <p:pic>
        <p:nvPicPr>
          <p:cNvPr id="16" name="图片 15">
            <a:extLst>
              <a:ext uri="{FF2B5EF4-FFF2-40B4-BE49-F238E27FC236}">
                <a16:creationId xmlns:a16="http://schemas.microsoft.com/office/drawing/2014/main" id="{AD5886AB-8D35-CE3F-21AB-5D63C00949BB}"/>
              </a:ext>
            </a:extLst>
          </p:cNvPr>
          <p:cNvPicPr>
            <a:picLocks noChangeAspect="1"/>
          </p:cNvPicPr>
          <p:nvPr/>
        </p:nvPicPr>
        <p:blipFill>
          <a:blip r:embed="rId6"/>
          <a:stretch>
            <a:fillRect/>
          </a:stretch>
        </p:blipFill>
        <p:spPr>
          <a:xfrm>
            <a:off x="8970538" y="3800580"/>
            <a:ext cx="2927973" cy="2531977"/>
          </a:xfrm>
          <a:prstGeom prst="rect">
            <a:avLst/>
          </a:prstGeom>
        </p:spPr>
      </p:pic>
      <p:sp>
        <p:nvSpPr>
          <p:cNvPr id="24" name="文本框 23">
            <a:extLst>
              <a:ext uri="{FF2B5EF4-FFF2-40B4-BE49-F238E27FC236}">
                <a16:creationId xmlns:a16="http://schemas.microsoft.com/office/drawing/2014/main" id="{A7A9A94C-7F70-C307-DC39-312A6C7305ED}"/>
              </a:ext>
            </a:extLst>
          </p:cNvPr>
          <p:cNvSpPr txBox="1"/>
          <p:nvPr/>
        </p:nvSpPr>
        <p:spPr>
          <a:xfrm>
            <a:off x="9107116" y="3491238"/>
            <a:ext cx="2677516" cy="369332"/>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b="1" dirty="0">
                <a:solidFill>
                  <a:srgbClr val="C00000"/>
                </a:solidFill>
              </a:rPr>
              <a:t>Only sextupole ramping</a:t>
            </a:r>
            <a:endParaRPr lang="zh-CN" altLang="en-US" b="1" dirty="0">
              <a:solidFill>
                <a:srgbClr val="C00000"/>
              </a:solidFill>
            </a:endParaRPr>
          </a:p>
        </p:txBody>
      </p:sp>
      <p:sp>
        <p:nvSpPr>
          <p:cNvPr id="25" name="文本框 24">
            <a:extLst>
              <a:ext uri="{FF2B5EF4-FFF2-40B4-BE49-F238E27FC236}">
                <a16:creationId xmlns:a16="http://schemas.microsoft.com/office/drawing/2014/main" id="{1F0AC1C3-BE51-E44F-9949-4601B4F01B48}"/>
              </a:ext>
            </a:extLst>
          </p:cNvPr>
          <p:cNvSpPr txBox="1"/>
          <p:nvPr/>
        </p:nvSpPr>
        <p:spPr>
          <a:xfrm>
            <a:off x="9117478" y="6093642"/>
            <a:ext cx="2661806" cy="369332"/>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b="1" dirty="0">
                <a:solidFill>
                  <a:srgbClr val="C00000"/>
                </a:solidFill>
              </a:rPr>
              <a:t>With dynamic bumpers </a:t>
            </a:r>
            <a:endParaRPr lang="zh-CN" altLang="en-US" b="1" dirty="0">
              <a:solidFill>
                <a:srgbClr val="C00000"/>
              </a:solidFill>
            </a:endParaRPr>
          </a:p>
        </p:txBody>
      </p:sp>
      <p:sp>
        <p:nvSpPr>
          <p:cNvPr id="11" name="文本框 10">
            <a:extLst>
              <a:ext uri="{FF2B5EF4-FFF2-40B4-BE49-F238E27FC236}">
                <a16:creationId xmlns:a16="http://schemas.microsoft.com/office/drawing/2014/main" id="{66E0B99A-019C-BAF4-0035-3839A3E954D4}"/>
              </a:ext>
            </a:extLst>
          </p:cNvPr>
          <p:cNvSpPr txBox="1"/>
          <p:nvPr/>
        </p:nvSpPr>
        <p:spPr>
          <a:xfrm>
            <a:off x="348071" y="1032016"/>
            <a:ext cx="8304214" cy="461665"/>
          </a:xfrm>
          <a:prstGeom prst="rect">
            <a:avLst/>
          </a:prstGeom>
          <a:noFill/>
        </p:spPr>
        <p:txBody>
          <a:bodyPr wrap="square" rtlCol="0">
            <a:spAutoFit/>
          </a:bodyPr>
          <a:lstStyle/>
          <a:p>
            <a:r>
              <a:rPr lang="en-US" altLang="zh-CN" sz="2400" b="1" dirty="0">
                <a:solidFill>
                  <a:srgbClr val="C00000"/>
                </a:solidFill>
                <a:latin typeface="Arial" panose="020B0604020202020204" pitchFamily="34" charset="0"/>
                <a:cs typeface="Arial" panose="020B0604020202020204" pitchFamily="34" charset="0"/>
              </a:rPr>
              <a:t>Ultra-large emittance of SESRI's slow extraction system  </a:t>
            </a:r>
            <a:endParaRPr lang="zh-CN" altLang="en-US" sz="2400" b="1" dirty="0">
              <a:solidFill>
                <a:srgbClr val="002060"/>
              </a:solidFill>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20197212-792B-3731-0153-083667D13BD2}"/>
              </a:ext>
            </a:extLst>
          </p:cNvPr>
          <p:cNvSpPr txBox="1"/>
          <p:nvPr/>
        </p:nvSpPr>
        <p:spPr>
          <a:xfrm>
            <a:off x="258448" y="1860898"/>
            <a:ext cx="2705204" cy="707886"/>
          </a:xfrm>
          <a:prstGeom prst="rect">
            <a:avLst/>
          </a:prstGeom>
          <a:noFill/>
        </p:spPr>
        <p:txBody>
          <a:bodyPr wrap="square">
            <a:spAutoFit/>
          </a:bodyPr>
          <a:lstStyle/>
          <a:p>
            <a:r>
              <a:rPr lang="en-US" altLang="zh-CN" sz="2000" b="1" dirty="0">
                <a:solidFill>
                  <a:srgbClr val="000066"/>
                </a:solidFill>
                <a:latin typeface="Arial" panose="020B0604020202020204" pitchFamily="34" charset="0"/>
                <a:cs typeface="Arial" panose="020B0604020202020204" pitchFamily="34" charset="0"/>
              </a:rPr>
              <a:t>→ large </a:t>
            </a:r>
            <a:r>
              <a:rPr lang="en-US" altLang="zh-CN" sz="2000" b="1">
                <a:solidFill>
                  <a:srgbClr val="000066"/>
                </a:solidFill>
                <a:latin typeface="Arial" panose="020B0604020202020204" pitchFamily="34" charset="0"/>
                <a:cs typeface="Arial" panose="020B0604020202020204" pitchFamily="34" charset="0"/>
              </a:rPr>
              <a:t>stable area</a:t>
            </a:r>
            <a:endParaRPr lang="en-US" altLang="zh-CN" sz="2000" b="1" dirty="0">
              <a:solidFill>
                <a:srgbClr val="000066"/>
              </a:solidFill>
              <a:latin typeface="Arial" panose="020B0604020202020204" pitchFamily="34" charset="0"/>
              <a:cs typeface="Arial" panose="020B0604020202020204" pitchFamily="34" charset="0"/>
            </a:endParaRPr>
          </a:p>
          <a:p>
            <a:r>
              <a:rPr lang="en-US" altLang="zh-CN" sz="2000" b="1" dirty="0">
                <a:solidFill>
                  <a:srgbClr val="000066"/>
                </a:solidFill>
                <a:latin typeface="Arial" panose="020B0604020202020204" pitchFamily="34" charset="0"/>
                <a:cs typeface="Arial" panose="020B0604020202020204" pitchFamily="34" charset="0"/>
              </a:rPr>
              <a:t>→ </a:t>
            </a:r>
            <a:r>
              <a:rPr lang="en-US" altLang="zh-CN" sz="2000" b="1" dirty="0">
                <a:solidFill>
                  <a:srgbClr val="C00000"/>
                </a:solidFill>
                <a:latin typeface="Arial" panose="020B0604020202020204" pitchFamily="34" charset="0"/>
                <a:cs typeface="Arial" panose="020B0604020202020204" pitchFamily="34" charset="0"/>
              </a:rPr>
              <a:t>low efficiency</a:t>
            </a:r>
            <a:endParaRPr lang="zh-CN" altLang="en-US" sz="2000" dirty="0">
              <a:solidFill>
                <a:srgbClr val="C00000"/>
              </a:solidFill>
            </a:endParaRPr>
          </a:p>
        </p:txBody>
      </p:sp>
      <p:sp>
        <p:nvSpPr>
          <p:cNvPr id="14" name="文本框 13">
            <a:extLst>
              <a:ext uri="{FF2B5EF4-FFF2-40B4-BE49-F238E27FC236}">
                <a16:creationId xmlns:a16="http://schemas.microsoft.com/office/drawing/2014/main" id="{EF0214EA-FCEA-39E5-3958-5B9F6E4A2011}"/>
              </a:ext>
            </a:extLst>
          </p:cNvPr>
          <p:cNvSpPr txBox="1"/>
          <p:nvPr/>
        </p:nvSpPr>
        <p:spPr>
          <a:xfrm>
            <a:off x="846995" y="2995146"/>
            <a:ext cx="7275380" cy="461665"/>
          </a:xfrm>
          <a:prstGeom prst="rect">
            <a:avLst/>
          </a:prstGeom>
          <a:solidFill>
            <a:srgbClr val="FFFF00"/>
          </a:solidFill>
          <a:ln w="19050" cmpd="thickThin">
            <a:noFill/>
            <a:prstDash val="solid"/>
          </a:ln>
        </p:spPr>
        <p:txBody>
          <a:bodyPr wrap="square" rtlCol="0">
            <a:spAutoFit/>
          </a:bodyPr>
          <a:lstStyle/>
          <a:p>
            <a:r>
              <a:rPr lang="en-US" altLang="zh-CN" sz="2400" b="1" dirty="0">
                <a:solidFill>
                  <a:srgbClr val="0000FF"/>
                </a:solidFill>
                <a:latin typeface="Arial" panose="020B0604020202020204" pitchFamily="34" charset="0"/>
                <a:cs typeface="Arial" panose="020B0604020202020204" pitchFamily="34" charset="0"/>
              </a:rPr>
              <a:t>Ramping strength </a:t>
            </a:r>
            <a:r>
              <a:rPr lang="en-US" altLang="zh-CN" sz="2400" b="1" dirty="0" err="1">
                <a:solidFill>
                  <a:srgbClr val="0000FF"/>
                </a:solidFill>
                <a:latin typeface="Arial" panose="020B0604020202020204" pitchFamily="34" charset="0"/>
                <a:cs typeface="Arial" panose="020B0604020202020204" pitchFamily="34" charset="0"/>
              </a:rPr>
              <a:t>sextupole</a:t>
            </a:r>
            <a:r>
              <a:rPr lang="en-US" altLang="zh-CN" sz="2400" b="1" dirty="0">
                <a:solidFill>
                  <a:srgbClr val="0000FF"/>
                </a:solidFill>
                <a:latin typeface="Arial" panose="020B0604020202020204" pitchFamily="34" charset="0"/>
                <a:cs typeface="Arial" panose="020B0604020202020204" pitchFamily="34" charset="0"/>
              </a:rPr>
              <a:t> </a:t>
            </a:r>
            <a:r>
              <a:rPr lang="en-US" altLang="zh-CN" sz="2400" b="1" dirty="0">
                <a:solidFill>
                  <a:srgbClr val="C00000"/>
                </a:solidFill>
                <a:latin typeface="Arial" panose="020B0604020202020204" pitchFamily="34" charset="0"/>
                <a:cs typeface="Arial" panose="020B0604020202020204" pitchFamily="34" charset="0"/>
              </a:rPr>
              <a:t>+</a:t>
            </a:r>
            <a:r>
              <a:rPr lang="en-US" altLang="zh-CN" sz="2400" b="1" dirty="0">
                <a:solidFill>
                  <a:srgbClr val="0000FF"/>
                </a:solidFill>
                <a:latin typeface="Arial" panose="020B0604020202020204" pitchFamily="34" charset="0"/>
                <a:cs typeface="Arial" panose="020B0604020202020204" pitchFamily="34" charset="0"/>
              </a:rPr>
              <a:t> dynamic bumpers  </a:t>
            </a:r>
            <a:endParaRPr lang="zh-CN" altLang="en-US" sz="2400" b="1" dirty="0">
              <a:solidFill>
                <a:srgbClr val="0000FF"/>
              </a:solidFill>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64C3260A-CCBC-942F-0BA1-4F4BAE693ED2}"/>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9</a:t>
            </a:r>
          </a:p>
        </p:txBody>
      </p:sp>
    </p:spTree>
    <p:extLst>
      <p:ext uri="{BB962C8B-B14F-4D97-AF65-F5344CB8AC3E}">
        <p14:creationId xmlns:p14="http://schemas.microsoft.com/office/powerpoint/2010/main" val="313439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图形用户界面, 应用程序, Excel&#10;&#10;描述已自动生成">
            <a:extLst>
              <a:ext uri="{FF2B5EF4-FFF2-40B4-BE49-F238E27FC236}">
                <a16:creationId xmlns:a16="http://schemas.microsoft.com/office/drawing/2014/main" id="{A8289D83-72FC-16FF-D58B-0AE756B9E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29" y="4806707"/>
            <a:ext cx="3719834" cy="1605005"/>
          </a:xfrm>
          <a:prstGeom prst="rect">
            <a:avLst/>
          </a:prstGeom>
          <a:ln>
            <a:noFill/>
          </a:ln>
        </p:spPr>
      </p:pic>
      <p:sp>
        <p:nvSpPr>
          <p:cNvPr id="16" name="文本框 15">
            <a:extLst>
              <a:ext uri="{FF2B5EF4-FFF2-40B4-BE49-F238E27FC236}">
                <a16:creationId xmlns:a16="http://schemas.microsoft.com/office/drawing/2014/main" id="{EA8872B8-4F0A-2CB8-375F-5C84E389012D}"/>
              </a:ext>
            </a:extLst>
          </p:cNvPr>
          <p:cNvSpPr txBox="1"/>
          <p:nvPr/>
        </p:nvSpPr>
        <p:spPr>
          <a:xfrm>
            <a:off x="2104400" y="5211013"/>
            <a:ext cx="1957936" cy="36933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b="1" dirty="0">
                <a:solidFill>
                  <a:schemeClr val="accent1">
                    <a:lumMod val="50000"/>
                  </a:schemeClr>
                </a:solidFill>
              </a:rPr>
              <a:t>dynamic bumper </a:t>
            </a:r>
            <a:endParaRPr lang="zh-CN" altLang="en-US" b="1" dirty="0">
              <a:solidFill>
                <a:schemeClr val="accent1">
                  <a:lumMod val="50000"/>
                </a:schemeClr>
              </a:solidFill>
            </a:endParaRPr>
          </a:p>
        </p:txBody>
      </p:sp>
      <p:sp>
        <p:nvSpPr>
          <p:cNvPr id="2" name="矩形 1">
            <a:extLst>
              <a:ext uri="{FF2B5EF4-FFF2-40B4-BE49-F238E27FC236}">
                <a16:creationId xmlns:a16="http://schemas.microsoft.com/office/drawing/2014/main" id="{962AE913-2310-43B5-A748-E7AEC621009A}"/>
              </a:ext>
            </a:extLst>
          </p:cNvPr>
          <p:cNvSpPr/>
          <p:nvPr/>
        </p:nvSpPr>
        <p:spPr>
          <a:xfrm>
            <a:off x="0" y="83932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116CFA83-2FE2-4B8D-9592-EA17C1A71E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ED6FFA26-B3CB-4930-9787-31EB86937CC3}"/>
              </a:ext>
            </a:extLst>
          </p:cNvPr>
          <p:cNvPicPr>
            <a:picLocks noChangeAspect="1"/>
          </p:cNvPicPr>
          <p:nvPr/>
        </p:nvPicPr>
        <p:blipFill rotWithShape="1">
          <a:blip r:embed="rId5">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pic>
        <p:nvPicPr>
          <p:cNvPr id="36" name="图片 35">
            <a:extLst>
              <a:ext uri="{FF2B5EF4-FFF2-40B4-BE49-F238E27FC236}">
                <a16:creationId xmlns:a16="http://schemas.microsoft.com/office/drawing/2014/main" id="{C25B321C-5108-4B0D-9E91-AA67EA05F2C2}"/>
              </a:ext>
            </a:extLst>
          </p:cNvPr>
          <p:cNvPicPr>
            <a:picLocks noChangeAspect="1"/>
          </p:cNvPicPr>
          <p:nvPr/>
        </p:nvPicPr>
        <p:blipFill rotWithShape="1">
          <a:blip r:embed="rId6"/>
          <a:srcRect l="51862" t="6732" r="396"/>
          <a:stretch/>
        </p:blipFill>
        <p:spPr>
          <a:xfrm>
            <a:off x="4506375" y="4207628"/>
            <a:ext cx="3633493" cy="2405985"/>
          </a:xfrm>
          <a:prstGeom prst="rect">
            <a:avLst/>
          </a:prstGeom>
          <a:noFill/>
          <a:ln>
            <a:noFill/>
          </a:ln>
        </p:spPr>
      </p:pic>
      <p:sp>
        <p:nvSpPr>
          <p:cNvPr id="37" name="文本框 36">
            <a:extLst>
              <a:ext uri="{FF2B5EF4-FFF2-40B4-BE49-F238E27FC236}">
                <a16:creationId xmlns:a16="http://schemas.microsoft.com/office/drawing/2014/main" id="{2D2BCACD-7584-4427-9705-9A3C7DD12687}"/>
              </a:ext>
            </a:extLst>
          </p:cNvPr>
          <p:cNvSpPr txBox="1"/>
          <p:nvPr/>
        </p:nvSpPr>
        <p:spPr>
          <a:xfrm>
            <a:off x="8401554" y="4320898"/>
            <a:ext cx="3790446" cy="1938992"/>
          </a:xfrm>
          <a:prstGeom prst="rect">
            <a:avLst/>
          </a:prstGeom>
          <a:noFill/>
          <a:ln w="28575">
            <a:solidFill>
              <a:srgbClr val="0000FF"/>
            </a:solidFill>
            <a:prstDash val="dash"/>
          </a:ln>
        </p:spPr>
        <p:txBody>
          <a:bodyPr wrap="square">
            <a:spAutoFit/>
          </a:bodyPr>
          <a:lstStyle>
            <a:defPPr>
              <a:defRPr lang="zh-CN"/>
            </a:defPPr>
            <a:lvl1pPr algn="ctr">
              <a:defRPr sz="800" b="0" i="0">
                <a:solidFill>
                  <a:srgbClr val="111111"/>
                </a:solidFill>
                <a:effectLst/>
                <a:latin typeface="-apple-system"/>
              </a:defRPr>
            </a:lvl1pPr>
          </a:lstStyle>
          <a:p>
            <a:endParaRPr lang="en-US" altLang="zh-CN" sz="2000" b="1" dirty="0">
              <a:solidFill>
                <a:srgbClr val="C00000"/>
              </a:solidFill>
              <a:latin typeface="Arial" panose="020B0604020202020204" pitchFamily="34" charset="0"/>
              <a:cs typeface="Arial" panose="020B0604020202020204" pitchFamily="34" charset="0"/>
            </a:endParaRPr>
          </a:p>
          <a:p>
            <a:r>
              <a:rPr lang="en-US" altLang="zh-CN" sz="2000" b="1" dirty="0">
                <a:solidFill>
                  <a:schemeClr val="tx1"/>
                </a:solidFill>
                <a:latin typeface="Arial" panose="020B0604020202020204" pitchFamily="34" charset="0"/>
                <a:cs typeface="Arial" panose="020B0604020202020204" pitchFamily="34" charset="0"/>
              </a:rPr>
              <a:t>7 MeV/u@</a:t>
            </a:r>
            <a:r>
              <a:rPr lang="en-US" altLang="zh-CN" sz="2000" b="1">
                <a:solidFill>
                  <a:schemeClr val="tx1"/>
                </a:solidFill>
                <a:latin typeface="Arial" panose="020B0604020202020204" pitchFamily="34" charset="0"/>
                <a:cs typeface="Arial" panose="020B0604020202020204" pitchFamily="34" charset="0"/>
              </a:rPr>
              <a:t>Bi</a:t>
            </a:r>
            <a:r>
              <a:rPr lang="en-US" altLang="zh-CN" sz="2000" b="1" baseline="30000">
                <a:solidFill>
                  <a:schemeClr val="tx1"/>
                </a:solidFill>
                <a:latin typeface="Arial" panose="020B0604020202020204" pitchFamily="34" charset="0"/>
                <a:cs typeface="Arial" panose="020B0604020202020204" pitchFamily="34" charset="0"/>
              </a:rPr>
              <a:t>32+</a:t>
            </a:r>
            <a:endParaRPr lang="en-US" altLang="zh-CN" sz="2000" b="1">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altLang="zh-CN" sz="2000" b="1">
                <a:solidFill>
                  <a:srgbClr val="C00000"/>
                </a:solidFill>
                <a:latin typeface="Arial" panose="020B0604020202020204" pitchFamily="34" charset="0"/>
                <a:cs typeface="Arial" panose="020B0604020202020204" pitchFamily="34" charset="0"/>
              </a:rPr>
              <a:t>Extraction efficiency</a:t>
            </a:r>
            <a:r>
              <a:rPr lang="zh-CN" altLang="en-US" sz="2000" b="1">
                <a:solidFill>
                  <a:srgbClr val="C00000"/>
                </a:solidFill>
                <a:latin typeface="Arial" panose="020B0604020202020204" pitchFamily="34" charset="0"/>
                <a:cs typeface="Arial" panose="020B0604020202020204" pitchFamily="34" charset="0"/>
              </a:rPr>
              <a:t>≥</a:t>
            </a:r>
            <a:r>
              <a:rPr lang="en-US" altLang="zh-CN" sz="2000" b="1">
                <a:solidFill>
                  <a:srgbClr val="C00000"/>
                </a:solidFill>
                <a:latin typeface="Arial" panose="020B0604020202020204" pitchFamily="34" charset="0"/>
                <a:cs typeface="Arial" panose="020B0604020202020204" pitchFamily="34" charset="0"/>
              </a:rPr>
              <a:t>90%</a:t>
            </a:r>
          </a:p>
          <a:p>
            <a:pPr marL="342900" indent="-342900" algn="l">
              <a:buFont typeface="Arial" panose="020B0604020202020204" pitchFamily="34" charset="0"/>
              <a:buChar char="•"/>
            </a:pPr>
            <a:r>
              <a:rPr lang="en-US" altLang="zh-CN" sz="2000" b="1">
                <a:solidFill>
                  <a:schemeClr val="tx1"/>
                </a:solidFill>
                <a:latin typeface="Arial" panose="020B0604020202020204" pitchFamily="34" charset="0"/>
                <a:cs typeface="Arial" panose="020B0604020202020204" pitchFamily="34" charset="0"/>
              </a:rPr>
              <a:t>meet the requirement of intensity in terminal</a:t>
            </a:r>
          </a:p>
          <a:p>
            <a:r>
              <a:rPr lang="en-US" altLang="zh-CN" sz="2000" b="1">
                <a:solidFill>
                  <a:srgbClr val="C00000"/>
                </a:solidFill>
                <a:latin typeface="Arial" panose="020B0604020202020204" pitchFamily="34" charset="0"/>
                <a:cs typeface="Arial" panose="020B0604020202020204" pitchFamily="34" charset="0"/>
              </a:rPr>
              <a:t> </a:t>
            </a:r>
            <a:endParaRPr lang="zh-CN" altLang="en-US" sz="2000" b="1" dirty="0">
              <a:solidFill>
                <a:srgbClr val="C00000"/>
              </a:solidFill>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B9CB309A-E15B-9927-AE71-0CCCF6CE9F73}"/>
              </a:ext>
            </a:extLst>
          </p:cNvPr>
          <p:cNvSpPr txBox="1"/>
          <p:nvPr/>
        </p:nvSpPr>
        <p:spPr>
          <a:xfrm>
            <a:off x="3419303" y="116632"/>
            <a:ext cx="5365572" cy="646331"/>
          </a:xfrm>
          <a:prstGeom prst="rect">
            <a:avLst/>
          </a:prstGeom>
          <a:noFill/>
        </p:spPr>
        <p:txBody>
          <a:bodyPr wrap="none" rtlCol="0">
            <a:spAutoFit/>
          </a:bodyPr>
          <a:lstStyle/>
          <a:p>
            <a:pPr algn="ctr"/>
            <a:r>
              <a:rPr lang="en-US" altLang="zh-CN" sz="3600" b="1">
                <a:solidFill>
                  <a:srgbClr val="004098"/>
                </a:solidFill>
                <a:latin typeface="Arial" panose="020B0604020202020204" pitchFamily="34" charset="0"/>
                <a:cs typeface="Arial" panose="020B0604020202020204" pitchFamily="34" charset="0"/>
              </a:rPr>
              <a:t>Slow </a:t>
            </a:r>
            <a:r>
              <a:rPr lang="en-US" altLang="zh-CN" sz="3600" b="1" dirty="0">
                <a:solidFill>
                  <a:srgbClr val="004098"/>
                </a:solidFill>
                <a:latin typeface="Arial" panose="020B0604020202020204" pitchFamily="34" charset="0"/>
                <a:cs typeface="Arial" panose="020B0604020202020204" pitchFamily="34" charset="0"/>
              </a:rPr>
              <a:t>extraction results </a:t>
            </a:r>
          </a:p>
        </p:txBody>
      </p:sp>
      <p:pic>
        <p:nvPicPr>
          <p:cNvPr id="9" name="图片 8">
            <a:extLst>
              <a:ext uri="{FF2B5EF4-FFF2-40B4-BE49-F238E27FC236}">
                <a16:creationId xmlns:a16="http://schemas.microsoft.com/office/drawing/2014/main" id="{C9781C67-7583-3831-88C8-E515178C810D}"/>
              </a:ext>
            </a:extLst>
          </p:cNvPr>
          <p:cNvPicPr>
            <a:picLocks noChangeAspect="1"/>
          </p:cNvPicPr>
          <p:nvPr/>
        </p:nvPicPr>
        <p:blipFill>
          <a:blip r:embed="rId7"/>
          <a:stretch>
            <a:fillRect/>
          </a:stretch>
        </p:blipFill>
        <p:spPr>
          <a:xfrm>
            <a:off x="503377" y="1567368"/>
            <a:ext cx="8316924" cy="2261990"/>
          </a:xfrm>
          <a:prstGeom prst="rect">
            <a:avLst/>
          </a:prstGeom>
        </p:spPr>
      </p:pic>
      <p:sp>
        <p:nvSpPr>
          <p:cNvPr id="10" name="文本框 9">
            <a:extLst>
              <a:ext uri="{FF2B5EF4-FFF2-40B4-BE49-F238E27FC236}">
                <a16:creationId xmlns:a16="http://schemas.microsoft.com/office/drawing/2014/main" id="{529628BE-CB85-EDBF-305A-F7FE07F6CCC0}"/>
              </a:ext>
            </a:extLst>
          </p:cNvPr>
          <p:cNvSpPr txBox="1"/>
          <p:nvPr/>
        </p:nvSpPr>
        <p:spPr>
          <a:xfrm>
            <a:off x="780989" y="3697340"/>
            <a:ext cx="2887302" cy="523220"/>
          </a:xfrm>
          <a:prstGeom prst="rect">
            <a:avLst/>
          </a:prstGeom>
          <a:noFill/>
        </p:spPr>
        <p:txBody>
          <a:bodyPr wrap="square">
            <a:spAutoFit/>
          </a:bodyPr>
          <a:lstStyle/>
          <a:p>
            <a:pPr algn="ctr"/>
            <a:r>
              <a:rPr lang="en-US" altLang="zh-CN" sz="1400" b="1" i="0" dirty="0">
                <a:solidFill>
                  <a:srgbClr val="002060"/>
                </a:solidFill>
                <a:effectLst/>
                <a:latin typeface="Arial" panose="020B0604020202020204" pitchFamily="34" charset="0"/>
                <a:cs typeface="Arial" panose="020B0604020202020204" pitchFamily="34" charset="0"/>
              </a:rPr>
              <a:t>Sextupole strength ramping </a:t>
            </a:r>
          </a:p>
          <a:p>
            <a:pPr algn="ctr"/>
            <a:r>
              <a:rPr lang="en-US" altLang="zh-CN" sz="1400" b="1" i="0" dirty="0">
                <a:solidFill>
                  <a:srgbClr val="008000"/>
                </a:solidFill>
                <a:effectLst/>
                <a:latin typeface="Arial" panose="020B0604020202020204" pitchFamily="34" charset="0"/>
                <a:cs typeface="Arial" panose="020B0604020202020204" pitchFamily="34" charset="0"/>
              </a:rPr>
              <a:t>Stable area shrinking</a:t>
            </a:r>
          </a:p>
        </p:txBody>
      </p:sp>
      <p:sp>
        <p:nvSpPr>
          <p:cNvPr id="11" name="文本框 10">
            <a:extLst>
              <a:ext uri="{FF2B5EF4-FFF2-40B4-BE49-F238E27FC236}">
                <a16:creationId xmlns:a16="http://schemas.microsoft.com/office/drawing/2014/main" id="{85ADAA90-3202-7882-416B-62A72B2778C5}"/>
              </a:ext>
            </a:extLst>
          </p:cNvPr>
          <p:cNvSpPr txBox="1"/>
          <p:nvPr/>
        </p:nvSpPr>
        <p:spPr>
          <a:xfrm>
            <a:off x="3608063" y="3722026"/>
            <a:ext cx="2467151" cy="523220"/>
          </a:xfrm>
          <a:prstGeom prst="rect">
            <a:avLst/>
          </a:prstGeom>
          <a:noFill/>
        </p:spPr>
        <p:txBody>
          <a:bodyPr wrap="square">
            <a:spAutoFit/>
          </a:bodyPr>
          <a:lstStyle/>
          <a:p>
            <a:pPr algn="ctr"/>
            <a:r>
              <a:rPr lang="en-US" altLang="zh-CN" sz="1400" b="1" dirty="0">
                <a:solidFill>
                  <a:srgbClr val="002060"/>
                </a:solidFill>
                <a:latin typeface="Arial" panose="020B0604020202020204" pitchFamily="34" charset="0"/>
                <a:cs typeface="Arial" panose="020B0604020202020204" pitchFamily="34" charset="0"/>
              </a:rPr>
              <a:t>Dynamic bumpers</a:t>
            </a:r>
            <a:endParaRPr lang="en-US" altLang="zh-CN" sz="1400" b="1" i="0" dirty="0">
              <a:solidFill>
                <a:srgbClr val="002060"/>
              </a:solidFill>
              <a:effectLst/>
              <a:latin typeface="Arial" panose="020B0604020202020204" pitchFamily="34" charset="0"/>
              <a:cs typeface="Arial" panose="020B0604020202020204" pitchFamily="34" charset="0"/>
            </a:endParaRPr>
          </a:p>
          <a:p>
            <a:pPr algn="ctr"/>
            <a:r>
              <a:rPr lang="en-US" altLang="zh-CN" sz="1400" b="1" i="0" dirty="0">
                <a:solidFill>
                  <a:srgbClr val="008000"/>
                </a:solidFill>
                <a:effectLst/>
                <a:latin typeface="Arial" panose="020B0604020202020204" pitchFamily="34" charset="0"/>
                <a:cs typeface="Arial" panose="020B0604020202020204" pitchFamily="34" charset="0"/>
              </a:rPr>
              <a:t>Separatrices overlap</a:t>
            </a:r>
            <a:endParaRPr lang="zh-CN" altLang="en-US" sz="1400" b="1" dirty="0">
              <a:solidFill>
                <a:srgbClr val="008000"/>
              </a:solidFill>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831D15B2-9B33-547E-0ACE-A5BAB07E79A9}"/>
              </a:ext>
            </a:extLst>
          </p:cNvPr>
          <p:cNvSpPr txBox="1"/>
          <p:nvPr/>
        </p:nvSpPr>
        <p:spPr>
          <a:xfrm>
            <a:off x="6000328" y="3708565"/>
            <a:ext cx="3015185" cy="523220"/>
          </a:xfrm>
          <a:prstGeom prst="rect">
            <a:avLst/>
          </a:prstGeom>
          <a:noFill/>
        </p:spPr>
        <p:txBody>
          <a:bodyPr wrap="square">
            <a:spAutoFit/>
          </a:bodyPr>
          <a:lstStyle>
            <a:defPPr>
              <a:defRPr lang="zh-CN"/>
            </a:defPPr>
            <a:lvl1pPr algn="ctr">
              <a:defRPr sz="800" b="0" i="0">
                <a:solidFill>
                  <a:srgbClr val="111111"/>
                </a:solidFill>
                <a:effectLst/>
                <a:latin typeface="-apple-system"/>
              </a:defRPr>
            </a:lvl1pPr>
          </a:lstStyle>
          <a:p>
            <a:r>
              <a:rPr lang="en-US" altLang="zh-CN" sz="1400" b="1" dirty="0">
                <a:solidFill>
                  <a:srgbClr val="002060"/>
                </a:solidFill>
                <a:latin typeface="Arial" panose="020B0604020202020204" pitchFamily="34" charset="0"/>
                <a:cs typeface="Arial" panose="020B0604020202020204" pitchFamily="34" charset="0"/>
              </a:rPr>
              <a:t>Small extraction angle </a:t>
            </a:r>
          </a:p>
          <a:p>
            <a:r>
              <a:rPr lang="en-US" altLang="zh-CN" sz="1400" b="1" dirty="0">
                <a:solidFill>
                  <a:srgbClr val="008000"/>
                </a:solidFill>
                <a:latin typeface="Arial" panose="020B0604020202020204" pitchFamily="34" charset="0"/>
                <a:cs typeface="Arial" panose="020B0604020202020204" pitchFamily="34" charset="0"/>
              </a:rPr>
              <a:t>High efficiency</a:t>
            </a:r>
            <a:endParaRPr lang="zh-CN" altLang="en-US" sz="1400" b="1" dirty="0">
              <a:solidFill>
                <a:srgbClr val="008000"/>
              </a:solidFill>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E8E14837-A8A6-1C5C-D1A0-466056A7B5BB}"/>
              </a:ext>
            </a:extLst>
          </p:cNvPr>
          <p:cNvSpPr txBox="1"/>
          <p:nvPr/>
        </p:nvSpPr>
        <p:spPr>
          <a:xfrm>
            <a:off x="155340" y="972587"/>
            <a:ext cx="13610236" cy="439287"/>
          </a:xfrm>
          <a:prstGeom prst="rect">
            <a:avLst/>
          </a:prstGeom>
          <a:noFill/>
        </p:spPr>
        <p:txBody>
          <a:bodyPr wrap="square">
            <a:spAutoFit/>
          </a:bodyPr>
          <a:lstStyle/>
          <a:p>
            <a:pPr marL="342900" indent="-342900">
              <a:lnSpc>
                <a:spcPct val="125000"/>
              </a:lnSpc>
              <a:buFont typeface="Wingdings" panose="05000000000000000000" pitchFamily="2" charset="2"/>
              <a:buChar char="p"/>
            </a:pPr>
            <a:r>
              <a:rPr lang="en-US" altLang="zh-CN" sz="2000" b="1" dirty="0">
                <a:solidFill>
                  <a:srgbClr val="002060"/>
                </a:solidFill>
                <a:latin typeface="Arial" panose="020B0604020202020204" pitchFamily="34" charset="0"/>
                <a:cs typeface="Arial" panose="020B0604020202020204" pitchFamily="34" charset="0"/>
              </a:rPr>
              <a:t>Simulating the process of large-emittance slow extraction with SESP </a:t>
            </a:r>
            <a:r>
              <a:rPr lang="en-US" altLang="zh-CN" sz="1400" b="1" dirty="0">
                <a:solidFill>
                  <a:srgbClr val="002060"/>
                </a:solidFill>
                <a:latin typeface="Arial" panose="020B0604020202020204" pitchFamily="34" charset="0"/>
                <a:cs typeface="Arial" panose="020B0604020202020204" pitchFamily="34" charset="0"/>
              </a:rPr>
              <a:t>(</a:t>
            </a:r>
            <a:r>
              <a:rPr lang="en-US" altLang="zh-CN" sz="1400" b="1" dirty="0">
                <a:solidFill>
                  <a:srgbClr val="FF0000"/>
                </a:solidFill>
                <a:latin typeface="Arial" panose="020B0604020202020204" pitchFamily="34" charset="0"/>
                <a:cs typeface="Arial" panose="020B0604020202020204" pitchFamily="34" charset="0"/>
              </a:rPr>
              <a:t>S</a:t>
            </a:r>
            <a:r>
              <a:rPr lang="en-US" altLang="zh-CN" sz="1400" b="1" dirty="0">
                <a:solidFill>
                  <a:srgbClr val="002060"/>
                </a:solidFill>
                <a:latin typeface="Arial" panose="020B0604020202020204" pitchFamily="34" charset="0"/>
                <a:cs typeface="Arial" panose="020B0604020202020204" pitchFamily="34" charset="0"/>
              </a:rPr>
              <a:t>low </a:t>
            </a:r>
            <a:r>
              <a:rPr lang="en-US" altLang="zh-CN" sz="1400" b="1" dirty="0">
                <a:solidFill>
                  <a:srgbClr val="FF0000"/>
                </a:solidFill>
                <a:latin typeface="Arial" panose="020B0604020202020204" pitchFamily="34" charset="0"/>
                <a:cs typeface="Arial" panose="020B0604020202020204" pitchFamily="34" charset="0"/>
              </a:rPr>
              <a:t>E</a:t>
            </a:r>
            <a:r>
              <a:rPr lang="en-US" altLang="zh-CN" sz="1400" b="1" dirty="0">
                <a:solidFill>
                  <a:srgbClr val="002060"/>
                </a:solidFill>
                <a:latin typeface="Arial" panose="020B0604020202020204" pitchFamily="34" charset="0"/>
                <a:cs typeface="Arial" panose="020B0604020202020204" pitchFamily="34" charset="0"/>
              </a:rPr>
              <a:t>xtraction </a:t>
            </a:r>
            <a:r>
              <a:rPr lang="en-US" altLang="zh-CN" sz="1400" b="1" dirty="0">
                <a:solidFill>
                  <a:srgbClr val="FF0000"/>
                </a:solidFill>
                <a:latin typeface="Arial" panose="020B0604020202020204" pitchFamily="34" charset="0"/>
                <a:cs typeface="Arial" panose="020B0604020202020204" pitchFamily="34" charset="0"/>
              </a:rPr>
              <a:t>S</a:t>
            </a:r>
            <a:r>
              <a:rPr lang="en-US" altLang="zh-CN" sz="1400" b="1" dirty="0">
                <a:solidFill>
                  <a:srgbClr val="002060"/>
                </a:solidFill>
                <a:latin typeface="Arial" panose="020B0604020202020204" pitchFamily="34" charset="0"/>
                <a:cs typeface="Arial" panose="020B0604020202020204" pitchFamily="34" charset="0"/>
              </a:rPr>
              <a:t>imulation </a:t>
            </a:r>
            <a:r>
              <a:rPr lang="en-US" altLang="zh-CN" sz="1400" b="1" dirty="0">
                <a:solidFill>
                  <a:srgbClr val="FF0000"/>
                </a:solidFill>
                <a:latin typeface="Arial" panose="020B0604020202020204" pitchFamily="34" charset="0"/>
                <a:cs typeface="Arial" panose="020B0604020202020204" pitchFamily="34" charset="0"/>
              </a:rPr>
              <a:t>P</a:t>
            </a:r>
            <a:r>
              <a:rPr lang="en-US" altLang="zh-CN" sz="1400" b="1" dirty="0">
                <a:solidFill>
                  <a:srgbClr val="002060"/>
                </a:solidFill>
                <a:latin typeface="Arial" panose="020B0604020202020204" pitchFamily="34" charset="0"/>
                <a:cs typeface="Arial" panose="020B0604020202020204" pitchFamily="34" charset="0"/>
              </a:rPr>
              <a:t>rogram) </a:t>
            </a:r>
            <a:endParaRPr lang="en-US" altLang="zh-CN" b="1" dirty="0">
              <a:solidFill>
                <a:srgbClr val="C00000"/>
              </a:solidFill>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01040A3B-587B-2C93-6608-5DC7227C71C1}"/>
              </a:ext>
            </a:extLst>
          </p:cNvPr>
          <p:cNvSpPr txBox="1"/>
          <p:nvPr/>
        </p:nvSpPr>
        <p:spPr>
          <a:xfrm>
            <a:off x="156953" y="4210046"/>
            <a:ext cx="7275380" cy="439287"/>
          </a:xfrm>
          <a:prstGeom prst="rect">
            <a:avLst/>
          </a:prstGeom>
          <a:noFill/>
        </p:spPr>
        <p:txBody>
          <a:bodyPr wrap="square">
            <a:spAutoFit/>
          </a:bodyPr>
          <a:lstStyle/>
          <a:p>
            <a:pPr marL="342900" indent="-342900">
              <a:lnSpc>
                <a:spcPct val="125000"/>
              </a:lnSpc>
              <a:buFont typeface="Wingdings" panose="05000000000000000000" pitchFamily="2" charset="2"/>
              <a:buChar char="p"/>
            </a:pPr>
            <a:r>
              <a:rPr lang="en-US" altLang="zh-CN" sz="2000" b="1" dirty="0">
                <a:solidFill>
                  <a:srgbClr val="002060"/>
                </a:solidFill>
                <a:latin typeface="Arial" panose="020B0604020202020204" pitchFamily="34" charset="0"/>
                <a:cs typeface="Arial" panose="020B0604020202020204" pitchFamily="34" charset="0"/>
              </a:rPr>
              <a:t>Online measurement</a:t>
            </a:r>
            <a:endParaRPr lang="en-US" altLang="zh-CN" b="1" dirty="0">
              <a:solidFill>
                <a:srgbClr val="C00000"/>
              </a:solidFill>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56146B75-429A-033E-A912-8FC0F6E20F41}"/>
              </a:ext>
            </a:extLst>
          </p:cNvPr>
          <p:cNvSpPr txBox="1"/>
          <p:nvPr/>
        </p:nvSpPr>
        <p:spPr>
          <a:xfrm>
            <a:off x="8917276" y="1607576"/>
            <a:ext cx="3274724" cy="1600438"/>
          </a:xfrm>
          <a:prstGeom prst="rect">
            <a:avLst/>
          </a:prstGeom>
          <a:noFill/>
        </p:spPr>
        <p:txBody>
          <a:bodyPr wrap="square">
            <a:spAutoFit/>
          </a:bodyPr>
          <a:lstStyle/>
          <a:p>
            <a:pPr marL="285750" indent="-285750">
              <a:buFont typeface="Wingdings" panose="05000000000000000000" pitchFamily="2" charset="2"/>
              <a:buChar char="Ø"/>
            </a:pPr>
            <a:r>
              <a:rPr lang="en-US" altLang="zh-CN" sz="1400" b="1" dirty="0">
                <a:solidFill>
                  <a:srgbClr val="002060"/>
                </a:solidFill>
                <a:latin typeface="Arial" panose="020B0604020202020204" pitchFamily="34" charset="0"/>
                <a:cs typeface="Arial" panose="020B0604020202020204" pitchFamily="34" charset="0"/>
              </a:rPr>
              <a:t>Multi-particle </a:t>
            </a:r>
            <a:r>
              <a:rPr lang="en-US" altLang="zh-CN" sz="1400" b="1">
                <a:solidFill>
                  <a:srgbClr val="002060"/>
                </a:solidFill>
                <a:latin typeface="Arial" panose="020B0604020202020204" pitchFamily="34" charset="0"/>
                <a:cs typeface="Arial" panose="020B0604020202020204" pitchFamily="34" charset="0"/>
              </a:rPr>
              <a:t>tracking program</a:t>
            </a:r>
            <a:endParaRPr lang="en-US" altLang="zh-CN" sz="1400" b="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sz="1400" b="1" dirty="0">
                <a:solidFill>
                  <a:srgbClr val="002060"/>
                </a:solidFill>
                <a:latin typeface="Arial" panose="020B0604020202020204" pitchFamily="34" charset="0"/>
                <a:cs typeface="Arial" panose="020B0604020202020204" pitchFamily="34" charset="0"/>
              </a:rPr>
              <a:t>Beam loss</a:t>
            </a:r>
          </a:p>
          <a:p>
            <a:pPr marL="285750" indent="-285750">
              <a:buFont typeface="Arial" panose="020B0604020202020204" pitchFamily="34" charset="0"/>
              <a:buChar char="•"/>
            </a:pPr>
            <a:r>
              <a:rPr lang="en-US" altLang="zh-CN" sz="1400" b="1" dirty="0">
                <a:solidFill>
                  <a:srgbClr val="002060"/>
                </a:solidFill>
                <a:latin typeface="Arial" panose="020B0604020202020204" pitchFamily="34" charset="0"/>
                <a:cs typeface="Arial" panose="020B0604020202020204" pitchFamily="34" charset="0"/>
              </a:rPr>
              <a:t>Slow extraction uniformity</a:t>
            </a:r>
          </a:p>
          <a:p>
            <a:pPr marL="285750" indent="-285750">
              <a:buFont typeface="Arial" panose="020B0604020202020204" pitchFamily="34" charset="0"/>
              <a:buChar char="•"/>
            </a:pPr>
            <a:r>
              <a:rPr lang="en-US" altLang="zh-CN" sz="1400" b="1" dirty="0">
                <a:solidFill>
                  <a:srgbClr val="002060"/>
                </a:solidFill>
                <a:latin typeface="Arial" panose="020B0604020202020204" pitchFamily="34" charset="0"/>
                <a:cs typeface="Arial" panose="020B0604020202020204" pitchFamily="34" charset="0"/>
              </a:rPr>
              <a:t>Spill structure</a:t>
            </a:r>
          </a:p>
          <a:p>
            <a:pPr marL="285750" indent="-285750">
              <a:buFont typeface="Arial" panose="020B0604020202020204" pitchFamily="34" charset="0"/>
              <a:buChar char="•"/>
            </a:pPr>
            <a:r>
              <a:rPr lang="en-US" altLang="zh-CN" sz="1400" b="1" dirty="0">
                <a:solidFill>
                  <a:srgbClr val="002060"/>
                </a:solidFill>
                <a:latin typeface="Arial" panose="020B0604020202020204" pitchFamily="34" charset="0"/>
                <a:cs typeface="Arial" panose="020B0604020202020204" pitchFamily="34" charset="0"/>
              </a:rPr>
              <a:t>Phase space</a:t>
            </a:r>
          </a:p>
          <a:p>
            <a:pPr marL="285750" indent="-285750">
              <a:buFont typeface="Arial" panose="020B0604020202020204" pitchFamily="34" charset="0"/>
              <a:buChar char="•"/>
            </a:pPr>
            <a:r>
              <a:rPr lang="en-US" altLang="zh-CN" sz="1400" b="1" dirty="0">
                <a:solidFill>
                  <a:srgbClr val="002060"/>
                </a:solidFill>
                <a:latin typeface="Arial" panose="020B0604020202020204" pitchFamily="34" charset="0"/>
                <a:cs typeface="Arial" panose="020B0604020202020204" pitchFamily="34" charset="0"/>
              </a:rPr>
              <a:t>Extraction separatrices</a:t>
            </a:r>
          </a:p>
          <a:p>
            <a:r>
              <a:rPr lang="en-US" altLang="zh-CN" sz="1400" b="1" dirty="0">
                <a:solidFill>
                  <a:srgbClr val="002060"/>
                </a:solidFill>
                <a:latin typeface="Arial" panose="020B0604020202020204" pitchFamily="34" charset="0"/>
                <a:cs typeface="Arial" panose="020B0604020202020204" pitchFamily="34" charset="0"/>
              </a:rPr>
              <a:t>… </a:t>
            </a:r>
          </a:p>
        </p:txBody>
      </p:sp>
      <p:sp>
        <p:nvSpPr>
          <p:cNvPr id="12" name="文本框 11">
            <a:extLst>
              <a:ext uri="{FF2B5EF4-FFF2-40B4-BE49-F238E27FC236}">
                <a16:creationId xmlns:a16="http://schemas.microsoft.com/office/drawing/2014/main" id="{C271C26D-081A-2A10-913E-E71A069B51AB}"/>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10</a:t>
            </a:r>
          </a:p>
        </p:txBody>
      </p:sp>
    </p:spTree>
    <p:extLst>
      <p:ext uri="{BB962C8B-B14F-4D97-AF65-F5344CB8AC3E}">
        <p14:creationId xmlns:p14="http://schemas.microsoft.com/office/powerpoint/2010/main" val="793867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62AE913-2310-43B5-A748-E7AEC621009A}"/>
              </a:ext>
            </a:extLst>
          </p:cNvPr>
          <p:cNvSpPr/>
          <p:nvPr/>
        </p:nvSpPr>
        <p:spPr>
          <a:xfrm>
            <a:off x="0" y="83932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116CFA83-2FE2-4B8D-9592-EA17C1A71E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ED6FFA26-B3CB-4930-9787-31EB86937CC3}"/>
              </a:ext>
            </a:extLst>
          </p:cNvPr>
          <p:cNvPicPr>
            <a:picLocks noChangeAspect="1"/>
          </p:cNvPicPr>
          <p:nvPr/>
        </p:nvPicPr>
        <p:blipFill rotWithShape="1">
          <a:blip r:embed="rId4">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sp>
        <p:nvSpPr>
          <p:cNvPr id="5" name="文本框 4">
            <a:extLst>
              <a:ext uri="{FF2B5EF4-FFF2-40B4-BE49-F238E27FC236}">
                <a16:creationId xmlns:a16="http://schemas.microsoft.com/office/drawing/2014/main" id="{6FE80FA4-5721-4A44-875F-5887B1870FFE}"/>
              </a:ext>
            </a:extLst>
          </p:cNvPr>
          <p:cNvSpPr txBox="1"/>
          <p:nvPr/>
        </p:nvSpPr>
        <p:spPr>
          <a:xfrm>
            <a:off x="5003392" y="116632"/>
            <a:ext cx="2185214" cy="646331"/>
          </a:xfrm>
          <a:prstGeom prst="rect">
            <a:avLst/>
          </a:prstGeom>
          <a:noFill/>
        </p:spPr>
        <p:txBody>
          <a:bodyPr wrap="none" rtlCol="0">
            <a:spAutoFit/>
          </a:bodyPr>
          <a:lstStyle/>
          <a:p>
            <a:pPr algn="ctr"/>
            <a:r>
              <a:rPr lang="en-US" altLang="zh-CN" sz="3600" b="1" dirty="0">
                <a:solidFill>
                  <a:srgbClr val="004098"/>
                </a:solidFill>
                <a:latin typeface="Arial" panose="020B0604020202020204" pitchFamily="34" charset="0"/>
                <a:cs typeface="Arial" panose="020B0604020202020204" pitchFamily="34" charset="0"/>
              </a:rPr>
              <a:t>Contents</a:t>
            </a:r>
          </a:p>
        </p:txBody>
      </p:sp>
      <p:sp>
        <p:nvSpPr>
          <p:cNvPr id="11" name="文本框 10">
            <a:extLst>
              <a:ext uri="{FF2B5EF4-FFF2-40B4-BE49-F238E27FC236}">
                <a16:creationId xmlns:a16="http://schemas.microsoft.com/office/drawing/2014/main" id="{2458779C-E953-3082-89B7-AF30EB944063}"/>
              </a:ext>
            </a:extLst>
          </p:cNvPr>
          <p:cNvSpPr txBox="1"/>
          <p:nvPr/>
        </p:nvSpPr>
        <p:spPr>
          <a:xfrm>
            <a:off x="1700754" y="2384884"/>
            <a:ext cx="8790491" cy="2677656"/>
          </a:xfrm>
          <a:prstGeom prst="rect">
            <a:avLst/>
          </a:prstGeom>
          <a:noFill/>
        </p:spPr>
        <p:txBody>
          <a:bodyPr wrap="square" rtlCol="0">
            <a:spAutoFit/>
          </a:bodyPr>
          <a:lstStyle/>
          <a:p>
            <a:pPr marL="457200" indent="-457200">
              <a:buAutoNum type="arabicPeriod"/>
            </a:pPr>
            <a:r>
              <a:rPr lang="en-US" altLang="zh-CN" sz="2400" b="1" dirty="0">
                <a:solidFill>
                  <a:schemeClr val="bg1">
                    <a:lumMod val="50000"/>
                  </a:schemeClr>
                </a:solidFill>
                <a:latin typeface="Arial" panose="020B0604020202020204" pitchFamily="34" charset="0"/>
                <a:cs typeface="Arial" panose="020B0604020202020204" pitchFamily="34" charset="0"/>
              </a:rPr>
              <a:t>SESRI Introduction </a:t>
            </a:r>
          </a:p>
          <a:p>
            <a:pPr marL="457200" indent="-457200">
              <a:buAutoNum type="arabicPeriod"/>
            </a:pPr>
            <a:endParaRPr lang="en-US" altLang="zh-CN" sz="2400" b="1" dirty="0">
              <a:solidFill>
                <a:schemeClr val="bg1">
                  <a:lumMod val="50000"/>
                </a:schemeClr>
              </a:solidFill>
              <a:latin typeface="Arial" panose="020B0604020202020204" pitchFamily="34" charset="0"/>
              <a:cs typeface="Arial" panose="020B0604020202020204" pitchFamily="34" charset="0"/>
            </a:endParaRPr>
          </a:p>
          <a:p>
            <a:pPr marL="457200" indent="-457200">
              <a:buAutoNum type="arabicPeriod"/>
            </a:pPr>
            <a:r>
              <a:rPr lang="en-US" altLang="zh-CN" sz="2400" b="1" dirty="0">
                <a:solidFill>
                  <a:schemeClr val="bg1">
                    <a:lumMod val="50000"/>
                  </a:schemeClr>
                </a:solidFill>
                <a:latin typeface="Arial" panose="020B0604020202020204" pitchFamily="34" charset="0"/>
                <a:cs typeface="Arial" panose="020B0604020202020204" pitchFamily="34" charset="0"/>
              </a:rPr>
              <a:t>A novel slow extraction </a:t>
            </a:r>
            <a:r>
              <a:rPr lang="en-US" altLang="zh-CN" sz="2400" b="1">
                <a:solidFill>
                  <a:schemeClr val="bg1">
                    <a:lumMod val="50000"/>
                  </a:schemeClr>
                </a:solidFill>
                <a:latin typeface="Arial" panose="020B0604020202020204" pitchFamily="34" charset="0"/>
                <a:cs typeface="Arial" panose="020B0604020202020204" pitchFamily="34" charset="0"/>
              </a:rPr>
              <a:t>scheme for </a:t>
            </a:r>
            <a:r>
              <a:rPr lang="en-US" altLang="zh-CN" sz="2400" b="1" dirty="0">
                <a:solidFill>
                  <a:schemeClr val="bg1">
                    <a:lumMod val="50000"/>
                  </a:schemeClr>
                </a:solidFill>
                <a:latin typeface="Arial" panose="020B0604020202020204" pitchFamily="34" charset="0"/>
                <a:cs typeface="Arial" panose="020B0604020202020204" pitchFamily="34" charset="0"/>
              </a:rPr>
              <a:t>large emittance</a:t>
            </a:r>
          </a:p>
          <a:p>
            <a:pPr marL="457200" indent="-457200">
              <a:buAutoNum type="arabicPeriod"/>
            </a:pPr>
            <a:endParaRPr lang="en-US" altLang="zh-CN" sz="2400" b="1" dirty="0">
              <a:solidFill>
                <a:srgbClr val="0000FF"/>
              </a:solidFill>
              <a:latin typeface="Arial" panose="020B0604020202020204" pitchFamily="34" charset="0"/>
              <a:cs typeface="Arial" panose="020B0604020202020204" pitchFamily="34" charset="0"/>
            </a:endParaRPr>
          </a:p>
          <a:p>
            <a:pPr marL="457200" indent="-457200">
              <a:buAutoNum type="arabicPeriod"/>
            </a:pPr>
            <a:r>
              <a:rPr lang="en-US" altLang="zh-CN" sz="2400" b="1" dirty="0">
                <a:solidFill>
                  <a:srgbClr val="0000FF"/>
                </a:solidFill>
                <a:latin typeface="Arial" panose="020B0604020202020204" pitchFamily="34" charset="0"/>
                <a:cs typeface="Arial" panose="020B0604020202020204" pitchFamily="34" charset="0"/>
              </a:rPr>
              <a:t>Feedback </a:t>
            </a:r>
            <a:r>
              <a:rPr lang="en-US" altLang="zh-CN" sz="2400" b="1">
                <a:solidFill>
                  <a:srgbClr val="0000FF"/>
                </a:solidFill>
                <a:latin typeface="Arial" panose="020B0604020202020204" pitchFamily="34" charset="0"/>
                <a:cs typeface="Arial" panose="020B0604020202020204" pitchFamily="34" charset="0"/>
              </a:rPr>
              <a:t>system for </a:t>
            </a:r>
            <a:r>
              <a:rPr lang="en-US" altLang="zh-CN" sz="2400" b="1" dirty="0">
                <a:solidFill>
                  <a:srgbClr val="0000FF"/>
                </a:solidFill>
                <a:latin typeface="Arial" panose="020B0604020202020204" pitchFamily="34" charset="0"/>
                <a:cs typeface="Arial" panose="020B0604020202020204" pitchFamily="34" charset="0"/>
              </a:rPr>
              <a:t>beam uniformities</a:t>
            </a:r>
          </a:p>
          <a:p>
            <a:pPr marL="457200" indent="-457200">
              <a:buAutoNum type="arabicPeriod"/>
            </a:pPr>
            <a:endParaRPr lang="en-US" altLang="zh-CN" sz="2400" b="1" dirty="0">
              <a:solidFill>
                <a:schemeClr val="bg1">
                  <a:lumMod val="50000"/>
                </a:schemeClr>
              </a:solidFill>
              <a:latin typeface="Arial" panose="020B0604020202020204" pitchFamily="34" charset="0"/>
              <a:cs typeface="Arial" panose="020B0604020202020204" pitchFamily="34" charset="0"/>
            </a:endParaRPr>
          </a:p>
          <a:p>
            <a:pPr marL="457200" indent="-457200">
              <a:buAutoNum type="arabicPeriod"/>
            </a:pPr>
            <a:r>
              <a:rPr lang="en-US" altLang="zh-CN" sz="2400" b="1" dirty="0">
                <a:solidFill>
                  <a:schemeClr val="bg1">
                    <a:lumMod val="50000"/>
                  </a:schemeClr>
                </a:solidFill>
                <a:latin typeface="Arial" panose="020B0604020202020204" pitchFamily="34" charset="0"/>
                <a:cs typeface="Arial" panose="020B0604020202020204" pitchFamily="34" charset="0"/>
              </a:rPr>
              <a:t>Summary</a:t>
            </a:r>
          </a:p>
        </p:txBody>
      </p:sp>
      <p:sp>
        <p:nvSpPr>
          <p:cNvPr id="6" name="文本框 5">
            <a:extLst>
              <a:ext uri="{FF2B5EF4-FFF2-40B4-BE49-F238E27FC236}">
                <a16:creationId xmlns:a16="http://schemas.microsoft.com/office/drawing/2014/main" id="{D8616C72-61C8-76D6-3323-75B8A2173EB4}"/>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11</a:t>
            </a:r>
          </a:p>
        </p:txBody>
      </p:sp>
    </p:spTree>
    <p:extLst>
      <p:ext uri="{BB962C8B-B14F-4D97-AF65-F5344CB8AC3E}">
        <p14:creationId xmlns:p14="http://schemas.microsoft.com/office/powerpoint/2010/main" val="3536235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62AE913-2310-43B5-A748-E7AEC621009A}"/>
              </a:ext>
            </a:extLst>
          </p:cNvPr>
          <p:cNvSpPr/>
          <p:nvPr/>
        </p:nvSpPr>
        <p:spPr>
          <a:xfrm>
            <a:off x="0" y="83932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116CFA83-2FE2-4B8D-9592-EA17C1A71E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ED6FFA26-B3CB-4930-9787-31EB86937CC3}"/>
              </a:ext>
            </a:extLst>
          </p:cNvPr>
          <p:cNvPicPr>
            <a:picLocks noChangeAspect="1"/>
          </p:cNvPicPr>
          <p:nvPr/>
        </p:nvPicPr>
        <p:blipFill rotWithShape="1">
          <a:blip r:embed="rId4">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sp>
        <p:nvSpPr>
          <p:cNvPr id="5" name="文本框 4">
            <a:extLst>
              <a:ext uri="{FF2B5EF4-FFF2-40B4-BE49-F238E27FC236}">
                <a16:creationId xmlns:a16="http://schemas.microsoft.com/office/drawing/2014/main" id="{6FE80FA4-5721-4A44-875F-5887B1870FFE}"/>
              </a:ext>
            </a:extLst>
          </p:cNvPr>
          <p:cNvSpPr txBox="1"/>
          <p:nvPr/>
        </p:nvSpPr>
        <p:spPr>
          <a:xfrm>
            <a:off x="3938999" y="116632"/>
            <a:ext cx="4314001" cy="646331"/>
          </a:xfrm>
          <a:prstGeom prst="rect">
            <a:avLst/>
          </a:prstGeom>
          <a:noFill/>
        </p:spPr>
        <p:txBody>
          <a:bodyPr wrap="none" rtlCol="0" anchor="ctr">
            <a:spAutoFit/>
          </a:bodyPr>
          <a:lstStyle/>
          <a:p>
            <a:pPr algn="ctr"/>
            <a:r>
              <a:rPr lang="en-US" altLang="zh-CN" sz="3600" b="1" dirty="0">
                <a:solidFill>
                  <a:srgbClr val="004098"/>
                </a:solidFill>
                <a:latin typeface="Arial" panose="020B0604020202020204" pitchFamily="34" charset="0"/>
                <a:cs typeface="Arial" panose="020B0604020202020204" pitchFamily="34" charset="0"/>
              </a:rPr>
              <a:t>Heavy-ion terminal</a:t>
            </a:r>
          </a:p>
        </p:txBody>
      </p:sp>
      <p:pic>
        <p:nvPicPr>
          <p:cNvPr id="6" name="图片 5" descr="房间里的餐厅&#10;&#10;低可信度描述已自动生成">
            <a:extLst>
              <a:ext uri="{FF2B5EF4-FFF2-40B4-BE49-F238E27FC236}">
                <a16:creationId xmlns:a16="http://schemas.microsoft.com/office/drawing/2014/main" id="{2E6C2708-07EB-5B93-FAC7-EAB6944371D3}"/>
              </a:ext>
            </a:extLst>
          </p:cNvPr>
          <p:cNvPicPr>
            <a:picLocks noChangeAspect="1"/>
          </p:cNvPicPr>
          <p:nvPr/>
        </p:nvPicPr>
        <p:blipFill rotWithShape="1">
          <a:blip r:embed="rId5">
            <a:extLst>
              <a:ext uri="{28A0092B-C50C-407E-A947-70E740481C1C}">
                <a14:useLocalDpi xmlns:a14="http://schemas.microsoft.com/office/drawing/2010/main" val="0"/>
              </a:ext>
            </a:extLst>
          </a:blip>
          <a:srcRect t="33600" b="33851"/>
          <a:stretch/>
        </p:blipFill>
        <p:spPr>
          <a:xfrm>
            <a:off x="821597" y="1675460"/>
            <a:ext cx="10838229" cy="2645846"/>
          </a:xfrm>
          <a:prstGeom prst="rect">
            <a:avLst/>
          </a:prstGeom>
        </p:spPr>
      </p:pic>
      <p:sp>
        <p:nvSpPr>
          <p:cNvPr id="9" name="文本框 8">
            <a:extLst>
              <a:ext uri="{FF2B5EF4-FFF2-40B4-BE49-F238E27FC236}">
                <a16:creationId xmlns:a16="http://schemas.microsoft.com/office/drawing/2014/main" id="{8CF9BE57-82FB-6C7C-A74F-039885B2F2E5}"/>
              </a:ext>
            </a:extLst>
          </p:cNvPr>
          <p:cNvSpPr txBox="1"/>
          <p:nvPr/>
        </p:nvSpPr>
        <p:spPr>
          <a:xfrm>
            <a:off x="7710301" y="2569489"/>
            <a:ext cx="2159552" cy="584775"/>
          </a:xfrm>
          <a:prstGeom prst="rect">
            <a:avLst/>
          </a:prstGeom>
          <a:solidFill>
            <a:schemeClr val="bg1"/>
          </a:solidFill>
        </p:spPr>
        <p:txBody>
          <a:bodyPr wrap="square" rtlCol="0">
            <a:spAutoFit/>
          </a:bodyPr>
          <a:lstStyle/>
          <a:p>
            <a:r>
              <a:rPr lang="en-US" altLang="zh-CN" sz="1600" b="1" dirty="0">
                <a:solidFill>
                  <a:srgbClr val="0000FF"/>
                </a:solidFill>
                <a:latin typeface="Arial" panose="020B0604020202020204" pitchFamily="34" charset="0"/>
                <a:cs typeface="Arial" panose="020B0604020202020204" pitchFamily="34" charset="0"/>
              </a:rPr>
              <a:t>Multistrip Ionization Chambers(MICs)</a:t>
            </a:r>
            <a:endParaRPr lang="zh-CN" altLang="en-US" sz="1600" b="1" dirty="0">
              <a:latin typeface="Arial" panose="020B0604020202020204" pitchFamily="34" charset="0"/>
              <a:cs typeface="Arial" panose="020B0604020202020204" pitchFamily="34" charset="0"/>
            </a:endParaRPr>
          </a:p>
        </p:txBody>
      </p:sp>
      <p:sp>
        <p:nvSpPr>
          <p:cNvPr id="12" name="矩形 11">
            <a:extLst>
              <a:ext uri="{FF2B5EF4-FFF2-40B4-BE49-F238E27FC236}">
                <a16:creationId xmlns:a16="http://schemas.microsoft.com/office/drawing/2014/main" id="{A4E16C5C-63A1-08E5-C077-FC73733313A2}"/>
              </a:ext>
            </a:extLst>
          </p:cNvPr>
          <p:cNvSpPr/>
          <p:nvPr/>
        </p:nvSpPr>
        <p:spPr>
          <a:xfrm>
            <a:off x="2393469" y="2165374"/>
            <a:ext cx="2088232" cy="936104"/>
          </a:xfrm>
          <a:prstGeom prst="rect">
            <a:avLst/>
          </a:prstGeom>
          <a:noFill/>
          <a:ln w="571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8A7187F-F698-4807-082F-2289180D765C}"/>
              </a:ext>
            </a:extLst>
          </p:cNvPr>
          <p:cNvSpPr/>
          <p:nvPr/>
        </p:nvSpPr>
        <p:spPr>
          <a:xfrm>
            <a:off x="9966935" y="2000875"/>
            <a:ext cx="1403468" cy="1442675"/>
          </a:xfrm>
          <a:prstGeom prst="rect">
            <a:avLst/>
          </a:prstGeom>
          <a:noFill/>
          <a:ln w="571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下 17">
            <a:extLst>
              <a:ext uri="{FF2B5EF4-FFF2-40B4-BE49-F238E27FC236}">
                <a16:creationId xmlns:a16="http://schemas.microsoft.com/office/drawing/2014/main" id="{43C19BA4-9255-A57C-C8D6-DC5CC0ADD304}"/>
              </a:ext>
            </a:extLst>
          </p:cNvPr>
          <p:cNvSpPr/>
          <p:nvPr/>
        </p:nvSpPr>
        <p:spPr>
          <a:xfrm rot="914440" flipH="1">
            <a:off x="10631248" y="3539698"/>
            <a:ext cx="242329" cy="706012"/>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1B2FAD0-691E-65EC-78CF-6E054CA4269B}"/>
              </a:ext>
            </a:extLst>
          </p:cNvPr>
          <p:cNvSpPr txBox="1"/>
          <p:nvPr/>
        </p:nvSpPr>
        <p:spPr>
          <a:xfrm>
            <a:off x="206369" y="995611"/>
            <a:ext cx="11779262" cy="487698"/>
          </a:xfrm>
          <a:prstGeom prst="rect">
            <a:avLst/>
          </a:prstGeom>
          <a:noFill/>
        </p:spPr>
        <p:txBody>
          <a:bodyPr wrap="square" rtlCol="0">
            <a:spAutoFit/>
          </a:bodyPr>
          <a:lstStyle/>
          <a:p>
            <a:pPr algn="ctr">
              <a:lnSpc>
                <a:spcPct val="114000"/>
              </a:lnSpc>
            </a:pPr>
            <a:r>
              <a:rPr lang="en-US" altLang="zh-CN" sz="2400" b="1" dirty="0">
                <a:latin typeface="Arial" panose="020B0604020202020204" pitchFamily="34" charset="0"/>
                <a:cs typeface="Arial" panose="020B0604020202020204" pitchFamily="34" charset="0"/>
              </a:rPr>
              <a:t>320mm×320mm is achieved through horizontal and vertical scanning magnets</a:t>
            </a:r>
          </a:p>
        </p:txBody>
      </p:sp>
      <p:sp>
        <p:nvSpPr>
          <p:cNvPr id="15" name="箭头: 下 14">
            <a:extLst>
              <a:ext uri="{FF2B5EF4-FFF2-40B4-BE49-F238E27FC236}">
                <a16:creationId xmlns:a16="http://schemas.microsoft.com/office/drawing/2014/main" id="{8AFEF6FD-5965-0E0B-6A7F-9C20DA41E904}"/>
              </a:ext>
            </a:extLst>
          </p:cNvPr>
          <p:cNvSpPr/>
          <p:nvPr/>
        </p:nvSpPr>
        <p:spPr>
          <a:xfrm rot="16200000">
            <a:off x="6713540" y="1197683"/>
            <a:ext cx="225659" cy="2088232"/>
          </a:xfrm>
          <a:prstGeom prst="downArrow">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3D84A2E0-7C66-FA0F-938B-E356ABD69DC1}"/>
              </a:ext>
            </a:extLst>
          </p:cNvPr>
          <p:cNvSpPr txBox="1"/>
          <p:nvPr/>
        </p:nvSpPr>
        <p:spPr>
          <a:xfrm>
            <a:off x="6458748" y="1836581"/>
            <a:ext cx="735242" cy="292388"/>
          </a:xfrm>
          <a:prstGeom prst="rect">
            <a:avLst/>
          </a:prstGeom>
          <a:solidFill>
            <a:schemeClr val="bg1"/>
          </a:solidFill>
        </p:spPr>
        <p:txBody>
          <a:bodyPr wrap="square" rtlCol="0">
            <a:spAutoFit/>
          </a:bodyPr>
          <a:lstStyle/>
          <a:p>
            <a:pPr algn="ctr"/>
            <a:r>
              <a:rPr lang="en-US" altLang="zh-CN" sz="1300" b="1" dirty="0">
                <a:solidFill>
                  <a:srgbClr val="C00000"/>
                </a:solidFill>
                <a:latin typeface="微软雅黑" panose="020B0503020204020204" pitchFamily="34" charset="-122"/>
                <a:ea typeface="微软雅黑" panose="020B0503020204020204" pitchFamily="34" charset="-122"/>
              </a:rPr>
              <a:t>beams</a:t>
            </a:r>
            <a:endParaRPr lang="zh-CN" altLang="en-US" sz="1300" b="1" dirty="0">
              <a:solidFill>
                <a:srgbClr val="C00000"/>
              </a:solidFill>
              <a:latin typeface="微软雅黑" panose="020B0503020204020204" pitchFamily="34" charset="-122"/>
              <a:ea typeface="微软雅黑" panose="020B0503020204020204" pitchFamily="34" charset="-122"/>
            </a:endParaRPr>
          </a:p>
        </p:txBody>
      </p:sp>
      <p:graphicFrame>
        <p:nvGraphicFramePr>
          <p:cNvPr id="10" name="表格 9">
            <a:extLst>
              <a:ext uri="{FF2B5EF4-FFF2-40B4-BE49-F238E27FC236}">
                <a16:creationId xmlns:a16="http://schemas.microsoft.com/office/drawing/2014/main" id="{72EE6004-0D99-C1CD-A67F-382F57D172EA}"/>
              </a:ext>
            </a:extLst>
          </p:cNvPr>
          <p:cNvGraphicFramePr>
            <a:graphicFrameLocks noGrp="1"/>
          </p:cNvGraphicFramePr>
          <p:nvPr>
            <p:extLst>
              <p:ext uri="{D42A27DB-BD31-4B8C-83A1-F6EECF244321}">
                <p14:modId xmlns:p14="http://schemas.microsoft.com/office/powerpoint/2010/main" val="3222092438"/>
              </p:ext>
            </p:extLst>
          </p:nvPr>
        </p:nvGraphicFramePr>
        <p:xfrm>
          <a:off x="204333" y="4935371"/>
          <a:ext cx="3563887" cy="1381760"/>
        </p:xfrm>
        <a:graphic>
          <a:graphicData uri="http://schemas.openxmlformats.org/drawingml/2006/table">
            <a:tbl>
              <a:tblPr firstRow="1" bandRow="1">
                <a:tableStyleId>{BC89EF96-8CEA-46FF-86C4-4CE0E7609802}</a:tableStyleId>
              </a:tblPr>
              <a:tblGrid>
                <a:gridCol w="2375756">
                  <a:extLst>
                    <a:ext uri="{9D8B030D-6E8A-4147-A177-3AD203B41FA5}">
                      <a16:colId xmlns:a16="http://schemas.microsoft.com/office/drawing/2014/main" val="705138618"/>
                    </a:ext>
                  </a:extLst>
                </a:gridCol>
                <a:gridCol w="1188131">
                  <a:extLst>
                    <a:ext uri="{9D8B030D-6E8A-4147-A177-3AD203B41FA5}">
                      <a16:colId xmlns:a16="http://schemas.microsoft.com/office/drawing/2014/main" val="3113751676"/>
                    </a:ext>
                  </a:extLst>
                </a:gridCol>
              </a:tblGrid>
              <a:tr h="263821">
                <a:tc>
                  <a:txBody>
                    <a:bodyPr/>
                    <a:lstStyle/>
                    <a:p>
                      <a:pPr algn="l"/>
                      <a:r>
                        <a:rPr lang="en-US" altLang="zh-CN" b="1" dirty="0">
                          <a:solidFill>
                            <a:schemeClr val="tx1"/>
                          </a:solidFill>
                        </a:rPr>
                        <a:t>Irradiation area</a:t>
                      </a:r>
                      <a:endParaRPr lang="zh-CN" altLang="en-US"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altLang="zh-CN" b="1" dirty="0">
                          <a:solidFill>
                            <a:schemeClr val="tx1"/>
                          </a:solidFill>
                        </a:rPr>
                        <a:t>320mm×320mm</a:t>
                      </a:r>
                      <a:endParaRPr lang="en-US" altLang="zh-CN" b="1"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54275369"/>
                  </a:ext>
                </a:extLst>
              </a:tr>
              <a:tr h="370840">
                <a:tc>
                  <a:txBody>
                    <a:bodyPr/>
                    <a:lstStyle/>
                    <a:p>
                      <a:pPr algn="l"/>
                      <a:r>
                        <a:rPr lang="en-US" altLang="zh-CN" b="1" dirty="0">
                          <a:solidFill>
                            <a:schemeClr val="tx1"/>
                          </a:solidFill>
                        </a:rPr>
                        <a:t>Terminal uniformity</a:t>
                      </a:r>
                      <a:endParaRPr lang="zh-CN" altLang="en-US"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altLang="zh-CN" b="1" dirty="0">
                          <a:solidFill>
                            <a:schemeClr val="tx1"/>
                          </a:solidFill>
                        </a:rPr>
                        <a:t>&gt;90%</a:t>
                      </a:r>
                      <a:endParaRPr lang="zh-CN" altLang="en-US" b="1"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21800741"/>
                  </a:ext>
                </a:extLst>
              </a:tr>
              <a:tr h="370840">
                <a:tc>
                  <a:txBody>
                    <a:bodyPr/>
                    <a:lstStyle/>
                    <a:p>
                      <a:pPr algn="l"/>
                      <a:r>
                        <a:rPr lang="en-US" altLang="zh-CN" b="1" dirty="0">
                          <a:solidFill>
                            <a:schemeClr val="tx1"/>
                          </a:solidFill>
                        </a:rPr>
                        <a:t>Particle number(ppp)</a:t>
                      </a:r>
                      <a:endParaRPr lang="zh-CN" altLang="en-US"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altLang="zh-CN" b="1" dirty="0">
                          <a:solidFill>
                            <a:schemeClr val="tx1"/>
                          </a:solidFill>
                        </a:rPr>
                        <a:t>10</a:t>
                      </a:r>
                      <a:r>
                        <a:rPr lang="en-US" altLang="zh-CN" b="1" baseline="30000" dirty="0">
                          <a:solidFill>
                            <a:schemeClr val="tx1"/>
                          </a:solidFill>
                        </a:rPr>
                        <a:t>8</a:t>
                      </a:r>
                      <a:endParaRPr lang="zh-CN" altLang="en-US" b="1" baseline="300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22545496"/>
                  </a:ext>
                </a:extLst>
              </a:tr>
            </a:tbl>
          </a:graphicData>
        </a:graphic>
      </p:graphicFrame>
      <p:sp>
        <p:nvSpPr>
          <p:cNvPr id="11" name="文本框 10">
            <a:extLst>
              <a:ext uri="{FF2B5EF4-FFF2-40B4-BE49-F238E27FC236}">
                <a16:creationId xmlns:a16="http://schemas.microsoft.com/office/drawing/2014/main" id="{5E3D4B50-4863-433A-0D5B-106A130BA532}"/>
              </a:ext>
            </a:extLst>
          </p:cNvPr>
          <p:cNvSpPr txBox="1"/>
          <p:nvPr/>
        </p:nvSpPr>
        <p:spPr>
          <a:xfrm>
            <a:off x="2205136" y="3252838"/>
            <a:ext cx="2464898" cy="338554"/>
          </a:xfrm>
          <a:prstGeom prst="rect">
            <a:avLst/>
          </a:prstGeom>
          <a:solidFill>
            <a:schemeClr val="bg1"/>
          </a:solidFill>
        </p:spPr>
        <p:txBody>
          <a:bodyPr wrap="square" rtlCol="0" anchor="ctr">
            <a:spAutoFit/>
          </a:bodyPr>
          <a:lstStyle/>
          <a:p>
            <a:pPr algn="ctr"/>
            <a:r>
              <a:rPr lang="en-US" altLang="zh-CN" sz="1600" b="1" dirty="0">
                <a:solidFill>
                  <a:srgbClr val="0000FF"/>
                </a:solidFill>
                <a:latin typeface="Arial" panose="020B0604020202020204" pitchFamily="34" charset="0"/>
                <a:cs typeface="Arial" panose="020B0604020202020204" pitchFamily="34" charset="0"/>
              </a:rPr>
              <a:t>Scanning magnets(H/V)</a:t>
            </a:r>
            <a:endParaRPr lang="zh-CN" altLang="en-US" sz="1600" b="1" dirty="0">
              <a:latin typeface="Arial" panose="020B0604020202020204" pitchFamily="34" charset="0"/>
              <a:cs typeface="Arial" panose="020B0604020202020204" pitchFamily="34" charset="0"/>
            </a:endParaRPr>
          </a:p>
        </p:txBody>
      </p:sp>
      <p:sp>
        <p:nvSpPr>
          <p:cNvPr id="24" name="文本框 23">
            <a:extLst>
              <a:ext uri="{FF2B5EF4-FFF2-40B4-BE49-F238E27FC236}">
                <a16:creationId xmlns:a16="http://schemas.microsoft.com/office/drawing/2014/main" id="{0DFFAE2B-E910-D86F-A247-CE8418A1F618}"/>
              </a:ext>
            </a:extLst>
          </p:cNvPr>
          <p:cNvSpPr txBox="1"/>
          <p:nvPr/>
        </p:nvSpPr>
        <p:spPr>
          <a:xfrm>
            <a:off x="3784728" y="4766051"/>
            <a:ext cx="8372849" cy="1754326"/>
          </a:xfrm>
          <a:prstGeom prst="rect">
            <a:avLst/>
          </a:prstGeom>
          <a:noFill/>
        </p:spPr>
        <p:txBody>
          <a:bodyPr wrap="square">
            <a:spAutoFit/>
          </a:bodyPr>
          <a:lstStyle/>
          <a:p>
            <a:r>
              <a:rPr lang="zh-CN" altLang="en-US" b="1" dirty="0">
                <a:solidFill>
                  <a:srgbClr val="0000FF"/>
                </a:solidFill>
                <a:latin typeface="Arial" panose="020B0604020202020204" pitchFamily="34" charset="0"/>
                <a:ea typeface="+mn-ea"/>
                <a:cs typeface="Arial" panose="020B0604020202020204" pitchFamily="34" charset="0"/>
              </a:rPr>
              <a:t> </a:t>
            </a:r>
            <a:r>
              <a:rPr lang="en-US" altLang="zh-CN" sz="2400" b="1" dirty="0">
                <a:solidFill>
                  <a:srgbClr val="0000FF"/>
                </a:solidFill>
                <a:latin typeface="Arial" panose="020B0604020202020204" pitchFamily="34" charset="0"/>
                <a:ea typeface="+mn-ea"/>
                <a:cs typeface="Arial" panose="020B0604020202020204" pitchFamily="34" charset="0"/>
              </a:rPr>
              <a:t>Directly related to the quality of the </a:t>
            </a:r>
            <a:r>
              <a:rPr lang="en-US" altLang="zh-CN" sz="2400" b="1">
                <a:solidFill>
                  <a:srgbClr val="0000FF"/>
                </a:solidFill>
                <a:latin typeface="Arial" panose="020B0604020202020204" pitchFamily="34" charset="0"/>
                <a:ea typeface="+mn-ea"/>
                <a:cs typeface="Arial" panose="020B0604020202020204" pitchFamily="34" charset="0"/>
              </a:rPr>
              <a:t>experimental beams!</a:t>
            </a:r>
            <a:endParaRPr lang="en-US" altLang="zh-CN" sz="2400" b="1" dirty="0">
              <a:solidFill>
                <a:srgbClr val="0000FF"/>
              </a:solidFill>
              <a:latin typeface="Arial" panose="020B0604020202020204" pitchFamily="34" charset="0"/>
              <a:ea typeface="+mn-ea"/>
              <a:cs typeface="Arial" panose="020B0604020202020204" pitchFamily="34" charset="0"/>
            </a:endParaRPr>
          </a:p>
          <a:p>
            <a:r>
              <a:rPr lang="en-US" altLang="zh-CN" sz="2800" b="1" dirty="0">
                <a:solidFill>
                  <a:srgbClr val="C00000"/>
                </a:solidFill>
                <a:latin typeface="Arial" panose="020B0604020202020204" pitchFamily="34" charset="0"/>
                <a:ea typeface="+mn-ea"/>
                <a:cs typeface="Arial" panose="020B0604020202020204" pitchFamily="34" charset="0"/>
              </a:rPr>
              <a:t>Issue 1:</a:t>
            </a:r>
            <a:r>
              <a:rPr lang="zh-CN" altLang="en-US" sz="2800" b="1" dirty="0">
                <a:solidFill>
                  <a:srgbClr val="C00000"/>
                </a:solidFill>
                <a:latin typeface="Arial" panose="020B0604020202020204" pitchFamily="34" charset="0"/>
                <a:ea typeface="+mn-ea"/>
                <a:cs typeface="Arial" panose="020B0604020202020204" pitchFamily="34" charset="0"/>
              </a:rPr>
              <a:t> </a:t>
            </a:r>
            <a:r>
              <a:rPr lang="en-US" altLang="zh-CN" sz="2800" b="1" dirty="0">
                <a:solidFill>
                  <a:srgbClr val="C00000"/>
                </a:solidFill>
                <a:latin typeface="Arial" panose="020B0604020202020204" pitchFamily="34" charset="0"/>
                <a:ea typeface="+mn-ea"/>
                <a:cs typeface="Arial" panose="020B0604020202020204" pitchFamily="34" charset="0"/>
              </a:rPr>
              <a:t>How to measure them accurately? </a:t>
            </a:r>
          </a:p>
          <a:p>
            <a:r>
              <a:rPr lang="en-US" altLang="zh-CN" sz="2800" b="1" dirty="0">
                <a:solidFill>
                  <a:srgbClr val="C00000"/>
                </a:solidFill>
                <a:latin typeface="Arial" panose="020B0604020202020204" pitchFamily="34" charset="0"/>
                <a:ea typeface="+mn-ea"/>
                <a:cs typeface="Arial" panose="020B0604020202020204" pitchFamily="34" charset="0"/>
              </a:rPr>
              <a:t>Issue 2:</a:t>
            </a:r>
            <a:r>
              <a:rPr lang="zh-CN" altLang="en-US" sz="2800" b="1" dirty="0">
                <a:solidFill>
                  <a:srgbClr val="C00000"/>
                </a:solidFill>
                <a:latin typeface="Arial" panose="020B0604020202020204" pitchFamily="34" charset="0"/>
                <a:ea typeface="+mn-ea"/>
                <a:cs typeface="Arial" panose="020B0604020202020204" pitchFamily="34" charset="0"/>
              </a:rPr>
              <a:t> </a:t>
            </a:r>
            <a:r>
              <a:rPr lang="en-US" altLang="zh-CN" sz="2800" b="1" dirty="0">
                <a:solidFill>
                  <a:srgbClr val="C00000"/>
                </a:solidFill>
                <a:latin typeface="Arial" panose="020B0604020202020204" pitchFamily="34" charset="0"/>
                <a:ea typeface="+mn-ea"/>
                <a:cs typeface="Arial" panose="020B0604020202020204" pitchFamily="34" charset="0"/>
              </a:rPr>
              <a:t>How to optimize their performances, especially beam uniformity?</a:t>
            </a:r>
            <a:endParaRPr lang="zh-CN" altLang="en-US" sz="2800" b="1" dirty="0">
              <a:solidFill>
                <a:srgbClr val="C00000"/>
              </a:solidFill>
              <a:latin typeface="Arial" panose="020B0604020202020204" pitchFamily="34" charset="0"/>
              <a:ea typeface="+mn-ea"/>
              <a:cs typeface="Arial" panose="020B0604020202020204" pitchFamily="34" charset="0"/>
            </a:endParaRPr>
          </a:p>
        </p:txBody>
      </p:sp>
      <p:sp>
        <p:nvSpPr>
          <p:cNvPr id="8" name="箭头: 上弧形 7">
            <a:extLst>
              <a:ext uri="{FF2B5EF4-FFF2-40B4-BE49-F238E27FC236}">
                <a16:creationId xmlns:a16="http://schemas.microsoft.com/office/drawing/2014/main" id="{4C184B8A-5F94-A24A-F6C8-FB34D494B969}"/>
              </a:ext>
            </a:extLst>
          </p:cNvPr>
          <p:cNvSpPr/>
          <p:nvPr/>
        </p:nvSpPr>
        <p:spPr>
          <a:xfrm>
            <a:off x="3506197" y="4397211"/>
            <a:ext cx="792088" cy="462255"/>
          </a:xfrm>
          <a:prstGeom prst="curved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文本框 6">
            <a:extLst>
              <a:ext uri="{FF2B5EF4-FFF2-40B4-BE49-F238E27FC236}">
                <a16:creationId xmlns:a16="http://schemas.microsoft.com/office/drawing/2014/main" id="{F5A24C93-5067-8685-3000-98E5351919E1}"/>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12</a:t>
            </a:r>
          </a:p>
        </p:txBody>
      </p:sp>
    </p:spTree>
    <p:extLst>
      <p:ext uri="{BB962C8B-B14F-4D97-AF65-F5344CB8AC3E}">
        <p14:creationId xmlns:p14="http://schemas.microsoft.com/office/powerpoint/2010/main" val="1474908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62AE913-2310-43B5-A748-E7AEC621009A}"/>
              </a:ext>
            </a:extLst>
          </p:cNvPr>
          <p:cNvSpPr/>
          <p:nvPr/>
        </p:nvSpPr>
        <p:spPr>
          <a:xfrm>
            <a:off x="0" y="83932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116CFA83-2FE2-4B8D-9592-EA17C1A71E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ED6FFA26-B3CB-4930-9787-31EB86937CC3}"/>
              </a:ext>
            </a:extLst>
          </p:cNvPr>
          <p:cNvPicPr>
            <a:picLocks noChangeAspect="1"/>
          </p:cNvPicPr>
          <p:nvPr/>
        </p:nvPicPr>
        <p:blipFill rotWithShape="1">
          <a:blip r:embed="rId4">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sp>
        <p:nvSpPr>
          <p:cNvPr id="5" name="文本框 4">
            <a:extLst>
              <a:ext uri="{FF2B5EF4-FFF2-40B4-BE49-F238E27FC236}">
                <a16:creationId xmlns:a16="http://schemas.microsoft.com/office/drawing/2014/main" id="{6FE80FA4-5721-4A44-875F-5887B1870FFE}"/>
              </a:ext>
            </a:extLst>
          </p:cNvPr>
          <p:cNvSpPr txBox="1"/>
          <p:nvPr/>
        </p:nvSpPr>
        <p:spPr>
          <a:xfrm>
            <a:off x="2866656" y="118373"/>
            <a:ext cx="6468437" cy="646331"/>
          </a:xfrm>
          <a:prstGeom prst="rect">
            <a:avLst/>
          </a:prstGeom>
          <a:noFill/>
        </p:spPr>
        <p:txBody>
          <a:bodyPr wrap="none" rtlCol="0" anchor="ctr">
            <a:spAutoFit/>
          </a:bodyPr>
          <a:lstStyle/>
          <a:p>
            <a:pPr algn="ctr"/>
            <a:r>
              <a:rPr lang="en-US" altLang="zh-CN" sz="3600" b="1" dirty="0">
                <a:solidFill>
                  <a:srgbClr val="004098"/>
                </a:solidFill>
                <a:latin typeface="Arial" panose="020B0604020202020204" pitchFamily="34" charset="0"/>
                <a:cs typeface="Arial" panose="020B0604020202020204" pitchFamily="34" charset="0"/>
              </a:rPr>
              <a:t>MICs: design and calibration</a:t>
            </a:r>
          </a:p>
        </p:txBody>
      </p:sp>
      <p:grpSp>
        <p:nvGrpSpPr>
          <p:cNvPr id="6" name="组合 5">
            <a:extLst>
              <a:ext uri="{FF2B5EF4-FFF2-40B4-BE49-F238E27FC236}">
                <a16:creationId xmlns:a16="http://schemas.microsoft.com/office/drawing/2014/main" id="{F2F1D758-1888-8324-0BCC-081553BFA8D7}"/>
              </a:ext>
            </a:extLst>
          </p:cNvPr>
          <p:cNvGrpSpPr/>
          <p:nvPr/>
        </p:nvGrpSpPr>
        <p:grpSpPr>
          <a:xfrm>
            <a:off x="2203947" y="2611666"/>
            <a:ext cx="2232247" cy="2205635"/>
            <a:chOff x="2844139" y="2063022"/>
            <a:chExt cx="6465453" cy="4322502"/>
          </a:xfrm>
        </p:grpSpPr>
        <p:sp>
          <p:nvSpPr>
            <p:cNvPr id="7" name="矩形 6">
              <a:extLst>
                <a:ext uri="{FF2B5EF4-FFF2-40B4-BE49-F238E27FC236}">
                  <a16:creationId xmlns:a16="http://schemas.microsoft.com/office/drawing/2014/main" id="{19D12E2E-8A0D-67EC-FC5F-ABA01497416D}"/>
                </a:ext>
              </a:extLst>
            </p:cNvPr>
            <p:cNvSpPr/>
            <p:nvPr/>
          </p:nvSpPr>
          <p:spPr>
            <a:xfrm>
              <a:off x="3284497" y="2953963"/>
              <a:ext cx="3696138" cy="5609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8" name="文本框 7">
              <a:extLst>
                <a:ext uri="{FF2B5EF4-FFF2-40B4-BE49-F238E27FC236}">
                  <a16:creationId xmlns:a16="http://schemas.microsoft.com/office/drawing/2014/main" id="{B48B82FF-E6C4-62E8-35D2-6BE4FE015CDC}"/>
                </a:ext>
              </a:extLst>
            </p:cNvPr>
            <p:cNvSpPr txBox="1"/>
            <p:nvPr/>
          </p:nvSpPr>
          <p:spPr>
            <a:xfrm>
              <a:off x="3277992" y="3042444"/>
              <a:ext cx="2097150" cy="404303"/>
            </a:xfrm>
            <a:prstGeom prst="rect">
              <a:avLst/>
            </a:prstGeom>
            <a:noFill/>
          </p:spPr>
          <p:txBody>
            <a:bodyPr wrap="square" rtlCol="0">
              <a:spAutoFit/>
            </a:bodyPr>
            <a:lstStyle/>
            <a:p>
              <a:pPr algn="l"/>
              <a:r>
                <a:rPr lang="en-US" altLang="zh-CN" sz="1000" dirty="0">
                  <a:latin typeface="Times New Roman" panose="02020603050405020304" pitchFamily="18" charset="0"/>
                  <a:ea typeface="微软雅黑" panose="020B0503020204020204" pitchFamily="34" charset="-122"/>
                </a:rPr>
                <a:t>AFE×8</a:t>
              </a:r>
              <a:endParaRPr lang="zh-CN" altLang="en-US" sz="1000" dirty="0">
                <a:latin typeface="Times New Roman" panose="02020603050405020304" pitchFamily="18" charset="0"/>
                <a:ea typeface="微软雅黑" panose="020B0503020204020204" pitchFamily="34" charset="-122"/>
              </a:endParaRPr>
            </a:p>
          </p:txBody>
        </p:sp>
        <p:sp>
          <p:nvSpPr>
            <p:cNvPr id="9" name="矩形 8">
              <a:extLst>
                <a:ext uri="{FF2B5EF4-FFF2-40B4-BE49-F238E27FC236}">
                  <a16:creationId xmlns:a16="http://schemas.microsoft.com/office/drawing/2014/main" id="{C4323F85-EAF3-A77F-ACD5-9E17712F9648}"/>
                </a:ext>
              </a:extLst>
            </p:cNvPr>
            <p:cNvSpPr/>
            <p:nvPr/>
          </p:nvSpPr>
          <p:spPr>
            <a:xfrm>
              <a:off x="3284494" y="3504315"/>
              <a:ext cx="3665897" cy="5609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10" name="文本框 9">
              <a:extLst>
                <a:ext uri="{FF2B5EF4-FFF2-40B4-BE49-F238E27FC236}">
                  <a16:creationId xmlns:a16="http://schemas.microsoft.com/office/drawing/2014/main" id="{AE0C441A-AD1A-EA9F-BC8D-A1D2E2E15C27}"/>
                </a:ext>
              </a:extLst>
            </p:cNvPr>
            <p:cNvSpPr txBox="1"/>
            <p:nvPr/>
          </p:nvSpPr>
          <p:spPr>
            <a:xfrm>
              <a:off x="3277992" y="3592797"/>
              <a:ext cx="2327763" cy="404303"/>
            </a:xfrm>
            <a:prstGeom prst="rect">
              <a:avLst/>
            </a:prstGeom>
            <a:noFill/>
          </p:spPr>
          <p:txBody>
            <a:bodyPr wrap="square" rtlCol="0">
              <a:spAutoFit/>
            </a:bodyPr>
            <a:lstStyle/>
            <a:p>
              <a:pPr algn="l"/>
              <a:r>
                <a:rPr lang="en-US" altLang="zh-CN" sz="1000" dirty="0">
                  <a:latin typeface="Times New Roman" panose="02020603050405020304" pitchFamily="18" charset="0"/>
                  <a:ea typeface="微软雅黑" panose="020B0503020204020204" pitchFamily="34" charset="-122"/>
                </a:rPr>
                <a:t>AFE×8</a:t>
              </a:r>
              <a:endParaRPr lang="zh-CN" altLang="en-US" sz="1000" dirty="0">
                <a:latin typeface="Times New Roman" panose="02020603050405020304" pitchFamily="18" charset="0"/>
                <a:ea typeface="微软雅黑" panose="020B0503020204020204" pitchFamily="34" charset="-122"/>
              </a:endParaRPr>
            </a:p>
          </p:txBody>
        </p:sp>
        <p:sp>
          <p:nvSpPr>
            <p:cNvPr id="11" name="矩形 10">
              <a:extLst>
                <a:ext uri="{FF2B5EF4-FFF2-40B4-BE49-F238E27FC236}">
                  <a16:creationId xmlns:a16="http://schemas.microsoft.com/office/drawing/2014/main" id="{B9871E00-00D9-F2DB-DB57-46C0586CA42C}"/>
                </a:ext>
              </a:extLst>
            </p:cNvPr>
            <p:cNvSpPr/>
            <p:nvPr/>
          </p:nvSpPr>
          <p:spPr>
            <a:xfrm>
              <a:off x="7360010" y="2953963"/>
              <a:ext cx="1386854" cy="5609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00B050"/>
                </a:solidFill>
                <a:latin typeface="Times New Roman" panose="02020603050405020304" pitchFamily="18" charset="0"/>
                <a:ea typeface="微软雅黑" panose="020B0503020204020204" pitchFamily="34" charset="-122"/>
              </a:endParaRPr>
            </a:p>
          </p:txBody>
        </p:sp>
        <p:sp>
          <p:nvSpPr>
            <p:cNvPr id="12" name="文本框 11">
              <a:extLst>
                <a:ext uri="{FF2B5EF4-FFF2-40B4-BE49-F238E27FC236}">
                  <a16:creationId xmlns:a16="http://schemas.microsoft.com/office/drawing/2014/main" id="{19C1240B-7BC0-F3D4-7950-BFB6EF83C5B9}"/>
                </a:ext>
              </a:extLst>
            </p:cNvPr>
            <p:cNvSpPr txBox="1"/>
            <p:nvPr/>
          </p:nvSpPr>
          <p:spPr>
            <a:xfrm>
              <a:off x="7393805" y="3035625"/>
              <a:ext cx="1330583" cy="404303"/>
            </a:xfrm>
            <a:prstGeom prst="rect">
              <a:avLst/>
            </a:prstGeom>
            <a:noFill/>
          </p:spPr>
          <p:txBody>
            <a:bodyPr wrap="square" rtlCol="0">
              <a:spAutoFit/>
            </a:bodyPr>
            <a:lstStyle/>
            <a:p>
              <a:pPr algn="l"/>
              <a:r>
                <a:rPr lang="en-US" altLang="zh-CN" sz="1000" dirty="0">
                  <a:latin typeface="Times New Roman" panose="02020603050405020304" pitchFamily="18" charset="0"/>
                  <a:ea typeface="微软雅黑" panose="020B0503020204020204" pitchFamily="34" charset="-122"/>
                </a:rPr>
                <a:t>ADC</a:t>
              </a:r>
              <a:endParaRPr lang="zh-CN" altLang="en-US" sz="1000" dirty="0">
                <a:latin typeface="Times New Roman" panose="02020603050405020304" pitchFamily="18" charset="0"/>
                <a:ea typeface="微软雅黑" panose="020B0503020204020204" pitchFamily="34" charset="-122"/>
              </a:endParaRPr>
            </a:p>
          </p:txBody>
        </p:sp>
        <p:sp>
          <p:nvSpPr>
            <p:cNvPr id="13" name="矩形 12">
              <a:extLst>
                <a:ext uri="{FF2B5EF4-FFF2-40B4-BE49-F238E27FC236}">
                  <a16:creationId xmlns:a16="http://schemas.microsoft.com/office/drawing/2014/main" id="{E57B1E55-39E4-32F6-4F33-16B2B83C5507}"/>
                </a:ext>
              </a:extLst>
            </p:cNvPr>
            <p:cNvSpPr/>
            <p:nvPr/>
          </p:nvSpPr>
          <p:spPr>
            <a:xfrm>
              <a:off x="7345106" y="3504968"/>
              <a:ext cx="1401756" cy="5609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00B050"/>
                </a:solidFill>
                <a:latin typeface="Times New Roman" panose="02020603050405020304" pitchFamily="18" charset="0"/>
                <a:ea typeface="微软雅黑" panose="020B0503020204020204" pitchFamily="34" charset="-122"/>
              </a:endParaRPr>
            </a:p>
          </p:txBody>
        </p:sp>
        <p:sp>
          <p:nvSpPr>
            <p:cNvPr id="14" name="文本框 13">
              <a:extLst>
                <a:ext uri="{FF2B5EF4-FFF2-40B4-BE49-F238E27FC236}">
                  <a16:creationId xmlns:a16="http://schemas.microsoft.com/office/drawing/2014/main" id="{4B6AB8ED-ED1B-B449-1937-D4F2900DE7AE}"/>
                </a:ext>
              </a:extLst>
            </p:cNvPr>
            <p:cNvSpPr txBox="1"/>
            <p:nvPr/>
          </p:nvSpPr>
          <p:spPr>
            <a:xfrm>
              <a:off x="7407746" y="3584252"/>
              <a:ext cx="1487481" cy="482533"/>
            </a:xfrm>
            <a:prstGeom prst="rect">
              <a:avLst/>
            </a:prstGeom>
            <a:noFill/>
          </p:spPr>
          <p:txBody>
            <a:bodyPr wrap="square" rtlCol="0">
              <a:spAutoFit/>
            </a:bodyPr>
            <a:lstStyle/>
            <a:p>
              <a:pPr algn="l"/>
              <a:r>
                <a:rPr lang="en-US" altLang="zh-CN" sz="1000" dirty="0">
                  <a:latin typeface="Times New Roman" panose="02020603050405020304" pitchFamily="18" charset="0"/>
                  <a:ea typeface="微软雅黑" panose="020B0503020204020204" pitchFamily="34" charset="-122"/>
                </a:rPr>
                <a:t>ADC</a:t>
              </a:r>
              <a:endParaRPr lang="zh-CN" altLang="en-US" sz="1000" dirty="0">
                <a:latin typeface="Times New Roman" panose="02020603050405020304" pitchFamily="18" charset="0"/>
                <a:ea typeface="微软雅黑" panose="020B0503020204020204" pitchFamily="34" charset="-122"/>
              </a:endParaRPr>
            </a:p>
          </p:txBody>
        </p:sp>
        <p:sp>
          <p:nvSpPr>
            <p:cNvPr id="15" name="箭头: 右弧形 14">
              <a:extLst>
                <a:ext uri="{FF2B5EF4-FFF2-40B4-BE49-F238E27FC236}">
                  <a16:creationId xmlns:a16="http://schemas.microsoft.com/office/drawing/2014/main" id="{62815C25-97D4-DAF0-6371-06E5EF99AAF4}"/>
                </a:ext>
              </a:extLst>
            </p:cNvPr>
            <p:cNvSpPr/>
            <p:nvPr/>
          </p:nvSpPr>
          <p:spPr>
            <a:xfrm>
              <a:off x="8761770" y="3504315"/>
              <a:ext cx="351677" cy="952530"/>
            </a:xfrm>
            <a:prstGeom prst="curved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16" name="矩形 15">
              <a:extLst>
                <a:ext uri="{FF2B5EF4-FFF2-40B4-BE49-F238E27FC236}">
                  <a16:creationId xmlns:a16="http://schemas.microsoft.com/office/drawing/2014/main" id="{70456D7B-C54B-B048-9258-0F09BC9B5D51}"/>
                </a:ext>
              </a:extLst>
            </p:cNvPr>
            <p:cNvSpPr/>
            <p:nvPr/>
          </p:nvSpPr>
          <p:spPr>
            <a:xfrm>
              <a:off x="3284494" y="4146719"/>
              <a:ext cx="5477275" cy="72705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17" name="文本框 16">
              <a:extLst>
                <a:ext uri="{FF2B5EF4-FFF2-40B4-BE49-F238E27FC236}">
                  <a16:creationId xmlns:a16="http://schemas.microsoft.com/office/drawing/2014/main" id="{1F3FF233-00CF-27A0-190E-DA150F0DD058}"/>
                </a:ext>
              </a:extLst>
            </p:cNvPr>
            <p:cNvSpPr txBox="1"/>
            <p:nvPr/>
          </p:nvSpPr>
          <p:spPr>
            <a:xfrm>
              <a:off x="3277992" y="4318419"/>
              <a:ext cx="4260728" cy="482533"/>
            </a:xfrm>
            <a:prstGeom prst="rect">
              <a:avLst/>
            </a:prstGeom>
            <a:noFill/>
          </p:spPr>
          <p:txBody>
            <a:bodyPr wrap="square" rtlCol="0">
              <a:spAutoFit/>
            </a:bodyPr>
            <a:lstStyle/>
            <a:p>
              <a:pPr algn="l"/>
              <a:r>
                <a:rPr lang="en-US" altLang="zh-CN" sz="1000" dirty="0">
                  <a:latin typeface="Times New Roman" panose="02020603050405020304" pitchFamily="18" charset="0"/>
                  <a:ea typeface="微软雅黑" panose="020B0503020204020204" pitchFamily="34" charset="-122"/>
                </a:rPr>
                <a:t>KINTEX7 FPGA</a:t>
              </a:r>
              <a:endParaRPr lang="zh-CN" altLang="en-US" sz="1000" dirty="0">
                <a:latin typeface="Times New Roman" panose="02020603050405020304" pitchFamily="18" charset="0"/>
                <a:ea typeface="微软雅黑" panose="020B0503020204020204" pitchFamily="34" charset="-122"/>
              </a:endParaRPr>
            </a:p>
          </p:txBody>
        </p:sp>
        <p:sp>
          <p:nvSpPr>
            <p:cNvPr id="18" name="箭头: 右 17">
              <a:extLst>
                <a:ext uri="{FF2B5EF4-FFF2-40B4-BE49-F238E27FC236}">
                  <a16:creationId xmlns:a16="http://schemas.microsoft.com/office/drawing/2014/main" id="{8907E4D6-7155-B537-B70D-2C2AE7DE81FA}"/>
                </a:ext>
              </a:extLst>
            </p:cNvPr>
            <p:cNvSpPr/>
            <p:nvPr/>
          </p:nvSpPr>
          <p:spPr>
            <a:xfrm>
              <a:off x="7016229" y="3180647"/>
              <a:ext cx="298180" cy="9417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19" name="箭头: 右 18">
              <a:extLst>
                <a:ext uri="{FF2B5EF4-FFF2-40B4-BE49-F238E27FC236}">
                  <a16:creationId xmlns:a16="http://schemas.microsoft.com/office/drawing/2014/main" id="{7BEE69D6-934D-C7C9-00A5-4684B83FAA43}"/>
                </a:ext>
              </a:extLst>
            </p:cNvPr>
            <p:cNvSpPr/>
            <p:nvPr/>
          </p:nvSpPr>
          <p:spPr>
            <a:xfrm>
              <a:off x="7007969" y="3752455"/>
              <a:ext cx="257741" cy="13646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20" name="矩形 19">
              <a:extLst>
                <a:ext uri="{FF2B5EF4-FFF2-40B4-BE49-F238E27FC236}">
                  <a16:creationId xmlns:a16="http://schemas.microsoft.com/office/drawing/2014/main" id="{A6A26E02-EC92-51AC-ACF8-0B2347A34FF5}"/>
                </a:ext>
              </a:extLst>
            </p:cNvPr>
            <p:cNvSpPr/>
            <p:nvPr/>
          </p:nvSpPr>
          <p:spPr>
            <a:xfrm>
              <a:off x="3084971" y="2607736"/>
              <a:ext cx="6145226" cy="23827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21" name="文本框 20">
              <a:extLst>
                <a:ext uri="{FF2B5EF4-FFF2-40B4-BE49-F238E27FC236}">
                  <a16:creationId xmlns:a16="http://schemas.microsoft.com/office/drawing/2014/main" id="{529AF9CB-F3DF-8E94-FC79-33AB426B31B8}"/>
                </a:ext>
              </a:extLst>
            </p:cNvPr>
            <p:cNvSpPr txBox="1"/>
            <p:nvPr/>
          </p:nvSpPr>
          <p:spPr>
            <a:xfrm>
              <a:off x="3169137" y="2514783"/>
              <a:ext cx="3996181" cy="404303"/>
            </a:xfrm>
            <a:prstGeom prst="rect">
              <a:avLst/>
            </a:prstGeom>
            <a:noFill/>
          </p:spPr>
          <p:txBody>
            <a:bodyPr wrap="square" rtlCol="0">
              <a:spAutoFit/>
            </a:bodyPr>
            <a:lstStyle/>
            <a:p>
              <a:pPr algn="l"/>
              <a:r>
                <a:rPr lang="en-US" altLang="zh-CN" sz="1000" dirty="0">
                  <a:latin typeface="Times New Roman" panose="02020603050405020304" pitchFamily="18" charset="0"/>
                  <a:ea typeface="微软雅黑" panose="020B0503020204020204" pitchFamily="34" charset="-122"/>
                </a:rPr>
                <a:t>Analog board×8</a:t>
              </a:r>
              <a:endParaRPr lang="zh-CN" altLang="en-US" sz="1000" dirty="0">
                <a:latin typeface="Times New Roman" panose="02020603050405020304" pitchFamily="18" charset="0"/>
                <a:ea typeface="微软雅黑" panose="020B0503020204020204" pitchFamily="34" charset="-122"/>
              </a:endParaRPr>
            </a:p>
          </p:txBody>
        </p:sp>
        <p:sp>
          <p:nvSpPr>
            <p:cNvPr id="22" name="矩形 21">
              <a:extLst>
                <a:ext uri="{FF2B5EF4-FFF2-40B4-BE49-F238E27FC236}">
                  <a16:creationId xmlns:a16="http://schemas.microsoft.com/office/drawing/2014/main" id="{E0D58B07-85B3-3743-D6D6-3F1364D22FB2}"/>
                </a:ext>
              </a:extLst>
            </p:cNvPr>
            <p:cNvSpPr/>
            <p:nvPr/>
          </p:nvSpPr>
          <p:spPr>
            <a:xfrm>
              <a:off x="3084971" y="5219939"/>
              <a:ext cx="6145226" cy="10989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23" name="文本框 22">
              <a:extLst>
                <a:ext uri="{FF2B5EF4-FFF2-40B4-BE49-F238E27FC236}">
                  <a16:creationId xmlns:a16="http://schemas.microsoft.com/office/drawing/2014/main" id="{E93AF25C-7B5B-C72C-A6E7-B16834722BF1}"/>
                </a:ext>
              </a:extLst>
            </p:cNvPr>
            <p:cNvSpPr txBox="1"/>
            <p:nvPr/>
          </p:nvSpPr>
          <p:spPr>
            <a:xfrm>
              <a:off x="3331030" y="5148870"/>
              <a:ext cx="4575615" cy="404303"/>
            </a:xfrm>
            <a:prstGeom prst="rect">
              <a:avLst/>
            </a:prstGeom>
            <a:noFill/>
          </p:spPr>
          <p:txBody>
            <a:bodyPr wrap="square" rtlCol="0">
              <a:spAutoFit/>
            </a:bodyPr>
            <a:lstStyle/>
            <a:p>
              <a:pPr algn="l"/>
              <a:r>
                <a:rPr lang="en-US" altLang="zh-CN" sz="1000" dirty="0">
                  <a:latin typeface="Times New Roman" panose="02020603050405020304" pitchFamily="18" charset="0"/>
                  <a:ea typeface="微软雅黑" panose="020B0503020204020204" pitchFamily="34" charset="-122"/>
                </a:rPr>
                <a:t>Digital board×8</a:t>
              </a:r>
            </a:p>
          </p:txBody>
        </p:sp>
        <p:sp>
          <p:nvSpPr>
            <p:cNvPr id="24" name="箭头: 下 23">
              <a:extLst>
                <a:ext uri="{FF2B5EF4-FFF2-40B4-BE49-F238E27FC236}">
                  <a16:creationId xmlns:a16="http://schemas.microsoft.com/office/drawing/2014/main" id="{4E60DFB4-22D0-B963-A66E-ADDDE2AF6A15}"/>
                </a:ext>
              </a:extLst>
            </p:cNvPr>
            <p:cNvSpPr/>
            <p:nvPr/>
          </p:nvSpPr>
          <p:spPr>
            <a:xfrm>
              <a:off x="5959132" y="4990444"/>
              <a:ext cx="229258" cy="229553"/>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25" name="矩形 24">
              <a:extLst>
                <a:ext uri="{FF2B5EF4-FFF2-40B4-BE49-F238E27FC236}">
                  <a16:creationId xmlns:a16="http://schemas.microsoft.com/office/drawing/2014/main" id="{825D8DF4-F96C-4D5E-6BA3-271D6A1C7308}"/>
                </a:ext>
              </a:extLst>
            </p:cNvPr>
            <p:cNvSpPr/>
            <p:nvPr/>
          </p:nvSpPr>
          <p:spPr>
            <a:xfrm>
              <a:off x="3284497" y="5541642"/>
              <a:ext cx="3069708" cy="4769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26" name="文本框 25">
              <a:extLst>
                <a:ext uri="{FF2B5EF4-FFF2-40B4-BE49-F238E27FC236}">
                  <a16:creationId xmlns:a16="http://schemas.microsoft.com/office/drawing/2014/main" id="{2A0A1084-A865-C420-3FE5-E5F086E1538A}"/>
                </a:ext>
              </a:extLst>
            </p:cNvPr>
            <p:cNvSpPr txBox="1"/>
            <p:nvPr/>
          </p:nvSpPr>
          <p:spPr>
            <a:xfrm>
              <a:off x="3331030" y="5553173"/>
              <a:ext cx="2681140" cy="404303"/>
            </a:xfrm>
            <a:prstGeom prst="rect">
              <a:avLst/>
            </a:prstGeom>
            <a:noFill/>
          </p:spPr>
          <p:txBody>
            <a:bodyPr wrap="square" rtlCol="0">
              <a:spAutoFit/>
            </a:bodyPr>
            <a:lstStyle/>
            <a:p>
              <a:pPr algn="l"/>
              <a:r>
                <a:rPr lang="en-US" altLang="zh-CN" sz="1000" dirty="0">
                  <a:latin typeface="Times New Roman" panose="02020603050405020304" pitchFamily="18" charset="0"/>
                  <a:ea typeface="微软雅黑" panose="020B0503020204020204" pitchFamily="34" charset="-122"/>
                </a:rPr>
                <a:t>ZU + FPGA</a:t>
              </a:r>
              <a:endParaRPr lang="zh-CN" altLang="en-US" sz="1000" dirty="0">
                <a:latin typeface="Times New Roman" panose="02020603050405020304" pitchFamily="18" charset="0"/>
                <a:ea typeface="微软雅黑" panose="020B0503020204020204" pitchFamily="34" charset="-122"/>
              </a:endParaRPr>
            </a:p>
          </p:txBody>
        </p:sp>
        <p:sp>
          <p:nvSpPr>
            <p:cNvPr id="27" name="箭头: 右 26">
              <a:extLst>
                <a:ext uri="{FF2B5EF4-FFF2-40B4-BE49-F238E27FC236}">
                  <a16:creationId xmlns:a16="http://schemas.microsoft.com/office/drawing/2014/main" id="{0CC5E973-ACCC-CC79-D1DC-C024F065251D}"/>
                </a:ext>
              </a:extLst>
            </p:cNvPr>
            <p:cNvSpPr/>
            <p:nvPr/>
          </p:nvSpPr>
          <p:spPr>
            <a:xfrm>
              <a:off x="6415805" y="5742666"/>
              <a:ext cx="234828" cy="11800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28" name="矩形 27">
              <a:extLst>
                <a:ext uri="{FF2B5EF4-FFF2-40B4-BE49-F238E27FC236}">
                  <a16:creationId xmlns:a16="http://schemas.microsoft.com/office/drawing/2014/main" id="{57956A09-2860-B208-363D-06E7CF9425EA}"/>
                </a:ext>
              </a:extLst>
            </p:cNvPr>
            <p:cNvSpPr/>
            <p:nvPr/>
          </p:nvSpPr>
          <p:spPr>
            <a:xfrm>
              <a:off x="6712233" y="5308966"/>
              <a:ext cx="527739" cy="97503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1000" dirty="0">
                  <a:solidFill>
                    <a:schemeClr val="tx1"/>
                  </a:solidFill>
                  <a:latin typeface="Times New Roman" panose="02020603050405020304" pitchFamily="18" charset="0"/>
                  <a:ea typeface="微软雅黑" panose="020B0503020204020204" pitchFamily="34" charset="-122"/>
                </a:rPr>
                <a:t>AXI4</a:t>
              </a:r>
              <a:endParaRPr lang="zh-CN" altLang="en-US" sz="1000" dirty="0">
                <a:solidFill>
                  <a:schemeClr val="tx1"/>
                </a:solidFill>
                <a:latin typeface="Times New Roman" panose="02020603050405020304" pitchFamily="18" charset="0"/>
                <a:ea typeface="微软雅黑" panose="020B0503020204020204" pitchFamily="34" charset="-122"/>
              </a:endParaRPr>
            </a:p>
          </p:txBody>
        </p:sp>
        <p:sp>
          <p:nvSpPr>
            <p:cNvPr id="29" name="矩形 28">
              <a:extLst>
                <a:ext uri="{FF2B5EF4-FFF2-40B4-BE49-F238E27FC236}">
                  <a16:creationId xmlns:a16="http://schemas.microsoft.com/office/drawing/2014/main" id="{359A9881-ADC3-2188-DE83-D0C306931FC9}"/>
                </a:ext>
              </a:extLst>
            </p:cNvPr>
            <p:cNvSpPr/>
            <p:nvPr/>
          </p:nvSpPr>
          <p:spPr>
            <a:xfrm>
              <a:off x="7665373" y="5585235"/>
              <a:ext cx="1523086" cy="34932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1"/>
                  </a:solidFill>
                  <a:latin typeface="Times New Roman" panose="02020603050405020304" pitchFamily="18" charset="0"/>
                  <a:ea typeface="微软雅黑" panose="020B0503020204020204" pitchFamily="34" charset="-122"/>
                </a:rPr>
                <a:t>ARM</a:t>
              </a:r>
              <a:endParaRPr lang="zh-CN" altLang="en-US" sz="1000" dirty="0">
                <a:solidFill>
                  <a:schemeClr val="tx1"/>
                </a:solidFill>
                <a:latin typeface="Times New Roman" panose="02020603050405020304" pitchFamily="18" charset="0"/>
                <a:ea typeface="微软雅黑" panose="020B0503020204020204" pitchFamily="34" charset="-122"/>
              </a:endParaRPr>
            </a:p>
          </p:txBody>
        </p:sp>
        <p:sp>
          <p:nvSpPr>
            <p:cNvPr id="30" name="箭头: 右 29">
              <a:extLst>
                <a:ext uri="{FF2B5EF4-FFF2-40B4-BE49-F238E27FC236}">
                  <a16:creationId xmlns:a16="http://schemas.microsoft.com/office/drawing/2014/main" id="{6D5B4ECE-879E-37D1-2D48-6F3B0DCDBFF5}"/>
                </a:ext>
              </a:extLst>
            </p:cNvPr>
            <p:cNvSpPr/>
            <p:nvPr/>
          </p:nvSpPr>
          <p:spPr>
            <a:xfrm>
              <a:off x="7321494" y="5710406"/>
              <a:ext cx="234828" cy="11800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31" name="矩形 30">
              <a:extLst>
                <a:ext uri="{FF2B5EF4-FFF2-40B4-BE49-F238E27FC236}">
                  <a16:creationId xmlns:a16="http://schemas.microsoft.com/office/drawing/2014/main" id="{95594113-CE4C-C96F-604C-0CF8FE5DE7E6}"/>
                </a:ext>
              </a:extLst>
            </p:cNvPr>
            <p:cNvSpPr/>
            <p:nvPr/>
          </p:nvSpPr>
          <p:spPr>
            <a:xfrm>
              <a:off x="2844139" y="2063022"/>
              <a:ext cx="6465453" cy="43225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32" name="文本框 31">
              <a:extLst>
                <a:ext uri="{FF2B5EF4-FFF2-40B4-BE49-F238E27FC236}">
                  <a16:creationId xmlns:a16="http://schemas.microsoft.com/office/drawing/2014/main" id="{65392BCE-A259-8202-81D5-B0BEAFE2B9DA}"/>
                </a:ext>
              </a:extLst>
            </p:cNvPr>
            <p:cNvSpPr txBox="1"/>
            <p:nvPr/>
          </p:nvSpPr>
          <p:spPr>
            <a:xfrm>
              <a:off x="3044427" y="2100071"/>
              <a:ext cx="5676367" cy="404303"/>
            </a:xfrm>
            <a:prstGeom prst="rect">
              <a:avLst/>
            </a:prstGeom>
            <a:noFill/>
          </p:spPr>
          <p:txBody>
            <a:bodyPr wrap="square" rtlCol="0">
              <a:spAutoFit/>
            </a:bodyPr>
            <a:lstStyle/>
            <a:p>
              <a:pPr algn="l"/>
              <a:r>
                <a:rPr lang="en-US" altLang="zh-CN" sz="1000" dirty="0">
                  <a:latin typeface="Times New Roman" panose="02020603050405020304" pitchFamily="18" charset="0"/>
                  <a:ea typeface="微软雅黑" panose="020B0503020204020204" pitchFamily="34" charset="-122"/>
                </a:rPr>
                <a:t>Data Acquisition×2</a:t>
              </a:r>
              <a:endParaRPr lang="zh-CN" altLang="en-US" sz="1000" dirty="0">
                <a:latin typeface="Times New Roman" panose="02020603050405020304" pitchFamily="18" charset="0"/>
                <a:ea typeface="微软雅黑" panose="020B0503020204020204" pitchFamily="34" charset="-122"/>
              </a:endParaRPr>
            </a:p>
          </p:txBody>
        </p:sp>
      </p:grpSp>
      <p:grpSp>
        <p:nvGrpSpPr>
          <p:cNvPr id="33" name="组合 32">
            <a:extLst>
              <a:ext uri="{FF2B5EF4-FFF2-40B4-BE49-F238E27FC236}">
                <a16:creationId xmlns:a16="http://schemas.microsoft.com/office/drawing/2014/main" id="{EE239A77-373A-A756-6D85-4822D0A39A5F}"/>
              </a:ext>
            </a:extLst>
          </p:cNvPr>
          <p:cNvGrpSpPr/>
          <p:nvPr/>
        </p:nvGrpSpPr>
        <p:grpSpPr>
          <a:xfrm>
            <a:off x="736257" y="2681944"/>
            <a:ext cx="1482195" cy="2135358"/>
            <a:chOff x="2535674" y="2520674"/>
            <a:chExt cx="2206507" cy="3048069"/>
          </a:xfrm>
        </p:grpSpPr>
        <p:sp>
          <p:nvSpPr>
            <p:cNvPr id="34" name="矩形 33">
              <a:extLst>
                <a:ext uri="{FF2B5EF4-FFF2-40B4-BE49-F238E27FC236}">
                  <a16:creationId xmlns:a16="http://schemas.microsoft.com/office/drawing/2014/main" id="{7871CF6A-EEC8-AF33-C888-243F74F7EDA7}"/>
                </a:ext>
              </a:extLst>
            </p:cNvPr>
            <p:cNvSpPr/>
            <p:nvPr/>
          </p:nvSpPr>
          <p:spPr>
            <a:xfrm>
              <a:off x="2771800" y="2561432"/>
              <a:ext cx="1443951" cy="2678837"/>
            </a:xfrm>
            <a:prstGeom prst="rect">
              <a:avLst/>
            </a:prstGeom>
            <a:solidFill>
              <a:schemeClr val="accent1">
                <a:lumMod val="20000"/>
                <a:lumOff val="80000"/>
              </a:schemeClr>
            </a:solidFill>
            <a:ln>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FF"/>
                </a:solidFill>
              </a:endParaRPr>
            </a:p>
          </p:txBody>
        </p:sp>
        <p:sp>
          <p:nvSpPr>
            <p:cNvPr id="35" name="矩形 34">
              <a:extLst>
                <a:ext uri="{FF2B5EF4-FFF2-40B4-BE49-F238E27FC236}">
                  <a16:creationId xmlns:a16="http://schemas.microsoft.com/office/drawing/2014/main" id="{97BA31C0-B91F-5CB7-B8AF-CEAF1F90F91E}"/>
                </a:ext>
              </a:extLst>
            </p:cNvPr>
            <p:cNvSpPr/>
            <p:nvPr/>
          </p:nvSpPr>
          <p:spPr>
            <a:xfrm>
              <a:off x="3302981" y="3044708"/>
              <a:ext cx="45719" cy="16690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124AE05D-D7C0-787D-705D-58B9254C3182}"/>
                </a:ext>
              </a:extLst>
            </p:cNvPr>
            <p:cNvSpPr/>
            <p:nvPr/>
          </p:nvSpPr>
          <p:spPr>
            <a:xfrm>
              <a:off x="3455381" y="3044708"/>
              <a:ext cx="45719" cy="16690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1D29A742-F890-3578-6B9C-6E09E5FD7A81}"/>
                </a:ext>
              </a:extLst>
            </p:cNvPr>
            <p:cNvSpPr/>
            <p:nvPr/>
          </p:nvSpPr>
          <p:spPr>
            <a:xfrm>
              <a:off x="3607781" y="3044708"/>
              <a:ext cx="45719" cy="16690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a:extLst>
                <a:ext uri="{FF2B5EF4-FFF2-40B4-BE49-F238E27FC236}">
                  <a16:creationId xmlns:a16="http://schemas.microsoft.com/office/drawing/2014/main" id="{E1141D23-8978-0543-6F72-1A389A403E39}"/>
                </a:ext>
              </a:extLst>
            </p:cNvPr>
            <p:cNvCxnSpPr>
              <a:cxnSpLocks/>
            </p:cNvCxnSpPr>
            <p:nvPr/>
          </p:nvCxnSpPr>
          <p:spPr>
            <a:xfrm>
              <a:off x="3324877" y="4713709"/>
              <a:ext cx="0" cy="1509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508F6FB0-92B6-B5C7-40EA-CAA8E746D520}"/>
                </a:ext>
              </a:extLst>
            </p:cNvPr>
            <p:cNvCxnSpPr>
              <a:cxnSpLocks/>
            </p:cNvCxnSpPr>
            <p:nvPr/>
          </p:nvCxnSpPr>
          <p:spPr>
            <a:xfrm>
              <a:off x="3630639" y="4713709"/>
              <a:ext cx="0" cy="1509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5EE2011C-5F14-4333-03AC-2C22F73E7D3C}"/>
                </a:ext>
              </a:extLst>
            </p:cNvPr>
            <p:cNvCxnSpPr>
              <a:cxnSpLocks/>
            </p:cNvCxnSpPr>
            <p:nvPr/>
          </p:nvCxnSpPr>
          <p:spPr>
            <a:xfrm>
              <a:off x="3324877" y="4864629"/>
              <a:ext cx="3057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2BAB01B8-766F-9E78-6C66-57B3F07E8FBF}"/>
                </a:ext>
              </a:extLst>
            </p:cNvPr>
            <p:cNvCxnSpPr>
              <a:cxnSpLocks/>
            </p:cNvCxnSpPr>
            <p:nvPr/>
          </p:nvCxnSpPr>
          <p:spPr>
            <a:xfrm>
              <a:off x="3474467" y="4864629"/>
              <a:ext cx="0" cy="704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箭头: 圆角右 41">
              <a:extLst>
                <a:ext uri="{FF2B5EF4-FFF2-40B4-BE49-F238E27FC236}">
                  <a16:creationId xmlns:a16="http://schemas.microsoft.com/office/drawing/2014/main" id="{7F7BDDED-2769-3D6C-EA35-DAADA2617666}"/>
                </a:ext>
              </a:extLst>
            </p:cNvPr>
            <p:cNvSpPr/>
            <p:nvPr/>
          </p:nvSpPr>
          <p:spPr>
            <a:xfrm>
              <a:off x="3409068" y="2520674"/>
              <a:ext cx="1333113" cy="555304"/>
            </a:xfrm>
            <a:prstGeom prst="bentArrow">
              <a:avLst>
                <a:gd name="adj1" fmla="val 25000"/>
                <a:gd name="adj2" fmla="val 25000"/>
                <a:gd name="adj3" fmla="val 33025"/>
                <a:gd name="adj4" fmla="val 43750"/>
              </a:avLst>
            </a:prstGeom>
            <a:noFill/>
            <a:ln>
              <a:gradFill flip="none" rotWithShape="1">
                <a:gsLst>
                  <a:gs pos="0">
                    <a:srgbClr val="0000FF"/>
                  </a:gs>
                  <a:gs pos="100000">
                    <a:srgbClr val="00B05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43" name="直接箭头连接符 42">
              <a:extLst>
                <a:ext uri="{FF2B5EF4-FFF2-40B4-BE49-F238E27FC236}">
                  <a16:creationId xmlns:a16="http://schemas.microsoft.com/office/drawing/2014/main" id="{4D13B34A-A4CF-B16A-41C0-FDAD43753AF3}"/>
                </a:ext>
              </a:extLst>
            </p:cNvPr>
            <p:cNvCxnSpPr>
              <a:cxnSpLocks/>
            </p:cNvCxnSpPr>
            <p:nvPr/>
          </p:nvCxnSpPr>
          <p:spPr>
            <a:xfrm>
              <a:off x="2535674" y="3879207"/>
              <a:ext cx="2038919"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4" name="任意多边形: 形状 43">
              <a:extLst>
                <a:ext uri="{FF2B5EF4-FFF2-40B4-BE49-F238E27FC236}">
                  <a16:creationId xmlns:a16="http://schemas.microsoft.com/office/drawing/2014/main" id="{10C84ACD-19C5-80D7-125A-82A2961BA2D2}"/>
                </a:ext>
              </a:extLst>
            </p:cNvPr>
            <p:cNvSpPr/>
            <p:nvPr/>
          </p:nvSpPr>
          <p:spPr>
            <a:xfrm>
              <a:off x="3547413" y="3688132"/>
              <a:ext cx="119118" cy="125350"/>
            </a:xfrm>
            <a:custGeom>
              <a:avLst/>
              <a:gdLst>
                <a:gd name="connsiteX0" fmla="*/ 85351 w 175384"/>
                <a:gd name="connsiteY0" fmla="*/ 57891 h 175384"/>
                <a:gd name="connsiteX1" fmla="*/ 85351 w 175384"/>
                <a:gd name="connsiteY1" fmla="*/ 86785 h 175384"/>
                <a:gd name="connsiteX2" fmla="*/ 50141 w 175384"/>
                <a:gd name="connsiteY2" fmla="*/ 86785 h 175384"/>
                <a:gd name="connsiteX3" fmla="*/ 50141 w 175384"/>
                <a:gd name="connsiteY3" fmla="*/ 92971 h 175384"/>
                <a:gd name="connsiteX4" fmla="*/ 85351 w 175384"/>
                <a:gd name="connsiteY4" fmla="*/ 92971 h 175384"/>
                <a:gd name="connsiteX5" fmla="*/ 85351 w 175384"/>
                <a:gd name="connsiteY5" fmla="*/ 121865 h 175384"/>
                <a:gd name="connsiteX6" fmla="*/ 91536 w 175384"/>
                <a:gd name="connsiteY6" fmla="*/ 121865 h 175384"/>
                <a:gd name="connsiteX7" fmla="*/ 91536 w 175384"/>
                <a:gd name="connsiteY7" fmla="*/ 92971 h 175384"/>
                <a:gd name="connsiteX8" fmla="*/ 126746 w 175384"/>
                <a:gd name="connsiteY8" fmla="*/ 92971 h 175384"/>
                <a:gd name="connsiteX9" fmla="*/ 126746 w 175384"/>
                <a:gd name="connsiteY9" fmla="*/ 86785 h 175384"/>
                <a:gd name="connsiteX10" fmla="*/ 91536 w 175384"/>
                <a:gd name="connsiteY10" fmla="*/ 86785 h 175384"/>
                <a:gd name="connsiteX11" fmla="*/ 91536 w 175384"/>
                <a:gd name="connsiteY11" fmla="*/ 57891 h 175384"/>
                <a:gd name="connsiteX12" fmla="*/ 87692 w 175384"/>
                <a:gd name="connsiteY12" fmla="*/ 0 h 175384"/>
                <a:gd name="connsiteX13" fmla="*/ 175384 w 175384"/>
                <a:gd name="connsiteY13" fmla="*/ 87692 h 175384"/>
                <a:gd name="connsiteX14" fmla="*/ 87692 w 175384"/>
                <a:gd name="connsiteY14" fmla="*/ 175384 h 175384"/>
                <a:gd name="connsiteX15" fmla="*/ 0 w 175384"/>
                <a:gd name="connsiteY15" fmla="*/ 87692 h 175384"/>
                <a:gd name="connsiteX16" fmla="*/ 87692 w 175384"/>
                <a:gd name="connsiteY16" fmla="*/ 0 h 17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384" h="175384">
                  <a:moveTo>
                    <a:pt x="85351" y="57891"/>
                  </a:moveTo>
                  <a:lnTo>
                    <a:pt x="85351" y="86785"/>
                  </a:lnTo>
                  <a:lnTo>
                    <a:pt x="50141" y="86785"/>
                  </a:lnTo>
                  <a:lnTo>
                    <a:pt x="50141" y="92971"/>
                  </a:lnTo>
                  <a:lnTo>
                    <a:pt x="85351" y="92971"/>
                  </a:lnTo>
                  <a:lnTo>
                    <a:pt x="85351" y="121865"/>
                  </a:lnTo>
                  <a:lnTo>
                    <a:pt x="91536" y="121865"/>
                  </a:lnTo>
                  <a:lnTo>
                    <a:pt x="91536" y="92971"/>
                  </a:lnTo>
                  <a:lnTo>
                    <a:pt x="126746" y="92971"/>
                  </a:lnTo>
                  <a:lnTo>
                    <a:pt x="126746" y="86785"/>
                  </a:lnTo>
                  <a:lnTo>
                    <a:pt x="91536" y="86785"/>
                  </a:lnTo>
                  <a:lnTo>
                    <a:pt x="91536" y="57891"/>
                  </a:lnTo>
                  <a:close/>
                  <a:moveTo>
                    <a:pt x="87692" y="0"/>
                  </a:moveTo>
                  <a:cubicBezTo>
                    <a:pt x="136123" y="0"/>
                    <a:pt x="175384" y="39261"/>
                    <a:pt x="175384" y="87692"/>
                  </a:cubicBezTo>
                  <a:cubicBezTo>
                    <a:pt x="175384" y="136123"/>
                    <a:pt x="136123" y="175384"/>
                    <a:pt x="87692" y="175384"/>
                  </a:cubicBezTo>
                  <a:cubicBezTo>
                    <a:pt x="39261" y="175384"/>
                    <a:pt x="0" y="136123"/>
                    <a:pt x="0" y="87692"/>
                  </a:cubicBezTo>
                  <a:cubicBezTo>
                    <a:pt x="0" y="39261"/>
                    <a:pt x="39261" y="0"/>
                    <a:pt x="87692" y="0"/>
                  </a:cubicBezTo>
                  <a:close/>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45" name="任意多边形: 形状 44">
              <a:extLst>
                <a:ext uri="{FF2B5EF4-FFF2-40B4-BE49-F238E27FC236}">
                  <a16:creationId xmlns:a16="http://schemas.microsoft.com/office/drawing/2014/main" id="{AD2E591E-507B-C550-3E88-EC1E63971CC3}"/>
                </a:ext>
              </a:extLst>
            </p:cNvPr>
            <p:cNvSpPr/>
            <p:nvPr/>
          </p:nvSpPr>
          <p:spPr>
            <a:xfrm>
              <a:off x="3409068" y="3750288"/>
              <a:ext cx="119118" cy="119118"/>
            </a:xfrm>
            <a:custGeom>
              <a:avLst/>
              <a:gdLst>
                <a:gd name="connsiteX0" fmla="*/ 40457 w 175384"/>
                <a:gd name="connsiteY0" fmla="*/ 84246 h 175384"/>
                <a:gd name="connsiteX1" fmla="*/ 40457 w 175384"/>
                <a:gd name="connsiteY1" fmla="*/ 94999 h 175384"/>
                <a:gd name="connsiteX2" fmla="*/ 132575 w 175384"/>
                <a:gd name="connsiteY2" fmla="*/ 94999 h 175384"/>
                <a:gd name="connsiteX3" fmla="*/ 132575 w 175384"/>
                <a:gd name="connsiteY3" fmla="*/ 84246 h 175384"/>
                <a:gd name="connsiteX4" fmla="*/ 87692 w 175384"/>
                <a:gd name="connsiteY4" fmla="*/ 0 h 175384"/>
                <a:gd name="connsiteX5" fmla="*/ 175384 w 175384"/>
                <a:gd name="connsiteY5" fmla="*/ 87692 h 175384"/>
                <a:gd name="connsiteX6" fmla="*/ 87692 w 175384"/>
                <a:gd name="connsiteY6" fmla="*/ 175384 h 175384"/>
                <a:gd name="connsiteX7" fmla="*/ 0 w 175384"/>
                <a:gd name="connsiteY7" fmla="*/ 87692 h 175384"/>
                <a:gd name="connsiteX8" fmla="*/ 87692 w 175384"/>
                <a:gd name="connsiteY8" fmla="*/ 0 h 17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84" h="175384">
                  <a:moveTo>
                    <a:pt x="40457" y="84246"/>
                  </a:moveTo>
                  <a:lnTo>
                    <a:pt x="40457" y="94999"/>
                  </a:lnTo>
                  <a:lnTo>
                    <a:pt x="132575" y="94999"/>
                  </a:lnTo>
                  <a:lnTo>
                    <a:pt x="132575" y="84246"/>
                  </a:lnTo>
                  <a:close/>
                  <a:moveTo>
                    <a:pt x="87692" y="0"/>
                  </a:moveTo>
                  <a:cubicBezTo>
                    <a:pt x="136123" y="0"/>
                    <a:pt x="175384" y="39261"/>
                    <a:pt x="175384" y="87692"/>
                  </a:cubicBezTo>
                  <a:cubicBezTo>
                    <a:pt x="175384" y="136123"/>
                    <a:pt x="136123" y="175384"/>
                    <a:pt x="87692" y="175384"/>
                  </a:cubicBezTo>
                  <a:cubicBezTo>
                    <a:pt x="39261" y="175384"/>
                    <a:pt x="0" y="136123"/>
                    <a:pt x="0" y="87692"/>
                  </a:cubicBezTo>
                  <a:cubicBezTo>
                    <a:pt x="0" y="39261"/>
                    <a:pt x="39261" y="0"/>
                    <a:pt x="87692" y="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46" name="任意多边形: 形状 45">
              <a:extLst>
                <a:ext uri="{FF2B5EF4-FFF2-40B4-BE49-F238E27FC236}">
                  <a16:creationId xmlns:a16="http://schemas.microsoft.com/office/drawing/2014/main" id="{82D5F8A5-EEE1-9D7D-D9E8-629CCA499A49}"/>
                </a:ext>
              </a:extLst>
            </p:cNvPr>
            <p:cNvSpPr/>
            <p:nvPr/>
          </p:nvSpPr>
          <p:spPr>
            <a:xfrm>
              <a:off x="3279838" y="3956360"/>
              <a:ext cx="119118" cy="125350"/>
            </a:xfrm>
            <a:custGeom>
              <a:avLst/>
              <a:gdLst>
                <a:gd name="connsiteX0" fmla="*/ 85351 w 175384"/>
                <a:gd name="connsiteY0" fmla="*/ 57891 h 175384"/>
                <a:gd name="connsiteX1" fmla="*/ 85351 w 175384"/>
                <a:gd name="connsiteY1" fmla="*/ 86785 h 175384"/>
                <a:gd name="connsiteX2" fmla="*/ 50141 w 175384"/>
                <a:gd name="connsiteY2" fmla="*/ 86785 h 175384"/>
                <a:gd name="connsiteX3" fmla="*/ 50141 w 175384"/>
                <a:gd name="connsiteY3" fmla="*/ 92971 h 175384"/>
                <a:gd name="connsiteX4" fmla="*/ 85351 w 175384"/>
                <a:gd name="connsiteY4" fmla="*/ 92971 h 175384"/>
                <a:gd name="connsiteX5" fmla="*/ 85351 w 175384"/>
                <a:gd name="connsiteY5" fmla="*/ 121865 h 175384"/>
                <a:gd name="connsiteX6" fmla="*/ 91536 w 175384"/>
                <a:gd name="connsiteY6" fmla="*/ 121865 h 175384"/>
                <a:gd name="connsiteX7" fmla="*/ 91536 w 175384"/>
                <a:gd name="connsiteY7" fmla="*/ 92971 h 175384"/>
                <a:gd name="connsiteX8" fmla="*/ 126746 w 175384"/>
                <a:gd name="connsiteY8" fmla="*/ 92971 h 175384"/>
                <a:gd name="connsiteX9" fmla="*/ 126746 w 175384"/>
                <a:gd name="connsiteY9" fmla="*/ 86785 h 175384"/>
                <a:gd name="connsiteX10" fmla="*/ 91536 w 175384"/>
                <a:gd name="connsiteY10" fmla="*/ 86785 h 175384"/>
                <a:gd name="connsiteX11" fmla="*/ 91536 w 175384"/>
                <a:gd name="connsiteY11" fmla="*/ 57891 h 175384"/>
                <a:gd name="connsiteX12" fmla="*/ 87692 w 175384"/>
                <a:gd name="connsiteY12" fmla="*/ 0 h 175384"/>
                <a:gd name="connsiteX13" fmla="*/ 175384 w 175384"/>
                <a:gd name="connsiteY13" fmla="*/ 87692 h 175384"/>
                <a:gd name="connsiteX14" fmla="*/ 87692 w 175384"/>
                <a:gd name="connsiteY14" fmla="*/ 175384 h 175384"/>
                <a:gd name="connsiteX15" fmla="*/ 0 w 175384"/>
                <a:gd name="connsiteY15" fmla="*/ 87692 h 175384"/>
                <a:gd name="connsiteX16" fmla="*/ 87692 w 175384"/>
                <a:gd name="connsiteY16" fmla="*/ 0 h 17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384" h="175384">
                  <a:moveTo>
                    <a:pt x="85351" y="57891"/>
                  </a:moveTo>
                  <a:lnTo>
                    <a:pt x="85351" y="86785"/>
                  </a:lnTo>
                  <a:lnTo>
                    <a:pt x="50141" y="86785"/>
                  </a:lnTo>
                  <a:lnTo>
                    <a:pt x="50141" y="92971"/>
                  </a:lnTo>
                  <a:lnTo>
                    <a:pt x="85351" y="92971"/>
                  </a:lnTo>
                  <a:lnTo>
                    <a:pt x="85351" y="121865"/>
                  </a:lnTo>
                  <a:lnTo>
                    <a:pt x="91536" y="121865"/>
                  </a:lnTo>
                  <a:lnTo>
                    <a:pt x="91536" y="92971"/>
                  </a:lnTo>
                  <a:lnTo>
                    <a:pt x="126746" y="92971"/>
                  </a:lnTo>
                  <a:lnTo>
                    <a:pt x="126746" y="86785"/>
                  </a:lnTo>
                  <a:lnTo>
                    <a:pt x="91536" y="86785"/>
                  </a:lnTo>
                  <a:lnTo>
                    <a:pt x="91536" y="57891"/>
                  </a:lnTo>
                  <a:close/>
                  <a:moveTo>
                    <a:pt x="87692" y="0"/>
                  </a:moveTo>
                  <a:cubicBezTo>
                    <a:pt x="136123" y="0"/>
                    <a:pt x="175384" y="39261"/>
                    <a:pt x="175384" y="87692"/>
                  </a:cubicBezTo>
                  <a:cubicBezTo>
                    <a:pt x="175384" y="136123"/>
                    <a:pt x="136123" y="175384"/>
                    <a:pt x="87692" y="175384"/>
                  </a:cubicBezTo>
                  <a:cubicBezTo>
                    <a:pt x="39261" y="175384"/>
                    <a:pt x="0" y="136123"/>
                    <a:pt x="0" y="87692"/>
                  </a:cubicBezTo>
                  <a:cubicBezTo>
                    <a:pt x="0" y="39261"/>
                    <a:pt x="39261" y="0"/>
                    <a:pt x="87692" y="0"/>
                  </a:cubicBezTo>
                  <a:close/>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47" name="任意多边形: 形状 46">
              <a:extLst>
                <a:ext uri="{FF2B5EF4-FFF2-40B4-BE49-F238E27FC236}">
                  <a16:creationId xmlns:a16="http://schemas.microsoft.com/office/drawing/2014/main" id="{737037C7-A5A8-72D9-8078-90822105839E}"/>
                </a:ext>
              </a:extLst>
            </p:cNvPr>
            <p:cNvSpPr/>
            <p:nvPr/>
          </p:nvSpPr>
          <p:spPr>
            <a:xfrm>
              <a:off x="3381982" y="3544235"/>
              <a:ext cx="119118" cy="119118"/>
            </a:xfrm>
            <a:custGeom>
              <a:avLst/>
              <a:gdLst>
                <a:gd name="connsiteX0" fmla="*/ 40457 w 175384"/>
                <a:gd name="connsiteY0" fmla="*/ 84246 h 175384"/>
                <a:gd name="connsiteX1" fmla="*/ 40457 w 175384"/>
                <a:gd name="connsiteY1" fmla="*/ 94999 h 175384"/>
                <a:gd name="connsiteX2" fmla="*/ 132575 w 175384"/>
                <a:gd name="connsiteY2" fmla="*/ 94999 h 175384"/>
                <a:gd name="connsiteX3" fmla="*/ 132575 w 175384"/>
                <a:gd name="connsiteY3" fmla="*/ 84246 h 175384"/>
                <a:gd name="connsiteX4" fmla="*/ 87692 w 175384"/>
                <a:gd name="connsiteY4" fmla="*/ 0 h 175384"/>
                <a:gd name="connsiteX5" fmla="*/ 175384 w 175384"/>
                <a:gd name="connsiteY5" fmla="*/ 87692 h 175384"/>
                <a:gd name="connsiteX6" fmla="*/ 87692 w 175384"/>
                <a:gd name="connsiteY6" fmla="*/ 175384 h 175384"/>
                <a:gd name="connsiteX7" fmla="*/ 0 w 175384"/>
                <a:gd name="connsiteY7" fmla="*/ 87692 h 175384"/>
                <a:gd name="connsiteX8" fmla="*/ 87692 w 175384"/>
                <a:gd name="connsiteY8" fmla="*/ 0 h 17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84" h="175384">
                  <a:moveTo>
                    <a:pt x="40457" y="84246"/>
                  </a:moveTo>
                  <a:lnTo>
                    <a:pt x="40457" y="94999"/>
                  </a:lnTo>
                  <a:lnTo>
                    <a:pt x="132575" y="94999"/>
                  </a:lnTo>
                  <a:lnTo>
                    <a:pt x="132575" y="84246"/>
                  </a:lnTo>
                  <a:close/>
                  <a:moveTo>
                    <a:pt x="87692" y="0"/>
                  </a:moveTo>
                  <a:cubicBezTo>
                    <a:pt x="136123" y="0"/>
                    <a:pt x="175384" y="39261"/>
                    <a:pt x="175384" y="87692"/>
                  </a:cubicBezTo>
                  <a:cubicBezTo>
                    <a:pt x="175384" y="136123"/>
                    <a:pt x="136123" y="175384"/>
                    <a:pt x="87692" y="175384"/>
                  </a:cubicBezTo>
                  <a:cubicBezTo>
                    <a:pt x="39261" y="175384"/>
                    <a:pt x="0" y="136123"/>
                    <a:pt x="0" y="87692"/>
                  </a:cubicBezTo>
                  <a:cubicBezTo>
                    <a:pt x="0" y="39261"/>
                    <a:pt x="39261" y="0"/>
                    <a:pt x="87692" y="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48" name="任意多边形: 形状 47">
              <a:extLst>
                <a:ext uri="{FF2B5EF4-FFF2-40B4-BE49-F238E27FC236}">
                  <a16:creationId xmlns:a16="http://schemas.microsoft.com/office/drawing/2014/main" id="{48C1D7A2-DAEC-27CA-D905-F4472F7A20D2}"/>
                </a:ext>
              </a:extLst>
            </p:cNvPr>
            <p:cNvSpPr/>
            <p:nvPr/>
          </p:nvSpPr>
          <p:spPr>
            <a:xfrm>
              <a:off x="3562350" y="3925019"/>
              <a:ext cx="119118" cy="125350"/>
            </a:xfrm>
            <a:custGeom>
              <a:avLst/>
              <a:gdLst>
                <a:gd name="connsiteX0" fmla="*/ 85351 w 175384"/>
                <a:gd name="connsiteY0" fmla="*/ 57891 h 175384"/>
                <a:gd name="connsiteX1" fmla="*/ 85351 w 175384"/>
                <a:gd name="connsiteY1" fmla="*/ 86785 h 175384"/>
                <a:gd name="connsiteX2" fmla="*/ 50141 w 175384"/>
                <a:gd name="connsiteY2" fmla="*/ 86785 h 175384"/>
                <a:gd name="connsiteX3" fmla="*/ 50141 w 175384"/>
                <a:gd name="connsiteY3" fmla="*/ 92971 h 175384"/>
                <a:gd name="connsiteX4" fmla="*/ 85351 w 175384"/>
                <a:gd name="connsiteY4" fmla="*/ 92971 h 175384"/>
                <a:gd name="connsiteX5" fmla="*/ 85351 w 175384"/>
                <a:gd name="connsiteY5" fmla="*/ 121865 h 175384"/>
                <a:gd name="connsiteX6" fmla="*/ 91536 w 175384"/>
                <a:gd name="connsiteY6" fmla="*/ 121865 h 175384"/>
                <a:gd name="connsiteX7" fmla="*/ 91536 w 175384"/>
                <a:gd name="connsiteY7" fmla="*/ 92971 h 175384"/>
                <a:gd name="connsiteX8" fmla="*/ 126746 w 175384"/>
                <a:gd name="connsiteY8" fmla="*/ 92971 h 175384"/>
                <a:gd name="connsiteX9" fmla="*/ 126746 w 175384"/>
                <a:gd name="connsiteY9" fmla="*/ 86785 h 175384"/>
                <a:gd name="connsiteX10" fmla="*/ 91536 w 175384"/>
                <a:gd name="connsiteY10" fmla="*/ 86785 h 175384"/>
                <a:gd name="connsiteX11" fmla="*/ 91536 w 175384"/>
                <a:gd name="connsiteY11" fmla="*/ 57891 h 175384"/>
                <a:gd name="connsiteX12" fmla="*/ 87692 w 175384"/>
                <a:gd name="connsiteY12" fmla="*/ 0 h 175384"/>
                <a:gd name="connsiteX13" fmla="*/ 175384 w 175384"/>
                <a:gd name="connsiteY13" fmla="*/ 87692 h 175384"/>
                <a:gd name="connsiteX14" fmla="*/ 87692 w 175384"/>
                <a:gd name="connsiteY14" fmla="*/ 175384 h 175384"/>
                <a:gd name="connsiteX15" fmla="*/ 0 w 175384"/>
                <a:gd name="connsiteY15" fmla="*/ 87692 h 175384"/>
                <a:gd name="connsiteX16" fmla="*/ 87692 w 175384"/>
                <a:gd name="connsiteY16" fmla="*/ 0 h 17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384" h="175384">
                  <a:moveTo>
                    <a:pt x="85351" y="57891"/>
                  </a:moveTo>
                  <a:lnTo>
                    <a:pt x="85351" y="86785"/>
                  </a:lnTo>
                  <a:lnTo>
                    <a:pt x="50141" y="86785"/>
                  </a:lnTo>
                  <a:lnTo>
                    <a:pt x="50141" y="92971"/>
                  </a:lnTo>
                  <a:lnTo>
                    <a:pt x="85351" y="92971"/>
                  </a:lnTo>
                  <a:lnTo>
                    <a:pt x="85351" y="121865"/>
                  </a:lnTo>
                  <a:lnTo>
                    <a:pt x="91536" y="121865"/>
                  </a:lnTo>
                  <a:lnTo>
                    <a:pt x="91536" y="92971"/>
                  </a:lnTo>
                  <a:lnTo>
                    <a:pt x="126746" y="92971"/>
                  </a:lnTo>
                  <a:lnTo>
                    <a:pt x="126746" y="86785"/>
                  </a:lnTo>
                  <a:lnTo>
                    <a:pt x="91536" y="86785"/>
                  </a:lnTo>
                  <a:lnTo>
                    <a:pt x="91536" y="57891"/>
                  </a:lnTo>
                  <a:close/>
                  <a:moveTo>
                    <a:pt x="87692" y="0"/>
                  </a:moveTo>
                  <a:cubicBezTo>
                    <a:pt x="136123" y="0"/>
                    <a:pt x="175384" y="39261"/>
                    <a:pt x="175384" y="87692"/>
                  </a:cubicBezTo>
                  <a:cubicBezTo>
                    <a:pt x="175384" y="136123"/>
                    <a:pt x="136123" y="175384"/>
                    <a:pt x="87692" y="175384"/>
                  </a:cubicBezTo>
                  <a:cubicBezTo>
                    <a:pt x="39261" y="175384"/>
                    <a:pt x="0" y="136123"/>
                    <a:pt x="0" y="87692"/>
                  </a:cubicBezTo>
                  <a:cubicBezTo>
                    <a:pt x="0" y="39261"/>
                    <a:pt x="39261" y="0"/>
                    <a:pt x="87692" y="0"/>
                  </a:cubicBezTo>
                  <a:close/>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49" name="任意多边形: 形状 48">
              <a:extLst>
                <a:ext uri="{FF2B5EF4-FFF2-40B4-BE49-F238E27FC236}">
                  <a16:creationId xmlns:a16="http://schemas.microsoft.com/office/drawing/2014/main" id="{8021FC8C-6D03-31A4-0500-5A7BB5A0559B}"/>
                </a:ext>
              </a:extLst>
            </p:cNvPr>
            <p:cNvSpPr/>
            <p:nvPr/>
          </p:nvSpPr>
          <p:spPr>
            <a:xfrm>
              <a:off x="3446464" y="4032698"/>
              <a:ext cx="119118" cy="119118"/>
            </a:xfrm>
            <a:custGeom>
              <a:avLst/>
              <a:gdLst>
                <a:gd name="connsiteX0" fmla="*/ 40457 w 175384"/>
                <a:gd name="connsiteY0" fmla="*/ 84246 h 175384"/>
                <a:gd name="connsiteX1" fmla="*/ 40457 w 175384"/>
                <a:gd name="connsiteY1" fmla="*/ 94999 h 175384"/>
                <a:gd name="connsiteX2" fmla="*/ 132575 w 175384"/>
                <a:gd name="connsiteY2" fmla="*/ 94999 h 175384"/>
                <a:gd name="connsiteX3" fmla="*/ 132575 w 175384"/>
                <a:gd name="connsiteY3" fmla="*/ 84246 h 175384"/>
                <a:gd name="connsiteX4" fmla="*/ 87692 w 175384"/>
                <a:gd name="connsiteY4" fmla="*/ 0 h 175384"/>
                <a:gd name="connsiteX5" fmla="*/ 175384 w 175384"/>
                <a:gd name="connsiteY5" fmla="*/ 87692 h 175384"/>
                <a:gd name="connsiteX6" fmla="*/ 87692 w 175384"/>
                <a:gd name="connsiteY6" fmla="*/ 175384 h 175384"/>
                <a:gd name="connsiteX7" fmla="*/ 0 w 175384"/>
                <a:gd name="connsiteY7" fmla="*/ 87692 h 175384"/>
                <a:gd name="connsiteX8" fmla="*/ 87692 w 175384"/>
                <a:gd name="connsiteY8" fmla="*/ 0 h 17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84" h="175384">
                  <a:moveTo>
                    <a:pt x="40457" y="84246"/>
                  </a:moveTo>
                  <a:lnTo>
                    <a:pt x="40457" y="94999"/>
                  </a:lnTo>
                  <a:lnTo>
                    <a:pt x="132575" y="94999"/>
                  </a:lnTo>
                  <a:lnTo>
                    <a:pt x="132575" y="84246"/>
                  </a:lnTo>
                  <a:close/>
                  <a:moveTo>
                    <a:pt x="87692" y="0"/>
                  </a:moveTo>
                  <a:cubicBezTo>
                    <a:pt x="136123" y="0"/>
                    <a:pt x="175384" y="39261"/>
                    <a:pt x="175384" y="87692"/>
                  </a:cubicBezTo>
                  <a:cubicBezTo>
                    <a:pt x="175384" y="136123"/>
                    <a:pt x="136123" y="175384"/>
                    <a:pt x="87692" y="175384"/>
                  </a:cubicBezTo>
                  <a:cubicBezTo>
                    <a:pt x="39261" y="175384"/>
                    <a:pt x="0" y="136123"/>
                    <a:pt x="0" y="87692"/>
                  </a:cubicBezTo>
                  <a:cubicBezTo>
                    <a:pt x="0" y="39261"/>
                    <a:pt x="39261" y="0"/>
                    <a:pt x="87692" y="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50" name="任意多边形: 形状 49">
              <a:extLst>
                <a:ext uri="{FF2B5EF4-FFF2-40B4-BE49-F238E27FC236}">
                  <a16:creationId xmlns:a16="http://schemas.microsoft.com/office/drawing/2014/main" id="{67D13B5B-88AB-6AA6-BDCB-788897556F67}"/>
                </a:ext>
              </a:extLst>
            </p:cNvPr>
            <p:cNvSpPr/>
            <p:nvPr/>
          </p:nvSpPr>
          <p:spPr>
            <a:xfrm>
              <a:off x="3275740" y="3688132"/>
              <a:ext cx="119118" cy="125350"/>
            </a:xfrm>
            <a:custGeom>
              <a:avLst/>
              <a:gdLst>
                <a:gd name="connsiteX0" fmla="*/ 85351 w 175384"/>
                <a:gd name="connsiteY0" fmla="*/ 57891 h 175384"/>
                <a:gd name="connsiteX1" fmla="*/ 85351 w 175384"/>
                <a:gd name="connsiteY1" fmla="*/ 86785 h 175384"/>
                <a:gd name="connsiteX2" fmla="*/ 50141 w 175384"/>
                <a:gd name="connsiteY2" fmla="*/ 86785 h 175384"/>
                <a:gd name="connsiteX3" fmla="*/ 50141 w 175384"/>
                <a:gd name="connsiteY3" fmla="*/ 92971 h 175384"/>
                <a:gd name="connsiteX4" fmla="*/ 85351 w 175384"/>
                <a:gd name="connsiteY4" fmla="*/ 92971 h 175384"/>
                <a:gd name="connsiteX5" fmla="*/ 85351 w 175384"/>
                <a:gd name="connsiteY5" fmla="*/ 121865 h 175384"/>
                <a:gd name="connsiteX6" fmla="*/ 91536 w 175384"/>
                <a:gd name="connsiteY6" fmla="*/ 121865 h 175384"/>
                <a:gd name="connsiteX7" fmla="*/ 91536 w 175384"/>
                <a:gd name="connsiteY7" fmla="*/ 92971 h 175384"/>
                <a:gd name="connsiteX8" fmla="*/ 126746 w 175384"/>
                <a:gd name="connsiteY8" fmla="*/ 92971 h 175384"/>
                <a:gd name="connsiteX9" fmla="*/ 126746 w 175384"/>
                <a:gd name="connsiteY9" fmla="*/ 86785 h 175384"/>
                <a:gd name="connsiteX10" fmla="*/ 91536 w 175384"/>
                <a:gd name="connsiteY10" fmla="*/ 86785 h 175384"/>
                <a:gd name="connsiteX11" fmla="*/ 91536 w 175384"/>
                <a:gd name="connsiteY11" fmla="*/ 57891 h 175384"/>
                <a:gd name="connsiteX12" fmla="*/ 87692 w 175384"/>
                <a:gd name="connsiteY12" fmla="*/ 0 h 175384"/>
                <a:gd name="connsiteX13" fmla="*/ 175384 w 175384"/>
                <a:gd name="connsiteY13" fmla="*/ 87692 h 175384"/>
                <a:gd name="connsiteX14" fmla="*/ 87692 w 175384"/>
                <a:gd name="connsiteY14" fmla="*/ 175384 h 175384"/>
                <a:gd name="connsiteX15" fmla="*/ 0 w 175384"/>
                <a:gd name="connsiteY15" fmla="*/ 87692 h 175384"/>
                <a:gd name="connsiteX16" fmla="*/ 87692 w 175384"/>
                <a:gd name="connsiteY16" fmla="*/ 0 h 17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384" h="175384">
                  <a:moveTo>
                    <a:pt x="85351" y="57891"/>
                  </a:moveTo>
                  <a:lnTo>
                    <a:pt x="85351" y="86785"/>
                  </a:lnTo>
                  <a:lnTo>
                    <a:pt x="50141" y="86785"/>
                  </a:lnTo>
                  <a:lnTo>
                    <a:pt x="50141" y="92971"/>
                  </a:lnTo>
                  <a:lnTo>
                    <a:pt x="85351" y="92971"/>
                  </a:lnTo>
                  <a:lnTo>
                    <a:pt x="85351" y="121865"/>
                  </a:lnTo>
                  <a:lnTo>
                    <a:pt x="91536" y="121865"/>
                  </a:lnTo>
                  <a:lnTo>
                    <a:pt x="91536" y="92971"/>
                  </a:lnTo>
                  <a:lnTo>
                    <a:pt x="126746" y="92971"/>
                  </a:lnTo>
                  <a:lnTo>
                    <a:pt x="126746" y="86785"/>
                  </a:lnTo>
                  <a:lnTo>
                    <a:pt x="91536" y="86785"/>
                  </a:lnTo>
                  <a:lnTo>
                    <a:pt x="91536" y="57891"/>
                  </a:lnTo>
                  <a:close/>
                  <a:moveTo>
                    <a:pt x="87692" y="0"/>
                  </a:moveTo>
                  <a:cubicBezTo>
                    <a:pt x="136123" y="0"/>
                    <a:pt x="175384" y="39261"/>
                    <a:pt x="175384" y="87692"/>
                  </a:cubicBezTo>
                  <a:cubicBezTo>
                    <a:pt x="175384" y="136123"/>
                    <a:pt x="136123" y="175384"/>
                    <a:pt x="87692" y="175384"/>
                  </a:cubicBezTo>
                  <a:cubicBezTo>
                    <a:pt x="39261" y="175384"/>
                    <a:pt x="0" y="136123"/>
                    <a:pt x="0" y="87692"/>
                  </a:cubicBezTo>
                  <a:cubicBezTo>
                    <a:pt x="0" y="39261"/>
                    <a:pt x="39261" y="0"/>
                    <a:pt x="87692" y="0"/>
                  </a:cubicBezTo>
                  <a:close/>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51" name="任意多边形: 形状 50">
              <a:extLst>
                <a:ext uri="{FF2B5EF4-FFF2-40B4-BE49-F238E27FC236}">
                  <a16:creationId xmlns:a16="http://schemas.microsoft.com/office/drawing/2014/main" id="{493C361F-B905-5A4F-A3C1-5313D5E0CC5A}"/>
                </a:ext>
              </a:extLst>
            </p:cNvPr>
            <p:cNvSpPr/>
            <p:nvPr/>
          </p:nvSpPr>
          <p:spPr>
            <a:xfrm>
              <a:off x="3370668" y="3911173"/>
              <a:ext cx="119118" cy="119118"/>
            </a:xfrm>
            <a:custGeom>
              <a:avLst/>
              <a:gdLst>
                <a:gd name="connsiteX0" fmla="*/ 40457 w 175384"/>
                <a:gd name="connsiteY0" fmla="*/ 84246 h 175384"/>
                <a:gd name="connsiteX1" fmla="*/ 40457 w 175384"/>
                <a:gd name="connsiteY1" fmla="*/ 94999 h 175384"/>
                <a:gd name="connsiteX2" fmla="*/ 132575 w 175384"/>
                <a:gd name="connsiteY2" fmla="*/ 94999 h 175384"/>
                <a:gd name="connsiteX3" fmla="*/ 132575 w 175384"/>
                <a:gd name="connsiteY3" fmla="*/ 84246 h 175384"/>
                <a:gd name="connsiteX4" fmla="*/ 87692 w 175384"/>
                <a:gd name="connsiteY4" fmla="*/ 0 h 175384"/>
                <a:gd name="connsiteX5" fmla="*/ 175384 w 175384"/>
                <a:gd name="connsiteY5" fmla="*/ 87692 h 175384"/>
                <a:gd name="connsiteX6" fmla="*/ 87692 w 175384"/>
                <a:gd name="connsiteY6" fmla="*/ 175384 h 175384"/>
                <a:gd name="connsiteX7" fmla="*/ 0 w 175384"/>
                <a:gd name="connsiteY7" fmla="*/ 87692 h 175384"/>
                <a:gd name="connsiteX8" fmla="*/ 87692 w 175384"/>
                <a:gd name="connsiteY8" fmla="*/ 0 h 17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84" h="175384">
                  <a:moveTo>
                    <a:pt x="40457" y="84246"/>
                  </a:moveTo>
                  <a:lnTo>
                    <a:pt x="40457" y="94999"/>
                  </a:lnTo>
                  <a:lnTo>
                    <a:pt x="132575" y="94999"/>
                  </a:lnTo>
                  <a:lnTo>
                    <a:pt x="132575" y="84246"/>
                  </a:lnTo>
                  <a:close/>
                  <a:moveTo>
                    <a:pt x="87692" y="0"/>
                  </a:moveTo>
                  <a:cubicBezTo>
                    <a:pt x="136123" y="0"/>
                    <a:pt x="175384" y="39261"/>
                    <a:pt x="175384" y="87692"/>
                  </a:cubicBezTo>
                  <a:cubicBezTo>
                    <a:pt x="175384" y="136123"/>
                    <a:pt x="136123" y="175384"/>
                    <a:pt x="87692" y="175384"/>
                  </a:cubicBezTo>
                  <a:cubicBezTo>
                    <a:pt x="39261" y="175384"/>
                    <a:pt x="0" y="136123"/>
                    <a:pt x="0" y="87692"/>
                  </a:cubicBezTo>
                  <a:cubicBezTo>
                    <a:pt x="0" y="39261"/>
                    <a:pt x="39261" y="0"/>
                    <a:pt x="87692" y="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sp>
          <p:nvSpPr>
            <p:cNvPr id="52" name="箭头: 右 51">
              <a:extLst>
                <a:ext uri="{FF2B5EF4-FFF2-40B4-BE49-F238E27FC236}">
                  <a16:creationId xmlns:a16="http://schemas.microsoft.com/office/drawing/2014/main" id="{3D9F73DE-0BED-0B72-CCB0-BED45A4D6653}"/>
                </a:ext>
              </a:extLst>
            </p:cNvPr>
            <p:cNvSpPr/>
            <p:nvPr/>
          </p:nvSpPr>
          <p:spPr>
            <a:xfrm>
              <a:off x="3553289" y="2765808"/>
              <a:ext cx="1176393" cy="250780"/>
            </a:xfrm>
            <a:prstGeom prst="rightArrow">
              <a:avLst/>
            </a:prstGeom>
            <a:noFill/>
            <a:ln>
              <a:gradFill flip="none" rotWithShape="1">
                <a:gsLst>
                  <a:gs pos="0">
                    <a:srgbClr val="0000FF"/>
                  </a:gs>
                  <a:gs pos="100000">
                    <a:srgbClr val="00B05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grpSp>
      <p:sp>
        <p:nvSpPr>
          <p:cNvPr id="54" name="文本框 53">
            <a:extLst>
              <a:ext uri="{FF2B5EF4-FFF2-40B4-BE49-F238E27FC236}">
                <a16:creationId xmlns:a16="http://schemas.microsoft.com/office/drawing/2014/main" id="{DB9D3D1B-F3C1-AACC-87D5-356353ED5EAB}"/>
              </a:ext>
            </a:extLst>
          </p:cNvPr>
          <p:cNvSpPr txBox="1"/>
          <p:nvPr/>
        </p:nvSpPr>
        <p:spPr>
          <a:xfrm>
            <a:off x="1855464" y="2097378"/>
            <a:ext cx="2580730" cy="400110"/>
          </a:xfrm>
          <a:prstGeom prst="rect">
            <a:avLst/>
          </a:prstGeom>
          <a:noFill/>
        </p:spPr>
        <p:txBody>
          <a:bodyPr wrap="square">
            <a:spAutoFit/>
          </a:bodyPr>
          <a:lstStyle/>
          <a:p>
            <a:r>
              <a:rPr lang="en-US" altLang="zh-CN" sz="2000" b="1" dirty="0">
                <a:solidFill>
                  <a:srgbClr val="0000FF"/>
                </a:solidFill>
                <a:latin typeface="Arial" panose="020B0604020202020204" pitchFamily="34" charset="0"/>
                <a:cs typeface="Arial" panose="020B0604020202020204" pitchFamily="34" charset="0"/>
              </a:rPr>
              <a:t>Design of MICs</a:t>
            </a:r>
          </a:p>
        </p:txBody>
      </p:sp>
      <p:sp>
        <p:nvSpPr>
          <p:cNvPr id="55" name="文本框 54">
            <a:extLst>
              <a:ext uri="{FF2B5EF4-FFF2-40B4-BE49-F238E27FC236}">
                <a16:creationId xmlns:a16="http://schemas.microsoft.com/office/drawing/2014/main" id="{4D5EB26A-62FD-9319-AEF1-08BF28A18057}"/>
              </a:ext>
            </a:extLst>
          </p:cNvPr>
          <p:cNvSpPr txBox="1"/>
          <p:nvPr/>
        </p:nvSpPr>
        <p:spPr>
          <a:xfrm>
            <a:off x="7849141" y="2095424"/>
            <a:ext cx="2971904" cy="400110"/>
          </a:xfrm>
          <a:prstGeom prst="rect">
            <a:avLst/>
          </a:prstGeom>
          <a:noFill/>
        </p:spPr>
        <p:txBody>
          <a:bodyPr wrap="square">
            <a:spAutoFit/>
          </a:bodyPr>
          <a:lstStyle/>
          <a:p>
            <a:pPr algn="ctr"/>
            <a:r>
              <a:rPr lang="en-US" altLang="zh-CN" sz="2000" b="1" dirty="0">
                <a:solidFill>
                  <a:srgbClr val="0000FF"/>
                </a:solidFill>
                <a:latin typeface="Arial" panose="020B0604020202020204" pitchFamily="34" charset="0"/>
                <a:cs typeface="Arial" panose="020B0604020202020204" pitchFamily="34" charset="0"/>
              </a:rPr>
              <a:t>Linearity &amp; calibration</a:t>
            </a:r>
          </a:p>
        </p:txBody>
      </p:sp>
      <p:cxnSp>
        <p:nvCxnSpPr>
          <p:cNvPr id="56" name="直接连接符 55">
            <a:extLst>
              <a:ext uri="{FF2B5EF4-FFF2-40B4-BE49-F238E27FC236}">
                <a16:creationId xmlns:a16="http://schemas.microsoft.com/office/drawing/2014/main" id="{F4C0C055-57ED-E6E6-564A-D26FAD047DE5}"/>
              </a:ext>
            </a:extLst>
          </p:cNvPr>
          <p:cNvCxnSpPr>
            <a:cxnSpLocks/>
          </p:cNvCxnSpPr>
          <p:nvPr/>
        </p:nvCxnSpPr>
        <p:spPr>
          <a:xfrm>
            <a:off x="6108681" y="2217141"/>
            <a:ext cx="0" cy="3902442"/>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EA1790A8-3472-3303-344B-4F138587A46C}"/>
              </a:ext>
            </a:extLst>
          </p:cNvPr>
          <p:cNvSpPr txBox="1"/>
          <p:nvPr/>
        </p:nvSpPr>
        <p:spPr>
          <a:xfrm>
            <a:off x="1286352" y="4587858"/>
            <a:ext cx="834499" cy="276999"/>
          </a:xfrm>
          <a:prstGeom prst="rect">
            <a:avLst/>
          </a:prstGeom>
          <a:noFill/>
        </p:spPr>
        <p:txBody>
          <a:bodyPr wrap="square" rtlCol="0">
            <a:spAutoFit/>
          </a:bodyPr>
          <a:lstStyle>
            <a:defPPr>
              <a:defRPr lang="zh-CN"/>
            </a:defPPr>
            <a:lvl1pPr>
              <a:defRPr>
                <a:latin typeface="Times New Roman" panose="02020603050405020304" pitchFamily="18" charset="0"/>
                <a:ea typeface="微软雅黑" panose="020B0503020204020204" pitchFamily="34" charset="-122"/>
              </a:defRPr>
            </a:lvl1pPr>
          </a:lstStyle>
          <a:p>
            <a:r>
              <a:rPr lang="en-US" altLang="zh-CN" sz="1200" dirty="0"/>
              <a:t>-800V</a:t>
            </a:r>
            <a:endParaRPr lang="zh-CN" altLang="en-US" sz="1200" dirty="0"/>
          </a:p>
        </p:txBody>
      </p:sp>
      <p:sp>
        <p:nvSpPr>
          <p:cNvPr id="58" name="文本框 57">
            <a:extLst>
              <a:ext uri="{FF2B5EF4-FFF2-40B4-BE49-F238E27FC236}">
                <a16:creationId xmlns:a16="http://schemas.microsoft.com/office/drawing/2014/main" id="{90BC06AD-5DE0-EDB9-FF21-A4AE6F224057}"/>
              </a:ext>
            </a:extLst>
          </p:cNvPr>
          <p:cNvSpPr txBox="1"/>
          <p:nvPr/>
        </p:nvSpPr>
        <p:spPr>
          <a:xfrm>
            <a:off x="883991" y="2643708"/>
            <a:ext cx="493179" cy="369332"/>
          </a:xfrm>
          <a:prstGeom prst="rect">
            <a:avLst/>
          </a:prstGeom>
          <a:noFill/>
        </p:spPr>
        <p:txBody>
          <a:bodyPr wrap="square" rtlCol="0">
            <a:spAutoFit/>
          </a:bodyPr>
          <a:lstStyle>
            <a:defPPr>
              <a:defRPr lang="zh-CN"/>
            </a:defPPr>
            <a:lvl1pPr>
              <a:defRPr>
                <a:latin typeface="Times New Roman" panose="02020603050405020304" pitchFamily="18" charset="0"/>
                <a:ea typeface="微软雅黑" panose="020B0503020204020204" pitchFamily="34" charset="-122"/>
              </a:defRPr>
            </a:lvl1pPr>
          </a:lstStyle>
          <a:p>
            <a:r>
              <a:rPr lang="en-US" altLang="zh-CN" dirty="0"/>
              <a:t>air</a:t>
            </a:r>
            <a:endParaRPr lang="zh-CN" altLang="en-US" dirty="0"/>
          </a:p>
        </p:txBody>
      </p:sp>
      <p:sp>
        <p:nvSpPr>
          <p:cNvPr id="59" name="文本框 58">
            <a:extLst>
              <a:ext uri="{FF2B5EF4-FFF2-40B4-BE49-F238E27FC236}">
                <a16:creationId xmlns:a16="http://schemas.microsoft.com/office/drawing/2014/main" id="{BA6E994D-31EA-F661-3D7A-C17245A4FA58}"/>
              </a:ext>
            </a:extLst>
          </p:cNvPr>
          <p:cNvSpPr txBox="1"/>
          <p:nvPr/>
        </p:nvSpPr>
        <p:spPr>
          <a:xfrm>
            <a:off x="618984" y="3848691"/>
            <a:ext cx="699244" cy="276999"/>
          </a:xfrm>
          <a:prstGeom prst="rect">
            <a:avLst/>
          </a:prstGeom>
          <a:noFill/>
        </p:spPr>
        <p:txBody>
          <a:bodyPr wrap="square" rtlCol="0">
            <a:spAutoFit/>
          </a:bodyPr>
          <a:lstStyle>
            <a:defPPr>
              <a:defRPr lang="zh-CN"/>
            </a:defPPr>
            <a:lvl1pPr>
              <a:defRPr>
                <a:latin typeface="Times New Roman" panose="02020603050405020304" pitchFamily="18" charset="0"/>
                <a:ea typeface="微软雅黑" panose="020B0503020204020204" pitchFamily="34" charset="-122"/>
              </a:defRPr>
            </a:lvl1pPr>
          </a:lstStyle>
          <a:p>
            <a:r>
              <a:rPr lang="en-US" altLang="zh-CN" sz="1200" dirty="0"/>
              <a:t>Cathode</a:t>
            </a:r>
            <a:endParaRPr lang="zh-CN" altLang="en-US" sz="1200" dirty="0"/>
          </a:p>
        </p:txBody>
      </p:sp>
      <p:sp>
        <p:nvSpPr>
          <p:cNvPr id="60" name="文本框 59">
            <a:extLst>
              <a:ext uri="{FF2B5EF4-FFF2-40B4-BE49-F238E27FC236}">
                <a16:creationId xmlns:a16="http://schemas.microsoft.com/office/drawing/2014/main" id="{7789FD4B-38CD-17FB-E7A8-FEA4DF1E35AF}"/>
              </a:ext>
            </a:extLst>
          </p:cNvPr>
          <p:cNvSpPr txBox="1"/>
          <p:nvPr/>
        </p:nvSpPr>
        <p:spPr>
          <a:xfrm>
            <a:off x="1310918" y="3931635"/>
            <a:ext cx="699244" cy="276999"/>
          </a:xfrm>
          <a:prstGeom prst="rect">
            <a:avLst/>
          </a:prstGeom>
          <a:noFill/>
        </p:spPr>
        <p:txBody>
          <a:bodyPr wrap="square" rtlCol="0">
            <a:spAutoFit/>
          </a:bodyPr>
          <a:lstStyle>
            <a:defPPr>
              <a:defRPr lang="zh-CN"/>
            </a:defPPr>
            <a:lvl1pPr>
              <a:defRPr>
                <a:latin typeface="Times New Roman" panose="02020603050405020304" pitchFamily="18" charset="0"/>
                <a:ea typeface="微软雅黑" panose="020B0503020204020204" pitchFamily="34" charset="-122"/>
              </a:defRPr>
            </a:lvl1pPr>
          </a:lstStyle>
          <a:p>
            <a:r>
              <a:rPr lang="en-US" altLang="zh-CN" sz="1200" dirty="0">
                <a:solidFill>
                  <a:srgbClr val="FD5C0C"/>
                </a:solidFill>
              </a:rPr>
              <a:t>Anode</a:t>
            </a:r>
            <a:endParaRPr lang="zh-CN" altLang="en-US" sz="1200" dirty="0">
              <a:solidFill>
                <a:srgbClr val="FD5C0C"/>
              </a:solidFill>
            </a:endParaRPr>
          </a:p>
        </p:txBody>
      </p:sp>
      <p:sp>
        <p:nvSpPr>
          <p:cNvPr id="61" name="文本框 60">
            <a:extLst>
              <a:ext uri="{FF2B5EF4-FFF2-40B4-BE49-F238E27FC236}">
                <a16:creationId xmlns:a16="http://schemas.microsoft.com/office/drawing/2014/main" id="{906EE7AE-D92C-439C-75E1-AB961CC4988C}"/>
              </a:ext>
            </a:extLst>
          </p:cNvPr>
          <p:cNvSpPr txBox="1"/>
          <p:nvPr/>
        </p:nvSpPr>
        <p:spPr>
          <a:xfrm>
            <a:off x="1438796" y="3383942"/>
            <a:ext cx="613833" cy="276999"/>
          </a:xfrm>
          <a:prstGeom prst="rect">
            <a:avLst/>
          </a:prstGeom>
          <a:noFill/>
        </p:spPr>
        <p:txBody>
          <a:bodyPr wrap="square" rtlCol="0">
            <a:spAutoFit/>
          </a:bodyPr>
          <a:lstStyle>
            <a:defPPr>
              <a:defRPr lang="zh-CN"/>
            </a:defPPr>
            <a:lvl1pPr>
              <a:defRPr>
                <a:latin typeface="Times New Roman" panose="02020603050405020304" pitchFamily="18" charset="0"/>
                <a:ea typeface="微软雅黑" panose="020B0503020204020204" pitchFamily="34" charset="-122"/>
              </a:defRPr>
            </a:lvl1pPr>
          </a:lstStyle>
          <a:p>
            <a:r>
              <a:rPr lang="en-US" altLang="zh-CN" sz="1200" dirty="0">
                <a:solidFill>
                  <a:srgbClr val="C00000"/>
                </a:solidFill>
              </a:rPr>
              <a:t>beam</a:t>
            </a:r>
            <a:endParaRPr lang="zh-CN" altLang="en-US" sz="1200" dirty="0">
              <a:solidFill>
                <a:srgbClr val="C00000"/>
              </a:solidFill>
            </a:endParaRPr>
          </a:p>
        </p:txBody>
      </p:sp>
      <p:sp>
        <p:nvSpPr>
          <p:cNvPr id="62" name="箭头: 直角上 61">
            <a:extLst>
              <a:ext uri="{FF2B5EF4-FFF2-40B4-BE49-F238E27FC236}">
                <a16:creationId xmlns:a16="http://schemas.microsoft.com/office/drawing/2014/main" id="{A0502E86-30D3-B5A5-0AC4-FC686B47B353}"/>
              </a:ext>
            </a:extLst>
          </p:cNvPr>
          <p:cNvSpPr/>
          <p:nvPr/>
        </p:nvSpPr>
        <p:spPr>
          <a:xfrm>
            <a:off x="4451337" y="4098968"/>
            <a:ext cx="508006" cy="417764"/>
          </a:xfrm>
          <a:prstGeom prst="bentUpArrow">
            <a:avLst>
              <a:gd name="adj1" fmla="val 14319"/>
              <a:gd name="adj2" fmla="val 20070"/>
              <a:gd name="adj3" fmla="val 25000"/>
            </a:avLst>
          </a:prstGeom>
          <a:noFill/>
          <a:ln>
            <a:gradFill flip="none" rotWithShape="1">
              <a:gsLst>
                <a:gs pos="0">
                  <a:srgbClr val="00B050"/>
                </a:gs>
                <a:gs pos="100000">
                  <a:srgbClr val="F5801F"/>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Times New Roman" panose="02020603050405020304" pitchFamily="18" charset="0"/>
              <a:ea typeface="微软雅黑" panose="020B0503020204020204" pitchFamily="34" charset="-122"/>
            </a:endParaRPr>
          </a:p>
        </p:txBody>
      </p:sp>
      <p:pic>
        <p:nvPicPr>
          <p:cNvPr id="63" name="图片 62">
            <a:extLst>
              <a:ext uri="{FF2B5EF4-FFF2-40B4-BE49-F238E27FC236}">
                <a16:creationId xmlns:a16="http://schemas.microsoft.com/office/drawing/2014/main" id="{FF4BE4C1-248F-A787-7D77-8C2EE1F1830A}"/>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a14:imgEffect>
                  </a14:imgLayer>
                </a14:imgProps>
              </a:ext>
            </a:extLst>
          </a:blip>
          <a:stretch>
            <a:fillRect/>
          </a:stretch>
        </p:blipFill>
        <p:spPr>
          <a:xfrm>
            <a:off x="4455809" y="3392261"/>
            <a:ext cx="816217" cy="664853"/>
          </a:xfrm>
          <a:prstGeom prst="rect">
            <a:avLst/>
          </a:prstGeom>
        </p:spPr>
      </p:pic>
      <p:sp>
        <p:nvSpPr>
          <p:cNvPr id="64" name="文本框 63">
            <a:extLst>
              <a:ext uri="{FF2B5EF4-FFF2-40B4-BE49-F238E27FC236}">
                <a16:creationId xmlns:a16="http://schemas.microsoft.com/office/drawing/2014/main" id="{72769BDD-976A-F8B1-8B95-6EB6EBBF2D0D}"/>
              </a:ext>
            </a:extLst>
          </p:cNvPr>
          <p:cNvSpPr txBox="1"/>
          <p:nvPr/>
        </p:nvSpPr>
        <p:spPr>
          <a:xfrm>
            <a:off x="4371688" y="3482460"/>
            <a:ext cx="946099" cy="400110"/>
          </a:xfrm>
          <a:prstGeom prst="rect">
            <a:avLst/>
          </a:prstGeom>
          <a:noFill/>
        </p:spPr>
        <p:txBody>
          <a:bodyPr wrap="square">
            <a:spAutoFit/>
          </a:bodyPr>
          <a:lstStyle/>
          <a:p>
            <a:pPr algn="ctr"/>
            <a:r>
              <a:rPr lang="en-US" altLang="zh-CN" sz="1000" dirty="0">
                <a:solidFill>
                  <a:srgbClr val="FF0000"/>
                </a:solidFill>
                <a:latin typeface="+mn-lt"/>
              </a:rPr>
              <a:t>Data analyses</a:t>
            </a:r>
          </a:p>
          <a:p>
            <a:pPr algn="ctr"/>
            <a:r>
              <a:rPr lang="en-US" altLang="zh-CN" sz="1000" dirty="0">
                <a:solidFill>
                  <a:srgbClr val="FF0000"/>
                </a:solidFill>
                <a:latin typeface="+mn-lt"/>
              </a:rPr>
              <a:t>&amp; interaction</a:t>
            </a:r>
          </a:p>
        </p:txBody>
      </p:sp>
      <p:pic>
        <p:nvPicPr>
          <p:cNvPr id="65" name="图片 64">
            <a:extLst>
              <a:ext uri="{FF2B5EF4-FFF2-40B4-BE49-F238E27FC236}">
                <a16:creationId xmlns:a16="http://schemas.microsoft.com/office/drawing/2014/main" id="{D70AF9F2-42F1-5051-4009-792C27876F8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3973" t="30590" r="54521" b="36952"/>
          <a:stretch/>
        </p:blipFill>
        <p:spPr>
          <a:xfrm>
            <a:off x="675130" y="4950247"/>
            <a:ext cx="1130914" cy="1161428"/>
          </a:xfrm>
          <a:prstGeom prst="rect">
            <a:avLst/>
          </a:prstGeom>
        </p:spPr>
      </p:pic>
      <p:sp>
        <p:nvSpPr>
          <p:cNvPr id="66" name="文本框 65">
            <a:extLst>
              <a:ext uri="{FF2B5EF4-FFF2-40B4-BE49-F238E27FC236}">
                <a16:creationId xmlns:a16="http://schemas.microsoft.com/office/drawing/2014/main" id="{D3FDE0BB-C89B-358C-CE2F-87DCEFA3E5B2}"/>
              </a:ext>
            </a:extLst>
          </p:cNvPr>
          <p:cNvSpPr txBox="1"/>
          <p:nvPr/>
        </p:nvSpPr>
        <p:spPr>
          <a:xfrm>
            <a:off x="1042197" y="5790015"/>
            <a:ext cx="699244" cy="276999"/>
          </a:xfrm>
          <a:prstGeom prst="rect">
            <a:avLst/>
          </a:prstGeom>
          <a:solidFill>
            <a:schemeClr val="bg1">
              <a:alpha val="70000"/>
            </a:schemeClr>
          </a:solidFill>
        </p:spPr>
        <p:txBody>
          <a:bodyPr wrap="square" rtlCol="0">
            <a:spAutoFit/>
          </a:bodyPr>
          <a:lstStyle>
            <a:defPPr>
              <a:defRPr lang="zh-CN"/>
            </a:defPPr>
            <a:lvl1pPr>
              <a:defRPr>
                <a:latin typeface="Times New Roman" panose="02020603050405020304" pitchFamily="18" charset="0"/>
                <a:ea typeface="微软雅黑" panose="020B0503020204020204" pitchFamily="34" charset="-122"/>
              </a:defRPr>
            </a:lvl1pPr>
          </a:lstStyle>
          <a:p>
            <a:r>
              <a:rPr lang="en-US" altLang="zh-CN" sz="1200" dirty="0"/>
              <a:t>Cathode</a:t>
            </a:r>
            <a:endParaRPr lang="zh-CN" altLang="en-US" sz="1200" dirty="0"/>
          </a:p>
        </p:txBody>
      </p:sp>
      <p:pic>
        <p:nvPicPr>
          <p:cNvPr id="67" name="图片 66">
            <a:extLst>
              <a:ext uri="{FF2B5EF4-FFF2-40B4-BE49-F238E27FC236}">
                <a16:creationId xmlns:a16="http://schemas.microsoft.com/office/drawing/2014/main" id="{34C57FD7-74AA-E2CD-9DBA-CED61084BAB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192" t="7315" r="12020" b="1991"/>
          <a:stretch/>
        </p:blipFill>
        <p:spPr>
          <a:xfrm>
            <a:off x="1830302" y="4960879"/>
            <a:ext cx="1190358" cy="1150796"/>
          </a:xfrm>
          <a:prstGeom prst="rect">
            <a:avLst/>
          </a:prstGeom>
        </p:spPr>
      </p:pic>
      <p:sp>
        <p:nvSpPr>
          <p:cNvPr id="68" name="文本框 67">
            <a:extLst>
              <a:ext uri="{FF2B5EF4-FFF2-40B4-BE49-F238E27FC236}">
                <a16:creationId xmlns:a16="http://schemas.microsoft.com/office/drawing/2014/main" id="{5DE3DE8E-BAB4-F1CE-54B7-4BADAA83282E}"/>
              </a:ext>
            </a:extLst>
          </p:cNvPr>
          <p:cNvSpPr txBox="1"/>
          <p:nvPr/>
        </p:nvSpPr>
        <p:spPr>
          <a:xfrm>
            <a:off x="2383733" y="5784476"/>
            <a:ext cx="602841" cy="276999"/>
          </a:xfrm>
          <a:prstGeom prst="rect">
            <a:avLst/>
          </a:prstGeom>
          <a:solidFill>
            <a:schemeClr val="bg1">
              <a:alpha val="70000"/>
            </a:schemeClr>
          </a:solidFill>
        </p:spPr>
        <p:txBody>
          <a:bodyPr wrap="square" rtlCol="0">
            <a:spAutoFit/>
          </a:bodyPr>
          <a:lstStyle>
            <a:defPPr>
              <a:defRPr lang="zh-CN"/>
            </a:defPPr>
            <a:lvl1pPr>
              <a:defRPr>
                <a:latin typeface="Times New Roman" panose="02020603050405020304" pitchFamily="18" charset="0"/>
                <a:ea typeface="微软雅黑" panose="020B0503020204020204" pitchFamily="34" charset="-122"/>
              </a:defRPr>
            </a:lvl1pPr>
          </a:lstStyle>
          <a:p>
            <a:r>
              <a:rPr lang="en-US" altLang="zh-CN" sz="1200" dirty="0"/>
              <a:t>Anode</a:t>
            </a:r>
            <a:endParaRPr lang="zh-CN" altLang="en-US" sz="1200" dirty="0"/>
          </a:p>
        </p:txBody>
      </p:sp>
      <p:pic>
        <p:nvPicPr>
          <p:cNvPr id="69" name="图片 68">
            <a:extLst>
              <a:ext uri="{FF2B5EF4-FFF2-40B4-BE49-F238E27FC236}">
                <a16:creationId xmlns:a16="http://schemas.microsoft.com/office/drawing/2014/main" id="{E1F2AB84-2328-D22C-92D7-F12465C13E6B}"/>
              </a:ext>
            </a:extLst>
          </p:cNvPr>
          <p:cNvPicPr>
            <a:picLocks noChangeAspect="1"/>
          </p:cNvPicPr>
          <p:nvPr/>
        </p:nvPicPr>
        <p:blipFill rotWithShape="1">
          <a:blip r:embed="rId9"/>
          <a:srcRect r="52526"/>
          <a:stretch/>
        </p:blipFill>
        <p:spPr>
          <a:xfrm>
            <a:off x="3054390" y="4945660"/>
            <a:ext cx="1148874" cy="1143684"/>
          </a:xfrm>
          <a:prstGeom prst="rect">
            <a:avLst/>
          </a:prstGeom>
        </p:spPr>
      </p:pic>
      <p:sp>
        <p:nvSpPr>
          <p:cNvPr id="70" name="文本框 69">
            <a:extLst>
              <a:ext uri="{FF2B5EF4-FFF2-40B4-BE49-F238E27FC236}">
                <a16:creationId xmlns:a16="http://schemas.microsoft.com/office/drawing/2014/main" id="{0F460CA7-60B4-46DE-6AC8-EEF602F621B9}"/>
              </a:ext>
            </a:extLst>
          </p:cNvPr>
          <p:cNvSpPr txBox="1"/>
          <p:nvPr/>
        </p:nvSpPr>
        <p:spPr>
          <a:xfrm>
            <a:off x="3160900" y="5773052"/>
            <a:ext cx="965689" cy="276999"/>
          </a:xfrm>
          <a:prstGeom prst="rect">
            <a:avLst/>
          </a:prstGeom>
          <a:solidFill>
            <a:schemeClr val="bg1">
              <a:alpha val="70000"/>
            </a:schemeClr>
          </a:solidFill>
        </p:spPr>
        <p:txBody>
          <a:bodyPr wrap="square" rtlCol="0">
            <a:spAutoFit/>
          </a:bodyPr>
          <a:lstStyle>
            <a:defPPr>
              <a:defRPr lang="zh-CN"/>
            </a:defPPr>
            <a:lvl1pPr>
              <a:defRPr>
                <a:latin typeface="Times New Roman" panose="02020603050405020304" pitchFamily="18" charset="0"/>
                <a:ea typeface="微软雅黑" panose="020B0503020204020204" pitchFamily="34" charset="-122"/>
              </a:defRPr>
            </a:lvl1pPr>
          </a:lstStyle>
          <a:p>
            <a:r>
              <a:rPr lang="en-US" altLang="zh-CN" sz="1200" dirty="0"/>
              <a:t>Electronics</a:t>
            </a:r>
            <a:endParaRPr lang="zh-CN" altLang="en-US" sz="1200" dirty="0"/>
          </a:p>
        </p:txBody>
      </p:sp>
      <p:pic>
        <p:nvPicPr>
          <p:cNvPr id="71" name="图片 70">
            <a:extLst>
              <a:ext uri="{FF2B5EF4-FFF2-40B4-BE49-F238E27FC236}">
                <a16:creationId xmlns:a16="http://schemas.microsoft.com/office/drawing/2014/main" id="{42F42B18-E98E-60C1-4A14-091647728D72}"/>
              </a:ext>
            </a:extLst>
          </p:cNvPr>
          <p:cNvPicPr>
            <a:picLocks noChangeAspect="1"/>
          </p:cNvPicPr>
          <p:nvPr/>
        </p:nvPicPr>
        <p:blipFill rotWithShape="1">
          <a:blip r:embed="rId10"/>
          <a:srcRect t="7466"/>
          <a:stretch/>
        </p:blipFill>
        <p:spPr>
          <a:xfrm>
            <a:off x="4256556" y="4950247"/>
            <a:ext cx="1015470" cy="1161428"/>
          </a:xfrm>
          <a:prstGeom prst="rect">
            <a:avLst/>
          </a:prstGeom>
        </p:spPr>
      </p:pic>
      <p:sp>
        <p:nvSpPr>
          <p:cNvPr id="72" name="文本框 71">
            <a:extLst>
              <a:ext uri="{FF2B5EF4-FFF2-40B4-BE49-F238E27FC236}">
                <a16:creationId xmlns:a16="http://schemas.microsoft.com/office/drawing/2014/main" id="{3A5A48A9-7384-14A1-CCD3-35A48DFF22C2}"/>
              </a:ext>
            </a:extLst>
          </p:cNvPr>
          <p:cNvSpPr txBox="1"/>
          <p:nvPr/>
        </p:nvSpPr>
        <p:spPr>
          <a:xfrm>
            <a:off x="4307780" y="5799708"/>
            <a:ext cx="952936" cy="461665"/>
          </a:xfrm>
          <a:prstGeom prst="rect">
            <a:avLst/>
          </a:prstGeom>
          <a:solidFill>
            <a:schemeClr val="bg1">
              <a:alpha val="70000"/>
            </a:schemeClr>
          </a:solidFill>
        </p:spPr>
        <p:txBody>
          <a:bodyPr wrap="square" rtlCol="0">
            <a:spAutoFit/>
          </a:bodyPr>
          <a:lstStyle>
            <a:defPPr>
              <a:defRPr lang="zh-CN"/>
            </a:defPPr>
            <a:lvl1pPr>
              <a:defRPr>
                <a:latin typeface="Times New Roman" panose="02020603050405020304" pitchFamily="18" charset="0"/>
                <a:ea typeface="微软雅黑" panose="020B0503020204020204" pitchFamily="34" charset="-122"/>
              </a:defRPr>
            </a:lvl1pPr>
          </a:lstStyle>
          <a:p>
            <a:r>
              <a:rPr lang="en-US" altLang="zh-CN" sz="1200" dirty="0"/>
              <a:t>Data analyses</a:t>
            </a:r>
            <a:endParaRPr lang="zh-CN" altLang="en-US" sz="1200" dirty="0"/>
          </a:p>
        </p:txBody>
      </p:sp>
      <p:sp>
        <p:nvSpPr>
          <p:cNvPr id="73" name="文本框 72">
            <a:extLst>
              <a:ext uri="{FF2B5EF4-FFF2-40B4-BE49-F238E27FC236}">
                <a16:creationId xmlns:a16="http://schemas.microsoft.com/office/drawing/2014/main" id="{9BD4AAFA-0BCE-8BA5-52FD-F1D63EA7DFEB}"/>
              </a:ext>
            </a:extLst>
          </p:cNvPr>
          <p:cNvSpPr txBox="1"/>
          <p:nvPr/>
        </p:nvSpPr>
        <p:spPr>
          <a:xfrm>
            <a:off x="666662" y="2421115"/>
            <a:ext cx="965689" cy="276999"/>
          </a:xfrm>
          <a:prstGeom prst="rect">
            <a:avLst/>
          </a:prstGeom>
          <a:solidFill>
            <a:schemeClr val="bg1">
              <a:alpha val="70000"/>
            </a:schemeClr>
          </a:solidFill>
        </p:spPr>
        <p:txBody>
          <a:bodyPr wrap="square" rtlCol="0">
            <a:spAutoFit/>
          </a:bodyPr>
          <a:lstStyle>
            <a:defPPr>
              <a:defRPr lang="zh-CN"/>
            </a:defPPr>
            <a:lvl1pPr>
              <a:defRPr>
                <a:latin typeface="Times New Roman" panose="02020603050405020304" pitchFamily="18" charset="0"/>
                <a:ea typeface="微软雅黑" panose="020B0503020204020204" pitchFamily="34" charset="-122"/>
              </a:defRPr>
            </a:lvl1pPr>
          </a:lstStyle>
          <a:p>
            <a:r>
              <a:rPr lang="en-US" altLang="zh-CN" sz="1200" dirty="0">
                <a:solidFill>
                  <a:srgbClr val="FF0000"/>
                </a:solidFill>
              </a:rPr>
              <a:t>Probe</a:t>
            </a:r>
            <a:endParaRPr lang="zh-CN" altLang="en-US" sz="1200" dirty="0">
              <a:solidFill>
                <a:srgbClr val="FF0000"/>
              </a:solidFill>
            </a:endParaRPr>
          </a:p>
        </p:txBody>
      </p:sp>
      <p:sp>
        <p:nvSpPr>
          <p:cNvPr id="74" name="文本框 73">
            <a:extLst>
              <a:ext uri="{FF2B5EF4-FFF2-40B4-BE49-F238E27FC236}">
                <a16:creationId xmlns:a16="http://schemas.microsoft.com/office/drawing/2014/main" id="{F1D1F74D-AC52-14E5-3B4D-1E031366E863}"/>
              </a:ext>
            </a:extLst>
          </p:cNvPr>
          <p:cNvSpPr txBox="1"/>
          <p:nvPr/>
        </p:nvSpPr>
        <p:spPr>
          <a:xfrm>
            <a:off x="3563918" y="2605687"/>
            <a:ext cx="965689" cy="276999"/>
          </a:xfrm>
          <a:prstGeom prst="rect">
            <a:avLst/>
          </a:prstGeom>
          <a:solidFill>
            <a:schemeClr val="bg1">
              <a:alpha val="70000"/>
            </a:schemeClr>
          </a:solidFill>
        </p:spPr>
        <p:txBody>
          <a:bodyPr wrap="square" rtlCol="0">
            <a:spAutoFit/>
          </a:bodyPr>
          <a:lstStyle>
            <a:defPPr>
              <a:defRPr lang="zh-CN"/>
            </a:defPPr>
            <a:lvl1pPr>
              <a:defRPr>
                <a:latin typeface="Times New Roman" panose="02020603050405020304" pitchFamily="18" charset="0"/>
                <a:ea typeface="微软雅黑" panose="020B0503020204020204" pitchFamily="34" charset="-122"/>
              </a:defRPr>
            </a:lvl1pPr>
          </a:lstStyle>
          <a:p>
            <a:r>
              <a:rPr lang="en-US" altLang="zh-CN" sz="1200" dirty="0">
                <a:solidFill>
                  <a:srgbClr val="FF0000"/>
                </a:solidFill>
              </a:rPr>
              <a:t>Electronics</a:t>
            </a:r>
            <a:endParaRPr lang="zh-CN" altLang="en-US" sz="1200" dirty="0">
              <a:solidFill>
                <a:srgbClr val="FF0000"/>
              </a:solidFill>
            </a:endParaRPr>
          </a:p>
        </p:txBody>
      </p:sp>
      <p:pic>
        <p:nvPicPr>
          <p:cNvPr id="75" name="图片 74">
            <a:extLst>
              <a:ext uri="{FF2B5EF4-FFF2-40B4-BE49-F238E27FC236}">
                <a16:creationId xmlns:a16="http://schemas.microsoft.com/office/drawing/2014/main" id="{25687F2B-F73F-6005-634A-D155C304E5C2}"/>
              </a:ext>
            </a:extLst>
          </p:cNvPr>
          <p:cNvPicPr>
            <a:picLocks noChangeAspect="1"/>
          </p:cNvPicPr>
          <p:nvPr/>
        </p:nvPicPr>
        <p:blipFill rotWithShape="1">
          <a:blip r:embed="rId11"/>
          <a:srcRect b="13832"/>
          <a:stretch/>
        </p:blipFill>
        <p:spPr>
          <a:xfrm>
            <a:off x="6470414" y="2574408"/>
            <a:ext cx="5425217" cy="1390068"/>
          </a:xfrm>
          <a:prstGeom prst="rect">
            <a:avLst/>
          </a:prstGeom>
        </p:spPr>
      </p:pic>
      <p:sp>
        <p:nvSpPr>
          <p:cNvPr id="76" name="文本框 75">
            <a:extLst>
              <a:ext uri="{FF2B5EF4-FFF2-40B4-BE49-F238E27FC236}">
                <a16:creationId xmlns:a16="http://schemas.microsoft.com/office/drawing/2014/main" id="{8DAC6DD3-7F13-B973-645F-3BAF17F6D5A9}"/>
              </a:ext>
            </a:extLst>
          </p:cNvPr>
          <p:cNvSpPr txBox="1"/>
          <p:nvPr/>
        </p:nvSpPr>
        <p:spPr>
          <a:xfrm>
            <a:off x="10250453" y="3501380"/>
            <a:ext cx="1487908" cy="276999"/>
          </a:xfrm>
          <a:prstGeom prst="rect">
            <a:avLst/>
          </a:prstGeom>
          <a:solidFill>
            <a:schemeClr val="accent2">
              <a:lumMod val="20000"/>
              <a:lumOff val="80000"/>
            </a:schemeClr>
          </a:solidFill>
        </p:spPr>
        <p:txBody>
          <a:bodyPr wrap="none" rtlCol="0">
            <a:spAutoFit/>
          </a:bodyPr>
          <a:lstStyle>
            <a:defPPr>
              <a:defRPr lang="zh-CN"/>
            </a:defPPr>
            <a:lvl1pPr>
              <a:defRPr>
                <a:solidFill>
                  <a:srgbClr val="0000FF"/>
                </a:solidFill>
                <a:latin typeface="Times New Roman" panose="02020603050405020304" pitchFamily="18" charset="0"/>
                <a:ea typeface="微软雅黑" panose="020B0503020204020204" pitchFamily="34" charset="-122"/>
              </a:defRPr>
            </a:lvl1pPr>
          </a:lstStyle>
          <a:p>
            <a:r>
              <a:rPr lang="en-US" altLang="zh-CN" sz="1200" dirty="0"/>
              <a:t>Nonlinearity &lt;0.12%</a:t>
            </a:r>
            <a:endParaRPr lang="zh-CN" altLang="en-US" sz="1200" dirty="0"/>
          </a:p>
        </p:txBody>
      </p:sp>
      <p:sp>
        <p:nvSpPr>
          <p:cNvPr id="77" name="矩形 76">
            <a:extLst>
              <a:ext uri="{FF2B5EF4-FFF2-40B4-BE49-F238E27FC236}">
                <a16:creationId xmlns:a16="http://schemas.microsoft.com/office/drawing/2014/main" id="{176B912A-74ED-F0DF-D95E-5F71EB8E3AD5}"/>
              </a:ext>
            </a:extLst>
          </p:cNvPr>
          <p:cNvSpPr/>
          <p:nvPr/>
        </p:nvSpPr>
        <p:spPr>
          <a:xfrm>
            <a:off x="6207145" y="4180622"/>
            <a:ext cx="1067837" cy="5098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1400" dirty="0">
                <a:latin typeface="Arial" panose="020B0604020202020204" pitchFamily="34" charset="0"/>
                <a:cs typeface="Arial" panose="020B0604020202020204" pitchFamily="34" charset="0"/>
              </a:rPr>
              <a:t>Scintillator</a:t>
            </a:r>
          </a:p>
          <a:p>
            <a:pPr algn="ctr"/>
            <a:r>
              <a:rPr lang="en-US" altLang="zh-CN" sz="1400" b="0" i="0" dirty="0">
                <a:solidFill>
                  <a:srgbClr val="333333"/>
                </a:solidFill>
                <a:effectLst/>
                <a:latin typeface="Arial" panose="020B0604020202020204" pitchFamily="34" charset="0"/>
                <a:cs typeface="Arial" panose="020B0604020202020204" pitchFamily="34" charset="0"/>
              </a:rPr>
              <a:t>Detector</a:t>
            </a:r>
            <a:endParaRPr lang="zh-CN" altLang="en-US" sz="1400" dirty="0">
              <a:latin typeface="Arial" panose="020B0604020202020204" pitchFamily="34" charset="0"/>
              <a:cs typeface="Arial" panose="020B0604020202020204" pitchFamily="34" charset="0"/>
            </a:endParaRPr>
          </a:p>
        </p:txBody>
      </p:sp>
      <p:sp>
        <p:nvSpPr>
          <p:cNvPr id="78" name="矩形 77">
            <a:extLst>
              <a:ext uri="{FF2B5EF4-FFF2-40B4-BE49-F238E27FC236}">
                <a16:creationId xmlns:a16="http://schemas.microsoft.com/office/drawing/2014/main" id="{6213D41D-3B4A-32BB-8C2F-8780D8D6C00C}"/>
              </a:ext>
            </a:extLst>
          </p:cNvPr>
          <p:cNvSpPr/>
          <p:nvPr/>
        </p:nvSpPr>
        <p:spPr>
          <a:xfrm>
            <a:off x="8065995" y="4180622"/>
            <a:ext cx="1680351" cy="50987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1400" dirty="0">
                <a:latin typeface="Arial" panose="020B0604020202020204" pitchFamily="34" charset="0"/>
                <a:cs typeface="Arial" panose="020B0604020202020204" pitchFamily="34" charset="0"/>
              </a:rPr>
              <a:t>Current</a:t>
            </a:r>
          </a:p>
          <a:p>
            <a:pPr algn="ctr"/>
            <a:r>
              <a:rPr lang="en-US" altLang="zh-CN" sz="1400" dirty="0">
                <a:latin typeface="Arial" panose="020B0604020202020204" pitchFamily="34" charset="0"/>
                <a:cs typeface="Arial" panose="020B0604020202020204" pitchFamily="34" charset="0"/>
              </a:rPr>
              <a:t>Ionization chamber</a:t>
            </a:r>
            <a:endParaRPr lang="zh-CN" altLang="en-US" sz="1400" dirty="0">
              <a:latin typeface="Arial" panose="020B0604020202020204" pitchFamily="34" charset="0"/>
              <a:cs typeface="Arial" panose="020B0604020202020204" pitchFamily="34" charset="0"/>
            </a:endParaRPr>
          </a:p>
        </p:txBody>
      </p:sp>
      <p:sp>
        <p:nvSpPr>
          <p:cNvPr id="79" name="矩形 78">
            <a:extLst>
              <a:ext uri="{FF2B5EF4-FFF2-40B4-BE49-F238E27FC236}">
                <a16:creationId xmlns:a16="http://schemas.microsoft.com/office/drawing/2014/main" id="{F307BBC9-FD08-633A-6286-0C6DF906BD9D}"/>
              </a:ext>
            </a:extLst>
          </p:cNvPr>
          <p:cNvSpPr/>
          <p:nvPr/>
        </p:nvSpPr>
        <p:spPr>
          <a:xfrm>
            <a:off x="10410363" y="4181580"/>
            <a:ext cx="1721460" cy="5098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dirty="0">
                <a:latin typeface="Arial" panose="020B0604020202020204" pitchFamily="34" charset="0"/>
                <a:cs typeface="Arial" panose="020B0604020202020204" pitchFamily="34" charset="0"/>
              </a:rPr>
              <a:t>Multistrip</a:t>
            </a:r>
          </a:p>
          <a:p>
            <a:pPr algn="ctr"/>
            <a:r>
              <a:rPr lang="en-US" altLang="zh-CN" sz="1400" dirty="0">
                <a:latin typeface="Arial" panose="020B0604020202020204" pitchFamily="34" charset="0"/>
                <a:cs typeface="Arial" panose="020B0604020202020204" pitchFamily="34" charset="0"/>
              </a:rPr>
              <a:t>Ionization chamber</a:t>
            </a:r>
            <a:endParaRPr lang="zh-CN" altLang="en-US" sz="1400" dirty="0">
              <a:latin typeface="Arial" panose="020B0604020202020204" pitchFamily="34" charset="0"/>
              <a:cs typeface="Arial" panose="020B0604020202020204" pitchFamily="34" charset="0"/>
            </a:endParaRPr>
          </a:p>
        </p:txBody>
      </p:sp>
      <p:sp>
        <p:nvSpPr>
          <p:cNvPr id="80" name="箭头: 右 79">
            <a:extLst>
              <a:ext uri="{FF2B5EF4-FFF2-40B4-BE49-F238E27FC236}">
                <a16:creationId xmlns:a16="http://schemas.microsoft.com/office/drawing/2014/main" id="{FFFF2A54-1A9B-63FD-BA2E-1570E9149341}"/>
              </a:ext>
            </a:extLst>
          </p:cNvPr>
          <p:cNvSpPr/>
          <p:nvPr/>
        </p:nvSpPr>
        <p:spPr>
          <a:xfrm>
            <a:off x="7406973" y="4379116"/>
            <a:ext cx="553880" cy="162128"/>
          </a:xfrm>
          <a:prstGeom prst="rightArrow">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FF"/>
              </a:solidFill>
            </a:endParaRPr>
          </a:p>
        </p:txBody>
      </p:sp>
      <p:sp>
        <p:nvSpPr>
          <p:cNvPr id="81" name="箭头: 右 80">
            <a:extLst>
              <a:ext uri="{FF2B5EF4-FFF2-40B4-BE49-F238E27FC236}">
                <a16:creationId xmlns:a16="http://schemas.microsoft.com/office/drawing/2014/main" id="{71498936-D576-9935-0F49-CA28975C53D4}"/>
              </a:ext>
            </a:extLst>
          </p:cNvPr>
          <p:cNvSpPr/>
          <p:nvPr/>
        </p:nvSpPr>
        <p:spPr>
          <a:xfrm>
            <a:off x="9881677" y="4382937"/>
            <a:ext cx="429669" cy="179745"/>
          </a:xfrm>
          <a:prstGeom prst="rightArrow">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a:extLst>
              <a:ext uri="{FF2B5EF4-FFF2-40B4-BE49-F238E27FC236}">
                <a16:creationId xmlns:a16="http://schemas.microsoft.com/office/drawing/2014/main" id="{7F022BB5-08BC-F1EB-FBA4-716E04190671}"/>
              </a:ext>
            </a:extLst>
          </p:cNvPr>
          <p:cNvSpPr txBox="1"/>
          <p:nvPr/>
        </p:nvSpPr>
        <p:spPr>
          <a:xfrm>
            <a:off x="7229641" y="4151796"/>
            <a:ext cx="977639" cy="246221"/>
          </a:xfrm>
          <a:prstGeom prst="rect">
            <a:avLst/>
          </a:prstGeom>
          <a:noFill/>
        </p:spPr>
        <p:txBody>
          <a:bodyPr wrap="square">
            <a:spAutoFit/>
          </a:bodyPr>
          <a:lstStyle/>
          <a:p>
            <a:r>
              <a:rPr lang="en-US" altLang="zh-CN" sz="1000" dirty="0">
                <a:solidFill>
                  <a:srgbClr val="0000FF"/>
                </a:solidFill>
              </a:rPr>
              <a:t>1</a:t>
            </a:r>
            <a:r>
              <a:rPr lang="en-US" altLang="zh-CN" sz="1000" baseline="30000" dirty="0">
                <a:solidFill>
                  <a:srgbClr val="0000FF"/>
                </a:solidFill>
              </a:rPr>
              <a:t>st</a:t>
            </a:r>
            <a:r>
              <a:rPr lang="en-US" altLang="zh-CN" sz="1000" dirty="0">
                <a:solidFill>
                  <a:srgbClr val="0000FF"/>
                </a:solidFill>
              </a:rPr>
              <a:t> calibration</a:t>
            </a:r>
          </a:p>
        </p:txBody>
      </p:sp>
      <p:sp>
        <p:nvSpPr>
          <p:cNvPr id="83" name="文本框 82">
            <a:extLst>
              <a:ext uri="{FF2B5EF4-FFF2-40B4-BE49-F238E27FC236}">
                <a16:creationId xmlns:a16="http://schemas.microsoft.com/office/drawing/2014/main" id="{FC0B8E05-D433-68F8-6737-9A54279D2CF6}"/>
              </a:ext>
            </a:extLst>
          </p:cNvPr>
          <p:cNvSpPr txBox="1"/>
          <p:nvPr/>
        </p:nvSpPr>
        <p:spPr>
          <a:xfrm>
            <a:off x="9691619" y="4151791"/>
            <a:ext cx="977639" cy="246221"/>
          </a:xfrm>
          <a:prstGeom prst="rect">
            <a:avLst/>
          </a:prstGeom>
          <a:noFill/>
        </p:spPr>
        <p:txBody>
          <a:bodyPr wrap="square">
            <a:spAutoFit/>
          </a:bodyPr>
          <a:lstStyle/>
          <a:p>
            <a:r>
              <a:rPr lang="en-US" altLang="zh-CN" sz="1000" dirty="0">
                <a:solidFill>
                  <a:srgbClr val="0000FF"/>
                </a:solidFill>
              </a:rPr>
              <a:t>2</a:t>
            </a:r>
            <a:r>
              <a:rPr lang="en-US" altLang="zh-CN" sz="1000" baseline="30000" dirty="0">
                <a:solidFill>
                  <a:srgbClr val="0000FF"/>
                </a:solidFill>
              </a:rPr>
              <a:t>nd</a:t>
            </a:r>
            <a:r>
              <a:rPr lang="en-US" altLang="zh-CN" sz="1000" dirty="0">
                <a:solidFill>
                  <a:srgbClr val="0000FF"/>
                </a:solidFill>
              </a:rPr>
              <a:t> calibration</a:t>
            </a:r>
          </a:p>
        </p:txBody>
      </p:sp>
      <p:sp>
        <p:nvSpPr>
          <p:cNvPr id="84" name="文本框 83">
            <a:extLst>
              <a:ext uri="{FF2B5EF4-FFF2-40B4-BE49-F238E27FC236}">
                <a16:creationId xmlns:a16="http://schemas.microsoft.com/office/drawing/2014/main" id="{CB1C6065-C155-70D4-DEDF-01A3B0CD27FD}"/>
              </a:ext>
            </a:extLst>
          </p:cNvPr>
          <p:cNvSpPr txBox="1"/>
          <p:nvPr/>
        </p:nvSpPr>
        <p:spPr>
          <a:xfrm>
            <a:off x="7229641" y="4495730"/>
            <a:ext cx="1064305" cy="246221"/>
          </a:xfrm>
          <a:prstGeom prst="rect">
            <a:avLst/>
          </a:prstGeom>
          <a:noFill/>
        </p:spPr>
        <p:txBody>
          <a:bodyPr wrap="square">
            <a:spAutoFit/>
          </a:bodyPr>
          <a:lstStyle/>
          <a:p>
            <a:r>
              <a:rPr lang="en-US" altLang="zh-CN" sz="1000" dirty="0">
                <a:solidFill>
                  <a:srgbClr val="0000FF"/>
                </a:solidFill>
              </a:rPr>
              <a:t>1E5~1E6 pps</a:t>
            </a:r>
          </a:p>
        </p:txBody>
      </p:sp>
      <p:sp>
        <p:nvSpPr>
          <p:cNvPr id="85" name="文本框 84">
            <a:extLst>
              <a:ext uri="{FF2B5EF4-FFF2-40B4-BE49-F238E27FC236}">
                <a16:creationId xmlns:a16="http://schemas.microsoft.com/office/drawing/2014/main" id="{B13B0F37-05FD-402D-25C5-6F9AAF169946}"/>
              </a:ext>
            </a:extLst>
          </p:cNvPr>
          <p:cNvSpPr txBox="1"/>
          <p:nvPr/>
        </p:nvSpPr>
        <p:spPr>
          <a:xfrm>
            <a:off x="9672572" y="4488393"/>
            <a:ext cx="1064305" cy="246221"/>
          </a:xfrm>
          <a:prstGeom prst="rect">
            <a:avLst/>
          </a:prstGeom>
          <a:noFill/>
        </p:spPr>
        <p:txBody>
          <a:bodyPr wrap="square">
            <a:spAutoFit/>
          </a:bodyPr>
          <a:lstStyle/>
          <a:p>
            <a:r>
              <a:rPr lang="en-US" altLang="zh-CN" sz="1000" dirty="0">
                <a:solidFill>
                  <a:srgbClr val="0000FF"/>
                </a:solidFill>
              </a:rPr>
              <a:t>1E5~1E7 pps</a:t>
            </a:r>
          </a:p>
        </p:txBody>
      </p:sp>
      <p:pic>
        <p:nvPicPr>
          <p:cNvPr id="86" name="图片 85">
            <a:extLst>
              <a:ext uri="{FF2B5EF4-FFF2-40B4-BE49-F238E27FC236}">
                <a16:creationId xmlns:a16="http://schemas.microsoft.com/office/drawing/2014/main" id="{54721F16-8B68-0FB8-6962-248C60D9B335}"/>
              </a:ext>
            </a:extLst>
          </p:cNvPr>
          <p:cNvPicPr>
            <a:picLocks noChangeAspect="1"/>
          </p:cNvPicPr>
          <p:nvPr/>
        </p:nvPicPr>
        <p:blipFill rotWithShape="1">
          <a:blip r:embed="rId12"/>
          <a:srcRect l="3382" t="7013" r="923" b="9418"/>
          <a:stretch/>
        </p:blipFill>
        <p:spPr>
          <a:xfrm>
            <a:off x="9395551" y="4936021"/>
            <a:ext cx="1441427" cy="977612"/>
          </a:xfrm>
          <a:prstGeom prst="rect">
            <a:avLst/>
          </a:prstGeom>
          <a:ln>
            <a:solidFill>
              <a:schemeClr val="tx1"/>
            </a:solidFill>
          </a:ln>
        </p:spPr>
      </p:pic>
      <p:pic>
        <p:nvPicPr>
          <p:cNvPr id="87" name="图片 86">
            <a:extLst>
              <a:ext uri="{FF2B5EF4-FFF2-40B4-BE49-F238E27FC236}">
                <a16:creationId xmlns:a16="http://schemas.microsoft.com/office/drawing/2014/main" id="{0F2814AD-7646-8A84-EF24-59D5D45D36B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4707" t="31465" r="3856" b="14968"/>
          <a:stretch/>
        </p:blipFill>
        <p:spPr bwMode="auto">
          <a:xfrm rot="5400000">
            <a:off x="5887688" y="5123233"/>
            <a:ext cx="1398175" cy="694291"/>
          </a:xfrm>
          <a:prstGeom prst="rect">
            <a:avLst/>
          </a:prstGeom>
          <a:noFill/>
          <a:ln>
            <a:noFill/>
          </a:ln>
          <a:extLst>
            <a:ext uri="{53640926-AAD7-44D8-BBD7-CCE9431645EC}">
              <a14:shadowObscured xmlns:a14="http://schemas.microsoft.com/office/drawing/2010/main"/>
            </a:ext>
          </a:extLst>
        </p:spPr>
      </p:pic>
      <p:pic>
        <p:nvPicPr>
          <p:cNvPr id="88" name="图片 87">
            <a:extLst>
              <a:ext uri="{FF2B5EF4-FFF2-40B4-BE49-F238E27FC236}">
                <a16:creationId xmlns:a16="http://schemas.microsoft.com/office/drawing/2014/main" id="{DC76EFF3-D65C-3D95-823B-18E2063E0C3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54168" r="14683" b="28196"/>
          <a:stretch/>
        </p:blipFill>
        <p:spPr>
          <a:xfrm>
            <a:off x="8640802" y="4705831"/>
            <a:ext cx="694291" cy="1508807"/>
          </a:xfrm>
          <a:prstGeom prst="rect">
            <a:avLst/>
          </a:prstGeom>
        </p:spPr>
      </p:pic>
      <p:pic>
        <p:nvPicPr>
          <p:cNvPr id="89" name="图片 88">
            <a:extLst>
              <a:ext uri="{FF2B5EF4-FFF2-40B4-BE49-F238E27FC236}">
                <a16:creationId xmlns:a16="http://schemas.microsoft.com/office/drawing/2014/main" id="{0A6D9D7B-7C0C-37BC-424D-D6345BB9C5FE}"/>
              </a:ext>
            </a:extLst>
          </p:cNvPr>
          <p:cNvPicPr>
            <a:picLocks noChangeAspect="1"/>
          </p:cNvPicPr>
          <p:nvPr/>
        </p:nvPicPr>
        <p:blipFill rotWithShape="1">
          <a:blip r:embed="rId15"/>
          <a:srcRect l="11037" t="4930" r="2735"/>
          <a:stretch/>
        </p:blipFill>
        <p:spPr>
          <a:xfrm>
            <a:off x="10925374" y="4827096"/>
            <a:ext cx="1223903" cy="1352165"/>
          </a:xfrm>
          <a:prstGeom prst="rect">
            <a:avLst/>
          </a:prstGeom>
        </p:spPr>
      </p:pic>
      <p:sp>
        <p:nvSpPr>
          <p:cNvPr id="90" name="文本框 89">
            <a:extLst>
              <a:ext uri="{FF2B5EF4-FFF2-40B4-BE49-F238E27FC236}">
                <a16:creationId xmlns:a16="http://schemas.microsoft.com/office/drawing/2014/main" id="{2FE8C725-A481-42EF-51C1-E7FA666CD328}"/>
              </a:ext>
            </a:extLst>
          </p:cNvPr>
          <p:cNvSpPr txBox="1"/>
          <p:nvPr/>
        </p:nvSpPr>
        <p:spPr>
          <a:xfrm>
            <a:off x="10062176" y="5481214"/>
            <a:ext cx="774802" cy="246221"/>
          </a:xfrm>
          <a:prstGeom prst="rect">
            <a:avLst/>
          </a:prstGeom>
          <a:noFill/>
        </p:spPr>
        <p:txBody>
          <a:bodyPr wrap="square">
            <a:spAutoFit/>
          </a:bodyPr>
          <a:lstStyle/>
          <a:p>
            <a:r>
              <a:rPr lang="en-US" altLang="zh-CN" sz="1000" dirty="0">
                <a:solidFill>
                  <a:srgbClr val="0000FF"/>
                </a:solidFill>
              </a:rPr>
              <a:t>R</a:t>
            </a:r>
            <a:r>
              <a:rPr lang="en-US" altLang="zh-CN" sz="1000" baseline="30000" dirty="0">
                <a:solidFill>
                  <a:srgbClr val="0000FF"/>
                </a:solidFill>
              </a:rPr>
              <a:t>2</a:t>
            </a:r>
            <a:r>
              <a:rPr lang="en-US" altLang="zh-CN" sz="1000" dirty="0">
                <a:solidFill>
                  <a:srgbClr val="0000FF"/>
                </a:solidFill>
              </a:rPr>
              <a:t>&gt;0.999</a:t>
            </a:r>
          </a:p>
        </p:txBody>
      </p:sp>
      <p:pic>
        <p:nvPicPr>
          <p:cNvPr id="91" name="图片 90">
            <a:extLst>
              <a:ext uri="{FF2B5EF4-FFF2-40B4-BE49-F238E27FC236}">
                <a16:creationId xmlns:a16="http://schemas.microsoft.com/office/drawing/2014/main" id="{8D8AB1BF-B11F-6BC9-AFBF-CFFFB60BA333}"/>
              </a:ext>
            </a:extLst>
          </p:cNvPr>
          <p:cNvPicPr>
            <a:picLocks noChangeAspect="1"/>
          </p:cNvPicPr>
          <p:nvPr/>
        </p:nvPicPr>
        <p:blipFill>
          <a:blip r:embed="rId16"/>
          <a:stretch>
            <a:fillRect/>
          </a:stretch>
        </p:blipFill>
        <p:spPr>
          <a:xfrm>
            <a:off x="6983067" y="5476463"/>
            <a:ext cx="1571750" cy="586165"/>
          </a:xfrm>
          <a:prstGeom prst="rect">
            <a:avLst/>
          </a:prstGeom>
        </p:spPr>
      </p:pic>
      <p:pic>
        <p:nvPicPr>
          <p:cNvPr id="92" name="图片 91">
            <a:extLst>
              <a:ext uri="{FF2B5EF4-FFF2-40B4-BE49-F238E27FC236}">
                <a16:creationId xmlns:a16="http://schemas.microsoft.com/office/drawing/2014/main" id="{4A7E1172-E789-0CEC-5398-F60E6025630B}"/>
              </a:ext>
            </a:extLst>
          </p:cNvPr>
          <p:cNvPicPr>
            <a:picLocks noChangeAspect="1"/>
          </p:cNvPicPr>
          <p:nvPr/>
        </p:nvPicPr>
        <p:blipFill>
          <a:blip r:embed="rId17"/>
          <a:stretch>
            <a:fillRect/>
          </a:stretch>
        </p:blipFill>
        <p:spPr>
          <a:xfrm>
            <a:off x="6974108" y="4881463"/>
            <a:ext cx="1614121" cy="569827"/>
          </a:xfrm>
          <a:prstGeom prst="rect">
            <a:avLst/>
          </a:prstGeom>
        </p:spPr>
      </p:pic>
      <p:sp>
        <p:nvSpPr>
          <p:cNvPr id="95" name="文本框 94">
            <a:extLst>
              <a:ext uri="{FF2B5EF4-FFF2-40B4-BE49-F238E27FC236}">
                <a16:creationId xmlns:a16="http://schemas.microsoft.com/office/drawing/2014/main" id="{8EFF7087-E9AB-E26E-4130-208C0691F3A6}"/>
              </a:ext>
            </a:extLst>
          </p:cNvPr>
          <p:cNvSpPr txBox="1"/>
          <p:nvPr/>
        </p:nvSpPr>
        <p:spPr>
          <a:xfrm>
            <a:off x="1313404" y="1028427"/>
            <a:ext cx="9436011" cy="970266"/>
          </a:xfrm>
          <a:prstGeom prst="rect">
            <a:avLst/>
          </a:prstGeom>
          <a:noFill/>
          <a:ln w="28575">
            <a:solidFill>
              <a:schemeClr val="tx1"/>
            </a:solidFill>
            <a:prstDash val="sysDash"/>
          </a:ln>
        </p:spPr>
        <p:txBody>
          <a:bodyPr wrap="square">
            <a:spAutoFit/>
          </a:bodyPr>
          <a:lstStyle/>
          <a:p>
            <a:pPr algn="ctr">
              <a:lnSpc>
                <a:spcPct val="125000"/>
              </a:lnSpc>
            </a:pPr>
            <a:r>
              <a:rPr lang="en-US" altLang="zh-CN" sz="2400" b="1" dirty="0">
                <a:solidFill>
                  <a:srgbClr val="C00000"/>
                </a:solidFill>
                <a:latin typeface="Arial" panose="020B0604020202020204" pitchFamily="34" charset="0"/>
                <a:cs typeface="Arial" panose="020B0604020202020204" pitchFamily="34" charset="0"/>
              </a:rPr>
              <a:t>Independently</a:t>
            </a:r>
            <a:r>
              <a:rPr lang="en-US" altLang="zh-CN" sz="2400" b="1" dirty="0">
                <a:solidFill>
                  <a:srgbClr val="002060"/>
                </a:solidFill>
                <a:latin typeface="Arial" panose="020B0604020202020204" pitchFamily="34" charset="0"/>
                <a:cs typeface="Arial" panose="020B0604020202020204" pitchFamily="34" charset="0"/>
              </a:rPr>
              <a:t> develop the entire process </a:t>
            </a:r>
            <a:r>
              <a:rPr lang="en-US" altLang="zh-CN" sz="2400" b="1">
                <a:solidFill>
                  <a:srgbClr val="002060"/>
                </a:solidFill>
                <a:latin typeface="Arial" panose="020B0604020202020204" pitchFamily="34" charset="0"/>
                <a:cs typeface="Arial" panose="020B0604020202020204" pitchFamily="34" charset="0"/>
              </a:rPr>
              <a:t>of  MIC probe </a:t>
            </a:r>
            <a:r>
              <a:rPr lang="en-US" altLang="zh-CN" sz="2400" b="1" dirty="0">
                <a:solidFill>
                  <a:srgbClr val="002060"/>
                </a:solidFill>
                <a:latin typeface="Arial" panose="020B0604020202020204" pitchFamily="34" charset="0"/>
                <a:cs typeface="Arial" panose="020B0604020202020204" pitchFamily="34" charset="0"/>
              </a:rPr>
              <a:t>design, electronics development, data processing, and interaction</a:t>
            </a:r>
            <a:endParaRPr lang="zh-CN" altLang="en-US" sz="2400" b="1" dirty="0">
              <a:solidFill>
                <a:srgbClr val="C00000"/>
              </a:solidFill>
              <a:latin typeface="Arial" panose="020B0604020202020204" pitchFamily="34" charset="0"/>
              <a:cs typeface="Arial" panose="020B0604020202020204" pitchFamily="34" charset="0"/>
            </a:endParaRPr>
          </a:p>
        </p:txBody>
      </p:sp>
      <p:sp>
        <p:nvSpPr>
          <p:cNvPr id="53" name="文本框 52">
            <a:extLst>
              <a:ext uri="{FF2B5EF4-FFF2-40B4-BE49-F238E27FC236}">
                <a16:creationId xmlns:a16="http://schemas.microsoft.com/office/drawing/2014/main" id="{EFE40BBE-08B7-1BCA-1819-CC486E971DC9}"/>
              </a:ext>
            </a:extLst>
          </p:cNvPr>
          <p:cNvSpPr txBox="1"/>
          <p:nvPr/>
        </p:nvSpPr>
        <p:spPr>
          <a:xfrm>
            <a:off x="10749415" y="1105152"/>
            <a:ext cx="1440160" cy="923330"/>
          </a:xfrm>
          <a:prstGeom prst="rect">
            <a:avLst/>
          </a:prstGeom>
          <a:noFill/>
        </p:spPr>
        <p:txBody>
          <a:bodyPr wrap="square" rtlCol="0">
            <a:spAutoFit/>
          </a:bodyPr>
          <a:lstStyle/>
          <a:p>
            <a:pPr marL="285750" indent="-285750">
              <a:buFont typeface="Wingdings" panose="05000000000000000000" pitchFamily="2" charset="2"/>
              <a:buChar char="ü"/>
            </a:pPr>
            <a:r>
              <a:rPr lang="en-US" altLang="zh-CN" dirty="0">
                <a:solidFill>
                  <a:srgbClr val="0000FF"/>
                </a:solidFill>
              </a:rPr>
              <a:t>Online</a:t>
            </a:r>
          </a:p>
          <a:p>
            <a:pPr marL="285750" indent="-285750">
              <a:buFont typeface="Wingdings" panose="05000000000000000000" pitchFamily="2" charset="2"/>
              <a:buChar char="ü"/>
            </a:pPr>
            <a:r>
              <a:rPr lang="en-US" altLang="zh-CN" dirty="0">
                <a:solidFill>
                  <a:srgbClr val="0000FF"/>
                </a:solidFill>
              </a:rPr>
              <a:t>Accurate</a:t>
            </a:r>
          </a:p>
          <a:p>
            <a:pPr marL="285750" indent="-285750">
              <a:buFont typeface="Wingdings" panose="05000000000000000000" pitchFamily="2" charset="2"/>
              <a:buChar char="ü"/>
            </a:pPr>
            <a:r>
              <a:rPr lang="en-US" altLang="zh-CN" dirty="0">
                <a:solidFill>
                  <a:srgbClr val="0000FF"/>
                </a:solidFill>
              </a:rPr>
              <a:t>Flexible</a:t>
            </a:r>
            <a:endParaRPr lang="zh-CN" altLang="en-US" dirty="0">
              <a:solidFill>
                <a:srgbClr val="0000FF"/>
              </a:solidFill>
            </a:endParaRPr>
          </a:p>
        </p:txBody>
      </p:sp>
      <p:sp>
        <p:nvSpPr>
          <p:cNvPr id="94" name="文本框 93">
            <a:extLst>
              <a:ext uri="{FF2B5EF4-FFF2-40B4-BE49-F238E27FC236}">
                <a16:creationId xmlns:a16="http://schemas.microsoft.com/office/drawing/2014/main" id="{06AF965E-27B7-080C-1BA1-3D082B2C9096}"/>
              </a:ext>
            </a:extLst>
          </p:cNvPr>
          <p:cNvSpPr txBox="1"/>
          <p:nvPr/>
        </p:nvSpPr>
        <p:spPr>
          <a:xfrm>
            <a:off x="3006011" y="6182187"/>
            <a:ext cx="6038750" cy="461665"/>
          </a:xfrm>
          <a:prstGeom prst="rect">
            <a:avLst/>
          </a:prstGeom>
          <a:noFill/>
        </p:spPr>
        <p:txBody>
          <a:bodyPr wrap="square">
            <a:spAutoFit/>
          </a:bodyPr>
          <a:lstStyle/>
          <a:p>
            <a:pPr marL="285750" indent="-285750" algn="ctr">
              <a:buFont typeface="Wingdings" panose="05000000000000000000" pitchFamily="2" charset="2"/>
              <a:buChar char="ü"/>
            </a:pPr>
            <a:r>
              <a:rPr lang="en-US" altLang="zh-CN" sz="2400" b="1" dirty="0">
                <a:solidFill>
                  <a:srgbClr val="C00000"/>
                </a:solidFill>
                <a:latin typeface="Arial" panose="020B0604020202020204" pitchFamily="34" charset="0"/>
                <a:ea typeface="+mn-ea"/>
                <a:cs typeface="Arial" panose="020B0604020202020204" pitchFamily="34" charset="0"/>
              </a:rPr>
              <a:t>Accurate measurement at terminals!</a:t>
            </a:r>
          </a:p>
        </p:txBody>
      </p:sp>
      <p:sp>
        <p:nvSpPr>
          <p:cNvPr id="93" name="文本框 92">
            <a:extLst>
              <a:ext uri="{FF2B5EF4-FFF2-40B4-BE49-F238E27FC236}">
                <a16:creationId xmlns:a16="http://schemas.microsoft.com/office/drawing/2014/main" id="{25281436-1CCF-E78D-460E-E6C1872AAD1A}"/>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13</a:t>
            </a:r>
          </a:p>
        </p:txBody>
      </p:sp>
    </p:spTree>
    <p:extLst>
      <p:ext uri="{BB962C8B-B14F-4D97-AF65-F5344CB8AC3E}">
        <p14:creationId xmlns:p14="http://schemas.microsoft.com/office/powerpoint/2010/main" val="1964711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形用户界面&#10;&#10;描述已自动生成">
            <a:extLst>
              <a:ext uri="{FF2B5EF4-FFF2-40B4-BE49-F238E27FC236}">
                <a16:creationId xmlns:a16="http://schemas.microsoft.com/office/drawing/2014/main" id="{9A806C60-2572-83E7-407C-256FEE71AFA1}"/>
              </a:ext>
            </a:extLst>
          </p:cNvPr>
          <p:cNvPicPr>
            <a:picLocks noChangeAspect="1"/>
          </p:cNvPicPr>
          <p:nvPr/>
        </p:nvPicPr>
        <p:blipFill rotWithShape="1">
          <a:blip r:embed="rId3">
            <a:extLst>
              <a:ext uri="{28A0092B-C50C-407E-A947-70E740481C1C}">
                <a14:useLocalDpi xmlns:a14="http://schemas.microsoft.com/office/drawing/2010/main" val="0"/>
              </a:ext>
            </a:extLst>
          </a:blip>
          <a:srcRect l="52413" t="43447" r="4767" b="29525"/>
          <a:stretch/>
        </p:blipFill>
        <p:spPr>
          <a:xfrm>
            <a:off x="5325974" y="4151218"/>
            <a:ext cx="6781806" cy="2458702"/>
          </a:xfrm>
          <a:prstGeom prst="rect">
            <a:avLst/>
          </a:prstGeom>
        </p:spPr>
      </p:pic>
      <p:pic>
        <p:nvPicPr>
          <p:cNvPr id="9" name="图片 8" descr="图形用户界面&#10;&#10;描述已自动生成">
            <a:extLst>
              <a:ext uri="{FF2B5EF4-FFF2-40B4-BE49-F238E27FC236}">
                <a16:creationId xmlns:a16="http://schemas.microsoft.com/office/drawing/2014/main" id="{707FCCE0-D264-A1BD-2B9E-E13A1154BA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950" y="3855539"/>
            <a:ext cx="4860867" cy="2792030"/>
          </a:xfrm>
          <a:prstGeom prst="rect">
            <a:avLst/>
          </a:prstGeom>
        </p:spPr>
      </p:pic>
      <p:sp>
        <p:nvSpPr>
          <p:cNvPr id="2" name="矩形 1">
            <a:extLst>
              <a:ext uri="{FF2B5EF4-FFF2-40B4-BE49-F238E27FC236}">
                <a16:creationId xmlns:a16="http://schemas.microsoft.com/office/drawing/2014/main" id="{962AE913-2310-43B5-A748-E7AEC621009A}"/>
              </a:ext>
            </a:extLst>
          </p:cNvPr>
          <p:cNvSpPr/>
          <p:nvPr/>
        </p:nvSpPr>
        <p:spPr>
          <a:xfrm>
            <a:off x="0" y="83932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116CFA83-2FE2-4B8D-9592-EA17C1A71E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ED6FFA26-B3CB-4930-9787-31EB86937CC3}"/>
              </a:ext>
            </a:extLst>
          </p:cNvPr>
          <p:cNvPicPr>
            <a:picLocks noChangeAspect="1"/>
          </p:cNvPicPr>
          <p:nvPr/>
        </p:nvPicPr>
        <p:blipFill rotWithShape="1">
          <a:blip r:embed="rId5">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sp>
        <p:nvSpPr>
          <p:cNvPr id="5" name="文本框 4">
            <a:extLst>
              <a:ext uri="{FF2B5EF4-FFF2-40B4-BE49-F238E27FC236}">
                <a16:creationId xmlns:a16="http://schemas.microsoft.com/office/drawing/2014/main" id="{6FE80FA4-5721-4A44-875F-5887B1870FFE}"/>
              </a:ext>
            </a:extLst>
          </p:cNvPr>
          <p:cNvSpPr txBox="1"/>
          <p:nvPr/>
        </p:nvSpPr>
        <p:spPr>
          <a:xfrm>
            <a:off x="4120495" y="116632"/>
            <a:ext cx="3877985" cy="646331"/>
          </a:xfrm>
          <a:prstGeom prst="rect">
            <a:avLst/>
          </a:prstGeom>
          <a:noFill/>
        </p:spPr>
        <p:txBody>
          <a:bodyPr wrap="none" rtlCol="0">
            <a:spAutoFit/>
          </a:bodyPr>
          <a:lstStyle/>
          <a:p>
            <a:r>
              <a:rPr lang="en-US" altLang="zh-CN" sz="3600" b="1" dirty="0">
                <a:solidFill>
                  <a:srgbClr val="004098"/>
                </a:solidFill>
                <a:latin typeface="Arial" panose="020B0604020202020204" pitchFamily="34" charset="0"/>
                <a:cs typeface="Arial" panose="020B0604020202020204" pitchFamily="34" charset="0"/>
              </a:rPr>
              <a:t>Beam Uniformity</a:t>
            </a: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459AC03D-0820-AB66-010B-4599556192AD}"/>
                  </a:ext>
                </a:extLst>
              </p:cNvPr>
              <p:cNvSpPr txBox="1"/>
              <p:nvPr/>
            </p:nvSpPr>
            <p:spPr>
              <a:xfrm>
                <a:off x="8256943" y="1452529"/>
                <a:ext cx="3224431" cy="61549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altLang="zh-CN" i="1" smtClean="0">
                          <a:solidFill>
                            <a:srgbClr val="0000FF"/>
                          </a:solidFill>
                          <a:latin typeface="Cambria Math" panose="02040503050406030204" pitchFamily="18" charset="0"/>
                          <a:ea typeface="微软雅黑" panose="020B0503020204020204" pitchFamily="34" charset="-122"/>
                        </a:rPr>
                        <m:t>U</m:t>
                      </m:r>
                      <m:r>
                        <a:rPr lang="en-US" altLang="zh-CN" b="0" i="1" smtClean="0">
                          <a:solidFill>
                            <a:srgbClr val="0000FF"/>
                          </a:solidFill>
                          <a:latin typeface="Cambria Math" panose="02040503050406030204" pitchFamily="18" charset="0"/>
                          <a:ea typeface="微软雅黑" panose="020B0503020204020204" pitchFamily="34" charset="-122"/>
                        </a:rPr>
                        <m:t>=(1−</m:t>
                      </m:r>
                      <m:f>
                        <m:fPr>
                          <m:ctrlPr>
                            <a:rPr lang="en-US" altLang="zh-CN" b="0" i="1" smtClean="0">
                              <a:solidFill>
                                <a:srgbClr val="0000FF"/>
                              </a:solidFill>
                              <a:latin typeface="Cambria Math" panose="02040503050406030204" pitchFamily="18" charset="0"/>
                              <a:ea typeface="微软雅黑" panose="020B0503020204020204" pitchFamily="34" charset="-122"/>
                            </a:rPr>
                          </m:ctrlPr>
                        </m:fPr>
                        <m:num>
                          <m:r>
                            <a:rPr lang="en-US" altLang="zh-CN" b="0" i="1" smtClean="0">
                              <a:solidFill>
                                <a:srgbClr val="0000FF"/>
                              </a:solidFill>
                              <a:latin typeface="Cambria Math" panose="02040503050406030204" pitchFamily="18" charset="0"/>
                              <a:ea typeface="微软雅黑" panose="020B0503020204020204" pitchFamily="34" charset="-122"/>
                            </a:rPr>
                            <m:t>𝑀𝑎𝑥</m:t>
                          </m:r>
                          <m:r>
                            <a:rPr lang="en-US" altLang="zh-CN" b="0" i="1" smtClean="0">
                              <a:solidFill>
                                <a:srgbClr val="0000FF"/>
                              </a:solidFill>
                              <a:latin typeface="Cambria Math" panose="02040503050406030204" pitchFamily="18" charset="0"/>
                              <a:ea typeface="微软雅黑" panose="020B0503020204020204" pitchFamily="34" charset="-122"/>
                            </a:rPr>
                            <m:t>−</m:t>
                          </m:r>
                          <m:r>
                            <a:rPr lang="en-US" altLang="zh-CN" b="0" i="1" smtClean="0">
                              <a:solidFill>
                                <a:srgbClr val="0000FF"/>
                              </a:solidFill>
                              <a:latin typeface="Cambria Math" panose="02040503050406030204" pitchFamily="18" charset="0"/>
                              <a:ea typeface="微软雅黑" panose="020B0503020204020204" pitchFamily="34" charset="-122"/>
                            </a:rPr>
                            <m:t>𝑀𝑖𝑛</m:t>
                          </m:r>
                        </m:num>
                        <m:den>
                          <m:r>
                            <a:rPr lang="en-US" altLang="zh-CN" b="0" i="1" smtClean="0">
                              <a:solidFill>
                                <a:srgbClr val="0000FF"/>
                              </a:solidFill>
                              <a:latin typeface="Cambria Math" panose="02040503050406030204" pitchFamily="18" charset="0"/>
                              <a:ea typeface="微软雅黑" panose="020B0503020204020204" pitchFamily="34" charset="-122"/>
                            </a:rPr>
                            <m:t>𝑀𝑎𝑥</m:t>
                          </m:r>
                          <m:r>
                            <a:rPr lang="en-US" altLang="zh-CN" b="0" i="1" smtClean="0">
                              <a:solidFill>
                                <a:srgbClr val="0000FF"/>
                              </a:solidFill>
                              <a:latin typeface="Cambria Math" panose="02040503050406030204" pitchFamily="18" charset="0"/>
                              <a:ea typeface="微软雅黑" panose="020B0503020204020204" pitchFamily="34" charset="-122"/>
                            </a:rPr>
                            <m:t>+</m:t>
                          </m:r>
                          <m:r>
                            <a:rPr lang="en-US" altLang="zh-CN" b="0" i="1" smtClean="0">
                              <a:solidFill>
                                <a:srgbClr val="0000FF"/>
                              </a:solidFill>
                              <a:latin typeface="Cambria Math" panose="02040503050406030204" pitchFamily="18" charset="0"/>
                              <a:ea typeface="微软雅黑" panose="020B0503020204020204" pitchFamily="34" charset="-122"/>
                            </a:rPr>
                            <m:t>𝑀𝑖𝑛</m:t>
                          </m:r>
                        </m:den>
                      </m:f>
                      <m:r>
                        <a:rPr lang="en-US" altLang="zh-CN" b="0" i="1" smtClean="0">
                          <a:solidFill>
                            <a:srgbClr val="0000FF"/>
                          </a:solidFill>
                          <a:latin typeface="Cambria Math" panose="02040503050406030204" pitchFamily="18" charset="0"/>
                          <a:ea typeface="微软雅黑" panose="020B0503020204020204" pitchFamily="34" charset="-122"/>
                        </a:rPr>
                        <m:t>)</m:t>
                      </m:r>
                      <m:r>
                        <a:rPr lang="en-US" altLang="zh-CN" b="0" i="1" smtClean="0">
                          <a:solidFill>
                            <a:srgbClr val="0000FF"/>
                          </a:solidFill>
                          <a:latin typeface="Cambria Math" panose="02040503050406030204" pitchFamily="18" charset="0"/>
                          <a:ea typeface="Cambria Math" panose="02040503050406030204" pitchFamily="18" charset="0"/>
                        </a:rPr>
                        <m:t>×100%</m:t>
                      </m:r>
                    </m:oMath>
                  </m:oMathPara>
                </a14:m>
                <a:endParaRPr lang="zh-CN" altLang="en-US" dirty="0">
                  <a:solidFill>
                    <a:srgbClr val="0000FF"/>
                  </a:solidFill>
                  <a:latin typeface="Times New Roman" panose="02020603050405020304" pitchFamily="18" charset="0"/>
                  <a:ea typeface="微软雅黑" panose="020B0503020204020204" pitchFamily="34" charset="-122"/>
                </a:endParaRPr>
              </a:p>
            </p:txBody>
          </p:sp>
        </mc:Choice>
        <mc:Fallback xmlns="">
          <p:sp>
            <p:nvSpPr>
              <p:cNvPr id="14" name="文本框 13">
                <a:extLst>
                  <a:ext uri="{FF2B5EF4-FFF2-40B4-BE49-F238E27FC236}">
                    <a16:creationId xmlns:a16="http://schemas.microsoft.com/office/drawing/2014/main" id="{459AC03D-0820-AB66-010B-4599556192AD}"/>
                  </a:ext>
                </a:extLst>
              </p:cNvPr>
              <p:cNvSpPr txBox="1">
                <a:spLocks noRot="1" noChangeAspect="1" noMove="1" noResize="1" noEditPoints="1" noAdjustHandles="1" noChangeArrowheads="1" noChangeShapeType="1" noTextEdit="1"/>
              </p:cNvSpPr>
              <p:nvPr/>
            </p:nvSpPr>
            <p:spPr>
              <a:xfrm>
                <a:off x="8256943" y="1452529"/>
                <a:ext cx="3224431" cy="615490"/>
              </a:xfrm>
              <a:prstGeom prst="rect">
                <a:avLst/>
              </a:prstGeom>
              <a:blipFill>
                <a:blip r:embed="rId6"/>
                <a:stretch>
                  <a:fillRect/>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1E89F3E5-00AE-AAAC-29D7-8187C47140C4}"/>
              </a:ext>
            </a:extLst>
          </p:cNvPr>
          <p:cNvSpPr txBox="1"/>
          <p:nvPr/>
        </p:nvSpPr>
        <p:spPr>
          <a:xfrm>
            <a:off x="5325974" y="1532931"/>
            <a:ext cx="5894243" cy="439287"/>
          </a:xfrm>
          <a:prstGeom prst="rect">
            <a:avLst/>
          </a:prstGeom>
          <a:noFill/>
        </p:spPr>
        <p:txBody>
          <a:bodyPr wrap="square">
            <a:spAutoFit/>
          </a:bodyPr>
          <a:lstStyle/>
          <a:p>
            <a:pPr marL="342900" indent="-342900">
              <a:lnSpc>
                <a:spcPct val="125000"/>
              </a:lnSpc>
              <a:buFont typeface="Wingdings" panose="05000000000000000000" pitchFamily="2" charset="2"/>
              <a:buChar char="p"/>
            </a:pPr>
            <a:r>
              <a:rPr lang="en-US" altLang="zh-CN" sz="2000" b="1" dirty="0">
                <a:solidFill>
                  <a:srgbClr val="002060"/>
                </a:solidFill>
                <a:latin typeface="Arial" panose="020B0604020202020204" pitchFamily="34" charset="0"/>
                <a:cs typeface="Arial" panose="020B0604020202020204" pitchFamily="34" charset="0"/>
              </a:rPr>
              <a:t>Beam uniformity :</a:t>
            </a:r>
          </a:p>
        </p:txBody>
      </p:sp>
      <p:pic>
        <p:nvPicPr>
          <p:cNvPr id="41" name="图片 40" descr="图形用户界面, 应用程序&#10;&#10;描述已自动生成">
            <a:extLst>
              <a:ext uri="{FF2B5EF4-FFF2-40B4-BE49-F238E27FC236}">
                <a16:creationId xmlns:a16="http://schemas.microsoft.com/office/drawing/2014/main" id="{E56B0ABE-8A33-E0B7-11FF-223582E23C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281" y="937383"/>
            <a:ext cx="4824536" cy="2879820"/>
          </a:xfrm>
          <a:prstGeom prst="rect">
            <a:avLst/>
          </a:prstGeom>
        </p:spPr>
      </p:pic>
      <p:sp>
        <p:nvSpPr>
          <p:cNvPr id="43" name="文本框 42">
            <a:extLst>
              <a:ext uri="{FF2B5EF4-FFF2-40B4-BE49-F238E27FC236}">
                <a16:creationId xmlns:a16="http://schemas.microsoft.com/office/drawing/2014/main" id="{750D3BE7-ECD9-66EF-429E-DE048D4040EA}"/>
              </a:ext>
            </a:extLst>
          </p:cNvPr>
          <p:cNvSpPr txBox="1"/>
          <p:nvPr/>
        </p:nvSpPr>
        <p:spPr>
          <a:xfrm>
            <a:off x="960361" y="937383"/>
            <a:ext cx="3276364" cy="307777"/>
          </a:xfrm>
          <a:prstGeom prst="rect">
            <a:avLst/>
          </a:prstGeom>
          <a:solidFill>
            <a:schemeClr val="bg2"/>
          </a:solidFill>
        </p:spPr>
        <p:txBody>
          <a:bodyPr wrap="square">
            <a:spAutoFit/>
          </a:bodyPr>
          <a:lstStyle/>
          <a:p>
            <a:r>
              <a:rPr lang="en-US" altLang="zh-CN" sz="1400" b="1" dirty="0">
                <a:latin typeface="+mn-lt"/>
              </a:rPr>
              <a:t>SESRI MICs Data Acquisition Interface</a:t>
            </a:r>
            <a:endParaRPr lang="en-US" altLang="zh-CN" sz="1400" b="1" dirty="0">
              <a:solidFill>
                <a:srgbClr val="FF0000"/>
              </a:solidFill>
              <a:latin typeface="+mn-lt"/>
            </a:endParaRPr>
          </a:p>
        </p:txBody>
      </p:sp>
      <p:sp>
        <p:nvSpPr>
          <p:cNvPr id="44" name="文本框 43">
            <a:extLst>
              <a:ext uri="{FF2B5EF4-FFF2-40B4-BE49-F238E27FC236}">
                <a16:creationId xmlns:a16="http://schemas.microsoft.com/office/drawing/2014/main" id="{4EAE72CB-D1F6-4059-4452-8C9269D92DAB}"/>
              </a:ext>
            </a:extLst>
          </p:cNvPr>
          <p:cNvSpPr txBox="1"/>
          <p:nvPr/>
        </p:nvSpPr>
        <p:spPr>
          <a:xfrm>
            <a:off x="1023206" y="3845248"/>
            <a:ext cx="3240524" cy="307777"/>
          </a:xfrm>
          <a:prstGeom prst="rect">
            <a:avLst/>
          </a:prstGeom>
          <a:solidFill>
            <a:schemeClr val="bg2"/>
          </a:solidFill>
        </p:spPr>
        <p:txBody>
          <a:bodyPr wrap="square">
            <a:spAutoFit/>
          </a:bodyPr>
          <a:lstStyle/>
          <a:p>
            <a:r>
              <a:rPr lang="en-US" altLang="zh-CN" sz="1400" b="1" dirty="0">
                <a:latin typeface="+mn-lt"/>
              </a:rPr>
              <a:t>SESRI MICs Data Acquisition Interface</a:t>
            </a:r>
            <a:endParaRPr lang="en-US" altLang="zh-CN" sz="1400" b="1" dirty="0">
              <a:solidFill>
                <a:srgbClr val="FF0000"/>
              </a:solidFill>
              <a:latin typeface="+mn-lt"/>
            </a:endParaRPr>
          </a:p>
        </p:txBody>
      </p:sp>
      <p:sp>
        <p:nvSpPr>
          <p:cNvPr id="45" name="文本框 44">
            <a:extLst>
              <a:ext uri="{FF2B5EF4-FFF2-40B4-BE49-F238E27FC236}">
                <a16:creationId xmlns:a16="http://schemas.microsoft.com/office/drawing/2014/main" id="{0C937674-3095-9CBD-048C-ABE3076D1009}"/>
              </a:ext>
            </a:extLst>
          </p:cNvPr>
          <p:cNvSpPr txBox="1"/>
          <p:nvPr/>
        </p:nvSpPr>
        <p:spPr>
          <a:xfrm>
            <a:off x="2292509" y="3446093"/>
            <a:ext cx="2620341" cy="292388"/>
          </a:xfrm>
          <a:prstGeom prst="rect">
            <a:avLst/>
          </a:prstGeom>
          <a:solidFill>
            <a:schemeClr val="bg1"/>
          </a:solidFill>
        </p:spPr>
        <p:txBody>
          <a:bodyPr wrap="square" rtlCol="0">
            <a:spAutoFit/>
          </a:bodyPr>
          <a:lstStyle/>
          <a:p>
            <a:pPr algn="ctr"/>
            <a:r>
              <a:rPr lang="en-US" altLang="zh-CN" sz="1300" b="1" dirty="0">
                <a:latin typeface="微软雅黑" panose="020B0503020204020204" pitchFamily="34" charset="-122"/>
                <a:ea typeface="微软雅黑" panose="020B0503020204020204" pitchFamily="34" charset="-122"/>
              </a:rPr>
              <a:t>scanning magnets power off</a:t>
            </a:r>
          </a:p>
        </p:txBody>
      </p:sp>
      <p:sp>
        <p:nvSpPr>
          <p:cNvPr id="46" name="文本框 45">
            <a:extLst>
              <a:ext uri="{FF2B5EF4-FFF2-40B4-BE49-F238E27FC236}">
                <a16:creationId xmlns:a16="http://schemas.microsoft.com/office/drawing/2014/main" id="{FA7D87AA-AB22-E095-D06F-8EA3F4E498D6}"/>
              </a:ext>
            </a:extLst>
          </p:cNvPr>
          <p:cNvSpPr txBox="1"/>
          <p:nvPr/>
        </p:nvSpPr>
        <p:spPr>
          <a:xfrm>
            <a:off x="2207568" y="6247191"/>
            <a:ext cx="2620341" cy="292388"/>
          </a:xfrm>
          <a:prstGeom prst="rect">
            <a:avLst/>
          </a:prstGeom>
          <a:solidFill>
            <a:schemeClr val="bg1"/>
          </a:solidFill>
        </p:spPr>
        <p:txBody>
          <a:bodyPr wrap="square" rtlCol="0">
            <a:spAutoFit/>
          </a:bodyPr>
          <a:lstStyle/>
          <a:p>
            <a:pPr algn="ctr"/>
            <a:r>
              <a:rPr lang="en-US" altLang="zh-CN" sz="1300" b="1" dirty="0">
                <a:latin typeface="微软雅黑" panose="020B0503020204020204" pitchFamily="34" charset="-122"/>
                <a:ea typeface="微软雅黑" panose="020B0503020204020204" pitchFamily="34" charset="-122"/>
              </a:rPr>
              <a:t>scanning magnets power on</a:t>
            </a:r>
          </a:p>
        </p:txBody>
      </p:sp>
      <p:sp>
        <p:nvSpPr>
          <p:cNvPr id="48" name="文本框 47">
            <a:extLst>
              <a:ext uri="{FF2B5EF4-FFF2-40B4-BE49-F238E27FC236}">
                <a16:creationId xmlns:a16="http://schemas.microsoft.com/office/drawing/2014/main" id="{18E742EE-FD3B-8995-88AA-55ED832F90F2}"/>
              </a:ext>
            </a:extLst>
          </p:cNvPr>
          <p:cNvSpPr txBox="1"/>
          <p:nvPr/>
        </p:nvSpPr>
        <p:spPr>
          <a:xfrm>
            <a:off x="6692547" y="5308843"/>
            <a:ext cx="4413826" cy="511807"/>
          </a:xfrm>
          <a:prstGeom prst="rect">
            <a:avLst/>
          </a:prstGeom>
          <a:noFill/>
        </p:spPr>
        <p:txBody>
          <a:bodyPr wrap="square">
            <a:spAutoFit/>
          </a:bodyPr>
          <a:lstStyle/>
          <a:p>
            <a:pPr algn="ctr">
              <a:lnSpc>
                <a:spcPct val="125000"/>
              </a:lnSpc>
            </a:pPr>
            <a:r>
              <a:rPr lang="en-US" altLang="zh-CN" sz="2400" b="1" u="sng"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Uniformity = 79% &lt; 90%</a:t>
            </a:r>
            <a:endParaRPr lang="en-US" altLang="zh-CN" sz="2400" b="1" u="sng"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a16="http://schemas.microsoft.com/office/drawing/2014/main" id="{14048450-B971-B363-367B-0C00C0A72AA9}"/>
              </a:ext>
            </a:extLst>
          </p:cNvPr>
          <p:cNvSpPr/>
          <p:nvPr/>
        </p:nvSpPr>
        <p:spPr>
          <a:xfrm>
            <a:off x="2689325" y="4934368"/>
            <a:ext cx="2278467" cy="1026853"/>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右 18">
            <a:extLst>
              <a:ext uri="{FF2B5EF4-FFF2-40B4-BE49-F238E27FC236}">
                <a16:creationId xmlns:a16="http://schemas.microsoft.com/office/drawing/2014/main" id="{6F4F45F5-CF87-47D5-2B24-1991558A612A}"/>
              </a:ext>
            </a:extLst>
          </p:cNvPr>
          <p:cNvSpPr/>
          <p:nvPr/>
        </p:nvSpPr>
        <p:spPr>
          <a:xfrm>
            <a:off x="5079365" y="5210207"/>
            <a:ext cx="513933" cy="419884"/>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FF"/>
              </a:solidFill>
            </a:endParaRPr>
          </a:p>
        </p:txBody>
      </p:sp>
      <p:sp>
        <p:nvSpPr>
          <p:cNvPr id="21" name="文本框 20">
            <a:extLst>
              <a:ext uri="{FF2B5EF4-FFF2-40B4-BE49-F238E27FC236}">
                <a16:creationId xmlns:a16="http://schemas.microsoft.com/office/drawing/2014/main" id="{4F025006-C820-47F0-9BB5-668F551532D0}"/>
              </a:ext>
            </a:extLst>
          </p:cNvPr>
          <p:cNvSpPr txBox="1"/>
          <p:nvPr/>
        </p:nvSpPr>
        <p:spPr>
          <a:xfrm>
            <a:off x="5325974" y="2210319"/>
            <a:ext cx="6781806" cy="1938992"/>
          </a:xfrm>
          <a:prstGeom prst="rect">
            <a:avLst/>
          </a:prstGeom>
          <a:noFill/>
        </p:spPr>
        <p:txBody>
          <a:bodyPr wrap="square">
            <a:spAutoFit/>
          </a:bodyPr>
          <a:lstStyle/>
          <a:p>
            <a:pPr marL="285750" indent="-285750">
              <a:buFont typeface="Wingdings" panose="05000000000000000000" pitchFamily="2" charset="2"/>
              <a:buChar char="p"/>
            </a:pPr>
            <a:r>
              <a:rPr lang="zh-CN" altLang="en-US" b="1" dirty="0">
                <a:solidFill>
                  <a:srgbClr val="0000FF"/>
                </a:solidFill>
                <a:latin typeface="Arial" panose="020B0604020202020204" pitchFamily="34" charset="0"/>
                <a:ea typeface="+mn-ea"/>
                <a:cs typeface="Arial" panose="020B0604020202020204" pitchFamily="34" charset="0"/>
              </a:rPr>
              <a:t> </a:t>
            </a:r>
            <a:r>
              <a:rPr lang="en-US" altLang="zh-CN" sz="2000" b="1" dirty="0">
                <a:solidFill>
                  <a:srgbClr val="0000FF"/>
                </a:solidFill>
                <a:latin typeface="Arial" panose="020B0604020202020204" pitchFamily="34" charset="0"/>
                <a:ea typeface="+mn-ea"/>
                <a:cs typeface="Arial" panose="020B0604020202020204" pitchFamily="34" charset="0"/>
              </a:rPr>
              <a:t>Source of non-uniformity?</a:t>
            </a:r>
          </a:p>
          <a:p>
            <a:pPr marL="342900" indent="-342900">
              <a:buFont typeface="Arial" panose="020B0604020202020204" pitchFamily="34" charset="0"/>
              <a:buChar char="•"/>
            </a:pPr>
            <a:r>
              <a:rPr lang="en-US" altLang="zh-CN" sz="2000" b="1" dirty="0">
                <a:latin typeface="Arial" panose="020B0604020202020204" pitchFamily="34" charset="0"/>
                <a:ea typeface="+mn-ea"/>
                <a:cs typeface="Arial" panose="020B0604020202020204" pitchFamily="34" charset="0"/>
              </a:rPr>
              <a:t>Transverse beam distribution </a:t>
            </a:r>
            <a:r>
              <a:rPr lang="zh-CN" altLang="en-US" sz="2000" b="1" dirty="0">
                <a:latin typeface="Arial" panose="020B0604020202020204" pitchFamily="34" charset="0"/>
                <a:ea typeface="+mn-ea"/>
                <a:cs typeface="Arial" panose="020B0604020202020204" pitchFamily="34" charset="0"/>
              </a:rPr>
              <a:t>→ </a:t>
            </a:r>
            <a:r>
              <a:rPr lang="en-US" altLang="zh-CN" sz="2000" b="1" dirty="0">
                <a:latin typeface="Arial" panose="020B0604020202020204" pitchFamily="34" charset="0"/>
                <a:ea typeface="+mn-ea"/>
                <a:cs typeface="Arial" panose="020B0604020202020204" pitchFamily="34" charset="0"/>
              </a:rPr>
              <a:t> beamline optics</a:t>
            </a:r>
          </a:p>
          <a:p>
            <a:pPr marL="342900" indent="-342900">
              <a:buFont typeface="Arial" panose="020B0604020202020204" pitchFamily="34" charset="0"/>
              <a:buChar char="•"/>
            </a:pPr>
            <a:r>
              <a:rPr lang="en-US" altLang="zh-CN" sz="2000" b="1" dirty="0">
                <a:latin typeface="Arial" panose="020B0604020202020204" pitchFamily="34" charset="0"/>
                <a:cs typeface="Arial" panose="020B0604020202020204" pitchFamily="34" charset="0"/>
              </a:rPr>
              <a:t>Spill structure </a:t>
            </a:r>
            <a:r>
              <a:rPr lang="zh-CN" altLang="en-US" sz="2000" b="1" dirty="0">
                <a:latin typeface="Arial" panose="020B0604020202020204" pitchFamily="34" charset="0"/>
                <a:cs typeface="Arial" panose="020B0604020202020204" pitchFamily="34" charset="0"/>
              </a:rPr>
              <a:t>→ </a:t>
            </a:r>
            <a:r>
              <a:rPr lang="en-US" altLang="zh-CN" sz="2000" b="1" dirty="0">
                <a:latin typeface="Arial" panose="020B0604020202020204" pitchFamily="34" charset="0"/>
                <a:cs typeface="Arial" panose="020B0604020202020204" pitchFamily="34" charset="0"/>
              </a:rPr>
              <a:t>slow extraction</a:t>
            </a:r>
            <a:endParaRPr lang="en-US" altLang="zh-CN" sz="2000" b="1" dirty="0">
              <a:latin typeface="Arial" panose="020B0604020202020204" pitchFamily="34" charset="0"/>
              <a:ea typeface="+mn-ea"/>
              <a:cs typeface="Arial" panose="020B0604020202020204" pitchFamily="34" charset="0"/>
            </a:endParaRPr>
          </a:p>
          <a:p>
            <a:pPr marL="342900" indent="-342900">
              <a:buFont typeface="Arial" panose="020B0604020202020204" pitchFamily="34" charset="0"/>
              <a:buChar char="•"/>
            </a:pPr>
            <a:r>
              <a:rPr lang="en-US" altLang="zh-CN" sz="2000" b="1">
                <a:solidFill>
                  <a:srgbClr val="C00000"/>
                </a:solidFill>
                <a:latin typeface="Arial" panose="020B0604020202020204" pitchFamily="34" charset="0"/>
                <a:ea typeface="+mn-ea"/>
                <a:cs typeface="Arial" panose="020B0604020202020204" pitchFamily="34" charset="0"/>
              </a:rPr>
              <a:t>Deviation </a:t>
            </a:r>
            <a:r>
              <a:rPr lang="en-US" altLang="zh-CN" sz="2000" b="1" dirty="0">
                <a:solidFill>
                  <a:srgbClr val="C00000"/>
                </a:solidFill>
                <a:latin typeface="Arial" panose="020B0604020202020204" pitchFamily="34" charset="0"/>
                <a:ea typeface="+mn-ea"/>
                <a:cs typeface="Arial" panose="020B0604020202020204" pitchFamily="34" charset="0"/>
              </a:rPr>
              <a:t>of scanning magnets</a:t>
            </a:r>
          </a:p>
          <a:p>
            <a:r>
              <a:rPr lang="en-US" altLang="zh-CN" sz="2000" b="1" dirty="0">
                <a:solidFill>
                  <a:srgbClr val="C00000"/>
                </a:solidFill>
                <a:latin typeface="Arial" panose="020B0604020202020204" pitchFamily="34" charset="0"/>
                <a:cs typeface="Arial" panose="020B0604020202020204" pitchFamily="34" charset="0"/>
              </a:rPr>
              <a:t> </a:t>
            </a:r>
            <a:r>
              <a:rPr lang="zh-CN" altLang="en-US" sz="2000" b="1" dirty="0">
                <a:solidFill>
                  <a:srgbClr val="C00000"/>
                </a:solidFill>
                <a:latin typeface="Arial" panose="020B0604020202020204" pitchFamily="34" charset="0"/>
                <a:cs typeface="Arial" panose="020B0604020202020204" pitchFamily="34" charset="0"/>
              </a:rPr>
              <a:t>→ </a:t>
            </a:r>
            <a:r>
              <a:rPr lang="en-US" altLang="zh-CN" sz="2000" b="1" dirty="0">
                <a:solidFill>
                  <a:srgbClr val="C00000"/>
                </a:solidFill>
                <a:latin typeface="Arial" panose="020B0604020202020204" pitchFamily="34" charset="0"/>
                <a:cs typeface="Arial" panose="020B0604020202020204" pitchFamily="34" charset="0"/>
              </a:rPr>
              <a:t>How were these </a:t>
            </a:r>
            <a:r>
              <a:rPr lang="en-US" altLang="zh-CN" sz="2000" b="1" dirty="0">
                <a:solidFill>
                  <a:srgbClr val="C00000"/>
                </a:solidFill>
                <a:latin typeface="Arial" panose="020B0604020202020204" pitchFamily="34" charset="0"/>
                <a:ea typeface="+mn-ea"/>
                <a:cs typeface="Arial" panose="020B0604020202020204" pitchFamily="34" charset="0"/>
              </a:rPr>
              <a:t>deviation</a:t>
            </a:r>
            <a:r>
              <a:rPr lang="en-US" altLang="zh-CN" sz="2000" b="1" dirty="0">
                <a:solidFill>
                  <a:srgbClr val="C00000"/>
                </a:solidFill>
                <a:latin typeface="Arial" panose="020B0604020202020204" pitchFamily="34" charset="0"/>
                <a:cs typeface="Arial" panose="020B0604020202020204" pitchFamily="34" charset="0"/>
              </a:rPr>
              <a:t>s generated?</a:t>
            </a:r>
            <a:endParaRPr lang="en-US" altLang="zh-CN" sz="2000" b="1" dirty="0">
              <a:solidFill>
                <a:srgbClr val="C00000"/>
              </a:solidFill>
              <a:latin typeface="Arial" panose="020B0604020202020204" pitchFamily="34" charset="0"/>
              <a:ea typeface="+mn-ea"/>
              <a:cs typeface="Arial" panose="020B0604020202020204" pitchFamily="34" charset="0"/>
            </a:endParaRPr>
          </a:p>
          <a:p>
            <a:endParaRPr lang="en-US" altLang="zh-CN" sz="2000" b="1" dirty="0">
              <a:latin typeface="Arial" panose="020B0604020202020204" pitchFamily="34" charset="0"/>
              <a:ea typeface="+mn-ea"/>
              <a:cs typeface="Arial" panose="020B0604020202020204" pitchFamily="34" charset="0"/>
            </a:endParaRPr>
          </a:p>
        </p:txBody>
      </p:sp>
      <p:sp>
        <p:nvSpPr>
          <p:cNvPr id="6" name="文本框 5">
            <a:extLst>
              <a:ext uri="{FF2B5EF4-FFF2-40B4-BE49-F238E27FC236}">
                <a16:creationId xmlns:a16="http://schemas.microsoft.com/office/drawing/2014/main" id="{21E342BE-A7C2-DF29-8C95-2A14B6C78DC7}"/>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14</a:t>
            </a:r>
          </a:p>
        </p:txBody>
      </p:sp>
    </p:spTree>
    <p:extLst>
      <p:ext uri="{BB962C8B-B14F-4D97-AF65-F5344CB8AC3E}">
        <p14:creationId xmlns:p14="http://schemas.microsoft.com/office/powerpoint/2010/main" val="3775944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62AE913-2310-43B5-A748-E7AEC621009A}"/>
              </a:ext>
            </a:extLst>
          </p:cNvPr>
          <p:cNvSpPr/>
          <p:nvPr/>
        </p:nvSpPr>
        <p:spPr>
          <a:xfrm>
            <a:off x="0" y="83932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116CFA83-2FE2-4B8D-9592-EA17C1A71E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ED6FFA26-B3CB-4930-9787-31EB86937CC3}"/>
              </a:ext>
            </a:extLst>
          </p:cNvPr>
          <p:cNvPicPr>
            <a:picLocks noChangeAspect="1"/>
          </p:cNvPicPr>
          <p:nvPr/>
        </p:nvPicPr>
        <p:blipFill rotWithShape="1">
          <a:blip r:embed="rId4">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sp>
        <p:nvSpPr>
          <p:cNvPr id="5" name="文本框 4">
            <a:extLst>
              <a:ext uri="{FF2B5EF4-FFF2-40B4-BE49-F238E27FC236}">
                <a16:creationId xmlns:a16="http://schemas.microsoft.com/office/drawing/2014/main" id="{6FE80FA4-5721-4A44-875F-5887B1870FFE}"/>
              </a:ext>
            </a:extLst>
          </p:cNvPr>
          <p:cNvSpPr txBox="1"/>
          <p:nvPr/>
        </p:nvSpPr>
        <p:spPr>
          <a:xfrm>
            <a:off x="1998307" y="116632"/>
            <a:ext cx="8195385" cy="646331"/>
          </a:xfrm>
          <a:prstGeom prst="rect">
            <a:avLst/>
          </a:prstGeom>
          <a:noFill/>
        </p:spPr>
        <p:txBody>
          <a:bodyPr wrap="none" rtlCol="0">
            <a:spAutoFit/>
          </a:bodyPr>
          <a:lstStyle/>
          <a:p>
            <a:pPr algn="ctr"/>
            <a:r>
              <a:rPr lang="en-US" altLang="zh-CN" sz="3600" b="1" dirty="0">
                <a:solidFill>
                  <a:srgbClr val="004098"/>
                </a:solidFill>
                <a:latin typeface="Arial" panose="020B0604020202020204" pitchFamily="34" charset="0"/>
                <a:cs typeface="Arial" panose="020B0604020202020204" pitchFamily="34" charset="0"/>
              </a:rPr>
              <a:t>Error Analysis of scanning magnets </a:t>
            </a:r>
          </a:p>
        </p:txBody>
      </p:sp>
      <p:sp>
        <p:nvSpPr>
          <p:cNvPr id="7" name="文本框 6">
            <a:extLst>
              <a:ext uri="{FF2B5EF4-FFF2-40B4-BE49-F238E27FC236}">
                <a16:creationId xmlns:a16="http://schemas.microsoft.com/office/drawing/2014/main" id="{20896EA1-13FA-D8BF-2CE5-A9E170AAF9F8}"/>
              </a:ext>
            </a:extLst>
          </p:cNvPr>
          <p:cNvSpPr txBox="1"/>
          <p:nvPr/>
        </p:nvSpPr>
        <p:spPr>
          <a:xfrm>
            <a:off x="844185" y="1179451"/>
            <a:ext cx="4842872" cy="369332"/>
          </a:xfrm>
          <a:prstGeom prst="rect">
            <a:avLst/>
          </a:prstGeom>
          <a:noFill/>
        </p:spPr>
        <p:txBody>
          <a:bodyPr wrap="square">
            <a:spAutoFit/>
          </a:bodyPr>
          <a:lstStyle/>
          <a:p>
            <a:pPr marL="285750" indent="-285750">
              <a:buFont typeface="Wingdings" panose="05000000000000000000" pitchFamily="2" charset="2"/>
              <a:buChar char="p"/>
            </a:pPr>
            <a:r>
              <a:rPr lang="en-US" altLang="zh-CN" b="1" dirty="0">
                <a:solidFill>
                  <a:srgbClr val="0000FF"/>
                </a:solidFill>
                <a:latin typeface="Arial" panose="020B0604020202020204" pitchFamily="34" charset="0"/>
                <a:cs typeface="Arial" panose="020B0604020202020204" pitchFamily="34" charset="0"/>
              </a:rPr>
              <a:t>Tracking error of Power Supplies</a:t>
            </a:r>
          </a:p>
        </p:txBody>
      </p:sp>
      <p:sp>
        <p:nvSpPr>
          <p:cNvPr id="8" name="文本框 7">
            <a:extLst>
              <a:ext uri="{FF2B5EF4-FFF2-40B4-BE49-F238E27FC236}">
                <a16:creationId xmlns:a16="http://schemas.microsoft.com/office/drawing/2014/main" id="{DC3CBB55-7D6C-A01F-398D-EB75A591475F}"/>
              </a:ext>
            </a:extLst>
          </p:cNvPr>
          <p:cNvSpPr txBox="1"/>
          <p:nvPr/>
        </p:nvSpPr>
        <p:spPr>
          <a:xfrm>
            <a:off x="7033230" y="1179110"/>
            <a:ext cx="4280378" cy="369332"/>
          </a:xfrm>
          <a:prstGeom prst="rect">
            <a:avLst/>
          </a:prstGeom>
          <a:noFill/>
        </p:spPr>
        <p:txBody>
          <a:bodyPr wrap="square">
            <a:spAutoFit/>
          </a:bodyPr>
          <a:lstStyle/>
          <a:p>
            <a:pPr marL="285750" indent="-285750">
              <a:buFont typeface="Wingdings" panose="05000000000000000000" pitchFamily="2" charset="2"/>
              <a:buChar char="p"/>
            </a:pPr>
            <a:r>
              <a:rPr lang="en-US" altLang="zh-CN" b="1" dirty="0">
                <a:solidFill>
                  <a:srgbClr val="0000FF"/>
                </a:solidFill>
                <a:latin typeface="Arial" panose="020B0604020202020204" pitchFamily="34" charset="0"/>
                <a:cs typeface="Arial" panose="020B0604020202020204" pitchFamily="34" charset="0"/>
              </a:rPr>
              <a:t>Eddy effects of Scanning Magnets</a:t>
            </a:r>
          </a:p>
        </p:txBody>
      </p:sp>
      <p:pic>
        <p:nvPicPr>
          <p:cNvPr id="9" name="图片 8">
            <a:extLst>
              <a:ext uri="{FF2B5EF4-FFF2-40B4-BE49-F238E27FC236}">
                <a16:creationId xmlns:a16="http://schemas.microsoft.com/office/drawing/2014/main" id="{257A3A94-7769-3D15-F97A-7C49B2E911B8}"/>
              </a:ext>
            </a:extLst>
          </p:cNvPr>
          <p:cNvPicPr>
            <a:picLocks noChangeAspect="1"/>
          </p:cNvPicPr>
          <p:nvPr/>
        </p:nvPicPr>
        <p:blipFill rotWithShape="1">
          <a:blip r:embed="rId5">
            <a:extLst>
              <a:ext uri="{28A0092B-C50C-407E-A947-70E740481C1C}">
                <a14:useLocalDpi xmlns:a14="http://schemas.microsoft.com/office/drawing/2010/main" val="0"/>
              </a:ext>
            </a:extLst>
          </a:blip>
          <a:srcRect l="5787" t="9502" r="4159"/>
          <a:stretch/>
        </p:blipFill>
        <p:spPr bwMode="auto">
          <a:xfrm>
            <a:off x="562058" y="1627635"/>
            <a:ext cx="5407127" cy="2213382"/>
          </a:xfrm>
          <a:prstGeom prst="rect">
            <a:avLst/>
          </a:prstGeom>
          <a:noFill/>
          <a:ln>
            <a:solidFill>
              <a:schemeClr val="tx1"/>
            </a:solidFill>
          </a:ln>
          <a:extLst>
            <a:ext uri="{53640926-AAD7-44D8-BBD7-CCE9431645EC}">
              <a14:shadowObscured xmlns:a14="http://schemas.microsoft.com/office/drawing/2010/main"/>
            </a:ext>
          </a:extLst>
        </p:spPr>
      </p:pic>
      <p:sp>
        <p:nvSpPr>
          <p:cNvPr id="10" name="文本框 9">
            <a:extLst>
              <a:ext uri="{FF2B5EF4-FFF2-40B4-BE49-F238E27FC236}">
                <a16:creationId xmlns:a16="http://schemas.microsoft.com/office/drawing/2014/main" id="{C0872710-878B-2467-1E5C-4DDA8CDBF690}"/>
              </a:ext>
            </a:extLst>
          </p:cNvPr>
          <p:cNvSpPr txBox="1"/>
          <p:nvPr/>
        </p:nvSpPr>
        <p:spPr>
          <a:xfrm>
            <a:off x="737842" y="4001291"/>
            <a:ext cx="5136798" cy="1200329"/>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a:solidFill>
                  <a:srgbClr val="0000FF"/>
                </a:solidFill>
                <a:latin typeface="Arial" panose="020B0604020202020204" pitchFamily="34" charset="0"/>
                <a:cs typeface="Arial" panose="020B0604020202020204" pitchFamily="34" charset="0"/>
              </a:rPr>
              <a:t>Triangular wave </a:t>
            </a:r>
            <a:r>
              <a:rPr lang="en-US" altLang="zh-CN" b="1" dirty="0">
                <a:latin typeface="Arial" panose="020B0604020202020204" pitchFamily="34" charset="0"/>
                <a:cs typeface="Arial" panose="020B0604020202020204" pitchFamily="34" charset="0"/>
              </a:rPr>
              <a:t>to scan at a constant rate</a:t>
            </a:r>
          </a:p>
          <a:p>
            <a:pPr marL="285750" indent="-285750">
              <a:buFont typeface="Arial" panose="020B0604020202020204" pitchFamily="34" charset="0"/>
              <a:buChar char="•"/>
            </a:pPr>
            <a:r>
              <a:rPr lang="en-US" altLang="zh-CN" b="1" dirty="0">
                <a:latin typeface="Arial" panose="020B0604020202020204" pitchFamily="34" charset="0"/>
                <a:cs typeface="Arial" panose="020B0604020202020204" pitchFamily="34" charset="0"/>
              </a:rPr>
              <a:t>Deviation peaks at inflection</a:t>
            </a:r>
            <a:r>
              <a:rPr lang="zh-CN" altLang="en-US" b="1" dirty="0">
                <a:latin typeface="Arial" panose="020B0604020202020204" pitchFamily="34" charset="0"/>
                <a:cs typeface="Arial" panose="020B0604020202020204" pitchFamily="34" charset="0"/>
              </a:rPr>
              <a:t>→</a:t>
            </a:r>
            <a:r>
              <a:rPr lang="en-US" altLang="zh-CN" b="1" dirty="0">
                <a:latin typeface="Arial" panose="020B0604020202020204" pitchFamily="34" charset="0"/>
                <a:cs typeface="Arial" panose="020B0604020202020204" pitchFamily="34" charset="0"/>
              </a:rPr>
              <a:t>Negligible</a:t>
            </a:r>
          </a:p>
          <a:p>
            <a:pPr marL="285750" indent="-285750">
              <a:buFont typeface="Arial" panose="020B0604020202020204" pitchFamily="34" charset="0"/>
              <a:buChar char="•"/>
            </a:pPr>
            <a:r>
              <a:rPr lang="en-US" altLang="zh-CN" b="1" dirty="0">
                <a:latin typeface="Arial" panose="020B0604020202020204" pitchFamily="34" charset="0"/>
                <a:cs typeface="Arial" panose="020B0604020202020204" pitchFamily="34" charset="0"/>
              </a:rPr>
              <a:t>Deviation of triangular wave&lt; 3 A</a:t>
            </a:r>
          </a:p>
          <a:p>
            <a:pPr marL="285750" indent="-285750">
              <a:buFont typeface="Arial" panose="020B0604020202020204" pitchFamily="34" charset="0"/>
              <a:buChar char="•"/>
            </a:pPr>
            <a:r>
              <a:rPr lang="en-US" altLang="zh-CN" b="1" dirty="0">
                <a:latin typeface="Arial" panose="020B0604020202020204" pitchFamily="34" charset="0"/>
                <a:cs typeface="Arial" panose="020B0604020202020204" pitchFamily="34" charset="0"/>
              </a:rPr>
              <a:t>Positive</a:t>
            </a:r>
            <a:r>
              <a:rPr lang="zh-CN" altLang="en-US" b="1"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correlated</a:t>
            </a:r>
            <a:r>
              <a:rPr lang="zh-CN" altLang="en-US" b="1"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with</a:t>
            </a:r>
            <a:r>
              <a:rPr lang="zh-CN" altLang="en-US" b="1"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amp. or freq.</a:t>
            </a:r>
          </a:p>
        </p:txBody>
      </p:sp>
      <p:pic>
        <p:nvPicPr>
          <p:cNvPr id="11" name="图片 10">
            <a:extLst>
              <a:ext uri="{FF2B5EF4-FFF2-40B4-BE49-F238E27FC236}">
                <a16:creationId xmlns:a16="http://schemas.microsoft.com/office/drawing/2014/main" id="{878F0A9E-9E22-36AF-A1E0-D92C32DD92E9}"/>
              </a:ext>
            </a:extLst>
          </p:cNvPr>
          <p:cNvPicPr>
            <a:picLocks noChangeAspect="1"/>
          </p:cNvPicPr>
          <p:nvPr/>
        </p:nvPicPr>
        <p:blipFill>
          <a:blip r:embed="rId6"/>
          <a:stretch>
            <a:fillRect/>
          </a:stretch>
        </p:blipFill>
        <p:spPr>
          <a:xfrm>
            <a:off x="6673552" y="1548442"/>
            <a:ext cx="4656174" cy="1894657"/>
          </a:xfrm>
          <a:prstGeom prst="rect">
            <a:avLst/>
          </a:prstGeom>
        </p:spPr>
      </p:pic>
      <p:pic>
        <p:nvPicPr>
          <p:cNvPr id="12" name="图片 11">
            <a:extLst>
              <a:ext uri="{FF2B5EF4-FFF2-40B4-BE49-F238E27FC236}">
                <a16:creationId xmlns:a16="http://schemas.microsoft.com/office/drawing/2014/main" id="{B6DBDCE7-236C-FCF0-7E72-7D6722A51BFF}"/>
              </a:ext>
            </a:extLst>
          </p:cNvPr>
          <p:cNvPicPr>
            <a:picLocks noChangeAspect="1"/>
          </p:cNvPicPr>
          <p:nvPr/>
        </p:nvPicPr>
        <p:blipFill>
          <a:blip r:embed="rId7"/>
          <a:stretch>
            <a:fillRect/>
          </a:stretch>
        </p:blipFill>
        <p:spPr>
          <a:xfrm>
            <a:off x="6797469" y="3480696"/>
            <a:ext cx="4512261" cy="1661902"/>
          </a:xfrm>
          <a:prstGeom prst="rect">
            <a:avLst/>
          </a:prstGeom>
        </p:spPr>
      </p:pic>
      <p:sp>
        <p:nvSpPr>
          <p:cNvPr id="13" name="文本框 12">
            <a:extLst>
              <a:ext uri="{FF2B5EF4-FFF2-40B4-BE49-F238E27FC236}">
                <a16:creationId xmlns:a16="http://schemas.microsoft.com/office/drawing/2014/main" id="{6454EE65-B7F7-1276-40C1-DF37A512F64C}"/>
              </a:ext>
            </a:extLst>
          </p:cNvPr>
          <p:cNvSpPr txBox="1"/>
          <p:nvPr/>
        </p:nvSpPr>
        <p:spPr>
          <a:xfrm>
            <a:off x="6914959" y="5256052"/>
            <a:ext cx="4632248" cy="646331"/>
          </a:xfrm>
          <a:prstGeom prst="rect">
            <a:avLst/>
          </a:prstGeom>
          <a:noFill/>
        </p:spPr>
        <p:txBody>
          <a:bodyPr wrap="square">
            <a:spAutoFit/>
          </a:bodyPr>
          <a:lstStyle/>
          <a:p>
            <a:r>
              <a:rPr lang="en-US" altLang="zh-CN" b="1" dirty="0">
                <a:solidFill>
                  <a:srgbClr val="C00000"/>
                </a:solidFill>
                <a:latin typeface="Arial" panose="020B0604020202020204" pitchFamily="34" charset="0"/>
                <a:cs typeface="Arial" panose="020B0604020202020204" pitchFamily="34" charset="0"/>
              </a:rPr>
              <a:t>Max eddy delay is -4.7% </a:t>
            </a:r>
            <a:r>
              <a:rPr lang="en-US" altLang="zh-CN" b="1" dirty="0">
                <a:latin typeface="Arial" panose="020B0604020202020204" pitchFamily="34" charset="0"/>
                <a:cs typeface="Arial" panose="020B0604020202020204" pitchFamily="34" charset="0"/>
              </a:rPr>
              <a:t>because of the rapid ramping of scanning magnets </a:t>
            </a:r>
          </a:p>
        </p:txBody>
      </p:sp>
      <p:sp>
        <p:nvSpPr>
          <p:cNvPr id="14" name="文本框 13">
            <a:extLst>
              <a:ext uri="{FF2B5EF4-FFF2-40B4-BE49-F238E27FC236}">
                <a16:creationId xmlns:a16="http://schemas.microsoft.com/office/drawing/2014/main" id="{3AF1507A-1FBC-D976-E30B-8220ABAF226C}"/>
              </a:ext>
            </a:extLst>
          </p:cNvPr>
          <p:cNvSpPr txBox="1"/>
          <p:nvPr/>
        </p:nvSpPr>
        <p:spPr>
          <a:xfrm>
            <a:off x="880820" y="5201620"/>
            <a:ext cx="5136798" cy="646331"/>
          </a:xfrm>
          <a:prstGeom prst="rect">
            <a:avLst/>
          </a:prstGeom>
          <a:noFill/>
        </p:spPr>
        <p:txBody>
          <a:bodyPr wrap="square">
            <a:spAutoFit/>
          </a:bodyPr>
          <a:lstStyle/>
          <a:p>
            <a:r>
              <a:rPr lang="en-US" altLang="zh-CN" b="1" dirty="0">
                <a:solidFill>
                  <a:srgbClr val="0000FF"/>
                </a:solidFill>
                <a:latin typeface="Arial" panose="020B0604020202020204" pitchFamily="34" charset="0"/>
                <a:cs typeface="Arial" panose="020B0604020202020204" pitchFamily="34" charset="0"/>
              </a:rPr>
              <a:t>Adding a fixed intercept to the triangular wave</a:t>
            </a:r>
            <a:r>
              <a:rPr lang="en-US" altLang="zh-CN" b="1">
                <a:solidFill>
                  <a:srgbClr val="0000FF"/>
                </a:solidFill>
                <a:latin typeface="Arial" panose="020B0604020202020204" pitchFamily="34" charset="0"/>
                <a:cs typeface="Arial" panose="020B0604020202020204" pitchFamily="34" charset="0"/>
              </a:rPr>
              <a:t>, reducing </a:t>
            </a:r>
            <a:r>
              <a:rPr lang="en-US" altLang="zh-CN" b="1" dirty="0">
                <a:solidFill>
                  <a:srgbClr val="0000FF"/>
                </a:solidFill>
                <a:latin typeface="Arial" panose="020B0604020202020204" pitchFamily="34" charset="0"/>
                <a:cs typeface="Arial" panose="020B0604020202020204" pitchFamily="34" charset="0"/>
              </a:rPr>
              <a:t>tracking </a:t>
            </a:r>
            <a:r>
              <a:rPr lang="en-US" altLang="zh-CN" b="1">
                <a:solidFill>
                  <a:srgbClr val="0000FF"/>
                </a:solidFill>
                <a:latin typeface="Arial" panose="020B0604020202020204" pitchFamily="34" charset="0"/>
                <a:cs typeface="Arial" panose="020B0604020202020204" pitchFamily="34" charset="0"/>
              </a:rPr>
              <a:t>error to </a:t>
            </a:r>
            <a:r>
              <a:rPr lang="en-US" altLang="zh-CN" b="1" dirty="0">
                <a:solidFill>
                  <a:srgbClr val="0000FF"/>
                </a:solidFill>
                <a:latin typeface="Arial" panose="020B0604020202020204" pitchFamily="34" charset="0"/>
                <a:cs typeface="Arial" panose="020B0604020202020204" pitchFamily="34" charset="0"/>
              </a:rPr>
              <a:t>less than 1A</a:t>
            </a:r>
          </a:p>
        </p:txBody>
      </p:sp>
      <p:cxnSp>
        <p:nvCxnSpPr>
          <p:cNvPr id="16" name="直接连接符 15">
            <a:extLst>
              <a:ext uri="{FF2B5EF4-FFF2-40B4-BE49-F238E27FC236}">
                <a16:creationId xmlns:a16="http://schemas.microsoft.com/office/drawing/2014/main" id="{282E2059-1D96-9FEE-3D6D-54EAF4613910}"/>
              </a:ext>
            </a:extLst>
          </p:cNvPr>
          <p:cNvCxnSpPr>
            <a:cxnSpLocks/>
          </p:cNvCxnSpPr>
          <p:nvPr/>
        </p:nvCxnSpPr>
        <p:spPr>
          <a:xfrm>
            <a:off x="6276020" y="1440290"/>
            <a:ext cx="0" cy="4578387"/>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B7CB4457-133C-F648-962B-2BFC6298CC72}"/>
              </a:ext>
            </a:extLst>
          </p:cNvPr>
          <p:cNvSpPr txBox="1"/>
          <p:nvPr/>
        </p:nvSpPr>
        <p:spPr>
          <a:xfrm>
            <a:off x="481083" y="6129300"/>
            <a:ext cx="11156810" cy="461665"/>
          </a:xfrm>
          <a:prstGeom prst="rect">
            <a:avLst/>
          </a:prstGeom>
          <a:solidFill>
            <a:schemeClr val="accent4">
              <a:lumMod val="40000"/>
              <a:lumOff val="60000"/>
            </a:schemeClr>
          </a:solidFill>
          <a:ln w="28575">
            <a:noFill/>
            <a:prstDash val="dash"/>
          </a:ln>
        </p:spPr>
        <p:txBody>
          <a:bodyPr wrap="square" rtlCol="0">
            <a:spAutoFit/>
          </a:bodyPr>
          <a:lstStyle/>
          <a:p>
            <a:pPr algn="ctr"/>
            <a:r>
              <a:rPr lang="en-US" altLang="zh-CN" sz="2400" b="1" dirty="0">
                <a:solidFill>
                  <a:srgbClr val="C00000"/>
                </a:solidFill>
                <a:latin typeface="Arial" panose="020B0604020202020204" pitchFamily="34" charset="0"/>
                <a:cs typeface="Arial" panose="020B0604020202020204" pitchFamily="34" charset="0"/>
              </a:rPr>
              <a:t>These errors contribute to </a:t>
            </a:r>
            <a:r>
              <a:rPr lang="en-US" altLang="zh-CN" sz="2400" b="1">
                <a:solidFill>
                  <a:srgbClr val="C00000"/>
                </a:solidFill>
                <a:latin typeface="Arial" panose="020B0604020202020204" pitchFamily="34" charset="0"/>
                <a:cs typeface="Arial" panose="020B0604020202020204" pitchFamily="34" charset="0"/>
              </a:rPr>
              <a:t>beam non-uniformities, requiring solutions!</a:t>
            </a:r>
            <a:endParaRPr lang="zh-CN" altLang="en-US" sz="2400" b="1" dirty="0">
              <a:solidFill>
                <a:srgbClr val="0000FF"/>
              </a:solidFill>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27D4CBD4-13BB-7A5C-E50C-F0FBEA2086EB}"/>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15</a:t>
            </a:r>
          </a:p>
        </p:txBody>
      </p:sp>
    </p:spTree>
    <p:extLst>
      <p:ext uri="{BB962C8B-B14F-4D97-AF65-F5344CB8AC3E}">
        <p14:creationId xmlns:p14="http://schemas.microsoft.com/office/powerpoint/2010/main" val="2577588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id="{0FF46B6E-97B0-3CDB-FF7C-4E63A366391E}"/>
              </a:ext>
            </a:extLst>
          </p:cNvPr>
          <p:cNvPicPr>
            <a:picLocks noChangeAspect="1"/>
          </p:cNvPicPr>
          <p:nvPr/>
        </p:nvPicPr>
        <p:blipFill>
          <a:blip r:embed="rId3"/>
          <a:stretch>
            <a:fillRect/>
          </a:stretch>
        </p:blipFill>
        <p:spPr>
          <a:xfrm>
            <a:off x="4154107" y="3908126"/>
            <a:ext cx="3628571" cy="1114286"/>
          </a:xfrm>
          <a:prstGeom prst="rect">
            <a:avLst/>
          </a:prstGeom>
        </p:spPr>
      </p:pic>
      <p:sp>
        <p:nvSpPr>
          <p:cNvPr id="2" name="矩形 1">
            <a:extLst>
              <a:ext uri="{FF2B5EF4-FFF2-40B4-BE49-F238E27FC236}">
                <a16:creationId xmlns:a16="http://schemas.microsoft.com/office/drawing/2014/main" id="{962AE913-2310-43B5-A748-E7AEC621009A}"/>
              </a:ext>
            </a:extLst>
          </p:cNvPr>
          <p:cNvSpPr/>
          <p:nvPr/>
        </p:nvSpPr>
        <p:spPr>
          <a:xfrm>
            <a:off x="0" y="83932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116CFA83-2FE2-4B8D-9592-EA17C1A71E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ED6FFA26-B3CB-4930-9787-31EB86937CC3}"/>
              </a:ext>
            </a:extLst>
          </p:cNvPr>
          <p:cNvPicPr>
            <a:picLocks noChangeAspect="1"/>
          </p:cNvPicPr>
          <p:nvPr/>
        </p:nvPicPr>
        <p:blipFill rotWithShape="1">
          <a:blip r:embed="rId5">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sp>
        <p:nvSpPr>
          <p:cNvPr id="5" name="文本框 4">
            <a:extLst>
              <a:ext uri="{FF2B5EF4-FFF2-40B4-BE49-F238E27FC236}">
                <a16:creationId xmlns:a16="http://schemas.microsoft.com/office/drawing/2014/main" id="{6FE80FA4-5721-4A44-875F-5887B1870FFE}"/>
              </a:ext>
            </a:extLst>
          </p:cNvPr>
          <p:cNvSpPr txBox="1"/>
          <p:nvPr/>
        </p:nvSpPr>
        <p:spPr>
          <a:xfrm>
            <a:off x="2887429" y="116632"/>
            <a:ext cx="6417141" cy="646331"/>
          </a:xfrm>
          <a:prstGeom prst="rect">
            <a:avLst/>
          </a:prstGeom>
          <a:noFill/>
        </p:spPr>
        <p:txBody>
          <a:bodyPr wrap="none" rtlCol="0">
            <a:spAutoFit/>
          </a:bodyPr>
          <a:lstStyle/>
          <a:p>
            <a:pPr algn="ctr"/>
            <a:r>
              <a:rPr lang="en-US" altLang="zh-CN" sz="3600" b="1" dirty="0">
                <a:solidFill>
                  <a:srgbClr val="004098"/>
                </a:solidFill>
                <a:latin typeface="Arial" panose="020B0604020202020204" pitchFamily="34" charset="0"/>
                <a:cs typeface="Arial" panose="020B0604020202020204" pitchFamily="34" charset="0"/>
              </a:rPr>
              <a:t>PS waveform &amp; beam profile</a:t>
            </a:r>
          </a:p>
        </p:txBody>
      </p:sp>
      <p:sp>
        <p:nvSpPr>
          <p:cNvPr id="15" name="文本框 14">
            <a:extLst>
              <a:ext uri="{FF2B5EF4-FFF2-40B4-BE49-F238E27FC236}">
                <a16:creationId xmlns:a16="http://schemas.microsoft.com/office/drawing/2014/main" id="{5F6BD427-8D49-A04C-4988-F94B1E81A2C3}"/>
              </a:ext>
            </a:extLst>
          </p:cNvPr>
          <p:cNvSpPr txBox="1"/>
          <p:nvPr/>
        </p:nvSpPr>
        <p:spPr>
          <a:xfrm>
            <a:off x="245299" y="1616387"/>
            <a:ext cx="5456708" cy="970266"/>
          </a:xfrm>
          <a:prstGeom prst="rect">
            <a:avLst/>
          </a:prstGeom>
          <a:noFill/>
          <a:ln w="28575">
            <a:solidFill>
              <a:schemeClr val="tx1"/>
            </a:solidFill>
            <a:prstDash val="sysDash"/>
          </a:ln>
        </p:spPr>
        <p:txBody>
          <a:bodyPr wrap="square">
            <a:spAutoFit/>
          </a:bodyPr>
          <a:lstStyle/>
          <a:p>
            <a:pPr algn="ctr">
              <a:lnSpc>
                <a:spcPct val="125000"/>
              </a:lnSpc>
            </a:pPr>
            <a:r>
              <a:rPr lang="en-US" altLang="zh-CN" sz="2400" b="1" dirty="0">
                <a:solidFill>
                  <a:srgbClr val="002060"/>
                </a:solidFill>
                <a:latin typeface="Arial" panose="020B0604020202020204" pitchFamily="34" charset="0"/>
                <a:cs typeface="Arial" panose="020B0604020202020204" pitchFamily="34" charset="0"/>
              </a:rPr>
              <a:t>Exploring the relationship between PS waveform &amp; beam profile</a:t>
            </a:r>
          </a:p>
        </p:txBody>
      </p:sp>
      <p:pic>
        <p:nvPicPr>
          <p:cNvPr id="17" name="图片 16" descr="图形用户界面, 应用程序&#10;&#10;描述已自动生成">
            <a:extLst>
              <a:ext uri="{FF2B5EF4-FFF2-40B4-BE49-F238E27FC236}">
                <a16:creationId xmlns:a16="http://schemas.microsoft.com/office/drawing/2014/main" id="{A31C390C-4838-8E11-37B3-15B62339013C}"/>
              </a:ext>
            </a:extLst>
          </p:cNvPr>
          <p:cNvPicPr>
            <a:picLocks noChangeAspect="1"/>
          </p:cNvPicPr>
          <p:nvPr/>
        </p:nvPicPr>
        <p:blipFill rotWithShape="1">
          <a:blip r:embed="rId6">
            <a:extLst>
              <a:ext uri="{28A0092B-C50C-407E-A947-70E740481C1C}">
                <a14:useLocalDpi xmlns:a14="http://schemas.microsoft.com/office/drawing/2010/main" val="0"/>
              </a:ext>
            </a:extLst>
          </a:blip>
          <a:srcRect l="2705" t="45275" r="52782" b="29525"/>
          <a:stretch/>
        </p:blipFill>
        <p:spPr>
          <a:xfrm>
            <a:off x="5843972" y="1081176"/>
            <a:ext cx="6264696" cy="2088232"/>
          </a:xfrm>
          <a:prstGeom prst="rect">
            <a:avLst/>
          </a:prstGeom>
        </p:spPr>
      </p:pic>
      <p:sp>
        <p:nvSpPr>
          <p:cNvPr id="18" name="椭圆 17">
            <a:extLst>
              <a:ext uri="{FF2B5EF4-FFF2-40B4-BE49-F238E27FC236}">
                <a16:creationId xmlns:a16="http://schemas.microsoft.com/office/drawing/2014/main" id="{51103326-C676-A9D5-9F78-12974837FFDE}"/>
              </a:ext>
            </a:extLst>
          </p:cNvPr>
          <p:cNvSpPr/>
          <p:nvPr/>
        </p:nvSpPr>
        <p:spPr>
          <a:xfrm>
            <a:off x="8814859" y="1181044"/>
            <a:ext cx="540060" cy="6903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a:extLst>
              <a:ext uri="{FF2B5EF4-FFF2-40B4-BE49-F238E27FC236}">
                <a16:creationId xmlns:a16="http://schemas.microsoft.com/office/drawing/2014/main" id="{E5D63604-9476-92F4-3C5C-ED1A98A7D92D}"/>
              </a:ext>
            </a:extLst>
          </p:cNvPr>
          <p:cNvCxnSpPr>
            <a:cxnSpLocks/>
          </p:cNvCxnSpPr>
          <p:nvPr/>
        </p:nvCxnSpPr>
        <p:spPr>
          <a:xfrm>
            <a:off x="11281133" y="1547386"/>
            <a:ext cx="324036"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58BED32-7234-31B6-E10F-1A1EC3269278}"/>
              </a:ext>
            </a:extLst>
          </p:cNvPr>
          <p:cNvCxnSpPr>
            <a:cxnSpLocks/>
          </p:cNvCxnSpPr>
          <p:nvPr/>
        </p:nvCxnSpPr>
        <p:spPr>
          <a:xfrm>
            <a:off x="11281133" y="1756097"/>
            <a:ext cx="324036"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18310D65-317C-9219-BAFC-B52B9FC371CD}"/>
              </a:ext>
            </a:extLst>
          </p:cNvPr>
          <p:cNvCxnSpPr>
            <a:cxnSpLocks/>
          </p:cNvCxnSpPr>
          <p:nvPr/>
        </p:nvCxnSpPr>
        <p:spPr>
          <a:xfrm>
            <a:off x="11463203" y="1547386"/>
            <a:ext cx="0" cy="215734"/>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44EE69D1-51F7-0A05-C073-F6E06541271E}"/>
              </a:ext>
            </a:extLst>
          </p:cNvPr>
          <p:cNvSpPr/>
          <p:nvPr/>
        </p:nvSpPr>
        <p:spPr>
          <a:xfrm>
            <a:off x="7334706" y="1440505"/>
            <a:ext cx="657073" cy="3663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6A469A3C-EBE7-0C98-CE5A-A77AA36102C2}"/>
              </a:ext>
            </a:extLst>
          </p:cNvPr>
          <p:cNvSpPr txBox="1"/>
          <p:nvPr/>
        </p:nvSpPr>
        <p:spPr>
          <a:xfrm>
            <a:off x="8419303" y="1939410"/>
            <a:ext cx="1313589" cy="707886"/>
          </a:xfrm>
          <a:prstGeom prst="rect">
            <a:avLst/>
          </a:prstGeom>
          <a:solidFill>
            <a:schemeClr val="bg1"/>
          </a:solidFill>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①</a:t>
            </a:r>
            <a:r>
              <a:rPr lang="en-US" altLang="zh-CN" sz="2000" b="1" dirty="0">
                <a:solidFill>
                  <a:srgbClr val="C00000"/>
                </a:solidFill>
                <a:latin typeface="微软雅黑" panose="020B0503020204020204" pitchFamily="34" charset="-122"/>
                <a:ea typeface="微软雅黑" panose="020B0503020204020204" pitchFamily="34" charset="-122"/>
              </a:rPr>
              <a:t>Center</a:t>
            </a:r>
          </a:p>
          <a:p>
            <a:pPr algn="ctr"/>
            <a:r>
              <a:rPr lang="en-US" altLang="zh-CN" sz="2000" b="1" dirty="0">
                <a:solidFill>
                  <a:srgbClr val="C00000"/>
                </a:solidFill>
                <a:latin typeface="微软雅黑" panose="020B0503020204020204" pitchFamily="34" charset="-122"/>
                <a:ea typeface="微软雅黑" panose="020B0503020204020204" pitchFamily="34" charset="-122"/>
              </a:rPr>
              <a:t>Error</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35" name="文本框 34">
            <a:extLst>
              <a:ext uri="{FF2B5EF4-FFF2-40B4-BE49-F238E27FC236}">
                <a16:creationId xmlns:a16="http://schemas.microsoft.com/office/drawing/2014/main" id="{A2CF3810-DC49-E1CC-0DAC-942FEAC872D9}"/>
              </a:ext>
            </a:extLst>
          </p:cNvPr>
          <p:cNvSpPr txBox="1"/>
          <p:nvPr/>
        </p:nvSpPr>
        <p:spPr>
          <a:xfrm>
            <a:off x="6606972" y="1864796"/>
            <a:ext cx="1572595" cy="707886"/>
          </a:xfrm>
          <a:prstGeom prst="rect">
            <a:avLst/>
          </a:prstGeom>
          <a:solidFill>
            <a:schemeClr val="bg1"/>
          </a:solidFill>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③</a:t>
            </a:r>
            <a:r>
              <a:rPr lang="en-US" altLang="zh-CN" sz="2000" b="1" dirty="0">
                <a:solidFill>
                  <a:srgbClr val="C00000"/>
                </a:solidFill>
                <a:latin typeface="微软雅黑" panose="020B0503020204020204" pitchFamily="34" charset="-122"/>
                <a:ea typeface="微软雅黑" panose="020B0503020204020204" pitchFamily="34" charset="-122"/>
              </a:rPr>
              <a:t>Flatness error</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36" name="文本框 35">
            <a:extLst>
              <a:ext uri="{FF2B5EF4-FFF2-40B4-BE49-F238E27FC236}">
                <a16:creationId xmlns:a16="http://schemas.microsoft.com/office/drawing/2014/main" id="{320C05C0-04F3-9612-EA0D-E7C34CEAA1A0}"/>
              </a:ext>
            </a:extLst>
          </p:cNvPr>
          <p:cNvSpPr txBox="1"/>
          <p:nvPr/>
        </p:nvSpPr>
        <p:spPr>
          <a:xfrm>
            <a:off x="10354585" y="1956170"/>
            <a:ext cx="1313590" cy="707886"/>
          </a:xfrm>
          <a:prstGeom prst="rect">
            <a:avLst/>
          </a:prstGeom>
          <a:solidFill>
            <a:schemeClr val="bg1"/>
          </a:solidFill>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②</a:t>
            </a:r>
            <a:r>
              <a:rPr lang="en-US" altLang="zh-CN" sz="2000" b="1" dirty="0">
                <a:solidFill>
                  <a:srgbClr val="C00000"/>
                </a:solidFill>
                <a:latin typeface="微软雅黑" panose="020B0503020204020204" pitchFamily="34" charset="-122"/>
                <a:ea typeface="微软雅黑" panose="020B0503020204020204" pitchFamily="34" charset="-122"/>
              </a:rPr>
              <a:t>Edge</a:t>
            </a:r>
          </a:p>
          <a:p>
            <a:pPr algn="ctr"/>
            <a:r>
              <a:rPr lang="en-US" altLang="zh-CN" sz="2000" b="1" dirty="0">
                <a:solidFill>
                  <a:srgbClr val="C00000"/>
                </a:solidFill>
                <a:latin typeface="微软雅黑" panose="020B0503020204020204" pitchFamily="34" charset="-122"/>
                <a:ea typeface="微软雅黑" panose="020B0503020204020204" pitchFamily="34" charset="-122"/>
              </a:rPr>
              <a:t>error</a:t>
            </a:r>
          </a:p>
        </p:txBody>
      </p:sp>
      <p:sp>
        <p:nvSpPr>
          <p:cNvPr id="47" name="文本框 46">
            <a:extLst>
              <a:ext uri="{FF2B5EF4-FFF2-40B4-BE49-F238E27FC236}">
                <a16:creationId xmlns:a16="http://schemas.microsoft.com/office/drawing/2014/main" id="{E0A49D15-347E-56CD-A914-7076392D4086}"/>
              </a:ext>
            </a:extLst>
          </p:cNvPr>
          <p:cNvSpPr txBox="1"/>
          <p:nvPr/>
        </p:nvSpPr>
        <p:spPr>
          <a:xfrm>
            <a:off x="479376" y="4119767"/>
            <a:ext cx="3996444" cy="1077218"/>
          </a:xfrm>
          <a:prstGeom prst="rect">
            <a:avLst/>
          </a:prstGeom>
          <a:noFill/>
        </p:spPr>
        <p:txBody>
          <a:bodyPr wrap="square">
            <a:spAutoFit/>
          </a:bodyPr>
          <a:lstStyle/>
          <a:p>
            <a:pPr algn="ctr"/>
            <a:r>
              <a:rPr lang="zh-CN" altLang="en-US" sz="2400" b="1" dirty="0">
                <a:solidFill>
                  <a:srgbClr val="FF0000"/>
                </a:solidFill>
                <a:latin typeface="Arial" panose="020B0604020202020204" pitchFamily="34" charset="0"/>
                <a:cs typeface="Arial" panose="020B0604020202020204" pitchFamily="34" charset="0"/>
              </a:rPr>
              <a:t>①</a:t>
            </a:r>
            <a:r>
              <a:rPr lang="en-US" altLang="zh-CN" sz="2400" b="1" dirty="0">
                <a:latin typeface="Arial" panose="020B0604020202020204" pitchFamily="34" charset="0"/>
                <a:cs typeface="Arial" panose="020B0604020202020204" pitchFamily="34" charset="0"/>
              </a:rPr>
              <a:t>Center </a:t>
            </a:r>
            <a:r>
              <a:rPr lang="en-US" altLang="zh-CN" sz="2400" b="1">
                <a:latin typeface="Arial" panose="020B0604020202020204" pitchFamily="34" charset="0"/>
                <a:cs typeface="Arial" panose="020B0604020202020204" pitchFamily="34" charset="0"/>
              </a:rPr>
              <a:t>error </a:t>
            </a:r>
          </a:p>
          <a:p>
            <a:pPr algn="ctr"/>
            <a:r>
              <a:rPr lang="en-US" altLang="zh-CN" sz="2000" b="1">
                <a:solidFill>
                  <a:srgbClr val="FF0000"/>
                </a:solidFill>
                <a:latin typeface="Arial" panose="020B0604020202020204" pitchFamily="34" charset="0"/>
                <a:cs typeface="Arial" panose="020B0604020202020204" pitchFamily="34" charset="0"/>
              </a:rPr>
              <a:t>a large peak right in the center</a:t>
            </a:r>
          </a:p>
          <a:p>
            <a:pPr algn="ctr"/>
            <a:r>
              <a:rPr lang="en-US" altLang="zh-CN" sz="2000" b="1">
                <a:latin typeface="Arial" panose="020B0604020202020204" pitchFamily="34" charset="0"/>
                <a:cs typeface="Arial" panose="020B0604020202020204" pitchFamily="34" charset="0"/>
              </a:rPr>
              <a:t>(a cross in 2D plane)</a:t>
            </a:r>
            <a:endParaRPr lang="zh-CN" altLang="en-US" sz="2000" b="1" dirty="0">
              <a:latin typeface="Arial" panose="020B0604020202020204" pitchFamily="34" charset="0"/>
              <a:cs typeface="Arial" panose="020B0604020202020204" pitchFamily="34" charset="0"/>
            </a:endParaRPr>
          </a:p>
        </p:txBody>
      </p:sp>
      <p:pic>
        <p:nvPicPr>
          <p:cNvPr id="51" name="图片 50">
            <a:extLst>
              <a:ext uri="{FF2B5EF4-FFF2-40B4-BE49-F238E27FC236}">
                <a16:creationId xmlns:a16="http://schemas.microsoft.com/office/drawing/2014/main" id="{7F39D19B-4885-8F2D-0EA1-B15554503D77}"/>
              </a:ext>
            </a:extLst>
          </p:cNvPr>
          <p:cNvPicPr>
            <a:picLocks noChangeAspect="1"/>
          </p:cNvPicPr>
          <p:nvPr/>
        </p:nvPicPr>
        <p:blipFill>
          <a:blip r:embed="rId7"/>
          <a:stretch>
            <a:fillRect/>
          </a:stretch>
        </p:blipFill>
        <p:spPr>
          <a:xfrm>
            <a:off x="8262620" y="3759882"/>
            <a:ext cx="3628570" cy="1360587"/>
          </a:xfrm>
          <a:prstGeom prst="rect">
            <a:avLst/>
          </a:prstGeom>
        </p:spPr>
      </p:pic>
      <p:pic>
        <p:nvPicPr>
          <p:cNvPr id="9" name="图片 8">
            <a:extLst>
              <a:ext uri="{FF2B5EF4-FFF2-40B4-BE49-F238E27FC236}">
                <a16:creationId xmlns:a16="http://schemas.microsoft.com/office/drawing/2014/main" id="{7128FCBB-A439-EA25-3894-DBC756C45EBD}"/>
              </a:ext>
            </a:extLst>
          </p:cNvPr>
          <p:cNvPicPr>
            <a:picLocks noChangeAspect="1"/>
          </p:cNvPicPr>
          <p:nvPr/>
        </p:nvPicPr>
        <p:blipFill>
          <a:blip r:embed="rId8"/>
          <a:stretch>
            <a:fillRect/>
          </a:stretch>
        </p:blipFill>
        <p:spPr>
          <a:xfrm>
            <a:off x="4201726" y="5416241"/>
            <a:ext cx="3580952" cy="895238"/>
          </a:xfrm>
          <a:prstGeom prst="rect">
            <a:avLst/>
          </a:prstGeom>
        </p:spPr>
      </p:pic>
      <p:pic>
        <p:nvPicPr>
          <p:cNvPr id="11" name="图片 10">
            <a:extLst>
              <a:ext uri="{FF2B5EF4-FFF2-40B4-BE49-F238E27FC236}">
                <a16:creationId xmlns:a16="http://schemas.microsoft.com/office/drawing/2014/main" id="{6EB4CA91-0882-8F9A-0FA1-4217B4F25B82}"/>
              </a:ext>
            </a:extLst>
          </p:cNvPr>
          <p:cNvPicPr>
            <a:picLocks noChangeAspect="1"/>
          </p:cNvPicPr>
          <p:nvPr/>
        </p:nvPicPr>
        <p:blipFill>
          <a:blip r:embed="rId9"/>
          <a:stretch>
            <a:fillRect/>
          </a:stretch>
        </p:blipFill>
        <p:spPr>
          <a:xfrm>
            <a:off x="8324706" y="5310614"/>
            <a:ext cx="3580952" cy="1179926"/>
          </a:xfrm>
          <a:prstGeom prst="rect">
            <a:avLst/>
          </a:prstGeom>
        </p:spPr>
      </p:pic>
      <p:sp>
        <p:nvSpPr>
          <p:cNvPr id="12" name="文本框 11">
            <a:extLst>
              <a:ext uri="{FF2B5EF4-FFF2-40B4-BE49-F238E27FC236}">
                <a16:creationId xmlns:a16="http://schemas.microsoft.com/office/drawing/2014/main" id="{12DF8AA5-15EE-E269-62A2-92FF69A58BD5}"/>
              </a:ext>
            </a:extLst>
          </p:cNvPr>
          <p:cNvSpPr txBox="1"/>
          <p:nvPr/>
        </p:nvSpPr>
        <p:spPr>
          <a:xfrm>
            <a:off x="529319" y="5445103"/>
            <a:ext cx="3672407" cy="1077218"/>
          </a:xfrm>
          <a:prstGeom prst="rect">
            <a:avLst/>
          </a:prstGeom>
          <a:noFill/>
        </p:spPr>
        <p:txBody>
          <a:bodyPr wrap="square">
            <a:spAutoFit/>
          </a:bodyPr>
          <a:lstStyle/>
          <a:p>
            <a:pPr algn="ctr"/>
            <a:r>
              <a:rPr lang="zh-CN" altLang="en-US" sz="2400" b="1" dirty="0">
                <a:solidFill>
                  <a:srgbClr val="FF0000"/>
                </a:solidFill>
                <a:latin typeface="Arial" panose="020B0604020202020204" pitchFamily="34" charset="0"/>
                <a:cs typeface="Arial" panose="020B0604020202020204" pitchFamily="34" charset="0"/>
              </a:rPr>
              <a:t>②</a:t>
            </a:r>
            <a:r>
              <a:rPr lang="en-US" altLang="zh-CN" sz="2400" b="1">
                <a:latin typeface="Arial" panose="020B0604020202020204" pitchFamily="34" charset="0"/>
                <a:cs typeface="Arial" panose="020B0604020202020204" pitchFamily="34" charset="0"/>
              </a:rPr>
              <a:t>Edge error</a:t>
            </a:r>
          </a:p>
          <a:p>
            <a:pPr algn="ctr"/>
            <a:r>
              <a:rPr lang="en-US" altLang="zh-CN" sz="2000" b="1">
                <a:solidFill>
                  <a:srgbClr val="FF0000"/>
                </a:solidFill>
                <a:latin typeface="Arial" panose="020B0604020202020204" pitchFamily="34" charset="0"/>
                <a:cs typeface="Arial" panose="020B0604020202020204" pitchFamily="34" charset="0"/>
              </a:rPr>
              <a:t>unequal heights on positive and negative half-axes</a:t>
            </a:r>
          </a:p>
        </p:txBody>
      </p:sp>
      <p:sp>
        <p:nvSpPr>
          <p:cNvPr id="16" name="文本框 15">
            <a:extLst>
              <a:ext uri="{FF2B5EF4-FFF2-40B4-BE49-F238E27FC236}">
                <a16:creationId xmlns:a16="http://schemas.microsoft.com/office/drawing/2014/main" id="{971500E9-D5E8-1B2E-63F4-4407A54508AA}"/>
              </a:ext>
            </a:extLst>
          </p:cNvPr>
          <p:cNvSpPr txBox="1"/>
          <p:nvPr/>
        </p:nvSpPr>
        <p:spPr>
          <a:xfrm>
            <a:off x="2717351" y="4941927"/>
            <a:ext cx="6097508" cy="369332"/>
          </a:xfrm>
          <a:prstGeom prst="rect">
            <a:avLst/>
          </a:prstGeom>
          <a:noFill/>
        </p:spPr>
        <p:txBody>
          <a:bodyPr wrap="square">
            <a:spAutoFit/>
          </a:bodyPr>
          <a:lstStyle/>
          <a:p>
            <a:pPr algn="ctr"/>
            <a:r>
              <a:rPr lang="en-US" altLang="zh-CN">
                <a:solidFill>
                  <a:srgbClr val="00B050"/>
                </a:solidFill>
                <a:latin typeface="Arial" panose="020B0604020202020204" pitchFamily="34" charset="0"/>
                <a:cs typeface="Arial" panose="020B0604020202020204" pitchFamily="34" charset="0"/>
              </a:rPr>
              <a:t>Sourced from </a:t>
            </a:r>
            <a:r>
              <a:rPr lang="en-US" altLang="zh-CN" dirty="0">
                <a:solidFill>
                  <a:srgbClr val="00B050"/>
                </a:solidFill>
                <a:latin typeface="Arial" panose="020B0604020202020204" pitchFamily="34" charset="0"/>
                <a:cs typeface="Arial" panose="020B0604020202020204" pitchFamily="34" charset="0"/>
              </a:rPr>
              <a:t>zero crossing effect of PS</a:t>
            </a:r>
            <a:endParaRPr lang="zh-CN" altLang="en-US" dirty="0">
              <a:solidFill>
                <a:srgbClr val="00B050"/>
              </a:solidFill>
              <a:latin typeface="Arial" panose="020B0604020202020204" pitchFamily="34" charset="0"/>
              <a:cs typeface="Arial" panose="020B0604020202020204" pitchFamily="34" charset="0"/>
            </a:endParaRPr>
          </a:p>
        </p:txBody>
      </p:sp>
      <p:sp>
        <p:nvSpPr>
          <p:cNvPr id="19" name="文本框 18">
            <a:extLst>
              <a:ext uri="{FF2B5EF4-FFF2-40B4-BE49-F238E27FC236}">
                <a16:creationId xmlns:a16="http://schemas.microsoft.com/office/drawing/2014/main" id="{2E9B04FF-66BD-179E-20E7-75F023019DCA}"/>
              </a:ext>
            </a:extLst>
          </p:cNvPr>
          <p:cNvSpPr txBox="1"/>
          <p:nvPr/>
        </p:nvSpPr>
        <p:spPr>
          <a:xfrm>
            <a:off x="2177985" y="6305874"/>
            <a:ext cx="6097508" cy="646331"/>
          </a:xfrm>
          <a:prstGeom prst="rect">
            <a:avLst/>
          </a:prstGeom>
          <a:noFill/>
        </p:spPr>
        <p:txBody>
          <a:bodyPr wrap="square">
            <a:spAutoFit/>
          </a:bodyPr>
          <a:lstStyle/>
          <a:p>
            <a:pPr algn="ctr"/>
            <a:r>
              <a:rPr lang="en-US" altLang="zh-CN">
                <a:solidFill>
                  <a:srgbClr val="00B050"/>
                </a:solidFill>
                <a:latin typeface="Arial" panose="020B0604020202020204" pitchFamily="34" charset="0"/>
                <a:cs typeface="Arial" panose="020B0604020202020204" pitchFamily="34" charset="0"/>
              </a:rPr>
              <a:t>From beam </a:t>
            </a:r>
            <a:r>
              <a:rPr lang="en-US" altLang="zh-CN" dirty="0">
                <a:solidFill>
                  <a:srgbClr val="00B050"/>
                </a:solidFill>
                <a:latin typeface="Arial" panose="020B0604020202020204" pitchFamily="34" charset="0"/>
                <a:cs typeface="Arial" panose="020B0604020202020204" pitchFamily="34" charset="0"/>
              </a:rPr>
              <a:t>non-uniformity before scanning</a:t>
            </a:r>
          </a:p>
          <a:p>
            <a:pPr algn="ctr"/>
            <a:endParaRPr lang="zh-CN" altLang="en-US" dirty="0">
              <a:solidFill>
                <a:srgbClr val="0000FF"/>
              </a:solidFill>
              <a:latin typeface="Arial" panose="020B0604020202020204" pitchFamily="34" charset="0"/>
              <a:cs typeface="Arial" panose="020B0604020202020204" pitchFamily="34" charset="0"/>
            </a:endParaRPr>
          </a:p>
        </p:txBody>
      </p:sp>
      <p:sp>
        <p:nvSpPr>
          <p:cNvPr id="24" name="文本框 23">
            <a:extLst>
              <a:ext uri="{FF2B5EF4-FFF2-40B4-BE49-F238E27FC236}">
                <a16:creationId xmlns:a16="http://schemas.microsoft.com/office/drawing/2014/main" id="{BA255DDF-731D-61FD-07F2-124C15AD1B79}"/>
              </a:ext>
            </a:extLst>
          </p:cNvPr>
          <p:cNvSpPr txBox="1"/>
          <p:nvPr/>
        </p:nvSpPr>
        <p:spPr>
          <a:xfrm>
            <a:off x="7782678" y="4906494"/>
            <a:ext cx="4440923" cy="369332"/>
          </a:xfrm>
          <a:prstGeom prst="rect">
            <a:avLst/>
          </a:prstGeom>
          <a:noFill/>
        </p:spPr>
        <p:txBody>
          <a:bodyPr wrap="square">
            <a:spAutoFit/>
          </a:bodyPr>
          <a:lstStyle/>
          <a:p>
            <a:pPr algn="ctr"/>
            <a:r>
              <a:rPr lang="en-US" altLang="zh-CN" dirty="0">
                <a:solidFill>
                  <a:srgbClr val="0000FF"/>
                </a:solidFill>
                <a:latin typeface="Arial" panose="020B0604020202020204" pitchFamily="34" charset="0"/>
                <a:cs typeface="Arial" panose="020B0604020202020204" pitchFamily="34" charset="0"/>
              </a:rPr>
              <a:t>Adding an intercept to both the semiaxes </a:t>
            </a:r>
            <a:endParaRPr lang="zh-CN" altLang="en-US" dirty="0">
              <a:solidFill>
                <a:srgbClr val="0000FF"/>
              </a:solidFill>
              <a:latin typeface="Arial" panose="020B0604020202020204" pitchFamily="34" charset="0"/>
              <a:cs typeface="Arial" panose="020B0604020202020204" pitchFamily="34" charset="0"/>
            </a:endParaRPr>
          </a:p>
        </p:txBody>
      </p:sp>
      <p:cxnSp>
        <p:nvCxnSpPr>
          <p:cNvPr id="26" name="直接箭头连接符 25">
            <a:extLst>
              <a:ext uri="{FF2B5EF4-FFF2-40B4-BE49-F238E27FC236}">
                <a16:creationId xmlns:a16="http://schemas.microsoft.com/office/drawing/2014/main" id="{722B64AA-F85C-48CB-959F-E567D4E3F082}"/>
              </a:ext>
            </a:extLst>
          </p:cNvPr>
          <p:cNvCxnSpPr/>
          <p:nvPr/>
        </p:nvCxnSpPr>
        <p:spPr>
          <a:xfrm>
            <a:off x="9840416" y="4301504"/>
            <a:ext cx="0" cy="27645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5F0B3F96-13A8-A79C-4E7A-A71B7AC80437}"/>
              </a:ext>
            </a:extLst>
          </p:cNvPr>
          <p:cNvSpPr txBox="1"/>
          <p:nvPr/>
        </p:nvSpPr>
        <p:spPr>
          <a:xfrm>
            <a:off x="7409019" y="6305874"/>
            <a:ext cx="4862794" cy="369332"/>
          </a:xfrm>
          <a:prstGeom prst="rect">
            <a:avLst/>
          </a:prstGeom>
          <a:noFill/>
        </p:spPr>
        <p:txBody>
          <a:bodyPr wrap="square">
            <a:spAutoFit/>
          </a:bodyPr>
          <a:lstStyle/>
          <a:p>
            <a:pPr algn="ctr"/>
            <a:r>
              <a:rPr lang="en-US" altLang="zh-CN" dirty="0">
                <a:solidFill>
                  <a:srgbClr val="0000FF"/>
                </a:solidFill>
                <a:latin typeface="Arial" panose="020B0604020202020204" pitchFamily="34" charset="0"/>
                <a:cs typeface="Arial" panose="020B0604020202020204" pitchFamily="34" charset="0"/>
              </a:rPr>
              <a:t>Adjusting the amplitude of both the semiaxes </a:t>
            </a:r>
            <a:endParaRPr lang="zh-CN" altLang="en-US" dirty="0">
              <a:solidFill>
                <a:srgbClr val="0000FF"/>
              </a:solidFill>
              <a:latin typeface="Arial" panose="020B0604020202020204" pitchFamily="34" charset="0"/>
              <a:cs typeface="Arial" panose="020B0604020202020204" pitchFamily="34" charset="0"/>
            </a:endParaRPr>
          </a:p>
        </p:txBody>
      </p:sp>
      <p:sp>
        <p:nvSpPr>
          <p:cNvPr id="29" name="文本框 28">
            <a:extLst>
              <a:ext uri="{FF2B5EF4-FFF2-40B4-BE49-F238E27FC236}">
                <a16:creationId xmlns:a16="http://schemas.microsoft.com/office/drawing/2014/main" id="{8F687CF7-9558-CAA9-E190-99B299CA6817}"/>
              </a:ext>
            </a:extLst>
          </p:cNvPr>
          <p:cNvSpPr txBox="1"/>
          <p:nvPr/>
        </p:nvSpPr>
        <p:spPr>
          <a:xfrm>
            <a:off x="4974367" y="3266597"/>
            <a:ext cx="2237757" cy="461665"/>
          </a:xfrm>
          <a:prstGeom prst="rect">
            <a:avLst/>
          </a:prstGeom>
          <a:solidFill>
            <a:schemeClr val="tx2">
              <a:lumMod val="40000"/>
              <a:lumOff val="60000"/>
            </a:schemeClr>
          </a:solidFill>
        </p:spPr>
        <p:txBody>
          <a:bodyPr wrap="square">
            <a:spAutoFit/>
          </a:bodyPr>
          <a:lstStyle/>
          <a:p>
            <a:pPr algn="ctr"/>
            <a:r>
              <a:rPr lang="en-US" altLang="zh-CN" sz="2400" b="1">
                <a:latin typeface="Arial" panose="020B0604020202020204" pitchFamily="34" charset="0"/>
                <a:cs typeface="Arial" panose="020B0604020202020204" pitchFamily="34" charset="0"/>
              </a:rPr>
              <a:t>Beam profile</a:t>
            </a:r>
            <a:endParaRPr lang="zh-CN" altLang="en-US" sz="2400" b="1" dirty="0">
              <a:latin typeface="Arial" panose="020B0604020202020204" pitchFamily="34" charset="0"/>
              <a:cs typeface="Arial" panose="020B0604020202020204" pitchFamily="34" charset="0"/>
            </a:endParaRPr>
          </a:p>
        </p:txBody>
      </p:sp>
      <p:sp>
        <p:nvSpPr>
          <p:cNvPr id="31" name="文本框 30">
            <a:extLst>
              <a:ext uri="{FF2B5EF4-FFF2-40B4-BE49-F238E27FC236}">
                <a16:creationId xmlns:a16="http://schemas.microsoft.com/office/drawing/2014/main" id="{31173BDB-30A6-65F8-2E07-D6F5BFEE712B}"/>
              </a:ext>
            </a:extLst>
          </p:cNvPr>
          <p:cNvSpPr txBox="1"/>
          <p:nvPr/>
        </p:nvSpPr>
        <p:spPr>
          <a:xfrm>
            <a:off x="8868308" y="3280361"/>
            <a:ext cx="2237757" cy="461665"/>
          </a:xfrm>
          <a:prstGeom prst="rect">
            <a:avLst/>
          </a:prstGeom>
          <a:solidFill>
            <a:schemeClr val="tx2">
              <a:lumMod val="40000"/>
              <a:lumOff val="60000"/>
            </a:schemeClr>
          </a:solidFill>
        </p:spPr>
        <p:txBody>
          <a:bodyPr wrap="square">
            <a:spAutoFit/>
          </a:bodyPr>
          <a:lstStyle/>
          <a:p>
            <a:pPr algn="ctr"/>
            <a:r>
              <a:rPr lang="en-US" altLang="zh-CN" sz="2400" b="1" dirty="0">
                <a:latin typeface="Arial" panose="020B0604020202020204" pitchFamily="34" charset="0"/>
                <a:cs typeface="Arial" panose="020B0604020202020204" pitchFamily="34" charset="0"/>
              </a:rPr>
              <a:t>PS waveform</a:t>
            </a:r>
            <a:endParaRPr lang="zh-CN" altLang="en-US" sz="2400" b="1"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CE138B75-D4FB-E868-43A1-1199431F8C52}"/>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16</a:t>
            </a:r>
          </a:p>
        </p:txBody>
      </p:sp>
    </p:spTree>
    <p:extLst>
      <p:ext uri="{BB962C8B-B14F-4D97-AF65-F5344CB8AC3E}">
        <p14:creationId xmlns:p14="http://schemas.microsoft.com/office/powerpoint/2010/main" val="368745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F53DCEDE-4CF4-14A9-630A-640DB55D3D13}"/>
              </a:ext>
            </a:extLst>
          </p:cNvPr>
          <p:cNvPicPr>
            <a:picLocks noChangeAspect="1"/>
          </p:cNvPicPr>
          <p:nvPr/>
        </p:nvPicPr>
        <p:blipFill>
          <a:blip r:embed="rId3"/>
          <a:stretch>
            <a:fillRect/>
          </a:stretch>
        </p:blipFill>
        <p:spPr>
          <a:xfrm>
            <a:off x="8508268" y="1841185"/>
            <a:ext cx="3147683" cy="2423321"/>
          </a:xfrm>
          <a:prstGeom prst="rect">
            <a:avLst/>
          </a:prstGeom>
        </p:spPr>
      </p:pic>
      <p:sp>
        <p:nvSpPr>
          <p:cNvPr id="2" name="矩形 1">
            <a:extLst>
              <a:ext uri="{FF2B5EF4-FFF2-40B4-BE49-F238E27FC236}">
                <a16:creationId xmlns:a16="http://schemas.microsoft.com/office/drawing/2014/main" id="{962AE913-2310-43B5-A748-E7AEC621009A}"/>
              </a:ext>
            </a:extLst>
          </p:cNvPr>
          <p:cNvSpPr/>
          <p:nvPr/>
        </p:nvSpPr>
        <p:spPr>
          <a:xfrm>
            <a:off x="0" y="83932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116CFA83-2FE2-4B8D-9592-EA17C1A71E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ED6FFA26-B3CB-4930-9787-31EB86937CC3}"/>
              </a:ext>
            </a:extLst>
          </p:cNvPr>
          <p:cNvPicPr>
            <a:picLocks noChangeAspect="1"/>
          </p:cNvPicPr>
          <p:nvPr/>
        </p:nvPicPr>
        <p:blipFill rotWithShape="1">
          <a:blip r:embed="rId5">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sp>
        <p:nvSpPr>
          <p:cNvPr id="5" name="文本框 4">
            <a:extLst>
              <a:ext uri="{FF2B5EF4-FFF2-40B4-BE49-F238E27FC236}">
                <a16:creationId xmlns:a16="http://schemas.microsoft.com/office/drawing/2014/main" id="{6FE80FA4-5721-4A44-875F-5887B1870FFE}"/>
              </a:ext>
            </a:extLst>
          </p:cNvPr>
          <p:cNvSpPr txBox="1"/>
          <p:nvPr/>
        </p:nvSpPr>
        <p:spPr>
          <a:xfrm>
            <a:off x="3743884" y="152636"/>
            <a:ext cx="4698722" cy="646331"/>
          </a:xfrm>
          <a:prstGeom prst="rect">
            <a:avLst/>
          </a:prstGeom>
          <a:noFill/>
        </p:spPr>
        <p:txBody>
          <a:bodyPr wrap="none" rtlCol="0">
            <a:spAutoFit/>
          </a:bodyPr>
          <a:lstStyle/>
          <a:p>
            <a:pPr algn="ctr"/>
            <a:r>
              <a:rPr lang="en-US" altLang="zh-CN" sz="3600" b="1">
                <a:solidFill>
                  <a:srgbClr val="004098"/>
                </a:solidFill>
                <a:latin typeface="Arial" panose="020B0604020202020204" pitchFamily="34" charset="0"/>
                <a:cs typeface="Arial" panose="020B0604020202020204" pitchFamily="34" charset="0"/>
              </a:rPr>
              <a:t>Sliced PS </a:t>
            </a:r>
            <a:r>
              <a:rPr lang="en-US" altLang="zh-CN" sz="3600" b="1" dirty="0">
                <a:solidFill>
                  <a:srgbClr val="004098"/>
                </a:solidFill>
                <a:latin typeface="Arial" panose="020B0604020202020204" pitchFamily="34" charset="0"/>
                <a:cs typeface="Arial" panose="020B0604020202020204" pitchFamily="34" charset="0"/>
              </a:rPr>
              <a:t>waveform</a:t>
            </a:r>
          </a:p>
        </p:txBody>
      </p:sp>
      <p:sp>
        <p:nvSpPr>
          <p:cNvPr id="47" name="文本框 46">
            <a:extLst>
              <a:ext uri="{FF2B5EF4-FFF2-40B4-BE49-F238E27FC236}">
                <a16:creationId xmlns:a16="http://schemas.microsoft.com/office/drawing/2014/main" id="{8EC1B080-DC31-5BBE-81A0-9EE40F293250}"/>
              </a:ext>
            </a:extLst>
          </p:cNvPr>
          <p:cNvSpPr txBox="1"/>
          <p:nvPr/>
        </p:nvSpPr>
        <p:spPr>
          <a:xfrm>
            <a:off x="3665291" y="3692370"/>
            <a:ext cx="5959303" cy="1789592"/>
          </a:xfrm>
          <a:prstGeom prst="rect">
            <a:avLst/>
          </a:prstGeom>
          <a:noFill/>
          <a:ln w="28575">
            <a:noFill/>
            <a:prstDash val="sysDash"/>
          </a:ln>
        </p:spPr>
        <p:txBody>
          <a:bodyPr wrap="square">
            <a:spAutoFit/>
          </a:bodyPr>
          <a:lstStyle/>
          <a:p>
            <a:pPr marL="285750" indent="-285750">
              <a:lnSpc>
                <a:spcPct val="125000"/>
              </a:lnSpc>
              <a:buFont typeface="Wingdings" panose="05000000000000000000" pitchFamily="2" charset="2"/>
              <a:buChar char="ü"/>
            </a:pPr>
            <a:r>
              <a:rPr lang="en-US" altLang="zh-CN" b="1" dirty="0">
                <a:solidFill>
                  <a:srgbClr val="0000FF"/>
                </a:solidFill>
                <a:latin typeface="Arial" panose="020B0604020202020204" pitchFamily="34" charset="0"/>
                <a:cs typeface="Arial" panose="020B0604020202020204" pitchFamily="34" charset="0"/>
              </a:rPr>
              <a:t>Relationship between the values at any position of the beam profiles and the waveforms</a:t>
            </a:r>
          </a:p>
          <a:p>
            <a:pPr marL="285750" indent="-285750">
              <a:lnSpc>
                <a:spcPct val="125000"/>
              </a:lnSpc>
              <a:buFont typeface="Wingdings" panose="05000000000000000000" pitchFamily="2" charset="2"/>
              <a:buChar char="p"/>
            </a:pPr>
            <a:r>
              <a:rPr lang="en-US" altLang="zh-CN" b="1" dirty="0">
                <a:latin typeface="Arial" panose="020B0604020202020204" pitchFamily="34" charset="0"/>
                <a:cs typeface="Arial" panose="020B0604020202020204" pitchFamily="34" charset="0"/>
              </a:rPr>
              <a:t>Segmenting beam profiles on position(x);</a:t>
            </a:r>
          </a:p>
          <a:p>
            <a:pPr marL="285750" indent="-285750">
              <a:lnSpc>
                <a:spcPct val="125000"/>
              </a:lnSpc>
              <a:buFont typeface="Wingdings" panose="05000000000000000000" pitchFamily="2" charset="2"/>
              <a:buChar char="p"/>
            </a:pPr>
            <a:r>
              <a:rPr lang="en-US" altLang="zh-CN" b="1" dirty="0">
                <a:latin typeface="Arial" panose="020B0604020202020204" pitchFamily="34" charset="0"/>
                <a:cs typeface="Arial" panose="020B0604020202020204" pitchFamily="34" charset="0"/>
              </a:rPr>
              <a:t>Segmenting PS waveforms by amplitude; </a:t>
            </a:r>
          </a:p>
          <a:p>
            <a:pPr marL="285750" indent="-285750">
              <a:lnSpc>
                <a:spcPct val="125000"/>
              </a:lnSpc>
              <a:buFont typeface="Wingdings" panose="05000000000000000000" pitchFamily="2" charset="2"/>
              <a:buChar char="p"/>
            </a:pPr>
            <a:r>
              <a:rPr lang="en-US" altLang="zh-CN" b="1" dirty="0">
                <a:latin typeface="Arial" panose="020B0604020202020204" pitchFamily="34" charset="0"/>
                <a:cs typeface="Arial" panose="020B0604020202020204" pitchFamily="34" charset="0"/>
              </a:rPr>
              <a:t>one-to-one correspondences;</a:t>
            </a:r>
          </a:p>
        </p:txBody>
      </p:sp>
      <p:pic>
        <p:nvPicPr>
          <p:cNvPr id="10" name="图片 9">
            <a:extLst>
              <a:ext uri="{FF2B5EF4-FFF2-40B4-BE49-F238E27FC236}">
                <a16:creationId xmlns:a16="http://schemas.microsoft.com/office/drawing/2014/main" id="{7D5C9F1F-0110-FC73-EFF1-51D88DBC7FCB}"/>
              </a:ext>
            </a:extLst>
          </p:cNvPr>
          <p:cNvPicPr>
            <a:picLocks noChangeAspect="1"/>
          </p:cNvPicPr>
          <p:nvPr/>
        </p:nvPicPr>
        <p:blipFill>
          <a:blip r:embed="rId6"/>
          <a:stretch>
            <a:fillRect/>
          </a:stretch>
        </p:blipFill>
        <p:spPr>
          <a:xfrm>
            <a:off x="3666301" y="2023293"/>
            <a:ext cx="4716524" cy="1372720"/>
          </a:xfrm>
          <a:prstGeom prst="rect">
            <a:avLst/>
          </a:prstGeom>
        </p:spPr>
      </p:pic>
      <p:sp>
        <p:nvSpPr>
          <p:cNvPr id="13" name="文本框 12">
            <a:extLst>
              <a:ext uri="{FF2B5EF4-FFF2-40B4-BE49-F238E27FC236}">
                <a16:creationId xmlns:a16="http://schemas.microsoft.com/office/drawing/2014/main" id="{391EFE2B-9358-CAA2-EFB7-0E7C4C55FFA8}"/>
              </a:ext>
            </a:extLst>
          </p:cNvPr>
          <p:cNvSpPr txBox="1"/>
          <p:nvPr/>
        </p:nvSpPr>
        <p:spPr>
          <a:xfrm>
            <a:off x="8868308" y="1196752"/>
            <a:ext cx="2237757" cy="461665"/>
          </a:xfrm>
          <a:prstGeom prst="rect">
            <a:avLst/>
          </a:prstGeom>
          <a:solidFill>
            <a:schemeClr val="tx2">
              <a:lumMod val="40000"/>
              <a:lumOff val="60000"/>
            </a:schemeClr>
          </a:solidFill>
        </p:spPr>
        <p:txBody>
          <a:bodyPr wrap="square">
            <a:spAutoFit/>
          </a:bodyPr>
          <a:lstStyle/>
          <a:p>
            <a:pPr algn="ctr"/>
            <a:r>
              <a:rPr lang="en-US" altLang="zh-CN" sz="2400" b="1" dirty="0">
                <a:latin typeface="Arial" panose="020B0604020202020204" pitchFamily="34" charset="0"/>
                <a:cs typeface="Arial" panose="020B0604020202020204" pitchFamily="34" charset="0"/>
              </a:rPr>
              <a:t>PS waveform</a:t>
            </a:r>
            <a:endParaRPr lang="zh-CN" altLang="en-US" sz="2400" b="1" dirty="0">
              <a:latin typeface="Arial" panose="020B0604020202020204" pitchFamily="34" charset="0"/>
              <a:cs typeface="Arial" panose="020B0604020202020204" pitchFamily="34" charset="0"/>
            </a:endParaRPr>
          </a:p>
        </p:txBody>
      </p:sp>
      <p:sp>
        <p:nvSpPr>
          <p:cNvPr id="19" name="文本框 18">
            <a:extLst>
              <a:ext uri="{FF2B5EF4-FFF2-40B4-BE49-F238E27FC236}">
                <a16:creationId xmlns:a16="http://schemas.microsoft.com/office/drawing/2014/main" id="{6E518343-0B16-7536-47F5-211DEA873336}"/>
              </a:ext>
            </a:extLst>
          </p:cNvPr>
          <p:cNvSpPr txBox="1"/>
          <p:nvPr/>
        </p:nvSpPr>
        <p:spPr>
          <a:xfrm>
            <a:off x="4974367" y="1196752"/>
            <a:ext cx="2237757" cy="461665"/>
          </a:xfrm>
          <a:prstGeom prst="rect">
            <a:avLst/>
          </a:prstGeom>
          <a:solidFill>
            <a:schemeClr val="tx2">
              <a:lumMod val="40000"/>
              <a:lumOff val="60000"/>
            </a:schemeClr>
          </a:solidFill>
        </p:spPr>
        <p:txBody>
          <a:bodyPr wrap="square">
            <a:spAutoFit/>
          </a:bodyPr>
          <a:lstStyle/>
          <a:p>
            <a:pPr algn="ctr"/>
            <a:r>
              <a:rPr lang="en-US" altLang="zh-CN" sz="2400" b="1">
                <a:latin typeface="Arial" panose="020B0604020202020204" pitchFamily="34" charset="0"/>
                <a:cs typeface="Arial" panose="020B0604020202020204" pitchFamily="34" charset="0"/>
              </a:rPr>
              <a:t>Beam profile</a:t>
            </a:r>
            <a:endParaRPr lang="zh-CN" altLang="en-US" sz="2400" b="1" dirty="0">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42A5DFF9-8D95-8A8F-F96F-85A2D86ED5C6}"/>
              </a:ext>
            </a:extLst>
          </p:cNvPr>
          <p:cNvSpPr txBox="1"/>
          <p:nvPr/>
        </p:nvSpPr>
        <p:spPr>
          <a:xfrm>
            <a:off x="615712" y="1325178"/>
            <a:ext cx="2700300" cy="461665"/>
          </a:xfrm>
          <a:prstGeom prst="rect">
            <a:avLst/>
          </a:prstGeom>
          <a:noFill/>
        </p:spPr>
        <p:txBody>
          <a:bodyPr wrap="square">
            <a:spAutoFit/>
          </a:bodyPr>
          <a:lstStyle/>
          <a:p>
            <a:pPr algn="ctr"/>
            <a:r>
              <a:rPr lang="zh-CN" altLang="en-US" sz="2400" b="1" dirty="0">
                <a:solidFill>
                  <a:srgbClr val="C00000"/>
                </a:solidFill>
                <a:latin typeface="微软雅黑" panose="020B0503020204020204" pitchFamily="34" charset="-122"/>
                <a:ea typeface="微软雅黑" panose="020B0503020204020204" pitchFamily="34" charset="-122"/>
              </a:rPr>
              <a:t>③</a:t>
            </a:r>
            <a:r>
              <a:rPr lang="en-US" altLang="zh-CN" sz="2400" b="1" dirty="0">
                <a:latin typeface="微软雅黑" panose="020B0503020204020204" pitchFamily="34" charset="-122"/>
                <a:ea typeface="微软雅黑" panose="020B0503020204020204" pitchFamily="34" charset="-122"/>
              </a:rPr>
              <a:t>Flatness Error</a:t>
            </a:r>
            <a:endParaRPr lang="zh-CN" altLang="en-US" sz="2400" b="1"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39B21B12-3502-6EF0-7283-E1751D290746}"/>
                  </a:ext>
                </a:extLst>
              </p:cNvPr>
              <p:cNvSpPr txBox="1"/>
              <p:nvPr/>
            </p:nvSpPr>
            <p:spPr>
              <a:xfrm>
                <a:off x="228322" y="2925202"/>
                <a:ext cx="3436969" cy="1379608"/>
              </a:xfrm>
              <a:prstGeom prst="rect">
                <a:avLst/>
              </a:prstGeom>
              <a:noFill/>
              <a:ln w="28575">
                <a:noFill/>
                <a:prstDash val="sysDash"/>
              </a:ln>
            </p:spPr>
            <p:txBody>
              <a:bodyPr wrap="square">
                <a:spAutoFit/>
              </a:bodyPr>
              <a:lstStyle/>
              <a:p>
                <a:pPr marL="285750" indent="-285750">
                  <a:lnSpc>
                    <a:spcPct val="125000"/>
                  </a:lnSpc>
                  <a:buFont typeface="Wingdings" panose="05000000000000000000" pitchFamily="2" charset="2"/>
                  <a:buChar char="Ø"/>
                </a:pPr>
                <a:r>
                  <a:rPr lang="en-US" altLang="zh-CN" sz="1600" b="1" dirty="0">
                    <a:latin typeface="Arial" panose="020B0604020202020204" pitchFamily="34" charset="0"/>
                    <a:cs typeface="Arial" panose="020B0604020202020204" pitchFamily="34" charset="0"/>
                  </a:rPr>
                  <a:t>Calculate </a:t>
                </a:r>
                <a:r>
                  <a:rPr lang="en-US" altLang="zh-CN" sz="1600" b="1" dirty="0">
                    <a:solidFill>
                      <a:srgbClr val="FF0000"/>
                    </a:solidFill>
                    <a:latin typeface="Arial" panose="020B0604020202020204" pitchFamily="34" charset="0"/>
                    <a:cs typeface="Arial" panose="020B0604020202020204" pitchFamily="34" charset="0"/>
                  </a:rPr>
                  <a:t>position x </a:t>
                </a:r>
                <a:r>
                  <a:rPr lang="en-US" altLang="zh-CN" sz="1600" b="1" dirty="0">
                    <a:latin typeface="Arial" panose="020B0604020202020204" pitchFamily="34" charset="0"/>
                    <a:cs typeface="Arial" panose="020B0604020202020204" pitchFamily="34" charset="0"/>
                  </a:rPr>
                  <a:t>for any PS waveform </a:t>
                </a:r>
                <a:r>
                  <a:rPr lang="en-US" altLang="zh-CN" sz="1600" b="1" dirty="0">
                    <a:solidFill>
                      <a:srgbClr val="FF0000"/>
                    </a:solidFill>
                    <a:latin typeface="Arial" panose="020B0604020202020204" pitchFamily="34" charset="0"/>
                    <a:cs typeface="Arial" panose="020B0604020202020204" pitchFamily="34" charset="0"/>
                  </a:rPr>
                  <a:t>I(t)</a:t>
                </a:r>
                <a:r>
                  <a:rPr lang="en-US" altLang="zh-CN" sz="1600" b="1" dirty="0">
                    <a:latin typeface="Arial" panose="020B0604020202020204" pitchFamily="34" charset="0"/>
                    <a:cs typeface="Arial" panose="020B0604020202020204" pitchFamily="34" charset="0"/>
                  </a:rPr>
                  <a:t>:</a:t>
                </a:r>
              </a:p>
              <a:p>
                <a:pPr>
                  <a:lnSpc>
                    <a:spcPct val="125000"/>
                  </a:lnSpc>
                </a:pPr>
                <a14:m>
                  <m:oMathPara xmlns:m="http://schemas.openxmlformats.org/officeDocument/2006/math">
                    <m:oMathParaPr>
                      <m:jc m:val="centerGroup"/>
                    </m:oMathParaPr>
                    <m:oMath xmlns:m="http://schemas.openxmlformats.org/officeDocument/2006/math">
                      <m:r>
                        <a:rPr lang="en-US" altLang="zh-CN" sz="1600" b="1" i="1" smtClean="0">
                          <a:latin typeface="Cambria Math" panose="02040503050406030204" pitchFamily="18" charset="0"/>
                          <a:cs typeface="Arial" panose="020B0604020202020204" pitchFamily="34" charset="0"/>
                        </a:rPr>
                        <m:t>𝒙</m:t>
                      </m:r>
                      <m:r>
                        <a:rPr lang="en-US" altLang="zh-CN" sz="1600" b="1" i="1" smtClean="0">
                          <a:latin typeface="Cambria Math" panose="02040503050406030204" pitchFamily="18" charset="0"/>
                          <a:cs typeface="Arial" panose="020B0604020202020204" pitchFamily="34" charset="0"/>
                        </a:rPr>
                        <m:t>=</m:t>
                      </m:r>
                      <m:f>
                        <m:fPr>
                          <m:ctrlPr>
                            <a:rPr lang="en-US" altLang="zh-CN" sz="1600" b="1" i="1" smtClean="0">
                              <a:latin typeface="Cambria Math" panose="02040503050406030204" pitchFamily="18" charset="0"/>
                              <a:cs typeface="Arial" panose="020B0604020202020204" pitchFamily="34" charset="0"/>
                            </a:rPr>
                          </m:ctrlPr>
                        </m:fPr>
                        <m:num>
                          <m:sSub>
                            <m:sSubPr>
                              <m:ctrlPr>
                                <a:rPr lang="en-US" altLang="zh-CN" sz="1600" b="1" i="1" smtClean="0">
                                  <a:latin typeface="Cambria Math" panose="02040503050406030204" pitchFamily="18" charset="0"/>
                                  <a:cs typeface="Arial" panose="020B0604020202020204" pitchFamily="34" charset="0"/>
                                </a:rPr>
                              </m:ctrlPr>
                            </m:sSubPr>
                            <m:e>
                              <m:r>
                                <a:rPr lang="zh-CN" altLang="en-US" sz="1600" b="1" i="1" smtClean="0">
                                  <a:latin typeface="Cambria Math" panose="02040503050406030204" pitchFamily="18" charset="0"/>
                                  <a:cs typeface="Arial" panose="020B0604020202020204" pitchFamily="34" charset="0"/>
                                </a:rPr>
                                <m:t>𝝁</m:t>
                              </m:r>
                            </m:e>
                            <m:sub>
                              <m:r>
                                <a:rPr lang="en-US" altLang="zh-CN" sz="1600" b="1" i="1" smtClean="0">
                                  <a:latin typeface="Cambria Math" panose="02040503050406030204" pitchFamily="18" charset="0"/>
                                  <a:cs typeface="Arial" panose="020B0604020202020204" pitchFamily="34" charset="0"/>
                                </a:rPr>
                                <m:t>𝟎</m:t>
                              </m:r>
                            </m:sub>
                          </m:sSub>
                          <m:r>
                            <a:rPr lang="en-US" altLang="zh-CN" sz="1600" b="1" i="1" smtClean="0">
                              <a:latin typeface="Cambria Math" panose="02040503050406030204" pitchFamily="18" charset="0"/>
                              <a:cs typeface="Arial" panose="020B0604020202020204" pitchFamily="34" charset="0"/>
                            </a:rPr>
                            <m:t>𝑵𝒒𝒍𝑳</m:t>
                          </m:r>
                        </m:num>
                        <m:den>
                          <m:r>
                            <a:rPr lang="en-US" altLang="zh-CN" sz="1600" b="1" i="1" smtClean="0">
                              <a:latin typeface="Cambria Math" panose="02040503050406030204" pitchFamily="18" charset="0"/>
                              <a:cs typeface="Arial" panose="020B0604020202020204" pitchFamily="34" charset="0"/>
                            </a:rPr>
                            <m:t>𝒎</m:t>
                          </m:r>
                          <m:sSubSup>
                            <m:sSubSupPr>
                              <m:ctrlPr>
                                <a:rPr lang="en-US" altLang="zh-CN" sz="1600" b="1" i="1" smtClean="0">
                                  <a:latin typeface="Cambria Math" panose="02040503050406030204" pitchFamily="18" charset="0"/>
                                  <a:cs typeface="Arial" panose="020B0604020202020204" pitchFamily="34" charset="0"/>
                                </a:rPr>
                              </m:ctrlPr>
                            </m:sSubSupPr>
                            <m:e>
                              <m:r>
                                <a:rPr lang="en-US" altLang="zh-CN" sz="1600" b="1" i="1" smtClean="0">
                                  <a:latin typeface="Cambria Math" panose="02040503050406030204" pitchFamily="18" charset="0"/>
                                  <a:cs typeface="Arial" panose="020B0604020202020204" pitchFamily="34" charset="0"/>
                                </a:rPr>
                                <m:t>𝒗</m:t>
                              </m:r>
                            </m:e>
                            <m:sub>
                              <m:r>
                                <a:rPr lang="en-US" altLang="zh-CN" sz="1600" b="1" i="1" smtClean="0">
                                  <a:latin typeface="Cambria Math" panose="02040503050406030204" pitchFamily="18" charset="0"/>
                                  <a:cs typeface="Arial" panose="020B0604020202020204" pitchFamily="34" charset="0"/>
                                </a:rPr>
                                <m:t>𝟎</m:t>
                              </m:r>
                            </m:sub>
                            <m:sup>
                              <m:r>
                                <a:rPr lang="en-US" altLang="zh-CN" sz="1600" b="1" i="1" smtClean="0">
                                  <a:latin typeface="Cambria Math" panose="02040503050406030204" pitchFamily="18" charset="0"/>
                                  <a:cs typeface="Arial" panose="020B0604020202020204" pitchFamily="34" charset="0"/>
                                </a:rPr>
                                <m:t>𝟐</m:t>
                              </m:r>
                            </m:sup>
                          </m:sSubSup>
                          <m:r>
                            <a:rPr lang="en-US" altLang="zh-CN" sz="1600" b="1" i="1" smtClean="0">
                              <a:latin typeface="Cambria Math" panose="02040503050406030204" pitchFamily="18" charset="0"/>
                              <a:cs typeface="Arial" panose="020B0604020202020204" pitchFamily="34" charset="0"/>
                            </a:rPr>
                            <m:t>𝒉</m:t>
                          </m:r>
                        </m:den>
                      </m:f>
                      <m:r>
                        <a:rPr lang="en-US" altLang="zh-CN" sz="1600" b="1" i="1" smtClean="0">
                          <a:latin typeface="Cambria Math" panose="02040503050406030204" pitchFamily="18" charset="0"/>
                          <a:ea typeface="Cambria Math" panose="02040503050406030204" pitchFamily="18" charset="0"/>
                          <a:cs typeface="Arial" panose="020B0604020202020204" pitchFamily="34" charset="0"/>
                        </a:rPr>
                        <m:t>×</m:t>
                      </m:r>
                      <m:r>
                        <a:rPr lang="en-US" altLang="zh-CN" sz="1600"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𝑰</m:t>
                      </m:r>
                      <m:r>
                        <a:rPr lang="en-US" altLang="zh-CN" sz="1600"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altLang="zh-CN" sz="1600"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𝒕</m:t>
                      </m:r>
                      <m:r>
                        <a:rPr lang="en-US" altLang="zh-CN" sz="1600"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altLang="zh-CN" sz="1600" b="1" dirty="0">
                  <a:latin typeface="Arial" panose="020B0604020202020204" pitchFamily="34" charset="0"/>
                  <a:cs typeface="Arial" panose="020B0604020202020204" pitchFamily="34" charset="0"/>
                </a:endParaRPr>
              </a:p>
            </p:txBody>
          </p:sp>
        </mc:Choice>
        <mc:Fallback xmlns="">
          <p:sp>
            <p:nvSpPr>
              <p:cNvPr id="29" name="文本框 28">
                <a:extLst>
                  <a:ext uri="{FF2B5EF4-FFF2-40B4-BE49-F238E27FC236}">
                    <a16:creationId xmlns:a16="http://schemas.microsoft.com/office/drawing/2014/main" id="{39B21B12-3502-6EF0-7283-E1751D290746}"/>
                  </a:ext>
                </a:extLst>
              </p:cNvPr>
              <p:cNvSpPr txBox="1">
                <a:spLocks noRot="1" noChangeAspect="1" noMove="1" noResize="1" noEditPoints="1" noAdjustHandles="1" noChangeArrowheads="1" noChangeShapeType="1" noTextEdit="1"/>
              </p:cNvSpPr>
              <p:nvPr/>
            </p:nvSpPr>
            <p:spPr>
              <a:xfrm>
                <a:off x="228322" y="2925202"/>
                <a:ext cx="3436969" cy="1379608"/>
              </a:xfrm>
              <a:prstGeom prst="rect">
                <a:avLst/>
              </a:prstGeom>
              <a:blipFill>
                <a:blip r:embed="rId7"/>
                <a:stretch>
                  <a:fillRect l="-709"/>
                </a:stretch>
              </a:blipFill>
              <a:ln w="28575">
                <a:noFill/>
                <a:prstDash val="sysDash"/>
              </a:ln>
            </p:spPr>
            <p:txBody>
              <a:bodyPr/>
              <a:lstStyle/>
              <a:p>
                <a:r>
                  <a:rPr lang="zh-CN" altLang="en-US">
                    <a:noFill/>
                  </a:rPr>
                  <a:t> </a:t>
                </a:r>
              </a:p>
            </p:txBody>
          </p:sp>
        </mc:Fallback>
      </mc:AlternateContent>
      <p:sp>
        <p:nvSpPr>
          <p:cNvPr id="34" name="文本框 33">
            <a:extLst>
              <a:ext uri="{FF2B5EF4-FFF2-40B4-BE49-F238E27FC236}">
                <a16:creationId xmlns:a16="http://schemas.microsoft.com/office/drawing/2014/main" id="{63494CA6-2DA2-BF4C-82B2-D1E105ABABF1}"/>
              </a:ext>
            </a:extLst>
          </p:cNvPr>
          <p:cNvSpPr txBox="1"/>
          <p:nvPr/>
        </p:nvSpPr>
        <p:spPr>
          <a:xfrm>
            <a:off x="2218616" y="5560666"/>
            <a:ext cx="7611893" cy="970266"/>
          </a:xfrm>
          <a:prstGeom prst="rect">
            <a:avLst/>
          </a:prstGeom>
          <a:noFill/>
          <a:ln w="28575">
            <a:solidFill>
              <a:schemeClr val="tx1"/>
            </a:solidFill>
            <a:prstDash val="sysDash"/>
          </a:ln>
        </p:spPr>
        <p:txBody>
          <a:bodyPr wrap="square">
            <a:spAutoFit/>
          </a:bodyPr>
          <a:lstStyle/>
          <a:p>
            <a:pPr algn="ctr">
              <a:lnSpc>
                <a:spcPct val="125000"/>
              </a:lnSpc>
            </a:pPr>
            <a:r>
              <a:rPr lang="en-US" altLang="zh-CN" sz="2400" b="1" dirty="0">
                <a:solidFill>
                  <a:srgbClr val="002060"/>
                </a:solidFill>
                <a:latin typeface="Arial" panose="020B0604020202020204" pitchFamily="34" charset="0"/>
                <a:cs typeface="Arial" panose="020B0604020202020204" pitchFamily="34" charset="0"/>
              </a:rPr>
              <a:t>Optimize beam profile through precise adjustment </a:t>
            </a:r>
            <a:r>
              <a:rPr lang="en-US" altLang="zh-CN" sz="2400" b="1">
                <a:solidFill>
                  <a:srgbClr val="002060"/>
                </a:solidFill>
                <a:latin typeface="Arial" panose="020B0604020202020204" pitchFamily="34" charset="0"/>
                <a:cs typeface="Arial" panose="020B0604020202020204" pitchFamily="34" charset="0"/>
              </a:rPr>
              <a:t>of </a:t>
            </a:r>
            <a:r>
              <a:rPr lang="en-US" altLang="zh-CN" sz="2400" b="1">
                <a:solidFill>
                  <a:srgbClr val="FF0000"/>
                </a:solidFill>
                <a:latin typeface="Arial" panose="020B0604020202020204" pitchFamily="34" charset="0"/>
                <a:cs typeface="Arial" panose="020B0604020202020204" pitchFamily="34" charset="0"/>
              </a:rPr>
              <a:t>power supply </a:t>
            </a:r>
            <a:r>
              <a:rPr lang="en-US" altLang="zh-CN" sz="2400" b="1" dirty="0">
                <a:solidFill>
                  <a:srgbClr val="FF0000"/>
                </a:solidFill>
                <a:latin typeface="Arial" panose="020B0604020202020204" pitchFamily="34" charset="0"/>
                <a:cs typeface="Arial" panose="020B0604020202020204" pitchFamily="34" charset="0"/>
              </a:rPr>
              <a:t>triangular waveforms </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3013F1FA-E391-2803-15EE-62B09E3F3D03}"/>
              </a:ext>
            </a:extLst>
          </p:cNvPr>
          <p:cNvSpPr txBox="1"/>
          <p:nvPr/>
        </p:nvSpPr>
        <p:spPr>
          <a:xfrm>
            <a:off x="2891644" y="3244334"/>
            <a:ext cx="6097508" cy="369332"/>
          </a:xfrm>
          <a:prstGeom prst="rect">
            <a:avLst/>
          </a:prstGeom>
          <a:noFill/>
        </p:spPr>
        <p:txBody>
          <a:bodyPr wrap="square">
            <a:spAutoFit/>
          </a:bodyPr>
          <a:lstStyle/>
          <a:p>
            <a:pPr algn="ctr"/>
            <a:r>
              <a:rPr lang="en-US" altLang="zh-CN">
                <a:solidFill>
                  <a:srgbClr val="00B050"/>
                </a:solidFill>
                <a:latin typeface="Arial" panose="020B0604020202020204" pitchFamily="34" charset="0"/>
                <a:cs typeface="Arial" panose="020B0604020202020204" pitchFamily="34" charset="0"/>
              </a:rPr>
              <a:t>From tracking error and eddy effect of scanning magnets</a:t>
            </a:r>
            <a:endParaRPr lang="zh-CN" altLang="en-US" dirty="0">
              <a:solidFill>
                <a:srgbClr val="00B050"/>
              </a:solidFill>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F665C8B2-9898-4F13-6DF1-F06F4D0BCF41}"/>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17</a:t>
            </a:r>
          </a:p>
        </p:txBody>
      </p:sp>
    </p:spTree>
    <p:extLst>
      <p:ext uri="{BB962C8B-B14F-4D97-AF65-F5344CB8AC3E}">
        <p14:creationId xmlns:p14="http://schemas.microsoft.com/office/powerpoint/2010/main" val="4071324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62AE913-2310-43B5-A748-E7AEC621009A}"/>
              </a:ext>
            </a:extLst>
          </p:cNvPr>
          <p:cNvSpPr/>
          <p:nvPr/>
        </p:nvSpPr>
        <p:spPr>
          <a:xfrm>
            <a:off x="0" y="83932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116CFA83-2FE2-4B8D-9592-EA17C1A71E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ED6FFA26-B3CB-4930-9787-31EB86937CC3}"/>
              </a:ext>
            </a:extLst>
          </p:cNvPr>
          <p:cNvPicPr>
            <a:picLocks noChangeAspect="1"/>
          </p:cNvPicPr>
          <p:nvPr/>
        </p:nvPicPr>
        <p:blipFill rotWithShape="1">
          <a:blip r:embed="rId4">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sp>
        <p:nvSpPr>
          <p:cNvPr id="5" name="文本框 4">
            <a:extLst>
              <a:ext uri="{FF2B5EF4-FFF2-40B4-BE49-F238E27FC236}">
                <a16:creationId xmlns:a16="http://schemas.microsoft.com/office/drawing/2014/main" id="{6FE80FA4-5721-4A44-875F-5887B1870FFE}"/>
              </a:ext>
            </a:extLst>
          </p:cNvPr>
          <p:cNvSpPr txBox="1"/>
          <p:nvPr/>
        </p:nvSpPr>
        <p:spPr>
          <a:xfrm>
            <a:off x="2235365" y="116632"/>
            <a:ext cx="7648249" cy="646331"/>
          </a:xfrm>
          <a:prstGeom prst="rect">
            <a:avLst/>
          </a:prstGeom>
          <a:noFill/>
        </p:spPr>
        <p:txBody>
          <a:bodyPr wrap="none" rtlCol="0">
            <a:spAutoFit/>
          </a:bodyPr>
          <a:lstStyle/>
          <a:p>
            <a:pPr algn="ctr"/>
            <a:r>
              <a:rPr lang="en-US" altLang="zh-CN" sz="3600" b="1" dirty="0">
                <a:solidFill>
                  <a:srgbClr val="004098"/>
                </a:solidFill>
                <a:latin typeface="Arial" panose="020B0604020202020204" pitchFamily="34" charset="0"/>
                <a:cs typeface="Arial" panose="020B0604020202020204" pitchFamily="34" charset="0"/>
              </a:rPr>
              <a:t>Beam uniformity feedback system</a:t>
            </a:r>
          </a:p>
        </p:txBody>
      </p:sp>
      <p:pic>
        <p:nvPicPr>
          <p:cNvPr id="7" name="图片 6">
            <a:extLst>
              <a:ext uri="{FF2B5EF4-FFF2-40B4-BE49-F238E27FC236}">
                <a16:creationId xmlns:a16="http://schemas.microsoft.com/office/drawing/2014/main" id="{E17A5770-D5B4-2227-928D-E2347E039FE9}"/>
              </a:ext>
            </a:extLst>
          </p:cNvPr>
          <p:cNvPicPr>
            <a:picLocks noChangeAspect="1"/>
          </p:cNvPicPr>
          <p:nvPr/>
        </p:nvPicPr>
        <p:blipFill>
          <a:blip r:embed="rId5"/>
          <a:stretch>
            <a:fillRect/>
          </a:stretch>
        </p:blipFill>
        <p:spPr>
          <a:xfrm>
            <a:off x="552924" y="3336509"/>
            <a:ext cx="3573041" cy="2153614"/>
          </a:xfrm>
          <a:prstGeom prst="rect">
            <a:avLst/>
          </a:prstGeom>
        </p:spPr>
      </p:pic>
      <p:pic>
        <p:nvPicPr>
          <p:cNvPr id="12" name="图片 11">
            <a:extLst>
              <a:ext uri="{FF2B5EF4-FFF2-40B4-BE49-F238E27FC236}">
                <a16:creationId xmlns:a16="http://schemas.microsoft.com/office/drawing/2014/main" id="{9A26D437-D59A-DBA4-BE93-CB5316D7DBA2}"/>
              </a:ext>
            </a:extLst>
          </p:cNvPr>
          <p:cNvPicPr>
            <a:picLocks noChangeAspect="1"/>
          </p:cNvPicPr>
          <p:nvPr/>
        </p:nvPicPr>
        <p:blipFill>
          <a:blip r:embed="rId6"/>
          <a:stretch>
            <a:fillRect/>
          </a:stretch>
        </p:blipFill>
        <p:spPr>
          <a:xfrm>
            <a:off x="4205120" y="3251870"/>
            <a:ext cx="3775526" cy="2252407"/>
          </a:xfrm>
          <a:prstGeom prst="rect">
            <a:avLst/>
          </a:prstGeom>
        </p:spPr>
      </p:pic>
      <p:sp>
        <p:nvSpPr>
          <p:cNvPr id="17" name="文本框 16">
            <a:extLst>
              <a:ext uri="{FF2B5EF4-FFF2-40B4-BE49-F238E27FC236}">
                <a16:creationId xmlns:a16="http://schemas.microsoft.com/office/drawing/2014/main" id="{E0F0CBC0-E372-D230-5BA0-C10802CF1E2F}"/>
              </a:ext>
            </a:extLst>
          </p:cNvPr>
          <p:cNvSpPr txBox="1"/>
          <p:nvPr/>
        </p:nvSpPr>
        <p:spPr>
          <a:xfrm>
            <a:off x="4772066" y="4982965"/>
            <a:ext cx="2574843" cy="292388"/>
          </a:xfrm>
          <a:prstGeom prst="rect">
            <a:avLst/>
          </a:prstGeom>
          <a:solidFill>
            <a:schemeClr val="bg1"/>
          </a:solidFill>
        </p:spPr>
        <p:txBody>
          <a:bodyPr wrap="square" rtlCol="0">
            <a:spAutoFit/>
          </a:bodyPr>
          <a:lstStyle/>
          <a:p>
            <a:pPr algn="ctr"/>
            <a:r>
              <a:rPr lang="en-US" altLang="zh-CN" sz="1300" b="1" dirty="0">
                <a:solidFill>
                  <a:srgbClr val="C00000"/>
                </a:solidFill>
                <a:latin typeface="微软雅黑" panose="020B0503020204020204" pitchFamily="34" charset="-122"/>
                <a:ea typeface="微软雅黑" panose="020B0503020204020204" pitchFamily="34" charset="-122"/>
              </a:rPr>
              <a:t>Loop 3: Unif.=95.9(H),97.4(V)</a:t>
            </a:r>
            <a:endParaRPr lang="zh-CN" altLang="en-US" sz="1300" b="1" dirty="0">
              <a:solidFill>
                <a:srgbClr val="C00000"/>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DBB0CA02-6FE4-5FF7-1C21-4B604F5BE306}"/>
              </a:ext>
            </a:extLst>
          </p:cNvPr>
          <p:cNvSpPr txBox="1"/>
          <p:nvPr/>
        </p:nvSpPr>
        <p:spPr>
          <a:xfrm>
            <a:off x="1128988" y="4987479"/>
            <a:ext cx="2574843" cy="292388"/>
          </a:xfrm>
          <a:prstGeom prst="rect">
            <a:avLst/>
          </a:prstGeom>
          <a:solidFill>
            <a:schemeClr val="bg1"/>
          </a:solidFill>
        </p:spPr>
        <p:txBody>
          <a:bodyPr wrap="square" rtlCol="0">
            <a:spAutoFit/>
          </a:bodyPr>
          <a:lstStyle/>
          <a:p>
            <a:pPr algn="ctr"/>
            <a:r>
              <a:rPr lang="en-US" altLang="zh-CN" sz="1300" b="1" dirty="0">
                <a:solidFill>
                  <a:srgbClr val="C00000"/>
                </a:solidFill>
                <a:latin typeface="微软雅黑" panose="020B0503020204020204" pitchFamily="34" charset="-122"/>
                <a:ea typeface="微软雅黑" panose="020B0503020204020204" pitchFamily="34" charset="-122"/>
              </a:rPr>
              <a:t>Loop 1: Unif.=83.8(H),85.4(V)</a:t>
            </a:r>
            <a:endParaRPr lang="zh-CN" altLang="en-US" sz="1300" b="1" dirty="0">
              <a:solidFill>
                <a:srgbClr val="C00000"/>
              </a:solidFill>
              <a:latin typeface="微软雅黑" panose="020B0503020204020204" pitchFamily="34" charset="-122"/>
              <a:ea typeface="微软雅黑" panose="020B0503020204020204" pitchFamily="34" charset="-122"/>
            </a:endParaRPr>
          </a:p>
        </p:txBody>
      </p:sp>
      <p:pic>
        <p:nvPicPr>
          <p:cNvPr id="21" name="图片 20">
            <a:extLst>
              <a:ext uri="{FF2B5EF4-FFF2-40B4-BE49-F238E27FC236}">
                <a16:creationId xmlns:a16="http://schemas.microsoft.com/office/drawing/2014/main" id="{2CB82A28-FDA0-C9DD-F15E-2064865B1737}"/>
              </a:ext>
            </a:extLst>
          </p:cNvPr>
          <p:cNvPicPr>
            <a:picLocks noChangeAspect="1"/>
          </p:cNvPicPr>
          <p:nvPr/>
        </p:nvPicPr>
        <p:blipFill>
          <a:blip r:embed="rId7"/>
          <a:stretch>
            <a:fillRect/>
          </a:stretch>
        </p:blipFill>
        <p:spPr>
          <a:xfrm>
            <a:off x="8004212" y="3253448"/>
            <a:ext cx="3775526" cy="2258862"/>
          </a:xfrm>
          <a:prstGeom prst="rect">
            <a:avLst/>
          </a:prstGeom>
        </p:spPr>
      </p:pic>
      <p:sp>
        <p:nvSpPr>
          <p:cNvPr id="22" name="文本框 21">
            <a:extLst>
              <a:ext uri="{FF2B5EF4-FFF2-40B4-BE49-F238E27FC236}">
                <a16:creationId xmlns:a16="http://schemas.microsoft.com/office/drawing/2014/main" id="{85161154-C30C-A252-BCE0-E491384D9E80}"/>
              </a:ext>
            </a:extLst>
          </p:cNvPr>
          <p:cNvSpPr txBox="1"/>
          <p:nvPr/>
        </p:nvSpPr>
        <p:spPr>
          <a:xfrm>
            <a:off x="8604553" y="4982965"/>
            <a:ext cx="2574843" cy="292388"/>
          </a:xfrm>
          <a:prstGeom prst="rect">
            <a:avLst/>
          </a:prstGeom>
          <a:solidFill>
            <a:schemeClr val="bg1"/>
          </a:solidFill>
        </p:spPr>
        <p:txBody>
          <a:bodyPr wrap="square" rtlCol="0">
            <a:spAutoFit/>
          </a:bodyPr>
          <a:lstStyle/>
          <a:p>
            <a:pPr algn="ctr"/>
            <a:r>
              <a:rPr lang="en-US" altLang="zh-CN" sz="1300" b="1" dirty="0">
                <a:solidFill>
                  <a:srgbClr val="C00000"/>
                </a:solidFill>
                <a:latin typeface="微软雅黑" panose="020B0503020204020204" pitchFamily="34" charset="-122"/>
                <a:ea typeface="微软雅黑" panose="020B0503020204020204" pitchFamily="34" charset="-122"/>
              </a:rPr>
              <a:t>Loop 5: Unif.=98.4(H),98.1(V)</a:t>
            </a:r>
            <a:endParaRPr lang="zh-CN" altLang="en-US" sz="1300" b="1" dirty="0">
              <a:solidFill>
                <a:srgbClr val="C00000"/>
              </a:solidFill>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E640FA4C-CBEA-EB2E-7A98-6D75C70F495E}"/>
              </a:ext>
            </a:extLst>
          </p:cNvPr>
          <p:cNvSpPr txBox="1"/>
          <p:nvPr/>
        </p:nvSpPr>
        <p:spPr>
          <a:xfrm>
            <a:off x="1037104" y="5661248"/>
            <a:ext cx="9990877" cy="887422"/>
          </a:xfrm>
          <a:prstGeom prst="rect">
            <a:avLst/>
          </a:prstGeom>
          <a:noFill/>
          <a:ln w="28575">
            <a:solidFill>
              <a:srgbClr val="C00000"/>
            </a:solidFill>
            <a:prstDash val="sysDash"/>
          </a:ln>
        </p:spPr>
        <p:txBody>
          <a:bodyPr wrap="square" rtlCol="0">
            <a:spAutoFit/>
          </a:bodyPr>
          <a:lstStyle/>
          <a:p>
            <a:pPr algn="ctr">
              <a:lnSpc>
                <a:spcPct val="125000"/>
              </a:lnSpc>
            </a:pPr>
            <a:r>
              <a:rPr lang="en-US" altLang="zh-CN" sz="2150" b="1" dirty="0">
                <a:solidFill>
                  <a:srgbClr val="002060"/>
                </a:solidFill>
                <a:latin typeface="Arial" panose="020B0604020202020204" pitchFamily="34" charset="0"/>
                <a:cs typeface="Arial" panose="020B0604020202020204" pitchFamily="34" charset="0"/>
              </a:rPr>
              <a:t>Adopting </a:t>
            </a:r>
            <a:r>
              <a:rPr lang="en-US" altLang="zh-CN" sz="2150" b="1" dirty="0">
                <a:solidFill>
                  <a:srgbClr val="0000FF"/>
                </a:solidFill>
                <a:latin typeface="Arial" panose="020B0604020202020204" pitchFamily="34" charset="0"/>
                <a:cs typeface="Arial" panose="020B0604020202020204" pitchFamily="34" charset="0"/>
              </a:rPr>
              <a:t>beam uniformity feedback system </a:t>
            </a:r>
            <a:r>
              <a:rPr lang="en-US" altLang="zh-CN" sz="2150" b="1" dirty="0">
                <a:solidFill>
                  <a:srgbClr val="002060"/>
                </a:solidFill>
                <a:latin typeface="Arial" panose="020B0604020202020204" pitchFamily="34" charset="0"/>
                <a:cs typeface="Arial" panose="020B0604020202020204" pitchFamily="34" charset="0"/>
              </a:rPr>
              <a:t>scheme , all uniformities of </a:t>
            </a:r>
            <a:r>
              <a:rPr lang="en-US" altLang="zh-CN" sz="2150" b="1">
                <a:solidFill>
                  <a:srgbClr val="002060"/>
                </a:solidFill>
                <a:latin typeface="Arial" panose="020B0604020202020204" pitchFamily="34" charset="0"/>
                <a:cs typeface="Arial" panose="020B0604020202020204" pitchFamily="34" charset="0"/>
              </a:rPr>
              <a:t>beams are better </a:t>
            </a:r>
            <a:r>
              <a:rPr lang="en-US" altLang="zh-CN" sz="2150" b="1" dirty="0">
                <a:solidFill>
                  <a:srgbClr val="002060"/>
                </a:solidFill>
                <a:latin typeface="Arial" panose="020B0604020202020204" pitchFamily="34" charset="0"/>
                <a:cs typeface="Arial" panose="020B0604020202020204" pitchFamily="34" charset="0"/>
              </a:rPr>
              <a:t>than </a:t>
            </a:r>
            <a:r>
              <a:rPr lang="en-US" altLang="zh-CN" sz="2150" b="1" dirty="0">
                <a:solidFill>
                  <a:srgbClr val="0000FF"/>
                </a:solidFill>
                <a:latin typeface="Arial" panose="020B0604020202020204" pitchFamily="34" charset="0"/>
                <a:cs typeface="Arial" panose="020B0604020202020204" pitchFamily="34" charset="0"/>
              </a:rPr>
              <a:t>95%</a:t>
            </a:r>
            <a:r>
              <a:rPr lang="zh-CN" altLang="en-US" sz="2150" b="1" dirty="0">
                <a:solidFill>
                  <a:srgbClr val="002060"/>
                </a:solidFill>
                <a:latin typeface="Arial" panose="020B0604020202020204" pitchFamily="34" charset="0"/>
                <a:cs typeface="Arial" panose="020B0604020202020204" pitchFamily="34" charset="0"/>
              </a:rPr>
              <a:t>， </a:t>
            </a:r>
            <a:r>
              <a:rPr lang="en-US" altLang="zh-CN" sz="2150" b="1" dirty="0">
                <a:solidFill>
                  <a:srgbClr val="002060"/>
                </a:solidFill>
                <a:latin typeface="Arial" panose="020B0604020202020204" pitchFamily="34" charset="0"/>
                <a:cs typeface="Arial" panose="020B0604020202020204" pitchFamily="34" charset="0"/>
              </a:rPr>
              <a:t>and the best one can achieve about </a:t>
            </a:r>
            <a:r>
              <a:rPr lang="en-US" altLang="zh-CN" sz="2150" b="1" dirty="0">
                <a:solidFill>
                  <a:srgbClr val="0000FF"/>
                </a:solidFill>
                <a:latin typeface="Arial" panose="020B0604020202020204" pitchFamily="34" charset="0"/>
                <a:cs typeface="Arial" panose="020B0604020202020204" pitchFamily="34" charset="0"/>
              </a:rPr>
              <a:t>98%</a:t>
            </a:r>
            <a:endParaRPr lang="zh-CN" altLang="en-US" sz="2150" b="1" dirty="0">
              <a:solidFill>
                <a:srgbClr val="002060"/>
              </a:solidFill>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4D86F727-50FE-2664-F8A6-84986C2047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571" t="10671" r="8667" b="4770"/>
          <a:stretch/>
        </p:blipFill>
        <p:spPr>
          <a:xfrm>
            <a:off x="7980646" y="1085637"/>
            <a:ext cx="3678332" cy="2106937"/>
          </a:xfrm>
          <a:prstGeom prst="rect">
            <a:avLst/>
          </a:prstGeom>
        </p:spPr>
      </p:pic>
      <p:sp>
        <p:nvSpPr>
          <p:cNvPr id="8" name="文本框 7">
            <a:extLst>
              <a:ext uri="{FF2B5EF4-FFF2-40B4-BE49-F238E27FC236}">
                <a16:creationId xmlns:a16="http://schemas.microsoft.com/office/drawing/2014/main" id="{F7BA10F5-6707-66F5-DA56-FE972A9787ED}"/>
              </a:ext>
            </a:extLst>
          </p:cNvPr>
          <p:cNvSpPr txBox="1"/>
          <p:nvPr/>
        </p:nvSpPr>
        <p:spPr>
          <a:xfrm>
            <a:off x="8935143" y="2610364"/>
            <a:ext cx="2418945" cy="292388"/>
          </a:xfrm>
          <a:prstGeom prst="rect">
            <a:avLst/>
          </a:prstGeom>
          <a:solidFill>
            <a:schemeClr val="bg1"/>
          </a:solidFill>
        </p:spPr>
        <p:txBody>
          <a:bodyPr wrap="square" rtlCol="0">
            <a:spAutoFit/>
          </a:bodyPr>
          <a:lstStyle/>
          <a:p>
            <a:pPr algn="ctr"/>
            <a:r>
              <a:rPr lang="en-US" altLang="zh-CN" sz="1300" b="1">
                <a:solidFill>
                  <a:srgbClr val="C00000"/>
                </a:solidFill>
                <a:latin typeface="微软雅黑" panose="020B0503020204020204" pitchFamily="34" charset="-122"/>
                <a:ea typeface="微软雅黑" panose="020B0503020204020204" pitchFamily="34" charset="-122"/>
              </a:rPr>
              <a:t>Long time stability &gt; 95%</a:t>
            </a:r>
            <a:endParaRPr lang="zh-CN" altLang="en-US" sz="1300" b="1" dirty="0">
              <a:solidFill>
                <a:srgbClr val="C00000"/>
              </a:solidFill>
              <a:latin typeface="微软雅黑" panose="020B0503020204020204" pitchFamily="34" charset="-122"/>
              <a:ea typeface="微软雅黑" panose="020B0503020204020204" pitchFamily="34" charset="-122"/>
            </a:endParaRPr>
          </a:p>
        </p:txBody>
      </p:sp>
      <p:sp>
        <p:nvSpPr>
          <p:cNvPr id="76" name="平行四边形 75">
            <a:extLst>
              <a:ext uri="{FF2B5EF4-FFF2-40B4-BE49-F238E27FC236}">
                <a16:creationId xmlns:a16="http://schemas.microsoft.com/office/drawing/2014/main" id="{D8D6A01B-E459-24AF-8215-732BDAAF9417}"/>
              </a:ext>
            </a:extLst>
          </p:cNvPr>
          <p:cNvSpPr/>
          <p:nvPr/>
        </p:nvSpPr>
        <p:spPr>
          <a:xfrm rot="5400000">
            <a:off x="5067669" y="1398733"/>
            <a:ext cx="1500587" cy="708204"/>
          </a:xfrm>
          <a:prstGeom prst="parallelogram">
            <a:avLst>
              <a:gd name="adj" fmla="val 2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0FEC57EB-AD94-D379-D34C-6255EF9CB41F}"/>
              </a:ext>
            </a:extLst>
          </p:cNvPr>
          <p:cNvSpPr/>
          <p:nvPr/>
        </p:nvSpPr>
        <p:spPr>
          <a:xfrm>
            <a:off x="5727681" y="1357890"/>
            <a:ext cx="142866" cy="831377"/>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a:extLst>
              <a:ext uri="{FF2B5EF4-FFF2-40B4-BE49-F238E27FC236}">
                <a16:creationId xmlns:a16="http://schemas.microsoft.com/office/drawing/2014/main" id="{28A9735F-9FCF-4AD6-A875-C8A8A25A40C8}"/>
              </a:ext>
            </a:extLst>
          </p:cNvPr>
          <p:cNvCxnSpPr>
            <a:cxnSpLocks/>
          </p:cNvCxnSpPr>
          <p:nvPr/>
        </p:nvCxnSpPr>
        <p:spPr>
          <a:xfrm>
            <a:off x="1647413" y="1752835"/>
            <a:ext cx="4145175" cy="3134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9" name="矩形 78">
            <a:extLst>
              <a:ext uri="{FF2B5EF4-FFF2-40B4-BE49-F238E27FC236}">
                <a16:creationId xmlns:a16="http://schemas.microsoft.com/office/drawing/2014/main" id="{A7A01B69-5E8C-CD89-1EA9-FB523F2F10BF}"/>
              </a:ext>
            </a:extLst>
          </p:cNvPr>
          <p:cNvSpPr/>
          <p:nvPr/>
        </p:nvSpPr>
        <p:spPr>
          <a:xfrm>
            <a:off x="1929531" y="1386990"/>
            <a:ext cx="900100" cy="68936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Scanning</a:t>
            </a:r>
          </a:p>
          <a:p>
            <a:pPr algn="ctr"/>
            <a:r>
              <a:rPr lang="en-US" altLang="zh-CN" sz="1200" dirty="0">
                <a:latin typeface="微软雅黑" panose="020B0503020204020204" pitchFamily="34" charset="-122"/>
                <a:ea typeface="微软雅黑" panose="020B0503020204020204" pitchFamily="34" charset="-122"/>
              </a:rPr>
              <a:t>Magnet</a:t>
            </a:r>
          </a:p>
        </p:txBody>
      </p:sp>
      <p:sp>
        <p:nvSpPr>
          <p:cNvPr id="80" name="箭头: 右 79">
            <a:extLst>
              <a:ext uri="{FF2B5EF4-FFF2-40B4-BE49-F238E27FC236}">
                <a16:creationId xmlns:a16="http://schemas.microsoft.com/office/drawing/2014/main" id="{330F0795-EE8B-C6C2-74D6-F2B3DF229C5C}"/>
              </a:ext>
            </a:extLst>
          </p:cNvPr>
          <p:cNvSpPr/>
          <p:nvPr/>
        </p:nvSpPr>
        <p:spPr>
          <a:xfrm>
            <a:off x="453367" y="1623696"/>
            <a:ext cx="1476164" cy="215954"/>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81" name="箭头: 右 80">
            <a:extLst>
              <a:ext uri="{FF2B5EF4-FFF2-40B4-BE49-F238E27FC236}">
                <a16:creationId xmlns:a16="http://schemas.microsoft.com/office/drawing/2014/main" id="{F95D6CB1-BE43-C78A-8F8F-25382A3693BA}"/>
              </a:ext>
            </a:extLst>
          </p:cNvPr>
          <p:cNvSpPr/>
          <p:nvPr/>
        </p:nvSpPr>
        <p:spPr>
          <a:xfrm rot="21193664">
            <a:off x="2806451" y="1446340"/>
            <a:ext cx="3020770" cy="215954"/>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82" name="文本框 81">
            <a:extLst>
              <a:ext uri="{FF2B5EF4-FFF2-40B4-BE49-F238E27FC236}">
                <a16:creationId xmlns:a16="http://schemas.microsoft.com/office/drawing/2014/main" id="{003EA6B3-6C4C-1C13-8505-32DA5F00D885}"/>
              </a:ext>
            </a:extLst>
          </p:cNvPr>
          <p:cNvSpPr txBox="1"/>
          <p:nvPr/>
        </p:nvSpPr>
        <p:spPr>
          <a:xfrm>
            <a:off x="322680" y="1839650"/>
            <a:ext cx="1343471" cy="430887"/>
          </a:xfrm>
          <a:prstGeom prst="rect">
            <a:avLst/>
          </a:prstGeom>
          <a:solidFill>
            <a:schemeClr val="bg1"/>
          </a:solidFill>
        </p:spPr>
        <p:txBody>
          <a:bodyPr wrap="square" rtlCol="0">
            <a:spAutoFit/>
          </a:bodyPr>
          <a:lstStyle/>
          <a:p>
            <a:pPr algn="ctr"/>
            <a:r>
              <a:rPr lang="en-US" altLang="zh-CN" sz="1100" b="1" dirty="0">
                <a:solidFill>
                  <a:srgbClr val="C00000"/>
                </a:solidFill>
                <a:latin typeface="微软雅黑" panose="020B0503020204020204" pitchFamily="34" charset="-122"/>
                <a:ea typeface="微软雅黑" panose="020B0503020204020204" pitchFamily="34" charset="-122"/>
              </a:rPr>
              <a:t>Terminal beams</a:t>
            </a:r>
          </a:p>
          <a:p>
            <a:pPr algn="ctr"/>
            <a:r>
              <a:rPr lang="en-US" altLang="zh-CN" sz="1100" b="1" dirty="0">
                <a:solidFill>
                  <a:srgbClr val="C00000"/>
                </a:solidFill>
                <a:latin typeface="微软雅黑" panose="020B0503020204020204" pitchFamily="34" charset="-122"/>
                <a:ea typeface="微软雅黑" panose="020B0503020204020204" pitchFamily="34" charset="-122"/>
              </a:rPr>
              <a:t>m, q, v</a:t>
            </a:r>
            <a:r>
              <a:rPr lang="en-US" altLang="zh-CN" sz="1100" b="1" baseline="-25000" dirty="0">
                <a:solidFill>
                  <a:srgbClr val="C00000"/>
                </a:solidFill>
                <a:latin typeface="微软雅黑" panose="020B0503020204020204" pitchFamily="34" charset="-122"/>
                <a:ea typeface="微软雅黑" panose="020B0503020204020204" pitchFamily="34" charset="-122"/>
              </a:rPr>
              <a:t>0</a:t>
            </a:r>
          </a:p>
        </p:txBody>
      </p:sp>
      <p:cxnSp>
        <p:nvCxnSpPr>
          <p:cNvPr id="83" name="直接连接符 82">
            <a:extLst>
              <a:ext uri="{FF2B5EF4-FFF2-40B4-BE49-F238E27FC236}">
                <a16:creationId xmlns:a16="http://schemas.microsoft.com/office/drawing/2014/main" id="{3BA3413E-1DD4-3583-64D0-C195866E78FB}"/>
              </a:ext>
            </a:extLst>
          </p:cNvPr>
          <p:cNvCxnSpPr>
            <a:cxnSpLocks/>
          </p:cNvCxnSpPr>
          <p:nvPr/>
        </p:nvCxnSpPr>
        <p:spPr>
          <a:xfrm>
            <a:off x="5864596" y="1357890"/>
            <a:ext cx="324036"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22DAAF41-DBCF-EB9B-B849-CD5E4A5524B8}"/>
              </a:ext>
            </a:extLst>
          </p:cNvPr>
          <p:cNvCxnSpPr>
            <a:cxnSpLocks/>
          </p:cNvCxnSpPr>
          <p:nvPr/>
        </p:nvCxnSpPr>
        <p:spPr>
          <a:xfrm>
            <a:off x="5881996" y="1817878"/>
            <a:ext cx="324036"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5" name="直接箭头连接符 84">
            <a:extLst>
              <a:ext uri="{FF2B5EF4-FFF2-40B4-BE49-F238E27FC236}">
                <a16:creationId xmlns:a16="http://schemas.microsoft.com/office/drawing/2014/main" id="{FE707A67-4CC6-5A8C-41BD-6936AFDAA142}"/>
              </a:ext>
            </a:extLst>
          </p:cNvPr>
          <p:cNvCxnSpPr>
            <a:cxnSpLocks/>
          </p:cNvCxnSpPr>
          <p:nvPr/>
        </p:nvCxnSpPr>
        <p:spPr>
          <a:xfrm>
            <a:off x="6044014" y="1376328"/>
            <a:ext cx="0" cy="44155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文本框 85">
            <a:extLst>
              <a:ext uri="{FF2B5EF4-FFF2-40B4-BE49-F238E27FC236}">
                <a16:creationId xmlns:a16="http://schemas.microsoft.com/office/drawing/2014/main" id="{E472319C-BBAC-6489-4022-BFDD4ADB749C}"/>
              </a:ext>
            </a:extLst>
          </p:cNvPr>
          <p:cNvSpPr txBox="1"/>
          <p:nvPr/>
        </p:nvSpPr>
        <p:spPr>
          <a:xfrm>
            <a:off x="6007379" y="1386990"/>
            <a:ext cx="1650806" cy="430887"/>
          </a:xfrm>
          <a:prstGeom prst="rect">
            <a:avLst/>
          </a:prstGeom>
          <a:noFill/>
        </p:spPr>
        <p:txBody>
          <a:bodyPr wrap="square" rtlCol="0">
            <a:spAutoFit/>
          </a:bodyPr>
          <a:lstStyle/>
          <a:p>
            <a:pPr algn="ctr"/>
            <a:r>
              <a:rPr lang="en-US" altLang="zh-CN" sz="1100" b="1" dirty="0">
                <a:solidFill>
                  <a:srgbClr val="C00000"/>
                </a:solidFill>
                <a:latin typeface="微软雅黑" panose="020B0503020204020204" pitchFamily="34" charset="-122"/>
                <a:ea typeface="微软雅黑" panose="020B0503020204020204" pitchFamily="34" charset="-122"/>
              </a:rPr>
              <a:t>x</a:t>
            </a:r>
          </a:p>
          <a:p>
            <a:pPr algn="ctr"/>
            <a:r>
              <a:rPr lang="en-US" altLang="zh-CN" sz="1100" b="1" dirty="0">
                <a:solidFill>
                  <a:srgbClr val="C00000"/>
                </a:solidFill>
                <a:latin typeface="微软雅黑" panose="020B0503020204020204" pitchFamily="34" charset="-122"/>
                <a:ea typeface="微软雅黑" panose="020B0503020204020204" pitchFamily="34" charset="-122"/>
              </a:rPr>
              <a:t>(position on MICs)</a:t>
            </a:r>
          </a:p>
        </p:txBody>
      </p:sp>
      <p:cxnSp>
        <p:nvCxnSpPr>
          <p:cNvPr id="87" name="直接箭头连接符 86">
            <a:extLst>
              <a:ext uri="{FF2B5EF4-FFF2-40B4-BE49-F238E27FC236}">
                <a16:creationId xmlns:a16="http://schemas.microsoft.com/office/drawing/2014/main" id="{E008AF11-B62F-C3B0-EB05-FC491A000F2C}"/>
              </a:ext>
            </a:extLst>
          </p:cNvPr>
          <p:cNvCxnSpPr>
            <a:cxnSpLocks/>
          </p:cNvCxnSpPr>
          <p:nvPr/>
        </p:nvCxnSpPr>
        <p:spPr>
          <a:xfrm flipH="1">
            <a:off x="2804256" y="1860199"/>
            <a:ext cx="3013706"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3400890F-CD2B-5B33-14D4-2269895E3813}"/>
              </a:ext>
            </a:extLst>
          </p:cNvPr>
          <p:cNvSpPr txBox="1"/>
          <p:nvPr/>
        </p:nvSpPr>
        <p:spPr>
          <a:xfrm>
            <a:off x="2804256" y="1806947"/>
            <a:ext cx="2647712" cy="400110"/>
          </a:xfrm>
          <a:prstGeom prst="rect">
            <a:avLst/>
          </a:prstGeom>
          <a:noFill/>
        </p:spPr>
        <p:txBody>
          <a:bodyPr wrap="square" rtlCol="0">
            <a:spAutoFit/>
          </a:bodyPr>
          <a:lstStyle/>
          <a:p>
            <a:pPr algn="ctr"/>
            <a:r>
              <a:rPr lang="en-US" altLang="zh-CN" sz="1100" b="1" dirty="0">
                <a:solidFill>
                  <a:srgbClr val="C00000"/>
                </a:solidFill>
                <a:latin typeface="微软雅黑" panose="020B0503020204020204" pitchFamily="34" charset="-122"/>
                <a:ea typeface="微软雅黑" panose="020B0503020204020204" pitchFamily="34" charset="-122"/>
              </a:rPr>
              <a:t>L</a:t>
            </a:r>
          </a:p>
          <a:p>
            <a:pPr algn="ctr"/>
            <a:r>
              <a:rPr lang="en-US" altLang="zh-CN" sz="900" b="1" dirty="0">
                <a:solidFill>
                  <a:srgbClr val="C00000"/>
                </a:solidFill>
                <a:latin typeface="微软雅黑" panose="020B0503020204020204" pitchFamily="34" charset="-122"/>
                <a:ea typeface="微软雅黑" panose="020B0503020204020204" pitchFamily="34" charset="-122"/>
              </a:rPr>
              <a:t>(distance between MIC &amp; magnet )</a:t>
            </a:r>
          </a:p>
        </p:txBody>
      </p:sp>
      <p:sp>
        <p:nvSpPr>
          <p:cNvPr id="89" name="文本框 88">
            <a:extLst>
              <a:ext uri="{FF2B5EF4-FFF2-40B4-BE49-F238E27FC236}">
                <a16:creationId xmlns:a16="http://schemas.microsoft.com/office/drawing/2014/main" id="{5AF4DEB9-304A-B405-406A-0AA9AFCEA12A}"/>
              </a:ext>
            </a:extLst>
          </p:cNvPr>
          <p:cNvSpPr txBox="1"/>
          <p:nvPr/>
        </p:nvSpPr>
        <p:spPr>
          <a:xfrm>
            <a:off x="5325096" y="2150024"/>
            <a:ext cx="985731" cy="261610"/>
          </a:xfrm>
          <a:prstGeom prst="rect">
            <a:avLst/>
          </a:prstGeom>
          <a:noFill/>
        </p:spPr>
        <p:txBody>
          <a:bodyPr wrap="square" rtlCol="0">
            <a:spAutoFit/>
          </a:bodyPr>
          <a:lstStyle/>
          <a:p>
            <a:pPr algn="ctr"/>
            <a:r>
              <a:rPr lang="en-US" altLang="zh-CN" sz="1050" dirty="0">
                <a:solidFill>
                  <a:schemeClr val="bg1"/>
                </a:solidFill>
                <a:latin typeface="微软雅黑" panose="020B0503020204020204" pitchFamily="34" charset="-122"/>
                <a:ea typeface="微软雅黑" panose="020B0503020204020204" pitchFamily="34" charset="-122"/>
              </a:rPr>
              <a:t>MIC probe</a:t>
            </a:r>
          </a:p>
        </p:txBody>
      </p:sp>
      <p:sp>
        <p:nvSpPr>
          <p:cNvPr id="90" name="矩形 89">
            <a:extLst>
              <a:ext uri="{FF2B5EF4-FFF2-40B4-BE49-F238E27FC236}">
                <a16:creationId xmlns:a16="http://schemas.microsoft.com/office/drawing/2014/main" id="{DA84F11A-7EEF-6B6F-2C12-1C3BA07750F5}"/>
              </a:ext>
            </a:extLst>
          </p:cNvPr>
          <p:cNvSpPr/>
          <p:nvPr/>
        </p:nvSpPr>
        <p:spPr>
          <a:xfrm>
            <a:off x="5258294" y="2718219"/>
            <a:ext cx="1142244" cy="43088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Calculating…</a:t>
            </a:r>
          </a:p>
        </p:txBody>
      </p:sp>
      <p:sp>
        <p:nvSpPr>
          <p:cNvPr id="91" name="矩形 90">
            <a:extLst>
              <a:ext uri="{FF2B5EF4-FFF2-40B4-BE49-F238E27FC236}">
                <a16:creationId xmlns:a16="http://schemas.microsoft.com/office/drawing/2014/main" id="{36611CC6-AFC9-EC40-25F3-97686A801346}"/>
              </a:ext>
            </a:extLst>
          </p:cNvPr>
          <p:cNvSpPr/>
          <p:nvPr/>
        </p:nvSpPr>
        <p:spPr>
          <a:xfrm>
            <a:off x="1849588" y="2712890"/>
            <a:ext cx="1278704" cy="43088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Power supply</a:t>
            </a:r>
          </a:p>
          <a:p>
            <a:pPr algn="ctr"/>
            <a:r>
              <a:rPr lang="en-US" altLang="zh-CN" sz="1200" dirty="0">
                <a:latin typeface="微软雅黑" panose="020B0503020204020204" pitchFamily="34" charset="-122"/>
                <a:ea typeface="微软雅黑" panose="020B0503020204020204" pitchFamily="34" charset="-122"/>
                <a:cs typeface="Arial" panose="020B0604020202020204" pitchFamily="34" charset="0"/>
              </a:rPr>
              <a:t>N, l, h, </a:t>
            </a:r>
            <a:r>
              <a:rPr lang="en-US" altLang="zh-CN"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f, I</a:t>
            </a:r>
            <a:r>
              <a:rPr lang="en-US" altLang="zh-CN" sz="1200" baseline="-25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amp</a:t>
            </a:r>
          </a:p>
        </p:txBody>
      </p:sp>
      <p:sp>
        <p:nvSpPr>
          <p:cNvPr id="92" name="箭头: 下 91">
            <a:extLst>
              <a:ext uri="{FF2B5EF4-FFF2-40B4-BE49-F238E27FC236}">
                <a16:creationId xmlns:a16="http://schemas.microsoft.com/office/drawing/2014/main" id="{59A26DEA-70A8-24EE-E173-2010DED2D139}"/>
              </a:ext>
            </a:extLst>
          </p:cNvPr>
          <p:cNvSpPr/>
          <p:nvPr/>
        </p:nvSpPr>
        <p:spPr>
          <a:xfrm>
            <a:off x="5737774" y="2453737"/>
            <a:ext cx="108012" cy="260949"/>
          </a:xfrm>
          <a:prstGeom prst="downArrow">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箭头: 下 92">
            <a:extLst>
              <a:ext uri="{FF2B5EF4-FFF2-40B4-BE49-F238E27FC236}">
                <a16:creationId xmlns:a16="http://schemas.microsoft.com/office/drawing/2014/main" id="{F292A084-8E82-9D8A-1334-399B1728AFBF}"/>
              </a:ext>
            </a:extLst>
          </p:cNvPr>
          <p:cNvSpPr/>
          <p:nvPr/>
        </p:nvSpPr>
        <p:spPr>
          <a:xfrm rot="5400000">
            <a:off x="3872653" y="2177320"/>
            <a:ext cx="266011" cy="1548172"/>
          </a:xfrm>
          <a:prstGeom prst="downArrow">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箭头: 下 93">
            <a:extLst>
              <a:ext uri="{FF2B5EF4-FFF2-40B4-BE49-F238E27FC236}">
                <a16:creationId xmlns:a16="http://schemas.microsoft.com/office/drawing/2014/main" id="{CACBCAAC-29A1-FD95-6D02-39910E55F160}"/>
              </a:ext>
            </a:extLst>
          </p:cNvPr>
          <p:cNvSpPr/>
          <p:nvPr/>
        </p:nvSpPr>
        <p:spPr>
          <a:xfrm rot="10800000">
            <a:off x="2246575" y="2150024"/>
            <a:ext cx="266011" cy="482450"/>
          </a:xfrm>
          <a:prstGeom prst="downArrow">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文本框 94">
            <a:extLst>
              <a:ext uri="{FF2B5EF4-FFF2-40B4-BE49-F238E27FC236}">
                <a16:creationId xmlns:a16="http://schemas.microsoft.com/office/drawing/2014/main" id="{8EB8F7DC-0DB8-99A8-20AB-D6F06D821B61}"/>
              </a:ext>
            </a:extLst>
          </p:cNvPr>
          <p:cNvSpPr txBox="1"/>
          <p:nvPr/>
        </p:nvSpPr>
        <p:spPr>
          <a:xfrm>
            <a:off x="2573505" y="2269509"/>
            <a:ext cx="2972129" cy="372025"/>
          </a:xfrm>
          <a:prstGeom prst="rect">
            <a:avLst/>
          </a:prstGeom>
          <a:noFill/>
        </p:spPr>
        <p:txBody>
          <a:bodyPr wrap="square">
            <a:spAutoFit/>
          </a:bodyPr>
          <a:lstStyle/>
          <a:p>
            <a:pPr algn="ctr">
              <a:lnSpc>
                <a:spcPct val="125000"/>
              </a:lnSpc>
            </a:pPr>
            <a:r>
              <a:rPr lang="en-US" altLang="zh-CN" sz="1600" b="1" u="sng" dirty="0">
                <a:latin typeface="微软雅黑" panose="020B0503020204020204" pitchFamily="34" charset="-122"/>
                <a:ea typeface="微软雅黑" panose="020B0503020204020204" pitchFamily="34" charset="-122"/>
                <a:cs typeface="Times New Roman" panose="02020603050405020304" pitchFamily="18" charset="0"/>
              </a:rPr>
              <a:t>Feedback system</a:t>
            </a:r>
          </a:p>
        </p:txBody>
      </p:sp>
      <p:sp>
        <p:nvSpPr>
          <p:cNvPr id="11" name="箭头: 下 10">
            <a:extLst>
              <a:ext uri="{FF2B5EF4-FFF2-40B4-BE49-F238E27FC236}">
                <a16:creationId xmlns:a16="http://schemas.microsoft.com/office/drawing/2014/main" id="{02065573-8456-4D26-192C-D1042187316E}"/>
              </a:ext>
            </a:extLst>
          </p:cNvPr>
          <p:cNvSpPr/>
          <p:nvPr/>
        </p:nvSpPr>
        <p:spPr>
          <a:xfrm rot="16200000">
            <a:off x="3951952" y="4038054"/>
            <a:ext cx="395159" cy="750522"/>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下 8">
            <a:extLst>
              <a:ext uri="{FF2B5EF4-FFF2-40B4-BE49-F238E27FC236}">
                <a16:creationId xmlns:a16="http://schemas.microsoft.com/office/drawing/2014/main" id="{776B324A-3DDC-5A58-A378-F2B20D0CDB00}"/>
              </a:ext>
            </a:extLst>
          </p:cNvPr>
          <p:cNvSpPr/>
          <p:nvPr/>
        </p:nvSpPr>
        <p:spPr>
          <a:xfrm rot="16200000">
            <a:off x="7806633" y="4007403"/>
            <a:ext cx="395159" cy="750522"/>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FD6C816F-EDF9-531C-09C2-AD3F9E5060FD}"/>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18</a:t>
            </a:r>
          </a:p>
        </p:txBody>
      </p:sp>
    </p:spTree>
    <p:extLst>
      <p:ext uri="{BB962C8B-B14F-4D97-AF65-F5344CB8AC3E}">
        <p14:creationId xmlns:p14="http://schemas.microsoft.com/office/powerpoint/2010/main" val="373441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62AE913-2310-43B5-A748-E7AEC621009A}"/>
              </a:ext>
            </a:extLst>
          </p:cNvPr>
          <p:cNvSpPr/>
          <p:nvPr/>
        </p:nvSpPr>
        <p:spPr>
          <a:xfrm>
            <a:off x="0" y="83932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116CFA83-2FE2-4B8D-9592-EA17C1A71E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ED6FFA26-B3CB-4930-9787-31EB86937CC3}"/>
              </a:ext>
            </a:extLst>
          </p:cNvPr>
          <p:cNvPicPr>
            <a:picLocks noChangeAspect="1"/>
          </p:cNvPicPr>
          <p:nvPr/>
        </p:nvPicPr>
        <p:blipFill rotWithShape="1">
          <a:blip r:embed="rId4">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sp>
        <p:nvSpPr>
          <p:cNvPr id="5" name="文本框 4">
            <a:extLst>
              <a:ext uri="{FF2B5EF4-FFF2-40B4-BE49-F238E27FC236}">
                <a16:creationId xmlns:a16="http://schemas.microsoft.com/office/drawing/2014/main" id="{6FE80FA4-5721-4A44-875F-5887B1870FFE}"/>
              </a:ext>
            </a:extLst>
          </p:cNvPr>
          <p:cNvSpPr txBox="1"/>
          <p:nvPr/>
        </p:nvSpPr>
        <p:spPr>
          <a:xfrm>
            <a:off x="5003392" y="118373"/>
            <a:ext cx="2185214" cy="646331"/>
          </a:xfrm>
          <a:prstGeom prst="rect">
            <a:avLst/>
          </a:prstGeom>
          <a:noFill/>
        </p:spPr>
        <p:txBody>
          <a:bodyPr wrap="none" rtlCol="0">
            <a:spAutoFit/>
          </a:bodyPr>
          <a:lstStyle/>
          <a:p>
            <a:r>
              <a:rPr lang="en-US" altLang="zh-CN" sz="3600" b="1" dirty="0">
                <a:solidFill>
                  <a:srgbClr val="004098"/>
                </a:solidFill>
                <a:latin typeface="Arial" panose="020B0604020202020204" pitchFamily="34" charset="0"/>
                <a:cs typeface="Arial" panose="020B0604020202020204" pitchFamily="34" charset="0"/>
              </a:rPr>
              <a:t>Contents</a:t>
            </a:r>
          </a:p>
        </p:txBody>
      </p:sp>
      <p:sp>
        <p:nvSpPr>
          <p:cNvPr id="11" name="文本框 10">
            <a:extLst>
              <a:ext uri="{FF2B5EF4-FFF2-40B4-BE49-F238E27FC236}">
                <a16:creationId xmlns:a16="http://schemas.microsoft.com/office/drawing/2014/main" id="{2458779C-E953-3082-89B7-AF30EB944063}"/>
              </a:ext>
            </a:extLst>
          </p:cNvPr>
          <p:cNvSpPr txBox="1"/>
          <p:nvPr/>
        </p:nvSpPr>
        <p:spPr>
          <a:xfrm>
            <a:off x="1700754" y="2384884"/>
            <a:ext cx="8790491" cy="2677656"/>
          </a:xfrm>
          <a:prstGeom prst="rect">
            <a:avLst/>
          </a:prstGeom>
          <a:noFill/>
        </p:spPr>
        <p:txBody>
          <a:bodyPr wrap="square" rtlCol="0">
            <a:spAutoFit/>
          </a:bodyPr>
          <a:lstStyle/>
          <a:p>
            <a:pPr marL="457200" indent="-457200">
              <a:buAutoNum type="arabicPeriod"/>
            </a:pPr>
            <a:r>
              <a:rPr lang="en-US" altLang="zh-CN" sz="2400" b="1" dirty="0">
                <a:solidFill>
                  <a:srgbClr val="0000FF"/>
                </a:solidFill>
                <a:latin typeface="Arial" panose="020B0604020202020204" pitchFamily="34" charset="0"/>
                <a:cs typeface="Arial" panose="020B0604020202020204" pitchFamily="34" charset="0"/>
              </a:rPr>
              <a:t>SESRI introduction</a:t>
            </a:r>
          </a:p>
          <a:p>
            <a:pPr marL="457200" indent="-457200">
              <a:buAutoNum type="arabicPeriod"/>
            </a:pPr>
            <a:endParaRPr lang="en-US" altLang="zh-CN" sz="2400" b="1" dirty="0">
              <a:solidFill>
                <a:srgbClr val="0000FF"/>
              </a:solidFill>
              <a:latin typeface="Arial" panose="020B0604020202020204" pitchFamily="34" charset="0"/>
              <a:cs typeface="Arial" panose="020B0604020202020204" pitchFamily="34" charset="0"/>
            </a:endParaRPr>
          </a:p>
          <a:p>
            <a:pPr marL="457200" indent="-457200">
              <a:buAutoNum type="arabicPeriod"/>
            </a:pPr>
            <a:r>
              <a:rPr lang="en-US" altLang="zh-CN" sz="2400" b="1" dirty="0">
                <a:solidFill>
                  <a:srgbClr val="0000FF"/>
                </a:solidFill>
                <a:latin typeface="Arial" panose="020B0604020202020204" pitchFamily="34" charset="0"/>
                <a:cs typeface="Arial" panose="020B0604020202020204" pitchFamily="34" charset="0"/>
              </a:rPr>
              <a:t>A novel slow extraction </a:t>
            </a:r>
            <a:r>
              <a:rPr lang="en-US" altLang="zh-CN" sz="2400" b="1">
                <a:solidFill>
                  <a:srgbClr val="0000FF"/>
                </a:solidFill>
                <a:latin typeface="Arial" panose="020B0604020202020204" pitchFamily="34" charset="0"/>
                <a:cs typeface="Arial" panose="020B0604020202020204" pitchFamily="34" charset="0"/>
              </a:rPr>
              <a:t>scheme for </a:t>
            </a:r>
            <a:r>
              <a:rPr lang="en-US" altLang="zh-CN" sz="2400" b="1" dirty="0">
                <a:solidFill>
                  <a:srgbClr val="0000FF"/>
                </a:solidFill>
                <a:latin typeface="Arial" panose="020B0604020202020204" pitchFamily="34" charset="0"/>
                <a:cs typeface="Arial" panose="020B0604020202020204" pitchFamily="34" charset="0"/>
              </a:rPr>
              <a:t>large emittance</a:t>
            </a:r>
          </a:p>
          <a:p>
            <a:pPr marL="457200" indent="-457200">
              <a:buAutoNum type="arabicPeriod"/>
            </a:pPr>
            <a:endParaRPr lang="en-US" altLang="zh-CN" sz="2400" b="1" dirty="0">
              <a:solidFill>
                <a:srgbClr val="0000FF"/>
              </a:solidFill>
              <a:latin typeface="Arial" panose="020B0604020202020204" pitchFamily="34" charset="0"/>
              <a:cs typeface="Arial" panose="020B0604020202020204" pitchFamily="34" charset="0"/>
            </a:endParaRPr>
          </a:p>
          <a:p>
            <a:pPr marL="457200" indent="-457200">
              <a:buAutoNum type="arabicPeriod"/>
            </a:pPr>
            <a:r>
              <a:rPr lang="en-US" altLang="zh-CN" sz="2400" b="1" dirty="0">
                <a:solidFill>
                  <a:srgbClr val="0000FF"/>
                </a:solidFill>
                <a:latin typeface="Arial" panose="020B0604020202020204" pitchFamily="34" charset="0"/>
                <a:cs typeface="Arial" panose="020B0604020202020204" pitchFamily="34" charset="0"/>
              </a:rPr>
              <a:t>Feedback </a:t>
            </a:r>
            <a:r>
              <a:rPr lang="en-US" altLang="zh-CN" sz="2400" b="1">
                <a:solidFill>
                  <a:srgbClr val="0000FF"/>
                </a:solidFill>
                <a:latin typeface="Arial" panose="020B0604020202020204" pitchFamily="34" charset="0"/>
                <a:cs typeface="Arial" panose="020B0604020202020204" pitchFamily="34" charset="0"/>
              </a:rPr>
              <a:t>system for </a:t>
            </a:r>
            <a:r>
              <a:rPr lang="en-US" altLang="zh-CN" sz="2400" b="1" dirty="0">
                <a:solidFill>
                  <a:srgbClr val="0000FF"/>
                </a:solidFill>
                <a:latin typeface="Arial" panose="020B0604020202020204" pitchFamily="34" charset="0"/>
                <a:cs typeface="Arial" panose="020B0604020202020204" pitchFamily="34" charset="0"/>
              </a:rPr>
              <a:t>beam uniformities</a:t>
            </a:r>
          </a:p>
          <a:p>
            <a:pPr marL="457200" indent="-457200">
              <a:buAutoNum type="arabicPeriod"/>
            </a:pPr>
            <a:endParaRPr lang="en-US" altLang="zh-CN" sz="2400" b="1" dirty="0">
              <a:solidFill>
                <a:srgbClr val="0000FF"/>
              </a:solidFill>
              <a:latin typeface="Arial" panose="020B0604020202020204" pitchFamily="34" charset="0"/>
              <a:cs typeface="Arial" panose="020B0604020202020204" pitchFamily="34" charset="0"/>
            </a:endParaRPr>
          </a:p>
          <a:p>
            <a:pPr marL="457200" indent="-457200">
              <a:buAutoNum type="arabicPeriod"/>
            </a:pPr>
            <a:r>
              <a:rPr lang="en-US" altLang="zh-CN" sz="2400" b="1" dirty="0">
                <a:solidFill>
                  <a:srgbClr val="0000FF"/>
                </a:solidFill>
                <a:latin typeface="Arial" panose="020B0604020202020204" pitchFamily="34" charset="0"/>
                <a:cs typeface="Arial" panose="020B0604020202020204" pitchFamily="34" charset="0"/>
              </a:rPr>
              <a:t>Summary</a:t>
            </a:r>
          </a:p>
        </p:txBody>
      </p:sp>
      <p:sp>
        <p:nvSpPr>
          <p:cNvPr id="13" name="文本框 12">
            <a:extLst>
              <a:ext uri="{FF2B5EF4-FFF2-40B4-BE49-F238E27FC236}">
                <a16:creationId xmlns:a16="http://schemas.microsoft.com/office/drawing/2014/main" id="{A70F3866-3F00-FD46-8773-5AF92ED99871}"/>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1</a:t>
            </a:r>
          </a:p>
        </p:txBody>
      </p:sp>
    </p:spTree>
    <p:extLst>
      <p:ext uri="{BB962C8B-B14F-4D97-AF65-F5344CB8AC3E}">
        <p14:creationId xmlns:p14="http://schemas.microsoft.com/office/powerpoint/2010/main" val="2934184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62AE913-2310-43B5-A748-E7AEC621009A}"/>
              </a:ext>
            </a:extLst>
          </p:cNvPr>
          <p:cNvSpPr/>
          <p:nvPr/>
        </p:nvSpPr>
        <p:spPr>
          <a:xfrm>
            <a:off x="0" y="83932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116CFA83-2FE2-4B8D-9592-EA17C1A71E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ED6FFA26-B3CB-4930-9787-31EB86937CC3}"/>
              </a:ext>
            </a:extLst>
          </p:cNvPr>
          <p:cNvPicPr>
            <a:picLocks noChangeAspect="1"/>
          </p:cNvPicPr>
          <p:nvPr/>
        </p:nvPicPr>
        <p:blipFill rotWithShape="1">
          <a:blip r:embed="rId4">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sp>
        <p:nvSpPr>
          <p:cNvPr id="5" name="文本框 4">
            <a:extLst>
              <a:ext uri="{FF2B5EF4-FFF2-40B4-BE49-F238E27FC236}">
                <a16:creationId xmlns:a16="http://schemas.microsoft.com/office/drawing/2014/main" id="{6FE80FA4-5721-4A44-875F-5887B1870FFE}"/>
              </a:ext>
            </a:extLst>
          </p:cNvPr>
          <p:cNvSpPr txBox="1"/>
          <p:nvPr/>
        </p:nvSpPr>
        <p:spPr>
          <a:xfrm>
            <a:off x="4966881" y="116632"/>
            <a:ext cx="2185214" cy="646331"/>
          </a:xfrm>
          <a:prstGeom prst="rect">
            <a:avLst/>
          </a:prstGeom>
          <a:noFill/>
        </p:spPr>
        <p:txBody>
          <a:bodyPr wrap="none" rtlCol="0">
            <a:spAutoFit/>
          </a:bodyPr>
          <a:lstStyle/>
          <a:p>
            <a:r>
              <a:rPr lang="en-US" altLang="zh-CN" sz="3600" b="1" dirty="0">
                <a:solidFill>
                  <a:srgbClr val="004098"/>
                </a:solidFill>
                <a:latin typeface="Arial" panose="020B0604020202020204" pitchFamily="34" charset="0"/>
                <a:cs typeface="Arial" panose="020B0604020202020204" pitchFamily="34" charset="0"/>
              </a:rPr>
              <a:t>Contents</a:t>
            </a:r>
          </a:p>
        </p:txBody>
      </p:sp>
      <p:sp>
        <p:nvSpPr>
          <p:cNvPr id="11" name="文本框 10">
            <a:extLst>
              <a:ext uri="{FF2B5EF4-FFF2-40B4-BE49-F238E27FC236}">
                <a16:creationId xmlns:a16="http://schemas.microsoft.com/office/drawing/2014/main" id="{2458779C-E953-3082-89B7-AF30EB944063}"/>
              </a:ext>
            </a:extLst>
          </p:cNvPr>
          <p:cNvSpPr txBox="1"/>
          <p:nvPr/>
        </p:nvSpPr>
        <p:spPr>
          <a:xfrm>
            <a:off x="1700754" y="2384884"/>
            <a:ext cx="8790491" cy="2677656"/>
          </a:xfrm>
          <a:prstGeom prst="rect">
            <a:avLst/>
          </a:prstGeom>
          <a:noFill/>
        </p:spPr>
        <p:txBody>
          <a:bodyPr wrap="square" rtlCol="0">
            <a:spAutoFit/>
          </a:bodyPr>
          <a:lstStyle/>
          <a:p>
            <a:pPr marL="457200" indent="-457200">
              <a:buAutoNum type="arabicPeriod"/>
            </a:pPr>
            <a:r>
              <a:rPr lang="en-US" altLang="zh-CN" sz="2400" b="1" dirty="0">
                <a:solidFill>
                  <a:schemeClr val="bg1">
                    <a:lumMod val="50000"/>
                  </a:schemeClr>
                </a:solidFill>
                <a:latin typeface="Arial" panose="020B0604020202020204" pitchFamily="34" charset="0"/>
                <a:cs typeface="Arial" panose="020B0604020202020204" pitchFamily="34" charset="0"/>
              </a:rPr>
              <a:t>SESRI Introduction </a:t>
            </a:r>
          </a:p>
          <a:p>
            <a:pPr marL="457200" indent="-457200">
              <a:buAutoNum type="arabicPeriod"/>
            </a:pPr>
            <a:endParaRPr lang="en-US" altLang="zh-CN" sz="2400" b="1" dirty="0">
              <a:solidFill>
                <a:schemeClr val="bg1">
                  <a:lumMod val="50000"/>
                </a:schemeClr>
              </a:solidFill>
              <a:latin typeface="Arial" panose="020B0604020202020204" pitchFamily="34" charset="0"/>
              <a:cs typeface="Arial" panose="020B0604020202020204" pitchFamily="34" charset="0"/>
            </a:endParaRPr>
          </a:p>
          <a:p>
            <a:pPr marL="457200" indent="-457200">
              <a:buAutoNum type="arabicPeriod"/>
            </a:pPr>
            <a:r>
              <a:rPr lang="en-US" altLang="zh-CN" sz="2400" b="1" dirty="0">
                <a:solidFill>
                  <a:schemeClr val="bg1">
                    <a:lumMod val="50000"/>
                  </a:schemeClr>
                </a:solidFill>
                <a:latin typeface="Arial" panose="020B0604020202020204" pitchFamily="34" charset="0"/>
                <a:cs typeface="Arial" panose="020B0604020202020204" pitchFamily="34" charset="0"/>
              </a:rPr>
              <a:t>A novel slow extraction </a:t>
            </a:r>
            <a:r>
              <a:rPr lang="en-US" altLang="zh-CN" sz="2400" b="1">
                <a:solidFill>
                  <a:schemeClr val="bg1">
                    <a:lumMod val="50000"/>
                  </a:schemeClr>
                </a:solidFill>
                <a:latin typeface="Arial" panose="020B0604020202020204" pitchFamily="34" charset="0"/>
                <a:cs typeface="Arial" panose="020B0604020202020204" pitchFamily="34" charset="0"/>
              </a:rPr>
              <a:t>scheme for </a:t>
            </a:r>
            <a:r>
              <a:rPr lang="en-US" altLang="zh-CN" sz="2400" b="1" dirty="0">
                <a:solidFill>
                  <a:schemeClr val="bg1">
                    <a:lumMod val="50000"/>
                  </a:schemeClr>
                </a:solidFill>
                <a:latin typeface="Arial" panose="020B0604020202020204" pitchFamily="34" charset="0"/>
                <a:cs typeface="Arial" panose="020B0604020202020204" pitchFamily="34" charset="0"/>
              </a:rPr>
              <a:t>large emittance</a:t>
            </a:r>
          </a:p>
          <a:p>
            <a:pPr marL="457200" indent="-457200">
              <a:buAutoNum type="arabicPeriod"/>
            </a:pPr>
            <a:endParaRPr lang="en-US" altLang="zh-CN" sz="2400" b="1" dirty="0">
              <a:solidFill>
                <a:schemeClr val="bg1">
                  <a:lumMod val="50000"/>
                </a:schemeClr>
              </a:solidFill>
              <a:latin typeface="Arial" panose="020B0604020202020204" pitchFamily="34" charset="0"/>
              <a:cs typeface="Arial" panose="020B0604020202020204" pitchFamily="34" charset="0"/>
            </a:endParaRPr>
          </a:p>
          <a:p>
            <a:pPr marL="457200" indent="-457200">
              <a:buAutoNum type="arabicPeriod"/>
            </a:pPr>
            <a:r>
              <a:rPr lang="en-US" altLang="zh-CN" sz="2400" b="1" dirty="0">
                <a:solidFill>
                  <a:schemeClr val="bg1">
                    <a:lumMod val="50000"/>
                  </a:schemeClr>
                </a:solidFill>
                <a:latin typeface="Arial" panose="020B0604020202020204" pitchFamily="34" charset="0"/>
                <a:cs typeface="Arial" panose="020B0604020202020204" pitchFamily="34" charset="0"/>
              </a:rPr>
              <a:t>Feedback </a:t>
            </a:r>
            <a:r>
              <a:rPr lang="en-US" altLang="zh-CN" sz="2400" b="1">
                <a:solidFill>
                  <a:schemeClr val="bg1">
                    <a:lumMod val="50000"/>
                  </a:schemeClr>
                </a:solidFill>
                <a:latin typeface="Arial" panose="020B0604020202020204" pitchFamily="34" charset="0"/>
                <a:cs typeface="Arial" panose="020B0604020202020204" pitchFamily="34" charset="0"/>
              </a:rPr>
              <a:t>system for </a:t>
            </a:r>
            <a:r>
              <a:rPr lang="en-US" altLang="zh-CN" sz="2400" b="1" dirty="0">
                <a:solidFill>
                  <a:schemeClr val="bg1">
                    <a:lumMod val="50000"/>
                  </a:schemeClr>
                </a:solidFill>
                <a:latin typeface="Arial" panose="020B0604020202020204" pitchFamily="34" charset="0"/>
                <a:cs typeface="Arial" panose="020B0604020202020204" pitchFamily="34" charset="0"/>
              </a:rPr>
              <a:t>beam uniformities</a:t>
            </a:r>
          </a:p>
          <a:p>
            <a:pPr marL="457200" indent="-457200">
              <a:buAutoNum type="arabicPeriod"/>
            </a:pPr>
            <a:endParaRPr lang="en-US" altLang="zh-CN" sz="2400" b="1" dirty="0">
              <a:solidFill>
                <a:srgbClr val="0000FF"/>
              </a:solidFill>
              <a:latin typeface="Arial" panose="020B0604020202020204" pitchFamily="34" charset="0"/>
              <a:cs typeface="Arial" panose="020B0604020202020204" pitchFamily="34" charset="0"/>
            </a:endParaRPr>
          </a:p>
          <a:p>
            <a:pPr marL="457200" indent="-457200">
              <a:buAutoNum type="arabicPeriod"/>
            </a:pPr>
            <a:r>
              <a:rPr lang="en-US" altLang="zh-CN" sz="2400" b="1" dirty="0">
                <a:solidFill>
                  <a:srgbClr val="0000FF"/>
                </a:solidFill>
                <a:latin typeface="Arial" panose="020B0604020202020204" pitchFamily="34" charset="0"/>
                <a:cs typeface="Arial" panose="020B0604020202020204" pitchFamily="34" charset="0"/>
              </a:rPr>
              <a:t>Summary</a:t>
            </a:r>
            <a:endParaRPr lang="zh-CN" altLang="en-US" sz="2400" b="1" dirty="0">
              <a:solidFill>
                <a:srgbClr val="0000FF"/>
              </a:solidFill>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18A87AF3-CAE8-1278-C0D3-9EE0FC664C1A}"/>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19</a:t>
            </a:r>
          </a:p>
        </p:txBody>
      </p:sp>
    </p:spTree>
    <p:extLst>
      <p:ext uri="{BB962C8B-B14F-4D97-AF65-F5344CB8AC3E}">
        <p14:creationId xmlns:p14="http://schemas.microsoft.com/office/powerpoint/2010/main" val="3234836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62AE913-2310-43B5-A748-E7AEC621009A}"/>
              </a:ext>
            </a:extLst>
          </p:cNvPr>
          <p:cNvSpPr/>
          <p:nvPr/>
        </p:nvSpPr>
        <p:spPr>
          <a:xfrm>
            <a:off x="0" y="83932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116CFA83-2FE2-4B8D-9592-EA17C1A71E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ED6FFA26-B3CB-4930-9787-31EB86937CC3}"/>
              </a:ext>
            </a:extLst>
          </p:cNvPr>
          <p:cNvPicPr>
            <a:picLocks noChangeAspect="1"/>
          </p:cNvPicPr>
          <p:nvPr/>
        </p:nvPicPr>
        <p:blipFill rotWithShape="1">
          <a:blip r:embed="rId4">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sp>
        <p:nvSpPr>
          <p:cNvPr id="5" name="文本框 4">
            <a:extLst>
              <a:ext uri="{FF2B5EF4-FFF2-40B4-BE49-F238E27FC236}">
                <a16:creationId xmlns:a16="http://schemas.microsoft.com/office/drawing/2014/main" id="{6FE80FA4-5721-4A44-875F-5887B1870FFE}"/>
              </a:ext>
            </a:extLst>
          </p:cNvPr>
          <p:cNvSpPr txBox="1"/>
          <p:nvPr/>
        </p:nvSpPr>
        <p:spPr>
          <a:xfrm>
            <a:off x="4915585" y="116632"/>
            <a:ext cx="2287806" cy="646331"/>
          </a:xfrm>
          <a:prstGeom prst="rect">
            <a:avLst/>
          </a:prstGeom>
          <a:noFill/>
        </p:spPr>
        <p:txBody>
          <a:bodyPr wrap="none" rtlCol="0">
            <a:spAutoFit/>
          </a:bodyPr>
          <a:lstStyle/>
          <a:p>
            <a:pPr algn="ctr"/>
            <a:r>
              <a:rPr lang="en-US" altLang="zh-CN" sz="3600" b="1" dirty="0">
                <a:solidFill>
                  <a:srgbClr val="004098"/>
                </a:solidFill>
                <a:latin typeface="Arial" panose="020B0604020202020204" pitchFamily="34" charset="0"/>
                <a:cs typeface="Arial" panose="020B0604020202020204" pitchFamily="34" charset="0"/>
              </a:rPr>
              <a:t>Summary</a:t>
            </a:r>
          </a:p>
        </p:txBody>
      </p:sp>
      <p:sp>
        <p:nvSpPr>
          <p:cNvPr id="11" name="文本框 10">
            <a:extLst>
              <a:ext uri="{FF2B5EF4-FFF2-40B4-BE49-F238E27FC236}">
                <a16:creationId xmlns:a16="http://schemas.microsoft.com/office/drawing/2014/main" id="{872220DB-3DAF-61A4-5F3F-63E057407309}"/>
              </a:ext>
            </a:extLst>
          </p:cNvPr>
          <p:cNvSpPr txBox="1"/>
          <p:nvPr/>
        </p:nvSpPr>
        <p:spPr>
          <a:xfrm>
            <a:off x="755963" y="1898280"/>
            <a:ext cx="10680074" cy="4524315"/>
          </a:xfrm>
          <a:prstGeom prst="rect">
            <a:avLst/>
          </a:prstGeom>
          <a:noFill/>
        </p:spPr>
        <p:txBody>
          <a:bodyPr wrap="square" rtlCol="0">
            <a:spAutoFit/>
          </a:bodyPr>
          <a:lstStyle/>
          <a:p>
            <a:pPr marL="285750" indent="-285750">
              <a:buFont typeface="Wingdings" panose="05000000000000000000" pitchFamily="2" charset="2"/>
              <a:buChar char="p"/>
            </a:pPr>
            <a:r>
              <a:rPr lang="en-US" altLang="zh-CN" sz="1800" b="1" dirty="0">
                <a:solidFill>
                  <a:srgbClr val="0000FF"/>
                </a:solidFill>
                <a:latin typeface="Arial" panose="020B0604020202020204" pitchFamily="34" charset="0"/>
                <a:cs typeface="Arial" panose="020B0604020202020204" pitchFamily="34" charset="0"/>
              </a:rPr>
              <a:t>Large emittance slow </a:t>
            </a:r>
            <a:r>
              <a:rPr lang="en-US" altLang="zh-CN" sz="1800" b="1">
                <a:solidFill>
                  <a:srgbClr val="0000FF"/>
                </a:solidFill>
                <a:latin typeface="Arial" panose="020B0604020202020204" pitchFamily="34" charset="0"/>
                <a:cs typeface="Arial" panose="020B0604020202020204" pitchFamily="34" charset="0"/>
              </a:rPr>
              <a:t>extraction scheme  </a:t>
            </a:r>
            <a:r>
              <a:rPr lang="en-US" altLang="zh-CN" sz="1800" b="1" dirty="0">
                <a:solidFill>
                  <a:srgbClr val="0000FF"/>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p"/>
            </a:pPr>
            <a:endParaRPr lang="en-US" altLang="zh-CN" sz="1800" b="1" dirty="0">
              <a:solidFill>
                <a:srgbClr val="0000FF"/>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altLang="zh-CN" sz="1800" b="1" dirty="0">
                <a:latin typeface="Arial" panose="020B0604020202020204" pitchFamily="34" charset="0"/>
                <a:cs typeface="Arial" panose="020B0604020202020204" pitchFamily="34" charset="0"/>
              </a:rPr>
              <a:t>Horizontal third-order resonance </a:t>
            </a:r>
            <a:r>
              <a:rPr lang="en-US" altLang="zh-CN" sz="1800" b="1">
                <a:latin typeface="Arial" panose="020B0604020202020204" pitchFamily="34" charset="0"/>
                <a:cs typeface="Arial" panose="020B0604020202020204" pitchFamily="34" charset="0"/>
              </a:rPr>
              <a:t>+ RF-knockout</a:t>
            </a:r>
          </a:p>
          <a:p>
            <a:pPr marL="285750" indent="-285750">
              <a:buFont typeface="Wingdings" panose="05000000000000000000" pitchFamily="2" charset="2"/>
              <a:buChar char="ü"/>
            </a:pPr>
            <a:endParaRPr lang="en-US" altLang="zh-CN" sz="1800" b="1"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altLang="zh-CN" b="1">
                <a:solidFill>
                  <a:srgbClr val="C00000"/>
                </a:solidFill>
                <a:latin typeface="Arial" panose="020B0604020202020204" pitchFamily="34" charset="0"/>
                <a:cs typeface="Arial" panose="020B0604020202020204" pitchFamily="34" charset="0"/>
              </a:rPr>
              <a:t>Ramping strength </a:t>
            </a:r>
            <a:r>
              <a:rPr lang="en-US" altLang="zh-CN" b="1" dirty="0">
                <a:solidFill>
                  <a:srgbClr val="C00000"/>
                </a:solidFill>
                <a:latin typeface="Arial" panose="020B0604020202020204" pitchFamily="34" charset="0"/>
                <a:cs typeface="Arial" panose="020B0604020202020204" pitchFamily="34" charset="0"/>
              </a:rPr>
              <a:t>resonance sextupole + dynamic </a:t>
            </a:r>
            <a:r>
              <a:rPr lang="en-US" altLang="zh-CN" b="1">
                <a:solidFill>
                  <a:srgbClr val="C00000"/>
                </a:solidFill>
                <a:latin typeface="Arial" panose="020B0604020202020204" pitchFamily="34" charset="0"/>
                <a:cs typeface="Arial" panose="020B0604020202020204" pitchFamily="34" charset="0"/>
              </a:rPr>
              <a:t>bumper </a:t>
            </a:r>
          </a:p>
          <a:p>
            <a:pPr marL="285750" indent="-285750">
              <a:buFont typeface="Wingdings" panose="05000000000000000000" pitchFamily="2" charset="2"/>
              <a:buChar char="ü"/>
            </a:pPr>
            <a:endParaRPr lang="en-US" altLang="zh-CN" sz="1800" b="1" u="sng" dirty="0">
              <a:solidFill>
                <a:srgbClr val="0000FF"/>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p"/>
            </a:pPr>
            <a:r>
              <a:rPr lang="en-US" altLang="zh-CN" sz="1800" b="1" dirty="0">
                <a:solidFill>
                  <a:srgbClr val="0000FF"/>
                </a:solidFill>
                <a:latin typeface="Arial" panose="020B0604020202020204" pitchFamily="34" charset="0"/>
                <a:cs typeface="Arial" panose="020B0604020202020204" pitchFamily="34" charset="0"/>
              </a:rPr>
              <a:t>Feedback system of beam uniformities:</a:t>
            </a:r>
          </a:p>
          <a:p>
            <a:endParaRPr lang="en-US" altLang="zh-CN"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altLang="zh-CN" sz="1800" b="1" dirty="0">
                <a:solidFill>
                  <a:srgbClr val="C00000"/>
                </a:solidFill>
                <a:latin typeface="Arial" panose="020B0604020202020204" pitchFamily="34" charset="0"/>
                <a:cs typeface="Arial" panose="020B0604020202020204" pitchFamily="34" charset="0"/>
              </a:rPr>
              <a:t>Multistrip Ionization Chambers(MICs)</a:t>
            </a:r>
            <a:r>
              <a:rPr lang="en-US" altLang="zh-CN" sz="1800" b="1" dirty="0">
                <a:latin typeface="Arial" panose="020B0604020202020204" pitchFamily="34" charset="0"/>
                <a:cs typeface="Arial" panose="020B0604020202020204" pitchFamily="34" charset="0"/>
              </a:rPr>
              <a:t> were designed for large scanning size and were calibrated accurately;</a:t>
            </a:r>
          </a:p>
          <a:p>
            <a:pPr marL="285750" indent="-285750">
              <a:buFont typeface="Wingdings" panose="05000000000000000000" pitchFamily="2" charset="2"/>
              <a:buChar char="ü"/>
            </a:pPr>
            <a:endParaRPr lang="en-US" altLang="zh-CN" sz="1800" b="1" u="sng" dirty="0">
              <a:solidFill>
                <a:srgbClr val="0000FF"/>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altLang="zh-CN" sz="1800" b="1" dirty="0">
                <a:latin typeface="Arial" panose="020B0604020202020204" pitchFamily="34" charset="0"/>
                <a:cs typeface="Arial" panose="020B0604020202020204" pitchFamily="34" charset="0"/>
              </a:rPr>
              <a:t>Deviation of </a:t>
            </a:r>
            <a:r>
              <a:rPr lang="en-US" altLang="zh-CN" sz="1800" b="1" dirty="0">
                <a:solidFill>
                  <a:srgbClr val="C00000"/>
                </a:solidFill>
                <a:latin typeface="Arial" panose="020B0604020202020204" pitchFamily="34" charset="0"/>
                <a:cs typeface="Arial" panose="020B0604020202020204" pitchFamily="34" charset="0"/>
              </a:rPr>
              <a:t>scanning magnets </a:t>
            </a:r>
            <a:r>
              <a:rPr lang="en-US" altLang="zh-CN" sz="1800" b="1" dirty="0">
                <a:latin typeface="Arial" panose="020B0604020202020204" pitchFamily="34" charset="0"/>
                <a:cs typeface="Arial" panose="020B0604020202020204" pitchFamily="34" charset="0"/>
              </a:rPr>
              <a:t>resource from PS tracking accuracy and magnet eddy effects, contribute to beam uniformities;</a:t>
            </a:r>
          </a:p>
          <a:p>
            <a:pPr marL="285750" indent="-285750">
              <a:buFont typeface="Wingdings" panose="05000000000000000000" pitchFamily="2" charset="2"/>
              <a:buChar char="Ø"/>
            </a:pPr>
            <a:endParaRPr lang="en-US" altLang="zh-CN" sz="18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altLang="zh-CN" b="1" i="0" dirty="0">
                <a:effectLst/>
                <a:latin typeface="Arial" panose="020B0604020202020204" pitchFamily="34" charset="0"/>
                <a:cs typeface="Arial" panose="020B0604020202020204" pitchFamily="34" charset="0"/>
              </a:rPr>
              <a:t>Correlations between waveforms and particle profiles on MICs were discussed and a </a:t>
            </a:r>
            <a:r>
              <a:rPr lang="en-US" altLang="zh-CN" b="1" i="0" dirty="0">
                <a:solidFill>
                  <a:srgbClr val="C00000"/>
                </a:solidFill>
                <a:effectLst/>
                <a:latin typeface="Arial" panose="020B0604020202020204" pitchFamily="34" charset="0"/>
                <a:cs typeface="Arial" panose="020B0604020202020204" pitchFamily="34" charset="0"/>
              </a:rPr>
              <a:t>feedback system </a:t>
            </a:r>
            <a:r>
              <a:rPr lang="en-US" altLang="zh-CN" b="1" i="0">
                <a:effectLst/>
                <a:latin typeface="Arial" panose="020B0604020202020204" pitchFamily="34" charset="0"/>
                <a:cs typeface="Arial" panose="020B0604020202020204" pitchFamily="34" charset="0"/>
              </a:rPr>
              <a:t>was adopted </a:t>
            </a:r>
            <a:r>
              <a:rPr lang="en-US" altLang="zh-CN" b="1" i="0" dirty="0">
                <a:effectLst/>
                <a:latin typeface="Arial" panose="020B0604020202020204" pitchFamily="34" charset="0"/>
                <a:cs typeface="Arial" panose="020B0604020202020204" pitchFamily="34" charset="0"/>
              </a:rPr>
              <a:t>to improve the </a:t>
            </a:r>
            <a:r>
              <a:rPr lang="en-US" altLang="zh-CN" b="1" i="0" dirty="0">
                <a:solidFill>
                  <a:srgbClr val="C00000"/>
                </a:solidFill>
                <a:effectLst/>
                <a:latin typeface="Arial" panose="020B0604020202020204" pitchFamily="34" charset="0"/>
                <a:cs typeface="Arial" panose="020B0604020202020204" pitchFamily="34" charset="0"/>
              </a:rPr>
              <a:t>uniformities of beams to over 95%.</a:t>
            </a:r>
            <a:endParaRPr lang="en-US" altLang="zh-CN" sz="1800" b="1" dirty="0">
              <a:solidFill>
                <a:srgbClr val="C00000"/>
              </a:solidFill>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2B81087C-FEF8-BA37-E464-365C57EDA348}"/>
              </a:ext>
            </a:extLst>
          </p:cNvPr>
          <p:cNvSpPr txBox="1"/>
          <p:nvPr/>
        </p:nvSpPr>
        <p:spPr>
          <a:xfrm>
            <a:off x="334852" y="999536"/>
            <a:ext cx="11449272" cy="769441"/>
          </a:xfrm>
          <a:prstGeom prst="rect">
            <a:avLst/>
          </a:prstGeom>
          <a:noFill/>
        </p:spPr>
        <p:txBody>
          <a:bodyPr wrap="square" rtlCol="0">
            <a:spAutoFit/>
          </a:bodyPr>
          <a:lstStyle/>
          <a:p>
            <a:pPr algn="ctr"/>
            <a:r>
              <a:rPr lang="en-US" altLang="zh-CN" sz="4400" b="1" i="0" dirty="0">
                <a:solidFill>
                  <a:srgbClr val="0000FF"/>
                </a:solidFill>
                <a:effectLst/>
                <a:latin typeface="Calibri" panose="020F0502020204030204" pitchFamily="34" charset="0"/>
              </a:rPr>
              <a:t>Challenge of low energy, large emittance beams</a:t>
            </a:r>
            <a:r>
              <a:rPr lang="zh-CN" altLang="en-US" sz="4400" b="1" dirty="0">
                <a:solidFill>
                  <a:srgbClr val="0000FF"/>
                </a:solidFill>
              </a:rPr>
              <a:t>                                        </a:t>
            </a:r>
            <a:endParaRPr lang="en-US" altLang="zh-CN" sz="3200" b="1" dirty="0">
              <a:solidFill>
                <a:srgbClr val="0000FF"/>
              </a:solidFill>
            </a:endParaRPr>
          </a:p>
        </p:txBody>
      </p:sp>
      <p:sp>
        <p:nvSpPr>
          <p:cNvPr id="6" name="文本框 5">
            <a:extLst>
              <a:ext uri="{FF2B5EF4-FFF2-40B4-BE49-F238E27FC236}">
                <a16:creationId xmlns:a16="http://schemas.microsoft.com/office/drawing/2014/main" id="{0BBE086B-D85C-642D-28EF-1B34C636AA2F}"/>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20</a:t>
            </a:r>
          </a:p>
        </p:txBody>
      </p:sp>
    </p:spTree>
    <p:extLst>
      <p:ext uri="{BB962C8B-B14F-4D97-AF65-F5344CB8AC3E}">
        <p14:creationId xmlns:p14="http://schemas.microsoft.com/office/powerpoint/2010/main" val="511143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6FE80FA4-5721-4A44-875F-5887B1870FFE}"/>
              </a:ext>
            </a:extLst>
          </p:cNvPr>
          <p:cNvSpPr txBox="1"/>
          <p:nvPr/>
        </p:nvSpPr>
        <p:spPr>
          <a:xfrm>
            <a:off x="1325470" y="2276872"/>
            <a:ext cx="9541060" cy="1569660"/>
          </a:xfrm>
          <a:prstGeom prst="rect">
            <a:avLst/>
          </a:prstGeom>
          <a:noFill/>
        </p:spPr>
        <p:txBody>
          <a:bodyPr wrap="square" rtlCol="0">
            <a:spAutoFit/>
          </a:bodyPr>
          <a:lstStyle/>
          <a:p>
            <a:pPr algn="ctr"/>
            <a:r>
              <a:rPr lang="en-US" altLang="zh-CN" sz="4800" b="1">
                <a:solidFill>
                  <a:srgbClr val="004098"/>
                </a:solidFill>
                <a:latin typeface="Arial" panose="020B0604020202020204" pitchFamily="34" charset="0"/>
                <a:cs typeface="Arial" panose="020B0604020202020204" pitchFamily="34" charset="0"/>
              </a:rPr>
              <a:t>Thanks for your attention!</a:t>
            </a:r>
          </a:p>
          <a:p>
            <a:pPr algn="ctr"/>
            <a:r>
              <a:rPr lang="en-US" altLang="zh-CN" sz="4800" b="1">
                <a:solidFill>
                  <a:srgbClr val="004098"/>
                </a:solidFill>
                <a:latin typeface="Arial" panose="020B0604020202020204" pitchFamily="34" charset="0"/>
                <a:cs typeface="Arial" panose="020B0604020202020204" pitchFamily="34" charset="0"/>
              </a:rPr>
              <a:t>Any comments are welcome!</a:t>
            </a:r>
            <a:endParaRPr lang="en-US" altLang="zh-CN" sz="4800" b="1" dirty="0">
              <a:solidFill>
                <a:srgbClr val="0040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222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62AE913-2310-43B5-A748-E7AEC621009A}"/>
              </a:ext>
            </a:extLst>
          </p:cNvPr>
          <p:cNvSpPr/>
          <p:nvPr/>
        </p:nvSpPr>
        <p:spPr>
          <a:xfrm>
            <a:off x="0" y="83932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116CFA83-2FE2-4B8D-9592-EA17C1A71E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ED6FFA26-B3CB-4930-9787-31EB86937CC3}"/>
              </a:ext>
            </a:extLst>
          </p:cNvPr>
          <p:cNvPicPr>
            <a:picLocks noChangeAspect="1"/>
          </p:cNvPicPr>
          <p:nvPr/>
        </p:nvPicPr>
        <p:blipFill rotWithShape="1">
          <a:blip r:embed="rId4">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sp>
        <p:nvSpPr>
          <p:cNvPr id="5" name="文本框 4">
            <a:extLst>
              <a:ext uri="{FF2B5EF4-FFF2-40B4-BE49-F238E27FC236}">
                <a16:creationId xmlns:a16="http://schemas.microsoft.com/office/drawing/2014/main" id="{6FE80FA4-5721-4A44-875F-5887B1870FFE}"/>
              </a:ext>
            </a:extLst>
          </p:cNvPr>
          <p:cNvSpPr txBox="1"/>
          <p:nvPr/>
        </p:nvSpPr>
        <p:spPr>
          <a:xfrm>
            <a:off x="5003392" y="116632"/>
            <a:ext cx="2185214" cy="646331"/>
          </a:xfrm>
          <a:prstGeom prst="rect">
            <a:avLst/>
          </a:prstGeom>
          <a:noFill/>
        </p:spPr>
        <p:txBody>
          <a:bodyPr wrap="none" rtlCol="0">
            <a:spAutoFit/>
          </a:bodyPr>
          <a:lstStyle/>
          <a:p>
            <a:pPr algn="ctr"/>
            <a:r>
              <a:rPr lang="en-US" altLang="zh-CN" sz="3600" b="1" dirty="0">
                <a:solidFill>
                  <a:srgbClr val="004098"/>
                </a:solidFill>
                <a:latin typeface="Arial" panose="020B0604020202020204" pitchFamily="34" charset="0"/>
                <a:cs typeface="Arial" panose="020B0604020202020204" pitchFamily="34" charset="0"/>
              </a:rPr>
              <a:t>Contents</a:t>
            </a:r>
          </a:p>
        </p:txBody>
      </p:sp>
      <p:sp>
        <p:nvSpPr>
          <p:cNvPr id="11" name="文本框 10">
            <a:extLst>
              <a:ext uri="{FF2B5EF4-FFF2-40B4-BE49-F238E27FC236}">
                <a16:creationId xmlns:a16="http://schemas.microsoft.com/office/drawing/2014/main" id="{2458779C-E953-3082-89B7-AF30EB944063}"/>
              </a:ext>
            </a:extLst>
          </p:cNvPr>
          <p:cNvSpPr txBox="1"/>
          <p:nvPr/>
        </p:nvSpPr>
        <p:spPr>
          <a:xfrm>
            <a:off x="1700754" y="2384884"/>
            <a:ext cx="8790491" cy="2677656"/>
          </a:xfrm>
          <a:prstGeom prst="rect">
            <a:avLst/>
          </a:prstGeom>
          <a:noFill/>
        </p:spPr>
        <p:txBody>
          <a:bodyPr wrap="square" rtlCol="0">
            <a:spAutoFit/>
          </a:bodyPr>
          <a:lstStyle/>
          <a:p>
            <a:pPr marL="457200" indent="-457200">
              <a:buFontTx/>
              <a:buAutoNum type="arabicPeriod"/>
            </a:pPr>
            <a:r>
              <a:rPr lang="en-US" altLang="zh-CN" sz="2400" b="1" dirty="0">
                <a:solidFill>
                  <a:srgbClr val="0000FF"/>
                </a:solidFill>
                <a:latin typeface="Arial" panose="020B0604020202020204" pitchFamily="34" charset="0"/>
                <a:cs typeface="Arial" panose="020B0604020202020204" pitchFamily="34" charset="0"/>
              </a:rPr>
              <a:t>SESRI Introduction  </a:t>
            </a:r>
          </a:p>
          <a:p>
            <a:pPr marL="457200" indent="-457200">
              <a:buAutoNum type="arabicPeriod"/>
            </a:pPr>
            <a:endParaRPr lang="en-US" altLang="zh-CN" sz="2400" b="1" dirty="0">
              <a:solidFill>
                <a:schemeClr val="bg1">
                  <a:lumMod val="50000"/>
                </a:schemeClr>
              </a:solidFill>
              <a:latin typeface="Arial" panose="020B0604020202020204" pitchFamily="34" charset="0"/>
              <a:cs typeface="Arial" panose="020B0604020202020204" pitchFamily="34" charset="0"/>
            </a:endParaRPr>
          </a:p>
          <a:p>
            <a:pPr marL="457200" indent="-457200">
              <a:buAutoNum type="arabicPeriod"/>
            </a:pPr>
            <a:r>
              <a:rPr lang="en-US" altLang="zh-CN" sz="2400" b="1" dirty="0">
                <a:solidFill>
                  <a:schemeClr val="bg1">
                    <a:lumMod val="50000"/>
                  </a:schemeClr>
                </a:solidFill>
                <a:latin typeface="Arial" panose="020B0604020202020204" pitchFamily="34" charset="0"/>
                <a:cs typeface="Arial" panose="020B0604020202020204" pitchFamily="34" charset="0"/>
              </a:rPr>
              <a:t>A novel slow extraction </a:t>
            </a:r>
            <a:r>
              <a:rPr lang="en-US" altLang="zh-CN" sz="2400" b="1">
                <a:solidFill>
                  <a:schemeClr val="bg1">
                    <a:lumMod val="50000"/>
                  </a:schemeClr>
                </a:solidFill>
                <a:latin typeface="Arial" panose="020B0604020202020204" pitchFamily="34" charset="0"/>
                <a:cs typeface="Arial" panose="020B0604020202020204" pitchFamily="34" charset="0"/>
              </a:rPr>
              <a:t>scheme for </a:t>
            </a:r>
            <a:r>
              <a:rPr lang="en-US" altLang="zh-CN" sz="2400" b="1" dirty="0">
                <a:solidFill>
                  <a:schemeClr val="bg1">
                    <a:lumMod val="50000"/>
                  </a:schemeClr>
                </a:solidFill>
                <a:latin typeface="Arial" panose="020B0604020202020204" pitchFamily="34" charset="0"/>
                <a:cs typeface="Arial" panose="020B0604020202020204" pitchFamily="34" charset="0"/>
              </a:rPr>
              <a:t>large emittance</a:t>
            </a:r>
          </a:p>
          <a:p>
            <a:pPr marL="457200" indent="-457200">
              <a:buAutoNum type="arabicPeriod"/>
            </a:pPr>
            <a:endParaRPr lang="en-US" altLang="zh-CN" sz="2400" b="1" dirty="0">
              <a:solidFill>
                <a:schemeClr val="bg1">
                  <a:lumMod val="50000"/>
                </a:schemeClr>
              </a:solidFill>
              <a:latin typeface="Arial" panose="020B0604020202020204" pitchFamily="34" charset="0"/>
              <a:cs typeface="Arial" panose="020B0604020202020204" pitchFamily="34" charset="0"/>
            </a:endParaRPr>
          </a:p>
          <a:p>
            <a:pPr marL="457200" indent="-457200">
              <a:buAutoNum type="arabicPeriod"/>
            </a:pPr>
            <a:r>
              <a:rPr lang="en-US" altLang="zh-CN" sz="2400" b="1" dirty="0">
                <a:solidFill>
                  <a:schemeClr val="bg1">
                    <a:lumMod val="50000"/>
                  </a:schemeClr>
                </a:solidFill>
                <a:latin typeface="Arial" panose="020B0604020202020204" pitchFamily="34" charset="0"/>
                <a:cs typeface="Arial" panose="020B0604020202020204" pitchFamily="34" charset="0"/>
              </a:rPr>
              <a:t>Feedback </a:t>
            </a:r>
            <a:r>
              <a:rPr lang="en-US" altLang="zh-CN" sz="2400" b="1">
                <a:solidFill>
                  <a:schemeClr val="bg1">
                    <a:lumMod val="50000"/>
                  </a:schemeClr>
                </a:solidFill>
                <a:latin typeface="Arial" panose="020B0604020202020204" pitchFamily="34" charset="0"/>
                <a:cs typeface="Arial" panose="020B0604020202020204" pitchFamily="34" charset="0"/>
              </a:rPr>
              <a:t>system for </a:t>
            </a:r>
            <a:r>
              <a:rPr lang="en-US" altLang="zh-CN" sz="2400" b="1" dirty="0">
                <a:solidFill>
                  <a:schemeClr val="bg1">
                    <a:lumMod val="50000"/>
                  </a:schemeClr>
                </a:solidFill>
                <a:latin typeface="Arial" panose="020B0604020202020204" pitchFamily="34" charset="0"/>
                <a:cs typeface="Arial" panose="020B0604020202020204" pitchFamily="34" charset="0"/>
              </a:rPr>
              <a:t>beam uniformities</a:t>
            </a:r>
          </a:p>
          <a:p>
            <a:pPr marL="457200" indent="-457200">
              <a:buAutoNum type="arabicPeriod"/>
            </a:pPr>
            <a:endParaRPr lang="en-US" altLang="zh-CN" sz="2400" b="1" dirty="0">
              <a:solidFill>
                <a:schemeClr val="bg1">
                  <a:lumMod val="50000"/>
                </a:schemeClr>
              </a:solidFill>
              <a:latin typeface="Arial" panose="020B0604020202020204" pitchFamily="34" charset="0"/>
              <a:cs typeface="Arial" panose="020B0604020202020204" pitchFamily="34" charset="0"/>
            </a:endParaRPr>
          </a:p>
          <a:p>
            <a:pPr marL="457200" indent="-457200">
              <a:buAutoNum type="arabicPeriod"/>
            </a:pPr>
            <a:r>
              <a:rPr lang="en-US" altLang="zh-CN" sz="2400" b="1" dirty="0">
                <a:solidFill>
                  <a:schemeClr val="bg1">
                    <a:lumMod val="50000"/>
                  </a:schemeClr>
                </a:solidFill>
                <a:latin typeface="Arial" panose="020B0604020202020204" pitchFamily="34" charset="0"/>
                <a:cs typeface="Arial" panose="020B0604020202020204" pitchFamily="34" charset="0"/>
              </a:rPr>
              <a:t>Summary</a:t>
            </a:r>
          </a:p>
        </p:txBody>
      </p:sp>
      <p:sp>
        <p:nvSpPr>
          <p:cNvPr id="9" name="文本框 8">
            <a:extLst>
              <a:ext uri="{FF2B5EF4-FFF2-40B4-BE49-F238E27FC236}">
                <a16:creationId xmlns:a16="http://schemas.microsoft.com/office/drawing/2014/main" id="{E192FB53-6263-E387-BDA5-3C3C1FDC6E65}"/>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2</a:t>
            </a:r>
          </a:p>
        </p:txBody>
      </p:sp>
    </p:spTree>
    <p:extLst>
      <p:ext uri="{BB962C8B-B14F-4D97-AF65-F5344CB8AC3E}">
        <p14:creationId xmlns:p14="http://schemas.microsoft.com/office/powerpoint/2010/main" val="2482902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A0E8D53-A8B2-4864-A35D-845DD0DFCCE1}"/>
              </a:ext>
            </a:extLst>
          </p:cNvPr>
          <p:cNvSpPr txBox="1"/>
          <p:nvPr/>
        </p:nvSpPr>
        <p:spPr>
          <a:xfrm>
            <a:off x="3201211" y="116632"/>
            <a:ext cx="5801588" cy="646331"/>
          </a:xfrm>
          <a:prstGeom prst="rect">
            <a:avLst/>
          </a:prstGeom>
          <a:noFill/>
        </p:spPr>
        <p:txBody>
          <a:bodyPr wrap="none" rtlCol="0">
            <a:spAutoFit/>
          </a:bodyPr>
          <a:lstStyle/>
          <a:p>
            <a:pPr algn="ctr"/>
            <a:r>
              <a:rPr lang="en-US" altLang="zh-CN" sz="3600" b="1" dirty="0">
                <a:solidFill>
                  <a:srgbClr val="004098"/>
                </a:solidFill>
                <a:latin typeface="Arial" panose="020B0604020202020204" pitchFamily="34" charset="0"/>
                <a:cs typeface="Arial" panose="020B0604020202020204" pitchFamily="34" charset="0"/>
              </a:rPr>
              <a:t>Space radiation research </a:t>
            </a:r>
          </a:p>
        </p:txBody>
      </p:sp>
      <p:sp>
        <p:nvSpPr>
          <p:cNvPr id="3" name="矩形 2">
            <a:extLst>
              <a:ext uri="{FF2B5EF4-FFF2-40B4-BE49-F238E27FC236}">
                <a16:creationId xmlns:a16="http://schemas.microsoft.com/office/drawing/2014/main" id="{8937EBA3-7945-4D31-8D47-76F161E4425C}"/>
              </a:ext>
            </a:extLst>
          </p:cNvPr>
          <p:cNvSpPr/>
          <p:nvPr/>
        </p:nvSpPr>
        <p:spPr>
          <a:xfrm>
            <a:off x="0" y="83932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10ED7EA3-F000-4812-A934-D230CB071BAF}"/>
              </a:ext>
            </a:extLst>
          </p:cNvPr>
          <p:cNvSpPr/>
          <p:nvPr/>
        </p:nvSpPr>
        <p:spPr>
          <a:xfrm>
            <a:off x="5129294" y="2193459"/>
            <a:ext cx="6343468" cy="1323439"/>
          </a:xfrm>
          <a:prstGeom prst="rect">
            <a:avLst/>
          </a:prstGeom>
        </p:spPr>
        <p:txBody>
          <a:bodyPr wrap="square">
            <a:spAutoFit/>
          </a:bodyPr>
          <a:lstStyle/>
          <a:p>
            <a:pPr marL="342900" indent="-342900" algn="just" eaLnBrk="0" fontAlgn="base" hangingPunct="0">
              <a:spcBef>
                <a:spcPts val="600"/>
              </a:spcBef>
              <a:spcAft>
                <a:spcPct val="0"/>
              </a:spcAft>
              <a:buFont typeface="Wingdings" panose="05000000000000000000" pitchFamily="2" charset="2"/>
              <a:buChar char="Ø"/>
            </a:pPr>
            <a:r>
              <a:rPr lang="en-US" altLang="zh-CN" sz="2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For electronic components: especially the </a:t>
            </a:r>
            <a:r>
              <a:rPr lang="en-US" altLang="zh-CN"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single particle effect </a:t>
            </a:r>
            <a:r>
              <a:rPr lang="en-US" altLang="zh-CN" sz="2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caused by a high-energy ion, is one of the main causes of spacecraft failures.</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8" name="Text Box 10">
            <a:extLst>
              <a:ext uri="{FF2B5EF4-FFF2-40B4-BE49-F238E27FC236}">
                <a16:creationId xmlns:a16="http://schemas.microsoft.com/office/drawing/2014/main" id="{51753A62-6D5C-4285-80B4-2C38F34F9C1D}"/>
              </a:ext>
            </a:extLst>
          </p:cNvPr>
          <p:cNvSpPr txBox="1">
            <a:spLocks noChangeArrowheads="1"/>
          </p:cNvSpPr>
          <p:nvPr/>
        </p:nvSpPr>
        <p:spPr bwMode="auto">
          <a:xfrm>
            <a:off x="2525925" y="5009622"/>
            <a:ext cx="3985700" cy="988156"/>
          </a:xfrm>
          <a:prstGeom prst="rect">
            <a:avLst/>
          </a:prstGeom>
          <a:solidFill>
            <a:srgbClr val="4472C4"/>
          </a:solidFill>
          <a:ln w="38100" cmpd="dbl">
            <a:noFill/>
            <a:miter lim="800000"/>
            <a:headEnd/>
            <a:tailEnd/>
          </a:ln>
        </p:spPr>
        <p:txBody>
          <a:bodyPr wrap="square" lIns="0" rIns="0">
            <a:spAutoFit/>
          </a:bodyPr>
          <a:lstStyle/>
          <a:p>
            <a:pPr algn="ctr" eaLnBrk="0" hangingPunct="0">
              <a:lnSpc>
                <a:spcPct val="110000"/>
              </a:lnSpc>
              <a:defRPr/>
            </a:pPr>
            <a:r>
              <a:rPr lang="en-US" altLang="zh-CN" b="1" kern="0" dirty="0">
                <a:solidFill>
                  <a:srgbClr val="FFFF00"/>
                </a:solidFill>
                <a:latin typeface="Comic Sans MS" panose="030F0702030302020204" pitchFamily="66" charset="0"/>
                <a:ea typeface="黑体" pitchFamily="2" charset="-122"/>
                <a:cs typeface="Arial" panose="020B0604020202020204" pitchFamily="34" charset="0"/>
              </a:rPr>
              <a:t>Space based experiments</a:t>
            </a:r>
            <a:r>
              <a:rPr lang="en-US" altLang="zh-CN" b="1" kern="0" dirty="0">
                <a:solidFill>
                  <a:schemeClr val="bg1"/>
                </a:solidFill>
                <a:latin typeface="Comic Sans MS" panose="030F0702030302020204" pitchFamily="66" charset="0"/>
                <a:ea typeface="黑体" pitchFamily="2" charset="-122"/>
                <a:cs typeface="Arial" panose="020B0604020202020204" pitchFamily="34" charset="0"/>
              </a:rPr>
              <a:t>:</a:t>
            </a:r>
          </a:p>
          <a:p>
            <a:pPr algn="ctr" eaLnBrk="0" hangingPunct="0">
              <a:lnSpc>
                <a:spcPct val="110000"/>
              </a:lnSpc>
              <a:defRPr/>
            </a:pPr>
            <a:r>
              <a:rPr lang="en-US" altLang="zh-CN" b="1" kern="0" dirty="0">
                <a:solidFill>
                  <a:schemeClr val="bg1"/>
                </a:solidFill>
                <a:latin typeface="Comic Sans MS" panose="030F0702030302020204" pitchFamily="66" charset="0"/>
                <a:ea typeface="黑体" pitchFamily="2" charset="-122"/>
                <a:cs typeface="Arial" panose="020B0604020202020204" pitchFamily="34" charset="0"/>
              </a:rPr>
              <a:t>Realistic, expensive, long cycle, difficult to control</a:t>
            </a:r>
            <a:endParaRPr lang="zh-CN" altLang="en-US" b="1" kern="0" dirty="0">
              <a:solidFill>
                <a:schemeClr val="bg1"/>
              </a:solidFill>
              <a:latin typeface="Comic Sans MS" panose="030F0702030302020204" pitchFamily="66" charset="0"/>
              <a:ea typeface="黑体" pitchFamily="2" charset="-122"/>
              <a:cs typeface="Arial" panose="020B0604020202020204" pitchFamily="34" charset="0"/>
            </a:endParaRPr>
          </a:p>
        </p:txBody>
      </p:sp>
      <p:sp>
        <p:nvSpPr>
          <p:cNvPr id="9" name="矩形 8">
            <a:extLst>
              <a:ext uri="{FF2B5EF4-FFF2-40B4-BE49-F238E27FC236}">
                <a16:creationId xmlns:a16="http://schemas.microsoft.com/office/drawing/2014/main" id="{00166CA8-080A-456E-9D79-794427037154}"/>
              </a:ext>
            </a:extLst>
          </p:cNvPr>
          <p:cNvSpPr/>
          <p:nvPr/>
        </p:nvSpPr>
        <p:spPr>
          <a:xfrm>
            <a:off x="739598" y="989458"/>
            <a:ext cx="10733164" cy="906851"/>
          </a:xfrm>
          <a:prstGeom prst="rect">
            <a:avLst/>
          </a:prstGeom>
        </p:spPr>
        <p:txBody>
          <a:bodyPr wrap="square">
            <a:spAutoFit/>
          </a:bodyPr>
          <a:lstStyle/>
          <a:p>
            <a:pPr algn="ctr" eaLnBrk="0" fontAlgn="base" hangingPunct="0">
              <a:lnSpc>
                <a:spcPct val="105000"/>
              </a:lnSpc>
              <a:spcBef>
                <a:spcPct val="0"/>
              </a:spcBef>
              <a:spcAft>
                <a:spcPct val="0"/>
              </a:spcAft>
            </a:pPr>
            <a:r>
              <a:rPr lang="en-US" altLang="zh-CN" sz="2600" b="1"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Space radiation poses a serious threat to the safe operation of spacecraft and the health and safety of astronauts</a:t>
            </a:r>
            <a:endParaRPr lang="zh-CN" altLang="en-US" sz="2600" b="1" dirty="0">
              <a:solidFill>
                <a:srgbClr val="0000FF"/>
              </a:solidFill>
              <a:latin typeface="微软雅黑" panose="020B0503020204020204" pitchFamily="34" charset="-122"/>
              <a:ea typeface="微软雅黑" panose="020B0503020204020204" pitchFamily="34" charset="-122"/>
            </a:endParaRPr>
          </a:p>
        </p:txBody>
      </p:sp>
      <p:pic>
        <p:nvPicPr>
          <p:cNvPr id="10" name="图片 22" descr="10_看图王.jpg">
            <a:extLst>
              <a:ext uri="{FF2B5EF4-FFF2-40B4-BE49-F238E27FC236}">
                <a16:creationId xmlns:a16="http://schemas.microsoft.com/office/drawing/2014/main" id="{19542CA4-1908-49FE-A288-3131EFE71362}"/>
              </a:ext>
            </a:extLst>
          </p:cNvPr>
          <p:cNvPicPr>
            <a:picLocks noChangeAspect="1"/>
          </p:cNvPicPr>
          <p:nvPr/>
        </p:nvPicPr>
        <p:blipFill>
          <a:blip r:embed="rId3"/>
          <a:srcRect l="15340" t="48819" r="49580" b="34027"/>
          <a:stretch>
            <a:fillRect/>
          </a:stretch>
        </p:blipFill>
        <p:spPr bwMode="auto">
          <a:xfrm>
            <a:off x="615349" y="4948441"/>
            <a:ext cx="1376446" cy="1086687"/>
          </a:xfrm>
          <a:prstGeom prst="rect">
            <a:avLst/>
          </a:prstGeom>
          <a:noFill/>
          <a:ln w="9525">
            <a:noFill/>
            <a:miter lim="800000"/>
            <a:headEnd/>
            <a:tailEnd/>
          </a:ln>
        </p:spPr>
      </p:pic>
      <p:sp>
        <p:nvSpPr>
          <p:cNvPr id="11" name="矩形 10">
            <a:extLst>
              <a:ext uri="{FF2B5EF4-FFF2-40B4-BE49-F238E27FC236}">
                <a16:creationId xmlns:a16="http://schemas.microsoft.com/office/drawing/2014/main" id="{0B20DC79-1627-4C8A-A6E2-6B74A7F7AFEC}"/>
              </a:ext>
            </a:extLst>
          </p:cNvPr>
          <p:cNvSpPr/>
          <p:nvPr/>
        </p:nvSpPr>
        <p:spPr>
          <a:xfrm>
            <a:off x="286295" y="6128169"/>
            <a:ext cx="11667392" cy="510396"/>
          </a:xfrm>
          <a:prstGeom prst="rect">
            <a:avLst/>
          </a:prstGeom>
        </p:spPr>
        <p:txBody>
          <a:bodyPr wrap="square">
            <a:spAutoFit/>
          </a:bodyPr>
          <a:lstStyle/>
          <a:p>
            <a:pPr algn="just" eaLnBrk="0" fontAlgn="base" hangingPunct="0">
              <a:lnSpc>
                <a:spcPct val="114000"/>
              </a:lnSpc>
              <a:spcBef>
                <a:spcPct val="0"/>
              </a:spcBef>
              <a:spcAft>
                <a:spcPct val="0"/>
              </a:spcAft>
            </a:pPr>
            <a:r>
              <a:rPr lang="en-US" altLang="zh-CN" sz="2600" b="1" dirty="0">
                <a:solidFill>
                  <a:srgbClr val="C00000"/>
                </a:solidFill>
                <a:latin typeface="Arial" panose="020B0604020202020204" pitchFamily="34" charset="0"/>
                <a:ea typeface="微软雅黑" panose="020B0503020204020204" pitchFamily="34" charset="-122"/>
                <a:cs typeface="Arial" panose="020B0604020202020204" pitchFamily="34" charset="0"/>
              </a:rPr>
              <a:t>Ion accelerator is an irreplaceable platform in space irradiation research</a:t>
            </a:r>
            <a:endParaRPr lang="zh-CN" altLang="en-US" sz="26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 Box 10">
            <a:extLst>
              <a:ext uri="{FF2B5EF4-FFF2-40B4-BE49-F238E27FC236}">
                <a16:creationId xmlns:a16="http://schemas.microsoft.com/office/drawing/2014/main" id="{72DA2D48-0BE1-4B27-A273-0FCBF2F3A3D2}"/>
              </a:ext>
            </a:extLst>
          </p:cNvPr>
          <p:cNvSpPr txBox="1">
            <a:spLocks noChangeArrowheads="1"/>
          </p:cNvSpPr>
          <p:nvPr/>
        </p:nvSpPr>
        <p:spPr bwMode="auto">
          <a:xfrm>
            <a:off x="7107289" y="4978075"/>
            <a:ext cx="4626913" cy="988156"/>
          </a:xfrm>
          <a:prstGeom prst="rect">
            <a:avLst/>
          </a:prstGeom>
          <a:solidFill>
            <a:srgbClr val="4472C4"/>
          </a:solidFill>
          <a:ln w="38100" cmpd="dbl">
            <a:noFill/>
            <a:miter lim="800000"/>
            <a:headEnd/>
            <a:tailEnd/>
          </a:ln>
        </p:spPr>
        <p:txBody>
          <a:bodyPr wrap="square" lIns="0" rIns="0">
            <a:spAutoFit/>
          </a:bodyPr>
          <a:lstStyle/>
          <a:p>
            <a:pPr algn="ctr" eaLnBrk="0" hangingPunct="0">
              <a:lnSpc>
                <a:spcPct val="110000"/>
              </a:lnSpc>
              <a:defRPr/>
            </a:pPr>
            <a:r>
              <a:rPr lang="en-US" altLang="zh-CN" b="1" kern="0" dirty="0">
                <a:solidFill>
                  <a:srgbClr val="FFFF00"/>
                </a:solidFill>
                <a:latin typeface="Comic Sans MS" panose="030F0702030302020204" pitchFamily="66" charset="0"/>
                <a:ea typeface="黑体" pitchFamily="2" charset="-122"/>
                <a:cs typeface="Arial" panose="020B0604020202020204" pitchFamily="34" charset="0"/>
              </a:rPr>
              <a:t>Ground based experiments:</a:t>
            </a:r>
            <a:r>
              <a:rPr lang="zh-CN" altLang="en-US" b="1" kern="0" dirty="0">
                <a:solidFill>
                  <a:srgbClr val="FFFF00"/>
                </a:solidFill>
                <a:latin typeface="Comic Sans MS" panose="030F0702030302020204" pitchFamily="66" charset="0"/>
                <a:ea typeface="黑体" pitchFamily="2" charset="-122"/>
                <a:cs typeface="Arial" panose="020B0604020202020204" pitchFamily="34" charset="0"/>
              </a:rPr>
              <a:t> </a:t>
            </a:r>
            <a:endParaRPr lang="en-US" altLang="zh-CN" b="1" kern="0" dirty="0">
              <a:solidFill>
                <a:srgbClr val="FFFF00"/>
              </a:solidFill>
              <a:latin typeface="Comic Sans MS" panose="030F0702030302020204" pitchFamily="66" charset="0"/>
              <a:ea typeface="黑体" pitchFamily="2" charset="-122"/>
              <a:cs typeface="Arial" panose="020B0604020202020204" pitchFamily="34" charset="0"/>
            </a:endParaRPr>
          </a:p>
          <a:p>
            <a:pPr algn="ctr" eaLnBrk="0" hangingPunct="0">
              <a:lnSpc>
                <a:spcPct val="110000"/>
              </a:lnSpc>
              <a:defRPr/>
            </a:pPr>
            <a:r>
              <a:rPr lang="en-US" altLang="zh-CN" b="1" kern="0" dirty="0">
                <a:solidFill>
                  <a:schemeClr val="bg1"/>
                </a:solidFill>
                <a:latin typeface="Comic Sans MS" panose="030F0702030302020204" pitchFamily="66" charset="0"/>
                <a:ea typeface="黑体" pitchFamily="2" charset="-122"/>
                <a:cs typeface="Arial" panose="020B0604020202020204" pitchFamily="34" charset="0"/>
              </a:rPr>
              <a:t>Simulation space environment</a:t>
            </a:r>
            <a:r>
              <a:rPr lang="zh-CN" altLang="en-US" b="1" kern="0" dirty="0">
                <a:solidFill>
                  <a:schemeClr val="bg1"/>
                </a:solidFill>
                <a:latin typeface="Comic Sans MS" panose="030F0702030302020204" pitchFamily="66" charset="0"/>
                <a:ea typeface="黑体" pitchFamily="2" charset="-122"/>
                <a:cs typeface="Arial" panose="020B0604020202020204" pitchFamily="34" charset="0"/>
              </a:rPr>
              <a:t>， </a:t>
            </a:r>
            <a:r>
              <a:rPr lang="en-US" altLang="zh-CN" b="1" kern="0" dirty="0">
                <a:solidFill>
                  <a:schemeClr val="bg1"/>
                </a:solidFill>
                <a:latin typeface="Comic Sans MS" panose="030F0702030302020204" pitchFamily="66" charset="0"/>
                <a:ea typeface="黑体" pitchFamily="2" charset="-122"/>
                <a:cs typeface="Arial" panose="020B0604020202020204" pitchFamily="34" charset="0"/>
              </a:rPr>
              <a:t>short cycle, controllable</a:t>
            </a:r>
            <a:endParaRPr lang="zh-CN" altLang="en-US" b="1" kern="0" dirty="0">
              <a:solidFill>
                <a:schemeClr val="bg1"/>
              </a:solidFill>
              <a:latin typeface="Comic Sans MS" panose="030F0702030302020204" pitchFamily="66" charset="0"/>
              <a:ea typeface="黑体" pitchFamily="2" charset="-122"/>
              <a:cs typeface="Arial" panose="020B0604020202020204" pitchFamily="34" charset="0"/>
            </a:endParaRPr>
          </a:p>
        </p:txBody>
      </p:sp>
      <p:pic>
        <p:nvPicPr>
          <p:cNvPr id="15" name="Picture 2">
            <a:extLst>
              <a:ext uri="{FF2B5EF4-FFF2-40B4-BE49-F238E27FC236}">
                <a16:creationId xmlns:a16="http://schemas.microsoft.com/office/drawing/2014/main" id="{C5410064-34F0-47E9-B137-864E943A08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44386A87-2F5B-4C20-B364-E6210C359B09}"/>
              </a:ext>
            </a:extLst>
          </p:cNvPr>
          <p:cNvPicPr>
            <a:picLocks noChangeAspect="1"/>
          </p:cNvPicPr>
          <p:nvPr/>
        </p:nvPicPr>
        <p:blipFill rotWithShape="1">
          <a:blip r:embed="rId5">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grpSp>
        <p:nvGrpSpPr>
          <p:cNvPr id="43" name="组合 42">
            <a:extLst>
              <a:ext uri="{FF2B5EF4-FFF2-40B4-BE49-F238E27FC236}">
                <a16:creationId xmlns:a16="http://schemas.microsoft.com/office/drawing/2014/main" id="{349C376C-C0E9-400C-8336-E6F4178059B6}"/>
              </a:ext>
            </a:extLst>
          </p:cNvPr>
          <p:cNvGrpSpPr/>
          <p:nvPr/>
        </p:nvGrpSpPr>
        <p:grpSpPr>
          <a:xfrm>
            <a:off x="362495" y="1961209"/>
            <a:ext cx="4177767" cy="2877909"/>
            <a:chOff x="352970" y="2046934"/>
            <a:chExt cx="4177767" cy="2877909"/>
          </a:xfrm>
        </p:grpSpPr>
        <p:pic>
          <p:nvPicPr>
            <p:cNvPr id="5" name="Picture 74" descr="new_go_next">
              <a:extLst>
                <a:ext uri="{FF2B5EF4-FFF2-40B4-BE49-F238E27FC236}">
                  <a16:creationId xmlns:a16="http://schemas.microsoft.com/office/drawing/2014/main" id="{72CDDA13-68BF-49E8-B2FB-4796DF4F8D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29891" y="2638158"/>
              <a:ext cx="4889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5" descr="new_go_next">
              <a:extLst>
                <a:ext uri="{FF2B5EF4-FFF2-40B4-BE49-F238E27FC236}">
                  <a16:creationId xmlns:a16="http://schemas.microsoft.com/office/drawing/2014/main" id="{49C7E629-B3FB-49D5-86B5-DF1291B1C9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1478" y="3968483"/>
              <a:ext cx="4889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46">
              <a:extLst>
                <a:ext uri="{FF2B5EF4-FFF2-40B4-BE49-F238E27FC236}">
                  <a16:creationId xmlns:a16="http://schemas.microsoft.com/office/drawing/2014/main" id="{5F430389-AE02-48DC-995E-88CD29F208D3}"/>
                </a:ext>
              </a:extLst>
            </p:cNvPr>
            <p:cNvSpPr>
              <a:spLocks noChangeArrowheads="1"/>
            </p:cNvSpPr>
            <p:nvPr/>
          </p:nvSpPr>
          <p:spPr bwMode="auto">
            <a:xfrm>
              <a:off x="540932" y="2046934"/>
              <a:ext cx="1484312" cy="2877909"/>
            </a:xfrm>
            <a:prstGeom prst="roundRect">
              <a:avLst>
                <a:gd name="adj" fmla="val 10403"/>
              </a:avLst>
            </a:prstGeom>
            <a:gradFill rotWithShape="1">
              <a:gsLst>
                <a:gs pos="0">
                  <a:srgbClr val="1F497D"/>
                </a:gs>
                <a:gs pos="100000">
                  <a:srgbClr val="1F497D">
                    <a:lumMod val="40000"/>
                    <a:lumOff val="60000"/>
                  </a:srgbClr>
                </a:gs>
              </a:gsLst>
              <a:lin ang="16200000" scaled="1"/>
            </a:gradFill>
            <a:ln w="9525" cap="flat" cmpd="sng" algn="ctr">
              <a:solidFill>
                <a:srgbClr val="4BACC6">
                  <a:shade val="95000"/>
                  <a:satMod val="105000"/>
                </a:srgbClr>
              </a:solidFill>
              <a:prstDash val="soli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宋体" charset="0"/>
              </a:endParaRPr>
            </a:p>
          </p:txBody>
        </p:sp>
        <p:pic>
          <p:nvPicPr>
            <p:cNvPr id="22" name="Picture 47" descr="u=2660828691,1269986898&amp;fm=23&amp;gp=0">
              <a:extLst>
                <a:ext uri="{FF2B5EF4-FFF2-40B4-BE49-F238E27FC236}">
                  <a16:creationId xmlns:a16="http://schemas.microsoft.com/office/drawing/2014/main" id="{490AC13A-4DDD-401B-A96B-D0FE66A04CE5}"/>
                </a:ext>
              </a:extLst>
            </p:cNvPr>
            <p:cNvPicPr>
              <a:picLocks noChangeAspect="1" noChangeArrowheads="1"/>
            </p:cNvPicPr>
            <p:nvPr/>
          </p:nvPicPr>
          <p:blipFill>
            <a:blip r:embed="rId7"/>
            <a:srcRect l="12192" r="61548" b="19878"/>
            <a:stretch>
              <a:fillRect/>
            </a:stretch>
          </p:blipFill>
          <p:spPr bwMode="auto">
            <a:xfrm>
              <a:off x="618701" y="2684240"/>
              <a:ext cx="1376446" cy="1970428"/>
            </a:xfrm>
            <a:prstGeom prst="rect">
              <a:avLst/>
            </a:prstGeom>
            <a:ln>
              <a:noFill/>
            </a:ln>
            <a:effectLst/>
          </p:spPr>
        </p:pic>
        <p:sp>
          <p:nvSpPr>
            <p:cNvPr id="23" name="Text Box 69">
              <a:extLst>
                <a:ext uri="{FF2B5EF4-FFF2-40B4-BE49-F238E27FC236}">
                  <a16:creationId xmlns:a16="http://schemas.microsoft.com/office/drawing/2014/main" id="{0BE818E8-02FC-4F54-B37E-656345138E5A}"/>
                </a:ext>
              </a:extLst>
            </p:cNvPr>
            <p:cNvSpPr txBox="1">
              <a:spLocks noChangeArrowheads="1"/>
            </p:cNvSpPr>
            <p:nvPr/>
          </p:nvSpPr>
          <p:spPr bwMode="auto">
            <a:xfrm>
              <a:off x="352970" y="2065305"/>
              <a:ext cx="1860081" cy="50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b="1">
                  <a:solidFill>
                    <a:srgbClr val="000000"/>
                  </a:solidFill>
                  <a:latin typeface="Arial" pitchFamily="34" charset="0"/>
                  <a:ea typeface="楷体_GB2312" pitchFamily="49" charset="-122"/>
                </a:defRPr>
              </a:lvl1pPr>
              <a:lvl2pPr marL="742950" indent="-285750">
                <a:defRPr sz="2000" b="1">
                  <a:solidFill>
                    <a:srgbClr val="000000"/>
                  </a:solidFill>
                  <a:latin typeface="Arial" pitchFamily="34" charset="0"/>
                  <a:ea typeface="楷体_GB2312" pitchFamily="49" charset="-122"/>
                </a:defRPr>
              </a:lvl2pPr>
              <a:lvl3pPr marL="1143000" indent="-228600">
                <a:defRPr sz="2000" b="1">
                  <a:solidFill>
                    <a:srgbClr val="000000"/>
                  </a:solidFill>
                  <a:latin typeface="Arial" pitchFamily="34" charset="0"/>
                  <a:ea typeface="楷体_GB2312" pitchFamily="49" charset="-122"/>
                </a:defRPr>
              </a:lvl3pPr>
              <a:lvl4pPr marL="1600200" indent="-228600">
                <a:defRPr sz="2000" b="1">
                  <a:solidFill>
                    <a:srgbClr val="000000"/>
                  </a:solidFill>
                  <a:latin typeface="Arial" pitchFamily="34" charset="0"/>
                  <a:ea typeface="楷体_GB2312" pitchFamily="49" charset="-122"/>
                </a:defRPr>
              </a:lvl4pPr>
              <a:lvl5pPr marL="2057400" indent="-228600">
                <a:defRPr sz="2000" b="1">
                  <a:solidFill>
                    <a:srgbClr val="000000"/>
                  </a:solidFill>
                  <a:latin typeface="Arial" pitchFamily="34" charset="0"/>
                  <a:ea typeface="楷体_GB2312" pitchFamily="49" charset="-122"/>
                </a:defRPr>
              </a:lvl5pPr>
              <a:lvl6pPr marL="2514600" indent="-228600" eaLnBrk="0" fontAlgn="base" hangingPunct="0">
                <a:lnSpc>
                  <a:spcPct val="180000"/>
                </a:lnSpc>
                <a:spcBef>
                  <a:spcPct val="0"/>
                </a:spcBef>
                <a:spcAft>
                  <a:spcPct val="0"/>
                </a:spcAft>
                <a:buClr>
                  <a:schemeClr val="tx1"/>
                </a:buClr>
                <a:buFont typeface="Wingdings" pitchFamily="2" charset="2"/>
                <a:defRPr sz="2000" b="1">
                  <a:solidFill>
                    <a:srgbClr val="000000"/>
                  </a:solidFill>
                  <a:latin typeface="Arial" pitchFamily="34" charset="0"/>
                  <a:ea typeface="楷体_GB2312" pitchFamily="49" charset="-122"/>
                </a:defRPr>
              </a:lvl6pPr>
              <a:lvl7pPr marL="2971800" indent="-228600" eaLnBrk="0" fontAlgn="base" hangingPunct="0">
                <a:lnSpc>
                  <a:spcPct val="180000"/>
                </a:lnSpc>
                <a:spcBef>
                  <a:spcPct val="0"/>
                </a:spcBef>
                <a:spcAft>
                  <a:spcPct val="0"/>
                </a:spcAft>
                <a:buClr>
                  <a:schemeClr val="tx1"/>
                </a:buClr>
                <a:buFont typeface="Wingdings" pitchFamily="2" charset="2"/>
                <a:defRPr sz="2000" b="1">
                  <a:solidFill>
                    <a:srgbClr val="000000"/>
                  </a:solidFill>
                  <a:latin typeface="Arial" pitchFamily="34" charset="0"/>
                  <a:ea typeface="楷体_GB2312" pitchFamily="49" charset="-122"/>
                </a:defRPr>
              </a:lvl7pPr>
              <a:lvl8pPr marL="3429000" indent="-228600" eaLnBrk="0" fontAlgn="base" hangingPunct="0">
                <a:lnSpc>
                  <a:spcPct val="180000"/>
                </a:lnSpc>
                <a:spcBef>
                  <a:spcPct val="0"/>
                </a:spcBef>
                <a:spcAft>
                  <a:spcPct val="0"/>
                </a:spcAft>
                <a:buClr>
                  <a:schemeClr val="tx1"/>
                </a:buClr>
                <a:buFont typeface="Wingdings" pitchFamily="2" charset="2"/>
                <a:defRPr sz="2000" b="1">
                  <a:solidFill>
                    <a:srgbClr val="000000"/>
                  </a:solidFill>
                  <a:latin typeface="Arial" pitchFamily="34" charset="0"/>
                  <a:ea typeface="楷体_GB2312" pitchFamily="49" charset="-122"/>
                </a:defRPr>
              </a:lvl8pPr>
              <a:lvl9pPr marL="3886200" indent="-228600" eaLnBrk="0" fontAlgn="base" hangingPunct="0">
                <a:lnSpc>
                  <a:spcPct val="180000"/>
                </a:lnSpc>
                <a:spcBef>
                  <a:spcPct val="0"/>
                </a:spcBef>
                <a:spcAft>
                  <a:spcPct val="0"/>
                </a:spcAft>
                <a:buClr>
                  <a:schemeClr val="tx1"/>
                </a:buClr>
                <a:buFont typeface="Wingdings" pitchFamily="2" charset="2"/>
                <a:defRPr sz="2000" b="1">
                  <a:solidFill>
                    <a:srgbClr val="000000"/>
                  </a:solidFill>
                  <a:latin typeface="Arial" pitchFamily="34" charset="0"/>
                  <a:ea typeface="楷体_GB2312" pitchFamily="49" charset="-122"/>
                </a:defRPr>
              </a:lvl9pPr>
            </a:lstStyle>
            <a:p>
              <a:pPr algn="ctr"/>
              <a:r>
                <a:rPr lang="en-US" altLang="zh-CN" sz="1600" dirty="0">
                  <a:solidFill>
                    <a:srgbClr val="FFFFFF"/>
                  </a:solidFill>
                  <a:effectLst>
                    <a:glow rad="101600">
                      <a:srgbClr val="1F497D">
                        <a:alpha val="60000"/>
                      </a:srgbClr>
                    </a:glow>
                  </a:effectLst>
                  <a:latin typeface="微软雅黑" pitchFamily="34" charset="-122"/>
                  <a:ea typeface="微软雅黑" pitchFamily="34" charset="-122"/>
                </a:rPr>
                <a:t>Space environment</a:t>
              </a:r>
              <a:endParaRPr lang="zh-CN" altLang="en-GB" sz="1600" dirty="0">
                <a:solidFill>
                  <a:srgbClr val="FFFFFF"/>
                </a:solidFill>
                <a:effectLst>
                  <a:glow rad="101600">
                    <a:srgbClr val="1F497D">
                      <a:alpha val="60000"/>
                    </a:srgbClr>
                  </a:glow>
                </a:effectLst>
                <a:latin typeface="微软雅黑" pitchFamily="34" charset="-122"/>
                <a:ea typeface="微软雅黑" pitchFamily="34" charset="-122"/>
              </a:endParaRPr>
            </a:p>
          </p:txBody>
        </p:sp>
        <p:sp>
          <p:nvSpPr>
            <p:cNvPr id="24" name="AutoShape 13">
              <a:extLst>
                <a:ext uri="{FF2B5EF4-FFF2-40B4-BE49-F238E27FC236}">
                  <a16:creationId xmlns:a16="http://schemas.microsoft.com/office/drawing/2014/main" id="{843A037D-208A-491D-B765-1E3BBDD750DD}"/>
                </a:ext>
              </a:extLst>
            </p:cNvPr>
            <p:cNvSpPr>
              <a:spLocks noChangeArrowheads="1"/>
            </p:cNvSpPr>
            <p:nvPr/>
          </p:nvSpPr>
          <p:spPr bwMode="auto">
            <a:xfrm>
              <a:off x="2560650" y="2207380"/>
              <a:ext cx="1962150" cy="1298575"/>
            </a:xfrm>
            <a:prstGeom prst="roundRect">
              <a:avLst>
                <a:gd name="adj" fmla="val 11921"/>
              </a:avLst>
            </a:prstGeom>
            <a:solidFill>
              <a:srgbClr val="FFFFFF"/>
            </a:solidFill>
            <a:ln w="9525">
              <a:solidFill>
                <a:srgbClr val="99CCFF"/>
              </a:solidFill>
              <a:round/>
              <a:headEnd/>
              <a:tailEnd/>
            </a:ln>
            <a:effectLst/>
          </p:spPr>
          <p:txBody>
            <a:bodyPr wrap="none" anchor="ctr"/>
            <a:lstStyle/>
            <a:p>
              <a:pPr algn="ctr" eaLnBrk="1" hangingPunct="1">
                <a:lnSpc>
                  <a:spcPct val="100000"/>
                </a:lnSpc>
                <a:buClrTx/>
                <a:buFontTx/>
                <a:buNone/>
              </a:pPr>
              <a:endParaRPr lang="zh-CN" altLang="en-US" sz="1800">
                <a:solidFill>
                  <a:prstClr val="white"/>
                </a:solidFill>
                <a:latin typeface="微软雅黑" pitchFamily="34" charset="-122"/>
                <a:ea typeface="微软雅黑" pitchFamily="34" charset="-122"/>
              </a:endParaRPr>
            </a:p>
          </p:txBody>
        </p:sp>
        <p:sp>
          <p:nvSpPr>
            <p:cNvPr id="25" name="Text Box 24">
              <a:extLst>
                <a:ext uri="{FF2B5EF4-FFF2-40B4-BE49-F238E27FC236}">
                  <a16:creationId xmlns:a16="http://schemas.microsoft.com/office/drawing/2014/main" id="{5A3469CC-BB7C-4953-978A-6E924029E0FF}"/>
                </a:ext>
              </a:extLst>
            </p:cNvPr>
            <p:cNvSpPr txBox="1">
              <a:spLocks noChangeArrowheads="1"/>
            </p:cNvSpPr>
            <p:nvPr/>
          </p:nvSpPr>
          <p:spPr bwMode="white">
            <a:xfrm>
              <a:off x="2551125" y="2189294"/>
              <a:ext cx="1979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0000"/>
                  </a:solidFill>
                  <a:latin typeface="Arial" pitchFamily="34" charset="0"/>
                  <a:ea typeface="楷体_GB2312" pitchFamily="49" charset="-122"/>
                </a:defRPr>
              </a:lvl1pPr>
              <a:lvl2pPr marL="742950" indent="-285750">
                <a:defRPr sz="2000" b="1">
                  <a:solidFill>
                    <a:srgbClr val="000000"/>
                  </a:solidFill>
                  <a:latin typeface="Arial" pitchFamily="34" charset="0"/>
                  <a:ea typeface="楷体_GB2312" pitchFamily="49" charset="-122"/>
                </a:defRPr>
              </a:lvl2pPr>
              <a:lvl3pPr marL="1143000" indent="-228600">
                <a:defRPr sz="2000" b="1">
                  <a:solidFill>
                    <a:srgbClr val="000000"/>
                  </a:solidFill>
                  <a:latin typeface="Arial" pitchFamily="34" charset="0"/>
                  <a:ea typeface="楷体_GB2312" pitchFamily="49" charset="-122"/>
                </a:defRPr>
              </a:lvl3pPr>
              <a:lvl4pPr marL="1600200" indent="-228600">
                <a:defRPr sz="2000" b="1">
                  <a:solidFill>
                    <a:srgbClr val="000000"/>
                  </a:solidFill>
                  <a:latin typeface="Arial" pitchFamily="34" charset="0"/>
                  <a:ea typeface="楷体_GB2312" pitchFamily="49" charset="-122"/>
                </a:defRPr>
              </a:lvl4pPr>
              <a:lvl5pPr marL="2057400" indent="-228600">
                <a:defRPr sz="2000" b="1">
                  <a:solidFill>
                    <a:srgbClr val="000000"/>
                  </a:solidFill>
                  <a:latin typeface="Arial" pitchFamily="34" charset="0"/>
                  <a:ea typeface="楷体_GB2312" pitchFamily="49" charset="-122"/>
                </a:defRPr>
              </a:lvl5pPr>
              <a:lvl6pPr marL="2514600" indent="-228600" eaLnBrk="0" fontAlgn="base" hangingPunct="0">
                <a:lnSpc>
                  <a:spcPct val="180000"/>
                </a:lnSpc>
                <a:spcBef>
                  <a:spcPct val="0"/>
                </a:spcBef>
                <a:spcAft>
                  <a:spcPct val="0"/>
                </a:spcAft>
                <a:buClr>
                  <a:schemeClr val="tx1"/>
                </a:buClr>
                <a:buFont typeface="Wingdings" pitchFamily="2" charset="2"/>
                <a:defRPr sz="2000" b="1">
                  <a:solidFill>
                    <a:srgbClr val="000000"/>
                  </a:solidFill>
                  <a:latin typeface="Arial" pitchFamily="34" charset="0"/>
                  <a:ea typeface="楷体_GB2312" pitchFamily="49" charset="-122"/>
                </a:defRPr>
              </a:lvl6pPr>
              <a:lvl7pPr marL="2971800" indent="-228600" eaLnBrk="0" fontAlgn="base" hangingPunct="0">
                <a:lnSpc>
                  <a:spcPct val="180000"/>
                </a:lnSpc>
                <a:spcBef>
                  <a:spcPct val="0"/>
                </a:spcBef>
                <a:spcAft>
                  <a:spcPct val="0"/>
                </a:spcAft>
                <a:buClr>
                  <a:schemeClr val="tx1"/>
                </a:buClr>
                <a:buFont typeface="Wingdings" pitchFamily="2" charset="2"/>
                <a:defRPr sz="2000" b="1">
                  <a:solidFill>
                    <a:srgbClr val="000000"/>
                  </a:solidFill>
                  <a:latin typeface="Arial" pitchFamily="34" charset="0"/>
                  <a:ea typeface="楷体_GB2312" pitchFamily="49" charset="-122"/>
                </a:defRPr>
              </a:lvl7pPr>
              <a:lvl8pPr marL="3429000" indent="-228600" eaLnBrk="0" fontAlgn="base" hangingPunct="0">
                <a:lnSpc>
                  <a:spcPct val="180000"/>
                </a:lnSpc>
                <a:spcBef>
                  <a:spcPct val="0"/>
                </a:spcBef>
                <a:spcAft>
                  <a:spcPct val="0"/>
                </a:spcAft>
                <a:buClr>
                  <a:schemeClr val="tx1"/>
                </a:buClr>
                <a:buFont typeface="Wingdings" pitchFamily="2" charset="2"/>
                <a:defRPr sz="2000" b="1">
                  <a:solidFill>
                    <a:srgbClr val="000000"/>
                  </a:solidFill>
                  <a:latin typeface="Arial" pitchFamily="34" charset="0"/>
                  <a:ea typeface="楷体_GB2312" pitchFamily="49" charset="-122"/>
                </a:defRPr>
              </a:lvl8pPr>
              <a:lvl9pPr marL="3886200" indent="-228600" eaLnBrk="0" fontAlgn="base" hangingPunct="0">
                <a:lnSpc>
                  <a:spcPct val="180000"/>
                </a:lnSpc>
                <a:spcBef>
                  <a:spcPct val="0"/>
                </a:spcBef>
                <a:spcAft>
                  <a:spcPct val="0"/>
                </a:spcAft>
                <a:buClr>
                  <a:schemeClr val="tx1"/>
                </a:buClr>
                <a:buFont typeface="Wingdings" pitchFamily="2" charset="2"/>
                <a:defRPr sz="2000" b="1">
                  <a:solidFill>
                    <a:srgbClr val="000000"/>
                  </a:solidFill>
                  <a:latin typeface="Arial" pitchFamily="34" charset="0"/>
                  <a:ea typeface="楷体_GB2312" pitchFamily="49" charset="-122"/>
                </a:defRPr>
              </a:lvl9pPr>
            </a:lstStyle>
            <a:p>
              <a:pPr algn="ctr" eaLnBrk="1" hangingPunct="1">
                <a:lnSpc>
                  <a:spcPct val="100000"/>
                </a:lnSpc>
                <a:spcBef>
                  <a:spcPct val="50000"/>
                </a:spcBef>
                <a:buClrTx/>
                <a:buFontTx/>
                <a:buNone/>
              </a:pPr>
              <a:r>
                <a:rPr lang="en-US" altLang="zh-CN" sz="1400" dirty="0">
                  <a:solidFill>
                    <a:srgbClr val="000066"/>
                  </a:solidFill>
                  <a:latin typeface="微软雅黑" pitchFamily="34" charset="-122"/>
                  <a:ea typeface="微软雅黑" pitchFamily="34" charset="-122"/>
                </a:rPr>
                <a:t>Materials/Devices and Systems</a:t>
              </a:r>
            </a:p>
          </p:txBody>
        </p:sp>
        <p:pic>
          <p:nvPicPr>
            <p:cNvPr id="26" name="Picture 7">
              <a:extLst>
                <a:ext uri="{FF2B5EF4-FFF2-40B4-BE49-F238E27FC236}">
                  <a16:creationId xmlns:a16="http://schemas.microsoft.com/office/drawing/2014/main" id="{A4198ECF-ACBD-4876-9FBC-2C74E153B74A}"/>
                </a:ext>
              </a:extLst>
            </p:cNvPr>
            <p:cNvPicPr preferRelativeResize="0">
              <a:picLocks noChangeArrowheads="1"/>
            </p:cNvPicPr>
            <p:nvPr/>
          </p:nvPicPr>
          <p:blipFill>
            <a:blip r:embed="rId8"/>
            <a:srcRect l="51482" t="27618"/>
            <a:stretch>
              <a:fillRect/>
            </a:stretch>
          </p:blipFill>
          <p:spPr bwMode="auto">
            <a:xfrm>
              <a:off x="2682045" y="2695987"/>
              <a:ext cx="673772" cy="534708"/>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11" descr="u=1579451963,1019239755&amp;fm=23&amp;gp=0">
              <a:extLst>
                <a:ext uri="{FF2B5EF4-FFF2-40B4-BE49-F238E27FC236}">
                  <a16:creationId xmlns:a16="http://schemas.microsoft.com/office/drawing/2014/main" id="{ABEE533B-FEE4-4051-B571-5ECB9CD05CBD}"/>
                </a:ext>
              </a:extLst>
            </p:cNvPr>
            <p:cNvPicPr>
              <a:picLocks noChangeAspect="1" noChangeArrowheads="1"/>
            </p:cNvPicPr>
            <p:nvPr/>
          </p:nvPicPr>
          <p:blipFill>
            <a:blip r:embed="rId9"/>
            <a:srcRect/>
            <a:stretch>
              <a:fillRect/>
            </a:stretch>
          </p:blipFill>
          <p:spPr bwMode="auto">
            <a:xfrm>
              <a:off x="3159207" y="2905781"/>
              <a:ext cx="721050" cy="531901"/>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8" name="Group 50">
              <a:extLst>
                <a:ext uri="{FF2B5EF4-FFF2-40B4-BE49-F238E27FC236}">
                  <a16:creationId xmlns:a16="http://schemas.microsoft.com/office/drawing/2014/main" id="{039BA8CA-316C-4C5F-9BA6-DD00C689643F}"/>
                </a:ext>
              </a:extLst>
            </p:cNvPr>
            <p:cNvGrpSpPr>
              <a:grpSpLocks/>
            </p:cNvGrpSpPr>
            <p:nvPr/>
          </p:nvGrpSpPr>
          <p:grpSpPr bwMode="auto">
            <a:xfrm>
              <a:off x="3721869" y="2695207"/>
              <a:ext cx="694593" cy="501851"/>
              <a:chOff x="3298" y="2992"/>
              <a:chExt cx="876" cy="643"/>
            </a:xfrm>
            <a:effectLst/>
          </p:grpSpPr>
          <p:pic>
            <p:nvPicPr>
              <p:cNvPr id="29" name="Picture 5" descr="u=14294,1038829720&amp;fm=52&amp;gp=0">
                <a:extLst>
                  <a:ext uri="{FF2B5EF4-FFF2-40B4-BE49-F238E27FC236}">
                    <a16:creationId xmlns:a16="http://schemas.microsoft.com/office/drawing/2014/main" id="{A8B65A54-FE30-4465-8BFA-C86BFD3A7386}"/>
                  </a:ext>
                </a:extLst>
              </p:cNvPr>
              <p:cNvPicPr preferRelativeResize="0">
                <a:picLocks noChangeArrowheads="1"/>
              </p:cNvPicPr>
              <p:nvPr/>
            </p:nvPicPr>
            <p:blipFill>
              <a:blip r:embed="rId10"/>
              <a:srcRect/>
              <a:stretch>
                <a:fillRect/>
              </a:stretch>
            </p:blipFill>
            <p:spPr bwMode="auto">
              <a:xfrm>
                <a:off x="3298" y="2992"/>
                <a:ext cx="876" cy="643"/>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Picture 7" descr="u=1457789325,1957531357&amp;fm=23&amp;gp=0">
                <a:extLst>
                  <a:ext uri="{FF2B5EF4-FFF2-40B4-BE49-F238E27FC236}">
                    <a16:creationId xmlns:a16="http://schemas.microsoft.com/office/drawing/2014/main" id="{0407E6A1-A094-4CA2-823E-BCC384098D56}"/>
                  </a:ext>
                </a:extLst>
              </p:cNvPr>
              <p:cNvPicPr preferRelativeResize="0">
                <a:picLocks noChangeArrowheads="1"/>
              </p:cNvPicPr>
              <p:nvPr/>
            </p:nvPicPr>
            <p:blipFill>
              <a:blip r:embed="rId11"/>
              <a:srcRect l="5103" t="5952" r="2551" b="29196"/>
              <a:stretch>
                <a:fillRect/>
              </a:stretch>
            </p:blipFill>
            <p:spPr bwMode="auto">
              <a:xfrm>
                <a:off x="3316" y="3011"/>
                <a:ext cx="253" cy="201"/>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39" name="组合 38">
              <a:extLst>
                <a:ext uri="{FF2B5EF4-FFF2-40B4-BE49-F238E27FC236}">
                  <a16:creationId xmlns:a16="http://schemas.microsoft.com/office/drawing/2014/main" id="{3294C4D5-4D5E-40FE-A589-0D4B67B0C7BE}"/>
                </a:ext>
              </a:extLst>
            </p:cNvPr>
            <p:cNvGrpSpPr/>
            <p:nvPr/>
          </p:nvGrpSpPr>
          <p:grpSpPr>
            <a:xfrm>
              <a:off x="2566888" y="3626268"/>
              <a:ext cx="1962494" cy="1298575"/>
              <a:chOff x="2558694" y="3269876"/>
              <a:chExt cx="1962494" cy="1298575"/>
            </a:xfrm>
          </p:grpSpPr>
          <p:sp>
            <p:nvSpPr>
              <p:cNvPr id="31" name="AutoShape 17">
                <a:extLst>
                  <a:ext uri="{FF2B5EF4-FFF2-40B4-BE49-F238E27FC236}">
                    <a16:creationId xmlns:a16="http://schemas.microsoft.com/office/drawing/2014/main" id="{F4C0E856-186F-4AC5-A79A-97BC24D2BFA9}"/>
                  </a:ext>
                </a:extLst>
              </p:cNvPr>
              <p:cNvSpPr>
                <a:spLocks noChangeArrowheads="1"/>
              </p:cNvSpPr>
              <p:nvPr/>
            </p:nvSpPr>
            <p:spPr bwMode="auto">
              <a:xfrm>
                <a:off x="2559038" y="3269876"/>
                <a:ext cx="1962150" cy="1298575"/>
              </a:xfrm>
              <a:prstGeom prst="roundRect">
                <a:avLst>
                  <a:gd name="adj" fmla="val 11921"/>
                </a:avLst>
              </a:prstGeom>
              <a:solidFill>
                <a:srgbClr val="FFFFFF"/>
              </a:solidFill>
              <a:ln w="9525">
                <a:solidFill>
                  <a:srgbClr val="99CCFF"/>
                </a:solidFill>
                <a:round/>
                <a:headEnd/>
                <a:tailEnd/>
              </a:ln>
              <a:effectLst/>
            </p:spPr>
            <p:txBody>
              <a:bodyPr wrap="none" anchor="ctr"/>
              <a:lstStyle/>
              <a:p>
                <a:pPr algn="ctr" eaLnBrk="1" hangingPunct="1">
                  <a:lnSpc>
                    <a:spcPct val="100000"/>
                  </a:lnSpc>
                  <a:buClrTx/>
                  <a:buFontTx/>
                  <a:buNone/>
                </a:pPr>
                <a:endParaRPr lang="zh-CN" altLang="en-US" sz="1800">
                  <a:solidFill>
                    <a:prstClr val="white"/>
                  </a:solidFill>
                  <a:latin typeface="微软雅黑" pitchFamily="34" charset="-122"/>
                  <a:ea typeface="微软雅黑" pitchFamily="34" charset="-122"/>
                </a:endParaRPr>
              </a:p>
            </p:txBody>
          </p:sp>
          <p:pic>
            <p:nvPicPr>
              <p:cNvPr id="32" name="Picture 10" descr="u=1590687633,457925818&amp;fm=52&amp;gp=0">
                <a:extLst>
                  <a:ext uri="{FF2B5EF4-FFF2-40B4-BE49-F238E27FC236}">
                    <a16:creationId xmlns:a16="http://schemas.microsoft.com/office/drawing/2014/main" id="{EF3CFA15-E235-4537-9138-D108A66E80C4}"/>
                  </a:ext>
                </a:extLst>
              </p:cNvPr>
              <p:cNvPicPr preferRelativeResize="0">
                <a:picLocks noChangeArrowheads="1"/>
              </p:cNvPicPr>
              <p:nvPr/>
            </p:nvPicPr>
            <p:blipFill>
              <a:blip r:embed="rId12"/>
              <a:srcRect t="33348" r="40201" b="11116"/>
              <a:stretch>
                <a:fillRect/>
              </a:stretch>
            </p:blipFill>
            <p:spPr bwMode="auto">
              <a:xfrm>
                <a:off x="3605151" y="3350261"/>
                <a:ext cx="854299" cy="688261"/>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33" name="Picture 12" descr="微生物2">
                <a:extLst>
                  <a:ext uri="{FF2B5EF4-FFF2-40B4-BE49-F238E27FC236}">
                    <a16:creationId xmlns:a16="http://schemas.microsoft.com/office/drawing/2014/main" id="{183B05EB-9BCD-4894-89CF-4760CA21F26B}"/>
                  </a:ext>
                </a:extLst>
              </p:cNvPr>
              <p:cNvPicPr preferRelativeResize="0">
                <a:picLocks noChangeArrowheads="1"/>
              </p:cNvPicPr>
              <p:nvPr/>
            </p:nvPicPr>
            <p:blipFill>
              <a:blip r:embed="rId13"/>
              <a:srcRect/>
              <a:stretch>
                <a:fillRect/>
              </a:stretch>
            </p:blipFill>
            <p:spPr bwMode="auto">
              <a:xfrm>
                <a:off x="2656429" y="3757787"/>
                <a:ext cx="919338" cy="693504"/>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38" name="Text Box 24">
                <a:extLst>
                  <a:ext uri="{FF2B5EF4-FFF2-40B4-BE49-F238E27FC236}">
                    <a16:creationId xmlns:a16="http://schemas.microsoft.com/office/drawing/2014/main" id="{E09ECC0F-F340-4E13-9089-FFAD7EB10993}"/>
                  </a:ext>
                </a:extLst>
              </p:cNvPr>
              <p:cNvSpPr txBox="1">
                <a:spLocks noChangeArrowheads="1"/>
              </p:cNvSpPr>
              <p:nvPr/>
            </p:nvSpPr>
            <p:spPr bwMode="white">
              <a:xfrm>
                <a:off x="2558694" y="3347285"/>
                <a:ext cx="10658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0000"/>
                    </a:solidFill>
                    <a:latin typeface="Arial" pitchFamily="34" charset="0"/>
                    <a:ea typeface="楷体_GB2312" pitchFamily="49" charset="-122"/>
                  </a:defRPr>
                </a:lvl1pPr>
                <a:lvl2pPr marL="742950" indent="-285750">
                  <a:defRPr sz="2000" b="1">
                    <a:solidFill>
                      <a:srgbClr val="000000"/>
                    </a:solidFill>
                    <a:latin typeface="Arial" pitchFamily="34" charset="0"/>
                    <a:ea typeface="楷体_GB2312" pitchFamily="49" charset="-122"/>
                  </a:defRPr>
                </a:lvl2pPr>
                <a:lvl3pPr marL="1143000" indent="-228600">
                  <a:defRPr sz="2000" b="1">
                    <a:solidFill>
                      <a:srgbClr val="000000"/>
                    </a:solidFill>
                    <a:latin typeface="Arial" pitchFamily="34" charset="0"/>
                    <a:ea typeface="楷体_GB2312" pitchFamily="49" charset="-122"/>
                  </a:defRPr>
                </a:lvl3pPr>
                <a:lvl4pPr marL="1600200" indent="-228600">
                  <a:defRPr sz="2000" b="1">
                    <a:solidFill>
                      <a:srgbClr val="000000"/>
                    </a:solidFill>
                    <a:latin typeface="Arial" pitchFamily="34" charset="0"/>
                    <a:ea typeface="楷体_GB2312" pitchFamily="49" charset="-122"/>
                  </a:defRPr>
                </a:lvl4pPr>
                <a:lvl5pPr marL="2057400" indent="-228600">
                  <a:defRPr sz="2000" b="1">
                    <a:solidFill>
                      <a:srgbClr val="000000"/>
                    </a:solidFill>
                    <a:latin typeface="Arial" pitchFamily="34" charset="0"/>
                    <a:ea typeface="楷体_GB2312" pitchFamily="49" charset="-122"/>
                  </a:defRPr>
                </a:lvl5pPr>
                <a:lvl6pPr marL="2514600" indent="-228600" eaLnBrk="0" fontAlgn="base" hangingPunct="0">
                  <a:lnSpc>
                    <a:spcPct val="180000"/>
                  </a:lnSpc>
                  <a:spcBef>
                    <a:spcPct val="0"/>
                  </a:spcBef>
                  <a:spcAft>
                    <a:spcPct val="0"/>
                  </a:spcAft>
                  <a:buClr>
                    <a:schemeClr val="tx1"/>
                  </a:buClr>
                  <a:buFont typeface="Wingdings" pitchFamily="2" charset="2"/>
                  <a:defRPr sz="2000" b="1">
                    <a:solidFill>
                      <a:srgbClr val="000000"/>
                    </a:solidFill>
                    <a:latin typeface="Arial" pitchFamily="34" charset="0"/>
                    <a:ea typeface="楷体_GB2312" pitchFamily="49" charset="-122"/>
                  </a:defRPr>
                </a:lvl6pPr>
                <a:lvl7pPr marL="2971800" indent="-228600" eaLnBrk="0" fontAlgn="base" hangingPunct="0">
                  <a:lnSpc>
                    <a:spcPct val="180000"/>
                  </a:lnSpc>
                  <a:spcBef>
                    <a:spcPct val="0"/>
                  </a:spcBef>
                  <a:spcAft>
                    <a:spcPct val="0"/>
                  </a:spcAft>
                  <a:buClr>
                    <a:schemeClr val="tx1"/>
                  </a:buClr>
                  <a:buFont typeface="Wingdings" pitchFamily="2" charset="2"/>
                  <a:defRPr sz="2000" b="1">
                    <a:solidFill>
                      <a:srgbClr val="000000"/>
                    </a:solidFill>
                    <a:latin typeface="Arial" pitchFamily="34" charset="0"/>
                    <a:ea typeface="楷体_GB2312" pitchFamily="49" charset="-122"/>
                  </a:defRPr>
                </a:lvl7pPr>
                <a:lvl8pPr marL="3429000" indent="-228600" eaLnBrk="0" fontAlgn="base" hangingPunct="0">
                  <a:lnSpc>
                    <a:spcPct val="180000"/>
                  </a:lnSpc>
                  <a:spcBef>
                    <a:spcPct val="0"/>
                  </a:spcBef>
                  <a:spcAft>
                    <a:spcPct val="0"/>
                  </a:spcAft>
                  <a:buClr>
                    <a:schemeClr val="tx1"/>
                  </a:buClr>
                  <a:buFont typeface="Wingdings" pitchFamily="2" charset="2"/>
                  <a:defRPr sz="2000" b="1">
                    <a:solidFill>
                      <a:srgbClr val="000000"/>
                    </a:solidFill>
                    <a:latin typeface="Arial" pitchFamily="34" charset="0"/>
                    <a:ea typeface="楷体_GB2312" pitchFamily="49" charset="-122"/>
                  </a:defRPr>
                </a:lvl8pPr>
                <a:lvl9pPr marL="3886200" indent="-228600" eaLnBrk="0" fontAlgn="base" hangingPunct="0">
                  <a:lnSpc>
                    <a:spcPct val="180000"/>
                  </a:lnSpc>
                  <a:spcBef>
                    <a:spcPct val="0"/>
                  </a:spcBef>
                  <a:spcAft>
                    <a:spcPct val="0"/>
                  </a:spcAft>
                  <a:buClr>
                    <a:schemeClr val="tx1"/>
                  </a:buClr>
                  <a:buFont typeface="Wingdings" pitchFamily="2" charset="2"/>
                  <a:defRPr sz="2000" b="1">
                    <a:solidFill>
                      <a:srgbClr val="000000"/>
                    </a:solidFill>
                    <a:latin typeface="Arial" pitchFamily="34" charset="0"/>
                    <a:ea typeface="楷体_GB2312" pitchFamily="49" charset="-122"/>
                  </a:defRPr>
                </a:lvl9pPr>
              </a:lstStyle>
              <a:p>
                <a:pPr algn="ctr" eaLnBrk="1" hangingPunct="1">
                  <a:lnSpc>
                    <a:spcPct val="100000"/>
                  </a:lnSpc>
                  <a:spcBef>
                    <a:spcPct val="50000"/>
                  </a:spcBef>
                  <a:buClrTx/>
                  <a:buFontTx/>
                  <a:buNone/>
                </a:pPr>
                <a:r>
                  <a:rPr lang="en-US" altLang="zh-CN" sz="1400" dirty="0">
                    <a:solidFill>
                      <a:srgbClr val="000066"/>
                    </a:solidFill>
                    <a:latin typeface="微软雅黑" pitchFamily="34" charset="-122"/>
                    <a:ea typeface="微软雅黑" pitchFamily="34" charset="-122"/>
                  </a:rPr>
                  <a:t>Organism</a:t>
                </a:r>
              </a:p>
            </p:txBody>
          </p:sp>
        </p:grpSp>
      </p:grpSp>
      <p:sp>
        <p:nvSpPr>
          <p:cNvPr id="42" name="矩形 41">
            <a:extLst>
              <a:ext uri="{FF2B5EF4-FFF2-40B4-BE49-F238E27FC236}">
                <a16:creationId xmlns:a16="http://schemas.microsoft.com/office/drawing/2014/main" id="{38F165D2-3773-493C-B6B0-3126222B384D}"/>
              </a:ext>
            </a:extLst>
          </p:cNvPr>
          <p:cNvSpPr/>
          <p:nvPr/>
        </p:nvSpPr>
        <p:spPr>
          <a:xfrm>
            <a:off x="5129294" y="3578263"/>
            <a:ext cx="6385280" cy="1015663"/>
          </a:xfrm>
          <a:prstGeom prst="rect">
            <a:avLst/>
          </a:prstGeom>
        </p:spPr>
        <p:txBody>
          <a:bodyPr wrap="square">
            <a:spAutoFit/>
          </a:bodyPr>
          <a:lstStyle/>
          <a:p>
            <a:pPr marL="342900" indent="-342900" algn="just" eaLnBrk="0" fontAlgn="base" hangingPunct="0">
              <a:spcBef>
                <a:spcPts val="600"/>
              </a:spcBef>
              <a:spcAft>
                <a:spcPct val="0"/>
              </a:spcAft>
              <a:buFont typeface="Wingdings" panose="05000000000000000000" pitchFamily="2" charset="2"/>
              <a:buChar char="Ø"/>
            </a:pPr>
            <a:r>
              <a:rPr lang="en-US" altLang="zh-CN" sz="2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For astronauts: especially </a:t>
            </a:r>
            <a:r>
              <a:rPr lang="en-US" altLang="zh-CN"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high-energy proton and heavy ion radiation</a:t>
            </a:r>
            <a:r>
              <a:rPr lang="en-US" altLang="zh-CN" sz="2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 poses a serious threat to their health and safety.</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44" name="矩形: 圆角 43">
            <a:extLst>
              <a:ext uri="{FF2B5EF4-FFF2-40B4-BE49-F238E27FC236}">
                <a16:creationId xmlns:a16="http://schemas.microsoft.com/office/drawing/2014/main" id="{F36594D3-C7A7-42C2-83BB-900B547B94E6}"/>
              </a:ext>
            </a:extLst>
          </p:cNvPr>
          <p:cNvSpPr/>
          <p:nvPr/>
        </p:nvSpPr>
        <p:spPr>
          <a:xfrm>
            <a:off x="4871864" y="2084355"/>
            <a:ext cx="6967166" cy="2719145"/>
          </a:xfrm>
          <a:prstGeom prst="roundRect">
            <a:avLst>
              <a:gd name="adj" fmla="val 8260"/>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a:extLst>
              <a:ext uri="{FF2B5EF4-FFF2-40B4-BE49-F238E27FC236}">
                <a16:creationId xmlns:a16="http://schemas.microsoft.com/office/drawing/2014/main" id="{32D650D7-E0C0-887E-3CD7-D888ED8B7119}"/>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3</a:t>
            </a:r>
          </a:p>
        </p:txBody>
      </p:sp>
    </p:spTree>
    <p:extLst>
      <p:ext uri="{BB962C8B-B14F-4D97-AF65-F5344CB8AC3E}">
        <p14:creationId xmlns:p14="http://schemas.microsoft.com/office/powerpoint/2010/main" val="147209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62AE913-2310-43B5-A748-E7AEC621009A}"/>
              </a:ext>
            </a:extLst>
          </p:cNvPr>
          <p:cNvSpPr/>
          <p:nvPr/>
        </p:nvSpPr>
        <p:spPr>
          <a:xfrm>
            <a:off x="0" y="83932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116CFA83-2FE2-4B8D-9592-EA17C1A71E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ED6FFA26-B3CB-4930-9787-31EB86937CC3}"/>
              </a:ext>
            </a:extLst>
          </p:cNvPr>
          <p:cNvPicPr>
            <a:picLocks noChangeAspect="1"/>
          </p:cNvPicPr>
          <p:nvPr/>
        </p:nvPicPr>
        <p:blipFill rotWithShape="1">
          <a:blip r:embed="rId4">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sp>
        <p:nvSpPr>
          <p:cNvPr id="5" name="文本框 4">
            <a:extLst>
              <a:ext uri="{FF2B5EF4-FFF2-40B4-BE49-F238E27FC236}">
                <a16:creationId xmlns:a16="http://schemas.microsoft.com/office/drawing/2014/main" id="{6FE80FA4-5721-4A44-875F-5887B1870FFE}"/>
              </a:ext>
            </a:extLst>
          </p:cNvPr>
          <p:cNvSpPr txBox="1"/>
          <p:nvPr/>
        </p:nvSpPr>
        <p:spPr>
          <a:xfrm>
            <a:off x="4515399" y="116632"/>
            <a:ext cx="3159839" cy="646331"/>
          </a:xfrm>
          <a:prstGeom prst="rect">
            <a:avLst/>
          </a:prstGeom>
          <a:noFill/>
        </p:spPr>
        <p:txBody>
          <a:bodyPr wrap="none" rtlCol="0">
            <a:spAutoFit/>
          </a:bodyPr>
          <a:lstStyle/>
          <a:p>
            <a:pPr algn="ctr"/>
            <a:r>
              <a:rPr lang="en-US" altLang="zh-CN" sz="3600" b="1" dirty="0">
                <a:solidFill>
                  <a:srgbClr val="004098"/>
                </a:solidFill>
                <a:latin typeface="Arial" panose="020B0604020202020204" pitchFamily="34" charset="0"/>
                <a:cs typeface="Arial" panose="020B0604020202020204" pitchFamily="34" charset="0"/>
              </a:rPr>
              <a:t>SESRI facility</a:t>
            </a:r>
          </a:p>
        </p:txBody>
      </p:sp>
      <p:grpSp>
        <p:nvGrpSpPr>
          <p:cNvPr id="7" name="组合 6">
            <a:extLst>
              <a:ext uri="{FF2B5EF4-FFF2-40B4-BE49-F238E27FC236}">
                <a16:creationId xmlns:a16="http://schemas.microsoft.com/office/drawing/2014/main" id="{2E45E6ED-6286-41A2-B459-4585EFF23452}"/>
              </a:ext>
            </a:extLst>
          </p:cNvPr>
          <p:cNvGrpSpPr/>
          <p:nvPr/>
        </p:nvGrpSpPr>
        <p:grpSpPr>
          <a:xfrm>
            <a:off x="1667508" y="2627976"/>
            <a:ext cx="10084214" cy="3850736"/>
            <a:chOff x="5988369" y="723337"/>
            <a:chExt cx="6730552" cy="2661376"/>
          </a:xfrm>
        </p:grpSpPr>
        <p:pic>
          <p:nvPicPr>
            <p:cNvPr id="8" name="图片 7">
              <a:extLst>
                <a:ext uri="{FF2B5EF4-FFF2-40B4-BE49-F238E27FC236}">
                  <a16:creationId xmlns:a16="http://schemas.microsoft.com/office/drawing/2014/main" id="{9D0D6509-CC08-4A16-A99A-13C90255400E}"/>
                </a:ext>
              </a:extLst>
            </p:cNvPr>
            <p:cNvPicPr>
              <a:picLocks noChangeAspect="1"/>
            </p:cNvPicPr>
            <p:nvPr/>
          </p:nvPicPr>
          <p:blipFill>
            <a:blip r:embed="rId5"/>
            <a:stretch>
              <a:fillRect/>
            </a:stretch>
          </p:blipFill>
          <p:spPr>
            <a:xfrm>
              <a:off x="5988369" y="814280"/>
              <a:ext cx="6181724" cy="2570433"/>
            </a:xfrm>
            <a:prstGeom prst="rect">
              <a:avLst/>
            </a:prstGeom>
          </p:spPr>
        </p:pic>
        <p:sp>
          <p:nvSpPr>
            <p:cNvPr id="9" name="文本框 8">
              <a:extLst>
                <a:ext uri="{FF2B5EF4-FFF2-40B4-BE49-F238E27FC236}">
                  <a16:creationId xmlns:a16="http://schemas.microsoft.com/office/drawing/2014/main" id="{0B6EBC92-F3C2-4C9C-A079-58DB8A11FAD6}"/>
                </a:ext>
              </a:extLst>
            </p:cNvPr>
            <p:cNvSpPr txBox="1"/>
            <p:nvPr/>
          </p:nvSpPr>
          <p:spPr>
            <a:xfrm>
              <a:off x="10644607" y="2514521"/>
              <a:ext cx="1340798" cy="404158"/>
            </a:xfrm>
            <a:prstGeom prst="rect">
              <a:avLst/>
            </a:prstGeom>
            <a:noFill/>
          </p:spPr>
          <p:txBody>
            <a:bodyPr wrap="none"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ECRIS</a:t>
              </a:r>
            </a:p>
            <a:p>
              <a:pPr algn="ctr"/>
              <a:r>
                <a:rPr lang="zh-CN" altLang="en-US" sz="1600" b="1" dirty="0">
                  <a:solidFill>
                    <a:srgbClr val="C00000"/>
                  </a:solidFill>
                  <a:latin typeface="Arial" panose="020B0604020202020204" pitchFamily="34" charset="0"/>
                  <a:cs typeface="Arial" panose="020B0604020202020204" pitchFamily="34" charset="0"/>
                </a:rPr>
                <a:t>（</a:t>
              </a:r>
              <a:r>
                <a:rPr lang="en-US" altLang="zh-CN" sz="1600" b="1" dirty="0">
                  <a:solidFill>
                    <a:srgbClr val="C00000"/>
                  </a:solidFill>
                  <a:latin typeface="Arial" panose="020B0604020202020204" pitchFamily="34" charset="0"/>
                  <a:cs typeface="Arial" panose="020B0604020202020204" pitchFamily="34" charset="0"/>
                </a:rPr>
                <a:t>4keV/u, 18GHz</a:t>
              </a:r>
              <a:r>
                <a:rPr lang="zh-CN" altLang="en-US" sz="1600" b="1" dirty="0">
                  <a:solidFill>
                    <a:srgbClr val="C00000"/>
                  </a:solidFill>
                  <a:latin typeface="Arial" panose="020B0604020202020204" pitchFamily="34" charset="0"/>
                  <a:cs typeface="Arial" panose="020B0604020202020204" pitchFamily="34" charset="0"/>
                </a:rPr>
                <a:t>）</a:t>
              </a:r>
            </a:p>
          </p:txBody>
        </p:sp>
        <p:sp>
          <p:nvSpPr>
            <p:cNvPr id="10" name="文本框 9">
              <a:extLst>
                <a:ext uri="{FF2B5EF4-FFF2-40B4-BE49-F238E27FC236}">
                  <a16:creationId xmlns:a16="http://schemas.microsoft.com/office/drawing/2014/main" id="{17045B59-32E7-449C-AA00-62B3973B03DB}"/>
                </a:ext>
              </a:extLst>
            </p:cNvPr>
            <p:cNvSpPr txBox="1"/>
            <p:nvPr/>
          </p:nvSpPr>
          <p:spPr>
            <a:xfrm>
              <a:off x="8393573" y="2483105"/>
              <a:ext cx="1096861" cy="404158"/>
            </a:xfrm>
            <a:prstGeom prst="rect">
              <a:avLst/>
            </a:prstGeom>
            <a:noFill/>
          </p:spPr>
          <p:txBody>
            <a:bodyPr wrap="none" rtlCol="0">
              <a:spAutoFit/>
            </a:bodyPr>
            <a:lstStyle/>
            <a:p>
              <a:r>
                <a:rPr lang="en-US" altLang="zh-CN" sz="1600" b="1" dirty="0">
                  <a:solidFill>
                    <a:srgbClr val="C00000"/>
                  </a:solidFill>
                  <a:latin typeface="Arial" panose="020B0604020202020204" pitchFamily="34" charset="0"/>
                  <a:cs typeface="Arial" panose="020B0604020202020204" pitchFamily="34" charset="0"/>
                </a:rPr>
                <a:t>Linac injector</a:t>
              </a:r>
            </a:p>
            <a:p>
              <a:r>
                <a:rPr lang="zh-CN" altLang="en-US" sz="1600" b="1" dirty="0">
                  <a:solidFill>
                    <a:srgbClr val="C00000"/>
                  </a:solidFill>
                  <a:latin typeface="Arial" panose="020B0604020202020204" pitchFamily="34" charset="0"/>
                  <a:cs typeface="Arial" panose="020B0604020202020204" pitchFamily="34" charset="0"/>
                </a:rPr>
                <a:t>（</a:t>
              </a:r>
              <a:r>
                <a:rPr lang="en-US" altLang="zh-CN" sz="1600" b="1" dirty="0">
                  <a:solidFill>
                    <a:srgbClr val="C00000"/>
                  </a:solidFill>
                  <a:latin typeface="Arial" panose="020B0604020202020204" pitchFamily="34" charset="0"/>
                  <a:cs typeface="Arial" panose="020B0604020202020204" pitchFamily="34" charset="0"/>
                </a:rPr>
                <a:t>108.48MHz</a:t>
              </a:r>
              <a:r>
                <a:rPr lang="zh-CN" altLang="en-US" sz="1600" b="1" dirty="0">
                  <a:solidFill>
                    <a:srgbClr val="C00000"/>
                  </a:solidFill>
                  <a:latin typeface="Arial" panose="020B0604020202020204" pitchFamily="34" charset="0"/>
                  <a:cs typeface="Arial" panose="020B0604020202020204" pitchFamily="34" charset="0"/>
                </a:rPr>
                <a:t>）</a:t>
              </a:r>
            </a:p>
          </p:txBody>
        </p:sp>
        <p:sp>
          <p:nvSpPr>
            <p:cNvPr id="11" name="文本框 10">
              <a:extLst>
                <a:ext uri="{FF2B5EF4-FFF2-40B4-BE49-F238E27FC236}">
                  <a16:creationId xmlns:a16="http://schemas.microsoft.com/office/drawing/2014/main" id="{F72AB0EA-CCBE-46E7-A7CE-139F8C227F30}"/>
                </a:ext>
              </a:extLst>
            </p:cNvPr>
            <p:cNvSpPr txBox="1"/>
            <p:nvPr/>
          </p:nvSpPr>
          <p:spPr>
            <a:xfrm>
              <a:off x="6487206" y="2591048"/>
              <a:ext cx="708487" cy="361615"/>
            </a:xfrm>
            <a:prstGeom prst="rect">
              <a:avLst/>
            </a:prstGeom>
            <a:noFill/>
          </p:spPr>
          <p:txBody>
            <a:bodyPr wrap="none" rtlCol="0">
              <a:spAutoFit/>
            </a:bodyPr>
            <a:lstStyle/>
            <a:p>
              <a:pPr algn="ctr"/>
              <a:r>
                <a:rPr lang="en-US" altLang="zh-CN" sz="1400" b="1" dirty="0">
                  <a:solidFill>
                    <a:srgbClr val="C00000"/>
                  </a:solidFill>
                  <a:latin typeface="Arial" panose="020B0604020202020204" pitchFamily="34" charset="0"/>
                  <a:cs typeface="Arial" panose="020B0604020202020204" pitchFamily="34" charset="0"/>
                </a:rPr>
                <a:t>43.9m</a:t>
              </a:r>
            </a:p>
            <a:p>
              <a:pPr algn="ctr"/>
              <a:r>
                <a:rPr lang="zh-CN" altLang="en-US" sz="1400" b="1" dirty="0">
                  <a:solidFill>
                    <a:srgbClr val="C00000"/>
                  </a:solidFill>
                  <a:latin typeface="Arial" panose="020B0604020202020204" pitchFamily="34" charset="0"/>
                  <a:cs typeface="Arial" panose="020B0604020202020204" pitchFamily="34" charset="0"/>
                </a:rPr>
                <a:t>（</a:t>
              </a:r>
              <a:r>
                <a:rPr lang="en-US" altLang="zh-CN" sz="1400" b="1" dirty="0">
                  <a:solidFill>
                    <a:srgbClr val="C00000"/>
                  </a:solidFill>
                  <a:latin typeface="Arial" panose="020B0604020202020204" pitchFamily="34" charset="0"/>
                  <a:cs typeface="Arial" panose="020B0604020202020204" pitchFamily="34" charset="0"/>
                </a:rPr>
                <a:t>2.8Tm</a:t>
              </a:r>
              <a:r>
                <a:rPr lang="zh-CN" altLang="en-US" sz="1400" b="1" dirty="0">
                  <a:solidFill>
                    <a:srgbClr val="C00000"/>
                  </a:solidFill>
                  <a:latin typeface="Arial" panose="020B0604020202020204" pitchFamily="34" charset="0"/>
                  <a:cs typeface="Arial" panose="020B0604020202020204" pitchFamily="34" charset="0"/>
                </a:rPr>
                <a:t>）</a:t>
              </a:r>
              <a:endParaRPr lang="zh-CN" altLang="en-US" sz="1600" b="1" dirty="0">
                <a:solidFill>
                  <a:srgbClr val="C00000"/>
                </a:solidFill>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A4331784-22FC-4099-861F-18474C982D72}"/>
                </a:ext>
              </a:extLst>
            </p:cNvPr>
            <p:cNvSpPr txBox="1"/>
            <p:nvPr/>
          </p:nvSpPr>
          <p:spPr>
            <a:xfrm>
              <a:off x="8602636" y="1152267"/>
              <a:ext cx="1923275" cy="233986"/>
            </a:xfrm>
            <a:prstGeom prst="rect">
              <a:avLst/>
            </a:prstGeom>
            <a:noFill/>
          </p:spPr>
          <p:txBody>
            <a:bodyPr wrap="square" rtlCol="0">
              <a:spAutoFit/>
            </a:bodyPr>
            <a:lstStyle/>
            <a:p>
              <a:pPr algn="ctr"/>
              <a:r>
                <a:rPr lang="en-US" altLang="zh-CN" sz="1600" b="1" i="0" dirty="0">
                  <a:solidFill>
                    <a:srgbClr val="C00000"/>
                  </a:solidFill>
                  <a:effectLst/>
                  <a:latin typeface="Arial" panose="020B0604020202020204" pitchFamily="34" charset="0"/>
                </a:rPr>
                <a:t>Biological terminal</a:t>
              </a:r>
              <a:endParaRPr lang="zh-CN" altLang="en-US" sz="1600" b="1" dirty="0">
                <a:solidFill>
                  <a:srgbClr val="C00000"/>
                </a:solidFill>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E3ACC327-19BE-40A7-AA74-6E72DE5FCEEC}"/>
                </a:ext>
              </a:extLst>
            </p:cNvPr>
            <p:cNvSpPr txBox="1"/>
            <p:nvPr/>
          </p:nvSpPr>
          <p:spPr>
            <a:xfrm>
              <a:off x="10716300" y="723337"/>
              <a:ext cx="1923275" cy="233986"/>
            </a:xfrm>
            <a:prstGeom prst="rect">
              <a:avLst/>
            </a:prstGeom>
            <a:noFill/>
          </p:spPr>
          <p:txBody>
            <a:bodyPr wrap="square" rtlCol="0">
              <a:spAutoFit/>
            </a:bodyPr>
            <a:lstStyle/>
            <a:p>
              <a:pPr algn="ctr"/>
              <a:r>
                <a:rPr lang="en-US" altLang="zh-CN" sz="1600" b="1" i="0" dirty="0">
                  <a:solidFill>
                    <a:srgbClr val="C00000"/>
                  </a:solidFill>
                  <a:effectLst/>
                  <a:latin typeface="Arial" panose="020B0604020202020204" pitchFamily="34" charset="0"/>
                </a:rPr>
                <a:t>H</a:t>
              </a:r>
              <a:r>
                <a:rPr lang="en-US" altLang="zh-CN" sz="1600" b="1" dirty="0">
                  <a:solidFill>
                    <a:srgbClr val="C00000"/>
                  </a:solidFill>
                  <a:latin typeface="Arial" panose="020B0604020202020204" pitchFamily="34" charset="0"/>
                </a:rPr>
                <a:t>eavy-ion </a:t>
              </a:r>
              <a:r>
                <a:rPr lang="en-US" altLang="zh-CN" sz="1600" b="1" i="0" dirty="0">
                  <a:solidFill>
                    <a:srgbClr val="C00000"/>
                  </a:solidFill>
                  <a:effectLst/>
                  <a:latin typeface="Arial" panose="020B0604020202020204" pitchFamily="34" charset="0"/>
                </a:rPr>
                <a:t>terminal</a:t>
              </a:r>
              <a:endParaRPr lang="zh-CN" altLang="en-US" sz="1600" b="1" dirty="0">
                <a:solidFill>
                  <a:srgbClr val="C00000"/>
                </a:solidFill>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C0D5A92A-80FD-4F9E-AA03-3A16CC6A480C}"/>
                </a:ext>
              </a:extLst>
            </p:cNvPr>
            <p:cNvSpPr txBox="1"/>
            <p:nvPr/>
          </p:nvSpPr>
          <p:spPr>
            <a:xfrm>
              <a:off x="11055500" y="1425665"/>
              <a:ext cx="1663421" cy="233986"/>
            </a:xfrm>
            <a:prstGeom prst="rect">
              <a:avLst/>
            </a:prstGeom>
            <a:noFill/>
          </p:spPr>
          <p:txBody>
            <a:bodyPr wrap="square" rtlCol="0">
              <a:spAutoFit/>
            </a:bodyPr>
            <a:lstStyle/>
            <a:p>
              <a:pPr algn="ctr"/>
              <a:r>
                <a:rPr lang="en-US" altLang="zh-CN" sz="1600" b="1" dirty="0">
                  <a:solidFill>
                    <a:srgbClr val="C00000"/>
                  </a:solidFill>
                  <a:latin typeface="Arial" panose="020B0604020202020204" pitchFamily="34" charset="0"/>
                </a:rPr>
                <a:t>Proton </a:t>
              </a:r>
              <a:r>
                <a:rPr lang="en-US" altLang="zh-CN" sz="1600" b="1" i="0" dirty="0">
                  <a:solidFill>
                    <a:srgbClr val="C00000"/>
                  </a:solidFill>
                  <a:effectLst/>
                  <a:latin typeface="Arial" panose="020B0604020202020204" pitchFamily="34" charset="0"/>
                </a:rPr>
                <a:t>terminal</a:t>
              </a:r>
              <a:endParaRPr lang="zh-CN" altLang="en-US" sz="1600" b="1" dirty="0">
                <a:solidFill>
                  <a:srgbClr val="C00000"/>
                </a:solidFill>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D27FD2F4-0805-4E19-A205-233382132A49}"/>
                </a:ext>
              </a:extLst>
            </p:cNvPr>
            <p:cNvSpPr txBox="1"/>
            <p:nvPr/>
          </p:nvSpPr>
          <p:spPr>
            <a:xfrm>
              <a:off x="6411678" y="2442893"/>
              <a:ext cx="921397" cy="233986"/>
            </a:xfrm>
            <a:prstGeom prst="rect">
              <a:avLst/>
            </a:prstGeom>
            <a:noFill/>
          </p:spPr>
          <p:txBody>
            <a:bodyPr wrap="none" rtlCol="0">
              <a:spAutoFit/>
            </a:bodyPr>
            <a:lstStyle/>
            <a:p>
              <a:r>
                <a:rPr lang="en-US" altLang="zh-CN" sz="1600" b="1" dirty="0">
                  <a:solidFill>
                    <a:srgbClr val="C00000"/>
                  </a:solidFill>
                  <a:latin typeface="Arial" panose="020B0604020202020204" pitchFamily="34" charset="0"/>
                  <a:cs typeface="Arial" panose="020B0604020202020204" pitchFamily="34" charset="0"/>
                </a:rPr>
                <a:t>synchrotron</a:t>
              </a:r>
              <a:endParaRPr lang="zh-CN" altLang="en-US" sz="1600" b="1" dirty="0">
                <a:solidFill>
                  <a:srgbClr val="C00000"/>
                </a:solidFill>
                <a:latin typeface="Arial" panose="020B0604020202020204" pitchFamily="34" charset="0"/>
                <a:cs typeface="Arial" panose="020B0604020202020204" pitchFamily="34" charset="0"/>
              </a:endParaRPr>
            </a:p>
          </p:txBody>
        </p:sp>
      </p:grpSp>
      <p:sp>
        <p:nvSpPr>
          <p:cNvPr id="16" name="文本框 15">
            <a:extLst>
              <a:ext uri="{FF2B5EF4-FFF2-40B4-BE49-F238E27FC236}">
                <a16:creationId xmlns:a16="http://schemas.microsoft.com/office/drawing/2014/main" id="{5003118D-E7A0-41DF-8B80-F29A1823FADE}"/>
              </a:ext>
            </a:extLst>
          </p:cNvPr>
          <p:cNvSpPr txBox="1"/>
          <p:nvPr/>
        </p:nvSpPr>
        <p:spPr>
          <a:xfrm>
            <a:off x="3195998" y="6347084"/>
            <a:ext cx="5793730" cy="400110"/>
          </a:xfrm>
          <a:prstGeom prst="rect">
            <a:avLst/>
          </a:prstGeom>
          <a:noFill/>
        </p:spPr>
        <p:txBody>
          <a:bodyPr wrap="square" rtlCol="0">
            <a:spAutoFit/>
          </a:bodyPr>
          <a:lstStyle/>
          <a:p>
            <a:r>
              <a:rPr lang="en-US" altLang="zh-CN" sz="2000" b="1" dirty="0">
                <a:solidFill>
                  <a:srgbClr val="0000FF"/>
                </a:solidFill>
                <a:latin typeface="微软雅黑" panose="020B0503020204020204" pitchFamily="34" charset="-122"/>
                <a:ea typeface="微软雅黑" panose="020B0503020204020204" pitchFamily="34" charset="-122"/>
              </a:rPr>
              <a:t>300MeV proton and heavy ion accelerator</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F82839E6-2F5E-4C98-97D1-63063BAA0B13}"/>
              </a:ext>
            </a:extLst>
          </p:cNvPr>
          <p:cNvSpPr txBox="1"/>
          <p:nvPr/>
        </p:nvSpPr>
        <p:spPr>
          <a:xfrm>
            <a:off x="228384" y="2348880"/>
            <a:ext cx="9167574" cy="400110"/>
          </a:xfrm>
          <a:prstGeom prst="rect">
            <a:avLst/>
          </a:prstGeom>
          <a:noFill/>
        </p:spPr>
        <p:txBody>
          <a:bodyPr wrap="none" rtlCol="0">
            <a:spAutoFit/>
          </a:bodyPr>
          <a:lstStyle/>
          <a:p>
            <a:pPr marL="285750" indent="-285750">
              <a:buClr>
                <a:srgbClr val="002060"/>
              </a:buClr>
              <a:buFont typeface="Wingdings" panose="05000000000000000000" pitchFamily="2" charset="2"/>
              <a:buChar char="p"/>
            </a:pPr>
            <a:r>
              <a:rPr lang="en-US" altLang="zh-CN" sz="2000" b="1" dirty="0">
                <a:solidFill>
                  <a:srgbClr val="002060"/>
                </a:solidFill>
                <a:latin typeface="微软雅黑" panose="020B0503020204020204" pitchFamily="34" charset="-122"/>
                <a:ea typeface="微软雅黑" panose="020B0503020204020204" pitchFamily="34" charset="-122"/>
              </a:rPr>
              <a:t>Main components: linac injector, compact synchrotron, 3 terminals </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9225C564-3587-406F-86AF-D0B1505F0D18}"/>
              </a:ext>
            </a:extLst>
          </p:cNvPr>
          <p:cNvSpPr txBox="1"/>
          <p:nvPr/>
        </p:nvSpPr>
        <p:spPr>
          <a:xfrm>
            <a:off x="228384" y="2851516"/>
            <a:ext cx="7556236" cy="400110"/>
          </a:xfrm>
          <a:prstGeom prst="rect">
            <a:avLst/>
          </a:prstGeom>
          <a:noFill/>
        </p:spPr>
        <p:txBody>
          <a:bodyPr wrap="none" rtlCol="0">
            <a:spAutoFit/>
          </a:bodyPr>
          <a:lstStyle/>
          <a:p>
            <a:pPr marL="285750" indent="-285750">
              <a:buClr>
                <a:srgbClr val="002060"/>
              </a:buClr>
              <a:buFont typeface="Wingdings" panose="05000000000000000000" pitchFamily="2" charset="2"/>
              <a:buChar char="p"/>
            </a:pPr>
            <a:r>
              <a:rPr lang="en-US" altLang="zh-CN" sz="2000" b="1" dirty="0">
                <a:solidFill>
                  <a:srgbClr val="002060"/>
                </a:solidFill>
                <a:latin typeface="微软雅黑" panose="020B0503020204020204" pitchFamily="34" charset="-122"/>
                <a:ea typeface="微软雅黑" panose="020B0503020204020204" pitchFamily="34" charset="-122"/>
              </a:rPr>
              <a:t>Typical beams</a:t>
            </a:r>
            <a:r>
              <a:rPr lang="en-US" altLang="zh-CN" sz="2000" b="1" dirty="0">
                <a:solidFill>
                  <a:srgbClr val="0000FF"/>
                </a:solidFill>
                <a:latin typeface="微软雅黑" panose="020B0503020204020204" pitchFamily="34" charset="-122"/>
                <a:ea typeface="微软雅黑" panose="020B0503020204020204" pitchFamily="34" charset="-122"/>
              </a:rPr>
              <a:t>: 100-300MeV@proton,</a:t>
            </a:r>
            <a:r>
              <a:rPr lang="zh-CN" altLang="en-US" sz="2000" b="1" dirty="0">
                <a:solidFill>
                  <a:srgbClr val="0000FF"/>
                </a:solidFill>
                <a:latin typeface="微软雅黑" panose="020B0503020204020204" pitchFamily="34" charset="-122"/>
                <a:ea typeface="微软雅黑" panose="020B0503020204020204" pitchFamily="34" charset="-122"/>
              </a:rPr>
              <a:t> </a:t>
            </a:r>
            <a:r>
              <a:rPr lang="en-US" altLang="zh-CN" sz="2000" b="1" dirty="0">
                <a:solidFill>
                  <a:srgbClr val="0000FF"/>
                </a:solidFill>
                <a:latin typeface="微软雅黑" panose="020B0503020204020204" pitchFamily="34" charset="-122"/>
                <a:ea typeface="微软雅黑" panose="020B0503020204020204" pitchFamily="34" charset="-122"/>
              </a:rPr>
              <a:t>7 MeV/u@Bi</a:t>
            </a:r>
            <a:r>
              <a:rPr lang="en-US" altLang="zh-CN" sz="2000" b="1" baseline="30000" dirty="0">
                <a:solidFill>
                  <a:srgbClr val="0000FF"/>
                </a:solidFill>
                <a:latin typeface="微软雅黑" panose="020B0503020204020204" pitchFamily="34" charset="-122"/>
                <a:ea typeface="微软雅黑" panose="020B0503020204020204" pitchFamily="34" charset="-122"/>
              </a:rPr>
              <a:t>32+</a:t>
            </a:r>
            <a:endParaRPr lang="zh-CN" altLang="en-US" sz="2000" b="1" baseline="30000" dirty="0">
              <a:solidFill>
                <a:srgbClr val="0000FF"/>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A3C02EA9-35A6-44DC-81DC-68AF12DB8E71}"/>
              </a:ext>
            </a:extLst>
          </p:cNvPr>
          <p:cNvSpPr txBox="1"/>
          <p:nvPr/>
        </p:nvSpPr>
        <p:spPr>
          <a:xfrm>
            <a:off x="360274" y="1412776"/>
            <a:ext cx="11471451" cy="830997"/>
          </a:xfrm>
          <a:prstGeom prst="rect">
            <a:avLst/>
          </a:prstGeom>
          <a:noFill/>
          <a:ln w="28575">
            <a:solidFill>
              <a:srgbClr val="C00000"/>
            </a:solidFill>
            <a:prstDash val="sysDash"/>
          </a:ln>
        </p:spPr>
        <p:txBody>
          <a:bodyPr wrap="square">
            <a:spAutoFit/>
          </a:bodyPr>
          <a:lstStyle/>
          <a:p>
            <a:pPr algn="ctr"/>
            <a:r>
              <a:rPr lang="en-US" altLang="zh-CN" sz="2400" b="1" dirty="0">
                <a:solidFill>
                  <a:srgbClr val="0000FF"/>
                </a:solidFill>
                <a:latin typeface="Arial" panose="020B0604020202020204" pitchFamily="34" charset="0"/>
                <a:cs typeface="Arial" panose="020B0604020202020204" pitchFamily="34" charset="0"/>
              </a:rPr>
              <a:t>Full range of ion species facility dedicated to space environment simulation and related </a:t>
            </a:r>
            <a:r>
              <a:rPr lang="en-US" altLang="zh-CN" sz="2400" b="1">
                <a:solidFill>
                  <a:srgbClr val="0000FF"/>
                </a:solidFill>
                <a:latin typeface="Arial" panose="020B0604020202020204" pitchFamily="34" charset="0"/>
                <a:cs typeface="Arial" panose="020B0604020202020204" pitchFamily="34" charset="0"/>
              </a:rPr>
              <a:t>science research</a:t>
            </a:r>
            <a:endParaRPr lang="zh-CN" altLang="en-US" sz="2400" b="1" dirty="0">
              <a:solidFill>
                <a:srgbClr val="0000FF"/>
              </a:solidFill>
              <a:latin typeface="Arial" panose="020B0604020202020204" pitchFamily="34" charset="0"/>
              <a:cs typeface="Arial" panose="020B0604020202020204" pitchFamily="34" charset="0"/>
            </a:endParaRPr>
          </a:p>
        </p:txBody>
      </p:sp>
      <p:sp>
        <p:nvSpPr>
          <p:cNvPr id="6" name="矩形 5">
            <a:extLst>
              <a:ext uri="{FF2B5EF4-FFF2-40B4-BE49-F238E27FC236}">
                <a16:creationId xmlns:a16="http://schemas.microsoft.com/office/drawing/2014/main" id="{C4AD34D1-DF2C-6EBA-C11C-4625A7B3B1A5}"/>
              </a:ext>
            </a:extLst>
          </p:cNvPr>
          <p:cNvSpPr/>
          <p:nvPr/>
        </p:nvSpPr>
        <p:spPr>
          <a:xfrm>
            <a:off x="1782486" y="4782253"/>
            <a:ext cx="2326341" cy="400110"/>
          </a:xfrm>
          <a:prstGeom prst="rect">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24D92A6-5B85-C6CE-7657-AE39C6E32DE1}"/>
              </a:ext>
            </a:extLst>
          </p:cNvPr>
          <p:cNvSpPr txBox="1"/>
          <p:nvPr/>
        </p:nvSpPr>
        <p:spPr>
          <a:xfrm>
            <a:off x="228384" y="4079288"/>
            <a:ext cx="2843280" cy="523220"/>
          </a:xfrm>
          <a:prstGeom prst="rect">
            <a:avLst/>
          </a:prstGeom>
          <a:solidFill>
            <a:schemeClr val="accent4">
              <a:lumMod val="40000"/>
              <a:lumOff val="60000"/>
            </a:schemeClr>
          </a:solidFill>
        </p:spPr>
        <p:txBody>
          <a:bodyPr wrap="square" rtlCol="0">
            <a:spAutoFit/>
          </a:bodyPr>
          <a:lstStyle/>
          <a:p>
            <a:pPr>
              <a:buClr>
                <a:srgbClr val="002060"/>
              </a:buClr>
            </a:pPr>
            <a:r>
              <a:rPr lang="en-US" altLang="zh-CN" sz="1400" b="1" dirty="0">
                <a:latin typeface="微软雅黑" panose="020B0503020204020204" pitchFamily="34" charset="-122"/>
                <a:ea typeface="微软雅黑" panose="020B0503020204020204" pitchFamily="34" charset="-122"/>
              </a:rPr>
              <a:t>Challenge 1: slow extraction of </a:t>
            </a:r>
            <a:r>
              <a:rPr lang="en-US" altLang="zh-CN" sz="1400" b="1" dirty="0">
                <a:solidFill>
                  <a:srgbClr val="C00000"/>
                </a:solidFill>
                <a:latin typeface="微软雅黑" panose="020B0503020204020204" pitchFamily="34" charset="-122"/>
                <a:ea typeface="微软雅黑" panose="020B0503020204020204" pitchFamily="34" charset="-122"/>
              </a:rPr>
              <a:t>large emittance</a:t>
            </a:r>
            <a:r>
              <a:rPr lang="en-US" altLang="zh-CN" sz="1400" b="1" dirty="0">
                <a:latin typeface="微软雅黑" panose="020B0503020204020204" pitchFamily="34" charset="-122"/>
                <a:ea typeface="微软雅黑" panose="020B0503020204020204" pitchFamily="34" charset="-122"/>
              </a:rPr>
              <a:t> beams</a:t>
            </a:r>
            <a:endParaRPr lang="zh-CN" altLang="en-US" sz="1400" b="1" baseline="30000"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4946B495-9F83-9E8D-91AE-246C2EADF898}"/>
              </a:ext>
            </a:extLst>
          </p:cNvPr>
          <p:cNvSpPr txBox="1"/>
          <p:nvPr/>
        </p:nvSpPr>
        <p:spPr>
          <a:xfrm>
            <a:off x="7188138" y="4467980"/>
            <a:ext cx="2911383" cy="523220"/>
          </a:xfrm>
          <a:prstGeom prst="rect">
            <a:avLst/>
          </a:prstGeom>
          <a:solidFill>
            <a:schemeClr val="accent4">
              <a:lumMod val="40000"/>
              <a:lumOff val="60000"/>
            </a:schemeClr>
          </a:solidFill>
        </p:spPr>
        <p:txBody>
          <a:bodyPr wrap="square" rtlCol="0">
            <a:spAutoFit/>
          </a:bodyPr>
          <a:lstStyle/>
          <a:p>
            <a:pPr>
              <a:buClr>
                <a:srgbClr val="002060"/>
              </a:buClr>
            </a:pPr>
            <a:r>
              <a:rPr lang="en-US" altLang="zh-CN" sz="1400" b="1" dirty="0">
                <a:latin typeface="微软雅黑" panose="020B0503020204020204" pitchFamily="34" charset="-122"/>
                <a:ea typeface="微软雅黑" panose="020B0503020204020204" pitchFamily="34" charset="-122"/>
              </a:rPr>
              <a:t>Challenge 2: Uniformities of </a:t>
            </a:r>
            <a:r>
              <a:rPr lang="en-US" altLang="zh-CN" sz="1400" b="1" dirty="0">
                <a:solidFill>
                  <a:srgbClr val="C00000"/>
                </a:solidFill>
                <a:latin typeface="微软雅黑" panose="020B0503020204020204" pitchFamily="34" charset="-122"/>
                <a:ea typeface="微软雅黑" panose="020B0503020204020204" pitchFamily="34" charset="-122"/>
              </a:rPr>
              <a:t>large </a:t>
            </a:r>
            <a:r>
              <a:rPr lang="en-US" altLang="zh-CN" sz="1400" b="1">
                <a:solidFill>
                  <a:srgbClr val="C00000"/>
                </a:solidFill>
                <a:latin typeface="微软雅黑" panose="020B0503020204020204" pitchFamily="34" charset="-122"/>
                <a:ea typeface="微软雅黑" panose="020B0503020204020204" pitchFamily="34" charset="-122"/>
              </a:rPr>
              <a:t>area </a:t>
            </a:r>
            <a:r>
              <a:rPr lang="en-US" altLang="zh-CN" sz="1400" b="1">
                <a:latin typeface="微软雅黑" panose="020B0503020204020204" pitchFamily="34" charset="-122"/>
                <a:ea typeface="微软雅黑" panose="020B0503020204020204" pitchFamily="34" charset="-122"/>
              </a:rPr>
              <a:t>beams </a:t>
            </a:r>
            <a:r>
              <a:rPr lang="en-US" altLang="zh-CN" sz="1400" b="1" dirty="0">
                <a:latin typeface="微软雅黑" panose="020B0503020204020204" pitchFamily="34" charset="-122"/>
                <a:ea typeface="微软雅黑" panose="020B0503020204020204" pitchFamily="34" charset="-122"/>
              </a:rPr>
              <a:t>at terminals</a:t>
            </a:r>
            <a:endParaRPr lang="zh-CN" altLang="en-US" sz="1400" b="1" baseline="30000" dirty="0">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7FE6312D-7E8F-DD40-FFE9-1B3813CB122A}"/>
              </a:ext>
            </a:extLst>
          </p:cNvPr>
          <p:cNvSpPr/>
          <p:nvPr/>
        </p:nvSpPr>
        <p:spPr>
          <a:xfrm>
            <a:off x="8756458" y="2627976"/>
            <a:ext cx="2838067" cy="1475493"/>
          </a:xfrm>
          <a:prstGeom prst="rect">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A59F57E1-A24E-C494-2E49-261705524A8C}"/>
              </a:ext>
            </a:extLst>
          </p:cNvPr>
          <p:cNvSpPr/>
          <p:nvPr/>
        </p:nvSpPr>
        <p:spPr>
          <a:xfrm>
            <a:off x="5882499" y="3203584"/>
            <a:ext cx="2285390" cy="805582"/>
          </a:xfrm>
          <a:prstGeom prst="rect">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29B644B1-74AC-FBF3-9018-46EAA9D37B89}"/>
              </a:ext>
            </a:extLst>
          </p:cNvPr>
          <p:cNvSpPr txBox="1"/>
          <p:nvPr/>
        </p:nvSpPr>
        <p:spPr>
          <a:xfrm>
            <a:off x="2169833" y="976662"/>
            <a:ext cx="7779309" cy="400110"/>
          </a:xfrm>
          <a:prstGeom prst="rect">
            <a:avLst/>
          </a:prstGeom>
          <a:noFill/>
        </p:spPr>
        <p:txBody>
          <a:bodyPr wrap="none" rtlCol="0">
            <a:spAutoFit/>
          </a:bodyPr>
          <a:lstStyle/>
          <a:p>
            <a:pPr>
              <a:buClr>
                <a:srgbClr val="002060"/>
              </a:buClr>
            </a:pPr>
            <a:r>
              <a:rPr lang="en-US" altLang="zh-CN" sz="2000" b="1" dirty="0">
                <a:solidFill>
                  <a:srgbClr val="FF0000"/>
                </a:solidFill>
                <a:latin typeface="微软雅黑" panose="020B0503020204020204" pitchFamily="34" charset="-122"/>
                <a:ea typeface="微软雅黑" panose="020B0503020204020204" pitchFamily="34" charset="-122"/>
              </a:rPr>
              <a:t>S</a:t>
            </a:r>
            <a:r>
              <a:rPr lang="en-US" altLang="zh-CN" sz="2000" b="1" dirty="0">
                <a:solidFill>
                  <a:srgbClr val="002060"/>
                </a:solidFill>
                <a:latin typeface="微软雅黑" panose="020B0503020204020204" pitchFamily="34" charset="-122"/>
                <a:ea typeface="微软雅黑" panose="020B0503020204020204" pitchFamily="34" charset="-122"/>
              </a:rPr>
              <a:t>pace </a:t>
            </a:r>
            <a:r>
              <a:rPr lang="en-US" altLang="zh-CN" sz="2000" b="1" dirty="0">
                <a:solidFill>
                  <a:srgbClr val="FF0000"/>
                </a:solidFill>
                <a:latin typeface="微软雅黑" panose="020B0503020204020204" pitchFamily="34" charset="-122"/>
                <a:ea typeface="微软雅黑" panose="020B0503020204020204" pitchFamily="34" charset="-122"/>
              </a:rPr>
              <a:t>E</a:t>
            </a:r>
            <a:r>
              <a:rPr lang="en-US" altLang="zh-CN" sz="2000" b="1" dirty="0">
                <a:solidFill>
                  <a:srgbClr val="002060"/>
                </a:solidFill>
                <a:latin typeface="微软雅黑" panose="020B0503020204020204" pitchFamily="34" charset="-122"/>
                <a:ea typeface="微软雅黑" panose="020B0503020204020204" pitchFamily="34" charset="-122"/>
              </a:rPr>
              <a:t>nvironment </a:t>
            </a:r>
            <a:r>
              <a:rPr lang="en-US" altLang="zh-CN" sz="2000" b="1" dirty="0">
                <a:solidFill>
                  <a:srgbClr val="FF0000"/>
                </a:solidFill>
                <a:latin typeface="微软雅黑" panose="020B0503020204020204" pitchFamily="34" charset="-122"/>
                <a:ea typeface="微软雅黑" panose="020B0503020204020204" pitchFamily="34" charset="-122"/>
              </a:rPr>
              <a:t>S</a:t>
            </a:r>
            <a:r>
              <a:rPr lang="en-US" altLang="zh-CN" sz="2000" b="1" dirty="0">
                <a:solidFill>
                  <a:srgbClr val="002060"/>
                </a:solidFill>
                <a:latin typeface="微软雅黑" panose="020B0503020204020204" pitchFamily="34" charset="-122"/>
                <a:ea typeface="微软雅黑" panose="020B0503020204020204" pitchFamily="34" charset="-122"/>
              </a:rPr>
              <a:t>imulation and </a:t>
            </a:r>
            <a:r>
              <a:rPr lang="en-US" altLang="zh-CN" sz="2000" b="1" dirty="0">
                <a:solidFill>
                  <a:srgbClr val="FF0000"/>
                </a:solidFill>
                <a:latin typeface="微软雅黑" panose="020B0503020204020204" pitchFamily="34" charset="-122"/>
                <a:ea typeface="微软雅黑" panose="020B0503020204020204" pitchFamily="34" charset="-122"/>
              </a:rPr>
              <a:t>R</a:t>
            </a:r>
            <a:r>
              <a:rPr lang="en-US" altLang="zh-CN" sz="2000" b="1" dirty="0">
                <a:solidFill>
                  <a:srgbClr val="002060"/>
                </a:solidFill>
                <a:latin typeface="微软雅黑" panose="020B0503020204020204" pitchFamily="34" charset="-122"/>
                <a:ea typeface="微软雅黑" panose="020B0503020204020204" pitchFamily="34" charset="-122"/>
              </a:rPr>
              <a:t>esearch </a:t>
            </a:r>
            <a:r>
              <a:rPr lang="en-US" altLang="zh-CN" sz="2000" b="1" dirty="0">
                <a:solidFill>
                  <a:srgbClr val="FF0000"/>
                </a:solidFill>
                <a:latin typeface="微软雅黑" panose="020B0503020204020204" pitchFamily="34" charset="-122"/>
                <a:ea typeface="微软雅黑" panose="020B0503020204020204" pitchFamily="34" charset="-122"/>
              </a:rPr>
              <a:t>I</a:t>
            </a:r>
            <a:r>
              <a:rPr lang="en-US" altLang="zh-CN" sz="2000" b="1" dirty="0">
                <a:solidFill>
                  <a:srgbClr val="002060"/>
                </a:solidFill>
                <a:latin typeface="微软雅黑" panose="020B0503020204020204" pitchFamily="34" charset="-122"/>
                <a:ea typeface="微软雅黑" panose="020B0503020204020204" pitchFamily="34" charset="-122"/>
              </a:rPr>
              <a:t>nfrastructure</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3A649B1D-5935-B2EA-D9EB-2DB4273A6BCC}"/>
              </a:ext>
            </a:extLst>
          </p:cNvPr>
          <p:cNvSpPr txBox="1"/>
          <p:nvPr/>
        </p:nvSpPr>
        <p:spPr>
          <a:xfrm>
            <a:off x="10338608" y="1090729"/>
            <a:ext cx="1853392" cy="276999"/>
          </a:xfrm>
          <a:prstGeom prst="rect">
            <a:avLst/>
          </a:prstGeom>
          <a:noFill/>
        </p:spPr>
        <p:txBody>
          <a:bodyPr wrap="none" rtlCol="0">
            <a:spAutoFit/>
          </a:bodyPr>
          <a:lstStyle/>
          <a:p>
            <a:pPr>
              <a:buClr>
                <a:srgbClr val="002060"/>
              </a:buClr>
            </a:pPr>
            <a:r>
              <a:rPr lang="en-US" altLang="zh-CN" sz="1200" b="1">
                <a:latin typeface="微软雅黑" panose="020B0503020204020204" pitchFamily="34" charset="-122"/>
                <a:ea typeface="微软雅黑" panose="020B0503020204020204" pitchFamily="34" charset="-122"/>
              </a:rPr>
              <a:t>2022 in Harbin,China</a:t>
            </a:r>
            <a:endParaRPr lang="zh-CN" altLang="en-US" sz="1200" b="1" dirty="0">
              <a:latin typeface="微软雅黑" panose="020B0503020204020204" pitchFamily="34" charset="-122"/>
              <a:ea typeface="微软雅黑" panose="020B0503020204020204" pitchFamily="34" charset="-122"/>
            </a:endParaRPr>
          </a:p>
        </p:txBody>
      </p:sp>
      <p:sp>
        <p:nvSpPr>
          <p:cNvPr id="30" name="文本框 29">
            <a:extLst>
              <a:ext uri="{FF2B5EF4-FFF2-40B4-BE49-F238E27FC236}">
                <a16:creationId xmlns:a16="http://schemas.microsoft.com/office/drawing/2014/main" id="{0CB90C36-FE72-06E2-D0E7-D9C30BB4BC8A}"/>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4</a:t>
            </a:r>
          </a:p>
        </p:txBody>
      </p:sp>
    </p:spTree>
    <p:extLst>
      <p:ext uri="{BB962C8B-B14F-4D97-AF65-F5344CB8AC3E}">
        <p14:creationId xmlns:p14="http://schemas.microsoft.com/office/powerpoint/2010/main" val="1591417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62AE913-2310-43B5-A748-E7AEC621009A}"/>
              </a:ext>
            </a:extLst>
          </p:cNvPr>
          <p:cNvSpPr/>
          <p:nvPr/>
        </p:nvSpPr>
        <p:spPr>
          <a:xfrm>
            <a:off x="0" y="83932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116CFA83-2FE2-4B8D-9592-EA17C1A71E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ED6FFA26-B3CB-4930-9787-31EB86937CC3}"/>
              </a:ext>
            </a:extLst>
          </p:cNvPr>
          <p:cNvPicPr>
            <a:picLocks noChangeAspect="1"/>
          </p:cNvPicPr>
          <p:nvPr/>
        </p:nvPicPr>
        <p:blipFill rotWithShape="1">
          <a:blip r:embed="rId4">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sp>
        <p:nvSpPr>
          <p:cNvPr id="5" name="文本框 4">
            <a:extLst>
              <a:ext uri="{FF2B5EF4-FFF2-40B4-BE49-F238E27FC236}">
                <a16:creationId xmlns:a16="http://schemas.microsoft.com/office/drawing/2014/main" id="{6FE80FA4-5721-4A44-875F-5887B1870FFE}"/>
              </a:ext>
            </a:extLst>
          </p:cNvPr>
          <p:cNvSpPr txBox="1"/>
          <p:nvPr/>
        </p:nvSpPr>
        <p:spPr>
          <a:xfrm>
            <a:off x="5003392" y="116632"/>
            <a:ext cx="2185214" cy="646331"/>
          </a:xfrm>
          <a:prstGeom prst="rect">
            <a:avLst/>
          </a:prstGeom>
          <a:noFill/>
        </p:spPr>
        <p:txBody>
          <a:bodyPr wrap="none" rtlCol="0">
            <a:spAutoFit/>
          </a:bodyPr>
          <a:lstStyle/>
          <a:p>
            <a:pPr algn="ctr"/>
            <a:r>
              <a:rPr lang="en-US" altLang="zh-CN" sz="3600" b="1" dirty="0">
                <a:solidFill>
                  <a:srgbClr val="004098"/>
                </a:solidFill>
                <a:latin typeface="Arial" panose="020B0604020202020204" pitchFamily="34" charset="0"/>
                <a:cs typeface="Arial" panose="020B0604020202020204" pitchFamily="34" charset="0"/>
              </a:rPr>
              <a:t>Contents</a:t>
            </a:r>
          </a:p>
        </p:txBody>
      </p:sp>
      <p:sp>
        <p:nvSpPr>
          <p:cNvPr id="11" name="文本框 10">
            <a:extLst>
              <a:ext uri="{FF2B5EF4-FFF2-40B4-BE49-F238E27FC236}">
                <a16:creationId xmlns:a16="http://schemas.microsoft.com/office/drawing/2014/main" id="{2458779C-E953-3082-89B7-AF30EB944063}"/>
              </a:ext>
            </a:extLst>
          </p:cNvPr>
          <p:cNvSpPr txBox="1"/>
          <p:nvPr/>
        </p:nvSpPr>
        <p:spPr>
          <a:xfrm>
            <a:off x="1700754" y="2384884"/>
            <a:ext cx="8790491" cy="2677656"/>
          </a:xfrm>
          <a:prstGeom prst="rect">
            <a:avLst/>
          </a:prstGeom>
          <a:noFill/>
        </p:spPr>
        <p:txBody>
          <a:bodyPr wrap="square" rtlCol="0">
            <a:spAutoFit/>
          </a:bodyPr>
          <a:lstStyle/>
          <a:p>
            <a:pPr marL="457200" indent="-457200">
              <a:buAutoNum type="arabicPeriod"/>
            </a:pPr>
            <a:r>
              <a:rPr lang="en-US" altLang="zh-CN" sz="2400" b="1" dirty="0">
                <a:solidFill>
                  <a:schemeClr val="bg1">
                    <a:lumMod val="50000"/>
                  </a:schemeClr>
                </a:solidFill>
                <a:latin typeface="Arial" panose="020B0604020202020204" pitchFamily="34" charset="0"/>
                <a:cs typeface="Arial" panose="020B0604020202020204" pitchFamily="34" charset="0"/>
              </a:rPr>
              <a:t>SESRI Introduction </a:t>
            </a:r>
          </a:p>
          <a:p>
            <a:pPr marL="457200" indent="-457200">
              <a:buAutoNum type="arabicPeriod"/>
            </a:pPr>
            <a:endParaRPr lang="en-US" altLang="zh-CN" sz="2400" b="1" dirty="0">
              <a:solidFill>
                <a:srgbClr val="0000FF"/>
              </a:solidFill>
              <a:latin typeface="Arial" panose="020B0604020202020204" pitchFamily="34" charset="0"/>
              <a:cs typeface="Arial" panose="020B0604020202020204" pitchFamily="34" charset="0"/>
            </a:endParaRPr>
          </a:p>
          <a:p>
            <a:pPr marL="457200" indent="-457200">
              <a:buAutoNum type="arabicPeriod"/>
            </a:pPr>
            <a:r>
              <a:rPr lang="en-US" altLang="zh-CN" sz="2400" b="1" dirty="0">
                <a:solidFill>
                  <a:srgbClr val="0000FF"/>
                </a:solidFill>
                <a:latin typeface="Arial" panose="020B0604020202020204" pitchFamily="34" charset="0"/>
                <a:cs typeface="Arial" panose="020B0604020202020204" pitchFamily="34" charset="0"/>
              </a:rPr>
              <a:t>A novel slow extraction </a:t>
            </a:r>
            <a:r>
              <a:rPr lang="en-US" altLang="zh-CN" sz="2400" b="1">
                <a:solidFill>
                  <a:srgbClr val="0000FF"/>
                </a:solidFill>
                <a:latin typeface="Arial" panose="020B0604020202020204" pitchFamily="34" charset="0"/>
                <a:cs typeface="Arial" panose="020B0604020202020204" pitchFamily="34" charset="0"/>
              </a:rPr>
              <a:t>scheme for </a:t>
            </a:r>
            <a:r>
              <a:rPr lang="en-US" altLang="zh-CN" sz="2400" b="1" dirty="0">
                <a:solidFill>
                  <a:srgbClr val="0000FF"/>
                </a:solidFill>
                <a:latin typeface="Arial" panose="020B0604020202020204" pitchFamily="34" charset="0"/>
                <a:cs typeface="Arial" panose="020B0604020202020204" pitchFamily="34" charset="0"/>
              </a:rPr>
              <a:t>large emittance</a:t>
            </a:r>
          </a:p>
          <a:p>
            <a:pPr marL="457200" indent="-457200">
              <a:buAutoNum type="arabicPeriod"/>
            </a:pPr>
            <a:endParaRPr lang="en-US" altLang="zh-CN" sz="2400" b="1" dirty="0">
              <a:solidFill>
                <a:srgbClr val="0000FF"/>
              </a:solidFill>
              <a:latin typeface="Arial" panose="020B0604020202020204" pitchFamily="34" charset="0"/>
              <a:cs typeface="Arial" panose="020B0604020202020204" pitchFamily="34" charset="0"/>
            </a:endParaRPr>
          </a:p>
          <a:p>
            <a:pPr marL="457200" indent="-457200">
              <a:buAutoNum type="arabicPeriod"/>
            </a:pPr>
            <a:r>
              <a:rPr lang="en-US" altLang="zh-CN" sz="2400" b="1">
                <a:solidFill>
                  <a:schemeClr val="bg1">
                    <a:lumMod val="50000"/>
                  </a:schemeClr>
                </a:solidFill>
                <a:latin typeface="Arial" panose="020B0604020202020204" pitchFamily="34" charset="0"/>
                <a:cs typeface="Arial" panose="020B0604020202020204" pitchFamily="34" charset="0"/>
              </a:rPr>
              <a:t>Feedback system for beam </a:t>
            </a:r>
            <a:r>
              <a:rPr lang="en-US" altLang="zh-CN" sz="2400" b="1" dirty="0">
                <a:solidFill>
                  <a:schemeClr val="bg1">
                    <a:lumMod val="50000"/>
                  </a:schemeClr>
                </a:solidFill>
                <a:latin typeface="Arial" panose="020B0604020202020204" pitchFamily="34" charset="0"/>
                <a:cs typeface="Arial" panose="020B0604020202020204" pitchFamily="34" charset="0"/>
              </a:rPr>
              <a:t>uniformities</a:t>
            </a:r>
          </a:p>
          <a:p>
            <a:pPr marL="457200" indent="-457200">
              <a:buAutoNum type="arabicPeriod"/>
            </a:pPr>
            <a:endParaRPr lang="en-US" altLang="zh-CN" sz="2400" b="1" dirty="0">
              <a:solidFill>
                <a:schemeClr val="bg1">
                  <a:lumMod val="50000"/>
                </a:schemeClr>
              </a:solidFill>
              <a:latin typeface="Arial" panose="020B0604020202020204" pitchFamily="34" charset="0"/>
              <a:cs typeface="Arial" panose="020B0604020202020204" pitchFamily="34" charset="0"/>
            </a:endParaRPr>
          </a:p>
          <a:p>
            <a:pPr marL="457200" indent="-457200">
              <a:buAutoNum type="arabicPeriod"/>
            </a:pPr>
            <a:r>
              <a:rPr lang="en-US" altLang="zh-CN" sz="2400" b="1" dirty="0">
                <a:solidFill>
                  <a:schemeClr val="bg1">
                    <a:lumMod val="50000"/>
                  </a:schemeClr>
                </a:solidFill>
                <a:latin typeface="Arial" panose="020B0604020202020204" pitchFamily="34" charset="0"/>
                <a:cs typeface="Arial" panose="020B0604020202020204" pitchFamily="34" charset="0"/>
              </a:rPr>
              <a:t>Summary</a:t>
            </a:r>
          </a:p>
        </p:txBody>
      </p:sp>
      <p:sp>
        <p:nvSpPr>
          <p:cNvPr id="7" name="文本框 6">
            <a:extLst>
              <a:ext uri="{FF2B5EF4-FFF2-40B4-BE49-F238E27FC236}">
                <a16:creationId xmlns:a16="http://schemas.microsoft.com/office/drawing/2014/main" id="{86B75218-5090-1CA4-EFB3-B1B9BD347936}"/>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5</a:t>
            </a:r>
          </a:p>
        </p:txBody>
      </p:sp>
    </p:spTree>
    <p:extLst>
      <p:ext uri="{BB962C8B-B14F-4D97-AF65-F5344CB8AC3E}">
        <p14:creationId xmlns:p14="http://schemas.microsoft.com/office/powerpoint/2010/main" val="1129922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2616876-263B-4A9B-8B77-E6DF2A983A38}"/>
              </a:ext>
            </a:extLst>
          </p:cNvPr>
          <p:cNvSpPr/>
          <p:nvPr/>
        </p:nvSpPr>
        <p:spPr>
          <a:xfrm>
            <a:off x="0" y="83932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6401F8B6-97EC-4EEE-B53F-ECBA50C21C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D941A042-8072-480E-9C07-526E12187AFA}"/>
              </a:ext>
            </a:extLst>
          </p:cNvPr>
          <p:cNvPicPr>
            <a:picLocks noChangeAspect="1"/>
          </p:cNvPicPr>
          <p:nvPr/>
        </p:nvPicPr>
        <p:blipFill rotWithShape="1">
          <a:blip r:embed="rId4">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sp>
        <p:nvSpPr>
          <p:cNvPr id="5" name="文本框 4">
            <a:extLst>
              <a:ext uri="{FF2B5EF4-FFF2-40B4-BE49-F238E27FC236}">
                <a16:creationId xmlns:a16="http://schemas.microsoft.com/office/drawing/2014/main" id="{AF267653-977E-42B3-94C7-59CA8D3A551B}"/>
              </a:ext>
            </a:extLst>
          </p:cNvPr>
          <p:cNvSpPr txBox="1"/>
          <p:nvPr/>
        </p:nvSpPr>
        <p:spPr>
          <a:xfrm>
            <a:off x="3622302" y="116632"/>
            <a:ext cx="4980852" cy="646331"/>
          </a:xfrm>
          <a:prstGeom prst="rect">
            <a:avLst/>
          </a:prstGeom>
          <a:noFill/>
        </p:spPr>
        <p:txBody>
          <a:bodyPr wrap="none" rtlCol="0">
            <a:spAutoFit/>
          </a:bodyPr>
          <a:lstStyle/>
          <a:p>
            <a:pPr algn="ctr"/>
            <a:r>
              <a:rPr lang="en-US" altLang="zh-CN" sz="3600" b="1" dirty="0">
                <a:solidFill>
                  <a:srgbClr val="004098"/>
                </a:solidFill>
                <a:latin typeface="Arial" panose="020B0604020202020204" pitchFamily="34" charset="0"/>
                <a:cs typeface="Arial" panose="020B0604020202020204" pitchFamily="34" charset="0"/>
              </a:rPr>
              <a:t>Compact synchrotron</a:t>
            </a:r>
          </a:p>
        </p:txBody>
      </p:sp>
      <p:pic>
        <p:nvPicPr>
          <p:cNvPr id="6" name="图片 5">
            <a:extLst>
              <a:ext uri="{FF2B5EF4-FFF2-40B4-BE49-F238E27FC236}">
                <a16:creationId xmlns:a16="http://schemas.microsoft.com/office/drawing/2014/main" id="{85B10309-6F0E-46BF-96B2-428A0A4B88AE}"/>
              </a:ext>
            </a:extLst>
          </p:cNvPr>
          <p:cNvPicPr>
            <a:picLocks noChangeAspect="1"/>
          </p:cNvPicPr>
          <p:nvPr/>
        </p:nvPicPr>
        <p:blipFill rotWithShape="1">
          <a:blip r:embed="rId5">
            <a:extLst>
              <a:ext uri="{28A0092B-C50C-407E-A947-70E740481C1C}">
                <a14:useLocalDpi xmlns:a14="http://schemas.microsoft.com/office/drawing/2010/main" val="0"/>
              </a:ext>
            </a:extLst>
          </a:blip>
          <a:srcRect t="30799" b="14123"/>
          <a:stretch/>
        </p:blipFill>
        <p:spPr>
          <a:xfrm>
            <a:off x="345261" y="2784306"/>
            <a:ext cx="6751271" cy="3496160"/>
          </a:xfrm>
          <a:prstGeom prst="rect">
            <a:avLst/>
          </a:prstGeom>
        </p:spPr>
      </p:pic>
      <p:sp>
        <p:nvSpPr>
          <p:cNvPr id="8" name="文本框 7">
            <a:extLst>
              <a:ext uri="{FF2B5EF4-FFF2-40B4-BE49-F238E27FC236}">
                <a16:creationId xmlns:a16="http://schemas.microsoft.com/office/drawing/2014/main" id="{3EEF4C5E-A9B3-421B-A5B4-143BB5B935B9}"/>
              </a:ext>
            </a:extLst>
          </p:cNvPr>
          <p:cNvSpPr txBox="1"/>
          <p:nvPr/>
        </p:nvSpPr>
        <p:spPr>
          <a:xfrm>
            <a:off x="227348" y="1097140"/>
            <a:ext cx="11233248" cy="439287"/>
          </a:xfrm>
          <a:prstGeom prst="rect">
            <a:avLst/>
          </a:prstGeom>
          <a:noFill/>
        </p:spPr>
        <p:txBody>
          <a:bodyPr wrap="square">
            <a:spAutoFit/>
          </a:bodyPr>
          <a:lstStyle/>
          <a:p>
            <a:pPr marL="342900" indent="-342900">
              <a:lnSpc>
                <a:spcPct val="125000"/>
              </a:lnSpc>
              <a:buFont typeface="Wingdings" panose="05000000000000000000" pitchFamily="2" charset="2"/>
              <a:buChar char="p"/>
            </a:pPr>
            <a:r>
              <a:rPr lang="en-US" altLang="zh-CN" sz="2000" b="1" dirty="0">
                <a:solidFill>
                  <a:srgbClr val="0000FF"/>
                </a:solidFill>
                <a:latin typeface="Arial" panose="020B0604020202020204" pitchFamily="34" charset="0"/>
                <a:cs typeface="Arial" panose="020B0604020202020204" pitchFamily="34" charset="0"/>
              </a:rPr>
              <a:t>A special hexagon </a:t>
            </a:r>
            <a:r>
              <a:rPr lang="en-US" altLang="zh-CN" sz="2000" b="1">
                <a:solidFill>
                  <a:srgbClr val="0000FF"/>
                </a:solidFill>
                <a:latin typeface="Arial" panose="020B0604020202020204" pitchFamily="34" charset="0"/>
                <a:cs typeface="Arial" panose="020B0604020202020204" pitchFamily="34" charset="0"/>
              </a:rPr>
              <a:t>layout of the synchrotron consists </a:t>
            </a:r>
            <a:r>
              <a:rPr lang="en-US" altLang="zh-CN" sz="2000" b="1" dirty="0">
                <a:solidFill>
                  <a:srgbClr val="0000FF"/>
                </a:solidFill>
                <a:latin typeface="Arial" panose="020B0604020202020204" pitchFamily="34" charset="0"/>
                <a:cs typeface="Arial" panose="020B0604020202020204" pitchFamily="34" charset="0"/>
              </a:rPr>
              <a:t>of 6 dipoles and 12 quadrupoles</a:t>
            </a:r>
            <a:endParaRPr lang="zh-CN" altLang="en-US" sz="2000" b="1" dirty="0">
              <a:solidFill>
                <a:srgbClr val="0000FF"/>
              </a:solidFill>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04C71832-BC0D-42CA-9853-DDC1A6ABCED3}"/>
              </a:ext>
            </a:extLst>
          </p:cNvPr>
          <p:cNvSpPr txBox="1"/>
          <p:nvPr/>
        </p:nvSpPr>
        <p:spPr>
          <a:xfrm>
            <a:off x="227348" y="1569615"/>
            <a:ext cx="11233248" cy="439287"/>
          </a:xfrm>
          <a:prstGeom prst="rect">
            <a:avLst/>
          </a:prstGeom>
          <a:noFill/>
        </p:spPr>
        <p:txBody>
          <a:bodyPr wrap="square">
            <a:spAutoFit/>
          </a:bodyPr>
          <a:lstStyle/>
          <a:p>
            <a:pPr marL="342900" indent="-342900">
              <a:lnSpc>
                <a:spcPct val="125000"/>
              </a:lnSpc>
              <a:buFont typeface="Wingdings" panose="05000000000000000000" pitchFamily="2" charset="2"/>
              <a:buChar char="p"/>
            </a:pPr>
            <a:r>
              <a:rPr lang="en-US" altLang="zh-CN" sz="2000" b="1" dirty="0">
                <a:solidFill>
                  <a:srgbClr val="0000FF"/>
                </a:solidFill>
                <a:latin typeface="Arial" panose="020B0604020202020204" pitchFamily="34" charset="0"/>
                <a:cs typeface="Arial" panose="020B0604020202020204" pitchFamily="34" charset="0"/>
              </a:rPr>
              <a:t>Multi-turn injection and </a:t>
            </a:r>
            <a:r>
              <a:rPr lang="en-US" altLang="zh-CN" sz="2000" b="1" dirty="0">
                <a:solidFill>
                  <a:srgbClr val="C00000"/>
                </a:solidFill>
                <a:latin typeface="Arial" panose="020B0604020202020204" pitchFamily="34" charset="0"/>
                <a:cs typeface="Arial" panose="020B0604020202020204" pitchFamily="34" charset="0"/>
              </a:rPr>
              <a:t>RF-Knockout slow extraction </a:t>
            </a:r>
            <a:r>
              <a:rPr lang="en-US" altLang="zh-CN" sz="2000" b="1" dirty="0">
                <a:solidFill>
                  <a:srgbClr val="0000FF"/>
                </a:solidFill>
                <a:latin typeface="Arial" panose="020B0604020202020204" pitchFamily="34" charset="0"/>
                <a:cs typeface="Arial" panose="020B0604020202020204" pitchFamily="34" charset="0"/>
              </a:rPr>
              <a:t>schemes are adopted </a:t>
            </a:r>
            <a:endParaRPr lang="zh-CN" altLang="en-US" sz="2000" b="1" dirty="0">
              <a:solidFill>
                <a:srgbClr val="0000FF"/>
              </a:solidFill>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02F17854-75CF-4032-B71F-53DBD718FE11}"/>
              </a:ext>
            </a:extLst>
          </p:cNvPr>
          <p:cNvSpPr txBox="1"/>
          <p:nvPr/>
        </p:nvSpPr>
        <p:spPr>
          <a:xfrm>
            <a:off x="227348" y="2043527"/>
            <a:ext cx="9721080" cy="1015663"/>
          </a:xfrm>
          <a:prstGeom prst="rect">
            <a:avLst/>
          </a:prstGeom>
          <a:noFill/>
        </p:spPr>
        <p:txBody>
          <a:bodyPr wrap="square" rtlCol="0">
            <a:spAutoFit/>
          </a:bodyPr>
          <a:lstStyle/>
          <a:p>
            <a:pPr marL="285750" indent="-285750">
              <a:buFont typeface="Wingdings" panose="05000000000000000000" pitchFamily="2" charset="2"/>
              <a:buChar char="p"/>
            </a:pPr>
            <a:r>
              <a:rPr lang="en-US" altLang="zh-CN" sz="2000" b="1">
                <a:solidFill>
                  <a:srgbClr val="0000FF"/>
                </a:solidFill>
                <a:latin typeface="Arial" panose="020B0604020202020204" pitchFamily="34" charset="0"/>
                <a:cs typeface="Arial" panose="020B0604020202020204" pitchFamily="34" charset="0"/>
              </a:rPr>
              <a:t> </a:t>
            </a:r>
            <a:r>
              <a:rPr lang="en-US" altLang="zh-CN" sz="2000" b="1">
                <a:solidFill>
                  <a:srgbClr val="C00000"/>
                </a:solidFill>
                <a:latin typeface="Arial" panose="020B0604020202020204" pitchFamily="34" charset="0"/>
                <a:cs typeface="Arial" panose="020B0604020202020204" pitchFamily="34" charset="0"/>
              </a:rPr>
              <a:t>Challenge </a:t>
            </a:r>
            <a:r>
              <a:rPr lang="en-US" altLang="zh-CN" sz="2000" b="1" dirty="0">
                <a:solidFill>
                  <a:srgbClr val="C00000"/>
                </a:solidFill>
                <a:latin typeface="Arial" panose="020B0604020202020204" pitchFamily="34" charset="0"/>
                <a:cs typeface="Arial" panose="020B0604020202020204" pitchFamily="34" charset="0"/>
              </a:rPr>
              <a:t>of Ultra-large extraction emittance  </a:t>
            </a:r>
            <a:r>
              <a:rPr lang="en-US" altLang="zh-CN" sz="2000" b="1" dirty="0">
                <a:solidFill>
                  <a:srgbClr val="0000FF"/>
                </a:solidFill>
                <a:latin typeface="Arial" panose="020B0604020202020204" pitchFamily="34" charset="0"/>
                <a:cs typeface="Arial" panose="020B0604020202020204" pitchFamily="34" charset="0"/>
              </a:rPr>
              <a:t>(110</a:t>
            </a:r>
            <a:r>
              <a:rPr lang="el-GR" altLang="zh-CN" sz="2000" b="1" dirty="0">
                <a:solidFill>
                  <a:srgbClr val="0000FF"/>
                </a:solidFill>
                <a:latin typeface="Arial" panose="020B0604020202020204" pitchFamily="34" charset="0"/>
                <a:cs typeface="Arial" panose="020B0604020202020204" pitchFamily="34" charset="0"/>
              </a:rPr>
              <a:t>π</a:t>
            </a:r>
            <a:r>
              <a:rPr lang="zh-CN" altLang="en-US" sz="2000" b="1" dirty="0">
                <a:solidFill>
                  <a:srgbClr val="0000FF"/>
                </a:solidFill>
                <a:latin typeface="Arial" panose="020B0604020202020204" pitchFamily="34" charset="0"/>
                <a:cs typeface="Arial" panose="020B0604020202020204" pitchFamily="34" charset="0"/>
              </a:rPr>
              <a:t>，</a:t>
            </a:r>
            <a:r>
              <a:rPr lang="en-US" altLang="zh-CN" sz="2000" b="1" dirty="0">
                <a:solidFill>
                  <a:srgbClr val="0000FF"/>
                </a:solidFill>
                <a:latin typeface="Arial" panose="020B0604020202020204" pitchFamily="34" charset="0"/>
                <a:cs typeface="Arial" panose="020B0604020202020204" pitchFamily="34" charset="0"/>
              </a:rPr>
              <a:t>7MeV/u@Bi</a:t>
            </a:r>
            <a:r>
              <a:rPr lang="en-US" altLang="zh-CN" sz="2000" b="1" baseline="30000" dirty="0">
                <a:solidFill>
                  <a:srgbClr val="0000FF"/>
                </a:solidFill>
                <a:latin typeface="Arial" panose="020B0604020202020204" pitchFamily="34" charset="0"/>
                <a:cs typeface="Arial" panose="020B0604020202020204" pitchFamily="34" charset="0"/>
              </a:rPr>
              <a:t>32+</a:t>
            </a:r>
            <a:r>
              <a:rPr lang="en-US" altLang="zh-CN" sz="2000" b="1" dirty="0">
                <a:solidFill>
                  <a:srgbClr val="0000FF"/>
                </a:solidFill>
                <a:latin typeface="Arial" panose="020B0604020202020204" pitchFamily="34" charset="0"/>
                <a:cs typeface="Arial" panose="020B0604020202020204" pitchFamily="34" charset="0"/>
              </a:rPr>
              <a:t>) </a:t>
            </a:r>
          </a:p>
          <a:p>
            <a:r>
              <a:rPr lang="en-US" altLang="zh-CN" sz="2000" b="1" dirty="0">
                <a:solidFill>
                  <a:srgbClr val="C00000"/>
                </a:solidFill>
                <a:latin typeface="Arial" panose="020B0604020202020204" pitchFamily="34" charset="0"/>
                <a:cs typeface="Arial" panose="020B0604020202020204" pitchFamily="34" charset="0"/>
              </a:rPr>
              <a:t>	</a:t>
            </a:r>
            <a:r>
              <a:rPr lang="en-US" altLang="zh-CN" sz="2000" b="1" dirty="0">
                <a:solidFill>
                  <a:srgbClr val="0000FF"/>
                </a:solidFill>
                <a:latin typeface="Arial" panose="020B0604020202020204" pitchFamily="34" charset="0"/>
                <a:cs typeface="Arial" panose="020B0604020202020204" pitchFamily="34" charset="0"/>
              </a:rPr>
              <a:t>→ large stable area</a:t>
            </a:r>
            <a:r>
              <a:rPr lang="en-US" altLang="zh-CN" sz="2000" b="1" dirty="0">
                <a:solidFill>
                  <a:srgbClr val="C00000"/>
                </a:solidFill>
                <a:latin typeface="Arial" panose="020B0604020202020204" pitchFamily="34" charset="0"/>
                <a:cs typeface="Arial" panose="020B0604020202020204" pitchFamily="34" charset="0"/>
              </a:rPr>
              <a:t>→ Low efficiency </a:t>
            </a:r>
            <a:endParaRPr lang="zh-CN" altLang="en-US" sz="2000" b="1" dirty="0">
              <a:solidFill>
                <a:srgbClr val="C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p"/>
            </a:pPr>
            <a:endParaRPr lang="en-US" altLang="zh-CN" sz="2000" b="1" dirty="0">
              <a:solidFill>
                <a:srgbClr val="0000FF"/>
              </a:solidFill>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BB5C6D19-0B1F-455F-8CBB-E417200B5FB5}"/>
              </a:ext>
            </a:extLst>
          </p:cNvPr>
          <p:cNvSpPr txBox="1"/>
          <p:nvPr/>
        </p:nvSpPr>
        <p:spPr>
          <a:xfrm>
            <a:off x="2540624" y="5834011"/>
            <a:ext cx="2360543" cy="369332"/>
          </a:xfrm>
          <a:prstGeom prst="rect">
            <a:avLst/>
          </a:prstGeom>
          <a:solidFill>
            <a:schemeClr val="bg1"/>
          </a:solidFill>
        </p:spPr>
        <p:txBody>
          <a:bodyPr wrap="square" rtlCol="0">
            <a:spAutoFit/>
          </a:bodyPr>
          <a:lstStyle/>
          <a:p>
            <a:r>
              <a:rPr lang="en-US" altLang="zh-CN" b="1" dirty="0">
                <a:solidFill>
                  <a:srgbClr val="C00000"/>
                </a:solidFill>
                <a:latin typeface="Arial" panose="020B0604020202020204" pitchFamily="34" charset="0"/>
                <a:cs typeface="Arial" panose="020B0604020202020204" pitchFamily="34" charset="0"/>
              </a:rPr>
              <a:t>SESRI synchrotron </a:t>
            </a:r>
            <a:endParaRPr lang="zh-CN" altLang="en-US" b="1" dirty="0">
              <a:solidFill>
                <a:srgbClr val="C00000"/>
              </a:solidFill>
              <a:latin typeface="Arial" panose="020B0604020202020204" pitchFamily="34" charset="0"/>
              <a:cs typeface="Arial" panose="020B0604020202020204" pitchFamily="34" charset="0"/>
            </a:endParaRPr>
          </a:p>
        </p:txBody>
      </p:sp>
      <p:graphicFrame>
        <p:nvGraphicFramePr>
          <p:cNvPr id="10" name="表格 16">
            <a:extLst>
              <a:ext uri="{FF2B5EF4-FFF2-40B4-BE49-F238E27FC236}">
                <a16:creationId xmlns:a16="http://schemas.microsoft.com/office/drawing/2014/main" id="{0A9A15FB-6891-D89D-74E3-BCEA8CA6D683}"/>
              </a:ext>
            </a:extLst>
          </p:cNvPr>
          <p:cNvGraphicFramePr>
            <a:graphicFrameLocks noGrp="1"/>
          </p:cNvGraphicFramePr>
          <p:nvPr>
            <p:extLst>
              <p:ext uri="{D42A27DB-BD31-4B8C-83A1-F6EECF244321}">
                <p14:modId xmlns:p14="http://schemas.microsoft.com/office/powerpoint/2010/main" val="3626848366"/>
              </p:ext>
            </p:extLst>
          </p:nvPr>
        </p:nvGraphicFramePr>
        <p:xfrm>
          <a:off x="7320136" y="2784306"/>
          <a:ext cx="4356485" cy="3496163"/>
        </p:xfrm>
        <a:graphic>
          <a:graphicData uri="http://schemas.openxmlformats.org/drawingml/2006/table">
            <a:tbl>
              <a:tblPr firstRow="1" bandRow="1">
                <a:tableStyleId>{BC89EF96-8CEA-46FF-86C4-4CE0E7609802}</a:tableStyleId>
              </a:tblPr>
              <a:tblGrid>
                <a:gridCol w="2268253">
                  <a:extLst>
                    <a:ext uri="{9D8B030D-6E8A-4147-A177-3AD203B41FA5}">
                      <a16:colId xmlns:a16="http://schemas.microsoft.com/office/drawing/2014/main" val="4075815717"/>
                    </a:ext>
                  </a:extLst>
                </a:gridCol>
                <a:gridCol w="2088232">
                  <a:extLst>
                    <a:ext uri="{9D8B030D-6E8A-4147-A177-3AD203B41FA5}">
                      <a16:colId xmlns:a16="http://schemas.microsoft.com/office/drawing/2014/main" val="19539193"/>
                    </a:ext>
                  </a:extLst>
                </a:gridCol>
              </a:tblGrid>
              <a:tr h="351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t>Ion species</a:t>
                      </a:r>
                    </a:p>
                  </a:txBody>
                  <a:tcPr anchor="ctr"/>
                </a:tc>
                <a:tc>
                  <a:txBody>
                    <a:bodyPr/>
                    <a:lstStyle/>
                    <a:p>
                      <a:r>
                        <a:rPr lang="en-US" altLang="zh-CN" sz="1400" b="1" dirty="0"/>
                        <a:t>p-</a:t>
                      </a:r>
                      <a:r>
                        <a:rPr lang="en-US" altLang="zh-CN" sz="1400" kern="1200" dirty="0">
                          <a:solidFill>
                            <a:srgbClr val="002060"/>
                          </a:solidFill>
                          <a:latin typeface="Arial" panose="020B0604020202020204" pitchFamily="34" charset="0"/>
                          <a:cs typeface="Arial" panose="020B0604020202020204" pitchFamily="34" charset="0"/>
                        </a:rPr>
                        <a:t>Bi</a:t>
                      </a:r>
                      <a:r>
                        <a:rPr lang="en-US" altLang="zh-CN" sz="1400" kern="1200" baseline="30000" dirty="0">
                          <a:solidFill>
                            <a:srgbClr val="002060"/>
                          </a:solidFill>
                          <a:latin typeface="Arial" panose="020B0604020202020204" pitchFamily="34" charset="0"/>
                          <a:cs typeface="Arial" panose="020B0604020202020204" pitchFamily="34" charset="0"/>
                        </a:rPr>
                        <a:t>32+</a:t>
                      </a:r>
                      <a:endParaRPr lang="zh-CN" altLang="en-US" sz="1400" b="1" baseline="30000" dirty="0"/>
                    </a:p>
                  </a:txBody>
                  <a:tcPr anchor="ctr"/>
                </a:tc>
                <a:extLst>
                  <a:ext uri="{0D108BD9-81ED-4DB2-BD59-A6C34878D82A}">
                    <a16:rowId xmlns:a16="http://schemas.microsoft.com/office/drawing/2014/main" val="3139031214"/>
                  </a:ext>
                </a:extLst>
              </a:tr>
              <a:tr h="351876">
                <a:tc>
                  <a:txBody>
                    <a:bodyPr/>
                    <a:lstStyle/>
                    <a:p>
                      <a:r>
                        <a:rPr lang="en-US" altLang="zh-CN" sz="1400" b="1" dirty="0"/>
                        <a:t>Circumference (m)</a:t>
                      </a:r>
                      <a:endParaRPr lang="zh-CN" altLang="en-US" sz="1400" b="1" dirty="0"/>
                    </a:p>
                  </a:txBody>
                  <a:tcPr anchor="ctr"/>
                </a:tc>
                <a:tc>
                  <a:txBody>
                    <a:bodyPr/>
                    <a:lstStyle/>
                    <a:p>
                      <a:r>
                        <a:rPr lang="en-US" altLang="zh-CN" sz="1400" b="1" dirty="0"/>
                        <a:t>43.9</a:t>
                      </a:r>
                      <a:endParaRPr lang="zh-CN" altLang="en-US" sz="1400" b="1" dirty="0"/>
                    </a:p>
                  </a:txBody>
                  <a:tcPr anchor="ctr"/>
                </a:tc>
                <a:extLst>
                  <a:ext uri="{0D108BD9-81ED-4DB2-BD59-A6C34878D82A}">
                    <a16:rowId xmlns:a16="http://schemas.microsoft.com/office/drawing/2014/main" val="3180248205"/>
                  </a:ext>
                </a:extLst>
              </a:tr>
              <a:tr h="351876">
                <a:tc>
                  <a:txBody>
                    <a:bodyPr/>
                    <a:lstStyle/>
                    <a:p>
                      <a:r>
                        <a:rPr lang="en-US" altLang="zh-CN" sz="1400" b="1" dirty="0"/>
                        <a:t>Tune Qx/Qy</a:t>
                      </a:r>
                      <a:endParaRPr lang="zh-CN" altLang="en-US" sz="1400" b="1" dirty="0"/>
                    </a:p>
                  </a:txBody>
                  <a:tcPr anchor="ctr"/>
                </a:tc>
                <a:tc>
                  <a:txBody>
                    <a:bodyPr/>
                    <a:lstStyle/>
                    <a:p>
                      <a:r>
                        <a:rPr lang="en-US" altLang="zh-CN" sz="1400" b="1" dirty="0"/>
                        <a:t>1.68/1.74</a:t>
                      </a:r>
                      <a:endParaRPr lang="zh-CN" altLang="en-US" sz="1400" b="1" dirty="0"/>
                    </a:p>
                  </a:txBody>
                  <a:tcPr anchor="ctr"/>
                </a:tc>
                <a:extLst>
                  <a:ext uri="{0D108BD9-81ED-4DB2-BD59-A6C34878D82A}">
                    <a16:rowId xmlns:a16="http://schemas.microsoft.com/office/drawing/2014/main" val="4159427797"/>
                  </a:ext>
                </a:extLst>
              </a:tr>
              <a:tr h="535625">
                <a:tc>
                  <a:txBody>
                    <a:bodyPr/>
                    <a:lstStyle/>
                    <a:p>
                      <a:r>
                        <a:rPr lang="en-US" altLang="zh-CN" sz="1400" b="1" dirty="0"/>
                        <a:t>Acceptance H/V </a:t>
                      </a:r>
                    </a:p>
                    <a:p>
                      <a:r>
                        <a:rPr lang="en-US" altLang="zh-CN" sz="1400" b="1" dirty="0"/>
                        <a:t>(</a:t>
                      </a:r>
                      <a:r>
                        <a:rPr lang="el-GR" altLang="zh-CN" sz="1400" b="1" dirty="0"/>
                        <a:t>π </a:t>
                      </a:r>
                      <a:r>
                        <a:rPr lang="en-US" altLang="zh-CN" sz="1400" b="1" dirty="0"/>
                        <a:t>mm</a:t>
                      </a:r>
                      <a:r>
                        <a:rPr lang="en-US" altLang="zh-CN" sz="1400" b="1" dirty="0">
                          <a:sym typeface="Wingdings" panose="05000000000000000000" pitchFamily="2" charset="2"/>
                        </a:rPr>
                        <a:t></a:t>
                      </a:r>
                      <a:r>
                        <a:rPr lang="en-US" altLang="zh-CN" sz="1400" b="1" dirty="0"/>
                        <a:t>mrad ) </a:t>
                      </a:r>
                      <a:endParaRPr lang="zh-CN" altLang="en-US" sz="1400" b="1" dirty="0"/>
                    </a:p>
                  </a:txBody>
                  <a:tcPr anchor="ctr"/>
                </a:tc>
                <a:tc>
                  <a:txBody>
                    <a:bodyPr/>
                    <a:lstStyle/>
                    <a:p>
                      <a:r>
                        <a:rPr lang="el-GR" altLang="zh-CN" sz="1400" b="1" dirty="0"/>
                        <a:t>200/</a:t>
                      </a:r>
                      <a:r>
                        <a:rPr lang="en-US" altLang="zh-CN" sz="1400" b="1" dirty="0"/>
                        <a:t>3</a:t>
                      </a:r>
                      <a:r>
                        <a:rPr lang="el-GR" altLang="zh-CN" sz="1400" b="1" dirty="0"/>
                        <a:t>0 </a:t>
                      </a:r>
                      <a:r>
                        <a:rPr lang="en-US" altLang="zh-CN" sz="1400" b="1" dirty="0"/>
                        <a:t>(</a:t>
                      </a:r>
                      <a:r>
                        <a:rPr lang="el-GR" altLang="zh-CN" sz="1400" b="1" dirty="0"/>
                        <a:t>Δ</a:t>
                      </a:r>
                      <a:r>
                        <a:rPr lang="en-US" altLang="zh-CN" sz="1400" b="1" dirty="0"/>
                        <a:t>p/p=0.01)</a:t>
                      </a:r>
                      <a:endParaRPr lang="zh-CN" altLang="en-US" sz="1400" b="1" dirty="0"/>
                    </a:p>
                  </a:txBody>
                  <a:tcPr anchor="ctr"/>
                </a:tc>
                <a:extLst>
                  <a:ext uri="{0D108BD9-81ED-4DB2-BD59-A6C34878D82A}">
                    <a16:rowId xmlns:a16="http://schemas.microsoft.com/office/drawing/2014/main" val="2983847940"/>
                  </a:ext>
                </a:extLst>
              </a:tr>
              <a:tr h="455200">
                <a:tc>
                  <a:txBody>
                    <a:bodyPr/>
                    <a:lstStyle/>
                    <a:p>
                      <a:r>
                        <a:rPr lang="en-US" altLang="zh-CN" sz="1400" b="1" dirty="0"/>
                        <a:t>Injection energy (MeV/u)</a:t>
                      </a:r>
                      <a:endParaRPr lang="zh-CN" altLang="en-US" sz="1400" b="1" dirty="0"/>
                    </a:p>
                  </a:txBody>
                  <a:tcPr anchor="ctr"/>
                </a:tc>
                <a:tc>
                  <a:txBody>
                    <a:bodyPr/>
                    <a:lstStyle/>
                    <a:p>
                      <a:r>
                        <a:rPr lang="en-US" altLang="zh-CN" sz="1400" b="1" dirty="0"/>
                        <a:t>5.6 (p),</a:t>
                      </a:r>
                      <a:r>
                        <a:rPr lang="zh-CN" altLang="en-US" sz="1400" b="1" dirty="0"/>
                        <a:t> </a:t>
                      </a:r>
                      <a:r>
                        <a:rPr lang="en-US" altLang="zh-CN" sz="1600" b="1" dirty="0">
                          <a:solidFill>
                            <a:srgbClr val="0000FF"/>
                          </a:solidFill>
                        </a:rPr>
                        <a:t>2 (A/q=2-6.5)</a:t>
                      </a:r>
                      <a:endParaRPr lang="zh-CN" altLang="en-US" sz="1400" b="1" dirty="0">
                        <a:solidFill>
                          <a:srgbClr val="0000FF"/>
                        </a:solidFill>
                      </a:endParaRPr>
                    </a:p>
                  </a:txBody>
                  <a:tcPr anchor="ctr"/>
                </a:tc>
                <a:extLst>
                  <a:ext uri="{0D108BD9-81ED-4DB2-BD59-A6C34878D82A}">
                    <a16:rowId xmlns:a16="http://schemas.microsoft.com/office/drawing/2014/main" val="4214586996"/>
                  </a:ext>
                </a:extLst>
              </a:tr>
              <a:tr h="455200">
                <a:tc>
                  <a:txBody>
                    <a:bodyPr/>
                    <a:lstStyle/>
                    <a:p>
                      <a:r>
                        <a:rPr lang="en-US" altLang="zh-CN" sz="1400" b="1" dirty="0"/>
                        <a:t>Injection</a:t>
                      </a:r>
                      <a:r>
                        <a:rPr lang="zh-CN" altLang="en-US" sz="1400" b="1" dirty="0"/>
                        <a:t> </a:t>
                      </a:r>
                      <a:r>
                        <a:rPr lang="en-US" altLang="zh-CN" sz="1400" b="1" dirty="0"/>
                        <a:t>method</a:t>
                      </a:r>
                    </a:p>
                  </a:txBody>
                  <a:tcPr anchor="ctr"/>
                </a:tc>
                <a:tc>
                  <a:txBody>
                    <a:bodyPr/>
                    <a:lstStyle/>
                    <a:p>
                      <a:r>
                        <a:rPr lang="en-US" altLang="zh-CN" sz="1400" b="1" dirty="0"/>
                        <a:t>multi-turn injection</a:t>
                      </a:r>
                      <a:endParaRPr lang="zh-CN" altLang="en-US" sz="1400" b="1" dirty="0"/>
                    </a:p>
                  </a:txBody>
                  <a:tcPr anchor="ctr"/>
                </a:tc>
                <a:extLst>
                  <a:ext uri="{0D108BD9-81ED-4DB2-BD59-A6C34878D82A}">
                    <a16:rowId xmlns:a16="http://schemas.microsoft.com/office/drawing/2014/main" val="1426891786"/>
                  </a:ext>
                </a:extLst>
              </a:tr>
              <a:tr h="642634">
                <a:tc>
                  <a:txBody>
                    <a:bodyPr/>
                    <a:lstStyle/>
                    <a:p>
                      <a:r>
                        <a:rPr lang="en-US" altLang="zh-CN" sz="1400" b="1" dirty="0"/>
                        <a:t>Extraction energy (MeV/u)</a:t>
                      </a:r>
                      <a:endParaRPr lang="zh-CN" altLang="en-US" sz="1400" b="1" dirty="0"/>
                    </a:p>
                  </a:txBody>
                  <a:tcPr anchor="ctr"/>
                </a:tc>
                <a:tc>
                  <a:txBody>
                    <a:bodyPr/>
                    <a:lstStyle/>
                    <a:p>
                      <a:r>
                        <a:rPr lang="en-US" altLang="zh-CN" sz="1400" b="1" dirty="0"/>
                        <a:t>100-300 (p), He (80), </a:t>
                      </a:r>
                    </a:p>
                    <a:p>
                      <a:r>
                        <a:rPr lang="en-US" altLang="zh-CN" sz="1600" b="1" dirty="0">
                          <a:solidFill>
                            <a:srgbClr val="0000FF"/>
                          </a:solidFill>
                        </a:rPr>
                        <a:t>7 (</a:t>
                      </a:r>
                      <a:r>
                        <a:rPr lang="en-US" altLang="zh-CN" sz="1600" b="1" kern="1200" dirty="0">
                          <a:solidFill>
                            <a:srgbClr val="0000FF"/>
                          </a:solidFill>
                          <a:latin typeface="Arial" panose="020B0604020202020204" pitchFamily="34" charset="0"/>
                          <a:cs typeface="Arial" panose="020B0604020202020204" pitchFamily="34" charset="0"/>
                        </a:rPr>
                        <a:t>Bi</a:t>
                      </a:r>
                      <a:r>
                        <a:rPr lang="en-US" altLang="zh-CN" sz="1600" b="1" kern="1200" baseline="30000" dirty="0">
                          <a:solidFill>
                            <a:srgbClr val="0000FF"/>
                          </a:solidFill>
                          <a:latin typeface="Arial" panose="020B0604020202020204" pitchFamily="34" charset="0"/>
                          <a:cs typeface="Arial" panose="020B0604020202020204" pitchFamily="34" charset="0"/>
                        </a:rPr>
                        <a:t>32+</a:t>
                      </a:r>
                      <a:r>
                        <a:rPr lang="en-US" altLang="zh-CN" sz="1600" b="1" dirty="0">
                          <a:solidFill>
                            <a:srgbClr val="0000FF"/>
                          </a:solidFill>
                        </a:rPr>
                        <a:t>)</a:t>
                      </a:r>
                      <a:endParaRPr lang="zh-CN" altLang="en-US" sz="1600" b="1" dirty="0">
                        <a:solidFill>
                          <a:srgbClr val="0000FF"/>
                        </a:solidFill>
                      </a:endParaRPr>
                    </a:p>
                  </a:txBody>
                  <a:tcPr anchor="ctr"/>
                </a:tc>
                <a:extLst>
                  <a:ext uri="{0D108BD9-81ED-4DB2-BD59-A6C34878D82A}">
                    <a16:rowId xmlns:a16="http://schemas.microsoft.com/office/drawing/2014/main" val="708184050"/>
                  </a:ext>
                </a:extLst>
              </a:tr>
              <a:tr h="351876">
                <a:tc>
                  <a:txBody>
                    <a:bodyPr/>
                    <a:lstStyle/>
                    <a:p>
                      <a:r>
                        <a:rPr lang="en-US" altLang="zh-CN" sz="1400" b="1" dirty="0"/>
                        <a:t>Vacuum pressure (mbar)</a:t>
                      </a:r>
                      <a:endParaRPr lang="zh-CN" altLang="en-US" sz="1400" b="1" dirty="0"/>
                    </a:p>
                  </a:txBody>
                  <a:tcPr anchor="ctr"/>
                </a:tc>
                <a:tc>
                  <a:txBody>
                    <a:bodyPr/>
                    <a:lstStyle/>
                    <a:p>
                      <a:r>
                        <a:rPr lang="en-US" altLang="zh-CN" sz="1400" b="1" dirty="0"/>
                        <a:t>5.0 × 10</a:t>
                      </a:r>
                      <a:r>
                        <a:rPr lang="en-US" altLang="zh-CN" sz="1400" b="1" baseline="30000" dirty="0"/>
                        <a:t>-12</a:t>
                      </a:r>
                      <a:endParaRPr lang="zh-CN" altLang="en-US" sz="1400" b="1" baseline="30000" dirty="0"/>
                    </a:p>
                  </a:txBody>
                  <a:tcPr anchor="ctr"/>
                </a:tc>
                <a:extLst>
                  <a:ext uri="{0D108BD9-81ED-4DB2-BD59-A6C34878D82A}">
                    <a16:rowId xmlns:a16="http://schemas.microsoft.com/office/drawing/2014/main" val="3416584704"/>
                  </a:ext>
                </a:extLst>
              </a:tr>
            </a:tbl>
          </a:graphicData>
        </a:graphic>
      </p:graphicFrame>
      <p:sp>
        <p:nvSpPr>
          <p:cNvPr id="14" name="文本框 13">
            <a:extLst>
              <a:ext uri="{FF2B5EF4-FFF2-40B4-BE49-F238E27FC236}">
                <a16:creationId xmlns:a16="http://schemas.microsoft.com/office/drawing/2014/main" id="{BE1DCBE4-6B5F-235B-D08B-310CD6F2E0BC}"/>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6</a:t>
            </a:r>
          </a:p>
        </p:txBody>
      </p:sp>
    </p:spTree>
    <p:extLst>
      <p:ext uri="{BB962C8B-B14F-4D97-AF65-F5344CB8AC3E}">
        <p14:creationId xmlns:p14="http://schemas.microsoft.com/office/powerpoint/2010/main" val="789601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图片 134">
            <a:extLst>
              <a:ext uri="{FF2B5EF4-FFF2-40B4-BE49-F238E27FC236}">
                <a16:creationId xmlns:a16="http://schemas.microsoft.com/office/drawing/2014/main" id="{780AEA0E-DB60-5C74-8FD5-1D1E9D8EC9DA}"/>
              </a:ext>
            </a:extLst>
          </p:cNvPr>
          <p:cNvPicPr>
            <a:picLocks noChangeAspect="1"/>
          </p:cNvPicPr>
          <p:nvPr/>
        </p:nvPicPr>
        <p:blipFill>
          <a:blip r:embed="rId3"/>
          <a:stretch>
            <a:fillRect/>
          </a:stretch>
        </p:blipFill>
        <p:spPr>
          <a:xfrm>
            <a:off x="-11931" y="1416067"/>
            <a:ext cx="7012209" cy="5215548"/>
          </a:xfrm>
          <a:prstGeom prst="rect">
            <a:avLst/>
          </a:prstGeom>
        </p:spPr>
      </p:pic>
      <p:sp>
        <p:nvSpPr>
          <p:cNvPr id="2" name="矩形 1">
            <a:extLst>
              <a:ext uri="{FF2B5EF4-FFF2-40B4-BE49-F238E27FC236}">
                <a16:creationId xmlns:a16="http://schemas.microsoft.com/office/drawing/2014/main" id="{962AE913-2310-43B5-A748-E7AEC621009A}"/>
              </a:ext>
            </a:extLst>
          </p:cNvPr>
          <p:cNvSpPr/>
          <p:nvPr/>
        </p:nvSpPr>
        <p:spPr>
          <a:xfrm>
            <a:off x="5771" y="81474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116CFA83-2FE2-4B8D-9592-EA17C1A71E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ED6FFA26-B3CB-4930-9787-31EB86937CC3}"/>
              </a:ext>
            </a:extLst>
          </p:cNvPr>
          <p:cNvPicPr>
            <a:picLocks noChangeAspect="1"/>
          </p:cNvPicPr>
          <p:nvPr/>
        </p:nvPicPr>
        <p:blipFill rotWithShape="1">
          <a:blip r:embed="rId5">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sp>
        <p:nvSpPr>
          <p:cNvPr id="7" name="文本框 6">
            <a:extLst>
              <a:ext uri="{FF2B5EF4-FFF2-40B4-BE49-F238E27FC236}">
                <a16:creationId xmlns:a16="http://schemas.microsoft.com/office/drawing/2014/main" id="{CD956579-7D43-0392-3FCD-434CCDA7705E}"/>
              </a:ext>
            </a:extLst>
          </p:cNvPr>
          <p:cNvSpPr txBox="1"/>
          <p:nvPr/>
        </p:nvSpPr>
        <p:spPr>
          <a:xfrm>
            <a:off x="1145450" y="116632"/>
            <a:ext cx="9901100" cy="646331"/>
          </a:xfrm>
          <a:prstGeom prst="rect">
            <a:avLst/>
          </a:prstGeom>
          <a:noFill/>
        </p:spPr>
        <p:txBody>
          <a:bodyPr wrap="square" rtlCol="0">
            <a:spAutoFit/>
          </a:bodyPr>
          <a:lstStyle/>
          <a:p>
            <a:pPr algn="ctr"/>
            <a:r>
              <a:rPr lang="en-US" altLang="zh-CN" sz="3600" b="1" dirty="0">
                <a:solidFill>
                  <a:srgbClr val="004098"/>
                </a:solidFill>
                <a:latin typeface="Arial" panose="020B0604020202020204" pitchFamily="34" charset="0"/>
                <a:cs typeface="Arial" panose="020B0604020202020204" pitchFamily="34" charset="0"/>
              </a:rPr>
              <a:t>Slow extraction elements</a:t>
            </a:r>
          </a:p>
        </p:txBody>
      </p:sp>
      <p:graphicFrame>
        <p:nvGraphicFramePr>
          <p:cNvPr id="5" name="表格 4">
            <a:extLst>
              <a:ext uri="{FF2B5EF4-FFF2-40B4-BE49-F238E27FC236}">
                <a16:creationId xmlns:a16="http://schemas.microsoft.com/office/drawing/2014/main" id="{76BDAC01-5957-0A91-4202-0649EDBA4EFB}"/>
              </a:ext>
            </a:extLst>
          </p:cNvPr>
          <p:cNvGraphicFramePr>
            <a:graphicFrameLocks noGrp="1"/>
          </p:cNvGraphicFramePr>
          <p:nvPr>
            <p:extLst>
              <p:ext uri="{D42A27DB-BD31-4B8C-83A1-F6EECF244321}">
                <p14:modId xmlns:p14="http://schemas.microsoft.com/office/powerpoint/2010/main" val="735476484"/>
              </p:ext>
            </p:extLst>
          </p:nvPr>
        </p:nvGraphicFramePr>
        <p:xfrm>
          <a:off x="7091416" y="1041671"/>
          <a:ext cx="4824752" cy="2595880"/>
        </p:xfrm>
        <a:graphic>
          <a:graphicData uri="http://schemas.openxmlformats.org/drawingml/2006/table">
            <a:tbl>
              <a:tblPr firstRow="1" bandRow="1">
                <a:tableStyleId>{5C22544A-7EE6-4342-B048-85BDC9FD1C3A}</a:tableStyleId>
              </a:tblPr>
              <a:tblGrid>
                <a:gridCol w="3148038">
                  <a:extLst>
                    <a:ext uri="{9D8B030D-6E8A-4147-A177-3AD203B41FA5}">
                      <a16:colId xmlns:a16="http://schemas.microsoft.com/office/drawing/2014/main" val="1514391594"/>
                    </a:ext>
                  </a:extLst>
                </a:gridCol>
                <a:gridCol w="1676714">
                  <a:extLst>
                    <a:ext uri="{9D8B030D-6E8A-4147-A177-3AD203B41FA5}">
                      <a16:colId xmlns:a16="http://schemas.microsoft.com/office/drawing/2014/main" val="508315657"/>
                    </a:ext>
                  </a:extLst>
                </a:gridCol>
              </a:tblGrid>
              <a:tr h="370840">
                <a:tc>
                  <a:txBody>
                    <a:bodyPr/>
                    <a:lstStyle/>
                    <a:p>
                      <a:pPr algn="ctr"/>
                      <a:r>
                        <a:rPr lang="en-US" altLang="zh-CN" dirty="0"/>
                        <a:t>Elements</a:t>
                      </a:r>
                      <a:endParaRPr lang="zh-CN" altLang="en-US" dirty="0"/>
                    </a:p>
                  </a:txBody>
                  <a:tcPr anchor="ctr"/>
                </a:tc>
                <a:tc>
                  <a:txBody>
                    <a:bodyPr/>
                    <a:lstStyle/>
                    <a:p>
                      <a:pPr algn="ctr"/>
                      <a:r>
                        <a:rPr lang="en-US" altLang="zh-CN" dirty="0"/>
                        <a:t>Amount</a:t>
                      </a:r>
                      <a:endParaRPr lang="zh-CN" altLang="en-US" dirty="0"/>
                    </a:p>
                  </a:txBody>
                  <a:tcPr anchor="ctr"/>
                </a:tc>
                <a:extLst>
                  <a:ext uri="{0D108BD9-81ED-4DB2-BD59-A6C34878D82A}">
                    <a16:rowId xmlns:a16="http://schemas.microsoft.com/office/drawing/2014/main" val="1881813409"/>
                  </a:ext>
                </a:extLst>
              </a:tr>
              <a:tr h="370840">
                <a:tc>
                  <a:txBody>
                    <a:bodyPr/>
                    <a:lstStyle/>
                    <a:p>
                      <a:pPr algn="ctr"/>
                      <a:r>
                        <a:rPr lang="en-US" altLang="zh-CN" dirty="0"/>
                        <a:t>Dynamic bumpers</a:t>
                      </a:r>
                      <a:endParaRPr lang="zh-CN" altLang="en-US" dirty="0"/>
                    </a:p>
                  </a:txBody>
                  <a:tcPr anchor="ctr"/>
                </a:tc>
                <a:tc>
                  <a:txBody>
                    <a:bodyPr/>
                    <a:lstStyle/>
                    <a:p>
                      <a:pPr algn="ctr"/>
                      <a:r>
                        <a:rPr lang="en-US" altLang="zh-CN" dirty="0"/>
                        <a:t>3</a:t>
                      </a:r>
                      <a:endParaRPr lang="zh-CN" altLang="en-US" dirty="0"/>
                    </a:p>
                  </a:txBody>
                  <a:tcPr anchor="ctr"/>
                </a:tc>
                <a:extLst>
                  <a:ext uri="{0D108BD9-81ED-4DB2-BD59-A6C34878D82A}">
                    <a16:rowId xmlns:a16="http://schemas.microsoft.com/office/drawing/2014/main" val="2391370319"/>
                  </a:ext>
                </a:extLst>
              </a:tr>
              <a:tr h="370840">
                <a:tc>
                  <a:txBody>
                    <a:bodyPr/>
                    <a:lstStyle/>
                    <a:p>
                      <a:pPr algn="ctr"/>
                      <a:r>
                        <a:rPr lang="en-US" altLang="zh-CN" dirty="0"/>
                        <a:t>Electrostatic septum</a:t>
                      </a:r>
                      <a:endParaRPr lang="zh-CN" altLang="en-US" dirty="0"/>
                    </a:p>
                  </a:txBody>
                  <a:tcPr anchor="ctr"/>
                </a:tc>
                <a:tc>
                  <a:txBody>
                    <a:bodyPr/>
                    <a:lstStyle/>
                    <a:p>
                      <a:pPr algn="ctr"/>
                      <a:r>
                        <a:rPr lang="en-US" altLang="zh-CN" dirty="0"/>
                        <a:t>1</a:t>
                      </a:r>
                      <a:endParaRPr lang="zh-CN" altLang="en-US" dirty="0"/>
                    </a:p>
                  </a:txBody>
                  <a:tcPr anchor="ctr"/>
                </a:tc>
                <a:extLst>
                  <a:ext uri="{0D108BD9-81ED-4DB2-BD59-A6C34878D82A}">
                    <a16:rowId xmlns:a16="http://schemas.microsoft.com/office/drawing/2014/main" val="568907874"/>
                  </a:ext>
                </a:extLst>
              </a:tr>
              <a:tr h="370840">
                <a:tc>
                  <a:txBody>
                    <a:bodyPr/>
                    <a:lstStyle/>
                    <a:p>
                      <a:pPr algn="ctr"/>
                      <a:r>
                        <a:rPr lang="en-US" altLang="zh-CN" dirty="0"/>
                        <a:t>Magnetic septa</a:t>
                      </a:r>
                      <a:endParaRPr lang="zh-CN" altLang="en-US" dirty="0"/>
                    </a:p>
                  </a:txBody>
                  <a:tcPr anchor="ctr"/>
                </a:tc>
                <a:tc>
                  <a:txBody>
                    <a:bodyPr/>
                    <a:lstStyle/>
                    <a:p>
                      <a:pPr algn="ctr"/>
                      <a:r>
                        <a:rPr lang="en-US" altLang="zh-CN" dirty="0"/>
                        <a:t>2</a:t>
                      </a:r>
                      <a:endParaRPr lang="zh-CN" altLang="en-US" dirty="0"/>
                    </a:p>
                  </a:txBody>
                  <a:tcPr anchor="ctr"/>
                </a:tc>
                <a:extLst>
                  <a:ext uri="{0D108BD9-81ED-4DB2-BD59-A6C34878D82A}">
                    <a16:rowId xmlns:a16="http://schemas.microsoft.com/office/drawing/2014/main" val="1877288728"/>
                  </a:ext>
                </a:extLst>
              </a:tr>
              <a:tr h="370840">
                <a:tc>
                  <a:txBody>
                    <a:bodyPr/>
                    <a:lstStyle/>
                    <a:p>
                      <a:pPr algn="ctr"/>
                      <a:r>
                        <a:rPr lang="en-US" altLang="zh-CN" dirty="0"/>
                        <a:t>Transverse RF exciter(RF-KO)</a:t>
                      </a:r>
                      <a:endParaRPr lang="zh-CN" altLang="en-US" dirty="0"/>
                    </a:p>
                  </a:txBody>
                  <a:tcPr anchor="ctr"/>
                </a:tc>
                <a:tc>
                  <a:txBody>
                    <a:bodyPr/>
                    <a:lstStyle/>
                    <a:p>
                      <a:pPr algn="ctr"/>
                      <a:r>
                        <a:rPr lang="en-US" altLang="zh-CN" dirty="0"/>
                        <a:t>1</a:t>
                      </a:r>
                      <a:endParaRPr lang="zh-CN" altLang="en-US" dirty="0"/>
                    </a:p>
                  </a:txBody>
                  <a:tcPr anchor="ctr"/>
                </a:tc>
                <a:extLst>
                  <a:ext uri="{0D108BD9-81ED-4DB2-BD59-A6C34878D82A}">
                    <a16:rowId xmlns:a16="http://schemas.microsoft.com/office/drawing/2014/main" val="348806547"/>
                  </a:ext>
                </a:extLst>
              </a:tr>
              <a:tr h="370840">
                <a:tc>
                  <a:txBody>
                    <a:bodyPr/>
                    <a:lstStyle/>
                    <a:p>
                      <a:pPr algn="ctr"/>
                      <a:r>
                        <a:rPr lang="en-US" altLang="zh-CN" dirty="0"/>
                        <a:t>Chromaticity </a:t>
                      </a:r>
                      <a:r>
                        <a:rPr lang="en-US" altLang="zh-CN" dirty="0" err="1"/>
                        <a:t>sextupoles</a:t>
                      </a:r>
                      <a:endParaRPr lang="zh-CN" altLang="en-US" dirty="0"/>
                    </a:p>
                  </a:txBody>
                  <a:tcPr anchor="ctr"/>
                </a:tc>
                <a:tc>
                  <a:txBody>
                    <a:bodyPr/>
                    <a:lstStyle/>
                    <a:p>
                      <a:pPr algn="ctr"/>
                      <a:r>
                        <a:rPr lang="en-US" altLang="zh-CN" dirty="0"/>
                        <a:t>4</a:t>
                      </a:r>
                      <a:endParaRPr lang="zh-CN" altLang="en-US" dirty="0"/>
                    </a:p>
                  </a:txBody>
                  <a:tcPr anchor="ctr"/>
                </a:tc>
                <a:extLst>
                  <a:ext uri="{0D108BD9-81ED-4DB2-BD59-A6C34878D82A}">
                    <a16:rowId xmlns:a16="http://schemas.microsoft.com/office/drawing/2014/main" val="486318704"/>
                  </a:ext>
                </a:extLst>
              </a:tr>
              <a:tr h="370840">
                <a:tc>
                  <a:txBody>
                    <a:bodyPr/>
                    <a:lstStyle/>
                    <a:p>
                      <a:pPr algn="ctr"/>
                      <a:r>
                        <a:rPr lang="en-US" altLang="zh-CN" dirty="0"/>
                        <a:t> Resonance </a:t>
                      </a:r>
                      <a:r>
                        <a:rPr lang="en-US" altLang="zh-CN" dirty="0" err="1"/>
                        <a:t>sextupoles</a:t>
                      </a:r>
                      <a:endParaRPr lang="zh-CN" altLang="en-US" dirty="0"/>
                    </a:p>
                  </a:txBody>
                  <a:tcPr anchor="ctr"/>
                </a:tc>
                <a:tc>
                  <a:txBody>
                    <a:bodyPr/>
                    <a:lstStyle/>
                    <a:p>
                      <a:pPr algn="ctr"/>
                      <a:r>
                        <a:rPr lang="en-US" altLang="zh-CN" dirty="0"/>
                        <a:t>4</a:t>
                      </a:r>
                      <a:endParaRPr lang="zh-CN" altLang="en-US" dirty="0"/>
                    </a:p>
                  </a:txBody>
                  <a:tcPr anchor="ctr"/>
                </a:tc>
                <a:extLst>
                  <a:ext uri="{0D108BD9-81ED-4DB2-BD59-A6C34878D82A}">
                    <a16:rowId xmlns:a16="http://schemas.microsoft.com/office/drawing/2014/main" val="3586540744"/>
                  </a:ext>
                </a:extLst>
              </a:tr>
            </a:tbl>
          </a:graphicData>
        </a:graphic>
      </p:graphicFrame>
      <p:graphicFrame>
        <p:nvGraphicFramePr>
          <p:cNvPr id="13" name="表格 16">
            <a:extLst>
              <a:ext uri="{FF2B5EF4-FFF2-40B4-BE49-F238E27FC236}">
                <a16:creationId xmlns:a16="http://schemas.microsoft.com/office/drawing/2014/main" id="{EB771C4B-C71F-4F7F-8572-01AC8649DFFB}"/>
              </a:ext>
            </a:extLst>
          </p:cNvPr>
          <p:cNvGraphicFramePr>
            <a:graphicFrameLocks noGrp="1"/>
          </p:cNvGraphicFramePr>
          <p:nvPr>
            <p:extLst>
              <p:ext uri="{D42A27DB-BD31-4B8C-83A1-F6EECF244321}">
                <p14:modId xmlns:p14="http://schemas.microsoft.com/office/powerpoint/2010/main" val="1039869976"/>
              </p:ext>
            </p:extLst>
          </p:nvPr>
        </p:nvGraphicFramePr>
        <p:xfrm>
          <a:off x="7090117" y="4013535"/>
          <a:ext cx="4824117" cy="1989020"/>
        </p:xfrm>
        <a:graphic>
          <a:graphicData uri="http://schemas.openxmlformats.org/drawingml/2006/table">
            <a:tbl>
              <a:tblPr firstRow="1" bandRow="1">
                <a:tableStyleId>{BC89EF96-8CEA-46FF-86C4-4CE0E7609802}</a:tableStyleId>
              </a:tblPr>
              <a:tblGrid>
                <a:gridCol w="3290359">
                  <a:extLst>
                    <a:ext uri="{9D8B030D-6E8A-4147-A177-3AD203B41FA5}">
                      <a16:colId xmlns:a16="http://schemas.microsoft.com/office/drawing/2014/main" val="4075815717"/>
                    </a:ext>
                  </a:extLst>
                </a:gridCol>
                <a:gridCol w="1533758">
                  <a:extLst>
                    <a:ext uri="{9D8B030D-6E8A-4147-A177-3AD203B41FA5}">
                      <a16:colId xmlns:a16="http://schemas.microsoft.com/office/drawing/2014/main" val="19539193"/>
                    </a:ext>
                  </a:extLst>
                </a:gridCol>
              </a:tblGrid>
              <a:tr h="642634">
                <a:tc>
                  <a:txBody>
                    <a:bodyPr/>
                    <a:lstStyle/>
                    <a:p>
                      <a:r>
                        <a:rPr lang="en-US" altLang="zh-CN" sz="1400" b="1"/>
                        <a:t>Maximum extraction </a:t>
                      </a:r>
                      <a:r>
                        <a:rPr lang="en-US" altLang="zh-CN" sz="1400" b="1" dirty="0"/>
                        <a:t>energy (MeV/u)</a:t>
                      </a:r>
                      <a:endParaRPr lang="zh-CN" altLang="en-US" sz="1400" b="1" dirty="0"/>
                    </a:p>
                  </a:txBody>
                  <a:tcPr anchor="ctr"/>
                </a:tc>
                <a:tc>
                  <a:txBody>
                    <a:bodyPr/>
                    <a:lstStyle/>
                    <a:p>
                      <a:r>
                        <a:rPr lang="en-US" altLang="zh-CN" sz="1400" b="1" dirty="0">
                          <a:solidFill>
                            <a:schemeClr val="tx1"/>
                          </a:solidFill>
                        </a:rPr>
                        <a:t>7 (</a:t>
                      </a:r>
                      <a:r>
                        <a:rPr lang="en-US" altLang="zh-CN" sz="1400" b="1" baseline="30000" dirty="0">
                          <a:solidFill>
                            <a:schemeClr val="tx1"/>
                          </a:solidFill>
                        </a:rPr>
                        <a:t>209</a:t>
                      </a:r>
                      <a:r>
                        <a:rPr lang="en-US" altLang="zh-CN" sz="1400" b="1" kern="1200" dirty="0">
                          <a:solidFill>
                            <a:schemeClr val="tx1"/>
                          </a:solidFill>
                          <a:latin typeface="Arial" panose="020B0604020202020204" pitchFamily="34" charset="0"/>
                          <a:cs typeface="Arial" panose="020B0604020202020204" pitchFamily="34" charset="0"/>
                        </a:rPr>
                        <a:t>Bi</a:t>
                      </a:r>
                      <a:r>
                        <a:rPr lang="en-US" altLang="zh-CN" sz="1400" b="1" kern="1200" baseline="30000" dirty="0">
                          <a:solidFill>
                            <a:schemeClr val="tx1"/>
                          </a:solidFill>
                          <a:latin typeface="Arial" panose="020B0604020202020204" pitchFamily="34" charset="0"/>
                          <a:cs typeface="Arial" panose="020B0604020202020204" pitchFamily="34" charset="0"/>
                        </a:rPr>
                        <a:t>32+</a:t>
                      </a:r>
                      <a:r>
                        <a:rPr lang="en-US" altLang="zh-CN" sz="1400" b="1" dirty="0">
                          <a:solidFill>
                            <a:schemeClr val="tx1"/>
                          </a:solidFill>
                        </a:rPr>
                        <a:t>)</a:t>
                      </a:r>
                      <a:endParaRPr lang="zh-CN" altLang="en-US" sz="1600" b="1" dirty="0">
                        <a:solidFill>
                          <a:schemeClr val="tx1"/>
                        </a:solidFill>
                      </a:endParaRPr>
                    </a:p>
                  </a:txBody>
                  <a:tcPr anchor="ctr"/>
                </a:tc>
                <a:extLst>
                  <a:ext uri="{0D108BD9-81ED-4DB2-BD59-A6C34878D82A}">
                    <a16:rowId xmlns:a16="http://schemas.microsoft.com/office/drawing/2014/main" val="708184050"/>
                  </a:ext>
                </a:extLst>
              </a:tr>
              <a:tr h="642634">
                <a:tc>
                  <a:txBody>
                    <a:bodyPr/>
                    <a:lstStyle/>
                    <a:p>
                      <a:r>
                        <a:rPr lang="en-US" altLang="zh-CN" sz="1400" b="1">
                          <a:solidFill>
                            <a:srgbClr val="C00000"/>
                          </a:solidFill>
                        </a:rPr>
                        <a:t>Maximum extraction </a:t>
                      </a:r>
                      <a:r>
                        <a:rPr lang="en-US" altLang="zh-CN" sz="1400" b="1" dirty="0">
                          <a:solidFill>
                            <a:srgbClr val="C00000"/>
                          </a:solidFill>
                        </a:rPr>
                        <a:t>emittance H/V </a:t>
                      </a:r>
                    </a:p>
                    <a:p>
                      <a:r>
                        <a:rPr lang="en-US" altLang="zh-CN" sz="1400" b="1" dirty="0">
                          <a:solidFill>
                            <a:srgbClr val="C00000"/>
                          </a:solidFill>
                        </a:rPr>
                        <a:t>(π mm*mrad)</a:t>
                      </a:r>
                      <a:endParaRPr lang="zh-CN" altLang="en-US" sz="1400" b="1" dirty="0">
                        <a:solidFill>
                          <a:srgbClr val="C00000"/>
                        </a:solidFill>
                      </a:endParaRPr>
                    </a:p>
                  </a:txBody>
                  <a:tcPr anchor="ctr"/>
                </a:tc>
                <a:tc>
                  <a:txBody>
                    <a:bodyPr/>
                    <a:lstStyle/>
                    <a:p>
                      <a:r>
                        <a:rPr lang="en-US" altLang="zh-CN" sz="1400" b="1" baseline="0" dirty="0">
                          <a:solidFill>
                            <a:srgbClr val="C00000"/>
                          </a:solidFill>
                        </a:rPr>
                        <a:t>110/15</a:t>
                      </a:r>
                      <a:r>
                        <a:rPr lang="en-US" altLang="zh-CN" sz="1400" b="1" dirty="0">
                          <a:solidFill>
                            <a:srgbClr val="C00000"/>
                          </a:solidFill>
                        </a:rPr>
                        <a:t> (</a:t>
                      </a:r>
                      <a:r>
                        <a:rPr lang="en-US" altLang="zh-CN" sz="1400" b="1" baseline="30000" dirty="0">
                          <a:solidFill>
                            <a:srgbClr val="C00000"/>
                          </a:solidFill>
                        </a:rPr>
                        <a:t>209</a:t>
                      </a:r>
                      <a:r>
                        <a:rPr lang="en-US" altLang="zh-CN" sz="1400" b="1" kern="1200" dirty="0">
                          <a:solidFill>
                            <a:srgbClr val="C00000"/>
                          </a:solidFill>
                          <a:latin typeface="Arial" panose="020B0604020202020204" pitchFamily="34" charset="0"/>
                          <a:cs typeface="Arial" panose="020B0604020202020204" pitchFamily="34" charset="0"/>
                        </a:rPr>
                        <a:t>Bi</a:t>
                      </a:r>
                      <a:r>
                        <a:rPr lang="en-US" altLang="zh-CN" sz="1400" b="1" kern="1200" baseline="30000" dirty="0">
                          <a:solidFill>
                            <a:srgbClr val="C00000"/>
                          </a:solidFill>
                          <a:latin typeface="Arial" panose="020B0604020202020204" pitchFamily="34" charset="0"/>
                          <a:cs typeface="Arial" panose="020B0604020202020204" pitchFamily="34" charset="0"/>
                        </a:rPr>
                        <a:t>32+</a:t>
                      </a:r>
                      <a:r>
                        <a:rPr lang="en-US" altLang="zh-CN" sz="1400" b="1" dirty="0">
                          <a:solidFill>
                            <a:srgbClr val="C00000"/>
                          </a:solidFill>
                        </a:rPr>
                        <a:t>)</a:t>
                      </a:r>
                      <a:endParaRPr lang="zh-CN" altLang="en-US" sz="1600" b="1" dirty="0">
                        <a:solidFill>
                          <a:srgbClr val="C00000"/>
                        </a:solidFill>
                      </a:endParaRPr>
                    </a:p>
                  </a:txBody>
                  <a:tcPr anchor="ctr"/>
                </a:tc>
                <a:extLst>
                  <a:ext uri="{0D108BD9-81ED-4DB2-BD59-A6C34878D82A}">
                    <a16:rowId xmlns:a16="http://schemas.microsoft.com/office/drawing/2014/main" val="1781722612"/>
                  </a:ext>
                </a:extLst>
              </a:tr>
              <a:tr h="351876">
                <a:tc>
                  <a:txBody>
                    <a:bodyPr/>
                    <a:lstStyle/>
                    <a:p>
                      <a:r>
                        <a:rPr lang="en-US" altLang="zh-CN" sz="1400" b="1" dirty="0"/>
                        <a:t>Extraction flattop duration(s)</a:t>
                      </a:r>
                      <a:endParaRPr lang="zh-CN" altLang="en-US" sz="1400" b="1" dirty="0"/>
                    </a:p>
                  </a:txBody>
                  <a:tcPr anchor="ctr"/>
                </a:tc>
                <a:tc>
                  <a:txBody>
                    <a:bodyPr/>
                    <a:lstStyle/>
                    <a:p>
                      <a:r>
                        <a:rPr lang="en-US" altLang="zh-CN" sz="1400" b="1" dirty="0"/>
                        <a:t>1~8</a:t>
                      </a:r>
                      <a:endParaRPr lang="zh-CN" altLang="en-US" sz="1400" b="1" baseline="30000" dirty="0"/>
                    </a:p>
                  </a:txBody>
                  <a:tcPr anchor="ctr"/>
                </a:tc>
                <a:extLst>
                  <a:ext uri="{0D108BD9-81ED-4DB2-BD59-A6C34878D82A}">
                    <a16:rowId xmlns:a16="http://schemas.microsoft.com/office/drawing/2014/main" val="3615380278"/>
                  </a:ext>
                </a:extLst>
              </a:tr>
              <a:tr h="351876">
                <a:tc>
                  <a:txBody>
                    <a:bodyPr/>
                    <a:lstStyle/>
                    <a:p>
                      <a:pPr marL="0" algn="l" defTabSz="914400" rtl="0" eaLnBrk="1" latinLnBrk="0" hangingPunct="1"/>
                      <a:r>
                        <a:rPr lang="en-US" altLang="zh-CN" sz="1400" b="1" kern="1200" dirty="0">
                          <a:solidFill>
                            <a:srgbClr val="C00000"/>
                          </a:solidFill>
                          <a:latin typeface="+mn-lt"/>
                          <a:ea typeface="+mn-ea"/>
                          <a:cs typeface="+mn-cs"/>
                        </a:rPr>
                        <a:t>Extraction efficiency</a:t>
                      </a:r>
                      <a:endParaRPr lang="zh-CN" altLang="en-US" sz="1400" b="1" kern="1200" dirty="0">
                        <a:solidFill>
                          <a:srgbClr val="C00000"/>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1" kern="1200" dirty="0">
                          <a:solidFill>
                            <a:srgbClr val="C00000"/>
                          </a:solidFill>
                          <a:latin typeface="+mn-lt"/>
                          <a:ea typeface="+mn-ea"/>
                          <a:cs typeface="+mn-cs"/>
                        </a:rPr>
                        <a:t>≥ </a:t>
                      </a:r>
                      <a:r>
                        <a:rPr lang="en-US" altLang="zh-CN" sz="1400" b="1" kern="1200" dirty="0">
                          <a:solidFill>
                            <a:srgbClr val="C00000"/>
                          </a:solidFill>
                          <a:latin typeface="+mn-lt"/>
                          <a:ea typeface="+mn-ea"/>
                          <a:cs typeface="+mn-cs"/>
                        </a:rPr>
                        <a:t>90%</a:t>
                      </a:r>
                      <a:endParaRPr lang="zh-CN" altLang="en-US" sz="1400" b="1" kern="1200" dirty="0">
                        <a:solidFill>
                          <a:srgbClr val="C00000"/>
                        </a:solidFill>
                        <a:latin typeface="+mn-lt"/>
                        <a:ea typeface="+mn-ea"/>
                        <a:cs typeface="+mn-cs"/>
                      </a:endParaRPr>
                    </a:p>
                  </a:txBody>
                  <a:tcPr anchor="ctr"/>
                </a:tc>
                <a:extLst>
                  <a:ext uri="{0D108BD9-81ED-4DB2-BD59-A6C34878D82A}">
                    <a16:rowId xmlns:a16="http://schemas.microsoft.com/office/drawing/2014/main" val="1629009178"/>
                  </a:ext>
                </a:extLst>
              </a:tr>
            </a:tbl>
          </a:graphicData>
        </a:graphic>
      </p:graphicFrame>
      <p:sp>
        <p:nvSpPr>
          <p:cNvPr id="6" name="文本框 5">
            <a:extLst>
              <a:ext uri="{FF2B5EF4-FFF2-40B4-BE49-F238E27FC236}">
                <a16:creationId xmlns:a16="http://schemas.microsoft.com/office/drawing/2014/main" id="{EB2240DE-1B8A-F1FD-51CA-3372FC24DB54}"/>
              </a:ext>
            </a:extLst>
          </p:cNvPr>
          <p:cNvSpPr txBox="1"/>
          <p:nvPr/>
        </p:nvSpPr>
        <p:spPr>
          <a:xfrm>
            <a:off x="6891885" y="6169950"/>
            <a:ext cx="5220580" cy="461665"/>
          </a:xfrm>
          <a:prstGeom prst="rect">
            <a:avLst/>
          </a:prstGeom>
          <a:noFill/>
          <a:ln w="19050">
            <a:noFill/>
            <a:prstDash val="solid"/>
          </a:ln>
        </p:spPr>
        <p:txBody>
          <a:bodyPr wrap="square" rtlCol="0">
            <a:spAutoFit/>
          </a:bodyPr>
          <a:lstStyle/>
          <a:p>
            <a:r>
              <a:rPr lang="en-US" altLang="zh-CN" sz="2400" b="1" dirty="0">
                <a:solidFill>
                  <a:srgbClr val="0000FF"/>
                </a:solidFill>
                <a:latin typeface="Arial" panose="020B0604020202020204" pitchFamily="34" charset="0"/>
                <a:cs typeface="Arial" panose="020B0604020202020204" pitchFamily="34" charset="0"/>
              </a:rPr>
              <a:t>Difficult for ultra-large emittance !</a:t>
            </a:r>
            <a:endParaRPr lang="zh-CN" altLang="en-US" sz="2400" b="1" dirty="0">
              <a:solidFill>
                <a:srgbClr val="002060"/>
              </a:solidFill>
              <a:latin typeface="Arial" panose="020B0604020202020204" pitchFamily="34" charset="0"/>
              <a:cs typeface="Arial" panose="020B0604020202020204" pitchFamily="34" charset="0"/>
            </a:endParaRPr>
          </a:p>
        </p:txBody>
      </p:sp>
      <p:sp>
        <p:nvSpPr>
          <p:cNvPr id="8" name="箭头: 左弧形 7">
            <a:extLst>
              <a:ext uri="{FF2B5EF4-FFF2-40B4-BE49-F238E27FC236}">
                <a16:creationId xmlns:a16="http://schemas.microsoft.com/office/drawing/2014/main" id="{A55E994F-E4AB-15CA-5A41-DD0521618581}"/>
              </a:ext>
            </a:extLst>
          </p:cNvPr>
          <p:cNvSpPr/>
          <p:nvPr/>
        </p:nvSpPr>
        <p:spPr>
          <a:xfrm>
            <a:off x="6528048" y="5869448"/>
            <a:ext cx="432048" cy="601003"/>
          </a:xfrm>
          <a:prstGeom prst="curved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文本框 8">
            <a:extLst>
              <a:ext uri="{FF2B5EF4-FFF2-40B4-BE49-F238E27FC236}">
                <a16:creationId xmlns:a16="http://schemas.microsoft.com/office/drawing/2014/main" id="{AE9FE9C3-12CE-BCB4-9608-DCC23DCCAA0E}"/>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7</a:t>
            </a:r>
          </a:p>
        </p:txBody>
      </p:sp>
    </p:spTree>
    <p:extLst>
      <p:ext uri="{BB962C8B-B14F-4D97-AF65-F5344CB8AC3E}">
        <p14:creationId xmlns:p14="http://schemas.microsoft.com/office/powerpoint/2010/main" val="1703675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5F93B079-EC8B-122A-56B0-DBDE974E6449}"/>
              </a:ext>
            </a:extLst>
          </p:cNvPr>
          <p:cNvPicPr>
            <a:picLocks noChangeAspect="1"/>
          </p:cNvPicPr>
          <p:nvPr/>
        </p:nvPicPr>
        <p:blipFill rotWithShape="1">
          <a:blip r:embed="rId3"/>
          <a:srcRect t="6907"/>
          <a:stretch/>
        </p:blipFill>
        <p:spPr>
          <a:xfrm>
            <a:off x="6616974" y="4190368"/>
            <a:ext cx="5557526" cy="2233573"/>
          </a:xfrm>
          <a:prstGeom prst="rect">
            <a:avLst/>
          </a:prstGeom>
        </p:spPr>
      </p:pic>
      <p:sp>
        <p:nvSpPr>
          <p:cNvPr id="2" name="矩形 1">
            <a:extLst>
              <a:ext uri="{FF2B5EF4-FFF2-40B4-BE49-F238E27FC236}">
                <a16:creationId xmlns:a16="http://schemas.microsoft.com/office/drawing/2014/main" id="{962AE913-2310-43B5-A748-E7AEC621009A}"/>
              </a:ext>
            </a:extLst>
          </p:cNvPr>
          <p:cNvSpPr/>
          <p:nvPr/>
        </p:nvSpPr>
        <p:spPr>
          <a:xfrm>
            <a:off x="5771" y="814743"/>
            <a:ext cx="12192000" cy="72000"/>
          </a:xfrm>
          <a:prstGeom prst="rect">
            <a:avLst/>
          </a:prstGeom>
          <a:solidFill>
            <a:srgbClr val="4472C4">
              <a:lumMod val="75000"/>
            </a:srgbClr>
          </a:solidFill>
        </p:spPr>
        <p:txBody>
          <a:bodyPr lIns="269875" tIns="34925" rIns="91440" bIns="34925"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116CFA83-2FE2-4B8D-9592-EA17C1A71E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5613"/>
          <a:stretch/>
        </p:blipFill>
        <p:spPr bwMode="auto">
          <a:xfrm>
            <a:off x="355674" y="79709"/>
            <a:ext cx="681430" cy="648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ED6FFA26-B3CB-4930-9787-31EB86937CC3}"/>
              </a:ext>
            </a:extLst>
          </p:cNvPr>
          <p:cNvPicPr>
            <a:picLocks noChangeAspect="1"/>
          </p:cNvPicPr>
          <p:nvPr/>
        </p:nvPicPr>
        <p:blipFill rotWithShape="1">
          <a:blip r:embed="rId5">
            <a:extLst>
              <a:ext uri="{28A0092B-C50C-407E-A947-70E740481C1C}">
                <a14:useLocalDpi xmlns:a14="http://schemas.microsoft.com/office/drawing/2010/main" val="0"/>
              </a:ext>
            </a:extLst>
          </a:blip>
          <a:srcRect r="81736"/>
          <a:stretch>
            <a:fillRect/>
          </a:stretch>
        </p:blipFill>
        <p:spPr>
          <a:xfrm>
            <a:off x="11220217" y="92487"/>
            <a:ext cx="695316" cy="576983"/>
          </a:xfrm>
          <a:prstGeom prst="rect">
            <a:avLst/>
          </a:prstGeom>
          <a:effectLst/>
        </p:spPr>
      </p:pic>
      <p:sp>
        <p:nvSpPr>
          <p:cNvPr id="7" name="文本框 6">
            <a:extLst>
              <a:ext uri="{FF2B5EF4-FFF2-40B4-BE49-F238E27FC236}">
                <a16:creationId xmlns:a16="http://schemas.microsoft.com/office/drawing/2014/main" id="{CD956579-7D43-0392-3FCD-434CCDA7705E}"/>
              </a:ext>
            </a:extLst>
          </p:cNvPr>
          <p:cNvSpPr txBox="1"/>
          <p:nvPr/>
        </p:nvSpPr>
        <p:spPr>
          <a:xfrm>
            <a:off x="1145450" y="116632"/>
            <a:ext cx="9901100" cy="646331"/>
          </a:xfrm>
          <a:prstGeom prst="rect">
            <a:avLst/>
          </a:prstGeom>
          <a:noFill/>
        </p:spPr>
        <p:txBody>
          <a:bodyPr wrap="square" rtlCol="0">
            <a:spAutoFit/>
          </a:bodyPr>
          <a:lstStyle/>
          <a:p>
            <a:pPr algn="ctr"/>
            <a:r>
              <a:rPr lang="en-US" altLang="zh-CN" sz="3600" b="1" dirty="0">
                <a:solidFill>
                  <a:srgbClr val="004098"/>
                </a:solidFill>
                <a:latin typeface="Arial" panose="020B0604020202020204" pitchFamily="34" charset="0"/>
                <a:cs typeface="Arial" panose="020B0604020202020204" pitchFamily="34" charset="0"/>
              </a:rPr>
              <a:t>Slow extraction schemes </a:t>
            </a:r>
          </a:p>
        </p:txBody>
      </p:sp>
      <p:sp>
        <p:nvSpPr>
          <p:cNvPr id="10" name="文本框 9">
            <a:extLst>
              <a:ext uri="{FF2B5EF4-FFF2-40B4-BE49-F238E27FC236}">
                <a16:creationId xmlns:a16="http://schemas.microsoft.com/office/drawing/2014/main" id="{8E24C1EA-9956-B26F-DB36-620397B7A4A1}"/>
              </a:ext>
            </a:extLst>
          </p:cNvPr>
          <p:cNvSpPr txBox="1"/>
          <p:nvPr/>
        </p:nvSpPr>
        <p:spPr>
          <a:xfrm>
            <a:off x="162018" y="1685844"/>
            <a:ext cx="6228692" cy="2308324"/>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b="1" dirty="0">
                <a:solidFill>
                  <a:srgbClr val="002060"/>
                </a:solidFill>
                <a:latin typeface="Arial" panose="020B0604020202020204" pitchFamily="34" charset="0"/>
                <a:cs typeface="Arial" panose="020B0604020202020204" pitchFamily="34" charset="0"/>
              </a:rPr>
              <a:t>Chromaticity </a:t>
            </a:r>
            <a:r>
              <a:rPr lang="en-US" altLang="zh-CN" sz="2400" b="1" dirty="0" err="1">
                <a:solidFill>
                  <a:srgbClr val="002060"/>
                </a:solidFill>
                <a:latin typeface="Arial" panose="020B0604020202020204" pitchFamily="34" charset="0"/>
                <a:cs typeface="Arial" panose="020B0604020202020204" pitchFamily="34" charset="0"/>
              </a:rPr>
              <a:t>sextupoles</a:t>
            </a:r>
            <a:r>
              <a:rPr lang="en-US" altLang="zh-CN" sz="2400" b="1" dirty="0">
                <a:solidFill>
                  <a:srgbClr val="002060"/>
                </a:solidFill>
                <a:latin typeface="Arial" panose="020B0604020202020204" pitchFamily="34" charset="0"/>
                <a:cs typeface="Arial" panose="020B0604020202020204" pitchFamily="34" charset="0"/>
              </a:rPr>
              <a:t> </a:t>
            </a:r>
          </a:p>
          <a:p>
            <a:r>
              <a:rPr lang="zh-CN" altLang="en-US" sz="2400" b="1" dirty="0">
                <a:solidFill>
                  <a:srgbClr val="002060"/>
                </a:solidFill>
                <a:latin typeface="Arial" panose="020B0604020202020204" pitchFamily="34" charset="0"/>
                <a:cs typeface="Arial" panose="020B0604020202020204" pitchFamily="34" charset="0"/>
              </a:rPr>
              <a:t>→</a:t>
            </a:r>
            <a:r>
              <a:rPr lang="en-US" altLang="zh-CN" sz="2400" b="1" dirty="0">
                <a:solidFill>
                  <a:srgbClr val="002060"/>
                </a:solidFill>
                <a:latin typeface="Arial" panose="020B0604020202020204" pitchFamily="34" charset="0"/>
                <a:cs typeface="Arial" panose="020B0604020202020204" pitchFamily="34" charset="0"/>
              </a:rPr>
              <a:t>Hardt condition</a:t>
            </a:r>
          </a:p>
          <a:p>
            <a:pPr marL="342900" indent="-342900">
              <a:buFont typeface="Wingdings" panose="05000000000000000000" pitchFamily="2" charset="2"/>
              <a:buChar char="p"/>
            </a:pPr>
            <a:r>
              <a:rPr lang="en-US" altLang="zh-CN" sz="2400" b="1" dirty="0">
                <a:solidFill>
                  <a:srgbClr val="002060"/>
                </a:solidFill>
                <a:latin typeface="Arial" panose="020B0604020202020204" pitchFamily="34" charset="0"/>
                <a:cs typeface="Arial" panose="020B0604020202020204" pitchFamily="34" charset="0"/>
              </a:rPr>
              <a:t>Resonance </a:t>
            </a:r>
            <a:r>
              <a:rPr lang="en-US" altLang="zh-CN" sz="2400" b="1" dirty="0" err="1">
                <a:solidFill>
                  <a:srgbClr val="002060"/>
                </a:solidFill>
                <a:latin typeface="Arial" panose="020B0604020202020204" pitchFamily="34" charset="0"/>
                <a:cs typeface="Arial" panose="020B0604020202020204" pitchFamily="34" charset="0"/>
              </a:rPr>
              <a:t>sextupoles</a:t>
            </a:r>
            <a:r>
              <a:rPr lang="zh-CN" altLang="en-US" sz="2400" b="1" dirty="0">
                <a:solidFill>
                  <a:srgbClr val="002060"/>
                </a:solidFill>
                <a:latin typeface="Arial" panose="020B0604020202020204" pitchFamily="34" charset="0"/>
                <a:cs typeface="Arial" panose="020B0604020202020204" pitchFamily="34" charset="0"/>
              </a:rPr>
              <a:t>→</a:t>
            </a:r>
            <a:r>
              <a:rPr lang="en-US" altLang="zh-CN" sz="2400" b="1" dirty="0">
                <a:solidFill>
                  <a:srgbClr val="002060"/>
                </a:solidFill>
                <a:latin typeface="Arial" panose="020B0604020202020204" pitchFamily="34" charset="0"/>
                <a:cs typeface="Arial" panose="020B0604020202020204" pitchFamily="34" charset="0"/>
              </a:rPr>
              <a:t>A triangular </a:t>
            </a:r>
            <a:r>
              <a:rPr lang="en-US" altLang="zh-CN" sz="2400" b="1" dirty="0">
                <a:solidFill>
                  <a:srgbClr val="C00000"/>
                </a:solidFill>
                <a:latin typeface="Arial" panose="020B0604020202020204" pitchFamily="34" charset="0"/>
                <a:cs typeface="Arial" panose="020B0604020202020204" pitchFamily="34" charset="0"/>
              </a:rPr>
              <a:t>stable region </a:t>
            </a:r>
            <a:r>
              <a:rPr lang="en-US" altLang="zh-CN" sz="2400" b="1" dirty="0">
                <a:solidFill>
                  <a:srgbClr val="002060"/>
                </a:solidFill>
                <a:latin typeface="Arial" panose="020B0604020202020204" pitchFamily="34" charset="0"/>
                <a:cs typeface="Arial" panose="020B0604020202020204" pitchFamily="34" charset="0"/>
              </a:rPr>
              <a:t>in the phase space</a:t>
            </a:r>
          </a:p>
          <a:p>
            <a:pPr marL="342900" indent="-342900">
              <a:buFont typeface="Wingdings" panose="05000000000000000000" pitchFamily="2" charset="2"/>
              <a:buChar char="p"/>
            </a:pPr>
            <a:r>
              <a:rPr lang="en-US" altLang="zh-CN" sz="2400" b="1" dirty="0">
                <a:solidFill>
                  <a:srgbClr val="002060"/>
                </a:solidFill>
                <a:latin typeface="Arial" panose="020B0604020202020204" pitchFamily="34" charset="0"/>
                <a:cs typeface="Arial" panose="020B0604020202020204" pitchFamily="34" charset="0"/>
              </a:rPr>
              <a:t>RF-knockout</a:t>
            </a:r>
            <a:r>
              <a:rPr lang="zh-CN" altLang="en-US" sz="2400" b="1" dirty="0">
                <a:solidFill>
                  <a:srgbClr val="002060"/>
                </a:solidFill>
                <a:latin typeface="Arial" panose="020B0604020202020204" pitchFamily="34" charset="0"/>
                <a:cs typeface="Arial" panose="020B0604020202020204" pitchFamily="34" charset="0"/>
              </a:rPr>
              <a:t>→ </a:t>
            </a:r>
            <a:r>
              <a:rPr lang="en-US" altLang="zh-CN" sz="2400" b="1" dirty="0">
                <a:solidFill>
                  <a:srgbClr val="002060"/>
                </a:solidFill>
                <a:latin typeface="Arial" panose="020B0604020202020204" pitchFamily="34" charset="0"/>
                <a:cs typeface="Arial" panose="020B0604020202020204" pitchFamily="34" charset="0"/>
              </a:rPr>
              <a:t>Drive particles from the stable region to the </a:t>
            </a:r>
            <a:r>
              <a:rPr lang="en-US" altLang="zh-CN" sz="2400" b="1" dirty="0">
                <a:solidFill>
                  <a:srgbClr val="C00000"/>
                </a:solidFill>
                <a:latin typeface="Arial" panose="020B0604020202020204" pitchFamily="34" charset="0"/>
                <a:cs typeface="Arial" panose="020B0604020202020204" pitchFamily="34" charset="0"/>
              </a:rPr>
              <a:t>unstable region</a:t>
            </a:r>
          </a:p>
        </p:txBody>
      </p:sp>
      <p:graphicFrame>
        <p:nvGraphicFramePr>
          <p:cNvPr id="22" name="表格 21">
            <a:extLst>
              <a:ext uri="{FF2B5EF4-FFF2-40B4-BE49-F238E27FC236}">
                <a16:creationId xmlns:a16="http://schemas.microsoft.com/office/drawing/2014/main" id="{FA5D0773-A15F-63CE-CF29-93DA5257093E}"/>
              </a:ext>
            </a:extLst>
          </p:cNvPr>
          <p:cNvGraphicFramePr>
            <a:graphicFrameLocks noGrp="1"/>
          </p:cNvGraphicFramePr>
          <p:nvPr>
            <p:extLst>
              <p:ext uri="{D42A27DB-BD31-4B8C-83A1-F6EECF244321}">
                <p14:modId xmlns:p14="http://schemas.microsoft.com/office/powerpoint/2010/main" val="3766550043"/>
              </p:ext>
            </p:extLst>
          </p:nvPr>
        </p:nvGraphicFramePr>
        <p:xfrm>
          <a:off x="6399861" y="1606607"/>
          <a:ext cx="5557526" cy="2494280"/>
        </p:xfrm>
        <a:graphic>
          <a:graphicData uri="http://schemas.openxmlformats.org/drawingml/2006/table">
            <a:tbl>
              <a:tblPr firstRow="1" bandRow="1">
                <a:tableStyleId>{BC89EF96-8CEA-46FF-86C4-4CE0E7609802}</a:tableStyleId>
              </a:tblPr>
              <a:tblGrid>
                <a:gridCol w="2778763">
                  <a:extLst>
                    <a:ext uri="{9D8B030D-6E8A-4147-A177-3AD203B41FA5}">
                      <a16:colId xmlns:a16="http://schemas.microsoft.com/office/drawing/2014/main" val="705138618"/>
                    </a:ext>
                  </a:extLst>
                </a:gridCol>
                <a:gridCol w="2778763">
                  <a:extLst>
                    <a:ext uri="{9D8B030D-6E8A-4147-A177-3AD203B41FA5}">
                      <a16:colId xmlns:a16="http://schemas.microsoft.com/office/drawing/2014/main" val="3113751676"/>
                    </a:ext>
                  </a:extLst>
                </a:gridCol>
              </a:tblGrid>
              <a:tr h="370840">
                <a:tc>
                  <a:txBody>
                    <a:bodyPr/>
                    <a:lstStyle/>
                    <a:p>
                      <a:pPr algn="l"/>
                      <a:r>
                        <a:rPr lang="en-US" altLang="zh-CN" b="1" dirty="0">
                          <a:latin typeface="Arial" panose="020B0604020202020204" pitchFamily="34" charset="0"/>
                          <a:cs typeface="Arial" panose="020B0604020202020204" pitchFamily="34" charset="0"/>
                        </a:rPr>
                        <a:t>Horizontal emittance </a:t>
                      </a:r>
                    </a:p>
                    <a:p>
                      <a:pPr algn="l"/>
                      <a:r>
                        <a:rPr lang="en-US" altLang="zh-CN" b="1" dirty="0">
                          <a:latin typeface="Arial" panose="020B0604020202020204" pitchFamily="34" charset="0"/>
                          <a:cs typeface="Arial" panose="020B0604020202020204" pitchFamily="34" charset="0"/>
                        </a:rPr>
                        <a:t>(</a:t>
                      </a:r>
                      <a:r>
                        <a:rPr lang="el-GR" altLang="zh-CN" b="1" dirty="0">
                          <a:latin typeface="Arial" panose="020B0604020202020204" pitchFamily="34" charset="0"/>
                          <a:cs typeface="Arial" panose="020B0604020202020204" pitchFamily="34" charset="0"/>
                        </a:rPr>
                        <a:t>π </a:t>
                      </a:r>
                      <a:r>
                        <a:rPr lang="en-US" altLang="zh-CN" b="1" dirty="0">
                          <a:latin typeface="Arial" panose="020B0604020202020204" pitchFamily="34" charset="0"/>
                          <a:cs typeface="Arial" panose="020B0604020202020204" pitchFamily="34" charset="0"/>
                        </a:rPr>
                        <a:t>mm*mrad)</a:t>
                      </a:r>
                      <a:endParaRPr lang="zh-CN" altLang="en-US" b="1" dirty="0">
                        <a:latin typeface="Arial" panose="020B0604020202020204" pitchFamily="34" charset="0"/>
                        <a:cs typeface="Arial" panose="020B0604020202020204" pitchFamily="34" charset="0"/>
                      </a:endParaRPr>
                    </a:p>
                  </a:txBody>
                  <a:tcPr anchor="ctr"/>
                </a:tc>
                <a:tc>
                  <a:txBody>
                    <a:bodyPr/>
                    <a:lstStyle/>
                    <a:p>
                      <a:pPr algn="ctr"/>
                      <a:r>
                        <a:rPr lang="en-US" altLang="zh-CN" b="1" dirty="0">
                          <a:latin typeface="Arial" panose="020B0604020202020204" pitchFamily="34" charset="0"/>
                          <a:cs typeface="Arial" panose="020B0604020202020204" pitchFamily="34" charset="0"/>
                        </a:rPr>
                        <a:t>110</a:t>
                      </a:r>
                      <a:endParaRPr lang="zh-CN" altLang="en-US"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85534228"/>
                  </a:ext>
                </a:extLst>
              </a:tr>
              <a:tr h="370840">
                <a:tc>
                  <a:txBody>
                    <a:bodyPr/>
                    <a:lstStyle/>
                    <a:p>
                      <a:pPr algn="l"/>
                      <a:r>
                        <a:rPr lang="en-US" altLang="zh-CN" b="1" dirty="0">
                          <a:latin typeface="Arial" panose="020B0604020202020204" pitchFamily="34" charset="0"/>
                          <a:cs typeface="Arial" panose="020B0604020202020204" pitchFamily="34" charset="0"/>
                        </a:rPr>
                        <a:t>Horizontal </a:t>
                      </a:r>
                      <a:r>
                        <a:rPr lang="en-US" altLang="zh-CN" sz="1800" b="1" dirty="0">
                          <a:latin typeface="Arial" panose="020B0604020202020204" pitchFamily="34" charset="0"/>
                          <a:cs typeface="Arial" panose="020B0604020202020204" pitchFamily="34" charset="0"/>
                        </a:rPr>
                        <a:t>tune</a:t>
                      </a:r>
                      <a:endParaRPr lang="zh-CN" altLang="en-US" b="1" dirty="0">
                        <a:latin typeface="Arial" panose="020B0604020202020204" pitchFamily="34" charset="0"/>
                        <a:cs typeface="Arial" panose="020B0604020202020204" pitchFamily="34" charset="0"/>
                      </a:endParaRPr>
                    </a:p>
                  </a:txBody>
                  <a:tcPr anchor="ctr"/>
                </a:tc>
                <a:tc>
                  <a:txBody>
                    <a:bodyPr/>
                    <a:lstStyle/>
                    <a:p>
                      <a:pPr algn="ctr"/>
                      <a:r>
                        <a:rPr lang="en-US" altLang="zh-CN" b="1" dirty="0">
                          <a:latin typeface="Arial" panose="020B0604020202020204" pitchFamily="34" charset="0"/>
                          <a:cs typeface="Arial" panose="020B0604020202020204" pitchFamily="34" charset="0"/>
                        </a:rPr>
                        <a:t>1.676</a:t>
                      </a:r>
                      <a:endParaRPr lang="zh-CN" altLang="en-US"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54275369"/>
                  </a:ext>
                </a:extLst>
              </a:tr>
              <a:tr h="370840">
                <a:tc>
                  <a:txBody>
                    <a:bodyPr/>
                    <a:lstStyle/>
                    <a:p>
                      <a:pPr algn="l"/>
                      <a:r>
                        <a:rPr lang="en-US" altLang="zh-CN" b="1" dirty="0">
                          <a:latin typeface="Arial" panose="020B0604020202020204" pitchFamily="34" charset="0"/>
                          <a:cs typeface="Arial" panose="020B0604020202020204" pitchFamily="34" charset="0"/>
                        </a:rPr>
                        <a:t>Inherent chromaticity</a:t>
                      </a:r>
                      <a:endParaRPr lang="zh-CN" altLang="en-US" b="1" dirty="0">
                        <a:latin typeface="Arial" panose="020B0604020202020204" pitchFamily="34" charset="0"/>
                        <a:cs typeface="Arial" panose="020B0604020202020204" pitchFamily="34" charset="0"/>
                      </a:endParaRPr>
                    </a:p>
                  </a:txBody>
                  <a:tcPr anchor="ctr"/>
                </a:tc>
                <a:tc>
                  <a:txBody>
                    <a:bodyPr/>
                    <a:lstStyle/>
                    <a:p>
                      <a:pPr algn="ctr"/>
                      <a:r>
                        <a:rPr lang="en-US" altLang="zh-CN" b="1" dirty="0">
                          <a:latin typeface="Arial" panose="020B0604020202020204" pitchFamily="34" charset="0"/>
                          <a:cs typeface="Arial" panose="020B0604020202020204" pitchFamily="34" charset="0"/>
                        </a:rPr>
                        <a:t>-0.72</a:t>
                      </a:r>
                      <a:endParaRPr lang="zh-CN" altLang="en-US"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3621231"/>
                  </a:ext>
                </a:extLst>
              </a:tr>
              <a:tr h="370840">
                <a:tc>
                  <a:txBody>
                    <a:bodyPr/>
                    <a:lstStyle/>
                    <a:p>
                      <a:pPr algn="l"/>
                      <a:r>
                        <a:rPr lang="en-US" altLang="zh-CN" b="1" dirty="0">
                          <a:latin typeface="Arial" panose="020B0604020202020204" pitchFamily="34" charset="0"/>
                          <a:cs typeface="Arial" panose="020B0604020202020204" pitchFamily="34" charset="0"/>
                        </a:rPr>
                        <a:t>Optimized chromaticity</a:t>
                      </a:r>
                      <a:endParaRPr lang="zh-CN" altLang="en-US" b="1" dirty="0">
                        <a:latin typeface="Arial" panose="020B0604020202020204" pitchFamily="34" charset="0"/>
                        <a:cs typeface="Arial" panose="020B0604020202020204" pitchFamily="34" charset="0"/>
                      </a:endParaRPr>
                    </a:p>
                  </a:txBody>
                  <a:tcPr anchor="ctr"/>
                </a:tc>
                <a:tc>
                  <a:txBody>
                    <a:bodyPr/>
                    <a:lstStyle/>
                    <a:p>
                      <a:pPr algn="ctr"/>
                      <a:r>
                        <a:rPr lang="en-US" altLang="zh-CN" b="1" dirty="0">
                          <a:latin typeface="Arial" panose="020B0604020202020204" pitchFamily="34" charset="0"/>
                          <a:cs typeface="Arial" panose="020B0604020202020204" pitchFamily="34" charset="0"/>
                        </a:rPr>
                        <a:t>-0.54</a:t>
                      </a:r>
                      <a:endParaRPr lang="zh-CN" altLang="en-US"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22545496"/>
                  </a:ext>
                </a:extLst>
              </a:tr>
              <a:tr h="370840">
                <a:tc>
                  <a:txBody>
                    <a:bodyPr/>
                    <a:lstStyle/>
                    <a:p>
                      <a:pPr algn="l"/>
                      <a:r>
                        <a:rPr lang="en-US" altLang="zh-CN" b="1" u="none" dirty="0">
                          <a:latin typeface="Arial" panose="020B0604020202020204" pitchFamily="34" charset="0"/>
                          <a:cs typeface="Arial" panose="020B0604020202020204" pitchFamily="34" charset="0"/>
                        </a:rPr>
                        <a:t>Spiral step </a:t>
                      </a:r>
                      <a:r>
                        <a:rPr lang="en-US" altLang="zh-CN" b="1" dirty="0">
                          <a:latin typeface="Arial" panose="020B0604020202020204" pitchFamily="34" charset="0"/>
                          <a:cs typeface="Arial" panose="020B0604020202020204" pitchFamily="34" charset="0"/>
                        </a:rPr>
                        <a:t>(mm)</a:t>
                      </a:r>
                      <a:endParaRPr lang="zh-CN" altLang="en-US" b="1" dirty="0">
                        <a:latin typeface="Arial" panose="020B0604020202020204" pitchFamily="34" charset="0"/>
                        <a:cs typeface="Arial" panose="020B0604020202020204" pitchFamily="34" charset="0"/>
                      </a:endParaRPr>
                    </a:p>
                  </a:txBody>
                  <a:tcPr anchor="ctr"/>
                </a:tc>
                <a:tc>
                  <a:txBody>
                    <a:bodyPr/>
                    <a:lstStyle/>
                    <a:p>
                      <a:pPr algn="ctr"/>
                      <a:r>
                        <a:rPr lang="en-US" altLang="zh-CN" b="1" dirty="0">
                          <a:latin typeface="Arial" panose="020B0604020202020204" pitchFamily="34" charset="0"/>
                          <a:cs typeface="Arial" panose="020B0604020202020204" pitchFamily="34" charset="0"/>
                        </a:rPr>
                        <a:t>11.8</a:t>
                      </a:r>
                      <a:endParaRPr lang="zh-CN" altLang="en-US"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34348627"/>
                  </a:ext>
                </a:extLst>
              </a:tr>
              <a:tr h="370840">
                <a:tc>
                  <a:txBody>
                    <a:bodyPr/>
                    <a:lstStyle/>
                    <a:p>
                      <a:pPr algn="l"/>
                      <a:r>
                        <a:rPr lang="en-US" altLang="zh-CN" b="1" u="none" dirty="0">
                          <a:latin typeface="Arial" panose="020B0604020202020204" pitchFamily="34" charset="0"/>
                          <a:cs typeface="Arial" panose="020B0604020202020204" pitchFamily="34" charset="0"/>
                        </a:rPr>
                        <a:t>Extraction angle(mrad)</a:t>
                      </a:r>
                      <a:endParaRPr lang="zh-CN" altLang="en-US" b="1" u="none" dirty="0">
                        <a:latin typeface="Arial" panose="020B0604020202020204" pitchFamily="34" charset="0"/>
                        <a:cs typeface="Arial" panose="020B0604020202020204" pitchFamily="34" charset="0"/>
                      </a:endParaRPr>
                    </a:p>
                  </a:txBody>
                  <a:tcPr anchor="ctr"/>
                </a:tc>
                <a:tc>
                  <a:txBody>
                    <a:bodyPr/>
                    <a:lstStyle/>
                    <a:p>
                      <a:pPr algn="ctr"/>
                      <a:r>
                        <a:rPr lang="en-US" altLang="zh-CN" b="1" dirty="0">
                          <a:latin typeface="Arial" panose="020B0604020202020204" pitchFamily="34" charset="0"/>
                          <a:cs typeface="Arial" panose="020B0604020202020204" pitchFamily="34" charset="0"/>
                        </a:rPr>
                        <a:t>-7.63</a:t>
                      </a:r>
                      <a:endParaRPr lang="zh-CN" altLang="en-US"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52401755"/>
                  </a:ext>
                </a:extLst>
              </a:tr>
            </a:tbl>
          </a:graphicData>
        </a:graphic>
      </p:graphicFrame>
      <p:pic>
        <p:nvPicPr>
          <p:cNvPr id="23" name="图片 22">
            <a:extLst>
              <a:ext uri="{FF2B5EF4-FFF2-40B4-BE49-F238E27FC236}">
                <a16:creationId xmlns:a16="http://schemas.microsoft.com/office/drawing/2014/main" id="{0A8F2F94-7A2C-0C73-0D13-BD7F1ABBE36B}"/>
              </a:ext>
            </a:extLst>
          </p:cNvPr>
          <p:cNvPicPr>
            <a:picLocks noChangeAspect="1"/>
          </p:cNvPicPr>
          <p:nvPr/>
        </p:nvPicPr>
        <p:blipFill>
          <a:blip r:embed="rId6"/>
          <a:stretch>
            <a:fillRect/>
          </a:stretch>
        </p:blipFill>
        <p:spPr>
          <a:xfrm>
            <a:off x="0" y="4190369"/>
            <a:ext cx="3276364" cy="2445897"/>
          </a:xfrm>
          <a:prstGeom prst="rect">
            <a:avLst/>
          </a:prstGeom>
        </p:spPr>
      </p:pic>
      <p:pic>
        <p:nvPicPr>
          <p:cNvPr id="24" name="图片 23">
            <a:extLst>
              <a:ext uri="{FF2B5EF4-FFF2-40B4-BE49-F238E27FC236}">
                <a16:creationId xmlns:a16="http://schemas.microsoft.com/office/drawing/2014/main" id="{6865060B-2372-C203-F0A0-F1F020BFB932}"/>
              </a:ext>
            </a:extLst>
          </p:cNvPr>
          <p:cNvPicPr>
            <a:picLocks noChangeAspect="1"/>
          </p:cNvPicPr>
          <p:nvPr/>
        </p:nvPicPr>
        <p:blipFill>
          <a:blip r:embed="rId7"/>
          <a:stretch>
            <a:fillRect/>
          </a:stretch>
        </p:blipFill>
        <p:spPr>
          <a:xfrm>
            <a:off x="3289062" y="4246392"/>
            <a:ext cx="3419006" cy="2389874"/>
          </a:xfrm>
          <a:prstGeom prst="rect">
            <a:avLst/>
          </a:prstGeom>
        </p:spPr>
      </p:pic>
      <p:sp>
        <p:nvSpPr>
          <p:cNvPr id="26" name="文本框 25">
            <a:extLst>
              <a:ext uri="{FF2B5EF4-FFF2-40B4-BE49-F238E27FC236}">
                <a16:creationId xmlns:a16="http://schemas.microsoft.com/office/drawing/2014/main" id="{A6DAE8B0-BDDA-1641-9EE7-3D493B00AF6D}"/>
              </a:ext>
            </a:extLst>
          </p:cNvPr>
          <p:cNvSpPr txBox="1"/>
          <p:nvPr/>
        </p:nvSpPr>
        <p:spPr>
          <a:xfrm>
            <a:off x="1391757" y="6120008"/>
            <a:ext cx="4467890" cy="369332"/>
          </a:xfrm>
          <a:prstGeom prst="rect">
            <a:avLst/>
          </a:prstGeom>
          <a:solidFill>
            <a:srgbClr val="00B0F0"/>
          </a:solidFill>
        </p:spPr>
        <p:txBody>
          <a:bodyPr wrap="none" rtlCol="0">
            <a:spAutoFit/>
          </a:bodyPr>
          <a:lstStyle/>
          <a:p>
            <a:r>
              <a:rPr lang="en-US" altLang="zh-CN" b="1" dirty="0">
                <a:solidFill>
                  <a:srgbClr val="002060"/>
                </a:solidFill>
                <a:latin typeface="Arial" panose="020B0604020202020204" pitchFamily="34" charset="0"/>
                <a:cs typeface="Arial" panose="020B0604020202020204" pitchFamily="34" charset="0"/>
              </a:rPr>
              <a:t>The phase space at the entrance of ES </a:t>
            </a:r>
            <a:endParaRPr lang="zh-CN" altLang="en-US" b="1" dirty="0">
              <a:solidFill>
                <a:srgbClr val="002060"/>
              </a:solidFill>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F2B06C2B-1F9E-4E51-DFEA-3B50B1FF6C63}"/>
              </a:ext>
            </a:extLst>
          </p:cNvPr>
          <p:cNvSpPr txBox="1"/>
          <p:nvPr/>
        </p:nvSpPr>
        <p:spPr>
          <a:xfrm>
            <a:off x="7387573" y="6114266"/>
            <a:ext cx="4185761" cy="369332"/>
          </a:xfrm>
          <a:prstGeom prst="rect">
            <a:avLst/>
          </a:prstGeom>
          <a:solidFill>
            <a:srgbClr val="00B0F0"/>
          </a:solidFill>
        </p:spPr>
        <p:txBody>
          <a:bodyPr wrap="none" rtlCol="0">
            <a:spAutoFit/>
          </a:bodyPr>
          <a:lstStyle/>
          <a:p>
            <a:r>
              <a:rPr lang="en-US" altLang="zh-CN" b="1" dirty="0">
                <a:solidFill>
                  <a:srgbClr val="002060"/>
                </a:solidFill>
                <a:latin typeface="Arial" panose="020B0604020202020204" pitchFamily="34" charset="0"/>
                <a:cs typeface="Arial" panose="020B0604020202020204" pitchFamily="34" charset="0"/>
              </a:rPr>
              <a:t>The trajectory in the last three turns </a:t>
            </a:r>
            <a:endParaRPr lang="zh-CN" altLang="en-US" b="1" dirty="0">
              <a:solidFill>
                <a:srgbClr val="002060"/>
              </a:solidFill>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A4E21DEB-485D-62C2-94EE-BF05C4D1D546}"/>
              </a:ext>
            </a:extLst>
          </p:cNvPr>
          <p:cNvSpPr txBox="1"/>
          <p:nvPr/>
        </p:nvSpPr>
        <p:spPr>
          <a:xfrm>
            <a:off x="2235142" y="1055461"/>
            <a:ext cx="7578842" cy="461665"/>
          </a:xfrm>
          <a:prstGeom prst="rect">
            <a:avLst/>
          </a:prstGeom>
          <a:noFill/>
          <a:ln w="19050">
            <a:noFill/>
            <a:prstDash val="solid"/>
          </a:ln>
        </p:spPr>
        <p:txBody>
          <a:bodyPr wrap="square" rtlCol="0">
            <a:spAutoFit/>
          </a:bodyPr>
          <a:lstStyle/>
          <a:p>
            <a:r>
              <a:rPr lang="en-US" altLang="zh-CN" sz="2400" b="1" dirty="0">
                <a:solidFill>
                  <a:srgbClr val="0000FF"/>
                </a:solidFill>
                <a:latin typeface="Arial" panose="020B0604020202020204" pitchFamily="34" charset="0"/>
                <a:cs typeface="Arial" panose="020B0604020202020204" pitchFamily="34" charset="0"/>
              </a:rPr>
              <a:t>Horizontal third-order resonance  </a:t>
            </a:r>
            <a:r>
              <a:rPr lang="en-US" altLang="zh-CN" sz="2400" b="1" dirty="0">
                <a:solidFill>
                  <a:srgbClr val="C00000"/>
                </a:solidFill>
                <a:latin typeface="Arial" panose="020B0604020202020204" pitchFamily="34" charset="0"/>
                <a:cs typeface="Arial" panose="020B0604020202020204" pitchFamily="34" charset="0"/>
              </a:rPr>
              <a:t>+  </a:t>
            </a:r>
            <a:r>
              <a:rPr lang="en-US" altLang="zh-CN" sz="2400" b="1" dirty="0">
                <a:solidFill>
                  <a:srgbClr val="0000FF"/>
                </a:solidFill>
                <a:latin typeface="Arial" panose="020B0604020202020204" pitchFamily="34" charset="0"/>
                <a:cs typeface="Arial" panose="020B0604020202020204" pitchFamily="34" charset="0"/>
              </a:rPr>
              <a:t>RF-knockout  </a:t>
            </a:r>
            <a:endParaRPr lang="zh-CN" altLang="en-US" sz="2400" b="1" dirty="0">
              <a:solidFill>
                <a:srgbClr val="002060"/>
              </a:solidFill>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E0BC27D2-0135-49E4-CBDB-08E4D7D3D447}"/>
              </a:ext>
            </a:extLst>
          </p:cNvPr>
          <p:cNvSpPr txBox="1"/>
          <p:nvPr/>
        </p:nvSpPr>
        <p:spPr>
          <a:xfrm>
            <a:off x="13344" y="6613613"/>
            <a:ext cx="12178656" cy="246221"/>
          </a:xfrm>
          <a:prstGeom prst="rect">
            <a:avLst/>
          </a:prstGeom>
          <a:noFill/>
          <a:ln>
            <a:noFill/>
          </a:ln>
        </p:spPr>
        <p:txBody>
          <a:bodyPr wrap="square" rtlCol="0">
            <a:spAutoFit/>
          </a:bodyPr>
          <a:lstStyle/>
          <a:p>
            <a:r>
              <a:rPr lang="en-US" altLang="zh-CN" sz="1000" b="1">
                <a:latin typeface="Arial" panose="020B0604020202020204" pitchFamily="34" charset="0"/>
                <a:cs typeface="Arial" panose="020B0604020202020204" pitchFamily="34" charset="0"/>
              </a:rPr>
              <a:t>13/02/2024     Lingxiao Hou     Institute of Modern Physics, Chinese Academy of Sciences(IMP,CAS)     Challenge of low energy,large emittance beams     5th SX Workshop                                         8</a:t>
            </a:r>
          </a:p>
        </p:txBody>
      </p:sp>
    </p:spTree>
    <p:extLst>
      <p:ext uri="{BB962C8B-B14F-4D97-AF65-F5344CB8AC3E}">
        <p14:creationId xmlns:p14="http://schemas.microsoft.com/office/powerpoint/2010/main" val="1151490669"/>
      </p:ext>
    </p:extLst>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68399</TotalTime>
  <Words>4911</Words>
  <Application>Microsoft Office PowerPoint</Application>
  <PresentationFormat>宽屏</PresentationFormat>
  <Paragraphs>405</Paragraphs>
  <Slides>22</Slides>
  <Notes>22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Söhne</vt:lpstr>
      <vt:lpstr>TimesNewRomanPSMT</vt:lpstr>
      <vt:lpstr>等线</vt:lpstr>
      <vt:lpstr>宋体</vt:lpstr>
      <vt:lpstr>微软雅黑</vt:lpstr>
      <vt:lpstr>Arial</vt:lpstr>
      <vt:lpstr>Calibri</vt:lpstr>
      <vt:lpstr>Cambria Math</vt:lpstr>
      <vt:lpstr>Comic Sans MS</vt:lpstr>
      <vt:lpstr>Times New Roman</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Qian Liu</dc:creator>
  <cp:lastModifiedBy>a888</cp:lastModifiedBy>
  <cp:revision>2471</cp:revision>
  <cp:lastPrinted>2022-07-11T03:38:45Z</cp:lastPrinted>
  <dcterms:created xsi:type="dcterms:W3CDTF">2019-11-17T05:28:00Z</dcterms:created>
  <dcterms:modified xsi:type="dcterms:W3CDTF">2024-02-13T05:12:59Z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2052-11.8.2.10912</vt:lpwstr>
  </property>
  <property fmtid="{D5CDD505-2E9C-101B-9397-08002B2CF9AE}" pid="3" name="ICV">
    <vt:lpwstr>4116B129E1EE4F6DB61D0E17C7814241</vt:lpwstr>
  </property>
</Properties>
</file>