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391" r:id="rId3"/>
    <p:sldId id="402" r:id="rId4"/>
    <p:sldId id="412" r:id="rId5"/>
    <p:sldId id="400" r:id="rId6"/>
    <p:sldId id="410" r:id="rId7"/>
    <p:sldId id="406" r:id="rId8"/>
    <p:sldId id="407" r:id="rId9"/>
    <p:sldId id="403" r:id="rId10"/>
    <p:sldId id="405" r:id="rId11"/>
    <p:sldId id="411" r:id="rId12"/>
    <p:sldId id="409" r:id="rId13"/>
    <p:sldId id="40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1FF"/>
    <a:srgbClr val="02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E25123-6E7B-7D46-B1F2-0BA7E3BF4D1C}" v="3" dt="2023-02-10T21:17:26.9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78"/>
    <p:restoredTop sz="95726"/>
  </p:normalViewPr>
  <p:slideViewPr>
    <p:cSldViewPr snapToGrid="0" snapToObjects="1">
      <p:cViewPr varScale="1">
        <p:scale>
          <a:sx n="117" d="100"/>
          <a:sy n="117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hital, Bhawin" userId="871fb855-c230-4ea8-a99b-ce2a63b9518e" providerId="ADAL" clId="{AFE25123-6E7B-7D46-B1F2-0BA7E3BF4D1C}"/>
    <pc:docChg chg="undo redo custSel addSld delSld modSld modMainMaster">
      <pc:chgData name="Dhital, Bhawin" userId="871fb855-c230-4ea8-a99b-ce2a63b9518e" providerId="ADAL" clId="{AFE25123-6E7B-7D46-B1F2-0BA7E3BF4D1C}" dt="2023-02-10T21:21:05.475" v="234"/>
      <pc:docMkLst>
        <pc:docMk/>
      </pc:docMkLst>
      <pc:sldChg chg="modSp mod">
        <pc:chgData name="Dhital, Bhawin" userId="871fb855-c230-4ea8-a99b-ce2a63b9518e" providerId="ADAL" clId="{AFE25123-6E7B-7D46-B1F2-0BA7E3BF4D1C}" dt="2023-02-10T17:18:27.010" v="167" actId="1076"/>
        <pc:sldMkLst>
          <pc:docMk/>
          <pc:sldMk cId="2246755923" sldId="256"/>
        </pc:sldMkLst>
        <pc:spChg chg="mod">
          <ac:chgData name="Dhital, Bhawin" userId="871fb855-c230-4ea8-a99b-ce2a63b9518e" providerId="ADAL" clId="{AFE25123-6E7B-7D46-B1F2-0BA7E3BF4D1C}" dt="2023-02-10T17:18:27.010" v="167" actId="1076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Dhital, Bhawin" userId="871fb855-c230-4ea8-a99b-ce2a63b9518e" providerId="ADAL" clId="{AFE25123-6E7B-7D46-B1F2-0BA7E3BF4D1C}" dt="2023-02-10T15:54:33.716" v="22" actId="20577"/>
          <ac:spMkLst>
            <pc:docMk/>
            <pc:sldMk cId="2246755923" sldId="256"/>
            <ac:spMk id="3" creationId="{FDB0E14B-6889-F849-8A8C-D01D7C36038D}"/>
          </ac:spMkLst>
        </pc:spChg>
        <pc:spChg chg="mod">
          <ac:chgData name="Dhital, Bhawin" userId="871fb855-c230-4ea8-a99b-ce2a63b9518e" providerId="ADAL" clId="{AFE25123-6E7B-7D46-B1F2-0BA7E3BF4D1C}" dt="2023-02-10T17:09:01.548" v="135" actId="20577"/>
          <ac:spMkLst>
            <pc:docMk/>
            <pc:sldMk cId="2246755923" sldId="256"/>
            <ac:spMk id="4" creationId="{BD0F4563-AB5E-1F4E-B28C-08AC1323034C}"/>
          </ac:spMkLst>
        </pc:spChg>
      </pc:sldChg>
      <pc:sldChg chg="addSp delSp modSp mod">
        <pc:chgData name="Dhital, Bhawin" userId="871fb855-c230-4ea8-a99b-ce2a63b9518e" providerId="ADAL" clId="{AFE25123-6E7B-7D46-B1F2-0BA7E3BF4D1C}" dt="2023-02-10T21:21:05.475" v="234"/>
        <pc:sldMkLst>
          <pc:docMk/>
          <pc:sldMk cId="3681362828" sldId="257"/>
        </pc:sldMkLst>
        <pc:spChg chg="mod">
          <ac:chgData name="Dhital, Bhawin" userId="871fb855-c230-4ea8-a99b-ce2a63b9518e" providerId="ADAL" clId="{AFE25123-6E7B-7D46-B1F2-0BA7E3BF4D1C}" dt="2023-02-10T17:21:26.538" v="203" actId="20577"/>
          <ac:spMkLst>
            <pc:docMk/>
            <pc:sldMk cId="3681362828" sldId="257"/>
            <ac:spMk id="2" creationId="{BE5A50FB-44F3-6846-8C26-F8681D4BFFB3}"/>
          </ac:spMkLst>
        </pc:spChg>
        <pc:spChg chg="add del mod">
          <ac:chgData name="Dhital, Bhawin" userId="871fb855-c230-4ea8-a99b-ce2a63b9518e" providerId="ADAL" clId="{AFE25123-6E7B-7D46-B1F2-0BA7E3BF4D1C}" dt="2023-02-10T17:14:58.855" v="147" actId="478"/>
          <ac:spMkLst>
            <pc:docMk/>
            <pc:sldMk cId="3681362828" sldId="257"/>
            <ac:spMk id="5" creationId="{5342D82B-01A6-9679-1A94-778E00FD12B3}"/>
          </ac:spMkLst>
        </pc:spChg>
        <pc:spChg chg="add del mod">
          <ac:chgData name="Dhital, Bhawin" userId="871fb855-c230-4ea8-a99b-ce2a63b9518e" providerId="ADAL" clId="{AFE25123-6E7B-7D46-B1F2-0BA7E3BF4D1C}" dt="2023-02-10T21:21:05.475" v="234"/>
          <ac:spMkLst>
            <pc:docMk/>
            <pc:sldMk cId="3681362828" sldId="257"/>
            <ac:spMk id="6" creationId="{A5B18CEF-C414-C472-07EB-6DD169892564}"/>
          </ac:spMkLst>
        </pc:spChg>
        <pc:spChg chg="del">
          <ac:chgData name="Dhital, Bhawin" userId="871fb855-c230-4ea8-a99b-ce2a63b9518e" providerId="ADAL" clId="{AFE25123-6E7B-7D46-B1F2-0BA7E3BF4D1C}" dt="2023-02-10T17:14:56.423" v="146" actId="478"/>
          <ac:spMkLst>
            <pc:docMk/>
            <pc:sldMk cId="3681362828" sldId="257"/>
            <ac:spMk id="7" creationId="{84BED499-6ED4-F54A-8BC4-75AB617CA064}"/>
          </ac:spMkLst>
        </pc:spChg>
      </pc:sldChg>
      <pc:sldChg chg="add del">
        <pc:chgData name="Dhital, Bhawin" userId="871fb855-c230-4ea8-a99b-ce2a63b9518e" providerId="ADAL" clId="{AFE25123-6E7B-7D46-B1F2-0BA7E3BF4D1C}" dt="2023-02-10T17:17:41.654" v="154" actId="2696"/>
        <pc:sldMkLst>
          <pc:docMk/>
          <pc:sldMk cId="1215709844" sldId="258"/>
        </pc:sldMkLst>
      </pc:sldChg>
      <pc:sldChg chg="new">
        <pc:chgData name="Dhital, Bhawin" userId="871fb855-c230-4ea8-a99b-ce2a63b9518e" providerId="ADAL" clId="{AFE25123-6E7B-7D46-B1F2-0BA7E3BF4D1C}" dt="2023-02-10T17:17:50.260" v="157" actId="680"/>
        <pc:sldMkLst>
          <pc:docMk/>
          <pc:sldMk cId="2381448069" sldId="258"/>
        </pc:sldMkLst>
      </pc:sldChg>
      <pc:sldChg chg="new">
        <pc:chgData name="Dhital, Bhawin" userId="871fb855-c230-4ea8-a99b-ce2a63b9518e" providerId="ADAL" clId="{AFE25123-6E7B-7D46-B1F2-0BA7E3BF4D1C}" dt="2023-02-10T17:17:54.025" v="158" actId="680"/>
        <pc:sldMkLst>
          <pc:docMk/>
          <pc:sldMk cId="1168959925" sldId="259"/>
        </pc:sldMkLst>
      </pc:sldChg>
      <pc:sldChg chg="add del">
        <pc:chgData name="Dhital, Bhawin" userId="871fb855-c230-4ea8-a99b-ce2a63b9518e" providerId="ADAL" clId="{AFE25123-6E7B-7D46-B1F2-0BA7E3BF4D1C}" dt="2023-02-10T17:17:38.649" v="153" actId="2696"/>
        <pc:sldMkLst>
          <pc:docMk/>
          <pc:sldMk cId="1689545284" sldId="259"/>
        </pc:sldMkLst>
      </pc:sldChg>
      <pc:sldChg chg="delSp modSp new mod">
        <pc:chgData name="Dhital, Bhawin" userId="871fb855-c230-4ea8-a99b-ce2a63b9518e" providerId="ADAL" clId="{AFE25123-6E7B-7D46-B1F2-0BA7E3BF4D1C}" dt="2023-02-10T17:22:12.783" v="230" actId="478"/>
        <pc:sldMkLst>
          <pc:docMk/>
          <pc:sldMk cId="1247420688" sldId="260"/>
        </pc:sldMkLst>
        <pc:spChg chg="mod">
          <ac:chgData name="Dhital, Bhawin" userId="871fb855-c230-4ea8-a99b-ce2a63b9518e" providerId="ADAL" clId="{AFE25123-6E7B-7D46-B1F2-0BA7E3BF4D1C}" dt="2023-02-10T17:22:10.056" v="229" actId="20577"/>
          <ac:spMkLst>
            <pc:docMk/>
            <pc:sldMk cId="1247420688" sldId="260"/>
            <ac:spMk id="2" creationId="{477804D7-C52D-D578-1354-D4F0E8EFBC42}"/>
          </ac:spMkLst>
        </pc:spChg>
        <pc:spChg chg="del">
          <ac:chgData name="Dhital, Bhawin" userId="871fb855-c230-4ea8-a99b-ce2a63b9518e" providerId="ADAL" clId="{AFE25123-6E7B-7D46-B1F2-0BA7E3BF4D1C}" dt="2023-02-10T17:22:12.783" v="230" actId="478"/>
          <ac:spMkLst>
            <pc:docMk/>
            <pc:sldMk cId="1247420688" sldId="260"/>
            <ac:spMk id="3" creationId="{03624632-1EFB-5739-317F-7E4060C32F91}"/>
          </ac:spMkLst>
        </pc:spChg>
      </pc:sldChg>
      <pc:sldChg chg="del">
        <pc:chgData name="Dhital, Bhawin" userId="871fb855-c230-4ea8-a99b-ce2a63b9518e" providerId="ADAL" clId="{AFE25123-6E7B-7D46-B1F2-0BA7E3BF4D1C}" dt="2023-02-10T17:12:31.555" v="142" actId="2696"/>
        <pc:sldMkLst>
          <pc:docMk/>
          <pc:sldMk cId="2421414929" sldId="260"/>
        </pc:sldMkLst>
      </pc:sldChg>
      <pc:sldChg chg="new del">
        <pc:chgData name="Dhital, Bhawin" userId="871fb855-c230-4ea8-a99b-ce2a63b9518e" providerId="ADAL" clId="{AFE25123-6E7B-7D46-B1F2-0BA7E3BF4D1C}" dt="2023-02-10T17:08:57.900" v="130" actId="680"/>
        <pc:sldMkLst>
          <pc:docMk/>
          <pc:sldMk cId="1667247245" sldId="261"/>
        </pc:sldMkLst>
      </pc:sldChg>
      <pc:sldChg chg="delSp modSp new mod">
        <pc:chgData name="Dhital, Bhawin" userId="871fb855-c230-4ea8-a99b-ce2a63b9518e" providerId="ADAL" clId="{AFE25123-6E7B-7D46-B1F2-0BA7E3BF4D1C}" dt="2023-02-10T17:21:56.231" v="217" actId="478"/>
        <pc:sldMkLst>
          <pc:docMk/>
          <pc:sldMk cId="1860933725" sldId="261"/>
        </pc:sldMkLst>
        <pc:spChg chg="mod">
          <ac:chgData name="Dhital, Bhawin" userId="871fb855-c230-4ea8-a99b-ce2a63b9518e" providerId="ADAL" clId="{AFE25123-6E7B-7D46-B1F2-0BA7E3BF4D1C}" dt="2023-02-10T17:21:44.350" v="216" actId="20577"/>
          <ac:spMkLst>
            <pc:docMk/>
            <pc:sldMk cId="1860933725" sldId="261"/>
            <ac:spMk id="2" creationId="{9588E3D5-7066-D9C0-6C00-AE1BBC4AAEA1}"/>
          </ac:spMkLst>
        </pc:spChg>
        <pc:spChg chg="del">
          <ac:chgData name="Dhital, Bhawin" userId="871fb855-c230-4ea8-a99b-ce2a63b9518e" providerId="ADAL" clId="{AFE25123-6E7B-7D46-B1F2-0BA7E3BF4D1C}" dt="2023-02-10T17:21:56.231" v="217" actId="478"/>
          <ac:spMkLst>
            <pc:docMk/>
            <pc:sldMk cId="1860933725" sldId="261"/>
            <ac:spMk id="3" creationId="{8CE0FC3D-61E3-957A-BB4E-DEE5D9B99BA2}"/>
          </ac:spMkLst>
        </pc:spChg>
      </pc:sldChg>
      <pc:sldChg chg="add del">
        <pc:chgData name="Dhital, Bhawin" userId="871fb855-c230-4ea8-a99b-ce2a63b9518e" providerId="ADAL" clId="{AFE25123-6E7B-7D46-B1F2-0BA7E3BF4D1C}" dt="2023-02-10T17:17:44.799" v="155" actId="2696"/>
        <pc:sldMkLst>
          <pc:docMk/>
          <pc:sldMk cId="3166334301" sldId="261"/>
        </pc:sldMkLst>
      </pc:sldChg>
      <pc:sldChg chg="modSp add del mod">
        <pc:chgData name="Dhital, Bhawin" userId="871fb855-c230-4ea8-a99b-ce2a63b9518e" providerId="ADAL" clId="{AFE25123-6E7B-7D46-B1F2-0BA7E3BF4D1C}" dt="2023-02-10T17:17:47.306" v="156" actId="2696"/>
        <pc:sldMkLst>
          <pc:docMk/>
          <pc:sldMk cId="2944155869" sldId="450"/>
        </pc:sldMkLst>
        <pc:spChg chg="mod">
          <ac:chgData name="Dhital, Bhawin" userId="871fb855-c230-4ea8-a99b-ce2a63b9518e" providerId="ADAL" clId="{AFE25123-6E7B-7D46-B1F2-0BA7E3BF4D1C}" dt="2023-02-10T17:15:06.422" v="148" actId="1076"/>
          <ac:spMkLst>
            <pc:docMk/>
            <pc:sldMk cId="2944155869" sldId="450"/>
            <ac:spMk id="2" creationId="{4211346B-4746-3CB9-7585-85F2CD052915}"/>
          </ac:spMkLst>
        </pc:spChg>
        <pc:spChg chg="mod">
          <ac:chgData name="Dhital, Bhawin" userId="871fb855-c230-4ea8-a99b-ce2a63b9518e" providerId="ADAL" clId="{AFE25123-6E7B-7D46-B1F2-0BA7E3BF4D1C}" dt="2023-02-10T17:14:44.612" v="145" actId="27636"/>
          <ac:spMkLst>
            <pc:docMk/>
            <pc:sldMk cId="2944155869" sldId="450"/>
            <ac:spMk id="3" creationId="{AC1B64DE-2039-B03B-68D8-1E3B0D9AB7F3}"/>
          </ac:spMkLst>
        </pc:spChg>
      </pc:sldChg>
      <pc:sldMasterChg chg="modSldLayout">
        <pc:chgData name="Dhital, Bhawin" userId="871fb855-c230-4ea8-a99b-ce2a63b9518e" providerId="ADAL" clId="{AFE25123-6E7B-7D46-B1F2-0BA7E3BF4D1C}" dt="2023-02-10T17:19:00.121" v="171" actId="14100"/>
        <pc:sldMasterMkLst>
          <pc:docMk/>
          <pc:sldMasterMk cId="544521178" sldId="2147483660"/>
        </pc:sldMasterMkLst>
        <pc:sldLayoutChg chg="delSp modSp mod">
          <pc:chgData name="Dhital, Bhawin" userId="871fb855-c230-4ea8-a99b-ce2a63b9518e" providerId="ADAL" clId="{AFE25123-6E7B-7D46-B1F2-0BA7E3BF4D1C}" dt="2023-02-10T17:11:01.176" v="141" actId="1076"/>
          <pc:sldLayoutMkLst>
            <pc:docMk/>
            <pc:sldMasterMk cId="544521178" sldId="2147483660"/>
            <pc:sldLayoutMk cId="642655364" sldId="2147483661"/>
          </pc:sldLayoutMkLst>
          <pc:spChg chg="mod">
            <ac:chgData name="Dhital, Bhawin" userId="871fb855-c230-4ea8-a99b-ce2a63b9518e" providerId="ADAL" clId="{AFE25123-6E7B-7D46-B1F2-0BA7E3BF4D1C}" dt="2023-02-10T17:10:53.906" v="139" actId="1076"/>
            <ac:spMkLst>
              <pc:docMk/>
              <pc:sldMasterMk cId="544521178" sldId="2147483660"/>
              <pc:sldLayoutMk cId="642655364" sldId="2147483661"/>
              <ac:spMk id="2" creationId="{6CBFD422-CF21-5F4B-9F3C-D943F67A9BE0}"/>
            </ac:spMkLst>
          </pc:spChg>
          <pc:spChg chg="mod">
            <ac:chgData name="Dhital, Bhawin" userId="871fb855-c230-4ea8-a99b-ce2a63b9518e" providerId="ADAL" clId="{AFE25123-6E7B-7D46-B1F2-0BA7E3BF4D1C}" dt="2023-02-10T17:11:01.176" v="141" actId="1076"/>
            <ac:spMkLst>
              <pc:docMk/>
              <pc:sldMasterMk cId="544521178" sldId="2147483660"/>
              <pc:sldLayoutMk cId="642655364" sldId="2147483661"/>
              <ac:spMk id="3" creationId="{B4A5F0DF-C789-3B48-88B2-EEF178B1680D}"/>
            </ac:spMkLst>
          </pc:spChg>
          <pc:spChg chg="mod">
            <ac:chgData name="Dhital, Bhawin" userId="871fb855-c230-4ea8-a99b-ce2a63b9518e" providerId="ADAL" clId="{AFE25123-6E7B-7D46-B1F2-0BA7E3BF4D1C}" dt="2023-02-10T17:10:57.452" v="140" actId="1076"/>
            <ac:spMkLst>
              <pc:docMk/>
              <pc:sldMasterMk cId="544521178" sldId="2147483660"/>
              <pc:sldLayoutMk cId="642655364" sldId="2147483661"/>
              <ac:spMk id="5" creationId="{4B87851E-C1E1-6E46-8D1B-95D6C1888590}"/>
            </ac:spMkLst>
          </pc:spChg>
          <pc:picChg chg="del">
            <ac:chgData name="Dhital, Bhawin" userId="871fb855-c230-4ea8-a99b-ce2a63b9518e" providerId="ADAL" clId="{AFE25123-6E7B-7D46-B1F2-0BA7E3BF4D1C}" dt="2023-02-10T17:09:47.074" v="136" actId="478"/>
            <ac:picMkLst>
              <pc:docMk/>
              <pc:sldMasterMk cId="544521178" sldId="2147483660"/>
              <pc:sldLayoutMk cId="642655364" sldId="2147483661"/>
              <ac:picMk id="7" creationId="{4CEC2187-E5FA-944C-A56A-E562C9C1C5D5}"/>
            </ac:picMkLst>
          </pc:picChg>
        </pc:sldLayoutChg>
        <pc:sldLayoutChg chg="modSp mod">
          <pc:chgData name="Dhital, Bhawin" userId="871fb855-c230-4ea8-a99b-ce2a63b9518e" providerId="ADAL" clId="{AFE25123-6E7B-7D46-B1F2-0BA7E3BF4D1C}" dt="2023-02-10T17:19:00.121" v="171" actId="14100"/>
          <pc:sldLayoutMkLst>
            <pc:docMk/>
            <pc:sldMasterMk cId="544521178" sldId="2147483660"/>
            <pc:sldLayoutMk cId="2794568956" sldId="2147483662"/>
          </pc:sldLayoutMkLst>
          <pc:spChg chg="mod">
            <ac:chgData name="Dhital, Bhawin" userId="871fb855-c230-4ea8-a99b-ce2a63b9518e" providerId="ADAL" clId="{AFE25123-6E7B-7D46-B1F2-0BA7E3BF4D1C}" dt="2023-02-10T17:19:00.121" v="171" actId="14100"/>
            <ac:spMkLst>
              <pc:docMk/>
              <pc:sldMasterMk cId="544521178" sldId="2147483660"/>
              <pc:sldLayoutMk cId="2794568956" sldId="2147483662"/>
              <ac:spMk id="2" creationId="{115F96C7-1801-CD4F-9F28-C99CEA00AEF8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1109" y="212056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3600" b="1" i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108" y="5434183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109" y="4068026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06" y="15806"/>
            <a:ext cx="8907694" cy="80938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accelconf.web.cern.ch/d99/papers/PT10.pdf" TargetMode="External"/><Relationship Id="rId3" Type="http://schemas.openxmlformats.org/officeDocument/2006/relationships/hyperlink" Target="https://journals.aps.org/prab/pdf/10.1103/PhysRevSTAB.10.024701" TargetMode="External"/><Relationship Id="rId7" Type="http://schemas.openxmlformats.org/officeDocument/2006/relationships/hyperlink" Target="https://www.bnl.gov/isd/documents/81542.pdf" TargetMode="External"/><Relationship Id="rId2" Type="http://schemas.openxmlformats.org/officeDocument/2006/relationships/hyperlink" Target="https://www.bnl.gov/nsrl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ds.cern.ch/record/104153?ln=en" TargetMode="External"/><Relationship Id="rId5" Type="http://schemas.openxmlformats.org/officeDocument/2006/relationships/hyperlink" Target="https://mad.web.cern.ch/mad/" TargetMode="External"/><Relationship Id="rId4" Type="http://schemas.openxmlformats.org/officeDocument/2006/relationships/hyperlink" Target="https://cds.cern.ch/record/553445/files/tua83.pdf" TargetMode="External"/><Relationship Id="rId9" Type="http://schemas.openxmlformats.org/officeDocument/2006/relationships/hyperlink" Target="https://link.springer.com/book/10.1007/978-3-319-18317-6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0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108" y="2209297"/>
            <a:ext cx="8581784" cy="1698674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Trajectory Influence on Dispersion and Uniform Beams at NSRL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108" y="6084127"/>
            <a:ext cx="4214692" cy="37309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 : February 13, 2024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6DC7847-5335-2554-9812-9FD082D5DD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108" y="3429000"/>
            <a:ext cx="8155321" cy="162197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Presenter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Bhawin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Dhital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to : Kevin Brown, Michael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Sivertz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Nicholaos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Tsoupas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Petra Adams, Trevor Olsen, David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Inzalaco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Lucy Lin*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BDC6B73-9E8B-785D-3B07-BA1D3605ED28}"/>
              </a:ext>
            </a:extLst>
          </p:cNvPr>
          <p:cNvSpPr txBox="1">
            <a:spLocks/>
          </p:cNvSpPr>
          <p:nvPr/>
        </p:nvSpPr>
        <p:spPr>
          <a:xfrm>
            <a:off x="4246785" y="6084126"/>
            <a:ext cx="4616107" cy="373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Slow Extraction Workshop,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MedAustron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4E7D678-3650-D3E7-EC14-27E799F1D2D2}"/>
              </a:ext>
            </a:extLst>
          </p:cNvPr>
          <p:cNvSpPr txBox="1">
            <a:spLocks/>
          </p:cNvSpPr>
          <p:nvPr/>
        </p:nvSpPr>
        <p:spPr>
          <a:xfrm>
            <a:off x="281108" y="4941126"/>
            <a:ext cx="8581784" cy="969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Brookhaven National Laboratory, Upton NY 11973</a:t>
            </a:r>
          </a:p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Cornell University, Ithaca, NY 14850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D6391-2E78-4859-E817-D936FB4FE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 from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C0972-6067-AC50-A41A-C16E5E6D2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750" dirty="0"/>
          </a:p>
        </p:txBody>
      </p:sp>
      <p:pic>
        <p:nvPicPr>
          <p:cNvPr id="6" name="Picture 5" descr="A graph of error bars&#10;&#10;Description automatically generated">
            <a:extLst>
              <a:ext uri="{FF2B5EF4-FFF2-40B4-BE49-F238E27FC236}">
                <a16:creationId xmlns:a16="http://schemas.microsoft.com/office/drawing/2014/main" id="{556FA787-CDDF-6DED-6BF7-5DCEEA79E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403" y="2950592"/>
            <a:ext cx="5112204" cy="3731129"/>
          </a:xfrm>
          <a:prstGeom prst="rect">
            <a:avLst/>
          </a:prstGeom>
        </p:spPr>
      </p:pic>
      <p:pic>
        <p:nvPicPr>
          <p:cNvPr id="5" name="Picture 4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7F183313-4EA3-40CB-D233-2296ADAF7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07" y="825189"/>
            <a:ext cx="60579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7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8A1EA-EB39-CCE2-C9C1-8BCD3D6D0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F44B6-F9C8-7DDB-EDEF-AE64462E6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 from the MADX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F4618-83A6-4111-4170-177F0494F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750" dirty="0"/>
          </a:p>
        </p:txBody>
      </p:sp>
      <p:pic>
        <p:nvPicPr>
          <p:cNvPr id="5" name="Picture 4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046F64D8-871D-6E27-AAB3-07C902B41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6" y="1043438"/>
            <a:ext cx="8571269" cy="4421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A5BC41-4840-18BF-F23D-594436F3E8A9}"/>
              </a:ext>
            </a:extLst>
          </p:cNvPr>
          <p:cNvSpPr txBox="1"/>
          <p:nvPr/>
        </p:nvSpPr>
        <p:spPr>
          <a:xfrm>
            <a:off x="5747657" y="3254033"/>
            <a:ext cx="612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-3.43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1E7F2B-3800-606D-0526-136E797238E9}"/>
              </a:ext>
            </a:extLst>
          </p:cNvPr>
          <p:cNvCxnSpPr>
            <a:cxnSpLocks/>
          </p:cNvCxnSpPr>
          <p:nvPr/>
        </p:nvCxnSpPr>
        <p:spPr>
          <a:xfrm flipH="1">
            <a:off x="5355771" y="3429000"/>
            <a:ext cx="391886" cy="2503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6103EC-B1AB-0674-2F6D-6306E80B271A}"/>
              </a:ext>
            </a:extLst>
          </p:cNvPr>
          <p:cNvCxnSpPr>
            <a:cxnSpLocks/>
          </p:cNvCxnSpPr>
          <p:nvPr/>
        </p:nvCxnSpPr>
        <p:spPr>
          <a:xfrm flipV="1">
            <a:off x="4864324" y="3854338"/>
            <a:ext cx="491447" cy="2674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DD1783C-319F-8652-1FFA-0EA33F4DA3A3}"/>
              </a:ext>
            </a:extLst>
          </p:cNvPr>
          <p:cNvSpPr txBox="1"/>
          <p:nvPr/>
        </p:nvSpPr>
        <p:spPr>
          <a:xfrm>
            <a:off x="4251656" y="4005442"/>
            <a:ext cx="612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-3.76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50366A-CF5D-7552-57B9-7B89D497D6EF}"/>
              </a:ext>
            </a:extLst>
          </p:cNvPr>
          <p:cNvSpPr txBox="1"/>
          <p:nvPr/>
        </p:nvSpPr>
        <p:spPr>
          <a:xfrm>
            <a:off x="6053991" y="4356979"/>
            <a:ext cx="1556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measurement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F9B1DD-B4CE-79A5-5906-C72163EE7E8B}"/>
              </a:ext>
            </a:extLst>
          </p:cNvPr>
          <p:cNvSpPr txBox="1"/>
          <p:nvPr/>
        </p:nvSpPr>
        <p:spPr>
          <a:xfrm>
            <a:off x="5551714" y="4341591"/>
            <a:ext cx="612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-4.70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CA43CA1-6923-1D27-6B57-2FBA73960986}"/>
              </a:ext>
            </a:extLst>
          </p:cNvPr>
          <p:cNvCxnSpPr>
            <a:cxnSpLocks/>
          </p:cNvCxnSpPr>
          <p:nvPr/>
        </p:nvCxnSpPr>
        <p:spPr>
          <a:xfrm flipH="1" flipV="1">
            <a:off x="5355771" y="4160614"/>
            <a:ext cx="322747" cy="2628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E6D981B-4665-33D6-CED3-6E00B0433A96}"/>
              </a:ext>
            </a:extLst>
          </p:cNvPr>
          <p:cNvSpPr txBox="1"/>
          <p:nvPr/>
        </p:nvSpPr>
        <p:spPr>
          <a:xfrm>
            <a:off x="1023257" y="1992086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725E32-0174-F1A8-659D-8BE4C35592E0}"/>
              </a:ext>
            </a:extLst>
          </p:cNvPr>
          <p:cNvSpPr txBox="1"/>
          <p:nvPr/>
        </p:nvSpPr>
        <p:spPr>
          <a:xfrm>
            <a:off x="789999" y="5552058"/>
            <a:ext cx="3461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Dispersion values are in MADX unit</a:t>
            </a:r>
          </a:p>
        </p:txBody>
      </p:sp>
    </p:spTree>
    <p:extLst>
      <p:ext uri="{BB962C8B-B14F-4D97-AF65-F5344CB8AC3E}">
        <p14:creationId xmlns:p14="http://schemas.microsoft.com/office/powerpoint/2010/main" val="3613863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D994C-FFE2-B38C-DC45-3C39A33D5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E9396-87AA-3BB5-4C0B-C89E7E9D7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846B77-985C-7934-2A9D-500B9DE5341B}"/>
              </a:ext>
            </a:extLst>
          </p:cNvPr>
          <p:cNvSpPr txBox="1"/>
          <p:nvPr/>
        </p:nvSpPr>
        <p:spPr>
          <a:xfrm>
            <a:off x="236306" y="825189"/>
            <a:ext cx="88097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out the right dispersion value and achromatic condition in the NSRL beam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the model (based on the measurement).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the effect of dispersion on the uniform beam at NSRL target.</a:t>
            </a:r>
          </a:p>
        </p:txBody>
      </p:sp>
    </p:spTree>
    <p:extLst>
      <p:ext uri="{BB962C8B-B14F-4D97-AF65-F5344CB8AC3E}">
        <p14:creationId xmlns:p14="http://schemas.microsoft.com/office/powerpoint/2010/main" val="3202337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1EC43-A2D8-4AE0-B7C9-44D95DD99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141AA-6BAC-CEB3-CF37-EA0972B72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7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BD5F7-6C8C-F908-7A04-A727AD2E0321}"/>
              </a:ext>
            </a:extLst>
          </p:cNvPr>
          <p:cNvSpPr txBox="1"/>
          <p:nvPr/>
        </p:nvSpPr>
        <p:spPr>
          <a:xfrm>
            <a:off x="236306" y="825188"/>
            <a:ext cx="86713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 </a:t>
            </a:r>
            <a:r>
              <a:rPr lang="en-US" dirty="0">
                <a:hlinkClick r:id="rId2"/>
              </a:rPr>
              <a:t>https://www.bnl.gov/nsrl/</a:t>
            </a:r>
            <a:endParaRPr lang="en-US" b="1" dirty="0"/>
          </a:p>
          <a:p>
            <a:r>
              <a:rPr lang="en-US" dirty="0"/>
              <a:t>[2] </a:t>
            </a:r>
            <a:r>
              <a:rPr lang="en-US" dirty="0">
                <a:hlinkClick r:id="rId3"/>
              </a:rPr>
              <a:t>https://journals.aps.org/prab/pdf/10.1103/PhysRevSTAB.10.024701</a:t>
            </a:r>
            <a:r>
              <a:rPr lang="en-US" dirty="0"/>
              <a:t> </a:t>
            </a:r>
          </a:p>
          <a:p>
            <a:r>
              <a:rPr lang="en-US" dirty="0"/>
              <a:t>[3] </a:t>
            </a:r>
            <a:r>
              <a:rPr lang="en-US" dirty="0">
                <a:hlinkClick r:id="rId4"/>
              </a:rPr>
              <a:t>https://cds.cern.ch/record/553445/files/tua83.pdf</a:t>
            </a:r>
            <a:r>
              <a:rPr lang="en-US" dirty="0"/>
              <a:t> </a:t>
            </a:r>
          </a:p>
          <a:p>
            <a:r>
              <a:rPr lang="en-US" dirty="0"/>
              <a:t>[4]https://</a:t>
            </a:r>
            <a:r>
              <a:rPr lang="en-US" dirty="0" err="1"/>
              <a:t>indico.fnal.gov</a:t>
            </a:r>
            <a:r>
              <a:rPr lang="en-US" dirty="0"/>
              <a:t>/event/20260/contributions/56661/attachments/35440/4324/BNLSlowExtraction_ICFA_SXWS_2019.pdf</a:t>
            </a:r>
          </a:p>
          <a:p>
            <a:r>
              <a:rPr lang="en-US" dirty="0"/>
              <a:t>[5]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effectLst/>
                <a:latin typeface="Arial" panose="020B0604020202020204" pitchFamily="34" charset="0"/>
                <a:hlinkClick r:id="rId5"/>
              </a:rPr>
              <a:t>https://mad.web.cern.ch/mad/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[6] </a:t>
            </a:r>
            <a:r>
              <a:rPr lang="en-US" dirty="0">
                <a:latin typeface="Arial" panose="020B0604020202020204" pitchFamily="34" charset="0"/>
                <a:hlinkClick r:id="rId6"/>
              </a:rPr>
              <a:t>https://cds.cern.ch/record/104153?ln=en</a:t>
            </a:r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[7] </a:t>
            </a:r>
            <a:r>
              <a:rPr lang="en-US" dirty="0">
                <a:latin typeface="Arial" panose="020B0604020202020204" pitchFamily="34" charset="0"/>
                <a:hlinkClick r:id="rId7"/>
              </a:rPr>
              <a:t>https://www.bnl.gov/isd/documents/81542.pdf</a:t>
            </a:r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[8] </a:t>
            </a:r>
            <a:r>
              <a:rPr lang="en-US" dirty="0">
                <a:latin typeface="Arial" panose="020B0604020202020204" pitchFamily="34" charset="0"/>
                <a:hlinkClick r:id="rId8"/>
              </a:rPr>
              <a:t>https://accelconf.web.cern.ch/d99/papers/PT10.pdf</a:t>
            </a:r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[9] </a:t>
            </a:r>
            <a:r>
              <a:rPr lang="en-US" dirty="0">
                <a:latin typeface="Arial" panose="020B0604020202020204" pitchFamily="34" charset="0"/>
                <a:hlinkClick r:id="rId9"/>
              </a:rPr>
              <a:t>https://link.springer.com/book/10.1007/978-3-319-18317-6</a:t>
            </a:r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[10] https://</a:t>
            </a:r>
            <a:r>
              <a:rPr lang="en-US" dirty="0" err="1">
                <a:latin typeface="Arial" panose="020B0604020202020204" pitchFamily="34" charset="0"/>
              </a:rPr>
              <a:t>www.cadops.bnl.gov</a:t>
            </a:r>
            <a:r>
              <a:rPr lang="en-US" dirty="0">
                <a:latin typeface="Arial" panose="020B0604020202020204" pitchFamily="34" charset="0"/>
              </a:rPr>
              <a:t>/Operations/training/</a:t>
            </a:r>
            <a:r>
              <a:rPr lang="en-US" dirty="0" err="1">
                <a:latin typeface="Arial" panose="020B0604020202020204" pitchFamily="34" charset="0"/>
              </a:rPr>
              <a:t>operations_training_developme</a:t>
            </a:r>
            <a:r>
              <a:rPr lang="en-US" dirty="0">
                <a:latin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</a:rPr>
              <a:t>nt</a:t>
            </a:r>
            <a:r>
              <a:rPr lang="en-US" dirty="0">
                <a:latin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</a:rPr>
              <a:t>practicals</a:t>
            </a:r>
            <a:r>
              <a:rPr lang="en-US" dirty="0">
                <a:latin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</a:rPr>
              <a:t>booster_and_nsrl</a:t>
            </a:r>
            <a:r>
              <a:rPr lang="en-US" dirty="0">
                <a:latin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</a:rPr>
              <a:t>BoosterSlowExtractionforNSRL.pdf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691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C64F-C5D0-04D0-5A4C-FB4A4507A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FAE2B-8411-AB28-AC0D-0E6637090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8D3E6-9604-BF36-7705-9EC3166EC5D7}"/>
              </a:ext>
            </a:extLst>
          </p:cNvPr>
          <p:cNvSpPr txBox="1"/>
          <p:nvPr/>
        </p:nvSpPr>
        <p:spPr>
          <a:xfrm>
            <a:off x="413657" y="825189"/>
            <a:ext cx="830171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/>
              <a:t>BNL CA-D Complex /Booster Synchrotron Facility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/>
              <a:t>NASA Space Radiation Laboratory (NSRL)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/>
              <a:t>Extraction Bumps and Orbit Distortion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/>
              <a:t>Extraction Septa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/>
              <a:t>Dispersion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360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D3E4B-E548-CEA2-316F-D054F704B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BNL C-AD Complex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5C570-084E-8498-277C-79E00E24B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 dirty="0"/>
          </a:p>
        </p:txBody>
      </p:sp>
      <p:pic>
        <p:nvPicPr>
          <p:cNvPr id="7" name="Picture 6" descr="An aerial view of a satellite&#10;&#10;Description automatically generated">
            <a:extLst>
              <a:ext uri="{FF2B5EF4-FFF2-40B4-BE49-F238E27FC236}">
                <a16:creationId xmlns:a16="http://schemas.microsoft.com/office/drawing/2014/main" id="{37477582-DA4F-B290-B45F-909AAADA1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10" y="825189"/>
            <a:ext cx="7772400" cy="579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8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97823-48D2-42BD-9F2E-A26343F16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E3779-5270-38F3-4806-14C58C3C6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Synchrotron and Slow Extraction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08603-D5E1-BE49-57AF-7DAA7AAAF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750" dirty="0"/>
          </a:p>
        </p:txBody>
      </p:sp>
      <p:pic>
        <p:nvPicPr>
          <p:cNvPr id="6" name="Picture 5" descr="A map of a airport&#10;&#10;Description automatically generated">
            <a:extLst>
              <a:ext uri="{FF2B5EF4-FFF2-40B4-BE49-F238E27FC236}">
                <a16:creationId xmlns:a16="http://schemas.microsoft.com/office/drawing/2014/main" id="{1B73864A-30AC-92AA-7BD4-06563C534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153" y="825189"/>
            <a:ext cx="3660321" cy="4777898"/>
          </a:xfrm>
          <a:prstGeom prst="rect">
            <a:avLst/>
          </a:prstGeom>
        </p:spPr>
      </p:pic>
      <p:pic>
        <p:nvPicPr>
          <p:cNvPr id="8" name="Picture 7" descr="A diagram of a complex of blood vessels&#10;&#10;Description automatically generated with medium confidence">
            <a:extLst>
              <a:ext uri="{FF2B5EF4-FFF2-40B4-BE49-F238E27FC236}">
                <a16:creationId xmlns:a16="http://schemas.microsoft.com/office/drawing/2014/main" id="{3F4C1230-0E62-07B9-45BB-EB6EBE8BD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093" y="683675"/>
            <a:ext cx="3212877" cy="527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56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07AB2-02E8-1179-2F7C-29405DF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NSRL Transport Line and Uniform 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F639B-272C-CD02-2F68-3FA28F736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7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1B3EFA-6D35-0D69-C9F8-D7658F9BB050}"/>
              </a:ext>
            </a:extLst>
          </p:cNvPr>
          <p:cNvSpPr txBox="1"/>
          <p:nvPr/>
        </p:nvSpPr>
        <p:spPr>
          <a:xfrm>
            <a:off x="491668" y="3947030"/>
            <a:ext cx="322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Uniform beam at the target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963440-1CE7-EC1E-941C-CB708E480A49}"/>
              </a:ext>
            </a:extLst>
          </p:cNvPr>
          <p:cNvSpPr txBox="1"/>
          <p:nvPr/>
        </p:nvSpPr>
        <p:spPr>
          <a:xfrm>
            <a:off x="4962296" y="3846357"/>
            <a:ext cx="4276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Layout of NSRL Transport Line</a:t>
            </a:r>
          </a:p>
        </p:txBody>
      </p:sp>
      <p:pic>
        <p:nvPicPr>
          <p:cNvPr id="10" name="Picture 9" descr="A computer screen shot of a building&#10;&#10;Description automatically generated">
            <a:extLst>
              <a:ext uri="{FF2B5EF4-FFF2-40B4-BE49-F238E27FC236}">
                <a16:creationId xmlns:a16="http://schemas.microsoft.com/office/drawing/2014/main" id="{B2D367AA-11CF-5E29-B57A-540B826A4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065" y="902039"/>
            <a:ext cx="4597785" cy="29074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D20F71-70D2-09A3-1968-03A84FFCF72B}"/>
              </a:ext>
            </a:extLst>
          </p:cNvPr>
          <p:cNvGrpSpPr/>
          <p:nvPr/>
        </p:nvGrpSpPr>
        <p:grpSpPr>
          <a:xfrm>
            <a:off x="328035" y="941233"/>
            <a:ext cx="3862965" cy="3033528"/>
            <a:chOff x="4700588" y="515789"/>
            <a:chExt cx="6858294" cy="60696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8D4709-CA75-B308-DE51-FBD9F1240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56"/>
            <a:stretch/>
          </p:blipFill>
          <p:spPr>
            <a:xfrm>
              <a:off x="4700588" y="515789"/>
              <a:ext cx="6858294" cy="5564186"/>
            </a:xfrm>
            <a:prstGeom prst="rect">
              <a:avLst/>
            </a:prstGeom>
            <a:ln w="44450">
              <a:solidFill>
                <a:schemeClr val="tx1"/>
              </a:solidFill>
            </a:ln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9EBAA7C-389E-B386-842F-0A7E91BBF0B5}"/>
                </a:ext>
              </a:extLst>
            </p:cNvPr>
            <p:cNvCxnSpPr/>
            <p:nvPr/>
          </p:nvCxnSpPr>
          <p:spPr bwMode="auto">
            <a:xfrm>
              <a:off x="5915025" y="5357813"/>
              <a:ext cx="0" cy="10429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ED1778-8D52-8933-02E0-6348E8255951}"/>
                </a:ext>
              </a:extLst>
            </p:cNvPr>
            <p:cNvCxnSpPr/>
            <p:nvPr/>
          </p:nvCxnSpPr>
          <p:spPr bwMode="auto">
            <a:xfrm>
              <a:off x="8510603" y="5381626"/>
              <a:ext cx="0" cy="10429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573F3F4-0CBA-E2DB-D1D7-73D1B58626B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72375" y="6400800"/>
              <a:ext cx="93822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6B5F156-6AD6-FF78-A548-B42E7844F7D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15025" y="6400800"/>
              <a:ext cx="9715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E2EA02-83D6-7C6D-09AA-D836B15DD294}"/>
                </a:ext>
              </a:extLst>
            </p:cNvPr>
            <p:cNvSpPr txBox="1"/>
            <p:nvPr/>
          </p:nvSpPr>
          <p:spPr>
            <a:xfrm>
              <a:off x="6806293" y="6216134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20 cm</a:t>
              </a:r>
            </a:p>
          </p:txBody>
        </p:sp>
      </p:grpSp>
      <p:pic>
        <p:nvPicPr>
          <p:cNvPr id="17" name="Picture 16" descr="A person working on a machine&#10;&#10;Description automatically generated">
            <a:extLst>
              <a:ext uri="{FF2B5EF4-FFF2-40B4-BE49-F238E27FC236}">
                <a16:creationId xmlns:a16="http://schemas.microsoft.com/office/drawing/2014/main" id="{F38D6DC0-D98F-38F8-45A0-F8A8D183A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556" y="4594062"/>
            <a:ext cx="3171636" cy="2087659"/>
          </a:xfrm>
          <a:prstGeom prst="rect">
            <a:avLst/>
          </a:prstGeom>
        </p:spPr>
      </p:pic>
      <p:pic>
        <p:nvPicPr>
          <p:cNvPr id="19" name="Picture 18" descr="A machine in a factory&#10;&#10;Description automatically generated">
            <a:extLst>
              <a:ext uri="{FF2B5EF4-FFF2-40B4-BE49-F238E27FC236}">
                <a16:creationId xmlns:a16="http://schemas.microsoft.com/office/drawing/2014/main" id="{576BF527-2A3A-17B5-3CD4-E6D9E4C7F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331" y="4336970"/>
            <a:ext cx="2940812" cy="24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25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D7324-E61C-E4E4-200F-F4D08CBC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 and Achromatic Beam line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F1380-4128-E207-E7BD-9EEE3A499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2AE5B6-8237-4E39-900F-89468F26C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1666"/>
          <a:stretch>
            <a:fillRect/>
          </a:stretch>
        </p:blipFill>
        <p:spPr bwMode="auto">
          <a:xfrm>
            <a:off x="334277" y="825189"/>
            <a:ext cx="5140837" cy="372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649F88-8208-51D9-D722-BEB70F7BB047}"/>
              </a:ext>
            </a:extLst>
          </p:cNvPr>
          <p:cNvSpPr txBox="1"/>
          <p:nvPr/>
        </p:nvSpPr>
        <p:spPr>
          <a:xfrm>
            <a:off x="1088571" y="5694257"/>
            <a:ext cx="263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PRAB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024701 (2007)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6D108B-BE4D-8E44-D620-72E9586ACAA4}"/>
                  </a:ext>
                </a:extLst>
              </p:cNvPr>
              <p:cNvSpPr txBox="1"/>
              <p:nvPr/>
            </p:nvSpPr>
            <p:spPr>
              <a:xfrm>
                <a:off x="5203372" y="933383"/>
                <a:ext cx="3693437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original model assumed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at the beginning of line (D6 septum location).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Is that true?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are testing this model: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at D3 septum but may not be true at D6 location.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6D108B-BE4D-8E44-D620-72E9586AC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372" y="933383"/>
                <a:ext cx="3693437" cy="2585323"/>
              </a:xfrm>
              <a:prstGeom prst="rect">
                <a:avLst/>
              </a:prstGeom>
              <a:blipFill>
                <a:blip r:embed="rId3"/>
                <a:stretch>
                  <a:fillRect l="-1027" t="-980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36A87CC-9F38-F157-6DC5-335636BB1E00}"/>
              </a:ext>
            </a:extLst>
          </p:cNvPr>
          <p:cNvSpPr txBox="1"/>
          <p:nvPr/>
        </p:nvSpPr>
        <p:spPr>
          <a:xfrm>
            <a:off x="783372" y="2503043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D6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569544-A3BD-F268-D1EA-AADCD175C61E}"/>
              </a:ext>
            </a:extLst>
          </p:cNvPr>
          <p:cNvCxnSpPr/>
          <p:nvPr/>
        </p:nvCxnSpPr>
        <p:spPr>
          <a:xfrm>
            <a:off x="2405743" y="3352800"/>
            <a:ext cx="24057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E5FA68-4B50-626B-2685-04844346E003}"/>
              </a:ext>
            </a:extLst>
          </p:cNvPr>
          <p:cNvSpPr txBox="1"/>
          <p:nvPr/>
        </p:nvSpPr>
        <p:spPr>
          <a:xfrm>
            <a:off x="2840771" y="3352800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Achromatic </a:t>
            </a:r>
          </a:p>
        </p:txBody>
      </p:sp>
    </p:spTree>
    <p:extLst>
      <p:ext uri="{BB962C8B-B14F-4D97-AF65-F5344CB8AC3E}">
        <p14:creationId xmlns:p14="http://schemas.microsoft.com/office/powerpoint/2010/main" val="1740651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F1F3E-257E-1EAE-A0F7-CDD94AF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Bumps and Orbit Distortion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A6831-E586-D3CE-6AC4-E3071D591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 dirty="0"/>
          </a:p>
        </p:txBody>
      </p:sp>
      <p:pic>
        <p:nvPicPr>
          <p:cNvPr id="6" name="Picture 5" descr="A blueprint of a circular structure&#10;&#10;Description automatically generated">
            <a:extLst>
              <a:ext uri="{FF2B5EF4-FFF2-40B4-BE49-F238E27FC236}">
                <a16:creationId xmlns:a16="http://schemas.microsoft.com/office/drawing/2014/main" id="{88F0F199-4BB7-AE29-C8D3-AF00816F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6" y="825189"/>
            <a:ext cx="3903590" cy="38381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7F76A8-754C-C15D-21BC-284BD5160DBB}"/>
              </a:ext>
            </a:extLst>
          </p:cNvPr>
          <p:cNvSpPr txBox="1"/>
          <p:nvPr/>
        </p:nvSpPr>
        <p:spPr>
          <a:xfrm>
            <a:off x="236306" y="4989038"/>
            <a:ext cx="8671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Five bumps: C7, D1,D4,D7,E1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Bump power supplies provide distortion in orbit (as shown in the right) to control 3 degrees of freedom at the extraction septa (position and angle at D3 septum, position at D6 septum or vice-versa).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48EF76E1-2D8B-6ADA-9402-1C855B5A3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896" y="1342795"/>
            <a:ext cx="4719359" cy="36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097383CB-6794-BAD4-77F4-B5161A71C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827" y="825745"/>
            <a:ext cx="5010150" cy="915988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Orbit deformation is used to ensure that the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thin septum is the limiting aperture. If beam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hits anywhere else first, it won’t extract.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0FA6AB-CF2D-A9D3-E1D4-511071BD1FA1}"/>
              </a:ext>
            </a:extLst>
          </p:cNvPr>
          <p:cNvSpPr txBox="1"/>
          <p:nvPr/>
        </p:nvSpPr>
        <p:spPr>
          <a:xfrm>
            <a:off x="7485271" y="4744875"/>
            <a:ext cx="10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K.A. Brown</a:t>
            </a:r>
          </a:p>
        </p:txBody>
      </p:sp>
    </p:spTree>
    <p:extLst>
      <p:ext uri="{BB962C8B-B14F-4D97-AF65-F5344CB8AC3E}">
        <p14:creationId xmlns:p14="http://schemas.microsoft.com/office/powerpoint/2010/main" val="1722617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1E33-3393-7E72-326A-9A607E70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Septa in the Booster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2EBD0-F9DB-A0AC-F779-D5AE27F20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 dirty="0"/>
          </a:p>
        </p:txBody>
      </p:sp>
      <p:pic>
        <p:nvPicPr>
          <p:cNvPr id="6" name="Picture 5" descr="A blueprint of a machine&#10;&#10;Description automatically generated">
            <a:extLst>
              <a:ext uri="{FF2B5EF4-FFF2-40B4-BE49-F238E27FC236}">
                <a16:creationId xmlns:a16="http://schemas.microsoft.com/office/drawing/2014/main" id="{F7CC11E4-B363-F70F-D030-DDB6DA167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2" y="712392"/>
            <a:ext cx="5216952" cy="48502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33CC5C-764A-2971-860D-EB44A113FB42}"/>
              </a:ext>
            </a:extLst>
          </p:cNvPr>
          <p:cNvSpPr txBox="1"/>
          <p:nvPr/>
        </p:nvSpPr>
        <p:spPr>
          <a:xfrm>
            <a:off x="5859210" y="825189"/>
            <a:ext cx="3276600" cy="2075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extraction septa are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thin septum at D3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thick septum at D6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Fixed position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269328-AC65-DF8E-57E4-207AD085405F}"/>
                  </a:ext>
                </a:extLst>
              </p:cNvPr>
              <p:cNvSpPr txBox="1"/>
              <p:nvPr/>
            </p:nvSpPr>
            <p:spPr>
              <a:xfrm>
                <a:off x="6098206" y="3109880"/>
                <a:ext cx="2806308" cy="1189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at D3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?,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r>
                  <a:rPr lang="en-US" dirty="0"/>
                  <a:t> at D6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269328-AC65-DF8E-57E4-207AD0854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206" y="3109880"/>
                <a:ext cx="2806308" cy="1189978"/>
              </a:xfrm>
              <a:prstGeom prst="rect">
                <a:avLst/>
              </a:prstGeom>
              <a:blipFill>
                <a:blip r:embed="rId3"/>
                <a:stretch>
                  <a:fillRect l="-1351" t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C24CBD4-56FA-22F4-73C3-DB921DB7D5ED}"/>
              </a:ext>
            </a:extLst>
          </p:cNvPr>
          <p:cNvSpPr txBox="1"/>
          <p:nvPr/>
        </p:nvSpPr>
        <p:spPr>
          <a:xfrm>
            <a:off x="2679905" y="5808764"/>
            <a:ext cx="6035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Booster layout showing D3 and D6 septa.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D6 septum connecting to the NSRL transport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4600E5-FE44-A211-2D36-E110DAC89A54}"/>
              </a:ext>
            </a:extLst>
          </p:cNvPr>
          <p:cNvSpPr txBox="1"/>
          <p:nvPr/>
        </p:nvSpPr>
        <p:spPr>
          <a:xfrm>
            <a:off x="642257" y="1948543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AF9D27-FDDD-3849-3BD8-4781720F4EDF}"/>
              </a:ext>
            </a:extLst>
          </p:cNvPr>
          <p:cNvSpPr txBox="1"/>
          <p:nvPr/>
        </p:nvSpPr>
        <p:spPr>
          <a:xfrm>
            <a:off x="1328058" y="82518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D6</a:t>
            </a:r>
          </a:p>
        </p:txBody>
      </p:sp>
    </p:spTree>
    <p:extLst>
      <p:ext uri="{BB962C8B-B14F-4D97-AF65-F5344CB8AC3E}">
        <p14:creationId xmlns:p14="http://schemas.microsoft.com/office/powerpoint/2010/main" val="4220399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E0819-C856-8C00-984A-09D60B0D6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183DD-E905-6E0D-31BE-2F443CF60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7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02238C-FADD-D102-E696-7F7B3967E8C0}"/>
                  </a:ext>
                </a:extLst>
              </p:cNvPr>
              <p:cNvSpPr txBox="1"/>
              <p:nvPr/>
            </p:nvSpPr>
            <p:spPr>
              <a:xfrm>
                <a:off x="236306" y="914400"/>
                <a:ext cx="8787951" cy="700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Dispersion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02238C-FADD-D102-E696-7F7B3967E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06" y="914400"/>
                <a:ext cx="8787951" cy="700320"/>
              </a:xfrm>
              <a:prstGeom prst="rect">
                <a:avLst/>
              </a:prstGeom>
              <a:blipFill>
                <a:blip r:embed="rId2"/>
                <a:stretch>
                  <a:fillRect l="-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9E854A-BE3F-D184-8EEF-88F99691BD28}"/>
                  </a:ext>
                </a:extLst>
              </p:cNvPr>
              <p:cNvSpPr txBox="1"/>
              <p:nvPr/>
            </p:nvSpPr>
            <p:spPr>
              <a:xfrm>
                <a:off x="236306" y="1606243"/>
                <a:ext cx="8907694" cy="465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Beam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9E854A-BE3F-D184-8EEF-88F99691B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06" y="1606243"/>
                <a:ext cx="8907694" cy="465064"/>
              </a:xfrm>
              <a:prstGeom prst="rect">
                <a:avLst/>
              </a:prstGeom>
              <a:blipFill>
                <a:blip r:embed="rId3"/>
                <a:stretch>
                  <a:fillRect l="-57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8101703-DC91-DCE5-F053-D05EEC2EF99D}"/>
              </a:ext>
            </a:extLst>
          </p:cNvPr>
          <p:cNvSpPr txBox="1"/>
          <p:nvPr/>
        </p:nvSpPr>
        <p:spPr>
          <a:xfrm>
            <a:off x="236305" y="2301485"/>
            <a:ext cx="8787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measurement of the dispersion function in a transfer line plays the crucial role for the development of an accurate optics model for the beam tracking simulation.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Unknown dispersion can lead to overestimated values of beam emittance.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92C220-D0B7-81F5-5BC0-1E50877B9388}"/>
              </a:ext>
            </a:extLst>
          </p:cNvPr>
          <p:cNvSpPr txBox="1"/>
          <p:nvPr/>
        </p:nvSpPr>
        <p:spPr>
          <a:xfrm>
            <a:off x="296177" y="3448117"/>
            <a:ext cx="878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Radial Steering Displacement Method: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23063F-4002-DCA5-6D5F-F470AC6D2065}"/>
                  </a:ext>
                </a:extLst>
              </p:cNvPr>
              <p:cNvSpPr txBox="1"/>
              <p:nvPr/>
            </p:nvSpPr>
            <p:spPr>
              <a:xfrm>
                <a:off x="189783" y="3917720"/>
                <a:ext cx="8363409" cy="530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/>
                  <a:t>Momentum spread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23063F-4002-DCA5-6D5F-F470AC6D2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83" y="3917720"/>
                <a:ext cx="8363409" cy="530466"/>
              </a:xfrm>
              <a:prstGeom prst="rect">
                <a:avLst/>
              </a:prstGeom>
              <a:blipFill>
                <a:blip r:embed="rId4"/>
                <a:stretch>
                  <a:fillRect l="-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301B8F-23A5-03B7-F94C-3CE2623CF757}"/>
                  </a:ext>
                </a:extLst>
              </p:cNvPr>
              <p:cNvSpPr txBox="1"/>
              <p:nvPr/>
            </p:nvSpPr>
            <p:spPr>
              <a:xfrm>
                <a:off x="236305" y="4701111"/>
                <a:ext cx="87879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measurement of transverse beam displacement (multi-wire)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301B8F-23A5-03B7-F94C-3CE2623CF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05" y="4701111"/>
                <a:ext cx="8787951" cy="369332"/>
              </a:xfrm>
              <a:prstGeom prst="rect">
                <a:avLst/>
              </a:prstGeom>
              <a:blipFill>
                <a:blip r:embed="rId5"/>
                <a:stretch>
                  <a:fillRect l="-433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35516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117949</TotalTime>
  <Words>678</Words>
  <Application>Microsoft Macintosh PowerPoint</Application>
  <PresentationFormat>On-screen Show (4:3)</PresentationFormat>
  <Paragraphs>91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 Math</vt:lpstr>
      <vt:lpstr>Times New Roman</vt:lpstr>
      <vt:lpstr>Wingdings</vt:lpstr>
      <vt:lpstr>BNL</vt:lpstr>
      <vt:lpstr>Beam Trajectory Influence on Dispersion and Uniform Beams at NSRL</vt:lpstr>
      <vt:lpstr>Outline</vt:lpstr>
      <vt:lpstr>BNL C-AD Complex</vt:lpstr>
      <vt:lpstr>Booster Synchrotron and Slow Extraction</vt:lpstr>
      <vt:lpstr>NSRL Transport Line and Uniform Beam</vt:lpstr>
      <vt:lpstr>Dispersion and Achromatic Beam line </vt:lpstr>
      <vt:lpstr>Extraction Bumps and Orbit Distortion</vt:lpstr>
      <vt:lpstr>Extraction Septa in the Booster</vt:lpstr>
      <vt:lpstr>Dispersion Measurement</vt:lpstr>
      <vt:lpstr>Dispersion from Measurement</vt:lpstr>
      <vt:lpstr>Dispersion from the MADX Models</vt:lpstr>
      <vt:lpstr>Future Work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SLOW EXTRACTION</dc:title>
  <dc:subject/>
  <dc:creator>Dhital, Bhawin</dc:creator>
  <cp:keywords/>
  <dc:description/>
  <cp:lastModifiedBy>Dhital, Bhawin</cp:lastModifiedBy>
  <cp:revision>3092</cp:revision>
  <dcterms:created xsi:type="dcterms:W3CDTF">2023-02-10T15:53:34Z</dcterms:created>
  <dcterms:modified xsi:type="dcterms:W3CDTF">2024-02-11T06:36:04Z</dcterms:modified>
  <cp:category/>
</cp:coreProperties>
</file>