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66" r:id="rId4"/>
    <p:sldId id="268" r:id="rId5"/>
    <p:sldId id="269" r:id="rId6"/>
    <p:sldId id="270" r:id="rId7"/>
    <p:sldId id="280" r:id="rId8"/>
    <p:sldId id="271" r:id="rId9"/>
    <p:sldId id="273" r:id="rId10"/>
    <p:sldId id="275" r:id="rId11"/>
    <p:sldId id="265" r:id="rId12"/>
    <p:sldId id="281" r:id="rId13"/>
    <p:sldId id="27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3"/>
    <a:srgbClr val="FFC000"/>
    <a:srgbClr val="14316C"/>
    <a:srgbClr val="94A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291"/>
  </p:normalViewPr>
  <p:slideViewPr>
    <p:cSldViewPr snapToGrid="0" snapToObjects="1">
      <p:cViewPr varScale="1">
        <p:scale>
          <a:sx n="101" d="100"/>
          <a:sy n="101" d="100"/>
        </p:scale>
        <p:origin x="192" y="3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F726DF0-548C-8645-BDE9-D4ABE2CF2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E5927A-8E33-844C-9D1B-458A00D816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FD296-3D47-F642-BBB0-28897FE3E135}" type="datetimeFigureOut">
              <a:rPr lang="de-AT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10.02.2024</a:t>
            </a:fld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B7483B-0A22-E94F-AA4C-D6036B5255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280ED2-84DE-0543-8B03-DE7FCEC92B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3A38E-3C75-B842-A89E-F4131720A92D}" type="slidenum">
              <a:rPr lang="de-AT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de-AT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30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7E25616-705A-0747-A2A2-72FD79CBAFE5}" type="datetimeFigureOut">
              <a:rPr lang="de-AT" smtClean="0"/>
              <a:pPr/>
              <a:t>10.02.2024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 dirty="0"/>
              <a:t>Mastertextformat bearbeiten
Zweite Ebene
Dritte Ebene
Vierte Ebene
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129B8A9-70CF-F840-AE57-77557091BF0E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039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50" kern="1200">
        <a:solidFill>
          <a:schemeClr val="tx1"/>
        </a:solidFill>
        <a:latin typeface="Verdana" panose="020B0604030504040204" pitchFamily="34" charset="0"/>
        <a:ea typeface="Verdana" panose="020B0604030504040204" pitchFamily="34" charset="0"/>
        <a:cs typeface="Verdana" panose="020B060403050404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21754B5-9DFE-654F-9FF6-AFE4C3CDD78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33009132"/>
              </p:ext>
            </p:extLst>
          </p:nvPr>
        </p:nvGraphicFramePr>
        <p:xfrm>
          <a:off x="323529" y="1528341"/>
          <a:ext cx="8974966" cy="626160"/>
        </p:xfrm>
        <a:graphic>
          <a:graphicData uri="http://schemas.openxmlformats.org/drawingml/2006/table">
            <a:tbl>
              <a:tblPr bandRow="1"/>
              <a:tblGrid>
                <a:gridCol w="290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9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30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Dokumentennummer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Document Number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DokKlasse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</a:t>
                      </a: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DocClass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Inhaltskennz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Content Code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Version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 / Date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DokEigner / </a:t>
                      </a: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DocOwner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err="1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800" dirty="0">
                          <a:solidFill>
                            <a:srgbClr val="00336E"/>
                          </a:solidFill>
                          <a:effectLst/>
                        </a:rPr>
                        <a:t> ab / effective from</a:t>
                      </a: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gültig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 </a:t>
                      </a:r>
                      <a:r>
                        <a:rPr lang="en-GB" sz="700" baseline="0" dirty="0" err="1">
                          <a:solidFill>
                            <a:srgbClr val="00336E"/>
                          </a:solidFill>
                          <a:effectLst/>
                        </a:rPr>
                        <a:t>bis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/effective 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until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de-AT" sz="700" dirty="0" err="1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Wartungsinterv</a:t>
                      </a:r>
                      <a:r>
                        <a:rPr lang="de-AT" sz="70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de-AT" sz="700" baseline="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 / </a:t>
                      </a:r>
                      <a:r>
                        <a:rPr lang="de-AT" sz="700" baseline="0" dirty="0" err="1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MaintInterv</a:t>
                      </a:r>
                      <a:r>
                        <a:rPr lang="de-AT" sz="700" baseline="0" dirty="0">
                          <a:solidFill>
                            <a:srgbClr val="00336E"/>
                          </a:solidFill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de-AT" sz="8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3067AF7C-AFD4-114E-A387-61EDB83DDD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01143037"/>
              </p:ext>
            </p:extLst>
          </p:nvPr>
        </p:nvGraphicFramePr>
        <p:xfrm>
          <a:off x="323529" y="5331929"/>
          <a:ext cx="11238636" cy="553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5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0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39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2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54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936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80000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Empfehlung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des DokEigners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bezügl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/ recommendation by </a:t>
                      </a:r>
                      <a:r>
                        <a:rPr lang="en-GB" sz="800" b="1" u="none" strike="noStrike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DocOwner</a:t>
                      </a:r>
                      <a:r>
                        <a:rPr lang="en-GB" sz="800" b="1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regarding training </a:t>
                      </a:r>
                      <a:endParaRPr lang="en-GB" sz="800" b="1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b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Schulungsrelevant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/yes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Wingdings" panose="05000000000000000000" pitchFamily="2" charset="2"/>
                        </a:rPr>
                        <a:t>--&gt;                 </a:t>
                      </a: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Selbstschulung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Schulung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durch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Trainer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Kommentar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comments: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subject to training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nein</a:t>
                      </a:r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/no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700" u="none" strike="noStrike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self-instruction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instruction by trainer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GB" sz="7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0" marR="0" marT="0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B2FDA4F8-C17B-204F-9B9B-7E4A9EE8920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5615689"/>
              </p:ext>
            </p:extLst>
          </p:nvPr>
        </p:nvGraphicFramePr>
        <p:xfrm>
          <a:off x="323530" y="3408083"/>
          <a:ext cx="11238634" cy="1722720"/>
        </p:xfrm>
        <a:graphic>
          <a:graphicData uri="http://schemas.openxmlformats.org/drawingml/2006/table">
            <a:tbl>
              <a:tblPr firstRow="1" firstCol="1" bandRow="1"/>
              <a:tblGrid>
                <a:gridCol w="108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6003">
                  <a:extLst>
                    <a:ext uri="{9D8B030D-6E8A-4147-A177-3AD203B41FA5}">
                      <a16:colId xmlns:a16="http://schemas.microsoft.com/office/drawing/2014/main" val="2813174626"/>
                    </a:ext>
                  </a:extLst>
                </a:gridCol>
                <a:gridCol w="1416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9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424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800" b="1" kern="120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Freigabe / </a:t>
                      </a:r>
                      <a:r>
                        <a:rPr lang="en-GB" sz="800" b="1" kern="120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Approva</a:t>
                      </a:r>
                      <a:r>
                        <a:rPr lang="de-AT" sz="800" b="1" kern="120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</a:t>
                      </a:r>
                      <a:endParaRPr lang="de-AT" sz="700" b="0" kern="1200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sz="700" dirty="0"/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de-AT" sz="10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Name 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de-AT" sz="700" dirty="0"/>
                        <a:t>Funktion / </a:t>
                      </a:r>
                      <a:r>
                        <a:rPr lang="en-GB" sz="700" noProof="0" dirty="0"/>
                        <a:t>Function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Bemerkung / </a:t>
                      </a:r>
                      <a:r>
                        <a:rPr lang="de-AT" sz="700" dirty="0" err="1">
                          <a:effectLst/>
                          <a:latin typeface="Verdana"/>
                          <a:ea typeface="Calibri"/>
                          <a:cs typeface="Times New Roman"/>
                        </a:rPr>
                        <a:t>Remark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Datum / Date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e-AT" sz="700" noProof="0" dirty="0">
                          <a:effectLst/>
                        </a:rPr>
                        <a:t>Unterschrift</a:t>
                      </a:r>
                      <a:r>
                        <a:rPr lang="en-GB" sz="700" dirty="0">
                          <a:effectLst/>
                        </a:rPr>
                        <a:t> / Signature</a:t>
                      </a:r>
                      <a:endParaRPr lang="de-AT" sz="700" dirty="0"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6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erstellt von /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="0" dirty="0">
                          <a:solidFill>
                            <a:srgbClr val="14316C"/>
                          </a:solidFill>
                          <a:effectLst/>
                        </a:rPr>
                        <a:t>prepared by</a:t>
                      </a:r>
                      <a:endParaRPr lang="de-AT" sz="700" b="0" dirty="0">
                        <a:solidFill>
                          <a:srgbClr val="14316C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402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77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geprüft von / 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</a:rPr>
                        <a:t>checked</a:t>
                      </a: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</a:rPr>
                        <a:t> </a:t>
                      </a: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</a:rPr>
                        <a:t>by</a:t>
                      </a: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+mn-lt"/>
                        </a:rPr>
                        <a:t> </a:t>
                      </a: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771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497032"/>
                  </a:ext>
                </a:extLst>
              </a:tr>
              <a:tr h="22677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freigegeben von /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approved</a:t>
                      </a:r>
                      <a:r>
                        <a:rPr lang="de-AT" sz="700" b="0" noProof="0" dirty="0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de-AT" sz="700" b="0" noProof="0" dirty="0" err="1">
                          <a:solidFill>
                            <a:srgbClr val="14316C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by</a:t>
                      </a: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34632"/>
                  </a:ext>
                </a:extLst>
              </a:tr>
              <a:tr h="226771">
                <a:tc vMerge="1"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de-AT" sz="700" b="0" noProof="0" dirty="0">
                        <a:solidFill>
                          <a:srgbClr val="14316C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6051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D7BD878-362D-984A-97F3-017689C804F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94446718"/>
              </p:ext>
            </p:extLst>
          </p:nvPr>
        </p:nvGraphicFramePr>
        <p:xfrm>
          <a:off x="323529" y="2316928"/>
          <a:ext cx="7385666" cy="879008"/>
        </p:xfrm>
        <a:graphic>
          <a:graphicData uri="http://schemas.openxmlformats.org/drawingml/2006/table">
            <a:tbl>
              <a:tblPr firstRow="1" firstCol="1" bandRow="1"/>
              <a:tblGrid>
                <a:gridCol w="579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7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00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Dokumentenhistorie</a:t>
                      </a:r>
                      <a:r>
                        <a:rPr lang="de-AT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baseline="0" noProof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Document History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Vers</a:t>
                      </a:r>
                      <a:endParaRPr lang="de-AT" sz="7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Datum</a:t>
                      </a:r>
                      <a:r>
                        <a:rPr lang="en-GB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Date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Beschreibung</a:t>
                      </a:r>
                      <a:r>
                        <a:rPr lang="en-GB" sz="700" kern="1200" baseline="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/ </a:t>
                      </a:r>
                      <a:r>
                        <a:rPr lang="en-GB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Description</a:t>
                      </a:r>
                      <a:endParaRPr lang="de-AT" sz="7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2691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C70FFEA-4ABA-854A-A3ED-50504B10B67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26122187"/>
              </p:ext>
            </p:extLst>
          </p:nvPr>
        </p:nvGraphicFramePr>
        <p:xfrm>
          <a:off x="323529" y="525572"/>
          <a:ext cx="8974968" cy="842428"/>
        </p:xfrm>
        <a:graphic>
          <a:graphicData uri="http://schemas.openxmlformats.org/drawingml/2006/table">
            <a:tbl>
              <a:tblPr bandRow="1"/>
              <a:tblGrid>
                <a:gridCol w="5570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4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solidFill>
                            <a:srgbClr val="00336E"/>
                          </a:solidFill>
                          <a:effectLst/>
                        </a:rPr>
                        <a:t>Dokumententitel</a:t>
                      </a:r>
                      <a:r>
                        <a:rPr lang="en-GB" sz="700" dirty="0">
                          <a:solidFill>
                            <a:srgbClr val="00336E"/>
                          </a:solidFill>
                          <a:effectLst/>
                        </a:rPr>
                        <a:t> / Document Title </a:t>
                      </a:r>
                      <a:endParaRPr lang="de-AT" sz="1000" dirty="0">
                        <a:solidFill>
                          <a:srgbClr val="00336E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de-AT" sz="400" b="1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feld 23">
            <a:extLst>
              <a:ext uri="{FF2B5EF4-FFF2-40B4-BE49-F238E27FC236}">
                <a16:creationId xmlns:a16="http://schemas.microsoft.com/office/drawing/2014/main" id="{E1F525B4-1986-224B-8F16-7A12E71D9CAF}"/>
              </a:ext>
            </a:extLst>
          </p:cNvPr>
          <p:cNvSpPr txBox="1"/>
          <p:nvPr userDrawn="1"/>
        </p:nvSpPr>
        <p:spPr>
          <a:xfrm>
            <a:off x="312377" y="6708345"/>
            <a:ext cx="2320572" cy="61555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l"/>
            <a:r>
              <a:rPr lang="de-AT" sz="40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Zugrundeliegende Vorlage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de-AT" sz="400" baseline="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underlying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400" baseline="0" dirty="0" err="1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template</a:t>
            </a:r>
            <a:r>
              <a:rPr lang="de-AT" sz="400" baseline="0" dirty="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ZA000_10700_1310013, v15.0</a:t>
            </a:r>
            <a:endParaRPr lang="de-AT" sz="400" dirty="0">
              <a:solidFill>
                <a:srgbClr val="14316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platzhalter 29">
            <a:extLst>
              <a:ext uri="{FF2B5EF4-FFF2-40B4-BE49-F238E27FC236}">
                <a16:creationId xmlns:a16="http://schemas.microsoft.com/office/drawing/2014/main" id="{894C8BAD-1BD1-CE4B-B298-CF9BB9B34F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739730"/>
            <a:ext cx="8974967" cy="6026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Title</a:t>
            </a:r>
          </a:p>
        </p:txBody>
      </p:sp>
      <p:sp>
        <p:nvSpPr>
          <p:cNvPr id="28" name="Textplatzhalter 29">
            <a:extLst>
              <a:ext uri="{FF2B5EF4-FFF2-40B4-BE49-F238E27FC236}">
                <a16:creationId xmlns:a16="http://schemas.microsoft.com/office/drawing/2014/main" id="{3081F266-9B71-864D-A225-B8C4C6CA94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660605"/>
            <a:ext cx="2544031" cy="1999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AAnnn_XXXXX_YYMMDDn</a:t>
            </a:r>
            <a:endParaRPr lang="de-DE" dirty="0"/>
          </a:p>
        </p:txBody>
      </p:sp>
      <p:sp>
        <p:nvSpPr>
          <p:cNvPr id="29" name="Textplatzhalter 29">
            <a:extLst>
              <a:ext uri="{FF2B5EF4-FFF2-40B4-BE49-F238E27FC236}">
                <a16:creationId xmlns:a16="http://schemas.microsoft.com/office/drawing/2014/main" id="{5399CC37-005C-D845-8ABF-6C39FC6040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0399" y="1660602"/>
            <a:ext cx="1381111" cy="199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AAnnn</a:t>
            </a:r>
            <a:endParaRPr lang="de-DE" dirty="0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0F30D979-A73B-EE4B-A259-5193483CC0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9474" y="1660602"/>
            <a:ext cx="1328709" cy="19995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XXXXX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82C3BE5E-09F4-DC4F-AF25-17D8BCA14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3951" y="1660602"/>
            <a:ext cx="1128839" cy="1810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n.n</a:t>
            </a:r>
            <a:endParaRPr lang="de-DE" dirty="0"/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AC7C0562-9BE6-8546-BDC7-D19D0A6D57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8029" y="1638459"/>
            <a:ext cx="1539315" cy="2143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33" name="Textplatzhalter 29">
            <a:extLst>
              <a:ext uri="{FF2B5EF4-FFF2-40B4-BE49-F238E27FC236}">
                <a16:creationId xmlns:a16="http://schemas.microsoft.com/office/drawing/2014/main" id="{67BA2CED-9E2D-4D46-BADC-8F57F43F60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528" y="1995404"/>
            <a:ext cx="1205349" cy="1450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NN</a:t>
            </a:r>
          </a:p>
        </p:txBody>
      </p:sp>
      <p:sp>
        <p:nvSpPr>
          <p:cNvPr id="34" name="Textplatzhalter 29">
            <a:extLst>
              <a:ext uri="{FF2B5EF4-FFF2-40B4-BE49-F238E27FC236}">
                <a16:creationId xmlns:a16="http://schemas.microsoft.com/office/drawing/2014/main" id="{54829390-31F8-2D45-AC80-ACBA28882E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2343" y="1983652"/>
            <a:ext cx="1499616" cy="16414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= Freigabe / </a:t>
            </a:r>
            <a:r>
              <a:rPr lang="de-DE" dirty="0" err="1"/>
              <a:t>release</a:t>
            </a:r>
            <a:r>
              <a:rPr lang="de-DE" dirty="0"/>
              <a:t> </a:t>
            </a:r>
            <a:r>
              <a:rPr lang="de-DE" dirty="0" err="1"/>
              <a:t>date</a:t>
            </a:r>
            <a:endParaRPr lang="de-DE" dirty="0"/>
          </a:p>
        </p:txBody>
      </p:sp>
      <p:sp>
        <p:nvSpPr>
          <p:cNvPr id="35" name="Textplatzhalter 29">
            <a:extLst>
              <a:ext uri="{FF2B5EF4-FFF2-40B4-BE49-F238E27FC236}">
                <a16:creationId xmlns:a16="http://schemas.microsoft.com/office/drawing/2014/main" id="{59D96100-CA5C-384A-82D4-00999B0D1F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970" y="1989059"/>
            <a:ext cx="1053100" cy="151422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not </a:t>
            </a:r>
            <a:r>
              <a:rPr lang="de-DE" dirty="0" err="1"/>
              <a:t>defined</a:t>
            </a:r>
            <a:endParaRPr lang="de-DE" dirty="0"/>
          </a:p>
        </p:txBody>
      </p:sp>
      <p:sp>
        <p:nvSpPr>
          <p:cNvPr id="36" name="Textplatzhalter 29">
            <a:extLst>
              <a:ext uri="{FF2B5EF4-FFF2-40B4-BE49-F238E27FC236}">
                <a16:creationId xmlns:a16="http://schemas.microsoft.com/office/drawing/2014/main" id="{64D0DA75-D901-C642-AF2D-C6BBFF8924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9195" y="1989031"/>
            <a:ext cx="1523812" cy="151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nach Bedarf / on </a:t>
            </a:r>
            <a:r>
              <a:rPr lang="de-DE" dirty="0" err="1"/>
              <a:t>demand</a:t>
            </a:r>
            <a:endParaRPr lang="de-DE" dirty="0"/>
          </a:p>
        </p:txBody>
      </p:sp>
      <p:sp>
        <p:nvSpPr>
          <p:cNvPr id="37" name="Textplatzhalter 29">
            <a:extLst>
              <a:ext uri="{FF2B5EF4-FFF2-40B4-BE49-F238E27FC236}">
                <a16:creationId xmlns:a16="http://schemas.microsoft.com/office/drawing/2014/main" id="{B4AC1211-90DC-B740-8215-1EA7E21A10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80350" y="3803548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40C9B38-1264-C149-ACB1-D5766B177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80350" y="4029625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39" name="Textplatzhalter 29">
            <a:extLst>
              <a:ext uri="{FF2B5EF4-FFF2-40B4-BE49-F238E27FC236}">
                <a16:creationId xmlns:a16="http://schemas.microsoft.com/office/drawing/2014/main" id="{C83512B8-9BD3-AC40-AC55-6F05E6C881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80350" y="4248163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40" name="Textplatzhalter 29">
            <a:extLst>
              <a:ext uri="{FF2B5EF4-FFF2-40B4-BE49-F238E27FC236}">
                <a16:creationId xmlns:a16="http://schemas.microsoft.com/office/drawing/2014/main" id="{DB50EEE0-B59E-F74B-8D9B-135D67204B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86081" y="3783226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43" name="Textplatzhalter 29">
            <a:extLst>
              <a:ext uri="{FF2B5EF4-FFF2-40B4-BE49-F238E27FC236}">
                <a16:creationId xmlns:a16="http://schemas.microsoft.com/office/drawing/2014/main" id="{04BF880B-FCE6-4F41-A274-5BF3B31B95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26216" y="3761762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46" name="Textplatzhalter 29">
            <a:extLst>
              <a:ext uri="{FF2B5EF4-FFF2-40B4-BE49-F238E27FC236}">
                <a16:creationId xmlns:a16="http://schemas.microsoft.com/office/drawing/2014/main" id="{DDD1EA5E-289E-9441-B823-B6650E5746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6654" y="2607411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47" name="Textplatzhalter 29">
            <a:extLst>
              <a:ext uri="{FF2B5EF4-FFF2-40B4-BE49-F238E27FC236}">
                <a16:creationId xmlns:a16="http://schemas.microsoft.com/office/drawing/2014/main" id="{1D05C094-DD21-3B4C-8310-DD497ADECE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9365" y="2607411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/>
              <a:t>1.0</a:t>
            </a:r>
            <a:endParaRPr lang="de-DE" dirty="0"/>
          </a:p>
        </p:txBody>
      </p:sp>
      <p:sp>
        <p:nvSpPr>
          <p:cNvPr id="48" name="Textplatzhalter 29">
            <a:extLst>
              <a:ext uri="{FF2B5EF4-FFF2-40B4-BE49-F238E27FC236}">
                <a16:creationId xmlns:a16="http://schemas.microsoft.com/office/drawing/2014/main" id="{0AF2F1EE-2B30-E941-9912-60F0B5C405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53234" y="2614149"/>
            <a:ext cx="5678521" cy="13970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Erstausgabe / First </a:t>
            </a:r>
            <a:r>
              <a:rPr lang="de-DE" dirty="0" err="1"/>
              <a:t>Issue</a:t>
            </a:r>
            <a:endParaRPr lang="de-DE" dirty="0"/>
          </a:p>
        </p:txBody>
      </p:sp>
      <p:sp>
        <p:nvSpPr>
          <p:cNvPr id="49" name="Textplatzhalter 29">
            <a:extLst>
              <a:ext uri="{FF2B5EF4-FFF2-40B4-BE49-F238E27FC236}">
                <a16:creationId xmlns:a16="http://schemas.microsoft.com/office/drawing/2014/main" id="{75353B1B-B994-C44D-B3E1-58C5651763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9365" y="2766086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0" name="Textplatzhalter 29">
            <a:extLst>
              <a:ext uri="{FF2B5EF4-FFF2-40B4-BE49-F238E27FC236}">
                <a16:creationId xmlns:a16="http://schemas.microsoft.com/office/drawing/2014/main" id="{92DED64F-B0FC-FE4B-BCE1-2CB2AF9773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9365" y="2917405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1" name="Textplatzhalter 29">
            <a:extLst>
              <a:ext uri="{FF2B5EF4-FFF2-40B4-BE49-F238E27FC236}">
                <a16:creationId xmlns:a16="http://schemas.microsoft.com/office/drawing/2014/main" id="{91268A1A-2289-8F45-ABBE-945D6918D1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56654" y="2768290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2" name="Textplatzhalter 29">
            <a:extLst>
              <a:ext uri="{FF2B5EF4-FFF2-40B4-BE49-F238E27FC236}">
                <a16:creationId xmlns:a16="http://schemas.microsoft.com/office/drawing/2014/main" id="{60ADE633-7690-6B46-B67C-6D5ECEB0F4C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56654" y="2921477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3" name="Textplatzhalter 29">
            <a:extLst>
              <a:ext uri="{FF2B5EF4-FFF2-40B4-BE49-F238E27FC236}">
                <a16:creationId xmlns:a16="http://schemas.microsoft.com/office/drawing/2014/main" id="{4EBA737B-6762-8C42-9C33-E1098A1C9B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3395" y="2741780"/>
            <a:ext cx="5668360" cy="1771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4" name="Textplatzhalter 29">
            <a:extLst>
              <a:ext uri="{FF2B5EF4-FFF2-40B4-BE49-F238E27FC236}">
                <a16:creationId xmlns:a16="http://schemas.microsoft.com/office/drawing/2014/main" id="{CAA6B481-78F6-804B-80A7-FBB03BD21B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3395" y="2886225"/>
            <a:ext cx="5668360" cy="144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60" name="Textplatzhalter 29">
            <a:extLst>
              <a:ext uri="{FF2B5EF4-FFF2-40B4-BE49-F238E27FC236}">
                <a16:creationId xmlns:a16="http://schemas.microsoft.com/office/drawing/2014/main" id="{A8322084-B6F0-F040-AC3E-9A33D0286C3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07216" y="5462441"/>
            <a:ext cx="232821" cy="2052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61" name="Textplatzhalter 29">
            <a:extLst>
              <a:ext uri="{FF2B5EF4-FFF2-40B4-BE49-F238E27FC236}">
                <a16:creationId xmlns:a16="http://schemas.microsoft.com/office/drawing/2014/main" id="{A04E35FB-3710-E54A-9C7F-A5E27CDD817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07216" y="5616195"/>
            <a:ext cx="232821" cy="1513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16" name="Textplatzhalter 29">
            <a:extLst>
              <a:ext uri="{FF2B5EF4-FFF2-40B4-BE49-F238E27FC236}">
                <a16:creationId xmlns:a16="http://schemas.microsoft.com/office/drawing/2014/main" id="{B3BE34B6-08E8-384A-9586-0A67318F25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489750" y="4479426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17" name="Textplatzhalter 29">
            <a:extLst>
              <a:ext uri="{FF2B5EF4-FFF2-40B4-BE49-F238E27FC236}">
                <a16:creationId xmlns:a16="http://schemas.microsoft.com/office/drawing/2014/main" id="{07BD47CC-B43E-C945-A078-05B231509E1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480350" y="4702043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sp>
        <p:nvSpPr>
          <p:cNvPr id="118" name="Textplatzhalter 29">
            <a:extLst>
              <a:ext uri="{FF2B5EF4-FFF2-40B4-BE49-F238E27FC236}">
                <a16:creationId xmlns:a16="http://schemas.microsoft.com/office/drawing/2014/main" id="{437E725A-4033-D14F-B8CB-2BC62BF1DEC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489750" y="4937385"/>
            <a:ext cx="2084119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Last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name</a:t>
            </a:r>
            <a:endParaRPr lang="de-DE" dirty="0"/>
          </a:p>
        </p:txBody>
      </p:sp>
      <p:pic>
        <p:nvPicPr>
          <p:cNvPr id="120" name="Grafik 119">
            <a:extLst>
              <a:ext uri="{FF2B5EF4-FFF2-40B4-BE49-F238E27FC236}">
                <a16:creationId xmlns:a16="http://schemas.microsoft.com/office/drawing/2014/main" id="{BB078A5A-24A4-3B4E-B231-300F6E94A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2777"/>
            <a:ext cx="9322420" cy="200809"/>
          </a:xfrm>
          <a:prstGeom prst="rect">
            <a:avLst/>
          </a:prstGeom>
        </p:spPr>
      </p:pic>
      <p:sp>
        <p:nvSpPr>
          <p:cNvPr id="121" name="Textplatzhalter 29">
            <a:extLst>
              <a:ext uri="{FF2B5EF4-FFF2-40B4-BE49-F238E27FC236}">
                <a16:creationId xmlns:a16="http://schemas.microsoft.com/office/drawing/2014/main" id="{0F3BC434-EDFC-1744-A554-82C5A0CB07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93481" y="3061567"/>
            <a:ext cx="36071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2" name="Textplatzhalter 29">
            <a:extLst>
              <a:ext uri="{FF2B5EF4-FFF2-40B4-BE49-F238E27FC236}">
                <a16:creationId xmlns:a16="http://schemas.microsoft.com/office/drawing/2014/main" id="{E5655591-8149-534A-9635-622749E1304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60772" y="3065639"/>
            <a:ext cx="899025" cy="149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3" name="Textplatzhalter 29">
            <a:extLst>
              <a:ext uri="{FF2B5EF4-FFF2-40B4-BE49-F238E27FC236}">
                <a16:creationId xmlns:a16="http://schemas.microsoft.com/office/drawing/2014/main" id="{9BCD28DB-7FBC-F945-B47E-E2A8C2B7161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967511" y="3040547"/>
            <a:ext cx="5668360" cy="1654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4" name="Textplatzhalter 29">
            <a:extLst>
              <a:ext uri="{FF2B5EF4-FFF2-40B4-BE49-F238E27FC236}">
                <a16:creationId xmlns:a16="http://schemas.microsoft.com/office/drawing/2014/main" id="{C162FB3B-6818-1D47-B4E2-0FD9BE9D94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422281" y="4005074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5" name="Textplatzhalter 29">
            <a:extLst>
              <a:ext uri="{FF2B5EF4-FFF2-40B4-BE49-F238E27FC236}">
                <a16:creationId xmlns:a16="http://schemas.microsoft.com/office/drawing/2014/main" id="{E455FA25-F83A-6847-B04D-829B5A834E3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426214" y="4248161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6" name="Textplatzhalter 29">
            <a:extLst>
              <a:ext uri="{FF2B5EF4-FFF2-40B4-BE49-F238E27FC236}">
                <a16:creationId xmlns:a16="http://schemas.microsoft.com/office/drawing/2014/main" id="{6A63400C-EB81-F24F-83F7-695492D00A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22281" y="4461035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7" name="Textplatzhalter 29">
            <a:extLst>
              <a:ext uri="{FF2B5EF4-FFF2-40B4-BE49-F238E27FC236}">
                <a16:creationId xmlns:a16="http://schemas.microsoft.com/office/drawing/2014/main" id="{49BF8F05-620D-1C40-90B4-F2B825455B0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422280" y="4693419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8" name="Textplatzhalter 29">
            <a:extLst>
              <a:ext uri="{FF2B5EF4-FFF2-40B4-BE49-F238E27FC236}">
                <a16:creationId xmlns:a16="http://schemas.microsoft.com/office/drawing/2014/main" id="{CF9CD660-3884-844D-B339-64088098A8C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422280" y="4917395"/>
            <a:ext cx="1925305" cy="18724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29" name="Textplatzhalter 29">
            <a:extLst>
              <a:ext uri="{FF2B5EF4-FFF2-40B4-BE49-F238E27FC236}">
                <a16:creationId xmlns:a16="http://schemas.microsoft.com/office/drawing/2014/main" id="{CCFCBEE1-1A5C-4F43-B54C-9FE1371E45B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17527" y="3761763"/>
            <a:ext cx="1333840" cy="1998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0" name="Textplatzhalter 29">
            <a:extLst>
              <a:ext uri="{FF2B5EF4-FFF2-40B4-BE49-F238E27FC236}">
                <a16:creationId xmlns:a16="http://schemas.microsoft.com/office/drawing/2014/main" id="{486058E5-118A-A94F-8C81-E23180D1B97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17527" y="401564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1" name="Textplatzhalter 29">
            <a:extLst>
              <a:ext uri="{FF2B5EF4-FFF2-40B4-BE49-F238E27FC236}">
                <a16:creationId xmlns:a16="http://schemas.microsoft.com/office/drawing/2014/main" id="{58FA51E3-4A98-934B-9ABF-26E64F4FF8F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417527" y="423963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2" name="Textplatzhalter 29">
            <a:extLst>
              <a:ext uri="{FF2B5EF4-FFF2-40B4-BE49-F238E27FC236}">
                <a16:creationId xmlns:a16="http://schemas.microsoft.com/office/drawing/2014/main" id="{76764023-91F4-9347-861A-1494523046B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417527" y="4472434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3" name="Textplatzhalter 29">
            <a:extLst>
              <a:ext uri="{FF2B5EF4-FFF2-40B4-BE49-F238E27FC236}">
                <a16:creationId xmlns:a16="http://schemas.microsoft.com/office/drawing/2014/main" id="{513B8066-17DC-E245-B1AF-FE5D290FD6A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417527" y="4695005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4" name="Textplatzhalter 29">
            <a:extLst>
              <a:ext uri="{FF2B5EF4-FFF2-40B4-BE49-F238E27FC236}">
                <a16:creationId xmlns:a16="http://schemas.microsoft.com/office/drawing/2014/main" id="{AF5CDEE7-3AA0-CC4C-BFFA-D98E6270ABD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417527" y="4920233"/>
            <a:ext cx="1333840" cy="2043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YYYY-MM-DD</a:t>
            </a:r>
          </a:p>
        </p:txBody>
      </p:sp>
      <p:sp>
        <p:nvSpPr>
          <p:cNvPr id="135" name="Textplatzhalter 29">
            <a:extLst>
              <a:ext uri="{FF2B5EF4-FFF2-40B4-BE49-F238E27FC236}">
                <a16:creationId xmlns:a16="http://schemas.microsoft.com/office/drawing/2014/main" id="{78B6D638-20DA-954B-8DBC-3C08E3AF7D0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186081" y="399537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6" name="Textplatzhalter 29">
            <a:extLst>
              <a:ext uri="{FF2B5EF4-FFF2-40B4-BE49-F238E27FC236}">
                <a16:creationId xmlns:a16="http://schemas.microsoft.com/office/drawing/2014/main" id="{76AEA1D2-D520-8A44-9C7B-C45A01CCF57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186081" y="422217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7" name="Textplatzhalter 29">
            <a:extLst>
              <a:ext uri="{FF2B5EF4-FFF2-40B4-BE49-F238E27FC236}">
                <a16:creationId xmlns:a16="http://schemas.microsoft.com/office/drawing/2014/main" id="{46E50CE8-B938-7D4E-8C54-6D051DDA5C6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186081" y="4464133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8" name="Textplatzhalter 29">
            <a:extLst>
              <a:ext uri="{FF2B5EF4-FFF2-40B4-BE49-F238E27FC236}">
                <a16:creationId xmlns:a16="http://schemas.microsoft.com/office/drawing/2014/main" id="{140B05F8-7252-FB45-9AD6-171B8FB1BC8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186081" y="4698589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139" name="Textplatzhalter 29">
            <a:extLst>
              <a:ext uri="{FF2B5EF4-FFF2-40B4-BE49-F238E27FC236}">
                <a16:creationId xmlns:a16="http://schemas.microsoft.com/office/drawing/2014/main" id="{C79E242F-6FCB-1344-ACD2-70E52123F77B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186081" y="4930618"/>
            <a:ext cx="1909967" cy="1922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 err="1"/>
              <a:t>xxxxxxx</a:t>
            </a:r>
            <a:endParaRPr lang="de-DE" dirty="0"/>
          </a:p>
        </p:txBody>
      </p:sp>
      <p:sp>
        <p:nvSpPr>
          <p:cNvPr id="57" name="Textplatzhalter 29">
            <a:extLst>
              <a:ext uri="{FF2B5EF4-FFF2-40B4-BE49-F238E27FC236}">
                <a16:creationId xmlns:a16="http://schemas.microsoft.com/office/drawing/2014/main" id="{A31009AD-15D7-4A45-9D3C-1DA901DAC21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16933" y="5538951"/>
            <a:ext cx="3645227" cy="2285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8" name="Textplatzhalter 29">
            <a:extLst>
              <a:ext uri="{FF2B5EF4-FFF2-40B4-BE49-F238E27FC236}">
                <a16:creationId xmlns:a16="http://schemas.microsoft.com/office/drawing/2014/main" id="{A1A62064-901F-9F49-8048-B02CF9E2E5C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73951" y="5471129"/>
            <a:ext cx="232821" cy="1700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59" name="Textplatzhalter 29">
            <a:extLst>
              <a:ext uri="{FF2B5EF4-FFF2-40B4-BE49-F238E27FC236}">
                <a16:creationId xmlns:a16="http://schemas.microsoft.com/office/drawing/2014/main" id="{81B0A986-A67D-344B-B57C-563C92FE367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98753" y="5468471"/>
            <a:ext cx="306684" cy="14557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800" b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graphicFrame>
        <p:nvGraphicFramePr>
          <p:cNvPr id="142" name="Tabelle 141">
            <a:extLst>
              <a:ext uri="{FF2B5EF4-FFF2-40B4-BE49-F238E27FC236}">
                <a16:creationId xmlns:a16="http://schemas.microsoft.com/office/drawing/2014/main" id="{864C7CC3-26F0-0A4B-A186-39EF3A283D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45998081"/>
              </p:ext>
            </p:extLst>
          </p:nvPr>
        </p:nvGraphicFramePr>
        <p:xfrm>
          <a:off x="312377" y="6025006"/>
          <a:ext cx="11239545" cy="606027"/>
        </p:xfrm>
        <a:graphic>
          <a:graphicData uri="http://schemas.openxmlformats.org/drawingml/2006/table">
            <a:tbl>
              <a:tblPr bandRow="1"/>
              <a:tblGrid>
                <a:gridCol w="7188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0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1">
                  <a:extLst>
                    <a:ext uri="{9D8B030D-6E8A-4147-A177-3AD203B41FA5}">
                      <a16:colId xmlns:a16="http://schemas.microsoft.com/office/drawing/2014/main" val="1041234662"/>
                    </a:ext>
                  </a:extLst>
                </a:gridCol>
              </a:tblGrid>
              <a:tr h="12006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dirty="0">
                          <a:effectLst/>
                        </a:rPr>
                        <a:t>Weitergabe sowie Vervielfältigung dieses Dokuments, Verwertung und Mitteilung seines Inhalts sind verboten, soweit nicht ausdrücklich gestattet.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 err="1">
                          <a:effectLst/>
                        </a:rPr>
                        <a:t>Zuwiderhandlungen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verpflichten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zu</a:t>
                      </a:r>
                      <a:r>
                        <a:rPr lang="en-GB" sz="700" dirty="0">
                          <a:effectLst/>
                        </a:rPr>
                        <a:t> </a:t>
                      </a:r>
                      <a:r>
                        <a:rPr lang="en-GB" sz="700" dirty="0" err="1">
                          <a:effectLst/>
                        </a:rPr>
                        <a:t>Schadenersatz</a:t>
                      </a:r>
                      <a:r>
                        <a:rPr lang="en-GB" sz="700" dirty="0">
                          <a:effectLst/>
                        </a:rPr>
                        <a:t>. </a:t>
                      </a:r>
                      <a:endParaRPr lang="de-AT" sz="700" dirty="0">
                        <a:effectLst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The Reproduction, distribution and utilization of this document as well as communication of its contents to others without express authorization is prohibited.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Offenders will be held liable for the payment of damages.</a:t>
                      </a:r>
                      <a:endParaRPr lang="de-AT" sz="7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00" baseline="0" dirty="0" err="1">
                          <a:solidFill>
                            <a:srgbClr val="00336E"/>
                          </a:solidFill>
                          <a:effectLst/>
                        </a:rPr>
                        <a:t>Schutzklasse</a:t>
                      </a:r>
                      <a:r>
                        <a:rPr lang="en-GB" sz="700" baseline="0" dirty="0">
                          <a:solidFill>
                            <a:srgbClr val="00336E"/>
                          </a:solidFill>
                          <a:effectLst/>
                        </a:rPr>
                        <a:t> / Protection Class</a:t>
                      </a: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965">
                <a:tc v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AT" sz="700" dirty="0">
                        <a:solidFill>
                          <a:srgbClr val="00336E"/>
                        </a:solidFill>
                        <a:effectLst/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36113"/>
                  </a:ext>
                </a:extLst>
              </a:tr>
            </a:tbl>
          </a:graphicData>
        </a:graphic>
      </p:graphicFrame>
      <p:sp>
        <p:nvSpPr>
          <p:cNvPr id="143" name="Textplatzhalter 29">
            <a:extLst>
              <a:ext uri="{FF2B5EF4-FFF2-40B4-BE49-F238E27FC236}">
                <a16:creationId xmlns:a16="http://schemas.microsoft.com/office/drawing/2014/main" id="{F6965929-83B8-9541-B51D-929231ABA649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551166" y="6257530"/>
            <a:ext cx="1533281" cy="22461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eingeschränkt</a:t>
            </a:r>
          </a:p>
        </p:txBody>
      </p:sp>
      <p:graphicFrame>
        <p:nvGraphicFramePr>
          <p:cNvPr id="144" name="Tabelle 143">
            <a:extLst>
              <a:ext uri="{FF2B5EF4-FFF2-40B4-BE49-F238E27FC236}">
                <a16:creationId xmlns:a16="http://schemas.microsoft.com/office/drawing/2014/main" id="{171F2E61-E0D6-4D43-AB2F-2C55A29922A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22798819"/>
              </p:ext>
            </p:extLst>
          </p:nvPr>
        </p:nvGraphicFramePr>
        <p:xfrm>
          <a:off x="7709195" y="2316897"/>
          <a:ext cx="3783720" cy="879008"/>
        </p:xfrm>
        <a:graphic>
          <a:graphicData uri="http://schemas.openxmlformats.org/drawingml/2006/table">
            <a:tbl>
              <a:tblPr firstRow="1" firstCol="1" bandRow="1"/>
              <a:tblGrid>
                <a:gridCol w="3783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Dieses Dokument ersetzt das (die) Dokument(</a:t>
                      </a:r>
                      <a:r>
                        <a:rPr lang="de-AT" sz="700" kern="1200" dirty="0" err="1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</a:t>
                      </a:r>
                      <a:r>
                        <a:rPr lang="de-AT" sz="7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GB" sz="700" kern="1200" noProof="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700" b="1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This document replaces the following document(s)</a:t>
                      </a:r>
                      <a:endParaRPr lang="de-AT" sz="700" b="1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GB" sz="800" b="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solidFill>
                            <a:srgbClr val="00336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de-AT" sz="800" kern="1200" dirty="0">
                        <a:solidFill>
                          <a:srgbClr val="00336E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926910"/>
                  </a:ext>
                </a:extLst>
              </a:tr>
            </a:tbl>
          </a:graphicData>
        </a:graphic>
      </p:graphicFrame>
      <p:sp>
        <p:nvSpPr>
          <p:cNvPr id="55" name="Textplatzhalter 29">
            <a:extLst>
              <a:ext uri="{FF2B5EF4-FFF2-40B4-BE49-F238E27FC236}">
                <a16:creationId xmlns:a16="http://schemas.microsoft.com/office/drawing/2014/main" id="{74CF9E6E-6BA9-4E47-A0B4-9FF2FBFC7A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55629" y="2611596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5" name="Textplatzhalter 29">
            <a:extLst>
              <a:ext uri="{FF2B5EF4-FFF2-40B4-BE49-F238E27FC236}">
                <a16:creationId xmlns:a16="http://schemas.microsoft.com/office/drawing/2014/main" id="{4F655D48-CB61-2E48-A44D-61612E8EDF5B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755629" y="2753776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6" name="Textplatzhalter 29">
            <a:extLst>
              <a:ext uri="{FF2B5EF4-FFF2-40B4-BE49-F238E27FC236}">
                <a16:creationId xmlns:a16="http://schemas.microsoft.com/office/drawing/2014/main" id="{53A6588D-AF29-0E4F-B411-38FDB013C080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55629" y="2885714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7" name="Textplatzhalter 29">
            <a:extLst>
              <a:ext uri="{FF2B5EF4-FFF2-40B4-BE49-F238E27FC236}">
                <a16:creationId xmlns:a16="http://schemas.microsoft.com/office/drawing/2014/main" id="{EE432717-F9D9-814D-B4F4-C1B4E9A4B05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755629" y="3038042"/>
            <a:ext cx="3613411" cy="1544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D711"/>
              </a:buClr>
              <a:buSzPct val="100000"/>
              <a:buFont typeface="HiraMinProN-W3" charset="-128"/>
              <a:buNone/>
              <a:tabLst/>
              <a:defRPr/>
            </a:pPr>
            <a:r>
              <a:rPr lang="de-DE" dirty="0"/>
              <a:t>.</a:t>
            </a:r>
          </a:p>
        </p:txBody>
      </p:sp>
      <p:sp>
        <p:nvSpPr>
          <p:cNvPr id="149" name="Rechteck 148">
            <a:extLst>
              <a:ext uri="{FF2B5EF4-FFF2-40B4-BE49-F238E27FC236}">
                <a16:creationId xmlns:a16="http://schemas.microsoft.com/office/drawing/2014/main" id="{B80F881B-DAC3-654B-B24B-49A536B61B03}"/>
              </a:ext>
            </a:extLst>
          </p:cNvPr>
          <p:cNvSpPr/>
          <p:nvPr userDrawn="1"/>
        </p:nvSpPr>
        <p:spPr>
          <a:xfrm>
            <a:off x="10832124" y="6146744"/>
            <a:ext cx="708933" cy="45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AT" sz="1800" dirty="0"/>
              <a:t>&lt;&lt;&lt;&lt;&lt;</a:t>
            </a:r>
          </a:p>
        </p:txBody>
      </p:sp>
      <p:pic>
        <p:nvPicPr>
          <p:cNvPr id="56" name="Picture 2" descr="C:\Users\nra\Desktop\mdc_plakette_13485_d1.jpg">
            <a:extLst>
              <a:ext uri="{FF2B5EF4-FFF2-40B4-BE49-F238E27FC236}">
                <a16:creationId xmlns:a16="http://schemas.microsoft.com/office/drawing/2014/main" id="{773C2802-7171-2143-B957-F57A4870F6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738" y="6201479"/>
            <a:ext cx="356303" cy="3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hteck 149">
            <a:extLst>
              <a:ext uri="{FF2B5EF4-FFF2-40B4-BE49-F238E27FC236}">
                <a16:creationId xmlns:a16="http://schemas.microsoft.com/office/drawing/2014/main" id="{082BC448-5C55-F24F-AE99-A0A8AE38B6FA}"/>
              </a:ext>
            </a:extLst>
          </p:cNvPr>
          <p:cNvSpPr/>
          <p:nvPr userDrawn="1"/>
        </p:nvSpPr>
        <p:spPr>
          <a:xfrm>
            <a:off x="9309863" y="1760582"/>
            <a:ext cx="21704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7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Ausschließlich gültige Version dieses Dokuments ist anwendbar. </a:t>
            </a:r>
            <a:r>
              <a:rPr lang="en-US" sz="7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Always confirm use of the valid version of this document.</a:t>
            </a:r>
            <a:endParaRPr lang="de-AT" sz="7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A9DD81E9-A02F-2F46-8901-648D72E7C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1055" y="314729"/>
            <a:ext cx="2158093" cy="4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B517B-9FCA-7147-B172-292A37321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5746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5FBEE194-A8D3-3647-B64D-2BCB40DA9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1" y="4718342"/>
            <a:ext cx="10515600" cy="128968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4316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9F439D-5BFF-904E-84E4-11D5048D8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187" y="4479927"/>
            <a:ext cx="4787900" cy="16510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3DAF32-BDBC-304D-933C-464C91C37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58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B1919D9-C44A-A043-9D27-B03B28CF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06" y="1605830"/>
            <a:ext cx="8431045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54C06538-6A5A-4A4A-9F12-F73030C69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6406" y="4780688"/>
            <a:ext cx="8431045" cy="128968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14316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38A68D-AA60-CE46-BC7B-0A79D2092E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89595" y="4567961"/>
            <a:ext cx="5106001" cy="176069"/>
          </a:xfrm>
          <a:prstGeom prst="rect">
            <a:avLst/>
          </a:prstGeom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74EC3C2-02D0-1541-8D13-0EA6A93CF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35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0F50F00B-DA45-BB4E-B33D-D94D19AC961B}"/>
              </a:ext>
            </a:extLst>
          </p:cNvPr>
          <p:cNvSpPr txBox="1">
            <a:spLocks/>
          </p:cNvSpPr>
          <p:nvPr userDrawn="1"/>
        </p:nvSpPr>
        <p:spPr>
          <a:xfrm>
            <a:off x="2916405" y="677001"/>
            <a:ext cx="8431045" cy="6074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rgbClr val="94A8B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>
                <a:solidFill>
                  <a:srgbClr val="006AB3"/>
                </a:solidFill>
              </a:rPr>
              <a:t>TITEL HINZUFÜGEN</a:t>
            </a:r>
            <a:endParaRPr lang="de-AT" dirty="0">
              <a:solidFill>
                <a:srgbClr val="006AB3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E2D53FC-5CDA-5B4D-93EE-B4BD7A903A8E}"/>
              </a:ext>
            </a:extLst>
          </p:cNvPr>
          <p:cNvSpPr txBox="1">
            <a:spLocks/>
          </p:cNvSpPr>
          <p:nvPr userDrawn="1"/>
        </p:nvSpPr>
        <p:spPr>
          <a:xfrm>
            <a:off x="2916405" y="1631372"/>
            <a:ext cx="8431045" cy="4439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94A8BB"/>
              </a:buClr>
              <a:buSzPct val="100000"/>
              <a:buFont typeface="+mj-lt"/>
              <a:buAutoNum type="arabicPeriod"/>
              <a:defRPr sz="2000" kern="120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92" indent="-34290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4A8BB"/>
              </a:buClr>
              <a:buSzPct val="130000"/>
              <a:buFont typeface="+mj-lt"/>
              <a:buAutoNum type="alphaLcPeriod"/>
              <a:defRPr sz="1500" kern="120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85783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4A8BB"/>
              </a:buClr>
              <a:buSzPct val="1300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2867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B3"/>
              </a:buClr>
            </a:pPr>
            <a:r>
              <a:rPr lang="de-DE" dirty="0"/>
              <a:t>Mastertextformat bearbeiten</a:t>
            </a:r>
          </a:p>
          <a:p>
            <a:pPr lvl="1">
              <a:buClr>
                <a:srgbClr val="006AB3"/>
              </a:buClr>
            </a:pPr>
            <a:r>
              <a:rPr lang="de-DE" dirty="0"/>
              <a:t>Zweite Ebene</a:t>
            </a:r>
          </a:p>
          <a:p>
            <a:endParaRPr lang="de-DE" dirty="0"/>
          </a:p>
          <a:p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AFFFF6-716A-DA48-88BC-1557A0943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83113" y="1346778"/>
            <a:ext cx="5106001" cy="176069"/>
          </a:xfrm>
          <a:prstGeom prst="rect">
            <a:avLst/>
          </a:prstGeom>
        </p:spPr>
      </p:pic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CED10E14-FC6A-3240-B1BC-AD625E310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95A32FF-CAB6-944C-90DD-AF3EE56AE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861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C2F22-6F93-A640-8292-569FE994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88F849-FDB3-EB4D-BFE3-3697B95B1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4F2925-40F2-E149-BCCE-35566A281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8EC9CE04-E964-6B46-B7EC-AFBD17714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455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4726C6-59A5-9046-8884-CD0D3496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3A3221-B5A8-CA4F-BD1B-262F50B4C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840" y="1485900"/>
            <a:ext cx="5775960" cy="46910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6C0F5B-5821-8C40-8C00-B3B6555FD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85900"/>
            <a:ext cx="5725160" cy="46910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64CBAF44-D7DB-DD43-8183-2D82193C0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C61ABD01-7E46-794A-8B8C-188742DF5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52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C2F22-6F93-A640-8292-569FE994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EE5600D4-8468-7C45-BF8F-9022EA5FD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1371F5E-F7CE-3644-AC86-2DA07DC6C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860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97AFB229-9695-264A-8488-30C1B2716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6E854F-266F-FF46-BEE9-B618210B0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113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0F50F00B-DA45-BB4E-B33D-D94D19AC961B}"/>
              </a:ext>
            </a:extLst>
          </p:cNvPr>
          <p:cNvSpPr txBox="1">
            <a:spLocks/>
          </p:cNvSpPr>
          <p:nvPr userDrawn="1"/>
        </p:nvSpPr>
        <p:spPr>
          <a:xfrm>
            <a:off x="2916405" y="677001"/>
            <a:ext cx="8431045" cy="6074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rgbClr val="94A8B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>
                <a:solidFill>
                  <a:srgbClr val="006AB3"/>
                </a:solidFill>
              </a:rPr>
              <a:t>TITEL HINZUFÜGEN</a:t>
            </a:r>
            <a:endParaRPr lang="de-AT" dirty="0">
              <a:solidFill>
                <a:srgbClr val="006AB3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8E2D53FC-5CDA-5B4D-93EE-B4BD7A903A8E}"/>
              </a:ext>
            </a:extLst>
          </p:cNvPr>
          <p:cNvSpPr txBox="1">
            <a:spLocks/>
          </p:cNvSpPr>
          <p:nvPr userDrawn="1"/>
        </p:nvSpPr>
        <p:spPr>
          <a:xfrm>
            <a:off x="2916405" y="1631372"/>
            <a:ext cx="8431045" cy="4439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94A8BB"/>
              </a:buClr>
              <a:buSzPct val="100000"/>
              <a:buFont typeface="+mj-lt"/>
              <a:buAutoNum type="arabicPeriod"/>
              <a:defRPr sz="2000" kern="120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92" indent="-34290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4A8BB"/>
              </a:buClr>
              <a:buSzPct val="130000"/>
              <a:buFont typeface="+mj-lt"/>
              <a:buAutoNum type="alphaLcPeriod"/>
              <a:defRPr sz="1500" kern="1200">
                <a:solidFill>
                  <a:srgbClr val="1431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85783" indent="0" algn="ctr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94A8BB"/>
              </a:buClr>
              <a:buSzPct val="1300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28675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AB3"/>
              </a:buClr>
              <a:buSzPct val="180000"/>
              <a:buFont typeface="Menlo Regular" panose="020B0609030804020204" pitchFamily="49" charset="0"/>
              <a:buChar char="⚛"/>
            </a:pPr>
            <a:r>
              <a:rPr lang="de-DE" dirty="0"/>
              <a:t>Mastertextformat bearbeiten</a:t>
            </a:r>
          </a:p>
          <a:p>
            <a:pPr lvl="1">
              <a:buClr>
                <a:srgbClr val="006AB3"/>
              </a:buClr>
              <a:buFont typeface="Menlo Regular" panose="020B0609030804020204" pitchFamily="49" charset="0"/>
              <a:buChar char="⚛"/>
            </a:pPr>
            <a:r>
              <a:rPr lang="de-DE" dirty="0"/>
              <a:t>Zweite Ebene</a:t>
            </a:r>
          </a:p>
          <a:p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5AFFFF6-716A-DA48-88BC-1557A09435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83113" y="1346778"/>
            <a:ext cx="5106001" cy="176069"/>
          </a:xfrm>
          <a:prstGeom prst="rect">
            <a:avLst/>
          </a:prstGeom>
        </p:spPr>
      </p:pic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CED10E14-FC6A-3240-B1BC-AD625E310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95A32FF-CAB6-944C-90DD-AF3EE56AE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647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24A5EE7-AF31-DD4C-AB0A-118A0A077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-5382" b="58755"/>
          <a:stretch/>
        </p:blipFill>
        <p:spPr>
          <a:xfrm>
            <a:off x="4810" y="6208899"/>
            <a:ext cx="12187190" cy="649101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DE557F5-B976-DA41-97D0-A7285F5FF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46916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26E36C-117B-1347-B80F-A77B7E6CB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419193"/>
            <a:ext cx="11653520" cy="4757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
Vierte Ebene
Fünfte Ebene</a:t>
            </a:r>
            <a:endParaRPr lang="de-AT" dirty="0"/>
          </a:p>
          <a:p>
            <a:endParaRPr lang="de-AT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E84BB64-F041-F041-8055-CF67E67C7E2C}"/>
              </a:ext>
            </a:extLst>
          </p:cNvPr>
          <p:cNvSpPr txBox="1"/>
          <p:nvPr userDrawn="1"/>
        </p:nvSpPr>
        <p:spPr>
          <a:xfrm>
            <a:off x="243840" y="6500441"/>
            <a:ext cx="2904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 dirty="0">
                <a:solidFill>
                  <a:schemeClr val="bg1"/>
                </a:solidFill>
              </a:rPr>
              <a:t>© MedAustron</a:t>
            </a: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D0C95D02-6413-AB47-A798-FC51CF14D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10832"/>
            <a:ext cx="2743200" cy="221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D77E6A4-9CB2-B243-8124-D6279D43DA82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2AC69E3-5290-E841-B195-47F9B5C94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1171" y="6596571"/>
            <a:ext cx="7493619" cy="135295"/>
          </a:xfrm>
          <a:prstGeom prst="rect">
            <a:avLst/>
          </a:prstGeom>
        </p:spPr>
        <p:txBody>
          <a:bodyPr vert="horz" lIns="9000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614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9" r:id="rId3"/>
    <p:sldLayoutId id="2147483681" r:id="rId4"/>
    <p:sldLayoutId id="2147483674" r:id="rId5"/>
    <p:sldLayoutId id="2147483675" r:id="rId6"/>
    <p:sldLayoutId id="2147483676" r:id="rId7"/>
    <p:sldLayoutId id="2147483677" r:id="rId8"/>
    <p:sldLayoutId id="2147483683" r:id="rId9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kern="1200" cap="all" baseline="0">
          <a:solidFill>
            <a:srgbClr val="006AB3"/>
          </a:solidFill>
          <a:effectLst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rgbClr val="006AB3"/>
        </a:buClr>
        <a:buSzPct val="13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6AB3"/>
        </a:buClr>
        <a:buSzPct val="130000"/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006AB3"/>
        </a:buClr>
        <a:buSzPct val="13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A6380-FC0C-4E43-A470-6D7C835CE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91" y="1046151"/>
            <a:ext cx="9975486" cy="2852737"/>
          </a:xfrm>
        </p:spPr>
        <p:txBody>
          <a:bodyPr>
            <a:normAutofit/>
          </a:bodyPr>
          <a:lstStyle/>
          <a:p>
            <a:r>
              <a:rPr lang="en-AU" sz="5400" dirty="0"/>
              <a:t>BEAM LOSS OPTIMIZATION FOR SLOW EXTRACTIONS AT MEDAUSTRON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2F86A-3B0D-47D0-9DFC-CD15E03A1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1" y="4869344"/>
            <a:ext cx="10515600" cy="1289685"/>
          </a:xfrm>
        </p:spPr>
        <p:txBody>
          <a:bodyPr>
            <a:normAutofit fontScale="85000" lnSpcReduction="20000"/>
          </a:bodyPr>
          <a:lstStyle/>
          <a:p>
            <a:r>
              <a:rPr lang="en-AU" b="1" dirty="0"/>
              <a:t>Fabien Plassard</a:t>
            </a:r>
            <a:r>
              <a:rPr lang="en-AU" dirty="0"/>
              <a:t>, Dale </a:t>
            </a:r>
            <a:r>
              <a:rPr lang="en-AU" dirty="0" err="1"/>
              <a:t>Prokopovich</a:t>
            </a:r>
            <a:r>
              <a:rPr lang="en-AU" dirty="0"/>
              <a:t>, Florian </a:t>
            </a:r>
            <a:r>
              <a:rPr lang="en-US" i="0" dirty="0" err="1">
                <a:effectLst/>
                <a:latin typeface="Segoe UI" panose="020B0502040204020203" pitchFamily="34" charset="0"/>
              </a:rPr>
              <a:t>Kühteubl</a:t>
            </a:r>
            <a:r>
              <a:rPr lang="en-US" i="0" dirty="0">
                <a:effectLst/>
                <a:latin typeface="Segoe UI" panose="020B0502040204020203" pitchFamily="34" charset="0"/>
              </a:rPr>
              <a:t>, Xavier German, Elisabeth Renner</a:t>
            </a:r>
          </a:p>
          <a:p>
            <a:pPr algn="ctr"/>
            <a:r>
              <a:rPr lang="en-AU" sz="2200" b="1" dirty="0">
                <a:solidFill>
                  <a:srgbClr val="FF0000"/>
                </a:solidFill>
              </a:rPr>
              <a:t> Slow Extraction Workshop 2024</a:t>
            </a:r>
          </a:p>
          <a:p>
            <a:pPr algn="ctr"/>
            <a:r>
              <a:rPr lang="en-AU" sz="1900" dirty="0"/>
              <a:t>13</a:t>
            </a:r>
            <a:r>
              <a:rPr lang="en-AU" sz="1900" baseline="30000" dirty="0"/>
              <a:t>th</a:t>
            </a:r>
            <a:r>
              <a:rPr lang="en-AU" sz="1900" dirty="0"/>
              <a:t> February 2024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5D2B5-FF05-4DE9-9B2B-177411BBD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72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75F614-8F4B-48CD-8ABE-66B46D003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0" y="916660"/>
            <a:ext cx="11653520" cy="774754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combined voltage reduction and momentum offset increase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2BCF2-F928-4126-A383-4C0E286A4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47555" y="1560353"/>
            <a:ext cx="7116527" cy="4744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D2F5EB-5A05-4A2A-953B-BA3A66F1D0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2366" y="1529767"/>
            <a:ext cx="4185188" cy="27550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DF186E-55E2-4278-BA5F-15F835F48B0D}"/>
              </a:ext>
            </a:extLst>
          </p:cNvPr>
          <p:cNvCxnSpPr>
            <a:cxnSpLocks/>
          </p:cNvCxnSpPr>
          <p:nvPr/>
        </p:nvCxnSpPr>
        <p:spPr>
          <a:xfrm flipV="1">
            <a:off x="3895725" y="2457974"/>
            <a:ext cx="1676400" cy="3104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B5E32E21-CC5C-4D6F-B210-A445D178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0"/>
            <a:ext cx="1165352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Beam loss mitigation methods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CDA5572-64EC-42F0-8740-4E519D12F62A}"/>
              </a:ext>
            </a:extLst>
          </p:cNvPr>
          <p:cNvSpPr txBox="1">
            <a:spLocks/>
          </p:cNvSpPr>
          <p:nvPr/>
        </p:nvSpPr>
        <p:spPr>
          <a:xfrm>
            <a:off x="262367" y="4714811"/>
            <a:ext cx="4561304" cy="15098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Wingdings" panose="05000000000000000000" pitchFamily="2" charset="2"/>
              </a:rPr>
              <a:t>Smaller energy spread and oscillations</a:t>
            </a:r>
          </a:p>
          <a:p>
            <a:r>
              <a:rPr lang="en-US" dirty="0">
                <a:sym typeface="Wingdings" panose="05000000000000000000" pitchFamily="2" charset="2"/>
              </a:rPr>
              <a:t>Reducing the voltage reduce the losses during the entire spill</a:t>
            </a:r>
          </a:p>
          <a:p>
            <a:r>
              <a:rPr lang="en-US" dirty="0">
                <a:sym typeface="Wingdings" panose="05000000000000000000" pitchFamily="2" charset="2"/>
              </a:rPr>
              <a:t>New optimal setting for RF voltage &lt;200V and  16mm&lt;RL&lt;20mm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509FC-D8A0-4F2C-A54D-56134BA13136}"/>
              </a:ext>
            </a:extLst>
          </p:cNvPr>
          <p:cNvSpPr txBox="1"/>
          <p:nvPr/>
        </p:nvSpPr>
        <p:spPr>
          <a:xfrm>
            <a:off x="1083335" y="2003359"/>
            <a:ext cx="145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RL=18mm</a:t>
            </a:r>
          </a:p>
          <a:p>
            <a:r>
              <a:rPr lang="en-US" sz="1400" dirty="0">
                <a:latin typeface="+mj-lt"/>
              </a:rPr>
              <a:t>RF 100V</a:t>
            </a:r>
          </a:p>
        </p:txBody>
      </p:sp>
    </p:spTree>
    <p:extLst>
      <p:ext uri="{BB962C8B-B14F-4D97-AF65-F5344CB8AC3E}">
        <p14:creationId xmlns:p14="http://schemas.microsoft.com/office/powerpoint/2010/main" val="2339800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FAB38C-0FC0-444E-AA53-5AACDC62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0"/>
            <a:ext cx="1165352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conclusion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E98A347-4C21-4FA1-A38A-65C6D7129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32" y="1076149"/>
            <a:ext cx="11202507" cy="50448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Applied methods to </a:t>
            </a:r>
            <a:r>
              <a:rPr lang="en-US" sz="2000" b="1" dirty="0">
                <a:solidFill>
                  <a:srgbClr val="0070C0"/>
                </a:solidFill>
              </a:rPr>
              <a:t>minimize the large beam losses observed for bunched operation </a:t>
            </a:r>
            <a:r>
              <a:rPr lang="en-US" sz="2000" dirty="0"/>
              <a:t>with our RFKO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Losses during the resonant </a:t>
            </a:r>
            <a:r>
              <a:rPr lang="en-US" sz="2000" dirty="0" err="1"/>
              <a:t>sextupole</a:t>
            </a:r>
            <a:r>
              <a:rPr lang="en-US" sz="2000" dirty="0"/>
              <a:t> ramping seems to be caused by a </a:t>
            </a:r>
            <a:r>
              <a:rPr lang="en-US" sz="2000" b="1" dirty="0">
                <a:solidFill>
                  <a:srgbClr val="0070C0"/>
                </a:solidFill>
              </a:rPr>
              <a:t>mismatch between the beam and the RF correction </a:t>
            </a:r>
            <a:r>
              <a:rPr lang="en-US" sz="2000" dirty="0"/>
              <a:t>leading to energy oscillations </a:t>
            </a:r>
          </a:p>
          <a:p>
            <a:endParaRPr lang="en-US" sz="2000" dirty="0"/>
          </a:p>
          <a:p>
            <a:r>
              <a:rPr lang="en-US" sz="2000" dirty="0"/>
              <a:t>The corrections applied reduce the impact of these oscillations but the source of the mismatch is still present </a:t>
            </a:r>
            <a:r>
              <a:rPr lang="en-US" sz="2000" dirty="0">
                <a:sym typeface="Wingdings" panose="05000000000000000000" pitchFamily="2" charset="2"/>
              </a:rPr>
              <a:t> may be improved with our new LLRF upgrade?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The applied optimization (off-momentum ~&lt;-0.2%, voltage &lt;150V) allows to have an </a:t>
            </a:r>
            <a:r>
              <a:rPr lang="en-US" sz="2000" b="1" dirty="0">
                <a:solidFill>
                  <a:srgbClr val="0070C0"/>
                </a:solidFill>
              </a:rPr>
              <a:t>acceptable level of beam loss for stable RFKO extraction </a:t>
            </a:r>
          </a:p>
          <a:p>
            <a:endParaRPr lang="en-US" sz="2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79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FAB38C-0FC0-444E-AA53-5AACDC62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555" y="2727037"/>
            <a:ext cx="356489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025858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75F614-8F4B-48CD-8ABE-66B46D003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621" y="1796535"/>
            <a:ext cx="5182486" cy="1366691"/>
          </a:xfrm>
        </p:spPr>
        <p:txBody>
          <a:bodyPr>
            <a:normAutofit/>
          </a:bodyPr>
          <a:lstStyle/>
          <a:p>
            <a:r>
              <a:rPr lang="en-US" dirty="0"/>
              <a:t>LLRF correction loop active during the entire spill to avoid losses at mid spill from slow frequency mismatch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4BC18C-DC52-4256-84F2-1C34C78DB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7894" y="1032452"/>
            <a:ext cx="6240017" cy="4160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91C272-5EA2-4AA6-BE9A-09694DF92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935" y="3918650"/>
            <a:ext cx="8265477" cy="2055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43B960-8C37-4DFC-8A99-006177060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0"/>
            <a:ext cx="1165352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LLRF LOOPS impact DURING EXTRACTION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20761A-7C37-4FDF-982F-1B484EA905DD}"/>
              </a:ext>
            </a:extLst>
          </p:cNvPr>
          <p:cNvCxnSpPr/>
          <p:nvPr/>
        </p:nvCxnSpPr>
        <p:spPr>
          <a:xfrm flipH="1" flipV="1">
            <a:off x="2314575" y="2695575"/>
            <a:ext cx="1544360" cy="1223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62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ACD15A-3B78-4CCB-8C3E-4D1F67F8CD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609356"/>
                <a:ext cx="6215683" cy="3078380"/>
              </a:xfrm>
            </p:spPr>
            <p:txBody>
              <a:bodyPr>
                <a:normAutofit/>
              </a:bodyPr>
              <a:lstStyle/>
              <a:p>
                <a:endParaRPr lang="en-US" sz="1800" dirty="0"/>
              </a:p>
              <a:p>
                <a:r>
                  <a:rPr lang="en-US" sz="1800" dirty="0"/>
                  <a:t>The </a:t>
                </a:r>
                <a:r>
                  <a:rPr lang="en-US" sz="1800" b="1" dirty="0">
                    <a:solidFill>
                      <a:srgbClr val="0070C0"/>
                    </a:solidFill>
                  </a:rPr>
                  <a:t>optics change </a:t>
                </a:r>
                <a:r>
                  <a:rPr lang="en-US" sz="1800" dirty="0"/>
                  <a:t>for RFKO operation have been successfully </a:t>
                </a:r>
                <a:r>
                  <a:rPr lang="en-US" sz="1800" b="1" dirty="0">
                    <a:solidFill>
                      <a:srgbClr val="0070C0"/>
                    </a:solidFill>
                  </a:rPr>
                  <a:t>verified experimentally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 Optimal optics settings for our machine is to </a:t>
                </a:r>
                <a:r>
                  <a:rPr lang="en-US" sz="1800" b="1" dirty="0">
                    <a:solidFill>
                      <a:schemeClr val="tx1"/>
                    </a:solidFill>
                  </a:rPr>
                  <a:t>operate off-momentum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𝛅</m:t>
                        </m:r>
                      </m:e>
                      <m:sub>
                        <m:r>
                          <a:rPr lang="en-US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  <m:r>
                          <a:rPr lang="en-US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𝐨𝐟𝐟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18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/>
                  <a:t>at Flat-top energy maintained by the LLRF correction loops </a:t>
                </a:r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6ACD15A-3B78-4CCB-8C3E-4D1F67F8CD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609356"/>
                <a:ext cx="6215683" cy="3078380"/>
              </a:xfrm>
              <a:blipFill>
                <a:blip r:embed="rId2"/>
                <a:stretch>
                  <a:fillRect l="-1176" r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1C24EB07-284C-4B4F-853D-16D30B21AA12}"/>
              </a:ext>
            </a:extLst>
          </p:cNvPr>
          <p:cNvSpPr txBox="1">
            <a:spLocks/>
          </p:cNvSpPr>
          <p:nvPr/>
        </p:nvSpPr>
        <p:spPr>
          <a:xfrm>
            <a:off x="147320" y="0"/>
            <a:ext cx="11653520" cy="1079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rgbClr val="006AB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AU" sz="2800" b="1" dirty="0"/>
              <a:t>introduction</a:t>
            </a:r>
          </a:p>
        </p:txBody>
      </p:sp>
      <p:pic>
        <p:nvPicPr>
          <p:cNvPr id="10" name="Inhaltsplatzhalter 5">
            <a:extLst>
              <a:ext uri="{FF2B5EF4-FFF2-40B4-BE49-F238E27FC236}">
                <a16:creationId xmlns:a16="http://schemas.microsoft.com/office/drawing/2014/main" id="{F22F9050-DB7F-420D-ABA9-6EFA4D51E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44" y="1344508"/>
            <a:ext cx="4664911" cy="2165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64BED6-620D-4F1D-92A3-44FE98D5B5E1}"/>
              </a:ext>
            </a:extLst>
          </p:cNvPr>
          <p:cNvSpPr txBox="1"/>
          <p:nvPr/>
        </p:nvSpPr>
        <p:spPr>
          <a:xfrm>
            <a:off x="349541" y="942223"/>
            <a:ext cx="8967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Currently testing and optimizing RFKO extraction </a:t>
            </a:r>
            <a:r>
              <a:rPr lang="en-US" sz="1800" dirty="0"/>
              <a:t>in preparation of a near future implementation 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8D89FE-8B95-4BA4-88E3-554EA93BD2D6}"/>
              </a:ext>
            </a:extLst>
          </p:cNvPr>
          <p:cNvSpPr txBox="1"/>
          <p:nvPr/>
        </p:nvSpPr>
        <p:spPr>
          <a:xfrm>
            <a:off x="349541" y="4434336"/>
            <a:ext cx="11653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  <a:p>
            <a:r>
              <a:rPr lang="en-US" sz="1800" dirty="0"/>
              <a:t>During testing, we </a:t>
            </a:r>
            <a:r>
              <a:rPr lang="en-US" sz="1800" b="1" dirty="0">
                <a:solidFill>
                  <a:srgbClr val="0070C0"/>
                </a:solidFill>
              </a:rPr>
              <a:t>observed beam losses </a:t>
            </a:r>
            <a:r>
              <a:rPr lang="en-US" sz="1800" dirty="0"/>
              <a:t>at flat top energy</a:t>
            </a:r>
            <a:r>
              <a:rPr lang="en-US" sz="1800" b="1" dirty="0"/>
              <a:t> while ramping up the resonant </a:t>
            </a:r>
            <a:r>
              <a:rPr lang="en-US" sz="1800" b="1" dirty="0" err="1"/>
              <a:t>sextupole</a:t>
            </a:r>
            <a:r>
              <a:rPr lang="en-US" sz="1800" b="1" dirty="0"/>
              <a:t> </a:t>
            </a:r>
          </a:p>
          <a:p>
            <a:endParaRPr lang="en-US" sz="1800" b="1" dirty="0"/>
          </a:p>
          <a:p>
            <a:r>
              <a:rPr lang="en-US" sz="1800" dirty="0"/>
              <a:t>We discuss here the </a:t>
            </a:r>
            <a:r>
              <a:rPr lang="en-US" sz="1800" b="1" dirty="0">
                <a:solidFill>
                  <a:srgbClr val="0070C0"/>
                </a:solidFill>
              </a:rPr>
              <a:t>observations and mitigation methods applied to optimize beam loss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5">
                <a:extLst>
                  <a:ext uri="{FF2B5EF4-FFF2-40B4-BE49-F238E27FC236}">
                    <a16:creationId xmlns:a16="http://schemas.microsoft.com/office/drawing/2014/main" id="{E4541B2B-8773-4A2C-852C-DC8586FF03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1278994"/>
                  </p:ext>
                </p:extLst>
              </p:nvPr>
            </p:nvGraphicFramePr>
            <p:xfrm>
              <a:off x="6988029" y="3553687"/>
              <a:ext cx="4338625" cy="10198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47956">
                      <a:extLst>
                        <a:ext uri="{9D8B030D-6E8A-4147-A177-3AD203B41FA5}">
                          <a16:colId xmlns:a16="http://schemas.microsoft.com/office/drawing/2014/main" val="3591239618"/>
                        </a:ext>
                      </a:extLst>
                    </a:gridCol>
                    <a:gridCol w="787494">
                      <a:extLst>
                        <a:ext uri="{9D8B030D-6E8A-4147-A177-3AD203B41FA5}">
                          <a16:colId xmlns:a16="http://schemas.microsoft.com/office/drawing/2014/main" val="276655659"/>
                        </a:ext>
                      </a:extLst>
                    </a:gridCol>
                    <a:gridCol w="867725">
                      <a:extLst>
                        <a:ext uri="{9D8B030D-6E8A-4147-A177-3AD203B41FA5}">
                          <a16:colId xmlns:a16="http://schemas.microsoft.com/office/drawing/2014/main" val="1393508913"/>
                        </a:ext>
                      </a:extLst>
                    </a:gridCol>
                    <a:gridCol w="867725">
                      <a:extLst>
                        <a:ext uri="{9D8B030D-6E8A-4147-A177-3AD203B41FA5}">
                          <a16:colId xmlns:a16="http://schemas.microsoft.com/office/drawing/2014/main" val="942725215"/>
                        </a:ext>
                      </a:extLst>
                    </a:gridCol>
                    <a:gridCol w="867725">
                      <a:extLst>
                        <a:ext uri="{9D8B030D-6E8A-4147-A177-3AD203B41FA5}">
                          <a16:colId xmlns:a16="http://schemas.microsoft.com/office/drawing/2014/main" val="4118787378"/>
                        </a:ext>
                      </a:extLst>
                    </a:gridCol>
                  </a:tblGrid>
                  <a:tr h="442820"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solidFill>
                                <a:sysClr val="windowText" lastClr="000000"/>
                              </a:solidFill>
                            </a:rPr>
                            <a:t>Proton 252.7MeV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1" i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𝐐</m:t>
                                    </m:r>
                                  </m:e>
                                  <m:sub>
                                    <m:r>
                                      <a:rPr lang="en-US" sz="1100" b="1" i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1" i="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1" i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𝐐</m:t>
                                    </m:r>
                                  </m:e>
                                  <m:sub>
                                    <m:r>
                                      <a:rPr lang="en-US" sz="1100" b="1" i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1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1" i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𝐐</m:t>
                                    </m:r>
                                    <m:r>
                                      <a:rPr lang="en-US" sz="1100" b="1" i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1100" b="1" i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1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1" i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𝐐</m:t>
                                    </m:r>
                                    <m:r>
                                      <a:rPr lang="en-US" sz="1100" b="1" i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sz="1100" b="1" i="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1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96479774"/>
                      </a:ext>
                    </a:extLst>
                  </a:tr>
                  <a:tr h="242015"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</a:rPr>
                            <a:t>Design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</a:rPr>
                            <a:t>1.6717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</a:rPr>
                            <a:t>1.790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</a:rPr>
                            <a:t>-1.3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40071714"/>
                      </a:ext>
                    </a:extLst>
                  </a:tr>
                  <a:tr h="317922"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rgbClr val="0070C0"/>
                              </a:solidFill>
                            </a:rPr>
                            <a:t>Measured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rgbClr val="0070C0"/>
                              </a:solidFill>
                            </a:rPr>
                            <a:t>1.6718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rgbClr val="0070C0"/>
                              </a:solidFill>
                            </a:rPr>
                            <a:t>1.793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rgbClr val="0070C0"/>
                              </a:solidFill>
                            </a:rPr>
                            <a:t>-1.3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rgbClr val="0070C0"/>
                              </a:solidFill>
                            </a:rPr>
                            <a:t>-3.44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036937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5">
                <a:extLst>
                  <a:ext uri="{FF2B5EF4-FFF2-40B4-BE49-F238E27FC236}">
                    <a16:creationId xmlns:a16="http://schemas.microsoft.com/office/drawing/2014/main" id="{E4541B2B-8773-4A2C-852C-DC8586FF03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1278994"/>
                  </p:ext>
                </p:extLst>
              </p:nvPr>
            </p:nvGraphicFramePr>
            <p:xfrm>
              <a:off x="6988029" y="3553687"/>
              <a:ext cx="4338625" cy="10198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47956">
                      <a:extLst>
                        <a:ext uri="{9D8B030D-6E8A-4147-A177-3AD203B41FA5}">
                          <a16:colId xmlns:a16="http://schemas.microsoft.com/office/drawing/2014/main" val="3591239618"/>
                        </a:ext>
                      </a:extLst>
                    </a:gridCol>
                    <a:gridCol w="787494">
                      <a:extLst>
                        <a:ext uri="{9D8B030D-6E8A-4147-A177-3AD203B41FA5}">
                          <a16:colId xmlns:a16="http://schemas.microsoft.com/office/drawing/2014/main" val="276655659"/>
                        </a:ext>
                      </a:extLst>
                    </a:gridCol>
                    <a:gridCol w="867725">
                      <a:extLst>
                        <a:ext uri="{9D8B030D-6E8A-4147-A177-3AD203B41FA5}">
                          <a16:colId xmlns:a16="http://schemas.microsoft.com/office/drawing/2014/main" val="1393508913"/>
                        </a:ext>
                      </a:extLst>
                    </a:gridCol>
                    <a:gridCol w="867725">
                      <a:extLst>
                        <a:ext uri="{9D8B030D-6E8A-4147-A177-3AD203B41FA5}">
                          <a16:colId xmlns:a16="http://schemas.microsoft.com/office/drawing/2014/main" val="942725215"/>
                        </a:ext>
                      </a:extLst>
                    </a:gridCol>
                    <a:gridCol w="867725">
                      <a:extLst>
                        <a:ext uri="{9D8B030D-6E8A-4147-A177-3AD203B41FA5}">
                          <a16:colId xmlns:a16="http://schemas.microsoft.com/office/drawing/2014/main" val="4118787378"/>
                        </a:ext>
                      </a:extLst>
                    </a:gridCol>
                  </a:tblGrid>
                  <a:tr h="442820">
                    <a:tc>
                      <a:txBody>
                        <a:bodyPr/>
                        <a:lstStyle/>
                        <a:p>
                          <a:r>
                            <a:rPr lang="en-US" sz="1100" b="0" dirty="0">
                              <a:solidFill>
                                <a:sysClr val="windowText" lastClr="000000"/>
                              </a:solidFill>
                            </a:rPr>
                            <a:t>Proton 252.7MeV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21705" t="-1370" r="-333333" b="-134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1370" r="-200699" b="-134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2113" t="-1370" r="-102113" b="-134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99301" t="-1370" r="-1399" b="-1342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479774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</a:rPr>
                            <a:t>Design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</a:rPr>
                            <a:t>1.6717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</a:rPr>
                            <a:t>1.790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</a:rPr>
                            <a:t>-1.3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ysClr val="windowText" lastClr="000000"/>
                              </a:solidFill>
                            </a:rPr>
                            <a:t>-3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40071714"/>
                      </a:ext>
                    </a:extLst>
                  </a:tr>
                  <a:tr h="317922"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rgbClr val="0070C0"/>
                              </a:solidFill>
                            </a:rPr>
                            <a:t>Measured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rgbClr val="0070C0"/>
                              </a:solidFill>
                            </a:rPr>
                            <a:t>1.6718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rgbClr val="0070C0"/>
                              </a:solidFill>
                            </a:rPr>
                            <a:t>1.793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rgbClr val="0070C0"/>
                              </a:solidFill>
                            </a:rPr>
                            <a:t>-1.3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>
                              <a:solidFill>
                                <a:srgbClr val="0070C0"/>
                              </a:solidFill>
                            </a:rPr>
                            <a:t>-3.44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036937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4315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48EDFA8-CEE4-4A4F-BFE1-1A5F119F7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42952" y="2336102"/>
            <a:ext cx="5476812" cy="365120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8EF729-B958-4AE1-B9C2-3F5B6FA520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31097" y="2164359"/>
            <a:ext cx="4993371" cy="39946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DCC0B1-0D12-444F-9AE0-8E99EAC981CE}"/>
              </a:ext>
            </a:extLst>
          </p:cNvPr>
          <p:cNvSpPr/>
          <p:nvPr/>
        </p:nvSpPr>
        <p:spPr>
          <a:xfrm>
            <a:off x="6269537" y="2164359"/>
            <a:ext cx="5185010" cy="3877251"/>
          </a:xfrm>
          <a:prstGeom prst="rect">
            <a:avLst/>
          </a:prstGeom>
          <a:noFill/>
          <a:ln w="12700">
            <a:solidFill>
              <a:srgbClr val="006AB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5A3807-7299-4FEC-928F-168FB9C20E57}"/>
              </a:ext>
            </a:extLst>
          </p:cNvPr>
          <p:cNvSpPr/>
          <p:nvPr/>
        </p:nvSpPr>
        <p:spPr>
          <a:xfrm>
            <a:off x="7734649" y="2543401"/>
            <a:ext cx="2491530" cy="2952925"/>
          </a:xfrm>
          <a:prstGeom prst="rect">
            <a:avLst/>
          </a:prstGeom>
          <a:solidFill>
            <a:srgbClr val="FFC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AFA74B-31FF-4692-A90D-4991053A2075}"/>
              </a:ext>
            </a:extLst>
          </p:cNvPr>
          <p:cNvSpPr/>
          <p:nvPr/>
        </p:nvSpPr>
        <p:spPr>
          <a:xfrm>
            <a:off x="1363209" y="2586883"/>
            <a:ext cx="159391" cy="3020037"/>
          </a:xfrm>
          <a:prstGeom prst="rect">
            <a:avLst/>
          </a:prstGeom>
          <a:solidFill>
            <a:srgbClr val="FFC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9B6DC4-C55F-45AC-96EC-E7EE5DD1D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0"/>
            <a:ext cx="1165352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Observed beam loss with </a:t>
            </a:r>
            <a:r>
              <a:rPr lang="en-AU" sz="2800" b="1" dirty="0" err="1"/>
              <a:t>rfko</a:t>
            </a:r>
            <a:r>
              <a:rPr lang="en-AU" sz="2800" b="1" dirty="0"/>
              <a:t> optics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B664F536-892B-4A73-B9AF-1A2134CFC5C2}"/>
              </a:ext>
            </a:extLst>
          </p:cNvPr>
          <p:cNvSpPr txBox="1">
            <a:spLocks/>
          </p:cNvSpPr>
          <p:nvPr/>
        </p:nvSpPr>
        <p:spPr>
          <a:xfrm>
            <a:off x="147320" y="683504"/>
            <a:ext cx="11557000" cy="1347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r>
              <a:rPr lang="en-US" sz="1800" dirty="0"/>
              <a:t>Measurement with same design optics for </a:t>
            </a:r>
            <a:r>
              <a:rPr lang="en-US" sz="1800" b="1" dirty="0">
                <a:solidFill>
                  <a:srgbClr val="0070C0"/>
                </a:solidFill>
              </a:rPr>
              <a:t>bunched and </a:t>
            </a:r>
            <a:r>
              <a:rPr lang="en-US" sz="1800" b="1" dirty="0" err="1">
                <a:solidFill>
                  <a:srgbClr val="0070C0"/>
                </a:solidFill>
              </a:rPr>
              <a:t>unbunched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beams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>
                <a:solidFill>
                  <a:srgbClr val="006AB3"/>
                </a:solidFill>
              </a:rPr>
              <a:t>without RFKO</a:t>
            </a:r>
          </a:p>
          <a:p>
            <a:r>
              <a:rPr lang="en-US" sz="1800" b="1" dirty="0">
                <a:solidFill>
                  <a:srgbClr val="006AB3"/>
                </a:solidFill>
              </a:rPr>
              <a:t>Large losses for bunched mode during the resonant </a:t>
            </a:r>
            <a:r>
              <a:rPr lang="en-US" sz="1800" b="1" dirty="0" err="1">
                <a:solidFill>
                  <a:srgbClr val="006AB3"/>
                </a:solidFill>
              </a:rPr>
              <a:t>sextupole</a:t>
            </a:r>
            <a:r>
              <a:rPr lang="en-US" sz="1800" b="1" dirty="0">
                <a:solidFill>
                  <a:srgbClr val="006AB3"/>
                </a:solidFill>
              </a:rPr>
              <a:t> ramping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7AA8C-9383-441F-AFE5-D0BF53A072B6}"/>
              </a:ext>
            </a:extLst>
          </p:cNvPr>
          <p:cNvSpPr txBox="1"/>
          <p:nvPr/>
        </p:nvSpPr>
        <p:spPr>
          <a:xfrm>
            <a:off x="1887522" y="3281199"/>
            <a:ext cx="1585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C000"/>
                </a:solidFill>
                <a:latin typeface="+mj-lt"/>
              </a:rPr>
              <a:t>Ramp of the resonant </a:t>
            </a:r>
            <a:r>
              <a:rPr lang="en-US" sz="1400" b="1" dirty="0" err="1">
                <a:solidFill>
                  <a:srgbClr val="FFC000"/>
                </a:solidFill>
                <a:latin typeface="+mj-lt"/>
              </a:rPr>
              <a:t>sextupole</a:t>
            </a:r>
            <a:endParaRPr lang="en-US" sz="14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288EC1-A339-40F6-B6EC-2599CDBE078A}"/>
              </a:ext>
            </a:extLst>
          </p:cNvPr>
          <p:cNvCxnSpPr/>
          <p:nvPr/>
        </p:nvCxnSpPr>
        <p:spPr>
          <a:xfrm flipH="1" flipV="1">
            <a:off x="1561171" y="3429000"/>
            <a:ext cx="552492" cy="5361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5918F71-9FEB-4431-AACF-2BA8141A06B6}"/>
              </a:ext>
            </a:extLst>
          </p:cNvPr>
          <p:cNvSpPr txBox="1"/>
          <p:nvPr/>
        </p:nvSpPr>
        <p:spPr>
          <a:xfrm>
            <a:off x="3491380" y="5201146"/>
            <a:ext cx="2195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+mj-lt"/>
              </a:rPr>
              <a:t>Losses from loops OFF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B330C4-1B7F-4254-8147-FD923619360E}"/>
              </a:ext>
            </a:extLst>
          </p:cNvPr>
          <p:cNvCxnSpPr/>
          <p:nvPr/>
        </p:nvCxnSpPr>
        <p:spPr>
          <a:xfrm flipH="1" flipV="1">
            <a:off x="3220477" y="4681057"/>
            <a:ext cx="462290" cy="595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5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75F614-8F4B-48CD-8ABE-66B46D003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" y="5350459"/>
            <a:ext cx="11653520" cy="1079212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Momentum spread measured before resonant </a:t>
            </a:r>
            <a:r>
              <a:rPr lang="en-US" sz="1800" dirty="0" err="1"/>
              <a:t>sextupole</a:t>
            </a:r>
            <a:r>
              <a:rPr lang="en-US" sz="1800" dirty="0"/>
              <a:t> </a:t>
            </a:r>
            <a:r>
              <a:rPr lang="en-US" dirty="0"/>
              <a:t>ramping is as expected for </a:t>
            </a:r>
            <a:r>
              <a:rPr lang="en-US" dirty="0" err="1"/>
              <a:t>unbunched</a:t>
            </a:r>
            <a:r>
              <a:rPr lang="en-US" dirty="0"/>
              <a:t> beam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E94519-F218-420A-A2B9-27D8BADE6C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0342" y="1182038"/>
            <a:ext cx="4993371" cy="39946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43483A-5C90-4590-8A4F-DAF99B3FAD1D}"/>
              </a:ext>
            </a:extLst>
          </p:cNvPr>
          <p:cNvSpPr/>
          <p:nvPr/>
        </p:nvSpPr>
        <p:spPr>
          <a:xfrm>
            <a:off x="1973894" y="1561080"/>
            <a:ext cx="2491530" cy="2952925"/>
          </a:xfrm>
          <a:prstGeom prst="rect">
            <a:avLst/>
          </a:prstGeom>
          <a:solidFill>
            <a:srgbClr val="FFC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EBF92-8636-4D74-BD76-47BCBD440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877" y="1366702"/>
            <a:ext cx="4993372" cy="3287066"/>
          </a:xfrm>
          <a:prstGeom prst="rect">
            <a:avLst/>
          </a:prstGeom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A948BE59-CBDD-4B01-8B8D-E212881D20FE}"/>
              </a:ext>
            </a:extLst>
          </p:cNvPr>
          <p:cNvSpPr/>
          <p:nvPr/>
        </p:nvSpPr>
        <p:spPr>
          <a:xfrm>
            <a:off x="1753299" y="1614117"/>
            <a:ext cx="302004" cy="327171"/>
          </a:xfrm>
          <a:prstGeom prst="mathMultiply">
            <a:avLst/>
          </a:prstGeom>
          <a:solidFill>
            <a:schemeClr val="tx1">
              <a:lumMod val="95000"/>
              <a:lumOff val="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E3B1D8-8C51-4BD6-AA39-C55F9717C5C5}"/>
              </a:ext>
            </a:extLst>
          </p:cNvPr>
          <p:cNvCxnSpPr>
            <a:cxnSpLocks/>
          </p:cNvCxnSpPr>
          <p:nvPr/>
        </p:nvCxnSpPr>
        <p:spPr>
          <a:xfrm>
            <a:off x="1904301" y="1777702"/>
            <a:ext cx="4113823" cy="7050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5207CB9-404F-4C50-BFBC-BD37925620E5}"/>
              </a:ext>
            </a:extLst>
          </p:cNvPr>
          <p:cNvSpPr/>
          <p:nvPr/>
        </p:nvSpPr>
        <p:spPr>
          <a:xfrm>
            <a:off x="6087717" y="1198816"/>
            <a:ext cx="5483182" cy="3615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E91C17-178E-4636-B23E-DFEA09480CAA}"/>
              </a:ext>
            </a:extLst>
          </p:cNvPr>
          <p:cNvSpPr txBox="1"/>
          <p:nvPr/>
        </p:nvSpPr>
        <p:spPr>
          <a:xfrm>
            <a:off x="8031333" y="928822"/>
            <a:ext cx="2046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UNBUNCHED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51A3D04-536F-424A-8174-360E7E2A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0"/>
            <a:ext cx="1165352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Observed beam loss with </a:t>
            </a:r>
            <a:r>
              <a:rPr lang="en-AU" sz="2800" b="1" dirty="0" err="1"/>
              <a:t>rfko</a:t>
            </a:r>
            <a:r>
              <a:rPr lang="en-AU" sz="2800" b="1" dirty="0"/>
              <a:t> optics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97A67C-AE55-4AC5-AA92-B75BBB4233DB}"/>
              </a:ext>
            </a:extLst>
          </p:cNvPr>
          <p:cNvSpPr txBox="1"/>
          <p:nvPr/>
        </p:nvSpPr>
        <p:spPr>
          <a:xfrm>
            <a:off x="6096000" y="4514005"/>
            <a:ext cx="237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+mj-lt"/>
              </a:rPr>
              <a:t>Schottky monitor</a:t>
            </a:r>
          </a:p>
        </p:txBody>
      </p:sp>
    </p:spTree>
    <p:extLst>
      <p:ext uri="{BB962C8B-B14F-4D97-AF65-F5344CB8AC3E}">
        <p14:creationId xmlns:p14="http://schemas.microsoft.com/office/powerpoint/2010/main" val="321365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E94519-F218-420A-A2B9-27D8BADE6C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0342" y="1166534"/>
            <a:ext cx="4993371" cy="39946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43483A-5C90-4590-8A4F-DAF99B3FAD1D}"/>
              </a:ext>
            </a:extLst>
          </p:cNvPr>
          <p:cNvSpPr/>
          <p:nvPr/>
        </p:nvSpPr>
        <p:spPr>
          <a:xfrm>
            <a:off x="1973894" y="1545576"/>
            <a:ext cx="2491530" cy="2952925"/>
          </a:xfrm>
          <a:prstGeom prst="rect">
            <a:avLst/>
          </a:prstGeom>
          <a:solidFill>
            <a:srgbClr val="FFC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EBF92-8636-4D74-BD76-47BCBD440E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73877" y="1351198"/>
            <a:ext cx="4993372" cy="3287065"/>
          </a:xfrm>
          <a:prstGeom prst="rect">
            <a:avLst/>
          </a:prstGeom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A948BE59-CBDD-4B01-8B8D-E212881D20FE}"/>
              </a:ext>
            </a:extLst>
          </p:cNvPr>
          <p:cNvSpPr/>
          <p:nvPr/>
        </p:nvSpPr>
        <p:spPr>
          <a:xfrm>
            <a:off x="1753299" y="1598613"/>
            <a:ext cx="302004" cy="327171"/>
          </a:xfrm>
          <a:prstGeom prst="mathMultiply">
            <a:avLst/>
          </a:prstGeom>
          <a:solidFill>
            <a:srgbClr val="FF0000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E3B1D8-8C51-4BD6-AA39-C55F9717C5C5}"/>
              </a:ext>
            </a:extLst>
          </p:cNvPr>
          <p:cNvCxnSpPr>
            <a:cxnSpLocks/>
          </p:cNvCxnSpPr>
          <p:nvPr/>
        </p:nvCxnSpPr>
        <p:spPr>
          <a:xfrm>
            <a:off x="1904301" y="1762198"/>
            <a:ext cx="4113823" cy="7050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5207CB9-404F-4C50-BFBC-BD37925620E5}"/>
              </a:ext>
            </a:extLst>
          </p:cNvPr>
          <p:cNvSpPr/>
          <p:nvPr/>
        </p:nvSpPr>
        <p:spPr>
          <a:xfrm>
            <a:off x="6087717" y="1183312"/>
            <a:ext cx="5483182" cy="3615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B3349-0F22-43AD-988F-7113E2664B31}"/>
              </a:ext>
            </a:extLst>
          </p:cNvPr>
          <p:cNvSpPr txBox="1"/>
          <p:nvPr/>
        </p:nvSpPr>
        <p:spPr>
          <a:xfrm>
            <a:off x="8031333" y="901626"/>
            <a:ext cx="2046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BUNCHED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866E9B7-2C9B-415B-8D48-265BD60C9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0"/>
            <a:ext cx="1165352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Observed beam loss with </a:t>
            </a:r>
            <a:r>
              <a:rPr lang="en-AU" sz="2800" b="1" dirty="0" err="1"/>
              <a:t>rfko</a:t>
            </a:r>
            <a:r>
              <a:rPr lang="en-AU" sz="2800" b="1" dirty="0"/>
              <a:t> optics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2BDDD180-B363-4506-848B-F893A2F397D3}"/>
              </a:ext>
            </a:extLst>
          </p:cNvPr>
          <p:cNvSpPr txBox="1">
            <a:spLocks/>
          </p:cNvSpPr>
          <p:nvPr/>
        </p:nvSpPr>
        <p:spPr>
          <a:xfrm>
            <a:off x="633730" y="5185330"/>
            <a:ext cx="11653520" cy="14556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Momentum spread measured before resonant </a:t>
            </a:r>
            <a:r>
              <a:rPr lang="en-US" dirty="0" err="1"/>
              <a:t>sextupole</a:t>
            </a:r>
            <a:r>
              <a:rPr lang="en-US" dirty="0"/>
              <a:t> ramping is </a:t>
            </a:r>
            <a:r>
              <a:rPr lang="en-US" dirty="0">
                <a:solidFill>
                  <a:srgbClr val="0070C0"/>
                </a:solidFill>
              </a:rPr>
              <a:t>larger </a:t>
            </a:r>
            <a:r>
              <a:rPr lang="en-US" dirty="0"/>
              <a:t>and display a </a:t>
            </a:r>
            <a:r>
              <a:rPr lang="en-US" dirty="0">
                <a:solidFill>
                  <a:srgbClr val="0070C0"/>
                </a:solidFill>
              </a:rPr>
              <a:t>double peak structure around the revolution frequency </a:t>
            </a:r>
          </a:p>
          <a:p>
            <a:r>
              <a:rPr lang="en-US" dirty="0"/>
              <a:t>Possible </a:t>
            </a:r>
            <a:r>
              <a:rPr lang="en-US" dirty="0">
                <a:solidFill>
                  <a:srgbClr val="0070C0"/>
                </a:solidFill>
              </a:rPr>
              <a:t>synchrotron oscillation </a:t>
            </a:r>
            <a:r>
              <a:rPr lang="en-US" dirty="0"/>
              <a:t>from </a:t>
            </a:r>
            <a:r>
              <a:rPr lang="en-US" dirty="0">
                <a:solidFill>
                  <a:srgbClr val="0070C0"/>
                </a:solidFill>
              </a:rPr>
              <a:t>RF mismatch </a:t>
            </a:r>
            <a:r>
              <a:rPr lang="en-US" dirty="0"/>
              <a:t>with the beam energy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79D85C-4E25-4546-A7DC-D69F1DE510D6}"/>
              </a:ext>
            </a:extLst>
          </p:cNvPr>
          <p:cNvSpPr txBox="1"/>
          <p:nvPr/>
        </p:nvSpPr>
        <p:spPr>
          <a:xfrm>
            <a:off x="6096000" y="4498501"/>
            <a:ext cx="237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+mj-lt"/>
              </a:rPr>
              <a:t>Schottky monitor</a:t>
            </a:r>
          </a:p>
        </p:txBody>
      </p:sp>
    </p:spTree>
    <p:extLst>
      <p:ext uri="{BB962C8B-B14F-4D97-AF65-F5344CB8AC3E}">
        <p14:creationId xmlns:p14="http://schemas.microsoft.com/office/powerpoint/2010/main" val="3759232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433998-38F8-4C94-A5C2-55BEBB04A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657" y="2138403"/>
            <a:ext cx="4014645" cy="401464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75F614-8F4B-48CD-8ABE-66B46D003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0" y="843380"/>
            <a:ext cx="11653520" cy="1348720"/>
          </a:xfrm>
        </p:spPr>
        <p:txBody>
          <a:bodyPr>
            <a:normAutofit/>
          </a:bodyPr>
          <a:lstStyle/>
          <a:p>
            <a:r>
              <a:rPr lang="en-US" sz="1800" dirty="0"/>
              <a:t>Simulation of </a:t>
            </a:r>
            <a:r>
              <a:rPr lang="en-US" sz="1800" b="1" dirty="0"/>
              <a:t>bunched beam during resonant </a:t>
            </a:r>
            <a:r>
              <a:rPr lang="en-US" sz="1800" b="1" dirty="0" err="1"/>
              <a:t>sextupole</a:t>
            </a:r>
            <a:r>
              <a:rPr lang="en-US" sz="1800" b="1" dirty="0"/>
              <a:t> ramping</a:t>
            </a:r>
            <a:r>
              <a:rPr lang="en-US" sz="1800" dirty="0"/>
              <a:t> with a </a:t>
            </a:r>
            <a:r>
              <a:rPr lang="en-US" sz="1800" b="1" dirty="0">
                <a:solidFill>
                  <a:srgbClr val="0070C0"/>
                </a:solidFill>
              </a:rPr>
              <a:t>frequency mismatch </a:t>
            </a:r>
            <a:r>
              <a:rPr lang="en-US" sz="1800" dirty="0"/>
              <a:t>of +400Hz for 1 synchrotron oscillation</a:t>
            </a:r>
          </a:p>
          <a:p>
            <a:r>
              <a:rPr lang="en-US" sz="1800" dirty="0"/>
              <a:t>Can explain the double peak observed on the Schottky showing an energy oscillation and the larger loss during the ramping of the resonant </a:t>
            </a:r>
            <a:r>
              <a:rPr lang="en-US" sz="1800" dirty="0" err="1"/>
              <a:t>sextupole</a:t>
            </a:r>
            <a:r>
              <a:rPr lang="en-US" sz="1800" dirty="0"/>
              <a:t>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9CABFE-AAF9-4D3B-A02C-DE3D938D9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0"/>
            <a:ext cx="1165352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Observed beam loss with </a:t>
            </a:r>
            <a:r>
              <a:rPr lang="en-AU" sz="2800" b="1" dirty="0" err="1"/>
              <a:t>rfko</a:t>
            </a:r>
            <a:r>
              <a:rPr lang="en-AU" sz="2800" b="1" dirty="0"/>
              <a:t> optics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D10701-58E4-4A7A-9C22-067D35D5E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230" y="2132464"/>
            <a:ext cx="4014128" cy="4014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0F8BB8-55D5-45AE-A9E4-62A4A6E48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618" y="2481831"/>
            <a:ext cx="4927912" cy="34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0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75F614-8F4B-48CD-8ABE-66B46D003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0" y="936506"/>
            <a:ext cx="11653520" cy="858823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Move away from the resonance tune with </a:t>
            </a:r>
            <a:r>
              <a:rPr lang="en-US" sz="1700" dirty="0">
                <a:solidFill>
                  <a:srgbClr val="0070C0"/>
                </a:solidFill>
              </a:rPr>
              <a:t>higher off-momentum offset </a:t>
            </a:r>
            <a:r>
              <a:rPr lang="en-US" sz="1700" dirty="0">
                <a:sym typeface="Wingdings" panose="05000000000000000000" pitchFamily="2" charset="2"/>
              </a:rPr>
              <a:t> change of the LLRF radial loop (change the tune via chromaticity)</a:t>
            </a:r>
          </a:p>
          <a:p>
            <a:r>
              <a:rPr lang="en-US" sz="1700" dirty="0">
                <a:solidFill>
                  <a:srgbClr val="0070C0"/>
                </a:solidFill>
              </a:rPr>
              <a:t>Does not solve for the amplitude of the synchrotron oscillations but reduces losses on resonance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CC17096-9560-49E5-A09C-B8F8CB82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0"/>
            <a:ext cx="1165352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Reducing beam loss with radial loop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CF411-9D9E-4342-880B-EFCBBB648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340" y="1764015"/>
            <a:ext cx="6718838" cy="4275624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70424BB4-2F0C-44FF-AEE5-792572AFF248}"/>
              </a:ext>
            </a:extLst>
          </p:cNvPr>
          <p:cNvSpPr txBox="1">
            <a:spLocks/>
          </p:cNvSpPr>
          <p:nvPr/>
        </p:nvSpPr>
        <p:spPr>
          <a:xfrm>
            <a:off x="391160" y="5977561"/>
            <a:ext cx="11576360" cy="496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70C0"/>
                </a:solidFill>
              </a:rPr>
              <a:t>Limit of off-momentum operation to -0.2% </a:t>
            </a:r>
            <a:r>
              <a:rPr lang="en-US" sz="1600" dirty="0"/>
              <a:t>to avoid larger losses on </a:t>
            </a:r>
            <a:r>
              <a:rPr lang="en-US" sz="1600" dirty="0" err="1"/>
              <a:t>inj</a:t>
            </a:r>
            <a:r>
              <a:rPr lang="en-US" sz="1600" dirty="0"/>
              <a:t>/</a:t>
            </a:r>
            <a:r>
              <a:rPr lang="en-US" sz="1600" dirty="0" err="1"/>
              <a:t>extr</a:t>
            </a:r>
            <a:r>
              <a:rPr lang="en-US" sz="1600" dirty="0"/>
              <a:t> </a:t>
            </a:r>
            <a:r>
              <a:rPr lang="en-US" sz="1600" dirty="0" err="1"/>
              <a:t>septums</a:t>
            </a:r>
            <a:endParaRPr lang="en-US" sz="1600" dirty="0">
              <a:sym typeface="Wingdings" panose="05000000000000000000" pitchFamily="2" charset="2"/>
            </a:endParaRP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0E505-2FDF-4BFC-A1F0-25531C122B44}"/>
              </a:ext>
            </a:extLst>
          </p:cNvPr>
          <p:cNvSpPr txBox="1"/>
          <p:nvPr/>
        </p:nvSpPr>
        <p:spPr>
          <a:xfrm>
            <a:off x="2997955" y="2599368"/>
            <a:ext cx="595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ESI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667DD-1174-4C91-9C72-4165A28102AF}"/>
              </a:ext>
            </a:extLst>
          </p:cNvPr>
          <p:cNvSpPr txBox="1"/>
          <p:nvPr/>
        </p:nvSpPr>
        <p:spPr>
          <a:xfrm>
            <a:off x="8017367" y="5205883"/>
            <a:ext cx="595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ESE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FCC235-2E68-432C-9D26-76DBBF95D54F}"/>
              </a:ext>
            </a:extLst>
          </p:cNvPr>
          <p:cNvSpPr txBox="1"/>
          <p:nvPr/>
        </p:nvSpPr>
        <p:spPr>
          <a:xfrm>
            <a:off x="8980178" y="4691083"/>
            <a:ext cx="595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MST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CEB92-559B-439E-B4D1-264C6FAA4233}"/>
              </a:ext>
            </a:extLst>
          </p:cNvPr>
          <p:cNvSpPr txBox="1"/>
          <p:nvPr/>
        </p:nvSpPr>
        <p:spPr>
          <a:xfrm>
            <a:off x="9833296" y="2751724"/>
            <a:ext cx="2100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Beam loss of &lt;5% expected at Extraction Electrostatic Septum due to the angle of the incoming beam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49637D7-A1D6-46C5-8319-0FCCE6183A38}"/>
              </a:ext>
            </a:extLst>
          </p:cNvPr>
          <p:cNvCxnSpPr>
            <a:cxnSpLocks/>
          </p:cNvCxnSpPr>
          <p:nvPr/>
        </p:nvCxnSpPr>
        <p:spPr>
          <a:xfrm flipH="1">
            <a:off x="8229600" y="3288181"/>
            <a:ext cx="1753299" cy="10361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20F1CFA-7CFB-48BD-AD05-2C2627444179}"/>
              </a:ext>
            </a:extLst>
          </p:cNvPr>
          <p:cNvSpPr txBox="1"/>
          <p:nvPr/>
        </p:nvSpPr>
        <p:spPr>
          <a:xfrm>
            <a:off x="9720019" y="5252775"/>
            <a:ext cx="161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Extracted beam after ESE kick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ECB1E1-FEC9-4206-B6BE-0F0FD95FA2D3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8696325" y="5038683"/>
            <a:ext cx="1023694" cy="4449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80623E-C562-46D6-A064-FA3C38EA02BB}"/>
              </a:ext>
            </a:extLst>
          </p:cNvPr>
          <p:cNvSpPr txBox="1"/>
          <p:nvPr/>
        </p:nvSpPr>
        <p:spPr>
          <a:xfrm>
            <a:off x="108170" y="2856014"/>
            <a:ext cx="210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Injection Electrostatic Septum is an aperture bottleneck (loss &lt;0.3%)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AD1ABC-7268-4192-97E6-2AF3745603EC}"/>
              </a:ext>
            </a:extLst>
          </p:cNvPr>
          <p:cNvCxnSpPr>
            <a:cxnSpLocks/>
          </p:cNvCxnSpPr>
          <p:nvPr/>
        </p:nvCxnSpPr>
        <p:spPr>
          <a:xfrm flipV="1">
            <a:off x="2144837" y="2804814"/>
            <a:ext cx="800879" cy="3174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4164A6B-D23A-4334-A0C4-0FB67C689B23}"/>
              </a:ext>
            </a:extLst>
          </p:cNvPr>
          <p:cNvSpPr txBox="1"/>
          <p:nvPr/>
        </p:nvSpPr>
        <p:spPr>
          <a:xfrm>
            <a:off x="3063186" y="4669351"/>
            <a:ext cx="4358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Simulation of expected beam loss in the ring during RFKO extraction (last 3 turns before loss</a:t>
            </a:r>
            <a:r>
              <a:rPr lang="en-US" sz="1200" dirty="0">
                <a:latin typeface="+mj-lt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9" grpId="0"/>
      <p:bldP spid="10" grpId="0"/>
      <p:bldP spid="11" grpId="0"/>
      <p:bldP spid="13" grpId="0"/>
      <p:bldP spid="1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5ADDF7FF-17D4-44C8-A433-2C46AD947E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1671" y="1744018"/>
            <a:ext cx="5481785" cy="365452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75F614-8F4B-48CD-8ABE-66B46D003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0" y="907539"/>
            <a:ext cx="11653520" cy="774754"/>
          </a:xfrm>
        </p:spPr>
        <p:txBody>
          <a:bodyPr>
            <a:normAutofit/>
          </a:bodyPr>
          <a:lstStyle/>
          <a:p>
            <a:r>
              <a:rPr lang="en-US" dirty="0"/>
              <a:t>Move away from the resonance with higher off-momentum offset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scan of the LLRF radial loop from -0.1% to -0.23%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843471-2DDE-41BC-96D9-AE2FE0568B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04817" y="1668451"/>
            <a:ext cx="4993371" cy="3994696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9AFEACCF-3E3D-4E55-B443-EFDFA5EEB33E}"/>
              </a:ext>
            </a:extLst>
          </p:cNvPr>
          <p:cNvSpPr txBox="1">
            <a:spLocks/>
          </p:cNvSpPr>
          <p:nvPr/>
        </p:nvSpPr>
        <p:spPr>
          <a:xfrm>
            <a:off x="538480" y="5786798"/>
            <a:ext cx="11653520" cy="77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6AB3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Reduces loss during </a:t>
            </a:r>
            <a:r>
              <a:rPr lang="en-US" dirty="0" err="1"/>
              <a:t>sextupole</a:t>
            </a:r>
            <a:r>
              <a:rPr lang="en-US" dirty="0"/>
              <a:t> ramping but </a:t>
            </a:r>
            <a:r>
              <a:rPr lang="en-US" dirty="0">
                <a:solidFill>
                  <a:srgbClr val="0070C0"/>
                </a:solidFill>
              </a:rPr>
              <a:t>still visible slow losses during the spill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38988-FF21-40EE-8F9C-4EA583BA0A75}"/>
              </a:ext>
            </a:extLst>
          </p:cNvPr>
          <p:cNvSpPr/>
          <p:nvPr/>
        </p:nvSpPr>
        <p:spPr>
          <a:xfrm>
            <a:off x="834421" y="2003473"/>
            <a:ext cx="159391" cy="3021534"/>
          </a:xfrm>
          <a:prstGeom prst="rect">
            <a:avLst/>
          </a:prstGeom>
          <a:solidFill>
            <a:srgbClr val="FFC0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9AD112-34BB-46A9-BDE8-6DC7E2B9D7A4}"/>
              </a:ext>
            </a:extLst>
          </p:cNvPr>
          <p:cNvSpPr/>
          <p:nvPr/>
        </p:nvSpPr>
        <p:spPr>
          <a:xfrm>
            <a:off x="7018505" y="1848265"/>
            <a:ext cx="4004629" cy="3176741"/>
          </a:xfrm>
          <a:prstGeom prst="rect">
            <a:avLst/>
          </a:prstGeom>
          <a:solidFill>
            <a:srgbClr val="FFC000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CC17096-9560-49E5-A09C-B8F8CB82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0"/>
            <a:ext cx="1165352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Reducing beam loss with radial loop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44C06-AC7F-4BD1-9B60-63E6542642C0}"/>
              </a:ext>
            </a:extLst>
          </p:cNvPr>
          <p:cNvSpPr txBox="1"/>
          <p:nvPr/>
        </p:nvSpPr>
        <p:spPr>
          <a:xfrm>
            <a:off x="7518699" y="1483785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During </a:t>
            </a:r>
            <a:r>
              <a:rPr lang="en-US" dirty="0" err="1">
                <a:latin typeface="+mj-lt"/>
              </a:rPr>
              <a:t>sextupole</a:t>
            </a:r>
            <a:r>
              <a:rPr lang="en-US" dirty="0">
                <a:latin typeface="+mj-lt"/>
              </a:rPr>
              <a:t> ramp</a:t>
            </a:r>
          </a:p>
        </p:txBody>
      </p:sp>
    </p:spTree>
    <p:extLst>
      <p:ext uri="{BB962C8B-B14F-4D97-AF65-F5344CB8AC3E}">
        <p14:creationId xmlns:p14="http://schemas.microsoft.com/office/powerpoint/2010/main" val="2932544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6172A-9CD9-4743-A384-33D839DB3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75F614-8F4B-48CD-8ABE-66B46D003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0" y="936506"/>
            <a:ext cx="11653520" cy="774754"/>
          </a:xfrm>
        </p:spPr>
        <p:txBody>
          <a:bodyPr>
            <a:normAutofit/>
          </a:bodyPr>
          <a:lstStyle/>
          <a:p>
            <a:r>
              <a:rPr lang="en-US" dirty="0"/>
              <a:t>Reduce the amplitude of the energy offset by </a:t>
            </a:r>
            <a:r>
              <a:rPr lang="en-US" b="1" dirty="0">
                <a:solidFill>
                  <a:srgbClr val="0070C0"/>
                </a:solidFill>
              </a:rPr>
              <a:t>reducing the bucket height </a:t>
            </a:r>
            <a:r>
              <a:rPr lang="en-US" dirty="0"/>
              <a:t>to </a:t>
            </a:r>
            <a:r>
              <a:rPr lang="en-US" dirty="0">
                <a:solidFill>
                  <a:srgbClr val="0070C0"/>
                </a:solidFill>
              </a:rPr>
              <a:t>contain the oscillations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D0DC8C-7073-4B50-A3D7-978D85F6A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" y="0"/>
            <a:ext cx="11653520" cy="1079212"/>
          </a:xfrm>
        </p:spPr>
        <p:txBody>
          <a:bodyPr>
            <a:normAutofit/>
          </a:bodyPr>
          <a:lstStyle/>
          <a:p>
            <a:r>
              <a:rPr lang="en-AU" sz="2800" b="1" dirty="0"/>
              <a:t>Reducing beam loss with rf voltage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055EA0-7C06-477E-A8CB-D50286C14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7" y="1599264"/>
            <a:ext cx="3659472" cy="3659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29AB8-B469-4EBE-BE49-D6EE776B7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62" y="1663805"/>
            <a:ext cx="3594931" cy="3594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C07BAA-D618-445E-8C27-AF8D9460A2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77923" y="1775801"/>
            <a:ext cx="5266756" cy="35111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4BF0F9-6F6E-4816-BACF-4F2BE3A085B0}"/>
              </a:ext>
            </a:extLst>
          </p:cNvPr>
          <p:cNvSpPr/>
          <p:nvPr/>
        </p:nvSpPr>
        <p:spPr>
          <a:xfrm>
            <a:off x="8636727" y="2023764"/>
            <a:ext cx="1218613" cy="2875012"/>
          </a:xfrm>
          <a:prstGeom prst="rect">
            <a:avLst/>
          </a:prstGeom>
          <a:solidFill>
            <a:srgbClr val="FFC000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7">
                <a:extLst>
                  <a:ext uri="{FF2B5EF4-FFF2-40B4-BE49-F238E27FC236}">
                    <a16:creationId xmlns:a16="http://schemas.microsoft.com/office/drawing/2014/main" id="{6E2F72DE-986D-4A7F-BC60-2309C3072B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835" y="5433621"/>
                <a:ext cx="11653520" cy="7747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94" indent="-228594" algn="l" defTabSz="914377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685783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1142971" indent="-228594" algn="l" defTabSz="914377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rgbClr val="006AB3"/>
                  </a:buClr>
                  <a:buSzPct val="13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Reduces beam loss during </a:t>
                </a:r>
                <a:r>
                  <a:rPr lang="en-US" dirty="0" err="1"/>
                  <a:t>sextupole</a:t>
                </a:r>
                <a:r>
                  <a:rPr lang="en-US" dirty="0"/>
                  <a:t> ramping 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p</m:t>
                        </m:r>
                        <m:r>
                          <a:rPr lang="en-US" sz="1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off</m:t>
                        </m:r>
                      </m:sub>
                    </m:sSub>
                    <m: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=−0.1%  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losses are still pretty large..</a:t>
                </a: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5" name="Content Placeholder 7">
                <a:extLst>
                  <a:ext uri="{FF2B5EF4-FFF2-40B4-BE49-F238E27FC236}">
                    <a16:creationId xmlns:a16="http://schemas.microsoft.com/office/drawing/2014/main" id="{6E2F72DE-986D-4A7F-BC60-2309C3072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35" y="5433621"/>
                <a:ext cx="11653520" cy="774754"/>
              </a:xfrm>
              <a:prstGeom prst="rect">
                <a:avLst/>
              </a:prstGeom>
              <a:blipFill>
                <a:blip r:embed="rId5"/>
                <a:stretch>
                  <a:fillRect l="-785" t="-14961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91A2B36-C295-4D27-9672-F2CFA6E2ABC0}"/>
              </a:ext>
            </a:extLst>
          </p:cNvPr>
          <p:cNvSpPr txBox="1"/>
          <p:nvPr/>
        </p:nvSpPr>
        <p:spPr>
          <a:xfrm>
            <a:off x="7301133" y="4507628"/>
            <a:ext cx="3228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measurement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CDF1E3-FCA5-4179-968A-5646A5F5C608}"/>
              </a:ext>
            </a:extLst>
          </p:cNvPr>
          <p:cNvSpPr txBox="1"/>
          <p:nvPr/>
        </p:nvSpPr>
        <p:spPr>
          <a:xfrm>
            <a:off x="1160962" y="2734274"/>
            <a:ext cx="1038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RF 100V</a:t>
            </a:r>
          </a:p>
        </p:txBody>
      </p:sp>
    </p:spTree>
    <p:extLst>
      <p:ext uri="{BB962C8B-B14F-4D97-AF65-F5344CB8AC3E}">
        <p14:creationId xmlns:p14="http://schemas.microsoft.com/office/powerpoint/2010/main" val="1679628617"/>
      </p:ext>
    </p:extLst>
  </p:cSld>
  <p:clrMapOvr>
    <a:masterClrMapping/>
  </p:clrMapOvr>
</p:sld>
</file>

<file path=ppt/theme/theme1.xml><?xml version="1.0" encoding="utf-8"?>
<a:theme xmlns:a="http://schemas.openxmlformats.org/drawingml/2006/main" name="MedAustron Master EN">
  <a:themeElements>
    <a:clrScheme name="MedAustr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A7BA"/>
      </a:accent1>
      <a:accent2>
        <a:srgbClr val="F1D611"/>
      </a:accent2>
      <a:accent3>
        <a:srgbClr val="14316C"/>
      </a:accent3>
      <a:accent4>
        <a:srgbClr val="F7A512"/>
      </a:accent4>
      <a:accent5>
        <a:srgbClr val="0069B3"/>
      </a:accent5>
      <a:accent6>
        <a:srgbClr val="A8B719"/>
      </a:accent6>
      <a:hlink>
        <a:srgbClr val="0E2149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Austron Master Breitbild.potx [Schreibgeschützt]" id="{2A43AD16-D399-4F4E-BA72-84F0F7CFD4BD}" vid="{7F51672B-9720-4EA0-840F-655C37960EF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MedAustron Master Breitbild_Template</Template>
  <TotalTime>0</TotalTime>
  <Words>654</Words>
  <Application>Microsoft Office PowerPoint</Application>
  <PresentationFormat>Widescreen</PresentationFormat>
  <Paragraphs>88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Cambria Math</vt:lpstr>
      <vt:lpstr>Consolas</vt:lpstr>
      <vt:lpstr>Courier New</vt:lpstr>
      <vt:lpstr>HiraMinProN-W3</vt:lpstr>
      <vt:lpstr>Menlo Regular</vt:lpstr>
      <vt:lpstr>Segoe UI</vt:lpstr>
      <vt:lpstr>Verdana</vt:lpstr>
      <vt:lpstr>MedAustron Master EN</vt:lpstr>
      <vt:lpstr>BEAM LOSS OPTIMIZATION FOR SLOW EXTRACTIONS AT MEDAUSTRON</vt:lpstr>
      <vt:lpstr>PowerPoint Presentation</vt:lpstr>
      <vt:lpstr>Observed beam loss with rfko optics</vt:lpstr>
      <vt:lpstr>Observed beam loss with rfko optics</vt:lpstr>
      <vt:lpstr>Observed beam loss with rfko optics</vt:lpstr>
      <vt:lpstr>Observed beam loss with rfko optics</vt:lpstr>
      <vt:lpstr>Reducing beam loss with radial loop</vt:lpstr>
      <vt:lpstr>Reducing beam loss with radial loop</vt:lpstr>
      <vt:lpstr>Reducing beam loss with rf voltage</vt:lpstr>
      <vt:lpstr>Beam loss mitigation methods</vt:lpstr>
      <vt:lpstr>conclusion</vt:lpstr>
      <vt:lpstr>Backup slides</vt:lpstr>
      <vt:lpstr>LLRF LOOPS impact DURING EXTRACTION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the template</dc:title>
  <dc:creator>Prokopovich Dale</dc:creator>
  <cp:lastModifiedBy>Plassard Fabien</cp:lastModifiedBy>
  <cp:revision>105</cp:revision>
  <dcterms:created xsi:type="dcterms:W3CDTF">2022-12-05T15:33:09Z</dcterms:created>
  <dcterms:modified xsi:type="dcterms:W3CDTF">2024-02-12T06:13:58Z</dcterms:modified>
</cp:coreProperties>
</file>