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28"/>
  </p:notesMasterIdLst>
  <p:sldIdLst>
    <p:sldId id="256" r:id="rId2"/>
    <p:sldId id="257" r:id="rId3"/>
    <p:sldId id="362" r:id="rId4"/>
    <p:sldId id="261" r:id="rId5"/>
    <p:sldId id="273" r:id="rId6"/>
    <p:sldId id="366" r:id="rId7"/>
    <p:sldId id="363" r:id="rId8"/>
    <p:sldId id="344" r:id="rId9"/>
    <p:sldId id="348" r:id="rId10"/>
    <p:sldId id="368" r:id="rId11"/>
    <p:sldId id="371" r:id="rId12"/>
    <p:sldId id="372" r:id="rId13"/>
    <p:sldId id="358" r:id="rId14"/>
    <p:sldId id="360" r:id="rId15"/>
    <p:sldId id="351" r:id="rId16"/>
    <p:sldId id="347" r:id="rId17"/>
    <p:sldId id="312" r:id="rId18"/>
    <p:sldId id="278" r:id="rId19"/>
    <p:sldId id="356" r:id="rId20"/>
    <p:sldId id="367" r:id="rId21"/>
    <p:sldId id="309" r:id="rId22"/>
    <p:sldId id="370" r:id="rId23"/>
    <p:sldId id="342" r:id="rId24"/>
    <p:sldId id="269" r:id="rId25"/>
    <p:sldId id="364" r:id="rId26"/>
    <p:sldId id="304" r:id="rId27"/>
  </p:sldIdLst>
  <p:sldSz cx="9144000" cy="6858000" type="screen4x3"/>
  <p:notesSz cx="6797675" cy="99266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Calibri" pitchFamily="3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Calibri" pitchFamily="3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FF99"/>
    <a:srgbClr val="00CC00"/>
    <a:srgbClr val="FF00FF"/>
    <a:srgbClr val="009900"/>
    <a:srgbClr val="00FF00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80" autoAdjust="0"/>
    <p:restoredTop sz="93600" autoAdjust="0"/>
  </p:normalViewPr>
  <p:slideViewPr>
    <p:cSldViewPr>
      <p:cViewPr>
        <p:scale>
          <a:sx n="216" d="100"/>
          <a:sy n="216" d="100"/>
        </p:scale>
        <p:origin x="-2606" y="-443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79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AutoShape 1"/>
          <p:cNvSpPr>
            <a:spLocks noChangeArrowheads="1"/>
          </p:cNvSpPr>
          <p:nvPr/>
        </p:nvSpPr>
        <p:spPr bwMode="auto">
          <a:xfrm>
            <a:off x="0" y="2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0" y="2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44035" name="AutoShape 3"/>
          <p:cNvSpPr>
            <a:spLocks noChangeArrowheads="1"/>
          </p:cNvSpPr>
          <p:nvPr/>
        </p:nvSpPr>
        <p:spPr bwMode="auto">
          <a:xfrm>
            <a:off x="0" y="2"/>
            <a:ext cx="6797675" cy="99266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0" y="2"/>
            <a:ext cx="6799262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0" y="2"/>
            <a:ext cx="6799262" cy="992663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0" y="1"/>
            <a:ext cx="2947089" cy="49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3850588" y="3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44040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42950"/>
            <a:ext cx="4954587" cy="3716338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4041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79609" y="4715711"/>
            <a:ext cx="5432105" cy="446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699" rIns="91398" bIns="45699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altLang="de-DE"/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0" y="9428244"/>
            <a:ext cx="2947089" cy="49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398" tIns="45699" rIns="91398" bIns="45699" anchor="ctr"/>
          <a:lstStyle/>
          <a:p>
            <a:endParaRPr lang="de-DE"/>
          </a:p>
        </p:txBody>
      </p:sp>
      <p:sp>
        <p:nvSpPr>
          <p:cNvPr id="4404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50589" y="9428245"/>
            <a:ext cx="2939147" cy="48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8" tIns="45699" rIns="91398" bIns="45699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723572" algn="l"/>
                <a:tab pos="1447143" algn="l"/>
                <a:tab pos="2170715" algn="l"/>
                <a:tab pos="2894286" algn="l"/>
              </a:tabLst>
              <a:defRPr sz="11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1pPr>
          </a:lstStyle>
          <a:p>
            <a:fld id="{257547D8-3AA6-49BF-9D57-FA48E2E95627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46662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79DE41-9100-4E40-AE58-3DAC0E329138}" type="slidenum">
              <a:rPr lang="de-DE" altLang="de-DE"/>
              <a:pPr/>
              <a:t>1</a:t>
            </a:fld>
            <a:endParaRPr lang="de-DE" altLang="de-DE"/>
          </a:p>
        </p:txBody>
      </p:sp>
      <p:sp>
        <p:nvSpPr>
          <p:cNvPr id="74753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B4B533B0-2895-468A-8E05-5D59C387DDDE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1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475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72BA930-926B-4985-B551-91BC2B3CA3E3}" type="slidenum">
              <a:rPr lang="de-DE" altLang="de-DE"/>
              <a:pPr/>
              <a:t>18</a:t>
            </a:fld>
            <a:endParaRPr lang="de-DE" altLang="de-DE"/>
          </a:p>
        </p:txBody>
      </p:sp>
      <p:sp>
        <p:nvSpPr>
          <p:cNvPr id="97281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23491276-39EC-4B8D-B98A-78A94A1D8979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18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728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92A750-A602-4380-88B1-CC6076E7DE9F}" type="slidenum">
              <a:rPr lang="de-DE" altLang="de-DE"/>
              <a:pPr/>
              <a:t>19</a:t>
            </a:fld>
            <a:endParaRPr lang="de-DE" altLang="de-DE"/>
          </a:p>
        </p:txBody>
      </p:sp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4067842" y="9872322"/>
            <a:ext cx="3110012" cy="51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057" tIns="48028" rIns="96057" bIns="48028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4C7C4562-A880-41F6-91FC-E573D252ABA7}" type="slidenum">
              <a:rPr lang="de-DE" altLang="de-DE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19</a:t>
            </a:fld>
            <a:endParaRPr lang="de-DE" altLang="de-DE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79463"/>
            <a:ext cx="5195888" cy="3897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7953" y="4937824"/>
            <a:ext cx="5746980" cy="46818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37994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92A750-A602-4380-88B1-CC6076E7DE9F}" type="slidenum">
              <a:rPr lang="de-DE" altLang="de-DE"/>
              <a:pPr/>
              <a:t>20</a:t>
            </a:fld>
            <a:endParaRPr lang="de-DE" altLang="de-DE"/>
          </a:p>
        </p:txBody>
      </p:sp>
      <p:sp>
        <p:nvSpPr>
          <p:cNvPr id="80897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4C7C4562-A880-41F6-91FC-E573D252ABA7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20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89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92179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41FC81-4C98-4855-B566-B4ED943707D6}" type="slidenum">
              <a:rPr lang="de-DE" altLang="de-DE"/>
              <a:pPr/>
              <a:t>21</a:t>
            </a:fld>
            <a:endParaRPr lang="de-DE" altLang="de-DE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CD124D55-6C74-4C07-8CB3-DFA2A5FECCCC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21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6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9045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0C5CE3-C7D9-4419-9A7F-2EFECF93B179}" type="slidenum">
              <a:rPr lang="de-DE" altLang="de-DE"/>
              <a:pPr/>
              <a:t>22</a:t>
            </a:fld>
            <a:endParaRPr lang="de-DE" altLang="de-DE"/>
          </a:p>
        </p:txBody>
      </p:sp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4065116" y="9872321"/>
            <a:ext cx="3107926" cy="51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057" tIns="48028" rIns="96057" bIns="48028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D37E687F-F82C-46AA-B1AA-DE6D166F1D1F}" type="slidenum">
              <a:rPr lang="de-DE" altLang="de-DE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22</a:t>
            </a:fld>
            <a:endParaRPr lang="de-DE" altLang="de-DE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601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79463"/>
            <a:ext cx="5194300" cy="3897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1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7472" y="4937824"/>
            <a:ext cx="5743126" cy="46768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tabLst>
                <a:tab pos="0" algn="l"/>
                <a:tab pos="470280" algn="l"/>
                <a:tab pos="942229" algn="l"/>
                <a:tab pos="1414177" algn="l"/>
                <a:tab pos="1886125" algn="l"/>
                <a:tab pos="2358072" algn="l"/>
                <a:tab pos="2830021" algn="l"/>
                <a:tab pos="3301968" algn="l"/>
                <a:tab pos="3773917" algn="l"/>
                <a:tab pos="4245865" algn="l"/>
                <a:tab pos="4717813" algn="l"/>
                <a:tab pos="5189761" algn="l"/>
                <a:tab pos="5661709" algn="l"/>
                <a:tab pos="6133656" algn="l"/>
                <a:tab pos="6605605" algn="l"/>
                <a:tab pos="7077553" algn="l"/>
                <a:tab pos="7549502" algn="l"/>
                <a:tab pos="8021449" algn="l"/>
                <a:tab pos="8493397" algn="l"/>
                <a:tab pos="8965345" algn="l"/>
                <a:tab pos="9437293" algn="l"/>
              </a:tabLst>
            </a:pPr>
            <a:endParaRPr lang="de-DE" altLang="de-DE">
              <a:latin typeface="Calibri" pitchFamily="32" charset="0"/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4065114" y="9872321"/>
            <a:ext cx="3111279" cy="520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057" tIns="48028" rIns="96057" bIns="48028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668B4671-067F-41BA-AE6C-3AE4105B1E7D}" type="slidenum">
              <a:rPr lang="de-DE" altLang="de-DE" sz="1200">
                <a:solidFill>
                  <a:srgbClr val="000000"/>
                </a:solidFill>
              </a:rPr>
              <a:pPr algn="r">
                <a:buClrTx/>
                <a:buFontTx/>
                <a:buNone/>
              </a:pPr>
              <a:t>22</a:t>
            </a:fld>
            <a:endParaRPr lang="de-DE" altLang="de-DE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7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6ADD74A-2996-4F25-9BCF-D93993A9AE71}" type="slidenum">
              <a:rPr lang="de-DE" altLang="de-DE"/>
              <a:pPr/>
              <a:t>24</a:t>
            </a:fld>
            <a:endParaRPr lang="de-DE" altLang="de-DE"/>
          </a:p>
        </p:txBody>
      </p:sp>
      <p:sp>
        <p:nvSpPr>
          <p:cNvPr id="88065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2B93CCF3-F258-4A51-8F9E-0FA551141D89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24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80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41FC81-4C98-4855-B566-B4ED943707D6}" type="slidenum">
              <a:rPr lang="de-DE" altLang="de-DE"/>
              <a:pPr/>
              <a:t>25</a:t>
            </a:fld>
            <a:endParaRPr lang="de-DE" altLang="de-DE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4067842" y="9872322"/>
            <a:ext cx="3110012" cy="51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057" tIns="48028" rIns="96057" bIns="48028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CD124D55-6C74-4C07-8CB3-DFA2A5FECCCC}" type="slidenum">
              <a:rPr lang="de-DE" altLang="de-DE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25</a:t>
            </a:fld>
            <a:endParaRPr lang="de-DE" altLang="de-DE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6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79463"/>
            <a:ext cx="5195888" cy="3897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7953" y="4937824"/>
            <a:ext cx="5746980" cy="46818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03134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1F0823B-FC0A-4940-A9DB-D2B82BDD4A87}" type="slidenum">
              <a:rPr lang="de-DE" altLang="de-DE"/>
              <a:pPr/>
              <a:t>26</a:t>
            </a:fld>
            <a:endParaRPr lang="de-DE" altLang="de-DE"/>
          </a:p>
        </p:txBody>
      </p:sp>
      <p:sp>
        <p:nvSpPr>
          <p:cNvPr id="87041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FD7BC4AF-041B-4C61-8D97-01CC9CC010E8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26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704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90792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FB7B9E-B4BC-433D-83E4-90432E0B3021}" type="slidenum">
              <a:rPr lang="de-DE" altLang="de-DE"/>
              <a:pPr/>
              <a:t>2</a:t>
            </a:fld>
            <a:endParaRPr lang="de-DE" altLang="de-DE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A9CF3782-AB20-4AE5-9973-1BD52FB3E22B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2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577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E8B0F5C-D8E5-427F-8C0C-E065269D57AC}" type="slidenum">
              <a:rPr lang="de-DE" altLang="de-DE"/>
              <a:pPr/>
              <a:t>3</a:t>
            </a:fld>
            <a:endParaRPr lang="de-DE" altLang="de-DE"/>
          </a:p>
        </p:txBody>
      </p:sp>
      <p:sp>
        <p:nvSpPr>
          <p:cNvPr id="78849" name="Text Box 1"/>
          <p:cNvSpPr txBox="1">
            <a:spLocks noChangeArrowheads="1"/>
          </p:cNvSpPr>
          <p:nvPr/>
        </p:nvSpPr>
        <p:spPr bwMode="auto">
          <a:xfrm>
            <a:off x="4067842" y="9872322"/>
            <a:ext cx="3110012" cy="51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057" tIns="48028" rIns="96057" bIns="48028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F6A3FF26-0293-4A15-89AA-DE8D91B6938C}" type="slidenum">
              <a:rPr lang="de-DE" altLang="de-DE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3</a:t>
            </a:fld>
            <a:endParaRPr lang="de-DE" altLang="de-DE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885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79463"/>
            <a:ext cx="5195888" cy="3897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7953" y="4937824"/>
            <a:ext cx="5746980" cy="46818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86004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EB8A0B5-A9F8-4E64-A823-8E4311FBD4AF}" type="slidenum">
              <a:rPr lang="de-DE" altLang="de-DE"/>
              <a:pPr/>
              <a:t>4</a:t>
            </a:fld>
            <a:endParaRPr lang="de-DE" altLang="de-DE"/>
          </a:p>
        </p:txBody>
      </p:sp>
      <p:sp>
        <p:nvSpPr>
          <p:cNvPr id="79873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798CC19D-D776-4E78-B71D-A9F100AF5873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4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987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41FC81-4C98-4855-B566-B4ED943707D6}" type="slidenum">
              <a:rPr lang="de-DE" altLang="de-DE"/>
              <a:pPr/>
              <a:t>5</a:t>
            </a:fld>
            <a:endParaRPr lang="de-DE" altLang="de-DE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CD124D55-6C74-4C07-8CB3-DFA2A5FECCCC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5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6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41FC81-4C98-4855-B566-B4ED943707D6}" type="slidenum">
              <a:rPr lang="de-DE" altLang="de-DE"/>
              <a:pPr/>
              <a:t>6</a:t>
            </a:fld>
            <a:endParaRPr lang="de-DE" altLang="de-DE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4067842" y="9872322"/>
            <a:ext cx="3110012" cy="51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057" tIns="48028" rIns="96057" bIns="48028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CD124D55-6C74-4C07-8CB3-DFA2A5FECCCC}" type="slidenum">
              <a:rPr lang="de-DE" altLang="de-DE" sz="12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6</a:t>
            </a:fld>
            <a:endParaRPr lang="de-DE" altLang="de-DE" sz="12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6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93775" y="779463"/>
            <a:ext cx="5195888" cy="38973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17953" y="4937824"/>
            <a:ext cx="5746980" cy="46818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89863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41FC81-4C98-4855-B566-B4ED943707D6}" type="slidenum">
              <a:rPr lang="de-DE" altLang="de-DE"/>
              <a:pPr/>
              <a:t>7</a:t>
            </a:fld>
            <a:endParaRPr lang="de-DE" altLang="de-DE"/>
          </a:p>
        </p:txBody>
      </p:sp>
      <p:sp>
        <p:nvSpPr>
          <p:cNvPr id="92161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CD124D55-6C74-4C07-8CB3-DFA2A5FECCCC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7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6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7965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911631B-6270-44D0-A92D-B5A899843BA0}" type="slidenum">
              <a:rPr lang="de-DE" altLang="de-DE"/>
              <a:pPr/>
              <a:t>16</a:t>
            </a:fld>
            <a:endParaRPr lang="de-DE" altLang="de-DE"/>
          </a:p>
        </p:txBody>
      </p:sp>
      <p:sp>
        <p:nvSpPr>
          <p:cNvPr id="95233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86E7F94D-6A39-4B5F-B2AF-3C9A5E0D071C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16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523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05863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EE7A3E-E9A1-4576-A5C9-1FB377DF1750}" type="slidenum">
              <a:rPr lang="de-DE" altLang="de-DE"/>
              <a:pPr/>
              <a:t>17</a:t>
            </a:fld>
            <a:endParaRPr lang="de-DE" altLang="de-DE"/>
          </a:p>
        </p:txBody>
      </p:sp>
      <p:sp>
        <p:nvSpPr>
          <p:cNvPr id="96257" name="Text Box 1"/>
          <p:cNvSpPr txBox="1">
            <a:spLocks noChangeArrowheads="1"/>
          </p:cNvSpPr>
          <p:nvPr/>
        </p:nvSpPr>
        <p:spPr bwMode="auto">
          <a:xfrm>
            <a:off x="3850588" y="9428245"/>
            <a:ext cx="2943912" cy="493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398" tIns="45699" rIns="91398" bIns="45699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r">
              <a:buClrTx/>
              <a:buFontTx/>
              <a:buNone/>
            </a:pPr>
            <a:fld id="{A36FDBF8-1265-4487-B4FA-1A68B767AF9F}" type="slidenum">
              <a:rPr lang="de-DE" altLang="de-DE" sz="1100">
                <a:solidFill>
                  <a:srgbClr val="000000"/>
                </a:solidFill>
                <a:latin typeface="Times New Roman" pitchFamily="16" charset="0"/>
              </a:rPr>
              <a:pPr algn="r">
                <a:buClrTx/>
                <a:buFontTx/>
                <a:buNone/>
              </a:pPr>
              <a:t>17</a:t>
            </a:fld>
            <a:endParaRPr lang="de-DE" altLang="de-DE" sz="11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625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2950"/>
            <a:ext cx="4964113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610" y="4715710"/>
            <a:ext cx="5440045" cy="44712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21330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94085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56116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48723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379600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331387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8185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2447316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3839574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3625839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397295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de-DE"/>
              <a:t>Thomas Sieber</a:t>
            </a:r>
          </a:p>
        </p:txBody>
      </p:sp>
    </p:spTree>
    <p:extLst>
      <p:ext uri="{BB962C8B-B14F-4D97-AF65-F5344CB8AC3E}">
        <p14:creationId xmlns:p14="http://schemas.microsoft.com/office/powerpoint/2010/main" val="74487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58763"/>
            <a:ext cx="164623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Line 2"/>
          <p:cNvSpPr>
            <a:spLocks noChangeShapeType="1"/>
          </p:cNvSpPr>
          <p:nvPr/>
        </p:nvSpPr>
        <p:spPr bwMode="auto">
          <a:xfrm>
            <a:off x="-17463" y="908050"/>
            <a:ext cx="9178926" cy="1588"/>
          </a:xfrm>
          <a:prstGeom prst="line">
            <a:avLst/>
          </a:prstGeom>
          <a:noFill/>
          <a:ln w="25560" cap="sq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0" y="6308725"/>
            <a:ext cx="9144000" cy="1588"/>
          </a:xfrm>
          <a:prstGeom prst="line">
            <a:avLst/>
          </a:prstGeom>
          <a:noFill/>
          <a:ln w="25560" cap="sq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152400" y="79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4450"/>
            <a:ext cx="974725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44450"/>
            <a:ext cx="9779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50838" y="6448425"/>
            <a:ext cx="2125662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r>
              <a:rPr lang="de-DE" altLang="de-DE"/>
              <a:t>22.02.2016</a:t>
            </a: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776663" y="6448425"/>
            <a:ext cx="15827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r>
              <a:rPr lang="de-DE" altLang="de-DE"/>
              <a:t>GSI ARD Workshop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7519988" y="6448425"/>
            <a:ext cx="129222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7239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r>
              <a:rPr lang="de-DE" altLang="de-DE"/>
              <a:t>Thomas Sieber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1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13.emf"/><Relationship Id="rId9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5.png"/><Relationship Id="rId7" Type="http://schemas.openxmlformats.org/officeDocument/2006/relationships/image" Target="NUL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NULL"/><Relationship Id="rId4" Type="http://schemas.openxmlformats.org/officeDocument/2006/relationships/image" Target="../media/image16.png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827584" y="1844824"/>
            <a:ext cx="7920880" cy="317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400" dirty="0">
                <a:solidFill>
                  <a:srgbClr val="000000"/>
                </a:solidFill>
              </a:rPr>
              <a:t>Slow </a:t>
            </a:r>
            <a:r>
              <a:rPr lang="de-DE" altLang="de-DE" sz="1400" dirty="0" err="1">
                <a:solidFill>
                  <a:srgbClr val="000000"/>
                </a:solidFill>
              </a:rPr>
              <a:t>Extraction</a:t>
            </a:r>
            <a:r>
              <a:rPr lang="de-DE" altLang="de-DE" sz="1400" dirty="0">
                <a:solidFill>
                  <a:srgbClr val="000000"/>
                </a:solidFill>
              </a:rPr>
              <a:t> Workshop, </a:t>
            </a:r>
            <a:r>
              <a:rPr lang="de-DE" altLang="de-DE" sz="1400" dirty="0" err="1">
                <a:solidFill>
                  <a:srgbClr val="000000"/>
                </a:solidFill>
              </a:rPr>
              <a:t>February</a:t>
            </a:r>
            <a:r>
              <a:rPr lang="de-DE" altLang="de-DE" sz="1400" dirty="0">
                <a:solidFill>
                  <a:srgbClr val="000000"/>
                </a:solidFill>
              </a:rPr>
              <a:t> 11</a:t>
            </a:r>
            <a:r>
              <a:rPr lang="de-DE" altLang="de-DE" sz="1400" baseline="30000" dirty="0">
                <a:solidFill>
                  <a:srgbClr val="000000"/>
                </a:solidFill>
              </a:rPr>
              <a:t>th</a:t>
            </a:r>
            <a:r>
              <a:rPr lang="de-DE" altLang="de-DE" sz="1400" dirty="0">
                <a:solidFill>
                  <a:srgbClr val="000000"/>
                </a:solidFill>
              </a:rPr>
              <a:t> – 15</a:t>
            </a:r>
            <a:r>
              <a:rPr lang="de-DE" altLang="de-DE" sz="1400" baseline="30000" dirty="0">
                <a:solidFill>
                  <a:srgbClr val="000000"/>
                </a:solidFill>
              </a:rPr>
              <a:t>th</a:t>
            </a:r>
            <a:r>
              <a:rPr lang="de-DE" altLang="de-DE" sz="1400" dirty="0">
                <a:solidFill>
                  <a:srgbClr val="000000"/>
                </a:solidFill>
              </a:rPr>
              <a:t>, </a:t>
            </a:r>
            <a:r>
              <a:rPr lang="de-DE" altLang="de-DE" sz="1400" dirty="0" err="1">
                <a:solidFill>
                  <a:srgbClr val="000000"/>
                </a:solidFill>
              </a:rPr>
              <a:t>MedAustron</a:t>
            </a:r>
            <a:endParaRPr lang="de-DE" altLang="de-DE" sz="14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endParaRPr lang="de-DE" altLang="de-DE" sz="32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endParaRPr lang="de-DE" altLang="de-DE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r>
              <a:rPr lang="de-DE" altLang="de-DE" dirty="0">
                <a:solidFill>
                  <a:srgbClr val="000000"/>
                </a:solidFill>
              </a:rPr>
              <a:t>Thomas Sieber </a:t>
            </a:r>
            <a:r>
              <a:rPr lang="de-DE" altLang="de-DE" sz="1400" dirty="0">
                <a:solidFill>
                  <a:srgbClr val="000000"/>
                </a:solidFill>
              </a:rPr>
              <a:t>(GSI) </a:t>
            </a:r>
          </a:p>
          <a:p>
            <a:pPr>
              <a:buClrTx/>
              <a:buFontTx/>
              <a:buNone/>
            </a:pPr>
            <a:r>
              <a:rPr lang="de-DE" altLang="de-DE" sz="1400" dirty="0" err="1">
                <a:solidFill>
                  <a:srgbClr val="000000"/>
                </a:solidFill>
              </a:rPr>
              <a:t>for</a:t>
            </a:r>
            <a:r>
              <a:rPr lang="de-DE" altLang="de-DE" sz="1400" dirty="0">
                <a:solidFill>
                  <a:srgbClr val="000000"/>
                </a:solidFill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</a:rPr>
              <a:t>the</a:t>
            </a:r>
            <a:r>
              <a:rPr lang="de-DE" altLang="de-DE" sz="1400" dirty="0">
                <a:solidFill>
                  <a:srgbClr val="000000"/>
                </a:solidFill>
              </a:rPr>
              <a:t> CCC </a:t>
            </a:r>
            <a:r>
              <a:rPr lang="de-DE" altLang="de-DE" sz="1400" dirty="0" err="1">
                <a:solidFill>
                  <a:srgbClr val="000000"/>
                </a:solidFill>
              </a:rPr>
              <a:t>Collaboration</a:t>
            </a:r>
            <a:endParaRPr lang="de-DE" altLang="de-DE" sz="1400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endParaRPr lang="de-DE" altLang="de-DE" sz="2000" b="1" dirty="0">
              <a:solidFill>
                <a:srgbClr val="000000"/>
              </a:solidFill>
            </a:endParaRPr>
          </a:p>
          <a:p>
            <a:pPr>
              <a:buClrTx/>
              <a:buFontTx/>
              <a:buNone/>
            </a:pPr>
            <a:endParaRPr lang="de-DE" altLang="de-DE" sz="2000" b="1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The Cryogenic Current Comparator (CCC) for nondestructive Spill Measurement in the </a:t>
            </a:r>
            <a:r>
              <a:rPr lang="en-US" sz="2400" dirty="0" err="1">
                <a:solidFill>
                  <a:schemeClr val="tx1"/>
                </a:solidFill>
              </a:rPr>
              <a:t>nA</a:t>
            </a:r>
            <a:r>
              <a:rPr lang="en-US" sz="2400" dirty="0">
                <a:solidFill>
                  <a:schemeClr val="tx1"/>
                </a:solidFill>
              </a:rPr>
              <a:t> range</a:t>
            </a:r>
            <a:r>
              <a:rPr lang="en-US" sz="3600" dirty="0">
                <a:solidFill>
                  <a:schemeClr val="tx1"/>
                </a:solidFill>
              </a:rPr>
              <a:t>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 bwMode="auto">
          <a:xfrm>
            <a:off x="6520204" y="3275236"/>
            <a:ext cx="2423149" cy="2782278"/>
          </a:xfrm>
          <a:prstGeom prst="rect">
            <a:avLst/>
          </a:prstGeom>
          <a:noFill/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75656" y="188640"/>
            <a:ext cx="5688632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Spill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Measurements</a:t>
            </a: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 at GSI -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History</a:t>
            </a: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sp>
        <p:nvSpPr>
          <p:cNvPr id="36" name="Text Box 1"/>
          <p:cNvSpPr txBox="1">
            <a:spLocks noChangeArrowheads="1"/>
          </p:cNvSpPr>
          <p:nvPr/>
        </p:nvSpPr>
        <p:spPr bwMode="auto">
          <a:xfrm>
            <a:off x="474489" y="3789040"/>
            <a:ext cx="2879725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Spill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measurement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CCC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SEM </a:t>
            </a: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>
            <a:off x="3287911" y="3982023"/>
            <a:ext cx="720725" cy="1588"/>
          </a:xfrm>
          <a:prstGeom prst="line">
            <a:avLst/>
          </a:prstGeom>
          <a:noFill/>
          <a:ln w="936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4048981" y="3861048"/>
            <a:ext cx="510319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FFT </a:t>
            </a:r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135857"/>
            <a:ext cx="3449773" cy="1803082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37" y="4139925"/>
            <a:ext cx="2724528" cy="1752780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-36512" y="1150144"/>
            <a:ext cx="6448581" cy="2237904"/>
            <a:chOff x="29106" y="1059780"/>
            <a:chExt cx="6448581" cy="2237904"/>
          </a:xfrm>
        </p:grpSpPr>
        <p:sp>
          <p:nvSpPr>
            <p:cNvPr id="40" name="Text Box 15"/>
            <p:cNvSpPr txBox="1">
              <a:spLocks noChangeArrowheads="1"/>
            </p:cNvSpPr>
            <p:nvPr/>
          </p:nvSpPr>
          <p:spPr bwMode="auto">
            <a:xfrm>
              <a:off x="532946" y="1059780"/>
              <a:ext cx="2879725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  <a:latin typeface="Arial" charset="0"/>
                </a:rPr>
                <a:t>Spill </a:t>
              </a:r>
              <a:r>
                <a:rPr lang="de-DE" altLang="de-DE" sz="1200" dirty="0" err="1">
                  <a:solidFill>
                    <a:srgbClr val="000000"/>
                  </a:solidFill>
                  <a:latin typeface="Arial" charset="0"/>
                </a:rPr>
                <a:t>analysis</a:t>
              </a:r>
              <a:r>
                <a:rPr lang="de-DE" altLang="de-DE" sz="12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de-DE" altLang="de-DE" sz="1200" dirty="0" err="1">
                  <a:solidFill>
                    <a:srgbClr val="000000"/>
                  </a:solidFill>
                  <a:latin typeface="Arial" charset="0"/>
                </a:rPr>
                <a:t>unbunched</a:t>
              </a:r>
              <a:r>
                <a:rPr lang="de-DE" altLang="de-DE" sz="1200" dirty="0">
                  <a:solidFill>
                    <a:srgbClr val="000000"/>
                  </a:solidFill>
                  <a:latin typeface="Arial" charset="0"/>
                </a:rPr>
                <a:t> beam</a:t>
              </a:r>
              <a:r>
                <a:rPr lang="de-DE" altLang="de-DE" sz="1400" dirty="0">
                  <a:solidFill>
                    <a:srgbClr val="000000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41" name="Text Box 16"/>
            <p:cNvSpPr txBox="1">
              <a:spLocks noChangeArrowheads="1"/>
            </p:cNvSpPr>
            <p:nvPr/>
          </p:nvSpPr>
          <p:spPr bwMode="auto">
            <a:xfrm>
              <a:off x="4268433" y="1059780"/>
              <a:ext cx="1331912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  <a:latin typeface="Arial" charset="0"/>
                </a:rPr>
                <a:t>Bunched</a:t>
              </a:r>
              <a:r>
                <a:rPr lang="de-DE" altLang="de-DE" sz="1200" dirty="0">
                  <a:solidFill>
                    <a:srgbClr val="000000"/>
                  </a:solidFill>
                  <a:latin typeface="Arial" charset="0"/>
                </a:rPr>
                <a:t> beam</a:t>
              </a:r>
              <a:r>
                <a:rPr lang="de-DE" altLang="de-DE" sz="1400" dirty="0">
                  <a:solidFill>
                    <a:srgbClr val="000000"/>
                  </a:solidFill>
                  <a:latin typeface="Arial" charset="0"/>
                </a:rPr>
                <a:t> </a:t>
              </a:r>
            </a:p>
          </p:txBody>
        </p:sp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06" y="1345059"/>
              <a:ext cx="3378259" cy="195262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50" y="1383159"/>
              <a:ext cx="3114937" cy="1785888"/>
            </a:xfrm>
            <a:prstGeom prst="rect">
              <a:avLst/>
            </a:prstGeom>
          </p:spPr>
        </p:pic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3610" y="1545376"/>
            <a:ext cx="2439743" cy="152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467543" y="5866931"/>
            <a:ext cx="5330007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Kurian et. al. 2015, Ni</a:t>
            </a:r>
            <a:r>
              <a:rPr lang="de-DE" altLang="de-DE" sz="1000" b="1" baseline="30000" dirty="0">
                <a:solidFill>
                  <a:srgbClr val="000000"/>
                </a:solidFill>
                <a:latin typeface="Arial" charset="0"/>
              </a:rPr>
              <a:t>26+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, 600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MeV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/u,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de-DE" altLang="de-DE" sz="1000" b="1" baseline="-25000" dirty="0" err="1">
                <a:solidFill>
                  <a:srgbClr val="000000"/>
                </a:solidFill>
                <a:latin typeface="Arial" charset="0"/>
              </a:rPr>
              <a:t>extr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60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ms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– 5 s;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Magnicon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SQUID +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electronics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29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6732240" y="928605"/>
            <a:ext cx="2380349" cy="55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Experimental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setup</a:t>
            </a: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CCC prototype (A. Peters et al.) </a:t>
            </a: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38137" y="3324614"/>
            <a:ext cx="5330007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Forck et. al. 2004, Ne</a:t>
            </a:r>
            <a:r>
              <a:rPr lang="de-DE" altLang="de-DE" sz="1000" b="1" baseline="30000" dirty="0">
                <a:solidFill>
                  <a:srgbClr val="000000"/>
                </a:solidFill>
                <a:latin typeface="Arial" charset="0"/>
              </a:rPr>
              <a:t>10+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, 300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MeV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/u,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de-DE" altLang="de-DE" sz="1000" b="1" baseline="-25000" dirty="0" err="1">
                <a:solidFill>
                  <a:srgbClr val="000000"/>
                </a:solidFill>
                <a:latin typeface="Arial" charset="0"/>
              </a:rPr>
              <a:t>extr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100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ms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– 5 s; FSU Jena SQUID +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electronics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46" name="Text Box 15"/>
          <p:cNvSpPr txBox="1">
            <a:spLocks noChangeArrowheads="1"/>
          </p:cNvSpPr>
          <p:nvPr/>
        </p:nvSpPr>
        <p:spPr bwMode="auto">
          <a:xfrm>
            <a:off x="6549994" y="3303475"/>
            <a:ext cx="2427137" cy="2741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Change </a:t>
            </a: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requests</a:t>
            </a: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 FAIR:</a:t>
            </a:r>
          </a:p>
          <a:p>
            <a:pPr>
              <a:buClrTx/>
              <a:buFontTx/>
              <a:buNone/>
            </a:pP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Beamline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isolation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vacuum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coupled</a:t>
            </a: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~5*10-6 mbar 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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no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UHV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operation</a:t>
            </a: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Shield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not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completely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enthalpy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cooled</a:t>
            </a: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 marL="171450" indent="-171450">
              <a:buClrTx/>
              <a:buFont typeface="Wingdings" panose="05000000000000000000" pitchFamily="2" charset="2"/>
              <a:buChar char="à"/>
            </a:pP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additional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cold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head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required</a:t>
            </a:r>
            <a:endParaRPr lang="de-DE" altLang="de-DE" sz="1000" dirty="0">
              <a:solidFill>
                <a:srgbClr val="000000"/>
              </a:solidFill>
              <a:latin typeface="Arial" charset="0"/>
              <a:sym typeface="Wingdings" panose="05000000000000000000" pitchFamily="2" charset="2"/>
            </a:endParaRPr>
          </a:p>
          <a:p>
            <a:pPr>
              <a:buClrTx/>
            </a:pPr>
            <a:endParaRPr lang="de-DE" altLang="de-DE" sz="1000" dirty="0">
              <a:solidFill>
                <a:srgbClr val="000000"/>
              </a:solidFill>
              <a:latin typeface="Arial" charset="0"/>
              <a:sym typeface="Wingdings" panose="05000000000000000000" pitchFamily="2" charset="2"/>
            </a:endParaRPr>
          </a:p>
          <a:p>
            <a:pPr>
              <a:buClrTx/>
            </a:pP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Cooler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to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be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switched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off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during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</a:p>
          <a:p>
            <a:pPr>
              <a:buClrTx/>
            </a:pP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measurements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(thermal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drift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)</a:t>
            </a: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No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liquefier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manual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filling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 (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no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standalone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operation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AND thermal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drift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)</a:t>
            </a:r>
          </a:p>
          <a:p>
            <a:pPr>
              <a:buClrTx/>
              <a:buFontTx/>
              <a:buNone/>
            </a:pP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SQUID,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electronics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controls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from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80‘s</a:t>
            </a:r>
          </a:p>
          <a:p>
            <a:pPr>
              <a:buClrTx/>
              <a:buFontTx/>
              <a:buNone/>
            </a:pPr>
            <a:endParaRPr lang="de-DE" altLang="de-DE" sz="10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Magn.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shielding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current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000" dirty="0" err="1">
                <a:solidFill>
                  <a:srgbClr val="000000"/>
                </a:solidFill>
                <a:latin typeface="Arial" charset="0"/>
              </a:rPr>
              <a:t>resolution</a:t>
            </a:r>
            <a:r>
              <a:rPr lang="de-DE" altLang="de-DE" sz="1000" dirty="0">
                <a:solidFill>
                  <a:srgbClr val="000000"/>
                </a:solidFill>
                <a:latin typeface="Arial" charset="0"/>
              </a:rPr>
              <a:t> etc.</a:t>
            </a:r>
          </a:p>
        </p:txBody>
      </p:sp>
      <p:sp>
        <p:nvSpPr>
          <p:cNvPr id="47" name="Ellipse 46"/>
          <p:cNvSpPr/>
          <p:nvPr/>
        </p:nvSpPr>
        <p:spPr bwMode="auto">
          <a:xfrm>
            <a:off x="8592542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191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ieren 45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47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48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11</a:t>
              </a:r>
            </a:p>
          </p:txBody>
        </p: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395536" y="1065336"/>
            <a:ext cx="8331426" cy="1809012"/>
            <a:chOff x="179512" y="992225"/>
            <a:chExt cx="8759189" cy="1809012"/>
          </a:xfrm>
        </p:grpSpPr>
        <p:sp>
          <p:nvSpPr>
            <p:cNvPr id="39" name="Text Box 14"/>
            <p:cNvSpPr txBox="1">
              <a:spLocks noChangeArrowheads="1"/>
            </p:cNvSpPr>
            <p:nvPr/>
          </p:nvSpPr>
          <p:spPr bwMode="auto">
            <a:xfrm>
              <a:off x="4098193" y="1379593"/>
              <a:ext cx="2879725" cy="306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>
                  <a:solidFill>
                    <a:srgbClr val="000000"/>
                  </a:solidFill>
                  <a:latin typeface="Arial" charset="0"/>
                </a:rPr>
                <a:t>FFT spectrum</a:t>
              </a:r>
              <a:r>
                <a:rPr lang="de-DE" altLang="de-DE" sz="1400">
                  <a:solidFill>
                    <a:srgbClr val="000000"/>
                  </a:solidFill>
                  <a:latin typeface="Arial" charset="0"/>
                </a:rPr>
                <a:t> </a:t>
              </a:r>
            </a:p>
          </p:txBody>
        </p:sp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992225"/>
              <a:ext cx="8759189" cy="1809012"/>
            </a:xfrm>
            <a:prstGeom prst="rect">
              <a:avLst/>
            </a:prstGeom>
          </p:spPr>
        </p:pic>
        <p:sp>
          <p:nvSpPr>
            <p:cNvPr id="11" name="Ellipse 10"/>
            <p:cNvSpPr/>
            <p:nvPr/>
          </p:nvSpPr>
          <p:spPr bwMode="auto">
            <a:xfrm>
              <a:off x="7829294" y="1898907"/>
              <a:ext cx="424573" cy="424573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itchFamily="32" charset="0"/>
              </a:endParaRPr>
            </a:p>
          </p:txBody>
        </p:sp>
        <p:sp>
          <p:nvSpPr>
            <p:cNvPr id="50" name="Ellipse 49"/>
            <p:cNvSpPr/>
            <p:nvPr/>
          </p:nvSpPr>
          <p:spPr bwMode="auto">
            <a:xfrm>
              <a:off x="6977918" y="1261407"/>
              <a:ext cx="424573" cy="424573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itchFamily="32" charset="0"/>
              </a:endParaRPr>
            </a:p>
          </p:txBody>
        </p:sp>
      </p:grpSp>
      <p:sp>
        <p:nvSpPr>
          <p:cNvPr id="52" name="Ellipse 51"/>
          <p:cNvSpPr/>
          <p:nvPr/>
        </p:nvSpPr>
        <p:spPr bwMode="auto">
          <a:xfrm>
            <a:off x="8592542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75656" y="188640"/>
            <a:ext cx="5688632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Engineering Run 12/2023  CCC-XD@SIS18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538137" y="2924944"/>
            <a:ext cx="5618039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Crescimbeni et. al. 2023, U</a:t>
            </a:r>
            <a:r>
              <a:rPr lang="de-DE" altLang="de-DE" sz="1000" b="1" baseline="30000" dirty="0">
                <a:solidFill>
                  <a:srgbClr val="000000"/>
                </a:solidFill>
                <a:latin typeface="Arial" charset="0"/>
              </a:rPr>
              <a:t>73+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, 200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MeV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/u,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t</a:t>
            </a:r>
            <a:r>
              <a:rPr lang="de-DE" altLang="de-DE" sz="1000" b="1" baseline="-25000" dirty="0" err="1">
                <a:solidFill>
                  <a:srgbClr val="000000"/>
                </a:solidFill>
                <a:latin typeface="Arial" charset="0"/>
              </a:rPr>
              <a:t>extr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50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ms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– 1 s;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Magnicon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SQUID + </a:t>
            </a:r>
            <a:r>
              <a:rPr lang="de-DE" altLang="de-DE" sz="1000" b="1" dirty="0" err="1">
                <a:solidFill>
                  <a:srgbClr val="000000"/>
                </a:solidFill>
                <a:latin typeface="Arial" charset="0"/>
              </a:rPr>
              <a:t>electronics</a:t>
            </a:r>
            <a:r>
              <a:rPr lang="de-DE" altLang="de-DE" sz="1000" b="1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1" y="3242932"/>
            <a:ext cx="5357265" cy="290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49335" y="3337741"/>
            <a:ext cx="217817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dirty="0">
                <a:solidFill>
                  <a:schemeClr val="tx1"/>
                </a:solidFill>
                <a:latin typeface="Arial" charset="0"/>
              </a:rPr>
              <a:t>Experimental Setup</a:t>
            </a:r>
          </a:p>
        </p:txBody>
      </p:sp>
      <p:cxnSp>
        <p:nvCxnSpPr>
          <p:cNvPr id="6" name="Gerader Verbinder 5"/>
          <p:cNvCxnSpPr/>
          <p:nvPr/>
        </p:nvCxnSpPr>
        <p:spPr bwMode="auto">
          <a:xfrm flipV="1">
            <a:off x="4995333" y="5135033"/>
            <a:ext cx="372534" cy="516468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r Verbinder 28"/>
          <p:cNvCxnSpPr/>
          <p:nvPr/>
        </p:nvCxnSpPr>
        <p:spPr bwMode="auto">
          <a:xfrm flipH="1" flipV="1">
            <a:off x="5024968" y="5185833"/>
            <a:ext cx="283632" cy="537634"/>
          </a:xfrm>
          <a:prstGeom prst="line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hteck 13"/>
          <p:cNvSpPr/>
          <p:nvPr/>
        </p:nvSpPr>
        <p:spPr bwMode="auto">
          <a:xfrm>
            <a:off x="649335" y="3337741"/>
            <a:ext cx="2178171" cy="384710"/>
          </a:xfrm>
          <a:prstGeom prst="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pic>
        <p:nvPicPr>
          <p:cNvPr id="34" name="Grafik 33"/>
          <p:cNvPicPr/>
          <p:nvPr/>
        </p:nvPicPr>
        <p:blipFill>
          <a:blip r:embed="rId4"/>
          <a:stretch/>
        </p:blipFill>
        <p:spPr>
          <a:xfrm>
            <a:off x="5537031" y="3284984"/>
            <a:ext cx="3283441" cy="2833012"/>
          </a:xfrm>
          <a:prstGeom prst="rect">
            <a:avLst/>
          </a:prstGeom>
          <a:ln w="0">
            <a:noFill/>
          </a:ln>
        </p:spPr>
      </p:pic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5724128" y="3349531"/>
            <a:ext cx="1721223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chemeClr val="bg1"/>
                </a:solidFill>
                <a:latin typeface="Arial" charset="0"/>
              </a:rPr>
              <a:t>CCC </a:t>
            </a:r>
            <a:r>
              <a:rPr lang="de-DE" altLang="de-DE" sz="1000" dirty="0" err="1">
                <a:solidFill>
                  <a:schemeClr val="bg1"/>
                </a:solidFill>
                <a:latin typeface="Arial" charset="0"/>
              </a:rPr>
              <a:t>installed</a:t>
            </a:r>
            <a:r>
              <a:rPr lang="de-DE" altLang="de-DE" sz="1000" dirty="0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de-DE" altLang="de-DE" sz="1000" dirty="0" err="1">
                <a:solidFill>
                  <a:schemeClr val="bg1"/>
                </a:solidFill>
                <a:latin typeface="Arial" charset="0"/>
              </a:rPr>
              <a:t>exp</a:t>
            </a:r>
            <a:r>
              <a:rPr lang="de-DE" altLang="de-DE" sz="1000" dirty="0">
                <a:solidFill>
                  <a:schemeClr val="bg1"/>
                </a:solidFill>
                <a:latin typeface="Arial" charset="0"/>
              </a:rPr>
              <a:t>. cave</a:t>
            </a:r>
          </a:p>
        </p:txBody>
      </p:sp>
    </p:spTree>
    <p:extLst>
      <p:ext uri="{BB962C8B-B14F-4D97-AF65-F5344CB8AC3E}">
        <p14:creationId xmlns:p14="http://schemas.microsoft.com/office/powerpoint/2010/main" val="1460910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pieren 45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47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48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75656" y="188640"/>
            <a:ext cx="5688632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Engineering Run 12/2023  CCC-XD@SIS18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179512" y="1100826"/>
            <a:ext cx="7416824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Eliminating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Pertubations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investigation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filtering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effects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(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spill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shape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particle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numbers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) …</a:t>
            </a:r>
          </a:p>
        </p:txBody>
      </p:sp>
      <p:sp>
        <p:nvSpPr>
          <p:cNvPr id="52" name="Ellipse 51"/>
          <p:cNvSpPr/>
          <p:nvPr/>
        </p:nvSpPr>
        <p:spPr bwMode="auto">
          <a:xfrm>
            <a:off x="8592542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-2530" y="1466127"/>
            <a:ext cx="4942594" cy="2394070"/>
            <a:chOff x="-2530" y="1466127"/>
            <a:chExt cx="4942594" cy="2394070"/>
          </a:xfrm>
        </p:grpSpPr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0" y="1466127"/>
              <a:ext cx="4942594" cy="2394070"/>
            </a:xfrm>
            <a:prstGeom prst="rect">
              <a:avLst/>
            </a:prstGeom>
          </p:spPr>
        </p:pic>
        <p:sp>
          <p:nvSpPr>
            <p:cNvPr id="29" name="Inhaltsplatzhalter 2"/>
            <p:cNvSpPr txBox="1">
              <a:spLocks/>
            </p:cNvSpPr>
            <p:nvPr/>
          </p:nvSpPr>
          <p:spPr>
            <a:xfrm>
              <a:off x="645709" y="1791607"/>
              <a:ext cx="1597831" cy="37934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49263" rtl="0" eaLnBrk="0" fontAlgn="base" hangingPunct="0">
                <a:spcBef>
                  <a:spcPts val="8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3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49263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49263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liquefier</a:t>
              </a: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 off</a:t>
              </a:r>
              <a:endParaRPr lang="en-US" sz="9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sine </a:t>
              </a: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wave</a:t>
              </a: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superimposed</a:t>
              </a:r>
              <a:endParaRPr lang="de-DE" sz="9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9150" y="3905622"/>
            <a:ext cx="4928472" cy="2387228"/>
            <a:chOff x="19150" y="3905622"/>
            <a:chExt cx="4928472" cy="2387228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50" y="3905622"/>
              <a:ext cx="4928472" cy="2387228"/>
            </a:xfrm>
            <a:prstGeom prst="rect">
              <a:avLst/>
            </a:prstGeom>
          </p:spPr>
        </p:pic>
        <p:sp>
          <p:nvSpPr>
            <p:cNvPr id="32" name="Inhaltsplatzhalter 2"/>
            <p:cNvSpPr txBox="1">
              <a:spLocks/>
            </p:cNvSpPr>
            <p:nvPr/>
          </p:nvSpPr>
          <p:spPr>
            <a:xfrm>
              <a:off x="663241" y="4236963"/>
              <a:ext cx="1597831" cy="37934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49263" rtl="0" eaLnBrk="0" fontAlgn="base" hangingPunct="0">
                <a:spcBef>
                  <a:spcPts val="8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3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49263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49263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liquefier</a:t>
              </a: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 on, </a:t>
              </a: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long</a:t>
              </a: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spill</a:t>
              </a:r>
              <a:endParaRPr lang="en-US" sz="9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4472434" y="1473425"/>
            <a:ext cx="4848871" cy="2348672"/>
            <a:chOff x="4472434" y="1473425"/>
            <a:chExt cx="4848871" cy="2348672"/>
          </a:xfrm>
        </p:grpSpPr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2434" y="1473425"/>
              <a:ext cx="4848871" cy="2348672"/>
            </a:xfrm>
            <a:prstGeom prst="rect">
              <a:avLst/>
            </a:prstGeom>
          </p:spPr>
        </p:pic>
        <p:sp>
          <p:nvSpPr>
            <p:cNvPr id="33" name="Inhaltsplatzhalter 2"/>
            <p:cNvSpPr txBox="1">
              <a:spLocks/>
            </p:cNvSpPr>
            <p:nvPr/>
          </p:nvSpPr>
          <p:spPr>
            <a:xfrm>
              <a:off x="5125839" y="1804994"/>
              <a:ext cx="1597831" cy="37934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49263" rtl="0" eaLnBrk="0" fontAlgn="base" hangingPunct="0">
                <a:spcBef>
                  <a:spcPts val="8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3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49263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49263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liquefier</a:t>
              </a: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 on, </a:t>
              </a: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spill</a:t>
              </a:r>
              <a:endParaRPr lang="en-US" sz="9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4471245" y="3923696"/>
            <a:ext cx="4838719" cy="2343754"/>
            <a:chOff x="4471245" y="3923696"/>
            <a:chExt cx="4838719" cy="2343754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71245" y="3923696"/>
              <a:ext cx="4838719" cy="2343754"/>
            </a:xfrm>
            <a:prstGeom prst="rect">
              <a:avLst/>
            </a:prstGeom>
          </p:spPr>
        </p:pic>
        <p:sp>
          <p:nvSpPr>
            <p:cNvPr id="35" name="Inhaltsplatzhalter 2"/>
            <p:cNvSpPr txBox="1">
              <a:spLocks/>
            </p:cNvSpPr>
            <p:nvPr/>
          </p:nvSpPr>
          <p:spPr>
            <a:xfrm>
              <a:off x="5105811" y="4240138"/>
              <a:ext cx="1597831" cy="379349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49263" rtl="0" eaLnBrk="0" fontAlgn="base" hangingPunct="0">
                <a:spcBef>
                  <a:spcPts val="8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32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49263" rtl="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8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49263" rtl="0" eaLnBrk="0" fontAlgn="base" hangingPunct="0">
                <a:spcBef>
                  <a:spcPts val="6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4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49263" rtl="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defRPr sz="2000">
                  <a:solidFill>
                    <a:srgbClr val="000000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600"/>
                </a:spcBef>
              </a:pP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liquefier</a:t>
              </a: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 off, </a:t>
              </a: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short</a:t>
              </a: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spill</a:t>
              </a:r>
              <a:endParaRPr lang="en-US" sz="9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spcBef>
                  <a:spcPts val="0"/>
                </a:spcBef>
              </a:pP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calibration</a:t>
              </a:r>
              <a:r>
                <a:rPr lang="de-DE" sz="900" kern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DE" sz="900" kern="0" dirty="0" err="1">
                  <a:latin typeface="Arial" panose="020B0604020202020204" pitchFamily="34" charset="0"/>
                  <a:cs typeface="Arial" panose="020B0604020202020204" pitchFamily="34" charset="0"/>
                </a:rPr>
                <a:t>signal</a:t>
              </a:r>
              <a:endParaRPr lang="de-DE" sz="900" kern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6974417" y="6104467"/>
              <a:ext cx="117863" cy="822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itchFamily="32" charset="0"/>
              </a:endParaRPr>
            </a:p>
          </p:txBody>
        </p:sp>
        <p:sp>
          <p:nvSpPr>
            <p:cNvPr id="36" name="Text Box 15"/>
            <p:cNvSpPr txBox="1">
              <a:spLocks noChangeArrowheads="1"/>
            </p:cNvSpPr>
            <p:nvPr/>
          </p:nvSpPr>
          <p:spPr bwMode="auto">
            <a:xfrm>
              <a:off x="6895504" y="6055756"/>
              <a:ext cx="648072" cy="17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500" dirty="0">
                  <a:solidFill>
                    <a:schemeClr val="tx1"/>
                  </a:solidFill>
                  <a:latin typeface="Arial" charset="0"/>
                </a:rPr>
                <a:t>(</a:t>
              </a:r>
              <a:r>
                <a:rPr lang="de-DE" altLang="de-DE" sz="500" dirty="0" err="1">
                  <a:solidFill>
                    <a:schemeClr val="tx1"/>
                  </a:solidFill>
                  <a:latin typeface="Arial" charset="0"/>
                </a:rPr>
                <a:t>ms</a:t>
              </a:r>
              <a:r>
                <a:rPr lang="de-DE" altLang="de-DE" sz="500" dirty="0">
                  <a:solidFill>
                    <a:schemeClr val="tx1"/>
                  </a:solidFill>
                  <a:latin typeface="Arial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5329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75656" y="188640"/>
            <a:ext cx="5688632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Engineering Run 12/2023  CCC-XD@SIS18</a:t>
            </a:r>
          </a:p>
        </p:txBody>
      </p:sp>
      <p:grpSp>
        <p:nvGrpSpPr>
          <p:cNvPr id="46" name="Gruppieren 45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47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48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13</a:t>
              </a:r>
            </a:p>
          </p:txBody>
        </p: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pic>
        <p:nvPicPr>
          <p:cNvPr id="54" name="Grafik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69359"/>
            <a:ext cx="3168352" cy="1535635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068951"/>
            <a:ext cx="3188116" cy="1577807"/>
          </a:xfrm>
          <a:prstGeom prst="rect">
            <a:avLst/>
          </a:prstGeom>
        </p:spPr>
      </p:pic>
      <p:pic>
        <p:nvPicPr>
          <p:cNvPr id="56" name="Grafik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43" y="4670433"/>
            <a:ext cx="3102438" cy="1503243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1235723"/>
            <a:ext cx="5717349" cy="2769341"/>
          </a:xfrm>
          <a:prstGeom prst="rect">
            <a:avLst/>
          </a:prstGeom>
        </p:spPr>
      </p:pic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07504" y="1052736"/>
            <a:ext cx="3960440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Analysis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spill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optimization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, tune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wobbling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…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555104" y="4153094"/>
            <a:ext cx="1584176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…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and</a:t>
            </a:r>
            <a:r>
              <a:rPr lang="de-DE" altLang="de-DE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chemeClr val="tx1"/>
                </a:solidFill>
                <a:latin typeface="Arial" charset="0"/>
              </a:rPr>
              <a:t>bunching</a:t>
            </a:r>
            <a:endParaRPr lang="de-DE" altLang="de-DE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467544" y="1722734"/>
            <a:ext cx="720080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  <a:latin typeface="Arial" charset="0"/>
              </a:rPr>
              <a:t>500 Hz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95152" y="3366944"/>
            <a:ext cx="720080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  <a:latin typeface="Arial" charset="0"/>
              </a:rPr>
              <a:t>3 kHz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524185" y="4867895"/>
            <a:ext cx="720080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  <a:latin typeface="Arial" charset="0"/>
              </a:rPr>
              <a:t>9 kHz</a:t>
            </a:r>
          </a:p>
        </p:txBody>
      </p:sp>
      <p:sp>
        <p:nvSpPr>
          <p:cNvPr id="24" name="Ellipse 23"/>
          <p:cNvSpPr/>
          <p:nvPr/>
        </p:nvSpPr>
        <p:spPr bwMode="auto">
          <a:xfrm>
            <a:off x="8592542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4447208" y="2169512"/>
            <a:ext cx="720080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  <a:latin typeface="Arial" charset="0"/>
              </a:rPr>
              <a:t>500 Hz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6853904" y="2169512"/>
            <a:ext cx="720080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  <a:latin typeface="Arial" charset="0"/>
              </a:rPr>
              <a:t>9 kHz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447208" y="3366944"/>
            <a:ext cx="720080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  <a:latin typeface="Arial" charset="0"/>
              </a:rPr>
              <a:t>3 kHz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6804248" y="3366944"/>
            <a:ext cx="720080" cy="24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000" dirty="0">
                <a:solidFill>
                  <a:schemeClr val="tx1"/>
                </a:solidFill>
                <a:latin typeface="Arial" charset="0"/>
              </a:rPr>
              <a:t>0 kHz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3509708" y="4490193"/>
            <a:ext cx="5490784" cy="1610537"/>
            <a:chOff x="3509708" y="4490193"/>
            <a:chExt cx="5490784" cy="1610537"/>
          </a:xfrm>
        </p:grpSpPr>
        <p:pic>
          <p:nvPicPr>
            <p:cNvPr id="29" name="Grafik 28"/>
            <p:cNvPicPr/>
            <p:nvPr/>
          </p:nvPicPr>
          <p:blipFill>
            <a:blip r:embed="rId6"/>
            <a:stretch/>
          </p:blipFill>
          <p:spPr>
            <a:xfrm>
              <a:off x="3563888" y="4493062"/>
              <a:ext cx="3068904" cy="1528226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" name="Grafik 14"/>
            <p:cNvPicPr/>
            <p:nvPr/>
          </p:nvPicPr>
          <p:blipFill>
            <a:blip r:embed="rId7"/>
            <a:stretch/>
          </p:blipFill>
          <p:spPr>
            <a:xfrm>
              <a:off x="6365300" y="4490193"/>
              <a:ext cx="2432671" cy="1493618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" name="Text Box 15"/>
            <p:cNvSpPr txBox="1">
              <a:spLocks noChangeArrowheads="1"/>
            </p:cNvSpPr>
            <p:nvPr/>
          </p:nvSpPr>
          <p:spPr bwMode="auto">
            <a:xfrm>
              <a:off x="7938492" y="4877223"/>
              <a:ext cx="720080" cy="233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900" dirty="0" err="1">
                  <a:solidFill>
                    <a:schemeClr val="tx1"/>
                  </a:solidFill>
                  <a:latin typeface="Arial" charset="0"/>
                </a:rPr>
                <a:t>bunched</a:t>
              </a:r>
              <a:endParaRPr lang="de-DE" altLang="de-DE" sz="9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5493843" y="4877223"/>
              <a:ext cx="788465" cy="2330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900" dirty="0" err="1">
                  <a:solidFill>
                    <a:schemeClr val="tx1"/>
                  </a:solidFill>
                  <a:latin typeface="Arial" charset="0"/>
                </a:rPr>
                <a:t>unbunched</a:t>
              </a:r>
              <a:endParaRPr lang="de-DE" altLang="de-DE" sz="9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3509708" y="4746321"/>
              <a:ext cx="648072" cy="186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600" dirty="0">
                  <a:solidFill>
                    <a:schemeClr val="tx1"/>
                  </a:solidFill>
                  <a:latin typeface="Arial" charset="0"/>
                </a:rPr>
                <a:t>I (µA)</a:t>
              </a:r>
            </a:p>
          </p:txBody>
        </p:sp>
        <p:sp>
          <p:nvSpPr>
            <p:cNvPr id="32" name="Text Box 15"/>
            <p:cNvSpPr txBox="1">
              <a:spLocks noChangeArrowheads="1"/>
            </p:cNvSpPr>
            <p:nvPr/>
          </p:nvSpPr>
          <p:spPr bwMode="auto">
            <a:xfrm>
              <a:off x="6295827" y="4746322"/>
              <a:ext cx="648072" cy="186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600" dirty="0">
                  <a:solidFill>
                    <a:schemeClr val="tx1"/>
                  </a:solidFill>
                  <a:latin typeface="Arial" charset="0"/>
                </a:rPr>
                <a:t>I (µA)</a:t>
              </a:r>
            </a:p>
          </p:txBody>
        </p:sp>
        <p:sp>
          <p:nvSpPr>
            <p:cNvPr id="33" name="Text Box 15"/>
            <p:cNvSpPr txBox="1">
              <a:spLocks noChangeArrowheads="1"/>
            </p:cNvSpPr>
            <p:nvPr/>
          </p:nvSpPr>
          <p:spPr bwMode="auto">
            <a:xfrm>
              <a:off x="5998133" y="5913883"/>
              <a:ext cx="648072" cy="186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600" dirty="0">
                  <a:solidFill>
                    <a:schemeClr val="tx1"/>
                  </a:solidFill>
                  <a:latin typeface="Arial" charset="0"/>
                </a:rPr>
                <a:t>t (</a:t>
              </a:r>
              <a:r>
                <a:rPr lang="de-DE" altLang="de-DE" sz="600" dirty="0" err="1">
                  <a:solidFill>
                    <a:schemeClr val="tx1"/>
                  </a:solidFill>
                  <a:latin typeface="Arial" charset="0"/>
                </a:rPr>
                <a:t>ms</a:t>
              </a:r>
              <a:r>
                <a:rPr lang="de-DE" altLang="de-DE" sz="600" dirty="0">
                  <a:solidFill>
                    <a:schemeClr val="tx1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34" name="Text Box 15"/>
            <p:cNvSpPr txBox="1">
              <a:spLocks noChangeArrowheads="1"/>
            </p:cNvSpPr>
            <p:nvPr/>
          </p:nvSpPr>
          <p:spPr bwMode="auto">
            <a:xfrm>
              <a:off x="8352420" y="5909126"/>
              <a:ext cx="648072" cy="1868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600" dirty="0">
                  <a:solidFill>
                    <a:schemeClr val="tx1"/>
                  </a:solidFill>
                  <a:latin typeface="Arial" charset="0"/>
                </a:rPr>
                <a:t>t (</a:t>
              </a:r>
              <a:r>
                <a:rPr lang="de-DE" altLang="de-DE" sz="600" dirty="0" err="1">
                  <a:solidFill>
                    <a:schemeClr val="tx1"/>
                  </a:solidFill>
                  <a:latin typeface="Arial" charset="0"/>
                </a:rPr>
                <a:t>ms</a:t>
              </a:r>
              <a:r>
                <a:rPr lang="de-DE" altLang="de-DE" sz="600" dirty="0">
                  <a:solidFill>
                    <a:schemeClr val="tx1"/>
                  </a:solidFill>
                  <a:latin typeface="Arial" charset="0"/>
                </a:rPr>
                <a:t>)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760384" y="4490193"/>
            <a:ext cx="2666999" cy="1491178"/>
            <a:chOff x="3708401" y="4490193"/>
            <a:chExt cx="2666999" cy="1491178"/>
          </a:xfrm>
        </p:grpSpPr>
        <p:pic>
          <p:nvPicPr>
            <p:cNvPr id="16" name="Grafik 15"/>
            <p:cNvPicPr/>
            <p:nvPr/>
          </p:nvPicPr>
          <p:blipFill>
            <a:blip r:embed="rId8"/>
            <a:stretch/>
          </p:blipFill>
          <p:spPr>
            <a:xfrm>
              <a:off x="3708401" y="4490193"/>
              <a:ext cx="2666999" cy="1491178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5367597" y="4818795"/>
              <a:ext cx="864096" cy="371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900" dirty="0" err="1">
                  <a:solidFill>
                    <a:schemeClr val="tx1"/>
                  </a:solidFill>
                  <a:latin typeface="Arial" charset="0"/>
                </a:rPr>
                <a:t>bunched</a:t>
              </a:r>
              <a:endParaRPr lang="de-DE" altLang="de-DE" sz="900" dirty="0">
                <a:solidFill>
                  <a:schemeClr val="tx1"/>
                </a:solidFill>
                <a:latin typeface="Arial" charset="0"/>
              </a:endParaRPr>
            </a:p>
            <a:p>
              <a:pPr>
                <a:buClrTx/>
                <a:buFontTx/>
                <a:buNone/>
              </a:pPr>
              <a:r>
                <a:rPr lang="de-DE" altLang="de-DE" sz="900" dirty="0" err="1">
                  <a:solidFill>
                    <a:schemeClr val="tx1"/>
                  </a:solidFill>
                  <a:latin typeface="Arial" charset="0"/>
                </a:rPr>
                <a:t>wobbled</a:t>
              </a:r>
              <a:endParaRPr lang="de-DE" altLang="de-DE" sz="90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5004048" y="1096484"/>
            <a:ext cx="3104406" cy="265388"/>
            <a:chOff x="5076056" y="1096484"/>
            <a:chExt cx="3104406" cy="265388"/>
          </a:xfrm>
        </p:grpSpPr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5076056" y="1096484"/>
              <a:ext cx="3104406" cy="263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100" dirty="0">
                  <a:solidFill>
                    <a:schemeClr val="tx1"/>
                  </a:solidFill>
                  <a:latin typeface="Arial" charset="0"/>
                </a:rPr>
                <a:t>FFT </a:t>
              </a:r>
              <a:r>
                <a:rPr lang="de-DE" altLang="de-DE" sz="1100" dirty="0" err="1">
                  <a:solidFill>
                    <a:schemeClr val="tx1"/>
                  </a:solidFill>
                  <a:latin typeface="Arial" charset="0"/>
                </a:rPr>
                <a:t>spectra</a:t>
              </a:r>
              <a:r>
                <a:rPr lang="de-DE" altLang="de-DE" sz="110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altLang="de-DE" sz="1100" dirty="0" err="1">
                  <a:solidFill>
                    <a:schemeClr val="tx1"/>
                  </a:solidFill>
                  <a:latin typeface="Arial" charset="0"/>
                </a:rPr>
                <a:t>for</a:t>
              </a:r>
              <a:r>
                <a:rPr lang="de-DE" altLang="de-DE" sz="1100" dirty="0">
                  <a:solidFill>
                    <a:schemeClr val="tx1"/>
                  </a:solidFill>
                  <a:latin typeface="Arial" charset="0"/>
                </a:rPr>
                <a:t> different </a:t>
              </a:r>
              <a:r>
                <a:rPr lang="de-DE" altLang="de-DE" sz="1100" dirty="0" err="1">
                  <a:solidFill>
                    <a:schemeClr val="tx1"/>
                  </a:solidFill>
                  <a:latin typeface="Arial" charset="0"/>
                </a:rPr>
                <a:t>wobbling</a:t>
              </a:r>
              <a:r>
                <a:rPr lang="de-DE" altLang="de-DE" sz="110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de-DE" altLang="de-DE" sz="1100" dirty="0" err="1">
                  <a:solidFill>
                    <a:schemeClr val="tx1"/>
                  </a:solidFill>
                  <a:latin typeface="Arial" charset="0"/>
                </a:rPr>
                <a:t>frequencies</a:t>
              </a:r>
              <a:endParaRPr lang="de-DE" altLang="de-DE" sz="110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5" name="Rechteck 4"/>
            <p:cNvSpPr/>
            <p:nvPr/>
          </p:nvSpPr>
          <p:spPr bwMode="auto">
            <a:xfrm>
              <a:off x="5116749" y="1096484"/>
              <a:ext cx="2937753" cy="265388"/>
            </a:xfrm>
            <a:prstGeom prst="rect">
              <a:avLst/>
            </a:prstGeom>
            <a:noFill/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itchFamily="3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888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75656" y="188640"/>
            <a:ext cx="5688632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Alternative CCC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Types</a:t>
            </a:r>
            <a:endParaRPr lang="de-DE" altLang="de-DE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588224" y="1181073"/>
            <a:ext cx="122745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u="sng" dirty="0">
                <a:solidFill>
                  <a:schemeClr val="tx1"/>
                </a:solidFill>
              </a:rPr>
              <a:t>Dual Core CCC</a:t>
            </a:r>
            <a:endParaRPr lang="en-US" sz="1400" u="sng" dirty="0">
              <a:solidFill>
                <a:schemeClr val="tx1"/>
              </a:solidFill>
            </a:endParaRPr>
          </a:p>
        </p:txBody>
      </p:sp>
      <p:pic>
        <p:nvPicPr>
          <p:cNvPr id="30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5" y="1058292"/>
            <a:ext cx="211304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287" y="1060322"/>
            <a:ext cx="3744416" cy="222466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84" y="3751736"/>
            <a:ext cx="3186691" cy="22083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3751736"/>
            <a:ext cx="2871790" cy="2197544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14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35" name="Ellipse 34"/>
          <p:cNvSpPr/>
          <p:nvPr/>
        </p:nvSpPr>
        <p:spPr bwMode="auto">
          <a:xfrm>
            <a:off x="8592542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173534" y="5981030"/>
            <a:ext cx="3611317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spcAft>
                <a:spcPts val="0"/>
              </a:spcAft>
            </a:pPr>
            <a:r>
              <a:rPr lang="de-DE" sz="1400" dirty="0">
                <a:solidFill>
                  <a:schemeClr val="tx1"/>
                </a:solidFill>
              </a:rPr>
              <a:t>Noise </a:t>
            </a:r>
            <a:r>
              <a:rPr lang="de-DE" sz="1400" dirty="0" err="1">
                <a:solidFill>
                  <a:schemeClr val="tx1"/>
                </a:solidFill>
              </a:rPr>
              <a:t>figures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for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classical</a:t>
            </a:r>
            <a:r>
              <a:rPr lang="de-DE" sz="1400" dirty="0">
                <a:solidFill>
                  <a:schemeClr val="tx1"/>
                </a:solidFill>
              </a:rPr>
              <a:t>- axial- </a:t>
            </a:r>
            <a:r>
              <a:rPr lang="de-DE" sz="1400" dirty="0" err="1">
                <a:solidFill>
                  <a:schemeClr val="tx1"/>
                </a:solidFill>
              </a:rPr>
              <a:t>and</a:t>
            </a:r>
            <a:r>
              <a:rPr lang="de-DE" sz="1400" dirty="0">
                <a:solidFill>
                  <a:schemeClr val="tx1"/>
                </a:solidFill>
              </a:rPr>
              <a:t> dual-CCC</a:t>
            </a:r>
          </a:p>
        </p:txBody>
      </p:sp>
      <p:grpSp>
        <p:nvGrpSpPr>
          <p:cNvPr id="44" name="Gruppieren 43"/>
          <p:cNvGrpSpPr/>
          <p:nvPr/>
        </p:nvGrpSpPr>
        <p:grpSpPr>
          <a:xfrm>
            <a:off x="2753773" y="1086110"/>
            <a:ext cx="1919827" cy="2491817"/>
            <a:chOff x="2753773" y="1086110"/>
            <a:chExt cx="1919827" cy="2491817"/>
          </a:xfrm>
        </p:grpSpPr>
        <p:sp>
          <p:nvSpPr>
            <p:cNvPr id="15" name="Textfeld 14"/>
            <p:cNvSpPr txBox="1"/>
            <p:nvPr/>
          </p:nvSpPr>
          <p:spPr>
            <a:xfrm>
              <a:off x="2854350" y="1156494"/>
              <a:ext cx="1780983" cy="238013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de-DE" sz="1400" u="sng" dirty="0">
                  <a:solidFill>
                    <a:schemeClr val="tx1"/>
                  </a:solidFill>
                </a:rPr>
                <a:t>Axial/</a:t>
              </a:r>
              <a:r>
                <a:rPr lang="de-DE" sz="1400" u="sng" dirty="0" err="1">
                  <a:solidFill>
                    <a:schemeClr val="tx1"/>
                  </a:solidFill>
                </a:rPr>
                <a:t>Coreless</a:t>
              </a:r>
              <a:r>
                <a:rPr lang="de-DE" sz="1400" u="sng" dirty="0">
                  <a:solidFill>
                    <a:schemeClr val="tx1"/>
                  </a:solidFill>
                </a:rPr>
                <a:t>-CCC</a:t>
              </a:r>
            </a:p>
            <a:p>
              <a:pPr>
                <a:spcAft>
                  <a:spcPts val="400"/>
                </a:spcAft>
              </a:pPr>
              <a:r>
                <a:rPr lang="de-DE" sz="1200" dirty="0">
                  <a:solidFill>
                    <a:schemeClr val="tx1"/>
                  </a:solidFill>
                </a:rPr>
                <a:t>Pros</a:t>
              </a: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>
                  <a:solidFill>
                    <a:schemeClr val="tx1"/>
                  </a:solidFill>
                </a:rPr>
                <a:t>magn. </a:t>
              </a:r>
              <a:r>
                <a:rPr lang="de-DE" sz="1200" dirty="0" err="1">
                  <a:solidFill>
                    <a:schemeClr val="tx1"/>
                  </a:solidFill>
                </a:rPr>
                <a:t>shielding</a:t>
              </a:r>
              <a:r>
                <a:rPr lang="de-DE" sz="1200" dirty="0">
                  <a:solidFill>
                    <a:schemeClr val="tx1"/>
                  </a:solidFill>
                </a:rPr>
                <a:t> (150 dB </a:t>
              </a:r>
              <a:r>
                <a:rPr lang="de-DE" sz="1200" dirty="0" err="1">
                  <a:solidFill>
                    <a:schemeClr val="tx1"/>
                  </a:solidFill>
                </a:rPr>
                <a:t>instead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of</a:t>
              </a:r>
              <a:r>
                <a:rPr lang="de-DE" sz="1200" dirty="0">
                  <a:solidFill>
                    <a:schemeClr val="tx1"/>
                  </a:solidFill>
                </a:rPr>
                <a:t> 75 dB)</a:t>
              </a: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 err="1">
                  <a:solidFill>
                    <a:schemeClr val="tx1"/>
                  </a:solidFill>
                </a:rPr>
                <a:t>lead</a:t>
              </a:r>
              <a:r>
                <a:rPr lang="de-DE" sz="1200" dirty="0">
                  <a:solidFill>
                    <a:schemeClr val="tx1"/>
                  </a:solidFill>
                </a:rPr>
                <a:t> / </a:t>
              </a:r>
              <a:r>
                <a:rPr lang="de-DE" sz="1200" dirty="0" err="1">
                  <a:solidFill>
                    <a:schemeClr val="tx1"/>
                  </a:solidFill>
                </a:rPr>
                <a:t>costs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>
                  <a:solidFill>
                    <a:schemeClr val="tx1"/>
                  </a:solidFill>
                </a:rPr>
                <a:t>easy </a:t>
              </a:r>
              <a:r>
                <a:rPr lang="de-DE" sz="1200" dirty="0" err="1">
                  <a:solidFill>
                    <a:schemeClr val="tx1"/>
                  </a:solidFill>
                </a:rPr>
                <a:t>manufacturing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>
                  <a:solidFill>
                    <a:schemeClr val="tx1"/>
                  </a:solidFill>
                </a:rPr>
                <a:t>[</a:t>
              </a:r>
              <a:r>
                <a:rPr lang="de-DE" sz="1200" dirty="0" err="1">
                  <a:solidFill>
                    <a:schemeClr val="tx1"/>
                  </a:solidFill>
                </a:rPr>
                <a:t>two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stage</a:t>
              </a:r>
              <a:r>
                <a:rPr lang="de-DE" sz="1200" dirty="0">
                  <a:solidFill>
                    <a:schemeClr val="tx1"/>
                  </a:solidFill>
                </a:rPr>
                <a:t> SQUID]</a:t>
              </a:r>
            </a:p>
            <a:p>
              <a:pPr>
                <a:spcAft>
                  <a:spcPts val="400"/>
                </a:spcAft>
              </a:pPr>
              <a:r>
                <a:rPr lang="de-DE" sz="1200" dirty="0" err="1">
                  <a:solidFill>
                    <a:schemeClr val="tx1"/>
                  </a:solidFill>
                </a:rPr>
                <a:t>Cons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 err="1">
                  <a:solidFill>
                    <a:schemeClr val="tx1"/>
                  </a:solidFill>
                </a:rPr>
                <a:t>low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coupling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>
                  <a:solidFill>
                    <a:schemeClr val="tx1"/>
                  </a:solidFill>
                </a:rPr>
                <a:t>high </a:t>
              </a:r>
              <a:r>
                <a:rPr lang="de-DE" sz="1200" dirty="0" err="1">
                  <a:solidFill>
                    <a:schemeClr val="tx1"/>
                  </a:solidFill>
                </a:rPr>
                <a:t>noise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background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hteck 12"/>
            <p:cNvSpPr/>
            <p:nvPr/>
          </p:nvSpPr>
          <p:spPr bwMode="auto">
            <a:xfrm>
              <a:off x="2753773" y="1086110"/>
              <a:ext cx="1919827" cy="2491817"/>
            </a:xfrm>
            <a:prstGeom prst="rect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itchFamily="32" charset="0"/>
              </a:endParaRP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7003702" y="3501009"/>
            <a:ext cx="1888778" cy="2518792"/>
            <a:chOff x="7003702" y="3501009"/>
            <a:chExt cx="1888778" cy="2518792"/>
          </a:xfrm>
        </p:grpSpPr>
        <p:sp>
          <p:nvSpPr>
            <p:cNvPr id="39" name="Textfeld 38"/>
            <p:cNvSpPr txBox="1"/>
            <p:nvPr/>
          </p:nvSpPr>
          <p:spPr>
            <a:xfrm>
              <a:off x="7092280" y="3579981"/>
              <a:ext cx="1800200" cy="238013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de-DE" sz="1400" u="sng" dirty="0">
                  <a:solidFill>
                    <a:schemeClr val="tx1"/>
                  </a:solidFill>
                </a:rPr>
                <a:t>Dual-CCC</a:t>
              </a:r>
            </a:p>
            <a:p>
              <a:pPr>
                <a:spcAft>
                  <a:spcPts val="400"/>
                </a:spcAft>
              </a:pPr>
              <a:r>
                <a:rPr lang="de-DE" sz="1200" dirty="0">
                  <a:solidFill>
                    <a:schemeClr val="tx1"/>
                  </a:solidFill>
                </a:rPr>
                <a:t>Pros</a:t>
              </a: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>
                  <a:solidFill>
                    <a:schemeClr val="tx1"/>
                  </a:solidFill>
                </a:rPr>
                <a:t>magn. </a:t>
              </a:r>
              <a:r>
                <a:rPr lang="de-DE" sz="1200" dirty="0" err="1">
                  <a:solidFill>
                    <a:schemeClr val="tx1"/>
                  </a:solidFill>
                </a:rPr>
                <a:t>shielding</a:t>
              </a:r>
              <a:r>
                <a:rPr lang="de-DE" sz="1200" dirty="0">
                  <a:solidFill>
                    <a:schemeClr val="tx1"/>
                  </a:solidFill>
                </a:rPr>
                <a:t> (150 dB </a:t>
              </a:r>
              <a:r>
                <a:rPr lang="de-DE" sz="1200" dirty="0" err="1">
                  <a:solidFill>
                    <a:schemeClr val="tx1"/>
                  </a:solidFill>
                </a:rPr>
                <a:t>instead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of</a:t>
              </a:r>
              <a:r>
                <a:rPr lang="de-DE" sz="1200" dirty="0">
                  <a:solidFill>
                    <a:schemeClr val="tx1"/>
                  </a:solidFill>
                </a:rPr>
                <a:t> 75 dB)</a:t>
              </a: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 err="1">
                  <a:solidFill>
                    <a:schemeClr val="tx1"/>
                  </a:solidFill>
                </a:rPr>
                <a:t>lead</a:t>
              </a:r>
              <a:r>
                <a:rPr lang="de-DE" sz="1200" dirty="0">
                  <a:solidFill>
                    <a:schemeClr val="tx1"/>
                  </a:solidFill>
                </a:rPr>
                <a:t> / </a:t>
              </a:r>
              <a:r>
                <a:rPr lang="de-DE" sz="1200" dirty="0" err="1">
                  <a:solidFill>
                    <a:schemeClr val="tx1"/>
                  </a:solidFill>
                </a:rPr>
                <a:t>costs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>
                  <a:solidFill>
                    <a:schemeClr val="tx1"/>
                  </a:solidFill>
                </a:rPr>
                <a:t>easy </a:t>
              </a:r>
              <a:r>
                <a:rPr lang="de-DE" sz="1200" dirty="0" err="1">
                  <a:solidFill>
                    <a:schemeClr val="tx1"/>
                  </a:solidFill>
                </a:rPr>
                <a:t>manufacturing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 err="1">
                  <a:solidFill>
                    <a:schemeClr val="tx1"/>
                  </a:solidFill>
                </a:rPr>
                <a:t>two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stage</a:t>
              </a:r>
              <a:r>
                <a:rPr lang="de-DE" sz="1200" dirty="0">
                  <a:solidFill>
                    <a:schemeClr val="tx1"/>
                  </a:solidFill>
                </a:rPr>
                <a:t> SQUID</a:t>
              </a: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>
                  <a:solidFill>
                    <a:schemeClr val="tx1"/>
                  </a:solidFill>
                </a:rPr>
                <a:t>strong </a:t>
              </a:r>
              <a:r>
                <a:rPr lang="de-DE" sz="1200" dirty="0" err="1">
                  <a:solidFill>
                    <a:schemeClr val="tx1"/>
                  </a:solidFill>
                </a:rPr>
                <a:t>coupling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 err="1">
                  <a:solidFill>
                    <a:schemeClr val="tx1"/>
                  </a:solidFill>
                </a:rPr>
                <a:t>low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noise</a:t>
              </a:r>
              <a:r>
                <a:rPr lang="de-DE" sz="1200" dirty="0">
                  <a:solidFill>
                    <a:schemeClr val="tx1"/>
                  </a:solidFill>
                </a:rPr>
                <a:t> </a:t>
              </a:r>
              <a:r>
                <a:rPr lang="de-DE" sz="1200" dirty="0" err="1">
                  <a:solidFill>
                    <a:schemeClr val="tx1"/>
                  </a:solidFill>
                </a:rPr>
                <a:t>background</a:t>
              </a:r>
              <a:endParaRPr lang="de-DE" sz="1200" dirty="0">
                <a:solidFill>
                  <a:schemeClr val="tx1"/>
                </a:solidFill>
              </a:endParaRPr>
            </a:p>
            <a:p>
              <a:pPr marL="171450" indent="-171450">
                <a:spcAft>
                  <a:spcPts val="400"/>
                </a:spcAft>
                <a:buFontTx/>
                <a:buChar char="-"/>
              </a:pPr>
              <a:r>
                <a:rPr lang="de-DE" sz="1200" dirty="0" err="1">
                  <a:solidFill>
                    <a:schemeClr val="tx1"/>
                  </a:solidFill>
                </a:rPr>
                <a:t>redundancy</a:t>
              </a:r>
              <a:endParaRPr lang="de-DE" sz="1200" dirty="0">
                <a:solidFill>
                  <a:schemeClr val="tx1"/>
                </a:solidFill>
              </a:endParaRPr>
            </a:p>
          </p:txBody>
        </p:sp>
        <p:sp>
          <p:nvSpPr>
            <p:cNvPr id="40" name="Rechteck 39"/>
            <p:cNvSpPr/>
            <p:nvPr/>
          </p:nvSpPr>
          <p:spPr bwMode="auto">
            <a:xfrm>
              <a:off x="7003702" y="3501009"/>
              <a:ext cx="1854548" cy="2518792"/>
            </a:xfrm>
            <a:prstGeom prst="rect">
              <a:avLst/>
            </a:prstGeom>
            <a:noFill/>
            <a:ln w="317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itchFamily="3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99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512" y="1168197"/>
            <a:ext cx="4608512" cy="499710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Summary and Outlook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CCC focus at FAIR changed from storage rings to transport sections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FAIR Early Science … FS, FS+ scenarios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CCC-XD successfully operated in storage rings and transport lines,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spill measurement could be demonstrated, system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fullfills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FAIR requirements (almost)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Beamtime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in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Dec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 2023showed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capability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online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spill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analysis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Axial CCC type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shows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shielding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too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large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Dual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CCC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combines advantages of both CCC systems and will be our choice for FAIR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DCCC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recently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Jena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ready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Beamtime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in April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-   New thermal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(Mai 2024)</a:t>
            </a:r>
          </a:p>
          <a:p>
            <a:pPr>
              <a:spcBef>
                <a:spcPts val="600"/>
              </a:spcBef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-  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Liquefier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(June 2024)</a:t>
            </a:r>
          </a:p>
          <a:p>
            <a:pPr marL="171450" indent="-171450">
              <a:spcBef>
                <a:spcPts val="600"/>
              </a:spcBef>
              <a:buFontTx/>
              <a:buChar char="-"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FESA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and slow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all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filtering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online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SQUID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controls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spill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latin typeface="Arial" panose="020B0604020202020204" pitchFamily="34" charset="0"/>
                <a:cs typeface="Arial" panose="020B0604020202020204" pitchFamily="34" charset="0"/>
              </a:rPr>
              <a:t>optimization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932040" y="5888305"/>
            <a:ext cx="382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solidFill>
                  <a:schemeClr val="tx1"/>
                </a:solidFill>
              </a:rPr>
              <a:t>Calibration</a:t>
            </a:r>
            <a:r>
              <a:rPr lang="de-DE" sz="1200" dirty="0">
                <a:solidFill>
                  <a:schemeClr val="tx1"/>
                </a:solidFill>
              </a:rPr>
              <a:t> pulse </a:t>
            </a:r>
            <a:r>
              <a:rPr lang="de-DE" sz="1200" dirty="0" err="1">
                <a:solidFill>
                  <a:schemeClr val="tx1"/>
                </a:solidFill>
              </a:rPr>
              <a:t>measurement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with</a:t>
            </a:r>
            <a:r>
              <a:rPr lang="de-DE" sz="1200" dirty="0">
                <a:solidFill>
                  <a:schemeClr val="tx1"/>
                </a:solidFill>
              </a:rPr>
              <a:t> Dual CCC, Feb. 2024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91680" y="188640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Summary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 Outlook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15</a:t>
              </a: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2" name="Ellipse 1"/>
          <p:cNvSpPr/>
          <p:nvPr/>
        </p:nvSpPr>
        <p:spPr bwMode="auto">
          <a:xfrm>
            <a:off x="8592542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7393" y="908720"/>
            <a:ext cx="5203159" cy="25202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5455" y="3356992"/>
            <a:ext cx="5235097" cy="25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768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692275" y="188913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latin typeface="Arial" charset="0"/>
              </a:rPr>
              <a:t>CCC </a:t>
            </a:r>
            <a:r>
              <a:rPr lang="de-DE" altLang="de-DE" sz="1600" dirty="0" err="1">
                <a:latin typeface="Arial" charset="0"/>
              </a:rPr>
              <a:t>Collaboration</a:t>
            </a:r>
            <a:r>
              <a:rPr lang="de-DE" altLang="de-DE" sz="1600" dirty="0">
                <a:latin typeface="Arial" charset="0"/>
              </a:rPr>
              <a:t> 2015 - 2024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2699792" y="1341016"/>
            <a:ext cx="45624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1788" indent="-331788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spcBef>
                <a:spcPts val="45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HI Jena: T.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Stöhlker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, V. Tympel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2683197" y="1989088"/>
            <a:ext cx="61372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1788" indent="-331788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spcBef>
                <a:spcPts val="45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FSU Jena: [R. Neubert, P. Seidel] T. Köhler, J. Golm, F. Schmidl</a:t>
            </a:r>
          </a:p>
        </p:txBody>
      </p:sp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2699792" y="4939159"/>
            <a:ext cx="596602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1788" indent="-331788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spcBef>
                <a:spcPts val="45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GSI: L. Crescimbeni [D. Haider] T. Sieber, M. Schwickert </a:t>
            </a: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2699792" y="5469632"/>
            <a:ext cx="35655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1788" indent="-331788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spcBef>
                <a:spcPts val="45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HIT Heidelberg: A. Peters</a:t>
            </a:r>
          </a:p>
        </p:txBody>
      </p:sp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90" y="5393929"/>
            <a:ext cx="1765994" cy="55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4332982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5" y="5363270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772345"/>
            <a:ext cx="1079500" cy="90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49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4"/>
            <a:ext cx="1259260" cy="64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5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4796532"/>
            <a:ext cx="2087562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51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113907"/>
            <a:ext cx="676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557" name="Picture 2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896" y="2691327"/>
            <a:ext cx="1152872" cy="73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2699792" y="4291757"/>
            <a:ext cx="6038031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1788" indent="-331788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spcBef>
                <a:spcPts val="45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CERN: [M. Fernandes] J. Tan, T. Koettig</a:t>
            </a: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2681362" y="2882776"/>
            <a:ext cx="570706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1788" indent="-331788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spcBef>
                <a:spcPts val="45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IPHT: R. Stolz, M. Schmelz, V. Zakosarenko </a:t>
            </a:r>
          </a:p>
        </p:txBody>
      </p:sp>
      <p:sp>
        <p:nvSpPr>
          <p:cNvPr id="65560" name="Text Box 24"/>
          <p:cNvSpPr txBox="1">
            <a:spLocks noChangeArrowheads="1"/>
          </p:cNvSpPr>
          <p:nvPr/>
        </p:nvSpPr>
        <p:spPr bwMode="auto">
          <a:xfrm>
            <a:off x="2681362" y="3537833"/>
            <a:ext cx="5707062" cy="32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1788" indent="-331788"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1788" algn="l"/>
                <a:tab pos="779463" algn="l"/>
                <a:tab pos="1228725" algn="l"/>
                <a:tab pos="1677988" algn="l"/>
                <a:tab pos="2127250" algn="l"/>
                <a:tab pos="2576513" algn="l"/>
                <a:tab pos="3025775" algn="l"/>
                <a:tab pos="3475038" algn="l"/>
                <a:tab pos="3924300" algn="l"/>
                <a:tab pos="4373563" algn="l"/>
                <a:tab pos="4822825" algn="l"/>
                <a:tab pos="5272088" algn="l"/>
                <a:tab pos="5721350" algn="l"/>
                <a:tab pos="6170613" algn="l"/>
                <a:tab pos="6619875" algn="l"/>
                <a:tab pos="7069138" algn="l"/>
                <a:tab pos="7518400" algn="l"/>
                <a:tab pos="7967663" algn="l"/>
                <a:tab pos="8416925" algn="l"/>
                <a:tab pos="8866188" algn="l"/>
                <a:tab pos="9315450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spcBef>
                <a:spcPts val="450"/>
              </a:spcBef>
              <a:buClr>
                <a:srgbClr val="FDBB63"/>
              </a:buClr>
              <a:buFont typeface="Wingdings" charset="2"/>
              <a:buChar char=""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TEMF: H. De Gersem [N. Marsic] W. Müller </a:t>
            </a:r>
          </a:p>
        </p:txBody>
      </p:sp>
      <p:pic>
        <p:nvPicPr>
          <p:cNvPr id="65561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410645"/>
            <a:ext cx="1446213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2" name="Gruppieren 31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34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16</a:t>
              </a: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36" name="Ellipse 35"/>
          <p:cNvSpPr/>
          <p:nvPr/>
        </p:nvSpPr>
        <p:spPr bwMode="auto">
          <a:xfrm>
            <a:off x="8592542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597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915816" y="3098717"/>
            <a:ext cx="3511195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Thank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you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your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latin typeface="Arial" charset="0"/>
              </a:rPr>
              <a:t>attention</a:t>
            </a: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1784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3738563" y="3167063"/>
            <a:ext cx="1252564" cy="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2000" dirty="0">
                <a:solidFill>
                  <a:srgbClr val="000000"/>
                </a:solidFill>
                <a:latin typeface="Arial" charset="0"/>
              </a:rPr>
              <a:t>Appendix</a:t>
            </a: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350838" y="6448416"/>
            <a:ext cx="8613776" cy="365125"/>
            <a:chOff x="221" y="4062"/>
            <a:chExt cx="5426" cy="230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2245" y="4065"/>
              <a:ext cx="1633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8. Annual MT Meeting, DESY, Hamburg</a:t>
              </a:r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4831" y="4062"/>
              <a:ext cx="81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221" y="4062"/>
              <a:ext cx="102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September 27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2022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6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85319"/>
            <a:ext cx="3035832" cy="120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352425" y="1200150"/>
            <a:ext cx="429101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400" u="sng" dirty="0">
                <a:solidFill>
                  <a:srgbClr val="000000"/>
                </a:solidFill>
                <a:latin typeface="Arial" charset="0"/>
              </a:rPr>
              <a:t>SQUID </a:t>
            </a:r>
            <a:r>
              <a:rPr lang="de-DE" altLang="de-DE" sz="1400" u="sng" dirty="0" err="1">
                <a:solidFill>
                  <a:srgbClr val="000000"/>
                </a:solidFill>
                <a:latin typeface="Arial" charset="0"/>
              </a:rPr>
              <a:t>principle</a:t>
            </a:r>
            <a:r>
              <a:rPr lang="de-DE" altLang="de-DE" sz="1400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u="sng" dirty="0" err="1">
                <a:solidFill>
                  <a:srgbClr val="000000"/>
                </a:solidFill>
                <a:latin typeface="Arial" charset="0"/>
              </a:rPr>
              <a:t>uses</a:t>
            </a:r>
            <a:r>
              <a:rPr lang="de-DE" altLang="de-DE" sz="1400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u="sng" dirty="0" err="1">
                <a:solidFill>
                  <a:srgbClr val="000000"/>
                </a:solidFill>
                <a:latin typeface="Arial" charset="0"/>
              </a:rPr>
              <a:t>two</a:t>
            </a:r>
            <a:r>
              <a:rPr lang="de-DE" altLang="de-DE" sz="1400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u="sng" dirty="0" err="1">
                <a:solidFill>
                  <a:srgbClr val="000000"/>
                </a:solidFill>
                <a:latin typeface="Arial" charset="0"/>
              </a:rPr>
              <a:t>quantum</a:t>
            </a:r>
            <a:r>
              <a:rPr lang="de-DE" altLang="de-DE" sz="1400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u="sng" dirty="0" err="1">
                <a:solidFill>
                  <a:srgbClr val="000000"/>
                </a:solidFill>
                <a:latin typeface="Arial" charset="0"/>
              </a:rPr>
              <a:t>effects</a:t>
            </a:r>
            <a:r>
              <a:rPr lang="de-DE" altLang="de-DE" sz="1400" u="sng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>
              <a:buClrTx/>
              <a:buFontTx/>
              <a:buNone/>
            </a:pPr>
            <a:endParaRPr lang="de-DE" altLang="de-DE" sz="1600" u="sng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600" b="1" dirty="0">
                <a:solidFill>
                  <a:srgbClr val="FF0000"/>
                </a:solidFill>
                <a:latin typeface="Arial" charset="0"/>
              </a:rPr>
              <a:t>Josephson </a:t>
            </a:r>
            <a:r>
              <a:rPr lang="de-DE" altLang="de-DE" sz="1600" b="1" dirty="0" err="1">
                <a:solidFill>
                  <a:srgbClr val="FF0000"/>
                </a:solidFill>
                <a:latin typeface="Arial" charset="0"/>
              </a:rPr>
              <a:t>Effect</a:t>
            </a:r>
            <a:r>
              <a:rPr lang="de-DE" altLang="de-DE" sz="1600" b="1" dirty="0">
                <a:solidFill>
                  <a:srgbClr val="FF0000"/>
                </a:solidFill>
                <a:latin typeface="Arial" charset="0"/>
              </a:rPr>
              <a:t>           </a:t>
            </a:r>
            <a:r>
              <a:rPr lang="de-DE" altLang="de-DE" sz="1600" b="1" dirty="0" err="1">
                <a:solidFill>
                  <a:srgbClr val="FF0000"/>
                </a:solidFill>
                <a:latin typeface="Arial" charset="0"/>
              </a:rPr>
              <a:t>Flux</a:t>
            </a:r>
            <a:r>
              <a:rPr lang="de-DE" altLang="de-DE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de-DE" altLang="de-DE" sz="1600" b="1" dirty="0" err="1">
                <a:solidFill>
                  <a:srgbClr val="FF0000"/>
                </a:solidFill>
                <a:latin typeface="Arial" charset="0"/>
              </a:rPr>
              <a:t>Quantisation</a:t>
            </a:r>
            <a:endParaRPr lang="de-DE" altLang="de-DE" sz="1600" b="1" dirty="0">
              <a:solidFill>
                <a:srgbClr val="FF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endParaRPr lang="de-DE" altLang="de-DE" sz="16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692275" y="188913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latin typeface="Arial" charset="0"/>
              </a:rPr>
              <a:t>CCC Working </a:t>
            </a:r>
            <a:r>
              <a:rPr lang="de-DE" altLang="de-DE" sz="1600" dirty="0" err="1">
                <a:latin typeface="Arial" charset="0"/>
              </a:rPr>
              <a:t>Principle</a:t>
            </a:r>
            <a:r>
              <a:rPr lang="de-DE" altLang="de-DE" sz="1600" dirty="0">
                <a:latin typeface="Arial" charset="0"/>
              </a:rPr>
              <a:t> II</a:t>
            </a:r>
          </a:p>
        </p:txBody>
      </p:sp>
      <p:sp>
        <p:nvSpPr>
          <p:cNvPr id="51203" name="Line 3"/>
          <p:cNvSpPr>
            <a:spLocks noChangeShapeType="1"/>
          </p:cNvSpPr>
          <p:nvPr/>
        </p:nvSpPr>
        <p:spPr bwMode="auto">
          <a:xfrm>
            <a:off x="4643438" y="908050"/>
            <a:ext cx="1587" cy="1441450"/>
          </a:xfrm>
          <a:prstGeom prst="line">
            <a:avLst/>
          </a:prstGeom>
          <a:noFill/>
          <a:ln w="25560" cap="sq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25" y="1196975"/>
            <a:ext cx="428625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844824"/>
            <a:ext cx="5268913" cy="224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7089775" y="2519363"/>
            <a:ext cx="1909763" cy="215900"/>
          </a:xfrm>
          <a:prstGeom prst="rect">
            <a:avLst/>
          </a:prstGeom>
          <a:noFill/>
          <a:ln w="19080" cap="sq">
            <a:solidFill>
              <a:srgbClr val="1F497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800" i="1">
                <a:solidFill>
                  <a:srgbClr val="000000"/>
                </a:solidFill>
                <a:latin typeface="Arial" charset="0"/>
              </a:rPr>
              <a:t>Courtesy R. L. Fagaly, Tristan Techn.</a:t>
            </a:r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6932636" y="3395587"/>
            <a:ext cx="471488" cy="792163"/>
          </a:xfrm>
          <a:prstGeom prst="ellipse">
            <a:avLst/>
          </a:prstGeom>
          <a:solidFill>
            <a:srgbClr val="FDBB63">
              <a:alpha val="12999"/>
            </a:srgbClr>
          </a:solidFill>
          <a:ln w="93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5148064" y="3068960"/>
            <a:ext cx="2589213" cy="2682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Matching</a:t>
            </a: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 Transformer</a:t>
            </a: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 rot="16200000">
            <a:off x="6553200" y="3865563"/>
            <a:ext cx="1219200" cy="3308350"/>
          </a:xfrm>
          <a:prstGeom prst="rect">
            <a:avLst/>
          </a:prstGeom>
          <a:solidFill>
            <a:srgbClr val="FFFFFF"/>
          </a:solidFill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51213" name="Group 13"/>
          <p:cNvGrpSpPr>
            <a:grpSpLocks/>
          </p:cNvGrpSpPr>
          <p:nvPr/>
        </p:nvGrpSpPr>
        <p:grpSpPr bwMode="auto">
          <a:xfrm>
            <a:off x="5592762" y="4965700"/>
            <a:ext cx="3135311" cy="1076325"/>
            <a:chOff x="3523" y="3128"/>
            <a:chExt cx="1975" cy="678"/>
          </a:xfrm>
        </p:grpSpPr>
        <p:pic>
          <p:nvPicPr>
            <p:cNvPr id="51214" name="Picture 1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" y="3362"/>
              <a:ext cx="1951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15" name="Rectangle 15"/>
            <p:cNvSpPr>
              <a:spLocks noChangeArrowheads="1"/>
            </p:cNvSpPr>
            <p:nvPr/>
          </p:nvSpPr>
          <p:spPr bwMode="auto">
            <a:xfrm>
              <a:off x="3523" y="3128"/>
              <a:ext cx="990" cy="16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de-DE" altLang="de-DE" sz="1200" u="sng" dirty="0">
                  <a:solidFill>
                    <a:srgbClr val="000000"/>
                  </a:solidFill>
                  <a:latin typeface="Arial" charset="0"/>
                </a:rPr>
                <a:t>SQUID </a:t>
              </a:r>
              <a:r>
                <a:rPr lang="de-DE" altLang="de-DE" sz="1200" u="sng" dirty="0" err="1">
                  <a:solidFill>
                    <a:srgbClr val="000000"/>
                  </a:solidFill>
                  <a:latin typeface="Arial" charset="0"/>
                </a:rPr>
                <a:t>Cartridge</a:t>
              </a:r>
              <a:endParaRPr lang="de-DE" altLang="de-DE" sz="1200" u="sng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51217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4" y="3933056"/>
            <a:ext cx="4211464" cy="246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2" name="Text Box 22"/>
          <p:cNvSpPr txBox="1">
            <a:spLocks noChangeArrowheads="1"/>
          </p:cNvSpPr>
          <p:nvPr/>
        </p:nvSpPr>
        <p:spPr bwMode="auto">
          <a:xfrm>
            <a:off x="92275" y="4588540"/>
            <a:ext cx="1353642" cy="101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endParaRPr lang="de-DE" altLang="de-DE" sz="1200" u="sng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endParaRPr lang="de-DE" altLang="de-DE" sz="1200" u="sng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Schematic</a:t>
            </a: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buClrTx/>
              <a:buFontTx/>
              <a:buNone/>
            </a:pP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 FLL /SQUID </a:t>
            </a:r>
          </a:p>
          <a:p>
            <a:pPr>
              <a:buClrTx/>
              <a:buFontTx/>
              <a:buNone/>
            </a:pP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electronics</a:t>
            </a:r>
            <a:endParaRPr lang="de-DE" altLang="de-DE" sz="1200" u="sng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5510535" y="3019425"/>
            <a:ext cx="3309937" cy="1509713"/>
          </a:xfrm>
          <a:prstGeom prst="rect">
            <a:avLst/>
          </a:prstGeom>
          <a:noFill/>
          <a:ln w="25560" cap="sq">
            <a:solidFill>
              <a:srgbClr val="385D8A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6" name="Gruppieren 35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37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38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39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40" name="Ellipse 39"/>
          <p:cNvSpPr/>
          <p:nvPr/>
        </p:nvSpPr>
        <p:spPr bwMode="auto">
          <a:xfrm>
            <a:off x="8551490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522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1835696" y="1916832"/>
            <a:ext cx="5832648" cy="295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2400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r>
              <a:rPr lang="de-DE" altLang="de-DE" sz="2400" u="sng" dirty="0">
                <a:solidFill>
                  <a:schemeClr val="accent2">
                    <a:lumMod val="50000"/>
                  </a:schemeClr>
                </a:solidFill>
              </a:rPr>
              <a:t>Outline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de-DE" altLang="de-DE" sz="2000" dirty="0">
                <a:solidFill>
                  <a:srgbClr val="000000"/>
                </a:solidFill>
              </a:rPr>
              <a:t> </a:t>
            </a:r>
            <a:endParaRPr lang="de-DE" altLang="de-DE" sz="16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Font typeface="Calibri" pitchFamily="32" charset="0"/>
              <a:buChar char="-"/>
            </a:pPr>
            <a:r>
              <a:rPr lang="de-DE" altLang="de-DE" sz="1600" dirty="0">
                <a:solidFill>
                  <a:srgbClr val="000000"/>
                </a:solidFill>
              </a:rPr>
              <a:t> CCCs at FAIR, Motivation </a:t>
            </a:r>
            <a:r>
              <a:rPr lang="de-DE" altLang="de-DE" sz="1600" dirty="0" err="1">
                <a:solidFill>
                  <a:srgbClr val="000000"/>
                </a:solidFill>
              </a:rPr>
              <a:t>and</a:t>
            </a:r>
            <a:r>
              <a:rPr lang="de-DE" altLang="de-DE" sz="1600" dirty="0">
                <a:solidFill>
                  <a:srgbClr val="000000"/>
                </a:solidFill>
              </a:rPr>
              <a:t>  </a:t>
            </a:r>
            <a:r>
              <a:rPr lang="de-DE" altLang="de-DE" sz="1600" dirty="0" err="1">
                <a:solidFill>
                  <a:srgbClr val="000000"/>
                </a:solidFill>
              </a:rPr>
              <a:t>working</a:t>
            </a:r>
            <a:r>
              <a:rPr lang="de-DE" altLang="de-DE" sz="1600" dirty="0">
                <a:solidFill>
                  <a:srgbClr val="000000"/>
                </a:solidFill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</a:rPr>
              <a:t>Principle</a:t>
            </a:r>
            <a:endParaRPr lang="de-DE" altLang="de-DE" sz="16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Font typeface="Calibri" pitchFamily="32" charset="0"/>
              <a:buChar char="-"/>
            </a:pPr>
            <a:r>
              <a:rPr lang="de-DE" altLang="de-DE" sz="1600" dirty="0">
                <a:solidFill>
                  <a:srgbClr val="000000"/>
                </a:solidFill>
              </a:rPr>
              <a:t> Laboratory Tests </a:t>
            </a:r>
            <a:r>
              <a:rPr lang="de-DE" altLang="de-DE" sz="1600" dirty="0" err="1">
                <a:solidFill>
                  <a:srgbClr val="000000"/>
                </a:solidFill>
              </a:rPr>
              <a:t>and</a:t>
            </a:r>
            <a:r>
              <a:rPr lang="de-DE" altLang="de-DE" sz="1600" dirty="0">
                <a:solidFill>
                  <a:srgbClr val="000000"/>
                </a:solidFill>
              </a:rPr>
              <a:t> Operation in CRYRING@ESR</a:t>
            </a:r>
          </a:p>
          <a:p>
            <a:pPr>
              <a:lnSpc>
                <a:spcPct val="150000"/>
              </a:lnSpc>
              <a:buFont typeface="Calibri" pitchFamily="32" charset="0"/>
              <a:buChar char="-"/>
            </a:pPr>
            <a:r>
              <a:rPr lang="de-DE" altLang="de-DE" sz="1600" dirty="0">
                <a:solidFill>
                  <a:srgbClr val="000000"/>
                </a:solidFill>
              </a:rPr>
              <a:t> Measurement </a:t>
            </a:r>
            <a:r>
              <a:rPr lang="de-DE" altLang="de-DE" sz="1600" dirty="0" err="1">
                <a:solidFill>
                  <a:srgbClr val="000000"/>
                </a:solidFill>
              </a:rPr>
              <a:t>Campaign</a:t>
            </a:r>
            <a:r>
              <a:rPr lang="de-DE" altLang="de-DE" sz="1600" dirty="0">
                <a:solidFill>
                  <a:srgbClr val="000000"/>
                </a:solidFill>
              </a:rPr>
              <a:t> 2023</a:t>
            </a:r>
          </a:p>
          <a:p>
            <a:pPr>
              <a:lnSpc>
                <a:spcPct val="150000"/>
              </a:lnSpc>
              <a:buFont typeface="Calibri" pitchFamily="32" charset="0"/>
              <a:buChar char="-"/>
            </a:pPr>
            <a:r>
              <a:rPr lang="de-DE" altLang="de-DE" sz="1600" dirty="0">
                <a:solidFill>
                  <a:srgbClr val="000000"/>
                </a:solidFill>
              </a:rPr>
              <a:t> Alternative CCC </a:t>
            </a:r>
            <a:r>
              <a:rPr lang="de-DE" altLang="de-DE" sz="1600" dirty="0" err="1">
                <a:solidFill>
                  <a:srgbClr val="000000"/>
                </a:solidFill>
              </a:rPr>
              <a:t>Types</a:t>
            </a:r>
            <a:r>
              <a:rPr lang="de-DE" altLang="de-DE" sz="1600" dirty="0">
                <a:solidFill>
                  <a:srgbClr val="000000"/>
                </a:solidFill>
              </a:rPr>
              <a:t>, Pros </a:t>
            </a:r>
            <a:r>
              <a:rPr lang="de-DE" altLang="de-DE" sz="1600" dirty="0" err="1">
                <a:solidFill>
                  <a:srgbClr val="000000"/>
                </a:solidFill>
              </a:rPr>
              <a:t>and</a:t>
            </a:r>
            <a:r>
              <a:rPr lang="de-DE" altLang="de-DE" sz="1600" dirty="0">
                <a:solidFill>
                  <a:srgbClr val="000000"/>
                </a:solidFill>
              </a:rPr>
              <a:t> </a:t>
            </a:r>
            <a:r>
              <a:rPr lang="de-DE" altLang="de-DE" sz="1600" dirty="0" err="1">
                <a:solidFill>
                  <a:srgbClr val="000000"/>
                </a:solidFill>
              </a:rPr>
              <a:t>Cons</a:t>
            </a:r>
            <a:endParaRPr lang="de-DE" altLang="de-DE" sz="1600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buFont typeface="Calibri" pitchFamily="32" charset="0"/>
              <a:buChar char="-"/>
            </a:pPr>
            <a:r>
              <a:rPr lang="de-DE" altLang="de-DE" sz="1600" dirty="0">
                <a:solidFill>
                  <a:srgbClr val="000000"/>
                </a:solidFill>
              </a:rPr>
              <a:t> Summary </a:t>
            </a:r>
            <a:r>
              <a:rPr lang="de-DE" altLang="de-DE" sz="1600" dirty="0" err="1">
                <a:solidFill>
                  <a:srgbClr val="000000"/>
                </a:solidFill>
              </a:rPr>
              <a:t>and</a:t>
            </a:r>
            <a:r>
              <a:rPr lang="de-DE" altLang="de-DE" sz="1600" dirty="0">
                <a:solidFill>
                  <a:srgbClr val="000000"/>
                </a:solidFill>
              </a:rPr>
              <a:t> Outlook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15" name="Ellipse 14"/>
          <p:cNvSpPr/>
          <p:nvPr/>
        </p:nvSpPr>
        <p:spPr bwMode="auto">
          <a:xfrm>
            <a:off x="8551490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692275" y="188913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dirty="0">
                <a:latin typeface="Arial" charset="0"/>
              </a:rPr>
              <a:t>CCC Working </a:t>
            </a:r>
            <a:r>
              <a:rPr lang="de-DE" altLang="de-DE" dirty="0" err="1">
                <a:latin typeface="Arial" charset="0"/>
              </a:rPr>
              <a:t>Principle</a:t>
            </a:r>
            <a:r>
              <a:rPr lang="de-DE" altLang="de-DE" dirty="0">
                <a:latin typeface="Arial" charset="0"/>
              </a:rPr>
              <a:t> II</a:t>
            </a:r>
          </a:p>
        </p:txBody>
      </p:sp>
      <p:pic>
        <p:nvPicPr>
          <p:cNvPr id="8" name="image12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43808" y="1151890"/>
            <a:ext cx="5076825" cy="161226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206365"/>
            <a:ext cx="3268990" cy="2988725"/>
          </a:xfrm>
          <a:prstGeom prst="rect">
            <a:avLst/>
          </a:prstGeom>
        </p:spPr>
      </p:pic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247520" y="1148112"/>
            <a:ext cx="2520279" cy="184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Evolution </a:t>
            </a:r>
            <a:r>
              <a:rPr lang="de-DE" altLang="de-DE" sz="1400" dirty="0" err="1">
                <a:solidFill>
                  <a:srgbClr val="000000"/>
                </a:solidFill>
                <a:latin typeface="Arial" charset="0"/>
              </a:rPr>
              <a:t>from</a:t>
            </a: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latin typeface="Arial" charset="0"/>
              </a:rPr>
              <a:t>cylindrical</a:t>
            </a: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latin typeface="Arial" charset="0"/>
              </a:rPr>
              <a:t>over</a:t>
            </a: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latin typeface="Arial" charset="0"/>
              </a:rPr>
              <a:t>coaxial</a:t>
            </a: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latin typeface="Arial" charset="0"/>
              </a:rPr>
              <a:t>tp</a:t>
            </a: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latin typeface="Arial" charset="0"/>
              </a:rPr>
              <a:t>meandrical</a:t>
            </a: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dirty="0" err="1">
                <a:solidFill>
                  <a:srgbClr val="000000"/>
                </a:solidFill>
                <a:latin typeface="Arial" charset="0"/>
              </a:rPr>
              <a:t>shielding</a:t>
            </a:r>
            <a:endParaRPr lang="de-DE" altLang="de-DE" sz="14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endParaRPr lang="de-DE" altLang="de-DE" sz="1200" u="sng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Analytical </a:t>
            </a: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approach</a:t>
            </a: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by</a:t>
            </a: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 PTB:</a:t>
            </a:r>
          </a:p>
          <a:p>
            <a:pPr>
              <a:buClrTx/>
              <a:buFontTx/>
              <a:buNone/>
            </a:pPr>
            <a:endParaRPr lang="de-DE" altLang="de-DE" sz="1200" u="sng" dirty="0">
              <a:solidFill>
                <a:srgbClr val="000000"/>
              </a:solidFill>
              <a:latin typeface="Arial" charset="0"/>
            </a:endParaRPr>
          </a:p>
          <a:p>
            <a:pPr marL="171450" indent="-171450">
              <a:buClrTx/>
              <a:buFont typeface="Wingdings" panose="05000000000000000000" pitchFamily="2" charset="2"/>
              <a:buChar char="à"/>
            </a:pP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Damping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is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function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of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radius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ratio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(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R</a:t>
            </a:r>
            <a:r>
              <a:rPr lang="de-DE" altLang="de-DE" sz="1200" baseline="-25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out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/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R</a:t>
            </a:r>
            <a:r>
              <a:rPr lang="de-DE" altLang="de-DE" sz="1200" baseline="-250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in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)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and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number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of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meanders</a:t>
            </a:r>
            <a:endParaRPr lang="de-DE" altLang="de-DE" sz="12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6861622" y="3356992"/>
            <a:ext cx="2030858" cy="2864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COMSOL +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Microwave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- Studio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calculations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field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penetration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into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shielding</a:t>
            </a:r>
            <a:endParaRPr lang="de-DE" altLang="de-DE" sz="12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endParaRPr lang="de-DE" altLang="de-DE" sz="1200" u="sng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endParaRPr lang="de-DE" altLang="de-DE" sz="1200" u="sng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Example</a:t>
            </a: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 Dipol </a:t>
            </a:r>
            <a:r>
              <a:rPr lang="de-DE" altLang="de-DE" sz="1200" u="sng" dirty="0" err="1">
                <a:solidFill>
                  <a:srgbClr val="000000"/>
                </a:solidFill>
                <a:latin typeface="Arial" charset="0"/>
              </a:rPr>
              <a:t>field</a:t>
            </a:r>
            <a:r>
              <a:rPr lang="de-DE" altLang="de-DE" sz="1200" u="sng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>
              <a:buClrTx/>
              <a:buFontTx/>
              <a:buNone/>
            </a:pPr>
            <a:endParaRPr lang="de-DE" altLang="de-DE" sz="1200" u="sng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</a:pP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Attenuation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achieved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pPr>
              <a:buClrTx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~150 dB</a:t>
            </a:r>
          </a:p>
          <a:p>
            <a:pPr>
              <a:buClrTx/>
            </a:pPr>
            <a:endParaRPr lang="de-DE" altLang="de-DE" sz="12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BUT:</a:t>
            </a:r>
          </a:p>
          <a:p>
            <a:pPr>
              <a:buClrTx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Beam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field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(10nA): 50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fT</a:t>
            </a:r>
            <a:endParaRPr lang="de-DE" altLang="de-DE" sz="12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Earth magn.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field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: 50 µT  </a:t>
            </a:r>
          </a:p>
          <a:p>
            <a:pPr>
              <a:buClrTx/>
              <a:buFontTx/>
              <a:buNone/>
            </a:pPr>
            <a:endParaRPr lang="de-DE" altLang="de-DE" sz="1200" u="sng" dirty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4" name="Gerade Verbindung mit Pfeil 3"/>
          <p:cNvCxnSpPr/>
          <p:nvPr/>
        </p:nvCxnSpPr>
        <p:spPr bwMode="auto">
          <a:xfrm flipV="1">
            <a:off x="2339752" y="5085184"/>
            <a:ext cx="288032" cy="36004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2195736" y="4763376"/>
            <a:ext cx="1035421" cy="309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400" b="1" dirty="0" err="1">
                <a:solidFill>
                  <a:srgbClr val="FF0000"/>
                </a:solidFill>
                <a:latin typeface="Arial" charset="0"/>
              </a:rPr>
              <a:t>to</a:t>
            </a:r>
            <a:r>
              <a:rPr lang="de-DE" altLang="de-DE" sz="1400" b="1" dirty="0">
                <a:solidFill>
                  <a:srgbClr val="FF0000"/>
                </a:solidFill>
                <a:latin typeface="Arial" charset="0"/>
              </a:rPr>
              <a:t> SQUID</a:t>
            </a:r>
          </a:p>
        </p:txBody>
      </p:sp>
      <p:pic>
        <p:nvPicPr>
          <p:cNvPr id="9" name="Grafik 8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04583"/>
            <a:ext cx="3580527" cy="25922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"/>
          <p:cNvGrpSpPr>
            <a:grpSpLocks/>
          </p:cNvGrpSpPr>
          <p:nvPr/>
        </p:nvGrpSpPr>
        <p:grpSpPr bwMode="auto">
          <a:xfrm>
            <a:off x="350838" y="6448416"/>
            <a:ext cx="8613776" cy="365125"/>
            <a:chOff x="221" y="4062"/>
            <a:chExt cx="5426" cy="230"/>
          </a:xfrm>
        </p:grpSpPr>
        <p:sp>
          <p:nvSpPr>
            <p:cNvPr id="16" name="Text Box 2"/>
            <p:cNvSpPr txBox="1">
              <a:spLocks noChangeArrowheads="1"/>
            </p:cNvSpPr>
            <p:nvPr/>
          </p:nvSpPr>
          <p:spPr bwMode="auto">
            <a:xfrm>
              <a:off x="2245" y="4065"/>
              <a:ext cx="1722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8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Annual MT Meeting, DESY, Hamburg</a:t>
              </a:r>
            </a:p>
          </p:txBody>
        </p:sp>
        <p:sp>
          <p:nvSpPr>
            <p:cNvPr id="17" name="Text Box 3"/>
            <p:cNvSpPr txBox="1">
              <a:spLocks noChangeArrowheads="1"/>
            </p:cNvSpPr>
            <p:nvPr/>
          </p:nvSpPr>
          <p:spPr bwMode="auto">
            <a:xfrm>
              <a:off x="4831" y="4062"/>
              <a:ext cx="81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21" y="4062"/>
              <a:ext cx="102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September 27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561412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904" y="3650519"/>
            <a:ext cx="1845784" cy="2462276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92275" y="188913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dirty="0" err="1">
                <a:latin typeface="Arial" charset="0"/>
              </a:rPr>
              <a:t>Production</a:t>
            </a:r>
            <a:r>
              <a:rPr lang="de-DE" altLang="de-DE" dirty="0">
                <a:latin typeface="Arial" charset="0"/>
              </a:rPr>
              <a:t> </a:t>
            </a:r>
            <a:r>
              <a:rPr lang="de-DE" altLang="de-DE" dirty="0" err="1">
                <a:latin typeface="Arial" charset="0"/>
              </a:rPr>
              <a:t>of</a:t>
            </a:r>
            <a:r>
              <a:rPr lang="de-DE" altLang="de-DE" dirty="0">
                <a:latin typeface="Arial" charset="0"/>
              </a:rPr>
              <a:t> </a:t>
            </a:r>
            <a:r>
              <a:rPr lang="de-DE" altLang="de-DE" dirty="0" err="1">
                <a:latin typeface="Arial" charset="0"/>
              </a:rPr>
              <a:t>the</a:t>
            </a:r>
            <a:r>
              <a:rPr lang="de-DE" altLang="de-DE" dirty="0">
                <a:latin typeface="Arial" charset="0"/>
              </a:rPr>
              <a:t> CRYRING </a:t>
            </a:r>
            <a:r>
              <a:rPr lang="de-DE" altLang="de-DE" dirty="0" err="1">
                <a:latin typeface="Arial" charset="0"/>
              </a:rPr>
              <a:t>Cryostat</a:t>
            </a:r>
            <a:endParaRPr lang="de-DE" altLang="de-DE" dirty="0"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697" y="1290962"/>
            <a:ext cx="2805691" cy="210426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267" y="1373991"/>
            <a:ext cx="2694985" cy="20212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912" y="3633742"/>
            <a:ext cx="1845784" cy="24622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1124745"/>
            <a:ext cx="1715717" cy="228876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683568" y="3067645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743492" y="3079744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He-</a:t>
            </a:r>
            <a:r>
              <a:rPr lang="de-DE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de-D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009697" y="2933565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</a:p>
          <a:p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796416" y="5651130"/>
            <a:ext cx="109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He-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MLI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08085" y="5639851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tubing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MLI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600" y="3633742"/>
            <a:ext cx="1872241" cy="2497571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2205778" y="5669648"/>
            <a:ext cx="1058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Windows</a:t>
            </a:r>
          </a:p>
          <a:p>
            <a:r>
              <a:rPr lang="de-DE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mounted</a:t>
            </a:r>
            <a:endParaRPr lang="de-D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1"/>
          <p:cNvGrpSpPr>
            <a:grpSpLocks/>
          </p:cNvGrpSpPr>
          <p:nvPr/>
        </p:nvGrpSpPr>
        <p:grpSpPr bwMode="auto">
          <a:xfrm>
            <a:off x="350838" y="6448416"/>
            <a:ext cx="8613776" cy="365125"/>
            <a:chOff x="221" y="4062"/>
            <a:chExt cx="5426" cy="230"/>
          </a:xfrm>
        </p:grpSpPr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2245" y="4065"/>
              <a:ext cx="1722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8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Annual MT Meeting, DESY, Hamburg</a:t>
              </a:r>
            </a:p>
          </p:txBody>
        </p:sp>
        <p:sp>
          <p:nvSpPr>
            <p:cNvPr id="25" name="Text Box 3"/>
            <p:cNvSpPr txBox="1">
              <a:spLocks noChangeArrowheads="1"/>
            </p:cNvSpPr>
            <p:nvPr/>
          </p:nvSpPr>
          <p:spPr bwMode="auto">
            <a:xfrm>
              <a:off x="4831" y="4062"/>
              <a:ext cx="81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</a:t>
              </a:r>
            </a:p>
          </p:txBody>
        </p:sp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221" y="4062"/>
              <a:ext cx="102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September 27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1659927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1692275" y="188913"/>
            <a:ext cx="521970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dirty="0" err="1">
                <a:latin typeface="Arial" charset="0"/>
              </a:rPr>
              <a:t>Temperature</a:t>
            </a:r>
            <a:r>
              <a:rPr lang="de-DE" altLang="de-DE" dirty="0">
                <a:latin typeface="Arial" charset="0"/>
              </a:rPr>
              <a:t> / </a:t>
            </a:r>
            <a:r>
              <a:rPr lang="de-DE" altLang="de-DE" dirty="0" err="1">
                <a:latin typeface="Arial" charset="0"/>
              </a:rPr>
              <a:t>Pressure</a:t>
            </a:r>
            <a:r>
              <a:rPr lang="de-DE" altLang="de-DE" dirty="0">
                <a:latin typeface="Arial" charset="0"/>
              </a:rPr>
              <a:t> Offset Drift</a:t>
            </a:r>
          </a:p>
        </p:txBody>
      </p:sp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22263" y="1008063"/>
            <a:ext cx="3997325" cy="3079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400" u="sng" dirty="0">
                <a:solidFill>
                  <a:srgbClr val="000000"/>
                </a:solidFill>
                <a:latin typeface="Arial" charset="0"/>
              </a:rPr>
              <a:t>Offset </a:t>
            </a:r>
            <a:r>
              <a:rPr lang="de-DE" altLang="de-DE" sz="1400" u="sng" dirty="0" err="1">
                <a:solidFill>
                  <a:srgbClr val="000000"/>
                </a:solidFill>
                <a:latin typeface="Arial" charset="0"/>
              </a:rPr>
              <a:t>temperature</a:t>
            </a:r>
            <a:r>
              <a:rPr lang="de-DE" altLang="de-DE" sz="1400" u="sng" dirty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de-DE" altLang="de-DE" sz="1400" u="sng" dirty="0" err="1">
                <a:solidFill>
                  <a:srgbClr val="000000"/>
                </a:solidFill>
                <a:latin typeface="Arial" charset="0"/>
              </a:rPr>
              <a:t>pressure</a:t>
            </a:r>
            <a:r>
              <a:rPr lang="de-DE" altLang="de-DE" sz="1400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400" u="sng" dirty="0" err="1">
                <a:solidFill>
                  <a:srgbClr val="000000"/>
                </a:solidFill>
                <a:latin typeface="Arial" charset="0"/>
              </a:rPr>
              <a:t>dependence</a:t>
            </a:r>
            <a:endParaRPr lang="de-DE" altLang="de-DE" sz="1400" u="sng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endParaRPr lang="de-DE" altLang="de-DE" sz="1200" u="sng" dirty="0">
              <a:solidFill>
                <a:srgbClr val="000000"/>
              </a:solidFill>
              <a:latin typeface="Arial" charset="0"/>
            </a:endParaRPr>
          </a:p>
          <a:p>
            <a:pPr marL="171450" indent="-171450">
              <a:buClrTx/>
              <a:buFontTx/>
              <a:buChar char="-"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Baseline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drift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~1nA/s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observed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during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beam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tests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curve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flattens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when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thermal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equilibrum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is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reached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171450" indent="-171450">
              <a:buClrTx/>
              <a:buFontTx/>
              <a:buChar char="-"/>
            </a:pPr>
            <a:endParaRPr lang="de-DE" altLang="de-DE" sz="1200" dirty="0">
              <a:solidFill>
                <a:srgbClr val="000000"/>
              </a:solidFill>
              <a:latin typeface="Arial" charset="0"/>
            </a:endParaRPr>
          </a:p>
          <a:p>
            <a:pPr marL="171450" indent="-171450">
              <a:buClrTx/>
              <a:buFontTx/>
              <a:buChar char="-"/>
            </a:pP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If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T/P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effect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, high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relevance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due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to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backpressure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+</a:t>
            </a:r>
          </a:p>
          <a:p>
            <a:pPr>
              <a:buClrTx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fluctuations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from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recovery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lines</a:t>
            </a:r>
            <a:endParaRPr lang="de-DE" altLang="de-DE" sz="1200" dirty="0">
              <a:solidFill>
                <a:srgbClr val="000000"/>
              </a:solidFill>
              <a:latin typeface="Arial" charset="0"/>
            </a:endParaRPr>
          </a:p>
          <a:p>
            <a:pPr marL="171450" indent="-171450">
              <a:buClrTx/>
              <a:buFont typeface="Wingdings"/>
              <a:buChar char="à"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offline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tests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with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closed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exhaust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line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buClrTx/>
            </a:pPr>
            <a:endParaRPr lang="de-DE" altLang="de-DE" sz="12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-  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Effect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investigated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at Jena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with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'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anticryostat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'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setup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decoupling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T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P</a:t>
            </a:r>
          </a:p>
          <a:p>
            <a:pPr>
              <a:buClrTx/>
              <a:buFontTx/>
              <a:buNone/>
            </a:pPr>
            <a:endParaRPr lang="de-DE" altLang="de-DE" sz="1200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Tx/>
              <a:buNone/>
            </a:pP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Reason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identified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as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T-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dependent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inductance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variation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buClrTx/>
              <a:buFontTx/>
              <a:buNone/>
            </a:pPr>
            <a:endParaRPr lang="de-DE" altLang="de-DE" sz="1200" dirty="0">
              <a:solidFill>
                <a:srgbClr val="000000"/>
              </a:solidFill>
              <a:latin typeface="Arial" charset="0"/>
              <a:sym typeface="Wingdings" panose="05000000000000000000" pitchFamily="2" charset="2"/>
            </a:endParaRPr>
          </a:p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  <a:sym typeface="Wingdings" panose="05000000000000000000" pitchFamily="2" charset="2"/>
              </a:rPr>
              <a:t>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can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this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be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avoided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 ? </a:t>
            </a:r>
            <a:r>
              <a:rPr lang="de-DE" altLang="de-DE" sz="1200" dirty="0">
                <a:solidFill>
                  <a:schemeClr val="tx1"/>
                </a:solidFill>
                <a:latin typeface="Arial" charset="0"/>
                <a:sym typeface="Wingdings" panose="05000000000000000000" pitchFamily="2" charset="2"/>
              </a:rPr>
              <a:t></a:t>
            </a:r>
            <a:r>
              <a:rPr lang="de-DE" altLang="de-DE" sz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chemeClr val="tx1"/>
                </a:solidFill>
                <a:latin typeface="Arial" charset="0"/>
              </a:rPr>
              <a:t>coreless</a:t>
            </a:r>
            <a:r>
              <a:rPr lang="de-DE" altLang="de-DE" sz="1200" dirty="0">
                <a:solidFill>
                  <a:schemeClr val="tx1"/>
                </a:solidFill>
                <a:latin typeface="Arial" charset="0"/>
              </a:rPr>
              <a:t> CCC ?</a:t>
            </a:r>
          </a:p>
          <a:p>
            <a:pPr>
              <a:buClrTx/>
              <a:buFontTx/>
              <a:buNone/>
            </a:pPr>
            <a:endParaRPr lang="de-DE" altLang="de-DE" sz="12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932" y="1052736"/>
            <a:ext cx="37465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94" y="3997796"/>
            <a:ext cx="2808312" cy="225777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45024"/>
            <a:ext cx="2952965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350838" y="6448425"/>
            <a:ext cx="8464550" cy="360363"/>
            <a:chOff x="221" y="4062"/>
            <a:chExt cx="5332" cy="227"/>
          </a:xfrm>
        </p:grpSpPr>
        <p:sp>
          <p:nvSpPr>
            <p:cNvPr id="13" name="Text Box 2"/>
            <p:cNvSpPr txBox="1">
              <a:spLocks noChangeArrowheads="1"/>
            </p:cNvSpPr>
            <p:nvPr/>
          </p:nvSpPr>
          <p:spPr bwMode="auto">
            <a:xfrm>
              <a:off x="2426" y="4062"/>
              <a:ext cx="122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GSI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Accelerator</a:t>
              </a:r>
              <a:r>
                <a:rPr lang="de-DE" altLang="de-DE" sz="1200" dirty="0">
                  <a:solidFill>
                    <a:srgbClr val="000000"/>
                  </a:solidFill>
                </a:rPr>
                <a:t> Salon</a:t>
              </a:r>
            </a:p>
          </p:txBody>
        </p:sp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4737" y="4062"/>
              <a:ext cx="81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>
                  <a:solidFill>
                    <a:srgbClr val="000000"/>
                  </a:solidFill>
                </a:rPr>
                <a:t>Thomas Sieber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221" y="4062"/>
              <a:ext cx="102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26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608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82" y="1986131"/>
            <a:ext cx="3150853" cy="2529004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651150" y="4681549"/>
            <a:ext cx="162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Signal from helium</a:t>
            </a:r>
          </a:p>
          <a:p>
            <a:r>
              <a:rPr lang="en-US" sz="1400" dirty="0">
                <a:solidFill>
                  <a:schemeClr val="tx1"/>
                </a:solidFill>
              </a:rPr>
              <a:t>refrigerator (1.4 Hz)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477946" y="2398380"/>
            <a:ext cx="1080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Dipole ramp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169" y="4626353"/>
            <a:ext cx="1526258" cy="1167474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7477947" y="2793642"/>
            <a:ext cx="1227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deterministic:</a:t>
            </a:r>
          </a:p>
          <a:p>
            <a:r>
              <a:rPr lang="en-US" sz="1200" dirty="0">
                <a:solidFill>
                  <a:schemeClr val="tx1"/>
                </a:solidFill>
              </a:rPr>
              <a:t>subtracted using</a:t>
            </a:r>
            <a:br>
              <a:rPr lang="en-US" sz="1200" dirty="0">
                <a:solidFill>
                  <a:schemeClr val="tx1"/>
                </a:solidFill>
              </a:rPr>
            </a:br>
            <a:r>
              <a:rPr lang="en-US" sz="1200" dirty="0">
                <a:solidFill>
                  <a:schemeClr val="tx1"/>
                </a:solidFill>
              </a:rPr>
              <a:t>transfer function</a:t>
            </a: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696" y="4648191"/>
            <a:ext cx="1497711" cy="1145637"/>
          </a:xfrm>
          <a:prstGeom prst="rect">
            <a:avLst/>
          </a:prstGeom>
        </p:spPr>
      </p:pic>
      <p:sp>
        <p:nvSpPr>
          <p:cNvPr id="27" name="Textfeld 26"/>
          <p:cNvSpPr txBox="1"/>
          <p:nvPr/>
        </p:nvSpPr>
        <p:spPr>
          <a:xfrm>
            <a:off x="5565030" y="5703639"/>
            <a:ext cx="1889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calculated from</a:t>
            </a:r>
          </a:p>
          <a:p>
            <a:r>
              <a:rPr lang="en-US" sz="1200" dirty="0">
                <a:solidFill>
                  <a:schemeClr val="tx1"/>
                </a:solidFill>
              </a:rPr>
              <a:t>background measurements</a:t>
            </a:r>
            <a:endParaRPr lang="de-DE" sz="1200" dirty="0">
              <a:solidFill>
                <a:schemeClr val="tx1"/>
              </a:solidFill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37" y="4721866"/>
            <a:ext cx="1276527" cy="976448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5240091" y="5001383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6975243" y="50013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=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148527" y="4466808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dipole field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803480" y="4466808"/>
            <a:ext cx="1227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transfer function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652160" y="4466808"/>
            <a:ext cx="857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correction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48389" y="5370716"/>
            <a:ext cx="1797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(no mechanical coupling!)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1691680" y="188640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Beam Operation: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Pertubations</a:t>
            </a: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 Filters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582405" y="1023763"/>
            <a:ext cx="397897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disturbances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liquefier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pulse +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de-D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ramp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5064355" y="1479126"/>
            <a:ext cx="317762" cy="384753"/>
          </a:xfrm>
          <a:prstGeom prst="straightConnector1">
            <a:avLst/>
          </a:prstGeom>
          <a:solidFill>
            <a:srgbClr val="00B8FF"/>
          </a:solidFill>
          <a:ln w="698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 Verbindung mit Pfeil 39"/>
          <p:cNvCxnSpPr/>
          <p:nvPr/>
        </p:nvCxnSpPr>
        <p:spPr bwMode="auto">
          <a:xfrm flipH="1">
            <a:off x="3254542" y="1477249"/>
            <a:ext cx="333774" cy="387646"/>
          </a:xfrm>
          <a:prstGeom prst="straightConnector1">
            <a:avLst/>
          </a:prstGeom>
          <a:solidFill>
            <a:srgbClr val="00B8FF"/>
          </a:solidFill>
          <a:ln w="698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3" name="Grafik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2" y="2050205"/>
            <a:ext cx="2989421" cy="2449976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212007" y="2200983"/>
            <a:ext cx="498855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800" dirty="0">
                <a:solidFill>
                  <a:schemeClr val="tx1"/>
                </a:solidFill>
              </a:rPr>
              <a:t>(Origin)</a:t>
            </a:r>
            <a:endParaRPr lang="en-US" sz="800" dirty="0">
              <a:solidFill>
                <a:schemeClr val="tx1"/>
              </a:solidFill>
            </a:endParaRPr>
          </a:p>
        </p:txBody>
      </p:sp>
      <p:grpSp>
        <p:nvGrpSpPr>
          <p:cNvPr id="51" name="Gruppieren 50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52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53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55" name="Ellipse 54"/>
          <p:cNvSpPr/>
          <p:nvPr/>
        </p:nvSpPr>
        <p:spPr bwMode="auto">
          <a:xfrm>
            <a:off x="8592542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599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619250" y="188913"/>
            <a:ext cx="5313363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dirty="0">
                <a:latin typeface="Arial" charset="0"/>
              </a:rPr>
              <a:t>Investigation </a:t>
            </a:r>
            <a:r>
              <a:rPr lang="de-DE" altLang="de-DE" dirty="0" err="1">
                <a:latin typeface="Arial" charset="0"/>
              </a:rPr>
              <a:t>of</a:t>
            </a:r>
            <a:r>
              <a:rPr lang="de-DE" altLang="de-DE" dirty="0">
                <a:latin typeface="Arial" charset="0"/>
              </a:rPr>
              <a:t> </a:t>
            </a:r>
            <a:r>
              <a:rPr lang="de-DE" altLang="de-DE" dirty="0" err="1">
                <a:latin typeface="Arial" charset="0"/>
              </a:rPr>
              <a:t>new</a:t>
            </a:r>
            <a:r>
              <a:rPr lang="de-DE" altLang="de-DE" dirty="0">
                <a:latin typeface="Arial" charset="0"/>
              </a:rPr>
              <a:t> </a:t>
            </a:r>
            <a:r>
              <a:rPr lang="de-DE" altLang="de-DE" dirty="0" err="1">
                <a:latin typeface="Arial" charset="0"/>
              </a:rPr>
              <a:t>Shielding</a:t>
            </a:r>
            <a:r>
              <a:rPr lang="de-DE" altLang="de-DE" dirty="0">
                <a:latin typeface="Arial" charset="0"/>
              </a:rPr>
              <a:t> Design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49250" y="1052513"/>
            <a:ext cx="3078385" cy="258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4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</a:t>
            </a:r>
            <a:r>
              <a:rPr lang="de-DE" altLang="de-DE" sz="1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r>
              <a:rPr lang="de-DE" altLang="de-DE" sz="1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altLang="de-DE" sz="1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MWS </a:t>
            </a:r>
            <a:r>
              <a:rPr lang="de-DE" altLang="de-DE" sz="14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altLang="de-DE" sz="1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Tx/>
              <a:buFontTx/>
              <a:buNone/>
            </a:pPr>
            <a:r>
              <a:rPr lang="de-DE" altLang="de-DE" sz="1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r>
              <a:rPr lang="de-DE" altLang="de-DE" sz="14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shielding</a:t>
            </a:r>
            <a:r>
              <a:rPr lang="de-DE" altLang="de-DE" sz="1400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400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de-DE" altLang="de-DE" sz="1400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de-DE" altLang="de-DE" sz="1400" u="sng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de-DE" altLang="de-DE" sz="12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  <a:r>
              <a:rPr lang="de-DE" altLang="de-DE" sz="12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buClrTx/>
              <a:buFontTx/>
              <a:buNone/>
            </a:pPr>
            <a:endParaRPr lang="de-DE" altLang="de-DE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Material =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diamagnet</a:t>
            </a:r>
            <a:endParaRPr lang="de-DE" altLang="de-DE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de-DE" altLang="de-DE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currents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toroid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not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included</a:t>
            </a:r>
            <a:endParaRPr lang="de-DE" altLang="de-DE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de-DE" altLang="de-DE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Homogeneous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endParaRPr lang="de-DE" altLang="de-DE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endParaRPr lang="de-DE" altLang="de-DE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Real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meander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geometry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de-DE" altLang="de-DE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Tx/>
              <a:buFontTx/>
              <a:buNone/>
            </a:pPr>
            <a:endParaRPr lang="de-DE" altLang="de-DE" sz="1200" dirty="0">
              <a:solidFill>
                <a:srgbClr val="000000"/>
              </a:solidFill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728456" y="3293836"/>
            <a:ext cx="6995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'classic'</a:t>
            </a: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788024" y="3290661"/>
            <a:ext cx="58737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'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outer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'</a:t>
            </a: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5578326" y="3290661"/>
            <a:ext cx="5778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'</a:t>
            </a:r>
            <a:r>
              <a:rPr lang="de-DE" altLang="de-DE" sz="1200" dirty="0" err="1">
                <a:solidFill>
                  <a:srgbClr val="000000"/>
                </a:solidFill>
                <a:latin typeface="Arial" charset="0"/>
              </a:rPr>
              <a:t>inner</a:t>
            </a:r>
            <a:r>
              <a:rPr lang="de-DE" altLang="de-DE" sz="1200" dirty="0">
                <a:solidFill>
                  <a:srgbClr val="000000"/>
                </a:solidFill>
                <a:latin typeface="Arial" charset="0"/>
              </a:rPr>
              <a:t>'</a:t>
            </a:r>
          </a:p>
        </p:txBody>
      </p:sp>
      <p:grpSp>
        <p:nvGrpSpPr>
          <p:cNvPr id="58376" name="Group 8"/>
          <p:cNvGrpSpPr>
            <a:grpSpLocks/>
          </p:cNvGrpSpPr>
          <p:nvPr/>
        </p:nvGrpSpPr>
        <p:grpSpPr bwMode="auto">
          <a:xfrm>
            <a:off x="6225242" y="1107757"/>
            <a:ext cx="2732087" cy="2319338"/>
            <a:chOff x="3929" y="698"/>
            <a:chExt cx="1721" cy="1461"/>
          </a:xfrm>
        </p:grpSpPr>
        <p:pic>
          <p:nvPicPr>
            <p:cNvPr id="58377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" y="698"/>
              <a:ext cx="1721" cy="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8378" name="AutoShape 10"/>
            <p:cNvSpPr>
              <a:spLocks noChangeArrowheads="1"/>
            </p:cNvSpPr>
            <p:nvPr/>
          </p:nvSpPr>
          <p:spPr bwMode="auto">
            <a:xfrm>
              <a:off x="5264" y="1540"/>
              <a:ext cx="187" cy="83"/>
            </a:xfrm>
            <a:prstGeom prst="roundRect">
              <a:avLst>
                <a:gd name="adj" fmla="val 119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58379" name="Text Box 11"/>
            <p:cNvSpPr txBox="1">
              <a:spLocks noChangeArrowheads="1"/>
            </p:cNvSpPr>
            <p:nvPr/>
          </p:nvSpPr>
          <p:spPr bwMode="auto">
            <a:xfrm>
              <a:off x="5207" y="1480"/>
              <a:ext cx="367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>
                  <a:solidFill>
                    <a:srgbClr val="000000"/>
                  </a:solidFill>
                  <a:latin typeface="Times New Roman" pitchFamily="16" charset="0"/>
                </a:rPr>
                <a:t>classic</a:t>
              </a:r>
            </a:p>
          </p:txBody>
        </p:sp>
      </p:grpSp>
      <p:sp>
        <p:nvSpPr>
          <p:cNvPr id="58383" name="Text Box 15"/>
          <p:cNvSpPr txBox="1">
            <a:spLocks noChangeArrowheads="1"/>
          </p:cNvSpPr>
          <p:nvPr/>
        </p:nvSpPr>
        <p:spPr bwMode="auto">
          <a:xfrm>
            <a:off x="300038" y="3797892"/>
            <a:ext cx="3285428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Shielding</a:t>
            </a:r>
            <a:r>
              <a:rPr lang="de-DE" altLang="de-DE" sz="12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lang="de-DE" altLang="de-DE" sz="12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2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2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2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FAIR </a:t>
            </a:r>
            <a:r>
              <a:rPr lang="de-DE" altLang="de-DE" sz="1200" b="1" u="sng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de-DE" sz="12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CCC</a:t>
            </a:r>
            <a:endParaRPr lang="de-DE" altLang="de-DE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3131840" y="4149080"/>
            <a:ext cx="2744787" cy="2095500"/>
            <a:chOff x="3348038" y="1557338"/>
            <a:chExt cx="2744787" cy="2095500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1557338"/>
              <a:ext cx="2744787" cy="2095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3744913" y="2420888"/>
              <a:ext cx="401370" cy="248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000" b="1" dirty="0">
                  <a:solidFill>
                    <a:srgbClr val="000000"/>
                  </a:solidFill>
                  <a:latin typeface="Arial" charset="0"/>
                </a:rPr>
                <a:t>GSI</a:t>
              </a:r>
            </a:p>
          </p:txBody>
        </p:sp>
        <p:sp>
          <p:nvSpPr>
            <p:cNvPr id="32" name="Text Box 16"/>
            <p:cNvSpPr txBox="1">
              <a:spLocks noChangeArrowheads="1"/>
            </p:cNvSpPr>
            <p:nvPr/>
          </p:nvSpPr>
          <p:spPr bwMode="auto">
            <a:xfrm>
              <a:off x="4213225" y="2708920"/>
              <a:ext cx="358775" cy="2460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000" b="1" dirty="0">
                  <a:solidFill>
                    <a:srgbClr val="000000"/>
                  </a:solidFill>
                  <a:latin typeface="Arial" charset="0"/>
                </a:rPr>
                <a:t>AD</a:t>
              </a:r>
            </a:p>
          </p:txBody>
        </p:sp>
        <p:sp>
          <p:nvSpPr>
            <p:cNvPr id="33" name="Text Box 17"/>
            <p:cNvSpPr txBox="1">
              <a:spLocks noChangeArrowheads="1"/>
            </p:cNvSpPr>
            <p:nvPr/>
          </p:nvSpPr>
          <p:spPr bwMode="auto">
            <a:xfrm>
              <a:off x="5076056" y="2246833"/>
              <a:ext cx="471487" cy="2460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000" b="1" dirty="0">
                  <a:solidFill>
                    <a:srgbClr val="000000"/>
                  </a:solidFill>
                  <a:latin typeface="Arial" charset="0"/>
                </a:rPr>
                <a:t>FAIR</a:t>
              </a:r>
            </a:p>
          </p:txBody>
        </p:sp>
        <p:sp>
          <p:nvSpPr>
            <p:cNvPr id="34" name="Stern mit 5 Zacken 33"/>
            <p:cNvSpPr/>
            <p:nvPr/>
          </p:nvSpPr>
          <p:spPr bwMode="auto">
            <a:xfrm>
              <a:off x="3802320" y="2140476"/>
              <a:ext cx="147896" cy="147896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itchFamily="32" charset="0"/>
              </a:endParaRPr>
            </a:p>
          </p:txBody>
        </p:sp>
        <p:sp>
          <p:nvSpPr>
            <p:cNvPr id="35" name="Stern mit 5 Zacken 34"/>
            <p:cNvSpPr/>
            <p:nvPr/>
          </p:nvSpPr>
          <p:spPr bwMode="auto">
            <a:xfrm>
              <a:off x="4297620" y="2285256"/>
              <a:ext cx="147896" cy="147896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itchFamily="32" charset="0"/>
              </a:endParaRPr>
            </a:p>
          </p:txBody>
        </p:sp>
        <p:sp>
          <p:nvSpPr>
            <p:cNvPr id="36" name="Stern mit 5 Zacken 35"/>
            <p:cNvSpPr/>
            <p:nvPr/>
          </p:nvSpPr>
          <p:spPr bwMode="auto">
            <a:xfrm>
              <a:off x="5220072" y="2420888"/>
              <a:ext cx="147896" cy="147896"/>
            </a:xfrm>
            <a:prstGeom prst="star5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itchFamily="32" charset="0"/>
              </a:endParaRPr>
            </a:p>
          </p:txBody>
        </p:sp>
      </p:grp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102179" y="4365104"/>
            <a:ext cx="2701679" cy="154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34963" indent="-334963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spcBef>
                <a:spcPts val="350"/>
              </a:spcBef>
              <a:buClr>
                <a:srgbClr val="333333"/>
              </a:buClr>
              <a:buFont typeface="Arial" charset="0"/>
              <a:buChar char="-"/>
            </a:pP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Attenuation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decreases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for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br>
              <a:rPr lang="de-DE" altLang="de-DE" sz="1200" dirty="0">
                <a:solidFill>
                  <a:srgbClr val="333333"/>
                </a:solidFill>
                <a:latin typeface="Arial" charset="0"/>
              </a:rPr>
            </a:b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larger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R</a:t>
            </a:r>
            <a:r>
              <a:rPr lang="de-DE" altLang="de-DE" sz="1200" baseline="-25000" dirty="0" err="1">
                <a:solidFill>
                  <a:srgbClr val="333333"/>
                </a:solidFill>
                <a:latin typeface="Arial" charset="0"/>
              </a:rPr>
              <a:t>in</a:t>
            </a:r>
            <a:endParaRPr lang="de-DE" altLang="de-DE" sz="1200" baseline="-25000" dirty="0">
              <a:solidFill>
                <a:srgbClr val="333333"/>
              </a:solidFill>
              <a:latin typeface="Arial" charset="0"/>
            </a:endParaRPr>
          </a:p>
          <a:p>
            <a:pPr>
              <a:spcBef>
                <a:spcPts val="350"/>
              </a:spcBef>
              <a:buClr>
                <a:srgbClr val="333333"/>
              </a:buClr>
              <a:buFont typeface="Arial" charset="0"/>
              <a:buChar char="-"/>
            </a:pP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For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given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R</a:t>
            </a:r>
            <a:r>
              <a:rPr lang="de-DE" altLang="de-DE" sz="1200" baseline="-25000" dirty="0" err="1">
                <a:solidFill>
                  <a:srgbClr val="333333"/>
                </a:solidFill>
                <a:latin typeface="Arial" charset="0"/>
              </a:rPr>
              <a:t>in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: </a:t>
            </a:r>
            <a:br>
              <a:rPr lang="de-DE" altLang="de-DE" sz="1200" dirty="0">
                <a:solidFill>
                  <a:srgbClr val="333333"/>
                </a:solidFill>
                <a:latin typeface="Arial" charset="0"/>
              </a:rPr>
            </a:b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Attenuation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increases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for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br>
              <a:rPr lang="de-DE" altLang="de-DE" sz="1200" dirty="0">
                <a:solidFill>
                  <a:srgbClr val="333333"/>
                </a:solidFill>
                <a:latin typeface="Arial" charset="0"/>
              </a:rPr>
            </a:b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larger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R</a:t>
            </a:r>
            <a:r>
              <a:rPr lang="de-DE" altLang="de-DE" sz="1200" baseline="-25000" dirty="0" err="1">
                <a:solidFill>
                  <a:srgbClr val="333333"/>
                </a:solidFill>
                <a:latin typeface="Arial" charset="0"/>
              </a:rPr>
              <a:t>out</a:t>
            </a:r>
            <a:endParaRPr lang="de-DE" altLang="de-DE" sz="1200" baseline="-25000" dirty="0">
              <a:solidFill>
                <a:srgbClr val="333333"/>
              </a:solidFill>
              <a:latin typeface="Arial" charset="0"/>
            </a:endParaRPr>
          </a:p>
          <a:p>
            <a:pPr>
              <a:spcBef>
                <a:spcPts val="350"/>
              </a:spcBef>
              <a:buClr>
                <a:srgbClr val="333333"/>
              </a:buClr>
              <a:buFont typeface="Arial" charset="0"/>
              <a:buChar char="-"/>
            </a:pP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R</a:t>
            </a:r>
            <a:r>
              <a:rPr lang="de-DE" altLang="de-DE" sz="1200" baseline="-25000" dirty="0" err="1">
                <a:solidFill>
                  <a:srgbClr val="333333"/>
                </a:solidFill>
                <a:latin typeface="Arial" charset="0"/>
              </a:rPr>
              <a:t>out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related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to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total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shield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mass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</a:p>
          <a:p>
            <a:pPr>
              <a:spcBef>
                <a:spcPts val="350"/>
              </a:spcBef>
              <a:buClr>
                <a:srgbClr val="333333"/>
              </a:buClr>
              <a:buFont typeface="Arial" charset="0"/>
              <a:buNone/>
            </a:pP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      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and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cryostat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dimensions</a:t>
            </a:r>
            <a:endParaRPr lang="de-DE" altLang="de-DE" sz="1200" dirty="0">
              <a:solidFill>
                <a:srgbClr val="333333"/>
              </a:solidFill>
              <a:latin typeface="Arial" charset="0"/>
            </a:endParaRP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6164263" y="4184650"/>
            <a:ext cx="2871787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34963" indent="-334963"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3349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spcBef>
                <a:spcPts val="350"/>
              </a:spcBef>
              <a:buClr>
                <a:srgbClr val="333333"/>
              </a:buClr>
              <a:buFont typeface="Arial" charset="0"/>
              <a:buChar char="-"/>
            </a:pP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Number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of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meanders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increases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attenuation</a:t>
            </a:r>
            <a:endParaRPr lang="de-DE" altLang="de-DE" sz="1200" dirty="0">
              <a:solidFill>
                <a:srgbClr val="333333"/>
              </a:solidFill>
              <a:latin typeface="Arial" charset="0"/>
            </a:endParaRPr>
          </a:p>
          <a:p>
            <a:pPr>
              <a:spcBef>
                <a:spcPts val="350"/>
              </a:spcBef>
              <a:buClr>
                <a:srgbClr val="333333"/>
              </a:buClr>
              <a:buFont typeface="Arial" charset="0"/>
              <a:buChar char="-"/>
            </a:pP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CCC-Prototype: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R</a:t>
            </a:r>
            <a:r>
              <a:rPr lang="de-DE" altLang="de-DE" sz="1200" baseline="-25000" dirty="0" err="1">
                <a:solidFill>
                  <a:srgbClr val="333333"/>
                </a:solidFill>
                <a:latin typeface="Arial" charset="0"/>
              </a:rPr>
              <a:t>in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=75 mm,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R</a:t>
            </a:r>
            <a:r>
              <a:rPr lang="de-DE" altLang="de-DE" sz="1200" baseline="-25000" dirty="0" err="1">
                <a:solidFill>
                  <a:srgbClr val="333333"/>
                </a:solidFill>
                <a:latin typeface="Arial" charset="0"/>
              </a:rPr>
              <a:t>out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=125 mm </a:t>
            </a:r>
            <a:r>
              <a:rPr lang="de-DE" altLang="de-DE" sz="1200" dirty="0">
                <a:solidFill>
                  <a:srgbClr val="333333"/>
                </a:solidFill>
                <a:latin typeface="Wingdings" charset="2"/>
              </a:rPr>
              <a:t>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FF0000"/>
                </a:solidFill>
                <a:latin typeface="Arial" charset="0"/>
              </a:rPr>
              <a:t>Att</a:t>
            </a:r>
            <a:r>
              <a:rPr lang="de-DE" altLang="de-DE" sz="1200" dirty="0">
                <a:solidFill>
                  <a:srgbClr val="FF0000"/>
                </a:solidFill>
                <a:latin typeface="Arial" charset="0"/>
              </a:rPr>
              <a:t>. 108 dB</a:t>
            </a:r>
          </a:p>
          <a:p>
            <a:pPr>
              <a:spcBef>
                <a:spcPts val="350"/>
              </a:spcBef>
              <a:buClr>
                <a:srgbClr val="333333"/>
              </a:buClr>
              <a:buFont typeface="Arial" charset="0"/>
              <a:buChar char="-"/>
            </a:pP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FAIR-CCC: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R</a:t>
            </a:r>
            <a:r>
              <a:rPr lang="de-DE" altLang="de-DE" sz="1200" baseline="-25000" dirty="0" err="1">
                <a:solidFill>
                  <a:srgbClr val="333333"/>
                </a:solidFill>
                <a:latin typeface="Arial" charset="0"/>
              </a:rPr>
              <a:t>in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= 125 mm,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R</a:t>
            </a:r>
            <a:r>
              <a:rPr lang="de-DE" altLang="de-DE" sz="1200" baseline="-25000" dirty="0" err="1">
                <a:solidFill>
                  <a:srgbClr val="333333"/>
                </a:solidFill>
                <a:latin typeface="Arial" charset="0"/>
              </a:rPr>
              <a:t>out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=175 mm </a:t>
            </a:r>
            <a:r>
              <a:rPr lang="de-DE" altLang="de-DE" sz="1200" dirty="0">
                <a:solidFill>
                  <a:srgbClr val="333333"/>
                </a:solidFill>
                <a:latin typeface="Wingdings" charset="2"/>
              </a:rPr>
              <a:t>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FF0000"/>
                </a:solidFill>
                <a:latin typeface="Arial" charset="0"/>
              </a:rPr>
              <a:t>Att</a:t>
            </a:r>
            <a:r>
              <a:rPr lang="de-DE" altLang="de-DE" sz="1200" dirty="0">
                <a:solidFill>
                  <a:srgbClr val="FF0000"/>
                </a:solidFill>
                <a:latin typeface="Arial" charset="0"/>
              </a:rPr>
              <a:t>. ~ 80 dB</a:t>
            </a:r>
          </a:p>
          <a:p>
            <a:pPr>
              <a:spcBef>
                <a:spcPts val="350"/>
              </a:spcBef>
              <a:buClrTx/>
              <a:buFontTx/>
              <a:buNone/>
            </a:pPr>
            <a:r>
              <a:rPr lang="de-DE" altLang="de-DE" sz="1200" dirty="0">
                <a:solidFill>
                  <a:srgbClr val="333333"/>
                </a:solidFill>
                <a:latin typeface="Wingdings" charset="2"/>
              </a:rPr>
              <a:t>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  4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more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meanders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required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for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comparable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attenuation</a:t>
            </a:r>
            <a:endParaRPr lang="de-DE" altLang="de-DE" sz="1200" dirty="0">
              <a:solidFill>
                <a:srgbClr val="333333"/>
              </a:solidFill>
              <a:latin typeface="Arial" charset="0"/>
            </a:endParaRP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78" y="1165817"/>
            <a:ext cx="2716091" cy="2124844"/>
          </a:xfrm>
          <a:prstGeom prst="rect">
            <a:avLst/>
          </a:prstGeom>
        </p:spPr>
      </p:pic>
      <p:grpSp>
        <p:nvGrpSpPr>
          <p:cNvPr id="46" name="Group 1"/>
          <p:cNvGrpSpPr>
            <a:grpSpLocks/>
          </p:cNvGrpSpPr>
          <p:nvPr/>
        </p:nvGrpSpPr>
        <p:grpSpPr bwMode="auto">
          <a:xfrm>
            <a:off x="350838" y="6448425"/>
            <a:ext cx="8464550" cy="360363"/>
            <a:chOff x="221" y="4062"/>
            <a:chExt cx="5332" cy="227"/>
          </a:xfrm>
        </p:grpSpPr>
        <p:sp>
          <p:nvSpPr>
            <p:cNvPr id="47" name="Text Box 2"/>
            <p:cNvSpPr txBox="1">
              <a:spLocks noChangeArrowheads="1"/>
            </p:cNvSpPr>
            <p:nvPr/>
          </p:nvSpPr>
          <p:spPr bwMode="auto">
            <a:xfrm>
              <a:off x="2426" y="4062"/>
              <a:ext cx="122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HIJ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Semiannual</a:t>
              </a:r>
              <a:r>
                <a:rPr lang="de-DE" altLang="de-DE" sz="1200" dirty="0">
                  <a:solidFill>
                    <a:srgbClr val="000000"/>
                  </a:solidFill>
                </a:rPr>
                <a:t> Palaver</a:t>
              </a:r>
            </a:p>
          </p:txBody>
        </p:sp>
        <p:sp>
          <p:nvSpPr>
            <p:cNvPr id="48" name="Text Box 3"/>
            <p:cNvSpPr txBox="1">
              <a:spLocks noChangeArrowheads="1"/>
            </p:cNvSpPr>
            <p:nvPr/>
          </p:nvSpPr>
          <p:spPr bwMode="auto">
            <a:xfrm>
              <a:off x="4737" y="4062"/>
              <a:ext cx="81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>
                  <a:solidFill>
                    <a:srgbClr val="000000"/>
                  </a:solidFill>
                </a:rPr>
                <a:t>Thomas Sieber</a:t>
              </a:r>
            </a:p>
          </p:txBody>
        </p: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221" y="4062"/>
              <a:ext cx="102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6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October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2021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1"/>
          <p:cNvGrpSpPr>
            <a:grpSpLocks/>
          </p:cNvGrpSpPr>
          <p:nvPr/>
        </p:nvGrpSpPr>
        <p:grpSpPr bwMode="auto">
          <a:xfrm>
            <a:off x="350838" y="6448425"/>
            <a:ext cx="8464550" cy="360363"/>
            <a:chOff x="221" y="4062"/>
            <a:chExt cx="5332" cy="227"/>
          </a:xfrm>
        </p:grpSpPr>
        <p:sp>
          <p:nvSpPr>
            <p:cNvPr id="57" name="Text Box 2"/>
            <p:cNvSpPr txBox="1">
              <a:spLocks noChangeArrowheads="1"/>
            </p:cNvSpPr>
            <p:nvPr/>
          </p:nvSpPr>
          <p:spPr bwMode="auto">
            <a:xfrm>
              <a:off x="2426" y="4062"/>
              <a:ext cx="122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GSI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Accelerator</a:t>
              </a:r>
              <a:r>
                <a:rPr lang="de-DE" altLang="de-DE" sz="1200" dirty="0">
                  <a:solidFill>
                    <a:srgbClr val="000000"/>
                  </a:solidFill>
                </a:rPr>
                <a:t> Salon</a:t>
              </a:r>
            </a:p>
          </p:txBody>
        </p:sp>
        <p:sp>
          <p:nvSpPr>
            <p:cNvPr id="59" name="Text Box 3"/>
            <p:cNvSpPr txBox="1">
              <a:spLocks noChangeArrowheads="1"/>
            </p:cNvSpPr>
            <p:nvPr/>
          </p:nvSpPr>
          <p:spPr bwMode="auto">
            <a:xfrm>
              <a:off x="4737" y="4062"/>
              <a:ext cx="81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>
                  <a:solidFill>
                    <a:srgbClr val="000000"/>
                  </a:solidFill>
                </a:rPr>
                <a:t>Thomas Sieber</a:t>
              </a:r>
            </a:p>
          </p:txBody>
        </p:sp>
        <p:sp>
          <p:nvSpPr>
            <p:cNvPr id="60" name="Text Box 4"/>
            <p:cNvSpPr txBox="1">
              <a:spLocks noChangeArrowheads="1"/>
            </p:cNvSpPr>
            <p:nvPr/>
          </p:nvSpPr>
          <p:spPr bwMode="auto">
            <a:xfrm>
              <a:off x="221" y="4062"/>
              <a:ext cx="102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26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2020</a:t>
              </a:r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92275" y="188913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dirty="0">
                <a:latin typeface="Arial" charset="0"/>
              </a:rPr>
              <a:t>Laboratory Tests: </a:t>
            </a:r>
            <a:r>
              <a:rPr lang="de-DE" altLang="de-DE" dirty="0" err="1">
                <a:latin typeface="Arial" charset="0"/>
              </a:rPr>
              <a:t>Comparison</a:t>
            </a:r>
            <a:r>
              <a:rPr lang="de-DE" altLang="de-DE" dirty="0">
                <a:latin typeface="Arial" charset="0"/>
              </a:rPr>
              <a:t> </a:t>
            </a:r>
            <a:r>
              <a:rPr lang="de-DE" altLang="de-DE" dirty="0" err="1">
                <a:latin typeface="Arial" charset="0"/>
              </a:rPr>
              <a:t>of</a:t>
            </a:r>
            <a:r>
              <a:rPr lang="de-DE" altLang="de-DE" dirty="0">
                <a:latin typeface="Arial" charset="0"/>
              </a:rPr>
              <a:t> CCC </a:t>
            </a:r>
            <a:r>
              <a:rPr lang="de-DE" altLang="de-DE" dirty="0" err="1">
                <a:latin typeface="Arial" charset="0"/>
              </a:rPr>
              <a:t>Types</a:t>
            </a:r>
            <a:endParaRPr lang="de-DE" altLang="de-DE" dirty="0">
              <a:latin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8" y="3573016"/>
            <a:ext cx="3823716" cy="266429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9" y="1057900"/>
            <a:ext cx="3823716" cy="2592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09" y="2774262"/>
            <a:ext cx="2449908" cy="183743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0247" y="3067171"/>
            <a:ext cx="2467179" cy="185038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1630" y="4897981"/>
            <a:ext cx="1476369" cy="110727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436" y="1136770"/>
            <a:ext cx="2036958" cy="152771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39233"/>
            <a:ext cx="2033673" cy="152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806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1619250" y="188913"/>
            <a:ext cx="5313363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dirty="0">
                <a:latin typeface="Arial" charset="0"/>
              </a:rPr>
              <a:t>SQUID Development</a:t>
            </a:r>
          </a:p>
        </p:txBody>
      </p:sp>
      <p:grpSp>
        <p:nvGrpSpPr>
          <p:cNvPr id="30" name="Group 1"/>
          <p:cNvGrpSpPr>
            <a:grpSpLocks/>
          </p:cNvGrpSpPr>
          <p:nvPr/>
        </p:nvGrpSpPr>
        <p:grpSpPr bwMode="auto">
          <a:xfrm>
            <a:off x="350838" y="6448425"/>
            <a:ext cx="8464550" cy="360363"/>
            <a:chOff x="221" y="4062"/>
            <a:chExt cx="5332" cy="227"/>
          </a:xfrm>
        </p:grpSpPr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2426" y="4062"/>
              <a:ext cx="1225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GSI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Accelerator</a:t>
              </a:r>
              <a:r>
                <a:rPr lang="de-DE" altLang="de-DE" sz="1200" dirty="0">
                  <a:solidFill>
                    <a:srgbClr val="000000"/>
                  </a:solidFill>
                </a:rPr>
                <a:t> Salon</a:t>
              </a:r>
            </a:p>
          </p:txBody>
        </p:sp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4737" y="4062"/>
              <a:ext cx="81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>
                  <a:solidFill>
                    <a:srgbClr val="000000"/>
                  </a:solidFill>
                </a:rPr>
                <a:t>Thomas Sieber</a:t>
              </a: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221" y="4062"/>
              <a:ext cx="1026" cy="2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26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2020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251520" y="1207248"/>
            <a:ext cx="36724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solidFill>
                  <a:schemeClr val="tx1"/>
                </a:solidFill>
              </a:rPr>
              <a:t>IPHT </a:t>
            </a:r>
            <a:r>
              <a:rPr lang="de-DE" u="sng" dirty="0" err="1">
                <a:solidFill>
                  <a:schemeClr val="tx1"/>
                </a:solidFill>
              </a:rPr>
              <a:t>cross</a:t>
            </a:r>
            <a:r>
              <a:rPr lang="de-DE" u="sng" dirty="0">
                <a:solidFill>
                  <a:schemeClr val="tx1"/>
                </a:solidFill>
              </a:rPr>
              <a:t> type JJ </a:t>
            </a:r>
            <a:r>
              <a:rPr lang="de-DE" u="sng" dirty="0" err="1">
                <a:solidFill>
                  <a:schemeClr val="tx1"/>
                </a:solidFill>
              </a:rPr>
              <a:t>technology</a:t>
            </a:r>
            <a:endParaRPr lang="de-DE" u="sng" dirty="0">
              <a:solidFill>
                <a:schemeClr val="tx1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r>
              <a:rPr lang="de-DE" dirty="0" err="1">
                <a:solidFill>
                  <a:schemeClr val="tx1"/>
                </a:solidFill>
              </a:rPr>
              <a:t>sub</a:t>
            </a:r>
            <a:r>
              <a:rPr lang="de-DE" dirty="0">
                <a:solidFill>
                  <a:schemeClr val="tx1"/>
                </a:solidFill>
              </a:rPr>
              <a:t> µm </a:t>
            </a:r>
            <a:r>
              <a:rPr lang="de-DE" dirty="0" err="1">
                <a:solidFill>
                  <a:schemeClr val="tx1"/>
                </a:solidFill>
              </a:rPr>
              <a:t>thickness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de-DE" dirty="0" err="1">
                <a:solidFill>
                  <a:schemeClr val="tx1"/>
                </a:solidFill>
              </a:rPr>
              <a:t>low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junction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capacitance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  <a:p>
            <a:endParaRPr lang="de-D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high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voltage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swings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without</a:t>
            </a:r>
            <a:endParaRPr lang="de-D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hysteresis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</a:p>
          <a:p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low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noise</a:t>
            </a:r>
            <a:endParaRPr lang="de-D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high tolerable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background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fields</a:t>
            </a:r>
            <a:endParaRPr lang="de-D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inductance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100268"/>
            <a:ext cx="4650335" cy="499776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72" y="1268760"/>
            <a:ext cx="1723290" cy="13821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99" y="4307669"/>
            <a:ext cx="3744416" cy="179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93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4341813" y="1020763"/>
            <a:ext cx="4766691" cy="3381375"/>
            <a:chOff x="4341813" y="1020763"/>
            <a:chExt cx="4766691" cy="3381375"/>
          </a:xfrm>
        </p:grpSpPr>
        <p:grpSp>
          <p:nvGrpSpPr>
            <p:cNvPr id="2" name="Gruppieren 1"/>
            <p:cNvGrpSpPr/>
            <p:nvPr/>
          </p:nvGrpSpPr>
          <p:grpSpPr>
            <a:xfrm>
              <a:off x="4341813" y="1020763"/>
              <a:ext cx="4766691" cy="3078163"/>
              <a:chOff x="4341813" y="1020763"/>
              <a:chExt cx="4766691" cy="3078163"/>
            </a:xfrm>
          </p:grpSpPr>
          <p:pic>
            <p:nvPicPr>
              <p:cNvPr id="49159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5013" y="1020763"/>
                <a:ext cx="4438650" cy="3078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9160" name="Text Box 8"/>
              <p:cNvSpPr txBox="1">
                <a:spLocks noChangeArrowheads="1"/>
              </p:cNvSpPr>
              <p:nvPr/>
            </p:nvSpPr>
            <p:spPr bwMode="auto">
              <a:xfrm>
                <a:off x="4572000" y="2636912"/>
                <a:ext cx="704850" cy="458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2400" b="1" dirty="0">
                    <a:solidFill>
                      <a:srgbClr val="1E38BC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6" charset="0"/>
                    <a:cs typeface="Times New Roman" pitchFamily="16" charset="0"/>
                  </a:rPr>
                  <a:t>GSI</a:t>
                </a:r>
              </a:p>
            </p:txBody>
          </p:sp>
          <p:sp>
            <p:nvSpPr>
              <p:cNvPr id="49161" name="Text Box 9"/>
              <p:cNvSpPr txBox="1">
                <a:spLocks noChangeArrowheads="1"/>
              </p:cNvSpPr>
              <p:nvPr/>
            </p:nvSpPr>
            <p:spPr bwMode="auto">
              <a:xfrm>
                <a:off x="8186166" y="2204864"/>
                <a:ext cx="922338" cy="4587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2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6" charset="0"/>
                    <a:cs typeface="Times New Roman" pitchFamily="16" charset="0"/>
                  </a:rPr>
                  <a:t>FAIR</a:t>
                </a:r>
              </a:p>
            </p:txBody>
          </p:sp>
          <p:sp>
            <p:nvSpPr>
              <p:cNvPr id="49162" name="Text Box 10"/>
              <p:cNvSpPr txBox="1">
                <a:spLocks noChangeArrowheads="1"/>
              </p:cNvSpPr>
              <p:nvPr/>
            </p:nvSpPr>
            <p:spPr bwMode="auto">
              <a:xfrm>
                <a:off x="7677151" y="1520826"/>
                <a:ext cx="76517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 b="1" i="1">
                    <a:solidFill>
                      <a:srgbClr val="C00000"/>
                    </a:solidFill>
                    <a:latin typeface="Arial" charset="0"/>
                  </a:rPr>
                  <a:t>SIS100</a:t>
                </a:r>
              </a:p>
            </p:txBody>
          </p:sp>
          <p:sp>
            <p:nvSpPr>
              <p:cNvPr id="49163" name="Text Box 11"/>
              <p:cNvSpPr txBox="1">
                <a:spLocks noChangeArrowheads="1"/>
              </p:cNvSpPr>
              <p:nvPr/>
            </p:nvSpPr>
            <p:spPr bwMode="auto">
              <a:xfrm>
                <a:off x="5724128" y="3340224"/>
                <a:ext cx="673100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 b="1" i="1" dirty="0">
                    <a:solidFill>
                      <a:srgbClr val="C00000"/>
                    </a:solidFill>
                    <a:latin typeface="Arial" charset="0"/>
                  </a:rPr>
                  <a:t>HESR</a:t>
                </a:r>
              </a:p>
            </p:txBody>
          </p:sp>
          <p:sp>
            <p:nvSpPr>
              <p:cNvPr id="49164" name="Text Box 12"/>
              <p:cNvSpPr txBox="1">
                <a:spLocks noChangeArrowheads="1"/>
              </p:cNvSpPr>
              <p:nvPr/>
            </p:nvSpPr>
            <p:spPr bwMode="auto">
              <a:xfrm>
                <a:off x="5292080" y="2992438"/>
                <a:ext cx="990600" cy="366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b="1" i="1" dirty="0">
                    <a:solidFill>
                      <a:srgbClr val="C00000"/>
                    </a:solidFill>
                    <a:latin typeface="Arial" charset="0"/>
                  </a:rPr>
                  <a:t>Cryring</a:t>
                </a:r>
              </a:p>
            </p:txBody>
          </p:sp>
          <p:sp>
            <p:nvSpPr>
              <p:cNvPr id="49165" name="Text Box 13"/>
              <p:cNvSpPr txBox="1">
                <a:spLocks noChangeArrowheads="1"/>
              </p:cNvSpPr>
              <p:nvPr/>
            </p:nvSpPr>
            <p:spPr bwMode="auto">
              <a:xfrm>
                <a:off x="6470651" y="1536701"/>
                <a:ext cx="665163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 b="1" i="1">
                    <a:solidFill>
                      <a:srgbClr val="203CCA"/>
                    </a:solidFill>
                    <a:latin typeface="Arial" charset="0"/>
                  </a:rPr>
                  <a:t>SIS18</a:t>
                </a:r>
              </a:p>
            </p:txBody>
          </p:sp>
          <p:sp>
            <p:nvSpPr>
              <p:cNvPr id="49166" name="Text Box 14"/>
              <p:cNvSpPr txBox="1">
                <a:spLocks noChangeArrowheads="1"/>
              </p:cNvSpPr>
              <p:nvPr/>
            </p:nvSpPr>
            <p:spPr bwMode="auto">
              <a:xfrm>
                <a:off x="4341813" y="1539876"/>
                <a:ext cx="849313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 b="1" i="1">
                    <a:solidFill>
                      <a:srgbClr val="203CCA"/>
                    </a:solidFill>
                    <a:latin typeface="Arial" charset="0"/>
                  </a:rPr>
                  <a:t>UNILAC</a:t>
                </a:r>
              </a:p>
            </p:txBody>
          </p:sp>
          <p:sp>
            <p:nvSpPr>
              <p:cNvPr id="49167" name="Line 15"/>
              <p:cNvSpPr>
                <a:spLocks noChangeShapeType="1"/>
              </p:cNvSpPr>
              <p:nvPr/>
            </p:nvSpPr>
            <p:spPr bwMode="auto">
              <a:xfrm>
                <a:off x="5002213" y="1784351"/>
                <a:ext cx="333375" cy="258763"/>
              </a:xfrm>
              <a:prstGeom prst="line">
                <a:avLst/>
              </a:prstGeom>
              <a:noFill/>
              <a:ln w="9360" cap="sq">
                <a:solidFill>
                  <a:srgbClr val="203CCA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168" name="Text Box 16"/>
              <p:cNvSpPr txBox="1">
                <a:spLocks noChangeArrowheads="1"/>
              </p:cNvSpPr>
              <p:nvPr/>
            </p:nvSpPr>
            <p:spPr bwMode="auto">
              <a:xfrm>
                <a:off x="5537423" y="1268760"/>
                <a:ext cx="126682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 b="1" i="1" dirty="0">
                    <a:solidFill>
                      <a:srgbClr val="C00000"/>
                    </a:solidFill>
                    <a:latin typeface="Arial" charset="0"/>
                  </a:rPr>
                  <a:t>Proton </a:t>
                </a:r>
                <a:r>
                  <a:rPr lang="de-DE" altLang="de-DE" sz="1400" b="1" i="1" dirty="0" err="1">
                    <a:solidFill>
                      <a:srgbClr val="C00000"/>
                    </a:solidFill>
                    <a:latin typeface="Arial" charset="0"/>
                  </a:rPr>
                  <a:t>Linac</a:t>
                </a:r>
                <a:endParaRPr lang="de-DE" altLang="de-DE" sz="1400" b="1" i="1" dirty="0">
                  <a:solidFill>
                    <a:srgbClr val="C00000"/>
                  </a:solidFill>
                  <a:latin typeface="Arial" charset="0"/>
                </a:endParaRPr>
              </a:p>
            </p:txBody>
          </p:sp>
          <p:sp>
            <p:nvSpPr>
              <p:cNvPr id="49169" name="Line 17"/>
              <p:cNvSpPr>
                <a:spLocks noChangeShapeType="1"/>
              </p:cNvSpPr>
              <p:nvPr/>
            </p:nvSpPr>
            <p:spPr bwMode="auto">
              <a:xfrm flipH="1">
                <a:off x="6246813" y="1573560"/>
                <a:ext cx="114300" cy="274291"/>
              </a:xfrm>
              <a:prstGeom prst="line">
                <a:avLst/>
              </a:prstGeom>
              <a:noFill/>
              <a:ln w="9360" cap="sq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170" name="Text Box 18"/>
              <p:cNvSpPr txBox="1">
                <a:spLocks noChangeArrowheads="1"/>
              </p:cNvSpPr>
              <p:nvPr/>
            </p:nvSpPr>
            <p:spPr bwMode="auto">
              <a:xfrm>
                <a:off x="6143626" y="3648076"/>
                <a:ext cx="43497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 b="1" i="1">
                    <a:solidFill>
                      <a:srgbClr val="C00000"/>
                    </a:solidFill>
                    <a:latin typeface="Arial" charset="0"/>
                  </a:rPr>
                  <a:t>CR</a:t>
                </a:r>
              </a:p>
            </p:txBody>
          </p:sp>
          <p:sp>
            <p:nvSpPr>
              <p:cNvPr id="49171" name="Line 19"/>
              <p:cNvSpPr>
                <a:spLocks noChangeShapeType="1"/>
              </p:cNvSpPr>
              <p:nvPr/>
            </p:nvSpPr>
            <p:spPr bwMode="auto">
              <a:xfrm flipH="1">
                <a:off x="6067426" y="2881313"/>
                <a:ext cx="96838" cy="166688"/>
              </a:xfrm>
              <a:prstGeom prst="line">
                <a:avLst/>
              </a:prstGeom>
              <a:noFill/>
              <a:ln w="9360" cap="sq">
                <a:solidFill>
                  <a:srgbClr val="C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172" name="Text Box 20"/>
              <p:cNvSpPr txBox="1">
                <a:spLocks noChangeArrowheads="1"/>
              </p:cNvSpPr>
              <p:nvPr/>
            </p:nvSpPr>
            <p:spPr bwMode="auto">
              <a:xfrm>
                <a:off x="7978776" y="2757488"/>
                <a:ext cx="582613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 b="1" i="1">
                    <a:solidFill>
                      <a:srgbClr val="009E47"/>
                    </a:solidFill>
                    <a:latin typeface="Arial" charset="0"/>
                  </a:rPr>
                  <a:t>CBM</a:t>
                </a:r>
              </a:p>
            </p:txBody>
          </p:sp>
          <p:sp>
            <p:nvSpPr>
              <p:cNvPr id="49173" name="Text Box 21"/>
              <p:cNvSpPr txBox="1">
                <a:spLocks noChangeArrowheads="1"/>
              </p:cNvSpPr>
              <p:nvPr/>
            </p:nvSpPr>
            <p:spPr bwMode="auto">
              <a:xfrm>
                <a:off x="7596336" y="3068960"/>
                <a:ext cx="108902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 b="1" i="1" dirty="0">
                    <a:solidFill>
                      <a:srgbClr val="009E47"/>
                    </a:solidFill>
                    <a:latin typeface="Arial" charset="0"/>
                  </a:rPr>
                  <a:t>Super FRS</a:t>
                </a:r>
              </a:p>
            </p:txBody>
          </p:sp>
          <p:sp>
            <p:nvSpPr>
              <p:cNvPr id="49174" name="Text Box 22"/>
              <p:cNvSpPr txBox="1">
                <a:spLocks noChangeArrowheads="1"/>
              </p:cNvSpPr>
              <p:nvPr/>
            </p:nvSpPr>
            <p:spPr bwMode="auto">
              <a:xfrm>
                <a:off x="7596336" y="3648076"/>
                <a:ext cx="898525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 b="1" i="1" dirty="0" err="1">
                    <a:solidFill>
                      <a:srgbClr val="009E47"/>
                    </a:solidFill>
                    <a:latin typeface="Arial" charset="0"/>
                  </a:rPr>
                  <a:t>NuSTAR</a:t>
                </a:r>
                <a:endParaRPr lang="de-DE" altLang="de-DE" sz="1400" b="1" i="1" dirty="0">
                  <a:solidFill>
                    <a:srgbClr val="009E47"/>
                  </a:solidFill>
                  <a:latin typeface="Arial" charset="0"/>
                </a:endParaRPr>
              </a:p>
            </p:txBody>
          </p:sp>
          <p:sp>
            <p:nvSpPr>
              <p:cNvPr id="49175" name="Text Box 23"/>
              <p:cNvSpPr txBox="1">
                <a:spLocks noChangeArrowheads="1"/>
              </p:cNvSpPr>
              <p:nvPr/>
            </p:nvSpPr>
            <p:spPr bwMode="auto">
              <a:xfrm>
                <a:off x="6297195" y="2934928"/>
                <a:ext cx="638614" cy="248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000" b="1" i="1" dirty="0">
                    <a:solidFill>
                      <a:srgbClr val="009E47"/>
                    </a:solidFill>
                    <a:latin typeface="Arial" charset="0"/>
                  </a:rPr>
                  <a:t>PANDA</a:t>
                </a:r>
              </a:p>
            </p:txBody>
          </p:sp>
        </p:grpSp>
        <p:grpSp>
          <p:nvGrpSpPr>
            <p:cNvPr id="97" name="Gruppieren 96"/>
            <p:cNvGrpSpPr/>
            <p:nvPr/>
          </p:nvGrpSpPr>
          <p:grpSpPr>
            <a:xfrm>
              <a:off x="6213476" y="2082801"/>
              <a:ext cx="2823020" cy="2319337"/>
              <a:chOff x="6213476" y="2082801"/>
              <a:chExt cx="2823020" cy="2319337"/>
            </a:xfrm>
          </p:grpSpPr>
          <p:sp>
            <p:nvSpPr>
              <p:cNvPr id="98" name="Freeform 24"/>
              <p:cNvSpPr>
                <a:spLocks noChangeArrowheads="1"/>
              </p:cNvSpPr>
              <p:nvPr/>
            </p:nvSpPr>
            <p:spPr bwMode="auto">
              <a:xfrm>
                <a:off x="7559377" y="4152901"/>
                <a:ext cx="180975" cy="180975"/>
              </a:xfrm>
              <a:custGeom>
                <a:avLst/>
                <a:gdLst>
                  <a:gd name="G0" fmla="+- 26065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26065 0 0"/>
                  <a:gd name="T0" fmla="*/ 0 w 239817"/>
                  <a:gd name="T1" fmla="*/ 0 h 239817"/>
                  <a:gd name="T2" fmla="*/ 0 w 239817"/>
                  <a:gd name="T3" fmla="*/ 0 h 239817"/>
                  <a:gd name="T4" fmla="*/ 0 w 239817"/>
                  <a:gd name="T5" fmla="*/ 0 h 239817"/>
                  <a:gd name="T6" fmla="*/ 0 w 239817"/>
                  <a:gd name="T7" fmla="*/ 0 h 239817"/>
                  <a:gd name="T8" fmla="*/ 0 w 239817"/>
                  <a:gd name="T9" fmla="*/ 0 h 239817"/>
                  <a:gd name="T10" fmla="*/ 72917 w 239817"/>
                  <a:gd name="T11" fmla="*/ 90742 h 239817"/>
                  <a:gd name="T12" fmla="*/ 166900 w 239817"/>
                  <a:gd name="T13" fmla="*/ 183104 h 239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239817" h="239817">
                    <a:moveTo>
                      <a:pt x="0" y="91602"/>
                    </a:moveTo>
                    <a:lnTo>
                      <a:pt x="91602" y="91602"/>
                    </a:lnTo>
                    <a:lnTo>
                      <a:pt x="119909" y="0"/>
                    </a:lnTo>
                    <a:lnTo>
                      <a:pt x="148215" y="91602"/>
                    </a:lnTo>
                    <a:lnTo>
                      <a:pt x="239817" y="91602"/>
                    </a:lnTo>
                    <a:lnTo>
                      <a:pt x="165709" y="148214"/>
                    </a:lnTo>
                    <a:lnTo>
                      <a:pt x="194016" y="239816"/>
                    </a:lnTo>
                    <a:lnTo>
                      <a:pt x="119909" y="183203"/>
                    </a:lnTo>
                    <a:lnTo>
                      <a:pt x="45801" y="239816"/>
                    </a:lnTo>
                    <a:lnTo>
                      <a:pt x="74108" y="148214"/>
                    </a:lnTo>
                    <a:lnTo>
                      <a:pt x="0" y="91602"/>
                    </a:lnTo>
                    <a:close/>
                  </a:path>
                </a:pathLst>
              </a:custGeom>
              <a:solidFill>
                <a:srgbClr val="FFFF00"/>
              </a:solidFill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9" name="Text Box 25"/>
              <p:cNvSpPr txBox="1">
                <a:spLocks noChangeArrowheads="1"/>
              </p:cNvSpPr>
              <p:nvPr/>
            </p:nvSpPr>
            <p:spPr bwMode="auto">
              <a:xfrm>
                <a:off x="7720458" y="4097338"/>
                <a:ext cx="1316038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 b="1" i="1" dirty="0">
                    <a:solidFill>
                      <a:srgbClr val="000000"/>
                    </a:solidFill>
                    <a:latin typeface="Arial" charset="0"/>
                  </a:rPr>
                  <a:t>CCC Position</a:t>
                </a:r>
              </a:p>
            </p:txBody>
          </p:sp>
          <p:sp>
            <p:nvSpPr>
              <p:cNvPr id="100" name="Freeform 26"/>
              <p:cNvSpPr>
                <a:spLocks noChangeArrowheads="1"/>
              </p:cNvSpPr>
              <p:nvPr/>
            </p:nvSpPr>
            <p:spPr bwMode="auto">
              <a:xfrm>
                <a:off x="6521451" y="3579813"/>
                <a:ext cx="180975" cy="180975"/>
              </a:xfrm>
              <a:custGeom>
                <a:avLst/>
                <a:gdLst>
                  <a:gd name="G0" fmla="+- 26065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26065 0 0"/>
                  <a:gd name="T0" fmla="*/ 0 w 239817"/>
                  <a:gd name="T1" fmla="*/ 0 h 239817"/>
                  <a:gd name="T2" fmla="*/ 0 w 239817"/>
                  <a:gd name="T3" fmla="*/ 0 h 239817"/>
                  <a:gd name="T4" fmla="*/ 0 w 239817"/>
                  <a:gd name="T5" fmla="*/ 0 h 239817"/>
                  <a:gd name="T6" fmla="*/ 0 w 239817"/>
                  <a:gd name="T7" fmla="*/ 0 h 239817"/>
                  <a:gd name="T8" fmla="*/ 0 w 239817"/>
                  <a:gd name="T9" fmla="*/ 0 h 239817"/>
                  <a:gd name="T10" fmla="*/ 72917 w 239817"/>
                  <a:gd name="T11" fmla="*/ 90742 h 239817"/>
                  <a:gd name="T12" fmla="*/ 166900 w 239817"/>
                  <a:gd name="T13" fmla="*/ 183104 h 239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239817" h="239817">
                    <a:moveTo>
                      <a:pt x="0" y="91602"/>
                    </a:moveTo>
                    <a:lnTo>
                      <a:pt x="91602" y="91602"/>
                    </a:lnTo>
                    <a:lnTo>
                      <a:pt x="119909" y="0"/>
                    </a:lnTo>
                    <a:lnTo>
                      <a:pt x="148215" y="91602"/>
                    </a:lnTo>
                    <a:lnTo>
                      <a:pt x="239817" y="91602"/>
                    </a:lnTo>
                    <a:lnTo>
                      <a:pt x="165709" y="148214"/>
                    </a:lnTo>
                    <a:lnTo>
                      <a:pt x="194016" y="239816"/>
                    </a:lnTo>
                    <a:lnTo>
                      <a:pt x="119909" y="183203"/>
                    </a:lnTo>
                    <a:lnTo>
                      <a:pt x="45801" y="239816"/>
                    </a:lnTo>
                    <a:lnTo>
                      <a:pt x="74108" y="148214"/>
                    </a:lnTo>
                    <a:lnTo>
                      <a:pt x="0" y="91602"/>
                    </a:lnTo>
                    <a:close/>
                  </a:path>
                </a:pathLst>
              </a:custGeom>
              <a:solidFill>
                <a:srgbClr val="FFFF00"/>
              </a:solidFill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1" name="Freeform 27"/>
              <p:cNvSpPr>
                <a:spLocks noChangeArrowheads="1"/>
              </p:cNvSpPr>
              <p:nvPr/>
            </p:nvSpPr>
            <p:spPr bwMode="auto">
              <a:xfrm>
                <a:off x="6853238" y="2082801"/>
                <a:ext cx="180975" cy="180975"/>
              </a:xfrm>
              <a:custGeom>
                <a:avLst/>
                <a:gdLst>
                  <a:gd name="G0" fmla="+- 26065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26065 0 0"/>
                  <a:gd name="T0" fmla="*/ 0 w 239817"/>
                  <a:gd name="T1" fmla="*/ 0 h 239817"/>
                  <a:gd name="T2" fmla="*/ 0 w 239817"/>
                  <a:gd name="T3" fmla="*/ 0 h 239817"/>
                  <a:gd name="T4" fmla="*/ 0 w 239817"/>
                  <a:gd name="T5" fmla="*/ 0 h 239817"/>
                  <a:gd name="T6" fmla="*/ 0 w 239817"/>
                  <a:gd name="T7" fmla="*/ 0 h 239817"/>
                  <a:gd name="T8" fmla="*/ 0 w 239817"/>
                  <a:gd name="T9" fmla="*/ 0 h 239817"/>
                  <a:gd name="T10" fmla="*/ 72917 w 239817"/>
                  <a:gd name="T11" fmla="*/ 90742 h 239817"/>
                  <a:gd name="T12" fmla="*/ 166900 w 239817"/>
                  <a:gd name="T13" fmla="*/ 183104 h 239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239817" h="239817">
                    <a:moveTo>
                      <a:pt x="0" y="91602"/>
                    </a:moveTo>
                    <a:lnTo>
                      <a:pt x="91602" y="91602"/>
                    </a:lnTo>
                    <a:lnTo>
                      <a:pt x="119909" y="0"/>
                    </a:lnTo>
                    <a:lnTo>
                      <a:pt x="148215" y="91602"/>
                    </a:lnTo>
                    <a:lnTo>
                      <a:pt x="239817" y="91602"/>
                    </a:lnTo>
                    <a:lnTo>
                      <a:pt x="165709" y="148214"/>
                    </a:lnTo>
                    <a:lnTo>
                      <a:pt x="194016" y="239816"/>
                    </a:lnTo>
                    <a:lnTo>
                      <a:pt x="119909" y="183203"/>
                    </a:lnTo>
                    <a:lnTo>
                      <a:pt x="45801" y="239816"/>
                    </a:lnTo>
                    <a:lnTo>
                      <a:pt x="74108" y="148214"/>
                    </a:lnTo>
                    <a:lnTo>
                      <a:pt x="0" y="91602"/>
                    </a:lnTo>
                    <a:close/>
                  </a:path>
                </a:pathLst>
              </a:custGeom>
              <a:solidFill>
                <a:srgbClr val="FFFF00"/>
              </a:solidFill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2" name="Freeform 28"/>
              <p:cNvSpPr>
                <a:spLocks noChangeArrowheads="1"/>
              </p:cNvSpPr>
              <p:nvPr/>
            </p:nvSpPr>
            <p:spPr bwMode="auto">
              <a:xfrm>
                <a:off x="7477126" y="2182813"/>
                <a:ext cx="180975" cy="180975"/>
              </a:xfrm>
              <a:custGeom>
                <a:avLst/>
                <a:gdLst>
                  <a:gd name="G0" fmla="+- 26065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26065 0 0"/>
                  <a:gd name="T0" fmla="*/ 0 w 239817"/>
                  <a:gd name="T1" fmla="*/ 0 h 239817"/>
                  <a:gd name="T2" fmla="*/ 0 w 239817"/>
                  <a:gd name="T3" fmla="*/ 0 h 239817"/>
                  <a:gd name="T4" fmla="*/ 0 w 239817"/>
                  <a:gd name="T5" fmla="*/ 0 h 239817"/>
                  <a:gd name="T6" fmla="*/ 0 w 239817"/>
                  <a:gd name="T7" fmla="*/ 0 h 239817"/>
                  <a:gd name="T8" fmla="*/ 0 w 239817"/>
                  <a:gd name="T9" fmla="*/ 0 h 239817"/>
                  <a:gd name="T10" fmla="*/ 72917 w 239817"/>
                  <a:gd name="T11" fmla="*/ 90742 h 239817"/>
                  <a:gd name="T12" fmla="*/ 166900 w 239817"/>
                  <a:gd name="T13" fmla="*/ 183104 h 239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239817" h="239817">
                    <a:moveTo>
                      <a:pt x="0" y="91602"/>
                    </a:moveTo>
                    <a:lnTo>
                      <a:pt x="91602" y="91602"/>
                    </a:lnTo>
                    <a:lnTo>
                      <a:pt x="119909" y="0"/>
                    </a:lnTo>
                    <a:lnTo>
                      <a:pt x="148215" y="91602"/>
                    </a:lnTo>
                    <a:lnTo>
                      <a:pt x="239817" y="91602"/>
                    </a:lnTo>
                    <a:lnTo>
                      <a:pt x="165709" y="148214"/>
                    </a:lnTo>
                    <a:lnTo>
                      <a:pt x="194016" y="239816"/>
                    </a:lnTo>
                    <a:lnTo>
                      <a:pt x="119909" y="183203"/>
                    </a:lnTo>
                    <a:lnTo>
                      <a:pt x="45801" y="239816"/>
                    </a:lnTo>
                    <a:lnTo>
                      <a:pt x="74108" y="148214"/>
                    </a:lnTo>
                    <a:lnTo>
                      <a:pt x="0" y="91602"/>
                    </a:lnTo>
                    <a:close/>
                  </a:path>
                </a:pathLst>
              </a:custGeom>
              <a:solidFill>
                <a:srgbClr val="FFFF00"/>
              </a:solidFill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3" name="Freeform 29"/>
              <p:cNvSpPr>
                <a:spLocks noChangeArrowheads="1"/>
              </p:cNvSpPr>
              <p:nvPr/>
            </p:nvSpPr>
            <p:spPr bwMode="auto">
              <a:xfrm>
                <a:off x="7605713" y="2317751"/>
                <a:ext cx="180975" cy="180975"/>
              </a:xfrm>
              <a:custGeom>
                <a:avLst/>
                <a:gdLst>
                  <a:gd name="G0" fmla="+- 26065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26065 0 0"/>
                  <a:gd name="T0" fmla="*/ 0 w 239817"/>
                  <a:gd name="T1" fmla="*/ 0 h 239817"/>
                  <a:gd name="T2" fmla="*/ 0 w 239817"/>
                  <a:gd name="T3" fmla="*/ 0 h 239817"/>
                  <a:gd name="T4" fmla="*/ 0 w 239817"/>
                  <a:gd name="T5" fmla="*/ 0 h 239817"/>
                  <a:gd name="T6" fmla="*/ 0 w 239817"/>
                  <a:gd name="T7" fmla="*/ 0 h 239817"/>
                  <a:gd name="T8" fmla="*/ 0 w 239817"/>
                  <a:gd name="T9" fmla="*/ 0 h 239817"/>
                  <a:gd name="T10" fmla="*/ 72917 w 239817"/>
                  <a:gd name="T11" fmla="*/ 90742 h 239817"/>
                  <a:gd name="T12" fmla="*/ 166900 w 239817"/>
                  <a:gd name="T13" fmla="*/ 183104 h 239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239817" h="239817">
                    <a:moveTo>
                      <a:pt x="0" y="91602"/>
                    </a:moveTo>
                    <a:lnTo>
                      <a:pt x="91602" y="91602"/>
                    </a:lnTo>
                    <a:lnTo>
                      <a:pt x="119909" y="0"/>
                    </a:lnTo>
                    <a:lnTo>
                      <a:pt x="148215" y="91602"/>
                    </a:lnTo>
                    <a:lnTo>
                      <a:pt x="239817" y="91602"/>
                    </a:lnTo>
                    <a:lnTo>
                      <a:pt x="165709" y="148214"/>
                    </a:lnTo>
                    <a:lnTo>
                      <a:pt x="194016" y="239816"/>
                    </a:lnTo>
                    <a:lnTo>
                      <a:pt x="119909" y="183203"/>
                    </a:lnTo>
                    <a:lnTo>
                      <a:pt x="45801" y="239816"/>
                    </a:lnTo>
                    <a:lnTo>
                      <a:pt x="74108" y="148214"/>
                    </a:lnTo>
                    <a:lnTo>
                      <a:pt x="0" y="91602"/>
                    </a:lnTo>
                    <a:close/>
                  </a:path>
                </a:pathLst>
              </a:custGeom>
              <a:solidFill>
                <a:srgbClr val="FFFF00"/>
              </a:solidFill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4" name="Freeform 30"/>
              <p:cNvSpPr>
                <a:spLocks noChangeArrowheads="1"/>
              </p:cNvSpPr>
              <p:nvPr/>
            </p:nvSpPr>
            <p:spPr bwMode="auto">
              <a:xfrm>
                <a:off x="7721601" y="2449513"/>
                <a:ext cx="180975" cy="180975"/>
              </a:xfrm>
              <a:custGeom>
                <a:avLst/>
                <a:gdLst>
                  <a:gd name="G0" fmla="+- 26065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26065 0 0"/>
                  <a:gd name="T0" fmla="*/ 0 w 239817"/>
                  <a:gd name="T1" fmla="*/ 0 h 239817"/>
                  <a:gd name="T2" fmla="*/ 0 w 239817"/>
                  <a:gd name="T3" fmla="*/ 0 h 239817"/>
                  <a:gd name="T4" fmla="*/ 0 w 239817"/>
                  <a:gd name="T5" fmla="*/ 0 h 239817"/>
                  <a:gd name="T6" fmla="*/ 0 w 239817"/>
                  <a:gd name="T7" fmla="*/ 0 h 239817"/>
                  <a:gd name="T8" fmla="*/ 0 w 239817"/>
                  <a:gd name="T9" fmla="*/ 0 h 239817"/>
                  <a:gd name="T10" fmla="*/ 72917 w 239817"/>
                  <a:gd name="T11" fmla="*/ 90742 h 239817"/>
                  <a:gd name="T12" fmla="*/ 166900 w 239817"/>
                  <a:gd name="T13" fmla="*/ 183104 h 239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239817" h="239817">
                    <a:moveTo>
                      <a:pt x="0" y="91602"/>
                    </a:moveTo>
                    <a:lnTo>
                      <a:pt x="91602" y="91602"/>
                    </a:lnTo>
                    <a:lnTo>
                      <a:pt x="119909" y="0"/>
                    </a:lnTo>
                    <a:lnTo>
                      <a:pt x="148215" y="91602"/>
                    </a:lnTo>
                    <a:lnTo>
                      <a:pt x="239817" y="91602"/>
                    </a:lnTo>
                    <a:lnTo>
                      <a:pt x="165709" y="148214"/>
                    </a:lnTo>
                    <a:lnTo>
                      <a:pt x="194016" y="239816"/>
                    </a:lnTo>
                    <a:lnTo>
                      <a:pt x="119909" y="183203"/>
                    </a:lnTo>
                    <a:lnTo>
                      <a:pt x="45801" y="239816"/>
                    </a:lnTo>
                    <a:lnTo>
                      <a:pt x="74108" y="148214"/>
                    </a:lnTo>
                    <a:lnTo>
                      <a:pt x="0" y="91602"/>
                    </a:lnTo>
                    <a:close/>
                  </a:path>
                </a:pathLst>
              </a:custGeom>
              <a:solidFill>
                <a:srgbClr val="FFFF00"/>
              </a:solidFill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105" name="Freeform 31"/>
              <p:cNvSpPr>
                <a:spLocks noChangeArrowheads="1"/>
              </p:cNvSpPr>
              <p:nvPr/>
            </p:nvSpPr>
            <p:spPr bwMode="auto">
              <a:xfrm>
                <a:off x="6213476" y="2771776"/>
                <a:ext cx="155575" cy="155575"/>
              </a:xfrm>
              <a:custGeom>
                <a:avLst/>
                <a:gdLst>
                  <a:gd name="G0" fmla="+- 26065 0 0"/>
                  <a:gd name="G1" fmla="+- 1 0 0"/>
                  <a:gd name="G2" fmla="+- 1 0 0"/>
                  <a:gd name="G3" fmla="+- 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G10" fmla="+- 26065 0 0"/>
                  <a:gd name="T0" fmla="*/ 0 w 239817"/>
                  <a:gd name="T1" fmla="*/ 0 h 239817"/>
                  <a:gd name="T2" fmla="*/ 0 w 239817"/>
                  <a:gd name="T3" fmla="*/ 0 h 239817"/>
                  <a:gd name="T4" fmla="*/ 0 w 239817"/>
                  <a:gd name="T5" fmla="*/ 0 h 239817"/>
                  <a:gd name="T6" fmla="*/ 0 w 239817"/>
                  <a:gd name="T7" fmla="*/ 0 h 239817"/>
                  <a:gd name="T8" fmla="*/ 0 w 239817"/>
                  <a:gd name="T9" fmla="*/ 0 h 239817"/>
                  <a:gd name="T10" fmla="*/ 73545 w 239817"/>
                  <a:gd name="T11" fmla="*/ 91130 h 239817"/>
                  <a:gd name="T12" fmla="*/ 166272 w 239817"/>
                  <a:gd name="T13" fmla="*/ 183861 h 239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T10" t="T11" r="T12" b="T13"/>
                <a:pathLst>
                  <a:path w="239817" h="239817">
                    <a:moveTo>
                      <a:pt x="0" y="91602"/>
                    </a:moveTo>
                    <a:lnTo>
                      <a:pt x="91602" y="91602"/>
                    </a:lnTo>
                    <a:lnTo>
                      <a:pt x="119909" y="0"/>
                    </a:lnTo>
                    <a:lnTo>
                      <a:pt x="148215" y="91602"/>
                    </a:lnTo>
                    <a:lnTo>
                      <a:pt x="239817" y="91602"/>
                    </a:lnTo>
                    <a:lnTo>
                      <a:pt x="165709" y="148214"/>
                    </a:lnTo>
                    <a:lnTo>
                      <a:pt x="194016" y="239816"/>
                    </a:lnTo>
                    <a:lnTo>
                      <a:pt x="119909" y="183203"/>
                    </a:lnTo>
                    <a:lnTo>
                      <a:pt x="45801" y="239816"/>
                    </a:lnTo>
                    <a:lnTo>
                      <a:pt x="74108" y="148214"/>
                    </a:lnTo>
                    <a:lnTo>
                      <a:pt x="0" y="91602"/>
                    </a:lnTo>
                    <a:close/>
                  </a:path>
                </a:pathLst>
              </a:custGeom>
              <a:solidFill>
                <a:srgbClr val="FFFF00"/>
              </a:solidFill>
              <a:ln w="19080" cap="flat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</p:grpSp>
      <p:grpSp>
        <p:nvGrpSpPr>
          <p:cNvPr id="49153" name="Group 1"/>
          <p:cNvGrpSpPr>
            <a:grpSpLocks/>
          </p:cNvGrpSpPr>
          <p:nvPr/>
        </p:nvGrpSpPr>
        <p:grpSpPr bwMode="auto">
          <a:xfrm>
            <a:off x="5719763" y="4535488"/>
            <a:ext cx="3105150" cy="1570037"/>
            <a:chOff x="3603" y="2857"/>
            <a:chExt cx="1956" cy="989"/>
          </a:xfrm>
        </p:grpSpPr>
        <p:sp>
          <p:nvSpPr>
            <p:cNvPr id="49154" name="Oval 2"/>
            <p:cNvSpPr>
              <a:spLocks noChangeArrowheads="1"/>
            </p:cNvSpPr>
            <p:nvPr/>
          </p:nvSpPr>
          <p:spPr bwMode="auto">
            <a:xfrm>
              <a:off x="3603" y="2857"/>
              <a:ext cx="1956" cy="989"/>
            </a:xfrm>
            <a:prstGeom prst="ellipse">
              <a:avLst/>
            </a:prstGeom>
            <a:solidFill>
              <a:srgbClr val="FFFF00"/>
            </a:solidFill>
            <a:ln w="19080" cap="sq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49155" name="Text Box 3"/>
            <p:cNvSpPr txBox="1">
              <a:spLocks noChangeArrowheads="1"/>
            </p:cNvSpPr>
            <p:nvPr/>
          </p:nvSpPr>
          <p:spPr bwMode="auto">
            <a:xfrm>
              <a:off x="4059" y="3022"/>
              <a:ext cx="1375" cy="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b="1" u="sng" dirty="0">
                  <a:solidFill>
                    <a:srgbClr val="3333CC"/>
                  </a:solidFill>
                  <a:latin typeface="Arial" charset="0"/>
                </a:rPr>
                <a:t>CCC:</a:t>
              </a:r>
              <a:r>
                <a:rPr lang="de-DE" altLang="de-DE" sz="1200" b="1" dirty="0">
                  <a:solidFill>
                    <a:srgbClr val="3333CC"/>
                  </a:solidFill>
                  <a:latin typeface="Arial" charset="0"/>
                </a:rPr>
                <a:t> </a:t>
              </a:r>
            </a:p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3333CC"/>
                  </a:solidFill>
                  <a:latin typeface="Arial" charset="0"/>
                </a:rPr>
                <a:t>Precise</a:t>
              </a:r>
              <a:r>
                <a:rPr lang="de-DE" altLang="de-DE" sz="1200" dirty="0">
                  <a:solidFill>
                    <a:srgbClr val="3333CC"/>
                  </a:solidFill>
                  <a:latin typeface="Arial" charset="0"/>
                </a:rPr>
                <a:t> </a:t>
              </a:r>
              <a:r>
                <a:rPr lang="de-DE" altLang="de-DE" sz="1200" dirty="0" err="1">
                  <a:solidFill>
                    <a:srgbClr val="3333CC"/>
                  </a:solidFill>
                  <a:latin typeface="Arial" charset="0"/>
                </a:rPr>
                <a:t>measurement</a:t>
              </a:r>
              <a:r>
                <a:rPr lang="de-DE" altLang="de-DE" sz="1200" dirty="0">
                  <a:solidFill>
                    <a:srgbClr val="3333CC"/>
                  </a:solidFill>
                  <a:latin typeface="Arial" charset="0"/>
                </a:rPr>
                <a:t> </a:t>
              </a:r>
              <a:r>
                <a:rPr lang="de-DE" altLang="de-DE" sz="1200" dirty="0" err="1">
                  <a:solidFill>
                    <a:srgbClr val="3333CC"/>
                  </a:solidFill>
                  <a:latin typeface="Arial" charset="0"/>
                </a:rPr>
                <a:t>of</a:t>
              </a:r>
              <a:r>
                <a:rPr lang="de-DE" altLang="de-DE" sz="1200" dirty="0">
                  <a:solidFill>
                    <a:srgbClr val="3333CC"/>
                  </a:solidFill>
                  <a:latin typeface="Arial" charset="0"/>
                </a:rPr>
                <a:t> </a:t>
              </a:r>
            </a:p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3333CC"/>
                  </a:solidFill>
                  <a:latin typeface="Arial" charset="0"/>
                </a:rPr>
                <a:t>azimuthal</a:t>
              </a:r>
              <a:r>
                <a:rPr lang="de-DE" altLang="de-DE" sz="1200" dirty="0">
                  <a:solidFill>
                    <a:srgbClr val="3333CC"/>
                  </a:solidFill>
                  <a:latin typeface="Arial" charset="0"/>
                </a:rPr>
                <a:t> </a:t>
              </a:r>
              <a:r>
                <a:rPr lang="de-DE" altLang="de-DE" sz="1200" dirty="0" err="1">
                  <a:solidFill>
                    <a:srgbClr val="3333CC"/>
                  </a:solidFill>
                  <a:latin typeface="Arial" charset="0"/>
                </a:rPr>
                <a:t>magnetic</a:t>
              </a:r>
              <a:r>
                <a:rPr lang="de-DE" altLang="de-DE" sz="1200" dirty="0">
                  <a:solidFill>
                    <a:srgbClr val="3333CC"/>
                  </a:solidFill>
                  <a:latin typeface="Arial" charset="0"/>
                </a:rPr>
                <a:t> </a:t>
              </a:r>
              <a:r>
                <a:rPr lang="de-DE" altLang="de-DE" sz="1200" dirty="0" err="1">
                  <a:solidFill>
                    <a:srgbClr val="3333CC"/>
                  </a:solidFill>
                  <a:latin typeface="Arial" charset="0"/>
                </a:rPr>
                <a:t>field</a:t>
              </a:r>
              <a:r>
                <a:rPr lang="de-DE" altLang="de-DE" sz="1200" dirty="0">
                  <a:solidFill>
                    <a:srgbClr val="3333CC"/>
                  </a:solidFill>
                  <a:latin typeface="Arial" charset="0"/>
                </a:rPr>
                <a:t> </a:t>
              </a:r>
            </a:p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3333CC"/>
                  </a:solidFill>
                  <a:latin typeface="Arial" charset="0"/>
                </a:rPr>
                <a:t>(</a:t>
              </a:r>
              <a:r>
                <a:rPr lang="de-DE" altLang="de-DE" sz="1200" dirty="0" err="1">
                  <a:solidFill>
                    <a:srgbClr val="3333CC"/>
                  </a:solidFill>
                  <a:latin typeface="Arial" charset="0"/>
                </a:rPr>
                <a:t>fT</a:t>
              </a:r>
              <a:r>
                <a:rPr lang="de-DE" altLang="de-DE" sz="1200" dirty="0">
                  <a:solidFill>
                    <a:srgbClr val="3333CC"/>
                  </a:solidFill>
                  <a:latin typeface="Arial" charset="0"/>
                </a:rPr>
                <a:t>-range) </a:t>
              </a:r>
              <a:r>
                <a:rPr lang="de-DE" altLang="de-DE" sz="1200" dirty="0" err="1">
                  <a:solidFill>
                    <a:srgbClr val="3333CC"/>
                  </a:solidFill>
                  <a:latin typeface="Arial" charset="0"/>
                </a:rPr>
                <a:t>using</a:t>
              </a:r>
              <a:r>
                <a:rPr lang="de-DE" altLang="de-DE" sz="1200" dirty="0">
                  <a:solidFill>
                    <a:srgbClr val="3333CC"/>
                  </a:solidFill>
                  <a:latin typeface="Arial" charset="0"/>
                </a:rPr>
                <a:t> </a:t>
              </a:r>
            </a:p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3333CC"/>
                  </a:solidFill>
                  <a:latin typeface="Arial" charset="0"/>
                </a:rPr>
                <a:t>DC-SQUIDS </a:t>
              </a:r>
            </a:p>
          </p:txBody>
        </p:sp>
      </p:grp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692275" y="188913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latin typeface="Arial" charset="0"/>
              </a:rPr>
              <a:t>Low </a:t>
            </a:r>
            <a:r>
              <a:rPr lang="de-DE" altLang="de-DE" sz="1600" dirty="0" err="1">
                <a:latin typeface="Arial" charset="0"/>
              </a:rPr>
              <a:t>Intensity</a:t>
            </a:r>
            <a:r>
              <a:rPr lang="de-DE" altLang="de-DE" sz="1600" dirty="0">
                <a:latin typeface="Arial" charset="0"/>
              </a:rPr>
              <a:t> Measurement at FAIR</a:t>
            </a:r>
          </a:p>
        </p:txBody>
      </p:sp>
      <p:sp>
        <p:nvSpPr>
          <p:cNvPr id="49209" name="Text Box 57"/>
          <p:cNvSpPr txBox="1">
            <a:spLocks noChangeArrowheads="1"/>
          </p:cNvSpPr>
          <p:nvPr/>
        </p:nvSpPr>
        <p:spPr bwMode="auto">
          <a:xfrm>
            <a:off x="179512" y="1052736"/>
            <a:ext cx="4017840" cy="141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b="1" u="sng" dirty="0" err="1">
                <a:solidFill>
                  <a:srgbClr val="000000"/>
                </a:solidFill>
                <a:latin typeface="Arial" charset="0"/>
              </a:rPr>
              <a:t>Nondestructive</a:t>
            </a:r>
            <a:r>
              <a:rPr lang="de-DE" altLang="de-DE" sz="1200" b="1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b="1" u="sng" dirty="0" err="1">
                <a:solidFill>
                  <a:srgbClr val="000000"/>
                </a:solidFill>
                <a:latin typeface="Arial" charset="0"/>
              </a:rPr>
              <a:t>measurement</a:t>
            </a:r>
            <a:r>
              <a:rPr lang="de-DE" altLang="de-DE" sz="1200" b="1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b="1" u="sng" dirty="0" err="1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de-DE" altLang="de-DE" sz="1200" b="1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b="1" u="sng" dirty="0" err="1">
                <a:solidFill>
                  <a:srgbClr val="000000"/>
                </a:solidFill>
                <a:latin typeface="Arial" charset="0"/>
              </a:rPr>
              <a:t>low</a:t>
            </a:r>
            <a:r>
              <a:rPr lang="de-DE" altLang="de-DE" sz="1200" b="1" u="sng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1200" b="1" u="sng" dirty="0" err="1">
                <a:solidFill>
                  <a:srgbClr val="000000"/>
                </a:solidFill>
                <a:latin typeface="Arial" charset="0"/>
              </a:rPr>
              <a:t>intensity</a:t>
            </a:r>
            <a:r>
              <a:rPr lang="de-DE" altLang="de-DE" sz="1200" b="1" u="sng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>
              <a:buClrTx/>
              <a:buFontTx/>
              <a:buNone/>
            </a:pPr>
            <a:r>
              <a:rPr lang="de-DE" altLang="de-DE" sz="1200" b="1" u="sng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de-DE" altLang="de-DE" sz="1200" b="1" u="sng" dirty="0" err="1">
                <a:solidFill>
                  <a:srgbClr val="000000"/>
                </a:solidFill>
                <a:latin typeface="Arial" charset="0"/>
              </a:rPr>
              <a:t>nA</a:t>
            </a:r>
            <a:r>
              <a:rPr lang="de-DE" altLang="de-DE" sz="1200" b="1" u="sng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de-DE" altLang="de-DE" sz="1200" b="1" u="sng" dirty="0" err="1">
                <a:solidFill>
                  <a:srgbClr val="000000"/>
                </a:solidFill>
                <a:latin typeface="Arial" charset="0"/>
              </a:rPr>
              <a:t>beams</a:t>
            </a:r>
            <a:r>
              <a:rPr lang="de-DE" altLang="de-DE" sz="1200" b="1" u="sng" dirty="0">
                <a:solidFill>
                  <a:srgbClr val="000000"/>
                </a:solidFill>
                <a:latin typeface="Arial" charset="0"/>
              </a:rPr>
              <a:t> at FAIR</a:t>
            </a:r>
          </a:p>
          <a:p>
            <a:pPr>
              <a:buClrTx/>
            </a:pPr>
            <a:endParaRPr lang="de-DE" altLang="de-DE" sz="1400" u="sng" dirty="0">
              <a:solidFill>
                <a:srgbClr val="000000"/>
              </a:solidFill>
              <a:latin typeface="Arial" charset="0"/>
            </a:endParaRPr>
          </a:p>
          <a:p>
            <a:pPr>
              <a:buClrTx/>
            </a:pP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- Slow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extracted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beam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from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SIS100 (RIB, CBM),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spill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optimization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</a:t>
            </a:r>
          </a:p>
          <a:p>
            <a:pPr>
              <a:buClrTx/>
            </a:pPr>
            <a:endParaRPr lang="de-DE" altLang="de-DE" sz="1200" dirty="0">
              <a:solidFill>
                <a:srgbClr val="333333"/>
              </a:solidFill>
              <a:latin typeface="Arial" charset="0"/>
            </a:endParaRPr>
          </a:p>
          <a:p>
            <a:pPr>
              <a:buClrTx/>
            </a:pP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-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Circulating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beam in </a:t>
            </a:r>
            <a:r>
              <a:rPr lang="de-DE" altLang="de-DE" sz="1200" dirty="0" err="1">
                <a:solidFill>
                  <a:srgbClr val="333333"/>
                </a:solidFill>
                <a:latin typeface="Arial" charset="0"/>
              </a:rPr>
              <a:t>Collector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 Ring (CR 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  <a:sym typeface="Wingdings" panose="05000000000000000000" pitchFamily="2" charset="2"/>
              </a:rPr>
              <a:t> HESR</a:t>
            </a:r>
            <a:r>
              <a:rPr lang="de-DE" altLang="de-DE" sz="1200" dirty="0">
                <a:solidFill>
                  <a:srgbClr val="333333"/>
                </a:solidFill>
                <a:latin typeface="Arial" charset="0"/>
              </a:rPr>
              <a:t>)</a:t>
            </a:r>
          </a:p>
        </p:txBody>
      </p:sp>
      <p:pic>
        <p:nvPicPr>
          <p:cNvPr id="55" name="Grafik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16" y="2561091"/>
            <a:ext cx="3512204" cy="2668109"/>
          </a:xfrm>
          <a:prstGeom prst="rect">
            <a:avLst/>
          </a:prstGeom>
        </p:spPr>
      </p:pic>
      <p:sp>
        <p:nvSpPr>
          <p:cNvPr id="56" name="Textfeld 55"/>
          <p:cNvSpPr txBox="1"/>
          <p:nvPr/>
        </p:nvSpPr>
        <p:spPr>
          <a:xfrm>
            <a:off x="251520" y="5334307"/>
            <a:ext cx="3913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Detector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systems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used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u="sng" dirty="0" err="1">
                <a:solidFill>
                  <a:schemeClr val="bg1">
                    <a:lumMod val="65000"/>
                  </a:schemeClr>
                </a:solidFill>
              </a:rPr>
              <a:t>slow</a:t>
            </a:r>
            <a:r>
              <a:rPr lang="de-DE" sz="1200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u="sng" dirty="0" err="1">
                <a:solidFill>
                  <a:schemeClr val="bg1">
                    <a:lumMod val="65000"/>
                  </a:schemeClr>
                </a:solidFill>
              </a:rPr>
              <a:t>extraction</a:t>
            </a:r>
            <a:r>
              <a:rPr lang="de-DE" sz="1200" u="sng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200" dirty="0">
                <a:solidFill>
                  <a:schemeClr val="bg1">
                    <a:lumMod val="65000"/>
                  </a:schemeClr>
                </a:solidFill>
              </a:rPr>
              <a:t>at SIS18 (P. Forck)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1259632" y="5683314"/>
            <a:ext cx="2304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6700" algn="l"/>
                <a:tab pos="450850" algn="l"/>
              </a:tabLst>
            </a:pP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SClNT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 	…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Scintillator</a:t>
            </a:r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tabLst>
                <a:tab pos="266700" algn="l"/>
                <a:tab pos="450850" algn="l"/>
              </a:tabLst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IC 		…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Ionization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Chamber</a:t>
            </a:r>
            <a:endParaRPr lang="de-DE" sz="10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tabLst>
                <a:tab pos="266700" algn="l"/>
                <a:tab pos="450850" algn="l"/>
              </a:tabLst>
            </a:pP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SEM		…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Secondary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bg1">
                    <a:lumMod val="50000"/>
                  </a:schemeClr>
                </a:solidFill>
              </a:rPr>
              <a:t>Electron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</a:rPr>
              <a:t> Monitor</a:t>
            </a:r>
          </a:p>
        </p:txBody>
      </p:sp>
      <p:cxnSp>
        <p:nvCxnSpPr>
          <p:cNvPr id="5" name="Gerader Verbinder 4"/>
          <p:cNvCxnSpPr/>
          <p:nvPr/>
        </p:nvCxnSpPr>
        <p:spPr bwMode="auto">
          <a:xfrm>
            <a:off x="4239023" y="1124744"/>
            <a:ext cx="9127" cy="4980781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2" name="Gruppieren 51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53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54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3</a:t>
              </a:r>
            </a:p>
          </p:txBody>
        </p:sp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59" name="Ellipse 58"/>
          <p:cNvSpPr/>
          <p:nvPr/>
        </p:nvSpPr>
        <p:spPr bwMode="auto">
          <a:xfrm>
            <a:off x="8551490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13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692275" y="188913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latin typeface="Arial" charset="0"/>
              </a:rPr>
              <a:t>CCC Working </a:t>
            </a:r>
            <a:r>
              <a:rPr lang="de-DE" altLang="de-DE" sz="1600" dirty="0" err="1">
                <a:latin typeface="Arial" charset="0"/>
              </a:rPr>
              <a:t>Principle</a:t>
            </a:r>
            <a:endParaRPr lang="de-DE" altLang="de-DE" sz="1600" dirty="0">
              <a:latin typeface="Arial" charset="0"/>
            </a:endParaRPr>
          </a:p>
        </p:txBody>
      </p:sp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179512" y="980728"/>
            <a:ext cx="8921750" cy="4968875"/>
            <a:chOff x="113" y="777"/>
            <a:chExt cx="5620" cy="3130"/>
          </a:xfrm>
        </p:grpSpPr>
        <p:grpSp>
          <p:nvGrpSpPr>
            <p:cNvPr id="50179" name="Group 3"/>
            <p:cNvGrpSpPr>
              <a:grpSpLocks/>
            </p:cNvGrpSpPr>
            <p:nvPr/>
          </p:nvGrpSpPr>
          <p:grpSpPr bwMode="auto">
            <a:xfrm>
              <a:off x="113" y="777"/>
              <a:ext cx="5598" cy="2957"/>
              <a:chOff x="113" y="777"/>
              <a:chExt cx="5598" cy="2957"/>
            </a:xfrm>
          </p:grpSpPr>
          <p:grpSp>
            <p:nvGrpSpPr>
              <p:cNvPr id="50180" name="Group 4"/>
              <p:cNvGrpSpPr>
                <a:grpSpLocks/>
              </p:cNvGrpSpPr>
              <p:nvPr/>
            </p:nvGrpSpPr>
            <p:grpSpPr bwMode="auto">
              <a:xfrm>
                <a:off x="113" y="777"/>
                <a:ext cx="5598" cy="2957"/>
                <a:chOff x="113" y="777"/>
                <a:chExt cx="5598" cy="2957"/>
              </a:xfrm>
            </p:grpSpPr>
            <p:pic>
              <p:nvPicPr>
                <p:cNvPr id="50181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3" y="777"/>
                  <a:ext cx="5543" cy="285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018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205" y="3407"/>
                  <a:ext cx="2506" cy="32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lIns="90000" tIns="46800" rIns="90000" bIns="46800">
                  <a:spAutoFit/>
                </a:bodyPr>
                <a:lstStyle>
                  <a:lvl1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FFFFFF"/>
                      </a:solidFill>
                      <a:latin typeface="Calibri" pitchFamily="32" charset="0"/>
                      <a:ea typeface="Lucida Sans Unicode" pitchFamily="32" charset="0"/>
                      <a:cs typeface="Lucida Sans Unicode" pitchFamily="32" charset="0"/>
                    </a:defRPr>
                  </a:lvl1pPr>
                  <a:lvl2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FFFFFF"/>
                      </a:solidFill>
                      <a:latin typeface="Calibri" pitchFamily="32" charset="0"/>
                      <a:ea typeface="Lucida Sans Unicode" pitchFamily="32" charset="0"/>
                      <a:cs typeface="Lucida Sans Unicode" pitchFamily="32" charset="0"/>
                    </a:defRPr>
                  </a:lvl2pPr>
                  <a:lvl3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FFFFFF"/>
                      </a:solidFill>
                      <a:latin typeface="Calibri" pitchFamily="32" charset="0"/>
                      <a:ea typeface="Lucida Sans Unicode" pitchFamily="32" charset="0"/>
                      <a:cs typeface="Lucida Sans Unicode" pitchFamily="32" charset="0"/>
                    </a:defRPr>
                  </a:lvl3pPr>
                  <a:lvl4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FFFFFF"/>
                      </a:solidFill>
                      <a:latin typeface="Calibri" pitchFamily="32" charset="0"/>
                      <a:ea typeface="Lucida Sans Unicode" pitchFamily="32" charset="0"/>
                      <a:cs typeface="Lucida Sans Unicode" pitchFamily="32" charset="0"/>
                    </a:defRPr>
                  </a:lvl4pPr>
                  <a:lvl5pPr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FFFFFF"/>
                      </a:solidFill>
                      <a:latin typeface="Calibri" pitchFamily="32" charset="0"/>
                      <a:ea typeface="Lucida Sans Unicode" pitchFamily="32" charset="0"/>
                      <a:cs typeface="Lucida Sans Unicode" pitchFamily="32" charset="0"/>
                    </a:defRPr>
                  </a:lvl5pPr>
                  <a:lvl6pPr marL="25146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FFFFFF"/>
                      </a:solidFill>
                      <a:latin typeface="Calibri" pitchFamily="32" charset="0"/>
                      <a:ea typeface="Lucida Sans Unicode" pitchFamily="32" charset="0"/>
                      <a:cs typeface="Lucida Sans Unicode" pitchFamily="32" charset="0"/>
                    </a:defRPr>
                  </a:lvl6pPr>
                  <a:lvl7pPr marL="29718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FFFFFF"/>
                      </a:solidFill>
                      <a:latin typeface="Calibri" pitchFamily="32" charset="0"/>
                      <a:ea typeface="Lucida Sans Unicode" pitchFamily="32" charset="0"/>
                      <a:cs typeface="Lucida Sans Unicode" pitchFamily="32" charset="0"/>
                    </a:defRPr>
                  </a:lvl7pPr>
                  <a:lvl8pPr marL="34290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FFFFFF"/>
                      </a:solidFill>
                      <a:latin typeface="Calibri" pitchFamily="32" charset="0"/>
                      <a:ea typeface="Lucida Sans Unicode" pitchFamily="32" charset="0"/>
                      <a:cs typeface="Lucida Sans Unicode" pitchFamily="32" charset="0"/>
                    </a:defRPr>
                  </a:lvl8pPr>
                  <a:lvl9pPr marL="3886200" indent="-228600" defTabSz="449263" fontAlgn="base"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  <a:defRPr>
                      <a:solidFill>
                        <a:srgbClr val="FFFFFF"/>
                      </a:solidFill>
                      <a:latin typeface="Calibri" pitchFamily="32" charset="0"/>
                      <a:ea typeface="Lucida Sans Unicode" pitchFamily="32" charset="0"/>
                      <a:cs typeface="Lucida Sans Unicode" pitchFamily="32" charset="0"/>
                    </a:defRPr>
                  </a:lvl9pPr>
                </a:lstStyle>
                <a:p>
                  <a:pPr>
                    <a:buClrTx/>
                    <a:buFontTx/>
                    <a:buNone/>
                  </a:pPr>
                  <a:r>
                    <a:rPr lang="de-DE" altLang="de-DE" sz="1400" dirty="0">
                      <a:solidFill>
                        <a:srgbClr val="000000"/>
                      </a:solidFill>
                      <a:latin typeface="Arial" charset="0"/>
                    </a:rPr>
                    <a:t>                                                   </a:t>
                  </a:r>
                  <a:r>
                    <a:rPr lang="de-DE" altLang="de-DE" sz="1400" dirty="0">
                      <a:solidFill>
                        <a:srgbClr val="000000"/>
                      </a:solidFill>
                      <a:latin typeface="Wingdings" charset="2"/>
                    </a:rPr>
                    <a:t></a:t>
                  </a:r>
                  <a:r>
                    <a:rPr lang="de-DE" altLang="de-DE" sz="1400" dirty="0">
                      <a:solidFill>
                        <a:srgbClr val="000000"/>
                      </a:solidFill>
                      <a:latin typeface="Arial" charset="0"/>
                    </a:rPr>
                    <a:t> </a:t>
                  </a:r>
                  <a:r>
                    <a:rPr lang="de-DE" altLang="de-DE" sz="1400" dirty="0" err="1">
                      <a:solidFill>
                        <a:srgbClr val="000000"/>
                      </a:solidFill>
                      <a:latin typeface="Arial" charset="0"/>
                    </a:rPr>
                    <a:t>commercial</a:t>
                  </a:r>
                  <a:r>
                    <a:rPr lang="de-DE" altLang="de-DE" sz="1400" dirty="0">
                      <a:solidFill>
                        <a:srgbClr val="000000"/>
                      </a:solidFill>
                      <a:latin typeface="Arial" charset="0"/>
                    </a:rPr>
                    <a:t> </a:t>
                  </a:r>
                </a:p>
                <a:p>
                  <a:pPr>
                    <a:buClrTx/>
                    <a:buFontTx/>
                    <a:buNone/>
                  </a:pPr>
                  <a:r>
                    <a:rPr lang="de-DE" altLang="de-DE" sz="1400" dirty="0" err="1">
                      <a:solidFill>
                        <a:srgbClr val="000000"/>
                      </a:solidFill>
                      <a:latin typeface="Arial" charset="0"/>
                    </a:rPr>
                    <a:t>products</a:t>
                  </a:r>
                  <a:r>
                    <a:rPr lang="de-DE" altLang="de-DE" sz="1400" dirty="0">
                      <a:solidFill>
                        <a:srgbClr val="000000"/>
                      </a:solidFill>
                      <a:latin typeface="Arial" charset="0"/>
                    </a:rPr>
                    <a:t> (MAGNICON, SUPRACON)</a:t>
                  </a:r>
                </a:p>
              </p:txBody>
            </p:sp>
          </p:grpSp>
          <p:sp>
            <p:nvSpPr>
              <p:cNvPr id="50183" name="Text Box 7"/>
              <p:cNvSpPr txBox="1">
                <a:spLocks noChangeArrowheads="1"/>
              </p:cNvSpPr>
              <p:nvPr/>
            </p:nvSpPr>
            <p:spPr bwMode="auto">
              <a:xfrm>
                <a:off x="5297" y="3226"/>
                <a:ext cx="16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400">
                    <a:solidFill>
                      <a:srgbClr val="000000"/>
                    </a:solidFill>
                    <a:latin typeface="Arial" charset="0"/>
                  </a:rPr>
                  <a:t>+</a:t>
                </a:r>
              </a:p>
            </p:txBody>
          </p:sp>
        </p:grpSp>
        <p:sp>
          <p:nvSpPr>
            <p:cNvPr id="50184" name="Text Box 8"/>
            <p:cNvSpPr txBox="1">
              <a:spLocks noChangeArrowheads="1"/>
            </p:cNvSpPr>
            <p:nvPr/>
          </p:nvSpPr>
          <p:spPr bwMode="auto">
            <a:xfrm>
              <a:off x="3152" y="3712"/>
              <a:ext cx="2581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400" dirty="0">
                  <a:solidFill>
                    <a:srgbClr val="000000"/>
                  </a:solidFill>
                  <a:latin typeface="Arial" charset="0"/>
                </a:rPr>
                <a:t>- FLL </a:t>
              </a:r>
              <a:r>
                <a:rPr lang="de-DE" altLang="de-DE" sz="1400" dirty="0" err="1">
                  <a:solidFill>
                    <a:srgbClr val="000000"/>
                  </a:solidFill>
                  <a:latin typeface="Arial" charset="0"/>
                </a:rPr>
                <a:t>electronics</a:t>
              </a:r>
              <a:r>
                <a:rPr lang="de-DE" altLang="de-DE" sz="1400" dirty="0">
                  <a:solidFill>
                    <a:srgbClr val="000000"/>
                  </a:solidFill>
                  <a:latin typeface="Arial" charset="0"/>
                </a:rPr>
                <a:t>: </a:t>
              </a:r>
              <a:r>
                <a:rPr lang="de-DE" altLang="de-DE" sz="1400" dirty="0">
                  <a:solidFill>
                    <a:srgbClr val="000000"/>
                  </a:solidFill>
                  <a:latin typeface="Wingdings" charset="2"/>
                </a:rPr>
                <a:t></a:t>
              </a:r>
              <a:r>
                <a:rPr lang="de-DE" altLang="de-DE" sz="14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de-DE" altLang="de-DE" sz="1400" b="1" dirty="0">
                  <a:solidFill>
                    <a:srgbClr val="FF0000"/>
                  </a:solidFill>
                  <a:latin typeface="Symbol" pitchFamily="16" charset="2"/>
                </a:rPr>
                <a:t></a:t>
              </a:r>
              <a:r>
                <a:rPr lang="de-DE" altLang="de-DE" sz="1400" b="1" baseline="-25000" dirty="0">
                  <a:solidFill>
                    <a:srgbClr val="FF0000"/>
                  </a:solidFill>
                  <a:latin typeface="Symbol" pitchFamily="16" charset="2"/>
                </a:rPr>
                <a:t></a:t>
              </a:r>
              <a:r>
                <a:rPr lang="de-DE" altLang="de-DE" sz="1400" dirty="0">
                  <a:solidFill>
                    <a:srgbClr val="FF0000"/>
                  </a:solidFill>
                  <a:latin typeface="Arial" charset="0"/>
                </a:rPr>
                <a:t>Resolution</a:t>
              </a:r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107504" y="5860461"/>
            <a:ext cx="4824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Proof </a:t>
            </a:r>
            <a:r>
              <a:rPr lang="de-DE" sz="1600" b="1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600" b="1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Principle</a:t>
            </a: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de-DE" sz="1600" b="1" dirty="0" err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Accelerators</a:t>
            </a:r>
            <a:r>
              <a:rPr lang="de-DE" sz="1600" b="1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A. Peters at. al. 1994 </a:t>
            </a: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3708401" y="6448425"/>
            <a:ext cx="20891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</a:rPr>
              <a:t>Slow </a:t>
            </a:r>
            <a:r>
              <a:rPr lang="de-DE" altLang="de-DE" sz="1200" dirty="0" err="1">
                <a:solidFill>
                  <a:srgbClr val="000000"/>
                </a:solidFill>
              </a:rPr>
              <a:t>Extraction</a:t>
            </a:r>
            <a:r>
              <a:rPr lang="de-DE" altLang="de-DE" sz="1200" dirty="0">
                <a:solidFill>
                  <a:srgbClr val="000000"/>
                </a:solidFill>
              </a:rPr>
              <a:t> Workshop</a:t>
            </a:r>
          </a:p>
        </p:txBody>
      </p:sp>
      <p:sp>
        <p:nvSpPr>
          <p:cNvPr id="31" name="Text Box 3"/>
          <p:cNvSpPr txBox="1">
            <a:spLocks noChangeArrowheads="1"/>
          </p:cNvSpPr>
          <p:nvPr/>
        </p:nvSpPr>
        <p:spPr bwMode="auto">
          <a:xfrm>
            <a:off x="7308304" y="6448424"/>
            <a:ext cx="1656184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</a:rPr>
              <a:t>Thomas Sieber           </a:t>
            </a:r>
            <a:r>
              <a:rPr lang="de-DE" altLang="de-DE" sz="1200" b="1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350838" y="6448425"/>
            <a:ext cx="1628775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>
              <a:buClrTx/>
              <a:buFontTx/>
              <a:buNone/>
            </a:pPr>
            <a:r>
              <a:rPr lang="de-DE" altLang="de-DE" sz="1200" dirty="0" err="1">
                <a:solidFill>
                  <a:srgbClr val="000000"/>
                </a:solidFill>
              </a:rPr>
              <a:t>February</a:t>
            </a:r>
            <a:r>
              <a:rPr lang="de-DE" altLang="de-DE" sz="1200" dirty="0">
                <a:solidFill>
                  <a:srgbClr val="000000"/>
                </a:solidFill>
              </a:rPr>
              <a:t> 13</a:t>
            </a:r>
            <a:r>
              <a:rPr lang="de-DE" altLang="de-DE" sz="1200" baseline="30000" dirty="0">
                <a:solidFill>
                  <a:srgbClr val="000000"/>
                </a:solidFill>
              </a:rPr>
              <a:t>th</a:t>
            </a:r>
            <a:r>
              <a:rPr lang="de-DE" altLang="de-DE" sz="1200" dirty="0">
                <a:solidFill>
                  <a:srgbClr val="000000"/>
                </a:solidFill>
              </a:rPr>
              <a:t> 2024</a:t>
            </a:r>
          </a:p>
        </p:txBody>
      </p:sp>
      <p:sp>
        <p:nvSpPr>
          <p:cNvPr id="33" name="Ellipse 32"/>
          <p:cNvSpPr/>
          <p:nvPr/>
        </p:nvSpPr>
        <p:spPr bwMode="auto">
          <a:xfrm>
            <a:off x="8551490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692275" y="188913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 err="1">
                <a:latin typeface="Arial" charset="0"/>
              </a:rPr>
              <a:t>Cryostat</a:t>
            </a:r>
            <a:r>
              <a:rPr lang="de-DE" altLang="de-DE" sz="1600" dirty="0">
                <a:latin typeface="Arial" charset="0"/>
              </a:rPr>
              <a:t> Design </a:t>
            </a:r>
            <a:r>
              <a:rPr lang="de-DE" altLang="de-DE" sz="1600" dirty="0" err="1">
                <a:latin typeface="Arial" charset="0"/>
              </a:rPr>
              <a:t>for</a:t>
            </a:r>
            <a:r>
              <a:rPr lang="de-DE" altLang="de-DE" sz="1600" dirty="0">
                <a:latin typeface="Arial" charset="0"/>
              </a:rPr>
              <a:t> CRYRING / FAIR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4003317" y="3786730"/>
            <a:ext cx="2584907" cy="2106612"/>
            <a:chOff x="4031134" y="3786730"/>
            <a:chExt cx="2584907" cy="2106612"/>
          </a:xfrm>
        </p:grpSpPr>
        <p:sp>
          <p:nvSpPr>
            <p:cNvPr id="62502" name="Text Box 38"/>
            <p:cNvSpPr txBox="1">
              <a:spLocks noChangeArrowheads="1"/>
            </p:cNvSpPr>
            <p:nvPr/>
          </p:nvSpPr>
          <p:spPr bwMode="auto">
            <a:xfrm>
              <a:off x="4139117" y="3793080"/>
              <a:ext cx="2476924" cy="2100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spcBef>
                  <a:spcPts val="400"/>
                </a:spcBef>
              </a:pPr>
              <a:r>
                <a:rPr lang="de-DE" altLang="de-DE" sz="1200" u="sng" dirty="0">
                  <a:solidFill>
                    <a:srgbClr val="000000"/>
                  </a:solidFill>
                  <a:latin typeface="Arial" charset="0"/>
                </a:rPr>
                <a:t>System </a:t>
              </a:r>
              <a:r>
                <a:rPr lang="de-DE" altLang="de-DE" sz="1200" u="sng" dirty="0" err="1">
                  <a:solidFill>
                    <a:srgbClr val="000000"/>
                  </a:solidFill>
                  <a:latin typeface="Arial" charset="0"/>
                </a:rPr>
                <a:t>costs</a:t>
              </a:r>
              <a:r>
                <a:rPr lang="de-DE" altLang="de-DE" sz="1200" u="sng" dirty="0">
                  <a:solidFill>
                    <a:srgbClr val="000000"/>
                  </a:solidFill>
                  <a:latin typeface="Arial" charset="0"/>
                </a:rPr>
                <a:t> (2019)</a:t>
              </a:r>
            </a:p>
            <a:p>
              <a:pPr>
                <a:spcBef>
                  <a:spcPts val="400"/>
                </a:spcBef>
              </a:pPr>
              <a:endParaRPr lang="de-DE" altLang="de-DE" sz="1000" u="sng" dirty="0">
                <a:solidFill>
                  <a:srgbClr val="000000"/>
                </a:solidFill>
                <a:latin typeface="Arial" charset="0"/>
              </a:endParaRPr>
            </a:p>
            <a:p>
              <a:pPr>
                <a:spcBef>
                  <a:spcPts val="400"/>
                </a:spcBef>
              </a:pPr>
              <a:r>
                <a:rPr lang="de-DE" altLang="de-DE" sz="1000" dirty="0" err="1">
                  <a:solidFill>
                    <a:schemeClr val="tx1"/>
                  </a:solidFill>
                  <a:latin typeface="Arial" charset="0"/>
                </a:rPr>
                <a:t>Nb</a:t>
              </a:r>
              <a:r>
                <a:rPr lang="de-DE" altLang="de-DE" sz="1000" dirty="0">
                  <a:solidFill>
                    <a:schemeClr val="tx1"/>
                  </a:solidFill>
                  <a:latin typeface="Arial" charset="0"/>
                </a:rPr>
                <a:t> CCC			180 k€</a:t>
              </a:r>
            </a:p>
            <a:p>
              <a:pPr>
                <a:spcBef>
                  <a:spcPts val="400"/>
                </a:spcBef>
              </a:pPr>
              <a:r>
                <a:rPr lang="de-DE" altLang="de-DE" sz="1000" dirty="0" err="1">
                  <a:solidFill>
                    <a:srgbClr val="000000"/>
                  </a:solidFill>
                  <a:latin typeface="Arial" charset="0"/>
                </a:rPr>
                <a:t>Cryostat</a:t>
              </a:r>
              <a:r>
                <a:rPr lang="de-DE" altLang="de-DE" sz="1000" dirty="0">
                  <a:solidFill>
                    <a:srgbClr val="000000"/>
                  </a:solidFill>
                  <a:latin typeface="Arial" charset="0"/>
                </a:rPr>
                <a:t>			150 k€</a:t>
              </a:r>
            </a:p>
            <a:p>
              <a:pPr>
                <a:spcBef>
                  <a:spcPts val="400"/>
                </a:spcBef>
              </a:pPr>
              <a:r>
                <a:rPr lang="de-DE" altLang="de-DE" sz="1000" dirty="0" err="1">
                  <a:solidFill>
                    <a:srgbClr val="000000"/>
                  </a:solidFill>
                  <a:latin typeface="Arial" charset="0"/>
                </a:rPr>
                <a:t>Liquefier</a:t>
              </a:r>
              <a:r>
                <a:rPr lang="de-DE" altLang="de-DE" sz="1000" dirty="0">
                  <a:solidFill>
                    <a:srgbClr val="000000"/>
                  </a:solidFill>
                  <a:latin typeface="Arial" charset="0"/>
                </a:rPr>
                <a:t>		 	  65 k€</a:t>
              </a:r>
            </a:p>
            <a:p>
              <a:pPr>
                <a:spcBef>
                  <a:spcPts val="400"/>
                </a:spcBef>
              </a:pPr>
              <a:r>
                <a:rPr lang="de-DE" altLang="de-DE" sz="1000" dirty="0">
                  <a:solidFill>
                    <a:schemeClr val="tx1"/>
                  </a:solidFill>
                  <a:latin typeface="Arial" charset="0"/>
                </a:rPr>
                <a:t>SQUID + </a:t>
              </a:r>
              <a:r>
                <a:rPr lang="de-DE" altLang="de-DE" sz="1000" dirty="0" err="1">
                  <a:solidFill>
                    <a:schemeClr val="tx1"/>
                  </a:solidFill>
                  <a:latin typeface="Arial" charset="0"/>
                </a:rPr>
                <a:t>electronics</a:t>
              </a:r>
              <a:r>
                <a:rPr lang="de-DE" altLang="de-DE" sz="1000" dirty="0">
                  <a:solidFill>
                    <a:schemeClr val="tx1"/>
                  </a:solidFill>
                  <a:latin typeface="Arial" charset="0"/>
                </a:rPr>
                <a:t>	  	  10 k€</a:t>
              </a:r>
            </a:p>
            <a:p>
              <a:pPr>
                <a:spcBef>
                  <a:spcPts val="400"/>
                </a:spcBef>
              </a:pPr>
              <a:r>
                <a:rPr lang="de-DE" altLang="de-DE" sz="1000" dirty="0">
                  <a:solidFill>
                    <a:srgbClr val="000000"/>
                  </a:solidFill>
                  <a:latin typeface="Arial" charset="0"/>
                </a:rPr>
                <a:t>DAQ				  10 k€</a:t>
              </a:r>
            </a:p>
            <a:p>
              <a:pPr>
                <a:spcBef>
                  <a:spcPts val="400"/>
                </a:spcBef>
              </a:pPr>
              <a:r>
                <a:rPr lang="de-DE" altLang="de-DE" sz="1000" dirty="0">
                  <a:solidFill>
                    <a:srgbClr val="000000"/>
                  </a:solidFill>
                  <a:latin typeface="Arial" charset="0"/>
                </a:rPr>
                <a:t>Support			  	    5 k€</a:t>
              </a:r>
            </a:p>
            <a:p>
              <a:pPr>
                <a:spcBef>
                  <a:spcPts val="400"/>
                </a:spcBef>
              </a:pPr>
              <a:endParaRPr lang="de-DE" altLang="de-DE" sz="800" dirty="0">
                <a:solidFill>
                  <a:srgbClr val="000000"/>
                </a:solidFill>
                <a:latin typeface="Arial" charset="0"/>
              </a:endParaRPr>
            </a:p>
            <a:p>
              <a:pPr>
                <a:spcBef>
                  <a:spcPts val="400"/>
                </a:spcBef>
              </a:pPr>
              <a:r>
                <a:rPr lang="de-DE" altLang="de-DE" sz="1200" b="1" dirty="0">
                  <a:solidFill>
                    <a:srgbClr val="000000"/>
                  </a:solidFill>
                  <a:latin typeface="Arial" charset="0"/>
                </a:rPr>
                <a:t>Total			       ~ 420 k€</a:t>
              </a:r>
            </a:p>
          </p:txBody>
        </p:sp>
        <p:sp>
          <p:nvSpPr>
            <p:cNvPr id="62503" name="Rectangle 39"/>
            <p:cNvSpPr>
              <a:spLocks noChangeArrowheads="1"/>
            </p:cNvSpPr>
            <p:nvPr/>
          </p:nvSpPr>
          <p:spPr bwMode="auto">
            <a:xfrm>
              <a:off x="4031134" y="3786730"/>
              <a:ext cx="2520134" cy="2106612"/>
            </a:xfrm>
            <a:prstGeom prst="rect">
              <a:avLst/>
            </a:prstGeom>
            <a:noFill/>
            <a:ln w="25560" cap="sq">
              <a:solidFill>
                <a:srgbClr val="385D8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3987145" y="1401492"/>
            <a:ext cx="2529071" cy="1928887"/>
            <a:chOff x="5688013" y="1982047"/>
            <a:chExt cx="2592387" cy="1977177"/>
          </a:xfrm>
        </p:grpSpPr>
        <p:grpSp>
          <p:nvGrpSpPr>
            <p:cNvPr id="62497" name="Group 33"/>
            <p:cNvGrpSpPr>
              <a:grpSpLocks/>
            </p:cNvGrpSpPr>
            <p:nvPr/>
          </p:nvGrpSpPr>
          <p:grpSpPr bwMode="auto">
            <a:xfrm>
              <a:off x="5688013" y="1982047"/>
              <a:ext cx="2592387" cy="1977177"/>
              <a:chOff x="3583" y="1006"/>
              <a:chExt cx="1951" cy="1488"/>
            </a:xfrm>
          </p:grpSpPr>
          <p:pic>
            <p:nvPicPr>
              <p:cNvPr id="62498" name="Picture 3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83" y="1006"/>
                <a:ext cx="1951" cy="1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2499" name="AutoShape 35"/>
              <p:cNvCxnSpPr>
                <a:cxnSpLocks noChangeShapeType="1"/>
              </p:cNvCxnSpPr>
              <p:nvPr/>
            </p:nvCxnSpPr>
            <p:spPr bwMode="auto">
              <a:xfrm flipV="1">
                <a:off x="4123" y="1395"/>
                <a:ext cx="497" cy="745"/>
              </a:xfrm>
              <a:prstGeom prst="straightConnector1">
                <a:avLst/>
              </a:prstGeom>
              <a:noFill/>
              <a:ln w="25560" cap="sq">
                <a:solidFill>
                  <a:srgbClr val="FFFF00"/>
                </a:solidFill>
                <a:miter lim="800000"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62500" name="Text Box 36"/>
              <p:cNvSpPr txBox="1">
                <a:spLocks noChangeArrowheads="1"/>
              </p:cNvSpPr>
              <p:nvPr/>
            </p:nvSpPr>
            <p:spPr bwMode="auto">
              <a:xfrm>
                <a:off x="4372" y="1725"/>
                <a:ext cx="464" cy="1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6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>
                    <a:solidFill>
                      <a:srgbClr val="FFFFFF"/>
                    </a:solidFill>
                    <a:latin typeface="Calibri" pitchFamily="32" charset="0"/>
                    <a:ea typeface="Lucida Sans Unicode" pitchFamily="32" charset="0"/>
                    <a:cs typeface="Lucida Sans Unicode" pitchFamily="32" charset="0"/>
                  </a:defRPr>
                </a:lvl9pPr>
              </a:lstStyle>
              <a:p>
                <a:pPr>
                  <a:buClrTx/>
                  <a:buFontTx/>
                  <a:buNone/>
                </a:pPr>
                <a:r>
                  <a:rPr lang="de-DE" altLang="de-DE" sz="1200" dirty="0">
                    <a:solidFill>
                      <a:srgbClr val="FFFF00"/>
                    </a:solidFill>
                    <a:latin typeface="Arial" charset="0"/>
                  </a:rPr>
                  <a:t>250 mm</a:t>
                </a:r>
              </a:p>
            </p:txBody>
          </p:sp>
        </p:grpSp>
        <p:sp>
          <p:nvSpPr>
            <p:cNvPr id="58" name="Text Box 36"/>
            <p:cNvSpPr txBox="1">
              <a:spLocks noChangeArrowheads="1"/>
            </p:cNvSpPr>
            <p:nvPr/>
          </p:nvSpPr>
          <p:spPr bwMode="auto">
            <a:xfrm>
              <a:off x="6525595" y="3642331"/>
              <a:ext cx="556860" cy="279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FFFF00"/>
                  </a:solidFill>
                  <a:latin typeface="Arial" charset="0"/>
                </a:rPr>
                <a:t>60 kg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90643" y="548680"/>
            <a:ext cx="3689269" cy="5611713"/>
            <a:chOff x="4585841" y="931280"/>
            <a:chExt cx="3874591" cy="5893606"/>
          </a:xfrm>
        </p:grpSpPr>
        <p:grpSp>
          <p:nvGrpSpPr>
            <p:cNvPr id="69" name="Gruppieren 68"/>
            <p:cNvGrpSpPr/>
            <p:nvPr/>
          </p:nvGrpSpPr>
          <p:grpSpPr>
            <a:xfrm>
              <a:off x="4585841" y="931280"/>
              <a:ext cx="3874591" cy="5893606"/>
              <a:chOff x="5222880" y="764704"/>
              <a:chExt cx="3874591" cy="5893606"/>
            </a:xfrm>
          </p:grpSpPr>
          <p:pic>
            <p:nvPicPr>
              <p:cNvPr id="7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63452" y="764704"/>
                <a:ext cx="3173045" cy="5893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2" name="Rechteck 71"/>
              <p:cNvSpPr/>
              <p:nvPr/>
            </p:nvSpPr>
            <p:spPr>
              <a:xfrm>
                <a:off x="5940153" y="6274670"/>
                <a:ext cx="355864" cy="2498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Textfeld 73"/>
              <p:cNvSpPr txBox="1"/>
              <p:nvPr/>
            </p:nvSpPr>
            <p:spPr>
              <a:xfrm rot="16200000">
                <a:off x="8681239" y="4231387"/>
                <a:ext cx="5554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2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1200</a:t>
                </a:r>
              </a:p>
            </p:txBody>
          </p:sp>
          <p:cxnSp>
            <p:nvCxnSpPr>
              <p:cNvPr id="75" name="Gerade Verbindung mit Pfeil 74"/>
              <p:cNvCxnSpPr/>
              <p:nvPr/>
            </p:nvCxnSpPr>
            <p:spPr>
              <a:xfrm>
                <a:off x="8842047" y="3145121"/>
                <a:ext cx="0" cy="2588135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feld 75"/>
              <p:cNvSpPr txBox="1"/>
              <p:nvPr/>
            </p:nvSpPr>
            <p:spPr>
              <a:xfrm>
                <a:off x="7524328" y="2062009"/>
                <a:ext cx="74727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Liquefier</a:t>
                </a:r>
                <a:endParaRPr lang="de-DE" sz="11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Head</a:t>
                </a:r>
              </a:p>
            </p:txBody>
          </p:sp>
          <p:sp>
            <p:nvSpPr>
              <p:cNvPr id="77" name="Textfeld 76"/>
              <p:cNvSpPr txBox="1"/>
              <p:nvPr/>
            </p:nvSpPr>
            <p:spPr>
              <a:xfrm>
                <a:off x="6112040" y="2431214"/>
                <a:ext cx="747274" cy="45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Vacuum</a:t>
                </a:r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Tank</a:t>
                </a:r>
              </a:p>
            </p:txBody>
          </p:sp>
          <p:sp>
            <p:nvSpPr>
              <p:cNvPr id="78" name="Textfeld 77"/>
              <p:cNvSpPr txBox="1"/>
              <p:nvPr/>
            </p:nvSpPr>
            <p:spPr>
              <a:xfrm>
                <a:off x="5329572" y="3369688"/>
                <a:ext cx="819283" cy="45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Aluminum</a:t>
                </a:r>
                <a:endParaRPr lang="de-DE" sz="11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Windows</a:t>
                </a:r>
              </a:p>
            </p:txBody>
          </p:sp>
          <p:sp>
            <p:nvSpPr>
              <p:cNvPr id="79" name="Textfeld 78"/>
              <p:cNvSpPr txBox="1"/>
              <p:nvPr/>
            </p:nvSpPr>
            <p:spPr>
              <a:xfrm>
                <a:off x="5340727" y="3930376"/>
                <a:ext cx="819283" cy="985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Thermal </a:t>
                </a:r>
              </a:p>
              <a:p>
                <a:pPr algn="just"/>
                <a:r>
                  <a:rPr lang="de-DE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Shielding</a:t>
                </a:r>
                <a:endParaRPr lang="de-DE" sz="11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de-DE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with</a:t>
                </a:r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Enthalpie Line</a:t>
                </a:r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5222880" y="5013176"/>
                <a:ext cx="960491" cy="452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UHV Beam</a:t>
                </a:r>
              </a:p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Tube</a:t>
                </a:r>
              </a:p>
            </p:txBody>
          </p:sp>
          <p:sp>
            <p:nvSpPr>
              <p:cNvPr id="81" name="Textfeld 80"/>
              <p:cNvSpPr txBox="1"/>
              <p:nvPr/>
            </p:nvSpPr>
            <p:spPr>
              <a:xfrm>
                <a:off x="5768941" y="6165304"/>
                <a:ext cx="81928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Helium </a:t>
                </a:r>
              </a:p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Container</a:t>
                </a: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8060548" y="6151275"/>
                <a:ext cx="89842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CCC </a:t>
                </a:r>
                <a:r>
                  <a:rPr lang="de-DE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Shield</a:t>
                </a:r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+</a:t>
                </a:r>
              </a:p>
              <a:p>
                <a:pPr algn="just"/>
                <a:r>
                  <a:rPr lang="de-DE" sz="1100" dirty="0" err="1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Detector</a:t>
                </a:r>
                <a:endParaRPr lang="de-DE" sz="1100" dirty="0">
                  <a:solidFill>
                    <a:schemeClr val="tx1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Textfeld 82"/>
              <p:cNvSpPr txBox="1"/>
              <p:nvPr/>
            </p:nvSpPr>
            <p:spPr>
              <a:xfrm>
                <a:off x="5480909" y="5590401"/>
                <a:ext cx="81928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Steel</a:t>
                </a:r>
              </a:p>
              <a:p>
                <a:pPr algn="just"/>
                <a:r>
                  <a:rPr lang="de-DE" sz="1100" dirty="0">
                    <a:solidFill>
                      <a:schemeClr val="tx1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Frame</a:t>
                </a:r>
              </a:p>
            </p:txBody>
          </p:sp>
          <p:cxnSp>
            <p:nvCxnSpPr>
              <p:cNvPr id="84" name="Gerade Verbindung 12"/>
              <p:cNvCxnSpPr>
                <a:stCxn id="76" idx="0"/>
              </p:cNvCxnSpPr>
              <p:nvPr/>
            </p:nvCxnSpPr>
            <p:spPr>
              <a:xfrm flipV="1">
                <a:off x="7897965" y="1767209"/>
                <a:ext cx="229621" cy="29480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Gerade Verbindung 67"/>
              <p:cNvCxnSpPr/>
              <p:nvPr/>
            </p:nvCxnSpPr>
            <p:spPr>
              <a:xfrm>
                <a:off x="5925733" y="4423312"/>
                <a:ext cx="734498" cy="131752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 Verbindung 68"/>
              <p:cNvCxnSpPr/>
              <p:nvPr/>
            </p:nvCxnSpPr>
            <p:spPr>
              <a:xfrm flipV="1">
                <a:off x="5910022" y="5013177"/>
                <a:ext cx="678202" cy="27507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 Verbindung 69"/>
              <p:cNvCxnSpPr/>
              <p:nvPr/>
            </p:nvCxnSpPr>
            <p:spPr>
              <a:xfrm flipV="1">
                <a:off x="5910022" y="5639963"/>
                <a:ext cx="268560" cy="11279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70"/>
              <p:cNvCxnSpPr/>
              <p:nvPr/>
            </p:nvCxnSpPr>
            <p:spPr>
              <a:xfrm flipV="1">
                <a:off x="6351397" y="4937760"/>
                <a:ext cx="1251186" cy="1425558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71"/>
              <p:cNvCxnSpPr/>
              <p:nvPr/>
            </p:nvCxnSpPr>
            <p:spPr>
              <a:xfrm flipH="1" flipV="1">
                <a:off x="7700554" y="4761411"/>
                <a:ext cx="632825" cy="138986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 Box 37"/>
            <p:cNvSpPr txBox="1">
              <a:spLocks noChangeArrowheads="1"/>
            </p:cNvSpPr>
            <p:nvPr/>
          </p:nvSpPr>
          <p:spPr bwMode="auto">
            <a:xfrm>
              <a:off x="4830885" y="1744128"/>
              <a:ext cx="1656184" cy="309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spcBef>
                  <a:spcPts val="400"/>
                </a:spcBef>
                <a:buClrTx/>
                <a:buFontTx/>
                <a:buNone/>
              </a:pPr>
              <a:r>
                <a:rPr lang="de-DE" altLang="de-DE" sz="1400" b="1" dirty="0" err="1">
                  <a:solidFill>
                    <a:srgbClr val="000000"/>
                  </a:solidFill>
                  <a:latin typeface="Arial" charset="0"/>
                </a:rPr>
                <a:t>Cryostat</a:t>
              </a:r>
              <a:r>
                <a:rPr lang="de-DE" altLang="de-DE" sz="1400" b="1" dirty="0">
                  <a:solidFill>
                    <a:srgbClr val="000000"/>
                  </a:solidFill>
                  <a:latin typeface="Arial" charset="0"/>
                </a:rPr>
                <a:t> Design</a:t>
              </a: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97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98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99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6877393" y="1396531"/>
            <a:ext cx="2087095" cy="4828250"/>
            <a:chOff x="6877393" y="1396531"/>
            <a:chExt cx="2087095" cy="4828250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6877393" y="1396531"/>
              <a:ext cx="2087095" cy="4556047"/>
              <a:chOff x="6838848" y="1396531"/>
              <a:chExt cx="2087095" cy="4556047"/>
            </a:xfrm>
          </p:grpSpPr>
          <p:pic>
            <p:nvPicPr>
              <p:cNvPr id="10" name="Grafik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38848" y="1396531"/>
                <a:ext cx="2087095" cy="4517521"/>
              </a:xfrm>
              <a:prstGeom prst="rect">
                <a:avLst/>
              </a:prstGeom>
            </p:spPr>
          </p:pic>
          <p:sp>
            <p:nvSpPr>
              <p:cNvPr id="90" name="Textfeld 89"/>
              <p:cNvSpPr txBox="1"/>
              <p:nvPr/>
            </p:nvSpPr>
            <p:spPr>
              <a:xfrm>
                <a:off x="7164288" y="5429358"/>
                <a:ext cx="13681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de-DE" sz="14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CCC Installation </a:t>
                </a:r>
              </a:p>
              <a:p>
                <a:pPr algn="just"/>
                <a:r>
                  <a:rPr lang="de-DE" sz="1400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in CRYRING</a:t>
                </a:r>
              </a:p>
            </p:txBody>
          </p:sp>
        </p:grpSp>
        <p:sp>
          <p:nvSpPr>
            <p:cNvPr id="12" name="Textfeld 11"/>
            <p:cNvSpPr txBox="1"/>
            <p:nvPr/>
          </p:nvSpPr>
          <p:spPr>
            <a:xfrm>
              <a:off x="6948264" y="5917004"/>
              <a:ext cx="1905137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de-DE" sz="1400" dirty="0" err="1">
                  <a:solidFill>
                    <a:schemeClr val="tx1"/>
                  </a:solidFill>
                </a:rPr>
                <a:t>standing</a:t>
              </a:r>
              <a:r>
                <a:rPr lang="de-DE" sz="1400" dirty="0">
                  <a:solidFill>
                    <a:schemeClr val="tx1"/>
                  </a:solidFill>
                </a:rPr>
                <a:t> time ~ 10 </a:t>
              </a:r>
              <a:r>
                <a:rPr lang="de-DE" sz="1400" dirty="0" err="1">
                  <a:solidFill>
                    <a:schemeClr val="tx1"/>
                  </a:solidFill>
                </a:rPr>
                <a:t>days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2" name="Ellipse 101"/>
          <p:cNvSpPr/>
          <p:nvPr/>
        </p:nvSpPr>
        <p:spPr bwMode="auto">
          <a:xfrm>
            <a:off x="8551490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50" y="3574385"/>
            <a:ext cx="4021784" cy="2807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70752"/>
            <a:ext cx="3208654" cy="22322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cxnSp>
        <p:nvCxnSpPr>
          <p:cNvPr id="4" name="Gerade Verbindung mit Pfeil 3"/>
          <p:cNvCxnSpPr/>
          <p:nvPr/>
        </p:nvCxnSpPr>
        <p:spPr bwMode="auto">
          <a:xfrm flipH="1">
            <a:off x="3583098" y="5089829"/>
            <a:ext cx="1586984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5" name="Objek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108229"/>
              </p:ext>
            </p:extLst>
          </p:nvPr>
        </p:nvGraphicFramePr>
        <p:xfrm>
          <a:off x="611560" y="1628800"/>
          <a:ext cx="3179614" cy="2215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Graph" r:id="rId6" imgW="4129200" imgH="2877120" progId="Origin50.Graph">
                  <p:embed/>
                </p:oleObj>
              </mc:Choice>
              <mc:Fallback>
                <p:oleObj name="Graph" r:id="rId6" imgW="4129200" imgH="2877120" progId="Origin50.Graph">
                  <p:embed/>
                  <p:pic>
                    <p:nvPicPr>
                      <p:cNvPr id="35" name="Objekt 3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560" y="1628800"/>
                        <a:ext cx="3179614" cy="221509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05" y="1642127"/>
            <a:ext cx="3244179" cy="21997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692275" y="188913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latin typeface="Arial" charset="0"/>
              </a:rPr>
              <a:t>Laboratory Tests I</a:t>
            </a:r>
          </a:p>
        </p:txBody>
      </p:sp>
      <p:sp>
        <p:nvSpPr>
          <p:cNvPr id="37" name="Rechteck 36"/>
          <p:cNvSpPr/>
          <p:nvPr/>
        </p:nvSpPr>
        <p:spPr>
          <a:xfrm>
            <a:off x="3696856" y="2071881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kHz Filter ON</a:t>
            </a:r>
            <a:endParaRPr lang="en-GB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2483768" y="1925959"/>
            <a:ext cx="720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6516216" y="1941730"/>
            <a:ext cx="11759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balanced</a:t>
            </a:r>
            <a:endParaRPr lang="en-GB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83568" y="1085835"/>
            <a:ext cx="6050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Pulsed</a:t>
            </a:r>
            <a:r>
              <a:rPr lang="de-DE" sz="12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de-DE" sz="12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Measurement </a:t>
            </a:r>
            <a:r>
              <a:rPr lang="de-DE" sz="12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2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de-DE" sz="12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Loop</a:t>
            </a:r>
          </a:p>
          <a:p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Transformer /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Balanced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Transformer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adjusted</a:t>
            </a:r>
            <a:endParaRPr lang="de-D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</a:p>
        </p:txBody>
      </p:sp>
      <p:sp>
        <p:nvSpPr>
          <p:cNvPr id="22" name="Rechteck 21"/>
          <p:cNvSpPr/>
          <p:nvPr/>
        </p:nvSpPr>
        <p:spPr>
          <a:xfrm>
            <a:off x="3563888" y="4595473"/>
            <a:ext cx="1464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balanced</a:t>
            </a:r>
          </a:p>
          <a:p>
            <a:pPr algn="ctr"/>
            <a:r>
              <a:rPr lang="en-GB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kHz Filter OFF</a:t>
            </a:r>
            <a:endParaRPr lang="en-GB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3583098" y="2356233"/>
            <a:ext cx="1586984" cy="335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arrow" w="sm" len="sm"/>
            <a:tailEnd type="arrow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echteck 30"/>
          <p:cNvSpPr/>
          <p:nvPr/>
        </p:nvSpPr>
        <p:spPr>
          <a:xfrm>
            <a:off x="3627957" y="5577460"/>
            <a:ext cx="13681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spectrum</a:t>
            </a:r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3635896" y="5877272"/>
            <a:ext cx="1340526" cy="0"/>
          </a:xfrm>
          <a:prstGeom prst="straightConnector1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43" name="Gruppieren 42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44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45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46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3508814" y="3107696"/>
            <a:ext cx="1728192" cy="1006899"/>
            <a:chOff x="3491880" y="3111929"/>
            <a:chExt cx="1728192" cy="1006899"/>
          </a:xfrm>
        </p:grpSpPr>
        <p:sp>
          <p:nvSpPr>
            <p:cNvPr id="32" name="Rechteck 31"/>
            <p:cNvSpPr/>
            <p:nvPr/>
          </p:nvSpPr>
          <p:spPr bwMode="auto">
            <a:xfrm>
              <a:off x="3491880" y="3111930"/>
              <a:ext cx="1728192" cy="1006898"/>
            </a:xfrm>
            <a:prstGeom prst="rect">
              <a:avLst/>
            </a:prstGeom>
            <a:solidFill>
              <a:srgbClr val="FFFFCC"/>
            </a:solidFill>
            <a:ln w="1270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Calibri" pitchFamily="32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3632980" y="3111929"/>
              <a:ext cx="136815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Matching Transformer</a:t>
              </a:r>
              <a:endParaRPr lang="en-GB" sz="1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" name="Picture 2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0159" y="3486620"/>
              <a:ext cx="1429290" cy="56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Ellipse 47"/>
          <p:cNvSpPr/>
          <p:nvPr/>
        </p:nvSpPr>
        <p:spPr bwMode="auto">
          <a:xfrm>
            <a:off x="8551490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11672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86951"/>
            <a:ext cx="2567947" cy="206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2699792" y="1950698"/>
            <a:ext cx="3024336" cy="1910350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226" y="1995289"/>
            <a:ext cx="3096111" cy="181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1692275" y="188913"/>
            <a:ext cx="5111750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libri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latin typeface="Arial" charset="0"/>
              </a:rPr>
              <a:t>Laboratory Tests II</a:t>
            </a:r>
          </a:p>
        </p:txBody>
      </p:sp>
      <p:sp>
        <p:nvSpPr>
          <p:cNvPr id="15" name="Rechteck 14"/>
          <p:cNvSpPr/>
          <p:nvPr/>
        </p:nvSpPr>
        <p:spPr>
          <a:xfrm>
            <a:off x="3923928" y="3157652"/>
            <a:ext cx="1512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FLL-Electronics</a:t>
            </a:r>
            <a:endParaRPr lang="en-GB" sz="1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251520" y="4154477"/>
                <a:ext cx="1971822" cy="57637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𝑆𝑅</m:t>
                      </m:r>
                      <m:r>
                        <a:rPr lang="de-DE" sz="14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de-DE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de-DE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𝑑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𝐼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𝑜𝑢𝑡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1400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de-DE" sz="1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de-DE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154477"/>
                <a:ext cx="1971822" cy="5763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230" y="1916833"/>
            <a:ext cx="2849242" cy="208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4390598" y="4005064"/>
            <a:ext cx="3845925" cy="1061876"/>
            <a:chOff x="4139952" y="4005064"/>
            <a:chExt cx="3845925" cy="10618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feld 17"/>
                <p:cNvSpPr txBox="1"/>
                <p:nvPr/>
              </p:nvSpPr>
              <p:spPr>
                <a:xfrm>
                  <a:off x="5720584" y="4005064"/>
                  <a:ext cx="2262799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𝐼</m:t>
                        </m:r>
                        <m:d>
                          <m:d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𝑚𝑎𝑥</m:t>
                            </m:r>
                          </m:sub>
                        </m:sSub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func>
                          <m:funcPr>
                            <m:ctrlP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sz="1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r>
                                  <a:rPr lang="de-DE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</m:d>
                          </m:e>
                        </m:func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feld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0584" y="4005064"/>
                  <a:ext cx="2262799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feld 18"/>
                <p:cNvSpPr txBox="1"/>
                <p:nvPr/>
              </p:nvSpPr>
              <p:spPr>
                <a:xfrm>
                  <a:off x="4139952" y="4365104"/>
                  <a:ext cx="3845925" cy="34624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de-DE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de-DE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de-DE" sz="120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ctrlPr>
                                  <a:rPr lang="de-DE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de-DE" sz="1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𝐼</m:t>
                                        </m:r>
                                      </m:e>
                                    </m:acc>
                                  </m:e>
                                </m:d>
                              </m:e>
                            </m:d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=</m:t>
                            </m:r>
                            <m:acc>
                              <m:accPr>
                                <m:chr m:val="̇"/>
                                <m:ctrlP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𝐼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de-DE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=0</m:t>
                                </m:r>
                              </m:e>
                            </m:d>
                            <m:r>
                              <a:rPr lang="de-DE" sz="12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  <m: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𝜋</m:t>
                                    </m:r>
                                    <m: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𝑓</m:t>
                                    </m:r>
                                    <m: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de-DE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de-DE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𝑚𝑎𝑥</m:t>
                                        </m:r>
                                      </m:sub>
                                    </m:sSub>
                                    <m:r>
                                      <a:rPr lang="de-DE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∙</m:t>
                                    </m:r>
                                    <m:func>
                                      <m:funcPr>
                                        <m:ctrlPr>
                                          <a:rPr lang="de-DE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de-DE" sz="1200" b="0" i="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de-DE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de-DE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2</m:t>
                                            </m:r>
                                            <m:r>
                                              <a:rPr lang="de-DE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𝜋</m:t>
                                            </m:r>
                                            <m:r>
                                              <a:rPr lang="de-DE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∙</m:t>
                                            </m:r>
                                            <m:r>
                                              <a:rPr lang="de-DE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𝑓</m:t>
                                            </m:r>
                                            <m:r>
                                              <a:rPr lang="de-DE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∙</m:t>
                                            </m:r>
                                            <m:r>
                                              <a:rPr lang="de-DE" sz="1200" b="0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𝑡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d>
                              </m:e>
                              <m:sub>
                                <m: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  <m:r>
                                  <a:rPr lang="de-DE" sz="12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=0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de-DE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feld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9952" y="4365104"/>
                  <a:ext cx="3845925" cy="34624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>
                  <a:off x="6359464" y="4759163"/>
                  <a:ext cx="1596912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𝑆𝑅</m:t>
                        </m:r>
                        <m:r>
                          <a:rPr lang="de-DE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=2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𝑓</m:t>
                        </m:r>
                        <m:r>
                          <a:rPr lang="de-DE" sz="1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∙</m:t>
                        </m:r>
                        <m:sSub>
                          <m:sSubPr>
                            <m:ctrlP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𝑚𝑎𝑥</m:t>
                            </m:r>
                          </m:sub>
                        </m:sSub>
                      </m:oMath>
                    </m:oMathPara>
                  </a14:m>
                  <a:endParaRPr lang="de-DE" sz="1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9464" y="4759163"/>
                  <a:ext cx="1596912" cy="307777"/>
                </a:xfrm>
                <a:prstGeom prst="rect">
                  <a:avLst/>
                </a:prstGeom>
                <a:blipFill>
                  <a:blip r:embed="rId9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Rechteck 27"/>
          <p:cNvSpPr/>
          <p:nvPr/>
        </p:nvSpPr>
        <p:spPr>
          <a:xfrm>
            <a:off x="770693" y="3662416"/>
            <a:ext cx="920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5974774" y="3434651"/>
            <a:ext cx="7517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</a:t>
            </a:r>
          </a:p>
        </p:txBody>
      </p:sp>
      <p:sp>
        <p:nvSpPr>
          <p:cNvPr id="33" name="Rechteck 32"/>
          <p:cNvSpPr/>
          <p:nvPr/>
        </p:nvSpPr>
        <p:spPr>
          <a:xfrm>
            <a:off x="971600" y="5301208"/>
            <a:ext cx="2212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direct: 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260 </a:t>
            </a:r>
            <a:r>
              <a:rPr lang="de-DE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200 kHz</a:t>
            </a:r>
          </a:p>
          <a:p>
            <a:r>
              <a:rPr lang="de-DE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0.33 µA/µs</a:t>
            </a:r>
          </a:p>
          <a:p>
            <a:pPr algn="r"/>
            <a:endParaRPr lang="de-D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6240355" y="5302949"/>
            <a:ext cx="22920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balanced: </a:t>
            </a: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</a:t>
            </a:r>
            <a:r>
              <a:rPr lang="en-GB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@ 200 kHz</a:t>
            </a:r>
          </a:p>
          <a:p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0.16 µA/µs</a:t>
            </a:r>
            <a:r>
              <a:rPr lang="en-GB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  <a:p>
            <a:pPr algn="ctr"/>
            <a:endParaRPr lang="de-DE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1226568" y="1260049"/>
            <a:ext cx="6153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Tolerable </a:t>
            </a:r>
            <a:r>
              <a:rPr lang="de-DE" sz="16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rise</a:t>
            </a:r>
            <a:r>
              <a:rPr lang="de-DE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 </a:t>
            </a:r>
            <a:r>
              <a:rPr lang="de-DE" sz="16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pulses</a:t>
            </a:r>
            <a:r>
              <a:rPr lang="de-DE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16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flux</a:t>
            </a:r>
            <a:r>
              <a:rPr lang="de-DE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locked</a:t>
            </a:r>
            <a:r>
              <a:rPr lang="de-DE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</a:t>
            </a:r>
            <a:r>
              <a:rPr lang="de-DE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1600" b="1" u="sng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Slew</a:t>
            </a:r>
            <a:r>
              <a:rPr lang="de-DE" sz="1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Rate</a:t>
            </a:r>
            <a:r>
              <a:rPr lang="de-DE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</a:p>
        </p:txBody>
      </p:sp>
      <p:grpSp>
        <p:nvGrpSpPr>
          <p:cNvPr id="30" name="Gruppieren 29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32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7</a:t>
              </a: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37" name="Ellipse 36"/>
          <p:cNvSpPr/>
          <p:nvPr/>
        </p:nvSpPr>
        <p:spPr bwMode="auto">
          <a:xfrm>
            <a:off x="8551490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20332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9592" y="1052736"/>
            <a:ext cx="2890664" cy="1593789"/>
          </a:xfrm>
        </p:spPr>
        <p:txBody>
          <a:bodyPr>
            <a:noAutofit/>
          </a:bodyPr>
          <a:lstStyle/>
          <a:p>
            <a:pPr marL="0" indent="0">
              <a:buClr>
                <a:srgbClr val="FFC000"/>
              </a:buClr>
            </a:pPr>
            <a:r>
              <a:rPr lang="de-DE" sz="1400" u="sng" dirty="0">
                <a:solidFill>
                  <a:schemeClr val="tx1"/>
                </a:solidFill>
              </a:rPr>
              <a:t>Low beam </a:t>
            </a:r>
            <a:r>
              <a:rPr lang="de-DE" sz="1400" u="sng" dirty="0" err="1">
                <a:solidFill>
                  <a:schemeClr val="tx1"/>
                </a:solidFill>
              </a:rPr>
              <a:t>currents</a:t>
            </a:r>
            <a:endParaRPr lang="de-DE" sz="1400" u="sng" dirty="0">
              <a:solidFill>
                <a:schemeClr val="tx1"/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tx1"/>
                </a:solidFill>
              </a:rPr>
              <a:t>Resolution limited </a:t>
            </a:r>
            <a:r>
              <a:rPr lang="de-DE" sz="1200" dirty="0" err="1">
                <a:solidFill>
                  <a:schemeClr val="tx1"/>
                </a:solidFill>
              </a:rPr>
              <a:t>by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external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perturbations</a:t>
            </a:r>
            <a:r>
              <a:rPr lang="de-DE" sz="1200" dirty="0">
                <a:solidFill>
                  <a:schemeClr val="tx1"/>
                </a:solidFill>
              </a:rPr>
              <a:t> (</a:t>
            </a:r>
            <a:r>
              <a:rPr lang="de-DE" sz="1200" dirty="0" err="1">
                <a:solidFill>
                  <a:schemeClr val="tx1"/>
                </a:solidFill>
              </a:rPr>
              <a:t>liquefier</a:t>
            </a:r>
            <a:r>
              <a:rPr lang="de-DE" sz="1200" dirty="0">
                <a:solidFill>
                  <a:schemeClr val="tx1"/>
                </a:solidFill>
              </a:rPr>
              <a:t>, </a:t>
            </a:r>
            <a:r>
              <a:rPr lang="de-DE" sz="1200" dirty="0" err="1">
                <a:solidFill>
                  <a:schemeClr val="tx1"/>
                </a:solidFill>
              </a:rPr>
              <a:t>dipole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ramp</a:t>
            </a:r>
            <a:r>
              <a:rPr lang="de-DE" sz="1200" dirty="0">
                <a:solidFill>
                  <a:schemeClr val="tx1"/>
                </a:solidFill>
              </a:rPr>
              <a:t>)</a:t>
            </a:r>
          </a:p>
          <a:p>
            <a:r>
              <a:rPr lang="de-DE" sz="1200" dirty="0">
                <a:solidFill>
                  <a:schemeClr val="tx1"/>
                </a:solidFill>
              </a:rPr>
              <a:t>	</a:t>
            </a:r>
            <a:r>
              <a:rPr lang="de-DE" sz="1200" dirty="0" err="1">
                <a:solidFill>
                  <a:schemeClr val="tx1"/>
                </a:solidFill>
              </a:rPr>
              <a:t>hardware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optimization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</a:p>
          <a:p>
            <a:r>
              <a:rPr lang="de-DE" sz="1200" dirty="0">
                <a:solidFill>
                  <a:schemeClr val="tx1"/>
                </a:solidFill>
              </a:rPr>
              <a:t>	</a:t>
            </a:r>
            <a:r>
              <a:rPr lang="de-DE" sz="1200" dirty="0" err="1">
                <a:solidFill>
                  <a:schemeClr val="tx1"/>
                </a:solidFill>
              </a:rPr>
              <a:t>improve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software</a:t>
            </a:r>
            <a:r>
              <a:rPr lang="de-DE" sz="1200" dirty="0">
                <a:solidFill>
                  <a:schemeClr val="tx1"/>
                </a:solidFill>
              </a:rPr>
              <a:t> </a:t>
            </a:r>
            <a:r>
              <a:rPr lang="de-DE" sz="1200" dirty="0" err="1">
                <a:solidFill>
                  <a:schemeClr val="tx1"/>
                </a:solidFill>
              </a:rPr>
              <a:t>filtering</a:t>
            </a:r>
            <a:endParaRPr lang="de-DE" sz="1200" dirty="0">
              <a:solidFill>
                <a:schemeClr val="tx1"/>
              </a:solidFill>
            </a:endParaRPr>
          </a:p>
          <a:p>
            <a:endParaRPr lang="de-DE" sz="1600" dirty="0">
              <a:solidFill>
                <a:schemeClr val="tx1"/>
              </a:solidFill>
            </a:endParaRPr>
          </a:p>
        </p:txBody>
      </p:sp>
      <p:pic>
        <p:nvPicPr>
          <p:cNvPr id="4" name="Inhaltsplatzhalter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2666177"/>
            <a:ext cx="4142041" cy="3168352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>
            <a:off x="1115616" y="1988840"/>
            <a:ext cx="169004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03648" y="188640"/>
            <a:ext cx="5832648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Operation in CRYRING: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Challenges</a:t>
            </a: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 at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low</a:t>
            </a: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and</a:t>
            </a: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 high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Intensities</a:t>
            </a:r>
            <a:endParaRPr lang="de-DE" altLang="de-DE" sz="16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" name="Inhaltsplatzhalter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316" y="2506933"/>
            <a:ext cx="4372188" cy="3344398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5054968" y="764704"/>
            <a:ext cx="3528392" cy="2232248"/>
            <a:chOff x="5083377" y="827557"/>
            <a:chExt cx="3528392" cy="2232248"/>
          </a:xfrm>
        </p:grpSpPr>
        <p:sp>
          <p:nvSpPr>
            <p:cNvPr id="10" name="Inhaltsplatzhalter 2"/>
            <p:cNvSpPr txBox="1">
              <a:spLocks/>
            </p:cNvSpPr>
            <p:nvPr/>
          </p:nvSpPr>
          <p:spPr>
            <a:xfrm>
              <a:off x="5083377" y="827557"/>
              <a:ext cx="3528392" cy="22322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57175" indent="-257175" algn="l" defTabSz="342900" rtl="0" eaLnBrk="1" latinLnBrk="0" hangingPunct="1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  <a:defRPr sz="1800" kern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1pPr>
              <a:lvl2pPr marL="557213" indent="-214313" algn="l" defTabSz="342900" rtl="0" eaLnBrk="1" latinLnBrk="0" hangingPunct="1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  <a:defRPr sz="1500" kern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2pPr>
              <a:lvl3pPr marL="857250" indent="-171450" algn="l" defTabSz="342900" rtl="0" eaLnBrk="1" latinLnBrk="0" hangingPunct="1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  <a:defRPr sz="1350" kern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3pPr>
              <a:lvl4pPr marL="1200150" indent="-171450" algn="l" defTabSz="342900" rtl="0" eaLnBrk="1" latinLnBrk="0" hangingPunct="1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  <a:defRPr sz="1200" kern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4pPr>
              <a:lvl5pPr marL="1543050" indent="-171450" algn="l" defTabSz="342900" rtl="0" eaLnBrk="1" latinLnBrk="0" hangingPunct="1">
                <a:spcBef>
                  <a:spcPct val="20000"/>
                </a:spcBef>
                <a:buClr>
                  <a:srgbClr val="FDBB63"/>
                </a:buClr>
                <a:buFont typeface="Wingdings" charset="2"/>
                <a:buChar char="§"/>
                <a:defRPr sz="1050" kern="1200">
                  <a:solidFill>
                    <a:srgbClr val="333333"/>
                  </a:solidFill>
                  <a:latin typeface="Arial"/>
                  <a:ea typeface="+mn-ea"/>
                  <a:cs typeface="Arial"/>
                </a:defRPr>
              </a:lvl5pPr>
              <a:lvl6pPr marL="18859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342900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endParaRPr lang="de-DE" sz="1600" dirty="0">
                <a:latin typeface="+mn-lt"/>
              </a:endParaRPr>
            </a:p>
            <a:p>
              <a:pPr marL="0" indent="0">
                <a:buNone/>
              </a:pPr>
              <a:r>
                <a:rPr lang="de-DE" sz="1400" u="sng" dirty="0">
                  <a:latin typeface="+mn-lt"/>
                </a:rPr>
                <a:t>High beam </a:t>
              </a:r>
              <a:r>
                <a:rPr lang="de-DE" sz="1400" u="sng" dirty="0" err="1">
                  <a:latin typeface="+mn-lt"/>
                </a:rPr>
                <a:t>currents</a:t>
              </a:r>
              <a:endParaRPr lang="de-DE" sz="1400" dirty="0">
                <a:latin typeface="+mn-lt"/>
              </a:endParaRPr>
            </a:p>
            <a:p>
              <a:r>
                <a:rPr lang="de-DE" sz="1200" dirty="0">
                  <a:latin typeface="+mn-lt"/>
                </a:rPr>
                <a:t>High </a:t>
              </a:r>
              <a:r>
                <a:rPr lang="de-DE" sz="1200" dirty="0" err="1">
                  <a:latin typeface="+mn-lt"/>
                </a:rPr>
                <a:t>slew</a:t>
              </a:r>
              <a:r>
                <a:rPr lang="de-DE" sz="1200" dirty="0">
                  <a:latin typeface="+mn-lt"/>
                </a:rPr>
                <a:t> </a:t>
              </a:r>
              <a:r>
                <a:rPr lang="de-DE" sz="1200" dirty="0" err="1">
                  <a:latin typeface="+mn-lt"/>
                </a:rPr>
                <a:t>rates</a:t>
              </a:r>
              <a:r>
                <a:rPr lang="de-DE" sz="1200" dirty="0">
                  <a:latin typeface="+mn-lt"/>
                </a:rPr>
                <a:t>  </a:t>
              </a:r>
              <a:r>
                <a:rPr lang="de-DE" sz="1200" dirty="0"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de-DE" sz="1200" dirty="0" err="1">
                  <a:latin typeface="+mn-lt"/>
                </a:rPr>
                <a:t>loss</a:t>
              </a:r>
              <a:r>
                <a:rPr lang="de-DE" sz="1200" dirty="0">
                  <a:latin typeface="+mn-lt"/>
                </a:rPr>
                <a:t> </a:t>
              </a:r>
              <a:r>
                <a:rPr lang="de-DE" sz="1200" dirty="0" err="1">
                  <a:latin typeface="+mn-lt"/>
                </a:rPr>
                <a:t>of</a:t>
              </a:r>
              <a:r>
                <a:rPr lang="de-DE" sz="1200" dirty="0">
                  <a:latin typeface="+mn-lt"/>
                </a:rPr>
                <a:t> </a:t>
              </a:r>
              <a:r>
                <a:rPr lang="de-DE" sz="1200" dirty="0" err="1">
                  <a:latin typeface="+mn-lt"/>
                </a:rPr>
                <a:t>signal</a:t>
              </a:r>
              <a:r>
                <a:rPr lang="de-DE" sz="1200" dirty="0">
                  <a:latin typeface="+mn-lt"/>
                </a:rPr>
                <a:t> lock</a:t>
              </a:r>
            </a:p>
            <a:p>
              <a:r>
                <a:rPr lang="de-DE" sz="1200" dirty="0" err="1">
                  <a:latin typeface="+mn-lt"/>
                </a:rPr>
                <a:t>Threshold</a:t>
              </a:r>
              <a:r>
                <a:rPr lang="de-DE" sz="1200" dirty="0">
                  <a:latin typeface="+mn-lt"/>
                </a:rPr>
                <a:t> </a:t>
              </a:r>
              <a:r>
                <a:rPr lang="de-DE" sz="1200" dirty="0" err="1">
                  <a:latin typeface="+mn-lt"/>
                </a:rPr>
                <a:t>around</a:t>
              </a:r>
              <a:r>
                <a:rPr lang="de-DE" sz="1200" dirty="0">
                  <a:latin typeface="+mn-lt"/>
                </a:rPr>
                <a:t> 500 </a:t>
              </a:r>
              <a:r>
                <a:rPr lang="de-DE" sz="1200" dirty="0" err="1">
                  <a:latin typeface="+mn-lt"/>
                </a:rPr>
                <a:t>nA</a:t>
              </a:r>
              <a:r>
                <a:rPr lang="de-DE" sz="1200" dirty="0">
                  <a:latin typeface="+mn-lt"/>
                </a:rPr>
                <a:t> </a:t>
              </a:r>
              <a:r>
                <a:rPr lang="de-DE" sz="1200" dirty="0" err="1">
                  <a:latin typeface="+mn-lt"/>
                </a:rPr>
                <a:t>of</a:t>
              </a:r>
              <a:r>
                <a:rPr lang="de-DE" sz="1200" dirty="0">
                  <a:latin typeface="+mn-lt"/>
                </a:rPr>
                <a:t> D</a:t>
              </a:r>
              <a:r>
                <a:rPr lang="de-DE" sz="1200" baseline="30000" dirty="0">
                  <a:latin typeface="+mn-lt"/>
                </a:rPr>
                <a:t>+</a:t>
              </a:r>
              <a:endParaRPr lang="de-DE" sz="1200" dirty="0">
                <a:latin typeface="+mn-lt"/>
              </a:endParaRPr>
            </a:p>
            <a:p>
              <a:pPr marL="0" indent="0">
                <a:buNone/>
              </a:pPr>
              <a:r>
                <a:rPr lang="de-DE" sz="1200" dirty="0">
                  <a:latin typeface="+mn-lt"/>
                </a:rPr>
                <a:t>	</a:t>
              </a:r>
              <a:r>
                <a:rPr lang="de-DE" sz="1200" dirty="0" err="1">
                  <a:latin typeface="+mn-lt"/>
                </a:rPr>
                <a:t>add</a:t>
              </a:r>
              <a:r>
                <a:rPr lang="de-DE" sz="1200" dirty="0">
                  <a:latin typeface="+mn-lt"/>
                </a:rPr>
                <a:t> </a:t>
              </a:r>
              <a:r>
                <a:rPr lang="de-DE" sz="1200" dirty="0" err="1">
                  <a:latin typeface="+mn-lt"/>
                </a:rPr>
                <a:t>low</a:t>
              </a:r>
              <a:r>
                <a:rPr lang="de-DE" sz="1200" dirty="0">
                  <a:latin typeface="+mn-lt"/>
                </a:rPr>
                <a:t> pass </a:t>
              </a:r>
              <a:r>
                <a:rPr lang="de-DE" sz="1200" dirty="0" err="1">
                  <a:latin typeface="+mn-lt"/>
                </a:rPr>
                <a:t>to</a:t>
              </a:r>
              <a:r>
                <a:rPr lang="de-DE" sz="1200" dirty="0">
                  <a:latin typeface="+mn-lt"/>
                </a:rPr>
                <a:t> </a:t>
              </a:r>
              <a:r>
                <a:rPr lang="de-DE" sz="1200" dirty="0" err="1">
                  <a:latin typeface="+mn-lt"/>
                </a:rPr>
                <a:t>reduce</a:t>
              </a:r>
              <a:r>
                <a:rPr lang="de-DE" sz="1200" dirty="0">
                  <a:latin typeface="+mn-lt"/>
                </a:rPr>
                <a:t> </a:t>
              </a:r>
              <a:r>
                <a:rPr lang="de-DE" sz="1200" dirty="0" err="1">
                  <a:latin typeface="+mn-lt"/>
                </a:rPr>
                <a:t>slew</a:t>
              </a:r>
              <a:r>
                <a:rPr lang="de-DE" sz="1200" dirty="0">
                  <a:latin typeface="+mn-lt"/>
                </a:rPr>
                <a:t> rate</a:t>
              </a:r>
            </a:p>
            <a:p>
              <a:pPr marL="0" indent="0">
                <a:buNone/>
              </a:pPr>
              <a:r>
                <a:rPr lang="de-DE" sz="1200" dirty="0">
                  <a:latin typeface="+mn-lt"/>
                </a:rPr>
                <a:t>	(10 kHz </a:t>
              </a:r>
              <a:r>
                <a:rPr lang="de-DE" sz="1200" dirty="0" err="1">
                  <a:latin typeface="+mn-lt"/>
                </a:rPr>
                <a:t>instead</a:t>
              </a:r>
              <a:r>
                <a:rPr lang="de-DE" sz="1200" dirty="0">
                  <a:latin typeface="+mn-lt"/>
                </a:rPr>
                <a:t> </a:t>
              </a:r>
              <a:r>
                <a:rPr lang="de-DE" sz="1200" dirty="0" err="1">
                  <a:latin typeface="+mn-lt"/>
                </a:rPr>
                <a:t>of</a:t>
              </a:r>
              <a:r>
                <a:rPr lang="de-DE" sz="1200" dirty="0">
                  <a:latin typeface="+mn-lt"/>
                </a:rPr>
                <a:t> 100 kHz </a:t>
              </a:r>
              <a:r>
                <a:rPr lang="de-DE" sz="1200" dirty="0" err="1">
                  <a:latin typeface="+mn-lt"/>
                </a:rPr>
                <a:t>cut</a:t>
              </a:r>
              <a:r>
                <a:rPr lang="de-DE" sz="1200" dirty="0">
                  <a:latin typeface="+mn-lt"/>
                </a:rPr>
                <a:t> off)</a:t>
              </a:r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>
              <a:off x="5248481" y="1953073"/>
              <a:ext cx="198474" cy="0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Gerade Verbindung mit Pfeil 30"/>
          <p:cNvCxnSpPr/>
          <p:nvPr/>
        </p:nvCxnSpPr>
        <p:spPr>
          <a:xfrm>
            <a:off x="1115616" y="2276872"/>
            <a:ext cx="169004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uppieren 35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37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38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r>
                <a:rPr lang="de-DE" altLang="de-DE" sz="1200" b="1" dirty="0">
                  <a:solidFill>
                    <a:srgbClr val="000000"/>
                  </a:solidFill>
                </a:rPr>
                <a:t>8</a:t>
              </a:r>
            </a:p>
          </p:txBody>
        </p:sp>
        <p:sp>
          <p:nvSpPr>
            <p:cNvPr id="39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40" name="Ellipse 39"/>
          <p:cNvSpPr/>
          <p:nvPr/>
        </p:nvSpPr>
        <p:spPr bwMode="auto">
          <a:xfrm>
            <a:off x="8551490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00116" y="5877272"/>
            <a:ext cx="824834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>
                <a:solidFill>
                  <a:schemeClr val="tx1"/>
                </a:solidFill>
              </a:rPr>
              <a:t>In </a:t>
            </a:r>
            <a:r>
              <a:rPr lang="de-DE" dirty="0" err="1">
                <a:solidFill>
                  <a:schemeClr val="tx1"/>
                </a:solidFill>
              </a:rPr>
              <a:t>general</a:t>
            </a:r>
            <a:r>
              <a:rPr lang="de-DE" dirty="0">
                <a:solidFill>
                  <a:schemeClr val="tx1"/>
                </a:solidFill>
              </a:rPr>
              <a:t>: </a:t>
            </a:r>
            <a:r>
              <a:rPr lang="de-DE" dirty="0" err="1">
                <a:solidFill>
                  <a:schemeClr val="tx1"/>
                </a:solidFill>
              </a:rPr>
              <a:t>transition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laboratory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accelerator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reduces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current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resolution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by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de-DE" dirty="0" err="1">
                <a:solidFill>
                  <a:schemeClr val="tx1"/>
                </a:solidFill>
                <a:sym typeface="Wingdings" panose="05000000000000000000" pitchFamily="2" charset="2"/>
              </a:rPr>
              <a:t>factor</a:t>
            </a: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 10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010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75656" y="188640"/>
            <a:ext cx="5688632" cy="503237"/>
          </a:xfrm>
          <a:prstGeom prst="rect">
            <a:avLst/>
          </a:prstGeom>
          <a:solidFill>
            <a:srgbClr val="1F497D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80011"/>
              </a:srgbClr>
            </a:outerShdw>
          </a:effec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Calibri" pitchFamily="32" charset="0"/>
                <a:cs typeface="Arial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Results</a:t>
            </a: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de-DE" altLang="de-DE" sz="1600" dirty="0" err="1">
                <a:solidFill>
                  <a:srgbClr val="FFFFFF"/>
                </a:solidFill>
                <a:latin typeface="Arial" charset="0"/>
              </a:rPr>
              <a:t>from</a:t>
            </a:r>
            <a:r>
              <a:rPr lang="de-DE" altLang="de-DE" sz="1600" dirty="0">
                <a:solidFill>
                  <a:srgbClr val="FFFFFF"/>
                </a:solidFill>
                <a:latin typeface="Arial" charset="0"/>
              </a:rPr>
              <a:t> CRYRING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51520" y="1052736"/>
            <a:ext cx="115820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u="sng" dirty="0">
                <a:solidFill>
                  <a:schemeClr val="tx1"/>
                </a:solidFill>
              </a:rPr>
              <a:t>Low </a:t>
            </a:r>
            <a:r>
              <a:rPr lang="de-DE" sz="1400" u="sng" dirty="0" err="1">
                <a:solidFill>
                  <a:schemeClr val="tx1"/>
                </a:solidFill>
              </a:rPr>
              <a:t>Intensity</a:t>
            </a:r>
            <a:endParaRPr lang="en-US" sz="1400" u="sng" dirty="0">
              <a:solidFill>
                <a:schemeClr val="tx1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32" y="3756124"/>
            <a:ext cx="2805402" cy="251233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69" y="1268760"/>
            <a:ext cx="3302528" cy="2526187"/>
          </a:xfrm>
          <a:prstGeom prst="rect">
            <a:avLst/>
          </a:prstGeom>
        </p:spPr>
      </p:pic>
      <p:pic>
        <p:nvPicPr>
          <p:cNvPr id="31" name="Inhaltsplatzhalter 12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5" r="12728" b="5281"/>
          <a:stretch/>
        </p:blipFill>
        <p:spPr>
          <a:xfrm>
            <a:off x="3974345" y="1792561"/>
            <a:ext cx="4414079" cy="3868687"/>
          </a:xfrm>
        </p:spPr>
      </p:pic>
      <p:sp>
        <p:nvSpPr>
          <p:cNvPr id="32" name="Textfeld 31"/>
          <p:cNvSpPr txBox="1"/>
          <p:nvPr/>
        </p:nvSpPr>
        <p:spPr>
          <a:xfrm>
            <a:off x="4173875" y="1052736"/>
            <a:ext cx="119417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400" u="sng" dirty="0">
                <a:solidFill>
                  <a:schemeClr val="tx1"/>
                </a:solidFill>
              </a:rPr>
              <a:t>High </a:t>
            </a:r>
            <a:r>
              <a:rPr lang="de-DE" sz="1400" u="sng" dirty="0" err="1">
                <a:solidFill>
                  <a:schemeClr val="tx1"/>
                </a:solidFill>
              </a:rPr>
              <a:t>Intensity</a:t>
            </a:r>
            <a:endParaRPr lang="en-US" sz="1400" u="sng" dirty="0">
              <a:solidFill>
                <a:schemeClr val="tx1"/>
              </a:solidFill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350838" y="6448424"/>
            <a:ext cx="8613650" cy="360364"/>
            <a:chOff x="350838" y="6448424"/>
            <a:chExt cx="8613650" cy="360364"/>
          </a:xfrm>
        </p:grpSpPr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3708401" y="6448425"/>
              <a:ext cx="2089150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Slow </a:t>
              </a:r>
              <a:r>
                <a:rPr lang="de-DE" altLang="de-DE" sz="1200" dirty="0" err="1">
                  <a:solidFill>
                    <a:srgbClr val="000000"/>
                  </a:solidFill>
                </a:rPr>
                <a:t>Extraction</a:t>
              </a:r>
              <a:r>
                <a:rPr lang="de-DE" altLang="de-DE" sz="1200" dirty="0">
                  <a:solidFill>
                    <a:srgbClr val="000000"/>
                  </a:solidFill>
                </a:rPr>
                <a:t> Workshop</a:t>
              </a:r>
            </a:p>
          </p:txBody>
        </p:sp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7308304" y="6448424"/>
              <a:ext cx="1656184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>
                  <a:solidFill>
                    <a:srgbClr val="000000"/>
                  </a:solidFill>
                </a:rPr>
                <a:t>Thomas Sieber           </a:t>
              </a:r>
              <a:endParaRPr lang="de-DE" altLang="de-DE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36" name="Text Box 4"/>
            <p:cNvSpPr txBox="1">
              <a:spLocks noChangeArrowheads="1"/>
            </p:cNvSpPr>
            <p:nvPr/>
          </p:nvSpPr>
          <p:spPr bwMode="auto">
            <a:xfrm>
              <a:off x="350838" y="6448425"/>
              <a:ext cx="1628775" cy="360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FFFFFF"/>
                  </a:solidFill>
                  <a:latin typeface="Calibri" pitchFamily="32" charset="0"/>
                  <a:ea typeface="Lucida Sans Unicode" pitchFamily="32" charset="0"/>
                  <a:cs typeface="Lucida Sans Unicode" pitchFamily="32" charset="0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de-DE" altLang="de-DE" sz="1200" dirty="0" err="1">
                  <a:solidFill>
                    <a:srgbClr val="000000"/>
                  </a:solidFill>
                </a:rPr>
                <a:t>February</a:t>
              </a:r>
              <a:r>
                <a:rPr lang="de-DE" altLang="de-DE" sz="1200" dirty="0">
                  <a:solidFill>
                    <a:srgbClr val="000000"/>
                  </a:solidFill>
                </a:rPr>
                <a:t> 13</a:t>
              </a:r>
              <a:r>
                <a:rPr lang="de-DE" altLang="de-DE" sz="1200" baseline="30000" dirty="0">
                  <a:solidFill>
                    <a:srgbClr val="000000"/>
                  </a:solidFill>
                </a:rPr>
                <a:t>th</a:t>
              </a:r>
              <a:r>
                <a:rPr lang="de-DE" altLang="de-DE" sz="1200" dirty="0">
                  <a:solidFill>
                    <a:srgbClr val="000000"/>
                  </a:solidFill>
                </a:rPr>
                <a:t> 2024</a:t>
              </a:r>
            </a:p>
          </p:txBody>
        </p:sp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42BE1DC6-7909-8196-AD5A-EC11573EE3E3}"/>
              </a:ext>
            </a:extLst>
          </p:cNvPr>
          <p:cNvSpPr/>
          <p:nvPr/>
        </p:nvSpPr>
        <p:spPr bwMode="auto">
          <a:xfrm>
            <a:off x="8551490" y="6404496"/>
            <a:ext cx="360040" cy="36004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Calibri" pitchFamily="3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B25EB5C-F69C-64F6-F57F-FE3D32ECA8EB}"/>
              </a:ext>
            </a:extLst>
          </p:cNvPr>
          <p:cNvSpPr txBox="1"/>
          <p:nvPr/>
        </p:nvSpPr>
        <p:spPr>
          <a:xfrm>
            <a:off x="8615114" y="6450285"/>
            <a:ext cx="263214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b="1" dirty="0">
                <a:solidFill>
                  <a:schemeClr val="tx1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30790211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Lucida Sans Unicode"/>
        <a:cs typeface="Lucida Sans Unicode"/>
      </a:majorFont>
      <a:minorFont>
        <a:latin typeface="Calibri"/>
        <a:ea typeface="Lucida Sans Unicode"/>
        <a:cs typeface="Lucida Sans Unicode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de-D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Calibri" pitchFamily="32" charset="0"/>
          </a:defRPr>
        </a:defPPr>
      </a:lstStyle>
    </a:lnDef>
    <a:txDef>
      <a:spPr/>
      <a:bodyPr vert="horz" wrap="square" lIns="91440" tIns="45720" rIns="91440" bIns="45720" rtlCol="0" anchor="t">
        <a:spAutoFit/>
      </a:bodyPr>
      <a:lstStyle>
        <a:defPPr>
          <a:spcAft>
            <a:spcPts val="600"/>
          </a:spcAft>
          <a:defRPr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Lariss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1835</Words>
  <Application>Microsoft Office PowerPoint</Application>
  <PresentationFormat>On-screen Show (4:3)</PresentationFormat>
  <Paragraphs>451</Paragraphs>
  <Slides>26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 Math</vt:lpstr>
      <vt:lpstr>Symbol</vt:lpstr>
      <vt:lpstr>Times New Roman</vt:lpstr>
      <vt:lpstr>Wingdings</vt:lpstr>
      <vt:lpstr>Larissa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Sieber, Thomas</dc:creator>
  <cp:lastModifiedBy>Niedermayer, Philipp</cp:lastModifiedBy>
  <cp:revision>854</cp:revision>
  <cp:lastPrinted>2024-02-10T20:30:59Z</cp:lastPrinted>
  <dcterms:created xsi:type="dcterms:W3CDTF">2015-07-23T12:11:02Z</dcterms:created>
  <dcterms:modified xsi:type="dcterms:W3CDTF">2024-02-12T16:06:33Z</dcterms:modified>
</cp:coreProperties>
</file>