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300" r:id="rId2"/>
    <p:sldId id="367" r:id="rId3"/>
    <p:sldId id="368" r:id="rId4"/>
    <p:sldId id="388" r:id="rId5"/>
    <p:sldId id="397" r:id="rId6"/>
    <p:sldId id="415" r:id="rId7"/>
    <p:sldId id="390" r:id="rId8"/>
    <p:sldId id="391" r:id="rId9"/>
    <p:sldId id="416" r:id="rId10"/>
    <p:sldId id="419" r:id="rId11"/>
    <p:sldId id="387" r:id="rId12"/>
    <p:sldId id="392" r:id="rId13"/>
    <p:sldId id="418" r:id="rId14"/>
    <p:sldId id="394" r:id="rId15"/>
    <p:sldId id="383" r:id="rId16"/>
    <p:sldId id="374" r:id="rId17"/>
    <p:sldId id="402" r:id="rId18"/>
    <p:sldId id="405" r:id="rId19"/>
    <p:sldId id="403" r:id="rId20"/>
    <p:sldId id="377" r:id="rId21"/>
    <p:sldId id="378" r:id="rId22"/>
    <p:sldId id="417" r:id="rId23"/>
    <p:sldId id="28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C2A35"/>
    <a:srgbClr val="2F2F2F"/>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706" autoAdjust="0"/>
  </p:normalViewPr>
  <p:slideViewPr>
    <p:cSldViewPr snapToObjects="1">
      <p:cViewPr varScale="1">
        <p:scale>
          <a:sx n="82" d="100"/>
          <a:sy n="82" d="100"/>
        </p:scale>
        <p:origin x="672" y="58"/>
      </p:cViewPr>
      <p:guideLst/>
    </p:cSldViewPr>
  </p:slideViewPr>
  <p:outlineViewPr>
    <p:cViewPr>
      <p:scale>
        <a:sx n="33" d="100"/>
        <a:sy n="33" d="100"/>
      </p:scale>
      <p:origin x="0" y="-23772"/>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96" d="100"/>
          <a:sy n="96" d="100"/>
        </p:scale>
        <p:origin x="364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12-Feb-24</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12-Feb-24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1</a:t>
            </a:fld>
            <a:endParaRPr lang="en-US"/>
          </a:p>
        </p:txBody>
      </p:sp>
    </p:spTree>
    <p:extLst>
      <p:ext uri="{BB962C8B-B14F-4D97-AF65-F5344CB8AC3E}">
        <p14:creationId xmlns:p14="http://schemas.microsoft.com/office/powerpoint/2010/main" val="2370850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14</a:t>
            </a:fld>
            <a:endParaRPr lang="en-US"/>
          </a:p>
        </p:txBody>
      </p:sp>
    </p:spTree>
    <p:extLst>
      <p:ext uri="{BB962C8B-B14F-4D97-AF65-F5344CB8AC3E}">
        <p14:creationId xmlns:p14="http://schemas.microsoft.com/office/powerpoint/2010/main" val="2594187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15</a:t>
            </a:fld>
            <a:endParaRPr lang="en-US"/>
          </a:p>
        </p:txBody>
      </p:sp>
    </p:spTree>
    <p:extLst>
      <p:ext uri="{BB962C8B-B14F-4D97-AF65-F5344CB8AC3E}">
        <p14:creationId xmlns:p14="http://schemas.microsoft.com/office/powerpoint/2010/main" val="1923341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16</a:t>
            </a:fld>
            <a:endParaRPr lang="en-US"/>
          </a:p>
        </p:txBody>
      </p:sp>
    </p:spTree>
    <p:extLst>
      <p:ext uri="{BB962C8B-B14F-4D97-AF65-F5344CB8AC3E}">
        <p14:creationId xmlns:p14="http://schemas.microsoft.com/office/powerpoint/2010/main" val="3005945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17</a:t>
            </a:fld>
            <a:endParaRPr lang="en-US"/>
          </a:p>
        </p:txBody>
      </p:sp>
    </p:spTree>
    <p:extLst>
      <p:ext uri="{BB962C8B-B14F-4D97-AF65-F5344CB8AC3E}">
        <p14:creationId xmlns:p14="http://schemas.microsoft.com/office/powerpoint/2010/main" val="2372092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18</a:t>
            </a:fld>
            <a:endParaRPr lang="en-US"/>
          </a:p>
        </p:txBody>
      </p:sp>
    </p:spTree>
    <p:extLst>
      <p:ext uri="{BB962C8B-B14F-4D97-AF65-F5344CB8AC3E}">
        <p14:creationId xmlns:p14="http://schemas.microsoft.com/office/powerpoint/2010/main" val="3725979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19</a:t>
            </a:fld>
            <a:endParaRPr lang="en-US"/>
          </a:p>
        </p:txBody>
      </p:sp>
    </p:spTree>
    <p:extLst>
      <p:ext uri="{BB962C8B-B14F-4D97-AF65-F5344CB8AC3E}">
        <p14:creationId xmlns:p14="http://schemas.microsoft.com/office/powerpoint/2010/main" val="2630087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20</a:t>
            </a:fld>
            <a:endParaRPr lang="en-US"/>
          </a:p>
        </p:txBody>
      </p:sp>
    </p:spTree>
    <p:extLst>
      <p:ext uri="{BB962C8B-B14F-4D97-AF65-F5344CB8AC3E}">
        <p14:creationId xmlns:p14="http://schemas.microsoft.com/office/powerpoint/2010/main" val="229891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21</a:t>
            </a:fld>
            <a:endParaRPr lang="en-US"/>
          </a:p>
        </p:txBody>
      </p:sp>
    </p:spTree>
    <p:extLst>
      <p:ext uri="{BB962C8B-B14F-4D97-AF65-F5344CB8AC3E}">
        <p14:creationId xmlns:p14="http://schemas.microsoft.com/office/powerpoint/2010/main" val="4225853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23</a:t>
            </a:fld>
            <a:endParaRPr lang="en-US"/>
          </a:p>
        </p:txBody>
      </p:sp>
    </p:spTree>
    <p:extLst>
      <p:ext uri="{BB962C8B-B14F-4D97-AF65-F5344CB8AC3E}">
        <p14:creationId xmlns:p14="http://schemas.microsoft.com/office/powerpoint/2010/main" val="3319223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2</a:t>
            </a:fld>
            <a:endParaRPr lang="en-US"/>
          </a:p>
        </p:txBody>
      </p:sp>
    </p:spTree>
    <p:extLst>
      <p:ext uri="{BB962C8B-B14F-4D97-AF65-F5344CB8AC3E}">
        <p14:creationId xmlns:p14="http://schemas.microsoft.com/office/powerpoint/2010/main" val="10191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3</a:t>
            </a:fld>
            <a:endParaRPr lang="en-US"/>
          </a:p>
        </p:txBody>
      </p:sp>
    </p:spTree>
    <p:extLst>
      <p:ext uri="{BB962C8B-B14F-4D97-AF65-F5344CB8AC3E}">
        <p14:creationId xmlns:p14="http://schemas.microsoft.com/office/powerpoint/2010/main" val="2109497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4</a:t>
            </a:fld>
            <a:endParaRPr lang="en-US"/>
          </a:p>
        </p:txBody>
      </p:sp>
    </p:spTree>
    <p:extLst>
      <p:ext uri="{BB962C8B-B14F-4D97-AF65-F5344CB8AC3E}">
        <p14:creationId xmlns:p14="http://schemas.microsoft.com/office/powerpoint/2010/main" val="3002730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5</a:t>
            </a:fld>
            <a:endParaRPr lang="en-US"/>
          </a:p>
        </p:txBody>
      </p:sp>
    </p:spTree>
    <p:extLst>
      <p:ext uri="{BB962C8B-B14F-4D97-AF65-F5344CB8AC3E}">
        <p14:creationId xmlns:p14="http://schemas.microsoft.com/office/powerpoint/2010/main" val="2729262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7</a:t>
            </a:fld>
            <a:endParaRPr lang="en-US"/>
          </a:p>
        </p:txBody>
      </p:sp>
    </p:spTree>
    <p:extLst>
      <p:ext uri="{BB962C8B-B14F-4D97-AF65-F5344CB8AC3E}">
        <p14:creationId xmlns:p14="http://schemas.microsoft.com/office/powerpoint/2010/main" val="24764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8</a:t>
            </a:fld>
            <a:endParaRPr lang="en-US"/>
          </a:p>
        </p:txBody>
      </p:sp>
    </p:spTree>
    <p:extLst>
      <p:ext uri="{BB962C8B-B14F-4D97-AF65-F5344CB8AC3E}">
        <p14:creationId xmlns:p14="http://schemas.microsoft.com/office/powerpoint/2010/main" val="4127472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11</a:t>
            </a:fld>
            <a:endParaRPr lang="en-US"/>
          </a:p>
        </p:txBody>
      </p:sp>
    </p:spTree>
    <p:extLst>
      <p:ext uri="{BB962C8B-B14F-4D97-AF65-F5344CB8AC3E}">
        <p14:creationId xmlns:p14="http://schemas.microsoft.com/office/powerpoint/2010/main" val="3845098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12</a:t>
            </a:fld>
            <a:endParaRPr lang="en-US"/>
          </a:p>
        </p:txBody>
      </p:sp>
    </p:spTree>
    <p:extLst>
      <p:ext uri="{BB962C8B-B14F-4D97-AF65-F5344CB8AC3E}">
        <p14:creationId xmlns:p14="http://schemas.microsoft.com/office/powerpoint/2010/main" val="1226296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de-DE" dirty="0"/>
              <a:t>13.02.2024</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DE" dirty="0"/>
              <a:t>13.02.2024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dirty="0"/>
              <a:t>M. van Dijk | Absolute calibration of the SEM monitors at CERN</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DE" dirty="0"/>
              <a:t>13.02.2024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dirty="0"/>
              <a:t>M. van Dijk | Absolute calibration of the SEM monitors at CERN</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DE" dirty="0"/>
              <a:t>13.02.2024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dirty="0"/>
              <a:t>M. van Dijk | Absolute calibration of the SEM monitors at CERN</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de-DE" dirty="0"/>
              <a:t>13.02.2024</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dirty="0"/>
              <a:t>M. van Dijk | Absolute calibration of the SEM monitors at CERN</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DE" dirty="0"/>
              <a:t>13.02.2024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dirty="0"/>
              <a:t>M. van Dijk | Absolute calibration of the SEM monitors at CERN</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DE" dirty="0"/>
              <a:t>13.02.2024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dirty="0"/>
              <a:t>M. van Dijk | Absolute calibration of the SEM monitors at CERN</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DE" dirty="0"/>
              <a:t>13.02.2024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dirty="0"/>
              <a:t>M. van Dijk | Absolute calibration of the SEM monitors at CERN</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DE" dirty="0"/>
              <a:t>13.02.2024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dirty="0"/>
              <a:t>M. van Dijk | Absolute calibration of the SEM monitors at CERN</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lvl1pPr>
              <a:defRPr/>
            </a:lvl1pPr>
          </a:lstStyle>
          <a:p>
            <a:r>
              <a:rPr lang="de-DE" dirty="0"/>
              <a:t>13.02.2024</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de-DE" dirty="0"/>
              <a:t>13.02.2024</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de-DE" dirty="0"/>
              <a:t>13.02.2024</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de-DE" dirty="0"/>
              <a:t>13.02.2024</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989" y="1052736"/>
            <a:ext cx="11376024" cy="5148039"/>
          </a:xfrm>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sz="1600">
                <a:solidFill>
                  <a:schemeClr val="tx2"/>
                </a:solidFill>
              </a:defRPr>
            </a:lvl3pPr>
            <a:lvl4pPr marL="972000" indent="-324000">
              <a:buSzPct val="100000"/>
              <a:buFont typeface="Arial" charset="0"/>
              <a:buChar char="•"/>
              <a:tabLst/>
              <a:defRPr sz="1400">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a:xfrm>
            <a:off x="407988" y="373593"/>
            <a:ext cx="11376025" cy="535127"/>
          </a:xfrm>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DE" dirty="0"/>
              <a:t>13.02.2024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DE" dirty="0"/>
              <a:t>13.02.2024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2" name="Content Placeholder 2">
            <a:extLst>
              <a:ext uri="{FF2B5EF4-FFF2-40B4-BE49-F238E27FC236}">
                <a16:creationId xmlns:a16="http://schemas.microsoft.com/office/drawing/2014/main" id="{7B2C44CE-9C32-3BC3-3EC6-B0236B60A829}"/>
              </a:ext>
            </a:extLst>
          </p:cNvPr>
          <p:cNvSpPr>
            <a:spLocks noGrp="1"/>
          </p:cNvSpPr>
          <p:nvPr>
            <p:ph idx="1"/>
          </p:nvPr>
        </p:nvSpPr>
        <p:spPr>
          <a:xfrm>
            <a:off x="407989" y="1052736"/>
            <a:ext cx="11376024" cy="5148039"/>
          </a:xfrm>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sz="1600">
                <a:solidFill>
                  <a:schemeClr val="tx2"/>
                </a:solidFill>
              </a:defRPr>
            </a:lvl3pPr>
            <a:lvl4pPr marL="972000" indent="-324000">
              <a:buSzPct val="100000"/>
              <a:buFont typeface="Arial" charset="0"/>
              <a:buChar char="•"/>
              <a:tabLst/>
              <a:defRPr sz="1400">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Title 6">
            <a:extLst>
              <a:ext uri="{FF2B5EF4-FFF2-40B4-BE49-F238E27FC236}">
                <a16:creationId xmlns:a16="http://schemas.microsoft.com/office/drawing/2014/main" id="{E62D5A37-E5EC-98A0-5C01-1190283F8BAC}"/>
              </a:ext>
            </a:extLst>
          </p:cNvPr>
          <p:cNvSpPr>
            <a:spLocks noGrp="1"/>
          </p:cNvSpPr>
          <p:nvPr>
            <p:ph type="title"/>
          </p:nvPr>
        </p:nvSpPr>
        <p:spPr>
          <a:xfrm>
            <a:off x="407988" y="373593"/>
            <a:ext cx="11376025" cy="535127"/>
          </a:xfrm>
        </p:spPr>
        <p:txBody>
          <a:bodyPr/>
          <a:lstStyle/>
          <a:p>
            <a:r>
              <a:rPr lang="en-GB"/>
              <a:t>Click to edit Master title style</a:t>
            </a:r>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a:xfrm>
            <a:off x="407988" y="373593"/>
            <a:ext cx="11376025" cy="463119"/>
          </a:xfrm>
        </p:spPr>
        <p:txBody>
          <a:bodyPr/>
          <a:lstStyle/>
          <a:p>
            <a:r>
              <a:rPr lang="en-GB"/>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836712"/>
            <a:ext cx="11376025" cy="5364063"/>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2" name="Date Placeholder 3">
            <a:extLst>
              <a:ext uri="{FF2B5EF4-FFF2-40B4-BE49-F238E27FC236}">
                <a16:creationId xmlns:a16="http://schemas.microsoft.com/office/drawing/2014/main" id="{78E61864-9B60-AD23-3B06-5B75D1CD09E9}"/>
              </a:ext>
            </a:extLst>
          </p:cNvPr>
          <p:cNvSpPr>
            <a:spLocks noGrp="1"/>
          </p:cNvSpPr>
          <p:nvPr>
            <p:ph type="dt" sz="half" idx="10"/>
          </p:nvPr>
        </p:nvSpPr>
        <p:spPr>
          <a:xfrm>
            <a:off x="3485228" y="6378349"/>
            <a:ext cx="631160" cy="365125"/>
          </a:xfrm>
        </p:spPr>
        <p:txBody>
          <a:bodyPr/>
          <a:lstStyle/>
          <a:p>
            <a:r>
              <a:rPr lang="de-DE" dirty="0"/>
              <a:t>17.09.2023</a:t>
            </a:r>
            <a:endParaRPr lang="en-US" dirty="0"/>
          </a:p>
        </p:txBody>
      </p:sp>
      <p:sp>
        <p:nvSpPr>
          <p:cNvPr id="3" name="Footer Placeholder 4">
            <a:extLst>
              <a:ext uri="{FF2B5EF4-FFF2-40B4-BE49-F238E27FC236}">
                <a16:creationId xmlns:a16="http://schemas.microsoft.com/office/drawing/2014/main" id="{8438B0C6-011A-6F48-622B-04FC4FE6B214}"/>
              </a:ext>
            </a:extLst>
          </p:cNvPr>
          <p:cNvSpPr>
            <a:spLocks noGrp="1"/>
          </p:cNvSpPr>
          <p:nvPr>
            <p:ph type="ftr" sz="quarter" idx="11"/>
          </p:nvPr>
        </p:nvSpPr>
        <p:spPr>
          <a:xfrm>
            <a:off x="4259262" y="6383848"/>
            <a:ext cx="6572221" cy="365125"/>
          </a:xfrm>
        </p:spPr>
        <p:txBody>
          <a:bodyPr/>
          <a:lstStyle/>
          <a:p>
            <a:r>
              <a:rPr lang="en-GB" dirty="0"/>
              <a:t>M. van Dijk | Absolute calibration of the SEM monitors at CERN</a:t>
            </a:r>
            <a:endParaRPr lang="en-US" dirty="0"/>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de-DE" dirty="0"/>
              <a:t>13.02.2024</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GB" dirty="0"/>
              <a:t>M. van Dijk | Absolute calibration of the SEM monitors at CERN</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DE" dirty="0"/>
              <a:t>13.02.2024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de-DE" dirty="0"/>
              <a:t>13.02.2024</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r>
              <a:rPr lang="de-DE" dirty="0"/>
              <a:t>13.02.2024</a:t>
            </a:r>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GB" dirty="0"/>
              <a:t>M. van Dijk | Absolute calibration of the SEM monitors at CERN</a:t>
            </a:r>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4"/>
          <a:stretch>
            <a:fillRect/>
          </a:stretch>
        </p:blipFill>
        <p:spPr>
          <a:xfrm>
            <a:off x="407988" y="6364599"/>
            <a:ext cx="495300" cy="393700"/>
          </a:xfrm>
          <a:prstGeom prst="rect">
            <a:avLst/>
          </a:prstGeom>
        </p:spPr>
      </p:pic>
      <p:pic>
        <p:nvPicPr>
          <p:cNvPr id="9" name="Picture 8" descr="Icon&#10;&#10;Description automatically generated">
            <a:extLst>
              <a:ext uri="{FF2B5EF4-FFF2-40B4-BE49-F238E27FC236}">
                <a16:creationId xmlns:a16="http://schemas.microsoft.com/office/drawing/2014/main" id="{35542C2E-5CF2-9940-9E7E-F32B115A6081}"/>
              </a:ext>
            </a:extLst>
          </p:cNvPr>
          <p:cNvPicPr>
            <a:picLocks noChangeAspect="1"/>
          </p:cNvPicPr>
          <p:nvPr userDrawn="1"/>
        </p:nvPicPr>
        <p:blipFill>
          <a:blip r:embed="rId25"/>
          <a:stretch>
            <a:fillRect/>
          </a:stretch>
        </p:blipFill>
        <p:spPr>
          <a:xfrm>
            <a:off x="1582583" y="6349605"/>
            <a:ext cx="408961" cy="411582"/>
          </a:xfrm>
          <a:prstGeom prst="rect">
            <a:avLst/>
          </a:prstGeom>
        </p:spPr>
      </p:pic>
      <p:pic>
        <p:nvPicPr>
          <p:cNvPr id="10" name="Picture 9" descr="A picture containing venn diagram&#10;&#10;Description automatically generated">
            <a:extLst>
              <a:ext uri="{FF2B5EF4-FFF2-40B4-BE49-F238E27FC236}">
                <a16:creationId xmlns:a16="http://schemas.microsoft.com/office/drawing/2014/main" id="{FD768DA8-63B7-C244-84A7-19F38A1CE0A3}"/>
              </a:ext>
            </a:extLst>
          </p:cNvPr>
          <p:cNvPicPr>
            <a:picLocks noChangeAspect="1"/>
          </p:cNvPicPr>
          <p:nvPr userDrawn="1"/>
        </p:nvPicPr>
        <p:blipFill rotWithShape="1">
          <a:blip r:embed="rId26">
            <a:extLst>
              <a:ext uri="{28A0092B-C50C-407E-A947-70E740481C1C}">
                <a14:useLocalDpi xmlns:a14="http://schemas.microsoft.com/office/drawing/2010/main"/>
              </a:ext>
            </a:extLst>
          </a:blip>
          <a:srcRect/>
          <a:stretch/>
        </p:blipFill>
        <p:spPr>
          <a:xfrm>
            <a:off x="991152" y="6364598"/>
            <a:ext cx="408961" cy="393697"/>
          </a:xfrm>
          <a:prstGeom prst="rect">
            <a:avLst/>
          </a:prstGeom>
        </p:spPr>
      </p:pic>
      <p:pic>
        <p:nvPicPr>
          <p:cNvPr id="11" name="Picture 10">
            <a:extLst>
              <a:ext uri="{FF2B5EF4-FFF2-40B4-BE49-F238E27FC236}">
                <a16:creationId xmlns:a16="http://schemas.microsoft.com/office/drawing/2014/main" id="{57EFA109-6237-3642-9928-AE3FEB24BF6C}"/>
              </a:ext>
            </a:extLst>
          </p:cNvPr>
          <p:cNvPicPr>
            <a:picLocks noChangeAspect="1"/>
          </p:cNvPicPr>
          <p:nvPr userDrawn="1"/>
        </p:nvPicPr>
        <p:blipFill rotWithShape="1">
          <a:blip r:embed="rId24">
            <a:extLst>
              <a:ext uri="{28A0092B-C50C-407E-A947-70E740481C1C}">
                <a14:useLocalDpi xmlns:a14="http://schemas.microsoft.com/office/drawing/2010/main"/>
              </a:ext>
            </a:extLst>
          </a:blip>
          <a:srcRect l="87230"/>
          <a:stretch/>
        </p:blipFill>
        <p:spPr>
          <a:xfrm>
            <a:off x="1424236" y="6364598"/>
            <a:ext cx="63252" cy="393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2.jpeg"/><Relationship Id="rId1" Type="http://schemas.openxmlformats.org/officeDocument/2006/relationships/slideLayout" Target="../slideLayouts/slideLayout5.xml"/><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hyperlink" Target="https://indico.gsi.de/event/18184/contributions/76300/"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hyperlink" Target="https://indico.cern.ch/event/1371805/contributions/5767395/attachments/2793153/4877213/2024-02-BIFT%20SPS%20CCC%20Project.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cds.cern.ch/record/2845051/files/EP-Tech-Note-2022-001.pdf"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994D-FAD7-7947-93FF-DBD8F78249B1}"/>
              </a:ext>
            </a:extLst>
          </p:cNvPr>
          <p:cNvSpPr>
            <a:spLocks noGrp="1"/>
          </p:cNvSpPr>
          <p:nvPr>
            <p:ph type="title"/>
          </p:nvPr>
        </p:nvSpPr>
        <p:spPr>
          <a:xfrm>
            <a:off x="403200" y="3847052"/>
            <a:ext cx="11376025" cy="1719262"/>
          </a:xfrm>
        </p:spPr>
        <p:txBody>
          <a:bodyPr/>
          <a:lstStyle/>
          <a:p>
            <a:pPr algn="ctr"/>
            <a:r>
              <a:rPr lang="en-US" sz="4000" dirty="0"/>
              <a:t>Slow Extraction workshop</a:t>
            </a:r>
            <a:br>
              <a:rPr lang="en-US" sz="4000" dirty="0"/>
            </a:br>
            <a:br>
              <a:rPr lang="en-US" sz="4000" dirty="0"/>
            </a:br>
            <a:r>
              <a:rPr lang="en-US" sz="2800" dirty="0"/>
              <a:t>Absolute calibration of the </a:t>
            </a:r>
            <a:br>
              <a:rPr lang="en-US" sz="2800" dirty="0"/>
            </a:br>
            <a:r>
              <a:rPr lang="en-US" sz="2800" dirty="0"/>
              <a:t>secondary emission monitors at CERN</a:t>
            </a:r>
            <a:br>
              <a:rPr lang="en-US" sz="2800" dirty="0"/>
            </a:br>
            <a:br>
              <a:rPr lang="en-US" sz="2800" dirty="0"/>
            </a:br>
            <a:br>
              <a:rPr lang="en-US" sz="2800" i="1" dirty="0"/>
            </a:br>
            <a:r>
              <a:rPr lang="en-US" sz="2800" b="0" i="1" dirty="0"/>
              <a:t>J. Bernhard, M. Brugger, N. </a:t>
            </a:r>
            <a:r>
              <a:rPr lang="en-US" sz="2800" b="0" i="1" dirty="0" err="1"/>
              <a:t>Charitonidis</a:t>
            </a:r>
            <a:r>
              <a:rPr lang="en-US" sz="2800" b="0" i="1" dirty="0"/>
              <a:t>, </a:t>
            </a:r>
            <a:r>
              <a:rPr lang="en-US" sz="2800" i="1" dirty="0"/>
              <a:t>M. van Dijk</a:t>
            </a:r>
            <a:r>
              <a:rPr lang="en-US" sz="2800" b="0" i="1" dirty="0"/>
              <a:t>, </a:t>
            </a:r>
            <a:br>
              <a:rPr lang="en-US" sz="2800" b="0" i="1" dirty="0"/>
            </a:br>
            <a:r>
              <a:rPr lang="en-US" sz="2800" b="0" i="1" dirty="0"/>
              <a:t>A. </a:t>
            </a:r>
            <a:r>
              <a:rPr lang="en-US" sz="2800" b="0" i="1" dirty="0" err="1"/>
              <a:t>Goillot</a:t>
            </a:r>
            <a:r>
              <a:rPr lang="en-US" sz="2800" b="0" i="1" dirty="0"/>
              <a:t>, M. Fraser, N. </a:t>
            </a:r>
            <a:r>
              <a:rPr lang="en-US" sz="2800" b="0" i="1" dirty="0" err="1"/>
              <a:t>Menaa</a:t>
            </a:r>
            <a:r>
              <a:rPr lang="en-US" sz="2800" b="0" i="1" dirty="0"/>
              <a:t>, M. </a:t>
            </a:r>
            <a:r>
              <a:rPr lang="en-US" sz="2800" b="0" i="1" dirty="0" err="1"/>
              <a:t>Munos</a:t>
            </a:r>
            <a:r>
              <a:rPr lang="en-US" sz="2800" b="0" i="1" dirty="0"/>
              <a:t>, L. Parsons </a:t>
            </a:r>
            <a:r>
              <a:rPr lang="en-US" sz="2800" b="0" i="1" dirty="0" err="1"/>
              <a:t>França</a:t>
            </a:r>
            <a:r>
              <a:rPr lang="en-US" sz="2800" b="0" i="1" dirty="0"/>
              <a:t>,</a:t>
            </a:r>
            <a:br>
              <a:rPr lang="en-US" sz="2800" b="0" i="1" dirty="0"/>
            </a:br>
            <a:r>
              <a:rPr lang="en-US" sz="2800" b="0" i="1" dirty="0"/>
              <a:t>F. </a:t>
            </a:r>
            <a:r>
              <a:rPr lang="en-US" sz="2800" b="0" i="1" dirty="0" err="1"/>
              <a:t>Ravotti</a:t>
            </a:r>
            <a:r>
              <a:rPr lang="en-US" sz="2800" b="0" i="1" dirty="0"/>
              <a:t>, F. </a:t>
            </a:r>
            <a:r>
              <a:rPr lang="en-US" sz="2800" b="0" i="1" dirty="0" err="1"/>
              <a:t>Roncarolo</a:t>
            </a:r>
            <a:r>
              <a:rPr lang="en-US" sz="2800" b="0" i="1" dirty="0"/>
              <a:t>, P. Simon, J. Tan. </a:t>
            </a:r>
            <a:br>
              <a:rPr lang="en-US" sz="2800" b="0" i="1" dirty="0"/>
            </a:br>
            <a:endParaRPr lang="en-GB" sz="2800" b="0" dirty="0"/>
          </a:p>
        </p:txBody>
      </p:sp>
      <p:sp>
        <p:nvSpPr>
          <p:cNvPr id="4" name="Date Placeholder 3">
            <a:extLst>
              <a:ext uri="{FF2B5EF4-FFF2-40B4-BE49-F238E27FC236}">
                <a16:creationId xmlns:a16="http://schemas.microsoft.com/office/drawing/2014/main" id="{31A3AF7D-6BEA-5947-B9F3-10C4C282A611}"/>
              </a:ext>
            </a:extLst>
          </p:cNvPr>
          <p:cNvSpPr>
            <a:spLocks noGrp="1"/>
          </p:cNvSpPr>
          <p:nvPr>
            <p:ph type="dt" sz="half" idx="10"/>
          </p:nvPr>
        </p:nvSpPr>
        <p:spPr/>
        <p:txBody>
          <a:bodyPr/>
          <a:lstStyle/>
          <a:p>
            <a:r>
              <a:rPr lang="de-DE" dirty="0"/>
              <a:t>13.02.2024</a:t>
            </a:r>
            <a:endParaRPr lang="en-US" dirty="0"/>
          </a:p>
        </p:txBody>
      </p:sp>
      <p:sp>
        <p:nvSpPr>
          <p:cNvPr id="5" name="Footer Placeholder 4">
            <a:extLst>
              <a:ext uri="{FF2B5EF4-FFF2-40B4-BE49-F238E27FC236}">
                <a16:creationId xmlns:a16="http://schemas.microsoft.com/office/drawing/2014/main" id="{DD2DFC53-252C-EA4F-8AC8-7AA02FEC2613}"/>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6" name="Slide Number Placeholder 5">
            <a:extLst>
              <a:ext uri="{FF2B5EF4-FFF2-40B4-BE49-F238E27FC236}">
                <a16:creationId xmlns:a16="http://schemas.microsoft.com/office/drawing/2014/main" id="{8035839B-B818-5046-88A6-449223FF4555}"/>
              </a:ext>
            </a:extLst>
          </p:cNvPr>
          <p:cNvSpPr>
            <a:spLocks noGrp="1"/>
          </p:cNvSpPr>
          <p:nvPr>
            <p:ph type="sldNum" sz="quarter" idx="12"/>
          </p:nvPr>
        </p:nvSpPr>
        <p:spPr/>
        <p:txBody>
          <a:bodyPr/>
          <a:lstStyle/>
          <a:p>
            <a:fld id="{36B5EA5A-BC32-A742-B11B-8E7414D5B535}" type="slidenum">
              <a:rPr lang="en-US" smtClean="0"/>
              <a:pPr/>
              <a:t>1</a:t>
            </a:fld>
            <a:endParaRPr lang="en-US" dirty="0"/>
          </a:p>
        </p:txBody>
      </p:sp>
      <p:sp>
        <p:nvSpPr>
          <p:cNvPr id="3" name="Title 1">
            <a:extLst>
              <a:ext uri="{FF2B5EF4-FFF2-40B4-BE49-F238E27FC236}">
                <a16:creationId xmlns:a16="http://schemas.microsoft.com/office/drawing/2014/main" id="{D3C52A23-CA61-EBED-A7C5-3AFA9402A3B1}"/>
              </a:ext>
            </a:extLst>
          </p:cNvPr>
          <p:cNvSpPr txBox="1">
            <a:spLocks/>
          </p:cNvSpPr>
          <p:nvPr/>
        </p:nvSpPr>
        <p:spPr>
          <a:xfrm>
            <a:off x="412775" y="3861048"/>
            <a:ext cx="11376025" cy="1719262"/>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1" kern="1200">
                <a:solidFill>
                  <a:schemeClr val="tx1"/>
                </a:solidFill>
                <a:latin typeface="+mj-lt"/>
                <a:ea typeface="+mj-ea"/>
                <a:cs typeface="+mj-cs"/>
              </a:defRPr>
            </a:lvl1pPr>
          </a:lstStyle>
          <a:p>
            <a:pPr algn="ctr"/>
            <a:endParaRPr lang="en-GB" sz="2800" b="0" dirty="0">
              <a:solidFill>
                <a:srgbClr val="FF0000"/>
              </a:solidFill>
            </a:endParaRPr>
          </a:p>
        </p:txBody>
      </p:sp>
    </p:spTree>
    <p:extLst>
      <p:ext uri="{BB962C8B-B14F-4D97-AF65-F5344CB8AC3E}">
        <p14:creationId xmlns:p14="http://schemas.microsoft.com/office/powerpoint/2010/main" val="3787280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A3013B9B-E6F4-3F6D-D08A-EEDD7F80E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6731" y="50319"/>
            <a:ext cx="4740463" cy="1244372"/>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0E7D1439-FF96-AFFD-8CE3-0019FB47292E}"/>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B36EE4C8-CBA4-5D1B-886B-A8EE5FC420D7}"/>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E21460F9-CB37-4417-70FB-5EA1BF6AB71D}"/>
              </a:ext>
            </a:extLst>
          </p:cNvPr>
          <p:cNvSpPr>
            <a:spLocks noGrp="1"/>
          </p:cNvSpPr>
          <p:nvPr>
            <p:ph type="sldNum" sz="quarter" idx="12"/>
          </p:nvPr>
        </p:nvSpPr>
        <p:spPr/>
        <p:txBody>
          <a:bodyPr/>
          <a:lstStyle/>
          <a:p>
            <a:fld id="{36B5EA5A-BC32-A742-B11B-8E7414D5B535}" type="slidenum">
              <a:rPr lang="en-US" smtClean="0"/>
              <a:pPr/>
              <a:t>10</a:t>
            </a:fld>
            <a:endParaRPr lang="en-US" dirty="0"/>
          </a:p>
        </p:txBody>
      </p:sp>
      <p:sp>
        <p:nvSpPr>
          <p:cNvPr id="5" name="Content Placeholder 4">
            <a:extLst>
              <a:ext uri="{FF2B5EF4-FFF2-40B4-BE49-F238E27FC236}">
                <a16:creationId xmlns:a16="http://schemas.microsoft.com/office/drawing/2014/main" id="{A71F3CB9-EFA6-B7E0-D5D5-480B94E1D9D3}"/>
              </a:ext>
            </a:extLst>
          </p:cNvPr>
          <p:cNvSpPr>
            <a:spLocks noGrp="1"/>
          </p:cNvSpPr>
          <p:nvPr>
            <p:ph idx="1"/>
          </p:nvPr>
        </p:nvSpPr>
        <p:spPr/>
        <p:txBody>
          <a:bodyPr/>
          <a:lstStyle/>
          <a:p>
            <a:pPr marL="342900" indent="-342900">
              <a:buFont typeface="Arial" panose="020B0604020202020204" pitchFamily="34" charset="0"/>
              <a:buChar char="•"/>
            </a:pPr>
            <a:r>
              <a:rPr lang="en-US" dirty="0"/>
              <a:t>Both </a:t>
            </a:r>
            <a:r>
              <a:rPr lang="en-US" dirty="0" err="1"/>
              <a:t>aluminium</a:t>
            </a:r>
            <a:r>
              <a:rPr lang="en-US" dirty="0"/>
              <a:t> and copper foils indicate a substantial </a:t>
            </a:r>
            <a:br>
              <a:rPr lang="en-US" dirty="0"/>
            </a:br>
            <a:r>
              <a:rPr lang="en-US" dirty="0"/>
              <a:t>neutron flux (from material on the beam axis)</a:t>
            </a:r>
          </a:p>
          <a:p>
            <a:pPr marL="666900" lvl="1" indent="-342900">
              <a:buFont typeface="Arial" panose="020B0604020202020204" pitchFamily="34" charset="0"/>
              <a:buChar char="•"/>
            </a:pPr>
            <a:r>
              <a:rPr lang="en-US" dirty="0"/>
              <a:t>Modifies production of </a:t>
            </a:r>
            <a:r>
              <a:rPr lang="en-US" baseline="30000" dirty="0"/>
              <a:t>64</a:t>
            </a:r>
            <a:r>
              <a:rPr lang="en-US" dirty="0"/>
              <a:t>Cu in copper 		</a:t>
            </a:r>
            <a:r>
              <a:rPr lang="en-US" baseline="30000" dirty="0"/>
              <a:t>63</a:t>
            </a:r>
            <a:r>
              <a:rPr lang="en-US" dirty="0"/>
              <a:t>Cu(n,</a:t>
            </a:r>
            <a:r>
              <a:rPr lang="el-GR" dirty="0"/>
              <a:t>γ</a:t>
            </a:r>
            <a:r>
              <a:rPr lang="en-US" dirty="0"/>
              <a:t>)</a:t>
            </a:r>
            <a:r>
              <a:rPr lang="en-US" baseline="30000" dirty="0"/>
              <a:t>64</a:t>
            </a:r>
            <a:r>
              <a:rPr lang="en-US" dirty="0"/>
              <a:t>Cu</a:t>
            </a:r>
          </a:p>
          <a:p>
            <a:pPr marL="666900" lvl="1" indent="-342900">
              <a:buFont typeface="Arial" panose="020B0604020202020204" pitchFamily="34" charset="0"/>
              <a:buChar char="•"/>
            </a:pPr>
            <a:r>
              <a:rPr lang="en-US" dirty="0"/>
              <a:t>Modifies production of </a:t>
            </a:r>
            <a:r>
              <a:rPr lang="en-US" baseline="30000" dirty="0"/>
              <a:t>24</a:t>
            </a:r>
            <a:r>
              <a:rPr lang="en-US" dirty="0"/>
              <a:t>Na in </a:t>
            </a:r>
            <a:r>
              <a:rPr lang="en-US" dirty="0" err="1"/>
              <a:t>aluminium</a:t>
            </a:r>
            <a:r>
              <a:rPr lang="en-US" dirty="0"/>
              <a:t> 	</a:t>
            </a:r>
            <a:r>
              <a:rPr lang="en-US" baseline="30000" dirty="0"/>
              <a:t>27</a:t>
            </a:r>
            <a:r>
              <a:rPr lang="en-US" dirty="0"/>
              <a:t>Al(n,</a:t>
            </a:r>
            <a:r>
              <a:rPr lang="el-GR" dirty="0"/>
              <a:t>α</a:t>
            </a:r>
            <a:r>
              <a:rPr lang="en-US" dirty="0"/>
              <a:t>)</a:t>
            </a:r>
            <a:r>
              <a:rPr lang="en-US" baseline="30000" dirty="0"/>
              <a:t>24</a:t>
            </a:r>
            <a:r>
              <a:rPr lang="en-US" dirty="0"/>
              <a:t>Na</a:t>
            </a:r>
          </a:p>
          <a:p>
            <a:pPr marL="666900" lvl="1" indent="-342900">
              <a:buFont typeface="Arial" panose="020B0604020202020204" pitchFamily="34" charset="0"/>
              <a:buChar char="•"/>
            </a:pPr>
            <a:endParaRPr lang="en-US" dirty="0"/>
          </a:p>
          <a:p>
            <a:pPr marL="666900" lvl="1" indent="-342900">
              <a:buFont typeface="Arial" panose="020B0604020202020204" pitchFamily="34" charset="0"/>
              <a:buChar char="•"/>
            </a:pPr>
            <a:endParaRPr lang="en-US" dirty="0"/>
          </a:p>
          <a:p>
            <a:pPr marL="666900" lvl="1" indent="-342900">
              <a:buFont typeface="Arial" panose="020B0604020202020204" pitchFamily="34" charset="0"/>
              <a:buChar char="•"/>
            </a:pPr>
            <a:endParaRPr lang="en-US" dirty="0"/>
          </a:p>
          <a:p>
            <a:pPr marL="666900" lvl="1"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Material correction for </a:t>
            </a:r>
            <a:r>
              <a:rPr lang="en-US" dirty="0" err="1"/>
              <a:t>aluminium</a:t>
            </a:r>
            <a:r>
              <a:rPr lang="en-US" dirty="0"/>
              <a:t> (1.5% +/- 0.5%) / 100mg/cm</a:t>
            </a:r>
            <a:r>
              <a:rPr lang="en-US" baseline="30000" dirty="0"/>
              <a:t>2</a:t>
            </a:r>
          </a:p>
          <a:p>
            <a:pPr marL="666900" lvl="1" indent="-342900">
              <a:buFont typeface="Arial" panose="020B0604020202020204" pitchFamily="34" charset="0"/>
              <a:buChar char="•"/>
            </a:pPr>
            <a:r>
              <a:rPr lang="en-US" dirty="0"/>
              <a:t>1520 mg/cm</a:t>
            </a:r>
            <a:r>
              <a:rPr lang="en-US" baseline="30000" dirty="0"/>
              <a:t>2</a:t>
            </a:r>
            <a:r>
              <a:rPr lang="en-US" dirty="0"/>
              <a:t> (for </a:t>
            </a:r>
            <a:r>
              <a:rPr lang="en-US" dirty="0" err="1"/>
              <a:t>aluminium</a:t>
            </a:r>
            <a:r>
              <a:rPr lang="en-US" dirty="0"/>
              <a:t> foil) leads to 8.15 +/- 0.48 mb for </a:t>
            </a:r>
            <a:r>
              <a:rPr lang="en-US" baseline="30000" dirty="0"/>
              <a:t>24</a:t>
            </a:r>
            <a:r>
              <a:rPr lang="en-US" dirty="0"/>
              <a:t>Na</a:t>
            </a:r>
          </a:p>
          <a:p>
            <a:pPr marL="666900" lvl="1" indent="-342900">
              <a:buFont typeface="Arial" panose="020B0604020202020204" pitchFamily="34" charset="0"/>
              <a:buChar char="•"/>
            </a:pPr>
            <a:r>
              <a:rPr lang="en-US" dirty="0"/>
              <a:t>Correction not well-established for copper foils (and not so relevant) </a:t>
            </a:r>
          </a:p>
          <a:p>
            <a:pPr marL="342900" indent="-342900">
              <a:buFont typeface="Arial" panose="020B0604020202020204" pitchFamily="34" charset="0"/>
              <a:buChar char="•"/>
            </a:pPr>
            <a:r>
              <a:rPr lang="en-US" dirty="0"/>
              <a:t>Results from </a:t>
            </a:r>
            <a:r>
              <a:rPr lang="en-US" dirty="0" err="1"/>
              <a:t>HiRadMat</a:t>
            </a:r>
            <a:r>
              <a:rPr lang="en-US" dirty="0"/>
              <a:t> will be used to update North Area </a:t>
            </a:r>
            <a:br>
              <a:rPr lang="en-US" dirty="0"/>
            </a:br>
            <a:r>
              <a:rPr lang="en-US" dirty="0"/>
              <a:t>SEM calibrations – substantial effect</a:t>
            </a:r>
          </a:p>
          <a:p>
            <a:pPr marL="342900" indent="-342900">
              <a:buFont typeface="Arial" panose="020B0604020202020204" pitchFamily="34" charset="0"/>
              <a:buChar char="•"/>
            </a:pPr>
            <a:endParaRPr lang="en-GB" dirty="0"/>
          </a:p>
        </p:txBody>
      </p:sp>
      <p:sp>
        <p:nvSpPr>
          <p:cNvPr id="6" name="Title 5">
            <a:extLst>
              <a:ext uri="{FF2B5EF4-FFF2-40B4-BE49-F238E27FC236}">
                <a16:creationId xmlns:a16="http://schemas.microsoft.com/office/drawing/2014/main" id="{DDC5C37A-A340-C547-9EA7-5DB4692DC5B6}"/>
              </a:ext>
            </a:extLst>
          </p:cNvPr>
          <p:cNvSpPr>
            <a:spLocks noGrp="1"/>
          </p:cNvSpPr>
          <p:nvPr>
            <p:ph type="title"/>
          </p:nvPr>
        </p:nvSpPr>
        <p:spPr/>
        <p:txBody>
          <a:bodyPr/>
          <a:lstStyle/>
          <a:p>
            <a:r>
              <a:rPr lang="en-US" dirty="0"/>
              <a:t>Cross-section measurement in</a:t>
            </a:r>
            <a:endParaRPr lang="en-GB" dirty="0"/>
          </a:p>
        </p:txBody>
      </p:sp>
      <p:pic>
        <p:nvPicPr>
          <p:cNvPr id="2052" name="Picture 4">
            <a:extLst>
              <a:ext uri="{FF2B5EF4-FFF2-40B4-BE49-F238E27FC236}">
                <a16:creationId xmlns:a16="http://schemas.microsoft.com/office/drawing/2014/main" id="{1F167BDC-3B39-970B-332A-05C0E565C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9070" y="1098139"/>
            <a:ext cx="3569803" cy="23814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826CBF4-4F5D-2375-E90E-B88DF2992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9069" y="3693371"/>
            <a:ext cx="3569803" cy="238143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2A942B8-AF73-660F-72D7-40E1650641A1}"/>
              </a:ext>
            </a:extLst>
          </p:cNvPr>
          <p:cNvCxnSpPr/>
          <p:nvPr/>
        </p:nvCxnSpPr>
        <p:spPr>
          <a:xfrm>
            <a:off x="7392144" y="1916832"/>
            <a:ext cx="1440160"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74763A5-6BD9-A69D-1C59-6DC08AC0198D}"/>
              </a:ext>
            </a:extLst>
          </p:cNvPr>
          <p:cNvCxnSpPr>
            <a:cxnSpLocks/>
          </p:cNvCxnSpPr>
          <p:nvPr/>
        </p:nvCxnSpPr>
        <p:spPr>
          <a:xfrm>
            <a:off x="7341443" y="2288857"/>
            <a:ext cx="1490861" cy="1644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01F145C7-492E-AAA5-CBA9-999D17AAA49B}"/>
              </a:ext>
            </a:extLst>
          </p:cNvPr>
          <p:cNvGraphicFramePr>
            <a:graphicFrameLocks noGrp="1"/>
          </p:cNvGraphicFramePr>
          <p:nvPr>
            <p:extLst>
              <p:ext uri="{D42A27DB-BD31-4B8C-83A1-F6EECF244321}">
                <p14:modId xmlns:p14="http://schemas.microsoft.com/office/powerpoint/2010/main" val="4216611478"/>
              </p:ext>
            </p:extLst>
          </p:nvPr>
        </p:nvGraphicFramePr>
        <p:xfrm>
          <a:off x="720165" y="2573125"/>
          <a:ext cx="6641097" cy="1400562"/>
        </p:xfrm>
        <a:graphic>
          <a:graphicData uri="http://schemas.openxmlformats.org/drawingml/2006/table">
            <a:tbl>
              <a:tblPr firstRow="1" bandRow="1">
                <a:tableStyleId>{8EC20E35-A176-4012-BC5E-935CFFF8708E}</a:tableStyleId>
              </a:tblPr>
              <a:tblGrid>
                <a:gridCol w="2104594">
                  <a:extLst>
                    <a:ext uri="{9D8B030D-6E8A-4147-A177-3AD203B41FA5}">
                      <a16:colId xmlns:a16="http://schemas.microsoft.com/office/drawing/2014/main" val="1411933989"/>
                    </a:ext>
                  </a:extLst>
                </a:gridCol>
                <a:gridCol w="2322804">
                  <a:extLst>
                    <a:ext uri="{9D8B030D-6E8A-4147-A177-3AD203B41FA5}">
                      <a16:colId xmlns:a16="http://schemas.microsoft.com/office/drawing/2014/main" val="2779188520"/>
                    </a:ext>
                  </a:extLst>
                </a:gridCol>
                <a:gridCol w="2213699">
                  <a:extLst>
                    <a:ext uri="{9D8B030D-6E8A-4147-A177-3AD203B41FA5}">
                      <a16:colId xmlns:a16="http://schemas.microsoft.com/office/drawing/2014/main" val="3144147008"/>
                    </a:ext>
                  </a:extLst>
                </a:gridCol>
              </a:tblGrid>
              <a:tr h="466854">
                <a:tc>
                  <a:txBody>
                    <a:bodyPr/>
                    <a:lstStyle/>
                    <a:p>
                      <a:endParaRPr lang="en-GB" dirty="0"/>
                    </a:p>
                  </a:txBody>
                  <a:tcPr/>
                </a:tc>
                <a:tc>
                  <a:txBody>
                    <a:bodyPr/>
                    <a:lstStyle/>
                    <a:p>
                      <a:r>
                        <a:rPr lang="en-US" dirty="0"/>
                        <a:t>Literature CS</a:t>
                      </a:r>
                      <a:endParaRPr lang="en-GB" dirty="0"/>
                    </a:p>
                  </a:txBody>
                  <a:tcPr/>
                </a:tc>
                <a:tc>
                  <a:txBody>
                    <a:bodyPr/>
                    <a:lstStyle/>
                    <a:p>
                      <a:r>
                        <a:rPr lang="en-US" dirty="0"/>
                        <a:t>Observed CS</a:t>
                      </a:r>
                      <a:endParaRPr lang="en-GB" dirty="0"/>
                    </a:p>
                  </a:txBody>
                  <a:tcPr/>
                </a:tc>
                <a:extLst>
                  <a:ext uri="{0D108BD9-81ED-4DB2-BD59-A6C34878D82A}">
                    <a16:rowId xmlns:a16="http://schemas.microsoft.com/office/drawing/2014/main" val="2918305341"/>
                  </a:ext>
                </a:extLst>
              </a:tr>
              <a:tr h="466854">
                <a:tc>
                  <a:txBody>
                    <a:bodyPr/>
                    <a:lstStyle/>
                    <a:p>
                      <a:r>
                        <a:rPr lang="en-US" baseline="30000" dirty="0"/>
                        <a:t>24</a:t>
                      </a:r>
                      <a:r>
                        <a:rPr lang="en-US" dirty="0"/>
                        <a:t>Na from Al foil</a:t>
                      </a:r>
                      <a:endParaRPr lang="en-GB" dirty="0"/>
                    </a:p>
                  </a:txBody>
                  <a:tcPr/>
                </a:tc>
                <a:tc>
                  <a:txBody>
                    <a:bodyPr/>
                    <a:lstStyle/>
                    <a:p>
                      <a:r>
                        <a:rPr lang="en-US" dirty="0"/>
                        <a:t>Between 7.9-8.8 mb </a:t>
                      </a:r>
                      <a:endParaRPr lang="en-GB" dirty="0"/>
                    </a:p>
                  </a:txBody>
                  <a:tcPr/>
                </a:tc>
                <a:tc>
                  <a:txBody>
                    <a:bodyPr/>
                    <a:lstStyle/>
                    <a:p>
                      <a:r>
                        <a:rPr lang="en-US" dirty="0"/>
                        <a:t>9.86 +/- 0.32 mb</a:t>
                      </a:r>
                      <a:endParaRPr lang="en-GB" dirty="0"/>
                    </a:p>
                  </a:txBody>
                  <a:tcPr/>
                </a:tc>
                <a:extLst>
                  <a:ext uri="{0D108BD9-81ED-4DB2-BD59-A6C34878D82A}">
                    <a16:rowId xmlns:a16="http://schemas.microsoft.com/office/drawing/2014/main" val="1107087236"/>
                  </a:ext>
                </a:extLst>
              </a:tr>
              <a:tr h="466854">
                <a:tc>
                  <a:txBody>
                    <a:bodyPr/>
                    <a:lstStyle/>
                    <a:p>
                      <a:r>
                        <a:rPr lang="en-US" baseline="30000" dirty="0"/>
                        <a:t>64</a:t>
                      </a:r>
                      <a:r>
                        <a:rPr lang="en-US" dirty="0"/>
                        <a:t>Cu from Cu foil</a:t>
                      </a:r>
                      <a:endParaRPr lang="en-GB" dirty="0"/>
                    </a:p>
                  </a:txBody>
                  <a:tcPr/>
                </a:tc>
                <a:tc>
                  <a:txBody>
                    <a:bodyPr/>
                    <a:lstStyle/>
                    <a:p>
                      <a:r>
                        <a:rPr lang="en-US" dirty="0"/>
                        <a:t>14.2 +/- 0.7 mb</a:t>
                      </a:r>
                      <a:endParaRPr lang="en-GB" dirty="0"/>
                    </a:p>
                  </a:txBody>
                  <a:tcPr/>
                </a:tc>
                <a:tc>
                  <a:txBody>
                    <a:bodyPr/>
                    <a:lstStyle/>
                    <a:p>
                      <a:r>
                        <a:rPr lang="en-US" dirty="0"/>
                        <a:t>23.4 +/- 2.7 mb</a:t>
                      </a:r>
                      <a:endParaRPr lang="en-GB" dirty="0"/>
                    </a:p>
                  </a:txBody>
                  <a:tcPr/>
                </a:tc>
                <a:extLst>
                  <a:ext uri="{0D108BD9-81ED-4DB2-BD59-A6C34878D82A}">
                    <a16:rowId xmlns:a16="http://schemas.microsoft.com/office/drawing/2014/main" val="3296165322"/>
                  </a:ext>
                </a:extLst>
              </a:tr>
            </a:tbl>
          </a:graphicData>
        </a:graphic>
      </p:graphicFrame>
      <p:sp>
        <p:nvSpPr>
          <p:cNvPr id="17" name="TextBox 16">
            <a:extLst>
              <a:ext uri="{FF2B5EF4-FFF2-40B4-BE49-F238E27FC236}">
                <a16:creationId xmlns:a16="http://schemas.microsoft.com/office/drawing/2014/main" id="{60673A1E-D151-18FD-4BC0-AB60AF180575}"/>
              </a:ext>
            </a:extLst>
          </p:cNvPr>
          <p:cNvSpPr txBox="1"/>
          <p:nvPr/>
        </p:nvSpPr>
        <p:spPr>
          <a:xfrm>
            <a:off x="10729597" y="1476586"/>
            <a:ext cx="874598" cy="553998"/>
          </a:xfrm>
          <a:prstGeom prst="rect">
            <a:avLst/>
          </a:prstGeom>
          <a:noFill/>
          <a:ln>
            <a:solidFill>
              <a:schemeClr val="tx1"/>
            </a:solidFill>
          </a:ln>
        </p:spPr>
        <p:txBody>
          <a:bodyPr wrap="none" lIns="0" tIns="0" rIns="0" bIns="0" rtlCol="0">
            <a:spAutoFit/>
          </a:bodyPr>
          <a:lstStyle/>
          <a:p>
            <a:pPr algn="ctr"/>
            <a:r>
              <a:rPr lang="en-US" dirty="0"/>
              <a:t>EXFOR</a:t>
            </a:r>
            <a:br>
              <a:rPr lang="en-US" dirty="0"/>
            </a:br>
            <a:r>
              <a:rPr lang="en-US" dirty="0"/>
              <a:t>data</a:t>
            </a:r>
            <a:endParaRPr lang="en-GB" dirty="0"/>
          </a:p>
        </p:txBody>
      </p:sp>
      <p:sp>
        <p:nvSpPr>
          <p:cNvPr id="18" name="TextBox 17">
            <a:extLst>
              <a:ext uri="{FF2B5EF4-FFF2-40B4-BE49-F238E27FC236}">
                <a16:creationId xmlns:a16="http://schemas.microsoft.com/office/drawing/2014/main" id="{32921EBD-8180-C39C-35D8-E721369F2154}"/>
              </a:ext>
            </a:extLst>
          </p:cNvPr>
          <p:cNvSpPr txBox="1"/>
          <p:nvPr/>
        </p:nvSpPr>
        <p:spPr>
          <a:xfrm>
            <a:off x="10729597" y="4077072"/>
            <a:ext cx="874598" cy="553998"/>
          </a:xfrm>
          <a:prstGeom prst="rect">
            <a:avLst/>
          </a:prstGeom>
          <a:noFill/>
          <a:ln>
            <a:solidFill>
              <a:schemeClr val="tx1"/>
            </a:solidFill>
          </a:ln>
        </p:spPr>
        <p:txBody>
          <a:bodyPr wrap="none" lIns="0" tIns="0" rIns="0" bIns="0" rtlCol="0">
            <a:spAutoFit/>
          </a:bodyPr>
          <a:lstStyle/>
          <a:p>
            <a:pPr algn="ctr"/>
            <a:r>
              <a:rPr lang="en-US" dirty="0"/>
              <a:t>EXFOR</a:t>
            </a:r>
            <a:br>
              <a:rPr lang="en-US" dirty="0"/>
            </a:br>
            <a:r>
              <a:rPr lang="en-US" dirty="0"/>
              <a:t>data</a:t>
            </a:r>
            <a:endParaRPr lang="en-GB" dirty="0"/>
          </a:p>
        </p:txBody>
      </p:sp>
      <p:sp>
        <p:nvSpPr>
          <p:cNvPr id="8" name="TextBox 7">
            <a:extLst>
              <a:ext uri="{FF2B5EF4-FFF2-40B4-BE49-F238E27FC236}">
                <a16:creationId xmlns:a16="http://schemas.microsoft.com/office/drawing/2014/main" id="{F85D6131-3282-68DD-3B5E-C42733CBC982}"/>
              </a:ext>
            </a:extLst>
          </p:cNvPr>
          <p:cNvSpPr txBox="1"/>
          <p:nvPr/>
        </p:nvSpPr>
        <p:spPr>
          <a:xfrm rot="20109152">
            <a:off x="6837656" y="3263133"/>
            <a:ext cx="1564531" cy="276999"/>
          </a:xfrm>
          <a:prstGeom prst="rect">
            <a:avLst/>
          </a:prstGeom>
          <a:noFill/>
        </p:spPr>
        <p:txBody>
          <a:bodyPr wrap="none" lIns="0" tIns="0" rIns="0" bIns="0" rtlCol="0">
            <a:spAutoFit/>
          </a:bodyPr>
          <a:lstStyle/>
          <a:p>
            <a:pPr algn="l"/>
            <a:r>
              <a:rPr lang="en-US" dirty="0"/>
              <a:t>Still preliminary</a:t>
            </a:r>
            <a:endParaRPr lang="en-GB" dirty="0"/>
          </a:p>
        </p:txBody>
      </p:sp>
    </p:spTree>
    <p:extLst>
      <p:ext uri="{BB962C8B-B14F-4D97-AF65-F5344CB8AC3E}">
        <p14:creationId xmlns:p14="http://schemas.microsoft.com/office/powerpoint/2010/main" val="920642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6054F7-DC70-8764-FB61-910A94C98768}"/>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504A434D-B4BB-C171-77DC-5C9AACC27939}"/>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DBE3EF0D-319B-7516-F7BD-9FA7E71FB4F3}"/>
              </a:ext>
            </a:extLst>
          </p:cNvPr>
          <p:cNvSpPr>
            <a:spLocks noGrp="1"/>
          </p:cNvSpPr>
          <p:nvPr>
            <p:ph type="sldNum" sz="quarter" idx="12"/>
          </p:nvPr>
        </p:nvSpPr>
        <p:spPr/>
        <p:txBody>
          <a:bodyPr/>
          <a:lstStyle/>
          <a:p>
            <a:fld id="{36B5EA5A-BC32-A742-B11B-8E7414D5B535}" type="slidenum">
              <a:rPr lang="en-US" smtClean="0"/>
              <a:pPr/>
              <a:t>11</a:t>
            </a:fld>
            <a:endParaRPr lang="en-US" dirty="0"/>
          </a:p>
        </p:txBody>
      </p:sp>
      <p:sp>
        <p:nvSpPr>
          <p:cNvPr id="6" name="Title 5">
            <a:extLst>
              <a:ext uri="{FF2B5EF4-FFF2-40B4-BE49-F238E27FC236}">
                <a16:creationId xmlns:a16="http://schemas.microsoft.com/office/drawing/2014/main" id="{14A17CDE-08A5-F7BF-2E61-C6CCDE5566C1}"/>
              </a:ext>
            </a:extLst>
          </p:cNvPr>
          <p:cNvSpPr>
            <a:spLocks noGrp="1"/>
          </p:cNvSpPr>
          <p:nvPr>
            <p:ph type="title"/>
          </p:nvPr>
        </p:nvSpPr>
        <p:spPr>
          <a:xfrm>
            <a:off x="407988" y="373593"/>
            <a:ext cx="11520660" cy="535127"/>
          </a:xfrm>
        </p:spPr>
        <p:txBody>
          <a:bodyPr/>
          <a:lstStyle/>
          <a:p>
            <a:r>
              <a:rPr lang="en-US" dirty="0"/>
              <a:t>Intensity of DC beams in North and East – options </a:t>
            </a:r>
            <a:endParaRPr lang="en-GB" dirty="0"/>
          </a:p>
        </p:txBody>
      </p:sp>
      <p:sp>
        <p:nvSpPr>
          <p:cNvPr id="7" name="Content Placeholder 4">
            <a:extLst>
              <a:ext uri="{FF2B5EF4-FFF2-40B4-BE49-F238E27FC236}">
                <a16:creationId xmlns:a16="http://schemas.microsoft.com/office/drawing/2014/main" id="{F2666CAB-6E5A-7F55-5E50-3F38FF923DEE}"/>
              </a:ext>
            </a:extLst>
          </p:cNvPr>
          <p:cNvSpPr>
            <a:spLocks noGrp="1"/>
          </p:cNvSpPr>
          <p:nvPr>
            <p:ph idx="1"/>
          </p:nvPr>
        </p:nvSpPr>
        <p:spPr>
          <a:xfrm>
            <a:off x="407988" y="1052736"/>
            <a:ext cx="11664675" cy="5148039"/>
          </a:xfrm>
        </p:spPr>
        <p:txBody>
          <a:bodyPr/>
          <a:lstStyle/>
          <a:p>
            <a:pPr marL="342900" indent="-342900">
              <a:spcBef>
                <a:spcPts val="400"/>
              </a:spcBef>
              <a:buFont typeface="Arial" panose="020B0604020202020204" pitchFamily="34" charset="0"/>
              <a:buChar char="•"/>
            </a:pPr>
            <a:r>
              <a:rPr lang="en-US" dirty="0"/>
              <a:t>For future: three possible technologies under consideration: SEM, BCT and CCC</a:t>
            </a:r>
          </a:p>
          <a:p>
            <a:pPr marL="342900" indent="-342900">
              <a:spcBef>
                <a:spcPts val="400"/>
              </a:spcBef>
              <a:buFont typeface="Arial" panose="020B0604020202020204" pitchFamily="34" charset="0"/>
              <a:buChar char="•"/>
            </a:pPr>
            <a:r>
              <a:rPr lang="en-US" dirty="0"/>
              <a:t>Secondary Emission Monitors are the currently implemented technology</a:t>
            </a:r>
          </a:p>
          <a:p>
            <a:pPr marL="666900" lvl="1" indent="-342900">
              <a:spcBef>
                <a:spcPts val="400"/>
              </a:spcBef>
              <a:buFont typeface="Arial" panose="020B0604020202020204" pitchFamily="34" charset="0"/>
              <a:buChar char="•"/>
            </a:pPr>
            <a:r>
              <a:rPr lang="en-US" dirty="0"/>
              <a:t>SEM foils in North Area seem to get substantially damaged by beam – possibly even over a single run-year</a:t>
            </a:r>
          </a:p>
          <a:p>
            <a:pPr marL="666900" lvl="1" indent="-342900">
              <a:spcBef>
                <a:spcPts val="400"/>
              </a:spcBef>
              <a:buFont typeface="Arial" panose="020B0604020202020204" pitchFamily="34" charset="0"/>
              <a:buChar char="•"/>
            </a:pPr>
            <a:r>
              <a:rPr lang="en-US" dirty="0"/>
              <a:t>Coupled to movement of the beam and vacuum history this gives a large (but slow) variations</a:t>
            </a:r>
          </a:p>
          <a:p>
            <a:pPr marL="342900" indent="-342900">
              <a:spcBef>
                <a:spcPts val="400"/>
              </a:spcBef>
              <a:buFont typeface="Arial" panose="020B0604020202020204" pitchFamily="34" charset="0"/>
              <a:buChar char="•"/>
            </a:pPr>
            <a:r>
              <a:rPr lang="en-US" dirty="0"/>
              <a:t>Beam Current Transformers have been considered (but mostly ruled out) </a:t>
            </a:r>
          </a:p>
          <a:p>
            <a:pPr marL="666900" lvl="1" indent="-342900">
              <a:spcBef>
                <a:spcPts val="400"/>
              </a:spcBef>
              <a:buFont typeface="Arial" panose="020B0604020202020204" pitchFamily="34" charset="0"/>
              <a:buChar char="•"/>
            </a:pPr>
            <a:r>
              <a:rPr lang="en-US" dirty="0"/>
              <a:t>Ideally, measurement is “short” (1ms or less) – but even fast-pulsed slow extraction to TT20 is 10-20ms</a:t>
            </a:r>
          </a:p>
          <a:p>
            <a:pPr marL="666900" lvl="1" indent="-342900">
              <a:spcBef>
                <a:spcPts val="400"/>
              </a:spcBef>
              <a:buFont typeface="Arial" panose="020B0604020202020204" pitchFamily="34" charset="0"/>
              <a:buChar char="•"/>
            </a:pPr>
            <a:r>
              <a:rPr lang="en-US" dirty="0"/>
              <a:t>Current lowest current is ~200µA in a ~200µs pulse (end of LINAC3) </a:t>
            </a:r>
          </a:p>
          <a:p>
            <a:pPr marL="666900" lvl="1" indent="-342900">
              <a:spcBef>
                <a:spcPts val="400"/>
              </a:spcBef>
              <a:buFont typeface="Arial" panose="020B0604020202020204" pitchFamily="34" charset="0"/>
              <a:buChar char="•"/>
            </a:pPr>
            <a:r>
              <a:rPr lang="en-US" dirty="0"/>
              <a:t>Regular slow extraction is 4.8s (equivalent to 1.3µA with 4 10</a:t>
            </a:r>
            <a:r>
              <a:rPr lang="en-US" baseline="30000" dirty="0"/>
              <a:t>13</a:t>
            </a:r>
            <a:r>
              <a:rPr lang="en-US" dirty="0"/>
              <a:t> protons) – unfeasible</a:t>
            </a:r>
          </a:p>
          <a:p>
            <a:pPr marL="666900" lvl="1" indent="-342900">
              <a:spcBef>
                <a:spcPts val="400"/>
              </a:spcBef>
              <a:buFont typeface="Arial" panose="020B0604020202020204" pitchFamily="34" charset="0"/>
              <a:buChar char="•"/>
            </a:pPr>
            <a:r>
              <a:rPr lang="en-US" dirty="0"/>
              <a:t>Fast extraction (using kickers) is limited in intensity allowed to be extracted to North Area</a:t>
            </a:r>
          </a:p>
          <a:p>
            <a:pPr marL="342900" indent="-342900">
              <a:spcBef>
                <a:spcPts val="400"/>
              </a:spcBef>
              <a:buFont typeface="Arial" panose="020B0604020202020204" pitchFamily="34" charset="0"/>
              <a:buChar char="•"/>
            </a:pPr>
            <a:r>
              <a:rPr lang="en-US" dirty="0"/>
              <a:t>Cryogenic Current Comparator is an excellent candidate </a:t>
            </a:r>
            <a:r>
              <a:rPr lang="en-US" dirty="0">
                <a:hlinkClick r:id="rId3"/>
              </a:rPr>
              <a:t>(see next talk!)</a:t>
            </a:r>
            <a:r>
              <a:rPr lang="en-US" dirty="0"/>
              <a:t> </a:t>
            </a:r>
          </a:p>
          <a:p>
            <a:pPr marL="666900" lvl="1" indent="-342900">
              <a:spcBef>
                <a:spcPts val="400"/>
              </a:spcBef>
              <a:buFont typeface="Arial" panose="020B0604020202020204" pitchFamily="34" charset="0"/>
              <a:buChar char="•"/>
            </a:pPr>
            <a:r>
              <a:rPr lang="en-US" dirty="0"/>
              <a:t>Magnetic field of beam induces screening current in superconducting shielding</a:t>
            </a:r>
          </a:p>
          <a:p>
            <a:pPr marL="666900" lvl="1" indent="-342900">
              <a:spcBef>
                <a:spcPts val="400"/>
              </a:spcBef>
              <a:buFont typeface="Arial" panose="020B0604020202020204" pitchFamily="34" charset="0"/>
              <a:buChar char="•"/>
            </a:pPr>
            <a:r>
              <a:rPr lang="en-US" dirty="0"/>
              <a:t>A single CCC </a:t>
            </a:r>
            <a:r>
              <a:rPr lang="en-US" dirty="0">
                <a:hlinkClick r:id="rId4"/>
              </a:rPr>
              <a:t>could be used </a:t>
            </a:r>
            <a:r>
              <a:rPr lang="en-US" dirty="0"/>
              <a:t>as an absolute standard for the existing intensity monitors</a:t>
            </a:r>
          </a:p>
          <a:p>
            <a:pPr marL="990900" lvl="2" indent="-342900">
              <a:spcBef>
                <a:spcPts val="400"/>
              </a:spcBef>
            </a:pPr>
            <a:r>
              <a:rPr lang="en-US" dirty="0"/>
              <a:t>Should be located near a SEM to optimize further cross-instrument studies</a:t>
            </a:r>
          </a:p>
          <a:p>
            <a:pPr marL="666900" lvl="1" indent="-342900">
              <a:spcBef>
                <a:spcPts val="400"/>
              </a:spcBef>
              <a:buFont typeface="Arial" panose="020B0604020202020204" pitchFamily="34" charset="0"/>
              <a:buChar char="•"/>
            </a:pPr>
            <a:r>
              <a:rPr lang="en-US" dirty="0"/>
              <a:t>Technically feasible, being investigated for deployment in Run4 (2028-2029)</a:t>
            </a:r>
          </a:p>
          <a:p>
            <a:pPr marL="342900" indent="-342900">
              <a:spcBef>
                <a:spcPts val="400"/>
              </a:spcBef>
              <a:buFont typeface="Arial" panose="020B0604020202020204" pitchFamily="34" charset="0"/>
              <a:buChar char="•"/>
            </a:pPr>
            <a:endParaRPr lang="en-US" dirty="0"/>
          </a:p>
          <a:p>
            <a:pPr marL="666900" lvl="1" indent="-342900">
              <a:spcBef>
                <a:spcPts val="400"/>
              </a:spcBef>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AED6FD18-84F6-49AE-F2F8-2158EA488A3E}"/>
              </a:ext>
            </a:extLst>
          </p:cNvPr>
          <p:cNvPicPr>
            <a:picLocks noChangeAspect="1"/>
          </p:cNvPicPr>
          <p:nvPr/>
        </p:nvPicPr>
        <p:blipFill>
          <a:blip r:embed="rId5"/>
          <a:stretch>
            <a:fillRect/>
          </a:stretch>
        </p:blipFill>
        <p:spPr>
          <a:xfrm>
            <a:off x="10098424" y="3631248"/>
            <a:ext cx="2046248" cy="2286485"/>
          </a:xfrm>
          <a:prstGeom prst="rect">
            <a:avLst/>
          </a:prstGeom>
        </p:spPr>
      </p:pic>
      <p:sp>
        <p:nvSpPr>
          <p:cNvPr id="5" name="TextBox 4">
            <a:extLst>
              <a:ext uri="{FF2B5EF4-FFF2-40B4-BE49-F238E27FC236}">
                <a16:creationId xmlns:a16="http://schemas.microsoft.com/office/drawing/2014/main" id="{01781EA7-F803-4FB4-5861-B8167FDE9B8A}"/>
              </a:ext>
            </a:extLst>
          </p:cNvPr>
          <p:cNvSpPr txBox="1"/>
          <p:nvPr/>
        </p:nvSpPr>
        <p:spPr>
          <a:xfrm>
            <a:off x="10831483" y="5888305"/>
            <a:ext cx="611449" cy="276999"/>
          </a:xfrm>
          <a:prstGeom prst="rect">
            <a:avLst/>
          </a:prstGeom>
          <a:noFill/>
        </p:spPr>
        <p:txBody>
          <a:bodyPr wrap="none" lIns="0" tIns="0" rIns="0" bIns="0" rtlCol="0">
            <a:spAutoFit/>
          </a:bodyPr>
          <a:lstStyle/>
          <a:p>
            <a:pPr algn="l"/>
            <a:r>
              <a:rPr lang="en-US" dirty="0"/>
              <a:t>J. Tan</a:t>
            </a:r>
            <a:endParaRPr lang="en-GB" dirty="0"/>
          </a:p>
        </p:txBody>
      </p:sp>
    </p:spTree>
    <p:extLst>
      <p:ext uri="{BB962C8B-B14F-4D97-AF65-F5344CB8AC3E}">
        <p14:creationId xmlns:p14="http://schemas.microsoft.com/office/powerpoint/2010/main" val="2838284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6054F7-DC70-8764-FB61-910A94C98768}"/>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504A434D-B4BB-C171-77DC-5C9AACC27939}"/>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DBE3EF0D-319B-7516-F7BD-9FA7E71FB4F3}"/>
              </a:ext>
            </a:extLst>
          </p:cNvPr>
          <p:cNvSpPr>
            <a:spLocks noGrp="1"/>
          </p:cNvSpPr>
          <p:nvPr>
            <p:ph type="sldNum" sz="quarter" idx="12"/>
          </p:nvPr>
        </p:nvSpPr>
        <p:spPr/>
        <p:txBody>
          <a:bodyPr/>
          <a:lstStyle/>
          <a:p>
            <a:fld id="{36B5EA5A-BC32-A742-B11B-8E7414D5B535}" type="slidenum">
              <a:rPr lang="en-US" smtClean="0"/>
              <a:pPr/>
              <a:t>12</a:t>
            </a:fld>
            <a:endParaRPr lang="en-US" dirty="0"/>
          </a:p>
        </p:txBody>
      </p:sp>
      <p:sp>
        <p:nvSpPr>
          <p:cNvPr id="6" name="Title 5">
            <a:extLst>
              <a:ext uri="{FF2B5EF4-FFF2-40B4-BE49-F238E27FC236}">
                <a16:creationId xmlns:a16="http://schemas.microsoft.com/office/drawing/2014/main" id="{14A17CDE-08A5-F7BF-2E61-C6CCDE5566C1}"/>
              </a:ext>
            </a:extLst>
          </p:cNvPr>
          <p:cNvSpPr>
            <a:spLocks noGrp="1"/>
          </p:cNvSpPr>
          <p:nvPr>
            <p:ph type="title"/>
          </p:nvPr>
        </p:nvSpPr>
        <p:spPr/>
        <p:txBody>
          <a:bodyPr/>
          <a:lstStyle/>
          <a:p>
            <a:r>
              <a:rPr lang="en-US" dirty="0"/>
              <a:t>Next steps &amp; future plans</a:t>
            </a:r>
            <a:endParaRPr lang="en-GB" dirty="0"/>
          </a:p>
        </p:txBody>
      </p:sp>
      <p:sp>
        <p:nvSpPr>
          <p:cNvPr id="7" name="Content Placeholder 4">
            <a:extLst>
              <a:ext uri="{FF2B5EF4-FFF2-40B4-BE49-F238E27FC236}">
                <a16:creationId xmlns:a16="http://schemas.microsoft.com/office/drawing/2014/main" id="{F2666CAB-6E5A-7F55-5E50-3F38FF923DEE}"/>
              </a:ext>
            </a:extLst>
          </p:cNvPr>
          <p:cNvSpPr>
            <a:spLocks noGrp="1"/>
          </p:cNvSpPr>
          <p:nvPr>
            <p:ph idx="1"/>
          </p:nvPr>
        </p:nvSpPr>
        <p:spPr>
          <a:xfrm>
            <a:off x="407989" y="1052736"/>
            <a:ext cx="11376024" cy="5148039"/>
          </a:xfrm>
        </p:spPr>
        <p:txBody>
          <a:bodyPr/>
          <a:lstStyle/>
          <a:p>
            <a:pPr marL="342900" indent="-342900">
              <a:spcBef>
                <a:spcPts val="400"/>
              </a:spcBef>
              <a:buFont typeface="Arial" panose="020B0604020202020204" pitchFamily="34" charset="0"/>
              <a:buChar char="•"/>
            </a:pPr>
            <a:r>
              <a:rPr lang="en-US" dirty="0"/>
              <a:t>Observation: Continuous degradation of SEM monitors </a:t>
            </a:r>
          </a:p>
          <a:p>
            <a:pPr marL="666900" lvl="1" indent="-342900">
              <a:spcBef>
                <a:spcPts val="400"/>
              </a:spcBef>
              <a:buFont typeface="Arial" panose="020B0604020202020204" pitchFamily="34" charset="0"/>
              <a:buChar char="•"/>
            </a:pPr>
            <a:r>
              <a:rPr lang="en-US" dirty="0"/>
              <a:t>Consequence: uncertainty of 20% up to 50%, will grow in the future</a:t>
            </a:r>
          </a:p>
          <a:p>
            <a:pPr marL="666900" lvl="1" indent="-342900">
              <a:spcBef>
                <a:spcPts val="400"/>
              </a:spcBef>
              <a:buFont typeface="Arial" panose="020B0604020202020204" pitchFamily="34" charset="0"/>
              <a:buChar char="•"/>
            </a:pPr>
            <a:r>
              <a:rPr lang="en-US" dirty="0"/>
              <a:t>Full impact on beam operation to be assessed</a:t>
            </a:r>
          </a:p>
          <a:p>
            <a:pPr marL="666900" lvl="1" indent="-342900">
              <a:spcBef>
                <a:spcPts val="400"/>
              </a:spcBef>
              <a:buFont typeface="Arial" panose="020B0604020202020204" pitchFamily="34" charset="0"/>
              <a:buChar char="•"/>
            </a:pPr>
            <a:r>
              <a:rPr lang="en-US" dirty="0"/>
              <a:t>Will finish analysis of available data far from fully analyzed and condense into strategy</a:t>
            </a:r>
          </a:p>
          <a:p>
            <a:pPr marL="342900" indent="-342900">
              <a:spcBef>
                <a:spcPts val="400"/>
              </a:spcBef>
              <a:buFont typeface="Arial" panose="020B0604020202020204" pitchFamily="34" charset="0"/>
              <a:buChar char="•"/>
            </a:pPr>
            <a:r>
              <a:rPr lang="en-US" dirty="0"/>
              <a:t>Plan for the future</a:t>
            </a:r>
          </a:p>
          <a:p>
            <a:pPr marL="666900" lvl="1" indent="-342900">
              <a:spcBef>
                <a:spcPts val="400"/>
              </a:spcBef>
              <a:buFont typeface="Arial" panose="020B0604020202020204" pitchFamily="34" charset="0"/>
              <a:buChar char="•"/>
            </a:pPr>
            <a:r>
              <a:rPr lang="en-US" dirty="0"/>
              <a:t>SEMs are difficult, BCT not (very) possible, but </a:t>
            </a:r>
            <a:r>
              <a:rPr lang="en-GB" dirty="0"/>
              <a:t>CCC for Run4 </a:t>
            </a:r>
            <a:r>
              <a:rPr lang="en-US" dirty="0"/>
              <a:t>(2028-2029) </a:t>
            </a:r>
            <a:r>
              <a:rPr lang="en-GB" dirty="0"/>
              <a:t>is technically feasible</a:t>
            </a:r>
          </a:p>
          <a:p>
            <a:pPr marL="990900" lvl="2" indent="-342900">
              <a:spcBef>
                <a:spcPts val="400"/>
              </a:spcBef>
            </a:pPr>
            <a:r>
              <a:rPr lang="en-GB" dirty="0"/>
              <a:t>Finally, </a:t>
            </a:r>
            <a:r>
              <a:rPr lang="en-GB" b="1" dirty="0"/>
              <a:t>CCC is the only viable choice for a sustainable solution</a:t>
            </a:r>
          </a:p>
          <a:p>
            <a:pPr marL="666900" lvl="1" indent="-342900">
              <a:spcBef>
                <a:spcPts val="400"/>
              </a:spcBef>
              <a:buFont typeface="Arial" panose="020B0604020202020204" pitchFamily="34" charset="0"/>
              <a:buChar char="•"/>
            </a:pPr>
            <a:r>
              <a:rPr lang="en-US" dirty="0"/>
              <a:t>Beam time for two “full” calibrations of North Area requested for 2024</a:t>
            </a:r>
          </a:p>
          <a:p>
            <a:pPr marL="990900" lvl="2" indent="-342900">
              <a:spcBef>
                <a:spcPts val="400"/>
              </a:spcBef>
            </a:pPr>
            <a:r>
              <a:rPr lang="en-US" dirty="0"/>
              <a:t>Continue calibration efforts with activation foils until full consensus found</a:t>
            </a:r>
          </a:p>
          <a:p>
            <a:pPr marL="990900" lvl="2" indent="-342900">
              <a:spcBef>
                <a:spcPts val="400"/>
              </a:spcBef>
            </a:pPr>
            <a:r>
              <a:rPr lang="en-US" dirty="0"/>
              <a:t>Cross-calibration of SEMs and CCC could be key</a:t>
            </a:r>
          </a:p>
          <a:p>
            <a:pPr marL="666900" lvl="1" indent="-342900">
              <a:spcBef>
                <a:spcPts val="400"/>
              </a:spcBef>
            </a:pPr>
            <a:r>
              <a:rPr lang="en-US" dirty="0"/>
              <a:t>Fast foil exchange is crucial for the activation foil calibrations</a:t>
            </a:r>
          </a:p>
          <a:p>
            <a:pPr marL="990900" lvl="2" indent="-342900">
              <a:spcBef>
                <a:spcPts val="400"/>
              </a:spcBef>
            </a:pPr>
            <a:r>
              <a:rPr lang="en-US" dirty="0"/>
              <a:t>Investigate mitigation: motorize SEMs? (stepping motors instead of in/out)</a:t>
            </a:r>
          </a:p>
          <a:p>
            <a:pPr marL="990900" lvl="2" indent="-342900">
              <a:spcBef>
                <a:spcPts val="400"/>
              </a:spcBef>
            </a:pPr>
            <a:r>
              <a:rPr lang="en-US" dirty="0"/>
              <a:t>Investigate mitigation: adapt SEM design for easier calibration?</a:t>
            </a:r>
          </a:p>
          <a:p>
            <a:pPr marL="666900" lvl="1" indent="-342900">
              <a:spcBef>
                <a:spcPts val="400"/>
              </a:spcBef>
              <a:buFont typeface="Arial" panose="020B0604020202020204" pitchFamily="34" charset="0"/>
              <a:buChar char="•"/>
            </a:pPr>
            <a:endParaRPr lang="en-US" dirty="0"/>
          </a:p>
          <a:p>
            <a:pPr marL="666900" lvl="1" indent="-342900">
              <a:spcBef>
                <a:spcPts val="400"/>
              </a:spcBef>
              <a:buFont typeface="Arial" panose="020B0604020202020204" pitchFamily="34" charset="0"/>
              <a:buChar char="•"/>
            </a:pPr>
            <a:endParaRPr lang="en-US" dirty="0"/>
          </a:p>
        </p:txBody>
      </p:sp>
    </p:spTree>
    <p:extLst>
      <p:ext uri="{BB962C8B-B14F-4D97-AF65-F5344CB8AC3E}">
        <p14:creationId xmlns:p14="http://schemas.microsoft.com/office/powerpoint/2010/main" val="4018491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CF153-CEE6-27F2-ADB7-E73FB82B84E5}"/>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50E5D093-A3AE-B00A-8495-D48C34F53B59}"/>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B6265A22-DDFB-4F10-D523-06A27F384885}"/>
              </a:ext>
            </a:extLst>
          </p:cNvPr>
          <p:cNvSpPr>
            <a:spLocks noGrp="1"/>
          </p:cNvSpPr>
          <p:nvPr>
            <p:ph type="sldNum" sz="quarter" idx="12"/>
          </p:nvPr>
        </p:nvSpPr>
        <p:spPr/>
        <p:txBody>
          <a:bodyPr/>
          <a:lstStyle/>
          <a:p>
            <a:fld id="{36B5EA5A-BC32-A742-B11B-8E7414D5B535}" type="slidenum">
              <a:rPr lang="en-US" smtClean="0"/>
              <a:pPr/>
              <a:t>13</a:t>
            </a:fld>
            <a:endParaRPr lang="en-US" dirty="0"/>
          </a:p>
        </p:txBody>
      </p:sp>
      <p:sp>
        <p:nvSpPr>
          <p:cNvPr id="5" name="Content Placeholder 4">
            <a:extLst>
              <a:ext uri="{FF2B5EF4-FFF2-40B4-BE49-F238E27FC236}">
                <a16:creationId xmlns:a16="http://schemas.microsoft.com/office/drawing/2014/main" id="{8F6FA57E-1CC2-6D7E-E771-D6F68E69E07B}"/>
              </a:ext>
            </a:extLst>
          </p:cNvPr>
          <p:cNvSpPr>
            <a:spLocks noGrp="1"/>
          </p:cNvSpPr>
          <p:nvPr>
            <p:ph idx="1"/>
          </p:nvPr>
        </p:nvSpPr>
        <p:spPr/>
        <p:txBody>
          <a:bodyPr/>
          <a:lstStyle/>
          <a:p>
            <a:pPr marL="342900" indent="-342900">
              <a:buFont typeface="Arial" panose="020B0604020202020204" pitchFamily="34" charset="0"/>
              <a:buChar char="•"/>
            </a:pPr>
            <a:r>
              <a:rPr lang="en-US" dirty="0"/>
              <a:t>SEM detectors based on the principle of secondary emission are used for monitoring the intensity in the CERN East and North area</a:t>
            </a:r>
          </a:p>
          <a:p>
            <a:pPr marL="666900" lvl="1" indent="-342900">
              <a:buFont typeface="Arial" panose="020B0604020202020204" pitchFamily="34" charset="0"/>
              <a:buChar char="•"/>
            </a:pPr>
            <a:r>
              <a:rPr lang="en-US" dirty="0"/>
              <a:t>Extensive fluctuation over time of the detector has been shown</a:t>
            </a:r>
          </a:p>
          <a:p>
            <a:pPr marL="666900" lvl="1" indent="-342900">
              <a:buFont typeface="Arial" panose="020B0604020202020204" pitchFamily="34" charset="0"/>
              <a:buChar char="•"/>
            </a:pPr>
            <a:r>
              <a:rPr lang="en-US" dirty="0"/>
              <a:t>Substantial damage to the foils due to extensive exposure of the beam has been found</a:t>
            </a:r>
          </a:p>
          <a:p>
            <a:pPr marL="342900" indent="-342900">
              <a:buFont typeface="Arial" panose="020B0604020202020204" pitchFamily="34" charset="0"/>
              <a:buChar char="•"/>
            </a:pPr>
            <a:r>
              <a:rPr lang="en-US" dirty="0"/>
              <a:t>Activation foils are used to assess the absolute intensity of the beam for recalibration</a:t>
            </a:r>
          </a:p>
          <a:p>
            <a:pPr marL="666900" lvl="1" indent="-342900">
              <a:buFont typeface="Arial" panose="020B0604020202020204" pitchFamily="34" charset="0"/>
              <a:buChar char="•"/>
            </a:pPr>
            <a:r>
              <a:rPr lang="en-US" dirty="0"/>
              <a:t>Last done &gt;twenty years ago in the North Area, experience is being rebuilt</a:t>
            </a:r>
          </a:p>
          <a:p>
            <a:pPr marL="666900" lvl="1" indent="-342900">
              <a:buFont typeface="Arial" panose="020B0604020202020204" pitchFamily="34" charset="0"/>
              <a:buChar char="•"/>
            </a:pPr>
            <a:r>
              <a:rPr lang="en-US" dirty="0"/>
              <a:t>Experimental results from the </a:t>
            </a:r>
            <a:r>
              <a:rPr lang="en-US" dirty="0" err="1"/>
              <a:t>HiRadMat</a:t>
            </a:r>
            <a:r>
              <a:rPr lang="en-US" dirty="0"/>
              <a:t> facility will be used as the foundation for further calibrations</a:t>
            </a:r>
          </a:p>
          <a:p>
            <a:pPr marL="666900" lvl="1" indent="-342900">
              <a:buFont typeface="Arial" panose="020B0604020202020204" pitchFamily="34" charset="0"/>
              <a:buChar char="•"/>
            </a:pPr>
            <a:r>
              <a:rPr lang="en-US" dirty="0"/>
              <a:t>Not fully clear if </a:t>
            </a:r>
            <a:r>
              <a:rPr lang="en-US" dirty="0" err="1"/>
              <a:t>aluminium</a:t>
            </a:r>
            <a:r>
              <a:rPr lang="en-US" dirty="0"/>
              <a:t> is suitable as the baseline foil due to neutron sensitivity</a:t>
            </a:r>
          </a:p>
          <a:p>
            <a:pPr marL="342900" indent="-342900">
              <a:buFont typeface="Arial" panose="020B0604020202020204" pitchFamily="34" charset="0"/>
              <a:buChar char="•"/>
            </a:pPr>
            <a:r>
              <a:rPr lang="en-US" dirty="0"/>
              <a:t>For the future, multiple different strategies will converge</a:t>
            </a:r>
          </a:p>
          <a:p>
            <a:pPr marL="666900" lvl="1" indent="-342900">
              <a:buFont typeface="Arial" panose="020B0604020202020204" pitchFamily="34" charset="0"/>
              <a:buChar char="•"/>
            </a:pPr>
            <a:r>
              <a:rPr lang="en-US" dirty="0"/>
              <a:t>Continue building expertise and calibrate SEM-based detectors with activation foils as possible</a:t>
            </a:r>
          </a:p>
          <a:p>
            <a:pPr marL="666900" lvl="1" indent="-342900">
              <a:buFont typeface="Arial" panose="020B0604020202020204" pitchFamily="34" charset="0"/>
              <a:buChar char="•"/>
            </a:pPr>
            <a:r>
              <a:rPr lang="en-US" dirty="0"/>
              <a:t>Investigate (one) Cryogenic Current Comparator for an online absolute calibration standard (2028-2029) </a:t>
            </a:r>
          </a:p>
          <a:p>
            <a:pPr marL="990900" lvl="2" indent="-342900"/>
            <a:r>
              <a:rPr lang="en-US" dirty="0"/>
              <a:t>Should be located near a SEM to optimize further cross-instrument studies</a:t>
            </a:r>
          </a:p>
          <a:p>
            <a:pPr marL="990900" lvl="2" indent="-342900"/>
            <a:endParaRPr lang="en-US" dirty="0"/>
          </a:p>
          <a:p>
            <a:pPr marL="990900" lvl="2" indent="-342900"/>
            <a:endParaRPr lang="en-GB" dirty="0"/>
          </a:p>
        </p:txBody>
      </p:sp>
      <p:sp>
        <p:nvSpPr>
          <p:cNvPr id="6" name="Title 5">
            <a:extLst>
              <a:ext uri="{FF2B5EF4-FFF2-40B4-BE49-F238E27FC236}">
                <a16:creationId xmlns:a16="http://schemas.microsoft.com/office/drawing/2014/main" id="{98F60C4F-F4CB-92D8-F4AD-6D4F27AE466D}"/>
              </a:ext>
            </a:extLst>
          </p:cNvPr>
          <p:cNvSpPr>
            <a:spLocks noGrp="1"/>
          </p:cNvSpPr>
          <p:nvPr>
            <p:ph type="title"/>
          </p:nvPr>
        </p:nvSpPr>
        <p:spPr/>
        <p:txBody>
          <a:bodyPr/>
          <a:lstStyle/>
          <a:p>
            <a:r>
              <a:rPr lang="en-US" dirty="0"/>
              <a:t>Conclusions</a:t>
            </a:r>
            <a:endParaRPr lang="en-GB" dirty="0"/>
          </a:p>
        </p:txBody>
      </p:sp>
    </p:spTree>
    <p:extLst>
      <p:ext uri="{BB962C8B-B14F-4D97-AF65-F5344CB8AC3E}">
        <p14:creationId xmlns:p14="http://schemas.microsoft.com/office/powerpoint/2010/main" val="3525399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6054F7-DC70-8764-FB61-910A94C98768}"/>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504A434D-B4BB-C171-77DC-5C9AACC27939}"/>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DBE3EF0D-319B-7516-F7BD-9FA7E71FB4F3}"/>
              </a:ext>
            </a:extLst>
          </p:cNvPr>
          <p:cNvSpPr>
            <a:spLocks noGrp="1"/>
          </p:cNvSpPr>
          <p:nvPr>
            <p:ph type="sldNum" sz="quarter" idx="12"/>
          </p:nvPr>
        </p:nvSpPr>
        <p:spPr/>
        <p:txBody>
          <a:bodyPr/>
          <a:lstStyle/>
          <a:p>
            <a:fld id="{36B5EA5A-BC32-A742-B11B-8E7414D5B535}" type="slidenum">
              <a:rPr lang="en-US" smtClean="0"/>
              <a:pPr/>
              <a:t>14</a:t>
            </a:fld>
            <a:endParaRPr lang="en-US" dirty="0"/>
          </a:p>
        </p:txBody>
      </p:sp>
      <p:sp>
        <p:nvSpPr>
          <p:cNvPr id="6" name="Title 5">
            <a:extLst>
              <a:ext uri="{FF2B5EF4-FFF2-40B4-BE49-F238E27FC236}">
                <a16:creationId xmlns:a16="http://schemas.microsoft.com/office/drawing/2014/main" id="{14A17CDE-08A5-F7BF-2E61-C6CCDE5566C1}"/>
              </a:ext>
            </a:extLst>
          </p:cNvPr>
          <p:cNvSpPr>
            <a:spLocks noGrp="1"/>
          </p:cNvSpPr>
          <p:nvPr>
            <p:ph type="title"/>
          </p:nvPr>
        </p:nvSpPr>
        <p:spPr/>
        <p:txBody>
          <a:bodyPr/>
          <a:lstStyle/>
          <a:p>
            <a:r>
              <a:rPr lang="en-US" dirty="0"/>
              <a:t>Closing thoughts</a:t>
            </a:r>
            <a:endParaRPr lang="en-GB" dirty="0"/>
          </a:p>
        </p:txBody>
      </p:sp>
      <p:sp>
        <p:nvSpPr>
          <p:cNvPr id="5" name="TextBox 4">
            <a:extLst>
              <a:ext uri="{FF2B5EF4-FFF2-40B4-BE49-F238E27FC236}">
                <a16:creationId xmlns:a16="http://schemas.microsoft.com/office/drawing/2014/main" id="{59E9F6C3-1AC0-7FEF-6F1C-62AD154953BA}"/>
              </a:ext>
            </a:extLst>
          </p:cNvPr>
          <p:cNvSpPr txBox="1"/>
          <p:nvPr/>
        </p:nvSpPr>
        <p:spPr>
          <a:xfrm>
            <a:off x="2423592" y="1844824"/>
            <a:ext cx="7344816" cy="1846659"/>
          </a:xfrm>
          <a:prstGeom prst="rect">
            <a:avLst/>
          </a:prstGeom>
          <a:noFill/>
        </p:spPr>
        <p:txBody>
          <a:bodyPr wrap="square" lIns="0" tIns="0" rIns="0" bIns="0" rtlCol="0">
            <a:spAutoFit/>
          </a:bodyPr>
          <a:lstStyle/>
          <a:p>
            <a:pPr algn="ctr"/>
            <a:r>
              <a:rPr lang="en-US" sz="4000" b="1" dirty="0">
                <a:solidFill>
                  <a:srgbClr val="FF0000"/>
                </a:solidFill>
              </a:rPr>
              <a:t>Many thanks to the people who contributed to this talk! </a:t>
            </a:r>
          </a:p>
          <a:p>
            <a:pPr algn="ctr"/>
            <a:endParaRPr lang="en-GB" sz="4000" b="1" dirty="0">
              <a:solidFill>
                <a:srgbClr val="FF0000"/>
              </a:solidFill>
            </a:endParaRPr>
          </a:p>
        </p:txBody>
      </p:sp>
      <p:sp>
        <p:nvSpPr>
          <p:cNvPr id="9" name="TextBox 8">
            <a:extLst>
              <a:ext uri="{FF2B5EF4-FFF2-40B4-BE49-F238E27FC236}">
                <a16:creationId xmlns:a16="http://schemas.microsoft.com/office/drawing/2014/main" id="{8D42FF72-D72F-8141-F354-8BB0C8B3A496}"/>
              </a:ext>
            </a:extLst>
          </p:cNvPr>
          <p:cNvSpPr txBox="1"/>
          <p:nvPr/>
        </p:nvSpPr>
        <p:spPr>
          <a:xfrm>
            <a:off x="2424247" y="4581128"/>
            <a:ext cx="7506414" cy="553998"/>
          </a:xfrm>
          <a:prstGeom prst="rect">
            <a:avLst/>
          </a:prstGeom>
          <a:noFill/>
        </p:spPr>
        <p:txBody>
          <a:bodyPr wrap="none" lIns="0" tIns="0" rIns="0" bIns="0" rtlCol="0">
            <a:spAutoFit/>
          </a:bodyPr>
          <a:lstStyle/>
          <a:p>
            <a:pPr algn="ctr"/>
            <a:r>
              <a:rPr lang="en-US" i="1" dirty="0"/>
              <a:t>J. Bernhard, M. Brugger, N. </a:t>
            </a:r>
            <a:r>
              <a:rPr lang="en-US" i="1" dirty="0" err="1"/>
              <a:t>Charitonidis</a:t>
            </a:r>
            <a:r>
              <a:rPr lang="en-US" i="1" dirty="0"/>
              <a:t>, A. </a:t>
            </a:r>
            <a:r>
              <a:rPr lang="en-US" i="1" dirty="0" err="1"/>
              <a:t>Goillot</a:t>
            </a:r>
            <a:r>
              <a:rPr lang="en-US" i="1" dirty="0"/>
              <a:t>, M. Fraser, N. </a:t>
            </a:r>
            <a:r>
              <a:rPr lang="en-US" i="1" dirty="0" err="1"/>
              <a:t>Menaa</a:t>
            </a:r>
            <a:r>
              <a:rPr lang="en-US" i="1" dirty="0"/>
              <a:t>, </a:t>
            </a:r>
          </a:p>
          <a:p>
            <a:pPr algn="ctr"/>
            <a:r>
              <a:rPr lang="en-US" i="1" dirty="0"/>
              <a:t>M. </a:t>
            </a:r>
            <a:r>
              <a:rPr lang="en-US" i="1" dirty="0" err="1"/>
              <a:t>Munos</a:t>
            </a:r>
            <a:r>
              <a:rPr lang="en-US" i="1" dirty="0"/>
              <a:t>, L. Parsons </a:t>
            </a:r>
            <a:r>
              <a:rPr lang="en-US" i="1" dirty="0" err="1"/>
              <a:t>França</a:t>
            </a:r>
            <a:r>
              <a:rPr lang="en-US" i="1" dirty="0"/>
              <a:t>, F. </a:t>
            </a:r>
            <a:r>
              <a:rPr lang="en-US" i="1" dirty="0" err="1"/>
              <a:t>Ravotti</a:t>
            </a:r>
            <a:r>
              <a:rPr lang="en-US" i="1" dirty="0"/>
              <a:t>, F. </a:t>
            </a:r>
            <a:r>
              <a:rPr lang="en-US" i="1" dirty="0" err="1"/>
              <a:t>Roncarolo</a:t>
            </a:r>
            <a:r>
              <a:rPr lang="en-US" i="1" dirty="0"/>
              <a:t>, P. Simon, J. Tan. </a:t>
            </a:r>
            <a:endParaRPr lang="en-GB" i="1" dirty="0"/>
          </a:p>
        </p:txBody>
      </p:sp>
    </p:spTree>
    <p:extLst>
      <p:ext uri="{BB962C8B-B14F-4D97-AF65-F5344CB8AC3E}">
        <p14:creationId xmlns:p14="http://schemas.microsoft.com/office/powerpoint/2010/main" val="3711544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FE2392-0F4E-BEDC-B8C3-C2CD671216DF}"/>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104553D9-7E96-EF03-15DA-DCC5813E79D1}"/>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88C33962-B430-C306-0027-B7A13073C42E}"/>
              </a:ext>
            </a:extLst>
          </p:cNvPr>
          <p:cNvSpPr>
            <a:spLocks noGrp="1"/>
          </p:cNvSpPr>
          <p:nvPr>
            <p:ph type="sldNum" sz="quarter" idx="12"/>
          </p:nvPr>
        </p:nvSpPr>
        <p:spPr/>
        <p:txBody>
          <a:bodyPr/>
          <a:lstStyle/>
          <a:p>
            <a:fld id="{36B5EA5A-BC32-A742-B11B-8E7414D5B535}" type="slidenum">
              <a:rPr lang="en-US" smtClean="0"/>
              <a:pPr/>
              <a:t>15</a:t>
            </a:fld>
            <a:endParaRPr lang="en-US" dirty="0"/>
          </a:p>
        </p:txBody>
      </p:sp>
      <p:sp>
        <p:nvSpPr>
          <p:cNvPr id="5" name="Content Placeholder 4">
            <a:extLst>
              <a:ext uri="{FF2B5EF4-FFF2-40B4-BE49-F238E27FC236}">
                <a16:creationId xmlns:a16="http://schemas.microsoft.com/office/drawing/2014/main" id="{F4A3AA94-5163-F2D1-90AF-6C2D463A111D}"/>
              </a:ext>
            </a:extLst>
          </p:cNvPr>
          <p:cNvSpPr>
            <a:spLocks noGrp="1"/>
          </p:cNvSpPr>
          <p:nvPr>
            <p:ph idx="1"/>
          </p:nvPr>
        </p:nvSpPr>
        <p:spPr/>
        <p:txBody>
          <a:bodyPr/>
          <a:lstStyle/>
          <a:p>
            <a:endParaRPr lang="en-GB"/>
          </a:p>
        </p:txBody>
      </p:sp>
      <p:sp>
        <p:nvSpPr>
          <p:cNvPr id="6" name="Title 5">
            <a:extLst>
              <a:ext uri="{FF2B5EF4-FFF2-40B4-BE49-F238E27FC236}">
                <a16:creationId xmlns:a16="http://schemas.microsoft.com/office/drawing/2014/main" id="{7FA28B09-9CC0-9084-1451-5545F10C7605}"/>
              </a:ext>
            </a:extLst>
          </p:cNvPr>
          <p:cNvSpPr>
            <a:spLocks noGrp="1"/>
          </p:cNvSpPr>
          <p:nvPr>
            <p:ph type="title"/>
          </p:nvPr>
        </p:nvSpPr>
        <p:spPr/>
        <p:txBody>
          <a:bodyPr/>
          <a:lstStyle/>
          <a:p>
            <a:r>
              <a:rPr lang="en-US" dirty="0"/>
              <a:t>Backup slides</a:t>
            </a:r>
            <a:endParaRPr lang="en-GB" dirty="0"/>
          </a:p>
        </p:txBody>
      </p:sp>
    </p:spTree>
    <p:extLst>
      <p:ext uri="{BB962C8B-B14F-4D97-AF65-F5344CB8AC3E}">
        <p14:creationId xmlns:p14="http://schemas.microsoft.com/office/powerpoint/2010/main" val="4242268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A5C08B7-EBFE-3534-6B88-9296AB417E06}"/>
              </a:ext>
            </a:extLst>
          </p:cNvPr>
          <p:cNvGrpSpPr/>
          <p:nvPr/>
        </p:nvGrpSpPr>
        <p:grpSpPr>
          <a:xfrm>
            <a:off x="1055440" y="764704"/>
            <a:ext cx="11018029" cy="5335880"/>
            <a:chOff x="1115693" y="1024147"/>
            <a:chExt cx="11018029" cy="5335880"/>
          </a:xfrm>
        </p:grpSpPr>
        <p:grpSp>
          <p:nvGrpSpPr>
            <p:cNvPr id="18" name="Group 17">
              <a:extLst>
                <a:ext uri="{FF2B5EF4-FFF2-40B4-BE49-F238E27FC236}">
                  <a16:creationId xmlns:a16="http://schemas.microsoft.com/office/drawing/2014/main" id="{9D5B59F8-F4B6-F22E-4F63-A7FBA8056EA5}"/>
                </a:ext>
              </a:extLst>
            </p:cNvPr>
            <p:cNvGrpSpPr/>
            <p:nvPr/>
          </p:nvGrpSpPr>
          <p:grpSpPr>
            <a:xfrm>
              <a:off x="1115693" y="1024147"/>
              <a:ext cx="11018029" cy="5335880"/>
              <a:chOff x="1810157" y="794570"/>
              <a:chExt cx="11018029" cy="5335880"/>
            </a:xfrm>
          </p:grpSpPr>
          <p:grpSp>
            <p:nvGrpSpPr>
              <p:cNvPr id="16" name="Group 15">
                <a:extLst>
                  <a:ext uri="{FF2B5EF4-FFF2-40B4-BE49-F238E27FC236}">
                    <a16:creationId xmlns:a16="http://schemas.microsoft.com/office/drawing/2014/main" id="{7F66042E-EF97-5C5E-DCDB-76496D1F211A}"/>
                  </a:ext>
                </a:extLst>
              </p:cNvPr>
              <p:cNvGrpSpPr/>
              <p:nvPr/>
            </p:nvGrpSpPr>
            <p:grpSpPr>
              <a:xfrm>
                <a:off x="1810157" y="794570"/>
                <a:ext cx="11018029" cy="4661610"/>
                <a:chOff x="551384" y="1097442"/>
                <a:chExt cx="11018029" cy="4661610"/>
              </a:xfrm>
            </p:grpSpPr>
            <p:pic>
              <p:nvPicPr>
                <p:cNvPr id="14" name="Picture 13">
                  <a:extLst>
                    <a:ext uri="{FF2B5EF4-FFF2-40B4-BE49-F238E27FC236}">
                      <a16:creationId xmlns:a16="http://schemas.microsoft.com/office/drawing/2014/main" id="{518149E4-4409-0A71-8A5F-AD1AB4654A61}"/>
                    </a:ext>
                  </a:extLst>
                </p:cNvPr>
                <p:cNvPicPr>
                  <a:picLocks noChangeAspect="1"/>
                </p:cNvPicPr>
                <p:nvPr/>
              </p:nvPicPr>
              <p:blipFill>
                <a:blip r:embed="rId3"/>
                <a:stretch>
                  <a:fillRect/>
                </a:stretch>
              </p:blipFill>
              <p:spPr>
                <a:xfrm>
                  <a:off x="839416" y="1431830"/>
                  <a:ext cx="10729997" cy="4327222"/>
                </a:xfrm>
                <a:prstGeom prst="rect">
                  <a:avLst/>
                </a:prstGeom>
              </p:spPr>
            </p:pic>
            <p:sp>
              <p:nvSpPr>
                <p:cNvPr id="15" name="TextBox 14">
                  <a:extLst>
                    <a:ext uri="{FF2B5EF4-FFF2-40B4-BE49-F238E27FC236}">
                      <a16:creationId xmlns:a16="http://schemas.microsoft.com/office/drawing/2014/main" id="{BA585F79-822E-AEB0-BB6B-0E10FBCA859B}"/>
                    </a:ext>
                  </a:extLst>
                </p:cNvPr>
                <p:cNvSpPr txBox="1"/>
                <p:nvPr/>
              </p:nvSpPr>
              <p:spPr>
                <a:xfrm>
                  <a:off x="551384" y="1097442"/>
                  <a:ext cx="5148572" cy="4584361"/>
                </a:xfrm>
                <a:prstGeom prst="rect">
                  <a:avLst/>
                </a:prstGeom>
                <a:solidFill>
                  <a:schemeClr val="bg1"/>
                </a:solidFill>
              </p:spPr>
              <p:txBody>
                <a:bodyPr wrap="square" lIns="0" tIns="0" rIns="0" bIns="0" rtlCol="0">
                  <a:spAutoFit/>
                </a:bodyPr>
                <a:lstStyle/>
                <a:p>
                  <a:pPr algn="l"/>
                  <a:endParaRPr lang="en-GB" dirty="0"/>
                </a:p>
              </p:txBody>
            </p:sp>
          </p:grpSp>
          <p:sp>
            <p:nvSpPr>
              <p:cNvPr id="36" name="TextBox 35">
                <a:extLst>
                  <a:ext uri="{FF2B5EF4-FFF2-40B4-BE49-F238E27FC236}">
                    <a16:creationId xmlns:a16="http://schemas.microsoft.com/office/drawing/2014/main" id="{6614E317-9C52-7300-9378-A1D807E3E01A}"/>
                  </a:ext>
                </a:extLst>
              </p:cNvPr>
              <p:cNvSpPr txBox="1"/>
              <p:nvPr/>
            </p:nvSpPr>
            <p:spPr>
              <a:xfrm>
                <a:off x="6540248" y="4694704"/>
                <a:ext cx="576064" cy="184666"/>
              </a:xfrm>
              <a:prstGeom prst="rect">
                <a:avLst/>
              </a:prstGeom>
              <a:noFill/>
              <a:ln>
                <a:solidFill>
                  <a:schemeClr val="tx1"/>
                </a:solidFill>
              </a:ln>
            </p:spPr>
            <p:txBody>
              <a:bodyPr wrap="square" lIns="0" tIns="0" rIns="0" bIns="0" rtlCol="0">
                <a:spAutoFit/>
              </a:bodyPr>
              <a:lstStyle/>
              <a:p>
                <a:pPr algn="ctr"/>
                <a:r>
                  <a:rPr lang="en-US" sz="1200" dirty="0"/>
                  <a:t>251010</a:t>
                </a:r>
                <a:endParaRPr lang="en-GB" sz="1200" dirty="0"/>
              </a:p>
            </p:txBody>
          </p:sp>
          <p:cxnSp>
            <p:nvCxnSpPr>
              <p:cNvPr id="37" name="Straight Connector 36">
                <a:extLst>
                  <a:ext uri="{FF2B5EF4-FFF2-40B4-BE49-F238E27FC236}">
                    <a16:creationId xmlns:a16="http://schemas.microsoft.com/office/drawing/2014/main" id="{DCBC1BA1-B683-7818-52F1-130846D70825}"/>
                  </a:ext>
                </a:extLst>
              </p:cNvPr>
              <p:cNvCxnSpPr>
                <a:cxnSpLocks/>
                <a:endCxn id="36" idx="2"/>
              </p:cNvCxnSpPr>
              <p:nvPr/>
            </p:nvCxnSpPr>
            <p:spPr>
              <a:xfrm flipH="1" flipV="1">
                <a:off x="6828280" y="4879370"/>
                <a:ext cx="382477" cy="188192"/>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0B5E751-FA9D-B538-89D3-5188B4DB0747}"/>
                  </a:ext>
                </a:extLst>
              </p:cNvPr>
              <p:cNvSpPr txBox="1"/>
              <p:nvPr/>
            </p:nvSpPr>
            <p:spPr>
              <a:xfrm>
                <a:off x="7142771" y="5478143"/>
                <a:ext cx="576064" cy="184666"/>
              </a:xfrm>
              <a:prstGeom prst="rect">
                <a:avLst/>
              </a:prstGeom>
              <a:noFill/>
              <a:ln>
                <a:solidFill>
                  <a:schemeClr val="tx1"/>
                </a:solidFill>
              </a:ln>
            </p:spPr>
            <p:txBody>
              <a:bodyPr wrap="square" lIns="0" tIns="0" rIns="0" bIns="0" rtlCol="0">
                <a:spAutoFit/>
              </a:bodyPr>
              <a:lstStyle/>
              <a:p>
                <a:pPr algn="ctr"/>
                <a:r>
                  <a:rPr lang="en-US" sz="1200" dirty="0"/>
                  <a:t>251247</a:t>
                </a:r>
                <a:endParaRPr lang="en-GB" sz="1200" dirty="0"/>
              </a:p>
            </p:txBody>
          </p:sp>
          <p:sp>
            <p:nvSpPr>
              <p:cNvPr id="45" name="TextBox 44">
                <a:extLst>
                  <a:ext uri="{FF2B5EF4-FFF2-40B4-BE49-F238E27FC236}">
                    <a16:creationId xmlns:a16="http://schemas.microsoft.com/office/drawing/2014/main" id="{01AD9CB8-00A6-D05E-67BA-9BC58C1E10CF}"/>
                  </a:ext>
                </a:extLst>
              </p:cNvPr>
              <p:cNvSpPr txBox="1"/>
              <p:nvPr/>
            </p:nvSpPr>
            <p:spPr>
              <a:xfrm>
                <a:off x="8002845" y="5477714"/>
                <a:ext cx="576064" cy="184666"/>
              </a:xfrm>
              <a:prstGeom prst="rect">
                <a:avLst/>
              </a:prstGeom>
              <a:noFill/>
              <a:ln>
                <a:solidFill>
                  <a:schemeClr val="tx1"/>
                </a:solidFill>
              </a:ln>
            </p:spPr>
            <p:txBody>
              <a:bodyPr wrap="square" lIns="0" tIns="0" rIns="0" bIns="0" rtlCol="0">
                <a:spAutoFit/>
              </a:bodyPr>
              <a:lstStyle/>
              <a:p>
                <a:pPr algn="ctr"/>
                <a:r>
                  <a:rPr lang="en-US" sz="1200" dirty="0"/>
                  <a:t>251248</a:t>
                </a:r>
                <a:endParaRPr lang="en-GB" sz="1200" dirty="0"/>
              </a:p>
            </p:txBody>
          </p:sp>
          <p:cxnSp>
            <p:nvCxnSpPr>
              <p:cNvPr id="46" name="Straight Connector 45">
                <a:extLst>
                  <a:ext uri="{FF2B5EF4-FFF2-40B4-BE49-F238E27FC236}">
                    <a16:creationId xmlns:a16="http://schemas.microsoft.com/office/drawing/2014/main" id="{27F5744C-362A-EDDB-B55B-3FC8C57F9010}"/>
                  </a:ext>
                </a:extLst>
              </p:cNvPr>
              <p:cNvCxnSpPr>
                <a:cxnSpLocks/>
                <a:stCxn id="44" idx="0"/>
              </p:cNvCxnSpPr>
              <p:nvPr/>
            </p:nvCxnSpPr>
            <p:spPr>
              <a:xfrm flipV="1">
                <a:off x="7430803" y="5153226"/>
                <a:ext cx="426659" cy="324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E5E5AE5-F344-A63A-0CF9-4E6B331EB0B5}"/>
                  </a:ext>
                </a:extLst>
              </p:cNvPr>
              <p:cNvCxnSpPr>
                <a:cxnSpLocks/>
                <a:stCxn id="45" idx="0"/>
              </p:cNvCxnSpPr>
              <p:nvPr/>
            </p:nvCxnSpPr>
            <p:spPr>
              <a:xfrm flipH="1" flipV="1">
                <a:off x="8002845" y="5153226"/>
                <a:ext cx="288032" cy="324488"/>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D1276DE-9736-C2CD-A847-769A144F0644}"/>
                  </a:ext>
                </a:extLst>
              </p:cNvPr>
              <p:cNvSpPr txBox="1"/>
              <p:nvPr/>
            </p:nvSpPr>
            <p:spPr>
              <a:xfrm>
                <a:off x="7751525" y="3208754"/>
                <a:ext cx="576064" cy="184666"/>
              </a:xfrm>
              <a:prstGeom prst="rect">
                <a:avLst/>
              </a:prstGeom>
              <a:noFill/>
              <a:ln>
                <a:solidFill>
                  <a:schemeClr val="tx1"/>
                </a:solidFill>
              </a:ln>
            </p:spPr>
            <p:txBody>
              <a:bodyPr wrap="square" lIns="0" tIns="0" rIns="0" bIns="0" rtlCol="0">
                <a:spAutoFit/>
              </a:bodyPr>
              <a:lstStyle/>
              <a:p>
                <a:pPr algn="ctr"/>
                <a:r>
                  <a:rPr lang="en-US" sz="1200" dirty="0"/>
                  <a:t>240610</a:t>
                </a:r>
                <a:endParaRPr lang="en-GB" sz="1200" dirty="0"/>
              </a:p>
            </p:txBody>
          </p:sp>
          <p:cxnSp>
            <p:nvCxnSpPr>
              <p:cNvPr id="54" name="Straight Connector 53">
                <a:extLst>
                  <a:ext uri="{FF2B5EF4-FFF2-40B4-BE49-F238E27FC236}">
                    <a16:creationId xmlns:a16="http://schemas.microsoft.com/office/drawing/2014/main" id="{CBF952D2-A28C-8238-D38A-9077E4DBB6AE}"/>
                  </a:ext>
                </a:extLst>
              </p:cNvPr>
              <p:cNvCxnSpPr>
                <a:cxnSpLocks/>
                <a:endCxn id="53" idx="2"/>
              </p:cNvCxnSpPr>
              <p:nvPr/>
            </p:nvCxnSpPr>
            <p:spPr>
              <a:xfrm flipV="1">
                <a:off x="7857462" y="3393420"/>
                <a:ext cx="182095" cy="213606"/>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01AB11A-D90D-CF51-74F7-77FB2D62620C}"/>
                  </a:ext>
                </a:extLst>
              </p:cNvPr>
              <p:cNvSpPr txBox="1"/>
              <p:nvPr/>
            </p:nvSpPr>
            <p:spPr>
              <a:xfrm>
                <a:off x="7714813" y="4046345"/>
                <a:ext cx="576064" cy="184666"/>
              </a:xfrm>
              <a:prstGeom prst="rect">
                <a:avLst/>
              </a:prstGeom>
              <a:noFill/>
              <a:ln>
                <a:solidFill>
                  <a:schemeClr val="tx1"/>
                </a:solidFill>
              </a:ln>
            </p:spPr>
            <p:txBody>
              <a:bodyPr wrap="square" lIns="0" tIns="0" rIns="0" bIns="0" rtlCol="0">
                <a:spAutoFit/>
              </a:bodyPr>
              <a:lstStyle/>
              <a:p>
                <a:pPr algn="ctr"/>
                <a:r>
                  <a:rPr lang="en-US" sz="1200" dirty="0"/>
                  <a:t>241149</a:t>
                </a:r>
                <a:endParaRPr lang="en-GB" sz="1200" dirty="0"/>
              </a:p>
            </p:txBody>
          </p:sp>
          <p:sp>
            <p:nvSpPr>
              <p:cNvPr id="57" name="TextBox 56">
                <a:extLst>
                  <a:ext uri="{FF2B5EF4-FFF2-40B4-BE49-F238E27FC236}">
                    <a16:creationId xmlns:a16="http://schemas.microsoft.com/office/drawing/2014/main" id="{C704E5C8-8036-D7C7-596A-B802E65CC4DC}"/>
                  </a:ext>
                </a:extLst>
              </p:cNvPr>
              <p:cNvSpPr txBox="1"/>
              <p:nvPr/>
            </p:nvSpPr>
            <p:spPr>
              <a:xfrm>
                <a:off x="8574887" y="4045916"/>
                <a:ext cx="576064" cy="184666"/>
              </a:xfrm>
              <a:prstGeom prst="rect">
                <a:avLst/>
              </a:prstGeom>
              <a:noFill/>
              <a:ln>
                <a:solidFill>
                  <a:schemeClr val="tx1"/>
                </a:solidFill>
              </a:ln>
            </p:spPr>
            <p:txBody>
              <a:bodyPr wrap="square" lIns="0" tIns="0" rIns="0" bIns="0" rtlCol="0">
                <a:spAutoFit/>
              </a:bodyPr>
              <a:lstStyle/>
              <a:p>
                <a:pPr algn="ctr"/>
                <a:r>
                  <a:rPr lang="en-US" sz="1200" dirty="0"/>
                  <a:t>241150</a:t>
                </a:r>
                <a:endParaRPr lang="en-GB" sz="1200" dirty="0"/>
              </a:p>
            </p:txBody>
          </p:sp>
          <p:cxnSp>
            <p:nvCxnSpPr>
              <p:cNvPr id="58" name="Straight Connector 57">
                <a:extLst>
                  <a:ext uri="{FF2B5EF4-FFF2-40B4-BE49-F238E27FC236}">
                    <a16:creationId xmlns:a16="http://schemas.microsoft.com/office/drawing/2014/main" id="{0B64D271-69A3-5F6D-B29D-36826F525C78}"/>
                  </a:ext>
                </a:extLst>
              </p:cNvPr>
              <p:cNvCxnSpPr>
                <a:cxnSpLocks/>
                <a:stCxn id="56" idx="0"/>
              </p:cNvCxnSpPr>
              <p:nvPr/>
            </p:nvCxnSpPr>
            <p:spPr>
              <a:xfrm flipV="1">
                <a:off x="8002845" y="3766278"/>
                <a:ext cx="505048" cy="280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240548B-57D5-F282-4395-9AFA3B43E4EA}"/>
                  </a:ext>
                </a:extLst>
              </p:cNvPr>
              <p:cNvCxnSpPr>
                <a:cxnSpLocks/>
                <a:stCxn id="57" idx="0"/>
              </p:cNvCxnSpPr>
              <p:nvPr/>
            </p:nvCxnSpPr>
            <p:spPr>
              <a:xfrm flipH="1" flipV="1">
                <a:off x="8718903" y="3766278"/>
                <a:ext cx="144016" cy="279638"/>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EEB9512-AEBE-144F-33B4-F71985DEBBFB}"/>
                  </a:ext>
                </a:extLst>
              </p:cNvPr>
              <p:cNvSpPr txBox="1"/>
              <p:nvPr/>
            </p:nvSpPr>
            <p:spPr>
              <a:xfrm>
                <a:off x="8353639" y="2732736"/>
                <a:ext cx="576064" cy="184666"/>
              </a:xfrm>
              <a:prstGeom prst="rect">
                <a:avLst/>
              </a:prstGeom>
              <a:noFill/>
              <a:ln>
                <a:solidFill>
                  <a:schemeClr val="tx1"/>
                </a:solidFill>
              </a:ln>
            </p:spPr>
            <p:txBody>
              <a:bodyPr wrap="square" lIns="0" tIns="0" rIns="0" bIns="0" rtlCol="0">
                <a:spAutoFit/>
              </a:bodyPr>
              <a:lstStyle/>
              <a:p>
                <a:pPr algn="ctr"/>
                <a:r>
                  <a:rPr lang="en-US" sz="1200" dirty="0"/>
                  <a:t>230949</a:t>
                </a:r>
                <a:endParaRPr lang="en-GB" sz="1200" dirty="0"/>
              </a:p>
            </p:txBody>
          </p:sp>
          <p:sp>
            <p:nvSpPr>
              <p:cNvPr id="65" name="TextBox 64">
                <a:extLst>
                  <a:ext uri="{FF2B5EF4-FFF2-40B4-BE49-F238E27FC236}">
                    <a16:creationId xmlns:a16="http://schemas.microsoft.com/office/drawing/2014/main" id="{B47B4E8E-1A76-91FF-7460-03C036D5A8BB}"/>
                  </a:ext>
                </a:extLst>
              </p:cNvPr>
              <p:cNvSpPr txBox="1"/>
              <p:nvPr/>
            </p:nvSpPr>
            <p:spPr>
              <a:xfrm>
                <a:off x="9213713" y="2732307"/>
                <a:ext cx="576064" cy="184666"/>
              </a:xfrm>
              <a:prstGeom prst="rect">
                <a:avLst/>
              </a:prstGeom>
              <a:noFill/>
              <a:ln>
                <a:solidFill>
                  <a:schemeClr val="tx1"/>
                </a:solidFill>
              </a:ln>
            </p:spPr>
            <p:txBody>
              <a:bodyPr wrap="square" lIns="0" tIns="0" rIns="0" bIns="0" rtlCol="0">
                <a:spAutoFit/>
              </a:bodyPr>
              <a:lstStyle/>
              <a:p>
                <a:pPr algn="ctr"/>
                <a:r>
                  <a:rPr lang="en-US" sz="1200" dirty="0"/>
                  <a:t>230950</a:t>
                </a:r>
                <a:endParaRPr lang="en-GB" sz="1200" dirty="0"/>
              </a:p>
            </p:txBody>
          </p:sp>
          <p:cxnSp>
            <p:nvCxnSpPr>
              <p:cNvPr id="67" name="Straight Connector 66">
                <a:extLst>
                  <a:ext uri="{FF2B5EF4-FFF2-40B4-BE49-F238E27FC236}">
                    <a16:creationId xmlns:a16="http://schemas.microsoft.com/office/drawing/2014/main" id="{C91B705E-6EE4-0EFC-D834-DE46F05867F7}"/>
                  </a:ext>
                </a:extLst>
              </p:cNvPr>
              <p:cNvCxnSpPr>
                <a:cxnSpLocks/>
                <a:stCxn id="65" idx="0"/>
              </p:cNvCxnSpPr>
              <p:nvPr/>
            </p:nvCxnSpPr>
            <p:spPr>
              <a:xfrm flipH="1" flipV="1">
                <a:off x="8567962" y="2344033"/>
                <a:ext cx="933783" cy="388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CD1FCE1-48DA-0B01-1269-F53FB69D3679}"/>
                  </a:ext>
                </a:extLst>
              </p:cNvPr>
              <p:cNvCxnSpPr>
                <a:cxnSpLocks/>
                <a:stCxn id="64" idx="0"/>
              </p:cNvCxnSpPr>
              <p:nvPr/>
            </p:nvCxnSpPr>
            <p:spPr>
              <a:xfrm flipH="1" flipV="1">
                <a:off x="8421455" y="2322070"/>
                <a:ext cx="220216" cy="410666"/>
              </a:xfrm>
              <a:prstGeom prst="line">
                <a:avLst/>
              </a:prstGeom>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4DAEFDC2-F6F1-0AA2-01F4-23C137090EC6}"/>
                  </a:ext>
                </a:extLst>
              </p:cNvPr>
              <p:cNvSpPr txBox="1"/>
              <p:nvPr/>
            </p:nvSpPr>
            <p:spPr>
              <a:xfrm>
                <a:off x="7283390" y="2188830"/>
                <a:ext cx="576064" cy="184666"/>
              </a:xfrm>
              <a:prstGeom prst="rect">
                <a:avLst/>
              </a:prstGeom>
              <a:noFill/>
              <a:ln>
                <a:solidFill>
                  <a:schemeClr val="tx1"/>
                </a:solidFill>
              </a:ln>
            </p:spPr>
            <p:txBody>
              <a:bodyPr wrap="square" lIns="0" tIns="0" rIns="0" bIns="0" rtlCol="0">
                <a:spAutoFit/>
              </a:bodyPr>
              <a:lstStyle/>
              <a:p>
                <a:pPr algn="ctr"/>
                <a:r>
                  <a:rPr lang="en-US" sz="1200" dirty="0"/>
                  <a:t>230705</a:t>
                </a:r>
                <a:endParaRPr lang="en-GB" sz="1200" dirty="0"/>
              </a:p>
            </p:txBody>
          </p:sp>
          <p:cxnSp>
            <p:nvCxnSpPr>
              <p:cNvPr id="76" name="Straight Connector 75">
                <a:extLst>
                  <a:ext uri="{FF2B5EF4-FFF2-40B4-BE49-F238E27FC236}">
                    <a16:creationId xmlns:a16="http://schemas.microsoft.com/office/drawing/2014/main" id="{88E71C5E-E499-56A9-6FB7-9B748FD33678}"/>
                  </a:ext>
                </a:extLst>
              </p:cNvPr>
              <p:cNvCxnSpPr>
                <a:cxnSpLocks/>
                <a:endCxn id="75" idx="2"/>
              </p:cNvCxnSpPr>
              <p:nvPr/>
            </p:nvCxnSpPr>
            <p:spPr>
              <a:xfrm flipH="1" flipV="1">
                <a:off x="7571422" y="2373496"/>
                <a:ext cx="377087" cy="470567"/>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932AF35-81AC-A2F3-2224-2A44E0C7CF8D}"/>
                  </a:ext>
                </a:extLst>
              </p:cNvPr>
              <p:cNvSpPr txBox="1"/>
              <p:nvPr/>
            </p:nvSpPr>
            <p:spPr>
              <a:xfrm>
                <a:off x="9113971" y="4747335"/>
                <a:ext cx="3606765" cy="1383115"/>
              </a:xfrm>
              <a:prstGeom prst="rect">
                <a:avLst/>
              </a:prstGeom>
              <a:solidFill>
                <a:schemeClr val="bg1"/>
              </a:solidFill>
            </p:spPr>
            <p:txBody>
              <a:bodyPr wrap="square" lIns="0" tIns="0" rIns="0" bIns="0" rtlCol="0">
                <a:spAutoFit/>
              </a:bodyPr>
              <a:lstStyle/>
              <a:p>
                <a:pPr algn="l"/>
                <a:endParaRPr lang="en-GB" dirty="0"/>
              </a:p>
            </p:txBody>
          </p:sp>
          <p:sp>
            <p:nvSpPr>
              <p:cNvPr id="9" name="TextBox 8">
                <a:extLst>
                  <a:ext uri="{FF2B5EF4-FFF2-40B4-BE49-F238E27FC236}">
                    <a16:creationId xmlns:a16="http://schemas.microsoft.com/office/drawing/2014/main" id="{E77FD283-30F5-46A9-DD7D-EB267E64A3B7}"/>
                  </a:ext>
                </a:extLst>
              </p:cNvPr>
              <p:cNvSpPr txBox="1"/>
              <p:nvPr/>
            </p:nvSpPr>
            <p:spPr>
              <a:xfrm>
                <a:off x="11185606" y="4924126"/>
                <a:ext cx="576064" cy="184666"/>
              </a:xfrm>
              <a:prstGeom prst="rect">
                <a:avLst/>
              </a:prstGeom>
              <a:noFill/>
              <a:ln>
                <a:solidFill>
                  <a:schemeClr val="tx1"/>
                </a:solidFill>
              </a:ln>
            </p:spPr>
            <p:txBody>
              <a:bodyPr wrap="square" lIns="0" tIns="0" rIns="0" bIns="0" rtlCol="0">
                <a:spAutoFit/>
              </a:bodyPr>
              <a:lstStyle/>
              <a:p>
                <a:pPr algn="ctr"/>
                <a:r>
                  <a:rPr lang="en-US" sz="1200" dirty="0"/>
                  <a:t>045769</a:t>
                </a:r>
                <a:endParaRPr lang="en-GB" sz="1200" dirty="0"/>
              </a:p>
            </p:txBody>
          </p:sp>
          <p:sp>
            <p:nvSpPr>
              <p:cNvPr id="10" name="TextBox 9">
                <a:extLst>
                  <a:ext uri="{FF2B5EF4-FFF2-40B4-BE49-F238E27FC236}">
                    <a16:creationId xmlns:a16="http://schemas.microsoft.com/office/drawing/2014/main" id="{E7D14054-915D-7B5F-B868-9B115F38ED27}"/>
                  </a:ext>
                </a:extLst>
              </p:cNvPr>
              <p:cNvSpPr txBox="1"/>
              <p:nvPr/>
            </p:nvSpPr>
            <p:spPr>
              <a:xfrm>
                <a:off x="12133722" y="4977704"/>
                <a:ext cx="576064" cy="184666"/>
              </a:xfrm>
              <a:prstGeom prst="rect">
                <a:avLst/>
              </a:prstGeom>
              <a:noFill/>
              <a:ln>
                <a:solidFill>
                  <a:schemeClr val="tx1"/>
                </a:solidFill>
              </a:ln>
            </p:spPr>
            <p:txBody>
              <a:bodyPr wrap="square" lIns="0" tIns="0" rIns="0" bIns="0" rtlCol="0">
                <a:spAutoFit/>
              </a:bodyPr>
              <a:lstStyle/>
              <a:p>
                <a:pPr algn="ctr"/>
                <a:r>
                  <a:rPr lang="en-US" sz="1200" dirty="0"/>
                  <a:t>045914</a:t>
                </a:r>
                <a:endParaRPr lang="en-GB" sz="1200" dirty="0"/>
              </a:p>
            </p:txBody>
          </p:sp>
          <p:cxnSp>
            <p:nvCxnSpPr>
              <p:cNvPr id="11" name="Straight Connector 10">
                <a:extLst>
                  <a:ext uri="{FF2B5EF4-FFF2-40B4-BE49-F238E27FC236}">
                    <a16:creationId xmlns:a16="http://schemas.microsoft.com/office/drawing/2014/main" id="{4CFA46E1-4170-6FA9-9192-221456CA1DFD}"/>
                  </a:ext>
                </a:extLst>
              </p:cNvPr>
              <p:cNvCxnSpPr>
                <a:cxnSpLocks/>
                <a:stCxn id="10" idx="0"/>
              </p:cNvCxnSpPr>
              <p:nvPr/>
            </p:nvCxnSpPr>
            <p:spPr>
              <a:xfrm flipV="1">
                <a:off x="12421754" y="4283840"/>
                <a:ext cx="185353" cy="693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E5C75D-F154-3E5C-9B0C-4604876D590B}"/>
                  </a:ext>
                </a:extLst>
              </p:cNvPr>
              <p:cNvCxnSpPr>
                <a:cxnSpLocks/>
              </p:cNvCxnSpPr>
              <p:nvPr/>
            </p:nvCxnSpPr>
            <p:spPr>
              <a:xfrm flipV="1">
                <a:off x="11438795" y="4179531"/>
                <a:ext cx="322875" cy="731363"/>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3E435435-C4AA-ACF4-8C86-0E301F1D283F}"/>
                </a:ext>
              </a:extLst>
            </p:cNvPr>
            <p:cNvSpPr txBox="1"/>
            <p:nvPr/>
          </p:nvSpPr>
          <p:spPr>
            <a:xfrm>
              <a:off x="3755105" y="2976890"/>
              <a:ext cx="3105549" cy="1460222"/>
            </a:xfrm>
            <a:prstGeom prst="rect">
              <a:avLst/>
            </a:prstGeom>
            <a:solidFill>
              <a:schemeClr val="bg1"/>
            </a:solidFill>
          </p:spPr>
          <p:txBody>
            <a:bodyPr wrap="square" lIns="0" tIns="0" rIns="0" bIns="0" rtlCol="0">
              <a:spAutoFit/>
            </a:bodyPr>
            <a:lstStyle/>
            <a:p>
              <a:pPr algn="l"/>
              <a:endParaRPr lang="en-GB" dirty="0"/>
            </a:p>
          </p:txBody>
        </p:sp>
      </p:grpSp>
      <p:sp>
        <p:nvSpPr>
          <p:cNvPr id="3" name="Title 2">
            <a:extLst>
              <a:ext uri="{FF2B5EF4-FFF2-40B4-BE49-F238E27FC236}">
                <a16:creationId xmlns:a16="http://schemas.microsoft.com/office/drawing/2014/main" id="{033569BC-091F-DFD8-77E0-BF99293975EB}"/>
              </a:ext>
            </a:extLst>
          </p:cNvPr>
          <p:cNvSpPr>
            <a:spLocks noGrp="1"/>
          </p:cNvSpPr>
          <p:nvPr>
            <p:ph type="title"/>
          </p:nvPr>
        </p:nvSpPr>
        <p:spPr>
          <a:xfrm>
            <a:off x="407988" y="373593"/>
            <a:ext cx="11376025" cy="1065742"/>
          </a:xfrm>
        </p:spPr>
        <p:txBody>
          <a:bodyPr/>
          <a:lstStyle/>
          <a:p>
            <a:r>
              <a:rPr lang="en-US" dirty="0"/>
              <a:t>SEMs at the TCC2 targets (T2, T4, T6, T10)</a:t>
            </a:r>
            <a:endParaRPr lang="en-GB" dirty="0"/>
          </a:p>
        </p:txBody>
      </p:sp>
      <p:sp>
        <p:nvSpPr>
          <p:cNvPr id="4" name="Date Placeholder 3">
            <a:extLst>
              <a:ext uri="{FF2B5EF4-FFF2-40B4-BE49-F238E27FC236}">
                <a16:creationId xmlns:a16="http://schemas.microsoft.com/office/drawing/2014/main" id="{0DAF8A9F-7A20-DED6-A730-5920B782B29D}"/>
              </a:ext>
            </a:extLst>
          </p:cNvPr>
          <p:cNvSpPr>
            <a:spLocks noGrp="1"/>
          </p:cNvSpPr>
          <p:nvPr>
            <p:ph type="dt" sz="half" idx="10"/>
          </p:nvPr>
        </p:nvSpPr>
        <p:spPr/>
        <p:txBody>
          <a:bodyPr/>
          <a:lstStyle/>
          <a:p>
            <a:r>
              <a:rPr lang="de-DE" dirty="0"/>
              <a:t>13.02.2024</a:t>
            </a:r>
            <a:endParaRPr lang="en-US" dirty="0"/>
          </a:p>
        </p:txBody>
      </p:sp>
      <p:sp>
        <p:nvSpPr>
          <p:cNvPr id="5" name="Footer Placeholder 4">
            <a:extLst>
              <a:ext uri="{FF2B5EF4-FFF2-40B4-BE49-F238E27FC236}">
                <a16:creationId xmlns:a16="http://schemas.microsoft.com/office/drawing/2014/main" id="{B3BEC8CC-D296-67BB-E5A2-169511A3FF1F}"/>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6" name="Slide Number Placeholder 5">
            <a:extLst>
              <a:ext uri="{FF2B5EF4-FFF2-40B4-BE49-F238E27FC236}">
                <a16:creationId xmlns:a16="http://schemas.microsoft.com/office/drawing/2014/main" id="{C2936255-C88C-7DF0-7788-E91A9B340789}"/>
              </a:ext>
            </a:extLst>
          </p:cNvPr>
          <p:cNvSpPr>
            <a:spLocks noGrp="1"/>
          </p:cNvSpPr>
          <p:nvPr>
            <p:ph type="sldNum" sz="quarter" idx="12"/>
          </p:nvPr>
        </p:nvSpPr>
        <p:spPr/>
        <p:txBody>
          <a:bodyPr/>
          <a:lstStyle/>
          <a:p>
            <a:fld id="{36B5EA5A-BC32-A742-B11B-8E7414D5B535}" type="slidenum">
              <a:rPr lang="en-US" smtClean="0"/>
              <a:pPr/>
              <a:t>16</a:t>
            </a:fld>
            <a:endParaRPr lang="en-US" dirty="0"/>
          </a:p>
        </p:txBody>
      </p:sp>
      <p:sp>
        <p:nvSpPr>
          <p:cNvPr id="8" name="Content Placeholder 1">
            <a:extLst>
              <a:ext uri="{FF2B5EF4-FFF2-40B4-BE49-F238E27FC236}">
                <a16:creationId xmlns:a16="http://schemas.microsoft.com/office/drawing/2014/main" id="{61984426-83ED-7E42-66AD-DE0B12129C4A}"/>
              </a:ext>
            </a:extLst>
          </p:cNvPr>
          <p:cNvSpPr>
            <a:spLocks noGrp="1"/>
          </p:cNvSpPr>
          <p:nvPr>
            <p:ph idx="4294967295"/>
          </p:nvPr>
        </p:nvSpPr>
        <p:spPr>
          <a:xfrm>
            <a:off x="407989" y="1592263"/>
            <a:ext cx="11376024" cy="4608512"/>
          </a:xfrm>
        </p:spPr>
        <p:txBody>
          <a:bodyPr/>
          <a:lstStyle/>
          <a:p>
            <a:r>
              <a:rPr lang="en-US" dirty="0"/>
              <a:t>Each target station has three SEM monitors associated</a:t>
            </a:r>
          </a:p>
          <a:p>
            <a:pPr lvl="2"/>
            <a:r>
              <a:rPr lang="en-US" dirty="0"/>
              <a:t>1x “Upstream” </a:t>
            </a:r>
          </a:p>
          <a:p>
            <a:pPr lvl="2"/>
            <a:r>
              <a:rPr lang="en-US" dirty="0"/>
              <a:t>2x target instrumentation (just before and after) </a:t>
            </a:r>
          </a:p>
          <a:p>
            <a:pPr lvl="3"/>
            <a:r>
              <a:rPr lang="en-US" dirty="0"/>
              <a:t>T10 has no TBID</a:t>
            </a:r>
          </a:p>
          <a:p>
            <a:r>
              <a:rPr lang="en-GB" dirty="0"/>
              <a:t>The estimated beam intensity</a:t>
            </a:r>
            <a:br>
              <a:rPr lang="en-GB" dirty="0"/>
            </a:br>
            <a:r>
              <a:rPr lang="en-GB" dirty="0"/>
              <a:t>comes from the “upstream” SEM</a:t>
            </a:r>
          </a:p>
          <a:p>
            <a:pPr marL="666750" lvl="1" indent="-342900">
              <a:buFont typeface="Arial" panose="020B0604020202020204" pitchFamily="34" charset="0"/>
              <a:buChar char="•"/>
            </a:pPr>
            <a:r>
              <a:rPr lang="en-GB" dirty="0"/>
              <a:t>230705(T2), 240610 (T4), 251010 (T6)</a:t>
            </a:r>
          </a:p>
          <a:p>
            <a:pPr marL="666750" lvl="1" indent="-342900">
              <a:buFont typeface="Arial" panose="020B0604020202020204" pitchFamily="34" charset="0"/>
              <a:buChar char="•"/>
            </a:pPr>
            <a:r>
              <a:rPr lang="en-GB" dirty="0"/>
              <a:t>For T10, the estimated intensity comes from </a:t>
            </a:r>
            <a:br>
              <a:rPr lang="en-GB" dirty="0"/>
            </a:br>
            <a:r>
              <a:rPr lang="en-GB" dirty="0"/>
              <a:t>the TBIU (045914)</a:t>
            </a:r>
            <a:br>
              <a:rPr lang="en-GB" dirty="0"/>
            </a:br>
            <a:endParaRPr lang="en-GB" dirty="0"/>
          </a:p>
          <a:p>
            <a:r>
              <a:rPr lang="en-GB" dirty="0"/>
              <a:t>If all goes well, the ratio TBIU / upstream = 1</a:t>
            </a:r>
          </a:p>
          <a:p>
            <a:pPr lvl="2"/>
            <a:r>
              <a:rPr lang="en-GB" dirty="0"/>
              <a:t>Upstream monitors are only ~40-50m upstream</a:t>
            </a:r>
          </a:p>
        </p:txBody>
      </p:sp>
    </p:spTree>
    <p:extLst>
      <p:ext uri="{BB962C8B-B14F-4D97-AF65-F5344CB8AC3E}">
        <p14:creationId xmlns:p14="http://schemas.microsoft.com/office/powerpoint/2010/main" val="4292406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6054F7-DC70-8764-FB61-910A94C98768}"/>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504A434D-B4BB-C171-77DC-5C9AACC27939}"/>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DBE3EF0D-319B-7516-F7BD-9FA7E71FB4F3}"/>
              </a:ext>
            </a:extLst>
          </p:cNvPr>
          <p:cNvSpPr>
            <a:spLocks noGrp="1"/>
          </p:cNvSpPr>
          <p:nvPr>
            <p:ph type="sldNum" sz="quarter" idx="12"/>
          </p:nvPr>
        </p:nvSpPr>
        <p:spPr/>
        <p:txBody>
          <a:bodyPr/>
          <a:lstStyle/>
          <a:p>
            <a:fld id="{36B5EA5A-BC32-A742-B11B-8E7414D5B535}" type="slidenum">
              <a:rPr lang="en-US" smtClean="0"/>
              <a:pPr/>
              <a:t>17</a:t>
            </a:fld>
            <a:endParaRPr lang="en-US" dirty="0"/>
          </a:p>
        </p:txBody>
      </p:sp>
      <p:sp>
        <p:nvSpPr>
          <p:cNvPr id="6" name="Title 5">
            <a:extLst>
              <a:ext uri="{FF2B5EF4-FFF2-40B4-BE49-F238E27FC236}">
                <a16:creationId xmlns:a16="http://schemas.microsoft.com/office/drawing/2014/main" id="{14A17CDE-08A5-F7BF-2E61-C6CCDE5566C1}"/>
              </a:ext>
            </a:extLst>
          </p:cNvPr>
          <p:cNvSpPr>
            <a:spLocks noGrp="1"/>
          </p:cNvSpPr>
          <p:nvPr>
            <p:ph type="title"/>
          </p:nvPr>
        </p:nvSpPr>
        <p:spPr/>
        <p:txBody>
          <a:bodyPr/>
          <a:lstStyle/>
          <a:p>
            <a:r>
              <a:rPr lang="en-US" dirty="0"/>
              <a:t>Monitor BSI.210279 (two foils) </a:t>
            </a:r>
            <a:endParaRPr lang="en-GB" dirty="0"/>
          </a:p>
        </p:txBody>
      </p:sp>
      <p:pic>
        <p:nvPicPr>
          <p:cNvPr id="8" name="Picture 7">
            <a:extLst>
              <a:ext uri="{FF2B5EF4-FFF2-40B4-BE49-F238E27FC236}">
                <a16:creationId xmlns:a16="http://schemas.microsoft.com/office/drawing/2014/main" id="{400C69B9-639A-D9FF-F815-F624D2A4FBA2}"/>
              </a:ext>
            </a:extLst>
          </p:cNvPr>
          <p:cNvPicPr>
            <a:picLocks noChangeAspect="1"/>
          </p:cNvPicPr>
          <p:nvPr/>
        </p:nvPicPr>
        <p:blipFill>
          <a:blip r:embed="rId3"/>
          <a:stretch>
            <a:fillRect/>
          </a:stretch>
        </p:blipFill>
        <p:spPr>
          <a:xfrm>
            <a:off x="911424" y="1412776"/>
            <a:ext cx="5554516" cy="4620984"/>
          </a:xfrm>
          <a:prstGeom prst="rect">
            <a:avLst/>
          </a:prstGeom>
        </p:spPr>
      </p:pic>
      <p:sp>
        <p:nvSpPr>
          <p:cNvPr id="9" name="TextBox 8">
            <a:extLst>
              <a:ext uri="{FF2B5EF4-FFF2-40B4-BE49-F238E27FC236}">
                <a16:creationId xmlns:a16="http://schemas.microsoft.com/office/drawing/2014/main" id="{21AEB693-78C9-D4A5-AA25-02769E9DF44F}"/>
              </a:ext>
            </a:extLst>
          </p:cNvPr>
          <p:cNvSpPr txBox="1"/>
          <p:nvPr/>
        </p:nvSpPr>
        <p:spPr>
          <a:xfrm>
            <a:off x="4860649" y="3632512"/>
            <a:ext cx="910506" cy="276999"/>
          </a:xfrm>
          <a:prstGeom prst="rect">
            <a:avLst/>
          </a:prstGeom>
          <a:solidFill>
            <a:schemeClr val="bg1"/>
          </a:solidFill>
        </p:spPr>
        <p:txBody>
          <a:bodyPr wrap="none" lIns="0" tIns="0" rIns="0" bIns="0" rtlCol="0">
            <a:spAutoFit/>
          </a:bodyPr>
          <a:lstStyle/>
          <a:p>
            <a:pPr algn="l"/>
            <a:r>
              <a:rPr lang="en-US" dirty="0"/>
              <a:t>SPS ring</a:t>
            </a:r>
            <a:endParaRPr lang="en-GB" dirty="0"/>
          </a:p>
        </p:txBody>
      </p:sp>
      <p:sp>
        <p:nvSpPr>
          <p:cNvPr id="10" name="TextBox 9">
            <a:extLst>
              <a:ext uri="{FF2B5EF4-FFF2-40B4-BE49-F238E27FC236}">
                <a16:creationId xmlns:a16="http://schemas.microsoft.com/office/drawing/2014/main" id="{FBDE3558-A632-DA65-627D-3377CEF87123}"/>
              </a:ext>
            </a:extLst>
          </p:cNvPr>
          <p:cNvSpPr txBox="1"/>
          <p:nvPr/>
        </p:nvSpPr>
        <p:spPr>
          <a:xfrm>
            <a:off x="2948629" y="2855465"/>
            <a:ext cx="538609" cy="276999"/>
          </a:xfrm>
          <a:prstGeom prst="rect">
            <a:avLst/>
          </a:prstGeom>
          <a:solidFill>
            <a:schemeClr val="bg1"/>
          </a:solidFill>
        </p:spPr>
        <p:txBody>
          <a:bodyPr wrap="none" lIns="0" tIns="0" rIns="0" bIns="0" rtlCol="0">
            <a:spAutoFit/>
          </a:bodyPr>
          <a:lstStyle/>
          <a:p>
            <a:pPr algn="l"/>
            <a:r>
              <a:rPr lang="en-US" dirty="0"/>
              <a:t>TT20</a:t>
            </a:r>
            <a:endParaRPr lang="en-GB" dirty="0"/>
          </a:p>
        </p:txBody>
      </p:sp>
      <p:cxnSp>
        <p:nvCxnSpPr>
          <p:cNvPr id="12" name="Straight Arrow Connector 11">
            <a:extLst>
              <a:ext uri="{FF2B5EF4-FFF2-40B4-BE49-F238E27FC236}">
                <a16:creationId xmlns:a16="http://schemas.microsoft.com/office/drawing/2014/main" id="{E44C1796-DD03-2D92-7C22-B2FA2112DFF9}"/>
              </a:ext>
            </a:extLst>
          </p:cNvPr>
          <p:cNvCxnSpPr>
            <a:cxnSpLocks/>
            <a:stCxn id="20" idx="0"/>
          </p:cNvCxnSpPr>
          <p:nvPr/>
        </p:nvCxnSpPr>
        <p:spPr>
          <a:xfrm flipV="1">
            <a:off x="2316504" y="3356992"/>
            <a:ext cx="1405080" cy="427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8C9C535-1DD0-C6BB-E39D-A35E71BB4C8D}"/>
              </a:ext>
            </a:extLst>
          </p:cNvPr>
          <p:cNvCxnSpPr>
            <a:cxnSpLocks/>
          </p:cNvCxnSpPr>
          <p:nvPr/>
        </p:nvCxnSpPr>
        <p:spPr>
          <a:xfrm flipV="1">
            <a:off x="3487238" y="2672392"/>
            <a:ext cx="836640" cy="321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0E7AD3B-2762-9D67-35E2-7ED2E2A4B269}"/>
              </a:ext>
            </a:extLst>
          </p:cNvPr>
          <p:cNvSpPr txBox="1"/>
          <p:nvPr/>
        </p:nvSpPr>
        <p:spPr>
          <a:xfrm>
            <a:off x="1713775" y="3784912"/>
            <a:ext cx="1205458" cy="553998"/>
          </a:xfrm>
          <a:prstGeom prst="rect">
            <a:avLst/>
          </a:prstGeom>
          <a:solidFill>
            <a:schemeClr val="bg1"/>
          </a:solidFill>
        </p:spPr>
        <p:txBody>
          <a:bodyPr wrap="none" lIns="0" tIns="0" rIns="0" bIns="0" rtlCol="0">
            <a:spAutoFit/>
          </a:bodyPr>
          <a:lstStyle/>
          <a:p>
            <a:pPr algn="ctr"/>
            <a:r>
              <a:rPr lang="en-US" dirty="0"/>
              <a:t>Monitor</a:t>
            </a:r>
            <a:br>
              <a:rPr lang="en-US" dirty="0"/>
            </a:br>
            <a:r>
              <a:rPr lang="en-US" dirty="0"/>
              <a:t>BSI.210279</a:t>
            </a:r>
            <a:endParaRPr lang="en-GB" dirty="0"/>
          </a:p>
        </p:txBody>
      </p:sp>
      <p:cxnSp>
        <p:nvCxnSpPr>
          <p:cNvPr id="21" name="Straight Arrow Connector 20">
            <a:extLst>
              <a:ext uri="{FF2B5EF4-FFF2-40B4-BE49-F238E27FC236}">
                <a16:creationId xmlns:a16="http://schemas.microsoft.com/office/drawing/2014/main" id="{333B9A59-6F3A-3F60-4CA0-1C41EEF4A272}"/>
              </a:ext>
            </a:extLst>
          </p:cNvPr>
          <p:cNvCxnSpPr>
            <a:cxnSpLocks/>
          </p:cNvCxnSpPr>
          <p:nvPr/>
        </p:nvCxnSpPr>
        <p:spPr>
          <a:xfrm flipH="1" flipV="1">
            <a:off x="5087888" y="2632416"/>
            <a:ext cx="228014" cy="1000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CB785811-0205-461C-7F8F-C28E8D8445C9}"/>
              </a:ext>
            </a:extLst>
          </p:cNvPr>
          <p:cNvPicPr>
            <a:picLocks noChangeAspect="1"/>
          </p:cNvPicPr>
          <p:nvPr/>
        </p:nvPicPr>
        <p:blipFill>
          <a:blip r:embed="rId4"/>
          <a:stretch>
            <a:fillRect/>
          </a:stretch>
        </p:blipFill>
        <p:spPr>
          <a:xfrm>
            <a:off x="6722612" y="2106755"/>
            <a:ext cx="5282899" cy="3605511"/>
          </a:xfrm>
          <a:prstGeom prst="rect">
            <a:avLst/>
          </a:prstGeom>
        </p:spPr>
      </p:pic>
      <p:sp>
        <p:nvSpPr>
          <p:cNvPr id="28" name="Content Placeholder 4">
            <a:extLst>
              <a:ext uri="{FF2B5EF4-FFF2-40B4-BE49-F238E27FC236}">
                <a16:creationId xmlns:a16="http://schemas.microsoft.com/office/drawing/2014/main" id="{4450159D-A757-0F6D-6F3B-547DE25F928D}"/>
              </a:ext>
            </a:extLst>
          </p:cNvPr>
          <p:cNvSpPr>
            <a:spLocks noGrp="1"/>
          </p:cNvSpPr>
          <p:nvPr>
            <p:ph idx="1"/>
          </p:nvPr>
        </p:nvSpPr>
        <p:spPr>
          <a:xfrm>
            <a:off x="7132123" y="1412776"/>
            <a:ext cx="4463875" cy="1008122"/>
          </a:xfrm>
        </p:spPr>
        <p:txBody>
          <a:bodyPr/>
          <a:lstStyle/>
          <a:p>
            <a:pPr marL="342900" indent="-342900">
              <a:spcBef>
                <a:spcPts val="400"/>
              </a:spcBef>
              <a:buFont typeface="Arial" panose="020B0604020202020204" pitchFamily="34" charset="0"/>
              <a:buChar char="•"/>
            </a:pPr>
            <a:r>
              <a:rPr lang="en-US" dirty="0"/>
              <a:t>Monitor had some issue over part of 2023</a:t>
            </a:r>
          </a:p>
        </p:txBody>
      </p:sp>
      <p:sp>
        <p:nvSpPr>
          <p:cNvPr id="5" name="TextBox 4">
            <a:extLst>
              <a:ext uri="{FF2B5EF4-FFF2-40B4-BE49-F238E27FC236}">
                <a16:creationId xmlns:a16="http://schemas.microsoft.com/office/drawing/2014/main" id="{89E8866B-A784-0DA2-1731-45B8A9784D76}"/>
              </a:ext>
            </a:extLst>
          </p:cNvPr>
          <p:cNvSpPr txBox="1"/>
          <p:nvPr/>
        </p:nvSpPr>
        <p:spPr>
          <a:xfrm>
            <a:off x="10270430" y="4952201"/>
            <a:ext cx="1154162" cy="276999"/>
          </a:xfrm>
          <a:prstGeom prst="rect">
            <a:avLst/>
          </a:prstGeom>
          <a:noFill/>
        </p:spPr>
        <p:txBody>
          <a:bodyPr wrap="none" lIns="0" tIns="0" rIns="0" bIns="0" rtlCol="0">
            <a:spAutoFit/>
          </a:bodyPr>
          <a:lstStyle/>
          <a:p>
            <a:pPr algn="l"/>
            <a:r>
              <a:rPr lang="en-US" dirty="0"/>
              <a:t>Preliminary</a:t>
            </a:r>
            <a:endParaRPr lang="en-GB" dirty="0"/>
          </a:p>
        </p:txBody>
      </p:sp>
    </p:spTree>
    <p:extLst>
      <p:ext uri="{BB962C8B-B14F-4D97-AF65-F5344CB8AC3E}">
        <p14:creationId xmlns:p14="http://schemas.microsoft.com/office/powerpoint/2010/main" val="1405667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6054F7-DC70-8764-FB61-910A94C98768}"/>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504A434D-B4BB-C171-77DC-5C9AACC27939}"/>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DBE3EF0D-319B-7516-F7BD-9FA7E71FB4F3}"/>
              </a:ext>
            </a:extLst>
          </p:cNvPr>
          <p:cNvSpPr>
            <a:spLocks noGrp="1"/>
          </p:cNvSpPr>
          <p:nvPr>
            <p:ph type="sldNum" sz="quarter" idx="12"/>
          </p:nvPr>
        </p:nvSpPr>
        <p:spPr/>
        <p:txBody>
          <a:bodyPr/>
          <a:lstStyle/>
          <a:p>
            <a:fld id="{36B5EA5A-BC32-A742-B11B-8E7414D5B535}" type="slidenum">
              <a:rPr lang="en-US" smtClean="0"/>
              <a:pPr/>
              <a:t>18</a:t>
            </a:fld>
            <a:endParaRPr lang="en-US" dirty="0"/>
          </a:p>
        </p:txBody>
      </p:sp>
      <p:sp>
        <p:nvSpPr>
          <p:cNvPr id="6" name="Title 5">
            <a:extLst>
              <a:ext uri="{FF2B5EF4-FFF2-40B4-BE49-F238E27FC236}">
                <a16:creationId xmlns:a16="http://schemas.microsoft.com/office/drawing/2014/main" id="{14A17CDE-08A5-F7BF-2E61-C6CCDE5566C1}"/>
              </a:ext>
            </a:extLst>
          </p:cNvPr>
          <p:cNvSpPr>
            <a:spLocks noGrp="1"/>
          </p:cNvSpPr>
          <p:nvPr>
            <p:ph type="title"/>
          </p:nvPr>
        </p:nvSpPr>
        <p:spPr/>
        <p:txBody>
          <a:bodyPr/>
          <a:lstStyle/>
          <a:p>
            <a:r>
              <a:rPr lang="en-US" dirty="0"/>
              <a:t>Monitor BSI.210279 (two foils) </a:t>
            </a:r>
            <a:endParaRPr lang="en-GB" dirty="0"/>
          </a:p>
        </p:txBody>
      </p:sp>
      <p:sp>
        <p:nvSpPr>
          <p:cNvPr id="7" name="Content Placeholder 4">
            <a:extLst>
              <a:ext uri="{FF2B5EF4-FFF2-40B4-BE49-F238E27FC236}">
                <a16:creationId xmlns:a16="http://schemas.microsoft.com/office/drawing/2014/main" id="{F2666CAB-6E5A-7F55-5E50-3F38FF923DEE}"/>
              </a:ext>
            </a:extLst>
          </p:cNvPr>
          <p:cNvSpPr>
            <a:spLocks noGrp="1"/>
          </p:cNvSpPr>
          <p:nvPr>
            <p:ph idx="1"/>
          </p:nvPr>
        </p:nvSpPr>
        <p:spPr>
          <a:xfrm>
            <a:off x="407989" y="1052736"/>
            <a:ext cx="11376024" cy="5148039"/>
          </a:xfrm>
        </p:spPr>
        <p:txBody>
          <a:bodyPr/>
          <a:lstStyle/>
          <a:p>
            <a:pPr marL="342900" indent="-342900">
              <a:spcBef>
                <a:spcPts val="400"/>
              </a:spcBef>
              <a:buFont typeface="Arial" panose="020B0604020202020204" pitchFamily="34" charset="0"/>
              <a:buChar char="•"/>
            </a:pPr>
            <a:endParaRPr lang="en-US" dirty="0"/>
          </a:p>
          <a:p>
            <a:pPr marL="342900" indent="-342900">
              <a:spcBef>
                <a:spcPts val="400"/>
              </a:spcBef>
              <a:buFont typeface="Arial" panose="020B0604020202020204" pitchFamily="34" charset="0"/>
              <a:buChar char="•"/>
            </a:pPr>
            <a:endParaRPr lang="en-US" dirty="0"/>
          </a:p>
          <a:p>
            <a:pPr marL="342900" indent="-342900">
              <a:spcBef>
                <a:spcPts val="400"/>
              </a:spcBef>
              <a:buFont typeface="Arial" panose="020B0604020202020204" pitchFamily="34" charset="0"/>
              <a:buChar char="•"/>
            </a:pPr>
            <a:endParaRPr lang="en-US" dirty="0"/>
          </a:p>
          <a:p>
            <a:pPr marL="342900" indent="-342900">
              <a:spcBef>
                <a:spcPts val="400"/>
              </a:spcBef>
              <a:buFont typeface="Arial" panose="020B0604020202020204" pitchFamily="34" charset="0"/>
              <a:buChar char="•"/>
            </a:pPr>
            <a:endParaRPr lang="en-US" dirty="0"/>
          </a:p>
          <a:p>
            <a:pPr marL="342900" indent="-342900">
              <a:spcBef>
                <a:spcPts val="400"/>
              </a:spcBef>
              <a:buFont typeface="Arial" panose="020B0604020202020204" pitchFamily="34" charset="0"/>
              <a:buChar char="•"/>
            </a:pPr>
            <a:r>
              <a:rPr lang="en-US" dirty="0"/>
              <a:t>Ratio of two foils in the same location</a:t>
            </a:r>
          </a:p>
        </p:txBody>
      </p:sp>
      <p:pic>
        <p:nvPicPr>
          <p:cNvPr id="8" name="Picture 7">
            <a:extLst>
              <a:ext uri="{FF2B5EF4-FFF2-40B4-BE49-F238E27FC236}">
                <a16:creationId xmlns:a16="http://schemas.microsoft.com/office/drawing/2014/main" id="{D5A3D610-EF70-AFC3-5CC5-096726F07EBE}"/>
              </a:ext>
            </a:extLst>
          </p:cNvPr>
          <p:cNvPicPr>
            <a:picLocks noChangeAspect="1"/>
          </p:cNvPicPr>
          <p:nvPr/>
        </p:nvPicPr>
        <p:blipFill>
          <a:blip r:embed="rId3"/>
          <a:stretch>
            <a:fillRect/>
          </a:stretch>
        </p:blipFill>
        <p:spPr>
          <a:xfrm>
            <a:off x="6091606" y="1412776"/>
            <a:ext cx="6013972" cy="4104456"/>
          </a:xfrm>
          <a:prstGeom prst="rect">
            <a:avLst/>
          </a:prstGeom>
        </p:spPr>
      </p:pic>
      <p:sp>
        <p:nvSpPr>
          <p:cNvPr id="5" name="TextBox 4">
            <a:extLst>
              <a:ext uri="{FF2B5EF4-FFF2-40B4-BE49-F238E27FC236}">
                <a16:creationId xmlns:a16="http://schemas.microsoft.com/office/drawing/2014/main" id="{9F19E21F-9486-4A16-C52B-7110FD877525}"/>
              </a:ext>
            </a:extLst>
          </p:cNvPr>
          <p:cNvSpPr txBox="1"/>
          <p:nvPr/>
        </p:nvSpPr>
        <p:spPr>
          <a:xfrm rot="19776077">
            <a:off x="10119197" y="2158949"/>
            <a:ext cx="1154162" cy="276999"/>
          </a:xfrm>
          <a:prstGeom prst="rect">
            <a:avLst/>
          </a:prstGeom>
          <a:noFill/>
        </p:spPr>
        <p:txBody>
          <a:bodyPr wrap="none" lIns="0" tIns="0" rIns="0" bIns="0" rtlCol="0">
            <a:spAutoFit/>
          </a:bodyPr>
          <a:lstStyle/>
          <a:p>
            <a:pPr algn="l"/>
            <a:r>
              <a:rPr lang="en-US" dirty="0"/>
              <a:t>Preliminary</a:t>
            </a:r>
            <a:endParaRPr lang="en-GB" dirty="0"/>
          </a:p>
        </p:txBody>
      </p:sp>
    </p:spTree>
    <p:extLst>
      <p:ext uri="{BB962C8B-B14F-4D97-AF65-F5344CB8AC3E}">
        <p14:creationId xmlns:p14="http://schemas.microsoft.com/office/powerpoint/2010/main" val="722615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30200D-26C2-1CCC-A9B3-7728F9C7A8CF}"/>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AA44A3F3-63B5-980A-A4AA-2E70B7A92DC4}"/>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79BF7878-5DE4-26D7-3294-8C95A624A0FF}"/>
              </a:ext>
            </a:extLst>
          </p:cNvPr>
          <p:cNvSpPr>
            <a:spLocks noGrp="1"/>
          </p:cNvSpPr>
          <p:nvPr>
            <p:ph type="sldNum" sz="quarter" idx="12"/>
          </p:nvPr>
        </p:nvSpPr>
        <p:spPr/>
        <p:txBody>
          <a:bodyPr/>
          <a:lstStyle/>
          <a:p>
            <a:fld id="{36B5EA5A-BC32-A742-B11B-8E7414D5B535}" type="slidenum">
              <a:rPr lang="en-US" smtClean="0"/>
              <a:pPr/>
              <a:t>19</a:t>
            </a:fld>
            <a:endParaRPr lang="en-US" dirty="0"/>
          </a:p>
        </p:txBody>
      </p:sp>
      <p:sp>
        <p:nvSpPr>
          <p:cNvPr id="6" name="Title 5">
            <a:extLst>
              <a:ext uri="{FF2B5EF4-FFF2-40B4-BE49-F238E27FC236}">
                <a16:creationId xmlns:a16="http://schemas.microsoft.com/office/drawing/2014/main" id="{0F4FB51F-372F-6229-39FD-ED96EC39F049}"/>
              </a:ext>
            </a:extLst>
          </p:cNvPr>
          <p:cNvSpPr>
            <a:spLocks noGrp="1"/>
          </p:cNvSpPr>
          <p:nvPr>
            <p:ph type="title"/>
          </p:nvPr>
        </p:nvSpPr>
        <p:spPr>
          <a:xfrm>
            <a:off x="407988" y="373593"/>
            <a:ext cx="11592668" cy="535127"/>
          </a:xfrm>
        </p:spPr>
        <p:txBody>
          <a:bodyPr/>
          <a:lstStyle/>
          <a:p>
            <a:r>
              <a:rPr lang="en-US" dirty="0"/>
              <a:t>Comparison TBIU and upstream SEM – T2, T4, T6, T10</a:t>
            </a:r>
            <a:endParaRPr lang="en-GB" dirty="0"/>
          </a:p>
        </p:txBody>
      </p:sp>
      <p:pic>
        <p:nvPicPr>
          <p:cNvPr id="8" name="Picture 7">
            <a:extLst>
              <a:ext uri="{FF2B5EF4-FFF2-40B4-BE49-F238E27FC236}">
                <a16:creationId xmlns:a16="http://schemas.microsoft.com/office/drawing/2014/main" id="{8F19CB1F-E8CA-661C-8C01-BAE9B28C020B}"/>
              </a:ext>
            </a:extLst>
          </p:cNvPr>
          <p:cNvPicPr>
            <a:picLocks noChangeAspect="1"/>
          </p:cNvPicPr>
          <p:nvPr/>
        </p:nvPicPr>
        <p:blipFill>
          <a:blip r:embed="rId3"/>
          <a:stretch>
            <a:fillRect/>
          </a:stretch>
        </p:blipFill>
        <p:spPr>
          <a:xfrm>
            <a:off x="4871864" y="1091793"/>
            <a:ext cx="7214438" cy="4923529"/>
          </a:xfrm>
          <a:prstGeom prst="rect">
            <a:avLst/>
          </a:prstGeom>
        </p:spPr>
      </p:pic>
      <p:sp>
        <p:nvSpPr>
          <p:cNvPr id="9" name="Content Placeholder 4">
            <a:extLst>
              <a:ext uri="{FF2B5EF4-FFF2-40B4-BE49-F238E27FC236}">
                <a16:creationId xmlns:a16="http://schemas.microsoft.com/office/drawing/2014/main" id="{E10FBB7C-A321-196B-E9B1-A82CEBE8B13D}"/>
              </a:ext>
            </a:extLst>
          </p:cNvPr>
          <p:cNvSpPr>
            <a:spLocks noGrp="1"/>
          </p:cNvSpPr>
          <p:nvPr>
            <p:ph idx="1"/>
          </p:nvPr>
        </p:nvSpPr>
        <p:spPr>
          <a:xfrm>
            <a:off x="407989" y="1052736"/>
            <a:ext cx="4463875" cy="5148039"/>
          </a:xfrm>
        </p:spPr>
        <p:txBody>
          <a:bodyPr/>
          <a:lstStyle/>
          <a:p>
            <a:pPr marL="342900" indent="-342900">
              <a:spcBef>
                <a:spcPts val="400"/>
              </a:spcBef>
              <a:buFont typeface="Arial" panose="020B0604020202020204" pitchFamily="34" charset="0"/>
              <a:buChar char="•"/>
            </a:pPr>
            <a:endParaRPr lang="en-US" dirty="0"/>
          </a:p>
          <a:p>
            <a:pPr marL="342900" indent="-342900">
              <a:spcBef>
                <a:spcPts val="400"/>
              </a:spcBef>
              <a:buFont typeface="Arial" panose="020B0604020202020204" pitchFamily="34" charset="0"/>
              <a:buChar char="•"/>
            </a:pPr>
            <a:endParaRPr lang="en-US" dirty="0"/>
          </a:p>
          <a:p>
            <a:pPr marL="342900" indent="-342900">
              <a:spcBef>
                <a:spcPts val="400"/>
              </a:spcBef>
              <a:buFont typeface="Arial" panose="020B0604020202020204" pitchFamily="34" charset="0"/>
              <a:buChar char="•"/>
            </a:pPr>
            <a:r>
              <a:rPr lang="en-US" dirty="0"/>
              <a:t>Use ratio (TBIU / upstream SEM) as an indicator of stability</a:t>
            </a:r>
          </a:p>
          <a:p>
            <a:pPr marL="666900" lvl="1" indent="-342900">
              <a:spcBef>
                <a:spcPts val="400"/>
              </a:spcBef>
              <a:buFont typeface="Arial" panose="020B0604020202020204" pitchFamily="34" charset="0"/>
              <a:buChar char="•"/>
            </a:pPr>
            <a:r>
              <a:rPr lang="en-US" dirty="0"/>
              <a:t>Indication of good calibration: value equal to 1</a:t>
            </a:r>
          </a:p>
          <a:p>
            <a:pPr marL="666900" lvl="1" indent="-342900">
              <a:spcBef>
                <a:spcPts val="400"/>
              </a:spcBef>
              <a:buFont typeface="Arial" panose="020B0604020202020204" pitchFamily="34" charset="0"/>
              <a:buChar char="•"/>
            </a:pPr>
            <a:r>
              <a:rPr lang="en-US" dirty="0"/>
              <a:t>Indication of stability: line is flat</a:t>
            </a:r>
          </a:p>
          <a:p>
            <a:pPr marL="666900" lvl="1" indent="-342900">
              <a:spcBef>
                <a:spcPts val="400"/>
              </a:spcBef>
              <a:buFont typeface="Arial" panose="020B0604020202020204" pitchFamily="34" charset="0"/>
              <a:buChar char="•"/>
            </a:pPr>
            <a:endParaRPr lang="en-US" dirty="0"/>
          </a:p>
          <a:p>
            <a:pPr marL="342900" indent="-342900">
              <a:spcBef>
                <a:spcPts val="400"/>
              </a:spcBef>
              <a:buFont typeface="Arial" panose="020B0604020202020204" pitchFamily="34" charset="0"/>
              <a:buChar char="•"/>
            </a:pPr>
            <a:r>
              <a:rPr lang="en-US" dirty="0"/>
              <a:t>Upstream monitor of T10 had some issue in 2023 (?) </a:t>
            </a:r>
          </a:p>
          <a:p>
            <a:pPr marL="666900" lvl="1" indent="-342900">
              <a:spcBef>
                <a:spcPts val="400"/>
              </a:spcBef>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7C7D5FFC-80E7-46E9-6BB1-EBCA16C3A6C3}"/>
              </a:ext>
            </a:extLst>
          </p:cNvPr>
          <p:cNvSpPr txBox="1"/>
          <p:nvPr/>
        </p:nvSpPr>
        <p:spPr>
          <a:xfrm rot="19776077">
            <a:off x="8758658" y="4566067"/>
            <a:ext cx="1154162" cy="276999"/>
          </a:xfrm>
          <a:prstGeom prst="rect">
            <a:avLst/>
          </a:prstGeom>
          <a:noFill/>
        </p:spPr>
        <p:txBody>
          <a:bodyPr wrap="none" lIns="0" tIns="0" rIns="0" bIns="0" rtlCol="0">
            <a:spAutoFit/>
          </a:bodyPr>
          <a:lstStyle/>
          <a:p>
            <a:pPr algn="l"/>
            <a:r>
              <a:rPr lang="en-US" dirty="0"/>
              <a:t>Preliminary</a:t>
            </a:r>
            <a:endParaRPr lang="en-GB" dirty="0"/>
          </a:p>
        </p:txBody>
      </p:sp>
    </p:spTree>
    <p:extLst>
      <p:ext uri="{BB962C8B-B14F-4D97-AF65-F5344CB8AC3E}">
        <p14:creationId xmlns:p14="http://schemas.microsoft.com/office/powerpoint/2010/main" val="2428260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156D89-080A-E483-ABB8-49DB90FCD986}"/>
              </a:ext>
            </a:extLst>
          </p:cNvPr>
          <p:cNvSpPr>
            <a:spLocks noGrp="1"/>
          </p:cNvSpPr>
          <p:nvPr>
            <p:ph idx="4294967295"/>
          </p:nvPr>
        </p:nvSpPr>
        <p:spPr>
          <a:xfrm>
            <a:off x="407989" y="1102229"/>
            <a:ext cx="11376024" cy="5098546"/>
          </a:xfrm>
        </p:spPr>
        <p:txBody>
          <a:bodyPr/>
          <a:lstStyle/>
          <a:p>
            <a:pPr marL="342900" indent="-342900">
              <a:spcBef>
                <a:spcPts val="400"/>
              </a:spcBef>
              <a:buFont typeface="Arial" panose="020B0604020202020204" pitchFamily="34" charset="0"/>
              <a:buChar char="•"/>
            </a:pPr>
            <a:r>
              <a:rPr lang="en-US" dirty="0"/>
              <a:t>The CERN North and East Area serve a wide variety </a:t>
            </a:r>
            <a:br>
              <a:rPr lang="en-US" dirty="0"/>
            </a:br>
            <a:r>
              <a:rPr lang="en-US" dirty="0"/>
              <a:t>of fixed target experiments and </a:t>
            </a:r>
            <a:r>
              <a:rPr lang="en-US" dirty="0" err="1"/>
              <a:t>testbeam</a:t>
            </a:r>
            <a:r>
              <a:rPr lang="en-US" dirty="0"/>
              <a:t> users with </a:t>
            </a:r>
            <a:br>
              <a:rPr lang="en-US" dirty="0"/>
            </a:br>
            <a:r>
              <a:rPr lang="en-US" dirty="0"/>
              <a:t>tailor-made primary and secondary beams</a:t>
            </a:r>
          </a:p>
          <a:p>
            <a:pPr marL="666750" lvl="1" indent="-342900">
              <a:spcBef>
                <a:spcPts val="400"/>
              </a:spcBef>
              <a:buFont typeface="Arial" panose="020B0604020202020204" pitchFamily="34" charset="0"/>
              <a:buChar char="•"/>
            </a:pPr>
            <a:r>
              <a:rPr lang="en-US" dirty="0"/>
              <a:t>For very high-intensity beams (10</a:t>
            </a:r>
            <a:r>
              <a:rPr lang="en-US" baseline="30000" dirty="0"/>
              <a:t>11</a:t>
            </a:r>
            <a:r>
              <a:rPr lang="en-US" dirty="0"/>
              <a:t>-10</a:t>
            </a:r>
            <a:r>
              <a:rPr lang="en-US" baseline="30000" dirty="0"/>
              <a:t>13</a:t>
            </a:r>
            <a:r>
              <a:rPr lang="en-US" dirty="0"/>
              <a:t> protons) there are </a:t>
            </a:r>
            <a:br>
              <a:rPr lang="en-US" dirty="0"/>
            </a:br>
            <a:r>
              <a:rPr lang="en-US" dirty="0"/>
              <a:t>not so many detectors capable of measuring the absolute intensity</a:t>
            </a:r>
          </a:p>
          <a:p>
            <a:pPr marL="666750" lvl="1" indent="-342900">
              <a:spcBef>
                <a:spcPts val="400"/>
              </a:spcBef>
              <a:buFont typeface="Arial" panose="020B0604020202020204" pitchFamily="34" charset="0"/>
              <a:buChar char="•"/>
            </a:pPr>
            <a:r>
              <a:rPr lang="en-US" dirty="0"/>
              <a:t>Choice has been SEM-based detectors </a:t>
            </a:r>
          </a:p>
          <a:p>
            <a:pPr marL="666750" lvl="1" indent="-342900">
              <a:spcBef>
                <a:spcPts val="400"/>
              </a:spcBef>
              <a:buFont typeface="Arial" panose="020B0604020202020204" pitchFamily="34" charset="0"/>
              <a:buChar char="•"/>
            </a:pPr>
            <a:endParaRPr lang="en-US" dirty="0"/>
          </a:p>
          <a:p>
            <a:endParaRPr lang="en-GB" dirty="0"/>
          </a:p>
          <a:p>
            <a:endParaRPr lang="en-GB" dirty="0"/>
          </a:p>
        </p:txBody>
      </p:sp>
      <p:sp>
        <p:nvSpPr>
          <p:cNvPr id="3" name="Title 2">
            <a:extLst>
              <a:ext uri="{FF2B5EF4-FFF2-40B4-BE49-F238E27FC236}">
                <a16:creationId xmlns:a16="http://schemas.microsoft.com/office/drawing/2014/main" id="{87C229D1-6E5D-4037-2644-25B289E208EA}"/>
              </a:ext>
            </a:extLst>
          </p:cNvPr>
          <p:cNvSpPr>
            <a:spLocks noGrp="1"/>
          </p:cNvSpPr>
          <p:nvPr>
            <p:ph type="title"/>
          </p:nvPr>
        </p:nvSpPr>
        <p:spPr>
          <a:xfrm>
            <a:off x="407988" y="373593"/>
            <a:ext cx="11376025" cy="465120"/>
          </a:xfrm>
        </p:spPr>
        <p:txBody>
          <a:bodyPr/>
          <a:lstStyle/>
          <a:p>
            <a:r>
              <a:rPr lang="en-US" dirty="0"/>
              <a:t>The intensity monitors of the North and East Area</a:t>
            </a:r>
            <a:endParaRPr lang="en-GB" dirty="0"/>
          </a:p>
        </p:txBody>
      </p:sp>
      <p:sp>
        <p:nvSpPr>
          <p:cNvPr id="4" name="Date Placeholder 3">
            <a:extLst>
              <a:ext uri="{FF2B5EF4-FFF2-40B4-BE49-F238E27FC236}">
                <a16:creationId xmlns:a16="http://schemas.microsoft.com/office/drawing/2014/main" id="{62D78A04-BC2A-C835-56FB-95C9649192EC}"/>
              </a:ext>
            </a:extLst>
          </p:cNvPr>
          <p:cNvSpPr>
            <a:spLocks noGrp="1"/>
          </p:cNvSpPr>
          <p:nvPr>
            <p:ph type="dt" sz="half" idx="10"/>
          </p:nvPr>
        </p:nvSpPr>
        <p:spPr/>
        <p:txBody>
          <a:bodyPr/>
          <a:lstStyle/>
          <a:p>
            <a:r>
              <a:rPr lang="de-DE" dirty="0"/>
              <a:t>13.02.2024</a:t>
            </a:r>
            <a:endParaRPr lang="en-US" dirty="0"/>
          </a:p>
        </p:txBody>
      </p:sp>
      <p:sp>
        <p:nvSpPr>
          <p:cNvPr id="5" name="Footer Placeholder 4">
            <a:extLst>
              <a:ext uri="{FF2B5EF4-FFF2-40B4-BE49-F238E27FC236}">
                <a16:creationId xmlns:a16="http://schemas.microsoft.com/office/drawing/2014/main" id="{D8DF60AC-50EE-9692-35DF-D0ADF54B1CCB}"/>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6" name="Slide Number Placeholder 5">
            <a:extLst>
              <a:ext uri="{FF2B5EF4-FFF2-40B4-BE49-F238E27FC236}">
                <a16:creationId xmlns:a16="http://schemas.microsoft.com/office/drawing/2014/main" id="{3D8C8E12-566B-5477-EF51-89D118D59B79}"/>
              </a:ext>
            </a:extLst>
          </p:cNvPr>
          <p:cNvSpPr>
            <a:spLocks noGrp="1"/>
          </p:cNvSpPr>
          <p:nvPr>
            <p:ph type="sldNum" sz="quarter" idx="12"/>
          </p:nvPr>
        </p:nvSpPr>
        <p:spPr/>
        <p:txBody>
          <a:bodyPr/>
          <a:lstStyle/>
          <a:p>
            <a:fld id="{36B5EA5A-BC32-A742-B11B-8E7414D5B535}" type="slidenum">
              <a:rPr lang="en-US" smtClean="0"/>
              <a:pPr/>
              <a:t>2</a:t>
            </a:fld>
            <a:endParaRPr lang="en-US" dirty="0"/>
          </a:p>
        </p:txBody>
      </p:sp>
      <p:grpSp>
        <p:nvGrpSpPr>
          <p:cNvPr id="7" name="Group 6">
            <a:extLst>
              <a:ext uri="{FF2B5EF4-FFF2-40B4-BE49-F238E27FC236}">
                <a16:creationId xmlns:a16="http://schemas.microsoft.com/office/drawing/2014/main" id="{D55F89A7-5BFE-8E6F-DBAA-C2EA62152CDB}"/>
              </a:ext>
            </a:extLst>
          </p:cNvPr>
          <p:cNvGrpSpPr/>
          <p:nvPr/>
        </p:nvGrpSpPr>
        <p:grpSpPr>
          <a:xfrm>
            <a:off x="7862342" y="1150823"/>
            <a:ext cx="3778274" cy="1854617"/>
            <a:chOff x="1542231" y="2518407"/>
            <a:chExt cx="4581430" cy="2248857"/>
          </a:xfrm>
        </p:grpSpPr>
        <p:grpSp>
          <p:nvGrpSpPr>
            <p:cNvPr id="8" name="Group 7">
              <a:extLst>
                <a:ext uri="{FF2B5EF4-FFF2-40B4-BE49-F238E27FC236}">
                  <a16:creationId xmlns:a16="http://schemas.microsoft.com/office/drawing/2014/main" id="{ABEC21EE-6A7F-6846-280D-B2C927EC6BBF}"/>
                </a:ext>
              </a:extLst>
            </p:cNvPr>
            <p:cNvGrpSpPr/>
            <p:nvPr/>
          </p:nvGrpSpPr>
          <p:grpSpPr>
            <a:xfrm>
              <a:off x="1542231" y="2518407"/>
              <a:ext cx="4581430" cy="2248857"/>
              <a:chOff x="3123561" y="2183001"/>
              <a:chExt cx="4581430" cy="2248857"/>
            </a:xfrm>
          </p:grpSpPr>
          <p:sp>
            <p:nvSpPr>
              <p:cNvPr id="12" name="Circle: Hollow 11">
                <a:extLst>
                  <a:ext uri="{FF2B5EF4-FFF2-40B4-BE49-F238E27FC236}">
                    <a16:creationId xmlns:a16="http://schemas.microsoft.com/office/drawing/2014/main" id="{AC2452A8-37BC-7A39-377A-21EE4F550AB5}"/>
                  </a:ext>
                </a:extLst>
              </p:cNvPr>
              <p:cNvSpPr/>
              <p:nvPr/>
            </p:nvSpPr>
            <p:spPr>
              <a:xfrm>
                <a:off x="5284479" y="2183001"/>
                <a:ext cx="1931460" cy="1876281"/>
              </a:xfrm>
              <a:prstGeom prst="donut">
                <a:avLst>
                  <a:gd name="adj" fmla="val 36786"/>
                </a:avLst>
              </a:prstGeom>
              <a:gradFill rotWithShape="1">
                <a:gsLst>
                  <a:gs pos="0">
                    <a:srgbClr val="0055A0">
                      <a:tint val="73000"/>
                      <a:satMod val="150000"/>
                    </a:srgbClr>
                  </a:gs>
                  <a:gs pos="25000">
                    <a:srgbClr val="0055A0">
                      <a:tint val="96000"/>
                      <a:shade val="80000"/>
                      <a:satMod val="105000"/>
                    </a:srgbClr>
                  </a:gs>
                  <a:gs pos="38000">
                    <a:srgbClr val="0055A0">
                      <a:tint val="96000"/>
                      <a:shade val="59000"/>
                      <a:satMod val="120000"/>
                    </a:srgbClr>
                  </a:gs>
                  <a:gs pos="55000">
                    <a:srgbClr val="0055A0">
                      <a:shade val="57000"/>
                      <a:satMod val="120000"/>
                    </a:srgbClr>
                  </a:gs>
                  <a:gs pos="80000">
                    <a:srgbClr val="0055A0">
                      <a:shade val="56000"/>
                      <a:satMod val="145000"/>
                    </a:srgbClr>
                  </a:gs>
                  <a:gs pos="88000">
                    <a:srgbClr val="0055A0">
                      <a:shade val="63000"/>
                      <a:satMod val="160000"/>
                    </a:srgbClr>
                  </a:gs>
                  <a:gs pos="100000">
                    <a:srgbClr val="0055A0">
                      <a:tint val="99555"/>
                      <a:satMod val="155000"/>
                    </a:srgbClr>
                  </a:gs>
                </a:gsLst>
                <a:lin ang="5400000" scaled="1"/>
              </a:gradFill>
              <a:ln w="9525" cap="flat" cmpd="sng" algn="ctr">
                <a:solidFill>
                  <a:srgbClr val="0055A0">
                    <a:shade val="60000"/>
                    <a:satMod val="300000"/>
                  </a:srgbClr>
                </a:solidFill>
                <a:prstDash val="solid"/>
              </a:ln>
              <a:effectLst>
                <a:glow rad="70000">
                  <a:srgbClr val="0055A0">
                    <a:tint val="30000"/>
                    <a:shade val="95000"/>
                    <a:satMod val="300000"/>
                    <a:alpha val="50000"/>
                  </a:srgbClr>
                </a:glow>
              </a:effectLst>
              <a:scene3d>
                <a:camera prst="orthographicFront">
                  <a:rot lat="1800000" lon="3900000" rev="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5A0"/>
                  </a:solidFill>
                  <a:effectLst/>
                  <a:uLnTx/>
                  <a:uFillTx/>
                  <a:latin typeface="Arial"/>
                  <a:ea typeface="+mn-ea"/>
                  <a:cs typeface="+mn-cs"/>
                </a:endParaRPr>
              </a:p>
            </p:txBody>
          </p:sp>
          <p:sp>
            <p:nvSpPr>
              <p:cNvPr id="13" name="Cube 12">
                <a:extLst>
                  <a:ext uri="{FF2B5EF4-FFF2-40B4-BE49-F238E27FC236}">
                    <a16:creationId xmlns:a16="http://schemas.microsoft.com/office/drawing/2014/main" id="{44C71426-0A1D-6D75-A311-E9BECEFF432C}"/>
                  </a:ext>
                </a:extLst>
              </p:cNvPr>
              <p:cNvSpPr/>
              <p:nvPr/>
            </p:nvSpPr>
            <p:spPr>
              <a:xfrm>
                <a:off x="4161810" y="2293389"/>
                <a:ext cx="2593570" cy="1980922"/>
              </a:xfrm>
              <a:prstGeom prst="cube">
                <a:avLst>
                  <a:gd name="adj" fmla="val 4857"/>
                </a:avLst>
              </a:prstGeom>
              <a:gradFill rotWithShape="1">
                <a:gsLst>
                  <a:gs pos="0">
                    <a:srgbClr val="DDDDDD">
                      <a:tint val="73000"/>
                      <a:satMod val="150000"/>
                    </a:srgbClr>
                  </a:gs>
                  <a:gs pos="25000">
                    <a:srgbClr val="DDDDDD">
                      <a:tint val="96000"/>
                      <a:shade val="80000"/>
                      <a:satMod val="105000"/>
                    </a:srgbClr>
                  </a:gs>
                  <a:gs pos="38000">
                    <a:srgbClr val="DDDDDD">
                      <a:tint val="96000"/>
                      <a:shade val="59000"/>
                      <a:satMod val="120000"/>
                    </a:srgbClr>
                  </a:gs>
                  <a:gs pos="55000">
                    <a:srgbClr val="DDDDDD">
                      <a:shade val="57000"/>
                      <a:satMod val="120000"/>
                    </a:srgbClr>
                  </a:gs>
                  <a:gs pos="80000">
                    <a:srgbClr val="DDDDDD">
                      <a:shade val="56000"/>
                      <a:satMod val="145000"/>
                    </a:srgbClr>
                  </a:gs>
                  <a:gs pos="88000">
                    <a:srgbClr val="DDDDDD">
                      <a:shade val="63000"/>
                      <a:satMod val="160000"/>
                    </a:srgbClr>
                  </a:gs>
                  <a:gs pos="100000">
                    <a:srgbClr val="DDDDDD">
                      <a:tint val="99555"/>
                      <a:satMod val="155000"/>
                    </a:srgbClr>
                  </a:gs>
                </a:gsLst>
                <a:lin ang="5400000" scaled="1"/>
              </a:gra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a:scene3d>
                <a:camera prst="isometricLeftDown">
                  <a:rot lat="1800000" lon="3900000" rev="0"/>
                </a:camera>
                <a:lightRig rig="threePt" dir="t"/>
              </a:scene3d>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4D4D4D"/>
                    </a:solidFill>
                    <a:effectLst/>
                    <a:uLnTx/>
                    <a:uFillTx/>
                    <a:latin typeface="Arial"/>
                    <a:ea typeface="+mn-ea"/>
                    <a:cs typeface="+mn-cs"/>
                  </a:rPr>
                  <a:t>SEM (</a:t>
                </a:r>
                <a:r>
                  <a:rPr lang="en-US" sz="2000" b="1" kern="0" dirty="0">
                    <a:solidFill>
                      <a:srgbClr val="4D4D4D"/>
                    </a:solidFill>
                    <a:latin typeface="Arial"/>
                  </a:rPr>
                  <a:t>Ti </a:t>
                </a:r>
                <a:r>
                  <a:rPr kumimoji="0" lang="en-US" sz="2000" b="1" i="0" u="none" strike="noStrike" kern="0" cap="none" spc="0" normalizeH="0" baseline="0" noProof="0" dirty="0">
                    <a:ln>
                      <a:noFill/>
                    </a:ln>
                    <a:solidFill>
                      <a:srgbClr val="4D4D4D"/>
                    </a:solidFill>
                    <a:effectLst/>
                    <a:uLnTx/>
                    <a:uFillTx/>
                    <a:latin typeface="Arial"/>
                    <a:ea typeface="+mn-ea"/>
                    <a:cs typeface="+mn-cs"/>
                  </a:rPr>
                  <a:t>Plate)</a:t>
                </a:r>
                <a:endParaRPr kumimoji="0" lang="en-GB" sz="2000" b="1" i="0" u="none" strike="noStrike" kern="0" cap="none" spc="0" normalizeH="0" baseline="0" noProof="0" dirty="0">
                  <a:ln>
                    <a:noFill/>
                  </a:ln>
                  <a:solidFill>
                    <a:srgbClr val="4D4D4D"/>
                  </a:solidFill>
                  <a:effectLst/>
                  <a:uLnTx/>
                  <a:uFillTx/>
                  <a:latin typeface="Arial"/>
                  <a:ea typeface="+mn-ea"/>
                  <a:cs typeface="+mn-cs"/>
                </a:endParaRPr>
              </a:p>
            </p:txBody>
          </p:sp>
          <p:sp>
            <p:nvSpPr>
              <p:cNvPr id="14" name="Circle: Hollow 13">
                <a:extLst>
                  <a:ext uri="{FF2B5EF4-FFF2-40B4-BE49-F238E27FC236}">
                    <a16:creationId xmlns:a16="http://schemas.microsoft.com/office/drawing/2014/main" id="{6FBC1475-33A1-EA07-B180-1A5AB5C466C0}"/>
                  </a:ext>
                </a:extLst>
              </p:cNvPr>
              <p:cNvSpPr/>
              <p:nvPr/>
            </p:nvSpPr>
            <p:spPr>
              <a:xfrm>
                <a:off x="3763772" y="2555577"/>
                <a:ext cx="1931460" cy="1876281"/>
              </a:xfrm>
              <a:prstGeom prst="donut">
                <a:avLst>
                  <a:gd name="adj" fmla="val 36786"/>
                </a:avLst>
              </a:prstGeom>
              <a:gradFill rotWithShape="1">
                <a:gsLst>
                  <a:gs pos="0">
                    <a:srgbClr val="0055A0">
                      <a:tint val="73000"/>
                      <a:satMod val="150000"/>
                    </a:srgbClr>
                  </a:gs>
                  <a:gs pos="25000">
                    <a:srgbClr val="0055A0">
                      <a:tint val="96000"/>
                      <a:shade val="80000"/>
                      <a:satMod val="105000"/>
                    </a:srgbClr>
                  </a:gs>
                  <a:gs pos="38000">
                    <a:srgbClr val="0055A0">
                      <a:tint val="96000"/>
                      <a:shade val="59000"/>
                      <a:satMod val="120000"/>
                    </a:srgbClr>
                  </a:gs>
                  <a:gs pos="55000">
                    <a:srgbClr val="0055A0">
                      <a:shade val="57000"/>
                      <a:satMod val="120000"/>
                    </a:srgbClr>
                  </a:gs>
                  <a:gs pos="80000">
                    <a:srgbClr val="0055A0">
                      <a:shade val="56000"/>
                      <a:satMod val="145000"/>
                    </a:srgbClr>
                  </a:gs>
                  <a:gs pos="88000">
                    <a:srgbClr val="0055A0">
                      <a:shade val="63000"/>
                      <a:satMod val="160000"/>
                    </a:srgbClr>
                  </a:gs>
                  <a:gs pos="100000">
                    <a:srgbClr val="0055A0">
                      <a:tint val="99555"/>
                      <a:satMod val="155000"/>
                    </a:srgbClr>
                  </a:gs>
                </a:gsLst>
                <a:lin ang="5400000" scaled="1"/>
              </a:gradFill>
              <a:ln w="9525" cap="flat" cmpd="sng" algn="ctr">
                <a:solidFill>
                  <a:srgbClr val="0055A0">
                    <a:shade val="60000"/>
                    <a:satMod val="300000"/>
                  </a:srgbClr>
                </a:solidFill>
                <a:prstDash val="solid"/>
              </a:ln>
              <a:effectLst>
                <a:glow rad="70000">
                  <a:srgbClr val="0055A0">
                    <a:tint val="30000"/>
                    <a:shade val="95000"/>
                    <a:satMod val="300000"/>
                    <a:alpha val="50000"/>
                  </a:srgbClr>
                </a:glow>
              </a:effectLst>
              <a:scene3d>
                <a:camera prst="orthographicFront">
                  <a:rot lat="1800000" lon="3900000" rev="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5A0"/>
                  </a:solidFill>
                  <a:effectLst/>
                  <a:uLnTx/>
                  <a:uFillTx/>
                  <a:latin typeface="Arial"/>
                  <a:ea typeface="+mn-ea"/>
                  <a:cs typeface="+mn-cs"/>
                </a:endParaRPr>
              </a:p>
            </p:txBody>
          </p:sp>
          <p:sp>
            <p:nvSpPr>
              <p:cNvPr id="15" name="Cylinder 14">
                <a:extLst>
                  <a:ext uri="{FF2B5EF4-FFF2-40B4-BE49-F238E27FC236}">
                    <a16:creationId xmlns:a16="http://schemas.microsoft.com/office/drawing/2014/main" id="{E1B48135-2727-2B87-010C-558D77E096AE}"/>
                  </a:ext>
                </a:extLst>
              </p:cNvPr>
              <p:cNvSpPr/>
              <p:nvPr/>
            </p:nvSpPr>
            <p:spPr>
              <a:xfrm rot="4539372">
                <a:off x="3942114" y="2784541"/>
                <a:ext cx="80098" cy="1717204"/>
              </a:xfrm>
              <a:prstGeom prst="can">
                <a:avLst/>
              </a:prstGeom>
              <a:solidFill>
                <a:srgbClr val="C00000"/>
              </a:solidFill>
              <a:ln w="9525" cap="flat" cmpd="sng" algn="ctr">
                <a:noFill/>
                <a:prstDash val="solid"/>
              </a:ln>
              <a:effectLst>
                <a:glow rad="70000">
                  <a:srgbClr val="DDDDDD">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6" name="Cylinder 15">
                <a:extLst>
                  <a:ext uri="{FF2B5EF4-FFF2-40B4-BE49-F238E27FC236}">
                    <a16:creationId xmlns:a16="http://schemas.microsoft.com/office/drawing/2014/main" id="{5553C47C-8558-B9A0-E7F0-C4730D1F237B}"/>
                  </a:ext>
                </a:extLst>
              </p:cNvPr>
              <p:cNvSpPr/>
              <p:nvPr/>
            </p:nvSpPr>
            <p:spPr>
              <a:xfrm rot="4539372">
                <a:off x="7106942" y="2289006"/>
                <a:ext cx="80098" cy="1116000"/>
              </a:xfrm>
              <a:prstGeom prst="can">
                <a:avLst/>
              </a:prstGeom>
              <a:solidFill>
                <a:srgbClr val="C00000"/>
              </a:solidFill>
              <a:ln w="9525" cap="flat" cmpd="sng" algn="ctr">
                <a:noFill/>
                <a:prstDash val="solid"/>
              </a:ln>
              <a:effectLst>
                <a:glow rad="70000">
                  <a:srgbClr val="DDDDDD">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7" name="Cylinder 16">
                <a:extLst>
                  <a:ext uri="{FF2B5EF4-FFF2-40B4-BE49-F238E27FC236}">
                    <a16:creationId xmlns:a16="http://schemas.microsoft.com/office/drawing/2014/main" id="{A408A8CE-121E-E9E2-29FB-93BA236E2080}"/>
                  </a:ext>
                </a:extLst>
              </p:cNvPr>
              <p:cNvSpPr/>
              <p:nvPr/>
            </p:nvSpPr>
            <p:spPr>
              <a:xfrm rot="4539372">
                <a:off x="6122259" y="2940579"/>
                <a:ext cx="80098" cy="324000"/>
              </a:xfrm>
              <a:prstGeom prst="can">
                <a:avLst/>
              </a:prstGeom>
              <a:solidFill>
                <a:srgbClr val="C00000"/>
              </a:solidFill>
              <a:ln w="9525" cap="flat" cmpd="sng" algn="ctr">
                <a:noFill/>
                <a:prstDash val="solid"/>
              </a:ln>
              <a:effectLst>
                <a:glow rad="70000">
                  <a:srgbClr val="DDDDDD">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8" name="Cylinder 17">
                <a:extLst>
                  <a:ext uri="{FF2B5EF4-FFF2-40B4-BE49-F238E27FC236}">
                    <a16:creationId xmlns:a16="http://schemas.microsoft.com/office/drawing/2014/main" id="{B5C16CFB-2BCA-EAFB-1A82-E5781EB1593D}"/>
                  </a:ext>
                </a:extLst>
              </p:cNvPr>
              <p:cNvSpPr/>
              <p:nvPr/>
            </p:nvSpPr>
            <p:spPr>
              <a:xfrm rot="4539372">
                <a:off x="5243954" y="3103186"/>
                <a:ext cx="80098" cy="432000"/>
              </a:xfrm>
              <a:prstGeom prst="can">
                <a:avLst/>
              </a:prstGeom>
              <a:solidFill>
                <a:srgbClr val="C00000"/>
              </a:solidFill>
              <a:ln w="9525" cap="flat" cmpd="sng" algn="ctr">
                <a:noFill/>
                <a:prstDash val="solid"/>
              </a:ln>
              <a:effectLst>
                <a:glow rad="70000">
                  <a:srgbClr val="DDDDDD">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cxnSp>
            <p:nvCxnSpPr>
              <p:cNvPr id="19" name="Straight Arrow Connector 18">
                <a:extLst>
                  <a:ext uri="{FF2B5EF4-FFF2-40B4-BE49-F238E27FC236}">
                    <a16:creationId xmlns:a16="http://schemas.microsoft.com/office/drawing/2014/main" id="{981A2137-9C0D-A21F-49EC-9859962A523B}"/>
                  </a:ext>
                </a:extLst>
              </p:cNvPr>
              <p:cNvCxnSpPr>
                <a:cxnSpLocks/>
                <a:stCxn id="18" idx="1"/>
              </p:cNvCxnSpPr>
              <p:nvPr/>
            </p:nvCxnSpPr>
            <p:spPr>
              <a:xfrm flipH="1" flipV="1">
                <a:off x="4971391" y="3024046"/>
                <a:ext cx="521879" cy="241628"/>
              </a:xfrm>
              <a:prstGeom prst="straightConnector1">
                <a:avLst/>
              </a:prstGeom>
              <a:noFill/>
              <a:ln w="28575" cap="flat" cmpd="sng" algn="ctr">
                <a:solidFill>
                  <a:srgbClr val="00B050"/>
                </a:solidFill>
                <a:prstDash val="solid"/>
                <a:tailEnd type="triangle"/>
              </a:ln>
              <a:effectLst>
                <a:glow rad="63500">
                  <a:srgbClr val="DDDDDD">
                    <a:tint val="30000"/>
                    <a:shade val="95000"/>
                    <a:satMod val="300000"/>
                    <a:alpha val="50000"/>
                  </a:srgbClr>
                </a:glow>
              </a:effectLst>
            </p:spPr>
          </p:cxnSp>
          <p:cxnSp>
            <p:nvCxnSpPr>
              <p:cNvPr id="20" name="Straight Arrow Connector 19">
                <a:extLst>
                  <a:ext uri="{FF2B5EF4-FFF2-40B4-BE49-F238E27FC236}">
                    <a16:creationId xmlns:a16="http://schemas.microsoft.com/office/drawing/2014/main" id="{C380C003-C853-5460-1EA4-913F6EE1C49E}"/>
                  </a:ext>
                </a:extLst>
              </p:cNvPr>
              <p:cNvCxnSpPr>
                <a:cxnSpLocks/>
                <a:stCxn id="18" idx="0"/>
              </p:cNvCxnSpPr>
              <p:nvPr/>
            </p:nvCxnSpPr>
            <p:spPr>
              <a:xfrm flipH="1">
                <a:off x="5123791" y="3270635"/>
                <a:ext cx="350078" cy="408833"/>
              </a:xfrm>
              <a:prstGeom prst="straightConnector1">
                <a:avLst/>
              </a:prstGeom>
              <a:noFill/>
              <a:ln w="28575" cap="flat" cmpd="sng" algn="ctr">
                <a:solidFill>
                  <a:srgbClr val="00B050"/>
                </a:solidFill>
                <a:prstDash val="solid"/>
                <a:tailEnd type="triangle"/>
              </a:ln>
              <a:effectLst>
                <a:glow rad="63500">
                  <a:srgbClr val="DDDDDD">
                    <a:tint val="30000"/>
                    <a:shade val="95000"/>
                    <a:satMod val="300000"/>
                    <a:alpha val="50000"/>
                  </a:srgbClr>
                </a:glow>
              </a:effectLst>
            </p:spPr>
          </p:cxnSp>
          <p:cxnSp>
            <p:nvCxnSpPr>
              <p:cNvPr id="21" name="Straight Arrow Connector 20">
                <a:extLst>
                  <a:ext uri="{FF2B5EF4-FFF2-40B4-BE49-F238E27FC236}">
                    <a16:creationId xmlns:a16="http://schemas.microsoft.com/office/drawing/2014/main" id="{176B19ED-81AD-1510-D8C5-DAF7D21B3B96}"/>
                  </a:ext>
                </a:extLst>
              </p:cNvPr>
              <p:cNvCxnSpPr>
                <a:cxnSpLocks/>
              </p:cNvCxnSpPr>
              <p:nvPr/>
            </p:nvCxnSpPr>
            <p:spPr>
              <a:xfrm flipV="1">
                <a:off x="5995101" y="2555577"/>
                <a:ext cx="160688" cy="468469"/>
              </a:xfrm>
              <a:prstGeom prst="straightConnector1">
                <a:avLst/>
              </a:prstGeom>
              <a:noFill/>
              <a:ln w="28575" cap="flat" cmpd="sng" algn="ctr">
                <a:solidFill>
                  <a:srgbClr val="00B050"/>
                </a:solidFill>
                <a:prstDash val="solid"/>
                <a:tailEnd type="triangle"/>
              </a:ln>
              <a:effectLst>
                <a:glow rad="63500">
                  <a:srgbClr val="DDDDDD">
                    <a:tint val="30000"/>
                    <a:shade val="95000"/>
                    <a:satMod val="300000"/>
                    <a:alpha val="50000"/>
                  </a:srgbClr>
                </a:glow>
              </a:effectLst>
            </p:spPr>
          </p:cxnSp>
          <p:cxnSp>
            <p:nvCxnSpPr>
              <p:cNvPr id="22" name="Straight Arrow Connector 21">
                <a:extLst>
                  <a:ext uri="{FF2B5EF4-FFF2-40B4-BE49-F238E27FC236}">
                    <a16:creationId xmlns:a16="http://schemas.microsoft.com/office/drawing/2014/main" id="{86A3433B-2CBC-53C9-4519-45D6138908A1}"/>
                  </a:ext>
                </a:extLst>
              </p:cNvPr>
              <p:cNvCxnSpPr>
                <a:cxnSpLocks/>
                <a:stCxn id="17" idx="3"/>
              </p:cNvCxnSpPr>
              <p:nvPr/>
            </p:nvCxnSpPr>
            <p:spPr>
              <a:xfrm>
                <a:off x="6005358" y="3142713"/>
                <a:ext cx="323822" cy="378253"/>
              </a:xfrm>
              <a:prstGeom prst="straightConnector1">
                <a:avLst/>
              </a:prstGeom>
              <a:noFill/>
              <a:ln w="28575" cap="flat" cmpd="sng" algn="ctr">
                <a:solidFill>
                  <a:srgbClr val="00B050"/>
                </a:solidFill>
                <a:prstDash val="solid"/>
                <a:tailEnd type="triangle"/>
              </a:ln>
              <a:effectLst>
                <a:glow rad="63500">
                  <a:srgbClr val="DDDDDD">
                    <a:tint val="30000"/>
                    <a:shade val="95000"/>
                    <a:satMod val="300000"/>
                    <a:alpha val="50000"/>
                  </a:srgbClr>
                </a:glow>
              </a:effectLst>
            </p:spPr>
          </p:cxnSp>
          <p:sp>
            <p:nvSpPr>
              <p:cNvPr id="23" name="Arc 22">
                <a:extLst>
                  <a:ext uri="{FF2B5EF4-FFF2-40B4-BE49-F238E27FC236}">
                    <a16:creationId xmlns:a16="http://schemas.microsoft.com/office/drawing/2014/main" id="{01563035-F33E-40C9-C990-E5D774944758}"/>
                  </a:ext>
                </a:extLst>
              </p:cNvPr>
              <p:cNvSpPr/>
              <p:nvPr/>
            </p:nvSpPr>
            <p:spPr>
              <a:xfrm>
                <a:off x="4561718" y="2789811"/>
                <a:ext cx="914400" cy="914400"/>
              </a:xfrm>
              <a:prstGeom prst="arc">
                <a:avLst>
                  <a:gd name="adj1" fmla="val 14904964"/>
                  <a:gd name="adj2" fmla="val 0"/>
                </a:avLst>
              </a:prstGeom>
              <a:noFill/>
              <a:ln w="38100" cap="flat" cmpd="sng" algn="ctr">
                <a:solidFill>
                  <a:srgbClr val="00B050"/>
                </a:solidFill>
                <a:prstDash val="solid"/>
                <a:headEnd type="triangle" w="med" len="med"/>
                <a:tailEnd type="none" w="med" len="med"/>
              </a:ln>
              <a:effectLst>
                <a:glow rad="63500">
                  <a:srgbClr val="DDDDDD">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5A0"/>
                  </a:solidFill>
                  <a:effectLst/>
                  <a:uLnTx/>
                  <a:uFillTx/>
                  <a:latin typeface="Arial"/>
                  <a:ea typeface="+mn-ea"/>
                  <a:cs typeface="+mn-cs"/>
                </a:endParaRPr>
              </a:p>
            </p:txBody>
          </p:sp>
          <p:sp>
            <p:nvSpPr>
              <p:cNvPr id="24" name="Arc 23">
                <a:extLst>
                  <a:ext uri="{FF2B5EF4-FFF2-40B4-BE49-F238E27FC236}">
                    <a16:creationId xmlns:a16="http://schemas.microsoft.com/office/drawing/2014/main" id="{5F60C44A-400E-F152-9DCF-AEF4CD9C00DB}"/>
                  </a:ext>
                </a:extLst>
              </p:cNvPr>
              <p:cNvSpPr/>
              <p:nvPr/>
            </p:nvSpPr>
            <p:spPr>
              <a:xfrm flipV="1">
                <a:off x="4556496" y="2847852"/>
                <a:ext cx="914400" cy="1144223"/>
              </a:xfrm>
              <a:prstGeom prst="arc">
                <a:avLst>
                  <a:gd name="adj1" fmla="val 17113202"/>
                  <a:gd name="adj2" fmla="val 1070410"/>
                </a:avLst>
              </a:prstGeom>
              <a:noFill/>
              <a:ln w="38100" cap="flat" cmpd="sng" algn="ctr">
                <a:solidFill>
                  <a:srgbClr val="00B050"/>
                </a:solidFill>
                <a:prstDash val="solid"/>
                <a:headEnd type="triangle" w="med" len="med"/>
                <a:tailEnd type="none" w="med" len="med"/>
              </a:ln>
              <a:effectLst>
                <a:glow rad="63500">
                  <a:srgbClr val="DDDDDD">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5A0"/>
                  </a:solidFill>
                  <a:effectLst/>
                  <a:uLnTx/>
                  <a:uFillTx/>
                  <a:latin typeface="Arial"/>
                  <a:ea typeface="+mn-ea"/>
                  <a:cs typeface="+mn-cs"/>
                </a:endParaRPr>
              </a:p>
            </p:txBody>
          </p:sp>
          <p:sp>
            <p:nvSpPr>
              <p:cNvPr id="25" name="Arc 24">
                <a:extLst>
                  <a:ext uri="{FF2B5EF4-FFF2-40B4-BE49-F238E27FC236}">
                    <a16:creationId xmlns:a16="http://schemas.microsoft.com/office/drawing/2014/main" id="{9D069AD7-506E-4046-ACBD-49C4A7C702BB}"/>
                  </a:ext>
                </a:extLst>
              </p:cNvPr>
              <p:cNvSpPr/>
              <p:nvPr/>
            </p:nvSpPr>
            <p:spPr>
              <a:xfrm rot="16200000" flipH="1">
                <a:off x="5659207" y="2564207"/>
                <a:ext cx="1163321" cy="491531"/>
              </a:xfrm>
              <a:prstGeom prst="arc">
                <a:avLst>
                  <a:gd name="adj1" fmla="val 12157789"/>
                  <a:gd name="adj2" fmla="val 19518216"/>
                </a:avLst>
              </a:prstGeom>
              <a:noFill/>
              <a:ln w="38100" cap="flat" cmpd="sng" algn="ctr">
                <a:solidFill>
                  <a:srgbClr val="00B050"/>
                </a:solidFill>
                <a:prstDash val="solid"/>
                <a:headEnd type="triangle" w="med" len="med"/>
                <a:tailEnd type="none" w="med" len="med"/>
              </a:ln>
              <a:effectLst>
                <a:glow rad="63500">
                  <a:srgbClr val="DDDDDD">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5A0"/>
                  </a:solidFill>
                  <a:effectLst/>
                  <a:uLnTx/>
                  <a:uFillTx/>
                  <a:latin typeface="Arial"/>
                  <a:ea typeface="+mn-ea"/>
                  <a:cs typeface="+mn-cs"/>
                </a:endParaRPr>
              </a:p>
            </p:txBody>
          </p:sp>
          <p:sp>
            <p:nvSpPr>
              <p:cNvPr id="26" name="Arc 25">
                <a:extLst>
                  <a:ext uri="{FF2B5EF4-FFF2-40B4-BE49-F238E27FC236}">
                    <a16:creationId xmlns:a16="http://schemas.microsoft.com/office/drawing/2014/main" id="{4728B662-4838-5B9F-F7EC-D89AA5253526}"/>
                  </a:ext>
                </a:extLst>
              </p:cNvPr>
              <p:cNvSpPr/>
              <p:nvPr/>
            </p:nvSpPr>
            <p:spPr>
              <a:xfrm rot="5400000" flipH="1" flipV="1">
                <a:off x="5612969" y="3159806"/>
                <a:ext cx="1127237" cy="342458"/>
              </a:xfrm>
              <a:prstGeom prst="arc">
                <a:avLst>
                  <a:gd name="adj1" fmla="val 9804569"/>
                  <a:gd name="adj2" fmla="val 18522888"/>
                </a:avLst>
              </a:prstGeom>
              <a:noFill/>
              <a:ln w="38100" cap="flat" cmpd="sng" algn="ctr">
                <a:solidFill>
                  <a:srgbClr val="00B050"/>
                </a:solidFill>
                <a:prstDash val="solid"/>
                <a:headEnd type="triangle" w="med" len="med"/>
                <a:tailEnd type="none" w="med" len="med"/>
              </a:ln>
              <a:effectLst>
                <a:glow rad="63500">
                  <a:srgbClr val="DDDDDD">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5A0"/>
                  </a:solidFill>
                  <a:effectLst/>
                  <a:uLnTx/>
                  <a:uFillTx/>
                  <a:latin typeface="Arial"/>
                  <a:ea typeface="+mn-ea"/>
                  <a:cs typeface="+mn-cs"/>
                </a:endParaRPr>
              </a:p>
            </p:txBody>
          </p:sp>
          <p:sp>
            <p:nvSpPr>
              <p:cNvPr id="27" name="TextBox 26">
                <a:extLst>
                  <a:ext uri="{FF2B5EF4-FFF2-40B4-BE49-F238E27FC236}">
                    <a16:creationId xmlns:a16="http://schemas.microsoft.com/office/drawing/2014/main" id="{C17B6DB5-803F-FFCE-45AF-1828C0245F13}"/>
                  </a:ext>
                </a:extLst>
              </p:cNvPr>
              <p:cNvSpPr txBox="1"/>
              <p:nvPr/>
            </p:nvSpPr>
            <p:spPr>
              <a:xfrm>
                <a:off x="5277760" y="3662335"/>
                <a:ext cx="52508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B050"/>
                    </a:solidFill>
                    <a:effectLst/>
                    <a:uLnTx/>
                    <a:uFillTx/>
                    <a:latin typeface="Arial"/>
                  </a:rPr>
                  <a:t>e- </a:t>
                </a:r>
              </a:p>
            </p:txBody>
          </p:sp>
          <p:cxnSp>
            <p:nvCxnSpPr>
              <p:cNvPr id="28" name="Straight Arrow Connector 27">
                <a:extLst>
                  <a:ext uri="{FF2B5EF4-FFF2-40B4-BE49-F238E27FC236}">
                    <a16:creationId xmlns:a16="http://schemas.microsoft.com/office/drawing/2014/main" id="{667C7838-170A-0DBB-E682-54AF9DAB886A}"/>
                  </a:ext>
                </a:extLst>
              </p:cNvPr>
              <p:cNvCxnSpPr>
                <a:cxnSpLocks/>
              </p:cNvCxnSpPr>
              <p:nvPr/>
            </p:nvCxnSpPr>
            <p:spPr>
              <a:xfrm flipH="1">
                <a:off x="6796759" y="2628189"/>
                <a:ext cx="741239" cy="181783"/>
              </a:xfrm>
              <a:prstGeom prst="straightConnector1">
                <a:avLst/>
              </a:prstGeom>
              <a:noFill/>
              <a:ln w="38100" cap="flat" cmpd="sng" algn="ctr">
                <a:solidFill>
                  <a:srgbClr val="C00000"/>
                </a:solidFill>
                <a:prstDash val="solid"/>
                <a:headEnd type="triangle" w="med" len="med"/>
                <a:tailEnd type="none" w="med" len="med"/>
              </a:ln>
              <a:effectLst>
                <a:glow rad="63500">
                  <a:srgbClr val="DDDDDD">
                    <a:tint val="30000"/>
                    <a:shade val="95000"/>
                    <a:satMod val="300000"/>
                    <a:alpha val="50000"/>
                  </a:srgbClr>
                </a:glow>
              </a:effectLst>
            </p:spPr>
          </p:cxnSp>
          <p:sp>
            <p:nvSpPr>
              <p:cNvPr id="29" name="TextBox 28">
                <a:extLst>
                  <a:ext uri="{FF2B5EF4-FFF2-40B4-BE49-F238E27FC236}">
                    <a16:creationId xmlns:a16="http://schemas.microsoft.com/office/drawing/2014/main" id="{7DFA6A96-22C4-038E-AC2E-2E98D0F701E0}"/>
                  </a:ext>
                </a:extLst>
              </p:cNvPr>
              <p:cNvSpPr txBox="1"/>
              <p:nvPr/>
            </p:nvSpPr>
            <p:spPr>
              <a:xfrm rot="20694599">
                <a:off x="6675417" y="2289209"/>
                <a:ext cx="754078" cy="55980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Arial"/>
                  </a:rPr>
                  <a:t>P+ </a:t>
                </a:r>
              </a:p>
            </p:txBody>
          </p:sp>
        </p:grpSp>
        <p:sp>
          <p:nvSpPr>
            <p:cNvPr id="9" name="Rectangle 8">
              <a:extLst>
                <a:ext uri="{FF2B5EF4-FFF2-40B4-BE49-F238E27FC236}">
                  <a16:creationId xmlns:a16="http://schemas.microsoft.com/office/drawing/2014/main" id="{35D9EADB-2719-C5FD-1E58-1B73DEC22D26}"/>
                </a:ext>
              </a:extLst>
            </p:cNvPr>
            <p:cNvSpPr/>
            <p:nvPr/>
          </p:nvSpPr>
          <p:spPr>
            <a:xfrm>
              <a:off x="2857554" y="4092024"/>
              <a:ext cx="700833" cy="400110"/>
            </a:xfrm>
            <a:prstGeom prst="rect">
              <a:avLst/>
            </a:prstGeom>
            <a:noFill/>
            <a:scene3d>
              <a:camera prst="perspectiveContrastingLeftFacing"/>
              <a:lightRig rig="threePt" dir="t"/>
            </a:scene3d>
          </p:spPr>
          <p:txBody>
            <a:bodyPr wrap="none" lIns="91440" tIns="45720" rIns="91440" bIns="45720">
              <a:spAutoFit/>
            </a:bodyPr>
            <a:lstStyle/>
            <a:p>
              <a:pPr algn="ctr"/>
              <a:r>
                <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BIAS</a:t>
              </a:r>
            </a:p>
          </p:txBody>
        </p:sp>
        <p:sp>
          <p:nvSpPr>
            <p:cNvPr id="10" name="Rectangle 9">
              <a:extLst>
                <a:ext uri="{FF2B5EF4-FFF2-40B4-BE49-F238E27FC236}">
                  <a16:creationId xmlns:a16="http://schemas.microsoft.com/office/drawing/2014/main" id="{BDFDA5EE-F791-8637-7456-DD3E9E853C61}"/>
                </a:ext>
              </a:extLst>
            </p:cNvPr>
            <p:cNvSpPr/>
            <p:nvPr/>
          </p:nvSpPr>
          <p:spPr>
            <a:xfrm>
              <a:off x="4534606" y="3810457"/>
              <a:ext cx="700833" cy="400110"/>
            </a:xfrm>
            <a:prstGeom prst="rect">
              <a:avLst/>
            </a:prstGeom>
            <a:noFill/>
            <a:scene3d>
              <a:camera prst="perspectiveContrastingLeftFacing"/>
              <a:lightRig rig="threePt" dir="t"/>
            </a:scene3d>
          </p:spPr>
          <p:txBody>
            <a:bodyPr wrap="none" lIns="91440" tIns="45720" rIns="91440" bIns="45720">
              <a:spAutoFit/>
            </a:bodyPr>
            <a:lstStyle/>
            <a:p>
              <a:pPr algn="ctr"/>
              <a:r>
                <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BIAS</a:t>
              </a:r>
            </a:p>
          </p:txBody>
        </p:sp>
        <p:sp>
          <p:nvSpPr>
            <p:cNvPr id="11" name="Rectangle 10">
              <a:extLst>
                <a:ext uri="{FF2B5EF4-FFF2-40B4-BE49-F238E27FC236}">
                  <a16:creationId xmlns:a16="http://schemas.microsoft.com/office/drawing/2014/main" id="{5CEA64F1-73E9-8BB6-45A6-661B80F0827A}"/>
                </a:ext>
              </a:extLst>
            </p:cNvPr>
            <p:cNvSpPr/>
            <p:nvPr/>
          </p:nvSpPr>
          <p:spPr>
            <a:xfrm rot="2037558">
              <a:off x="3754762" y="3620294"/>
              <a:ext cx="856325" cy="400110"/>
            </a:xfrm>
            <a:prstGeom prst="rect">
              <a:avLst/>
            </a:prstGeom>
            <a:noFill/>
            <a:scene3d>
              <a:camera prst="perspectiveContrastingLeftFacing"/>
              <a:lightRig rig="threePt" dir="t"/>
            </a:scene3d>
          </p:spPr>
          <p:txBody>
            <a:bodyPr wrap="none" lIns="91440" tIns="45720" rIns="91440" bIns="45720">
              <a:spAutoFit/>
            </a:bodyPr>
            <a:lstStyle/>
            <a:p>
              <a:pPr algn="ctr"/>
              <a:r>
                <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Signal</a:t>
              </a:r>
            </a:p>
          </p:txBody>
        </p:sp>
      </p:grpSp>
      <p:sp>
        <p:nvSpPr>
          <p:cNvPr id="31" name="Content Placeholder 1">
            <a:extLst>
              <a:ext uri="{FF2B5EF4-FFF2-40B4-BE49-F238E27FC236}">
                <a16:creationId xmlns:a16="http://schemas.microsoft.com/office/drawing/2014/main" id="{A2F5F4FE-BFBB-C773-387F-AFF7C552241B}"/>
              </a:ext>
            </a:extLst>
          </p:cNvPr>
          <p:cNvSpPr txBox="1">
            <a:spLocks/>
          </p:cNvSpPr>
          <p:nvPr/>
        </p:nvSpPr>
        <p:spPr>
          <a:xfrm>
            <a:off x="5591944" y="3272134"/>
            <a:ext cx="6251046" cy="2578326"/>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spcBef>
                <a:spcPts val="400"/>
              </a:spcBef>
              <a:buFont typeface="Arial" panose="020B0604020202020204" pitchFamily="34" charset="0"/>
              <a:buChar char="•"/>
            </a:pPr>
            <a:r>
              <a:rPr lang="en-US" dirty="0"/>
              <a:t>Number of protons in North and East Area primary lines monitored with SEM detectors</a:t>
            </a:r>
          </a:p>
          <a:p>
            <a:pPr marL="666750" lvl="1" indent="-342900">
              <a:spcBef>
                <a:spcPts val="400"/>
              </a:spcBef>
              <a:buFont typeface="Arial" panose="020B0604020202020204" pitchFamily="34" charset="0"/>
              <a:buChar char="•"/>
            </a:pPr>
            <a:r>
              <a:rPr lang="en-US" dirty="0"/>
              <a:t>It is a beam intercepting device, collecting the small fraction of low-energy secondary electrons emitted from a metal foil when the beam passes through: small current for large beam</a:t>
            </a:r>
          </a:p>
          <a:p>
            <a:pPr marL="666750" lvl="1" indent="-342900">
              <a:spcBef>
                <a:spcPts val="400"/>
              </a:spcBef>
              <a:buFont typeface="Arial" panose="020B0604020202020204" pitchFamily="34" charset="0"/>
              <a:buChar char="•"/>
            </a:pPr>
            <a:r>
              <a:rPr lang="en-US" dirty="0"/>
              <a:t>Due to high intensity (10</a:t>
            </a:r>
            <a:r>
              <a:rPr lang="en-US" baseline="30000" dirty="0"/>
              <a:t>12</a:t>
            </a:r>
            <a:r>
              <a:rPr lang="en-US" dirty="0"/>
              <a:t>-10</a:t>
            </a:r>
            <a:r>
              <a:rPr lang="en-US" baseline="30000" dirty="0"/>
              <a:t>13</a:t>
            </a:r>
            <a:r>
              <a:rPr lang="en-US" dirty="0"/>
              <a:t> protons at 400 GeV/c) but slow extraction (4.8s), other detectors are not considered viable for absolute intensity monitoring</a:t>
            </a:r>
          </a:p>
        </p:txBody>
      </p:sp>
      <p:pic>
        <p:nvPicPr>
          <p:cNvPr id="33" name="Picture 32">
            <a:extLst>
              <a:ext uri="{FF2B5EF4-FFF2-40B4-BE49-F238E27FC236}">
                <a16:creationId xmlns:a16="http://schemas.microsoft.com/office/drawing/2014/main" id="{0CD6EEE8-C721-874D-E923-B16DD55C1407}"/>
              </a:ext>
            </a:extLst>
          </p:cNvPr>
          <p:cNvPicPr>
            <a:picLocks noChangeAspect="1"/>
          </p:cNvPicPr>
          <p:nvPr/>
        </p:nvPicPr>
        <p:blipFill>
          <a:blip r:embed="rId3"/>
          <a:stretch>
            <a:fillRect/>
          </a:stretch>
        </p:blipFill>
        <p:spPr>
          <a:xfrm>
            <a:off x="3546275" y="3092188"/>
            <a:ext cx="1750660" cy="2335725"/>
          </a:xfrm>
          <a:prstGeom prst="rect">
            <a:avLst/>
          </a:prstGeom>
        </p:spPr>
      </p:pic>
      <p:pic>
        <p:nvPicPr>
          <p:cNvPr id="37" name="Picture 36">
            <a:extLst>
              <a:ext uri="{FF2B5EF4-FFF2-40B4-BE49-F238E27FC236}">
                <a16:creationId xmlns:a16="http://schemas.microsoft.com/office/drawing/2014/main" id="{B9065C0D-729D-CAFC-6027-AED1405333C9}"/>
              </a:ext>
            </a:extLst>
          </p:cNvPr>
          <p:cNvPicPr>
            <a:picLocks noChangeAspect="1"/>
          </p:cNvPicPr>
          <p:nvPr/>
        </p:nvPicPr>
        <p:blipFill>
          <a:blip r:embed="rId4"/>
          <a:stretch>
            <a:fillRect/>
          </a:stretch>
        </p:blipFill>
        <p:spPr>
          <a:xfrm>
            <a:off x="320799" y="3092188"/>
            <a:ext cx="2863559" cy="2335725"/>
          </a:xfrm>
          <a:prstGeom prst="rect">
            <a:avLst/>
          </a:prstGeom>
        </p:spPr>
      </p:pic>
      <p:sp>
        <p:nvSpPr>
          <p:cNvPr id="38" name="TextBox 37">
            <a:extLst>
              <a:ext uri="{FF2B5EF4-FFF2-40B4-BE49-F238E27FC236}">
                <a16:creationId xmlns:a16="http://schemas.microsoft.com/office/drawing/2014/main" id="{4CE90F54-3A0E-179A-E866-7B2741E35F23}"/>
              </a:ext>
            </a:extLst>
          </p:cNvPr>
          <p:cNvSpPr txBox="1"/>
          <p:nvPr/>
        </p:nvSpPr>
        <p:spPr>
          <a:xfrm>
            <a:off x="3636133" y="5518393"/>
            <a:ext cx="1570943" cy="430887"/>
          </a:xfrm>
          <a:prstGeom prst="rect">
            <a:avLst/>
          </a:prstGeom>
          <a:noFill/>
        </p:spPr>
        <p:txBody>
          <a:bodyPr wrap="none" lIns="0" tIns="0" rIns="0" bIns="0" rtlCol="0">
            <a:spAutoFit/>
          </a:bodyPr>
          <a:lstStyle/>
          <a:p>
            <a:pPr algn="ctr"/>
            <a:r>
              <a:rPr lang="en-US" sz="1400" i="1" dirty="0"/>
              <a:t>F63.XSEC008 </a:t>
            </a:r>
            <a:br>
              <a:rPr lang="en-US" sz="1400" i="1" dirty="0"/>
            </a:br>
            <a:r>
              <a:rPr lang="en-US" sz="1400" i="1" dirty="0"/>
              <a:t>during maintenance</a:t>
            </a:r>
            <a:endParaRPr lang="en-GB" sz="1400" i="1" dirty="0"/>
          </a:p>
        </p:txBody>
      </p:sp>
      <p:sp>
        <p:nvSpPr>
          <p:cNvPr id="39" name="TextBox 38">
            <a:extLst>
              <a:ext uri="{FF2B5EF4-FFF2-40B4-BE49-F238E27FC236}">
                <a16:creationId xmlns:a16="http://schemas.microsoft.com/office/drawing/2014/main" id="{0DC70F65-EFBF-4680-3EDE-DEBCACF6D7A3}"/>
              </a:ext>
            </a:extLst>
          </p:cNvPr>
          <p:cNvSpPr txBox="1"/>
          <p:nvPr/>
        </p:nvSpPr>
        <p:spPr>
          <a:xfrm>
            <a:off x="967106" y="5518393"/>
            <a:ext cx="1570943" cy="430887"/>
          </a:xfrm>
          <a:prstGeom prst="rect">
            <a:avLst/>
          </a:prstGeom>
          <a:noFill/>
        </p:spPr>
        <p:txBody>
          <a:bodyPr wrap="none" lIns="0" tIns="0" rIns="0" bIns="0" rtlCol="0">
            <a:spAutoFit/>
          </a:bodyPr>
          <a:lstStyle/>
          <a:p>
            <a:pPr algn="ctr"/>
            <a:r>
              <a:rPr lang="en-US" sz="1400" i="1" dirty="0"/>
              <a:t>F61.XSEC023 </a:t>
            </a:r>
            <a:br>
              <a:rPr lang="en-US" sz="1400" i="1" dirty="0"/>
            </a:br>
            <a:r>
              <a:rPr lang="en-US" sz="1400" i="1" dirty="0"/>
              <a:t>during maintenance</a:t>
            </a:r>
            <a:endParaRPr lang="en-GB" sz="1400" i="1" dirty="0"/>
          </a:p>
        </p:txBody>
      </p:sp>
      <p:sp>
        <p:nvSpPr>
          <p:cNvPr id="30" name="TextBox 29">
            <a:extLst>
              <a:ext uri="{FF2B5EF4-FFF2-40B4-BE49-F238E27FC236}">
                <a16:creationId xmlns:a16="http://schemas.microsoft.com/office/drawing/2014/main" id="{60354F0F-248D-8C50-DE0B-8DE70EE3BFB2}"/>
              </a:ext>
            </a:extLst>
          </p:cNvPr>
          <p:cNvSpPr txBox="1"/>
          <p:nvPr/>
        </p:nvSpPr>
        <p:spPr>
          <a:xfrm>
            <a:off x="1752577" y="5949280"/>
            <a:ext cx="2564869" cy="276999"/>
          </a:xfrm>
          <a:prstGeom prst="rect">
            <a:avLst/>
          </a:prstGeom>
          <a:noFill/>
        </p:spPr>
        <p:txBody>
          <a:bodyPr wrap="none" lIns="0" tIns="0" rIns="0" bIns="0" rtlCol="0">
            <a:spAutoFit/>
          </a:bodyPr>
          <a:lstStyle/>
          <a:p>
            <a:pPr algn="l"/>
            <a:r>
              <a:rPr lang="en-US" i="1" dirty="0"/>
              <a:t>Photos from: A. Goldblatt</a:t>
            </a:r>
            <a:endParaRPr lang="en-GB" i="1" dirty="0"/>
          </a:p>
        </p:txBody>
      </p:sp>
      <p:sp>
        <p:nvSpPr>
          <p:cNvPr id="32" name="TextBox 31">
            <a:extLst>
              <a:ext uri="{FF2B5EF4-FFF2-40B4-BE49-F238E27FC236}">
                <a16:creationId xmlns:a16="http://schemas.microsoft.com/office/drawing/2014/main" id="{EF3D5C4F-CBE7-09F8-AA40-45B78016BF36}"/>
              </a:ext>
            </a:extLst>
          </p:cNvPr>
          <p:cNvSpPr txBox="1"/>
          <p:nvPr/>
        </p:nvSpPr>
        <p:spPr>
          <a:xfrm>
            <a:off x="10352430" y="2751552"/>
            <a:ext cx="1885131" cy="276999"/>
          </a:xfrm>
          <a:prstGeom prst="rect">
            <a:avLst/>
          </a:prstGeom>
          <a:noFill/>
        </p:spPr>
        <p:txBody>
          <a:bodyPr wrap="none" lIns="0" tIns="0" rIns="0" bIns="0" rtlCol="0">
            <a:spAutoFit/>
          </a:bodyPr>
          <a:lstStyle/>
          <a:p>
            <a:pPr algn="l"/>
            <a:r>
              <a:rPr lang="en-US" i="1" dirty="0"/>
              <a:t>L. Parsons Franca</a:t>
            </a:r>
            <a:endParaRPr lang="en-GB" i="1" dirty="0"/>
          </a:p>
        </p:txBody>
      </p:sp>
    </p:spTree>
    <p:extLst>
      <p:ext uri="{BB962C8B-B14F-4D97-AF65-F5344CB8AC3E}">
        <p14:creationId xmlns:p14="http://schemas.microsoft.com/office/powerpoint/2010/main" val="2395345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5CC926-2D29-DCBC-A54F-A534A81A63BD}"/>
              </a:ext>
            </a:extLst>
          </p:cNvPr>
          <p:cNvSpPr>
            <a:spLocks noGrp="1"/>
          </p:cNvSpPr>
          <p:nvPr>
            <p:ph idx="4294967295"/>
          </p:nvPr>
        </p:nvSpPr>
        <p:spPr>
          <a:xfrm>
            <a:off x="407989" y="1592263"/>
            <a:ext cx="11376024" cy="4608512"/>
          </a:xfrm>
        </p:spPr>
        <p:txBody>
          <a:bodyPr/>
          <a:lstStyle/>
          <a:p>
            <a:r>
              <a:rPr lang="en-US" dirty="0"/>
              <a:t>It was observed at the T10 target that the foils </a:t>
            </a:r>
            <a:br>
              <a:rPr lang="en-US" dirty="0"/>
            </a:br>
            <a:r>
              <a:rPr lang="en-US" dirty="0"/>
              <a:t>get damaged</a:t>
            </a:r>
          </a:p>
          <a:p>
            <a:pPr lvl="1"/>
            <a:r>
              <a:rPr lang="en-US" dirty="0"/>
              <a:t>Scales with size of beam – more protons per mm2</a:t>
            </a:r>
          </a:p>
          <a:p>
            <a:pPr lvl="1"/>
            <a:endParaRPr lang="en-US" dirty="0"/>
          </a:p>
          <a:p>
            <a:r>
              <a:rPr lang="en-US" dirty="0"/>
              <a:t>TBIU has two “heads”, A and B</a:t>
            </a:r>
          </a:p>
          <a:p>
            <a:pPr lvl="1"/>
            <a:r>
              <a:rPr lang="en-US" dirty="0"/>
              <a:t>Beam steering (symmetry) happens on two BSPs</a:t>
            </a:r>
          </a:p>
          <a:p>
            <a:pPr lvl="1"/>
            <a:r>
              <a:rPr lang="en-US" dirty="0"/>
              <a:t>Both of these are located in head A</a:t>
            </a:r>
          </a:p>
          <a:p>
            <a:pPr lvl="1"/>
            <a:r>
              <a:rPr lang="en-US" dirty="0"/>
              <a:t>Assume beam is centered perfectly on those</a:t>
            </a:r>
          </a:p>
          <a:p>
            <a:pPr lvl="1"/>
            <a:r>
              <a:rPr lang="en-US" dirty="0"/>
              <a:t>However, the SEM is located in head B</a:t>
            </a:r>
          </a:p>
          <a:p>
            <a:pPr lvl="1"/>
            <a:r>
              <a:rPr lang="en-US" dirty="0"/>
              <a:t>Distance between the two is around 12.5cm</a:t>
            </a:r>
          </a:p>
          <a:p>
            <a:pPr lvl="1"/>
            <a:endParaRPr lang="en-GB" dirty="0"/>
          </a:p>
        </p:txBody>
      </p:sp>
      <p:sp>
        <p:nvSpPr>
          <p:cNvPr id="3" name="Title 2">
            <a:extLst>
              <a:ext uri="{FF2B5EF4-FFF2-40B4-BE49-F238E27FC236}">
                <a16:creationId xmlns:a16="http://schemas.microsoft.com/office/drawing/2014/main" id="{AF9A4772-6C26-C0B3-8DE7-1F1B00FF9823}"/>
              </a:ext>
            </a:extLst>
          </p:cNvPr>
          <p:cNvSpPr>
            <a:spLocks noGrp="1"/>
          </p:cNvSpPr>
          <p:nvPr>
            <p:ph type="title"/>
          </p:nvPr>
        </p:nvSpPr>
        <p:spPr>
          <a:xfrm>
            <a:off x="407988" y="373593"/>
            <a:ext cx="11376025" cy="1065742"/>
          </a:xfrm>
        </p:spPr>
        <p:txBody>
          <a:bodyPr/>
          <a:lstStyle/>
          <a:p>
            <a:r>
              <a:rPr lang="en-US" dirty="0"/>
              <a:t>Layout of the TBIU</a:t>
            </a:r>
            <a:endParaRPr lang="en-GB" dirty="0"/>
          </a:p>
        </p:txBody>
      </p:sp>
      <p:sp>
        <p:nvSpPr>
          <p:cNvPr id="4" name="Date Placeholder 3">
            <a:extLst>
              <a:ext uri="{FF2B5EF4-FFF2-40B4-BE49-F238E27FC236}">
                <a16:creationId xmlns:a16="http://schemas.microsoft.com/office/drawing/2014/main" id="{63A635D5-8EFF-1C63-007B-5457D2F44A8A}"/>
              </a:ext>
            </a:extLst>
          </p:cNvPr>
          <p:cNvSpPr>
            <a:spLocks noGrp="1"/>
          </p:cNvSpPr>
          <p:nvPr>
            <p:ph type="dt" sz="half" idx="10"/>
          </p:nvPr>
        </p:nvSpPr>
        <p:spPr/>
        <p:txBody>
          <a:bodyPr/>
          <a:lstStyle/>
          <a:p>
            <a:r>
              <a:rPr lang="de-DE" dirty="0"/>
              <a:t>13.02.2024</a:t>
            </a:r>
            <a:endParaRPr lang="en-US" dirty="0"/>
          </a:p>
        </p:txBody>
      </p:sp>
      <p:sp>
        <p:nvSpPr>
          <p:cNvPr id="5" name="Footer Placeholder 4">
            <a:extLst>
              <a:ext uri="{FF2B5EF4-FFF2-40B4-BE49-F238E27FC236}">
                <a16:creationId xmlns:a16="http://schemas.microsoft.com/office/drawing/2014/main" id="{D2662267-970C-C340-FDA8-532A1DBBFB14}"/>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6" name="Slide Number Placeholder 5">
            <a:extLst>
              <a:ext uri="{FF2B5EF4-FFF2-40B4-BE49-F238E27FC236}">
                <a16:creationId xmlns:a16="http://schemas.microsoft.com/office/drawing/2014/main" id="{C3281336-499F-5A82-CDD6-D38AEB5FD451}"/>
              </a:ext>
            </a:extLst>
          </p:cNvPr>
          <p:cNvSpPr>
            <a:spLocks noGrp="1"/>
          </p:cNvSpPr>
          <p:nvPr>
            <p:ph type="sldNum" sz="quarter" idx="12"/>
          </p:nvPr>
        </p:nvSpPr>
        <p:spPr/>
        <p:txBody>
          <a:bodyPr/>
          <a:lstStyle/>
          <a:p>
            <a:fld id="{36B5EA5A-BC32-A742-B11B-8E7414D5B535}" type="slidenum">
              <a:rPr lang="en-US" smtClean="0"/>
              <a:pPr/>
              <a:t>20</a:t>
            </a:fld>
            <a:endParaRPr lang="en-US" dirty="0"/>
          </a:p>
        </p:txBody>
      </p:sp>
      <p:pic>
        <p:nvPicPr>
          <p:cNvPr id="9" name="Picture 8">
            <a:extLst>
              <a:ext uri="{FF2B5EF4-FFF2-40B4-BE49-F238E27FC236}">
                <a16:creationId xmlns:a16="http://schemas.microsoft.com/office/drawing/2014/main" id="{DFD92FE8-C05B-4C7E-9BB4-0DF57D52EA94}"/>
              </a:ext>
            </a:extLst>
          </p:cNvPr>
          <p:cNvPicPr>
            <a:picLocks noChangeAspect="1"/>
          </p:cNvPicPr>
          <p:nvPr/>
        </p:nvPicPr>
        <p:blipFill>
          <a:blip r:embed="rId3"/>
          <a:stretch>
            <a:fillRect/>
          </a:stretch>
        </p:blipFill>
        <p:spPr>
          <a:xfrm>
            <a:off x="7255257" y="3043647"/>
            <a:ext cx="1851187" cy="2880000"/>
          </a:xfrm>
          <a:prstGeom prst="rect">
            <a:avLst/>
          </a:prstGeom>
        </p:spPr>
      </p:pic>
      <p:pic>
        <p:nvPicPr>
          <p:cNvPr id="11" name="Picture 10">
            <a:extLst>
              <a:ext uri="{FF2B5EF4-FFF2-40B4-BE49-F238E27FC236}">
                <a16:creationId xmlns:a16="http://schemas.microsoft.com/office/drawing/2014/main" id="{04D54806-0AF5-5BC4-CF50-57FA983BECAE}"/>
              </a:ext>
            </a:extLst>
          </p:cNvPr>
          <p:cNvPicPr>
            <a:picLocks noChangeAspect="1"/>
          </p:cNvPicPr>
          <p:nvPr/>
        </p:nvPicPr>
        <p:blipFill>
          <a:blip r:embed="rId4"/>
          <a:stretch>
            <a:fillRect/>
          </a:stretch>
        </p:blipFill>
        <p:spPr>
          <a:xfrm>
            <a:off x="10371113" y="3122270"/>
            <a:ext cx="1773559" cy="2880000"/>
          </a:xfrm>
          <a:prstGeom prst="rect">
            <a:avLst/>
          </a:prstGeom>
        </p:spPr>
      </p:pic>
      <p:pic>
        <p:nvPicPr>
          <p:cNvPr id="13" name="Picture 12">
            <a:extLst>
              <a:ext uri="{FF2B5EF4-FFF2-40B4-BE49-F238E27FC236}">
                <a16:creationId xmlns:a16="http://schemas.microsoft.com/office/drawing/2014/main" id="{5D2A7056-A61C-25CC-9C1D-7469DDBF6906}"/>
              </a:ext>
            </a:extLst>
          </p:cNvPr>
          <p:cNvPicPr>
            <a:picLocks noChangeAspect="1"/>
          </p:cNvPicPr>
          <p:nvPr/>
        </p:nvPicPr>
        <p:blipFill>
          <a:blip r:embed="rId5"/>
          <a:stretch>
            <a:fillRect/>
          </a:stretch>
        </p:blipFill>
        <p:spPr>
          <a:xfrm>
            <a:off x="7399273" y="338908"/>
            <a:ext cx="3632884" cy="2678167"/>
          </a:xfrm>
          <a:prstGeom prst="rect">
            <a:avLst/>
          </a:prstGeom>
        </p:spPr>
      </p:pic>
      <p:cxnSp>
        <p:nvCxnSpPr>
          <p:cNvPr id="16" name="Straight Arrow Connector 15">
            <a:extLst>
              <a:ext uri="{FF2B5EF4-FFF2-40B4-BE49-F238E27FC236}">
                <a16:creationId xmlns:a16="http://schemas.microsoft.com/office/drawing/2014/main" id="{B4B429B2-4137-6303-FE4E-6A7484557CCF}"/>
              </a:ext>
            </a:extLst>
          </p:cNvPr>
          <p:cNvCxnSpPr/>
          <p:nvPr/>
        </p:nvCxnSpPr>
        <p:spPr>
          <a:xfrm flipH="1">
            <a:off x="8498905" y="2348880"/>
            <a:ext cx="1008112" cy="1080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FFFB6EA-779F-988A-7021-D9475FD4457E}"/>
              </a:ext>
            </a:extLst>
          </p:cNvPr>
          <p:cNvCxnSpPr>
            <a:cxnSpLocks/>
          </p:cNvCxnSpPr>
          <p:nvPr/>
        </p:nvCxnSpPr>
        <p:spPr>
          <a:xfrm>
            <a:off x="10071012" y="2348880"/>
            <a:ext cx="1426593" cy="1224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CA27FEC-CE2E-FD7F-9DDF-540C7F64FAD6}"/>
              </a:ext>
            </a:extLst>
          </p:cNvPr>
          <p:cNvSpPr/>
          <p:nvPr/>
        </p:nvSpPr>
        <p:spPr>
          <a:xfrm>
            <a:off x="8551682" y="3539951"/>
            <a:ext cx="162302" cy="22633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C851619-AE7B-6F28-12B0-7AC87DDE14C3}"/>
              </a:ext>
            </a:extLst>
          </p:cNvPr>
          <p:cNvSpPr/>
          <p:nvPr/>
        </p:nvSpPr>
        <p:spPr>
          <a:xfrm>
            <a:off x="8273807" y="3536781"/>
            <a:ext cx="162302" cy="22633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E5666D43-8A9E-1A9D-DD38-C953CFA1C467}"/>
              </a:ext>
            </a:extLst>
          </p:cNvPr>
          <p:cNvSpPr txBox="1"/>
          <p:nvPr/>
        </p:nvSpPr>
        <p:spPr>
          <a:xfrm>
            <a:off x="8030853" y="5838238"/>
            <a:ext cx="936104" cy="276999"/>
          </a:xfrm>
          <a:prstGeom prst="rect">
            <a:avLst/>
          </a:prstGeom>
          <a:noFill/>
          <a:ln>
            <a:solidFill>
              <a:schemeClr val="tx1"/>
            </a:solidFill>
          </a:ln>
        </p:spPr>
        <p:txBody>
          <a:bodyPr wrap="square" lIns="0" tIns="0" rIns="0" bIns="0" rtlCol="0">
            <a:spAutoFit/>
          </a:bodyPr>
          <a:lstStyle/>
          <a:p>
            <a:pPr algn="ctr"/>
            <a:r>
              <a:rPr lang="en-US" dirty="0"/>
              <a:t>BSPs</a:t>
            </a:r>
            <a:endParaRPr lang="en-GB" dirty="0"/>
          </a:p>
        </p:txBody>
      </p:sp>
      <p:sp>
        <p:nvSpPr>
          <p:cNvPr id="23" name="Oval 22">
            <a:extLst>
              <a:ext uri="{FF2B5EF4-FFF2-40B4-BE49-F238E27FC236}">
                <a16:creationId xmlns:a16="http://schemas.microsoft.com/office/drawing/2014/main" id="{65CBA0CE-22D2-B571-E691-738D83D67868}"/>
              </a:ext>
            </a:extLst>
          </p:cNvPr>
          <p:cNvSpPr/>
          <p:nvPr/>
        </p:nvSpPr>
        <p:spPr>
          <a:xfrm>
            <a:off x="11504070" y="3529551"/>
            <a:ext cx="162302" cy="22633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579F82D-37EB-57C7-2C96-A7DC8CE4B3EE}"/>
              </a:ext>
            </a:extLst>
          </p:cNvPr>
          <p:cNvSpPr txBox="1"/>
          <p:nvPr/>
        </p:nvSpPr>
        <p:spPr>
          <a:xfrm>
            <a:off x="11117169" y="5963023"/>
            <a:ext cx="936104" cy="276999"/>
          </a:xfrm>
          <a:prstGeom prst="rect">
            <a:avLst/>
          </a:prstGeom>
          <a:noFill/>
          <a:ln>
            <a:solidFill>
              <a:schemeClr val="tx1"/>
            </a:solidFill>
          </a:ln>
        </p:spPr>
        <p:txBody>
          <a:bodyPr wrap="square" lIns="0" tIns="0" rIns="0" bIns="0" rtlCol="0">
            <a:spAutoFit/>
          </a:bodyPr>
          <a:lstStyle/>
          <a:p>
            <a:pPr algn="ctr"/>
            <a:r>
              <a:rPr lang="en-US" dirty="0"/>
              <a:t>SEM</a:t>
            </a:r>
            <a:endParaRPr lang="en-GB" dirty="0"/>
          </a:p>
        </p:txBody>
      </p:sp>
    </p:spTree>
    <p:extLst>
      <p:ext uri="{BB962C8B-B14F-4D97-AF65-F5344CB8AC3E}">
        <p14:creationId xmlns:p14="http://schemas.microsoft.com/office/powerpoint/2010/main" val="1210762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05435E-388D-1703-5D5A-FFD324F9BC08}"/>
              </a:ext>
            </a:extLst>
          </p:cNvPr>
          <p:cNvSpPr>
            <a:spLocks noGrp="1"/>
          </p:cNvSpPr>
          <p:nvPr>
            <p:ph idx="4294967295"/>
          </p:nvPr>
        </p:nvSpPr>
        <p:spPr>
          <a:xfrm>
            <a:off x="407989" y="1592263"/>
            <a:ext cx="11376024" cy="4608512"/>
          </a:xfrm>
        </p:spPr>
        <p:txBody>
          <a:bodyPr/>
          <a:lstStyle/>
          <a:p>
            <a:pPr marL="342900" indent="-342900">
              <a:buFont typeface="Arial" panose="020B0604020202020204" pitchFamily="34" charset="0"/>
              <a:buChar char="•"/>
            </a:pPr>
            <a:r>
              <a:rPr lang="en-US" dirty="0"/>
              <a:t>Wobbling magnets near target allow to angle beam</a:t>
            </a:r>
            <a:br>
              <a:rPr lang="en-US" dirty="0"/>
            </a:br>
            <a:r>
              <a:rPr lang="en-US" dirty="0"/>
              <a:t>onto target, selecting different momenta for beamlines</a:t>
            </a:r>
          </a:p>
          <a:p>
            <a:pPr marL="342900" indent="-342900">
              <a:buFont typeface="Arial" panose="020B0604020202020204" pitchFamily="34" charset="0"/>
              <a:buChar char="•"/>
            </a:pPr>
            <a:r>
              <a:rPr lang="en-US" dirty="0"/>
              <a:t>Different wobbling settings give a different angle</a:t>
            </a:r>
            <a:br>
              <a:rPr lang="en-US" dirty="0"/>
            </a:br>
            <a:r>
              <a:rPr lang="en-US" dirty="0"/>
              <a:t>on the target </a:t>
            </a:r>
          </a:p>
          <a:p>
            <a:pPr lvl="2"/>
            <a:r>
              <a:rPr lang="en-US" dirty="0"/>
              <a:t>The TBIU and TBID stations move with the wobbling setting</a:t>
            </a:r>
          </a:p>
          <a:p>
            <a:pPr lvl="2"/>
            <a:r>
              <a:rPr lang="en-US" dirty="0"/>
              <a:t>The beam is then steered using the BSP settings</a:t>
            </a:r>
          </a:p>
          <a:p>
            <a:pPr lvl="2"/>
            <a:r>
              <a:rPr lang="en-US" dirty="0"/>
              <a:t>However, lever arm of 12.5cm means beam is displaced </a:t>
            </a:r>
            <a:br>
              <a:rPr lang="en-US" dirty="0"/>
            </a:br>
            <a:r>
              <a:rPr lang="en-US" dirty="0"/>
              <a:t>on the intensity monitor</a:t>
            </a:r>
          </a:p>
          <a:p>
            <a:pPr lvl="2"/>
            <a:r>
              <a:rPr lang="en-US" dirty="0"/>
              <a:t>Total difference (for two calculated </a:t>
            </a:r>
            <a:r>
              <a:rPr lang="en-US" dirty="0" err="1"/>
              <a:t>wobblings</a:t>
            </a:r>
            <a:r>
              <a:rPr lang="en-US" dirty="0"/>
              <a:t>) is ~15.7 </a:t>
            </a:r>
            <a:r>
              <a:rPr lang="en-US" dirty="0" err="1"/>
              <a:t>mrad</a:t>
            </a:r>
            <a:endParaRPr lang="en-US" dirty="0"/>
          </a:p>
          <a:p>
            <a:pPr lvl="2"/>
            <a:r>
              <a:rPr lang="en-US" dirty="0"/>
              <a:t>Absolute displacement of almost 2mm</a:t>
            </a:r>
          </a:p>
          <a:p>
            <a:pPr marL="342900" indent="-342900">
              <a:buFont typeface="Arial" panose="020B0604020202020204" pitchFamily="34" charset="0"/>
              <a:buChar char="•"/>
            </a:pPr>
            <a:r>
              <a:rPr lang="en-US" dirty="0"/>
              <a:t>Combine with beam size at T4 target</a:t>
            </a:r>
          </a:p>
          <a:p>
            <a:pPr lvl="2"/>
            <a:r>
              <a:rPr lang="en-US" dirty="0"/>
              <a:t>In short, beam moves five sigma between these two settings </a:t>
            </a:r>
          </a:p>
        </p:txBody>
      </p:sp>
      <p:sp>
        <p:nvSpPr>
          <p:cNvPr id="3" name="Title 2">
            <a:extLst>
              <a:ext uri="{FF2B5EF4-FFF2-40B4-BE49-F238E27FC236}">
                <a16:creationId xmlns:a16="http://schemas.microsoft.com/office/drawing/2014/main" id="{087F0CF3-9695-3B47-F632-37D9F6957DE9}"/>
              </a:ext>
            </a:extLst>
          </p:cNvPr>
          <p:cNvSpPr>
            <a:spLocks noGrp="1"/>
          </p:cNvSpPr>
          <p:nvPr>
            <p:ph type="title"/>
          </p:nvPr>
        </p:nvSpPr>
        <p:spPr>
          <a:xfrm>
            <a:off x="407988" y="373593"/>
            <a:ext cx="11376025" cy="1065742"/>
          </a:xfrm>
        </p:spPr>
        <p:txBody>
          <a:bodyPr/>
          <a:lstStyle/>
          <a:p>
            <a:r>
              <a:rPr lang="en-US" dirty="0"/>
              <a:t>Movement of the beam</a:t>
            </a:r>
            <a:br>
              <a:rPr lang="en-US" dirty="0"/>
            </a:br>
            <a:r>
              <a:rPr lang="en-US" dirty="0"/>
              <a:t>(example at T4)</a:t>
            </a:r>
            <a:endParaRPr lang="en-GB" dirty="0"/>
          </a:p>
        </p:txBody>
      </p:sp>
      <p:sp>
        <p:nvSpPr>
          <p:cNvPr id="4" name="Date Placeholder 3">
            <a:extLst>
              <a:ext uri="{FF2B5EF4-FFF2-40B4-BE49-F238E27FC236}">
                <a16:creationId xmlns:a16="http://schemas.microsoft.com/office/drawing/2014/main" id="{A12F495B-68AF-8D0A-C290-BE5CDA4F962B}"/>
              </a:ext>
            </a:extLst>
          </p:cNvPr>
          <p:cNvSpPr>
            <a:spLocks noGrp="1"/>
          </p:cNvSpPr>
          <p:nvPr>
            <p:ph type="dt" sz="half" idx="10"/>
          </p:nvPr>
        </p:nvSpPr>
        <p:spPr/>
        <p:txBody>
          <a:bodyPr/>
          <a:lstStyle/>
          <a:p>
            <a:r>
              <a:rPr lang="de-DE" dirty="0"/>
              <a:t>13.02.2024</a:t>
            </a:r>
            <a:endParaRPr lang="en-US" dirty="0"/>
          </a:p>
        </p:txBody>
      </p:sp>
      <p:sp>
        <p:nvSpPr>
          <p:cNvPr id="5" name="Footer Placeholder 4">
            <a:extLst>
              <a:ext uri="{FF2B5EF4-FFF2-40B4-BE49-F238E27FC236}">
                <a16:creationId xmlns:a16="http://schemas.microsoft.com/office/drawing/2014/main" id="{B4D6526A-813E-A5F7-9E2C-7FC7A55B6AD6}"/>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6" name="Slide Number Placeholder 5">
            <a:extLst>
              <a:ext uri="{FF2B5EF4-FFF2-40B4-BE49-F238E27FC236}">
                <a16:creationId xmlns:a16="http://schemas.microsoft.com/office/drawing/2014/main" id="{BEAFEECF-2073-6525-9E48-8FD47B79089E}"/>
              </a:ext>
            </a:extLst>
          </p:cNvPr>
          <p:cNvSpPr>
            <a:spLocks noGrp="1"/>
          </p:cNvSpPr>
          <p:nvPr>
            <p:ph type="sldNum" sz="quarter" idx="12"/>
          </p:nvPr>
        </p:nvSpPr>
        <p:spPr/>
        <p:txBody>
          <a:bodyPr/>
          <a:lstStyle/>
          <a:p>
            <a:fld id="{36B5EA5A-BC32-A742-B11B-8E7414D5B535}" type="slidenum">
              <a:rPr lang="en-US" smtClean="0"/>
              <a:pPr/>
              <a:t>21</a:t>
            </a:fld>
            <a:endParaRPr lang="en-US" dirty="0"/>
          </a:p>
        </p:txBody>
      </p:sp>
      <p:grpSp>
        <p:nvGrpSpPr>
          <p:cNvPr id="13" name="Group 12">
            <a:extLst>
              <a:ext uri="{FF2B5EF4-FFF2-40B4-BE49-F238E27FC236}">
                <a16:creationId xmlns:a16="http://schemas.microsoft.com/office/drawing/2014/main" id="{65647F87-44AD-80E4-2D4D-2DA18C28F032}"/>
              </a:ext>
            </a:extLst>
          </p:cNvPr>
          <p:cNvGrpSpPr/>
          <p:nvPr/>
        </p:nvGrpSpPr>
        <p:grpSpPr>
          <a:xfrm>
            <a:off x="7768362" y="109027"/>
            <a:ext cx="4306668" cy="4484363"/>
            <a:chOff x="7394393" y="333867"/>
            <a:chExt cx="4306668" cy="4484363"/>
          </a:xfrm>
        </p:grpSpPr>
        <p:pic>
          <p:nvPicPr>
            <p:cNvPr id="8" name="Picture 7">
              <a:extLst>
                <a:ext uri="{FF2B5EF4-FFF2-40B4-BE49-F238E27FC236}">
                  <a16:creationId xmlns:a16="http://schemas.microsoft.com/office/drawing/2014/main" id="{CE5C6662-760D-449F-5423-9032A3C194C7}"/>
                </a:ext>
              </a:extLst>
            </p:cNvPr>
            <p:cNvPicPr>
              <a:picLocks noChangeAspect="1"/>
            </p:cNvPicPr>
            <p:nvPr/>
          </p:nvPicPr>
          <p:blipFill>
            <a:blip r:embed="rId3"/>
            <a:stretch>
              <a:fillRect/>
            </a:stretch>
          </p:blipFill>
          <p:spPr>
            <a:xfrm>
              <a:off x="7394393" y="333867"/>
              <a:ext cx="4306668" cy="2150645"/>
            </a:xfrm>
            <a:prstGeom prst="rect">
              <a:avLst/>
            </a:prstGeom>
          </p:spPr>
        </p:pic>
        <p:pic>
          <p:nvPicPr>
            <p:cNvPr id="10" name="Picture 9">
              <a:extLst>
                <a:ext uri="{FF2B5EF4-FFF2-40B4-BE49-F238E27FC236}">
                  <a16:creationId xmlns:a16="http://schemas.microsoft.com/office/drawing/2014/main" id="{0BED2DF7-4EA7-067D-FA90-12C033149FF9}"/>
                </a:ext>
              </a:extLst>
            </p:cNvPr>
            <p:cNvPicPr>
              <a:picLocks noChangeAspect="1"/>
            </p:cNvPicPr>
            <p:nvPr/>
          </p:nvPicPr>
          <p:blipFill>
            <a:blip r:embed="rId4"/>
            <a:stretch>
              <a:fillRect/>
            </a:stretch>
          </p:blipFill>
          <p:spPr>
            <a:xfrm>
              <a:off x="7399769" y="2667585"/>
              <a:ext cx="4301292" cy="2150645"/>
            </a:xfrm>
            <a:prstGeom prst="rect">
              <a:avLst/>
            </a:prstGeom>
          </p:spPr>
        </p:pic>
        <p:sp>
          <p:nvSpPr>
            <p:cNvPr id="11" name="TextBox 10">
              <a:extLst>
                <a:ext uri="{FF2B5EF4-FFF2-40B4-BE49-F238E27FC236}">
                  <a16:creationId xmlns:a16="http://schemas.microsoft.com/office/drawing/2014/main" id="{F9E88102-D245-DEF5-448C-4688897FD9EE}"/>
                </a:ext>
              </a:extLst>
            </p:cNvPr>
            <p:cNvSpPr txBox="1"/>
            <p:nvPr/>
          </p:nvSpPr>
          <p:spPr>
            <a:xfrm>
              <a:off x="7715964" y="518725"/>
              <a:ext cx="3088987" cy="738664"/>
            </a:xfrm>
            <a:prstGeom prst="rect">
              <a:avLst/>
            </a:prstGeom>
            <a:noFill/>
          </p:spPr>
          <p:txBody>
            <a:bodyPr wrap="none" lIns="0" tIns="0" rIns="0" bIns="0" rtlCol="0">
              <a:spAutoFit/>
            </a:bodyPr>
            <a:lstStyle/>
            <a:p>
              <a:pPr algn="l"/>
              <a:r>
                <a:rPr lang="en-US" sz="1600" dirty="0"/>
                <a:t>T4 standard wobbling</a:t>
              </a:r>
            </a:p>
            <a:p>
              <a:r>
                <a:rPr lang="en-US" sz="1600" dirty="0"/>
                <a:t>H8 (+180), H6 (+120), P42 (+400)</a:t>
              </a:r>
              <a:endParaRPr lang="en-GB" sz="1600" dirty="0"/>
            </a:p>
            <a:p>
              <a:pPr algn="l"/>
              <a:endParaRPr lang="en-GB" sz="1600" dirty="0"/>
            </a:p>
          </p:txBody>
        </p:sp>
        <p:sp>
          <p:nvSpPr>
            <p:cNvPr id="12" name="TextBox 11">
              <a:extLst>
                <a:ext uri="{FF2B5EF4-FFF2-40B4-BE49-F238E27FC236}">
                  <a16:creationId xmlns:a16="http://schemas.microsoft.com/office/drawing/2014/main" id="{450EB347-CAB0-18D3-C92A-EF18379737FB}"/>
                </a:ext>
              </a:extLst>
            </p:cNvPr>
            <p:cNvSpPr txBox="1"/>
            <p:nvPr/>
          </p:nvSpPr>
          <p:spPr>
            <a:xfrm>
              <a:off x="7715964" y="2860685"/>
              <a:ext cx="2986395" cy="246221"/>
            </a:xfrm>
            <a:prstGeom prst="rect">
              <a:avLst/>
            </a:prstGeom>
            <a:noFill/>
          </p:spPr>
          <p:txBody>
            <a:bodyPr wrap="none" lIns="0" tIns="0" rIns="0" bIns="0" rtlCol="0">
              <a:spAutoFit/>
            </a:bodyPr>
            <a:lstStyle/>
            <a:p>
              <a:pPr algn="l"/>
              <a:r>
                <a:rPr lang="en-US" sz="1600" dirty="0"/>
                <a:t>H8 (-300), H6 (-120), P42 (+400)</a:t>
              </a:r>
              <a:endParaRPr lang="en-GB" sz="1600" dirty="0"/>
            </a:p>
          </p:txBody>
        </p:sp>
      </p:grpSp>
      <p:pic>
        <p:nvPicPr>
          <p:cNvPr id="15" name="Picture 14">
            <a:extLst>
              <a:ext uri="{FF2B5EF4-FFF2-40B4-BE49-F238E27FC236}">
                <a16:creationId xmlns:a16="http://schemas.microsoft.com/office/drawing/2014/main" id="{801AE5AC-B528-D570-3B89-4FC27B5752B4}"/>
              </a:ext>
            </a:extLst>
          </p:cNvPr>
          <p:cNvPicPr>
            <a:picLocks noChangeAspect="1"/>
          </p:cNvPicPr>
          <p:nvPr/>
        </p:nvPicPr>
        <p:blipFill>
          <a:blip r:embed="rId5"/>
          <a:stretch>
            <a:fillRect/>
          </a:stretch>
        </p:blipFill>
        <p:spPr>
          <a:xfrm>
            <a:off x="7968927" y="4766144"/>
            <a:ext cx="3961314" cy="1050873"/>
          </a:xfrm>
          <a:prstGeom prst="rect">
            <a:avLst/>
          </a:prstGeom>
        </p:spPr>
      </p:pic>
      <p:sp>
        <p:nvSpPr>
          <p:cNvPr id="16" name="TextBox 15">
            <a:extLst>
              <a:ext uri="{FF2B5EF4-FFF2-40B4-BE49-F238E27FC236}">
                <a16:creationId xmlns:a16="http://schemas.microsoft.com/office/drawing/2014/main" id="{C85C7A83-CD17-FBE6-D617-40BED17AD27E}"/>
              </a:ext>
            </a:extLst>
          </p:cNvPr>
          <p:cNvSpPr txBox="1"/>
          <p:nvPr/>
        </p:nvSpPr>
        <p:spPr>
          <a:xfrm>
            <a:off x="8167976" y="5851271"/>
            <a:ext cx="3689151" cy="276999"/>
          </a:xfrm>
          <a:prstGeom prst="rect">
            <a:avLst/>
          </a:prstGeom>
          <a:noFill/>
        </p:spPr>
        <p:txBody>
          <a:bodyPr wrap="none" lIns="0" tIns="0" rIns="0" bIns="0" rtlCol="0">
            <a:spAutoFit/>
          </a:bodyPr>
          <a:lstStyle/>
          <a:p>
            <a:pPr algn="l"/>
            <a:r>
              <a:rPr lang="en-US" dirty="0"/>
              <a:t>Primary beam size T4 (G. Mazzola) </a:t>
            </a:r>
            <a:endParaRPr lang="en-GB" dirty="0"/>
          </a:p>
        </p:txBody>
      </p:sp>
    </p:spTree>
    <p:extLst>
      <p:ext uri="{BB962C8B-B14F-4D97-AF65-F5344CB8AC3E}">
        <p14:creationId xmlns:p14="http://schemas.microsoft.com/office/powerpoint/2010/main" val="3921113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EEDC05-84E2-5AC2-C1E5-700EF770520B}"/>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C313CBD2-E23C-528D-DFE9-673C3455FA30}"/>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6FE635C8-DB9B-ACA8-06F8-07FC410B3FA1}"/>
              </a:ext>
            </a:extLst>
          </p:cNvPr>
          <p:cNvSpPr>
            <a:spLocks noGrp="1"/>
          </p:cNvSpPr>
          <p:nvPr>
            <p:ph type="sldNum" sz="quarter" idx="12"/>
          </p:nvPr>
        </p:nvSpPr>
        <p:spPr/>
        <p:txBody>
          <a:bodyPr/>
          <a:lstStyle/>
          <a:p>
            <a:fld id="{36B5EA5A-BC32-A742-B11B-8E7414D5B535}" type="slidenum">
              <a:rPr lang="en-US" smtClean="0"/>
              <a:pPr/>
              <a:t>22</a:t>
            </a:fld>
            <a:endParaRPr lang="en-US" dirty="0"/>
          </a:p>
        </p:txBody>
      </p:sp>
      <p:sp>
        <p:nvSpPr>
          <p:cNvPr id="5" name="Content Placeholder 4">
            <a:extLst>
              <a:ext uri="{FF2B5EF4-FFF2-40B4-BE49-F238E27FC236}">
                <a16:creationId xmlns:a16="http://schemas.microsoft.com/office/drawing/2014/main" id="{B3149419-D78F-5C58-567B-2252A689FC71}"/>
              </a:ext>
            </a:extLst>
          </p:cNvPr>
          <p:cNvSpPr>
            <a:spLocks noGrp="1"/>
          </p:cNvSpPr>
          <p:nvPr>
            <p:ph idx="1"/>
          </p:nvPr>
        </p:nvSpPr>
        <p:spPr/>
        <p:txBody>
          <a:bodyPr/>
          <a:lstStyle/>
          <a:p>
            <a:pPr marL="342900" indent="-342900">
              <a:buFont typeface="Arial" panose="020B0604020202020204" pitchFamily="34" charset="0"/>
              <a:buChar char="•"/>
            </a:pPr>
            <a:r>
              <a:rPr lang="en-US" dirty="0"/>
              <a:t>Linear version of plot shown on earlier slide </a:t>
            </a:r>
          </a:p>
          <a:p>
            <a:pPr marL="666900" lvl="1" indent="-342900">
              <a:buFont typeface="Arial" panose="020B0604020202020204" pitchFamily="34" charset="0"/>
              <a:buChar char="•"/>
            </a:pPr>
            <a:r>
              <a:rPr lang="en-US" dirty="0"/>
              <a:t>Comparison of absolute cross-sections measured in copper </a:t>
            </a:r>
            <a:br>
              <a:rPr lang="en-US" dirty="0"/>
            </a:br>
            <a:r>
              <a:rPr lang="en-US" dirty="0"/>
              <a:t>foil exposed to beam in </a:t>
            </a:r>
            <a:r>
              <a:rPr lang="en-US" dirty="0" err="1"/>
              <a:t>HiRadMat</a:t>
            </a:r>
            <a:r>
              <a:rPr lang="en-US" dirty="0"/>
              <a:t> facility</a:t>
            </a:r>
            <a:endParaRPr lang="en-GB" dirty="0"/>
          </a:p>
        </p:txBody>
      </p:sp>
      <p:sp>
        <p:nvSpPr>
          <p:cNvPr id="6" name="Title 5">
            <a:extLst>
              <a:ext uri="{FF2B5EF4-FFF2-40B4-BE49-F238E27FC236}">
                <a16:creationId xmlns:a16="http://schemas.microsoft.com/office/drawing/2014/main" id="{50568968-78B8-8931-89EA-931FE86DC376}"/>
              </a:ext>
            </a:extLst>
          </p:cNvPr>
          <p:cNvSpPr>
            <a:spLocks noGrp="1"/>
          </p:cNvSpPr>
          <p:nvPr>
            <p:ph type="title"/>
          </p:nvPr>
        </p:nvSpPr>
        <p:spPr/>
        <p:txBody>
          <a:bodyPr/>
          <a:lstStyle/>
          <a:p>
            <a:r>
              <a:rPr lang="en-US" dirty="0"/>
              <a:t>Copper cross-section comparison (linear scale) </a:t>
            </a:r>
            <a:endParaRPr lang="en-GB" dirty="0"/>
          </a:p>
        </p:txBody>
      </p:sp>
      <p:pic>
        <p:nvPicPr>
          <p:cNvPr id="8" name="Picture 7">
            <a:extLst>
              <a:ext uri="{FF2B5EF4-FFF2-40B4-BE49-F238E27FC236}">
                <a16:creationId xmlns:a16="http://schemas.microsoft.com/office/drawing/2014/main" id="{AE43A3B0-09BC-4941-C283-8E9FA7F5EACF}"/>
              </a:ext>
            </a:extLst>
          </p:cNvPr>
          <p:cNvPicPr>
            <a:picLocks noChangeAspect="1"/>
          </p:cNvPicPr>
          <p:nvPr/>
        </p:nvPicPr>
        <p:blipFill>
          <a:blip r:embed="rId2"/>
          <a:stretch>
            <a:fillRect/>
          </a:stretch>
        </p:blipFill>
        <p:spPr>
          <a:xfrm>
            <a:off x="394295" y="2482844"/>
            <a:ext cx="5403089" cy="3687086"/>
          </a:xfrm>
          <a:prstGeom prst="rect">
            <a:avLst/>
          </a:prstGeom>
        </p:spPr>
      </p:pic>
      <p:pic>
        <p:nvPicPr>
          <p:cNvPr id="10" name="Picture 9">
            <a:extLst>
              <a:ext uri="{FF2B5EF4-FFF2-40B4-BE49-F238E27FC236}">
                <a16:creationId xmlns:a16="http://schemas.microsoft.com/office/drawing/2014/main" id="{29757564-3FE0-23A3-28F5-1923011B5A72}"/>
              </a:ext>
            </a:extLst>
          </p:cNvPr>
          <p:cNvPicPr>
            <a:picLocks noChangeAspect="1"/>
          </p:cNvPicPr>
          <p:nvPr/>
        </p:nvPicPr>
        <p:blipFill>
          <a:blip r:embed="rId3"/>
          <a:stretch>
            <a:fillRect/>
          </a:stretch>
        </p:blipFill>
        <p:spPr>
          <a:xfrm>
            <a:off x="5968612" y="2477196"/>
            <a:ext cx="5410285" cy="3692734"/>
          </a:xfrm>
          <a:prstGeom prst="rect">
            <a:avLst/>
          </a:prstGeom>
        </p:spPr>
      </p:pic>
      <p:sp>
        <p:nvSpPr>
          <p:cNvPr id="11" name="Rectangle 10">
            <a:extLst>
              <a:ext uri="{FF2B5EF4-FFF2-40B4-BE49-F238E27FC236}">
                <a16:creationId xmlns:a16="http://schemas.microsoft.com/office/drawing/2014/main" id="{305DBADB-8A37-4BB6-4798-F6E82844F149}"/>
              </a:ext>
            </a:extLst>
          </p:cNvPr>
          <p:cNvSpPr/>
          <p:nvPr/>
        </p:nvSpPr>
        <p:spPr>
          <a:xfrm>
            <a:off x="910375" y="5013176"/>
            <a:ext cx="1188135" cy="7920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35CF6D9-0453-6602-CD63-27009F867832}"/>
              </a:ext>
            </a:extLst>
          </p:cNvPr>
          <p:cNvCxnSpPr>
            <a:cxnSpLocks/>
            <a:stCxn id="11" idx="3"/>
          </p:cNvCxnSpPr>
          <p:nvPr/>
        </p:nvCxnSpPr>
        <p:spPr>
          <a:xfrm flipV="1">
            <a:off x="2098510" y="4617132"/>
            <a:ext cx="4698520" cy="7920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4">
            <a:extLst>
              <a:ext uri="{FF2B5EF4-FFF2-40B4-BE49-F238E27FC236}">
                <a16:creationId xmlns:a16="http://schemas.microsoft.com/office/drawing/2014/main" id="{1483D025-90D8-C1B1-7878-F15DD552C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0136" y="869663"/>
            <a:ext cx="4740463" cy="12443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A84BC4-C0C1-722D-6D04-5A000DEDF39D}"/>
              </a:ext>
            </a:extLst>
          </p:cNvPr>
          <p:cNvSpPr txBox="1"/>
          <p:nvPr/>
        </p:nvSpPr>
        <p:spPr>
          <a:xfrm rot="19776077">
            <a:off x="9183092" y="4429940"/>
            <a:ext cx="1154162" cy="276999"/>
          </a:xfrm>
          <a:prstGeom prst="rect">
            <a:avLst/>
          </a:prstGeom>
          <a:noFill/>
        </p:spPr>
        <p:txBody>
          <a:bodyPr wrap="none" lIns="0" tIns="0" rIns="0" bIns="0" rtlCol="0">
            <a:spAutoFit/>
          </a:bodyPr>
          <a:lstStyle/>
          <a:p>
            <a:pPr algn="l"/>
            <a:r>
              <a:rPr lang="en-US" dirty="0"/>
              <a:t>Preliminary</a:t>
            </a:r>
            <a:endParaRPr lang="en-GB" dirty="0"/>
          </a:p>
        </p:txBody>
      </p:sp>
      <p:sp>
        <p:nvSpPr>
          <p:cNvPr id="9" name="TextBox 8">
            <a:extLst>
              <a:ext uri="{FF2B5EF4-FFF2-40B4-BE49-F238E27FC236}">
                <a16:creationId xmlns:a16="http://schemas.microsoft.com/office/drawing/2014/main" id="{AA2D97D7-A068-BA81-4629-E34B13B6D026}"/>
              </a:ext>
            </a:extLst>
          </p:cNvPr>
          <p:cNvSpPr txBox="1"/>
          <p:nvPr/>
        </p:nvSpPr>
        <p:spPr>
          <a:xfrm rot="19776077">
            <a:off x="3539308" y="4295559"/>
            <a:ext cx="1154162" cy="276999"/>
          </a:xfrm>
          <a:prstGeom prst="rect">
            <a:avLst/>
          </a:prstGeom>
          <a:noFill/>
        </p:spPr>
        <p:txBody>
          <a:bodyPr wrap="none" lIns="0" tIns="0" rIns="0" bIns="0" rtlCol="0">
            <a:spAutoFit/>
          </a:bodyPr>
          <a:lstStyle/>
          <a:p>
            <a:pPr algn="l"/>
            <a:r>
              <a:rPr lang="en-US" dirty="0"/>
              <a:t>Preliminary</a:t>
            </a:r>
            <a:endParaRPr lang="en-GB" dirty="0"/>
          </a:p>
        </p:txBody>
      </p:sp>
    </p:spTree>
    <p:extLst>
      <p:ext uri="{BB962C8B-B14F-4D97-AF65-F5344CB8AC3E}">
        <p14:creationId xmlns:p14="http://schemas.microsoft.com/office/powerpoint/2010/main" val="2418435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6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1D5CF13-57B4-D55D-8AE0-C82060F54CAF}"/>
              </a:ext>
            </a:extLst>
          </p:cNvPr>
          <p:cNvGrpSpPr/>
          <p:nvPr/>
        </p:nvGrpSpPr>
        <p:grpSpPr>
          <a:xfrm>
            <a:off x="-655231" y="1610080"/>
            <a:ext cx="12764926" cy="6111022"/>
            <a:chOff x="-655231" y="1552930"/>
            <a:chExt cx="12764926" cy="6111022"/>
          </a:xfrm>
        </p:grpSpPr>
        <p:grpSp>
          <p:nvGrpSpPr>
            <p:cNvPr id="11" name="Group 10">
              <a:extLst>
                <a:ext uri="{FF2B5EF4-FFF2-40B4-BE49-F238E27FC236}">
                  <a16:creationId xmlns:a16="http://schemas.microsoft.com/office/drawing/2014/main" id="{BB6DA19C-30DE-8ED7-4433-44440D819160}"/>
                </a:ext>
              </a:extLst>
            </p:cNvPr>
            <p:cNvGrpSpPr/>
            <p:nvPr/>
          </p:nvGrpSpPr>
          <p:grpSpPr>
            <a:xfrm>
              <a:off x="1091666" y="1552930"/>
              <a:ext cx="11018029" cy="4624913"/>
              <a:chOff x="839416" y="1340768"/>
              <a:chExt cx="11018029" cy="4624913"/>
            </a:xfrm>
          </p:grpSpPr>
          <p:grpSp>
            <p:nvGrpSpPr>
              <p:cNvPr id="16" name="Group 15">
                <a:extLst>
                  <a:ext uri="{FF2B5EF4-FFF2-40B4-BE49-F238E27FC236}">
                    <a16:creationId xmlns:a16="http://schemas.microsoft.com/office/drawing/2014/main" id="{7F66042E-EF97-5C5E-DCDB-76496D1F211A}"/>
                  </a:ext>
                </a:extLst>
              </p:cNvPr>
              <p:cNvGrpSpPr/>
              <p:nvPr/>
            </p:nvGrpSpPr>
            <p:grpSpPr>
              <a:xfrm>
                <a:off x="839416" y="1340768"/>
                <a:ext cx="10729997" cy="4418284"/>
                <a:chOff x="839416" y="1340768"/>
                <a:chExt cx="10729997" cy="4418284"/>
              </a:xfrm>
            </p:grpSpPr>
            <p:pic>
              <p:nvPicPr>
                <p:cNvPr id="14" name="Picture 13">
                  <a:extLst>
                    <a:ext uri="{FF2B5EF4-FFF2-40B4-BE49-F238E27FC236}">
                      <a16:creationId xmlns:a16="http://schemas.microsoft.com/office/drawing/2014/main" id="{518149E4-4409-0A71-8A5F-AD1AB4654A61}"/>
                    </a:ext>
                  </a:extLst>
                </p:cNvPr>
                <p:cNvPicPr>
                  <a:picLocks noChangeAspect="1"/>
                </p:cNvPicPr>
                <p:nvPr/>
              </p:nvPicPr>
              <p:blipFill>
                <a:blip r:embed="rId3"/>
                <a:stretch>
                  <a:fillRect/>
                </a:stretch>
              </p:blipFill>
              <p:spPr>
                <a:xfrm>
                  <a:off x="839416" y="1431830"/>
                  <a:ext cx="10729997" cy="4327222"/>
                </a:xfrm>
                <a:prstGeom prst="rect">
                  <a:avLst/>
                </a:prstGeom>
              </p:spPr>
            </p:pic>
            <p:sp>
              <p:nvSpPr>
                <p:cNvPr id="15" name="TextBox 14">
                  <a:extLst>
                    <a:ext uri="{FF2B5EF4-FFF2-40B4-BE49-F238E27FC236}">
                      <a16:creationId xmlns:a16="http://schemas.microsoft.com/office/drawing/2014/main" id="{BA585F79-822E-AEB0-BB6B-0E10FBCA859B}"/>
                    </a:ext>
                  </a:extLst>
                </p:cNvPr>
                <p:cNvSpPr txBox="1"/>
                <p:nvPr/>
              </p:nvSpPr>
              <p:spPr>
                <a:xfrm>
                  <a:off x="842795" y="1340768"/>
                  <a:ext cx="4680520" cy="1944216"/>
                </a:xfrm>
                <a:prstGeom prst="rect">
                  <a:avLst/>
                </a:prstGeom>
                <a:solidFill>
                  <a:schemeClr val="bg1"/>
                </a:solidFill>
              </p:spPr>
              <p:txBody>
                <a:bodyPr wrap="square" lIns="0" tIns="0" rIns="0" bIns="0" rtlCol="0">
                  <a:spAutoFit/>
                </a:bodyPr>
                <a:lstStyle/>
                <a:p>
                  <a:pPr algn="l"/>
                  <a:endParaRPr lang="en-GB" dirty="0"/>
                </a:p>
              </p:txBody>
            </p:sp>
          </p:grpSp>
          <p:sp>
            <p:nvSpPr>
              <p:cNvPr id="20" name="TextBox 19">
                <a:extLst>
                  <a:ext uri="{FF2B5EF4-FFF2-40B4-BE49-F238E27FC236}">
                    <a16:creationId xmlns:a16="http://schemas.microsoft.com/office/drawing/2014/main" id="{B71CCA03-8998-CC8C-3676-16C1A470098E}"/>
                  </a:ext>
                </a:extLst>
              </p:cNvPr>
              <p:cNvSpPr txBox="1"/>
              <p:nvPr/>
            </p:nvSpPr>
            <p:spPr>
              <a:xfrm>
                <a:off x="1775520" y="4713904"/>
                <a:ext cx="576064" cy="184666"/>
              </a:xfrm>
              <a:prstGeom prst="rect">
                <a:avLst/>
              </a:prstGeom>
              <a:noFill/>
              <a:ln>
                <a:solidFill>
                  <a:schemeClr val="tx1"/>
                </a:solidFill>
              </a:ln>
            </p:spPr>
            <p:txBody>
              <a:bodyPr wrap="square" lIns="0" tIns="0" rIns="0" bIns="0" rtlCol="0">
                <a:spAutoFit/>
              </a:bodyPr>
              <a:lstStyle/>
              <a:p>
                <a:pPr algn="ctr"/>
                <a:r>
                  <a:rPr lang="en-US" sz="1200" dirty="0"/>
                  <a:t>210279</a:t>
                </a:r>
                <a:endParaRPr lang="en-GB" sz="1200" dirty="0"/>
              </a:p>
            </p:txBody>
          </p:sp>
          <p:cxnSp>
            <p:nvCxnSpPr>
              <p:cNvPr id="22" name="Straight Connector 21">
                <a:extLst>
                  <a:ext uri="{FF2B5EF4-FFF2-40B4-BE49-F238E27FC236}">
                    <a16:creationId xmlns:a16="http://schemas.microsoft.com/office/drawing/2014/main" id="{73E581E4-DD01-25DF-11A2-939320E89798}"/>
                  </a:ext>
                </a:extLst>
              </p:cNvPr>
              <p:cNvCxnSpPr/>
              <p:nvPr/>
            </p:nvCxnSpPr>
            <p:spPr>
              <a:xfrm flipH="1">
                <a:off x="1775520" y="4898570"/>
                <a:ext cx="288032" cy="52760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69700DF-F10D-8DE8-19B5-0933E11C1850}"/>
                  </a:ext>
                </a:extLst>
              </p:cNvPr>
              <p:cNvSpPr txBox="1"/>
              <p:nvPr/>
            </p:nvSpPr>
            <p:spPr>
              <a:xfrm>
                <a:off x="960062" y="4621571"/>
                <a:ext cx="576064" cy="184666"/>
              </a:xfrm>
              <a:prstGeom prst="rect">
                <a:avLst/>
              </a:prstGeom>
              <a:noFill/>
              <a:ln>
                <a:solidFill>
                  <a:schemeClr val="tx1"/>
                </a:solidFill>
              </a:ln>
            </p:spPr>
            <p:txBody>
              <a:bodyPr wrap="square" lIns="0" tIns="0" rIns="0" bIns="0" rtlCol="0">
                <a:spAutoFit/>
              </a:bodyPr>
              <a:lstStyle/>
              <a:p>
                <a:pPr algn="ctr"/>
                <a:r>
                  <a:rPr lang="en-US" sz="1200" dirty="0"/>
                  <a:t>210216</a:t>
                </a:r>
                <a:endParaRPr lang="en-GB" sz="1200" dirty="0"/>
              </a:p>
            </p:txBody>
          </p:sp>
          <p:cxnSp>
            <p:nvCxnSpPr>
              <p:cNvPr id="24" name="Straight Connector 23">
                <a:extLst>
                  <a:ext uri="{FF2B5EF4-FFF2-40B4-BE49-F238E27FC236}">
                    <a16:creationId xmlns:a16="http://schemas.microsoft.com/office/drawing/2014/main" id="{B537D2C9-91E8-FA88-2EAD-B1F81D3651AB}"/>
                  </a:ext>
                </a:extLst>
              </p:cNvPr>
              <p:cNvCxnSpPr>
                <a:cxnSpLocks/>
                <a:stCxn id="23" idx="2"/>
              </p:cNvCxnSpPr>
              <p:nvPr/>
            </p:nvCxnSpPr>
            <p:spPr>
              <a:xfrm>
                <a:off x="1248094" y="4806237"/>
                <a:ext cx="312826" cy="618917"/>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CC0D66A-769A-12C7-5466-621F8C0D9292}"/>
                  </a:ext>
                </a:extLst>
              </p:cNvPr>
              <p:cNvSpPr txBox="1"/>
              <p:nvPr/>
            </p:nvSpPr>
            <p:spPr>
              <a:xfrm>
                <a:off x="3089415" y="4647065"/>
                <a:ext cx="576064" cy="184666"/>
              </a:xfrm>
              <a:prstGeom prst="rect">
                <a:avLst/>
              </a:prstGeom>
              <a:noFill/>
              <a:ln>
                <a:solidFill>
                  <a:schemeClr val="tx1"/>
                </a:solidFill>
              </a:ln>
            </p:spPr>
            <p:txBody>
              <a:bodyPr wrap="square" lIns="0" tIns="0" rIns="0" bIns="0" rtlCol="0">
                <a:spAutoFit/>
              </a:bodyPr>
              <a:lstStyle/>
              <a:p>
                <a:pPr algn="ctr"/>
                <a:r>
                  <a:rPr lang="en-US" sz="1200" dirty="0"/>
                  <a:t>211626</a:t>
                </a:r>
                <a:endParaRPr lang="en-GB" sz="1200" dirty="0"/>
              </a:p>
            </p:txBody>
          </p:sp>
          <p:cxnSp>
            <p:nvCxnSpPr>
              <p:cNvPr id="28" name="Straight Connector 27">
                <a:extLst>
                  <a:ext uri="{FF2B5EF4-FFF2-40B4-BE49-F238E27FC236}">
                    <a16:creationId xmlns:a16="http://schemas.microsoft.com/office/drawing/2014/main" id="{14DBB85E-0849-323D-6267-130EE50A21FD}"/>
                  </a:ext>
                </a:extLst>
              </p:cNvPr>
              <p:cNvCxnSpPr>
                <a:cxnSpLocks/>
                <a:stCxn id="27" idx="2"/>
              </p:cNvCxnSpPr>
              <p:nvPr/>
            </p:nvCxnSpPr>
            <p:spPr>
              <a:xfrm>
                <a:off x="3377447" y="4831731"/>
                <a:ext cx="486305" cy="593423"/>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4F15805-81D1-030F-957C-8640F26B46CC}"/>
                  </a:ext>
                </a:extLst>
              </p:cNvPr>
              <p:cNvSpPr txBox="1"/>
              <p:nvPr/>
            </p:nvSpPr>
            <p:spPr>
              <a:xfrm>
                <a:off x="4366818" y="4256884"/>
                <a:ext cx="576064" cy="184666"/>
              </a:xfrm>
              <a:prstGeom prst="rect">
                <a:avLst/>
              </a:prstGeom>
              <a:noFill/>
              <a:ln>
                <a:solidFill>
                  <a:schemeClr val="tx1"/>
                </a:solidFill>
              </a:ln>
            </p:spPr>
            <p:txBody>
              <a:bodyPr wrap="square" lIns="0" tIns="0" rIns="0" bIns="0" rtlCol="0">
                <a:spAutoFit/>
              </a:bodyPr>
              <a:lstStyle/>
              <a:p>
                <a:pPr algn="ctr"/>
                <a:r>
                  <a:rPr lang="en-US" sz="1200" dirty="0"/>
                  <a:t>220412</a:t>
                </a:r>
                <a:endParaRPr lang="en-GB" sz="1200" dirty="0"/>
              </a:p>
            </p:txBody>
          </p:sp>
          <p:cxnSp>
            <p:nvCxnSpPr>
              <p:cNvPr id="33" name="Straight Connector 32">
                <a:extLst>
                  <a:ext uri="{FF2B5EF4-FFF2-40B4-BE49-F238E27FC236}">
                    <a16:creationId xmlns:a16="http://schemas.microsoft.com/office/drawing/2014/main" id="{0DEF4DE3-176C-0DBB-4B5C-D9F78C06E7BD}"/>
                  </a:ext>
                </a:extLst>
              </p:cNvPr>
              <p:cNvCxnSpPr>
                <a:cxnSpLocks/>
                <a:stCxn id="32" idx="2"/>
              </p:cNvCxnSpPr>
              <p:nvPr/>
            </p:nvCxnSpPr>
            <p:spPr>
              <a:xfrm>
                <a:off x="4654850" y="4441550"/>
                <a:ext cx="408678" cy="390181"/>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614E317-9C52-7300-9378-A1D807E3E01A}"/>
                  </a:ext>
                </a:extLst>
              </p:cNvPr>
              <p:cNvSpPr txBox="1"/>
              <p:nvPr/>
            </p:nvSpPr>
            <p:spPr>
              <a:xfrm>
                <a:off x="5281475" y="4997576"/>
                <a:ext cx="576064" cy="184666"/>
              </a:xfrm>
              <a:prstGeom prst="rect">
                <a:avLst/>
              </a:prstGeom>
              <a:noFill/>
              <a:ln>
                <a:solidFill>
                  <a:schemeClr val="tx1"/>
                </a:solidFill>
              </a:ln>
            </p:spPr>
            <p:txBody>
              <a:bodyPr wrap="square" lIns="0" tIns="0" rIns="0" bIns="0" rtlCol="0">
                <a:spAutoFit/>
              </a:bodyPr>
              <a:lstStyle/>
              <a:p>
                <a:pPr algn="ctr"/>
                <a:r>
                  <a:rPr lang="en-US" sz="1200" dirty="0"/>
                  <a:t>251010</a:t>
                </a:r>
                <a:endParaRPr lang="en-GB" sz="1200" dirty="0"/>
              </a:p>
            </p:txBody>
          </p:sp>
          <p:cxnSp>
            <p:nvCxnSpPr>
              <p:cNvPr id="37" name="Straight Connector 36">
                <a:extLst>
                  <a:ext uri="{FF2B5EF4-FFF2-40B4-BE49-F238E27FC236}">
                    <a16:creationId xmlns:a16="http://schemas.microsoft.com/office/drawing/2014/main" id="{DCBC1BA1-B683-7818-52F1-130846D70825}"/>
                  </a:ext>
                </a:extLst>
              </p:cNvPr>
              <p:cNvCxnSpPr>
                <a:cxnSpLocks/>
                <a:endCxn id="36" idx="2"/>
              </p:cNvCxnSpPr>
              <p:nvPr/>
            </p:nvCxnSpPr>
            <p:spPr>
              <a:xfrm flipH="1" flipV="1">
                <a:off x="5569507" y="5182242"/>
                <a:ext cx="382477" cy="188192"/>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0B5E751-FA9D-B538-89D3-5188B4DB0747}"/>
                  </a:ext>
                </a:extLst>
              </p:cNvPr>
              <p:cNvSpPr txBox="1"/>
              <p:nvPr/>
            </p:nvSpPr>
            <p:spPr>
              <a:xfrm>
                <a:off x="5883998" y="5781015"/>
                <a:ext cx="576064" cy="184666"/>
              </a:xfrm>
              <a:prstGeom prst="rect">
                <a:avLst/>
              </a:prstGeom>
              <a:noFill/>
              <a:ln>
                <a:solidFill>
                  <a:schemeClr val="tx1"/>
                </a:solidFill>
              </a:ln>
            </p:spPr>
            <p:txBody>
              <a:bodyPr wrap="square" lIns="0" tIns="0" rIns="0" bIns="0" rtlCol="0">
                <a:spAutoFit/>
              </a:bodyPr>
              <a:lstStyle/>
              <a:p>
                <a:pPr algn="ctr"/>
                <a:r>
                  <a:rPr lang="en-US" sz="1200" dirty="0"/>
                  <a:t>251247</a:t>
                </a:r>
                <a:endParaRPr lang="en-GB" sz="1200" dirty="0"/>
              </a:p>
            </p:txBody>
          </p:sp>
          <p:sp>
            <p:nvSpPr>
              <p:cNvPr id="45" name="TextBox 44">
                <a:extLst>
                  <a:ext uri="{FF2B5EF4-FFF2-40B4-BE49-F238E27FC236}">
                    <a16:creationId xmlns:a16="http://schemas.microsoft.com/office/drawing/2014/main" id="{01AD9CB8-00A6-D05E-67BA-9BC58C1E10CF}"/>
                  </a:ext>
                </a:extLst>
              </p:cNvPr>
              <p:cNvSpPr txBox="1"/>
              <p:nvPr/>
            </p:nvSpPr>
            <p:spPr>
              <a:xfrm>
                <a:off x="6744072" y="5780586"/>
                <a:ext cx="576064" cy="184666"/>
              </a:xfrm>
              <a:prstGeom prst="rect">
                <a:avLst/>
              </a:prstGeom>
              <a:noFill/>
              <a:ln>
                <a:solidFill>
                  <a:schemeClr val="tx1"/>
                </a:solidFill>
              </a:ln>
            </p:spPr>
            <p:txBody>
              <a:bodyPr wrap="square" lIns="0" tIns="0" rIns="0" bIns="0" rtlCol="0">
                <a:spAutoFit/>
              </a:bodyPr>
              <a:lstStyle/>
              <a:p>
                <a:pPr algn="ctr"/>
                <a:r>
                  <a:rPr lang="en-US" sz="1200" dirty="0"/>
                  <a:t>251248</a:t>
                </a:r>
                <a:endParaRPr lang="en-GB" sz="1200" dirty="0"/>
              </a:p>
            </p:txBody>
          </p:sp>
          <p:cxnSp>
            <p:nvCxnSpPr>
              <p:cNvPr id="46" name="Straight Connector 45">
                <a:extLst>
                  <a:ext uri="{FF2B5EF4-FFF2-40B4-BE49-F238E27FC236}">
                    <a16:creationId xmlns:a16="http://schemas.microsoft.com/office/drawing/2014/main" id="{27F5744C-362A-EDDB-B55B-3FC8C57F9010}"/>
                  </a:ext>
                </a:extLst>
              </p:cNvPr>
              <p:cNvCxnSpPr>
                <a:cxnSpLocks/>
                <a:stCxn id="44" idx="0"/>
              </p:cNvCxnSpPr>
              <p:nvPr/>
            </p:nvCxnSpPr>
            <p:spPr>
              <a:xfrm flipV="1">
                <a:off x="6172030" y="5456098"/>
                <a:ext cx="426659" cy="324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E5E5AE5-F344-A63A-0CF9-4E6B331EB0B5}"/>
                  </a:ext>
                </a:extLst>
              </p:cNvPr>
              <p:cNvCxnSpPr>
                <a:cxnSpLocks/>
                <a:stCxn id="45" idx="0"/>
              </p:cNvCxnSpPr>
              <p:nvPr/>
            </p:nvCxnSpPr>
            <p:spPr>
              <a:xfrm flipH="1" flipV="1">
                <a:off x="6744072" y="5456098"/>
                <a:ext cx="288032" cy="324488"/>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D1276DE-9736-C2CD-A847-769A144F0644}"/>
                  </a:ext>
                </a:extLst>
              </p:cNvPr>
              <p:cNvSpPr txBox="1"/>
              <p:nvPr/>
            </p:nvSpPr>
            <p:spPr>
              <a:xfrm>
                <a:off x="6492752" y="3511626"/>
                <a:ext cx="576064" cy="184666"/>
              </a:xfrm>
              <a:prstGeom prst="rect">
                <a:avLst/>
              </a:prstGeom>
              <a:noFill/>
              <a:ln>
                <a:solidFill>
                  <a:schemeClr val="tx1"/>
                </a:solidFill>
              </a:ln>
            </p:spPr>
            <p:txBody>
              <a:bodyPr wrap="square" lIns="0" tIns="0" rIns="0" bIns="0" rtlCol="0">
                <a:spAutoFit/>
              </a:bodyPr>
              <a:lstStyle/>
              <a:p>
                <a:pPr algn="ctr"/>
                <a:r>
                  <a:rPr lang="en-US" sz="1200" dirty="0"/>
                  <a:t>240610</a:t>
                </a:r>
                <a:endParaRPr lang="en-GB" sz="1200" dirty="0"/>
              </a:p>
            </p:txBody>
          </p:sp>
          <p:cxnSp>
            <p:nvCxnSpPr>
              <p:cNvPr id="54" name="Straight Connector 53">
                <a:extLst>
                  <a:ext uri="{FF2B5EF4-FFF2-40B4-BE49-F238E27FC236}">
                    <a16:creationId xmlns:a16="http://schemas.microsoft.com/office/drawing/2014/main" id="{CBF952D2-A28C-8238-D38A-9077E4DBB6AE}"/>
                  </a:ext>
                </a:extLst>
              </p:cNvPr>
              <p:cNvCxnSpPr>
                <a:cxnSpLocks/>
                <a:endCxn id="53" idx="2"/>
              </p:cNvCxnSpPr>
              <p:nvPr/>
            </p:nvCxnSpPr>
            <p:spPr>
              <a:xfrm flipV="1">
                <a:off x="6598689" y="3696292"/>
                <a:ext cx="182095" cy="188192"/>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01AB11A-D90D-CF51-74F7-77FB2D62620C}"/>
                  </a:ext>
                </a:extLst>
              </p:cNvPr>
              <p:cNvSpPr txBox="1"/>
              <p:nvPr/>
            </p:nvSpPr>
            <p:spPr>
              <a:xfrm>
                <a:off x="6456040" y="4349217"/>
                <a:ext cx="576064" cy="184666"/>
              </a:xfrm>
              <a:prstGeom prst="rect">
                <a:avLst/>
              </a:prstGeom>
              <a:noFill/>
              <a:ln>
                <a:solidFill>
                  <a:schemeClr val="tx1"/>
                </a:solidFill>
              </a:ln>
            </p:spPr>
            <p:txBody>
              <a:bodyPr wrap="square" lIns="0" tIns="0" rIns="0" bIns="0" rtlCol="0">
                <a:spAutoFit/>
              </a:bodyPr>
              <a:lstStyle/>
              <a:p>
                <a:pPr algn="ctr"/>
                <a:r>
                  <a:rPr lang="en-US" sz="1200" dirty="0"/>
                  <a:t>241149</a:t>
                </a:r>
                <a:endParaRPr lang="en-GB" sz="1200" dirty="0"/>
              </a:p>
            </p:txBody>
          </p:sp>
          <p:sp>
            <p:nvSpPr>
              <p:cNvPr id="57" name="TextBox 56">
                <a:extLst>
                  <a:ext uri="{FF2B5EF4-FFF2-40B4-BE49-F238E27FC236}">
                    <a16:creationId xmlns:a16="http://schemas.microsoft.com/office/drawing/2014/main" id="{C704E5C8-8036-D7C7-596A-B802E65CC4DC}"/>
                  </a:ext>
                </a:extLst>
              </p:cNvPr>
              <p:cNvSpPr txBox="1"/>
              <p:nvPr/>
            </p:nvSpPr>
            <p:spPr>
              <a:xfrm>
                <a:off x="7316114" y="4348788"/>
                <a:ext cx="576064" cy="184666"/>
              </a:xfrm>
              <a:prstGeom prst="rect">
                <a:avLst/>
              </a:prstGeom>
              <a:noFill/>
              <a:ln>
                <a:solidFill>
                  <a:schemeClr val="tx1"/>
                </a:solidFill>
              </a:ln>
            </p:spPr>
            <p:txBody>
              <a:bodyPr wrap="square" lIns="0" tIns="0" rIns="0" bIns="0" rtlCol="0">
                <a:spAutoFit/>
              </a:bodyPr>
              <a:lstStyle/>
              <a:p>
                <a:pPr algn="ctr"/>
                <a:r>
                  <a:rPr lang="en-US" sz="1200" dirty="0"/>
                  <a:t>241150</a:t>
                </a:r>
                <a:endParaRPr lang="en-GB" sz="1200" dirty="0"/>
              </a:p>
            </p:txBody>
          </p:sp>
          <p:cxnSp>
            <p:nvCxnSpPr>
              <p:cNvPr id="58" name="Straight Connector 57">
                <a:extLst>
                  <a:ext uri="{FF2B5EF4-FFF2-40B4-BE49-F238E27FC236}">
                    <a16:creationId xmlns:a16="http://schemas.microsoft.com/office/drawing/2014/main" id="{0B64D271-69A3-5F6D-B29D-36826F525C78}"/>
                  </a:ext>
                </a:extLst>
              </p:cNvPr>
              <p:cNvCxnSpPr>
                <a:cxnSpLocks/>
                <a:stCxn id="56" idx="0"/>
              </p:cNvCxnSpPr>
              <p:nvPr/>
            </p:nvCxnSpPr>
            <p:spPr>
              <a:xfrm flipV="1">
                <a:off x="6744072" y="4069150"/>
                <a:ext cx="505048" cy="280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240548B-57D5-F282-4395-9AFA3B43E4EA}"/>
                  </a:ext>
                </a:extLst>
              </p:cNvPr>
              <p:cNvCxnSpPr>
                <a:cxnSpLocks/>
                <a:stCxn id="57" idx="0"/>
              </p:cNvCxnSpPr>
              <p:nvPr/>
            </p:nvCxnSpPr>
            <p:spPr>
              <a:xfrm flipH="1" flipV="1">
                <a:off x="7460130" y="4069150"/>
                <a:ext cx="144016" cy="279638"/>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EEB9512-AEBE-144F-33B4-F71985DEBBFB}"/>
                  </a:ext>
                </a:extLst>
              </p:cNvPr>
              <p:cNvSpPr txBox="1"/>
              <p:nvPr/>
            </p:nvSpPr>
            <p:spPr>
              <a:xfrm>
                <a:off x="7094866" y="3035608"/>
                <a:ext cx="576064" cy="184666"/>
              </a:xfrm>
              <a:prstGeom prst="rect">
                <a:avLst/>
              </a:prstGeom>
              <a:noFill/>
              <a:ln>
                <a:solidFill>
                  <a:schemeClr val="tx1"/>
                </a:solidFill>
              </a:ln>
            </p:spPr>
            <p:txBody>
              <a:bodyPr wrap="square" lIns="0" tIns="0" rIns="0" bIns="0" rtlCol="0">
                <a:spAutoFit/>
              </a:bodyPr>
              <a:lstStyle/>
              <a:p>
                <a:pPr algn="ctr"/>
                <a:r>
                  <a:rPr lang="en-US" sz="1200" dirty="0"/>
                  <a:t>230949</a:t>
                </a:r>
                <a:endParaRPr lang="en-GB" sz="1200" dirty="0"/>
              </a:p>
            </p:txBody>
          </p:sp>
          <p:sp>
            <p:nvSpPr>
              <p:cNvPr id="65" name="TextBox 64">
                <a:extLst>
                  <a:ext uri="{FF2B5EF4-FFF2-40B4-BE49-F238E27FC236}">
                    <a16:creationId xmlns:a16="http://schemas.microsoft.com/office/drawing/2014/main" id="{B47B4E8E-1A76-91FF-7460-03C036D5A8BB}"/>
                  </a:ext>
                </a:extLst>
              </p:cNvPr>
              <p:cNvSpPr txBox="1"/>
              <p:nvPr/>
            </p:nvSpPr>
            <p:spPr>
              <a:xfrm>
                <a:off x="7954940" y="3035179"/>
                <a:ext cx="576064" cy="184666"/>
              </a:xfrm>
              <a:prstGeom prst="rect">
                <a:avLst/>
              </a:prstGeom>
              <a:noFill/>
              <a:ln>
                <a:solidFill>
                  <a:schemeClr val="tx1"/>
                </a:solidFill>
              </a:ln>
            </p:spPr>
            <p:txBody>
              <a:bodyPr wrap="square" lIns="0" tIns="0" rIns="0" bIns="0" rtlCol="0">
                <a:spAutoFit/>
              </a:bodyPr>
              <a:lstStyle/>
              <a:p>
                <a:pPr algn="ctr"/>
                <a:r>
                  <a:rPr lang="en-US" sz="1200" dirty="0"/>
                  <a:t>230950</a:t>
                </a:r>
                <a:endParaRPr lang="en-GB" sz="1200" dirty="0"/>
              </a:p>
            </p:txBody>
          </p:sp>
          <p:cxnSp>
            <p:nvCxnSpPr>
              <p:cNvPr id="67" name="Straight Connector 66">
                <a:extLst>
                  <a:ext uri="{FF2B5EF4-FFF2-40B4-BE49-F238E27FC236}">
                    <a16:creationId xmlns:a16="http://schemas.microsoft.com/office/drawing/2014/main" id="{C91B705E-6EE4-0EFC-D834-DE46F05867F7}"/>
                  </a:ext>
                </a:extLst>
              </p:cNvPr>
              <p:cNvCxnSpPr>
                <a:cxnSpLocks/>
                <a:stCxn id="65" idx="0"/>
              </p:cNvCxnSpPr>
              <p:nvPr/>
            </p:nvCxnSpPr>
            <p:spPr>
              <a:xfrm flipH="1" flipV="1">
                <a:off x="7309189" y="2646905"/>
                <a:ext cx="933783" cy="388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CD1FCE1-48DA-0B01-1269-F53FB69D3679}"/>
                  </a:ext>
                </a:extLst>
              </p:cNvPr>
              <p:cNvCxnSpPr>
                <a:cxnSpLocks/>
                <a:stCxn id="64" idx="0"/>
              </p:cNvCxnSpPr>
              <p:nvPr/>
            </p:nvCxnSpPr>
            <p:spPr>
              <a:xfrm flipH="1" flipV="1">
                <a:off x="7162682" y="2624942"/>
                <a:ext cx="220216" cy="410666"/>
              </a:xfrm>
              <a:prstGeom prst="line">
                <a:avLst/>
              </a:prstGeom>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4DAEFDC2-F6F1-0AA2-01F4-23C137090EC6}"/>
                  </a:ext>
                </a:extLst>
              </p:cNvPr>
              <p:cNvSpPr txBox="1"/>
              <p:nvPr/>
            </p:nvSpPr>
            <p:spPr>
              <a:xfrm>
                <a:off x="6024617" y="2491702"/>
                <a:ext cx="576064" cy="184666"/>
              </a:xfrm>
              <a:prstGeom prst="rect">
                <a:avLst/>
              </a:prstGeom>
              <a:noFill/>
              <a:ln>
                <a:solidFill>
                  <a:schemeClr val="tx1"/>
                </a:solidFill>
              </a:ln>
            </p:spPr>
            <p:txBody>
              <a:bodyPr wrap="square" lIns="0" tIns="0" rIns="0" bIns="0" rtlCol="0">
                <a:spAutoFit/>
              </a:bodyPr>
              <a:lstStyle/>
              <a:p>
                <a:pPr algn="ctr"/>
                <a:r>
                  <a:rPr lang="en-US" sz="1200" dirty="0"/>
                  <a:t>230705</a:t>
                </a:r>
                <a:endParaRPr lang="en-GB" sz="1200" dirty="0"/>
              </a:p>
            </p:txBody>
          </p:sp>
          <p:cxnSp>
            <p:nvCxnSpPr>
              <p:cNvPr id="76" name="Straight Connector 75">
                <a:extLst>
                  <a:ext uri="{FF2B5EF4-FFF2-40B4-BE49-F238E27FC236}">
                    <a16:creationId xmlns:a16="http://schemas.microsoft.com/office/drawing/2014/main" id="{88E71C5E-E499-56A9-6FB7-9B748FD33678}"/>
                  </a:ext>
                </a:extLst>
              </p:cNvPr>
              <p:cNvCxnSpPr>
                <a:cxnSpLocks/>
                <a:endCxn id="75" idx="2"/>
              </p:cNvCxnSpPr>
              <p:nvPr/>
            </p:nvCxnSpPr>
            <p:spPr>
              <a:xfrm flipH="1" flipV="1">
                <a:off x="6312649" y="2676368"/>
                <a:ext cx="377087" cy="470567"/>
              </a:xfrm>
              <a:prstGeom prst="line">
                <a:avLst/>
              </a:prstGeom>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7D5CB6A-EE8B-0BF2-5EC0-0EBA7D23B20E}"/>
                  </a:ext>
                </a:extLst>
              </p:cNvPr>
              <p:cNvSpPr txBox="1"/>
              <p:nvPr/>
            </p:nvSpPr>
            <p:spPr>
              <a:xfrm>
                <a:off x="7954940" y="5023362"/>
                <a:ext cx="576064" cy="184666"/>
              </a:xfrm>
              <a:prstGeom prst="rect">
                <a:avLst/>
              </a:prstGeom>
              <a:noFill/>
              <a:ln>
                <a:solidFill>
                  <a:schemeClr val="tx1"/>
                </a:solidFill>
              </a:ln>
            </p:spPr>
            <p:txBody>
              <a:bodyPr wrap="square" lIns="0" tIns="0" rIns="0" bIns="0" rtlCol="0">
                <a:spAutoFit/>
              </a:bodyPr>
              <a:lstStyle/>
              <a:p>
                <a:pPr algn="ctr"/>
                <a:r>
                  <a:rPr lang="en-US" sz="1200" dirty="0"/>
                  <a:t>043282</a:t>
                </a:r>
                <a:endParaRPr lang="en-GB" sz="1200" dirty="0"/>
              </a:p>
            </p:txBody>
          </p:sp>
          <p:sp>
            <p:nvSpPr>
              <p:cNvPr id="81" name="TextBox 80">
                <a:extLst>
                  <a:ext uri="{FF2B5EF4-FFF2-40B4-BE49-F238E27FC236}">
                    <a16:creationId xmlns:a16="http://schemas.microsoft.com/office/drawing/2014/main" id="{A5F65054-F660-7F43-D281-56B98A2A2690}"/>
                  </a:ext>
                </a:extLst>
              </p:cNvPr>
              <p:cNvSpPr txBox="1"/>
              <p:nvPr/>
            </p:nvSpPr>
            <p:spPr>
              <a:xfrm>
                <a:off x="10333265" y="4924126"/>
                <a:ext cx="576064" cy="184666"/>
              </a:xfrm>
              <a:prstGeom prst="rect">
                <a:avLst/>
              </a:prstGeom>
              <a:noFill/>
              <a:ln>
                <a:solidFill>
                  <a:schemeClr val="tx1"/>
                </a:solidFill>
              </a:ln>
            </p:spPr>
            <p:txBody>
              <a:bodyPr wrap="square" lIns="0" tIns="0" rIns="0" bIns="0" rtlCol="0">
                <a:spAutoFit/>
              </a:bodyPr>
              <a:lstStyle/>
              <a:p>
                <a:pPr algn="ctr"/>
                <a:r>
                  <a:rPr lang="en-US" sz="1200" dirty="0"/>
                  <a:t>045769</a:t>
                </a:r>
                <a:endParaRPr lang="en-GB" sz="1200" dirty="0"/>
              </a:p>
            </p:txBody>
          </p:sp>
          <p:sp>
            <p:nvSpPr>
              <p:cNvPr id="82" name="TextBox 81">
                <a:extLst>
                  <a:ext uri="{FF2B5EF4-FFF2-40B4-BE49-F238E27FC236}">
                    <a16:creationId xmlns:a16="http://schemas.microsoft.com/office/drawing/2014/main" id="{6FD41D31-EEF9-5429-E671-4E506ED13AC2}"/>
                  </a:ext>
                </a:extLst>
              </p:cNvPr>
              <p:cNvSpPr txBox="1"/>
              <p:nvPr/>
            </p:nvSpPr>
            <p:spPr>
              <a:xfrm>
                <a:off x="11281381" y="4977704"/>
                <a:ext cx="576064" cy="184666"/>
              </a:xfrm>
              <a:prstGeom prst="rect">
                <a:avLst/>
              </a:prstGeom>
              <a:noFill/>
              <a:ln>
                <a:solidFill>
                  <a:schemeClr val="tx1"/>
                </a:solidFill>
              </a:ln>
            </p:spPr>
            <p:txBody>
              <a:bodyPr wrap="square" lIns="0" tIns="0" rIns="0" bIns="0" rtlCol="0">
                <a:spAutoFit/>
              </a:bodyPr>
              <a:lstStyle/>
              <a:p>
                <a:pPr algn="ctr"/>
                <a:r>
                  <a:rPr lang="en-US" sz="1200" dirty="0"/>
                  <a:t>045914</a:t>
                </a:r>
                <a:endParaRPr lang="en-GB" sz="1200" dirty="0"/>
              </a:p>
            </p:txBody>
          </p:sp>
          <p:cxnSp>
            <p:nvCxnSpPr>
              <p:cNvPr id="83" name="Straight Connector 82">
                <a:extLst>
                  <a:ext uri="{FF2B5EF4-FFF2-40B4-BE49-F238E27FC236}">
                    <a16:creationId xmlns:a16="http://schemas.microsoft.com/office/drawing/2014/main" id="{8F59F66E-29FB-FD7E-3A54-569F2343B574}"/>
                  </a:ext>
                </a:extLst>
              </p:cNvPr>
              <p:cNvCxnSpPr>
                <a:cxnSpLocks/>
                <a:stCxn id="82" idx="0"/>
              </p:cNvCxnSpPr>
              <p:nvPr/>
            </p:nvCxnSpPr>
            <p:spPr>
              <a:xfrm flipH="1" flipV="1">
                <a:off x="11357771" y="4567467"/>
                <a:ext cx="211642" cy="410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9F102DD-F3AF-C14F-9755-46BA9E78CFB2}"/>
                  </a:ext>
                </a:extLst>
              </p:cNvPr>
              <p:cNvCxnSpPr>
                <a:cxnSpLocks/>
              </p:cNvCxnSpPr>
              <p:nvPr/>
            </p:nvCxnSpPr>
            <p:spPr>
              <a:xfrm flipH="1" flipV="1">
                <a:off x="10489287" y="4481240"/>
                <a:ext cx="97167" cy="4296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9BC9F92-AAAF-40BC-952D-9907D34A0E3A}"/>
                  </a:ext>
                </a:extLst>
              </p:cNvPr>
              <p:cNvCxnSpPr>
                <a:cxnSpLocks/>
                <a:stCxn id="80" idx="0"/>
              </p:cNvCxnSpPr>
              <p:nvPr/>
            </p:nvCxnSpPr>
            <p:spPr>
              <a:xfrm flipH="1" flipV="1">
                <a:off x="8182252" y="4240848"/>
                <a:ext cx="60720" cy="782514"/>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 name="Arc 12">
              <a:extLst>
                <a:ext uri="{FF2B5EF4-FFF2-40B4-BE49-F238E27FC236}">
                  <a16:creationId xmlns:a16="http://schemas.microsoft.com/office/drawing/2014/main" id="{59A46122-18A8-3C14-D327-2947333949C0}"/>
                </a:ext>
              </a:extLst>
            </p:cNvPr>
            <p:cNvSpPr/>
            <p:nvPr/>
          </p:nvSpPr>
          <p:spPr>
            <a:xfrm>
              <a:off x="-655231" y="5580386"/>
              <a:ext cx="2083566" cy="2083566"/>
            </a:xfrm>
            <a:prstGeom prst="arc">
              <a:avLst>
                <a:gd name="adj1" fmla="val 16200000"/>
                <a:gd name="adj2" fmla="val 19964814"/>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E59C608F-4A44-AFA8-B95E-E215094DF889}"/>
                </a:ext>
              </a:extLst>
            </p:cNvPr>
            <p:cNvCxnSpPr/>
            <p:nvPr/>
          </p:nvCxnSpPr>
          <p:spPr>
            <a:xfrm flipH="1">
              <a:off x="719094" y="5633369"/>
              <a:ext cx="471653" cy="0"/>
            </a:xfrm>
            <a:prstGeom prst="line">
              <a:avLst/>
            </a:prstGeom>
            <a:ln w="38100">
              <a:solidFill>
                <a:srgbClr val="000000"/>
              </a:solidFill>
              <a:head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B22248B-0809-0ABA-8D78-22B3E5568220}"/>
                </a:ext>
              </a:extLst>
            </p:cNvPr>
            <p:cNvSpPr txBox="1"/>
            <p:nvPr/>
          </p:nvSpPr>
          <p:spPr>
            <a:xfrm>
              <a:off x="238313" y="5794778"/>
              <a:ext cx="507832" cy="276999"/>
            </a:xfrm>
            <a:prstGeom prst="rect">
              <a:avLst/>
            </a:prstGeom>
            <a:noFill/>
            <a:ln>
              <a:solidFill>
                <a:schemeClr val="tx1"/>
              </a:solidFill>
            </a:ln>
          </p:spPr>
          <p:txBody>
            <a:bodyPr wrap="none" lIns="0" tIns="0" rIns="0" bIns="0" rtlCol="0">
              <a:spAutoFit/>
            </a:bodyPr>
            <a:lstStyle/>
            <a:p>
              <a:pPr algn="ctr"/>
              <a:r>
                <a:rPr lang="en-US" dirty="0"/>
                <a:t>SPS</a:t>
              </a:r>
              <a:endParaRPr lang="en-GB" dirty="0"/>
            </a:p>
          </p:txBody>
        </p:sp>
      </p:grpSp>
      <p:sp>
        <p:nvSpPr>
          <p:cNvPr id="3" name="Title 2">
            <a:extLst>
              <a:ext uri="{FF2B5EF4-FFF2-40B4-BE49-F238E27FC236}">
                <a16:creationId xmlns:a16="http://schemas.microsoft.com/office/drawing/2014/main" id="{033569BC-091F-DFD8-77E0-BF99293975EB}"/>
              </a:ext>
            </a:extLst>
          </p:cNvPr>
          <p:cNvSpPr>
            <a:spLocks noGrp="1"/>
          </p:cNvSpPr>
          <p:nvPr>
            <p:ph type="title"/>
          </p:nvPr>
        </p:nvSpPr>
        <p:spPr>
          <a:xfrm>
            <a:off x="407988" y="373593"/>
            <a:ext cx="11376025" cy="1065742"/>
          </a:xfrm>
        </p:spPr>
        <p:txBody>
          <a:bodyPr/>
          <a:lstStyle/>
          <a:p>
            <a:r>
              <a:rPr lang="en-US" dirty="0"/>
              <a:t>SEM detectors in North Area</a:t>
            </a:r>
            <a:br>
              <a:rPr lang="en-US" dirty="0"/>
            </a:br>
            <a:r>
              <a:rPr lang="en-US" sz="2400" dirty="0"/>
              <a:t>	</a:t>
            </a:r>
            <a:endParaRPr lang="en-GB" dirty="0"/>
          </a:p>
        </p:txBody>
      </p:sp>
      <p:sp>
        <p:nvSpPr>
          <p:cNvPr id="4" name="Date Placeholder 3">
            <a:extLst>
              <a:ext uri="{FF2B5EF4-FFF2-40B4-BE49-F238E27FC236}">
                <a16:creationId xmlns:a16="http://schemas.microsoft.com/office/drawing/2014/main" id="{0DAF8A9F-7A20-DED6-A730-5920B782B29D}"/>
              </a:ext>
            </a:extLst>
          </p:cNvPr>
          <p:cNvSpPr>
            <a:spLocks noGrp="1"/>
          </p:cNvSpPr>
          <p:nvPr>
            <p:ph type="dt" sz="half" idx="10"/>
          </p:nvPr>
        </p:nvSpPr>
        <p:spPr/>
        <p:txBody>
          <a:bodyPr/>
          <a:lstStyle/>
          <a:p>
            <a:r>
              <a:rPr lang="de-DE" dirty="0"/>
              <a:t>13.02.2024</a:t>
            </a:r>
            <a:endParaRPr lang="en-US" dirty="0"/>
          </a:p>
        </p:txBody>
      </p:sp>
      <p:sp>
        <p:nvSpPr>
          <p:cNvPr id="5" name="Footer Placeholder 4">
            <a:extLst>
              <a:ext uri="{FF2B5EF4-FFF2-40B4-BE49-F238E27FC236}">
                <a16:creationId xmlns:a16="http://schemas.microsoft.com/office/drawing/2014/main" id="{B3BEC8CC-D296-67BB-E5A2-169511A3FF1F}"/>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6" name="Slide Number Placeholder 5">
            <a:extLst>
              <a:ext uri="{FF2B5EF4-FFF2-40B4-BE49-F238E27FC236}">
                <a16:creationId xmlns:a16="http://schemas.microsoft.com/office/drawing/2014/main" id="{C2936255-C88C-7DF0-7788-E91A9B340789}"/>
              </a:ext>
            </a:extLst>
          </p:cNvPr>
          <p:cNvSpPr>
            <a:spLocks noGrp="1"/>
          </p:cNvSpPr>
          <p:nvPr>
            <p:ph type="sldNum" sz="quarter" idx="12"/>
          </p:nvPr>
        </p:nvSpPr>
        <p:spPr/>
        <p:txBody>
          <a:bodyPr/>
          <a:lstStyle/>
          <a:p>
            <a:fld id="{36B5EA5A-BC32-A742-B11B-8E7414D5B535}" type="slidenum">
              <a:rPr lang="en-US" smtClean="0"/>
              <a:pPr/>
              <a:t>3</a:t>
            </a:fld>
            <a:endParaRPr lang="en-US" dirty="0"/>
          </a:p>
        </p:txBody>
      </p:sp>
      <p:sp>
        <p:nvSpPr>
          <p:cNvPr id="12" name="Content Placeholder 4">
            <a:extLst>
              <a:ext uri="{FF2B5EF4-FFF2-40B4-BE49-F238E27FC236}">
                <a16:creationId xmlns:a16="http://schemas.microsoft.com/office/drawing/2014/main" id="{BF7EB667-7DD2-3141-9A25-3D6C039C19AC}"/>
              </a:ext>
            </a:extLst>
          </p:cNvPr>
          <p:cNvSpPr>
            <a:spLocks noGrp="1"/>
          </p:cNvSpPr>
          <p:nvPr>
            <p:ph idx="1"/>
          </p:nvPr>
        </p:nvSpPr>
        <p:spPr>
          <a:xfrm>
            <a:off x="407989" y="1052736"/>
            <a:ext cx="11376024" cy="5148039"/>
          </a:xfrm>
        </p:spPr>
        <p:txBody>
          <a:bodyPr/>
          <a:lstStyle/>
          <a:p>
            <a:pPr marL="342900" indent="-342900">
              <a:spcBef>
                <a:spcPts val="400"/>
              </a:spcBef>
              <a:buFont typeface="Arial" panose="020B0604020202020204" pitchFamily="34" charset="0"/>
              <a:buChar char="•"/>
            </a:pPr>
            <a:r>
              <a:rPr lang="en-US" dirty="0"/>
              <a:t>The TT20 primary line extraction protons from SPS to the North Area is covered with SEM detectors such that at all points the intensity can be reasonably known</a:t>
            </a:r>
          </a:p>
          <a:p>
            <a:pPr marL="666900" lvl="1" indent="-342900">
              <a:spcBef>
                <a:spcPts val="400"/>
              </a:spcBef>
              <a:buFont typeface="Arial" panose="020B0604020202020204" pitchFamily="34" charset="0"/>
              <a:buChar char="•"/>
            </a:pPr>
            <a:r>
              <a:rPr lang="en-US" dirty="0"/>
              <a:t>Extraction to North Area from SPS features two splitters (S1, S2)</a:t>
            </a:r>
          </a:p>
          <a:p>
            <a:pPr marL="666900" lvl="1" indent="-342900">
              <a:spcBef>
                <a:spcPts val="400"/>
              </a:spcBef>
              <a:buFont typeface="Arial" panose="020B0604020202020204" pitchFamily="34" charset="0"/>
              <a:buChar char="•"/>
            </a:pPr>
            <a:r>
              <a:rPr lang="en-US" dirty="0"/>
              <a:t>Two SEMs in the upstream section</a:t>
            </a:r>
          </a:p>
          <a:p>
            <a:pPr marL="666900" lvl="1" indent="-342900">
              <a:spcBef>
                <a:spcPts val="400"/>
              </a:spcBef>
              <a:buFont typeface="Arial" panose="020B0604020202020204" pitchFamily="34" charset="0"/>
              <a:buChar char="•"/>
            </a:pPr>
            <a:r>
              <a:rPr lang="en-US" dirty="0"/>
              <a:t>SEM before and after each splitter</a:t>
            </a:r>
          </a:p>
          <a:p>
            <a:pPr marL="666900" lvl="1" indent="-342900">
              <a:spcBef>
                <a:spcPts val="400"/>
              </a:spcBef>
              <a:buFont typeface="Arial" panose="020B0604020202020204" pitchFamily="34" charset="0"/>
              <a:buChar char="•"/>
            </a:pPr>
            <a:r>
              <a:rPr lang="en-US" dirty="0"/>
              <a:t>One SEM upstream (40-50m) before each target</a:t>
            </a:r>
          </a:p>
          <a:p>
            <a:pPr marL="666900" lvl="1" indent="-342900">
              <a:spcBef>
                <a:spcPts val="400"/>
              </a:spcBef>
              <a:buFont typeface="Arial" panose="020B0604020202020204" pitchFamily="34" charset="0"/>
              <a:buChar char="•"/>
            </a:pPr>
            <a:r>
              <a:rPr lang="en-US" dirty="0"/>
              <a:t>Two SEMs in each target station (one in T10)</a:t>
            </a:r>
          </a:p>
          <a:p>
            <a:pPr marL="990900" lvl="2" indent="-342900">
              <a:spcBef>
                <a:spcPts val="400"/>
              </a:spcBef>
            </a:pPr>
            <a:r>
              <a:rPr lang="en-US" dirty="0"/>
              <a:t>TBIU (Target Beam Instrumentation Upstream) </a:t>
            </a:r>
          </a:p>
          <a:p>
            <a:pPr marL="990900" lvl="2" indent="-342900">
              <a:spcBef>
                <a:spcPts val="400"/>
              </a:spcBef>
            </a:pPr>
            <a:r>
              <a:rPr lang="en-US" dirty="0"/>
              <a:t>TBID (Target Beam Instrumentation Downstream)</a:t>
            </a:r>
          </a:p>
          <a:p>
            <a:pPr marL="666900" lvl="1" indent="-342900">
              <a:spcBef>
                <a:spcPts val="400"/>
              </a:spcBef>
              <a:buFont typeface="Arial" panose="020B0604020202020204" pitchFamily="34" charset="0"/>
              <a:buChar char="•"/>
            </a:pPr>
            <a:endParaRPr lang="en-US" dirty="0"/>
          </a:p>
          <a:p>
            <a:pPr marL="666900" lvl="1" indent="-342900">
              <a:spcBef>
                <a:spcPts val="400"/>
              </a:spcBef>
              <a:buFont typeface="Arial" panose="020B0604020202020204" pitchFamily="34" charset="0"/>
              <a:buChar char="•"/>
            </a:pPr>
            <a:endParaRPr lang="en-US" dirty="0"/>
          </a:p>
        </p:txBody>
      </p:sp>
    </p:spTree>
    <p:extLst>
      <p:ext uri="{BB962C8B-B14F-4D97-AF65-F5344CB8AC3E}">
        <p14:creationId xmlns:p14="http://schemas.microsoft.com/office/powerpoint/2010/main" val="2602618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25187B-0937-3B9B-8551-BE0DB91CF477}"/>
              </a:ext>
            </a:extLst>
          </p:cNvPr>
          <p:cNvPicPr>
            <a:picLocks noChangeAspect="1"/>
          </p:cNvPicPr>
          <p:nvPr/>
        </p:nvPicPr>
        <p:blipFill>
          <a:blip r:embed="rId3"/>
          <a:stretch>
            <a:fillRect/>
          </a:stretch>
        </p:blipFill>
        <p:spPr>
          <a:xfrm>
            <a:off x="7281256" y="3594173"/>
            <a:ext cx="3964549" cy="2705627"/>
          </a:xfrm>
          <a:prstGeom prst="rect">
            <a:avLst/>
          </a:prstGeom>
        </p:spPr>
      </p:pic>
      <p:pic>
        <p:nvPicPr>
          <p:cNvPr id="8" name="Picture 7">
            <a:extLst>
              <a:ext uri="{FF2B5EF4-FFF2-40B4-BE49-F238E27FC236}">
                <a16:creationId xmlns:a16="http://schemas.microsoft.com/office/drawing/2014/main" id="{DCA8FE7B-1388-5A33-BFC1-FFEC62A3E638}"/>
              </a:ext>
            </a:extLst>
          </p:cNvPr>
          <p:cNvPicPr>
            <a:picLocks noChangeAspect="1"/>
          </p:cNvPicPr>
          <p:nvPr/>
        </p:nvPicPr>
        <p:blipFill>
          <a:blip r:embed="rId4"/>
          <a:stretch>
            <a:fillRect/>
          </a:stretch>
        </p:blipFill>
        <p:spPr>
          <a:xfrm>
            <a:off x="6234743" y="647663"/>
            <a:ext cx="3053504" cy="2083975"/>
          </a:xfrm>
          <a:prstGeom prst="rect">
            <a:avLst/>
          </a:prstGeom>
        </p:spPr>
      </p:pic>
      <p:pic>
        <p:nvPicPr>
          <p:cNvPr id="10" name="Picture 9">
            <a:extLst>
              <a:ext uri="{FF2B5EF4-FFF2-40B4-BE49-F238E27FC236}">
                <a16:creationId xmlns:a16="http://schemas.microsoft.com/office/drawing/2014/main" id="{68391BE1-7A73-09D8-4768-0653ECF6E2CB}"/>
              </a:ext>
            </a:extLst>
          </p:cNvPr>
          <p:cNvPicPr>
            <a:picLocks noChangeAspect="1"/>
          </p:cNvPicPr>
          <p:nvPr/>
        </p:nvPicPr>
        <p:blipFill>
          <a:blip r:embed="rId5"/>
          <a:stretch>
            <a:fillRect/>
          </a:stretch>
        </p:blipFill>
        <p:spPr>
          <a:xfrm>
            <a:off x="9085047" y="637949"/>
            <a:ext cx="3059625" cy="2088057"/>
          </a:xfrm>
          <a:prstGeom prst="rect">
            <a:avLst/>
          </a:prstGeom>
        </p:spPr>
      </p:pic>
      <p:sp>
        <p:nvSpPr>
          <p:cNvPr id="2" name="Date Placeholder 1">
            <a:extLst>
              <a:ext uri="{FF2B5EF4-FFF2-40B4-BE49-F238E27FC236}">
                <a16:creationId xmlns:a16="http://schemas.microsoft.com/office/drawing/2014/main" id="{B16054F7-DC70-8764-FB61-910A94C98768}"/>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504A434D-B4BB-C171-77DC-5C9AACC27939}"/>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DBE3EF0D-319B-7516-F7BD-9FA7E71FB4F3}"/>
              </a:ext>
            </a:extLst>
          </p:cNvPr>
          <p:cNvSpPr>
            <a:spLocks noGrp="1"/>
          </p:cNvSpPr>
          <p:nvPr>
            <p:ph type="sldNum" sz="quarter" idx="12"/>
          </p:nvPr>
        </p:nvSpPr>
        <p:spPr/>
        <p:txBody>
          <a:bodyPr/>
          <a:lstStyle/>
          <a:p>
            <a:fld id="{36B5EA5A-BC32-A742-B11B-8E7414D5B535}" type="slidenum">
              <a:rPr lang="en-US" smtClean="0"/>
              <a:pPr/>
              <a:t>4</a:t>
            </a:fld>
            <a:endParaRPr lang="en-US" dirty="0"/>
          </a:p>
        </p:txBody>
      </p:sp>
      <p:sp>
        <p:nvSpPr>
          <p:cNvPr id="6" name="Title 5">
            <a:extLst>
              <a:ext uri="{FF2B5EF4-FFF2-40B4-BE49-F238E27FC236}">
                <a16:creationId xmlns:a16="http://schemas.microsoft.com/office/drawing/2014/main" id="{14A17CDE-08A5-F7BF-2E61-C6CCDE5566C1}"/>
              </a:ext>
            </a:extLst>
          </p:cNvPr>
          <p:cNvSpPr>
            <a:spLocks noGrp="1"/>
          </p:cNvSpPr>
          <p:nvPr>
            <p:ph type="title"/>
          </p:nvPr>
        </p:nvSpPr>
        <p:spPr>
          <a:xfrm>
            <a:off x="407988" y="373593"/>
            <a:ext cx="11736684" cy="535127"/>
          </a:xfrm>
        </p:spPr>
        <p:txBody>
          <a:bodyPr/>
          <a:lstStyle/>
          <a:p>
            <a:r>
              <a:rPr lang="en-US" dirty="0"/>
              <a:t>SEM detectors and the difficulty of absolute intensity</a:t>
            </a:r>
            <a:endParaRPr lang="en-GB" dirty="0"/>
          </a:p>
        </p:txBody>
      </p:sp>
      <p:sp>
        <p:nvSpPr>
          <p:cNvPr id="7" name="Content Placeholder 4">
            <a:extLst>
              <a:ext uri="{FF2B5EF4-FFF2-40B4-BE49-F238E27FC236}">
                <a16:creationId xmlns:a16="http://schemas.microsoft.com/office/drawing/2014/main" id="{F2666CAB-6E5A-7F55-5E50-3F38FF923DEE}"/>
              </a:ext>
            </a:extLst>
          </p:cNvPr>
          <p:cNvSpPr>
            <a:spLocks noGrp="1"/>
          </p:cNvSpPr>
          <p:nvPr>
            <p:ph idx="1"/>
          </p:nvPr>
        </p:nvSpPr>
        <p:spPr>
          <a:xfrm>
            <a:off x="407989" y="1052736"/>
            <a:ext cx="11376024" cy="5148039"/>
          </a:xfrm>
        </p:spPr>
        <p:txBody>
          <a:bodyPr/>
          <a:lstStyle/>
          <a:p>
            <a:pPr marL="342900" indent="-342900">
              <a:spcBef>
                <a:spcPts val="400"/>
              </a:spcBef>
              <a:buFont typeface="Arial" panose="020B0604020202020204" pitchFamily="34" charset="0"/>
              <a:buChar char="•"/>
            </a:pPr>
            <a:r>
              <a:rPr lang="en-US" dirty="0"/>
              <a:t>Long-standing uncertainty on NA intensity</a:t>
            </a:r>
          </a:p>
          <a:p>
            <a:pPr marL="666900" lvl="1" indent="-342900">
              <a:spcBef>
                <a:spcPts val="400"/>
              </a:spcBef>
              <a:buFont typeface="Arial" panose="020B0604020202020204" pitchFamily="34" charset="0"/>
              <a:buChar char="•"/>
            </a:pPr>
            <a:r>
              <a:rPr lang="en-US" dirty="0"/>
              <a:t>Last calibration &gt;20 years ago (?) </a:t>
            </a:r>
          </a:p>
          <a:p>
            <a:pPr marL="666900" lvl="1" indent="-342900">
              <a:spcBef>
                <a:spcPts val="400"/>
              </a:spcBef>
              <a:buFont typeface="Arial" panose="020B0604020202020204" pitchFamily="34" charset="0"/>
              <a:buChar char="•"/>
            </a:pPr>
            <a:r>
              <a:rPr lang="en-US" dirty="0"/>
              <a:t>Expected ~10%, to have a few % would be good</a:t>
            </a:r>
          </a:p>
          <a:p>
            <a:pPr marL="2400300" lvl="4" indent="-342900">
              <a:spcBef>
                <a:spcPts val="400"/>
              </a:spcBef>
            </a:pPr>
            <a:endParaRPr lang="en-US" dirty="0"/>
          </a:p>
          <a:p>
            <a:pPr marL="342900" indent="-342900">
              <a:spcBef>
                <a:spcPts val="400"/>
              </a:spcBef>
              <a:buFont typeface="Arial" panose="020B0604020202020204" pitchFamily="34" charset="0"/>
              <a:buChar char="•"/>
            </a:pPr>
            <a:r>
              <a:rPr lang="en-US" dirty="0"/>
              <a:t>Observed since many years</a:t>
            </a:r>
          </a:p>
          <a:p>
            <a:pPr marL="666900" lvl="1" indent="-342900">
              <a:spcBef>
                <a:spcPts val="400"/>
              </a:spcBef>
              <a:buFont typeface="Arial" panose="020B0604020202020204" pitchFamily="34" charset="0"/>
              <a:buChar char="•"/>
            </a:pPr>
            <a:r>
              <a:rPr lang="en-US" dirty="0"/>
              <a:t>SEM intensity != SPS BCT intensity</a:t>
            </a:r>
          </a:p>
          <a:p>
            <a:pPr marL="666900" lvl="1" indent="-342900">
              <a:spcBef>
                <a:spcPts val="400"/>
              </a:spcBef>
              <a:buFont typeface="Arial" panose="020B0604020202020204" pitchFamily="34" charset="0"/>
              <a:buChar char="•"/>
            </a:pPr>
            <a:r>
              <a:rPr lang="en-US" dirty="0"/>
              <a:t>Unstable over year and from year to year</a:t>
            </a:r>
          </a:p>
          <a:p>
            <a:pPr marL="666900" lvl="1" indent="-342900">
              <a:spcBef>
                <a:spcPts val="400"/>
              </a:spcBef>
              <a:buFont typeface="Arial" panose="020B0604020202020204" pitchFamily="34" charset="0"/>
              <a:buChar char="•"/>
            </a:pPr>
            <a:r>
              <a:rPr lang="en-US" dirty="0"/>
              <a:t>Not clear what part is the monitor and what part is losses</a:t>
            </a:r>
          </a:p>
          <a:p>
            <a:pPr marL="666900" lvl="1" indent="-342900">
              <a:spcBef>
                <a:spcPts val="400"/>
              </a:spcBef>
              <a:buFont typeface="Arial" panose="020B0604020202020204" pitchFamily="34" charset="0"/>
              <a:buChar char="•"/>
            </a:pPr>
            <a:r>
              <a:rPr lang="en-US" dirty="0"/>
              <a:t>Displayed most upstream monitor in TT20 (210279, two foils)</a:t>
            </a:r>
          </a:p>
          <a:p>
            <a:pPr marL="2400300" lvl="4" indent="-342900">
              <a:spcBef>
                <a:spcPts val="400"/>
              </a:spcBef>
            </a:pPr>
            <a:endParaRPr lang="en-US" dirty="0"/>
          </a:p>
          <a:p>
            <a:pPr marL="342900" indent="-342900">
              <a:spcBef>
                <a:spcPts val="400"/>
              </a:spcBef>
              <a:buFont typeface="Arial" panose="020B0604020202020204" pitchFamily="34" charset="0"/>
              <a:buChar char="•"/>
            </a:pPr>
            <a:r>
              <a:rPr lang="en-US" dirty="0"/>
              <a:t>Gathering experience in diagnostics</a:t>
            </a:r>
          </a:p>
          <a:p>
            <a:pPr marL="666900" lvl="1" indent="-342900">
              <a:spcBef>
                <a:spcPts val="400"/>
              </a:spcBef>
              <a:buFont typeface="Arial" panose="020B0604020202020204" pitchFamily="34" charset="0"/>
              <a:buChar char="•"/>
            </a:pPr>
            <a:r>
              <a:rPr lang="en-US" dirty="0"/>
              <a:t>Analyze data from all SEM monitors in North Area</a:t>
            </a:r>
          </a:p>
          <a:p>
            <a:pPr marL="666900" lvl="1" indent="-342900">
              <a:spcBef>
                <a:spcPts val="400"/>
              </a:spcBef>
              <a:buFont typeface="Arial" panose="020B0604020202020204" pitchFamily="34" charset="0"/>
              <a:buChar char="•"/>
            </a:pPr>
            <a:r>
              <a:rPr lang="en-US" dirty="0"/>
              <a:t>Compare monitors with each other</a:t>
            </a:r>
          </a:p>
          <a:p>
            <a:pPr marL="666900" lvl="1" indent="-342900">
              <a:spcBef>
                <a:spcPts val="400"/>
              </a:spcBef>
              <a:buFont typeface="Arial" panose="020B0604020202020204" pitchFamily="34" charset="0"/>
              <a:buChar char="•"/>
            </a:pPr>
            <a:r>
              <a:rPr lang="en-US" dirty="0"/>
              <a:t>Develop the diagnostics that will lead to </a:t>
            </a:r>
            <a:br>
              <a:rPr lang="en-US" dirty="0"/>
            </a:br>
            <a:r>
              <a:rPr lang="en-US" dirty="0"/>
              <a:t>a strategy for addressing the issues</a:t>
            </a:r>
          </a:p>
          <a:p>
            <a:pPr marL="342900" indent="-342900">
              <a:spcBef>
                <a:spcPts val="400"/>
              </a:spcBef>
              <a:buFont typeface="Arial" panose="020B0604020202020204" pitchFamily="34" charset="0"/>
              <a:buChar char="•"/>
            </a:pPr>
            <a:endParaRPr lang="en-US" dirty="0"/>
          </a:p>
          <a:p>
            <a:pPr marL="666900" lvl="1" indent="-342900">
              <a:spcBef>
                <a:spcPts val="400"/>
              </a:spcBef>
              <a:buFont typeface="Arial" panose="020B0604020202020204" pitchFamily="34" charset="0"/>
              <a:buChar char="•"/>
            </a:pPr>
            <a:endParaRPr lang="en-US" dirty="0"/>
          </a:p>
          <a:p>
            <a:pPr marL="666900" lvl="1" indent="-342900">
              <a:spcBef>
                <a:spcPts val="400"/>
              </a:spcBef>
              <a:buFont typeface="Arial" panose="020B0604020202020204" pitchFamily="34" charset="0"/>
              <a:buChar char="•"/>
            </a:pPr>
            <a:endParaRPr lang="en-US" dirty="0"/>
          </a:p>
        </p:txBody>
      </p:sp>
      <p:graphicFrame>
        <p:nvGraphicFramePr>
          <p:cNvPr id="15" name="Table 15">
            <a:extLst>
              <a:ext uri="{FF2B5EF4-FFF2-40B4-BE49-F238E27FC236}">
                <a16:creationId xmlns:a16="http://schemas.microsoft.com/office/drawing/2014/main" id="{CCA4391B-BA37-42B9-28BD-D77E7BF545B4}"/>
              </a:ext>
            </a:extLst>
          </p:cNvPr>
          <p:cNvGraphicFramePr>
            <a:graphicFrameLocks noGrp="1"/>
          </p:cNvGraphicFramePr>
          <p:nvPr>
            <p:extLst>
              <p:ext uri="{D42A27DB-BD31-4B8C-83A1-F6EECF244321}">
                <p14:modId xmlns:p14="http://schemas.microsoft.com/office/powerpoint/2010/main" val="2726035237"/>
              </p:ext>
            </p:extLst>
          </p:nvPr>
        </p:nvGraphicFramePr>
        <p:xfrm>
          <a:off x="7688088" y="2734087"/>
          <a:ext cx="3122604" cy="1097280"/>
        </p:xfrm>
        <a:graphic>
          <a:graphicData uri="http://schemas.openxmlformats.org/drawingml/2006/table">
            <a:tbl>
              <a:tblPr firstRow="1" bandRow="1">
                <a:tableStyleId>{8EC20E35-A176-4012-BC5E-935CFFF8708E}</a:tableStyleId>
              </a:tblPr>
              <a:tblGrid>
                <a:gridCol w="529256">
                  <a:extLst>
                    <a:ext uri="{9D8B030D-6E8A-4147-A177-3AD203B41FA5}">
                      <a16:colId xmlns:a16="http://schemas.microsoft.com/office/drawing/2014/main" val="3184152995"/>
                    </a:ext>
                  </a:extLst>
                </a:gridCol>
                <a:gridCol w="1286110">
                  <a:extLst>
                    <a:ext uri="{9D8B030D-6E8A-4147-A177-3AD203B41FA5}">
                      <a16:colId xmlns:a16="http://schemas.microsoft.com/office/drawing/2014/main" val="1416555201"/>
                    </a:ext>
                  </a:extLst>
                </a:gridCol>
                <a:gridCol w="1307238">
                  <a:extLst>
                    <a:ext uri="{9D8B030D-6E8A-4147-A177-3AD203B41FA5}">
                      <a16:colId xmlns:a16="http://schemas.microsoft.com/office/drawing/2014/main" val="2891986690"/>
                    </a:ext>
                  </a:extLst>
                </a:gridCol>
              </a:tblGrid>
              <a:tr h="273778">
                <a:tc>
                  <a:txBody>
                    <a:bodyPr/>
                    <a:lstStyle/>
                    <a:p>
                      <a:endParaRPr lang="en-GB" sz="1200" dirty="0"/>
                    </a:p>
                  </a:txBody>
                  <a:tcPr/>
                </a:tc>
                <a:tc>
                  <a:txBody>
                    <a:bodyPr/>
                    <a:lstStyle/>
                    <a:p>
                      <a:pPr algn="ctr"/>
                      <a:r>
                        <a:rPr lang="en-US" sz="1200" dirty="0"/>
                        <a:t>Slope foil A</a:t>
                      </a:r>
                      <a:endParaRPr lang="en-GB" sz="1200" dirty="0"/>
                    </a:p>
                  </a:txBody>
                  <a:tcPr/>
                </a:tc>
                <a:tc>
                  <a:txBody>
                    <a:bodyPr/>
                    <a:lstStyle/>
                    <a:p>
                      <a:pPr algn="ctr"/>
                      <a:r>
                        <a:rPr lang="en-US" sz="1200" dirty="0"/>
                        <a:t>Slope foil B</a:t>
                      </a:r>
                      <a:endParaRPr lang="en-GB" sz="1200" dirty="0"/>
                    </a:p>
                  </a:txBody>
                  <a:tcPr/>
                </a:tc>
                <a:extLst>
                  <a:ext uri="{0D108BD9-81ED-4DB2-BD59-A6C34878D82A}">
                    <a16:rowId xmlns:a16="http://schemas.microsoft.com/office/drawing/2014/main" val="2833362091"/>
                  </a:ext>
                </a:extLst>
              </a:tr>
              <a:tr h="273778">
                <a:tc>
                  <a:txBody>
                    <a:bodyPr/>
                    <a:lstStyle/>
                    <a:p>
                      <a:r>
                        <a:rPr lang="en-US" sz="1200" dirty="0"/>
                        <a:t>2021</a:t>
                      </a:r>
                      <a:endParaRPr lang="en-GB" sz="1200" dirty="0"/>
                    </a:p>
                  </a:txBody>
                  <a:tcPr/>
                </a:tc>
                <a:tc>
                  <a:txBody>
                    <a:bodyPr/>
                    <a:lstStyle/>
                    <a:p>
                      <a:pPr algn="ctr"/>
                      <a:r>
                        <a:rPr lang="en-US" sz="1200" dirty="0"/>
                        <a:t>0.569 +/- 0.005</a:t>
                      </a:r>
                      <a:endParaRPr lang="en-GB" sz="1200" dirty="0"/>
                    </a:p>
                  </a:txBody>
                  <a:tcPr/>
                </a:tc>
                <a:tc>
                  <a:txBody>
                    <a:bodyPr/>
                    <a:lstStyle/>
                    <a:p>
                      <a:pPr algn="ctr"/>
                      <a:r>
                        <a:rPr lang="en-US" sz="1200" dirty="0"/>
                        <a:t>0.690 +/- 0.004</a:t>
                      </a:r>
                      <a:endParaRPr lang="en-GB" sz="1200" dirty="0"/>
                    </a:p>
                  </a:txBody>
                  <a:tcPr/>
                </a:tc>
                <a:extLst>
                  <a:ext uri="{0D108BD9-81ED-4DB2-BD59-A6C34878D82A}">
                    <a16:rowId xmlns:a16="http://schemas.microsoft.com/office/drawing/2014/main" val="2811553402"/>
                  </a:ext>
                </a:extLst>
              </a:tr>
              <a:tr h="273778">
                <a:tc>
                  <a:txBody>
                    <a:bodyPr/>
                    <a:lstStyle/>
                    <a:p>
                      <a:r>
                        <a:rPr lang="en-US" sz="1200" dirty="0"/>
                        <a:t>2022</a:t>
                      </a:r>
                      <a:endParaRPr lang="en-GB" sz="1200" dirty="0"/>
                    </a:p>
                  </a:txBody>
                  <a:tcPr/>
                </a:tc>
                <a:tc>
                  <a:txBody>
                    <a:bodyPr/>
                    <a:lstStyle/>
                    <a:p>
                      <a:pPr algn="ctr"/>
                      <a:r>
                        <a:rPr lang="en-US" sz="1200" dirty="0"/>
                        <a:t>0.634 +/- 0.003</a:t>
                      </a:r>
                      <a:endParaRPr lang="en-GB" sz="1200" dirty="0"/>
                    </a:p>
                  </a:txBody>
                  <a:tcPr/>
                </a:tc>
                <a:tc>
                  <a:txBody>
                    <a:bodyPr/>
                    <a:lstStyle/>
                    <a:p>
                      <a:pPr algn="ctr"/>
                      <a:r>
                        <a:rPr lang="en-US" sz="1200" dirty="0"/>
                        <a:t>0.731 +/- 0.003</a:t>
                      </a:r>
                      <a:endParaRPr lang="en-GB" sz="1200" dirty="0"/>
                    </a:p>
                  </a:txBody>
                  <a:tcPr/>
                </a:tc>
                <a:extLst>
                  <a:ext uri="{0D108BD9-81ED-4DB2-BD59-A6C34878D82A}">
                    <a16:rowId xmlns:a16="http://schemas.microsoft.com/office/drawing/2014/main" val="2893346446"/>
                  </a:ext>
                </a:extLst>
              </a:tr>
              <a:tr h="273778">
                <a:tc>
                  <a:txBody>
                    <a:bodyPr/>
                    <a:lstStyle/>
                    <a:p>
                      <a:r>
                        <a:rPr lang="en-US" sz="1200" dirty="0"/>
                        <a:t>2023</a:t>
                      </a:r>
                      <a:endParaRPr lang="en-GB" sz="1200" dirty="0"/>
                    </a:p>
                  </a:txBody>
                  <a:tcPr/>
                </a:tc>
                <a:tc>
                  <a:txBody>
                    <a:bodyPr/>
                    <a:lstStyle/>
                    <a:p>
                      <a:pPr algn="ctr"/>
                      <a:r>
                        <a:rPr lang="en-US" sz="1200" dirty="0"/>
                        <a:t>0.736 +/- 0.005</a:t>
                      </a:r>
                      <a:endParaRPr lang="en-GB" sz="1200" dirty="0"/>
                    </a:p>
                  </a:txBody>
                  <a:tcPr/>
                </a:tc>
                <a:tc>
                  <a:txBody>
                    <a:bodyPr/>
                    <a:lstStyle/>
                    <a:p>
                      <a:pPr algn="ctr"/>
                      <a:r>
                        <a:rPr lang="en-US" sz="1200" dirty="0"/>
                        <a:t>0.814 +/- 0.005</a:t>
                      </a:r>
                      <a:endParaRPr lang="en-GB" sz="1200" dirty="0"/>
                    </a:p>
                  </a:txBody>
                  <a:tcPr/>
                </a:tc>
                <a:extLst>
                  <a:ext uri="{0D108BD9-81ED-4DB2-BD59-A6C34878D82A}">
                    <a16:rowId xmlns:a16="http://schemas.microsoft.com/office/drawing/2014/main" val="1873368040"/>
                  </a:ext>
                </a:extLst>
              </a:tr>
            </a:tbl>
          </a:graphicData>
        </a:graphic>
      </p:graphicFrame>
      <p:cxnSp>
        <p:nvCxnSpPr>
          <p:cNvPr id="26" name="Straight Connector 25">
            <a:extLst>
              <a:ext uri="{FF2B5EF4-FFF2-40B4-BE49-F238E27FC236}">
                <a16:creationId xmlns:a16="http://schemas.microsoft.com/office/drawing/2014/main" id="{338B1390-3911-424C-8825-B8D2CF256152}"/>
              </a:ext>
            </a:extLst>
          </p:cNvPr>
          <p:cNvCxnSpPr/>
          <p:nvPr/>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BE05BD-E124-87E9-C158-C4E571838EC3}"/>
              </a:ext>
            </a:extLst>
          </p:cNvPr>
          <p:cNvSpPr txBox="1"/>
          <p:nvPr/>
        </p:nvSpPr>
        <p:spPr>
          <a:xfrm>
            <a:off x="6704110" y="974553"/>
            <a:ext cx="577146" cy="276999"/>
          </a:xfrm>
          <a:prstGeom prst="rect">
            <a:avLst/>
          </a:prstGeom>
          <a:noFill/>
        </p:spPr>
        <p:txBody>
          <a:bodyPr wrap="none" lIns="0" tIns="0" rIns="0" bIns="0" rtlCol="0">
            <a:spAutoFit/>
          </a:bodyPr>
          <a:lstStyle/>
          <a:p>
            <a:pPr algn="l"/>
            <a:r>
              <a:rPr lang="en-US" dirty="0"/>
              <a:t>Foil A</a:t>
            </a:r>
            <a:endParaRPr lang="en-GB" dirty="0"/>
          </a:p>
        </p:txBody>
      </p:sp>
      <p:sp>
        <p:nvSpPr>
          <p:cNvPr id="9" name="TextBox 8">
            <a:extLst>
              <a:ext uri="{FF2B5EF4-FFF2-40B4-BE49-F238E27FC236}">
                <a16:creationId xmlns:a16="http://schemas.microsoft.com/office/drawing/2014/main" id="{B1379D3F-3A5A-7460-18A5-08809FB6767C}"/>
              </a:ext>
            </a:extLst>
          </p:cNvPr>
          <p:cNvSpPr txBox="1"/>
          <p:nvPr/>
        </p:nvSpPr>
        <p:spPr>
          <a:xfrm>
            <a:off x="9572721" y="986903"/>
            <a:ext cx="589905" cy="276999"/>
          </a:xfrm>
          <a:prstGeom prst="rect">
            <a:avLst/>
          </a:prstGeom>
          <a:noFill/>
        </p:spPr>
        <p:txBody>
          <a:bodyPr wrap="none" lIns="0" tIns="0" rIns="0" bIns="0" rtlCol="0">
            <a:spAutoFit/>
          </a:bodyPr>
          <a:lstStyle/>
          <a:p>
            <a:pPr algn="l"/>
            <a:r>
              <a:rPr lang="en-US" dirty="0"/>
              <a:t>Foil B</a:t>
            </a:r>
            <a:endParaRPr lang="en-GB" dirty="0"/>
          </a:p>
        </p:txBody>
      </p:sp>
      <p:sp>
        <p:nvSpPr>
          <p:cNvPr id="11" name="TextBox 10">
            <a:extLst>
              <a:ext uri="{FF2B5EF4-FFF2-40B4-BE49-F238E27FC236}">
                <a16:creationId xmlns:a16="http://schemas.microsoft.com/office/drawing/2014/main" id="{20C2F668-D79F-C578-00D0-71BB22B9A220}"/>
              </a:ext>
            </a:extLst>
          </p:cNvPr>
          <p:cNvSpPr txBox="1"/>
          <p:nvPr/>
        </p:nvSpPr>
        <p:spPr>
          <a:xfrm rot="19776077">
            <a:off x="10530465" y="1510877"/>
            <a:ext cx="1154162" cy="276999"/>
          </a:xfrm>
          <a:prstGeom prst="rect">
            <a:avLst/>
          </a:prstGeom>
          <a:noFill/>
        </p:spPr>
        <p:txBody>
          <a:bodyPr wrap="none" lIns="0" tIns="0" rIns="0" bIns="0" rtlCol="0">
            <a:spAutoFit/>
          </a:bodyPr>
          <a:lstStyle/>
          <a:p>
            <a:pPr algn="l"/>
            <a:r>
              <a:rPr lang="en-US" dirty="0"/>
              <a:t>Preliminary</a:t>
            </a:r>
            <a:endParaRPr lang="en-GB" dirty="0"/>
          </a:p>
        </p:txBody>
      </p:sp>
      <p:sp>
        <p:nvSpPr>
          <p:cNvPr id="13" name="TextBox 12">
            <a:extLst>
              <a:ext uri="{FF2B5EF4-FFF2-40B4-BE49-F238E27FC236}">
                <a16:creationId xmlns:a16="http://schemas.microsoft.com/office/drawing/2014/main" id="{7938B8CF-7E07-DA67-FFEC-13B6D3420AA1}"/>
              </a:ext>
            </a:extLst>
          </p:cNvPr>
          <p:cNvSpPr txBox="1"/>
          <p:nvPr/>
        </p:nvSpPr>
        <p:spPr>
          <a:xfrm>
            <a:off x="9552384" y="5384249"/>
            <a:ext cx="1154162" cy="276999"/>
          </a:xfrm>
          <a:prstGeom prst="rect">
            <a:avLst/>
          </a:prstGeom>
          <a:noFill/>
        </p:spPr>
        <p:txBody>
          <a:bodyPr wrap="none" lIns="0" tIns="0" rIns="0" bIns="0" rtlCol="0">
            <a:spAutoFit/>
          </a:bodyPr>
          <a:lstStyle/>
          <a:p>
            <a:pPr algn="l"/>
            <a:r>
              <a:rPr lang="en-US" dirty="0"/>
              <a:t>Preliminary</a:t>
            </a:r>
            <a:endParaRPr lang="en-GB" dirty="0"/>
          </a:p>
        </p:txBody>
      </p:sp>
      <p:sp>
        <p:nvSpPr>
          <p:cNvPr id="14" name="TextBox 13">
            <a:extLst>
              <a:ext uri="{FF2B5EF4-FFF2-40B4-BE49-F238E27FC236}">
                <a16:creationId xmlns:a16="http://schemas.microsoft.com/office/drawing/2014/main" id="{44ADF856-10B9-481F-6E6A-6D330B4F3301}"/>
              </a:ext>
            </a:extLst>
          </p:cNvPr>
          <p:cNvSpPr txBox="1"/>
          <p:nvPr/>
        </p:nvSpPr>
        <p:spPr>
          <a:xfrm rot="19776077">
            <a:off x="8050721" y="1317625"/>
            <a:ext cx="1154162" cy="276999"/>
          </a:xfrm>
          <a:prstGeom prst="rect">
            <a:avLst/>
          </a:prstGeom>
          <a:noFill/>
        </p:spPr>
        <p:txBody>
          <a:bodyPr wrap="none" lIns="0" tIns="0" rIns="0" bIns="0" rtlCol="0">
            <a:spAutoFit/>
          </a:bodyPr>
          <a:lstStyle/>
          <a:p>
            <a:pPr algn="l"/>
            <a:r>
              <a:rPr lang="en-US" dirty="0"/>
              <a:t>Preliminary</a:t>
            </a:r>
            <a:endParaRPr lang="en-GB" dirty="0"/>
          </a:p>
        </p:txBody>
      </p:sp>
    </p:spTree>
    <p:extLst>
      <p:ext uri="{BB962C8B-B14F-4D97-AF65-F5344CB8AC3E}">
        <p14:creationId xmlns:p14="http://schemas.microsoft.com/office/powerpoint/2010/main" val="2025630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89803C-F84C-CB30-FAA4-21BF5DFF3C36}"/>
              </a:ext>
            </a:extLst>
          </p:cNvPr>
          <p:cNvPicPr>
            <a:picLocks noChangeAspect="1"/>
          </p:cNvPicPr>
          <p:nvPr/>
        </p:nvPicPr>
        <p:blipFill>
          <a:blip r:embed="rId3"/>
          <a:stretch>
            <a:fillRect/>
          </a:stretch>
        </p:blipFill>
        <p:spPr>
          <a:xfrm>
            <a:off x="8000013" y="164058"/>
            <a:ext cx="4104007" cy="2800800"/>
          </a:xfrm>
          <a:prstGeom prst="rect">
            <a:avLst/>
          </a:prstGeom>
        </p:spPr>
      </p:pic>
      <p:sp>
        <p:nvSpPr>
          <p:cNvPr id="2" name="Date Placeholder 1">
            <a:extLst>
              <a:ext uri="{FF2B5EF4-FFF2-40B4-BE49-F238E27FC236}">
                <a16:creationId xmlns:a16="http://schemas.microsoft.com/office/drawing/2014/main" id="{B16054F7-DC70-8764-FB61-910A94C98768}"/>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504A434D-B4BB-C171-77DC-5C9AACC27939}"/>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DBE3EF0D-319B-7516-F7BD-9FA7E71FB4F3}"/>
              </a:ext>
            </a:extLst>
          </p:cNvPr>
          <p:cNvSpPr>
            <a:spLocks noGrp="1"/>
          </p:cNvSpPr>
          <p:nvPr>
            <p:ph type="sldNum" sz="quarter" idx="12"/>
          </p:nvPr>
        </p:nvSpPr>
        <p:spPr/>
        <p:txBody>
          <a:bodyPr/>
          <a:lstStyle/>
          <a:p>
            <a:fld id="{36B5EA5A-BC32-A742-B11B-8E7414D5B535}" type="slidenum">
              <a:rPr lang="en-US" smtClean="0"/>
              <a:pPr/>
              <a:t>5</a:t>
            </a:fld>
            <a:endParaRPr lang="en-US" dirty="0"/>
          </a:p>
        </p:txBody>
      </p:sp>
      <p:sp>
        <p:nvSpPr>
          <p:cNvPr id="6" name="Title 5">
            <a:extLst>
              <a:ext uri="{FF2B5EF4-FFF2-40B4-BE49-F238E27FC236}">
                <a16:creationId xmlns:a16="http://schemas.microsoft.com/office/drawing/2014/main" id="{14A17CDE-08A5-F7BF-2E61-C6CCDE5566C1}"/>
              </a:ext>
            </a:extLst>
          </p:cNvPr>
          <p:cNvSpPr>
            <a:spLocks noGrp="1"/>
          </p:cNvSpPr>
          <p:nvPr>
            <p:ph type="title"/>
          </p:nvPr>
        </p:nvSpPr>
        <p:spPr/>
        <p:txBody>
          <a:bodyPr/>
          <a:lstStyle/>
          <a:p>
            <a:r>
              <a:rPr lang="en-US" dirty="0"/>
              <a:t>Damage to SEM foils</a:t>
            </a:r>
            <a:endParaRPr lang="en-GB" dirty="0"/>
          </a:p>
        </p:txBody>
      </p:sp>
      <p:sp>
        <p:nvSpPr>
          <p:cNvPr id="7" name="Content Placeholder 4">
            <a:extLst>
              <a:ext uri="{FF2B5EF4-FFF2-40B4-BE49-F238E27FC236}">
                <a16:creationId xmlns:a16="http://schemas.microsoft.com/office/drawing/2014/main" id="{F2666CAB-6E5A-7F55-5E50-3F38FF923DEE}"/>
              </a:ext>
            </a:extLst>
          </p:cNvPr>
          <p:cNvSpPr>
            <a:spLocks noGrp="1"/>
          </p:cNvSpPr>
          <p:nvPr>
            <p:ph idx="1"/>
          </p:nvPr>
        </p:nvSpPr>
        <p:spPr>
          <a:xfrm>
            <a:off x="407989" y="1052736"/>
            <a:ext cx="11376024" cy="5148039"/>
          </a:xfrm>
        </p:spPr>
        <p:txBody>
          <a:bodyPr/>
          <a:lstStyle/>
          <a:p>
            <a:pPr marL="342900" indent="-342900">
              <a:spcBef>
                <a:spcPts val="400"/>
              </a:spcBef>
              <a:buFont typeface="Arial" panose="020B0604020202020204" pitchFamily="34" charset="0"/>
              <a:buChar char="•"/>
            </a:pPr>
            <a:r>
              <a:rPr lang="en-US" dirty="0"/>
              <a:t>Year to year, the sensitivity of the foils</a:t>
            </a:r>
            <a:br>
              <a:rPr lang="en-US" dirty="0"/>
            </a:br>
            <a:r>
              <a:rPr lang="en-US" dirty="0"/>
              <a:t>seems to change</a:t>
            </a:r>
          </a:p>
          <a:p>
            <a:pPr marL="666900" lvl="1" indent="-342900">
              <a:spcBef>
                <a:spcPts val="400"/>
              </a:spcBef>
              <a:buFont typeface="Arial" panose="020B0604020202020204" pitchFamily="34" charset="0"/>
              <a:buChar char="•"/>
            </a:pPr>
            <a:r>
              <a:rPr lang="en-US" dirty="0"/>
              <a:t>Likely caused by small differences in hit position</a:t>
            </a:r>
          </a:p>
          <a:p>
            <a:pPr marL="666900" lvl="1" indent="-342900">
              <a:spcBef>
                <a:spcPts val="400"/>
              </a:spcBef>
              <a:buFont typeface="Arial" panose="020B0604020202020204" pitchFamily="34" charset="0"/>
              <a:buChar char="•"/>
            </a:pPr>
            <a:r>
              <a:rPr lang="en-US" dirty="0"/>
              <a:t>Each part of the foil has a different history</a:t>
            </a:r>
          </a:p>
          <a:p>
            <a:pPr marL="342900" indent="-342900">
              <a:spcBef>
                <a:spcPts val="400"/>
              </a:spcBef>
              <a:buFont typeface="Arial" panose="020B0604020202020204" pitchFamily="34" charset="0"/>
              <a:buChar char="•"/>
            </a:pPr>
            <a:r>
              <a:rPr lang="en-US" dirty="0"/>
              <a:t>Beam movement on target monitor (TBIU)</a:t>
            </a:r>
          </a:p>
          <a:p>
            <a:pPr marL="666900" lvl="1" indent="-342900">
              <a:spcBef>
                <a:spcPts val="400"/>
              </a:spcBef>
              <a:buFont typeface="Arial" panose="020B0604020202020204" pitchFamily="34" charset="0"/>
              <a:buChar char="•"/>
            </a:pPr>
            <a:r>
              <a:rPr lang="en-US" dirty="0"/>
              <a:t>Changing secondary momentum horizontally displaces beam on SEM</a:t>
            </a:r>
          </a:p>
          <a:p>
            <a:pPr marL="666900" lvl="1" indent="-342900">
              <a:spcBef>
                <a:spcPts val="400"/>
              </a:spcBef>
              <a:buFont typeface="Arial" panose="020B0604020202020204" pitchFamily="34" charset="0"/>
              <a:buChar char="•"/>
            </a:pPr>
            <a:r>
              <a:rPr lang="en-US" dirty="0"/>
              <a:t>Movement on SEM monitor can be ~2mm</a:t>
            </a:r>
          </a:p>
          <a:p>
            <a:pPr marL="666900" lvl="1" indent="-342900">
              <a:spcBef>
                <a:spcPts val="400"/>
              </a:spcBef>
              <a:buFont typeface="Arial" panose="020B0604020202020204" pitchFamily="34" charset="0"/>
              <a:buChar char="•"/>
            </a:pPr>
            <a:r>
              <a:rPr lang="en-US" dirty="0"/>
              <a:t>Spot size on T4 has </a:t>
            </a:r>
            <a:r>
              <a:rPr lang="el-GR" dirty="0"/>
              <a:t>σ</a:t>
            </a:r>
            <a:r>
              <a:rPr lang="en-US" baseline="-25000" dirty="0"/>
              <a:t>x</a:t>
            </a:r>
            <a:r>
              <a:rPr lang="en-US" dirty="0"/>
              <a:t> ~0.4mm (T2 likely similar) </a:t>
            </a:r>
          </a:p>
          <a:p>
            <a:pPr marL="342900" indent="-342900">
              <a:spcBef>
                <a:spcPts val="400"/>
              </a:spcBef>
              <a:buFont typeface="Arial" panose="020B0604020202020204" pitchFamily="34" charset="0"/>
              <a:buChar char="•"/>
            </a:pPr>
            <a:r>
              <a:rPr lang="en-US" dirty="0"/>
              <a:t>The SEMs in the target areas are likely not giving </a:t>
            </a:r>
            <a:br>
              <a:rPr lang="en-US" dirty="0"/>
            </a:br>
            <a:r>
              <a:rPr lang="en-US" dirty="0"/>
              <a:t>an accurate assessment of intensity</a:t>
            </a:r>
          </a:p>
          <a:p>
            <a:pPr marL="666900" lvl="1" indent="-342900">
              <a:spcBef>
                <a:spcPts val="400"/>
              </a:spcBef>
              <a:buFont typeface="Arial" panose="020B0604020202020204" pitchFamily="34" charset="0"/>
              <a:buChar char="•"/>
            </a:pPr>
            <a:r>
              <a:rPr lang="en-US" dirty="0"/>
              <a:t>Foils in TBIU more damaged than upstream</a:t>
            </a:r>
            <a:br>
              <a:rPr lang="en-US" dirty="0"/>
            </a:br>
            <a:r>
              <a:rPr lang="en-US" dirty="0"/>
              <a:t>due to small spot size (damage scales with area)</a:t>
            </a:r>
          </a:p>
          <a:p>
            <a:pPr marL="666900" lvl="1" indent="-342900">
              <a:spcBef>
                <a:spcPts val="400"/>
              </a:spcBef>
              <a:buFont typeface="Arial" panose="020B0604020202020204" pitchFamily="34" charset="0"/>
              <a:buChar char="•"/>
            </a:pPr>
            <a:r>
              <a:rPr lang="en-US" dirty="0"/>
              <a:t>Estimated intensities could be wrong by &gt;20%</a:t>
            </a:r>
          </a:p>
          <a:p>
            <a:pPr marL="666900" lvl="1" indent="-342900">
              <a:spcBef>
                <a:spcPts val="400"/>
              </a:spcBef>
              <a:buFont typeface="Arial" panose="020B0604020202020204" pitchFamily="34" charset="0"/>
              <a:buChar char="•"/>
            </a:pPr>
            <a:endParaRPr lang="en-US" dirty="0"/>
          </a:p>
        </p:txBody>
      </p:sp>
      <p:pic>
        <p:nvPicPr>
          <p:cNvPr id="16" name="Picture 15">
            <a:extLst>
              <a:ext uri="{FF2B5EF4-FFF2-40B4-BE49-F238E27FC236}">
                <a16:creationId xmlns:a16="http://schemas.microsoft.com/office/drawing/2014/main" id="{C02FC388-A311-3C78-F5A5-E92BCB94335C}"/>
              </a:ext>
            </a:extLst>
          </p:cNvPr>
          <p:cNvPicPr>
            <a:picLocks noChangeAspect="1"/>
          </p:cNvPicPr>
          <p:nvPr/>
        </p:nvPicPr>
        <p:blipFill>
          <a:blip r:embed="rId4"/>
          <a:stretch>
            <a:fillRect/>
          </a:stretch>
        </p:blipFill>
        <p:spPr>
          <a:xfrm>
            <a:off x="8000013" y="3208926"/>
            <a:ext cx="4104007" cy="2800800"/>
          </a:xfrm>
          <a:prstGeom prst="rect">
            <a:avLst/>
          </a:prstGeom>
        </p:spPr>
      </p:pic>
      <p:sp>
        <p:nvSpPr>
          <p:cNvPr id="9" name="TextBox 8">
            <a:extLst>
              <a:ext uri="{FF2B5EF4-FFF2-40B4-BE49-F238E27FC236}">
                <a16:creationId xmlns:a16="http://schemas.microsoft.com/office/drawing/2014/main" id="{8CE3DA75-0522-49DA-7C10-A422F8D0DC15}"/>
              </a:ext>
            </a:extLst>
          </p:cNvPr>
          <p:cNvSpPr txBox="1"/>
          <p:nvPr/>
        </p:nvSpPr>
        <p:spPr>
          <a:xfrm>
            <a:off x="8981967" y="3169523"/>
            <a:ext cx="2304157" cy="276999"/>
          </a:xfrm>
          <a:prstGeom prst="rect">
            <a:avLst/>
          </a:prstGeom>
          <a:noFill/>
        </p:spPr>
        <p:txBody>
          <a:bodyPr wrap="none" lIns="0" tIns="0" rIns="0" bIns="0" rtlCol="0">
            <a:spAutoFit/>
          </a:bodyPr>
          <a:lstStyle/>
          <a:p>
            <a:pPr algn="l"/>
            <a:r>
              <a:rPr lang="en-US" dirty="0"/>
              <a:t>T2 target TBIU (2022) </a:t>
            </a:r>
            <a:endParaRPr lang="en-GB" dirty="0"/>
          </a:p>
        </p:txBody>
      </p:sp>
      <p:sp>
        <p:nvSpPr>
          <p:cNvPr id="12" name="TextBox 11">
            <a:extLst>
              <a:ext uri="{FF2B5EF4-FFF2-40B4-BE49-F238E27FC236}">
                <a16:creationId xmlns:a16="http://schemas.microsoft.com/office/drawing/2014/main" id="{7650A785-DA84-320F-E9E7-A422FBBAB6FF}"/>
              </a:ext>
            </a:extLst>
          </p:cNvPr>
          <p:cNvSpPr txBox="1"/>
          <p:nvPr/>
        </p:nvSpPr>
        <p:spPr>
          <a:xfrm>
            <a:off x="8937959" y="84889"/>
            <a:ext cx="2188741" cy="276999"/>
          </a:xfrm>
          <a:prstGeom prst="rect">
            <a:avLst/>
          </a:prstGeom>
          <a:noFill/>
        </p:spPr>
        <p:txBody>
          <a:bodyPr wrap="none" lIns="0" tIns="0" rIns="0" bIns="0" rtlCol="0">
            <a:spAutoFit/>
          </a:bodyPr>
          <a:lstStyle/>
          <a:p>
            <a:pPr algn="l"/>
            <a:r>
              <a:rPr lang="en-US" dirty="0"/>
              <a:t>T10 target TBIU scan</a:t>
            </a:r>
            <a:endParaRPr lang="en-GB" dirty="0"/>
          </a:p>
        </p:txBody>
      </p:sp>
      <p:sp>
        <p:nvSpPr>
          <p:cNvPr id="5" name="TextBox 4">
            <a:extLst>
              <a:ext uri="{FF2B5EF4-FFF2-40B4-BE49-F238E27FC236}">
                <a16:creationId xmlns:a16="http://schemas.microsoft.com/office/drawing/2014/main" id="{C859D7BC-231A-04EF-67FE-B24E97CB0EE3}"/>
              </a:ext>
            </a:extLst>
          </p:cNvPr>
          <p:cNvSpPr txBox="1"/>
          <p:nvPr/>
        </p:nvSpPr>
        <p:spPr>
          <a:xfrm>
            <a:off x="10530465" y="2359387"/>
            <a:ext cx="1154162" cy="276999"/>
          </a:xfrm>
          <a:prstGeom prst="rect">
            <a:avLst/>
          </a:prstGeom>
          <a:noFill/>
        </p:spPr>
        <p:txBody>
          <a:bodyPr wrap="none" lIns="0" tIns="0" rIns="0" bIns="0" rtlCol="0">
            <a:spAutoFit/>
          </a:bodyPr>
          <a:lstStyle/>
          <a:p>
            <a:pPr algn="l"/>
            <a:r>
              <a:rPr lang="en-US" dirty="0"/>
              <a:t>Preliminary</a:t>
            </a:r>
            <a:endParaRPr lang="en-GB" dirty="0"/>
          </a:p>
        </p:txBody>
      </p:sp>
      <p:sp>
        <p:nvSpPr>
          <p:cNvPr id="10" name="TextBox 9">
            <a:extLst>
              <a:ext uri="{FF2B5EF4-FFF2-40B4-BE49-F238E27FC236}">
                <a16:creationId xmlns:a16="http://schemas.microsoft.com/office/drawing/2014/main" id="{74874DE4-E3EA-BEB3-A250-09F39DC25D2B}"/>
              </a:ext>
            </a:extLst>
          </p:cNvPr>
          <p:cNvSpPr txBox="1"/>
          <p:nvPr/>
        </p:nvSpPr>
        <p:spPr>
          <a:xfrm>
            <a:off x="10486454" y="5373216"/>
            <a:ext cx="1154162" cy="276999"/>
          </a:xfrm>
          <a:prstGeom prst="rect">
            <a:avLst/>
          </a:prstGeom>
          <a:noFill/>
        </p:spPr>
        <p:txBody>
          <a:bodyPr wrap="none" lIns="0" tIns="0" rIns="0" bIns="0" rtlCol="0">
            <a:spAutoFit/>
          </a:bodyPr>
          <a:lstStyle/>
          <a:p>
            <a:pPr algn="l"/>
            <a:r>
              <a:rPr lang="en-US" dirty="0"/>
              <a:t>Preliminary</a:t>
            </a:r>
            <a:endParaRPr lang="en-GB" dirty="0"/>
          </a:p>
        </p:txBody>
      </p:sp>
    </p:spTree>
    <p:extLst>
      <p:ext uri="{BB962C8B-B14F-4D97-AF65-F5344CB8AC3E}">
        <p14:creationId xmlns:p14="http://schemas.microsoft.com/office/powerpoint/2010/main" val="765276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980252-8FA7-DAB4-7FC2-72AFB41E729A}"/>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F2F2FE6D-FE66-0FF1-351A-D8892608A92B}"/>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C7957DEE-E1AE-2D64-663B-4C29C62E62D8}"/>
              </a:ext>
            </a:extLst>
          </p:cNvPr>
          <p:cNvSpPr>
            <a:spLocks noGrp="1"/>
          </p:cNvSpPr>
          <p:nvPr>
            <p:ph type="sldNum" sz="quarter" idx="12"/>
          </p:nvPr>
        </p:nvSpPr>
        <p:spPr/>
        <p:txBody>
          <a:bodyPr/>
          <a:lstStyle/>
          <a:p>
            <a:fld id="{36B5EA5A-BC32-A742-B11B-8E7414D5B535}" type="slidenum">
              <a:rPr lang="en-US" smtClean="0"/>
              <a:pPr/>
              <a:t>6</a:t>
            </a:fld>
            <a:endParaRPr lang="en-US" dirty="0"/>
          </a:p>
        </p:txBody>
      </p:sp>
      <p:sp>
        <p:nvSpPr>
          <p:cNvPr id="5" name="Content Placeholder 4">
            <a:extLst>
              <a:ext uri="{FF2B5EF4-FFF2-40B4-BE49-F238E27FC236}">
                <a16:creationId xmlns:a16="http://schemas.microsoft.com/office/drawing/2014/main" id="{8F1C9838-B58E-E4C3-C806-84C164DC40CF}"/>
              </a:ext>
            </a:extLst>
          </p:cNvPr>
          <p:cNvSpPr>
            <a:spLocks noGrp="1"/>
          </p:cNvSpPr>
          <p:nvPr>
            <p:ph idx="1"/>
          </p:nvPr>
        </p:nvSpPr>
        <p:spPr>
          <a:xfrm>
            <a:off x="407989" y="1052736"/>
            <a:ext cx="7272187" cy="5148039"/>
          </a:xfrm>
        </p:spPr>
        <p:txBody>
          <a:bodyPr/>
          <a:lstStyle/>
          <a:p>
            <a:pPr marL="342900" indent="-342900">
              <a:buFont typeface="Arial" panose="020B0604020202020204" pitchFamily="34" charset="0"/>
              <a:buChar char="•"/>
            </a:pPr>
            <a:r>
              <a:rPr lang="en-US" dirty="0"/>
              <a:t>Foils placed in beam are activated mostly by fission driven by the proton beam</a:t>
            </a:r>
          </a:p>
          <a:p>
            <a:pPr marL="666900" lvl="1" indent="-342900">
              <a:buFont typeface="Arial" panose="020B0604020202020204" pitchFamily="34" charset="0"/>
              <a:buChar char="•"/>
            </a:pPr>
            <a:r>
              <a:rPr lang="en-US" dirty="0"/>
              <a:t>Use cross-sections from literature to assess activation</a:t>
            </a:r>
          </a:p>
          <a:p>
            <a:pPr marL="666900" lvl="1" indent="-342900">
              <a:buFont typeface="Arial" panose="020B0604020202020204" pitchFamily="34" charset="0"/>
              <a:buChar char="•"/>
            </a:pPr>
            <a:r>
              <a:rPr lang="en-US" dirty="0"/>
              <a:t>Cross-section values are not unambiguous: the reference type and value matters</a:t>
            </a:r>
          </a:p>
          <a:p>
            <a:pPr marL="990900" lvl="2" indent="-342900"/>
            <a:r>
              <a:rPr lang="en-US" dirty="0"/>
              <a:t>For example, the values for isotope production cross-sections from natural copper are usually normalized with respect to values of </a:t>
            </a:r>
            <a:r>
              <a:rPr lang="en-US" baseline="30000" dirty="0"/>
              <a:t>24</a:t>
            </a:r>
            <a:r>
              <a:rPr lang="en-US" dirty="0"/>
              <a:t>Na measured in a reference </a:t>
            </a:r>
            <a:r>
              <a:rPr lang="en-US" dirty="0" err="1"/>
              <a:t>aluminium</a:t>
            </a:r>
            <a:r>
              <a:rPr lang="en-US" dirty="0"/>
              <a:t> foil</a:t>
            </a:r>
          </a:p>
          <a:p>
            <a:pPr marL="990900" lvl="2" indent="-342900"/>
            <a:r>
              <a:rPr lang="en-US" dirty="0"/>
              <a:t>Across different publications, the value used for normalization differs, and the error of the reference is not included</a:t>
            </a:r>
          </a:p>
          <a:p>
            <a:pPr marL="990900" lvl="2" indent="-342900"/>
            <a:r>
              <a:rPr lang="en-US" dirty="0"/>
              <a:t>Assess appropriate value, homogenize cross-sections </a:t>
            </a:r>
            <a:br>
              <a:rPr lang="en-US" dirty="0"/>
            </a:br>
            <a:r>
              <a:rPr lang="en-US" dirty="0"/>
              <a:t>and account for reference error where needed</a:t>
            </a:r>
          </a:p>
          <a:p>
            <a:pPr marL="342900" indent="-342900">
              <a:buFont typeface="Arial" panose="020B0604020202020204" pitchFamily="34" charset="0"/>
              <a:buChar char="•"/>
            </a:pPr>
            <a:r>
              <a:rPr lang="en-US" dirty="0"/>
              <a:t>Foils assessed by means of gamma spectrometry</a:t>
            </a:r>
          </a:p>
          <a:p>
            <a:pPr marL="666900" lvl="1" indent="-342900">
              <a:buFont typeface="Arial" panose="020B0604020202020204" pitchFamily="34" charset="0"/>
              <a:buChar char="•"/>
            </a:pPr>
            <a:r>
              <a:rPr lang="en-US" dirty="0"/>
              <a:t>Correct for half-life of isotopes</a:t>
            </a:r>
          </a:p>
          <a:p>
            <a:pPr marL="666900" lvl="1" indent="-342900">
              <a:buFont typeface="Arial" panose="020B0604020202020204" pitchFamily="34" charset="0"/>
              <a:buChar char="•"/>
            </a:pPr>
            <a:r>
              <a:rPr lang="en-US" dirty="0"/>
              <a:t>Factor in cooldown time between irradiation and </a:t>
            </a:r>
            <a:br>
              <a:rPr lang="en-US" dirty="0"/>
            </a:br>
            <a:r>
              <a:rPr lang="en-US" dirty="0"/>
              <a:t>correct for growth / decay over irradiation</a:t>
            </a:r>
          </a:p>
          <a:p>
            <a:pPr marL="666900" lvl="1" indent="-342900">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001E4A39-A436-EF7E-68AF-0BBBB0E831DE}"/>
              </a:ext>
            </a:extLst>
          </p:cNvPr>
          <p:cNvSpPr>
            <a:spLocks noGrp="1"/>
          </p:cNvSpPr>
          <p:nvPr>
            <p:ph type="title"/>
          </p:nvPr>
        </p:nvSpPr>
        <p:spPr/>
        <p:txBody>
          <a:bodyPr/>
          <a:lstStyle/>
          <a:p>
            <a:r>
              <a:rPr lang="en-US" dirty="0"/>
              <a:t>Calibration technique – activation foils</a:t>
            </a:r>
            <a:endParaRPr lang="en-GB" dirty="0"/>
          </a:p>
        </p:txBody>
      </p:sp>
      <p:pic>
        <p:nvPicPr>
          <p:cNvPr id="11" name="Picture 10" descr="A group of paper strips on a blue board&#10;&#10;Description automatically generated">
            <a:extLst>
              <a:ext uri="{FF2B5EF4-FFF2-40B4-BE49-F238E27FC236}">
                <a16:creationId xmlns:a16="http://schemas.microsoft.com/office/drawing/2014/main" id="{8450D53B-91BD-C2F7-0D62-BB10C875AA07}"/>
              </a:ext>
            </a:extLst>
          </p:cNvPr>
          <p:cNvPicPr>
            <a:picLocks noChangeAspect="1"/>
          </p:cNvPicPr>
          <p:nvPr/>
        </p:nvPicPr>
        <p:blipFill>
          <a:blip r:embed="rId2"/>
          <a:stretch>
            <a:fillRect/>
          </a:stretch>
        </p:blipFill>
        <p:spPr>
          <a:xfrm rot="5400000">
            <a:off x="8742324" y="710668"/>
            <a:ext cx="3600151" cy="2700112"/>
          </a:xfrm>
          <a:prstGeom prst="rect">
            <a:avLst/>
          </a:prstGeom>
        </p:spPr>
      </p:pic>
      <p:pic>
        <p:nvPicPr>
          <p:cNvPr id="12" name="Picture 11" descr="A small piece of metal with screws&#10;&#10;Description automatically generated">
            <a:extLst>
              <a:ext uri="{FF2B5EF4-FFF2-40B4-BE49-F238E27FC236}">
                <a16:creationId xmlns:a16="http://schemas.microsoft.com/office/drawing/2014/main" id="{1645859A-0718-DCD8-D5C7-3B4223245804}"/>
              </a:ext>
            </a:extLst>
          </p:cNvPr>
          <p:cNvPicPr>
            <a:picLocks noChangeAspect="1"/>
          </p:cNvPicPr>
          <p:nvPr/>
        </p:nvPicPr>
        <p:blipFill>
          <a:blip r:embed="rId3"/>
          <a:stretch>
            <a:fillRect/>
          </a:stretch>
        </p:blipFill>
        <p:spPr>
          <a:xfrm>
            <a:off x="7274428" y="4104015"/>
            <a:ext cx="2510245" cy="1882683"/>
          </a:xfrm>
          <a:prstGeom prst="rect">
            <a:avLst/>
          </a:prstGeom>
        </p:spPr>
      </p:pic>
      <p:pic>
        <p:nvPicPr>
          <p:cNvPr id="14" name="Picture 13" descr="A person holding a blue square&#10;&#10;Description automatically generated">
            <a:extLst>
              <a:ext uri="{FF2B5EF4-FFF2-40B4-BE49-F238E27FC236}">
                <a16:creationId xmlns:a16="http://schemas.microsoft.com/office/drawing/2014/main" id="{2BEC646F-62E5-F557-524A-7184C4D398CF}"/>
              </a:ext>
            </a:extLst>
          </p:cNvPr>
          <p:cNvPicPr>
            <a:picLocks noChangeAspect="1"/>
          </p:cNvPicPr>
          <p:nvPr/>
        </p:nvPicPr>
        <p:blipFill rotWithShape="1">
          <a:blip r:embed="rId4"/>
          <a:srcRect l="34250" t="17202" r="29000" b="12709"/>
          <a:stretch/>
        </p:blipFill>
        <p:spPr>
          <a:xfrm rot="5400000">
            <a:off x="10054522" y="4028266"/>
            <a:ext cx="1893524" cy="2033705"/>
          </a:xfrm>
          <a:prstGeom prst="rect">
            <a:avLst/>
          </a:prstGeom>
        </p:spPr>
      </p:pic>
    </p:spTree>
    <p:extLst>
      <p:ext uri="{BB962C8B-B14F-4D97-AF65-F5344CB8AC3E}">
        <p14:creationId xmlns:p14="http://schemas.microsoft.com/office/powerpoint/2010/main" val="1887963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6054F7-DC70-8764-FB61-910A94C98768}"/>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504A434D-B4BB-C171-77DC-5C9AACC27939}"/>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DBE3EF0D-319B-7516-F7BD-9FA7E71FB4F3}"/>
              </a:ext>
            </a:extLst>
          </p:cNvPr>
          <p:cNvSpPr>
            <a:spLocks noGrp="1"/>
          </p:cNvSpPr>
          <p:nvPr>
            <p:ph type="sldNum" sz="quarter" idx="12"/>
          </p:nvPr>
        </p:nvSpPr>
        <p:spPr/>
        <p:txBody>
          <a:bodyPr/>
          <a:lstStyle/>
          <a:p>
            <a:fld id="{36B5EA5A-BC32-A742-B11B-8E7414D5B535}" type="slidenum">
              <a:rPr lang="en-US" smtClean="0"/>
              <a:pPr/>
              <a:t>7</a:t>
            </a:fld>
            <a:endParaRPr lang="en-US" dirty="0"/>
          </a:p>
        </p:txBody>
      </p:sp>
      <p:sp>
        <p:nvSpPr>
          <p:cNvPr id="6" name="Title 5">
            <a:extLst>
              <a:ext uri="{FF2B5EF4-FFF2-40B4-BE49-F238E27FC236}">
                <a16:creationId xmlns:a16="http://schemas.microsoft.com/office/drawing/2014/main" id="{14A17CDE-08A5-F7BF-2E61-C6CCDE5566C1}"/>
              </a:ext>
            </a:extLst>
          </p:cNvPr>
          <p:cNvSpPr>
            <a:spLocks noGrp="1"/>
          </p:cNvSpPr>
          <p:nvPr>
            <p:ph type="title"/>
          </p:nvPr>
        </p:nvSpPr>
        <p:spPr/>
        <p:txBody>
          <a:bodyPr/>
          <a:lstStyle/>
          <a:p>
            <a:r>
              <a:rPr lang="en-US" dirty="0"/>
              <a:t>Calibration of SEMs in East Area</a:t>
            </a:r>
            <a:endParaRPr lang="en-GB" dirty="0"/>
          </a:p>
        </p:txBody>
      </p:sp>
      <p:sp>
        <p:nvSpPr>
          <p:cNvPr id="7" name="Content Placeholder 4">
            <a:extLst>
              <a:ext uri="{FF2B5EF4-FFF2-40B4-BE49-F238E27FC236}">
                <a16:creationId xmlns:a16="http://schemas.microsoft.com/office/drawing/2014/main" id="{F2666CAB-6E5A-7F55-5E50-3F38FF923DEE}"/>
              </a:ext>
            </a:extLst>
          </p:cNvPr>
          <p:cNvSpPr>
            <a:spLocks noGrp="1"/>
          </p:cNvSpPr>
          <p:nvPr>
            <p:ph idx="1"/>
          </p:nvPr>
        </p:nvSpPr>
        <p:spPr>
          <a:xfrm>
            <a:off x="407988" y="1052736"/>
            <a:ext cx="7488212" cy="5148039"/>
          </a:xfrm>
        </p:spPr>
        <p:txBody>
          <a:bodyPr/>
          <a:lstStyle/>
          <a:p>
            <a:pPr marL="342900" indent="-342900">
              <a:spcBef>
                <a:spcPts val="400"/>
              </a:spcBef>
              <a:buFont typeface="Arial" panose="020B0604020202020204" pitchFamily="34" charset="0"/>
              <a:buChar char="•"/>
            </a:pPr>
            <a:r>
              <a:rPr lang="en-US" dirty="0"/>
              <a:t>SEM-based intensity monitors</a:t>
            </a:r>
          </a:p>
          <a:p>
            <a:pPr marL="666900" lvl="1" indent="-342900">
              <a:spcBef>
                <a:spcPts val="400"/>
              </a:spcBef>
              <a:buFont typeface="Arial" panose="020B0604020202020204" pitchFamily="34" charset="0"/>
              <a:buChar char="•"/>
            </a:pPr>
            <a:r>
              <a:rPr lang="en-US" dirty="0"/>
              <a:t>Initial comparison between fast BCT and foil activity (2022)</a:t>
            </a:r>
          </a:p>
          <a:p>
            <a:pPr marL="990900" lvl="2" indent="-342900">
              <a:spcBef>
                <a:spcPts val="400"/>
              </a:spcBef>
            </a:pPr>
            <a:r>
              <a:rPr lang="en-US" dirty="0"/>
              <a:t>Measurement based on single isotope (</a:t>
            </a:r>
            <a:r>
              <a:rPr lang="en-US" baseline="30000" dirty="0"/>
              <a:t>24</a:t>
            </a:r>
            <a:r>
              <a:rPr lang="en-US" dirty="0"/>
              <a:t>Na in </a:t>
            </a:r>
            <a:r>
              <a:rPr lang="en-US" dirty="0" err="1"/>
              <a:t>aluminium</a:t>
            </a:r>
            <a:r>
              <a:rPr lang="en-US" dirty="0"/>
              <a:t> foils)</a:t>
            </a:r>
          </a:p>
          <a:p>
            <a:pPr marL="990900" lvl="2" indent="-342900">
              <a:spcBef>
                <a:spcPts val="400"/>
              </a:spcBef>
            </a:pPr>
            <a:r>
              <a:rPr lang="en-US" dirty="0"/>
              <a:t>Compared with fast extracted beam (few 10s of ns) onto fast BCT</a:t>
            </a:r>
          </a:p>
          <a:p>
            <a:pPr marL="990900" lvl="2" indent="-342900">
              <a:spcBef>
                <a:spcPts val="400"/>
              </a:spcBef>
            </a:pPr>
            <a:r>
              <a:rPr lang="en-US" dirty="0"/>
              <a:t>Methods agree with absolute difference of 9.3%</a:t>
            </a:r>
          </a:p>
          <a:p>
            <a:pPr marL="666900" lvl="1" indent="-342900">
              <a:spcBef>
                <a:spcPts val="400"/>
              </a:spcBef>
            </a:pPr>
            <a:r>
              <a:rPr lang="en-US" dirty="0"/>
              <a:t>Second irradiation with slow extracted beam (2022) </a:t>
            </a:r>
          </a:p>
          <a:p>
            <a:pPr marL="990900" lvl="2" indent="-342900">
              <a:spcBef>
                <a:spcPts val="400"/>
              </a:spcBef>
            </a:pPr>
            <a:r>
              <a:rPr lang="en-GB" dirty="0"/>
              <a:t>Measure SEM signal &amp; compare it with foils activity</a:t>
            </a:r>
          </a:p>
          <a:p>
            <a:pPr marL="990900" lvl="2" indent="-342900">
              <a:spcBef>
                <a:spcPts val="400"/>
              </a:spcBef>
            </a:pPr>
            <a:r>
              <a:rPr lang="en-GB" dirty="0"/>
              <a:t>SEM signal calibration based on resulting measurement</a:t>
            </a:r>
          </a:p>
          <a:p>
            <a:pPr marL="666900" lvl="1" indent="-342900">
              <a:spcBef>
                <a:spcPts val="400"/>
              </a:spcBef>
              <a:buFont typeface="Arial" panose="020B0604020202020204" pitchFamily="34" charset="0"/>
              <a:buChar char="•"/>
            </a:pPr>
            <a:r>
              <a:rPr lang="en-US" dirty="0"/>
              <a:t>Data collected also with copper foils in 2023</a:t>
            </a:r>
          </a:p>
          <a:p>
            <a:pPr marL="990900" lvl="2" indent="-342900">
              <a:spcBef>
                <a:spcPts val="400"/>
              </a:spcBef>
            </a:pPr>
            <a:r>
              <a:rPr lang="en-US" dirty="0"/>
              <a:t>Analysis ongoing and promising</a:t>
            </a:r>
          </a:p>
          <a:p>
            <a:pPr marL="342900" indent="-342900">
              <a:spcBef>
                <a:spcPts val="400"/>
              </a:spcBef>
              <a:buFont typeface="Arial" panose="020B0604020202020204" pitchFamily="34" charset="0"/>
              <a:buChar char="•"/>
            </a:pPr>
            <a:r>
              <a:rPr lang="en-US" dirty="0"/>
              <a:t>Intensity calibration of T9/T10 primary lines not yet performed</a:t>
            </a:r>
          </a:p>
          <a:p>
            <a:pPr marL="666900" lvl="1" indent="-342900">
              <a:spcBef>
                <a:spcPts val="400"/>
              </a:spcBef>
              <a:buFont typeface="Arial" panose="020B0604020202020204" pitchFamily="34" charset="0"/>
              <a:buChar char="•"/>
            </a:pPr>
            <a:r>
              <a:rPr lang="en-US" dirty="0"/>
              <a:t>Possibly the factors of T8 can be reused – similar / same detectors</a:t>
            </a:r>
          </a:p>
          <a:p>
            <a:pPr marL="666900" lvl="1" indent="-342900">
              <a:spcBef>
                <a:spcPts val="400"/>
              </a:spcBef>
              <a:buFont typeface="Arial" panose="020B0604020202020204" pitchFamily="34" charset="0"/>
              <a:buChar char="•"/>
            </a:pPr>
            <a:r>
              <a:rPr lang="en-US" dirty="0"/>
              <a:t>Will be assessed further once analysis of T8 foils is completed</a:t>
            </a:r>
          </a:p>
          <a:p>
            <a:pPr marL="342900" indent="-342900">
              <a:spcBef>
                <a:spcPts val="400"/>
              </a:spcBef>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A20EBCCB-DFD5-ED29-ADDB-BE2963237D97}"/>
              </a:ext>
            </a:extLst>
          </p:cNvPr>
          <p:cNvPicPr>
            <a:picLocks noChangeAspect="1"/>
          </p:cNvPicPr>
          <p:nvPr/>
        </p:nvPicPr>
        <p:blipFill>
          <a:blip r:embed="rId3"/>
          <a:stretch>
            <a:fillRect/>
          </a:stretch>
        </p:blipFill>
        <p:spPr>
          <a:xfrm>
            <a:off x="7896200" y="3151725"/>
            <a:ext cx="4026107" cy="3060857"/>
          </a:xfrm>
          <a:prstGeom prst="rect">
            <a:avLst/>
          </a:prstGeom>
        </p:spPr>
      </p:pic>
      <p:pic>
        <p:nvPicPr>
          <p:cNvPr id="10" name="Picture 9">
            <a:extLst>
              <a:ext uri="{FF2B5EF4-FFF2-40B4-BE49-F238E27FC236}">
                <a16:creationId xmlns:a16="http://schemas.microsoft.com/office/drawing/2014/main" id="{74F34B72-0EC4-3868-2CA2-2ED9B079A388}"/>
              </a:ext>
            </a:extLst>
          </p:cNvPr>
          <p:cNvPicPr>
            <a:picLocks noChangeAspect="1"/>
          </p:cNvPicPr>
          <p:nvPr/>
        </p:nvPicPr>
        <p:blipFill>
          <a:blip r:embed="rId4"/>
          <a:stretch>
            <a:fillRect/>
          </a:stretch>
        </p:blipFill>
        <p:spPr>
          <a:xfrm>
            <a:off x="8797264" y="44624"/>
            <a:ext cx="2223977" cy="2636143"/>
          </a:xfrm>
          <a:prstGeom prst="rect">
            <a:avLst/>
          </a:prstGeom>
        </p:spPr>
      </p:pic>
      <p:sp>
        <p:nvSpPr>
          <p:cNvPr id="5" name="TextBox 4">
            <a:extLst>
              <a:ext uri="{FF2B5EF4-FFF2-40B4-BE49-F238E27FC236}">
                <a16:creationId xmlns:a16="http://schemas.microsoft.com/office/drawing/2014/main" id="{0D83BE65-EAB7-93B1-BDC4-DBB9CC35BD23}"/>
              </a:ext>
            </a:extLst>
          </p:cNvPr>
          <p:cNvSpPr txBox="1"/>
          <p:nvPr/>
        </p:nvSpPr>
        <p:spPr>
          <a:xfrm>
            <a:off x="8117818" y="2754104"/>
            <a:ext cx="3699813" cy="276999"/>
          </a:xfrm>
          <a:prstGeom prst="rect">
            <a:avLst/>
          </a:prstGeom>
          <a:noFill/>
          <a:ln>
            <a:solidFill>
              <a:schemeClr val="tx1"/>
            </a:solidFill>
          </a:ln>
        </p:spPr>
        <p:txBody>
          <a:bodyPr wrap="none" lIns="0" tIns="0" rIns="0" bIns="0" rtlCol="0">
            <a:spAutoFit/>
          </a:bodyPr>
          <a:lstStyle/>
          <a:p>
            <a:pPr algn="ctr"/>
            <a:r>
              <a:rPr lang="en-US" dirty="0"/>
              <a:t>F. Ravotti, </a:t>
            </a:r>
            <a:r>
              <a:rPr lang="en-US" dirty="0">
                <a:hlinkClick r:id="rId5"/>
              </a:rPr>
              <a:t>EP-Tech-Note-2022-001</a:t>
            </a:r>
            <a:endParaRPr lang="en-GB" dirty="0"/>
          </a:p>
        </p:txBody>
      </p:sp>
    </p:spTree>
    <p:extLst>
      <p:ext uri="{BB962C8B-B14F-4D97-AF65-F5344CB8AC3E}">
        <p14:creationId xmlns:p14="http://schemas.microsoft.com/office/powerpoint/2010/main" val="43845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6054F7-DC70-8764-FB61-910A94C98768}"/>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504A434D-B4BB-C171-77DC-5C9AACC27939}"/>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DBE3EF0D-319B-7516-F7BD-9FA7E71FB4F3}"/>
              </a:ext>
            </a:extLst>
          </p:cNvPr>
          <p:cNvSpPr>
            <a:spLocks noGrp="1"/>
          </p:cNvSpPr>
          <p:nvPr>
            <p:ph type="sldNum" sz="quarter" idx="12"/>
          </p:nvPr>
        </p:nvSpPr>
        <p:spPr/>
        <p:txBody>
          <a:bodyPr/>
          <a:lstStyle/>
          <a:p>
            <a:fld id="{36B5EA5A-BC32-A742-B11B-8E7414D5B535}" type="slidenum">
              <a:rPr lang="en-US" smtClean="0"/>
              <a:pPr/>
              <a:t>8</a:t>
            </a:fld>
            <a:endParaRPr lang="en-US" dirty="0"/>
          </a:p>
        </p:txBody>
      </p:sp>
      <p:sp>
        <p:nvSpPr>
          <p:cNvPr id="6" name="Title 5">
            <a:extLst>
              <a:ext uri="{FF2B5EF4-FFF2-40B4-BE49-F238E27FC236}">
                <a16:creationId xmlns:a16="http://schemas.microsoft.com/office/drawing/2014/main" id="{14A17CDE-08A5-F7BF-2E61-C6CCDE5566C1}"/>
              </a:ext>
            </a:extLst>
          </p:cNvPr>
          <p:cNvSpPr>
            <a:spLocks noGrp="1"/>
          </p:cNvSpPr>
          <p:nvPr>
            <p:ph type="title"/>
          </p:nvPr>
        </p:nvSpPr>
        <p:spPr/>
        <p:txBody>
          <a:bodyPr/>
          <a:lstStyle/>
          <a:p>
            <a:r>
              <a:rPr lang="en-US" dirty="0"/>
              <a:t>Calibration of SEMs in North Area</a:t>
            </a:r>
            <a:endParaRPr lang="en-GB" dirty="0"/>
          </a:p>
        </p:txBody>
      </p:sp>
      <p:sp>
        <p:nvSpPr>
          <p:cNvPr id="7" name="Content Placeholder 4">
            <a:extLst>
              <a:ext uri="{FF2B5EF4-FFF2-40B4-BE49-F238E27FC236}">
                <a16:creationId xmlns:a16="http://schemas.microsoft.com/office/drawing/2014/main" id="{F2666CAB-6E5A-7F55-5E50-3F38FF923DEE}"/>
              </a:ext>
            </a:extLst>
          </p:cNvPr>
          <p:cNvSpPr>
            <a:spLocks noGrp="1"/>
          </p:cNvSpPr>
          <p:nvPr>
            <p:ph idx="1"/>
          </p:nvPr>
        </p:nvSpPr>
        <p:spPr>
          <a:xfrm>
            <a:off x="407989" y="1052736"/>
            <a:ext cx="8469599" cy="5148039"/>
          </a:xfrm>
        </p:spPr>
        <p:txBody>
          <a:bodyPr/>
          <a:lstStyle/>
          <a:p>
            <a:pPr marL="342900" indent="-342900">
              <a:spcBef>
                <a:spcPts val="400"/>
              </a:spcBef>
              <a:buFont typeface="Arial" panose="020B0604020202020204" pitchFamily="34" charset="0"/>
              <a:buChar char="•"/>
            </a:pPr>
            <a:r>
              <a:rPr lang="en-US" dirty="0"/>
              <a:t>Valuable experience gained in 2022 and 2023</a:t>
            </a:r>
          </a:p>
          <a:p>
            <a:pPr marL="666900" lvl="1" indent="-342900">
              <a:spcBef>
                <a:spcPts val="400"/>
              </a:spcBef>
              <a:buFont typeface="Arial" panose="020B0604020202020204" pitchFamily="34" charset="0"/>
              <a:buChar char="•"/>
            </a:pPr>
            <a:r>
              <a:rPr lang="en-US" dirty="0"/>
              <a:t>Put aluminium / copper foils in line (in this case, near target)</a:t>
            </a:r>
          </a:p>
          <a:p>
            <a:pPr marL="990900" lvl="2" indent="-342900">
              <a:spcBef>
                <a:spcPts val="400"/>
              </a:spcBef>
            </a:pPr>
            <a:r>
              <a:rPr lang="en-US" dirty="0" err="1"/>
              <a:t>Aluminium</a:t>
            </a:r>
            <a:r>
              <a:rPr lang="en-US" dirty="0"/>
              <a:t> is “standard candle”, copper has many isotopes -&gt; statistics</a:t>
            </a:r>
          </a:p>
          <a:p>
            <a:pPr marL="666900" lvl="1" indent="-342900">
              <a:spcBef>
                <a:spcPts val="400"/>
              </a:spcBef>
              <a:buFont typeface="Arial" panose="020B0604020202020204" pitchFamily="34" charset="0"/>
              <a:buChar char="•"/>
            </a:pPr>
            <a:r>
              <a:rPr lang="en-US" dirty="0"/>
              <a:t>Expose to beam (~100-200 shots), sum up SEM signals</a:t>
            </a:r>
          </a:p>
          <a:p>
            <a:pPr marL="666900" lvl="1" indent="-342900">
              <a:spcBef>
                <a:spcPts val="400"/>
              </a:spcBef>
              <a:buFont typeface="Arial" panose="020B0604020202020204" pitchFamily="34" charset="0"/>
              <a:buChar char="•"/>
            </a:pPr>
            <a:r>
              <a:rPr lang="en-US" dirty="0"/>
              <a:t>Cross-sections gathered for proton beam &gt;= 300 GeV/c</a:t>
            </a:r>
          </a:p>
          <a:p>
            <a:pPr marL="666900" lvl="1" indent="-342900">
              <a:spcBef>
                <a:spcPts val="400"/>
              </a:spcBef>
              <a:buFont typeface="Arial" panose="020B0604020202020204" pitchFamily="34" charset="0"/>
              <a:buChar char="•"/>
            </a:pPr>
            <a:r>
              <a:rPr lang="en-US" dirty="0"/>
              <a:t>Divide activity by cross-section, and compare to SEM sum</a:t>
            </a:r>
          </a:p>
          <a:p>
            <a:pPr marL="342900" indent="-342900">
              <a:spcBef>
                <a:spcPts val="400"/>
              </a:spcBef>
              <a:buFont typeface="Arial" panose="020B0604020202020204" pitchFamily="34" charset="0"/>
              <a:buChar char="•"/>
            </a:pPr>
            <a:r>
              <a:rPr lang="en-US" dirty="0"/>
              <a:t>First set of calibrations done with T10 target</a:t>
            </a:r>
          </a:p>
          <a:p>
            <a:pPr marL="342900" indent="-342900">
              <a:spcBef>
                <a:spcPts val="400"/>
              </a:spcBef>
              <a:buFont typeface="Arial" panose="020B0604020202020204" pitchFamily="34" charset="0"/>
              <a:buChar char="•"/>
            </a:pPr>
            <a:r>
              <a:rPr lang="en-US" dirty="0"/>
              <a:t>Second set of calibrations done for T2+T4+T6</a:t>
            </a:r>
          </a:p>
          <a:p>
            <a:pPr marL="666900" lvl="1" indent="-342900">
              <a:spcBef>
                <a:spcPts val="400"/>
              </a:spcBef>
              <a:buFont typeface="Arial" panose="020B0604020202020204" pitchFamily="34" charset="0"/>
              <a:buChar char="•"/>
            </a:pPr>
            <a:r>
              <a:rPr lang="en-US" dirty="0"/>
              <a:t>Measured fewer POT in activation foil than on SEM</a:t>
            </a:r>
          </a:p>
          <a:p>
            <a:pPr marL="342900" indent="-342900">
              <a:spcBef>
                <a:spcPts val="400"/>
              </a:spcBef>
              <a:buFont typeface="Arial" panose="020B0604020202020204" pitchFamily="34" charset="0"/>
              <a:buChar char="•"/>
            </a:pPr>
            <a:r>
              <a:rPr lang="en-US" dirty="0"/>
              <a:t>Third set of foils measured in </a:t>
            </a:r>
            <a:r>
              <a:rPr lang="en-US" dirty="0" err="1"/>
              <a:t>HiRadMat</a:t>
            </a:r>
            <a:r>
              <a:rPr lang="en-US" dirty="0"/>
              <a:t> (later slide)</a:t>
            </a:r>
          </a:p>
          <a:p>
            <a:pPr marL="342900" indent="-342900">
              <a:spcBef>
                <a:spcPts val="400"/>
              </a:spcBef>
              <a:buFont typeface="Arial" panose="020B0604020202020204" pitchFamily="34" charset="0"/>
              <a:buChar char="•"/>
            </a:pPr>
            <a:r>
              <a:rPr lang="en-US" dirty="0" err="1"/>
              <a:t>Aluminium</a:t>
            </a:r>
            <a:r>
              <a:rPr lang="en-US" dirty="0"/>
              <a:t> foils give different results than copper</a:t>
            </a:r>
          </a:p>
          <a:p>
            <a:pPr marL="666900" lvl="1" indent="-342900">
              <a:spcBef>
                <a:spcPts val="400"/>
              </a:spcBef>
              <a:buFont typeface="Arial" panose="020B0604020202020204" pitchFamily="34" charset="0"/>
              <a:buChar char="•"/>
            </a:pPr>
            <a:r>
              <a:rPr lang="en-US" dirty="0"/>
              <a:t>Impact of neutrons through auxiliary process</a:t>
            </a:r>
          </a:p>
          <a:p>
            <a:pPr marL="666900" lvl="1" indent="-342900">
              <a:spcBef>
                <a:spcPts val="400"/>
              </a:spcBef>
              <a:buFont typeface="Arial" panose="020B0604020202020204" pitchFamily="34" charset="0"/>
              <a:buChar char="•"/>
            </a:pPr>
            <a:r>
              <a:rPr lang="en-US" dirty="0"/>
              <a:t>Present in both TCC2 and </a:t>
            </a:r>
            <a:r>
              <a:rPr lang="en-US" dirty="0" err="1"/>
              <a:t>HiRadMat</a:t>
            </a:r>
            <a:r>
              <a:rPr lang="en-US" dirty="0"/>
              <a:t> measurements</a:t>
            </a:r>
          </a:p>
        </p:txBody>
      </p:sp>
      <p:pic>
        <p:nvPicPr>
          <p:cNvPr id="8" name="Picture 7">
            <a:extLst>
              <a:ext uri="{FF2B5EF4-FFF2-40B4-BE49-F238E27FC236}">
                <a16:creationId xmlns:a16="http://schemas.microsoft.com/office/drawing/2014/main" id="{2BE448E6-087D-AECC-6AD9-F60DD08A3F02}"/>
              </a:ext>
            </a:extLst>
          </p:cNvPr>
          <p:cNvPicPr>
            <a:picLocks noChangeAspect="1"/>
          </p:cNvPicPr>
          <p:nvPr/>
        </p:nvPicPr>
        <p:blipFill>
          <a:blip r:embed="rId3"/>
          <a:stretch>
            <a:fillRect/>
          </a:stretch>
        </p:blipFill>
        <p:spPr>
          <a:xfrm>
            <a:off x="9254408" y="3320775"/>
            <a:ext cx="2906423" cy="2880000"/>
          </a:xfrm>
          <a:prstGeom prst="rect">
            <a:avLst/>
          </a:prstGeom>
        </p:spPr>
      </p:pic>
      <p:pic>
        <p:nvPicPr>
          <p:cNvPr id="10" name="Picture 9">
            <a:extLst>
              <a:ext uri="{FF2B5EF4-FFF2-40B4-BE49-F238E27FC236}">
                <a16:creationId xmlns:a16="http://schemas.microsoft.com/office/drawing/2014/main" id="{07175C91-02F4-DC44-5047-1D4A6C042746}"/>
              </a:ext>
            </a:extLst>
          </p:cNvPr>
          <p:cNvPicPr>
            <a:picLocks noChangeAspect="1"/>
          </p:cNvPicPr>
          <p:nvPr/>
        </p:nvPicPr>
        <p:blipFill>
          <a:blip r:embed="rId4"/>
          <a:stretch>
            <a:fillRect/>
          </a:stretch>
        </p:blipFill>
        <p:spPr>
          <a:xfrm>
            <a:off x="9254408" y="373593"/>
            <a:ext cx="2893166" cy="2880000"/>
          </a:xfrm>
          <a:prstGeom prst="rect">
            <a:avLst/>
          </a:prstGeom>
        </p:spPr>
      </p:pic>
      <p:sp>
        <p:nvSpPr>
          <p:cNvPr id="11" name="TextBox 10">
            <a:extLst>
              <a:ext uri="{FF2B5EF4-FFF2-40B4-BE49-F238E27FC236}">
                <a16:creationId xmlns:a16="http://schemas.microsoft.com/office/drawing/2014/main" id="{A081070D-9D2F-FF16-43E7-8C97E07EEC25}"/>
              </a:ext>
            </a:extLst>
          </p:cNvPr>
          <p:cNvSpPr txBox="1"/>
          <p:nvPr/>
        </p:nvSpPr>
        <p:spPr>
          <a:xfrm rot="1091926">
            <a:off x="10215354" y="4222539"/>
            <a:ext cx="1564531" cy="276999"/>
          </a:xfrm>
          <a:prstGeom prst="rect">
            <a:avLst/>
          </a:prstGeom>
          <a:noFill/>
        </p:spPr>
        <p:txBody>
          <a:bodyPr wrap="none" lIns="0" tIns="0" rIns="0" bIns="0" rtlCol="0">
            <a:spAutoFit/>
          </a:bodyPr>
          <a:lstStyle/>
          <a:p>
            <a:pPr algn="l"/>
            <a:r>
              <a:rPr lang="en-US" dirty="0"/>
              <a:t>Still preliminary</a:t>
            </a:r>
            <a:endParaRPr lang="en-GB" dirty="0"/>
          </a:p>
        </p:txBody>
      </p:sp>
      <p:cxnSp>
        <p:nvCxnSpPr>
          <p:cNvPr id="13" name="Straight Arrow Connector 12">
            <a:extLst>
              <a:ext uri="{FF2B5EF4-FFF2-40B4-BE49-F238E27FC236}">
                <a16:creationId xmlns:a16="http://schemas.microsoft.com/office/drawing/2014/main" id="{23A0D632-562D-8CF2-6496-C85D74A199AA}"/>
              </a:ext>
            </a:extLst>
          </p:cNvPr>
          <p:cNvCxnSpPr>
            <a:cxnSpLocks/>
          </p:cNvCxnSpPr>
          <p:nvPr/>
        </p:nvCxnSpPr>
        <p:spPr>
          <a:xfrm flipV="1">
            <a:off x="6456040" y="1628800"/>
            <a:ext cx="2592288" cy="18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ECEB01-6FCD-3624-CDB4-420105CAB902}"/>
              </a:ext>
            </a:extLst>
          </p:cNvPr>
          <p:cNvCxnSpPr>
            <a:cxnSpLocks/>
          </p:cNvCxnSpPr>
          <p:nvPr/>
        </p:nvCxnSpPr>
        <p:spPr>
          <a:xfrm>
            <a:off x="6672064" y="3789041"/>
            <a:ext cx="2479304" cy="648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580063-5EB5-A1CD-33A3-66EA8B7DA7DF}"/>
              </a:ext>
            </a:extLst>
          </p:cNvPr>
          <p:cNvSpPr txBox="1"/>
          <p:nvPr/>
        </p:nvSpPr>
        <p:spPr>
          <a:xfrm>
            <a:off x="9349828" y="96594"/>
            <a:ext cx="2911053" cy="276999"/>
          </a:xfrm>
          <a:prstGeom prst="rect">
            <a:avLst/>
          </a:prstGeom>
          <a:noFill/>
        </p:spPr>
        <p:txBody>
          <a:bodyPr wrap="none" lIns="0" tIns="0" rIns="0" bIns="0" rtlCol="0">
            <a:spAutoFit/>
          </a:bodyPr>
          <a:lstStyle/>
          <a:p>
            <a:pPr algn="l"/>
            <a:r>
              <a:rPr lang="en-US" dirty="0"/>
              <a:t>Ratio of activation and SEM </a:t>
            </a:r>
            <a:endParaRPr lang="en-GB" dirty="0"/>
          </a:p>
        </p:txBody>
      </p:sp>
      <p:sp>
        <p:nvSpPr>
          <p:cNvPr id="5" name="TextBox 4">
            <a:extLst>
              <a:ext uri="{FF2B5EF4-FFF2-40B4-BE49-F238E27FC236}">
                <a16:creationId xmlns:a16="http://schemas.microsoft.com/office/drawing/2014/main" id="{FA0F6372-0253-A7EF-B6E3-9FC80ACAE1DF}"/>
              </a:ext>
            </a:extLst>
          </p:cNvPr>
          <p:cNvSpPr txBox="1"/>
          <p:nvPr/>
        </p:nvSpPr>
        <p:spPr>
          <a:xfrm rot="1091926">
            <a:off x="10367755" y="2220888"/>
            <a:ext cx="1564531" cy="276999"/>
          </a:xfrm>
          <a:prstGeom prst="rect">
            <a:avLst/>
          </a:prstGeom>
          <a:noFill/>
        </p:spPr>
        <p:txBody>
          <a:bodyPr wrap="none" lIns="0" tIns="0" rIns="0" bIns="0" rtlCol="0">
            <a:spAutoFit/>
          </a:bodyPr>
          <a:lstStyle/>
          <a:p>
            <a:pPr algn="l"/>
            <a:r>
              <a:rPr lang="en-US" dirty="0"/>
              <a:t>Still preliminary</a:t>
            </a:r>
            <a:endParaRPr lang="en-GB" dirty="0"/>
          </a:p>
        </p:txBody>
      </p:sp>
    </p:spTree>
    <p:extLst>
      <p:ext uri="{BB962C8B-B14F-4D97-AF65-F5344CB8AC3E}">
        <p14:creationId xmlns:p14="http://schemas.microsoft.com/office/powerpoint/2010/main" val="1438809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57D27C3-CC32-2BF7-DA1F-0B3899631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6731" y="50319"/>
            <a:ext cx="4740463" cy="12443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D433B97-118E-27D4-CEA5-9635FA8D1FE3}"/>
              </a:ext>
            </a:extLst>
          </p:cNvPr>
          <p:cNvPicPr>
            <a:picLocks noChangeAspect="1"/>
          </p:cNvPicPr>
          <p:nvPr/>
        </p:nvPicPr>
        <p:blipFill>
          <a:blip r:embed="rId3"/>
          <a:stretch>
            <a:fillRect/>
          </a:stretch>
        </p:blipFill>
        <p:spPr>
          <a:xfrm>
            <a:off x="7106712" y="2538898"/>
            <a:ext cx="4924460" cy="3359484"/>
          </a:xfrm>
          <a:prstGeom prst="rect">
            <a:avLst/>
          </a:prstGeom>
        </p:spPr>
      </p:pic>
      <p:sp>
        <p:nvSpPr>
          <p:cNvPr id="2" name="Date Placeholder 1">
            <a:extLst>
              <a:ext uri="{FF2B5EF4-FFF2-40B4-BE49-F238E27FC236}">
                <a16:creationId xmlns:a16="http://schemas.microsoft.com/office/drawing/2014/main" id="{9876CEA9-FC22-3982-10BD-2974DF03FB1A}"/>
              </a:ext>
            </a:extLst>
          </p:cNvPr>
          <p:cNvSpPr>
            <a:spLocks noGrp="1"/>
          </p:cNvSpPr>
          <p:nvPr>
            <p:ph type="dt" sz="half" idx="10"/>
          </p:nvPr>
        </p:nvSpPr>
        <p:spPr/>
        <p:txBody>
          <a:bodyPr/>
          <a:lstStyle/>
          <a:p>
            <a:r>
              <a:rPr lang="de-DE" dirty="0"/>
              <a:t>13.02.2024</a:t>
            </a:r>
            <a:endParaRPr lang="en-US" dirty="0"/>
          </a:p>
        </p:txBody>
      </p:sp>
      <p:sp>
        <p:nvSpPr>
          <p:cNvPr id="3" name="Footer Placeholder 2">
            <a:extLst>
              <a:ext uri="{FF2B5EF4-FFF2-40B4-BE49-F238E27FC236}">
                <a16:creationId xmlns:a16="http://schemas.microsoft.com/office/drawing/2014/main" id="{ACD9A82F-9E00-8CA4-8B54-8D1A480C7939}"/>
              </a:ext>
            </a:extLst>
          </p:cNvPr>
          <p:cNvSpPr>
            <a:spLocks noGrp="1"/>
          </p:cNvSpPr>
          <p:nvPr>
            <p:ph type="ftr" sz="quarter" idx="11"/>
          </p:nvPr>
        </p:nvSpPr>
        <p:spPr/>
        <p:txBody>
          <a:bodyPr/>
          <a:lstStyle/>
          <a:p>
            <a:r>
              <a:rPr lang="en-GB" dirty="0"/>
              <a:t>M. van Dijk | Absolute calibration of the SEM monitors at CERN</a:t>
            </a:r>
            <a:endParaRPr lang="en-US" dirty="0"/>
          </a:p>
        </p:txBody>
      </p:sp>
      <p:sp>
        <p:nvSpPr>
          <p:cNvPr id="4" name="Slide Number Placeholder 3">
            <a:extLst>
              <a:ext uri="{FF2B5EF4-FFF2-40B4-BE49-F238E27FC236}">
                <a16:creationId xmlns:a16="http://schemas.microsoft.com/office/drawing/2014/main" id="{C98830B4-E495-8F9A-E24C-3FD472F36164}"/>
              </a:ext>
            </a:extLst>
          </p:cNvPr>
          <p:cNvSpPr>
            <a:spLocks noGrp="1"/>
          </p:cNvSpPr>
          <p:nvPr>
            <p:ph type="sldNum" sz="quarter" idx="12"/>
          </p:nvPr>
        </p:nvSpPr>
        <p:spPr/>
        <p:txBody>
          <a:bodyPr/>
          <a:lstStyle/>
          <a:p>
            <a:fld id="{36B5EA5A-BC32-A742-B11B-8E7414D5B535}" type="slidenum">
              <a:rPr lang="en-US" smtClean="0"/>
              <a:pPr/>
              <a:t>9</a:t>
            </a:fld>
            <a:endParaRPr lang="en-US" dirty="0"/>
          </a:p>
        </p:txBody>
      </p:sp>
      <p:sp>
        <p:nvSpPr>
          <p:cNvPr id="5" name="Content Placeholder 4">
            <a:extLst>
              <a:ext uri="{FF2B5EF4-FFF2-40B4-BE49-F238E27FC236}">
                <a16:creationId xmlns:a16="http://schemas.microsoft.com/office/drawing/2014/main" id="{47038AAF-B184-AD25-B994-0C8E34D9505A}"/>
              </a:ext>
            </a:extLst>
          </p:cNvPr>
          <p:cNvSpPr>
            <a:spLocks noGrp="1"/>
          </p:cNvSpPr>
          <p:nvPr>
            <p:ph idx="1"/>
          </p:nvPr>
        </p:nvSpPr>
        <p:spPr>
          <a:xfrm>
            <a:off x="407989" y="1052736"/>
            <a:ext cx="10512547" cy="5148039"/>
          </a:xfrm>
        </p:spPr>
        <p:txBody>
          <a:bodyPr/>
          <a:lstStyle/>
          <a:p>
            <a:pPr marL="342900" indent="-342900">
              <a:buFont typeface="Arial" panose="020B0604020202020204" pitchFamily="34" charset="0"/>
              <a:buChar char="•"/>
            </a:pPr>
            <a:r>
              <a:rPr lang="en-US" dirty="0"/>
              <a:t>Series of foils inserted in </a:t>
            </a:r>
            <a:r>
              <a:rPr lang="en-US" dirty="0" err="1"/>
              <a:t>HiRadMat</a:t>
            </a:r>
            <a:r>
              <a:rPr lang="en-US" dirty="0"/>
              <a:t> facility at CERN</a:t>
            </a:r>
          </a:p>
          <a:p>
            <a:pPr marL="666900" lvl="1" indent="-342900">
              <a:buFont typeface="Arial" panose="020B0604020202020204" pitchFamily="34" charset="0"/>
              <a:buChar char="•"/>
            </a:pPr>
            <a:r>
              <a:rPr lang="en-US" dirty="0"/>
              <a:t>Foil stack of 3x100µm pure </a:t>
            </a:r>
            <a:r>
              <a:rPr lang="en-US" dirty="0" err="1"/>
              <a:t>aluminium</a:t>
            </a:r>
            <a:r>
              <a:rPr lang="en-US" dirty="0"/>
              <a:t>, 3x100µm pure copper</a:t>
            </a:r>
          </a:p>
          <a:p>
            <a:pPr marL="666900" lvl="1" indent="-342900">
              <a:buFont typeface="Arial" panose="020B0604020202020204" pitchFamily="34" charset="0"/>
              <a:buChar char="•"/>
            </a:pPr>
            <a:r>
              <a:rPr lang="en-US" dirty="0"/>
              <a:t>440 GeV/c fast-extracted beam, accumulated 9.078e13 POT (ring BCT, assume 2% error)</a:t>
            </a:r>
          </a:p>
          <a:p>
            <a:pPr marL="666900" lvl="1" indent="-342900">
              <a:buFont typeface="Arial" panose="020B0604020202020204" pitchFamily="34" charset="0"/>
              <a:buChar char="•"/>
            </a:pPr>
            <a:r>
              <a:rPr lang="en-US" dirty="0"/>
              <a:t>Substantial material on beam axis (BTV, 6mm carbon) and 3.5m air</a:t>
            </a:r>
          </a:p>
          <a:p>
            <a:pPr marL="342900" indent="-342900">
              <a:buFont typeface="Arial" panose="020B0604020202020204" pitchFamily="34" charset="0"/>
              <a:buChar char="•"/>
            </a:pPr>
            <a:r>
              <a:rPr lang="en-US" dirty="0"/>
              <a:t>Results shown for isotopes measured in </a:t>
            </a:r>
            <a:br>
              <a:rPr lang="en-US" dirty="0"/>
            </a:br>
            <a:r>
              <a:rPr lang="en-US" dirty="0"/>
              <a:t>copper compared to literature values</a:t>
            </a:r>
          </a:p>
          <a:p>
            <a:pPr marL="666900" lvl="1" indent="-342900">
              <a:buFont typeface="Arial" panose="020B0604020202020204" pitchFamily="34" charset="0"/>
              <a:buChar char="•"/>
            </a:pPr>
            <a:r>
              <a:rPr lang="en-US" dirty="0"/>
              <a:t>Literature values for “low” energy (28-30 GeV) and</a:t>
            </a:r>
            <a:br>
              <a:rPr lang="en-US" dirty="0"/>
            </a:br>
            <a:r>
              <a:rPr lang="en-US" dirty="0"/>
              <a:t>high-energy (150-800 GeV/c) </a:t>
            </a:r>
          </a:p>
          <a:p>
            <a:pPr marL="666900" lvl="1" indent="-342900">
              <a:buFont typeface="Arial" panose="020B0604020202020204" pitchFamily="34" charset="0"/>
              <a:buChar char="•"/>
            </a:pPr>
            <a:r>
              <a:rPr lang="en-US" dirty="0"/>
              <a:t>All sources using </a:t>
            </a:r>
            <a:r>
              <a:rPr lang="en-US" baseline="30000" dirty="0"/>
              <a:t>27</a:t>
            </a:r>
            <a:r>
              <a:rPr lang="en-US" dirty="0"/>
              <a:t>Al(p,3pn)</a:t>
            </a:r>
            <a:r>
              <a:rPr lang="en-US" baseline="30000" dirty="0"/>
              <a:t>24</a:t>
            </a:r>
            <a:r>
              <a:rPr lang="en-US" dirty="0"/>
              <a:t>Na as reference </a:t>
            </a:r>
            <a:br>
              <a:rPr lang="en-US" dirty="0"/>
            </a:br>
            <a:r>
              <a:rPr lang="en-US" dirty="0"/>
              <a:t>normalized to 8.35 +/- 0.4mb (for all energies)</a:t>
            </a:r>
          </a:p>
          <a:p>
            <a:pPr marL="666900" lvl="1" indent="-342900">
              <a:buFont typeface="Arial" panose="020B0604020202020204" pitchFamily="34" charset="0"/>
              <a:buChar char="•"/>
            </a:pPr>
            <a:r>
              <a:rPr lang="en-GB" dirty="0"/>
              <a:t>Fit to data gives slope 0.991+/- 0.015 (low energy)</a:t>
            </a:r>
            <a:br>
              <a:rPr lang="en-GB" dirty="0"/>
            </a:br>
            <a:r>
              <a:rPr lang="en-GB" dirty="0">
                <a:solidFill>
                  <a:schemeClr val="bg1"/>
                </a:solidFill>
              </a:rPr>
              <a:t>Fit to data gives slope</a:t>
            </a:r>
            <a:r>
              <a:rPr lang="en-GB" dirty="0"/>
              <a:t> 1.000+/- 0.014 (high energy)</a:t>
            </a:r>
          </a:p>
          <a:p>
            <a:pPr marL="666900" lvl="1" indent="-342900">
              <a:buFont typeface="Arial" panose="020B0604020202020204" pitchFamily="34" charset="0"/>
              <a:buChar char="•"/>
            </a:pPr>
            <a:r>
              <a:rPr lang="en-GB" b="1" dirty="0">
                <a:solidFill>
                  <a:srgbClr val="C00000"/>
                </a:solidFill>
              </a:rPr>
              <a:t>Cross-sections not sensitive to energy (28-800 GeV/c)</a:t>
            </a:r>
          </a:p>
          <a:p>
            <a:pPr marL="666900" lvl="1" indent="-342900">
              <a:buFont typeface="Arial" panose="020B0604020202020204" pitchFamily="34" charset="0"/>
              <a:buChar char="•"/>
            </a:pPr>
            <a:r>
              <a:rPr lang="en-GB" dirty="0"/>
              <a:t>No measured cross-section increase due to material (</a:t>
            </a:r>
            <a:r>
              <a:rPr lang="en-GB" baseline="30000" dirty="0"/>
              <a:t>64</a:t>
            </a:r>
            <a:r>
              <a:rPr lang="en-GB" dirty="0"/>
              <a:t>Cu not shown, see next slide) </a:t>
            </a:r>
            <a:br>
              <a:rPr lang="en-GB" dirty="0"/>
            </a:br>
            <a:endParaRPr lang="en-GB" dirty="0"/>
          </a:p>
          <a:p>
            <a:pPr marL="666900" lvl="1" indent="-342900">
              <a:buFont typeface="Arial" panose="020B0604020202020204" pitchFamily="34" charset="0"/>
              <a:buChar char="•"/>
            </a:pPr>
            <a:endParaRPr lang="en-GB" dirty="0"/>
          </a:p>
        </p:txBody>
      </p:sp>
      <p:sp>
        <p:nvSpPr>
          <p:cNvPr id="6" name="Title 5">
            <a:extLst>
              <a:ext uri="{FF2B5EF4-FFF2-40B4-BE49-F238E27FC236}">
                <a16:creationId xmlns:a16="http://schemas.microsoft.com/office/drawing/2014/main" id="{4AFDD28E-1251-FE50-4323-4ABCAB1ECDBB}"/>
              </a:ext>
            </a:extLst>
          </p:cNvPr>
          <p:cNvSpPr>
            <a:spLocks noGrp="1"/>
          </p:cNvSpPr>
          <p:nvPr>
            <p:ph type="title"/>
          </p:nvPr>
        </p:nvSpPr>
        <p:spPr/>
        <p:txBody>
          <a:bodyPr/>
          <a:lstStyle/>
          <a:p>
            <a:r>
              <a:rPr lang="en-US" dirty="0"/>
              <a:t>Cross-section measurement in</a:t>
            </a:r>
            <a:endParaRPr lang="en-GB" dirty="0"/>
          </a:p>
        </p:txBody>
      </p:sp>
      <p:sp>
        <p:nvSpPr>
          <p:cNvPr id="7" name="TextBox 6">
            <a:extLst>
              <a:ext uri="{FF2B5EF4-FFF2-40B4-BE49-F238E27FC236}">
                <a16:creationId xmlns:a16="http://schemas.microsoft.com/office/drawing/2014/main" id="{3387A537-76CD-0ABC-0930-57E80582D98B}"/>
              </a:ext>
            </a:extLst>
          </p:cNvPr>
          <p:cNvSpPr txBox="1"/>
          <p:nvPr/>
        </p:nvSpPr>
        <p:spPr>
          <a:xfrm flipH="1">
            <a:off x="7712401" y="4806541"/>
            <a:ext cx="360040" cy="169277"/>
          </a:xfrm>
          <a:prstGeom prst="rect">
            <a:avLst/>
          </a:prstGeom>
          <a:noFill/>
          <a:ln>
            <a:solidFill>
              <a:schemeClr val="tx1"/>
            </a:solidFill>
          </a:ln>
        </p:spPr>
        <p:txBody>
          <a:bodyPr wrap="square" lIns="0" tIns="0" rIns="0" bIns="0" rtlCol="0">
            <a:spAutoFit/>
          </a:bodyPr>
          <a:lstStyle/>
          <a:p>
            <a:pPr algn="ctr"/>
            <a:r>
              <a:rPr lang="en-US" sz="1100" baseline="30000" dirty="0"/>
              <a:t>47</a:t>
            </a:r>
            <a:r>
              <a:rPr lang="en-US" sz="1100" dirty="0"/>
              <a:t>Ca</a:t>
            </a:r>
            <a:endParaRPr lang="en-GB" sz="1100" dirty="0"/>
          </a:p>
        </p:txBody>
      </p:sp>
      <p:cxnSp>
        <p:nvCxnSpPr>
          <p:cNvPr id="9" name="Straight Arrow Connector 8">
            <a:extLst>
              <a:ext uri="{FF2B5EF4-FFF2-40B4-BE49-F238E27FC236}">
                <a16:creationId xmlns:a16="http://schemas.microsoft.com/office/drawing/2014/main" id="{6FFB28E9-BDB7-8AB9-74B2-D844885C5EB9}"/>
              </a:ext>
            </a:extLst>
          </p:cNvPr>
          <p:cNvCxnSpPr>
            <a:cxnSpLocks/>
          </p:cNvCxnSpPr>
          <p:nvPr/>
        </p:nvCxnSpPr>
        <p:spPr>
          <a:xfrm flipH="1">
            <a:off x="7824192" y="4975818"/>
            <a:ext cx="68229" cy="325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E4A4172-FE83-5798-32BA-D214E9F859AF}"/>
              </a:ext>
            </a:extLst>
          </p:cNvPr>
          <p:cNvSpPr txBox="1"/>
          <p:nvPr/>
        </p:nvSpPr>
        <p:spPr>
          <a:xfrm flipH="1">
            <a:off x="8429881" y="5300402"/>
            <a:ext cx="360040" cy="169277"/>
          </a:xfrm>
          <a:prstGeom prst="rect">
            <a:avLst/>
          </a:prstGeom>
          <a:noFill/>
          <a:ln>
            <a:solidFill>
              <a:schemeClr val="tx1"/>
            </a:solidFill>
          </a:ln>
        </p:spPr>
        <p:txBody>
          <a:bodyPr wrap="square" lIns="0" tIns="0" rIns="0" bIns="0" rtlCol="0">
            <a:spAutoFit/>
          </a:bodyPr>
          <a:lstStyle/>
          <a:p>
            <a:pPr algn="ctr"/>
            <a:r>
              <a:rPr lang="en-US" sz="1100" baseline="30000" dirty="0"/>
              <a:t>62</a:t>
            </a:r>
            <a:r>
              <a:rPr lang="en-US" sz="1100" dirty="0"/>
              <a:t>Zn</a:t>
            </a:r>
            <a:endParaRPr lang="en-GB" sz="1100" dirty="0"/>
          </a:p>
        </p:txBody>
      </p:sp>
      <p:cxnSp>
        <p:nvCxnSpPr>
          <p:cNvPr id="14" name="Straight Arrow Connector 13">
            <a:extLst>
              <a:ext uri="{FF2B5EF4-FFF2-40B4-BE49-F238E27FC236}">
                <a16:creationId xmlns:a16="http://schemas.microsoft.com/office/drawing/2014/main" id="{E7815904-C9BF-53F5-409D-BD7351680CC6}"/>
              </a:ext>
            </a:extLst>
          </p:cNvPr>
          <p:cNvCxnSpPr>
            <a:cxnSpLocks/>
            <a:stCxn id="13" idx="0"/>
          </p:cNvCxnSpPr>
          <p:nvPr/>
        </p:nvCxnSpPr>
        <p:spPr>
          <a:xfrm flipH="1" flipV="1">
            <a:off x="8429881" y="5061910"/>
            <a:ext cx="180020" cy="238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5ADA17-2C10-76AB-674B-A0A836B576E4}"/>
              </a:ext>
            </a:extLst>
          </p:cNvPr>
          <p:cNvSpPr txBox="1"/>
          <p:nvPr/>
        </p:nvSpPr>
        <p:spPr>
          <a:xfrm flipH="1">
            <a:off x="8062752" y="4502510"/>
            <a:ext cx="360040" cy="169277"/>
          </a:xfrm>
          <a:prstGeom prst="rect">
            <a:avLst/>
          </a:prstGeom>
          <a:noFill/>
          <a:ln>
            <a:solidFill>
              <a:schemeClr val="tx1"/>
            </a:solidFill>
          </a:ln>
        </p:spPr>
        <p:txBody>
          <a:bodyPr wrap="square" lIns="0" tIns="0" rIns="0" bIns="0" rtlCol="0">
            <a:spAutoFit/>
          </a:bodyPr>
          <a:lstStyle/>
          <a:p>
            <a:pPr algn="ctr"/>
            <a:r>
              <a:rPr lang="en-US" sz="1100" baseline="30000" dirty="0"/>
              <a:t>48</a:t>
            </a:r>
            <a:r>
              <a:rPr lang="en-US" sz="1100" dirty="0"/>
              <a:t>Cr</a:t>
            </a:r>
            <a:endParaRPr lang="en-GB" sz="1100" dirty="0"/>
          </a:p>
        </p:txBody>
      </p:sp>
      <p:cxnSp>
        <p:nvCxnSpPr>
          <p:cNvPr id="18" name="Straight Arrow Connector 17">
            <a:extLst>
              <a:ext uri="{FF2B5EF4-FFF2-40B4-BE49-F238E27FC236}">
                <a16:creationId xmlns:a16="http://schemas.microsoft.com/office/drawing/2014/main" id="{4CA9639F-539F-0FD5-0CEA-7D7617F29E51}"/>
              </a:ext>
            </a:extLst>
          </p:cNvPr>
          <p:cNvCxnSpPr>
            <a:cxnSpLocks/>
            <a:stCxn id="17" idx="2"/>
          </p:cNvCxnSpPr>
          <p:nvPr/>
        </p:nvCxnSpPr>
        <p:spPr>
          <a:xfrm>
            <a:off x="8242772" y="4671787"/>
            <a:ext cx="277119"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29146AD-FB96-BB29-96B1-3C5AF7F011BF}"/>
              </a:ext>
            </a:extLst>
          </p:cNvPr>
          <p:cNvSpPr txBox="1"/>
          <p:nvPr/>
        </p:nvSpPr>
        <p:spPr>
          <a:xfrm>
            <a:off x="10010022" y="4936315"/>
            <a:ext cx="2026196" cy="553998"/>
          </a:xfrm>
          <a:prstGeom prst="rect">
            <a:avLst/>
          </a:prstGeom>
          <a:noFill/>
        </p:spPr>
        <p:txBody>
          <a:bodyPr wrap="none" lIns="0" tIns="0" rIns="0" bIns="0" rtlCol="0">
            <a:spAutoFit/>
          </a:bodyPr>
          <a:lstStyle/>
          <a:p>
            <a:pPr algn="ctr"/>
            <a:r>
              <a:rPr lang="en-US" dirty="0"/>
              <a:t>Isotopes measured </a:t>
            </a:r>
            <a:br>
              <a:rPr lang="en-US" dirty="0"/>
            </a:br>
            <a:r>
              <a:rPr lang="en-US" dirty="0"/>
              <a:t>in copper foil</a:t>
            </a:r>
            <a:endParaRPr lang="en-GB" dirty="0"/>
          </a:p>
        </p:txBody>
      </p:sp>
      <p:sp>
        <p:nvSpPr>
          <p:cNvPr id="22" name="TextBox 21">
            <a:extLst>
              <a:ext uri="{FF2B5EF4-FFF2-40B4-BE49-F238E27FC236}">
                <a16:creationId xmlns:a16="http://schemas.microsoft.com/office/drawing/2014/main" id="{80AC35BB-C46B-358F-44F2-95894262F9F0}"/>
              </a:ext>
            </a:extLst>
          </p:cNvPr>
          <p:cNvSpPr txBox="1"/>
          <p:nvPr/>
        </p:nvSpPr>
        <p:spPr>
          <a:xfrm flipH="1">
            <a:off x="8895189" y="4956775"/>
            <a:ext cx="360040" cy="169277"/>
          </a:xfrm>
          <a:prstGeom prst="rect">
            <a:avLst/>
          </a:prstGeom>
          <a:noFill/>
          <a:ln>
            <a:solidFill>
              <a:schemeClr val="tx1"/>
            </a:solidFill>
          </a:ln>
        </p:spPr>
        <p:txBody>
          <a:bodyPr wrap="square" lIns="0" tIns="0" rIns="0" bIns="0" rtlCol="0">
            <a:spAutoFit/>
          </a:bodyPr>
          <a:lstStyle/>
          <a:p>
            <a:pPr algn="ctr"/>
            <a:r>
              <a:rPr lang="en-US" sz="1100" baseline="30000" dirty="0"/>
              <a:t>28</a:t>
            </a:r>
            <a:r>
              <a:rPr lang="en-US" sz="1100" dirty="0"/>
              <a:t>Mg</a:t>
            </a:r>
            <a:endParaRPr lang="en-GB" sz="1100" dirty="0"/>
          </a:p>
        </p:txBody>
      </p:sp>
      <p:sp>
        <p:nvSpPr>
          <p:cNvPr id="23" name="TextBox 22">
            <a:extLst>
              <a:ext uri="{FF2B5EF4-FFF2-40B4-BE49-F238E27FC236}">
                <a16:creationId xmlns:a16="http://schemas.microsoft.com/office/drawing/2014/main" id="{F82C8CC5-B566-CFEB-08A8-7CE3364367DD}"/>
              </a:ext>
            </a:extLst>
          </p:cNvPr>
          <p:cNvSpPr txBox="1"/>
          <p:nvPr/>
        </p:nvSpPr>
        <p:spPr>
          <a:xfrm flipH="1">
            <a:off x="9397631" y="4717631"/>
            <a:ext cx="360040" cy="169277"/>
          </a:xfrm>
          <a:prstGeom prst="rect">
            <a:avLst/>
          </a:prstGeom>
          <a:noFill/>
          <a:ln>
            <a:solidFill>
              <a:schemeClr val="tx1"/>
            </a:solidFill>
          </a:ln>
        </p:spPr>
        <p:txBody>
          <a:bodyPr wrap="square" lIns="0" tIns="0" rIns="0" bIns="0" rtlCol="0">
            <a:spAutoFit/>
          </a:bodyPr>
          <a:lstStyle/>
          <a:p>
            <a:pPr algn="ctr"/>
            <a:r>
              <a:rPr lang="en-US" sz="1100" baseline="30000" dirty="0"/>
              <a:t>48</a:t>
            </a:r>
            <a:r>
              <a:rPr lang="en-US" sz="1100" dirty="0"/>
              <a:t>Sc</a:t>
            </a:r>
            <a:endParaRPr lang="en-GB" sz="1100" dirty="0"/>
          </a:p>
        </p:txBody>
      </p:sp>
      <p:sp>
        <p:nvSpPr>
          <p:cNvPr id="24" name="TextBox 23">
            <a:extLst>
              <a:ext uri="{FF2B5EF4-FFF2-40B4-BE49-F238E27FC236}">
                <a16:creationId xmlns:a16="http://schemas.microsoft.com/office/drawing/2014/main" id="{9F810FC5-0C3E-4968-7CA8-945563C7663F}"/>
              </a:ext>
            </a:extLst>
          </p:cNvPr>
          <p:cNvSpPr txBox="1"/>
          <p:nvPr/>
        </p:nvSpPr>
        <p:spPr>
          <a:xfrm flipH="1">
            <a:off x="8651666" y="4184446"/>
            <a:ext cx="360040" cy="169277"/>
          </a:xfrm>
          <a:prstGeom prst="rect">
            <a:avLst/>
          </a:prstGeom>
          <a:noFill/>
          <a:ln>
            <a:solidFill>
              <a:schemeClr val="tx1"/>
            </a:solidFill>
          </a:ln>
        </p:spPr>
        <p:txBody>
          <a:bodyPr wrap="square" lIns="0" tIns="0" rIns="0" bIns="0" rtlCol="0">
            <a:spAutoFit/>
          </a:bodyPr>
          <a:lstStyle/>
          <a:p>
            <a:pPr algn="ctr"/>
            <a:r>
              <a:rPr lang="en-US" sz="1100" baseline="30000" dirty="0"/>
              <a:t>57</a:t>
            </a:r>
            <a:r>
              <a:rPr lang="en-US" sz="1100" dirty="0"/>
              <a:t>Ni</a:t>
            </a:r>
            <a:endParaRPr lang="en-GB" sz="1100" dirty="0"/>
          </a:p>
        </p:txBody>
      </p:sp>
      <p:cxnSp>
        <p:nvCxnSpPr>
          <p:cNvPr id="25" name="Straight Arrow Connector 24">
            <a:extLst>
              <a:ext uri="{FF2B5EF4-FFF2-40B4-BE49-F238E27FC236}">
                <a16:creationId xmlns:a16="http://schemas.microsoft.com/office/drawing/2014/main" id="{D67129D2-3BF2-1A94-D8B8-754748982953}"/>
              </a:ext>
            </a:extLst>
          </p:cNvPr>
          <p:cNvCxnSpPr>
            <a:cxnSpLocks/>
            <a:stCxn id="22" idx="0"/>
          </p:cNvCxnSpPr>
          <p:nvPr/>
        </p:nvCxnSpPr>
        <p:spPr>
          <a:xfrm flipH="1" flipV="1">
            <a:off x="9063497" y="4698295"/>
            <a:ext cx="11712" cy="258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D60A158-B4EC-2C0D-CEF3-0711FCA975D6}"/>
              </a:ext>
            </a:extLst>
          </p:cNvPr>
          <p:cNvCxnSpPr>
            <a:cxnSpLocks/>
            <a:stCxn id="24" idx="2"/>
          </p:cNvCxnSpPr>
          <p:nvPr/>
        </p:nvCxnSpPr>
        <p:spPr>
          <a:xfrm>
            <a:off x="8831686" y="4353723"/>
            <a:ext cx="208274" cy="183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361C2F4-1D8E-7059-425D-B3671AFA51B8}"/>
              </a:ext>
            </a:extLst>
          </p:cNvPr>
          <p:cNvCxnSpPr>
            <a:cxnSpLocks/>
            <a:stCxn id="23" idx="0"/>
          </p:cNvCxnSpPr>
          <p:nvPr/>
        </p:nvCxnSpPr>
        <p:spPr>
          <a:xfrm flipH="1" flipV="1">
            <a:off x="9201069" y="4561021"/>
            <a:ext cx="376582" cy="156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22DEBA5-6159-5B76-495D-A83C01064718}"/>
              </a:ext>
            </a:extLst>
          </p:cNvPr>
          <p:cNvSpPr txBox="1"/>
          <p:nvPr/>
        </p:nvSpPr>
        <p:spPr>
          <a:xfrm flipH="1">
            <a:off x="8946942" y="3895597"/>
            <a:ext cx="360040" cy="169277"/>
          </a:xfrm>
          <a:prstGeom prst="rect">
            <a:avLst/>
          </a:prstGeom>
          <a:noFill/>
          <a:ln>
            <a:solidFill>
              <a:schemeClr val="tx1"/>
            </a:solidFill>
          </a:ln>
        </p:spPr>
        <p:txBody>
          <a:bodyPr wrap="square" lIns="0" tIns="0" rIns="0" bIns="0" rtlCol="0">
            <a:spAutoFit/>
          </a:bodyPr>
          <a:lstStyle/>
          <a:p>
            <a:pPr algn="ctr"/>
            <a:r>
              <a:rPr lang="en-US" sz="1100" baseline="30000" dirty="0"/>
              <a:t>55</a:t>
            </a:r>
            <a:r>
              <a:rPr lang="en-US" sz="1100" dirty="0"/>
              <a:t>Co</a:t>
            </a:r>
            <a:endParaRPr lang="en-GB" sz="1100" dirty="0"/>
          </a:p>
        </p:txBody>
      </p:sp>
      <p:cxnSp>
        <p:nvCxnSpPr>
          <p:cNvPr id="35" name="Straight Arrow Connector 34">
            <a:extLst>
              <a:ext uri="{FF2B5EF4-FFF2-40B4-BE49-F238E27FC236}">
                <a16:creationId xmlns:a16="http://schemas.microsoft.com/office/drawing/2014/main" id="{CC60B0A7-1310-5D77-5FB8-55A4BA1C2EF7}"/>
              </a:ext>
            </a:extLst>
          </p:cNvPr>
          <p:cNvCxnSpPr>
            <a:cxnSpLocks/>
          </p:cNvCxnSpPr>
          <p:nvPr/>
        </p:nvCxnSpPr>
        <p:spPr>
          <a:xfrm>
            <a:off x="9126962" y="4075555"/>
            <a:ext cx="208274" cy="193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90AAEBC-7805-84E2-413B-7E8C8901B59D}"/>
              </a:ext>
            </a:extLst>
          </p:cNvPr>
          <p:cNvSpPr txBox="1"/>
          <p:nvPr/>
        </p:nvSpPr>
        <p:spPr>
          <a:xfrm flipH="1">
            <a:off x="9831173" y="4413494"/>
            <a:ext cx="360040" cy="169277"/>
          </a:xfrm>
          <a:prstGeom prst="rect">
            <a:avLst/>
          </a:prstGeom>
          <a:noFill/>
          <a:ln>
            <a:solidFill>
              <a:schemeClr val="tx1"/>
            </a:solidFill>
          </a:ln>
        </p:spPr>
        <p:txBody>
          <a:bodyPr wrap="square" lIns="0" tIns="0" rIns="0" bIns="0" rtlCol="0">
            <a:spAutoFit/>
          </a:bodyPr>
          <a:lstStyle/>
          <a:p>
            <a:pPr algn="ctr"/>
            <a:r>
              <a:rPr lang="en-US" sz="1100" baseline="30000" dirty="0"/>
              <a:t>43</a:t>
            </a:r>
            <a:r>
              <a:rPr lang="en-US" sz="1100" dirty="0"/>
              <a:t>K</a:t>
            </a:r>
            <a:endParaRPr lang="en-GB" sz="1100" dirty="0"/>
          </a:p>
        </p:txBody>
      </p:sp>
      <p:cxnSp>
        <p:nvCxnSpPr>
          <p:cNvPr id="40" name="Straight Arrow Connector 39">
            <a:extLst>
              <a:ext uri="{FF2B5EF4-FFF2-40B4-BE49-F238E27FC236}">
                <a16:creationId xmlns:a16="http://schemas.microsoft.com/office/drawing/2014/main" id="{9211E181-573D-79DB-93AA-AE42070ADA59}"/>
              </a:ext>
            </a:extLst>
          </p:cNvPr>
          <p:cNvCxnSpPr>
            <a:cxnSpLocks/>
            <a:stCxn id="39" idx="0"/>
          </p:cNvCxnSpPr>
          <p:nvPr/>
        </p:nvCxnSpPr>
        <p:spPr>
          <a:xfrm flipH="1" flipV="1">
            <a:off x="9678773" y="4230421"/>
            <a:ext cx="332420" cy="183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FA48B09-9A1C-762D-6184-91FD3E285EAE}"/>
              </a:ext>
            </a:extLst>
          </p:cNvPr>
          <p:cNvSpPr txBox="1"/>
          <p:nvPr/>
        </p:nvSpPr>
        <p:spPr>
          <a:xfrm flipH="1">
            <a:off x="9401907" y="3626755"/>
            <a:ext cx="360040" cy="169277"/>
          </a:xfrm>
          <a:prstGeom prst="rect">
            <a:avLst/>
          </a:prstGeom>
          <a:noFill/>
          <a:ln>
            <a:solidFill>
              <a:schemeClr val="tx1"/>
            </a:solidFill>
          </a:ln>
        </p:spPr>
        <p:txBody>
          <a:bodyPr wrap="square" lIns="0" tIns="0" rIns="0" bIns="0" rtlCol="0">
            <a:spAutoFit/>
          </a:bodyPr>
          <a:lstStyle/>
          <a:p>
            <a:pPr algn="ctr"/>
            <a:r>
              <a:rPr lang="en-US" sz="1100" baseline="30000" dirty="0"/>
              <a:t>59</a:t>
            </a:r>
            <a:r>
              <a:rPr lang="en-US" sz="1100" dirty="0"/>
              <a:t>Fe</a:t>
            </a:r>
            <a:endParaRPr lang="en-GB" sz="1100" dirty="0"/>
          </a:p>
        </p:txBody>
      </p:sp>
      <p:cxnSp>
        <p:nvCxnSpPr>
          <p:cNvPr id="45" name="Straight Arrow Connector 44">
            <a:extLst>
              <a:ext uri="{FF2B5EF4-FFF2-40B4-BE49-F238E27FC236}">
                <a16:creationId xmlns:a16="http://schemas.microsoft.com/office/drawing/2014/main" id="{B39432CC-5BE2-EA6E-60C3-9DAC788DF574}"/>
              </a:ext>
            </a:extLst>
          </p:cNvPr>
          <p:cNvCxnSpPr>
            <a:cxnSpLocks/>
            <a:stCxn id="44" idx="2"/>
          </p:cNvCxnSpPr>
          <p:nvPr/>
        </p:nvCxnSpPr>
        <p:spPr>
          <a:xfrm>
            <a:off x="9581927" y="3796032"/>
            <a:ext cx="249246" cy="195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5C4167D-0432-739B-3D69-645A393E10CA}"/>
              </a:ext>
            </a:extLst>
          </p:cNvPr>
          <p:cNvSpPr txBox="1"/>
          <p:nvPr/>
        </p:nvSpPr>
        <p:spPr>
          <a:xfrm flipH="1">
            <a:off x="10234596" y="4214960"/>
            <a:ext cx="360040" cy="169277"/>
          </a:xfrm>
          <a:prstGeom prst="rect">
            <a:avLst/>
          </a:prstGeom>
          <a:noFill/>
          <a:ln>
            <a:solidFill>
              <a:schemeClr val="tx1"/>
            </a:solidFill>
          </a:ln>
        </p:spPr>
        <p:txBody>
          <a:bodyPr wrap="square" lIns="0" tIns="0" rIns="0" bIns="0" rtlCol="0">
            <a:spAutoFit/>
          </a:bodyPr>
          <a:lstStyle/>
          <a:p>
            <a:pPr algn="ctr"/>
            <a:r>
              <a:rPr lang="en-US" sz="1100" baseline="30000" dirty="0"/>
              <a:t>47</a:t>
            </a:r>
            <a:r>
              <a:rPr lang="en-US" sz="1100" dirty="0"/>
              <a:t>Sc</a:t>
            </a:r>
            <a:endParaRPr lang="en-GB" sz="1100" dirty="0"/>
          </a:p>
        </p:txBody>
      </p:sp>
      <p:cxnSp>
        <p:nvCxnSpPr>
          <p:cNvPr id="49" name="Straight Arrow Connector 48">
            <a:extLst>
              <a:ext uri="{FF2B5EF4-FFF2-40B4-BE49-F238E27FC236}">
                <a16:creationId xmlns:a16="http://schemas.microsoft.com/office/drawing/2014/main" id="{254799E2-79BF-0A84-9946-C8D5453AF0D8}"/>
              </a:ext>
            </a:extLst>
          </p:cNvPr>
          <p:cNvCxnSpPr>
            <a:cxnSpLocks/>
            <a:stCxn id="48" idx="0"/>
          </p:cNvCxnSpPr>
          <p:nvPr/>
        </p:nvCxnSpPr>
        <p:spPr>
          <a:xfrm flipH="1" flipV="1">
            <a:off x="10219467" y="4005425"/>
            <a:ext cx="195149" cy="209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72BD09A-66A1-B64C-ABC1-B291CEA67EBF}"/>
              </a:ext>
            </a:extLst>
          </p:cNvPr>
          <p:cNvSpPr txBox="1"/>
          <p:nvPr/>
        </p:nvSpPr>
        <p:spPr>
          <a:xfrm flipH="1">
            <a:off x="9706550" y="3364542"/>
            <a:ext cx="360040" cy="169277"/>
          </a:xfrm>
          <a:prstGeom prst="rect">
            <a:avLst/>
          </a:prstGeom>
          <a:noFill/>
          <a:ln>
            <a:solidFill>
              <a:schemeClr val="tx1"/>
            </a:solidFill>
          </a:ln>
        </p:spPr>
        <p:txBody>
          <a:bodyPr wrap="square" lIns="0" tIns="0" rIns="0" bIns="0" rtlCol="0">
            <a:spAutoFit/>
          </a:bodyPr>
          <a:lstStyle/>
          <a:p>
            <a:pPr algn="ctr"/>
            <a:r>
              <a:rPr lang="en-US" sz="1100" baseline="30000" dirty="0"/>
              <a:t>42</a:t>
            </a:r>
            <a:r>
              <a:rPr lang="en-US" sz="1100" dirty="0"/>
              <a:t>K</a:t>
            </a:r>
            <a:endParaRPr lang="en-GB" sz="1100" dirty="0"/>
          </a:p>
        </p:txBody>
      </p:sp>
      <p:cxnSp>
        <p:nvCxnSpPr>
          <p:cNvPr id="53" name="Straight Arrow Connector 52">
            <a:extLst>
              <a:ext uri="{FF2B5EF4-FFF2-40B4-BE49-F238E27FC236}">
                <a16:creationId xmlns:a16="http://schemas.microsoft.com/office/drawing/2014/main" id="{B9FF166A-B8EC-1F23-E4FF-119D5E1440C4}"/>
              </a:ext>
            </a:extLst>
          </p:cNvPr>
          <p:cNvCxnSpPr>
            <a:cxnSpLocks/>
            <a:stCxn id="52" idx="2"/>
          </p:cNvCxnSpPr>
          <p:nvPr/>
        </p:nvCxnSpPr>
        <p:spPr>
          <a:xfrm>
            <a:off x="9886570" y="3533819"/>
            <a:ext cx="332897" cy="161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0E36674-D28C-D04B-3837-A9E0B800754F}"/>
              </a:ext>
            </a:extLst>
          </p:cNvPr>
          <p:cNvSpPr txBox="1"/>
          <p:nvPr/>
        </p:nvSpPr>
        <p:spPr>
          <a:xfrm flipH="1">
            <a:off x="10554129" y="3987398"/>
            <a:ext cx="360040" cy="169277"/>
          </a:xfrm>
          <a:prstGeom prst="rect">
            <a:avLst/>
          </a:prstGeom>
          <a:noFill/>
          <a:ln>
            <a:solidFill>
              <a:schemeClr val="tx1"/>
            </a:solidFill>
          </a:ln>
        </p:spPr>
        <p:txBody>
          <a:bodyPr wrap="square" lIns="0" tIns="0" rIns="0" bIns="0" rtlCol="0">
            <a:spAutoFit/>
          </a:bodyPr>
          <a:lstStyle/>
          <a:p>
            <a:pPr algn="ctr"/>
            <a:r>
              <a:rPr lang="en-US" sz="1100" baseline="30000" dirty="0"/>
              <a:t>24</a:t>
            </a:r>
            <a:r>
              <a:rPr lang="en-US" sz="1100" dirty="0"/>
              <a:t>Na</a:t>
            </a:r>
            <a:endParaRPr lang="en-GB" sz="1100" dirty="0"/>
          </a:p>
        </p:txBody>
      </p:sp>
      <p:cxnSp>
        <p:nvCxnSpPr>
          <p:cNvPr id="59" name="Straight Arrow Connector 58">
            <a:extLst>
              <a:ext uri="{FF2B5EF4-FFF2-40B4-BE49-F238E27FC236}">
                <a16:creationId xmlns:a16="http://schemas.microsoft.com/office/drawing/2014/main" id="{7A20C005-25CF-E418-2B37-FBA51C93DCF9}"/>
              </a:ext>
            </a:extLst>
          </p:cNvPr>
          <p:cNvCxnSpPr>
            <a:cxnSpLocks/>
            <a:stCxn id="58" idx="0"/>
          </p:cNvCxnSpPr>
          <p:nvPr/>
        </p:nvCxnSpPr>
        <p:spPr>
          <a:xfrm flipH="1" flipV="1">
            <a:off x="10484903" y="3747271"/>
            <a:ext cx="249246" cy="240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3F0FA24-89AC-48C3-D4EC-E46649101670}"/>
              </a:ext>
            </a:extLst>
          </p:cNvPr>
          <p:cNvSpPr txBox="1"/>
          <p:nvPr/>
        </p:nvSpPr>
        <p:spPr>
          <a:xfrm flipH="1">
            <a:off x="9948263" y="3140223"/>
            <a:ext cx="360040" cy="169277"/>
          </a:xfrm>
          <a:prstGeom prst="rect">
            <a:avLst/>
          </a:prstGeom>
          <a:noFill/>
          <a:ln>
            <a:solidFill>
              <a:schemeClr val="tx1"/>
            </a:solidFill>
          </a:ln>
        </p:spPr>
        <p:txBody>
          <a:bodyPr wrap="square" lIns="0" tIns="0" rIns="0" bIns="0" rtlCol="0">
            <a:spAutoFit/>
          </a:bodyPr>
          <a:lstStyle/>
          <a:p>
            <a:pPr algn="ctr"/>
            <a:r>
              <a:rPr lang="en-US" sz="1100" baseline="30000" dirty="0"/>
              <a:t>56</a:t>
            </a:r>
            <a:r>
              <a:rPr lang="en-US" sz="1100" dirty="0"/>
              <a:t>Co</a:t>
            </a:r>
            <a:endParaRPr lang="en-GB" sz="1100" dirty="0"/>
          </a:p>
        </p:txBody>
      </p:sp>
      <p:cxnSp>
        <p:nvCxnSpPr>
          <p:cNvPr id="63" name="Straight Arrow Connector 62">
            <a:extLst>
              <a:ext uri="{FF2B5EF4-FFF2-40B4-BE49-F238E27FC236}">
                <a16:creationId xmlns:a16="http://schemas.microsoft.com/office/drawing/2014/main" id="{AC439699-2CF4-2C11-9B86-9A493FE4BF19}"/>
              </a:ext>
            </a:extLst>
          </p:cNvPr>
          <p:cNvCxnSpPr>
            <a:cxnSpLocks/>
            <a:stCxn id="62" idx="2"/>
          </p:cNvCxnSpPr>
          <p:nvPr/>
        </p:nvCxnSpPr>
        <p:spPr>
          <a:xfrm>
            <a:off x="10128283" y="3309500"/>
            <a:ext cx="316289" cy="224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F78AA67D-79F9-F7C0-3FE6-59421DFC0587}"/>
              </a:ext>
            </a:extLst>
          </p:cNvPr>
          <p:cNvSpPr txBox="1"/>
          <p:nvPr/>
        </p:nvSpPr>
        <p:spPr>
          <a:xfrm flipH="1">
            <a:off x="10873662" y="3798911"/>
            <a:ext cx="360040" cy="169277"/>
          </a:xfrm>
          <a:prstGeom prst="rect">
            <a:avLst/>
          </a:prstGeom>
          <a:noFill/>
          <a:ln>
            <a:solidFill>
              <a:schemeClr val="tx1"/>
            </a:solidFill>
          </a:ln>
        </p:spPr>
        <p:txBody>
          <a:bodyPr wrap="square" lIns="0" tIns="0" rIns="0" bIns="0" rtlCol="0">
            <a:spAutoFit/>
          </a:bodyPr>
          <a:lstStyle/>
          <a:p>
            <a:pPr algn="ctr"/>
            <a:r>
              <a:rPr lang="en-US" sz="1100" baseline="30000" dirty="0"/>
              <a:t>44m</a:t>
            </a:r>
            <a:r>
              <a:rPr lang="en-US" sz="1100" dirty="0"/>
              <a:t>Sc</a:t>
            </a:r>
            <a:endParaRPr lang="en-GB" sz="1100" dirty="0"/>
          </a:p>
        </p:txBody>
      </p:sp>
      <p:cxnSp>
        <p:nvCxnSpPr>
          <p:cNvPr id="1032" name="Straight Arrow Connector 1031">
            <a:extLst>
              <a:ext uri="{FF2B5EF4-FFF2-40B4-BE49-F238E27FC236}">
                <a16:creationId xmlns:a16="http://schemas.microsoft.com/office/drawing/2014/main" id="{9EF9146F-8895-AFCB-093A-46A4B7558E0C}"/>
              </a:ext>
            </a:extLst>
          </p:cNvPr>
          <p:cNvCxnSpPr>
            <a:cxnSpLocks/>
            <a:stCxn id="1029" idx="0"/>
          </p:cNvCxnSpPr>
          <p:nvPr/>
        </p:nvCxnSpPr>
        <p:spPr>
          <a:xfrm flipH="1" flipV="1">
            <a:off x="10563158" y="3621337"/>
            <a:ext cx="490524" cy="17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8DBA9210-3E16-E7A6-0179-A38B40B4B8C0}"/>
              </a:ext>
            </a:extLst>
          </p:cNvPr>
          <p:cNvSpPr txBox="1"/>
          <p:nvPr/>
        </p:nvSpPr>
        <p:spPr>
          <a:xfrm flipH="1">
            <a:off x="10225144" y="2948823"/>
            <a:ext cx="360040" cy="169277"/>
          </a:xfrm>
          <a:prstGeom prst="rect">
            <a:avLst/>
          </a:prstGeom>
          <a:noFill/>
          <a:ln>
            <a:solidFill>
              <a:schemeClr val="tx1"/>
            </a:solidFill>
          </a:ln>
        </p:spPr>
        <p:txBody>
          <a:bodyPr wrap="square" lIns="0" tIns="0" rIns="0" bIns="0" rtlCol="0">
            <a:spAutoFit/>
          </a:bodyPr>
          <a:lstStyle/>
          <a:p>
            <a:pPr algn="ctr"/>
            <a:r>
              <a:rPr lang="en-US" sz="1100" baseline="30000" dirty="0"/>
              <a:t>52</a:t>
            </a:r>
            <a:r>
              <a:rPr lang="en-US" sz="1100" dirty="0"/>
              <a:t>Mn</a:t>
            </a:r>
            <a:endParaRPr lang="en-GB" sz="1100" dirty="0"/>
          </a:p>
        </p:txBody>
      </p:sp>
      <p:cxnSp>
        <p:nvCxnSpPr>
          <p:cNvPr id="1037" name="Straight Arrow Connector 1036">
            <a:extLst>
              <a:ext uri="{FF2B5EF4-FFF2-40B4-BE49-F238E27FC236}">
                <a16:creationId xmlns:a16="http://schemas.microsoft.com/office/drawing/2014/main" id="{C197B6D5-F25F-CEB3-D2B0-9D2FBBCDF101}"/>
              </a:ext>
            </a:extLst>
          </p:cNvPr>
          <p:cNvCxnSpPr>
            <a:cxnSpLocks/>
            <a:stCxn id="1036" idx="2"/>
          </p:cNvCxnSpPr>
          <p:nvPr/>
        </p:nvCxnSpPr>
        <p:spPr>
          <a:xfrm>
            <a:off x="10405164" y="3118100"/>
            <a:ext cx="120840" cy="365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41" name="TextBox 1040">
            <a:extLst>
              <a:ext uri="{FF2B5EF4-FFF2-40B4-BE49-F238E27FC236}">
                <a16:creationId xmlns:a16="http://schemas.microsoft.com/office/drawing/2014/main" id="{7B11C41A-D620-0040-3B91-46B36089DB5D}"/>
              </a:ext>
            </a:extLst>
          </p:cNvPr>
          <p:cNvSpPr txBox="1"/>
          <p:nvPr/>
        </p:nvSpPr>
        <p:spPr>
          <a:xfrm flipH="1">
            <a:off x="11077840" y="3616946"/>
            <a:ext cx="360040" cy="169277"/>
          </a:xfrm>
          <a:prstGeom prst="rect">
            <a:avLst/>
          </a:prstGeom>
          <a:noFill/>
          <a:ln>
            <a:solidFill>
              <a:schemeClr val="tx1"/>
            </a:solidFill>
          </a:ln>
        </p:spPr>
        <p:txBody>
          <a:bodyPr wrap="square" lIns="0" tIns="0" rIns="0" bIns="0" rtlCol="0">
            <a:spAutoFit/>
          </a:bodyPr>
          <a:lstStyle/>
          <a:p>
            <a:pPr algn="ctr"/>
            <a:r>
              <a:rPr lang="en-US" sz="1100" baseline="30000" dirty="0"/>
              <a:t>46</a:t>
            </a:r>
            <a:r>
              <a:rPr lang="en-US" sz="1100" dirty="0"/>
              <a:t>Sc</a:t>
            </a:r>
            <a:endParaRPr lang="en-GB" sz="1100" dirty="0"/>
          </a:p>
        </p:txBody>
      </p:sp>
      <p:cxnSp>
        <p:nvCxnSpPr>
          <p:cNvPr id="1042" name="Straight Arrow Connector 1041">
            <a:extLst>
              <a:ext uri="{FF2B5EF4-FFF2-40B4-BE49-F238E27FC236}">
                <a16:creationId xmlns:a16="http://schemas.microsoft.com/office/drawing/2014/main" id="{600873E0-8388-C973-16F7-086056561B23}"/>
              </a:ext>
            </a:extLst>
          </p:cNvPr>
          <p:cNvCxnSpPr>
            <a:cxnSpLocks/>
            <a:stCxn id="1041" idx="0"/>
          </p:cNvCxnSpPr>
          <p:nvPr/>
        </p:nvCxnSpPr>
        <p:spPr>
          <a:xfrm flipH="1" flipV="1">
            <a:off x="10689548" y="3525775"/>
            <a:ext cx="568312" cy="91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47" name="TextBox 1046">
            <a:extLst>
              <a:ext uri="{FF2B5EF4-FFF2-40B4-BE49-F238E27FC236}">
                <a16:creationId xmlns:a16="http://schemas.microsoft.com/office/drawing/2014/main" id="{8A979F4E-DB05-4AEC-067F-BBCA34E763A2}"/>
              </a:ext>
            </a:extLst>
          </p:cNvPr>
          <p:cNvSpPr txBox="1"/>
          <p:nvPr/>
        </p:nvSpPr>
        <p:spPr>
          <a:xfrm flipH="1">
            <a:off x="10452422" y="2760367"/>
            <a:ext cx="360040" cy="169277"/>
          </a:xfrm>
          <a:prstGeom prst="rect">
            <a:avLst/>
          </a:prstGeom>
          <a:noFill/>
          <a:ln>
            <a:solidFill>
              <a:schemeClr val="tx1"/>
            </a:solidFill>
          </a:ln>
        </p:spPr>
        <p:txBody>
          <a:bodyPr wrap="square" lIns="0" tIns="0" rIns="0" bIns="0" rtlCol="0">
            <a:spAutoFit/>
          </a:bodyPr>
          <a:lstStyle/>
          <a:p>
            <a:pPr algn="ctr"/>
            <a:r>
              <a:rPr lang="en-US" sz="1100" baseline="30000" dirty="0"/>
              <a:t>48</a:t>
            </a:r>
            <a:r>
              <a:rPr lang="en-US" sz="1100" dirty="0"/>
              <a:t>V</a:t>
            </a:r>
            <a:endParaRPr lang="en-GB" sz="1100" dirty="0"/>
          </a:p>
        </p:txBody>
      </p:sp>
      <p:cxnSp>
        <p:nvCxnSpPr>
          <p:cNvPr id="1048" name="Straight Arrow Connector 1047">
            <a:extLst>
              <a:ext uri="{FF2B5EF4-FFF2-40B4-BE49-F238E27FC236}">
                <a16:creationId xmlns:a16="http://schemas.microsoft.com/office/drawing/2014/main" id="{A2ADAE64-8F5D-DEB3-6070-2B45EC1B56FE}"/>
              </a:ext>
            </a:extLst>
          </p:cNvPr>
          <p:cNvCxnSpPr>
            <a:cxnSpLocks/>
            <a:stCxn id="1047" idx="2"/>
          </p:cNvCxnSpPr>
          <p:nvPr/>
        </p:nvCxnSpPr>
        <p:spPr>
          <a:xfrm>
            <a:off x="10632442" y="2929644"/>
            <a:ext cx="180020" cy="322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1" name="TextBox 1050">
            <a:extLst>
              <a:ext uri="{FF2B5EF4-FFF2-40B4-BE49-F238E27FC236}">
                <a16:creationId xmlns:a16="http://schemas.microsoft.com/office/drawing/2014/main" id="{6E4659BE-D946-BCB5-CC7A-C8EC8DBE6A85}"/>
              </a:ext>
            </a:extLst>
          </p:cNvPr>
          <p:cNvSpPr txBox="1"/>
          <p:nvPr/>
        </p:nvSpPr>
        <p:spPr>
          <a:xfrm flipH="1">
            <a:off x="11268153" y="3429000"/>
            <a:ext cx="360040" cy="169277"/>
          </a:xfrm>
          <a:prstGeom prst="rect">
            <a:avLst/>
          </a:prstGeom>
          <a:noFill/>
          <a:ln>
            <a:solidFill>
              <a:schemeClr val="tx1"/>
            </a:solidFill>
          </a:ln>
        </p:spPr>
        <p:txBody>
          <a:bodyPr wrap="square" lIns="0" tIns="0" rIns="0" bIns="0" rtlCol="0">
            <a:spAutoFit/>
          </a:bodyPr>
          <a:lstStyle/>
          <a:p>
            <a:pPr algn="ctr"/>
            <a:r>
              <a:rPr lang="en-US" sz="1100" baseline="30000" dirty="0"/>
              <a:t>7</a:t>
            </a:r>
            <a:r>
              <a:rPr lang="en-US" sz="1100" dirty="0"/>
              <a:t>Be</a:t>
            </a:r>
            <a:endParaRPr lang="en-GB" sz="1100" dirty="0"/>
          </a:p>
        </p:txBody>
      </p:sp>
      <p:cxnSp>
        <p:nvCxnSpPr>
          <p:cNvPr id="1052" name="Straight Arrow Connector 1051">
            <a:extLst>
              <a:ext uri="{FF2B5EF4-FFF2-40B4-BE49-F238E27FC236}">
                <a16:creationId xmlns:a16="http://schemas.microsoft.com/office/drawing/2014/main" id="{33ED07F8-68AD-7FAF-1CD8-48A6E60B37DE}"/>
              </a:ext>
            </a:extLst>
          </p:cNvPr>
          <p:cNvCxnSpPr>
            <a:cxnSpLocks/>
            <a:stCxn id="1051" idx="0"/>
          </p:cNvCxnSpPr>
          <p:nvPr/>
        </p:nvCxnSpPr>
        <p:spPr>
          <a:xfrm flipH="1" flipV="1">
            <a:off x="11134671" y="3208877"/>
            <a:ext cx="313502" cy="220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5" name="TextBox 1054">
            <a:extLst>
              <a:ext uri="{FF2B5EF4-FFF2-40B4-BE49-F238E27FC236}">
                <a16:creationId xmlns:a16="http://schemas.microsoft.com/office/drawing/2014/main" id="{BFF3E5AB-081D-14A1-00B9-B63FF0DA56E6}"/>
              </a:ext>
            </a:extLst>
          </p:cNvPr>
          <p:cNvSpPr txBox="1"/>
          <p:nvPr/>
        </p:nvSpPr>
        <p:spPr>
          <a:xfrm flipH="1">
            <a:off x="10689548" y="2589877"/>
            <a:ext cx="360040" cy="169277"/>
          </a:xfrm>
          <a:prstGeom prst="rect">
            <a:avLst/>
          </a:prstGeom>
          <a:noFill/>
          <a:ln>
            <a:solidFill>
              <a:schemeClr val="tx1"/>
            </a:solidFill>
          </a:ln>
        </p:spPr>
        <p:txBody>
          <a:bodyPr wrap="square" lIns="0" tIns="0" rIns="0" bIns="0" rtlCol="0">
            <a:spAutoFit/>
          </a:bodyPr>
          <a:lstStyle/>
          <a:p>
            <a:pPr algn="ctr"/>
            <a:r>
              <a:rPr lang="en-US" sz="1100" baseline="30000" dirty="0"/>
              <a:t>54</a:t>
            </a:r>
            <a:r>
              <a:rPr lang="en-US" sz="1100" dirty="0"/>
              <a:t>Mn</a:t>
            </a:r>
            <a:endParaRPr lang="en-GB" sz="1100" dirty="0"/>
          </a:p>
        </p:txBody>
      </p:sp>
      <p:cxnSp>
        <p:nvCxnSpPr>
          <p:cNvPr id="1056" name="Straight Arrow Connector 1055">
            <a:extLst>
              <a:ext uri="{FF2B5EF4-FFF2-40B4-BE49-F238E27FC236}">
                <a16:creationId xmlns:a16="http://schemas.microsoft.com/office/drawing/2014/main" id="{2C471417-870F-E971-FD35-2A1FCC8C72D4}"/>
              </a:ext>
            </a:extLst>
          </p:cNvPr>
          <p:cNvCxnSpPr>
            <a:cxnSpLocks/>
            <a:stCxn id="1055" idx="2"/>
          </p:cNvCxnSpPr>
          <p:nvPr/>
        </p:nvCxnSpPr>
        <p:spPr>
          <a:xfrm>
            <a:off x="10869568" y="2759154"/>
            <a:ext cx="294399" cy="331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61" name="TextBox 1060">
            <a:extLst>
              <a:ext uri="{FF2B5EF4-FFF2-40B4-BE49-F238E27FC236}">
                <a16:creationId xmlns:a16="http://schemas.microsoft.com/office/drawing/2014/main" id="{3780DABE-2B26-0DDD-967D-33C6A60C79EE}"/>
              </a:ext>
            </a:extLst>
          </p:cNvPr>
          <p:cNvSpPr txBox="1"/>
          <p:nvPr/>
        </p:nvSpPr>
        <p:spPr>
          <a:xfrm flipH="1">
            <a:off x="11493635" y="3237552"/>
            <a:ext cx="360040" cy="169277"/>
          </a:xfrm>
          <a:prstGeom prst="rect">
            <a:avLst/>
          </a:prstGeom>
          <a:noFill/>
          <a:ln>
            <a:solidFill>
              <a:schemeClr val="tx1"/>
            </a:solidFill>
          </a:ln>
        </p:spPr>
        <p:txBody>
          <a:bodyPr wrap="square" lIns="0" tIns="0" rIns="0" bIns="0" rtlCol="0">
            <a:spAutoFit/>
          </a:bodyPr>
          <a:lstStyle/>
          <a:p>
            <a:pPr algn="ctr"/>
            <a:r>
              <a:rPr lang="en-US" sz="1100" baseline="30000" dirty="0"/>
              <a:t>51</a:t>
            </a:r>
            <a:r>
              <a:rPr lang="en-US" sz="1100" dirty="0"/>
              <a:t>Cr</a:t>
            </a:r>
            <a:endParaRPr lang="en-GB" sz="1100" dirty="0"/>
          </a:p>
        </p:txBody>
      </p:sp>
      <p:cxnSp>
        <p:nvCxnSpPr>
          <p:cNvPr id="1062" name="Straight Arrow Connector 1061">
            <a:extLst>
              <a:ext uri="{FF2B5EF4-FFF2-40B4-BE49-F238E27FC236}">
                <a16:creationId xmlns:a16="http://schemas.microsoft.com/office/drawing/2014/main" id="{6C6E91F8-5836-304F-FF35-101AD4B01E1B}"/>
              </a:ext>
            </a:extLst>
          </p:cNvPr>
          <p:cNvCxnSpPr>
            <a:cxnSpLocks/>
            <a:stCxn id="1061" idx="0"/>
          </p:cNvCxnSpPr>
          <p:nvPr/>
        </p:nvCxnSpPr>
        <p:spPr>
          <a:xfrm flipH="1" flipV="1">
            <a:off x="11358278" y="3077093"/>
            <a:ext cx="315377" cy="160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65" name="TextBox 1064">
            <a:extLst>
              <a:ext uri="{FF2B5EF4-FFF2-40B4-BE49-F238E27FC236}">
                <a16:creationId xmlns:a16="http://schemas.microsoft.com/office/drawing/2014/main" id="{F07ABB0B-56E2-9A16-3B80-7E10755BD758}"/>
              </a:ext>
            </a:extLst>
          </p:cNvPr>
          <p:cNvSpPr txBox="1"/>
          <p:nvPr/>
        </p:nvSpPr>
        <p:spPr>
          <a:xfrm flipH="1">
            <a:off x="11081020" y="2595308"/>
            <a:ext cx="360040" cy="169277"/>
          </a:xfrm>
          <a:prstGeom prst="rect">
            <a:avLst/>
          </a:prstGeom>
          <a:noFill/>
          <a:ln>
            <a:solidFill>
              <a:schemeClr val="tx1"/>
            </a:solidFill>
          </a:ln>
        </p:spPr>
        <p:txBody>
          <a:bodyPr wrap="square" lIns="0" tIns="0" rIns="0" bIns="0" rtlCol="0">
            <a:spAutoFit/>
          </a:bodyPr>
          <a:lstStyle/>
          <a:p>
            <a:pPr algn="ctr"/>
            <a:r>
              <a:rPr lang="en-US" sz="1100" baseline="30000" dirty="0"/>
              <a:t>57</a:t>
            </a:r>
            <a:r>
              <a:rPr lang="en-US" sz="1100" dirty="0"/>
              <a:t>Co</a:t>
            </a:r>
            <a:endParaRPr lang="en-GB" sz="1100" dirty="0"/>
          </a:p>
        </p:txBody>
      </p:sp>
      <p:sp>
        <p:nvSpPr>
          <p:cNvPr id="1067" name="TextBox 1066">
            <a:extLst>
              <a:ext uri="{FF2B5EF4-FFF2-40B4-BE49-F238E27FC236}">
                <a16:creationId xmlns:a16="http://schemas.microsoft.com/office/drawing/2014/main" id="{936757B9-8333-C45A-438A-6BD44E1020B8}"/>
              </a:ext>
            </a:extLst>
          </p:cNvPr>
          <p:cNvSpPr txBox="1"/>
          <p:nvPr/>
        </p:nvSpPr>
        <p:spPr>
          <a:xfrm flipH="1">
            <a:off x="11628193" y="3033461"/>
            <a:ext cx="360040" cy="169277"/>
          </a:xfrm>
          <a:prstGeom prst="rect">
            <a:avLst/>
          </a:prstGeom>
          <a:noFill/>
          <a:ln>
            <a:solidFill>
              <a:schemeClr val="tx1"/>
            </a:solidFill>
          </a:ln>
        </p:spPr>
        <p:txBody>
          <a:bodyPr wrap="square" lIns="0" tIns="0" rIns="0" bIns="0" rtlCol="0">
            <a:spAutoFit/>
          </a:bodyPr>
          <a:lstStyle/>
          <a:p>
            <a:pPr algn="ctr"/>
            <a:r>
              <a:rPr lang="en-US" sz="1100" baseline="30000" dirty="0"/>
              <a:t>58</a:t>
            </a:r>
            <a:r>
              <a:rPr lang="en-US" sz="1100" dirty="0"/>
              <a:t>Co</a:t>
            </a:r>
            <a:endParaRPr lang="en-GB" sz="1100" dirty="0"/>
          </a:p>
        </p:txBody>
      </p:sp>
      <p:cxnSp>
        <p:nvCxnSpPr>
          <p:cNvPr id="1068" name="Straight Arrow Connector 1067">
            <a:extLst>
              <a:ext uri="{FF2B5EF4-FFF2-40B4-BE49-F238E27FC236}">
                <a16:creationId xmlns:a16="http://schemas.microsoft.com/office/drawing/2014/main" id="{E2C72A1E-CCAF-5245-2E6C-AC6BA9E1A58C}"/>
              </a:ext>
            </a:extLst>
          </p:cNvPr>
          <p:cNvCxnSpPr>
            <a:cxnSpLocks/>
            <a:stCxn id="1065" idx="2"/>
          </p:cNvCxnSpPr>
          <p:nvPr/>
        </p:nvCxnSpPr>
        <p:spPr>
          <a:xfrm>
            <a:off x="11261040" y="2764585"/>
            <a:ext cx="52575" cy="202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1" name="Straight Arrow Connector 1070">
            <a:extLst>
              <a:ext uri="{FF2B5EF4-FFF2-40B4-BE49-F238E27FC236}">
                <a16:creationId xmlns:a16="http://schemas.microsoft.com/office/drawing/2014/main" id="{4F96F4B5-4F24-809F-2D2D-3E1492CAFA43}"/>
              </a:ext>
            </a:extLst>
          </p:cNvPr>
          <p:cNvCxnSpPr>
            <a:cxnSpLocks/>
            <a:stCxn id="1067" idx="0"/>
          </p:cNvCxnSpPr>
          <p:nvPr/>
        </p:nvCxnSpPr>
        <p:spPr>
          <a:xfrm flipH="1" flipV="1">
            <a:off x="11568608" y="2943534"/>
            <a:ext cx="239605" cy="89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5" name="Rectangle 1074">
            <a:extLst>
              <a:ext uri="{FF2B5EF4-FFF2-40B4-BE49-F238E27FC236}">
                <a16:creationId xmlns:a16="http://schemas.microsoft.com/office/drawing/2014/main" id="{F8522312-C571-1C36-9EA7-C025B87EA574}"/>
              </a:ext>
            </a:extLst>
          </p:cNvPr>
          <p:cNvSpPr/>
          <p:nvPr/>
        </p:nvSpPr>
        <p:spPr>
          <a:xfrm>
            <a:off x="10366678" y="5753311"/>
            <a:ext cx="1623936" cy="118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4" name="TextBox 1073">
            <a:extLst>
              <a:ext uri="{FF2B5EF4-FFF2-40B4-BE49-F238E27FC236}">
                <a16:creationId xmlns:a16="http://schemas.microsoft.com/office/drawing/2014/main" id="{78DA0C81-17B4-51A1-C642-FBBCD126D80C}"/>
              </a:ext>
            </a:extLst>
          </p:cNvPr>
          <p:cNvSpPr txBox="1"/>
          <p:nvPr/>
        </p:nvSpPr>
        <p:spPr>
          <a:xfrm>
            <a:off x="9925375" y="5726641"/>
            <a:ext cx="2189702" cy="153888"/>
          </a:xfrm>
          <a:prstGeom prst="rect">
            <a:avLst/>
          </a:prstGeom>
          <a:noFill/>
        </p:spPr>
        <p:txBody>
          <a:bodyPr wrap="none" lIns="0" tIns="0" rIns="0" bIns="0" rtlCol="0">
            <a:spAutoFit/>
          </a:bodyPr>
          <a:lstStyle/>
          <a:p>
            <a:pPr algn="l"/>
            <a:r>
              <a:rPr lang="en-US" sz="1000" dirty="0">
                <a:solidFill>
                  <a:srgbClr val="000000"/>
                </a:solidFill>
              </a:rPr>
              <a:t>Cross-section from measurement (mb)</a:t>
            </a:r>
            <a:endParaRPr lang="en-GB" sz="1000" dirty="0">
              <a:solidFill>
                <a:srgbClr val="000000"/>
              </a:solidFill>
            </a:endParaRPr>
          </a:p>
        </p:txBody>
      </p:sp>
      <p:sp>
        <p:nvSpPr>
          <p:cNvPr id="8" name="TextBox 7">
            <a:extLst>
              <a:ext uri="{FF2B5EF4-FFF2-40B4-BE49-F238E27FC236}">
                <a16:creationId xmlns:a16="http://schemas.microsoft.com/office/drawing/2014/main" id="{61F21171-84A1-61C3-BC52-2C36E1D8D610}"/>
              </a:ext>
            </a:extLst>
          </p:cNvPr>
          <p:cNvSpPr txBox="1"/>
          <p:nvPr/>
        </p:nvSpPr>
        <p:spPr>
          <a:xfrm rot="19539722">
            <a:off x="10494330" y="4134151"/>
            <a:ext cx="1564531" cy="276999"/>
          </a:xfrm>
          <a:prstGeom prst="rect">
            <a:avLst/>
          </a:prstGeom>
          <a:noFill/>
        </p:spPr>
        <p:txBody>
          <a:bodyPr wrap="none" lIns="0" tIns="0" rIns="0" bIns="0" rtlCol="0">
            <a:spAutoFit/>
          </a:bodyPr>
          <a:lstStyle/>
          <a:p>
            <a:pPr algn="l"/>
            <a:r>
              <a:rPr lang="en-US" dirty="0"/>
              <a:t>Still preliminary</a:t>
            </a:r>
            <a:endParaRPr lang="en-GB" dirty="0"/>
          </a:p>
        </p:txBody>
      </p:sp>
    </p:spTree>
    <p:extLst>
      <p:ext uri="{BB962C8B-B14F-4D97-AF65-F5344CB8AC3E}">
        <p14:creationId xmlns:p14="http://schemas.microsoft.com/office/powerpoint/2010/main" val="2430543510"/>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69E3F326-202C-5348-BF51-285B308BAEA0}" vid="{0C1FF187-A39B-EC4E-BD0A-5FA14DA688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2752</Words>
  <Application>Microsoft Office PowerPoint</Application>
  <PresentationFormat>Widescreen</PresentationFormat>
  <Paragraphs>398</Paragraphs>
  <Slides>23</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Slow Extraction workshop  Absolute calibration of the  secondary emission monitors at CERN   J. Bernhard, M. Brugger, N. Charitonidis, M. van Dijk,  A. Goillot, M. Fraser, N. Menaa, M. Munos, L. Parsons França, F. Ravotti, F. Roncarolo, P. Simon, J. Tan.  </vt:lpstr>
      <vt:lpstr>The intensity monitors of the North and East Area</vt:lpstr>
      <vt:lpstr>SEM detectors in North Area  </vt:lpstr>
      <vt:lpstr>SEM detectors and the difficulty of absolute intensity</vt:lpstr>
      <vt:lpstr>Damage to SEM foils</vt:lpstr>
      <vt:lpstr>Calibration technique – activation foils</vt:lpstr>
      <vt:lpstr>Calibration of SEMs in East Area</vt:lpstr>
      <vt:lpstr>Calibration of SEMs in North Area</vt:lpstr>
      <vt:lpstr>Cross-section measurement in</vt:lpstr>
      <vt:lpstr>Cross-section measurement in</vt:lpstr>
      <vt:lpstr>Intensity of DC beams in North and East – options </vt:lpstr>
      <vt:lpstr>Next steps &amp; future plans</vt:lpstr>
      <vt:lpstr>Conclusions</vt:lpstr>
      <vt:lpstr>Closing thoughts</vt:lpstr>
      <vt:lpstr>Backup slides</vt:lpstr>
      <vt:lpstr>SEMs at the TCC2 targets (T2, T4, T6, T10)</vt:lpstr>
      <vt:lpstr>Monitor BSI.210279 (two foils) </vt:lpstr>
      <vt:lpstr>Monitor BSI.210279 (two foils) </vt:lpstr>
      <vt:lpstr>Comparison TBIU and upstream SEM – T2, T4, T6, T10</vt:lpstr>
      <vt:lpstr>Layout of the TBIU</vt:lpstr>
      <vt:lpstr>Movement of the beam (example at T4)</vt:lpstr>
      <vt:lpstr>Copper cross-section comparison (linear scale)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Johannes Bernhard</dc:creator>
  <cp:lastModifiedBy>Maarten Van Dijk</cp:lastModifiedBy>
  <cp:revision>1070</cp:revision>
  <cp:lastPrinted>2020-01-30T13:49:18Z</cp:lastPrinted>
  <dcterms:created xsi:type="dcterms:W3CDTF">2021-01-13T09:42:27Z</dcterms:created>
  <dcterms:modified xsi:type="dcterms:W3CDTF">2024-02-12T16:08:41Z</dcterms:modified>
</cp:coreProperties>
</file>