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59"/>
  </p:notesMasterIdLst>
  <p:sldIdLst>
    <p:sldId id="256" r:id="rId2"/>
    <p:sldId id="328" r:id="rId3"/>
    <p:sldId id="330" r:id="rId4"/>
    <p:sldId id="371" r:id="rId5"/>
    <p:sldId id="369" r:id="rId6"/>
    <p:sldId id="370" r:id="rId7"/>
    <p:sldId id="331" r:id="rId8"/>
    <p:sldId id="360" r:id="rId9"/>
    <p:sldId id="334" r:id="rId10"/>
    <p:sldId id="345" r:id="rId11"/>
    <p:sldId id="361" r:id="rId12"/>
    <p:sldId id="337" r:id="rId13"/>
    <p:sldId id="338" r:id="rId14"/>
    <p:sldId id="341" r:id="rId15"/>
    <p:sldId id="362" r:id="rId16"/>
    <p:sldId id="340" r:id="rId17"/>
    <p:sldId id="363" r:id="rId18"/>
    <p:sldId id="342" r:id="rId19"/>
    <p:sldId id="346" r:id="rId20"/>
    <p:sldId id="365" r:id="rId21"/>
    <p:sldId id="347" r:id="rId22"/>
    <p:sldId id="349" r:id="rId23"/>
    <p:sldId id="378" r:id="rId24"/>
    <p:sldId id="379" r:id="rId25"/>
    <p:sldId id="383" r:id="rId26"/>
    <p:sldId id="381" r:id="rId27"/>
    <p:sldId id="380" r:id="rId28"/>
    <p:sldId id="377" r:id="rId29"/>
    <p:sldId id="382" r:id="rId30"/>
    <p:sldId id="384" r:id="rId31"/>
    <p:sldId id="368" r:id="rId32"/>
    <p:sldId id="374" r:id="rId33"/>
    <p:sldId id="385" r:id="rId34"/>
    <p:sldId id="373" r:id="rId35"/>
    <p:sldId id="351" r:id="rId36"/>
    <p:sldId id="344" r:id="rId37"/>
    <p:sldId id="375" r:id="rId38"/>
    <p:sldId id="352" r:id="rId39"/>
    <p:sldId id="356" r:id="rId40"/>
    <p:sldId id="367" r:id="rId41"/>
    <p:sldId id="366" r:id="rId42"/>
    <p:sldId id="353" r:id="rId43"/>
    <p:sldId id="355" r:id="rId44"/>
    <p:sldId id="364" r:id="rId45"/>
    <p:sldId id="357" r:id="rId46"/>
    <p:sldId id="348" r:id="rId47"/>
    <p:sldId id="339" r:id="rId48"/>
    <p:sldId id="354" r:id="rId49"/>
    <p:sldId id="335" r:id="rId50"/>
    <p:sldId id="332" r:id="rId51"/>
    <p:sldId id="336" r:id="rId52"/>
    <p:sldId id="296" r:id="rId53"/>
    <p:sldId id="303" r:id="rId54"/>
    <p:sldId id="317" r:id="rId55"/>
    <p:sldId id="258" r:id="rId56"/>
    <p:sldId id="312" r:id="rId57"/>
    <p:sldId id="359" r:id="rId58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9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5597"/>
    <a:srgbClr val="F6FBFF"/>
    <a:srgbClr val="C2E49C"/>
    <a:srgbClr val="F9B5B5"/>
    <a:srgbClr val="B9B9B9"/>
    <a:srgbClr val="5DB2FF"/>
    <a:srgbClr val="F72726"/>
    <a:srgbClr val="1E5AAE"/>
    <a:srgbClr val="D9F0F7"/>
    <a:srgbClr val="FE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195" autoAdjust="0"/>
    <p:restoredTop sz="94660"/>
  </p:normalViewPr>
  <p:slideViewPr>
    <p:cSldViewPr snapToGrid="0" snapToObjects="1">
      <p:cViewPr varScale="1">
        <p:scale>
          <a:sx n="87" d="100"/>
          <a:sy n="87" d="100"/>
        </p:scale>
        <p:origin x="84" y="60"/>
      </p:cViewPr>
      <p:guideLst>
        <p:guide orient="horz" pos="1620"/>
        <p:guide pos="28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A59740-B70D-4E91-B6D4-937261BEC7FD}" type="datetimeFigureOut">
              <a:rPr lang="en-GB" smtClean="0"/>
              <a:t>10/02/2024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694A3A-493C-4BAE-9265-49EC6D5DAA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1399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outline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355" y="1327799"/>
            <a:ext cx="2520000" cy="2494674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LOGOfin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267" y="1833334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4612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Diapositive de tit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LogoOutline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000" y="1315400"/>
            <a:ext cx="252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9186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Diapositive de 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BadgeWeb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440" y="1805119"/>
            <a:ext cx="1221946" cy="153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3250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833611"/>
            <a:ext cx="8226854" cy="705332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2543346"/>
            <a:ext cx="2743200" cy="31474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7637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69872" indent="-233361">
              <a:buFont typeface="Wingdings" panose="05000000000000000000" pitchFamily="2" charset="2"/>
              <a:buChar char="§"/>
              <a:defRPr sz="1600"/>
            </a:lvl1pPr>
            <a:lvl2pPr marL="717543" indent="-269872">
              <a:buFont typeface="Arial" panose="020B0604020202020204" pitchFamily="34" charset="0"/>
              <a:buChar char="–"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4767264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2E2BD841-9FC5-15CF-695D-762DA91148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90357" y="4771783"/>
            <a:ext cx="418545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FR@SE Workshop – SPS Fast Spill Monitors – 13-Feb-24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13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4767264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1">
            <a:extLst>
              <a:ext uri="{FF2B5EF4-FFF2-40B4-BE49-F238E27FC236}">
                <a16:creationId xmlns:a16="http://schemas.microsoft.com/office/drawing/2014/main" id="{4AD774A6-58A9-3DAC-B894-338FBB5125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906983" y="4771783"/>
            <a:ext cx="416883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FR@SE Workshop – SPS Fast Spill Monitors – 13-Feb-24 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LOGOfin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267" y="1833334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8497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Default 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 bwMode="auto"/>
        <p:txBody>
          <a:bodyPr/>
          <a:lstStyle/>
          <a:p>
            <a:pPr>
              <a:defRPr/>
            </a:pPr>
            <a:r>
              <a:t>Slide Title</a:t>
            </a:r>
            <a:endParaRPr lang="en-US"/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B0B0381-81E6-4F08-8F90-ACA2F5D9F598}" type="datetime1">
              <a:rPr lang="fr-FR"/>
              <a:t>12/02/2024</a:t>
            </a:fld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D6C380F-326D-3C40-9EE7-7FBAB0953422}" type="slidenum">
              <a:rPr lang="en-US"/>
              <a:t>‹#›</a:t>
            </a:fld>
            <a:endParaRPr lang="en-US" dirty="0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3" hasCustomPrompt="1"/>
          </p:nvPr>
        </p:nvSpPr>
        <p:spPr bwMode="auto">
          <a:xfrm>
            <a:off x="457201" y="934142"/>
            <a:ext cx="8226425" cy="3616428"/>
          </a:xfrm>
        </p:spPr>
        <p:txBody>
          <a:bodyPr/>
          <a:lstStyle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200"/>
            </a:lvl5pPr>
          </a:lstStyle>
          <a:p>
            <a:pPr lvl="0">
              <a:defRPr/>
            </a:pPr>
            <a:r>
              <a:t>Slide text first level</a:t>
            </a:r>
          </a:p>
          <a:p>
            <a:pPr lvl="1">
              <a:defRPr/>
            </a:pPr>
            <a:r>
              <a:t>Slide text second level</a:t>
            </a:r>
          </a:p>
          <a:p>
            <a:pPr lvl="2">
              <a:defRPr/>
            </a:pPr>
            <a:r>
              <a:t>Slide text third level</a:t>
            </a:r>
          </a:p>
          <a:p>
            <a:pPr lvl="3">
              <a:defRPr/>
            </a:pPr>
            <a:r>
              <a:t>Slide text fourth level</a:t>
            </a:r>
          </a:p>
        </p:txBody>
      </p:sp>
    </p:spTree>
    <p:extLst>
      <p:ext uri="{BB962C8B-B14F-4D97-AF65-F5344CB8AC3E}">
        <p14:creationId xmlns:p14="http://schemas.microsoft.com/office/powerpoint/2010/main" val="2265933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bande-01.eps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2648"/>
            <a:ext cx="9144000" cy="707202"/>
          </a:xfrm>
          <a:prstGeom prst="rect">
            <a:avLst/>
          </a:prstGeom>
        </p:spPr>
      </p:pic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175120"/>
            <a:ext cx="8226854" cy="705332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dirty="0"/>
              <a:t>Cliquez et modifiez le titre</a:t>
            </a:r>
            <a:endParaRPr kumimoji="0" lang="en-US" dirty="0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994208"/>
            <a:ext cx="8229600" cy="3203145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/>
              <a:t>Deuxième niveau</a:t>
            </a:r>
          </a:p>
          <a:p>
            <a:pPr lvl="2" eaLnBrk="1" latinLnBrk="0" hangingPunct="1"/>
            <a:r>
              <a:rPr kumimoji="0" lang="fr-CH" dirty="0"/>
              <a:t>Troisième niveau</a:t>
            </a:r>
          </a:p>
          <a:p>
            <a:pPr lvl="3" eaLnBrk="1" latinLnBrk="0" hangingPunct="1"/>
            <a:r>
              <a:rPr kumimoji="0" lang="fr-CH" dirty="0"/>
              <a:t>Quatrième niveau</a:t>
            </a:r>
          </a:p>
          <a:p>
            <a:pPr lvl="4" eaLnBrk="1" latinLnBrk="0" hangingPunct="1"/>
            <a:r>
              <a:rPr kumimoji="0" lang="fr-CH" dirty="0"/>
              <a:t>Cinquième niveau</a:t>
            </a:r>
            <a:endParaRPr kumimoji="0"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4767264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Image 7" descr="bande-01.eps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7663"/>
            <a:ext cx="9144000" cy="707202"/>
          </a:xfrm>
          <a:prstGeom prst="rect">
            <a:avLst/>
          </a:prstGeom>
        </p:spPr>
      </p:pic>
      <p:sp>
        <p:nvSpPr>
          <p:cNvPr id="11" name="Date Placeholder 1">
            <a:extLst>
              <a:ext uri="{FF2B5EF4-FFF2-40B4-BE49-F238E27FC236}">
                <a16:creationId xmlns:a16="http://schemas.microsoft.com/office/drawing/2014/main" id="{672CF367-E7FA-01F2-8EF1-4D3AD6EEC6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16037" y="4771783"/>
            <a:ext cx="445977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FR@SE Workshop – SPS Fast Spill Monitors – 13-Feb-24 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6" r:id="rId2"/>
    <p:sldLayoutId id="2147483677" r:id="rId3"/>
    <p:sldLayoutId id="2147483678" r:id="rId4"/>
    <p:sldLayoutId id="2147483680" r:id="rId5"/>
    <p:sldLayoutId id="2147483679" r:id="rId6"/>
    <p:sldLayoutId id="2147483667" r:id="rId7"/>
    <p:sldLayoutId id="2147483674" r:id="rId8"/>
    <p:sldLayoutId id="2147483681" r:id="rId9"/>
  </p:sldLayoutIdLst>
  <p:hf hdr="0" ftr="0"/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2" indent="-457196" algn="l" rtl="0" eaLnBrk="1" latinLnBrk="0" hangingPunct="1">
        <a:spcBef>
          <a:spcPct val="20000"/>
        </a:spcBef>
        <a:buClr>
          <a:schemeClr val="tx1"/>
        </a:buClr>
        <a:buSzPct val="8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47" indent="-457196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697" indent="-342896" algn="l" rtl="0" eaLnBrk="1" latinLnBrk="0" hangingPunct="1">
        <a:spcBef>
          <a:spcPct val="20000"/>
        </a:spcBef>
        <a:buClr>
          <a:schemeClr val="tx1"/>
        </a:buClr>
        <a:buSzPct val="85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03" indent="-342896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76" indent="-342896" algn="l" rtl="0" eaLnBrk="1" latinLnBrk="0" hangingPunct="1">
        <a:spcBef>
          <a:spcPct val="20000"/>
        </a:spcBef>
        <a:buClr>
          <a:schemeClr val="tx1"/>
        </a:buClr>
        <a:buSzPct val="10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67" indent="-182878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21" indent="-182878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74" indent="-182878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697" indent="-182878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8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8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7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7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6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6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ibic2022.vrws.de/talks/tu2c2_talk.pdf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hyperlink" Target="https://conference-indico.kek.jp/event/163/timetable/?print=1&amp;view=standard" TargetMode="External"/><Relationship Id="rId4" Type="http://schemas.openxmlformats.org/officeDocument/2006/relationships/hyperlink" Target="https://conference-indico.kek.jp/event/163/contributions/3139/attachments/2154/2689/SPS_SX_status_plans_Jan2022.pdf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cds.cern.ch/record/2661725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4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5E4C204-BB4C-4ED9-912D-FF406E3D5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32820"/>
            <a:ext cx="9144000" cy="1022215"/>
          </a:xfrm>
          <a:solidFill>
            <a:srgbClr val="F6FBFF"/>
          </a:solidFill>
          <a:ln>
            <a:noFill/>
          </a:ln>
        </p:spPr>
        <p:txBody>
          <a:bodyPr>
            <a:noAutofit/>
          </a:bodyPr>
          <a:lstStyle/>
          <a:p>
            <a:r>
              <a:rPr lang="en-GB" sz="2800" dirty="0"/>
              <a:t> Fast Spill Monitoring at the CERN SPS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A0D883-FEAB-400A-B36B-3A05D573D4AF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186961" y="2801265"/>
            <a:ext cx="2743200" cy="404455"/>
          </a:xfrm>
        </p:spPr>
        <p:txBody>
          <a:bodyPr anchor="ctr"/>
          <a:lstStyle/>
          <a:p>
            <a:r>
              <a:rPr lang="en-US" dirty="0" err="1"/>
              <a:t>F.Roncarolo</a:t>
            </a:r>
            <a:r>
              <a:rPr lang="en-US" dirty="0"/>
              <a:t>,  CERN SY-BI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2BBCD1-07BC-4BC1-AB31-4CF87667A89D}"/>
              </a:ext>
            </a:extLst>
          </p:cNvPr>
          <p:cNvSpPr txBox="1"/>
          <p:nvPr/>
        </p:nvSpPr>
        <p:spPr>
          <a:xfrm>
            <a:off x="88411" y="3494853"/>
            <a:ext cx="35321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S. Benitez, </a:t>
            </a:r>
            <a:r>
              <a:rPr lang="en-US" sz="1200" dirty="0" err="1"/>
              <a:t>S.Mazzoni</a:t>
            </a:r>
            <a:r>
              <a:rPr lang="en-US" sz="1200" dirty="0"/>
              <a:t>, </a:t>
            </a:r>
            <a:r>
              <a:rPr lang="en-US" sz="1200" dirty="0" err="1"/>
              <a:t>D.Belohrad</a:t>
            </a:r>
            <a:r>
              <a:rPr lang="en-US" sz="1200" dirty="0"/>
              <a:t> , S. Burger, </a:t>
            </a:r>
            <a:r>
              <a:rPr lang="en-US" sz="1200" dirty="0" err="1"/>
              <a:t>M.Martin</a:t>
            </a:r>
            <a:r>
              <a:rPr lang="en-US" sz="1200" dirty="0"/>
              <a:t>, </a:t>
            </a:r>
            <a:r>
              <a:rPr lang="en-US" sz="1200" dirty="0" err="1"/>
              <a:t>A.Goldblatt</a:t>
            </a:r>
            <a:endParaRPr lang="en-US" sz="1200" dirty="0"/>
          </a:p>
          <a:p>
            <a:r>
              <a:rPr lang="en-US" sz="1200" dirty="0" err="1"/>
              <a:t>E.Calvo</a:t>
            </a:r>
            <a:r>
              <a:rPr lang="en-US" sz="1200" dirty="0"/>
              <a:t>, </a:t>
            </a:r>
            <a:r>
              <a:rPr lang="en-US" sz="1200" dirty="0" err="1"/>
              <a:t>E.Effinger</a:t>
            </a:r>
            <a:r>
              <a:rPr lang="en-US" sz="1200" dirty="0"/>
              <a:t>, </a:t>
            </a:r>
            <a:r>
              <a:rPr lang="en-US" sz="1200" dirty="0" err="1"/>
              <a:t>C.Zamantzas</a:t>
            </a:r>
            <a:r>
              <a:rPr lang="en-US" sz="1200" dirty="0"/>
              <a:t> </a:t>
            </a:r>
          </a:p>
          <a:p>
            <a:endParaRPr lang="en-US" sz="1200" dirty="0"/>
          </a:p>
          <a:p>
            <a:r>
              <a:rPr lang="en-US" sz="1200" dirty="0" err="1"/>
              <a:t>V.Kain</a:t>
            </a:r>
            <a:r>
              <a:rPr lang="en-US" sz="1200" dirty="0"/>
              <a:t>, </a:t>
            </a:r>
            <a:r>
              <a:rPr lang="en-US" sz="1200" dirty="0" err="1"/>
              <a:t>M.Fraser</a:t>
            </a:r>
            <a:r>
              <a:rPr lang="en-US" sz="1200" dirty="0"/>
              <a:t>, </a:t>
            </a:r>
            <a:r>
              <a:rPr lang="en-US" sz="1200" dirty="0" err="1"/>
              <a:t>F.M.Velotti</a:t>
            </a:r>
            <a:r>
              <a:rPr lang="en-US" sz="1200" dirty="0"/>
              <a:t>, P.A. Arrutia Sota</a:t>
            </a:r>
          </a:p>
          <a:p>
            <a:r>
              <a:rPr lang="en-US" sz="1200" dirty="0" err="1">
                <a:solidFill>
                  <a:schemeClr val="tx2"/>
                </a:solidFill>
              </a:rPr>
              <a:t>F.Addesa</a:t>
            </a:r>
            <a:r>
              <a:rPr lang="en-US" sz="1200" dirty="0">
                <a:solidFill>
                  <a:schemeClr val="tx2"/>
                </a:solidFill>
              </a:rPr>
              <a:t>, </a:t>
            </a:r>
            <a:r>
              <a:rPr lang="en-US" sz="1200" dirty="0" err="1">
                <a:solidFill>
                  <a:schemeClr val="tx2"/>
                </a:solidFill>
              </a:rPr>
              <a:t>L.Esposito</a:t>
            </a:r>
            <a:endParaRPr lang="en-US" sz="1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CAB7F5-6B9A-F6DF-44AE-3CA2B9E47A1C}"/>
              </a:ext>
            </a:extLst>
          </p:cNvPr>
          <p:cNvSpPr txBox="1"/>
          <p:nvPr/>
        </p:nvSpPr>
        <p:spPr>
          <a:xfrm>
            <a:off x="6383934" y="1567650"/>
            <a:ext cx="18346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Status </a:t>
            </a:r>
          </a:p>
          <a:p>
            <a:pPr algn="ctr"/>
            <a:r>
              <a:rPr lang="en-US" dirty="0"/>
              <a:t>&amp; </a:t>
            </a:r>
          </a:p>
          <a:p>
            <a:pPr algn="ctr"/>
            <a:r>
              <a:rPr lang="en-US" dirty="0"/>
              <a:t>Plans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D05809-C6E2-EFD8-6C4E-E41BFB6313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163"/>
            <a:ext cx="9144000" cy="15435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82A6365-5D13-F142-F040-3A5B80D251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2561" y="2548650"/>
            <a:ext cx="4933157" cy="2514319"/>
          </a:xfrm>
          <a:prstGeom prst="rect">
            <a:avLst/>
          </a:prstGeom>
          <a:solidFill>
            <a:srgbClr val="F6FBFF"/>
          </a:solidFill>
        </p:spPr>
      </p:pic>
    </p:spTree>
    <p:extLst>
      <p:ext uri="{BB962C8B-B14F-4D97-AF65-F5344CB8AC3E}">
        <p14:creationId xmlns:p14="http://schemas.microsoft.com/office/powerpoint/2010/main" val="3645742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C3ACB240-4ADE-D238-4E25-2CC448969FEA}"/>
              </a:ext>
            </a:extLst>
          </p:cNvPr>
          <p:cNvSpPr/>
          <p:nvPr/>
        </p:nvSpPr>
        <p:spPr>
          <a:xfrm>
            <a:off x="26119" y="768137"/>
            <a:ext cx="9091762" cy="4032174"/>
          </a:xfrm>
          <a:prstGeom prst="rect">
            <a:avLst/>
          </a:prstGeom>
          <a:solidFill>
            <a:srgbClr val="0055A0"/>
          </a:solidFill>
          <a:ln>
            <a:solidFill>
              <a:schemeClr val="accent1">
                <a:shade val="60000"/>
                <a:satMod val="30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8F8F8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3E90E8A-68C4-FE29-3FEC-7610590D5890}"/>
              </a:ext>
            </a:extLst>
          </p:cNvPr>
          <p:cNvSpPr/>
          <p:nvPr/>
        </p:nvSpPr>
        <p:spPr>
          <a:xfrm>
            <a:off x="-1665" y="768137"/>
            <a:ext cx="4238183" cy="1973139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accent1">
                <a:shade val="60000"/>
                <a:satMod val="30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4B81EB-2059-A278-0B12-F9F4FBA3C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Secondary Emission Monitor (SEM)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6765D5-C661-CA7A-54BC-F422786225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023777-8D74-1BF6-A460-7771011C6CD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FR@SE Workshop – SPS Fast Spill Monitors – 13-Feb-24 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975258-0945-5AF2-0B55-C3EDFCD3E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524" y="3009469"/>
            <a:ext cx="4030446" cy="1656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A13262-C7B0-445F-7785-536244F6D9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3455" y="3009469"/>
            <a:ext cx="4302246" cy="1656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BCB5453-A86D-286B-048A-210ABFB1102A}"/>
              </a:ext>
            </a:extLst>
          </p:cNvPr>
          <p:cNvSpPr txBox="1"/>
          <p:nvPr/>
        </p:nvSpPr>
        <p:spPr>
          <a:xfrm>
            <a:off x="5839496" y="3622629"/>
            <a:ext cx="1726755" cy="276999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SFTPRO spill,  3e13p</a:t>
            </a:r>
            <a:endParaRPr lang="en-GB" sz="1200" b="1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6749DD-042C-A596-9F7B-29CD99A66905}"/>
              </a:ext>
            </a:extLst>
          </p:cNvPr>
          <p:cNvSpPr txBox="1"/>
          <p:nvPr/>
        </p:nvSpPr>
        <p:spPr>
          <a:xfrm>
            <a:off x="1766257" y="3494842"/>
            <a:ext cx="1821122" cy="25391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No beam, During Access</a:t>
            </a:r>
            <a:endParaRPr lang="en-GB" sz="1050" b="1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5D5685-7DCF-D343-398A-D8D6AC2C555B}"/>
              </a:ext>
            </a:extLst>
          </p:cNvPr>
          <p:cNvSpPr txBox="1"/>
          <p:nvPr/>
        </p:nvSpPr>
        <p:spPr>
          <a:xfrm>
            <a:off x="4438507" y="1947018"/>
            <a:ext cx="4658024" cy="1077218"/>
          </a:xfrm>
          <a:prstGeom prst="rect">
            <a:avLst/>
          </a:prstGeom>
          <a:noFill/>
          <a:ln>
            <a:solidFill>
              <a:srgbClr val="E6E6E6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Refurbishment of in vacuum detector + cabling done beginning of 2023. No dramatic improvement.  EMI pick-up noise (in vacuum)  still suspect.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F1AD178D-E1F2-DFEA-F328-B4565BBEDF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665" y="776522"/>
            <a:ext cx="4319665" cy="1973139"/>
          </a:xfrm>
        </p:spPr>
        <p:txBody>
          <a:bodyPr>
            <a:normAutofit/>
          </a:bodyPr>
          <a:lstStyle/>
          <a:p>
            <a:pPr marL="36511" indent="0">
              <a:buNone/>
            </a:pPr>
            <a:r>
              <a:rPr lang="en-US" b="1" dirty="0"/>
              <a:t>DAQ</a:t>
            </a:r>
          </a:p>
          <a:p>
            <a:r>
              <a:rPr lang="en-US" dirty="0"/>
              <a:t>Amplifier in the tunnel (10MHz BW)</a:t>
            </a:r>
          </a:p>
          <a:p>
            <a:r>
              <a:rPr lang="en-US" dirty="0"/>
              <a:t>CK50 cables (&gt;200m) </a:t>
            </a:r>
          </a:p>
          <a:p>
            <a:r>
              <a:rPr lang="en-US" dirty="0"/>
              <a:t>Low pass filter (1kHz) to suppress high </a:t>
            </a:r>
            <a:r>
              <a:rPr lang="en-US" dirty="0" err="1"/>
              <a:t>freq</a:t>
            </a:r>
            <a:r>
              <a:rPr lang="en-US" dirty="0"/>
              <a:t> noise</a:t>
            </a:r>
          </a:p>
          <a:p>
            <a:r>
              <a:rPr lang="en-US" dirty="0"/>
              <a:t>VME ADC (100kHz BW, 200kS/s, 16bit)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0A343FD-B765-9B8F-BF35-30391E03BD46}"/>
              </a:ext>
            </a:extLst>
          </p:cNvPr>
          <p:cNvSpPr txBox="1"/>
          <p:nvPr/>
        </p:nvSpPr>
        <p:spPr>
          <a:xfrm>
            <a:off x="1809336" y="4492534"/>
            <a:ext cx="86748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accent6"/>
                </a:solidFill>
              </a:rPr>
              <a:t>Time [s]</a:t>
            </a:r>
            <a:endParaRPr lang="en-GB" sz="1400" b="1" dirty="0">
              <a:solidFill>
                <a:schemeClr val="accent6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D522145-7861-2ACD-976C-EBD265168D25}"/>
              </a:ext>
            </a:extLst>
          </p:cNvPr>
          <p:cNvSpPr txBox="1"/>
          <p:nvPr/>
        </p:nvSpPr>
        <p:spPr>
          <a:xfrm rot="16200000">
            <a:off x="-679362" y="3678570"/>
            <a:ext cx="171874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accent6"/>
                </a:solidFill>
              </a:rPr>
              <a:t>SEM Signal [ADC]</a:t>
            </a:r>
            <a:endParaRPr lang="en-GB" sz="1400" b="1" dirty="0">
              <a:solidFill>
                <a:schemeClr val="accent6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6CC9747-CF68-BAB1-C70F-BA4AC340DA37}"/>
              </a:ext>
            </a:extLst>
          </p:cNvPr>
          <p:cNvSpPr txBox="1"/>
          <p:nvPr/>
        </p:nvSpPr>
        <p:spPr>
          <a:xfrm>
            <a:off x="6393723" y="4492534"/>
            <a:ext cx="86748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accent6"/>
                </a:solidFill>
              </a:rPr>
              <a:t>Time [s]</a:t>
            </a:r>
            <a:endParaRPr lang="en-GB" sz="1400" b="1" dirty="0">
              <a:solidFill>
                <a:schemeClr val="accent6"/>
              </a:solidFill>
            </a:endParaRP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5A2069B8-C588-FC22-660C-428BB76FBD8D}"/>
              </a:ext>
            </a:extLst>
          </p:cNvPr>
          <p:cNvSpPr txBox="1">
            <a:spLocks/>
          </p:cNvSpPr>
          <p:nvPr/>
        </p:nvSpPr>
        <p:spPr>
          <a:xfrm>
            <a:off x="4459857" y="770860"/>
            <a:ext cx="4636674" cy="1973139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69872" indent="-233361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§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7543" indent="-269872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 panose="020B0604020202020204" pitchFamily="34" charset="0"/>
              <a:buChar char="–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697" indent="-342896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03" indent="-342896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76" indent="-342896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67" indent="-182878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21" indent="-182878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74" indent="-182878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697" indent="-182878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1" indent="0">
              <a:buClr>
                <a:schemeClr val="bg1">
                  <a:lumMod val="95000"/>
                </a:schemeClr>
              </a:buClr>
              <a:buNone/>
            </a:pPr>
            <a:r>
              <a:rPr lang="en-US" b="1" dirty="0">
                <a:solidFill>
                  <a:schemeClr val="bg1"/>
                </a:solidFill>
              </a:rPr>
              <a:t>Signal / Noise Ratio (before 2022)</a:t>
            </a:r>
          </a:p>
          <a:p>
            <a:pPr>
              <a:buClr>
                <a:schemeClr val="bg1">
                  <a:lumMod val="95000"/>
                </a:schemeClr>
              </a:buClr>
            </a:pPr>
            <a:r>
              <a:rPr lang="en-US" dirty="0">
                <a:solidFill>
                  <a:schemeClr val="bg1"/>
                </a:solidFill>
              </a:rPr>
              <a:t>Low signal (SEY=~4%) and pickup noise </a:t>
            </a:r>
          </a:p>
          <a:p>
            <a:pPr>
              <a:buClr>
                <a:schemeClr val="bg1">
                  <a:lumMod val="95000"/>
                </a:schemeClr>
              </a:buClr>
            </a:pPr>
            <a:r>
              <a:rPr lang="en-US" b="1" dirty="0">
                <a:solidFill>
                  <a:schemeClr val="bg1"/>
                </a:solidFill>
              </a:rPr>
              <a:t>SNR</a:t>
            </a:r>
            <a:r>
              <a:rPr lang="en-US" dirty="0">
                <a:solidFill>
                  <a:schemeClr val="bg1"/>
                </a:solidFill>
              </a:rPr>
              <a:t> = </a:t>
            </a:r>
            <a:r>
              <a:rPr lang="en-GB" dirty="0">
                <a:solidFill>
                  <a:schemeClr val="bg1"/>
                </a:solidFill>
              </a:rPr>
              <a:t>~ 4000  / 800 (p2p) [ADC counts] </a:t>
            </a:r>
            <a:r>
              <a:rPr lang="en-GB" b="1" dirty="0">
                <a:solidFill>
                  <a:schemeClr val="bg1"/>
                </a:solidFill>
              </a:rPr>
              <a:t>~= 5</a:t>
            </a:r>
            <a:r>
              <a:rPr lang="en-GB" dirty="0">
                <a:solidFill>
                  <a:schemeClr val="bg1"/>
                </a:solidFill>
              </a:rPr>
              <a:t> in this example, after </a:t>
            </a:r>
            <a:r>
              <a:rPr lang="en-GB" b="1" dirty="0">
                <a:solidFill>
                  <a:schemeClr val="bg1"/>
                </a:solidFill>
              </a:rPr>
              <a:t>low pass @ 1kHz</a:t>
            </a:r>
          </a:p>
          <a:p>
            <a:pPr>
              <a:buClr>
                <a:schemeClr val="bg1">
                  <a:lumMod val="95000"/>
                </a:schemeClr>
              </a:buClr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5951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6A7040-7867-E408-7732-C427BA564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114792"/>
            <a:ext cx="8226854" cy="705332"/>
          </a:xfrm>
        </p:spPr>
        <p:txBody>
          <a:bodyPr/>
          <a:lstStyle/>
          <a:p>
            <a:r>
              <a:rPr lang="en-US" dirty="0"/>
              <a:t>CERN SPS Present Spill Monitors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AFBB304-9B1A-3DA8-9E3D-3AF7F59815EE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7200" y="2905926"/>
            <a:ext cx="7631085" cy="1463389"/>
          </a:xfrm>
        </p:spPr>
        <p:txBody>
          <a:bodyPr>
            <a:normAutofit fontScale="92500"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000" dirty="0">
                <a:solidFill>
                  <a:schemeClr val="accent1"/>
                </a:solidFill>
              </a:rPr>
              <a:t>Secondary Emission Monitor (SEM)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000" b="1" dirty="0"/>
              <a:t>3 x Diamond Beam Loss Monitors (</a:t>
            </a:r>
            <a:r>
              <a:rPr lang="en-US" sz="2000" b="1" dirty="0" err="1"/>
              <a:t>dBLM</a:t>
            </a:r>
            <a:r>
              <a:rPr lang="en-US" sz="2000" b="1" dirty="0"/>
              <a:t>)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000" dirty="0">
                <a:solidFill>
                  <a:schemeClr val="accent1"/>
                </a:solidFill>
              </a:rPr>
              <a:t>Optical Transition Radiation – Photomultiplier Monitor (OTR-PMT)</a:t>
            </a:r>
            <a:endParaRPr lang="en-GB" sz="20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95BB57-D7B6-E5DC-57B5-97005530466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42350" y="4767263"/>
            <a:ext cx="501650" cy="274637"/>
          </a:xfrm>
        </p:spPr>
        <p:txBody>
          <a:bodyPr/>
          <a:lstStyle/>
          <a:p>
            <a:fld id="{17918391-D411-FE40-AAD7-861AE5233E0E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EE1B3A-4AED-A99E-4DE4-24A22B4FAF79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4902507" y="4772025"/>
            <a:ext cx="4241494" cy="273050"/>
          </a:xfrm>
        </p:spPr>
        <p:txBody>
          <a:bodyPr/>
          <a:lstStyle/>
          <a:p>
            <a:r>
              <a:rPr lang="en-US" dirty="0"/>
              <a:t>FR@SE Workshop – SPS Fast Spill Monitors – 13-Feb-24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5B5E12-6AFE-0CAB-6FC3-17DCA76A7D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140" y="56001"/>
            <a:ext cx="8390975" cy="249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7560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EF1A9-B49C-3527-6E70-BB07EB4C7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Diamond Beam Loss Monitors (</a:t>
            </a:r>
            <a:r>
              <a:rPr lang="en-US" dirty="0" err="1"/>
              <a:t>dBLM</a:t>
            </a:r>
            <a:r>
              <a:rPr lang="en-US" dirty="0"/>
              <a:t>)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93643E-B9FA-53BC-1F92-56D4AAEEB4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09959"/>
            <a:ext cx="8229600" cy="3203145"/>
          </a:xfrm>
        </p:spPr>
        <p:txBody>
          <a:bodyPr/>
          <a:lstStyle/>
          <a:p>
            <a:r>
              <a:rPr lang="en-US" dirty="0"/>
              <a:t>Chemical Vapor Deposition (CVD) , 1cm x 1cm , 500um thick, Gold Coated </a:t>
            </a:r>
          </a:p>
          <a:p>
            <a:r>
              <a:rPr lang="en-US" dirty="0"/>
              <a:t>Electron-Hole pairs from ionizing radiation traversing the substrate</a:t>
            </a:r>
          </a:p>
          <a:p>
            <a:r>
              <a:rPr lang="en-US" dirty="0"/>
              <a:t>Used for many years in CERN synchrotrons (LHC, SPS, PS, PSB) and </a:t>
            </a:r>
            <a:r>
              <a:rPr lang="en-US" dirty="0" err="1"/>
              <a:t>inj</a:t>
            </a:r>
            <a:r>
              <a:rPr lang="en-US" dirty="0"/>
              <a:t>/</a:t>
            </a:r>
            <a:r>
              <a:rPr lang="en-US" dirty="0" err="1"/>
              <a:t>extr</a:t>
            </a:r>
            <a:r>
              <a:rPr lang="en-US" dirty="0"/>
              <a:t> beamlines</a:t>
            </a:r>
          </a:p>
          <a:p>
            <a:r>
              <a:rPr lang="en-US" dirty="0"/>
              <a:t>Rad hard , Fast</a:t>
            </a:r>
          </a:p>
          <a:p>
            <a:pPr marL="36511" indent="0">
              <a:buNone/>
            </a:pPr>
            <a:r>
              <a:rPr lang="en-US" dirty="0"/>
              <a:t> 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9A7E95-A350-9054-E816-71E048A5DB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B43065-EA16-783D-E92E-9F5D74871AB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FR@SE Workshop – SPS Fast Spill Monitors – 13-Feb-24 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E90A22-863A-0524-66F3-792ADCA3995D}"/>
              </a:ext>
            </a:extLst>
          </p:cNvPr>
          <p:cNvSpPr txBox="1"/>
          <p:nvPr/>
        </p:nvSpPr>
        <p:spPr>
          <a:xfrm>
            <a:off x="0" y="3738944"/>
            <a:ext cx="9144000" cy="1292662"/>
          </a:xfrm>
          <a:prstGeom prst="rect">
            <a:avLst/>
          </a:prstGeom>
          <a:solidFill>
            <a:srgbClr val="1E5AAE"/>
          </a:solidFill>
        </p:spPr>
        <p:txBody>
          <a:bodyPr wrap="square">
            <a:spAutoFit/>
          </a:bodyPr>
          <a:lstStyle/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chemeClr val="bg1"/>
                </a:solidFill>
              </a:rPr>
              <a:t>E. Calvo Giraldo et al., “The Diamond Beam Loss Monitoring System at CERN LHC and SPS”,  IBIC Proceedings, 2022.     </a:t>
            </a:r>
            <a:r>
              <a:rPr lang="en-GB" sz="1400" b="1" dirty="0">
                <a:solidFill>
                  <a:schemeClr val="bg1"/>
                </a:solidFill>
                <a:latin typeface="Verdana" panose="020B060403050404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</a:t>
            </a:r>
            <a:r>
              <a:rPr lang="en-GB" sz="1400" b="1" i="0" dirty="0">
                <a:solidFill>
                  <a:schemeClr val="bg1"/>
                </a:solidFill>
                <a:effectLst/>
                <a:latin typeface="Verdana" panose="020B060403050404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U2C2</a:t>
            </a:r>
            <a:r>
              <a:rPr lang="en-GB" sz="1400" b="1" i="0" dirty="0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 </a:t>
            </a:r>
            <a:endParaRPr lang="en-GB" sz="1400" b="1" dirty="0">
              <a:solidFill>
                <a:schemeClr val="bg1"/>
              </a:solidFill>
            </a:endParaRP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000" dirty="0">
                <a:solidFill>
                  <a:schemeClr val="bg1"/>
                </a:solidFill>
              </a:rPr>
              <a:t>H. Frais-</a:t>
            </a:r>
            <a:r>
              <a:rPr lang="en-GB" sz="1000" dirty="0" err="1">
                <a:solidFill>
                  <a:schemeClr val="bg1"/>
                </a:solidFill>
              </a:rPr>
              <a:t>Kolbl</a:t>
            </a:r>
            <a:r>
              <a:rPr lang="en-GB" sz="1000" dirty="0">
                <a:solidFill>
                  <a:schemeClr val="bg1"/>
                </a:solidFill>
              </a:rPr>
              <a:t>, E. </a:t>
            </a:r>
            <a:r>
              <a:rPr lang="en-GB" sz="1000" dirty="0" err="1">
                <a:solidFill>
                  <a:schemeClr val="bg1"/>
                </a:solidFill>
              </a:rPr>
              <a:t>Griesmayer</a:t>
            </a:r>
            <a:r>
              <a:rPr lang="en-GB" sz="1000" dirty="0">
                <a:solidFill>
                  <a:schemeClr val="bg1"/>
                </a:solidFill>
              </a:rPr>
              <a:t>, H. Kagan, and H. </a:t>
            </a:r>
            <a:r>
              <a:rPr lang="en-GB" sz="1000" dirty="0" err="1">
                <a:solidFill>
                  <a:schemeClr val="bg1"/>
                </a:solidFill>
              </a:rPr>
              <a:t>Pernegger</a:t>
            </a:r>
            <a:r>
              <a:rPr lang="en-GB" sz="1000" dirty="0">
                <a:solidFill>
                  <a:schemeClr val="bg1"/>
                </a:solidFill>
              </a:rPr>
              <a:t>, “A fast low-noise charged-particle CVD diamond detector,” IEEE Transactions on Nuclear Science, vol. 51, no. 6,pp. 3833–3837, 2004, doi:10.1109/TNS.2004.839366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000" dirty="0">
                <a:solidFill>
                  <a:schemeClr val="bg1"/>
                </a:solidFill>
              </a:rPr>
              <a:t>B. Dehning, E. Effinger, H. </a:t>
            </a:r>
            <a:r>
              <a:rPr lang="en-GB" sz="1000" dirty="0" err="1">
                <a:solidFill>
                  <a:schemeClr val="bg1"/>
                </a:solidFill>
              </a:rPr>
              <a:t>Pernegger</a:t>
            </a:r>
            <a:r>
              <a:rPr lang="en-GB" sz="1000" dirty="0">
                <a:solidFill>
                  <a:schemeClr val="bg1"/>
                </a:solidFill>
              </a:rPr>
              <a:t>, D. </a:t>
            </a:r>
            <a:r>
              <a:rPr lang="en-GB" sz="1000" dirty="0" err="1">
                <a:solidFill>
                  <a:schemeClr val="bg1"/>
                </a:solidFill>
              </a:rPr>
              <a:t>Dobos</a:t>
            </a:r>
            <a:r>
              <a:rPr lang="en-GB" sz="1000" dirty="0">
                <a:solidFill>
                  <a:schemeClr val="bg1"/>
                </a:solidFill>
              </a:rPr>
              <a:t>, H. Frais-</a:t>
            </a:r>
            <a:r>
              <a:rPr lang="en-GB" sz="1000" dirty="0" err="1">
                <a:solidFill>
                  <a:schemeClr val="bg1"/>
                </a:solidFill>
              </a:rPr>
              <a:t>Kolbl</a:t>
            </a:r>
            <a:r>
              <a:rPr lang="en-GB" sz="1000" dirty="0">
                <a:solidFill>
                  <a:schemeClr val="bg1"/>
                </a:solidFill>
              </a:rPr>
              <a:t>, and E. </a:t>
            </a:r>
            <a:r>
              <a:rPr lang="en-GB" sz="1000" dirty="0" err="1">
                <a:solidFill>
                  <a:schemeClr val="bg1"/>
                </a:solidFill>
              </a:rPr>
              <a:t>Griesmayer</a:t>
            </a:r>
            <a:r>
              <a:rPr lang="en-GB" sz="1000" dirty="0">
                <a:solidFill>
                  <a:schemeClr val="bg1"/>
                </a:solidFill>
              </a:rPr>
              <a:t>, “Test of a Diamond Detector Using </a:t>
            </a:r>
            <a:r>
              <a:rPr lang="en-GB" sz="1000" dirty="0" err="1">
                <a:solidFill>
                  <a:schemeClr val="bg1"/>
                </a:solidFill>
              </a:rPr>
              <a:t>Unbunched</a:t>
            </a:r>
            <a:r>
              <a:rPr lang="en-GB" sz="1000" dirty="0">
                <a:solidFill>
                  <a:schemeClr val="bg1"/>
                </a:solidFill>
              </a:rPr>
              <a:t> Beam Halo Particles,” CERN, Tech. Rep., 2010, https://cds.cern.ch/record/1258407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C2F291C-E510-12C6-5BFF-B89BF0A323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6918" y="1826656"/>
            <a:ext cx="3962743" cy="172531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643669D-B23C-B8D2-66A9-8A68C6FFE1B1}"/>
              </a:ext>
            </a:extLst>
          </p:cNvPr>
          <p:cNvSpPr/>
          <p:nvPr/>
        </p:nvSpPr>
        <p:spPr>
          <a:xfrm>
            <a:off x="3999123" y="1916935"/>
            <a:ext cx="1674564" cy="16350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66E45C4-3B8D-CB42-771E-363FF4E215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3149" y="2124027"/>
            <a:ext cx="3225064" cy="146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7561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C0F98-0A16-9BAD-984D-B4463DC3B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dBLM</a:t>
            </a:r>
            <a:r>
              <a:rPr lang="en-US" dirty="0"/>
              <a:t> DAQ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32E574-A08E-BC94-5B47-5D7B28F424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1A22EC-EFB2-5186-20EB-A6F85E0CDB8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FR@SE Workshop – SPS Fast Spill Monitors – 13-Feb-24 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6A6B10-6C60-C114-C373-D16F53B7090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52" y="1636120"/>
            <a:ext cx="8449700" cy="172801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653366B-8F27-7439-0E20-7F7B45C13BE4}"/>
              </a:ext>
            </a:extLst>
          </p:cNvPr>
          <p:cNvCxnSpPr/>
          <p:nvPr/>
        </p:nvCxnSpPr>
        <p:spPr>
          <a:xfrm>
            <a:off x="268253" y="3538873"/>
            <a:ext cx="3924462" cy="0"/>
          </a:xfrm>
          <a:prstGeom prst="line">
            <a:avLst/>
          </a:prstGeom>
          <a:ln w="9525">
            <a:solidFill>
              <a:srgbClr val="0000FF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5E2427D-81AA-F9B0-5F13-0C529801DEE8}"/>
              </a:ext>
            </a:extLst>
          </p:cNvPr>
          <p:cNvSpPr txBox="1"/>
          <p:nvPr/>
        </p:nvSpPr>
        <p:spPr>
          <a:xfrm>
            <a:off x="1730537" y="3380861"/>
            <a:ext cx="816377" cy="32400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Tunnel</a:t>
            </a:r>
            <a:endParaRPr lang="en-GB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37BBECA-0605-1836-96C7-09A168F71730}"/>
              </a:ext>
            </a:extLst>
          </p:cNvPr>
          <p:cNvCxnSpPr/>
          <p:nvPr/>
        </p:nvCxnSpPr>
        <p:spPr>
          <a:xfrm>
            <a:off x="4347816" y="3538873"/>
            <a:ext cx="3924462" cy="0"/>
          </a:xfrm>
          <a:prstGeom prst="line">
            <a:avLst/>
          </a:prstGeom>
          <a:ln w="9525">
            <a:solidFill>
              <a:srgbClr val="0000FF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27D512D-0581-DA1B-B054-25956BE7BE7C}"/>
              </a:ext>
            </a:extLst>
          </p:cNvPr>
          <p:cNvSpPr txBox="1"/>
          <p:nvPr/>
        </p:nvSpPr>
        <p:spPr>
          <a:xfrm>
            <a:off x="5810100" y="3380861"/>
            <a:ext cx="882293" cy="32400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Surface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41A67B-6102-06B0-B753-4E279DDB2F68}"/>
              </a:ext>
            </a:extLst>
          </p:cNvPr>
          <p:cNvSpPr txBox="1"/>
          <p:nvPr/>
        </p:nvSpPr>
        <p:spPr>
          <a:xfrm>
            <a:off x="7546632" y="1488000"/>
            <a:ext cx="1197764" cy="307777"/>
          </a:xfrm>
          <a:prstGeom prst="rect">
            <a:avLst/>
          </a:prstGeom>
          <a:solidFill>
            <a:srgbClr val="DDDDDD"/>
          </a:solidFill>
        </p:spPr>
        <p:txBody>
          <a:bodyPr wrap="none" rtlCol="0">
            <a:spAutoFit/>
          </a:bodyPr>
          <a:lstStyle/>
          <a:p>
            <a:r>
              <a:rPr lang="en-US" sz="1400" b="1" dirty="0"/>
              <a:t>Logging DB</a:t>
            </a:r>
            <a:endParaRPr lang="en-GB" sz="14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4318D2-AA21-5698-78B6-21B23486F24F}"/>
              </a:ext>
            </a:extLst>
          </p:cNvPr>
          <p:cNvSpPr txBox="1"/>
          <p:nvPr/>
        </p:nvSpPr>
        <p:spPr>
          <a:xfrm>
            <a:off x="7336580" y="2824504"/>
            <a:ext cx="1516846" cy="523220"/>
          </a:xfrm>
          <a:prstGeom prst="rect">
            <a:avLst/>
          </a:prstGeom>
          <a:solidFill>
            <a:srgbClr val="DDDDDD"/>
          </a:solidFill>
        </p:spPr>
        <p:txBody>
          <a:bodyPr wrap="square" rtlCol="0">
            <a:spAutoFit/>
          </a:bodyPr>
          <a:lstStyle/>
          <a:p>
            <a:r>
              <a:rPr lang="en-US" sz="1400" b="1" dirty="0"/>
              <a:t>Control Room Displays/GUI</a:t>
            </a:r>
            <a:endParaRPr lang="en-GB" sz="14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791D23B-B895-9A1C-5DCD-900EB141626B}"/>
              </a:ext>
            </a:extLst>
          </p:cNvPr>
          <p:cNvSpPr txBox="1"/>
          <p:nvPr/>
        </p:nvSpPr>
        <p:spPr>
          <a:xfrm>
            <a:off x="781664" y="3897551"/>
            <a:ext cx="6558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System fully integrated into CERN control system, data logged</a:t>
            </a:r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3E7FEE-F21E-FAC1-FB36-A9E960FAB3B3}"/>
              </a:ext>
            </a:extLst>
          </p:cNvPr>
          <p:cNvSpPr txBox="1"/>
          <p:nvPr/>
        </p:nvSpPr>
        <p:spPr>
          <a:xfrm>
            <a:off x="4338002" y="996415"/>
            <a:ext cx="174919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650 MS/s </a:t>
            </a:r>
          </a:p>
          <a:p>
            <a:r>
              <a:rPr lang="en-US" dirty="0"/>
              <a:t>1GHz MHz BW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17A7E64-1429-F6DF-C66C-E9ECBB38DFF4}"/>
              </a:ext>
            </a:extLst>
          </p:cNvPr>
          <p:cNvSpPr txBox="1"/>
          <p:nvPr/>
        </p:nvSpPr>
        <p:spPr>
          <a:xfrm>
            <a:off x="2125578" y="1005144"/>
            <a:ext cx="213391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25kHz</a:t>
            </a:r>
            <a:r>
              <a:rPr lang="en-US" dirty="0"/>
              <a:t> - </a:t>
            </a:r>
            <a:r>
              <a:rPr lang="en-US" b="1" dirty="0"/>
              <a:t>2 GHz </a:t>
            </a:r>
            <a:r>
              <a:rPr lang="en-US" dirty="0"/>
              <a:t>BW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1B2B152-090A-D510-557E-ACA1A19B3047}"/>
              </a:ext>
            </a:extLst>
          </p:cNvPr>
          <p:cNvCxnSpPr>
            <a:cxnSpLocks/>
            <a:stCxn id="14" idx="2"/>
          </p:cNvCxnSpPr>
          <p:nvPr/>
        </p:nvCxnSpPr>
        <p:spPr>
          <a:xfrm flipH="1">
            <a:off x="5110008" y="1642746"/>
            <a:ext cx="102593" cy="33270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9F7B173-4169-3E71-4E4F-821E6E8A52B2}"/>
              </a:ext>
            </a:extLst>
          </p:cNvPr>
          <p:cNvCxnSpPr>
            <a:cxnSpLocks/>
          </p:cNvCxnSpPr>
          <p:nvPr/>
        </p:nvCxnSpPr>
        <p:spPr>
          <a:xfrm>
            <a:off x="3192538" y="1419944"/>
            <a:ext cx="0" cy="33270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0C08594B-A6FC-B910-15EE-25C3AD80A620}"/>
              </a:ext>
            </a:extLst>
          </p:cNvPr>
          <p:cNvSpPr/>
          <p:nvPr/>
        </p:nvSpPr>
        <p:spPr>
          <a:xfrm>
            <a:off x="1590464" y="1809097"/>
            <a:ext cx="956450" cy="537496"/>
          </a:xfrm>
          <a:prstGeom prst="rect">
            <a:avLst/>
          </a:prstGeom>
          <a:solidFill>
            <a:srgbClr val="2F559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359D776-2A21-E1B9-3C21-903BCCC8808C}"/>
              </a:ext>
            </a:extLst>
          </p:cNvPr>
          <p:cNvSpPr/>
          <p:nvPr/>
        </p:nvSpPr>
        <p:spPr>
          <a:xfrm>
            <a:off x="1590464" y="2346593"/>
            <a:ext cx="956450" cy="537496"/>
          </a:xfrm>
          <a:prstGeom prst="rect">
            <a:avLst/>
          </a:prstGeom>
          <a:solidFill>
            <a:srgbClr val="2F559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62136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722BA-B75B-47B4-05FF-534B2AAE0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dBLM</a:t>
            </a:r>
            <a:r>
              <a:rPr lang="en-US" dirty="0"/>
              <a:t> – Measurement  Example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51064D-9B72-AF27-8814-FBDBD349C4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DD4327-406E-FC97-9301-1B83C48D232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FR@SE Workshop – SPS Fast Spill Monitors – 13-Feb-24 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13AD24-CD6B-999A-AB5D-7D7CB7763E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819" y="1218637"/>
            <a:ext cx="3866692" cy="23576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C52F98-6EE8-96D5-6732-EAD9CE488C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8490" y="1337305"/>
            <a:ext cx="3136885" cy="22597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E449A73-4023-3A77-792F-BF51BE5F1575}"/>
              </a:ext>
            </a:extLst>
          </p:cNvPr>
          <p:cNvSpPr txBox="1"/>
          <p:nvPr/>
        </p:nvSpPr>
        <p:spPr>
          <a:xfrm>
            <a:off x="299689" y="3632306"/>
            <a:ext cx="74762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Measurements achieved after subtracting average signal spectrum without beam </a:t>
            </a: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1EE228-82CB-2AF9-EDCC-6AEA201C3552}"/>
              </a:ext>
            </a:extLst>
          </p:cNvPr>
          <p:cNvSpPr txBox="1"/>
          <p:nvPr/>
        </p:nvSpPr>
        <p:spPr>
          <a:xfrm>
            <a:off x="2753591" y="4218349"/>
            <a:ext cx="6317673" cy="461665"/>
          </a:xfrm>
          <a:prstGeom prst="rect">
            <a:avLst/>
          </a:prstGeom>
          <a:solidFill>
            <a:srgbClr val="1E5AAE"/>
          </a:solidFill>
        </p:spPr>
        <p:txBody>
          <a:bodyPr wrap="square">
            <a:spAutoFit/>
          </a:bodyPr>
          <a:lstStyle/>
          <a:p>
            <a:r>
              <a:rPr lang="en-GB" sz="12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P. A. Arrutia Sota et al. “</a:t>
            </a:r>
            <a:r>
              <a:rPr lang="en-GB" sz="1200" b="1" dirty="0" err="1">
                <a:solidFill>
                  <a:schemeClr val="bg1"/>
                </a:solidFill>
                <a:latin typeface="Arial" panose="020B0604020202020204" pitchFamily="34" charset="0"/>
              </a:rPr>
              <a:t>dB</a:t>
            </a:r>
            <a:r>
              <a:rPr lang="en-GB" sz="1200" b="1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lms</a:t>
            </a:r>
            <a:r>
              <a:rPr lang="en-GB" sz="12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first results and md planning, presentation at </a:t>
            </a:r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</a:rPr>
              <a:t>CERN</a:t>
            </a:r>
            <a:r>
              <a:rPr lang="en-GB" sz="12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SLAG” (2022), </a:t>
            </a:r>
            <a:r>
              <a:rPr lang="en-GB" sz="1200" b="1" i="0" dirty="0">
                <a:solidFill>
                  <a:schemeClr val="bg1"/>
                </a:solidFill>
                <a:effectLst/>
                <a:latin typeface="Courier New" panose="02070309020205020404" pitchFamily="49" charset="0"/>
              </a:rPr>
              <a:t>https://indico.cern.ch/event/1155679</a:t>
            </a:r>
            <a:endParaRPr lang="en-GB" sz="1200" b="1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027586-9447-5E18-F78C-BB8805F17E92}"/>
              </a:ext>
            </a:extLst>
          </p:cNvPr>
          <p:cNvSpPr txBox="1"/>
          <p:nvPr/>
        </p:nvSpPr>
        <p:spPr>
          <a:xfrm>
            <a:off x="5352548" y="1122091"/>
            <a:ext cx="2832827" cy="307777"/>
          </a:xfrm>
          <a:prstGeom prst="rect">
            <a:avLst/>
          </a:prstGeom>
          <a:solidFill>
            <a:srgbClr val="1E5AAE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200 MHz Evolution along the spill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22AE74-8F49-19D9-E65C-61EB604D80DC}"/>
              </a:ext>
            </a:extLst>
          </p:cNvPr>
          <p:cNvSpPr txBox="1"/>
          <p:nvPr/>
        </p:nvSpPr>
        <p:spPr>
          <a:xfrm>
            <a:off x="259992" y="1122091"/>
            <a:ext cx="3936076" cy="307777"/>
          </a:xfrm>
          <a:prstGeom prst="rect">
            <a:avLst/>
          </a:prstGeom>
          <a:solidFill>
            <a:srgbClr val="1E5AAE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200 MHz Harmonic in a 2ms ‘chunk’ of the spill</a:t>
            </a:r>
            <a:endParaRPr lang="en-GB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4567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6A7040-7867-E408-7732-C427BA564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114792"/>
            <a:ext cx="8226854" cy="705332"/>
          </a:xfrm>
        </p:spPr>
        <p:txBody>
          <a:bodyPr/>
          <a:lstStyle/>
          <a:p>
            <a:r>
              <a:rPr lang="en-US" dirty="0"/>
              <a:t>CERN SPS Present Spill Monitors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AFBB304-9B1A-3DA8-9E3D-3AF7F59815EE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7200" y="2905926"/>
            <a:ext cx="8332381" cy="1463389"/>
          </a:xfrm>
        </p:spPr>
        <p:txBody>
          <a:bodyPr>
            <a:normAutofit fontScale="92500"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000" dirty="0">
                <a:solidFill>
                  <a:schemeClr val="accent1"/>
                </a:solidFill>
              </a:rPr>
              <a:t>Secondary Emission Monitor (SEM)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000" dirty="0">
                <a:solidFill>
                  <a:schemeClr val="accent1"/>
                </a:solidFill>
              </a:rPr>
              <a:t>2 x Diamond Beam Loss Monitors (</a:t>
            </a:r>
            <a:r>
              <a:rPr lang="en-US" sz="2000" dirty="0" err="1">
                <a:solidFill>
                  <a:schemeClr val="accent1"/>
                </a:solidFill>
              </a:rPr>
              <a:t>dBLM</a:t>
            </a:r>
            <a:r>
              <a:rPr lang="en-US" sz="2000" dirty="0">
                <a:solidFill>
                  <a:schemeClr val="accent1"/>
                </a:solidFill>
              </a:rPr>
              <a:t>)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000" b="1" dirty="0"/>
              <a:t>Optical Transition Radiation – Photomultiplier Monitor (OTR-PMT)</a:t>
            </a:r>
            <a:endParaRPr lang="en-GB" sz="20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95BB57-D7B6-E5DC-57B5-97005530466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42350" y="4767263"/>
            <a:ext cx="501650" cy="274637"/>
          </a:xfrm>
        </p:spPr>
        <p:txBody>
          <a:bodyPr/>
          <a:lstStyle/>
          <a:p>
            <a:fld id="{17918391-D411-FE40-AAD7-861AE5233E0E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EE1B3A-4AED-A99E-4DE4-24A22B4FAF79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4631821" y="4772025"/>
            <a:ext cx="4512179" cy="273050"/>
          </a:xfrm>
        </p:spPr>
        <p:txBody>
          <a:bodyPr/>
          <a:lstStyle/>
          <a:p>
            <a:r>
              <a:rPr lang="en-US" dirty="0"/>
              <a:t>FR@SE Workshop – SPS Fast Spill Monitors – 13-Feb-24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48F96A-FB82-0701-46EA-B4BAB009E2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140" y="56001"/>
            <a:ext cx="8390975" cy="249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9364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B8BFE-F7C1-B484-604F-91B76A7AC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8" y="175120"/>
            <a:ext cx="8226854" cy="705332"/>
          </a:xfrm>
        </p:spPr>
        <p:txBody>
          <a:bodyPr>
            <a:normAutofit fontScale="90000"/>
          </a:bodyPr>
          <a:lstStyle/>
          <a:p>
            <a:r>
              <a:rPr lang="en-US" dirty="0"/>
              <a:t>Optical Transition Radiation (OTR) – Photomultiplier (PMT)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20ED45-6B3A-451F-5EEA-0ADE8F6F5B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3F9C5E-4E48-A8B3-1D7F-3A2D2EC98E7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FR@SE Workshop – SPS Fast Spill Monitors – 13-Feb-24 </a:t>
            </a:r>
            <a:endParaRPr lang="en-US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3BDC71E5-3255-F4CF-1AC0-23E4C854CCCE}"/>
              </a:ext>
            </a:extLst>
          </p:cNvPr>
          <p:cNvSpPr txBox="1">
            <a:spLocks/>
          </p:cNvSpPr>
          <p:nvPr/>
        </p:nvSpPr>
        <p:spPr>
          <a:xfrm>
            <a:off x="8185376" y="4767264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918391-D411-FE40-AAD7-861AE5233E0E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3F4D67-85E2-9BE6-3298-185548B405AD}"/>
              </a:ext>
            </a:extLst>
          </p:cNvPr>
          <p:cNvSpPr txBox="1"/>
          <p:nvPr/>
        </p:nvSpPr>
        <p:spPr>
          <a:xfrm>
            <a:off x="103518" y="1175427"/>
            <a:ext cx="5750866" cy="37856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/>
              <a:t>Concept</a:t>
            </a:r>
            <a:r>
              <a:rPr lang="en-US" sz="1600" dirty="0"/>
              <a:t>: count (instead of ‘standard’ imaging) photons from OTR</a:t>
            </a:r>
            <a:endParaRPr lang="en-GB" sz="1600" dirty="0"/>
          </a:p>
          <a:p>
            <a:endParaRPr lang="en-US" sz="1600" b="1" dirty="0"/>
          </a:p>
          <a:p>
            <a:r>
              <a:rPr lang="en-US" sz="1600" b="1" dirty="0"/>
              <a:t>2021-2022</a:t>
            </a:r>
            <a:r>
              <a:rPr lang="en-US" sz="1600" dirty="0"/>
              <a:t>:</a:t>
            </a:r>
          </a:p>
          <a:p>
            <a:r>
              <a:rPr lang="en-US" sz="1600" dirty="0"/>
              <a:t>Old system refurbished with new Ti screen, PMT and amplifier</a:t>
            </a:r>
          </a:p>
          <a:p>
            <a:endParaRPr lang="en-US" sz="1600" dirty="0"/>
          </a:p>
          <a:p>
            <a:r>
              <a:rPr lang="en-US" sz="1600" b="1" dirty="0"/>
              <a:t>2022-2023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Test measurements via non-operational DAQ (next slide)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From the start we could measure spill structure and power spectrum from DC to 300 MHz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High signal even with OTR screen OUT </a:t>
            </a:r>
            <a:r>
              <a:rPr lang="en-US" sz="1600" dirty="0">
                <a:sym typeface="Wingdings" panose="05000000000000000000" pitchFamily="2" charset="2"/>
              </a:rPr>
              <a:t> System sensitive to beam losses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ym typeface="Wingdings" panose="05000000000000000000" pitchFamily="2" charset="2"/>
              </a:rPr>
              <a:t>Small signal increase with screen IN  captured OTR radiation &lt; than expected</a:t>
            </a:r>
            <a:endParaRPr lang="en-US" sz="16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FF192D7-AF74-8184-5557-107E6D9805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4384" y="529936"/>
            <a:ext cx="3187022" cy="390363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87DC911-EAD8-FD0C-4F4B-1AF3782097E4}"/>
              </a:ext>
            </a:extLst>
          </p:cNvPr>
          <p:cNvSpPr txBox="1"/>
          <p:nvPr/>
        </p:nvSpPr>
        <p:spPr>
          <a:xfrm rot="16200000">
            <a:off x="6097225" y="2352596"/>
            <a:ext cx="1109599" cy="338554"/>
          </a:xfrm>
          <a:prstGeom prst="rect">
            <a:avLst/>
          </a:prstGeom>
          <a:solidFill>
            <a:schemeClr val="tx1">
              <a:lumMod val="20000"/>
              <a:lumOff val="80000"/>
              <a:alpha val="78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FF00"/>
                </a:solidFill>
              </a:rPr>
              <a:t>OTR light</a:t>
            </a:r>
            <a:endParaRPr lang="en-GB" sz="1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1915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22305-55E6-EE29-5C5E-27C095882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PMT – OTR DAQ 2022-2023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68E3C4-6235-879D-5814-D579801DC4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473" y="868110"/>
            <a:ext cx="8894618" cy="2416237"/>
          </a:xfrm>
        </p:spPr>
        <p:txBody>
          <a:bodyPr>
            <a:normAutofit/>
          </a:bodyPr>
          <a:lstStyle/>
          <a:p>
            <a:r>
              <a:rPr lang="en-US" b="1" dirty="0"/>
              <a:t>Fast PMT </a:t>
            </a:r>
            <a:r>
              <a:rPr lang="en-US" dirty="0"/>
              <a:t>~ 0.8 ns anode pulse rise time</a:t>
            </a:r>
          </a:p>
          <a:p>
            <a:r>
              <a:rPr lang="en-US" b="1" dirty="0"/>
              <a:t>Wide band (DC-300MHz) amplifier </a:t>
            </a:r>
            <a:r>
              <a:rPr lang="en-US" dirty="0"/>
              <a:t>@ PMT output</a:t>
            </a:r>
          </a:p>
          <a:p>
            <a:r>
              <a:rPr lang="en-US" dirty="0"/>
              <a:t>CK50 cables to surface (&gt;200m)</a:t>
            </a:r>
          </a:p>
          <a:p>
            <a:r>
              <a:rPr lang="en-US" dirty="0"/>
              <a:t>Signal duplicated to 2 separate </a:t>
            </a:r>
            <a:r>
              <a:rPr lang="en-US" dirty="0" err="1"/>
              <a:t>PicoScope</a:t>
            </a:r>
            <a:r>
              <a:rPr lang="en-US" dirty="0"/>
              <a:t>® </a:t>
            </a:r>
            <a:r>
              <a:rPr lang="en-US" b="1" dirty="0"/>
              <a:t>digitizers  (500MHz BW, 5GS/s, 2GS Memory)</a:t>
            </a:r>
          </a:p>
          <a:p>
            <a:pPr marL="790571" lvl="1" indent="-342900">
              <a:buFont typeface="+mj-lt"/>
              <a:buAutoNum type="arabicPeriod"/>
            </a:pPr>
            <a:r>
              <a:rPr lang="en-US" dirty="0"/>
              <a:t>Set at ~low rate (e.g</a:t>
            </a:r>
            <a:r>
              <a:rPr lang="en-US" b="1" dirty="0"/>
              <a:t>. 1MHz</a:t>
            </a:r>
            <a:r>
              <a:rPr lang="en-US" dirty="0"/>
              <a:t>) to cover all spill (</a:t>
            </a:r>
            <a:r>
              <a:rPr lang="en-US" b="1" dirty="0"/>
              <a:t>5sec</a:t>
            </a:r>
            <a:r>
              <a:rPr lang="en-US" dirty="0"/>
              <a:t>)</a:t>
            </a:r>
          </a:p>
          <a:p>
            <a:pPr marL="790571" lvl="1" indent="-342900">
              <a:buFont typeface="+mj-lt"/>
              <a:buAutoNum type="arabicPeriod"/>
            </a:pPr>
            <a:r>
              <a:rPr lang="en-US" dirty="0"/>
              <a:t>Set at high rate ( e.g. </a:t>
            </a:r>
            <a:r>
              <a:rPr lang="en-US" b="1" dirty="0"/>
              <a:t>625MHz</a:t>
            </a:r>
            <a:r>
              <a:rPr lang="en-US" dirty="0"/>
              <a:t>) to cover ‘chunks’ of </a:t>
            </a:r>
            <a:r>
              <a:rPr lang="en-US" b="1" dirty="0"/>
              <a:t>1-10 </a:t>
            </a:r>
            <a:r>
              <a:rPr lang="en-US" b="1" dirty="0" err="1"/>
              <a:t>ms</a:t>
            </a:r>
            <a:r>
              <a:rPr lang="en-US" b="1" dirty="0"/>
              <a:t> </a:t>
            </a:r>
            <a:r>
              <a:rPr lang="en-US" dirty="0"/>
              <a:t>along the spill</a:t>
            </a:r>
          </a:p>
          <a:p>
            <a:pPr marL="342900" indent="-342900"/>
            <a:r>
              <a:rPr lang="en-GB" dirty="0" err="1"/>
              <a:t>PicoScope</a:t>
            </a:r>
            <a:r>
              <a:rPr lang="en-US" dirty="0"/>
              <a:t>®</a:t>
            </a:r>
            <a:r>
              <a:rPr lang="en-GB" dirty="0"/>
              <a:t> USB connection to Linux </a:t>
            </a:r>
            <a:r>
              <a:rPr lang="en-GB" b="1" dirty="0"/>
              <a:t>PC integrated into CERN control system (FESA)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FAF705-F762-06C0-7FB8-8855CA598A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1ABA1-CD2C-B9DF-FEF4-E1BE5CA251F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FR@SE Workshop – SPS Fast Spill Monitors – 13-Feb-24 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9AE089-F171-B060-7624-8597273D13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1" t="51965" b="14138"/>
          <a:stretch/>
        </p:blipFill>
        <p:spPr>
          <a:xfrm>
            <a:off x="4098596" y="3284347"/>
            <a:ext cx="3939388" cy="9928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BB3D66F-AE75-F4F8-862A-769078E324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186" y="3284347"/>
            <a:ext cx="2453221" cy="1796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9430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B824F-53C0-CEEC-FC6D-8D466C61D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OTR – PMT (example with fs=1MHz) 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D3462A-3C58-AEBA-4688-A63E78FA1C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A7906-AED5-71FD-0F63-F0E0AED50F9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FR@SE Workshop – SPS Fast Spill Monitors – 13-Feb-24 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A82216-81BB-0368-E6FA-D84431F8C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023" y="778512"/>
            <a:ext cx="4320000" cy="17474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5F3185-5089-C9DD-BA0F-92AF25B496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746" y="2525980"/>
            <a:ext cx="4320000" cy="177782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5FBA467-84DB-8770-FD47-777BAA303314}"/>
              </a:ext>
            </a:extLst>
          </p:cNvPr>
          <p:cNvGrpSpPr/>
          <p:nvPr/>
        </p:nvGrpSpPr>
        <p:grpSpPr>
          <a:xfrm>
            <a:off x="4740168" y="2675220"/>
            <a:ext cx="4228576" cy="1715391"/>
            <a:chOff x="4981879" y="986148"/>
            <a:chExt cx="3863525" cy="147990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010D459-632C-4162-CFB8-0B77B86348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81879" y="986148"/>
              <a:ext cx="3863525" cy="1479906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78D6F5A-B28F-220D-8D1C-099409BDB19B}"/>
                </a:ext>
              </a:extLst>
            </p:cNvPr>
            <p:cNvSpPr/>
            <p:nvPr/>
          </p:nvSpPr>
          <p:spPr>
            <a:xfrm>
              <a:off x="7893100" y="1230992"/>
              <a:ext cx="739747" cy="1267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>
                  <a:solidFill>
                    <a:srgbClr val="002060"/>
                  </a:solidFill>
                </a:rPr>
                <a:t>SPS </a:t>
              </a:r>
              <a:r>
                <a:rPr lang="en-US" sz="1000" b="1" dirty="0" err="1">
                  <a:solidFill>
                    <a:srgbClr val="002060"/>
                  </a:solidFill>
                </a:rPr>
                <a:t>frev</a:t>
              </a:r>
              <a:endParaRPr lang="en-GB" sz="1000" b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48C0228B-401D-5A15-18A9-34A7EA72F5D6}"/>
              </a:ext>
            </a:extLst>
          </p:cNvPr>
          <p:cNvSpPr txBox="1"/>
          <p:nvPr/>
        </p:nvSpPr>
        <p:spPr>
          <a:xfrm>
            <a:off x="1155801" y="1477671"/>
            <a:ext cx="2056973" cy="307777"/>
          </a:xfrm>
          <a:prstGeom prst="rect">
            <a:avLst/>
          </a:prstGeom>
          <a:solidFill>
            <a:srgbClr val="7F7FBF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NO BEAM , PMT HV ON</a:t>
            </a:r>
            <a:endParaRPr lang="en-GB" sz="1400" dirty="0">
              <a:solidFill>
                <a:schemeClr val="bg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5B0FE0-1333-57B4-F6B2-C7A93081A4D5}"/>
              </a:ext>
            </a:extLst>
          </p:cNvPr>
          <p:cNvSpPr txBox="1"/>
          <p:nvPr/>
        </p:nvSpPr>
        <p:spPr>
          <a:xfrm>
            <a:off x="1308201" y="3225139"/>
            <a:ext cx="1919115" cy="307777"/>
          </a:xfrm>
          <a:prstGeom prst="rect">
            <a:avLst/>
          </a:prstGeom>
          <a:solidFill>
            <a:srgbClr val="7F7FBF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BEAM ,   3e13 p / spill</a:t>
            </a:r>
            <a:endParaRPr lang="en-GB" sz="1400" dirty="0">
              <a:solidFill>
                <a:schemeClr val="bg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BFBF542-2FEC-8EC9-1842-46F7763CA651}"/>
              </a:ext>
            </a:extLst>
          </p:cNvPr>
          <p:cNvCxnSpPr>
            <a:cxnSpLocks/>
          </p:cNvCxnSpPr>
          <p:nvPr/>
        </p:nvCxnSpPr>
        <p:spPr>
          <a:xfrm>
            <a:off x="4280771" y="3406560"/>
            <a:ext cx="54250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390D88A-A7F6-2360-B3A1-95DD66DC06DC}"/>
              </a:ext>
            </a:extLst>
          </p:cNvPr>
          <p:cNvCxnSpPr>
            <a:cxnSpLocks/>
            <a:stCxn id="11" idx="1"/>
          </p:cNvCxnSpPr>
          <p:nvPr/>
        </p:nvCxnSpPr>
        <p:spPr>
          <a:xfrm flipH="1">
            <a:off x="6998177" y="3032495"/>
            <a:ext cx="928283" cy="24982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537B4811-E065-8B47-13C9-D172FFD658F5}"/>
              </a:ext>
            </a:extLst>
          </p:cNvPr>
          <p:cNvSpPr txBox="1"/>
          <p:nvPr/>
        </p:nvSpPr>
        <p:spPr>
          <a:xfrm>
            <a:off x="4657061" y="884159"/>
            <a:ext cx="43947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Low noise</a:t>
            </a:r>
            <a:r>
              <a:rPr lang="en-US" sz="1600" dirty="0"/>
              <a:t>. </a:t>
            </a:r>
          </a:p>
          <a:p>
            <a:r>
              <a:rPr lang="en-US" sz="1600" dirty="0"/>
              <a:t>Here, with no beam and PMT HV ON</a:t>
            </a:r>
          </a:p>
          <a:p>
            <a:pPr marL="742950" lvl="1" indent="-285750">
              <a:buFont typeface="Arial" panose="020B0604020202020204" pitchFamily="34" charset="0"/>
              <a:buChar char="−"/>
            </a:pPr>
            <a:r>
              <a:rPr lang="en-US" sz="1600" b="1" dirty="0"/>
              <a:t>SNR</a:t>
            </a:r>
            <a:r>
              <a:rPr lang="en-US" sz="1600" dirty="0"/>
              <a:t>~=0.9/0.160=</a:t>
            </a:r>
            <a:r>
              <a:rPr lang="en-US" sz="1600" b="1" dirty="0"/>
              <a:t>5.6</a:t>
            </a:r>
            <a:r>
              <a:rPr lang="en-US" sz="1600" dirty="0"/>
              <a:t> in this example</a:t>
            </a:r>
          </a:p>
          <a:p>
            <a:pPr marL="742950" lvl="1" indent="-285750">
              <a:buFont typeface="Arial" panose="020B0604020202020204" pitchFamily="34" charset="0"/>
              <a:buChar char="−"/>
            </a:pPr>
            <a:r>
              <a:rPr lang="en-US" sz="1600" dirty="0"/>
              <a:t>Similar to SEM, but here there is no low pass filter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B197847-214C-6038-7E38-1485B61C2439}"/>
              </a:ext>
            </a:extLst>
          </p:cNvPr>
          <p:cNvSpPr txBox="1"/>
          <p:nvPr/>
        </p:nvSpPr>
        <p:spPr>
          <a:xfrm>
            <a:off x="1958282" y="4100938"/>
            <a:ext cx="8674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accent6"/>
                </a:solidFill>
              </a:rPr>
              <a:t>Time [s]</a:t>
            </a:r>
            <a:endParaRPr lang="en-GB" sz="1400" b="1" dirty="0">
              <a:solidFill>
                <a:schemeClr val="accent6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FC43C13-4C42-0B1F-57BE-FEA018AE876F}"/>
              </a:ext>
            </a:extLst>
          </p:cNvPr>
          <p:cNvSpPr txBox="1"/>
          <p:nvPr/>
        </p:nvSpPr>
        <p:spPr>
          <a:xfrm rot="16200000">
            <a:off x="-545752" y="2278018"/>
            <a:ext cx="14382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accent6"/>
                </a:solidFill>
              </a:rPr>
              <a:t>PMT Signal [V]</a:t>
            </a:r>
            <a:endParaRPr lang="en-GB" sz="1400" b="1" dirty="0">
              <a:solidFill>
                <a:schemeClr val="accent6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DFC3C52-E9CF-2C15-58FB-A33F506A56DC}"/>
              </a:ext>
            </a:extLst>
          </p:cNvPr>
          <p:cNvSpPr txBox="1"/>
          <p:nvPr/>
        </p:nvSpPr>
        <p:spPr>
          <a:xfrm>
            <a:off x="4248093" y="2994182"/>
            <a:ext cx="60785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FFT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65565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23B84-2178-C288-6876-36E1AF471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OTR – PMT </a:t>
            </a:r>
            <a:r>
              <a:rPr lang="en-US" sz="2400" dirty="0"/>
              <a:t>(example with fs=625 MHz) </a:t>
            </a:r>
            <a:endParaRPr lang="en-GB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58A4C-5E54-1C23-0D3F-D233521525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19795"/>
            <a:ext cx="3873731" cy="959283"/>
          </a:xfrm>
        </p:spPr>
        <p:txBody>
          <a:bodyPr>
            <a:noAutofit/>
          </a:bodyPr>
          <a:lstStyle/>
          <a:p>
            <a:pPr marL="36511" indent="0">
              <a:buNone/>
            </a:pPr>
            <a:r>
              <a:rPr lang="en-US" dirty="0"/>
              <a:t>High frequency acquisition on a ‘chunk’ to study presence SPS RF (nominal=200.3941 MHz) in spill intensity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F1338B-FB3F-51CD-99AF-2EDE76D3E9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885C92-A567-F4B4-9A7A-E1F739537A6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FR@SE Workshop – SPS Fast Spill Monitors – 13-Feb-24 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BBB7A1-484D-BC36-C457-79176FAC73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45" y="2128058"/>
            <a:ext cx="4149358" cy="20360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F9D066-7914-DD8C-A818-BCDF71BA6F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0435" y="2128057"/>
            <a:ext cx="4149358" cy="2036045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E98AD70-CB65-4438-2F13-3F6B087EA4C5}"/>
              </a:ext>
            </a:extLst>
          </p:cNvPr>
          <p:cNvCxnSpPr>
            <a:cxnSpLocks/>
            <a:endCxn id="6" idx="0"/>
          </p:cNvCxnSpPr>
          <p:nvPr/>
        </p:nvCxnSpPr>
        <p:spPr>
          <a:xfrm>
            <a:off x="2053244" y="1606435"/>
            <a:ext cx="119880" cy="52162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BF747D1-39CF-43ED-D2B7-0BFBEB751B98}"/>
              </a:ext>
            </a:extLst>
          </p:cNvPr>
          <p:cNvCxnSpPr>
            <a:cxnSpLocks/>
          </p:cNvCxnSpPr>
          <p:nvPr/>
        </p:nvCxnSpPr>
        <p:spPr>
          <a:xfrm>
            <a:off x="2053244" y="1606435"/>
            <a:ext cx="1648325" cy="52162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7627F03-3271-6D2F-7456-3135C0B53106}"/>
              </a:ext>
            </a:extLst>
          </p:cNvPr>
          <p:cNvSpPr txBox="1">
            <a:spLocks/>
          </p:cNvSpPr>
          <p:nvPr/>
        </p:nvSpPr>
        <p:spPr>
          <a:xfrm>
            <a:off x="4799828" y="864933"/>
            <a:ext cx="3873731" cy="959283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69872" indent="-233361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§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7543" indent="-269872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 panose="020B0604020202020204" pitchFamily="34" charset="0"/>
              <a:buChar char="–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697" indent="-342896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03" indent="-342896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76" indent="-342896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67" indent="-182878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21" indent="-182878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74" indent="-182878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697" indent="-182878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1" indent="0">
              <a:buFont typeface="Wingdings" panose="05000000000000000000" pitchFamily="2" charset="2"/>
              <a:buNone/>
            </a:pPr>
            <a:r>
              <a:rPr lang="en-US" dirty="0"/>
              <a:t>Scanned trigger delay to measure 200 MHz harmonic along the spill (here only first part of the spill)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96979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2ECD8-152F-D71B-071B-EC0F92ABA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CERN SPS for </a:t>
            </a:r>
            <a:br>
              <a:rPr lang="en-US" dirty="0"/>
            </a:br>
            <a:r>
              <a:rPr lang="en-US" dirty="0"/>
              <a:t>Fixed Target Experiments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D44E64-73B1-7850-CB15-50DAE7E729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921" y="1041889"/>
            <a:ext cx="5056627" cy="2757886"/>
          </a:xfrm>
        </p:spPr>
        <p:txBody>
          <a:bodyPr>
            <a:noAutofit/>
          </a:bodyPr>
          <a:lstStyle/>
          <a:p>
            <a:pPr marL="36511" indent="0">
              <a:buNone/>
            </a:pPr>
            <a:r>
              <a:rPr lang="en-US" dirty="0"/>
              <a:t>Protons @ 400 GeV sent towards NA experiments via </a:t>
            </a:r>
            <a:r>
              <a:rPr lang="en-GB" b="1" dirty="0"/>
              <a:t>Slow Extraction </a:t>
            </a:r>
            <a:r>
              <a:rPr lang="en-GB" dirty="0"/>
              <a:t>process</a:t>
            </a:r>
          </a:p>
          <a:p>
            <a:pPr marL="176213" lvl="1" indent="-176213"/>
            <a:r>
              <a:rPr lang="en-GB" dirty="0"/>
              <a:t>RF disabled at flat top, ideally </a:t>
            </a:r>
            <a:r>
              <a:rPr lang="en-GB" b="1" dirty="0"/>
              <a:t>fully de-bunched</a:t>
            </a:r>
            <a:r>
              <a:rPr lang="en-GB" dirty="0"/>
              <a:t> beam is sent to transfer line </a:t>
            </a:r>
          </a:p>
          <a:p>
            <a:endParaRPr lang="en-GB" dirty="0"/>
          </a:p>
          <a:p>
            <a:pPr marL="36511" indent="0">
              <a:buNone/>
            </a:pPr>
            <a:r>
              <a:rPr lang="en-GB" dirty="0"/>
              <a:t>Spill ‘</a:t>
            </a:r>
            <a:r>
              <a:rPr lang="en-GB" b="1" dirty="0"/>
              <a:t>quality</a:t>
            </a:r>
            <a:r>
              <a:rPr lang="en-GB" dirty="0"/>
              <a:t>’ affected at macro and micro-structure level by:  </a:t>
            </a:r>
          </a:p>
          <a:p>
            <a:pPr marL="176213" lvl="1" indent="-176213">
              <a:tabLst>
                <a:tab pos="269875" algn="l"/>
              </a:tabLst>
            </a:pPr>
            <a:r>
              <a:rPr lang="en-GB" b="1" dirty="0"/>
              <a:t>hysteresis</a:t>
            </a:r>
            <a:r>
              <a:rPr lang="en-GB" dirty="0"/>
              <a:t>, non-reproducibility of </a:t>
            </a:r>
            <a:r>
              <a:rPr lang="en-GB" b="1" dirty="0"/>
              <a:t>momentum distribution</a:t>
            </a:r>
            <a:r>
              <a:rPr lang="en-GB" dirty="0"/>
              <a:t>, regulation and </a:t>
            </a:r>
            <a:r>
              <a:rPr lang="en-GB" b="1" dirty="0"/>
              <a:t>ripples</a:t>
            </a:r>
            <a:r>
              <a:rPr lang="en-GB" dirty="0"/>
              <a:t> of power supplies, </a:t>
            </a:r>
            <a:r>
              <a:rPr lang="en-GB" b="1" dirty="0"/>
              <a:t>spikes</a:t>
            </a:r>
            <a:r>
              <a:rPr lang="en-GB" dirty="0"/>
              <a:t> at RF switch-off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1D8B82-BE3F-DB56-4A9F-611503ED50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6E6CBB-DC71-EB02-6B9E-03DCF289FD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6091" y="2668309"/>
            <a:ext cx="4197909" cy="20989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5E8888C-999F-507B-2D59-12347F874E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8267" y="6318"/>
            <a:ext cx="2451051" cy="271675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B6FF433-EC00-A2C7-979B-B6E0DB8E28BD}"/>
              </a:ext>
            </a:extLst>
          </p:cNvPr>
          <p:cNvGrpSpPr/>
          <p:nvPr/>
        </p:nvGrpSpPr>
        <p:grpSpPr>
          <a:xfrm>
            <a:off x="245329" y="3923392"/>
            <a:ext cx="4738254" cy="830997"/>
            <a:chOff x="166255" y="3621006"/>
            <a:chExt cx="4738254" cy="830997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3805668-4B73-BCDA-CC64-495CCEE3D64F}"/>
                </a:ext>
              </a:extLst>
            </p:cNvPr>
            <p:cNvSpPr txBox="1"/>
            <p:nvPr/>
          </p:nvSpPr>
          <p:spPr>
            <a:xfrm>
              <a:off x="166255" y="3621006"/>
              <a:ext cx="473825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200" dirty="0"/>
            </a:p>
            <a:p>
              <a:r>
                <a:rPr lang="en-US" sz="1200" dirty="0" err="1"/>
                <a:t>V.Kein</a:t>
              </a:r>
              <a:r>
                <a:rPr lang="en-US" sz="1200" dirty="0"/>
                <a:t> @ </a:t>
              </a:r>
              <a:r>
                <a:rPr lang="en-GB" sz="1200" dirty="0"/>
                <a:t>:</a:t>
              </a:r>
            </a:p>
            <a:p>
              <a:endParaRPr lang="en-GB" sz="1200" dirty="0"/>
            </a:p>
            <a:p>
              <a:r>
                <a:rPr lang="en-GB" sz="1200" dirty="0"/>
                <a:t> 	</a:t>
              </a:r>
              <a:r>
                <a:rPr lang="en-GB" sz="1200" dirty="0">
                  <a:hlinkClick r:id="rId4"/>
                </a:rPr>
                <a:t>SPS_SX_status_plans_Jan2022 (kek.jp)</a:t>
              </a:r>
              <a:endParaRPr lang="en-GB" sz="1200" dirty="0"/>
            </a:p>
          </p:txBody>
        </p:sp>
        <p:pic>
          <p:nvPicPr>
            <p:cNvPr id="17" name="Picture 16">
              <a:hlinkClick r:id="rId5"/>
              <a:extLst>
                <a:ext uri="{FF2B5EF4-FFF2-40B4-BE49-F238E27FC236}">
                  <a16:creationId xmlns:a16="http://schemas.microsoft.com/office/drawing/2014/main" id="{EE944FE1-B290-6AFD-C689-6A8BC271D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85570" y="3669506"/>
              <a:ext cx="3042460" cy="549333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D3C2D03C-89BD-08F3-DA2A-9445CA7A8DBF}"/>
              </a:ext>
            </a:extLst>
          </p:cNvPr>
          <p:cNvSpPr txBox="1"/>
          <p:nvPr/>
        </p:nvSpPr>
        <p:spPr>
          <a:xfrm rot="3213424">
            <a:off x="7189091" y="3337982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Arial Black" panose="020B0A04020102020204" pitchFamily="34" charset="0"/>
                <a:cs typeface="Aharoni" panose="020B0604020202020204" pitchFamily="2" charset="-79"/>
              </a:rPr>
              <a:t>SPILL</a:t>
            </a:r>
            <a:endParaRPr lang="en-GB" dirty="0">
              <a:solidFill>
                <a:srgbClr val="C00000"/>
              </a:solidFill>
              <a:latin typeface="Arial Black" panose="020B0A04020102020204" pitchFamily="34" charset="0"/>
              <a:cs typeface="Aharoni" panose="020B0604020202020204" pitchFamily="2" charset="-79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605E426-69AE-29A8-8F76-063357D7540B}"/>
              </a:ext>
            </a:extLst>
          </p:cNvPr>
          <p:cNvSpPr txBox="1"/>
          <p:nvPr/>
        </p:nvSpPr>
        <p:spPr>
          <a:xfrm>
            <a:off x="5510116" y="1227568"/>
            <a:ext cx="949841" cy="461665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/>
              <a:t>Slow extraction</a:t>
            </a:r>
            <a:endParaRPr lang="en-GB" sz="1200" b="1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8C9260E-8F72-FCCD-8614-7664253F6009}"/>
              </a:ext>
            </a:extLst>
          </p:cNvPr>
          <p:cNvCxnSpPr>
            <a:cxnSpLocks/>
            <a:stCxn id="20" idx="3"/>
          </p:cNvCxnSpPr>
          <p:nvPr/>
        </p:nvCxnSpPr>
        <p:spPr>
          <a:xfrm flipV="1">
            <a:off x="6459957" y="1212334"/>
            <a:ext cx="585088" cy="24606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9A50C96-FBA4-F7E3-D466-125388E36B61}"/>
              </a:ext>
            </a:extLst>
          </p:cNvPr>
          <p:cNvCxnSpPr>
            <a:cxnSpLocks/>
            <a:stCxn id="20" idx="3"/>
          </p:cNvCxnSpPr>
          <p:nvPr/>
        </p:nvCxnSpPr>
        <p:spPr>
          <a:xfrm>
            <a:off x="6459957" y="1458401"/>
            <a:ext cx="359057" cy="127990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EECF2F3-4264-7BE4-3312-3977926E977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FR@SE Workshop – SPS Fast Spill Monitors – 13-Feb-24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21895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6464056-D96B-55B2-6A56-FBEE8EACF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Comparison between SEM and OTR-PMT systems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08ED6D4-95FB-DABD-7F45-B976253F283D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FA7293-19F7-1552-95F4-4890DE02DCE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42350" y="4767263"/>
            <a:ext cx="501650" cy="274637"/>
          </a:xfrm>
        </p:spPr>
        <p:txBody>
          <a:bodyPr/>
          <a:lstStyle/>
          <a:p>
            <a:fld id="{17918391-D411-FE40-AAD7-861AE5233E0E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ADD7BF-5E75-6504-D12A-64C1DF65319A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5129213" y="4772025"/>
            <a:ext cx="4014787" cy="273050"/>
          </a:xfrm>
        </p:spPr>
        <p:txBody>
          <a:bodyPr/>
          <a:lstStyle/>
          <a:p>
            <a:r>
              <a:rPr lang="en-US"/>
              <a:t>FR@SE Workshop – SPS Fast Spill Monitors – 13-Feb-24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3415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2E2E398-59EB-AA07-679C-A01668F36736}"/>
              </a:ext>
            </a:extLst>
          </p:cNvPr>
          <p:cNvSpPr/>
          <p:nvPr/>
        </p:nvSpPr>
        <p:spPr>
          <a:xfrm>
            <a:off x="4569255" y="764771"/>
            <a:ext cx="4571999" cy="3694474"/>
          </a:xfrm>
          <a:prstGeom prst="rect">
            <a:avLst/>
          </a:prstGeom>
          <a:solidFill>
            <a:schemeClr val="tx2">
              <a:lumMod val="20000"/>
              <a:lumOff val="80000"/>
              <a:alpha val="69804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@ 1 </a:t>
            </a:r>
            <a:r>
              <a:rPr lang="en-US" b="1" dirty="0" err="1">
                <a:solidFill>
                  <a:schemeClr val="tx1"/>
                </a:solidFill>
              </a:rPr>
              <a:t>ms</a:t>
            </a:r>
            <a:r>
              <a:rPr lang="en-US" b="1" dirty="0">
                <a:solidFill>
                  <a:schemeClr val="tx1"/>
                </a:solidFill>
              </a:rPr>
              <a:t> (</a:t>
            </a:r>
            <a:r>
              <a:rPr lang="en-US" b="1" dirty="0">
                <a:solidFill>
                  <a:srgbClr val="004188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Zoom on Start of the Spill)</a:t>
            </a:r>
            <a:endParaRPr lang="en-GB" b="1" dirty="0">
              <a:solidFill>
                <a:srgbClr val="004188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)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06DE136-0927-D98C-B1BA-6416F45BC5ED}"/>
              </a:ext>
            </a:extLst>
          </p:cNvPr>
          <p:cNvSpPr/>
          <p:nvPr/>
        </p:nvSpPr>
        <p:spPr>
          <a:xfrm>
            <a:off x="0" y="764771"/>
            <a:ext cx="4571999" cy="3694474"/>
          </a:xfrm>
          <a:prstGeom prst="rect">
            <a:avLst/>
          </a:prstGeom>
          <a:solidFill>
            <a:srgbClr val="1E5AA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/>
              <a:t>@ 20 </a:t>
            </a:r>
            <a:r>
              <a:rPr lang="en-US" b="1" dirty="0" err="1"/>
              <a:t>ms</a:t>
            </a:r>
            <a:endParaRPr lang="en-GB" b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0A8028-1572-9D65-CAD5-352A7BD2A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OTR-PMT vs SEM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18A2DA-B72B-E7F4-5CBD-84E8E955CA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799DFD-CCB0-EF57-93B2-CF8D64F7D18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FR@SE Workshop – SPS Fast Spill Monitors – 13-Feb-24 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293444-B218-1C87-C1C4-E14016905D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7" y="1097601"/>
            <a:ext cx="4443984" cy="33729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7C978EC-2C46-5835-2CE0-A83738CE0BBA}"/>
              </a:ext>
            </a:extLst>
          </p:cNvPr>
          <p:cNvSpPr txBox="1"/>
          <p:nvPr/>
        </p:nvSpPr>
        <p:spPr>
          <a:xfrm>
            <a:off x="3932317" y="343120"/>
            <a:ext cx="5211683" cy="369332"/>
          </a:xfrm>
          <a:prstGeom prst="rect">
            <a:avLst/>
          </a:prstGeom>
          <a:noFill/>
          <a:ln>
            <a:solidFill>
              <a:srgbClr val="9999CB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55A0"/>
                </a:solidFill>
              </a:rPr>
              <a:t>Binning both monitors in equal time intervals </a:t>
            </a:r>
            <a:endParaRPr lang="en-GB" b="1" dirty="0">
              <a:solidFill>
                <a:srgbClr val="0055A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BDCCAD3-A912-56AE-1455-721843B5B9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2456" y="1131707"/>
            <a:ext cx="4014509" cy="1584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7AF4B42-5051-17AC-FD9F-D5864C4CB9B8}"/>
              </a:ext>
            </a:extLst>
          </p:cNvPr>
          <p:cNvSpPr txBox="1"/>
          <p:nvPr/>
        </p:nvSpPr>
        <p:spPr>
          <a:xfrm>
            <a:off x="5315494" y="1700189"/>
            <a:ext cx="1148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50 Hz ripples w/o beam</a:t>
            </a:r>
            <a:endParaRPr lang="en-GB" sz="1200" b="1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A595634-0DCC-DF1E-77CB-AB0F6CD273C6}"/>
              </a:ext>
            </a:extLst>
          </p:cNvPr>
          <p:cNvCxnSpPr>
            <a:cxnSpLocks/>
          </p:cNvCxnSpPr>
          <p:nvPr/>
        </p:nvCxnSpPr>
        <p:spPr>
          <a:xfrm flipV="1">
            <a:off x="5833650" y="1453155"/>
            <a:ext cx="106326" cy="24703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C750E5B7-9CA0-B51B-7555-6D4DA290748A}"/>
              </a:ext>
            </a:extLst>
          </p:cNvPr>
          <p:cNvSpPr txBox="1"/>
          <p:nvPr/>
        </p:nvSpPr>
        <p:spPr>
          <a:xfrm>
            <a:off x="7219020" y="2931579"/>
            <a:ext cx="1682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10 Hz beam intensity modulation</a:t>
            </a:r>
            <a:endParaRPr lang="en-GB" sz="1200" b="1" dirty="0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6BBC658-E0EC-BB10-C613-3A5FB25F50E5}"/>
              </a:ext>
            </a:extLst>
          </p:cNvPr>
          <p:cNvCxnSpPr>
            <a:cxnSpLocks/>
          </p:cNvCxnSpPr>
          <p:nvPr/>
        </p:nvCxnSpPr>
        <p:spPr>
          <a:xfrm flipV="1">
            <a:off x="8039021" y="2430117"/>
            <a:ext cx="0" cy="58682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1D401E7-47C1-B245-70F7-2F37D66FD7AF}"/>
              </a:ext>
            </a:extLst>
          </p:cNvPr>
          <p:cNvSpPr txBox="1"/>
          <p:nvPr/>
        </p:nvSpPr>
        <p:spPr>
          <a:xfrm>
            <a:off x="4942456" y="3450893"/>
            <a:ext cx="4014508" cy="923330"/>
          </a:xfrm>
          <a:prstGeom prst="rect">
            <a:avLst/>
          </a:prstGeom>
          <a:solidFill>
            <a:schemeClr val="bg1"/>
          </a:solidFill>
          <a:ln>
            <a:solidFill>
              <a:srgbClr val="9999CB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Impressive agreement between two systems based on different detector, DAQ and 30m apart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02649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A8028-1572-9D65-CAD5-352A7BD2A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OTR-PMT vs SEM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18A2DA-B72B-E7F4-5CBD-84E8E955CA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799DFD-CCB0-EF57-93B2-CF8D64F7D18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FR@SE Workshop – SPS Fast Spill Monitors – 13-Feb-24 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E254C2-04D7-4CB1-B008-2147FB23AA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60848"/>
            <a:ext cx="4397808" cy="18470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57ED80-C1F9-CE82-F156-16A7AFDD19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2028" y="1277054"/>
            <a:ext cx="4462598" cy="2014668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FADE04D0-5EDA-DFBB-6325-7FEB0149C6AA}"/>
              </a:ext>
            </a:extLst>
          </p:cNvPr>
          <p:cNvSpPr/>
          <p:nvPr/>
        </p:nvSpPr>
        <p:spPr>
          <a:xfrm rot="17829732">
            <a:off x="3268655" y="2031616"/>
            <a:ext cx="1020340" cy="48697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3664781-DB51-1710-93E0-102216C8BA3D}"/>
              </a:ext>
            </a:extLst>
          </p:cNvPr>
          <p:cNvCxnSpPr>
            <a:cxnSpLocks/>
          </p:cNvCxnSpPr>
          <p:nvPr/>
        </p:nvCxnSpPr>
        <p:spPr>
          <a:xfrm>
            <a:off x="3979469" y="2415372"/>
            <a:ext cx="497433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CBBCE87-E26F-F1E9-3E74-2FC533F81CDA}"/>
              </a:ext>
            </a:extLst>
          </p:cNvPr>
          <p:cNvSpPr txBox="1"/>
          <p:nvPr/>
        </p:nvSpPr>
        <p:spPr>
          <a:xfrm>
            <a:off x="4060767" y="253263"/>
            <a:ext cx="4326826" cy="584775"/>
          </a:xfrm>
          <a:prstGeom prst="rect">
            <a:avLst/>
          </a:prstGeom>
          <a:noFill/>
          <a:ln>
            <a:solidFill>
              <a:srgbClr val="9999CB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</a:rPr>
              <a:t>SEM @ 50 kHz (20us), no  binning</a:t>
            </a:r>
          </a:p>
          <a:p>
            <a:r>
              <a:rPr lang="en-US" sz="1600" b="1" dirty="0">
                <a:solidFill>
                  <a:srgbClr val="0055A0"/>
                </a:solidFill>
              </a:rPr>
              <a:t>OTR-PMT @ 1MHz binned @ 50 kHz (20us)</a:t>
            </a:r>
            <a:endParaRPr lang="en-GB" sz="1600" b="1" dirty="0">
              <a:solidFill>
                <a:srgbClr val="0055A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020012-2AD7-61A9-500E-83513A422CFB}"/>
              </a:ext>
            </a:extLst>
          </p:cNvPr>
          <p:cNvSpPr txBox="1"/>
          <p:nvPr/>
        </p:nvSpPr>
        <p:spPr>
          <a:xfrm>
            <a:off x="362102" y="3313094"/>
            <a:ext cx="8442524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As expected from </a:t>
            </a:r>
            <a:r>
              <a:rPr lang="en-US" sz="1600" b="1" dirty="0"/>
              <a:t>SEM</a:t>
            </a:r>
            <a:r>
              <a:rPr lang="en-US" sz="1600" dirty="0"/>
              <a:t> setup</a:t>
            </a:r>
            <a:r>
              <a:rPr lang="en-US" sz="1600" b="1" dirty="0"/>
              <a:t>: low pass filter (1kHz) reduces overall BW</a:t>
            </a:r>
            <a:r>
              <a:rPr lang="en-US" sz="1600" dirty="0"/>
              <a:t>, even when  sampling at higher rate  (50 kHz in this example)</a:t>
            </a:r>
          </a:p>
          <a:p>
            <a:endParaRPr lang="en-US" sz="1600" dirty="0"/>
          </a:p>
          <a:p>
            <a:r>
              <a:rPr lang="en-US" sz="1600" b="1" dirty="0"/>
              <a:t>OTR-PMT</a:t>
            </a:r>
            <a:r>
              <a:rPr lang="en-US" sz="1600" dirty="0"/>
              <a:t> gives same envelope (100Hz beam intensity fluctuations) </a:t>
            </a:r>
            <a:r>
              <a:rPr lang="en-US" sz="1600" b="1" dirty="0"/>
              <a:t>but also measures higher frequency</a:t>
            </a:r>
            <a:r>
              <a:rPr lang="en-US" sz="1600" dirty="0"/>
              <a:t> beam intensity fluctuations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1367872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6464056-D96B-55B2-6A56-FBEE8EACF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OTR-PMT system limitations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08ED6D4-95FB-DABD-7F45-B976253F283D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7200" y="2543345"/>
            <a:ext cx="7741578" cy="2506492"/>
          </a:xfrm>
        </p:spPr>
        <p:txBody>
          <a:bodyPr anchor="t">
            <a:normAutofit/>
          </a:bodyPr>
          <a:lstStyle/>
          <a:p>
            <a:r>
              <a:rPr lang="en-US" dirty="0"/>
              <a:t>Location with ‘high’  losses</a:t>
            </a:r>
            <a:endParaRPr lang="en-US" dirty="0">
              <a:sym typeface="Wingdings" panose="05000000000000000000" pitchFamily="2" charset="2"/>
            </a:endParaRPr>
          </a:p>
          <a:p>
            <a:r>
              <a:rPr lang="en-US" dirty="0"/>
              <a:t>Limited diagnostics to check OTR screen and optics alignment</a:t>
            </a:r>
          </a:p>
          <a:p>
            <a:r>
              <a:rPr lang="en-US" dirty="0"/>
              <a:t>Test DAQ based on ‘</a:t>
            </a:r>
            <a:r>
              <a:rPr lang="en-US" dirty="0" err="1"/>
              <a:t>PicoScopes</a:t>
            </a:r>
            <a:r>
              <a:rPr lang="en-US" dirty="0"/>
              <a:t>’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dirty="0">
                <a:sym typeface="Wingdings" panose="05000000000000000000" pitchFamily="2" charset="2"/>
              </a:rPr>
              <a:t>PMT ageing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dirty="0">
                <a:sym typeface="Wingdings" panose="05000000000000000000" pitchFamily="2" charset="2"/>
              </a:rPr>
              <a:t>difficult to quantify and optimize  OTR radiation detection efficiency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dirty="0">
                <a:sym typeface="Wingdings" panose="05000000000000000000" pitchFamily="2" charset="2"/>
              </a:rPr>
              <a:t>No possibility for signal conditioning / processing before and after digitization (like with FPGA based DAQs)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US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FA7293-19F7-1552-95F4-4890DE02DCE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42350" y="4767263"/>
            <a:ext cx="501650" cy="274637"/>
          </a:xfrm>
        </p:spPr>
        <p:txBody>
          <a:bodyPr/>
          <a:lstStyle/>
          <a:p>
            <a:fld id="{17918391-D411-FE40-AAD7-861AE5233E0E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ADD7BF-5E75-6504-D12A-64C1DF65319A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4858439" y="4772025"/>
            <a:ext cx="4285561" cy="273050"/>
          </a:xfrm>
        </p:spPr>
        <p:txBody>
          <a:bodyPr/>
          <a:lstStyle/>
          <a:p>
            <a:r>
              <a:rPr lang="en-US" dirty="0"/>
              <a:t>FR@SE Workshop – SPS Fast Spill Monitors – 13-Feb-24 </a:t>
            </a:r>
          </a:p>
        </p:txBody>
      </p:sp>
    </p:spTree>
    <p:extLst>
      <p:ext uri="{BB962C8B-B14F-4D97-AF65-F5344CB8AC3E}">
        <p14:creationId xmlns:p14="http://schemas.microsoft.com/office/powerpoint/2010/main" val="27143671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A8028-1572-9D65-CAD5-352A7BD2A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OTR-PMT – screen IN vs screen OUT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18A2DA-B72B-E7F4-5CBD-84E8E955CA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799DFD-CCB0-EF57-93B2-CF8D64F7D18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FR@SE Workshop – SPS Fast Spill Monitors – 13-Feb-24 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020012-2AD7-61A9-500E-83513A422CFB}"/>
              </a:ext>
            </a:extLst>
          </p:cNvPr>
          <p:cNvSpPr txBox="1"/>
          <p:nvPr/>
        </p:nvSpPr>
        <p:spPr>
          <a:xfrm>
            <a:off x="241530" y="880452"/>
            <a:ext cx="4330470" cy="35394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After many tests to compare the signal integrated with the screen IN </a:t>
            </a:r>
            <a:r>
              <a:rPr lang="en-US" sz="1600" dirty="0" err="1"/>
              <a:t>w.r.t.</a:t>
            </a:r>
            <a:r>
              <a:rPr lang="en-US" sz="1600" dirty="0"/>
              <a:t> screen OUT, including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PMT voltage scans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Proton beam steering on the screen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Diffusing or focusing radiation on PMT</a:t>
            </a:r>
          </a:p>
          <a:p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sz="1600" dirty="0">
                <a:sym typeface="Wingdings" panose="05000000000000000000" pitchFamily="2" charset="2"/>
              </a:rPr>
              <a:t>Kept on seeing small changes with screen IN or OUT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sz="1600" dirty="0">
                <a:sym typeface="Wingdings" panose="05000000000000000000" pitchFamily="2" charset="2"/>
              </a:rPr>
              <a:t>Either very large losses or very low OTR collection efficiency (</a:t>
            </a:r>
            <a:r>
              <a:rPr lang="en-US" sz="1600" dirty="0">
                <a:solidFill>
                  <a:srgbClr val="B9B9B9"/>
                </a:solidFill>
                <a:sym typeface="Wingdings" panose="05000000000000000000" pitchFamily="2" charset="2"/>
              </a:rPr>
              <a:t>or large error on simulations of expected number of OTR photons production</a:t>
            </a:r>
            <a:r>
              <a:rPr lang="en-US" sz="1600" dirty="0">
                <a:sym typeface="Wingdings" panose="05000000000000000000" pitchFamily="2" charset="2"/>
              </a:rPr>
              <a:t>)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4E7991-BBA3-FB31-9E72-7251F3A392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7341" y="1245072"/>
            <a:ext cx="3935129" cy="2653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7010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606F7-4045-05B0-4FE5-E1AE4B5CD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OTR-PMT – screen IN vs screen OUT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A917D6-1A26-CB8E-75DB-E16C356843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70177"/>
            <a:ext cx="7145676" cy="3203145"/>
          </a:xfrm>
        </p:spPr>
        <p:txBody>
          <a:bodyPr>
            <a:normAutofit/>
          </a:bodyPr>
          <a:lstStyle/>
          <a:p>
            <a:pPr marL="36511" indent="0">
              <a:buNone/>
            </a:pPr>
            <a:r>
              <a:rPr lang="en-US" sz="1800" b="1" dirty="0"/>
              <a:t>December 2023</a:t>
            </a:r>
            <a:r>
              <a:rPr lang="en-US" sz="1800" dirty="0"/>
              <a:t>:  inspection of screen installation revealed quite a large </a:t>
            </a:r>
            <a:r>
              <a:rPr lang="en-US" sz="1800" b="1" dirty="0"/>
              <a:t>misalignment ( 3 to 5 degrees )  </a:t>
            </a:r>
            <a:r>
              <a:rPr lang="en-US" sz="1800" dirty="0" err="1"/>
              <a:t>w.r.t.</a:t>
            </a:r>
            <a:r>
              <a:rPr lang="en-US" sz="1800" dirty="0"/>
              <a:t> nominal 45 degrees </a:t>
            </a:r>
            <a:r>
              <a:rPr lang="en-US" sz="1800" dirty="0" err="1"/>
              <a:t>w.r.t.</a:t>
            </a:r>
            <a:r>
              <a:rPr lang="en-US" sz="1800" dirty="0"/>
              <a:t> beam trajectory</a:t>
            </a:r>
          </a:p>
          <a:p>
            <a:pPr marL="36511" indent="0">
              <a:buNone/>
            </a:pPr>
            <a:endParaRPr lang="en-US" sz="1800" dirty="0"/>
          </a:p>
          <a:p>
            <a:pPr>
              <a:buFont typeface="Wingdings" panose="05000000000000000000" pitchFamily="2" charset="2"/>
              <a:buChar char="à"/>
            </a:pPr>
            <a:r>
              <a:rPr lang="en-US" sz="1800" dirty="0">
                <a:sym typeface="Wingdings" panose="05000000000000000000" pitchFamily="2" charset="2"/>
              </a:rPr>
              <a:t>Simulations indicate that radiation collection efficiency only few %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en-US" sz="1800" b="1" dirty="0">
                <a:sym typeface="Wingdings" panose="05000000000000000000" pitchFamily="2" charset="2"/>
              </a:rPr>
              <a:t>This quite ‘big’ issue could mean ‘very good’ news 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en-US" sz="1800" b="1" dirty="0">
                <a:sym typeface="Wingdings" panose="05000000000000000000" pitchFamily="2" charset="2"/>
              </a:rPr>
              <a:t>Alignment for 2024  carefully checked </a:t>
            </a:r>
            <a:r>
              <a:rPr lang="en-US" sz="1800" dirty="0">
                <a:sym typeface="Wingdings" panose="05000000000000000000" pitchFamily="2" charset="2"/>
              </a:rPr>
              <a:t>during shutdown  + will have diagnostics to check on-line (See later slides)</a:t>
            </a:r>
            <a:endParaRPr lang="en-GB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FF77B6-992A-1AB6-528C-DF31333B8A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812546-E7BA-E9FA-35E7-078476DDA9E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FR@SE Workshop – SPS Fast Spill Monitors – 13-Feb-24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93298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A8028-1572-9D65-CAD5-352A7BD2A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OTR-PMT – PMT ageing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18A2DA-B72B-E7F4-5CBD-84E8E955CA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799DFD-CCB0-EF57-93B2-CF8D64F7D18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FR@SE Workshop – SPS Fast Spill Monitors – 13-Feb-24 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020012-2AD7-61A9-500E-83513A422CFB}"/>
              </a:ext>
            </a:extLst>
          </p:cNvPr>
          <p:cNvSpPr txBox="1"/>
          <p:nvPr/>
        </p:nvSpPr>
        <p:spPr>
          <a:xfrm>
            <a:off x="349322" y="1520521"/>
            <a:ext cx="3846054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2023 operation / tests with increased HV and high proton losses evidenced the PMT ageing</a:t>
            </a:r>
          </a:p>
          <a:p>
            <a:endParaRPr lang="en-US" dirty="0"/>
          </a:p>
          <a:p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dirty="0">
                <a:sym typeface="Wingdings" panose="05000000000000000000" pitchFamily="2" charset="2"/>
              </a:rPr>
              <a:t>30-40% signal </a:t>
            </a:r>
            <a:r>
              <a:rPr lang="en-US" dirty="0">
                <a:sym typeface="Wingdings" panose="05000000000000000000" pitchFamily="2" charset="2"/>
              </a:rPr>
              <a:t>(normalized to extracted intensity) </a:t>
            </a:r>
            <a:r>
              <a:rPr lang="en-US" b="1" dirty="0">
                <a:sym typeface="Wingdings" panose="05000000000000000000" pitchFamily="2" charset="2"/>
              </a:rPr>
              <a:t>degradation</a:t>
            </a:r>
            <a:r>
              <a:rPr lang="en-US" dirty="0">
                <a:sym typeface="Wingdings" panose="05000000000000000000" pitchFamily="2" charset="2"/>
              </a:rPr>
              <a:t>  in Sep </a:t>
            </a:r>
            <a:r>
              <a:rPr lang="en-US" dirty="0" err="1">
                <a:sym typeface="Wingdings" panose="05000000000000000000" pitchFamily="2" charset="2"/>
              </a:rPr>
              <a:t>w.r.t.</a:t>
            </a:r>
            <a:r>
              <a:rPr lang="en-US" dirty="0">
                <a:sym typeface="Wingdings" panose="05000000000000000000" pitchFamily="2" charset="2"/>
              </a:rPr>
              <a:t> Apr/May</a:t>
            </a:r>
            <a:endParaRPr lang="en-GB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486A0EA-E4A8-D657-13CF-4BB4B992AE23}"/>
              </a:ext>
            </a:extLst>
          </p:cNvPr>
          <p:cNvGrpSpPr/>
          <p:nvPr/>
        </p:nvGrpSpPr>
        <p:grpSpPr>
          <a:xfrm>
            <a:off x="4022548" y="880452"/>
            <a:ext cx="4772130" cy="3444968"/>
            <a:chOff x="4022548" y="880452"/>
            <a:chExt cx="4772130" cy="344496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03CA3B8-1088-C7C8-BF7F-9D83B1EC13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95376" y="880452"/>
              <a:ext cx="4599302" cy="3444968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E808B5C-977E-F696-9010-672FDEBB44A2}"/>
                </a:ext>
              </a:extLst>
            </p:cNvPr>
            <p:cNvSpPr/>
            <p:nvPr/>
          </p:nvSpPr>
          <p:spPr>
            <a:xfrm rot="16200000">
              <a:off x="3019214" y="2354219"/>
              <a:ext cx="2441730" cy="4350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accent6">
                      <a:lumMod val="50000"/>
                    </a:schemeClr>
                  </a:solidFill>
                </a:rPr>
                <a:t>Norm. Signal [</a:t>
              </a:r>
              <a:r>
                <a:rPr lang="en-US" sz="1400" b="1" dirty="0" err="1">
                  <a:solidFill>
                    <a:schemeClr val="accent6">
                      <a:lumMod val="50000"/>
                    </a:schemeClr>
                  </a:solidFill>
                </a:rPr>
                <a:t>a.u</a:t>
              </a:r>
              <a:r>
                <a:rPr lang="en-US" sz="1400" b="1" dirty="0">
                  <a:solidFill>
                    <a:schemeClr val="accent6">
                      <a:lumMod val="50000"/>
                    </a:schemeClr>
                  </a:solidFill>
                </a:rPr>
                <a:t>.]</a:t>
              </a:r>
              <a:endParaRPr lang="en-GB" sz="1400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70520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A8028-1572-9D65-CAD5-352A7BD2A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OTR-PMT – Radiation Maps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18A2DA-B72B-E7F4-5CBD-84E8E955CA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799DFD-CCB0-EF57-93B2-CF8D64F7D18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FR@SE Workshop – SPS Fast Spill Monitors – 13-Feb-24 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020012-2AD7-61A9-500E-83513A422CFB}"/>
              </a:ext>
            </a:extLst>
          </p:cNvPr>
          <p:cNvSpPr txBox="1"/>
          <p:nvPr/>
        </p:nvSpPr>
        <p:spPr>
          <a:xfrm>
            <a:off x="4946442" y="1608954"/>
            <a:ext cx="39910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We looked at available radiation surveys and indeed the present detector location  is not favorable.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A0C92D-43AC-A783-EC1D-46C7EF1FEC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535" y="880452"/>
            <a:ext cx="4412255" cy="38764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10B28F0-ADBB-696B-94F9-5791CB471002}"/>
              </a:ext>
            </a:extLst>
          </p:cNvPr>
          <p:cNvSpPr txBox="1"/>
          <p:nvPr/>
        </p:nvSpPr>
        <p:spPr>
          <a:xfrm>
            <a:off x="1823741" y="1247047"/>
            <a:ext cx="974038" cy="400110"/>
          </a:xfrm>
          <a:prstGeom prst="rect">
            <a:avLst/>
          </a:prstGeom>
          <a:solidFill>
            <a:srgbClr val="F9B5B5"/>
          </a:solidFill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accent6"/>
                </a:solidFill>
              </a:rPr>
              <a:t>2022 -2023 PMT location</a:t>
            </a:r>
            <a:endParaRPr lang="en-GB" sz="1000" b="1" dirty="0">
              <a:solidFill>
                <a:schemeClr val="accent6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7E311F-0365-51D3-CA6B-B4BA49CEBAFB}"/>
              </a:ext>
            </a:extLst>
          </p:cNvPr>
          <p:cNvSpPr txBox="1"/>
          <p:nvPr/>
        </p:nvSpPr>
        <p:spPr>
          <a:xfrm>
            <a:off x="3106333" y="2332229"/>
            <a:ext cx="784024" cy="400110"/>
          </a:xfrm>
          <a:prstGeom prst="rect">
            <a:avLst/>
          </a:prstGeom>
          <a:solidFill>
            <a:srgbClr val="C2E49C"/>
          </a:solidFill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accent6"/>
                </a:solidFill>
              </a:rPr>
              <a:t>2024 PMT location</a:t>
            </a:r>
            <a:endParaRPr lang="en-GB" sz="1000" b="1" dirty="0">
              <a:solidFill>
                <a:schemeClr val="accent6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D21DF8-8486-842D-A39B-08C574EEDAD9}"/>
              </a:ext>
            </a:extLst>
          </p:cNvPr>
          <p:cNvSpPr txBox="1"/>
          <p:nvPr/>
        </p:nvSpPr>
        <p:spPr>
          <a:xfrm>
            <a:off x="919845" y="880452"/>
            <a:ext cx="3541986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TID 10Feb2023 – 21Jun23 (131 days)</a:t>
            </a:r>
            <a:endParaRPr lang="en-GB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9872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6464056-D96B-55B2-6A56-FBEE8EACF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OTR-PMT system refurbishment for 2024 run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08ED6D4-95FB-DABD-7F45-B976253F283D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7199" y="2543345"/>
            <a:ext cx="6529227" cy="1730703"/>
          </a:xfrm>
        </p:spPr>
        <p:txBody>
          <a:bodyPr anchor="t">
            <a:normAutofit/>
          </a:bodyPr>
          <a:lstStyle/>
          <a:p>
            <a:r>
              <a:rPr lang="en-US" dirty="0"/>
              <a:t>Move detector at location with less expected losses</a:t>
            </a:r>
          </a:p>
          <a:p>
            <a:r>
              <a:rPr lang="en-US" dirty="0"/>
              <a:t>New detector layout including camera for imaging OTR light</a:t>
            </a:r>
          </a:p>
          <a:p>
            <a:r>
              <a:rPr lang="en-US" dirty="0"/>
              <a:t>New VME DAQ 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FA7293-19F7-1552-95F4-4890DE02DCE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42350" y="4767263"/>
            <a:ext cx="501650" cy="274637"/>
          </a:xfrm>
        </p:spPr>
        <p:txBody>
          <a:bodyPr/>
          <a:lstStyle/>
          <a:p>
            <a:fld id="{17918391-D411-FE40-AAD7-861AE5233E0E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ADD7BF-5E75-6504-D12A-64C1DF65319A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4737253" y="4772025"/>
            <a:ext cx="4406747" cy="273050"/>
          </a:xfrm>
        </p:spPr>
        <p:txBody>
          <a:bodyPr/>
          <a:lstStyle/>
          <a:p>
            <a:r>
              <a:rPr lang="en-US" dirty="0"/>
              <a:t>FR@SE Workshop – SPS Fast Spill Monitors – 13-Feb-24 </a:t>
            </a:r>
          </a:p>
        </p:txBody>
      </p:sp>
    </p:spTree>
    <p:extLst>
      <p:ext uri="{BB962C8B-B14F-4D97-AF65-F5344CB8AC3E}">
        <p14:creationId xmlns:p14="http://schemas.microsoft.com/office/powerpoint/2010/main" val="2210550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A8028-1572-9D65-CAD5-352A7BD2A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OTR-PMT – New Location, New Layout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18A2DA-B72B-E7F4-5CBD-84E8E955CA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799DFD-CCB0-EF57-93B2-CF8D64F7D18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FR@SE Workshop – SPS Fast Spill Monitors – 13-Feb-24 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020012-2AD7-61A9-500E-83513A422CFB}"/>
              </a:ext>
            </a:extLst>
          </p:cNvPr>
          <p:cNvSpPr txBox="1"/>
          <p:nvPr/>
        </p:nvSpPr>
        <p:spPr>
          <a:xfrm>
            <a:off x="241530" y="1086312"/>
            <a:ext cx="3991423" cy="31393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fast spill monitor system was moved to another existing screen station, where 2023 losses where much less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More robust optical design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Added translation stage hosting PMT and Imaging camera, will be possible to check OTR photons are focused on sensor.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66BF0F-98A1-08D1-836F-4D9DC9D0C4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97" y="753404"/>
            <a:ext cx="2537717" cy="39041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ED9305-7185-FB2F-D650-86AF7EB6E0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3877" y="1050352"/>
            <a:ext cx="2300123" cy="3042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8936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7E72E-2E31-2534-C734-751D127F9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Spill  Structure and quality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501357-674A-7CB0-69CB-F599B5CA5A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498" y="1164893"/>
            <a:ext cx="3908406" cy="2889314"/>
          </a:xfrm>
        </p:spPr>
        <p:txBody>
          <a:bodyPr>
            <a:normAutofit/>
          </a:bodyPr>
          <a:lstStyle/>
          <a:p>
            <a:pPr marL="36511" indent="0">
              <a:buNone/>
            </a:pPr>
            <a:r>
              <a:rPr lang="en-US" b="1" dirty="0"/>
              <a:t>Monitoring the ‘spill quality’</a:t>
            </a:r>
          </a:p>
          <a:p>
            <a:r>
              <a:rPr lang="en-US" b="1" dirty="0"/>
              <a:t>Essential</a:t>
            </a:r>
            <a:r>
              <a:rPr lang="en-US" dirty="0"/>
              <a:t> for spill control and successful physics in fixed target experiments</a:t>
            </a:r>
            <a:endParaRPr lang="en-US" b="1" dirty="0"/>
          </a:p>
          <a:p>
            <a:r>
              <a:rPr lang="en-US" b="1" dirty="0"/>
              <a:t>Challenging</a:t>
            </a:r>
            <a:r>
              <a:rPr lang="en-US" dirty="0"/>
              <a:t>, at first because single pass de-bunched beams can’t be measured by standard synchrotron diagnostics as Beam Current Transformers</a:t>
            </a:r>
          </a:p>
          <a:p>
            <a:pPr lvl="1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4C34CE-C438-500C-B9D8-73578A37ED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E4EEE6-737F-CCEC-BA04-16679C59A43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FR@SE Workshop – SPS Fast Spill Monitors – 13-Feb-24 </a:t>
            </a: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C34EF13-B131-F9AC-1127-76291D972308}"/>
              </a:ext>
            </a:extLst>
          </p:cNvPr>
          <p:cNvGrpSpPr/>
          <p:nvPr/>
        </p:nvGrpSpPr>
        <p:grpSpPr>
          <a:xfrm>
            <a:off x="4752051" y="1055482"/>
            <a:ext cx="4282891" cy="3248070"/>
            <a:chOff x="2035791" y="220009"/>
            <a:chExt cx="3486702" cy="275490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E2790C3-9D97-0886-D878-2795B0B950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35791" y="271022"/>
              <a:ext cx="3486702" cy="2703888"/>
            </a:xfrm>
            <a:prstGeom prst="rect">
              <a:avLst/>
            </a:prstGeom>
          </p:spPr>
        </p:pic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47F9118-5BE6-5306-068E-94B669CD4F90}"/>
                </a:ext>
              </a:extLst>
            </p:cNvPr>
            <p:cNvCxnSpPr>
              <a:cxnSpLocks/>
            </p:cNvCxnSpPr>
            <p:nvPr/>
          </p:nvCxnSpPr>
          <p:spPr>
            <a:xfrm>
              <a:off x="2826327" y="527786"/>
              <a:ext cx="0" cy="1522465"/>
            </a:xfrm>
            <a:prstGeom prst="line">
              <a:avLst/>
            </a:prstGeom>
            <a:ln w="76200"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4D500FC6-242D-004D-549A-1F9FF814D17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26327" y="2050251"/>
              <a:ext cx="2386445" cy="0"/>
            </a:xfrm>
            <a:prstGeom prst="line">
              <a:avLst/>
            </a:prstGeom>
            <a:ln w="76200"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EDEF4D24-CB35-1E8B-327E-80E268911A94}"/>
                </a:ext>
              </a:extLst>
            </p:cNvPr>
            <p:cNvCxnSpPr>
              <a:cxnSpLocks/>
            </p:cNvCxnSpPr>
            <p:nvPr/>
          </p:nvCxnSpPr>
          <p:spPr>
            <a:xfrm>
              <a:off x="5212772" y="527785"/>
              <a:ext cx="0" cy="1522465"/>
            </a:xfrm>
            <a:prstGeom prst="line">
              <a:avLst/>
            </a:prstGeom>
            <a:ln w="76200"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1BBAF4A-9856-D16A-CA5E-61A4FFD910D1}"/>
                </a:ext>
              </a:extLst>
            </p:cNvPr>
            <p:cNvSpPr/>
            <p:nvPr/>
          </p:nvSpPr>
          <p:spPr>
            <a:xfrm>
              <a:off x="2722418" y="271023"/>
              <a:ext cx="2635084" cy="60943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1913A81A-DA02-E46D-E0D4-6A0265384A18}"/>
                </a:ext>
              </a:extLst>
            </p:cNvPr>
            <p:cNvCxnSpPr>
              <a:cxnSpLocks/>
            </p:cNvCxnSpPr>
            <p:nvPr/>
          </p:nvCxnSpPr>
          <p:spPr>
            <a:xfrm>
              <a:off x="2814018" y="373234"/>
              <a:ext cx="502228" cy="0"/>
            </a:xfrm>
            <a:prstGeom prst="line">
              <a:avLst/>
            </a:prstGeom>
            <a:ln w="76200"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08ADB041-BA6C-E022-B98A-BC4A94E5AC42}"/>
                </a:ext>
              </a:extLst>
            </p:cNvPr>
            <p:cNvCxnSpPr>
              <a:cxnSpLocks/>
            </p:cNvCxnSpPr>
            <p:nvPr/>
          </p:nvCxnSpPr>
          <p:spPr>
            <a:xfrm>
              <a:off x="2814018" y="786234"/>
              <a:ext cx="502228" cy="0"/>
            </a:xfrm>
            <a:prstGeom prst="line">
              <a:avLst/>
            </a:prstGeom>
            <a:ln w="76200">
              <a:solidFill>
                <a:srgbClr val="B2B2D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EB972A0F-4697-54D9-4EFB-00604B16E476}"/>
                </a:ext>
              </a:extLst>
            </p:cNvPr>
            <p:cNvCxnSpPr>
              <a:cxnSpLocks/>
            </p:cNvCxnSpPr>
            <p:nvPr/>
          </p:nvCxnSpPr>
          <p:spPr>
            <a:xfrm>
              <a:off x="2814018" y="579734"/>
              <a:ext cx="502228" cy="0"/>
            </a:xfrm>
            <a:prstGeom prst="line">
              <a:avLst/>
            </a:prstGeom>
            <a:ln w="76200">
              <a:solidFill>
                <a:srgbClr val="5858A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63B263A-A47B-F479-FA4E-8BB41DFD1F28}"/>
                </a:ext>
              </a:extLst>
            </p:cNvPr>
            <p:cNvSpPr txBox="1"/>
            <p:nvPr/>
          </p:nvSpPr>
          <p:spPr>
            <a:xfrm>
              <a:off x="3494130" y="220009"/>
              <a:ext cx="10198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FFFF00"/>
                  </a:solidFill>
                </a:rPr>
                <a:t>Ideal Spill</a:t>
              </a:r>
              <a:endParaRPr lang="en-GB" sz="1400" b="1" dirty="0">
                <a:solidFill>
                  <a:srgbClr val="FFFF00"/>
                </a:solidFill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7FA67E83-FAA4-69FC-9C94-BF24824486BD}"/>
                </a:ext>
              </a:extLst>
            </p:cNvPr>
            <p:cNvSpPr txBox="1"/>
            <p:nvPr/>
          </p:nvSpPr>
          <p:spPr>
            <a:xfrm>
              <a:off x="3494130" y="425845"/>
              <a:ext cx="14734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err="1">
                  <a:solidFill>
                    <a:srgbClr val="5858AB"/>
                  </a:solidFill>
                </a:rPr>
                <a:t>Meas</a:t>
              </a:r>
              <a:r>
                <a:rPr lang="en-US" sz="1400" b="1" dirty="0">
                  <a:solidFill>
                    <a:srgbClr val="5858AB"/>
                  </a:solidFill>
                </a:rPr>
                <a:t> @ 50 S/s</a:t>
              </a:r>
              <a:endParaRPr lang="en-GB" sz="1400" b="1" dirty="0">
                <a:solidFill>
                  <a:srgbClr val="5858AB"/>
                </a:solidFill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4B676EA-E393-1457-0A50-99620DC860A8}"/>
                </a:ext>
              </a:extLst>
            </p:cNvPr>
            <p:cNvSpPr txBox="1"/>
            <p:nvPr/>
          </p:nvSpPr>
          <p:spPr>
            <a:xfrm>
              <a:off x="3494130" y="616213"/>
              <a:ext cx="15231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err="1">
                  <a:solidFill>
                    <a:srgbClr val="9090B7"/>
                  </a:solidFill>
                </a:rPr>
                <a:t>Meas</a:t>
              </a:r>
              <a:r>
                <a:rPr lang="en-US" sz="1400" b="1" dirty="0">
                  <a:solidFill>
                    <a:srgbClr val="9090B7"/>
                  </a:solidFill>
                </a:rPr>
                <a:t> @ 1 MS/s</a:t>
              </a:r>
              <a:endParaRPr lang="en-GB" sz="1400" b="1" dirty="0">
                <a:solidFill>
                  <a:srgbClr val="9090B7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49501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466EB-3A85-1AD6-8A76-7EC6AC3B4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VME DAQ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C27030-EC9F-ACDB-3ADB-08EB0E9C3D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236" y="994208"/>
            <a:ext cx="8532564" cy="3203145"/>
          </a:xfrm>
        </p:spPr>
        <p:txBody>
          <a:bodyPr>
            <a:normAutofit/>
          </a:bodyPr>
          <a:lstStyle/>
          <a:p>
            <a:r>
              <a:rPr lang="en-US" sz="2000" dirty="0"/>
              <a:t>After formalizing the function specifications for the short term (see initial slides):</a:t>
            </a:r>
          </a:p>
          <a:p>
            <a:pPr lvl="1"/>
            <a:r>
              <a:rPr lang="en-US" sz="2000" b="1" dirty="0"/>
              <a:t>Developed, produced and installed (2023-24 winter shutdown) new VME ADC </a:t>
            </a:r>
            <a:r>
              <a:rPr lang="en-US" sz="2000" dirty="0"/>
              <a:t>expected to fulfill requirements </a:t>
            </a:r>
            <a:r>
              <a:rPr lang="en-US" sz="2000" b="1" dirty="0"/>
              <a:t>up to 800 MHz</a:t>
            </a:r>
          </a:p>
          <a:p>
            <a:pPr lvl="1"/>
            <a:r>
              <a:rPr lang="en-US" sz="2000" dirty="0"/>
              <a:t>Few words on how we managed to arrive here in the next two slides</a:t>
            </a:r>
            <a:endParaRPr lang="en-GB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6C5C59-AAD2-C883-7366-72886FCEEA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1F8497-FACB-06BB-6DFE-737FEE6319F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FR@SE Workshop – SPS Fast Spill Monitors – 13-Feb-24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9599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5D105-E424-AF9A-8163-DF5767B39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DAQ – from Functional to Engineering Specs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DD1EF2-3756-54CE-5432-EA4488D806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D4529E-E3EA-CCC0-FB51-7F518ED8413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FR@SE Workshop – SPS Fast Spill Monitors – 13-Feb-24 </a:t>
            </a:r>
            <a:endParaRPr lang="en-US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F04C67E-929F-B86D-E03A-A1F7387835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0632431"/>
              </p:ext>
            </p:extLst>
          </p:nvPr>
        </p:nvGraphicFramePr>
        <p:xfrm>
          <a:off x="154112" y="880452"/>
          <a:ext cx="8712486" cy="3482228"/>
        </p:xfrm>
        <a:graphic>
          <a:graphicData uri="http://schemas.openxmlformats.org/drawingml/2006/table">
            <a:tbl>
              <a:tblPr firstRow="1" firstCol="1">
                <a:tableStyleId>{073A0DAA-6AF3-43AB-8588-CEC1D06C72B9}</a:tableStyleId>
              </a:tblPr>
              <a:tblGrid>
                <a:gridCol w="1587212">
                  <a:extLst>
                    <a:ext uri="{9D8B030D-6E8A-4147-A177-3AD203B41FA5}">
                      <a16:colId xmlns:a16="http://schemas.microsoft.com/office/drawing/2014/main" val="2714789272"/>
                    </a:ext>
                  </a:extLst>
                </a:gridCol>
                <a:gridCol w="1378227">
                  <a:extLst>
                    <a:ext uri="{9D8B030D-6E8A-4147-A177-3AD203B41FA5}">
                      <a16:colId xmlns:a16="http://schemas.microsoft.com/office/drawing/2014/main" val="16967226"/>
                    </a:ext>
                  </a:extLst>
                </a:gridCol>
                <a:gridCol w="1495297">
                  <a:extLst>
                    <a:ext uri="{9D8B030D-6E8A-4147-A177-3AD203B41FA5}">
                      <a16:colId xmlns:a16="http://schemas.microsoft.com/office/drawing/2014/main" val="4028115356"/>
                    </a:ext>
                  </a:extLst>
                </a:gridCol>
                <a:gridCol w="4251750">
                  <a:extLst>
                    <a:ext uri="{9D8B030D-6E8A-4147-A177-3AD203B41FA5}">
                      <a16:colId xmlns:a16="http://schemas.microsoft.com/office/drawing/2014/main" val="3814571310"/>
                    </a:ext>
                  </a:extLst>
                </a:gridCol>
              </a:tblGrid>
              <a:tr h="270651">
                <a:tc>
                  <a:txBody>
                    <a:bodyPr/>
                    <a:lstStyle/>
                    <a:p>
                      <a:r>
                        <a:rPr lang="en-GB" sz="1400"/>
                        <a:t>Acquisition Mode</a:t>
                      </a:r>
                    </a:p>
                  </a:txBody>
                  <a:tcPr marL="29391" marR="29391" marT="14695" marB="14695" anchor="ctr"/>
                </a:tc>
                <a:tc>
                  <a:txBody>
                    <a:bodyPr/>
                    <a:lstStyle/>
                    <a:p>
                      <a:r>
                        <a:rPr lang="en-GB" sz="1400"/>
                        <a:t>Sampling Rate</a:t>
                      </a:r>
                    </a:p>
                  </a:txBody>
                  <a:tcPr marL="29391" marR="29391" marT="14695" marB="14695" anchor="ctr"/>
                </a:tc>
                <a:tc>
                  <a:txBody>
                    <a:bodyPr/>
                    <a:lstStyle/>
                    <a:p>
                      <a:r>
                        <a:rPr lang="en-GB" sz="1400"/>
                        <a:t>Storage Needed</a:t>
                      </a:r>
                    </a:p>
                  </a:txBody>
                  <a:tcPr marL="29391" marR="29391" marT="14695" marB="14695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</a:t>
                      </a:r>
                      <a:r>
                        <a:rPr lang="en-GB" sz="1400" dirty="0"/>
                        <a:t>comments / Remarks</a:t>
                      </a:r>
                    </a:p>
                  </a:txBody>
                  <a:tcPr marL="29391" marR="29391" marT="14695" marB="14695" anchor="ctr"/>
                </a:tc>
                <a:extLst>
                  <a:ext uri="{0D108BD9-81ED-4DB2-BD59-A6C34878D82A}">
                    <a16:rowId xmlns:a16="http://schemas.microsoft.com/office/drawing/2014/main" val="159952249"/>
                  </a:ext>
                </a:extLst>
              </a:tr>
              <a:tr h="997012">
                <a:tc>
                  <a:txBody>
                    <a:bodyPr/>
                    <a:lstStyle/>
                    <a:p>
                      <a:r>
                        <a:rPr lang="en-GB" sz="1400" dirty="0"/>
                        <a:t>Slow</a:t>
                      </a:r>
                    </a:p>
                  </a:txBody>
                  <a:tcPr marL="29391" marR="29391" marT="14695" marB="14695" anchor="ctr"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&gt; 200kHz</a:t>
                      </a:r>
                    </a:p>
                  </a:txBody>
                  <a:tcPr marL="29391" marR="29391" marT="14695" marB="14695" anchor="ctr"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32 </a:t>
                      </a:r>
                      <a:r>
                        <a:rPr lang="en-GB" sz="1400" dirty="0" err="1"/>
                        <a:t>Mbits</a:t>
                      </a:r>
                      <a:endParaRPr lang="en-GB" sz="1400" dirty="0"/>
                    </a:p>
                  </a:txBody>
                  <a:tcPr marL="29391" marR="29391" marT="14695" marB="14695" anchor="ctr"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• Suitable for ADCs with a sampling frequency &gt; 200kHz.</a:t>
                      </a:r>
                      <a:br>
                        <a:rPr lang="en-GB" sz="1400" dirty="0"/>
                      </a:br>
                      <a:r>
                        <a:rPr lang="en-GB" sz="1400" dirty="0"/>
                        <a:t>• Can increase sampling rate and memory for better frequency or temporal resolution.</a:t>
                      </a:r>
                    </a:p>
                  </a:txBody>
                  <a:tcPr marL="29391" marR="29391" marT="14695" marB="14695" anchor="ctr"/>
                </a:tc>
                <a:extLst>
                  <a:ext uri="{0D108BD9-81ED-4DB2-BD59-A6C34878D82A}">
                    <a16:rowId xmlns:a16="http://schemas.microsoft.com/office/drawing/2014/main" val="4214758005"/>
                  </a:ext>
                </a:extLst>
              </a:tr>
              <a:tr h="754497">
                <a:tc>
                  <a:txBody>
                    <a:bodyPr/>
                    <a:lstStyle/>
                    <a:p>
                      <a:r>
                        <a:rPr lang="en-GB" sz="1400" dirty="0"/>
                        <a:t>Fast (up to 200MHz)</a:t>
                      </a:r>
                    </a:p>
                  </a:txBody>
                  <a:tcPr marL="29391" marR="29391" marT="14695" marB="14695" anchor="ctr"/>
                </a:tc>
                <a:tc>
                  <a:txBody>
                    <a:bodyPr/>
                    <a:lstStyle/>
                    <a:p>
                      <a:r>
                        <a:rPr lang="en-GB" sz="1400"/>
                        <a:t>≥ 400 MHz</a:t>
                      </a:r>
                    </a:p>
                  </a:txBody>
                  <a:tcPr marL="29391" marR="29391" marT="14695" marB="14695" anchor="ctr"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64 </a:t>
                      </a:r>
                      <a:r>
                        <a:rPr lang="en-GB" sz="1400" dirty="0" err="1"/>
                        <a:t>Gbits</a:t>
                      </a:r>
                      <a:endParaRPr lang="en-GB" sz="1400" dirty="0"/>
                    </a:p>
                  </a:txBody>
                  <a:tcPr marL="29391" marR="29391" marT="14695" marB="14695" anchor="ctr"/>
                </a:tc>
                <a:tc>
                  <a:txBody>
                    <a:bodyPr/>
                    <a:lstStyle/>
                    <a:p>
                      <a:r>
                        <a:rPr lang="en-GB" sz="1400"/>
                        <a:t>• Requires ADC with minimum 400 MHz sampling rate and sequential triggering mechanism to reduce data storage needs.</a:t>
                      </a:r>
                    </a:p>
                  </a:txBody>
                  <a:tcPr marL="29391" marR="29391" marT="14695" marB="14695" anchor="ctr"/>
                </a:tc>
                <a:extLst>
                  <a:ext uri="{0D108BD9-81ED-4DB2-BD59-A6C34878D82A}">
                    <a16:rowId xmlns:a16="http://schemas.microsoft.com/office/drawing/2014/main" val="3351479911"/>
                  </a:ext>
                </a:extLst>
              </a:tr>
              <a:tr h="1460068">
                <a:tc>
                  <a:txBody>
                    <a:bodyPr/>
                    <a:lstStyle/>
                    <a:p>
                      <a:r>
                        <a:rPr lang="en-GB" sz="1400" dirty="0"/>
                        <a:t>Ultra-fast (800MHz)</a:t>
                      </a:r>
                    </a:p>
                  </a:txBody>
                  <a:tcPr marL="29391" marR="29391" marT="14695" marB="14695" anchor="ctr"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≤ 1.6 GHz</a:t>
                      </a:r>
                    </a:p>
                  </a:txBody>
                  <a:tcPr marL="29391" marR="29391" marT="14695" marB="14695" anchor="ctr"/>
                </a:tc>
                <a:tc>
                  <a:txBody>
                    <a:bodyPr/>
                    <a:lstStyle/>
                    <a:p>
                      <a:r>
                        <a:rPr lang="en-GB" sz="1400"/>
                        <a:t>Depends</a:t>
                      </a:r>
                    </a:p>
                  </a:txBody>
                  <a:tcPr marL="29391" marR="29391" marT="14695" marB="14695" anchor="ctr"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• Can be under-sampled if the ADC and signal path support it.</a:t>
                      </a:r>
                      <a:br>
                        <a:rPr lang="en-GB" sz="1400" dirty="0"/>
                      </a:br>
                      <a:r>
                        <a:rPr lang="en-GB" sz="1400" dirty="0"/>
                        <a:t>• Alternatively, a fast ADC at &gt; 1.6 GHz can be used, or the 800 MHz frequency can be down-mixed to a compatible band for Fast mode.</a:t>
                      </a:r>
                      <a:br>
                        <a:rPr lang="en-GB" sz="1400" dirty="0"/>
                      </a:br>
                      <a:endParaRPr lang="en-GB" sz="1400" dirty="0"/>
                    </a:p>
                  </a:txBody>
                  <a:tcPr marL="29391" marR="29391" marT="14695" marB="14695" anchor="ctr"/>
                </a:tc>
                <a:extLst>
                  <a:ext uri="{0D108BD9-81ED-4DB2-BD59-A6C34878D82A}">
                    <a16:rowId xmlns:a16="http://schemas.microsoft.com/office/drawing/2014/main" val="18603940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0099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CEBFF-1AEE-68C1-F883-5D53AE719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DAQ – Implementation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244FC-BEA4-9A5F-0F88-678F0303DB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45A9AF-BD7E-126C-04B6-5D424A10458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FR@SE Workshop – SPS Fast Spill Monitors – 13-Feb-24 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06CBC0-7943-DE27-7F01-DBEFF51461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3390" y="534513"/>
            <a:ext cx="4102217" cy="17174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88728F-15B6-92C3-2173-FF5B1B30DD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576" y="706693"/>
            <a:ext cx="4471327" cy="23191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74B6B0-6DA5-412A-7FE5-2C6368F549C4}"/>
              </a:ext>
            </a:extLst>
          </p:cNvPr>
          <p:cNvSpPr txBox="1"/>
          <p:nvPr/>
        </p:nvSpPr>
        <p:spPr>
          <a:xfrm>
            <a:off x="5416654" y="429694"/>
            <a:ext cx="27687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6">
                    <a:lumMod val="50000"/>
                  </a:schemeClr>
                </a:solidFill>
              </a:rPr>
              <a:t>Fast mode trigger and timing logic </a:t>
            </a:r>
            <a:endParaRPr lang="en-GB" sz="1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131678-5E91-1D56-D4C4-01906C438C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3390" y="2417605"/>
            <a:ext cx="4046926" cy="19281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E5C9A3D-C590-3779-6B89-22495774B549}"/>
              </a:ext>
            </a:extLst>
          </p:cNvPr>
          <p:cNvSpPr txBox="1"/>
          <p:nvPr/>
        </p:nvSpPr>
        <p:spPr>
          <a:xfrm>
            <a:off x="5416654" y="2251975"/>
            <a:ext cx="288091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accent6">
                    <a:lumMod val="50000"/>
                  </a:schemeClr>
                </a:solidFill>
              </a:rPr>
              <a:t>DAQ – VFC + FMC ADC specs</a:t>
            </a:r>
            <a:endParaRPr lang="en-GB" sz="1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4636CC-E1DE-07AB-3E77-D7CF44271186}"/>
              </a:ext>
            </a:extLst>
          </p:cNvPr>
          <p:cNvSpPr txBox="1"/>
          <p:nvPr/>
        </p:nvSpPr>
        <p:spPr>
          <a:xfrm>
            <a:off x="222576" y="3141895"/>
            <a:ext cx="4471327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New VME DAQ based on CERN BI  carrier board (VFC) with 500MS/s FMC ADC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Designed for DC-200MHz + 800MHz (down conversion to 125MHz)  +-100MHz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installed, to be commissioned with beam 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004385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6464056-D96B-55B2-6A56-FBEE8EACF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PLANS (to go to xx GHz)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08ED6D4-95FB-DABD-7F45-B976253F283D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7199" y="2543345"/>
            <a:ext cx="6529227" cy="1730703"/>
          </a:xfrm>
        </p:spPr>
        <p:txBody>
          <a:bodyPr anchor="t"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FA7293-19F7-1552-95F4-4890DE02DCE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42350" y="4767263"/>
            <a:ext cx="501650" cy="274637"/>
          </a:xfrm>
        </p:spPr>
        <p:txBody>
          <a:bodyPr/>
          <a:lstStyle/>
          <a:p>
            <a:fld id="{17918391-D411-FE40-AAD7-861AE5233E0E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ADD7BF-5E75-6504-D12A-64C1DF65319A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5129213" y="4772025"/>
            <a:ext cx="4014787" cy="273050"/>
          </a:xfrm>
        </p:spPr>
        <p:txBody>
          <a:bodyPr/>
          <a:lstStyle/>
          <a:p>
            <a:r>
              <a:rPr lang="en-US"/>
              <a:t>FR@SE Workshop – SPS Fast Spill Monitors – 13-Feb-24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82613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02553-48AA-940E-84B5-E6483FBAD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Plans towards xx GHz range </a:t>
            </a:r>
            <a:r>
              <a:rPr lang="en-US" sz="2200" dirty="0"/>
              <a:t>(DAQ side)</a:t>
            </a:r>
            <a:endParaRPr lang="en-GB" sz="2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AED8B8-D84A-B648-EC08-93AC1A5FE9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6EEE1C-A470-6E4A-5ADD-36BB4E1576A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FR@SE Workshop – SPS Fast Spill Monitors – 13-Feb-24 </a:t>
            </a:r>
            <a:endParaRPr lang="en-US" dirty="0"/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5387AE5B-95FA-79CA-E5B4-6283F6FB28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8127497"/>
              </p:ext>
            </p:extLst>
          </p:nvPr>
        </p:nvGraphicFramePr>
        <p:xfrm>
          <a:off x="334641" y="1237457"/>
          <a:ext cx="8471971" cy="3208005"/>
        </p:xfrm>
        <a:graphic>
          <a:graphicData uri="http://schemas.openxmlformats.org/drawingml/2006/table">
            <a:tbl>
              <a:tblPr firstRow="1" firstCol="1">
                <a:tableStyleId>{7E9639D4-E3E2-4D34-9284-5A2195B3D0D7}</a:tableStyleId>
              </a:tblPr>
              <a:tblGrid>
                <a:gridCol w="1942777">
                  <a:extLst>
                    <a:ext uri="{9D8B030D-6E8A-4147-A177-3AD203B41FA5}">
                      <a16:colId xmlns:a16="http://schemas.microsoft.com/office/drawing/2014/main" val="3866108231"/>
                    </a:ext>
                  </a:extLst>
                </a:gridCol>
                <a:gridCol w="3705204">
                  <a:extLst>
                    <a:ext uri="{9D8B030D-6E8A-4147-A177-3AD203B41FA5}">
                      <a16:colId xmlns:a16="http://schemas.microsoft.com/office/drawing/2014/main" val="3967823530"/>
                    </a:ext>
                  </a:extLst>
                </a:gridCol>
                <a:gridCol w="2823990">
                  <a:extLst>
                    <a:ext uri="{9D8B030D-6E8A-4147-A177-3AD203B41FA5}">
                      <a16:colId xmlns:a16="http://schemas.microsoft.com/office/drawing/2014/main" val="1640860194"/>
                    </a:ext>
                  </a:extLst>
                </a:gridCol>
              </a:tblGrid>
              <a:tr h="278572">
                <a:tc>
                  <a:txBody>
                    <a:bodyPr/>
                    <a:lstStyle/>
                    <a:p>
                      <a:r>
                        <a:rPr lang="en-GB" sz="1400" dirty="0"/>
                        <a:t>Option</a:t>
                      </a:r>
                    </a:p>
                  </a:txBody>
                  <a:tcPr marL="69643" marR="69643" marT="34821" marB="34821" anchor="ctr"/>
                </a:tc>
                <a:tc>
                  <a:txBody>
                    <a:bodyPr/>
                    <a:lstStyle/>
                    <a:p>
                      <a:r>
                        <a:rPr lang="en-GB" sz="1400"/>
                        <a:t>Pros</a:t>
                      </a:r>
                    </a:p>
                  </a:txBody>
                  <a:tcPr marL="69643" marR="69643" marT="34821" marB="34821" anchor="ctr"/>
                </a:tc>
                <a:tc>
                  <a:txBody>
                    <a:bodyPr/>
                    <a:lstStyle/>
                    <a:p>
                      <a:r>
                        <a:rPr lang="en-GB" sz="1400"/>
                        <a:t>Cons</a:t>
                      </a:r>
                    </a:p>
                  </a:txBody>
                  <a:tcPr marL="69643" marR="69643" marT="34821" marB="34821" anchor="ctr"/>
                </a:tc>
                <a:extLst>
                  <a:ext uri="{0D108BD9-81ED-4DB2-BD59-A6C34878D82A}">
                    <a16:rowId xmlns:a16="http://schemas.microsoft.com/office/drawing/2014/main" val="2626806973"/>
                  </a:ext>
                </a:extLst>
              </a:tr>
              <a:tr h="905358">
                <a:tc>
                  <a:txBody>
                    <a:bodyPr/>
                    <a:lstStyle/>
                    <a:p>
                      <a:r>
                        <a:rPr lang="en-GB" sz="1400" dirty="0"/>
                        <a:t>ATCA</a:t>
                      </a:r>
                    </a:p>
                  </a:txBody>
                  <a:tcPr marL="69643" marR="69643" marT="34821" marB="34821" anchor="ctr"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High-speed communication channels, used in CERN experiments</a:t>
                      </a:r>
                    </a:p>
                  </a:txBody>
                  <a:tcPr marL="69643" marR="69643" marT="34821" marB="34821" anchor="ctr"/>
                </a:tc>
                <a:tc>
                  <a:txBody>
                    <a:bodyPr/>
                    <a:lstStyle/>
                    <a:p>
                      <a:r>
                        <a:rPr lang="en-GB" sz="1400"/>
                        <a:t>Expensive, requires minimum configuration, not cost-effective for isolated system</a:t>
                      </a:r>
                    </a:p>
                  </a:txBody>
                  <a:tcPr marL="69643" marR="69643" marT="34821" marB="34821" anchor="ctr"/>
                </a:tc>
                <a:extLst>
                  <a:ext uri="{0D108BD9-81ED-4DB2-BD59-A6C34878D82A}">
                    <a16:rowId xmlns:a16="http://schemas.microsoft.com/office/drawing/2014/main" val="3092421174"/>
                  </a:ext>
                </a:extLst>
              </a:tr>
              <a:tr h="905358">
                <a:tc>
                  <a:txBody>
                    <a:bodyPr/>
                    <a:lstStyle/>
                    <a:p>
                      <a:r>
                        <a:rPr lang="en-GB" sz="1400"/>
                        <a:t>SoC (RFSoC)</a:t>
                      </a:r>
                    </a:p>
                  </a:txBody>
                  <a:tcPr marL="69643" marR="69643" marT="34821" marB="34821" anchor="ctr"/>
                </a:tc>
                <a:tc>
                  <a:txBody>
                    <a:bodyPr/>
                    <a:lstStyle/>
                    <a:p>
                      <a:r>
                        <a:rPr lang="en-GB" sz="1400"/>
                        <a:t>Flexibility in choosing ADCs, local communication between ARM CPU and FPGA</a:t>
                      </a:r>
                    </a:p>
                  </a:txBody>
                  <a:tcPr marL="69643" marR="69643" marT="34821" marB="34821" anchor="ctr"/>
                </a:tc>
                <a:tc>
                  <a:txBody>
                    <a:bodyPr/>
                    <a:lstStyle/>
                    <a:p>
                      <a:r>
                        <a:rPr lang="en-GB" sz="1400"/>
                        <a:t>Existing modules have low memory, limited availability of larger memory options</a:t>
                      </a:r>
                    </a:p>
                  </a:txBody>
                  <a:tcPr marL="69643" marR="69643" marT="34821" marB="34821" anchor="ctr"/>
                </a:tc>
                <a:extLst>
                  <a:ext uri="{0D108BD9-81ED-4DB2-BD59-A6C34878D82A}">
                    <a16:rowId xmlns:a16="http://schemas.microsoft.com/office/drawing/2014/main" val="1305148767"/>
                  </a:ext>
                </a:extLst>
              </a:tr>
              <a:tr h="1114287">
                <a:tc>
                  <a:txBody>
                    <a:bodyPr/>
                    <a:lstStyle/>
                    <a:p>
                      <a:r>
                        <a:rPr lang="en-GB" sz="1400" dirty="0"/>
                        <a:t>PCIe</a:t>
                      </a:r>
                    </a:p>
                  </a:txBody>
                  <a:tcPr marL="69643" marR="69643" marT="34821" marB="34821" anchor="ctr"/>
                </a:tc>
                <a:tc>
                  <a:txBody>
                    <a:bodyPr/>
                    <a:lstStyle/>
                    <a:p>
                      <a:r>
                        <a:rPr lang="en-GB" sz="1400"/>
                        <a:t>Widely used standard, high-speed data transfer, supports DMA</a:t>
                      </a:r>
                    </a:p>
                  </a:txBody>
                  <a:tcPr marL="69643" marR="69643" marT="34821" marB="34821" anchor="ctr"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Requires PCIe form-factor FPGA carrier with sufficient memory, limited module options with large memory</a:t>
                      </a:r>
                    </a:p>
                  </a:txBody>
                  <a:tcPr marL="69643" marR="69643" marT="34821" marB="34821" anchor="ctr"/>
                </a:tc>
                <a:extLst>
                  <a:ext uri="{0D108BD9-81ED-4DB2-BD59-A6C34878D82A}">
                    <a16:rowId xmlns:a16="http://schemas.microsoft.com/office/drawing/2014/main" val="584969368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CD057CBB-FA8B-6CA8-7818-7290773973C1}"/>
              </a:ext>
            </a:extLst>
          </p:cNvPr>
          <p:cNvSpPr txBox="1"/>
          <p:nvPr/>
        </p:nvSpPr>
        <p:spPr>
          <a:xfrm>
            <a:off x="457200" y="818204"/>
            <a:ext cx="6410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On-going studies (conceptual + few lab tests for the moment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4221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F9402B9-D301-A696-B599-0FD8A71D5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Towards xx GHz  (Detector Side)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267075-C491-DE62-C2D3-E098B2C7EEE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42350" y="4767263"/>
            <a:ext cx="501650" cy="274637"/>
          </a:xfrm>
        </p:spPr>
        <p:txBody>
          <a:bodyPr/>
          <a:lstStyle/>
          <a:p>
            <a:fld id="{17918391-D411-FE40-AAD7-861AE5233E0E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12727A-EAE1-0C72-AD83-DBF927E65E84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4704203" y="4772025"/>
            <a:ext cx="4439798" cy="273050"/>
          </a:xfrm>
        </p:spPr>
        <p:txBody>
          <a:bodyPr/>
          <a:lstStyle/>
          <a:p>
            <a:r>
              <a:rPr lang="en-US" dirty="0"/>
              <a:t>FR@SE Workshop – SPS Fast Spill Monitors – 13-Feb-24 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E82C9B2-A4A4-2D5C-FB2B-270109A138FF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7199" y="2624746"/>
            <a:ext cx="7631085" cy="59106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GB" sz="2000" b="1" dirty="0"/>
              <a:t>Cherenkov detector </a:t>
            </a:r>
            <a:r>
              <a:rPr lang="en-GB" sz="2000" dirty="0"/>
              <a:t>for proton Flux Measurement (</a:t>
            </a:r>
            <a:r>
              <a:rPr lang="en-GB" sz="2000" dirty="0" err="1"/>
              <a:t>CpFM</a:t>
            </a:r>
            <a:r>
              <a:rPr lang="en-GB" sz="2000" dirty="0"/>
              <a:t>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996071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F4495-8FBF-7881-A5DC-FCAEAF2C4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813" y="301335"/>
            <a:ext cx="6084631" cy="705332"/>
          </a:xfrm>
        </p:spPr>
        <p:txBody>
          <a:bodyPr>
            <a:normAutofit/>
          </a:bodyPr>
          <a:lstStyle/>
          <a:p>
            <a:r>
              <a:rPr lang="en-GB" sz="1600" b="1" dirty="0"/>
              <a:t>Cherenkov detector for proton  Flux Measurement(</a:t>
            </a:r>
            <a:r>
              <a:rPr lang="en-GB" sz="1600" b="1" dirty="0" err="1"/>
              <a:t>CpFM</a:t>
            </a:r>
            <a:r>
              <a:rPr lang="en-GB" sz="1600" b="1" dirty="0"/>
              <a:t>) </a:t>
            </a:r>
            <a:endParaRPr lang="en-GB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D155D7-06B9-E4F1-40A9-FF2FE9B656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82713D-662D-1902-78F0-BCF501ABE2F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FR@SE Workshop – SPS Fast Spill Monitors – 13-Feb-24 </a:t>
            </a:r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833418D-E728-2052-4419-0B49BEDD9D3B}"/>
              </a:ext>
            </a:extLst>
          </p:cNvPr>
          <p:cNvSpPr/>
          <p:nvPr/>
        </p:nvSpPr>
        <p:spPr>
          <a:xfrm>
            <a:off x="285312" y="3442611"/>
            <a:ext cx="2732808" cy="1399554"/>
          </a:xfrm>
          <a:prstGeom prst="roundRect">
            <a:avLst>
              <a:gd name="adj" fmla="val 2490"/>
            </a:avLst>
          </a:prstGeom>
          <a:solidFill>
            <a:srgbClr val="1E5AA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511" indent="0">
              <a:buNone/>
            </a:pPr>
            <a:r>
              <a:rPr lang="en-US" sz="1600" b="1" dirty="0">
                <a:solidFill>
                  <a:schemeClr val="bg1"/>
                </a:solidFill>
              </a:rPr>
              <a:t>Plan</a:t>
            </a:r>
            <a:endParaRPr lang="en-US" sz="1600" dirty="0">
              <a:solidFill>
                <a:schemeClr val="bg1"/>
              </a:solidFill>
            </a:endParaRPr>
          </a:p>
          <a:p>
            <a:pPr marL="180975" indent="-180975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bg1"/>
                </a:solidFill>
              </a:rPr>
              <a:t>Resurrect system</a:t>
            </a:r>
          </a:p>
          <a:p>
            <a:pPr marL="180975" indent="-180975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bg1"/>
                </a:solidFill>
              </a:rPr>
              <a:t>Study ultimate bandwidth</a:t>
            </a:r>
          </a:p>
          <a:p>
            <a:pPr marL="180975" indent="-180975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bg1"/>
                </a:solidFill>
              </a:rPr>
              <a:t>Propose ~standard DAQs</a:t>
            </a:r>
          </a:p>
          <a:p>
            <a:endParaRPr lang="en-GB" sz="16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F2B74D1-B1E6-7DB4-15D1-DBB1C9FA08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3903" y="953198"/>
            <a:ext cx="5661329" cy="3754746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AE7537A-BCDF-5BB0-8D2C-6A9C0B00FB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864" y="861860"/>
            <a:ext cx="3643837" cy="2518591"/>
          </a:xfrm>
        </p:spPr>
        <p:txBody>
          <a:bodyPr>
            <a:normAutofit/>
          </a:bodyPr>
          <a:lstStyle/>
          <a:p>
            <a:pPr marL="36511" indent="0">
              <a:buNone/>
            </a:pPr>
            <a:r>
              <a:rPr lang="en-US" b="1" dirty="0"/>
              <a:t>In vacuum quartz bar producing Cherenkov light</a:t>
            </a:r>
          </a:p>
          <a:p>
            <a:r>
              <a:rPr lang="en-US" dirty="0"/>
              <a:t>System evolution of one used with low particle flux for crystal assisted extraction</a:t>
            </a:r>
          </a:p>
          <a:p>
            <a:r>
              <a:rPr lang="en-US" b="1" dirty="0"/>
              <a:t>Can go to  few GHz at least (as OTR-PMT, but with better SNR)</a:t>
            </a:r>
          </a:p>
          <a:p>
            <a:r>
              <a:rPr lang="en-US" dirty="0"/>
              <a:t>Validated in 2018 with custom made DAQ</a:t>
            </a:r>
          </a:p>
          <a:p>
            <a:endParaRPr lang="en-US" dirty="0"/>
          </a:p>
          <a:p>
            <a:pPr marL="36511" indent="0">
              <a:buNone/>
            </a:pP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BD4514-97D6-2485-6E62-28B5DB17E20E}"/>
              </a:ext>
            </a:extLst>
          </p:cNvPr>
          <p:cNvSpPr txBox="1"/>
          <p:nvPr/>
        </p:nvSpPr>
        <p:spPr>
          <a:xfrm>
            <a:off x="5827219" y="511989"/>
            <a:ext cx="3305892" cy="553998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</a:rPr>
              <a:t>F. M. Addesa et al. “In-vacuum Cherenkov light detectors for crystal-assisted beam manipulations,” </a:t>
            </a:r>
            <a:r>
              <a:rPr lang="en-GB" sz="1000" dirty="0">
                <a:solidFill>
                  <a:srgbClr val="5F5F5F"/>
                </a:solidFill>
                <a:highlight>
                  <a:srgbClr val="FFFF00"/>
                </a:highlight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https://cds.cern.ch/record/</a:t>
            </a:r>
            <a:r>
              <a:rPr lang="en-GB" sz="1000" dirty="0">
                <a:highlight>
                  <a:srgbClr val="FFFF00"/>
                </a:highlight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2661725</a:t>
            </a:r>
            <a:endParaRPr lang="en-GB" sz="1000" dirty="0">
              <a:highlight>
                <a:srgbClr val="FFFF00"/>
              </a:highligh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4BC9BF-2B3B-9626-5CD5-D3C2D97B1C2B}"/>
              </a:ext>
            </a:extLst>
          </p:cNvPr>
          <p:cNvSpPr txBox="1"/>
          <p:nvPr/>
        </p:nvSpPr>
        <p:spPr>
          <a:xfrm>
            <a:off x="79864" y="5387"/>
            <a:ext cx="86069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Plans towards xx GHz range (Detector side)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1147386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B15E4-4A87-4605-BECA-C8A8D735A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b="1" dirty="0"/>
              <a:t>Cherenkov detector (</a:t>
            </a:r>
            <a:r>
              <a:rPr lang="en-GB" sz="3200" b="1" dirty="0" err="1"/>
              <a:t>CpFM</a:t>
            </a:r>
            <a:r>
              <a:rPr lang="en-GB" sz="3200" b="1" dirty="0"/>
              <a:t>) – Status 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398246-D571-4650-1950-17A869BD92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304" y="994208"/>
            <a:ext cx="8868577" cy="3390505"/>
          </a:xfrm>
        </p:spPr>
        <p:txBody>
          <a:bodyPr>
            <a:normAutofit lnSpcReduction="10000"/>
          </a:bodyPr>
          <a:lstStyle/>
          <a:p>
            <a:pPr marL="36511" indent="0">
              <a:buNone/>
            </a:pPr>
            <a:r>
              <a:rPr lang="en-GB" dirty="0"/>
              <a:t>New phase of tests could </a:t>
            </a:r>
            <a:r>
              <a:rPr lang="en-GB" b="1" dirty="0"/>
              <a:t>start end of 2023</a:t>
            </a:r>
          </a:p>
          <a:p>
            <a:r>
              <a:rPr lang="en-GB" dirty="0"/>
              <a:t>The status of the </a:t>
            </a:r>
            <a:r>
              <a:rPr lang="en-GB" b="1" dirty="0"/>
              <a:t>PMT</a:t>
            </a:r>
            <a:r>
              <a:rPr lang="en-GB" dirty="0"/>
              <a:t> has been checked with photon source in tunnel </a:t>
            </a:r>
            <a:r>
              <a:rPr lang="en-GB" b="1" dirty="0">
                <a:sym typeface="Wingdings" panose="05000000000000000000" pitchFamily="2" charset="2"/>
              </a:rPr>
              <a:t> ok</a:t>
            </a:r>
          </a:p>
          <a:p>
            <a:pPr lvl="1"/>
            <a:r>
              <a:rPr lang="en-GB" dirty="0">
                <a:sym typeface="Wingdings" panose="05000000000000000000" pitchFamily="2" charset="2"/>
              </a:rPr>
              <a:t>Being connected to </a:t>
            </a:r>
            <a:r>
              <a:rPr lang="en-GB" b="1" dirty="0">
                <a:sym typeface="Wingdings" panose="05000000000000000000" pitchFamily="2" charset="2"/>
              </a:rPr>
              <a:t>‘</a:t>
            </a:r>
            <a:r>
              <a:rPr lang="en-GB" b="1" dirty="0" err="1">
                <a:sym typeface="Wingdings" panose="05000000000000000000" pitchFamily="2" charset="2"/>
              </a:rPr>
              <a:t>Picoscope</a:t>
            </a:r>
            <a:r>
              <a:rPr lang="en-GB" b="1" dirty="0">
                <a:sym typeface="Wingdings" panose="05000000000000000000" pitchFamily="2" charset="2"/>
              </a:rPr>
              <a:t>’ </a:t>
            </a:r>
            <a:endParaRPr lang="en-GB" b="1" dirty="0"/>
          </a:p>
          <a:p>
            <a:r>
              <a:rPr lang="en-GB" dirty="0"/>
              <a:t>The stepper motor,  connections of HV functional and integrated in control system. </a:t>
            </a:r>
          </a:p>
          <a:p>
            <a:r>
              <a:rPr lang="en-GB" dirty="0"/>
              <a:t>Installed a new cover, to ensure light tightness.</a:t>
            </a:r>
          </a:p>
          <a:p>
            <a:pPr lvl="1"/>
            <a:r>
              <a:rPr lang="en-GB" dirty="0"/>
              <a:t>The dark counts have been measured. </a:t>
            </a:r>
            <a:r>
              <a:rPr lang="en-GB" b="1" dirty="0"/>
              <a:t>The setup is ready and waiting for the beam to measure.</a:t>
            </a:r>
          </a:p>
          <a:p>
            <a:pPr marL="36511" indent="0">
              <a:buNone/>
            </a:pPr>
            <a:r>
              <a:rPr lang="en-GB" dirty="0"/>
              <a:t>2024 tests will lead to next phase towards fulfilling multi-GHz requirements, with possible options</a:t>
            </a:r>
          </a:p>
          <a:p>
            <a:r>
              <a:rPr lang="en-GB" b="1" dirty="0"/>
              <a:t>Consolidate / upgrade </a:t>
            </a:r>
            <a:r>
              <a:rPr lang="en-GB" dirty="0"/>
              <a:t>present system</a:t>
            </a:r>
          </a:p>
          <a:p>
            <a:r>
              <a:rPr lang="en-GB" b="1" dirty="0"/>
              <a:t>Start new design </a:t>
            </a:r>
            <a:r>
              <a:rPr lang="en-GB" dirty="0"/>
              <a:t>based on same technology , e.g. less invasive radiator, different radiator</a:t>
            </a:r>
          </a:p>
          <a:p>
            <a:r>
              <a:rPr lang="en-GB" b="1" dirty="0"/>
              <a:t>Look at other techniques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441E02-2F41-B0F8-ADC5-55F6F6F231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355EB5-DAFD-F805-6B08-FB385ED23DB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FR@SE Workshop – SPS Fast Spill Monitors – 13-Feb-24 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0A2EAA-1886-D7E2-D4C9-B901EAED1B0B}"/>
              </a:ext>
            </a:extLst>
          </p:cNvPr>
          <p:cNvSpPr txBox="1"/>
          <p:nvPr/>
        </p:nvSpPr>
        <p:spPr>
          <a:xfrm>
            <a:off x="289326" y="4215436"/>
            <a:ext cx="555774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/>
              <a:t>All this within Physics Beyond Colliders (PBC) project </a:t>
            </a:r>
            <a:endParaRPr lang="en-GB" sz="1600" b="1" dirty="0"/>
          </a:p>
        </p:txBody>
      </p:sp>
    </p:spTree>
    <p:extLst>
      <p:ext uri="{BB962C8B-B14F-4D97-AF65-F5344CB8AC3E}">
        <p14:creationId xmlns:p14="http://schemas.microsoft.com/office/powerpoint/2010/main" val="26954379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4C414-02CB-8F45-0C81-D555C7B4E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Outlook / General Remarks 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98CC06-17DE-4A65-4A61-FF967C5E23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21356"/>
            <a:ext cx="8354291" cy="3950427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1500" b="1" dirty="0">
                <a:sym typeface="Wingdings" panose="05000000000000000000" pitchFamily="2" charset="2"/>
              </a:rPr>
              <a:t>SEM detector is robust </a:t>
            </a:r>
            <a:r>
              <a:rPr lang="en-US" sz="1500" dirty="0">
                <a:sym typeface="Wingdings" panose="05000000000000000000" pitchFamily="2" charset="2"/>
              </a:rPr>
              <a:t>in measuring 50-100 Hz, SNR limited</a:t>
            </a:r>
          </a:p>
          <a:p>
            <a:r>
              <a:rPr lang="en-US" sz="1500" b="1" dirty="0" err="1">
                <a:sym typeface="Wingdings" panose="05000000000000000000" pitchFamily="2" charset="2"/>
              </a:rPr>
              <a:t>dBLMs</a:t>
            </a:r>
            <a:r>
              <a:rPr lang="en-US" sz="1500" b="1" dirty="0">
                <a:sym typeface="Wingdings" panose="05000000000000000000" pitchFamily="2" charset="2"/>
              </a:rPr>
              <a:t> surely suitable for high freq</a:t>
            </a:r>
            <a:r>
              <a:rPr lang="en-US" sz="1500" dirty="0">
                <a:sym typeface="Wingdings" panose="05000000000000000000" pitchFamily="2" charset="2"/>
              </a:rPr>
              <a:t>. measurements</a:t>
            </a:r>
            <a:r>
              <a:rPr lang="en-GB" sz="1500" dirty="0">
                <a:sym typeface="Wingdings" panose="05000000000000000000" pitchFamily="2" charset="2"/>
              </a:rPr>
              <a:t>. Poor SNR to be understood</a:t>
            </a:r>
            <a:endParaRPr lang="en-US" sz="1500" dirty="0">
              <a:sym typeface="Wingdings" panose="05000000000000000000" pitchFamily="2" charset="2"/>
            </a:endParaRPr>
          </a:p>
          <a:p>
            <a:r>
              <a:rPr lang="en-US" sz="1500" b="1" dirty="0">
                <a:sym typeface="Wingdings" panose="05000000000000000000" pitchFamily="2" charset="2"/>
              </a:rPr>
              <a:t>OTR-PMT: </a:t>
            </a:r>
          </a:p>
          <a:p>
            <a:pPr lvl="1"/>
            <a:r>
              <a:rPr lang="en-US" sz="1500" dirty="0">
                <a:sym typeface="Wingdings" panose="05000000000000000000" pitchFamily="2" charset="2"/>
              </a:rPr>
              <a:t>proved to work (as BLM …) up to 200MHz</a:t>
            </a:r>
          </a:p>
          <a:p>
            <a:pPr lvl="1"/>
            <a:r>
              <a:rPr lang="en-US" sz="1500" dirty="0">
                <a:sym typeface="Wingdings" panose="05000000000000000000" pitchFamily="2" charset="2"/>
              </a:rPr>
              <a:t>2024: explore 800MHz, with new VME DAQ. If all ok, port it to ‘operational’ state</a:t>
            </a:r>
          </a:p>
          <a:p>
            <a:r>
              <a:rPr lang="en-GB" sz="1500" dirty="0">
                <a:sym typeface="Wingdings" panose="05000000000000000000" pitchFamily="2" charset="2"/>
              </a:rPr>
              <a:t>For </a:t>
            </a:r>
            <a:r>
              <a:rPr lang="en-GB" sz="1500" b="1" dirty="0">
                <a:sym typeface="Wingdings" panose="05000000000000000000" pitchFamily="2" charset="2"/>
              </a:rPr>
              <a:t>all monitors</a:t>
            </a:r>
            <a:r>
              <a:rPr lang="en-GB" sz="1500" dirty="0">
                <a:sym typeface="Wingdings" panose="05000000000000000000" pitchFamily="2" charset="2"/>
              </a:rPr>
              <a:t>: maximizing SNR, identifying and mitigating different sources of </a:t>
            </a:r>
            <a:r>
              <a:rPr lang="en-GB" sz="1500" b="1" dirty="0">
                <a:sym typeface="Wingdings" panose="05000000000000000000" pitchFamily="2" charset="2"/>
              </a:rPr>
              <a:t>noise, EMI and background</a:t>
            </a:r>
          </a:p>
          <a:p>
            <a:pPr lvl="1"/>
            <a:r>
              <a:rPr lang="en-GB" sz="1500" dirty="0">
                <a:sym typeface="Wingdings" panose="05000000000000000000" pitchFamily="2" charset="2"/>
              </a:rPr>
              <a:t>If some of them are confirmed to be  ‘local’, consider new locations (as already done for ORT-PMT)</a:t>
            </a:r>
          </a:p>
          <a:p>
            <a:r>
              <a:rPr lang="en-GB" sz="1500" dirty="0">
                <a:sym typeface="Wingdings" panose="05000000000000000000" pitchFamily="2" charset="2"/>
              </a:rPr>
              <a:t>Going to </a:t>
            </a:r>
            <a:r>
              <a:rPr lang="en-GB" sz="1500" b="1" dirty="0">
                <a:sym typeface="Wingdings" panose="05000000000000000000" pitchFamily="2" charset="2"/>
              </a:rPr>
              <a:t>&gt; 1GHz </a:t>
            </a:r>
            <a:r>
              <a:rPr lang="en-GB" sz="1500" dirty="0">
                <a:sym typeface="Wingdings" panose="05000000000000000000" pitchFamily="2" charset="2"/>
              </a:rPr>
              <a:t>range implies DAQ upgrades (e.g. optical signal transmission) and/or new techniques (e.g. optical systems like </a:t>
            </a:r>
            <a:r>
              <a:rPr lang="en-GB" sz="1500" dirty="0" err="1">
                <a:sym typeface="Wingdings" panose="05000000000000000000" pitchFamily="2" charset="2"/>
              </a:rPr>
              <a:t>CpFM</a:t>
            </a:r>
            <a:r>
              <a:rPr lang="en-GB" sz="1500" dirty="0">
                <a:sym typeface="Wingdings" panose="05000000000000000000" pitchFamily="2" charset="2"/>
              </a:rPr>
              <a:t>)</a:t>
            </a:r>
          </a:p>
          <a:p>
            <a:pPr lvl="1"/>
            <a:r>
              <a:rPr lang="en-GB" sz="1500" b="1" dirty="0">
                <a:sym typeface="Wingdings" panose="05000000000000000000" pitchFamily="2" charset="2"/>
              </a:rPr>
              <a:t>efforts on fast DAQs will be applicable to different techniques</a:t>
            </a:r>
            <a:r>
              <a:rPr lang="en-GB" sz="1500" dirty="0">
                <a:sym typeface="Wingdings" panose="05000000000000000000" pitchFamily="2" charset="2"/>
              </a:rPr>
              <a:t>.</a:t>
            </a:r>
          </a:p>
          <a:p>
            <a:r>
              <a:rPr lang="en-GB" sz="1500" dirty="0">
                <a:sym typeface="Wingdings" panose="05000000000000000000" pitchFamily="2" charset="2"/>
              </a:rPr>
              <a:t>Depending on existing monitors progress, </a:t>
            </a:r>
            <a:r>
              <a:rPr lang="en-GB" sz="1500" b="1" dirty="0">
                <a:sym typeface="Wingdings" panose="05000000000000000000" pitchFamily="2" charset="2"/>
              </a:rPr>
              <a:t>alternative/complementary  methods </a:t>
            </a:r>
            <a:r>
              <a:rPr lang="en-GB" sz="1500" dirty="0">
                <a:sym typeface="Wingdings" panose="05000000000000000000" pitchFamily="2" charset="2"/>
              </a:rPr>
              <a:t>(gas scintillation, gas ionization) can be considered, not discussed today </a:t>
            </a:r>
          </a:p>
          <a:p>
            <a:pPr marL="36511" indent="0">
              <a:buNone/>
            </a:pPr>
            <a:endParaRPr lang="en-US" sz="1500" dirty="0">
              <a:sym typeface="Wingdings" panose="05000000000000000000" pitchFamily="2" charset="2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06BD2E-A179-BDDF-5EB7-FEEC45CEA0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C147C4-E3C0-33CC-02BF-16C6D235516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FR@SE Workshop – SPS Fast Spill Monitors – 13-Feb-24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28837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2EAB861-F710-696C-B1E1-FBF9CDF88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BACKUP / SUPPORT / REFERNECE SLIDES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9161F12-33C4-39B3-B555-CC371E18856D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75AE78-CBA7-7FD8-5357-88DEEE0BE7D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42350" y="4767263"/>
            <a:ext cx="501650" cy="274637"/>
          </a:xfrm>
        </p:spPr>
        <p:txBody>
          <a:bodyPr/>
          <a:lstStyle/>
          <a:p>
            <a:fld id="{17918391-D411-FE40-AAD7-861AE5233E0E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A366A9-A1BD-1CB7-9AC4-4D743BF390C0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5129213" y="4772025"/>
            <a:ext cx="4014787" cy="273050"/>
          </a:xfrm>
        </p:spPr>
        <p:txBody>
          <a:bodyPr/>
          <a:lstStyle/>
          <a:p>
            <a:r>
              <a:rPr lang="en-US"/>
              <a:t>FR@SE Workshop – SPS Fast Spill Monitors – 13-Feb-24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8151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AA65C-FBE8-1E62-F31B-979FA59F0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Spill Quality – Duty Factor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9CB795-4FC0-31A3-4988-0A910448F9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EE6A7F-C0F4-C8CB-74EE-A05D767448A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FR@SE Workshop – SPS Fast Spill Monitors – 13-Feb-24 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DCE8D2C-800E-C4F9-57DD-99C273B400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62" y="1099229"/>
            <a:ext cx="4358982" cy="214461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7D9B657-87D5-E4C9-08FC-89A0B2813BB7}"/>
              </a:ext>
            </a:extLst>
          </p:cNvPr>
          <p:cNvSpPr txBox="1"/>
          <p:nvPr/>
        </p:nvSpPr>
        <p:spPr>
          <a:xfrm>
            <a:off x="45062" y="3364726"/>
            <a:ext cx="9098938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F72726"/>
                </a:solidFill>
              </a:rPr>
              <a:t>Data</a:t>
            </a:r>
            <a:r>
              <a:rPr lang="en-GB" sz="1600" dirty="0">
                <a:solidFill>
                  <a:schemeClr val="accent6"/>
                </a:solidFill>
              </a:rPr>
              <a:t> in the plot was taken with the NA62 GTK detector. Both when comparing the particle-rate histograms and the duty factors, it is evident that the real spill performs significantly below the </a:t>
            </a:r>
            <a:r>
              <a:rPr lang="en-GB" sz="1600" b="1" dirty="0">
                <a:solidFill>
                  <a:srgbClr val="1E5AAE"/>
                </a:solidFill>
              </a:rPr>
              <a:t>Poisson limit</a:t>
            </a:r>
            <a:r>
              <a:rPr lang="en-GB" sz="1600" dirty="0">
                <a:solidFill>
                  <a:schemeClr val="accent6"/>
                </a:solidFill>
              </a:rPr>
              <a:t>. </a:t>
            </a:r>
          </a:p>
          <a:p>
            <a:r>
              <a:rPr lang="en-GB" sz="1600" b="1" dirty="0">
                <a:solidFill>
                  <a:schemeClr val="accent6"/>
                </a:solidFill>
              </a:rPr>
              <a:t>An upgrade of the spill monitors would allow to develop and optimise techniques to mitigate this difference.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2D40748-B72D-26FD-C580-7178B4CE5C9A}"/>
              </a:ext>
            </a:extLst>
          </p:cNvPr>
          <p:cNvGrpSpPr/>
          <p:nvPr/>
        </p:nvGrpSpPr>
        <p:grpSpPr>
          <a:xfrm>
            <a:off x="4404043" y="932721"/>
            <a:ext cx="4587557" cy="2370116"/>
            <a:chOff x="4404043" y="1048429"/>
            <a:chExt cx="4587557" cy="237011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53DCA83-D6AA-3176-62DD-A808335190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04043" y="1099229"/>
              <a:ext cx="4587557" cy="225787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A7D0651-82EA-2B12-EE7B-7128A1FABAE3}"/>
                </a:ext>
              </a:extLst>
            </p:cNvPr>
            <p:cNvSpPr txBox="1"/>
            <p:nvPr/>
          </p:nvSpPr>
          <p:spPr>
            <a:xfrm>
              <a:off x="5023382" y="1048429"/>
              <a:ext cx="1712698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1000" b="1" dirty="0">
                  <a:solidFill>
                    <a:schemeClr val="accent6"/>
                  </a:solidFill>
                </a:rPr>
                <a:t>P.A. Arrutia Sota</a:t>
              </a:r>
              <a:endParaRPr lang="en-GB" sz="1000" b="1" dirty="0">
                <a:solidFill>
                  <a:schemeClr val="accent6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84228A1-CA46-9A25-DEAF-D49577EE0FEC}"/>
                </a:ext>
              </a:extLst>
            </p:cNvPr>
            <p:cNvSpPr txBox="1"/>
            <p:nvPr/>
          </p:nvSpPr>
          <p:spPr>
            <a:xfrm>
              <a:off x="4921782" y="2887398"/>
              <a:ext cx="661876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100" b="1" dirty="0">
                  <a:solidFill>
                    <a:schemeClr val="accent6"/>
                  </a:solidFill>
                </a:rPr>
                <a:t>100ns</a:t>
              </a:r>
              <a:endParaRPr lang="en-GB" sz="1100" b="1" dirty="0">
                <a:solidFill>
                  <a:schemeClr val="accent6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ED311E0-7671-932B-6B94-1FED30B9387A}"/>
                </a:ext>
              </a:extLst>
            </p:cNvPr>
            <p:cNvSpPr txBox="1"/>
            <p:nvPr/>
          </p:nvSpPr>
          <p:spPr>
            <a:xfrm>
              <a:off x="8237230" y="2887398"/>
              <a:ext cx="661876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100" b="1" dirty="0">
                  <a:solidFill>
                    <a:schemeClr val="accent6"/>
                  </a:solidFill>
                </a:rPr>
                <a:t>10ms</a:t>
              </a:r>
              <a:endParaRPr lang="en-GB" sz="1100" b="1" dirty="0">
                <a:solidFill>
                  <a:schemeClr val="accent6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5D6FBC3-14E1-58C5-D252-6305F70F6C1B}"/>
                </a:ext>
              </a:extLst>
            </p:cNvPr>
            <p:cNvSpPr txBox="1"/>
            <p:nvPr/>
          </p:nvSpPr>
          <p:spPr>
            <a:xfrm>
              <a:off x="5601128" y="2887398"/>
              <a:ext cx="661876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100" b="1" dirty="0">
                  <a:solidFill>
                    <a:schemeClr val="accent6"/>
                  </a:solidFill>
                </a:rPr>
                <a:t>1us</a:t>
              </a:r>
              <a:endParaRPr lang="en-GB" sz="1100" b="1" dirty="0">
                <a:solidFill>
                  <a:schemeClr val="accent6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866365F-21CC-0062-5A5F-ED2FDF27A309}"/>
                </a:ext>
              </a:extLst>
            </p:cNvPr>
            <p:cNvSpPr txBox="1"/>
            <p:nvPr/>
          </p:nvSpPr>
          <p:spPr>
            <a:xfrm>
              <a:off x="6249994" y="2887398"/>
              <a:ext cx="661876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100" b="1" dirty="0">
                  <a:solidFill>
                    <a:schemeClr val="accent6"/>
                  </a:solidFill>
                </a:rPr>
                <a:t>10us</a:t>
              </a:r>
              <a:endParaRPr lang="en-GB" sz="1100" b="1" dirty="0">
                <a:solidFill>
                  <a:schemeClr val="accent6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C10031A-A246-A8ED-4E4E-D7816F414066}"/>
                </a:ext>
              </a:extLst>
            </p:cNvPr>
            <p:cNvSpPr txBox="1"/>
            <p:nvPr/>
          </p:nvSpPr>
          <p:spPr>
            <a:xfrm>
              <a:off x="6929340" y="2887398"/>
              <a:ext cx="661876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100" b="1" dirty="0">
                  <a:solidFill>
                    <a:schemeClr val="accent6"/>
                  </a:solidFill>
                </a:rPr>
                <a:t>100us</a:t>
              </a:r>
              <a:endParaRPr lang="en-GB" sz="1100" b="1" dirty="0">
                <a:solidFill>
                  <a:schemeClr val="accent6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DA354D1-8EB8-6BCE-7EEC-0BEB59F96FD7}"/>
                </a:ext>
              </a:extLst>
            </p:cNvPr>
            <p:cNvSpPr txBox="1"/>
            <p:nvPr/>
          </p:nvSpPr>
          <p:spPr>
            <a:xfrm>
              <a:off x="7568046" y="2887398"/>
              <a:ext cx="661876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100" b="1" dirty="0">
                  <a:solidFill>
                    <a:schemeClr val="accent6"/>
                  </a:solidFill>
                </a:rPr>
                <a:t>1ms</a:t>
              </a:r>
              <a:endParaRPr lang="en-GB" sz="1100" b="1" dirty="0">
                <a:solidFill>
                  <a:schemeClr val="accent6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2E74A78-E59A-FB3C-7026-7F0EFB35DDE7}"/>
                </a:ext>
              </a:extLst>
            </p:cNvPr>
            <p:cNvSpPr txBox="1"/>
            <p:nvPr/>
          </p:nvSpPr>
          <p:spPr>
            <a:xfrm>
              <a:off x="6514694" y="3079991"/>
              <a:ext cx="661876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accent6"/>
                  </a:solidFill>
                  <a:latin typeface="Symbol" panose="05050102010706020507" pitchFamily="18" charset="2"/>
                </a:rPr>
                <a:t>D </a:t>
              </a:r>
              <a:r>
                <a:rPr lang="en-US" sz="1600" b="1" dirty="0">
                  <a:solidFill>
                    <a:schemeClr val="accent6"/>
                  </a:solidFill>
                </a:rPr>
                <a:t>t</a:t>
              </a:r>
              <a:endParaRPr lang="en-GB" sz="1600" b="1" dirty="0">
                <a:solidFill>
                  <a:schemeClr val="accent6"/>
                </a:solidFill>
                <a:latin typeface="Symbol" panose="05050102010706020507" pitchFamily="18" charset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65409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CB3C6-677B-F25B-7FDD-95B2DA745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Limitations and plans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B58A6E-1525-3487-905A-8C9FADE442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3E229A-6FD5-3306-1C9B-2151C292538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FR@SE Workshop – SPS Fast Spill Monitors – 13-Feb-24 </a:t>
            </a:r>
            <a:endParaRPr lang="en-US" dirty="0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01D2F535-E571-1FAB-BB47-EDAD6E2873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9629696"/>
              </p:ext>
            </p:extLst>
          </p:nvPr>
        </p:nvGraphicFramePr>
        <p:xfrm>
          <a:off x="103909" y="862497"/>
          <a:ext cx="8925793" cy="333842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611133">
                  <a:extLst>
                    <a:ext uri="{9D8B030D-6E8A-4147-A177-3AD203B41FA5}">
                      <a16:colId xmlns:a16="http://schemas.microsoft.com/office/drawing/2014/main" val="2521244670"/>
                    </a:ext>
                  </a:extLst>
                </a:gridCol>
                <a:gridCol w="2511529">
                  <a:extLst>
                    <a:ext uri="{9D8B030D-6E8A-4147-A177-3AD203B41FA5}">
                      <a16:colId xmlns:a16="http://schemas.microsoft.com/office/drawing/2014/main" val="326336750"/>
                    </a:ext>
                  </a:extLst>
                </a:gridCol>
                <a:gridCol w="4803131">
                  <a:extLst>
                    <a:ext uri="{9D8B030D-6E8A-4147-A177-3AD203B41FA5}">
                      <a16:colId xmlns:a16="http://schemas.microsoft.com/office/drawing/2014/main" val="3426383037"/>
                    </a:ext>
                  </a:extLst>
                </a:gridCol>
              </a:tblGrid>
              <a:tr h="377998">
                <a:tc>
                  <a:txBody>
                    <a:bodyPr/>
                    <a:lstStyle/>
                    <a:p>
                      <a:r>
                        <a:rPr lang="en-US" sz="1400" dirty="0"/>
                        <a:t>System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Limitation(s) that can be improved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Plan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7045463"/>
                  </a:ext>
                </a:extLst>
              </a:tr>
              <a:tr h="507744">
                <a:tc>
                  <a:txBody>
                    <a:bodyPr/>
                    <a:lstStyle/>
                    <a:p>
                      <a:r>
                        <a:rPr lang="en-US" sz="1400" dirty="0"/>
                        <a:t>SEM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SNR</a:t>
                      </a:r>
                      <a:r>
                        <a:rPr lang="en-GB" sz="1400" dirty="0"/>
                        <a:t>, Analog BW and Sampling rate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Refurbish in vacuum detector ,consider new amplifier and ADC, aim a  removing 1kHz filter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6695526"/>
                  </a:ext>
                </a:extLst>
              </a:tr>
              <a:tr h="344696">
                <a:tc>
                  <a:txBody>
                    <a:bodyPr/>
                    <a:lstStyle/>
                    <a:p>
                      <a:r>
                        <a:rPr lang="en-US" sz="1400" dirty="0" err="1"/>
                        <a:t>dBLM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SNR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More beam based studies in TT20</a:t>
                      </a:r>
                    </a:p>
                    <a:p>
                      <a:r>
                        <a:rPr lang="en-US" sz="1400" dirty="0"/>
                        <a:t>Consider option of mono-crystalline detector + amplifier decoupling low and high frequencies ? 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5575826"/>
                  </a:ext>
                </a:extLst>
              </a:tr>
              <a:tr h="507744">
                <a:tc>
                  <a:txBody>
                    <a:bodyPr/>
                    <a:lstStyle/>
                    <a:p>
                      <a:r>
                        <a:rPr lang="en-US" sz="1400" dirty="0"/>
                        <a:t>OTR-PMT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High signal with screen OUT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Dedicated beam based studies (signal vs beam position)</a:t>
                      </a:r>
                    </a:p>
                    <a:p>
                      <a:r>
                        <a:rPr lang="en-US" sz="1400" dirty="0"/>
                        <a:t>Move or Duplicate PMT (away from losses) 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2869350"/>
                  </a:ext>
                </a:extLst>
              </a:tr>
              <a:tr h="320903">
                <a:tc>
                  <a:txBody>
                    <a:bodyPr/>
                    <a:lstStyle/>
                    <a:p>
                      <a:r>
                        <a:rPr lang="en-US" sz="1400" dirty="0"/>
                        <a:t>Gas Scintillation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-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Study expected signal levels at SPS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2007971"/>
                  </a:ext>
                </a:extLst>
              </a:tr>
              <a:tr h="507744">
                <a:tc>
                  <a:txBody>
                    <a:bodyPr/>
                    <a:lstStyle/>
                    <a:p>
                      <a:r>
                        <a:rPr lang="en-US" sz="1400" dirty="0"/>
                        <a:t>Cherenkov Detector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-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Resurrect system</a:t>
                      </a:r>
                    </a:p>
                    <a:p>
                      <a:r>
                        <a:rPr lang="en-US" sz="1400" dirty="0"/>
                        <a:t>Study fast DAQ that can be integrated into CERN control system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09494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318977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CB3C6-677B-F25B-7FDD-95B2DA745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(with present implementations)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B58A6E-1525-3487-905A-8C9FADE442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3E229A-6FD5-3306-1C9B-2151C292538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FR@SE Workshop – SPS Fast Spill Monitors – 13-Feb-24 </a:t>
            </a:r>
            <a:endParaRPr lang="en-US" dirty="0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01D2F535-E571-1FAB-BB47-EDAD6E2873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6483948"/>
              </p:ext>
            </p:extLst>
          </p:nvPr>
        </p:nvGraphicFramePr>
        <p:xfrm>
          <a:off x="457200" y="998479"/>
          <a:ext cx="7664451" cy="235919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110448">
                  <a:extLst>
                    <a:ext uri="{9D8B030D-6E8A-4147-A177-3AD203B41FA5}">
                      <a16:colId xmlns:a16="http://schemas.microsoft.com/office/drawing/2014/main" val="2521244670"/>
                    </a:ext>
                  </a:extLst>
                </a:gridCol>
                <a:gridCol w="2265218">
                  <a:extLst>
                    <a:ext uri="{9D8B030D-6E8A-4147-A177-3AD203B41FA5}">
                      <a16:colId xmlns:a16="http://schemas.microsoft.com/office/drawing/2014/main" val="326336750"/>
                    </a:ext>
                  </a:extLst>
                </a:gridCol>
                <a:gridCol w="1672936">
                  <a:extLst>
                    <a:ext uri="{9D8B030D-6E8A-4147-A177-3AD203B41FA5}">
                      <a16:colId xmlns:a16="http://schemas.microsoft.com/office/drawing/2014/main" val="3426383037"/>
                    </a:ext>
                  </a:extLst>
                </a:gridCol>
                <a:gridCol w="2615849">
                  <a:extLst>
                    <a:ext uri="{9D8B030D-6E8A-4147-A177-3AD203B41FA5}">
                      <a16:colId xmlns:a16="http://schemas.microsoft.com/office/drawing/2014/main" val="1643951680"/>
                    </a:ext>
                  </a:extLst>
                </a:gridCol>
              </a:tblGrid>
              <a:tr h="377998">
                <a:tc>
                  <a:txBody>
                    <a:bodyPr/>
                    <a:lstStyle/>
                    <a:p>
                      <a:r>
                        <a:rPr lang="en-US" sz="1600" dirty="0"/>
                        <a:t>System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Analog BW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Sampling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Max </a:t>
                      </a:r>
                      <a:r>
                        <a:rPr lang="en-US" sz="1600" dirty="0" err="1"/>
                        <a:t>Acq</a:t>
                      </a:r>
                      <a:r>
                        <a:rPr lang="en-US" sz="1600" dirty="0"/>
                        <a:t> Period</a:t>
                      </a:r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7045463"/>
                  </a:ext>
                </a:extLst>
              </a:tr>
              <a:tr h="507744">
                <a:tc>
                  <a:txBody>
                    <a:bodyPr/>
                    <a:lstStyle/>
                    <a:p>
                      <a:r>
                        <a:rPr lang="en-US" sz="1600" dirty="0"/>
                        <a:t>SEM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10 MHz (amplifier)</a:t>
                      </a:r>
                    </a:p>
                    <a:p>
                      <a:r>
                        <a:rPr lang="en-US" sz="1600" dirty="0"/>
                        <a:t>1 kHz (LP filter)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Up to 200 </a:t>
                      </a:r>
                      <a:r>
                        <a:rPr lang="en-US" sz="1600" dirty="0" err="1"/>
                        <a:t>kS</a:t>
                      </a:r>
                      <a:r>
                        <a:rPr lang="en-US" sz="1600" dirty="0"/>
                        <a:t>/s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Full Spill</a:t>
                      </a:r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6695526"/>
                  </a:ext>
                </a:extLst>
              </a:tr>
              <a:tr h="507744">
                <a:tc>
                  <a:txBody>
                    <a:bodyPr/>
                    <a:lstStyle/>
                    <a:p>
                      <a:r>
                        <a:rPr lang="en-US" sz="1600" dirty="0" err="1"/>
                        <a:t>dBLM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 GHz Amplifier</a:t>
                      </a:r>
                    </a:p>
                    <a:p>
                      <a:r>
                        <a:rPr lang="en-US" sz="1600" dirty="0"/>
                        <a:t>500 MHz Digitizer</a:t>
                      </a:r>
                    </a:p>
                    <a:p>
                      <a:r>
                        <a:rPr lang="en-US" sz="1600" dirty="0"/>
                        <a:t>Low Cutoff @ ~25kHz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650 MS/s</a:t>
                      </a:r>
                    </a:p>
                    <a:p>
                      <a:r>
                        <a:rPr lang="en-US" sz="1600" dirty="0"/>
                        <a:t>(fixed)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Xxx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ms</a:t>
                      </a:r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5575826"/>
                  </a:ext>
                </a:extLst>
              </a:tr>
              <a:tr h="50774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OTR-PMT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300 MHz Amplifier</a:t>
                      </a:r>
                    </a:p>
                    <a:p>
                      <a:r>
                        <a:rPr lang="en-US" sz="1600" dirty="0"/>
                        <a:t>500 MHz Digitizer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Up to 5 GS/s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Full spill @ few MHz</a:t>
                      </a:r>
                    </a:p>
                    <a:p>
                      <a:r>
                        <a:rPr lang="en-US" sz="1600" dirty="0"/>
                        <a:t>~ 3ms @ 5GS/s</a:t>
                      </a:r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2869350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C3CBABCC-AF9C-833A-7E87-0859F0184FAF}"/>
              </a:ext>
            </a:extLst>
          </p:cNvPr>
          <p:cNvSpPr txBox="1"/>
          <p:nvPr/>
        </p:nvSpPr>
        <p:spPr>
          <a:xfrm>
            <a:off x="268790" y="3594545"/>
            <a:ext cx="8603673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The 3 systems have long Cu cables also limiting BW to &lt; 500MHz</a:t>
            </a:r>
          </a:p>
          <a:p>
            <a:r>
              <a:rPr lang="en-US" sz="1600" dirty="0"/>
              <a:t> </a:t>
            </a:r>
          </a:p>
          <a:p>
            <a:pPr marL="176213" indent="-176213">
              <a:buFont typeface="Wingdings" panose="05000000000000000000" pitchFamily="2" charset="2"/>
              <a:buChar char="§"/>
            </a:pPr>
            <a:r>
              <a:rPr lang="en-US" sz="1600" b="1" dirty="0"/>
              <a:t>Digitization in the tunnel and optical signal transmission </a:t>
            </a:r>
            <a:r>
              <a:rPr lang="en-US" sz="1600" dirty="0"/>
              <a:t>is under study (see backup slide) 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1107251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2B454-ABB4-55C5-17F9-FEB5FB300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OTR - PMT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6C46DD-5BAC-2A02-5DD1-045E4C6A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94209"/>
            <a:ext cx="8229600" cy="1108912"/>
          </a:xfrm>
        </p:spPr>
        <p:txBody>
          <a:bodyPr/>
          <a:lstStyle/>
          <a:p>
            <a:r>
              <a:rPr lang="en-US" dirty="0"/>
              <a:t>Resulted to be very sensitive to beam losses during physics (&gt;1e13 p/spill) even if PMT is 1m away. Plan: move or duplicate PMT and to be dominated by OTR </a:t>
            </a:r>
            <a:r>
              <a:rPr lang="en-US" dirty="0" err="1"/>
              <a:t>w.r.t.</a:t>
            </a:r>
            <a:r>
              <a:rPr lang="en-US" dirty="0"/>
              <a:t> losses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89C000-E5AC-FBEC-ED84-25F953FC42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EB184D-7375-FF5E-29FD-E9C734694F0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FR@SE Workshop – SPS Fast Spill Monitors – 13-Feb-24 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7DD273-6AA7-9E98-DAEE-1FB12BA24A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6924" y="1827116"/>
            <a:ext cx="4530152" cy="242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6194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44686-EB3F-ECB5-CF13-7EBD7451A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OTR – PMT – Fast DAQ studies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F1DEB-3FAF-22F5-FE19-87E2AE37BC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010" y="994208"/>
            <a:ext cx="5669280" cy="3203145"/>
          </a:xfrm>
        </p:spPr>
        <p:txBody>
          <a:bodyPr>
            <a:normAutofit/>
          </a:bodyPr>
          <a:lstStyle/>
          <a:p>
            <a:r>
              <a:rPr lang="en-US" sz="1600" dirty="0">
                <a:latin typeface="Corbel" panose="020B0503020204020204" pitchFamily="34" charset="0"/>
              </a:rPr>
              <a:t>New acquisition system based on VFC+ FMC ADC</a:t>
            </a:r>
            <a:endParaRPr lang="en-GB" dirty="0"/>
          </a:p>
          <a:p>
            <a:r>
              <a:rPr lang="en-GB" dirty="0"/>
              <a:t>single channel acquisition</a:t>
            </a:r>
          </a:p>
          <a:p>
            <a:r>
              <a:rPr lang="en-GB" dirty="0"/>
              <a:t>fast sampling mode with selectable down sampling: </a:t>
            </a:r>
          </a:p>
          <a:p>
            <a:pPr lvl="1"/>
            <a:r>
              <a:rPr lang="en-GB" dirty="0"/>
              <a:t>500MS/s @ ~2 seconds of data storage</a:t>
            </a:r>
          </a:p>
          <a:p>
            <a:pPr lvl="1"/>
            <a:r>
              <a:rPr lang="en-GB" dirty="0"/>
              <a:t>250MS/s @ ~4 seconds of data storage</a:t>
            </a:r>
          </a:p>
          <a:p>
            <a:endParaRPr lang="en-GB" dirty="0"/>
          </a:p>
          <a:p>
            <a:r>
              <a:rPr lang="en-GB" dirty="0"/>
              <a:t>slow sampling mode, e.g. 200kHz up to 2 MHz: still to be defined how long acquisition can be stored: </a:t>
            </a:r>
          </a:p>
          <a:p>
            <a:pPr lvl="1"/>
            <a:r>
              <a:rPr lang="en-GB" dirty="0"/>
              <a:t>DDR memories store fast sampling data</a:t>
            </a:r>
          </a:p>
          <a:p>
            <a:pPr lvl="1"/>
            <a:r>
              <a:rPr lang="en-GB" dirty="0"/>
              <a:t>FPGA internal memory is 64MBits → 1MSample → 5.2seconds 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221FC4-A49E-E79F-EB54-D1BBEFEE2E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9C4CC9-E985-13EC-B78C-B438D84FE00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FR@SE Workshop – SPS Fast Spill Monitors – 13-Feb-24 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75841B-4B60-DD27-B9EB-695065B826FC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6134903" y="848835"/>
            <a:ext cx="2684900" cy="344583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30880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77FF5-6B9D-77ED-9CC8-4FAF23B7B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91FF1D-6EB1-A81F-EC52-932A66D68F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77F6E1-B985-9F7E-4FB6-173F4D938C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115835-439F-0914-9B40-5D08CA86EAC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FR@SE Workshop – SPS Fast Spill Monitors – 13-Feb-24 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59FC3C-3617-8E8D-B4F5-9859C341AE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326" y="998385"/>
            <a:ext cx="8072761" cy="31509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C324AF6-9209-11AD-1CC4-0D853A25A70E}"/>
              </a:ext>
            </a:extLst>
          </p:cNvPr>
          <p:cNvSpPr txBox="1"/>
          <p:nvPr/>
        </p:nvSpPr>
        <p:spPr>
          <a:xfrm>
            <a:off x="3924572" y="1454882"/>
            <a:ext cx="1821122" cy="415498"/>
          </a:xfrm>
          <a:prstGeom prst="rect">
            <a:avLst/>
          </a:prstGeom>
          <a:gradFill flip="none" rotWithShape="1">
            <a:gsLst>
              <a:gs pos="0">
                <a:srgbClr val="AFAFAF">
                  <a:tint val="66000"/>
                  <a:satMod val="160000"/>
                </a:srgbClr>
              </a:gs>
              <a:gs pos="50000">
                <a:srgbClr val="AFAFAF">
                  <a:tint val="44500"/>
                  <a:satMod val="160000"/>
                </a:srgbClr>
              </a:gs>
              <a:gs pos="100000">
                <a:srgbClr val="AFAFAF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r>
              <a:rPr lang="en-US" sz="1050" b="1" dirty="0"/>
              <a:t>No beam, During Access 13 July ~@ 12:00</a:t>
            </a:r>
            <a:endParaRPr lang="en-GB" sz="1050" b="1" dirty="0"/>
          </a:p>
        </p:txBody>
      </p:sp>
    </p:spTree>
    <p:extLst>
      <p:ext uri="{BB962C8B-B14F-4D97-AF65-F5344CB8AC3E}">
        <p14:creationId xmlns:p14="http://schemas.microsoft.com/office/powerpoint/2010/main" val="2127506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3B9317B-75E4-CB3D-ED7C-E0A767BE9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Duty Factor</a:t>
            </a:r>
            <a:endParaRPr lang="en-GB" dirty="0"/>
          </a:p>
        </p:txBody>
      </p:sp>
      <p:pic>
        <p:nvPicPr>
          <p:cNvPr id="1026" name="m_-2750759078544615798Picture 1">
            <a:extLst>
              <a:ext uri="{FF2B5EF4-FFF2-40B4-BE49-F238E27FC236}">
                <a16:creationId xmlns:a16="http://schemas.microsoft.com/office/drawing/2014/main" id="{EC4B9774-8E3E-5192-458E-1FB135233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085" y="1472699"/>
            <a:ext cx="5495829" cy="268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2E3FC9-83A9-074E-DF73-DA08180BED9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FR@SE Workshop – SPS Fast Spill Monitors – 13-Feb-24 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7F0DE2-84E4-5554-1264-C40A0CAA31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7429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6AAD9-68EB-5B87-53FC-39BCF30BD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473" y="183985"/>
            <a:ext cx="6026727" cy="705332"/>
          </a:xfrm>
        </p:spPr>
        <p:txBody>
          <a:bodyPr/>
          <a:lstStyle/>
          <a:p>
            <a:r>
              <a:rPr lang="en-US" dirty="0"/>
              <a:t>Gas Spill Detector @ CERN PS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0A4A62-2C8B-0732-8067-C0CE4EBE47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1C8E28-1823-A9A7-F3D8-2C9E9B92704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FR@SE Workshop – SPS Fast Spill Monitors – 13-Feb-24 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EB9D738-72F7-8285-841E-415F82CD39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102" y="1016202"/>
            <a:ext cx="5386647" cy="2115185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Based on detecting light emitted by beam-gas interaction </a:t>
            </a:r>
          </a:p>
          <a:p>
            <a:r>
              <a:rPr lang="en-US" dirty="0"/>
              <a:t>Tank filled with Nitrogen, ~22m from extraction point</a:t>
            </a:r>
          </a:p>
          <a:p>
            <a:r>
              <a:rPr lang="en-US" dirty="0"/>
              <a:t>Decay time ~ 10ns</a:t>
            </a:r>
          </a:p>
          <a:p>
            <a:r>
              <a:rPr lang="en-US" dirty="0"/>
              <a:t>Two PMTs in coincidence (to suppress noise)</a:t>
            </a:r>
          </a:p>
          <a:p>
            <a:r>
              <a:rPr lang="en-GB" b="0" i="0" dirty="0">
                <a:effectLst/>
                <a:latin typeface="Arial" panose="020B0604020202020204" pitchFamily="34" charset="0"/>
              </a:rPr>
              <a:t>Analog pulses converted to NIM-standard ( 30 ns, −1 V)</a:t>
            </a:r>
            <a:br>
              <a:rPr lang="en-GB" dirty="0"/>
            </a:br>
            <a:r>
              <a:rPr lang="en-GB" b="0" i="0" dirty="0">
                <a:effectLst/>
                <a:latin typeface="Arial" panose="020B0604020202020204" pitchFamily="34" charset="0"/>
              </a:rPr>
              <a:t>and sampled at 2 kHz</a:t>
            </a:r>
            <a:endParaRPr lang="en-US" dirty="0"/>
          </a:p>
          <a:p>
            <a:r>
              <a:rPr lang="en-US" dirty="0"/>
              <a:t>DAQ: 10 kHz possible, now set to 2.5kHz</a:t>
            </a:r>
          </a:p>
          <a:p>
            <a:pPr lvl="1"/>
            <a:r>
              <a:rPr lang="en-US" dirty="0"/>
              <a:t>Ultimate BW now anyhow limited by present cables and VME bus</a:t>
            </a:r>
          </a:p>
          <a:p>
            <a:r>
              <a:rPr lang="en-US" dirty="0"/>
              <a:t>TDC based DAQ under study, could reach 1 MHz</a:t>
            </a:r>
            <a:endParaRPr lang="en-GB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CF5C7EF-A49A-8B16-A7E3-3D23D9414069}"/>
              </a:ext>
            </a:extLst>
          </p:cNvPr>
          <p:cNvSpPr/>
          <p:nvPr/>
        </p:nvSpPr>
        <p:spPr>
          <a:xfrm>
            <a:off x="5159" y="3369458"/>
            <a:ext cx="5514491" cy="875538"/>
          </a:xfrm>
          <a:prstGeom prst="roundRect">
            <a:avLst/>
          </a:prstGeom>
          <a:solidFill>
            <a:srgbClr val="1E5AA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/>
              <a:t>Plan </a:t>
            </a:r>
            <a:r>
              <a:rPr lang="en-GB" dirty="0"/>
              <a:t>(depending on resources and priorities): </a:t>
            </a:r>
          </a:p>
          <a:p>
            <a:r>
              <a:rPr lang="en-GB" dirty="0"/>
              <a:t>Study signal levels and feasibility @ SPS 400 GeV</a:t>
            </a:r>
          </a:p>
          <a:p>
            <a:pPr algn="ctr"/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1F97CB-BCDA-5DF0-E386-E9D74188E1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52287"/>
            <a:ext cx="2945822" cy="23623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BA82B6-70A1-E79F-160A-510FB81C53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9862" y="2125321"/>
            <a:ext cx="3678160" cy="255293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B898929-A9DD-4949-17ED-222CA03C4448}"/>
              </a:ext>
            </a:extLst>
          </p:cNvPr>
          <p:cNvSpPr txBox="1"/>
          <p:nvPr/>
        </p:nvSpPr>
        <p:spPr>
          <a:xfrm>
            <a:off x="4152208" y="648919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24 GeV protons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424448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3DA9E-987F-6BD6-23C1-923F0FA68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dBLM</a:t>
            </a:r>
            <a:r>
              <a:rPr lang="en-US" dirty="0"/>
              <a:t> 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79DDB2-9051-B23F-2F9B-9E2C3B2DF3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D0365D-0CA2-5B83-6DB2-95AFF458BBE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FR@SE Workshop – SPS Fast Spill Monitors – 13-Feb-24 </a:t>
            </a:r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5DEAFBC-3261-33CF-7ADC-78CBE54805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0358505"/>
              </p:ext>
            </p:extLst>
          </p:nvPr>
        </p:nvGraphicFramePr>
        <p:xfrm>
          <a:off x="390832" y="786946"/>
          <a:ext cx="8226855" cy="369525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440858">
                  <a:extLst>
                    <a:ext uri="{9D8B030D-6E8A-4147-A177-3AD203B41FA5}">
                      <a16:colId xmlns:a16="http://schemas.microsoft.com/office/drawing/2014/main" val="1682323897"/>
                    </a:ext>
                  </a:extLst>
                </a:gridCol>
                <a:gridCol w="2757949">
                  <a:extLst>
                    <a:ext uri="{9D8B030D-6E8A-4147-A177-3AD203B41FA5}">
                      <a16:colId xmlns:a16="http://schemas.microsoft.com/office/drawing/2014/main" val="3586857105"/>
                    </a:ext>
                  </a:extLst>
                </a:gridCol>
                <a:gridCol w="3028048">
                  <a:extLst>
                    <a:ext uri="{9D8B030D-6E8A-4147-A177-3AD203B41FA5}">
                      <a16:colId xmlns:a16="http://schemas.microsoft.com/office/drawing/2014/main" val="3113455311"/>
                    </a:ext>
                  </a:extLst>
                </a:gridCol>
              </a:tblGrid>
              <a:tr h="326375"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Comments/Remarks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4786183"/>
                  </a:ext>
                </a:extLst>
              </a:tr>
              <a:tr h="456030">
                <a:tc>
                  <a:txBody>
                    <a:bodyPr/>
                    <a:lstStyle/>
                    <a:p>
                      <a:r>
                        <a:rPr lang="en-US" sz="1400" dirty="0"/>
                        <a:t>Detector / Method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/>
                        <a:t>pCVD</a:t>
                      </a:r>
                      <a:r>
                        <a:rPr lang="en-US" sz="1400" dirty="0"/>
                        <a:t> crystals</a:t>
                      </a:r>
                      <a:endParaRPr lang="en-GB" sz="1400" dirty="0"/>
                    </a:p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2572688"/>
                  </a:ext>
                </a:extLst>
              </a:tr>
              <a:tr h="831585">
                <a:tc>
                  <a:txBody>
                    <a:bodyPr/>
                    <a:lstStyle/>
                    <a:p>
                      <a:r>
                        <a:rPr lang="en-US" sz="1400" dirty="0"/>
                        <a:t>Max Sampling  Freq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650 MHz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BI standard carrier board (VFC) + 2 Ch-650 MS/s FMC ADC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1923258"/>
                  </a:ext>
                </a:extLst>
              </a:tr>
              <a:tr h="643808">
                <a:tc>
                  <a:txBody>
                    <a:bodyPr/>
                    <a:lstStyle/>
                    <a:p>
                      <a:r>
                        <a:rPr lang="en-US" sz="1400" dirty="0"/>
                        <a:t>Analog BW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Better than ~200 MHz (detector response)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Well suited @ LHC for ghost and satellite bunch measurements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2006900"/>
                  </a:ext>
                </a:extLst>
              </a:tr>
              <a:tr h="456030">
                <a:tc>
                  <a:txBody>
                    <a:bodyPr/>
                    <a:lstStyle/>
                    <a:p>
                      <a:r>
                        <a:rPr lang="en-US" sz="1400" dirty="0"/>
                        <a:t>Maximum acquisition window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Few </a:t>
                      </a:r>
                      <a:r>
                        <a:rPr lang="en-US" sz="1400" dirty="0" err="1"/>
                        <a:t>ms</a:t>
                      </a:r>
                      <a:r>
                        <a:rPr lang="en-US" sz="1400" dirty="0"/>
                        <a:t> (limited by memory buffers and logging DB restrictions)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6343643"/>
                  </a:ext>
                </a:extLst>
              </a:tr>
              <a:tr h="643808">
                <a:tc>
                  <a:txBody>
                    <a:bodyPr/>
                    <a:lstStyle/>
                    <a:p>
                      <a:r>
                        <a:rPr lang="en-US" sz="1400" dirty="0"/>
                        <a:t>S/N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To be fully assessed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Noise in TT20 higher than ~all other CERN </a:t>
                      </a:r>
                      <a:r>
                        <a:rPr lang="en-US" sz="1400" b="1" dirty="0" err="1"/>
                        <a:t>dBLM</a:t>
                      </a:r>
                      <a:r>
                        <a:rPr lang="en-US" sz="1400" b="1" dirty="0"/>
                        <a:t> locations</a:t>
                      </a:r>
                      <a:endParaRPr lang="en-GB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35108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824902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CFC1B-F1AE-AF74-AE88-225CDCC5B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OTR - PMT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27AE81-9C28-E384-1522-20CB3E4DA1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A97038-5009-1AFD-D8B7-3E387FC176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E2F8EB-8034-F038-5651-8E64FA08541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FR@SE Workshop – SPS Fast Spill Monitors – 13-Feb-24 </a:t>
            </a:r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1FF455C-7CC6-CC86-D93D-D85A9A9968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0360262"/>
              </p:ext>
            </p:extLst>
          </p:nvPr>
        </p:nvGraphicFramePr>
        <p:xfrm>
          <a:off x="177153" y="760311"/>
          <a:ext cx="8786948" cy="390168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867778">
                  <a:extLst>
                    <a:ext uri="{9D8B030D-6E8A-4147-A177-3AD203B41FA5}">
                      <a16:colId xmlns:a16="http://schemas.microsoft.com/office/drawing/2014/main" val="1682323897"/>
                    </a:ext>
                  </a:extLst>
                </a:gridCol>
                <a:gridCol w="1937519">
                  <a:extLst>
                    <a:ext uri="{9D8B030D-6E8A-4147-A177-3AD203B41FA5}">
                      <a16:colId xmlns:a16="http://schemas.microsoft.com/office/drawing/2014/main" val="3586857105"/>
                    </a:ext>
                  </a:extLst>
                </a:gridCol>
                <a:gridCol w="2033625">
                  <a:extLst>
                    <a:ext uri="{9D8B030D-6E8A-4147-A177-3AD203B41FA5}">
                      <a16:colId xmlns:a16="http://schemas.microsoft.com/office/drawing/2014/main" val="3113455311"/>
                    </a:ext>
                  </a:extLst>
                </a:gridCol>
                <a:gridCol w="2948026">
                  <a:extLst>
                    <a:ext uri="{9D8B030D-6E8A-4147-A177-3AD203B41FA5}">
                      <a16:colId xmlns:a16="http://schemas.microsoft.com/office/drawing/2014/main" val="551447149"/>
                    </a:ext>
                  </a:extLst>
                </a:gridCol>
              </a:tblGrid>
              <a:tr h="426768"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Comments/Remarks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Plans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4786183"/>
                  </a:ext>
                </a:extLst>
              </a:tr>
              <a:tr h="1087383">
                <a:tc>
                  <a:txBody>
                    <a:bodyPr/>
                    <a:lstStyle/>
                    <a:p>
                      <a:r>
                        <a:rPr lang="en-US" sz="1400" dirty="0"/>
                        <a:t>Detector / Method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OTR from </a:t>
                      </a:r>
                      <a:r>
                        <a:rPr lang="en-US" sz="1400" dirty="0" err="1"/>
                        <a:t>Ti</a:t>
                      </a:r>
                      <a:r>
                        <a:rPr lang="en-US" sz="1400" dirty="0"/>
                        <a:t> screen</a:t>
                      </a:r>
                      <a:endParaRPr lang="en-GB" sz="1400" dirty="0"/>
                    </a:p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With FT physics beams: see signal without screen == losses on PMT 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Bring existing </a:t>
                      </a:r>
                      <a:r>
                        <a:rPr lang="en-US" sz="1400" b="1" dirty="0"/>
                        <a:t>PMT</a:t>
                      </a:r>
                      <a:r>
                        <a:rPr lang="en-US" sz="1400" dirty="0"/>
                        <a:t> (or add second PMT) </a:t>
                      </a:r>
                      <a:r>
                        <a:rPr lang="en-US" sz="1400" b="1" dirty="0"/>
                        <a:t>away from beam pipe </a:t>
                      </a:r>
                      <a:r>
                        <a:rPr lang="en-US" sz="1400" dirty="0"/>
                        <a:t>to be less sensitive to direct losses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2572688"/>
                  </a:ext>
                </a:extLst>
              </a:tr>
              <a:tr h="42676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Analog BW</a:t>
                      </a:r>
                      <a:endParaRPr lang="en-GB" sz="1400" dirty="0"/>
                    </a:p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500 MHz </a:t>
                      </a:r>
                      <a:r>
                        <a:rPr lang="en-US" sz="1400" dirty="0"/>
                        <a:t>(</a:t>
                      </a:r>
                      <a:r>
                        <a:rPr lang="en-US" sz="1400" dirty="0" err="1"/>
                        <a:t>Picoscope</a:t>
                      </a:r>
                      <a:r>
                        <a:rPr lang="en-US" sz="1400" dirty="0"/>
                        <a:t>)</a:t>
                      </a:r>
                    </a:p>
                    <a:p>
                      <a:r>
                        <a:rPr lang="en-US" sz="1400" b="1" dirty="0"/>
                        <a:t>200 MHz </a:t>
                      </a:r>
                      <a:r>
                        <a:rPr lang="en-US" sz="1400" dirty="0"/>
                        <a:t>amplifier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Can look at faster amplifier (or remove it)</a:t>
                      </a:r>
                      <a:endParaRPr lang="en-GB" sz="1400" dirty="0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endParaRPr lang="en-US" sz="1400" b="1" dirty="0"/>
                    </a:p>
                    <a:p>
                      <a:r>
                        <a:rPr lang="en-US" sz="1400" b="1" dirty="0"/>
                        <a:t>Longer term studies</a:t>
                      </a:r>
                      <a:r>
                        <a:rPr lang="en-US" sz="1400" dirty="0"/>
                        <a:t>: </a:t>
                      </a:r>
                    </a:p>
                    <a:p>
                      <a:pPr marL="182563" indent="-182563">
                        <a:buFont typeface="Wingdings" panose="05000000000000000000" pitchFamily="2" charset="2"/>
                        <a:buChar char="§"/>
                      </a:pPr>
                      <a:r>
                        <a:rPr lang="en-US" sz="1400" dirty="0"/>
                        <a:t>VME digitizer (next slide)</a:t>
                      </a:r>
                    </a:p>
                    <a:p>
                      <a:pPr marL="182563" indent="-182563">
                        <a:buFont typeface="Wingdings" panose="05000000000000000000" pitchFamily="2" charset="2"/>
                        <a:buChar char="§"/>
                      </a:pPr>
                      <a:r>
                        <a:rPr lang="en-US" sz="1400" dirty="0"/>
                        <a:t>digitize in the tunnel and optical signal transmission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1923258"/>
                  </a:ext>
                </a:extLst>
              </a:tr>
              <a:tr h="42676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Max Sampling  Freq</a:t>
                      </a:r>
                      <a:endParaRPr lang="en-GB" sz="1400" dirty="0"/>
                    </a:p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5 GS/s </a:t>
                      </a:r>
                      <a:r>
                        <a:rPr lang="en-US" sz="1400" dirty="0"/>
                        <a:t>(</a:t>
                      </a:r>
                      <a:r>
                        <a:rPr lang="en-US" sz="1400" dirty="0" err="1"/>
                        <a:t>Picoscope</a:t>
                      </a:r>
                      <a:r>
                        <a:rPr lang="en-US" sz="1400" dirty="0"/>
                        <a:t>)</a:t>
                      </a:r>
                      <a:endParaRPr lang="en-GB" sz="14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1400" dirty="0"/>
                        <a:t>Signal split to two scopes in parallel to have:</a:t>
                      </a:r>
                    </a:p>
                    <a:p>
                      <a:r>
                        <a:rPr lang="en-US" sz="1400" dirty="0"/>
                        <a:t>-chunk at high rate</a:t>
                      </a:r>
                    </a:p>
                    <a:p>
                      <a:r>
                        <a:rPr lang="en-US" sz="1400" dirty="0"/>
                        <a:t>-full spill at low rate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2006900"/>
                  </a:ext>
                </a:extLst>
              </a:tr>
              <a:tr h="596307">
                <a:tc>
                  <a:txBody>
                    <a:bodyPr/>
                    <a:lstStyle/>
                    <a:p>
                      <a:r>
                        <a:rPr lang="en-US" sz="1400" dirty="0"/>
                        <a:t>Maximum acquisition window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Full spill (at ~low rate e.g. 1MHz)</a:t>
                      </a:r>
                    </a:p>
                    <a:p>
                      <a:r>
                        <a:rPr lang="en-US" sz="1400" dirty="0"/>
                        <a:t>10mS @ 625 MHz</a:t>
                      </a:r>
                      <a:endParaRPr lang="en-GB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r>
                        <a:rPr lang="en-US" sz="1400" dirty="0"/>
                        <a:t>Signal split to two scopes in parallel, </a:t>
                      </a:r>
                      <a:endParaRPr lang="en-GB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6343643"/>
                  </a:ext>
                </a:extLst>
              </a:tr>
              <a:tr h="619691">
                <a:tc>
                  <a:txBody>
                    <a:bodyPr/>
                    <a:lstStyle/>
                    <a:p>
                      <a:r>
                        <a:rPr lang="en-US" sz="1400" dirty="0"/>
                        <a:t>S/N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160e-3 [p2p] /1 [V] = </a:t>
                      </a:r>
                      <a:r>
                        <a:rPr lang="en-US" sz="1400" b="1" dirty="0"/>
                        <a:t>1./ </a:t>
                      </a:r>
                      <a:r>
                        <a:rPr lang="en-US" sz="1400" b="1" dirty="0">
                          <a:solidFill>
                            <a:srgbClr val="C00000"/>
                          </a:solidFill>
                        </a:rPr>
                        <a:t>0.160</a:t>
                      </a:r>
                      <a:endParaRPr lang="en-GB" sz="14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Low noise</a:t>
                      </a:r>
                      <a:endParaRPr lang="en-GB" sz="1400" b="1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35108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913270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036B3-4A7E-5CF3-2289-0624042A6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Secondary Emission Monitor (SEM - BSI)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E2D23F-748D-37E3-9B2E-79EE37EC7E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3F8C6E-5721-0E90-5D59-8F2B96BB378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FR@SE Workshop – SPS Fast Spill Monitors – 13-Feb-24 </a:t>
            </a:r>
            <a:endParaRPr lang="en-US" dirty="0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D7E77192-284F-0350-2DC3-5943983D97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837728"/>
              </p:ext>
            </p:extLst>
          </p:nvPr>
        </p:nvGraphicFramePr>
        <p:xfrm>
          <a:off x="200296" y="849871"/>
          <a:ext cx="8786948" cy="31750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196737">
                  <a:extLst>
                    <a:ext uri="{9D8B030D-6E8A-4147-A177-3AD203B41FA5}">
                      <a16:colId xmlns:a16="http://schemas.microsoft.com/office/drawing/2014/main" val="1682323897"/>
                    </a:ext>
                  </a:extLst>
                </a:gridCol>
                <a:gridCol w="2196737">
                  <a:extLst>
                    <a:ext uri="{9D8B030D-6E8A-4147-A177-3AD203B41FA5}">
                      <a16:colId xmlns:a16="http://schemas.microsoft.com/office/drawing/2014/main" val="3586857105"/>
                    </a:ext>
                  </a:extLst>
                </a:gridCol>
                <a:gridCol w="2196737">
                  <a:extLst>
                    <a:ext uri="{9D8B030D-6E8A-4147-A177-3AD203B41FA5}">
                      <a16:colId xmlns:a16="http://schemas.microsoft.com/office/drawing/2014/main" val="3113455311"/>
                    </a:ext>
                  </a:extLst>
                </a:gridCol>
                <a:gridCol w="2196737">
                  <a:extLst>
                    <a:ext uri="{9D8B030D-6E8A-4147-A177-3AD203B41FA5}">
                      <a16:colId xmlns:a16="http://schemas.microsoft.com/office/drawing/2014/main" val="5514471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Comments/Remarks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Plans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47861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Detector / Method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Electrons Secondary Emission from Al Foil</a:t>
                      </a:r>
                      <a:endParaRPr lang="en-GB" sz="1400" dirty="0"/>
                    </a:p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SEY (few 1e-2)  </a:t>
                      </a:r>
                      <a:r>
                        <a:rPr lang="en-US" sz="1400" dirty="0"/>
                        <a:t>changes with radiation and vacuum history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Refurbishments  with new detectors assembly in YETS 2022-23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25726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Max Sampling  Freq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200 kHz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Can upgrade to faster ADC 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19232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Analog BW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~10 MHz (</a:t>
                      </a:r>
                      <a:r>
                        <a:rPr lang="en-US" sz="1400" b="1" dirty="0" err="1"/>
                        <a:t>Ampli</a:t>
                      </a:r>
                      <a:r>
                        <a:rPr lang="en-US" sz="1400" b="1" dirty="0"/>
                        <a:t>)</a:t>
                      </a:r>
                    </a:p>
                    <a:p>
                      <a:r>
                        <a:rPr lang="en-US" sz="1400" b="1" dirty="0"/>
                        <a:t>~kHz (analog filter)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Both can be made faster if S/N allows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Amplifier tests in the lab,  BW studies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20069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Maximum acquisition window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Full Spill 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63436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S/N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~ 4000  / 800 (p2p) [ADC counts] ~= 5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50 Hz also with no beam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Noise studies in the lab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35108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73104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1A184-2C81-30D4-9096-00169EA73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Spill Monitoring Requirements - General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FD858F-8CFE-8C16-0F3D-37CCA8A165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77A68F-3827-CA8A-05DE-E3DF73B485C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FR@SE Workshop – SPS Fast Spill Monitors – 13-Feb-24 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28D6589-BB82-9363-35D9-33D25E4E6B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1015062"/>
            <a:ext cx="5632037" cy="330293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DC4FF62-E837-2395-8E53-61D5A3892B8A}"/>
              </a:ext>
            </a:extLst>
          </p:cNvPr>
          <p:cNvSpPr txBox="1"/>
          <p:nvPr/>
        </p:nvSpPr>
        <p:spPr>
          <a:xfrm>
            <a:off x="6360161" y="1057235"/>
            <a:ext cx="2753360" cy="258532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b="1" dirty="0"/>
          </a:p>
          <a:p>
            <a:r>
              <a:rPr lang="en-US" dirty="0"/>
              <a:t>From</a:t>
            </a:r>
            <a:r>
              <a:rPr lang="en-US" b="1" dirty="0"/>
              <a:t> few </a:t>
            </a:r>
            <a:r>
              <a:rPr lang="en-US" b="1" dirty="0" err="1"/>
              <a:t>nA</a:t>
            </a:r>
            <a:r>
              <a:rPr lang="en-US" b="1" dirty="0"/>
              <a:t> </a:t>
            </a:r>
            <a:r>
              <a:rPr lang="en-US" dirty="0"/>
              <a:t>to</a:t>
            </a:r>
            <a:r>
              <a:rPr lang="en-US" b="1" dirty="0"/>
              <a:t> few </a:t>
            </a:r>
            <a:r>
              <a:rPr lang="en-US" b="1" dirty="0" err="1"/>
              <a:t>uA</a:t>
            </a:r>
            <a:endParaRPr lang="en-US" b="1" dirty="0"/>
          </a:p>
          <a:p>
            <a:endParaRPr lang="en-US" b="1" dirty="0"/>
          </a:p>
          <a:p>
            <a:r>
              <a:rPr lang="en-US" dirty="0"/>
              <a:t>From</a:t>
            </a:r>
            <a:r>
              <a:rPr lang="en-US" b="1" dirty="0"/>
              <a:t> few Hz  </a:t>
            </a:r>
            <a:r>
              <a:rPr lang="en-US" dirty="0"/>
              <a:t>to</a:t>
            </a:r>
            <a:r>
              <a:rPr lang="en-US" b="1" dirty="0"/>
              <a:t>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/>
              <a:t>800 MHz </a:t>
            </a:r>
            <a:r>
              <a:rPr lang="en-US" dirty="0"/>
              <a:t>(SPS NA CONS, short term)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/>
              <a:t>several GHz </a:t>
            </a:r>
            <a:r>
              <a:rPr lang="en-US" dirty="0"/>
              <a:t>(PBC, long term)</a:t>
            </a:r>
          </a:p>
          <a:p>
            <a:r>
              <a:rPr lang="en-US" b="1" dirty="0"/>
              <a:t> </a:t>
            </a:r>
            <a:endParaRPr lang="en-GB" b="1" dirty="0"/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772C76C2-A1C4-DB0F-AC7B-358C3A2FCB17}"/>
              </a:ext>
            </a:extLst>
          </p:cNvPr>
          <p:cNvSpPr/>
          <p:nvPr/>
        </p:nvSpPr>
        <p:spPr>
          <a:xfrm>
            <a:off x="5814917" y="1334235"/>
            <a:ext cx="545244" cy="2031325"/>
          </a:xfrm>
          <a:prstGeom prst="rightBrace">
            <a:avLst>
              <a:gd name="adj1" fmla="val 8333"/>
              <a:gd name="adj2" fmla="val 50421"/>
            </a:avLst>
          </a:prstGeom>
          <a:solidFill>
            <a:schemeClr val="bg1"/>
          </a:solidFill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8263471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7B908-0EF0-E48C-1A57-160D13056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579" y="35140"/>
            <a:ext cx="8226854" cy="705332"/>
          </a:xfrm>
        </p:spPr>
        <p:txBody>
          <a:bodyPr/>
          <a:lstStyle/>
          <a:p>
            <a:r>
              <a:rPr lang="en-US" dirty="0"/>
              <a:t>Secondary Emission Monitors (SEM)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A900A3-A8D0-F890-1594-3FC412633A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67CE7D-9C41-D9D6-0EBE-CF07DCB6104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FR@SE Workshop – SPS Fast Spill Monitors – 13-Feb-24 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93DE55-FD55-39FE-4886-3481F157E7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579" y="654392"/>
            <a:ext cx="8486368" cy="38347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A382A2-F854-9330-5A33-7B8D7FABBB3F}"/>
              </a:ext>
            </a:extLst>
          </p:cNvPr>
          <p:cNvSpPr txBox="1"/>
          <p:nvPr/>
        </p:nvSpPr>
        <p:spPr>
          <a:xfrm>
            <a:off x="7662361" y="860967"/>
            <a:ext cx="1326661" cy="1477328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en-GB" dirty="0"/>
              <a:t>BSM(H,V)</a:t>
            </a:r>
          </a:p>
          <a:p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BSI</a:t>
            </a:r>
          </a:p>
          <a:p>
            <a:r>
              <a:rPr lang="en-GB" dirty="0">
                <a:solidFill>
                  <a:srgbClr val="FF0000"/>
                </a:solidFill>
              </a:rPr>
              <a:t>BSG(H,V)</a:t>
            </a:r>
          </a:p>
          <a:p>
            <a:r>
              <a:rPr lang="en-GB" dirty="0">
                <a:solidFill>
                  <a:srgbClr val="FFFF00"/>
                </a:solidFill>
              </a:rPr>
              <a:t>BBS(H,V)</a:t>
            </a:r>
          </a:p>
          <a:p>
            <a:r>
              <a:rPr lang="en-GB" dirty="0">
                <a:solidFill>
                  <a:srgbClr val="00B050"/>
                </a:solidFill>
              </a:rPr>
              <a:t>BSP(H,V)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176178-AD11-9EED-1F94-E39BC6DBAE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578" y="910777"/>
            <a:ext cx="4192573" cy="1849973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E5036D2-8BB7-1148-E2A9-29C8394A81BF}"/>
              </a:ext>
            </a:extLst>
          </p:cNvPr>
          <p:cNvSpPr txBox="1">
            <a:spLocks/>
          </p:cNvSpPr>
          <p:nvPr/>
        </p:nvSpPr>
        <p:spPr>
          <a:xfrm>
            <a:off x="573579" y="658936"/>
            <a:ext cx="5796929" cy="447075"/>
          </a:xfrm>
          <a:prstGeom prst="rect">
            <a:avLst/>
          </a:prstGeom>
        </p:spPr>
        <p:txBody>
          <a:bodyPr vert="horz" anchor="t">
            <a:normAutofit fontScale="62500" lnSpcReduction="20000"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None/>
              <a:defRPr kumimoji="0"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None/>
              <a:defRPr kumimoji="0"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None/>
              <a:defRPr kumimoji="0"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None/>
              <a:defRPr kumimoji="0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None/>
              <a:defRPr kumimoji="0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~80 monitors + ~50 in target boxes – DAQ sampling @ 50Hz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4EEB95E-076C-DBB6-83AE-D8E7B87F39B4}"/>
              </a:ext>
            </a:extLst>
          </p:cNvPr>
          <p:cNvSpPr/>
          <p:nvPr/>
        </p:nvSpPr>
        <p:spPr>
          <a:xfrm>
            <a:off x="709542" y="3897392"/>
            <a:ext cx="166254" cy="209762"/>
          </a:xfrm>
          <a:prstGeom prst="ellipse">
            <a:avLst/>
          </a:prstGeom>
          <a:solidFill>
            <a:schemeClr val="tx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C4EA65-7960-EC33-6D8C-B1AD5E8699C4}"/>
              </a:ext>
            </a:extLst>
          </p:cNvPr>
          <p:cNvSpPr txBox="1"/>
          <p:nvPr/>
        </p:nvSpPr>
        <p:spPr>
          <a:xfrm>
            <a:off x="1449374" y="2827183"/>
            <a:ext cx="2369128" cy="830997"/>
          </a:xfrm>
          <a:prstGeom prst="rect">
            <a:avLst/>
          </a:prstGeom>
          <a:noFill/>
          <a:ln>
            <a:solidFill>
              <a:srgbClr val="2970A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b="1" dirty="0"/>
              <a:t>1 BSI @ the beginning of the line is read-out with ‘fast’ electronics </a:t>
            </a:r>
            <a:endParaRPr lang="en-GB" sz="1600" b="1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D093F62-442B-9CCD-9C8A-7EFF522E2945}"/>
              </a:ext>
            </a:extLst>
          </p:cNvPr>
          <p:cNvCxnSpPr>
            <a:cxnSpLocks/>
          </p:cNvCxnSpPr>
          <p:nvPr/>
        </p:nvCxnSpPr>
        <p:spPr>
          <a:xfrm>
            <a:off x="1224930" y="2658825"/>
            <a:ext cx="224443" cy="58443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ED7C5CF-B229-6BF4-26FD-AAD78D86D43C}"/>
              </a:ext>
            </a:extLst>
          </p:cNvPr>
          <p:cNvCxnSpPr>
            <a:cxnSpLocks/>
          </p:cNvCxnSpPr>
          <p:nvPr/>
        </p:nvCxnSpPr>
        <p:spPr>
          <a:xfrm flipH="1">
            <a:off x="884110" y="3243264"/>
            <a:ext cx="565263" cy="654128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CB15E65-FFC1-E78C-643F-914C49660231}"/>
              </a:ext>
            </a:extLst>
          </p:cNvPr>
          <p:cNvCxnSpPr>
            <a:cxnSpLocks/>
          </p:cNvCxnSpPr>
          <p:nvPr/>
        </p:nvCxnSpPr>
        <p:spPr>
          <a:xfrm>
            <a:off x="1582379" y="4173655"/>
            <a:ext cx="2236123" cy="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89F9195A-0AA7-502D-0AAD-8BA94DC2391A}"/>
              </a:ext>
            </a:extLst>
          </p:cNvPr>
          <p:cNvSpPr txBox="1"/>
          <p:nvPr/>
        </p:nvSpPr>
        <p:spPr>
          <a:xfrm>
            <a:off x="1822860" y="4258854"/>
            <a:ext cx="1300356" cy="369332"/>
          </a:xfrm>
          <a:prstGeom prst="rect">
            <a:avLst/>
          </a:prstGeom>
          <a:solidFill>
            <a:srgbClr val="1E5AAE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TT20 LINE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24F7370F-10B5-1FD2-1C8B-B794B63B64A3}"/>
              </a:ext>
            </a:extLst>
          </p:cNvPr>
          <p:cNvSpPr/>
          <p:nvPr/>
        </p:nvSpPr>
        <p:spPr>
          <a:xfrm rot="4087659">
            <a:off x="-49894" y="3736603"/>
            <a:ext cx="914400" cy="46343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SPS Ring</a:t>
            </a:r>
            <a:endParaRPr lang="en-GB" sz="1200" b="1" dirty="0"/>
          </a:p>
        </p:txBody>
      </p:sp>
    </p:spTree>
    <p:extLst>
      <p:ext uri="{BB962C8B-B14F-4D97-AF65-F5344CB8AC3E}">
        <p14:creationId xmlns:p14="http://schemas.microsoft.com/office/powerpoint/2010/main" val="275724530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7BC1E-4853-631D-8250-9A7210BF4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Diamond Beam Loss Monitors (</a:t>
            </a:r>
            <a:r>
              <a:rPr lang="en-US" dirty="0" err="1"/>
              <a:t>dBLM</a:t>
            </a:r>
            <a:r>
              <a:rPr lang="en-US" dirty="0"/>
              <a:t>)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D66B9E-0BDB-5EEA-E508-B64DA82A2A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3B4E0F-308F-3C65-A49C-AC9AF5AC3A5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FR@SE Workshop – SPS Fast Spill Monitors – 13-Feb-24 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6D9253-8BAD-4CD0-C08D-9203FDCC7A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9152" y="1697853"/>
            <a:ext cx="3862166" cy="2896624"/>
          </a:xfrm>
          <a:prstGeom prst="rect">
            <a:avLst/>
          </a:prstGeom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57005713-28ED-4153-FE9F-C83B0FF69F9C}"/>
              </a:ext>
            </a:extLst>
          </p:cNvPr>
          <p:cNvSpPr txBox="1">
            <a:spLocks/>
          </p:cNvSpPr>
          <p:nvPr/>
        </p:nvSpPr>
        <p:spPr>
          <a:xfrm>
            <a:off x="8225084" y="4320633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918391-D411-FE40-AAD7-861AE5233E0E}" type="slidenum">
              <a:rPr lang="en-US" smtClean="0"/>
              <a:pPr/>
              <a:t>51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76B479-BCB4-F11A-DD3E-245953AA35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46"/>
          <a:stretch/>
        </p:blipFill>
        <p:spPr>
          <a:xfrm>
            <a:off x="273433" y="1604419"/>
            <a:ext cx="4793738" cy="234816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D7C77F1-9F37-2ECB-4626-F1DA0BC11643}"/>
              </a:ext>
            </a:extLst>
          </p:cNvPr>
          <p:cNvGrpSpPr>
            <a:grpSpLocks noChangeAspect="1"/>
          </p:cNvGrpSpPr>
          <p:nvPr/>
        </p:nvGrpSpPr>
        <p:grpSpPr>
          <a:xfrm>
            <a:off x="193298" y="1081354"/>
            <a:ext cx="4873877" cy="1197719"/>
            <a:chOff x="2820772" y="1100558"/>
            <a:chExt cx="4412057" cy="1084230"/>
          </a:xfrm>
          <a:solidFill>
            <a:srgbClr val="F1F1F1"/>
          </a:solidFill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7C02CC5-ADBB-1AAB-4228-2ADFD353F4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7714" t="27062" r="24762"/>
            <a:stretch/>
          </p:blipFill>
          <p:spPr>
            <a:xfrm>
              <a:off x="2820772" y="1100558"/>
              <a:ext cx="4412057" cy="1084230"/>
            </a:xfrm>
            <a:prstGeom prst="rect">
              <a:avLst/>
            </a:prstGeom>
            <a:grpFill/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722B681-C62F-D296-7E93-C79749A8BE60}"/>
                </a:ext>
              </a:extLst>
            </p:cNvPr>
            <p:cNvSpPr/>
            <p:nvPr/>
          </p:nvSpPr>
          <p:spPr>
            <a:xfrm>
              <a:off x="4587875" y="1943100"/>
              <a:ext cx="79375" cy="730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2AA4848-44B6-F488-F22D-1AABC5A6D393}"/>
                </a:ext>
              </a:extLst>
            </p:cNvPr>
            <p:cNvSpPr/>
            <p:nvPr/>
          </p:nvSpPr>
          <p:spPr>
            <a:xfrm>
              <a:off x="5086350" y="1141095"/>
              <a:ext cx="79375" cy="730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C69BBD5-A836-3A74-D9AA-D15E6264E5FC}"/>
                </a:ext>
              </a:extLst>
            </p:cNvPr>
            <p:cNvSpPr/>
            <p:nvPr/>
          </p:nvSpPr>
          <p:spPr>
            <a:xfrm>
              <a:off x="5165725" y="2055495"/>
              <a:ext cx="79375" cy="730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FEA2C2B-A581-FADB-F479-0B086A058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294" y="684052"/>
            <a:ext cx="8229600" cy="446631"/>
          </a:xfrm>
        </p:spPr>
        <p:txBody>
          <a:bodyPr/>
          <a:lstStyle/>
          <a:p>
            <a:pPr marL="36511" indent="0">
              <a:buNone/>
            </a:pPr>
            <a:r>
              <a:rPr lang="en-US" dirty="0"/>
              <a:t>2 </a:t>
            </a:r>
            <a:r>
              <a:rPr lang="en-US" dirty="0" err="1"/>
              <a:t>dBLM</a:t>
            </a:r>
            <a:r>
              <a:rPr lang="en-US" dirty="0"/>
              <a:t> installed in SPS (@electrostatic septum and @transf. line quad)</a:t>
            </a:r>
            <a:endParaRPr lang="en-GB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4D6D4FD-F290-F67C-439A-1AAB44E01079}"/>
              </a:ext>
            </a:extLst>
          </p:cNvPr>
          <p:cNvCxnSpPr>
            <a:cxnSpLocks/>
          </p:cNvCxnSpPr>
          <p:nvPr/>
        </p:nvCxnSpPr>
        <p:spPr>
          <a:xfrm flipH="1">
            <a:off x="4627584" y="1462525"/>
            <a:ext cx="301624" cy="338749"/>
          </a:xfrm>
          <a:prstGeom prst="line">
            <a:avLst/>
          </a:prstGeom>
          <a:noFill/>
          <a:ln w="9525"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41B4471-23C9-A844-E4C8-7E7D81A8854C}"/>
              </a:ext>
            </a:extLst>
          </p:cNvPr>
          <p:cNvCxnSpPr/>
          <p:nvPr/>
        </p:nvCxnSpPr>
        <p:spPr>
          <a:xfrm>
            <a:off x="843356" y="1571881"/>
            <a:ext cx="51308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A5EAA02-6614-A04B-DB10-C1B66E16EF46}"/>
              </a:ext>
            </a:extLst>
          </p:cNvPr>
          <p:cNvCxnSpPr/>
          <p:nvPr/>
        </p:nvCxnSpPr>
        <p:spPr>
          <a:xfrm>
            <a:off x="3864769" y="1401225"/>
            <a:ext cx="0" cy="406399"/>
          </a:xfrm>
          <a:prstGeom prst="line">
            <a:avLst/>
          </a:prstGeom>
          <a:noFill/>
          <a:ln w="12700"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145AA2F4-9C6C-9C36-D92C-E9878201ADE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528" t="11280" r="3490"/>
          <a:stretch/>
        </p:blipFill>
        <p:spPr>
          <a:xfrm>
            <a:off x="5215300" y="1094602"/>
            <a:ext cx="3844246" cy="97900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C36EAC7-061F-0C61-458F-321E1CEAD665}"/>
              </a:ext>
            </a:extLst>
          </p:cNvPr>
          <p:cNvSpPr txBox="1"/>
          <p:nvPr/>
        </p:nvSpPr>
        <p:spPr>
          <a:xfrm>
            <a:off x="233002" y="1462520"/>
            <a:ext cx="610354" cy="215444"/>
          </a:xfrm>
          <a:prstGeom prst="rect">
            <a:avLst/>
          </a:prstGeom>
          <a:solidFill>
            <a:srgbClr val="F1F1F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Beam</a:t>
            </a:r>
            <a:endParaRPr lang="en-GB" sz="1400" dirty="0">
              <a:solidFill>
                <a:srgbClr val="FF0000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04DF008-1449-FA9E-46B5-B50544DF82CF}"/>
              </a:ext>
            </a:extLst>
          </p:cNvPr>
          <p:cNvSpPr/>
          <p:nvPr/>
        </p:nvSpPr>
        <p:spPr>
          <a:xfrm>
            <a:off x="2093257" y="1032101"/>
            <a:ext cx="1771512" cy="275090"/>
          </a:xfrm>
          <a:prstGeom prst="rect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BLMD21671 @ ZS</a:t>
            </a:r>
            <a:endParaRPr lang="en-GB" sz="1400" b="1" dirty="0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C1C1C24-4E26-6931-57FB-5C347A62D050}"/>
              </a:ext>
            </a:extLst>
          </p:cNvPr>
          <p:cNvCxnSpPr>
            <a:cxnSpLocks/>
            <a:stCxn id="20" idx="2"/>
          </p:cNvCxnSpPr>
          <p:nvPr/>
        </p:nvCxnSpPr>
        <p:spPr>
          <a:xfrm flipH="1">
            <a:off x="2952784" y="1307196"/>
            <a:ext cx="26228" cy="332323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348F215-972E-BDCB-CB7B-6B14F27ADA64}"/>
              </a:ext>
            </a:extLst>
          </p:cNvPr>
          <p:cNvCxnSpPr>
            <a:cxnSpLocks/>
            <a:stCxn id="20" idx="2"/>
          </p:cNvCxnSpPr>
          <p:nvPr/>
        </p:nvCxnSpPr>
        <p:spPr>
          <a:xfrm flipH="1">
            <a:off x="2036758" y="1307191"/>
            <a:ext cx="942254" cy="1561872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9086AA10-D11E-1161-94F9-89D754C8F86B}"/>
              </a:ext>
            </a:extLst>
          </p:cNvPr>
          <p:cNvSpPr/>
          <p:nvPr/>
        </p:nvSpPr>
        <p:spPr>
          <a:xfrm>
            <a:off x="6630527" y="1812296"/>
            <a:ext cx="1771512" cy="275090"/>
          </a:xfrm>
          <a:prstGeom prst="rect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BLMD210558</a:t>
            </a:r>
            <a:endParaRPr lang="en-GB" sz="1400" b="1" dirty="0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B5DCA26-74B4-E9A0-AAFF-7AA41A3AF981}"/>
              </a:ext>
            </a:extLst>
          </p:cNvPr>
          <p:cNvCxnSpPr>
            <a:cxnSpLocks/>
          </p:cNvCxnSpPr>
          <p:nvPr/>
        </p:nvCxnSpPr>
        <p:spPr>
          <a:xfrm flipH="1">
            <a:off x="7275395" y="2037278"/>
            <a:ext cx="254002" cy="935157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D66492D-6A79-B441-1B4B-F03543175990}"/>
              </a:ext>
            </a:extLst>
          </p:cNvPr>
          <p:cNvCxnSpPr>
            <a:cxnSpLocks/>
            <a:stCxn id="23" idx="0"/>
          </p:cNvCxnSpPr>
          <p:nvPr/>
        </p:nvCxnSpPr>
        <p:spPr>
          <a:xfrm flipV="1">
            <a:off x="7516282" y="1639514"/>
            <a:ext cx="108970" cy="172782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701988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E5361-7AD2-163B-81A9-C8382979A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Diamond BLMs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B9FE81-DA6F-B3F4-759F-A7C9390256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52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4C9874-AC3D-F271-3AEA-E9FBD5BF11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7905" y="0"/>
            <a:ext cx="4718657" cy="47912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434D3C8-97D6-9FCD-3C68-2B02B34C7519}"/>
              </a:ext>
            </a:extLst>
          </p:cNvPr>
          <p:cNvSpPr txBox="1"/>
          <p:nvPr/>
        </p:nvSpPr>
        <p:spPr>
          <a:xfrm>
            <a:off x="526694" y="913148"/>
            <a:ext cx="3009472" cy="707886"/>
          </a:xfrm>
          <a:prstGeom prst="rect">
            <a:avLst/>
          </a:prstGeom>
          <a:gradFill flip="none" rotWithShape="1">
            <a:gsLst>
              <a:gs pos="0">
                <a:srgbClr val="AFAFAF">
                  <a:tint val="66000"/>
                  <a:satMod val="160000"/>
                </a:srgbClr>
              </a:gs>
              <a:gs pos="50000">
                <a:srgbClr val="AFAFAF">
                  <a:tint val="44500"/>
                  <a:satMod val="160000"/>
                </a:srgbClr>
              </a:gs>
              <a:gs pos="100000">
                <a:srgbClr val="AFAFAF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r>
              <a:rPr lang="en-US" sz="2000" b="1" dirty="0"/>
              <a:t>No beam, during Access 13 July</a:t>
            </a:r>
            <a:endParaRPr lang="en-GB" sz="2000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5F4CC27-3BC0-DF0F-4E35-34D1A666DC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95" y="1774351"/>
            <a:ext cx="3881471" cy="303120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28B3D1D-A36E-292E-D560-4B0A50C54D6D}"/>
              </a:ext>
            </a:extLst>
          </p:cNvPr>
          <p:cNvSpPr txBox="1"/>
          <p:nvPr/>
        </p:nvSpPr>
        <p:spPr bwMode="auto">
          <a:xfrm>
            <a:off x="0" y="0"/>
            <a:ext cx="2936386" cy="2616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tx2"/>
                </a:solidFill>
              </a:rPr>
              <a:t>E. Calvo, </a:t>
            </a:r>
            <a:r>
              <a:rPr lang="en-US" sz="1100" dirty="0" err="1">
                <a:solidFill>
                  <a:schemeClr val="tx2"/>
                </a:solidFill>
              </a:rPr>
              <a:t>E.Effinger</a:t>
            </a:r>
            <a:r>
              <a:rPr lang="en-US" sz="1100" dirty="0">
                <a:solidFill>
                  <a:schemeClr val="tx2"/>
                </a:solidFill>
              </a:rPr>
              <a:t> , </a:t>
            </a:r>
            <a:r>
              <a:rPr lang="en-US" sz="1100" dirty="0" err="1">
                <a:solidFill>
                  <a:schemeClr val="tx2"/>
                </a:solidFill>
              </a:rPr>
              <a:t>C.Zamantzas</a:t>
            </a:r>
            <a:r>
              <a:rPr lang="en-US" sz="1100" dirty="0">
                <a:solidFill>
                  <a:schemeClr val="tx2"/>
                </a:solidFill>
              </a:rPr>
              <a:t> et al.</a:t>
            </a:r>
            <a:endParaRPr lang="en-GB" sz="1100" dirty="0">
              <a:solidFill>
                <a:schemeClr val="tx2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152076-3E98-E9DA-46CC-2023A29CBC4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FR@SE Workshop – SPS Fast Spill Monitors – 13-Feb-24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24046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128A6-344E-1C47-DB5C-12DB89469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Diamond BLMs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3C61F1-8F76-BB8F-A802-4E5CD5AB56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8407" y="722137"/>
            <a:ext cx="4021989" cy="1500275"/>
          </a:xfrm>
        </p:spPr>
        <p:txBody>
          <a:bodyPr>
            <a:normAutofit/>
          </a:bodyPr>
          <a:lstStyle/>
          <a:p>
            <a:pPr marL="36511" indent="0">
              <a:buNone/>
            </a:pPr>
            <a:r>
              <a:rPr lang="en-US" dirty="0"/>
              <a:t>During normal operation, the signal is rather noisy But it is possible to exploit it via processing in the frequency domain (Pablo A., 11 May)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8557B2-25AC-6612-5207-772EB0C7CE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53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182628-96F5-BC9F-2ECA-5631625E37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40" y="761316"/>
            <a:ext cx="4422343" cy="22608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D584CB5-FBC1-6EEA-1189-3EE5D70B0486}"/>
              </a:ext>
            </a:extLst>
          </p:cNvPr>
          <p:cNvSpPr txBox="1"/>
          <p:nvPr/>
        </p:nvSpPr>
        <p:spPr>
          <a:xfrm>
            <a:off x="2821985" y="1064836"/>
            <a:ext cx="7441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BEAM</a:t>
            </a:r>
            <a:endParaRPr lang="en-GB" sz="1600" dirty="0">
              <a:solidFill>
                <a:srgbClr val="C0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A2FFC08-D393-C672-EB0B-2F392D949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0752" y="2571750"/>
            <a:ext cx="3853576" cy="186034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DBFED56-8EA9-4BA1-AECC-856B3186C307}"/>
              </a:ext>
            </a:extLst>
          </p:cNvPr>
          <p:cNvSpPr txBox="1"/>
          <p:nvPr/>
        </p:nvSpPr>
        <p:spPr>
          <a:xfrm>
            <a:off x="2821985" y="1993153"/>
            <a:ext cx="10823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NO BEAM</a:t>
            </a:r>
            <a:endParaRPr lang="en-GB" sz="1600" dirty="0">
              <a:solidFill>
                <a:srgbClr val="C0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38BFB6-2375-154C-131B-2F1F941D7895}"/>
              </a:ext>
            </a:extLst>
          </p:cNvPr>
          <p:cNvSpPr txBox="1"/>
          <p:nvPr/>
        </p:nvSpPr>
        <p:spPr>
          <a:xfrm>
            <a:off x="4739186" y="2053135"/>
            <a:ext cx="1164101" cy="338554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200 MHz   </a:t>
            </a:r>
            <a:endParaRPr lang="en-GB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2C6B53C-5DB5-1EB9-138B-65561C16722F}"/>
              </a:ext>
            </a:extLst>
          </p:cNvPr>
          <p:cNvSpPr txBox="1"/>
          <p:nvPr/>
        </p:nvSpPr>
        <p:spPr>
          <a:xfrm>
            <a:off x="2023975" y="3538856"/>
            <a:ext cx="23791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(BEAM) – (NO BEAM) = </a:t>
            </a:r>
            <a:endParaRPr lang="en-GB" sz="1600" dirty="0">
              <a:solidFill>
                <a:srgbClr val="C0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0CAE521-3654-A15A-4BDE-393A1B0A7E97}"/>
              </a:ext>
            </a:extLst>
          </p:cNvPr>
          <p:cNvCxnSpPr>
            <a:cxnSpLocks/>
            <a:stCxn id="13" idx="1"/>
          </p:cNvCxnSpPr>
          <p:nvPr/>
        </p:nvCxnSpPr>
        <p:spPr>
          <a:xfrm flipH="1" flipV="1">
            <a:off x="3953554" y="1770278"/>
            <a:ext cx="785632" cy="45213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59B0C58-5A53-A8DE-24CC-12BFA5D48614}"/>
              </a:ext>
            </a:extLst>
          </p:cNvPr>
          <p:cNvCxnSpPr>
            <a:cxnSpLocks/>
            <a:stCxn id="13" idx="1"/>
          </p:cNvCxnSpPr>
          <p:nvPr/>
        </p:nvCxnSpPr>
        <p:spPr>
          <a:xfrm flipH="1">
            <a:off x="4030675" y="2222412"/>
            <a:ext cx="708511" cy="28285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7D66F5D-A6DA-A3D6-D0D3-EF73381A323C}"/>
              </a:ext>
            </a:extLst>
          </p:cNvPr>
          <p:cNvCxnSpPr>
            <a:cxnSpLocks/>
            <a:stCxn id="13" idx="2"/>
          </p:cNvCxnSpPr>
          <p:nvPr/>
        </p:nvCxnSpPr>
        <p:spPr>
          <a:xfrm>
            <a:off x="5321237" y="2391689"/>
            <a:ext cx="1116139" cy="63048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DFE34AA7-5F0A-6F75-7FC9-56ED5290C7B8}"/>
              </a:ext>
            </a:extLst>
          </p:cNvPr>
          <p:cNvSpPr txBox="1"/>
          <p:nvPr/>
        </p:nvSpPr>
        <p:spPr bwMode="auto">
          <a:xfrm>
            <a:off x="5164531" y="0"/>
            <a:ext cx="3965269" cy="2616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tx2"/>
                </a:solidFill>
              </a:rPr>
              <a:t>P.A. Arrutia Sota, E. Calvo, </a:t>
            </a:r>
            <a:r>
              <a:rPr lang="en-US" sz="1100" dirty="0" err="1">
                <a:solidFill>
                  <a:schemeClr val="tx2"/>
                </a:solidFill>
              </a:rPr>
              <a:t>E.Effinger</a:t>
            </a:r>
            <a:r>
              <a:rPr lang="en-US" sz="1100" dirty="0">
                <a:solidFill>
                  <a:schemeClr val="tx2"/>
                </a:solidFill>
              </a:rPr>
              <a:t> , </a:t>
            </a:r>
            <a:r>
              <a:rPr lang="en-US" sz="1100" dirty="0" err="1">
                <a:solidFill>
                  <a:schemeClr val="tx2"/>
                </a:solidFill>
              </a:rPr>
              <a:t>C.Zamantzas</a:t>
            </a:r>
            <a:r>
              <a:rPr lang="en-US" sz="1100" dirty="0">
                <a:solidFill>
                  <a:schemeClr val="tx2"/>
                </a:solidFill>
              </a:rPr>
              <a:t> et al.</a:t>
            </a:r>
            <a:endParaRPr lang="en-GB" sz="1100" dirty="0">
              <a:solidFill>
                <a:schemeClr val="tx2"/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460A2B-1B9B-7AD8-A1D3-BB679AACED0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FR@SE Workshop – SPS Fast Spill Monitors – 13-Feb-24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61106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0F13D-9F3C-AE59-B1C6-B385E1739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Diamond BLMs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798E19-2ACF-1D59-B74C-81CA545F3E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Evolution of the 200 MHz Harmonic during the spill (Pablo A., 11 May)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1C55DB-3C21-76FE-1680-CF50B1AA28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54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74BB4E-14FE-6033-3F2C-BD631E2D3E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5729" y="1502891"/>
            <a:ext cx="3068262" cy="234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F4B504-F7DF-91D3-F32D-43E94CD84B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556804"/>
            <a:ext cx="3208255" cy="2340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38578EA-90F1-8D93-10DC-255B10AB35AF}"/>
              </a:ext>
            </a:extLst>
          </p:cNvPr>
          <p:cNvSpPr txBox="1"/>
          <p:nvPr/>
        </p:nvSpPr>
        <p:spPr bwMode="auto">
          <a:xfrm>
            <a:off x="5266944" y="7645"/>
            <a:ext cx="3965269" cy="2616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tx2"/>
                </a:solidFill>
              </a:rPr>
              <a:t>P.A. Arrutia Sota, E. Calvo, </a:t>
            </a:r>
            <a:r>
              <a:rPr lang="en-US" sz="1100" dirty="0" err="1">
                <a:solidFill>
                  <a:schemeClr val="tx2"/>
                </a:solidFill>
              </a:rPr>
              <a:t>E.Effinger</a:t>
            </a:r>
            <a:r>
              <a:rPr lang="en-US" sz="1100" dirty="0">
                <a:solidFill>
                  <a:schemeClr val="tx2"/>
                </a:solidFill>
              </a:rPr>
              <a:t> , </a:t>
            </a:r>
            <a:r>
              <a:rPr lang="en-US" sz="1100" dirty="0" err="1">
                <a:solidFill>
                  <a:schemeClr val="tx2"/>
                </a:solidFill>
              </a:rPr>
              <a:t>C.Zamantzas</a:t>
            </a:r>
            <a:r>
              <a:rPr lang="en-US" sz="1100" dirty="0">
                <a:solidFill>
                  <a:schemeClr val="tx2"/>
                </a:solidFill>
              </a:rPr>
              <a:t> et al.</a:t>
            </a:r>
            <a:endParaRPr lang="en-GB" sz="1100" dirty="0">
              <a:solidFill>
                <a:schemeClr val="tx2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279C434-F11A-4A52-8813-08B0C29DFB2A}"/>
              </a:ext>
            </a:extLst>
          </p:cNvPr>
          <p:cNvSpPr/>
          <p:nvPr/>
        </p:nvSpPr>
        <p:spPr>
          <a:xfrm>
            <a:off x="1375765" y="1430350"/>
            <a:ext cx="1771512" cy="275090"/>
          </a:xfrm>
          <a:prstGeom prst="rect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BLMD21671 @ ZS</a:t>
            </a:r>
            <a:endParaRPr lang="en-GB" sz="1400" b="1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ACD28A0-0EE4-46E2-4CFB-6BA63E596D8F}"/>
              </a:ext>
            </a:extLst>
          </p:cNvPr>
          <p:cNvSpPr/>
          <p:nvPr/>
        </p:nvSpPr>
        <p:spPr>
          <a:xfrm>
            <a:off x="5727625" y="1420540"/>
            <a:ext cx="1771512" cy="275090"/>
          </a:xfrm>
          <a:prstGeom prst="rect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BLMD210558</a:t>
            </a:r>
            <a:endParaRPr lang="en-GB" sz="1400" b="1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26A382-D62B-83C7-3061-B1169084859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FR@SE Workshop – SPS Fast Spill Monitors – 13-Feb-24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20635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653922-43D3-06AD-0F90-CA932D8980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95326" y="4834287"/>
            <a:ext cx="1371108" cy="206820"/>
          </a:xfrm>
        </p:spPr>
        <p:txBody>
          <a:bodyPr/>
          <a:lstStyle/>
          <a:p>
            <a:pPr>
              <a:defRPr/>
            </a:pPr>
            <a:fld id="{EB0B0381-81E6-4F08-8F90-ACA2F5D9F598}" type="datetime1">
              <a:rPr lang="en-GB" smtClean="0">
                <a:solidFill>
                  <a:schemeClr val="tx1"/>
                </a:solidFill>
              </a:rPr>
              <a:t>12/02/2024</a:t>
            </a:fld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329E37-D776-9F5B-A3B5-C843F7E0A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6C380F-326D-3C40-9EE7-7FBAB0953422}" type="slidenum">
              <a:rPr lang="en-GB" smtClean="0"/>
              <a:t>55</a:t>
            </a:fld>
            <a:endParaRPr lang="en-GB" dirty="0"/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27F438EE-11E2-1672-41C8-21683D56C95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245745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A85957FA-66E1-1E5D-51B5-711016057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Spill Shape Reconstruction in the EAST Area 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D1E161-D805-40FC-90B5-36CFA143F8A4}"/>
              </a:ext>
            </a:extLst>
          </p:cNvPr>
          <p:cNvSpPr txBox="1"/>
          <p:nvPr/>
        </p:nvSpPr>
        <p:spPr>
          <a:xfrm>
            <a:off x="446970" y="865300"/>
            <a:ext cx="3913534" cy="38318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14313" indent="-214313">
              <a:buClr>
                <a:srgbClr val="6CA7CA"/>
              </a:buClr>
              <a:buFont typeface="Wingdings" panose="05000000000000000000" pitchFamily="2" charset="2"/>
              <a:buChar char="§"/>
            </a:pPr>
            <a:r>
              <a:rPr lang="en-US" sz="900" dirty="0"/>
              <a:t>Spill Shape Reconstruction in the EAST Area through the </a:t>
            </a:r>
            <a:br>
              <a:rPr lang="en-US" sz="900" dirty="0"/>
            </a:br>
            <a:r>
              <a:rPr lang="en-US" sz="900" dirty="0"/>
              <a:t>mixed-secondary radiation field produced by beam-target </a:t>
            </a:r>
            <a:br>
              <a:rPr lang="en-US" sz="900" dirty="0"/>
            </a:br>
            <a:r>
              <a:rPr lang="en-US" sz="900" dirty="0"/>
              <a:t>collisions at CHARM</a:t>
            </a:r>
          </a:p>
          <a:p>
            <a:pPr marL="214313" indent="-214313">
              <a:buClr>
                <a:srgbClr val="6CA7CA"/>
              </a:buClr>
              <a:buFont typeface="Wingdings" panose="05000000000000000000" pitchFamily="2" charset="2"/>
              <a:buChar char="§"/>
            </a:pPr>
            <a:endParaRPr lang="en-US" sz="900" dirty="0"/>
          </a:p>
          <a:p>
            <a:pPr marL="214313" indent="-214313">
              <a:buClr>
                <a:srgbClr val="6CA7CA"/>
              </a:buClr>
              <a:buFont typeface="Wingdings" panose="05000000000000000000" pitchFamily="2" charset="2"/>
              <a:buChar char="§"/>
            </a:pPr>
            <a:r>
              <a:rPr lang="en-US" sz="900" b="1" dirty="0"/>
              <a:t>pCVD dBLM </a:t>
            </a:r>
            <a:r>
              <a:rPr lang="en-US" sz="900" dirty="0"/>
              <a:t>placed inside CHARM irradiation room</a:t>
            </a:r>
          </a:p>
          <a:p>
            <a:pPr marL="214313" indent="-214313">
              <a:buClr>
                <a:srgbClr val="6CA7CA"/>
              </a:buClr>
              <a:buFont typeface="Wingdings" panose="05000000000000000000" pitchFamily="2" charset="2"/>
              <a:buChar char="§"/>
            </a:pPr>
            <a:r>
              <a:rPr lang="en-US" sz="900" dirty="0"/>
              <a:t>Data acquisition with an oscilloscope in the control room</a:t>
            </a:r>
          </a:p>
          <a:p>
            <a:pPr>
              <a:buClr>
                <a:srgbClr val="6CA7CA"/>
              </a:buClr>
            </a:pPr>
            <a:endParaRPr lang="en-US" sz="900" dirty="0"/>
          </a:p>
          <a:p>
            <a:pPr marL="214313" indent="-214313">
              <a:buClr>
                <a:srgbClr val="6CA7CA"/>
              </a:buClr>
              <a:buFont typeface="Wingdings" panose="05000000000000000000" pitchFamily="2" charset="2"/>
              <a:buChar char="§"/>
            </a:pPr>
            <a:r>
              <a:rPr lang="en-US" sz="900" dirty="0"/>
              <a:t>AC signal dBLM noise discrimination, data partitioning in 20 ms, </a:t>
            </a:r>
            <a:br>
              <a:rPr lang="en-US" sz="900" dirty="0"/>
            </a:br>
            <a:r>
              <a:rPr lang="en-US" sz="900" dirty="0"/>
              <a:t>distribution of number of events throughout the 450ms proton bunch </a:t>
            </a:r>
            <a:r>
              <a:rPr lang="en-US" sz="900" dirty="0">
                <a:sym typeface="Wingdings" panose="05000000000000000000" pitchFamily="2" charset="2"/>
              </a:rPr>
              <a:t></a:t>
            </a:r>
            <a:r>
              <a:rPr lang="en-US" sz="900" dirty="0"/>
              <a:t> spill shape reconstruction</a:t>
            </a:r>
          </a:p>
          <a:p>
            <a:pPr>
              <a:buClr>
                <a:srgbClr val="6CA7CA"/>
              </a:buClr>
            </a:pPr>
            <a:endParaRPr lang="en-US" sz="900" dirty="0"/>
          </a:p>
          <a:p>
            <a:pPr marL="214313" indent="-214313">
              <a:buClr>
                <a:srgbClr val="6CA7CA"/>
              </a:buClr>
              <a:buFont typeface="Wingdings" panose="05000000000000000000" pitchFamily="2" charset="2"/>
              <a:buChar char="§"/>
            </a:pPr>
            <a:r>
              <a:rPr lang="en-US" sz="900" dirty="0"/>
              <a:t>Analysis of the spill shape consistency over hundreds of multiple consecutive acquisitions in each CHARM positions </a:t>
            </a:r>
          </a:p>
          <a:p>
            <a:pPr marL="214313" indent="-214313">
              <a:buClr>
                <a:srgbClr val="6CA7CA"/>
              </a:buClr>
              <a:buFont typeface="Wingdings" panose="05000000000000000000" pitchFamily="2" charset="2"/>
              <a:buChar char="§"/>
            </a:pPr>
            <a:endParaRPr lang="en-US" sz="900" dirty="0"/>
          </a:p>
          <a:p>
            <a:pPr marL="214313" indent="-214313">
              <a:buClr>
                <a:srgbClr val="6CA7CA"/>
              </a:buClr>
              <a:buFont typeface="Wingdings" panose="05000000000000000000" pitchFamily="2" charset="2"/>
              <a:buChar char="§"/>
            </a:pPr>
            <a:r>
              <a:rPr lang="en-US" sz="900" dirty="0"/>
              <a:t>Comparison of the spill shape reconstructed by the dBLM with a </a:t>
            </a:r>
            <a:br>
              <a:rPr lang="en-US" sz="900" dirty="0"/>
            </a:br>
            <a:r>
              <a:rPr lang="en-US" sz="900" dirty="0"/>
              <a:t>IC BLM placed on a standing pole </a:t>
            </a:r>
          </a:p>
          <a:p>
            <a:pPr>
              <a:buClr>
                <a:srgbClr val="6CA7CA"/>
              </a:buClr>
            </a:pPr>
            <a:endParaRPr lang="en-US" sz="900" dirty="0"/>
          </a:p>
          <a:p>
            <a:pPr marL="214313" indent="-214313">
              <a:buClr>
                <a:srgbClr val="6CA7CA"/>
              </a:buClr>
              <a:buFont typeface="Wingdings" panose="05000000000000000000" pitchFamily="2" charset="2"/>
              <a:buChar char="§"/>
            </a:pPr>
            <a:r>
              <a:rPr lang="en-US" sz="900" dirty="0"/>
              <a:t>Cross-validation of the analysis  with XSEC Data: </a:t>
            </a:r>
          </a:p>
          <a:p>
            <a:pPr marL="557213" lvl="1" indent="-214313">
              <a:buClr>
                <a:schemeClr val="tx1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900" dirty="0"/>
              <a:t>F61.XSEC.023 </a:t>
            </a:r>
          </a:p>
          <a:p>
            <a:pPr marL="557213" lvl="1" indent="-214313">
              <a:buClr>
                <a:schemeClr val="tx1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900" dirty="0"/>
              <a:t>T08.XSEC.070</a:t>
            </a:r>
          </a:p>
          <a:p>
            <a:pPr marL="557213" lvl="1" indent="-214313">
              <a:buClr>
                <a:schemeClr val="tx1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900" dirty="0"/>
              <a:t>T08.XSEC.094</a:t>
            </a:r>
          </a:p>
          <a:p>
            <a:pPr lvl="1">
              <a:buClr>
                <a:schemeClr val="tx1">
                  <a:lumMod val="40000"/>
                  <a:lumOff val="60000"/>
                </a:schemeClr>
              </a:buClr>
            </a:pPr>
            <a:endParaRPr lang="en-US" sz="900" dirty="0"/>
          </a:p>
          <a:p>
            <a:pPr marL="214313" indent="-214313">
              <a:buClr>
                <a:srgbClr val="6CA7CA"/>
              </a:buClr>
              <a:buFont typeface="Wingdings" panose="05000000000000000000" pitchFamily="2" charset="2"/>
              <a:buChar char="§"/>
            </a:pPr>
            <a:r>
              <a:rPr lang="en-US" sz="900" dirty="0"/>
              <a:t>This method to reconstruct the spill shape with the dBLM has been validated in all CHARM positions! </a:t>
            </a:r>
          </a:p>
          <a:p>
            <a:pPr marL="214313" indent="-214313">
              <a:buClr>
                <a:srgbClr val="6CA7CA"/>
              </a:buClr>
              <a:buFont typeface="Wingdings" panose="05000000000000000000" pitchFamily="2" charset="2"/>
              <a:buChar char="§"/>
            </a:pPr>
            <a:endParaRPr lang="en-US" sz="900" dirty="0"/>
          </a:p>
          <a:p>
            <a:pPr marL="214313" indent="-214313">
              <a:buClr>
                <a:srgbClr val="6CA7CA"/>
              </a:buClr>
              <a:buFont typeface="Wingdings" panose="05000000000000000000" pitchFamily="2" charset="2"/>
              <a:buChar char="§"/>
            </a:pPr>
            <a:r>
              <a:rPr lang="en-US" sz="900" dirty="0"/>
              <a:t>Tests in R13 are still ongoing to further investigate the feasibility of the analysis in harsh positions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1981AFF-A19F-432B-3C89-6A07C1422899}"/>
              </a:ext>
            </a:extLst>
          </p:cNvPr>
          <p:cNvSpPr txBox="1"/>
          <p:nvPr/>
        </p:nvSpPr>
        <p:spPr>
          <a:xfrm>
            <a:off x="3045328" y="4833358"/>
            <a:ext cx="5532704" cy="2308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buClr>
                <a:srgbClr val="6CA7CA"/>
              </a:buClr>
            </a:pPr>
            <a:r>
              <a:rPr lang="en-US" sz="900" dirty="0"/>
              <a:t>Roberta Provvedi (BE/CEM-EPR), Salvatore Fiore (BE/CEM-EPR), Salvatore Danzeca (BE/CEM-EPR)</a:t>
            </a:r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31AF64DF-BA3B-FAC3-E8E6-CB33E72A740A}"/>
              </a:ext>
            </a:extLst>
          </p:cNvPr>
          <p:cNvSpPr/>
          <p:nvPr/>
        </p:nvSpPr>
        <p:spPr bwMode="auto">
          <a:xfrm>
            <a:off x="1925706" y="3382078"/>
            <a:ext cx="54006" cy="366810"/>
          </a:xfrm>
          <a:prstGeom prst="rightBrac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CAA27B-381D-128F-5976-2EDED915C66F}"/>
              </a:ext>
            </a:extLst>
          </p:cNvPr>
          <p:cNvSpPr txBox="1"/>
          <p:nvPr/>
        </p:nvSpPr>
        <p:spPr>
          <a:xfrm>
            <a:off x="2027808" y="3391916"/>
            <a:ext cx="24964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6CA7CA"/>
              </a:buClr>
            </a:pPr>
            <a:r>
              <a:rPr lang="en-US" sz="900" dirty="0"/>
              <a:t>Most of the spills’ shape reconstructed by the dBLM are in </a:t>
            </a:r>
            <a:r>
              <a:rPr lang="en-US" sz="900" b="1" dirty="0"/>
              <a:t>good agreement </a:t>
            </a:r>
            <a:r>
              <a:rPr lang="en-US" sz="900" dirty="0"/>
              <a:t>with the SEC!</a:t>
            </a:r>
            <a:endParaRPr lang="en-GB" sz="900" dirty="0"/>
          </a:p>
        </p:txBody>
      </p:sp>
      <p:pic>
        <p:nvPicPr>
          <p:cNvPr id="13" name="Picture 12" descr="A close-up of a machine&#10;&#10;Description automatically generated">
            <a:extLst>
              <a:ext uri="{FF2B5EF4-FFF2-40B4-BE49-F238E27FC236}">
                <a16:creationId xmlns:a16="http://schemas.microsoft.com/office/drawing/2014/main" id="{99A190F0-2EDD-AB6F-FB95-BCAEEB52D2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772" r="13167" b="19119"/>
          <a:stretch/>
        </p:blipFill>
        <p:spPr>
          <a:xfrm>
            <a:off x="4443360" y="904748"/>
            <a:ext cx="1403320" cy="813413"/>
          </a:xfrm>
          <a:prstGeom prst="rect">
            <a:avLst/>
          </a:prstGeom>
        </p:spPr>
      </p:pic>
      <p:pic>
        <p:nvPicPr>
          <p:cNvPr id="20" name="Picture 19" descr="A room with many black tubes&#10;&#10;Description automatically generated with medium confidence">
            <a:extLst>
              <a:ext uri="{FF2B5EF4-FFF2-40B4-BE49-F238E27FC236}">
                <a16:creationId xmlns:a16="http://schemas.microsoft.com/office/drawing/2014/main" id="{DA17E1A3-CB21-3D1C-D61B-69338AF246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4603" y="900646"/>
            <a:ext cx="1485112" cy="1746230"/>
          </a:xfrm>
          <a:prstGeom prst="rect">
            <a:avLst/>
          </a:prstGeom>
        </p:spPr>
      </p:pic>
      <p:pic>
        <p:nvPicPr>
          <p:cNvPr id="24" name="Picture 23" descr="A machine with wires and yellow tubes&#10;&#10;Description automatically generated">
            <a:extLst>
              <a:ext uri="{FF2B5EF4-FFF2-40B4-BE49-F238E27FC236}">
                <a16:creationId xmlns:a16="http://schemas.microsoft.com/office/drawing/2014/main" id="{94E103D4-ED84-2294-4946-38CE92E951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1023" y="900645"/>
            <a:ext cx="1289237" cy="174623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0512215-07B8-EA0D-7599-397E78273F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1531" y="2866771"/>
            <a:ext cx="2005499" cy="1394534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A96788C-7286-0E0A-2E29-674210CBD084}"/>
              </a:ext>
            </a:extLst>
          </p:cNvPr>
          <p:cNvSpPr txBox="1"/>
          <p:nvPr/>
        </p:nvSpPr>
        <p:spPr>
          <a:xfrm>
            <a:off x="6880672" y="4219145"/>
            <a:ext cx="1824293" cy="34624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825" b="1" dirty="0"/>
              <a:t>dBLM - IC BLM - XSEC - XION</a:t>
            </a:r>
          </a:p>
          <a:p>
            <a:pPr algn="ctr"/>
            <a:r>
              <a:rPr lang="en-GB" sz="825" b="1" dirty="0"/>
              <a:t>comparison</a:t>
            </a:r>
          </a:p>
        </p:txBody>
      </p:sp>
      <p:pic>
        <p:nvPicPr>
          <p:cNvPr id="37" name="Picture 36" descr="A graph showing a flow chart&#10;&#10;Description automatically generated">
            <a:extLst>
              <a:ext uri="{FF2B5EF4-FFF2-40B4-BE49-F238E27FC236}">
                <a16:creationId xmlns:a16="http://schemas.microsoft.com/office/drawing/2014/main" id="{17E9B8CC-CAD1-B635-4D17-5A69FDCB9D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8097" y="2863204"/>
            <a:ext cx="2005499" cy="1380303"/>
          </a:xfrm>
          <a:prstGeom prst="rect">
            <a:avLst/>
          </a:prstGeom>
        </p:spPr>
      </p:pic>
      <p:pic>
        <p:nvPicPr>
          <p:cNvPr id="38" name="Picture 37" descr="A graph of a signal&#10;&#10;Description automatically generated with medium confidence">
            <a:extLst>
              <a:ext uri="{FF2B5EF4-FFF2-40B4-BE49-F238E27FC236}">
                <a16:creationId xmlns:a16="http://schemas.microsoft.com/office/drawing/2014/main" id="{DDE2838A-E60B-6474-3CB6-1249D499F9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6934" y="1744414"/>
            <a:ext cx="1403320" cy="1010543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C9CF8C7F-9AB3-8378-65E0-D16098B29FA8}"/>
              </a:ext>
            </a:extLst>
          </p:cNvPr>
          <p:cNvSpPr txBox="1"/>
          <p:nvPr/>
        </p:nvSpPr>
        <p:spPr>
          <a:xfrm>
            <a:off x="4788193" y="4225818"/>
            <a:ext cx="1903338" cy="33483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788" b="1" dirty="0"/>
              <a:t>dBLM R5 CuOOOO Spill Shape reconstruction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FE9AA05-D426-DE28-A5F8-D26964CD17F0}"/>
              </a:ext>
            </a:extLst>
          </p:cNvPr>
          <p:cNvSpPr txBox="1"/>
          <p:nvPr/>
        </p:nvSpPr>
        <p:spPr>
          <a:xfrm>
            <a:off x="6835844" y="2926174"/>
            <a:ext cx="739722" cy="334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788" b="1" dirty="0"/>
              <a:t>R5 CuOOOO </a:t>
            </a:r>
          </a:p>
        </p:txBody>
      </p:sp>
    </p:spTree>
    <p:extLst>
      <p:ext uri="{BB962C8B-B14F-4D97-AF65-F5344CB8AC3E}">
        <p14:creationId xmlns:p14="http://schemas.microsoft.com/office/powerpoint/2010/main" val="318535860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BB69D-4B79-66F3-6DFF-0BEA2C204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OTR - PMT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0724EC-B2B1-F897-77CB-D4E1EB9C1E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56</a:t>
            </a:fld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F999724-59C6-38FF-95A4-C85D775C93D9}"/>
              </a:ext>
            </a:extLst>
          </p:cNvPr>
          <p:cNvGrpSpPr/>
          <p:nvPr/>
        </p:nvGrpSpPr>
        <p:grpSpPr>
          <a:xfrm>
            <a:off x="2603090" y="383457"/>
            <a:ext cx="2976569" cy="3054623"/>
            <a:chOff x="4895801" y="172799"/>
            <a:chExt cx="4180274" cy="410233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100B1C9-F6C1-0298-226C-8D41B21963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95801" y="172799"/>
              <a:ext cx="4180274" cy="216374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90B7E35-33FF-8495-C153-741A075C07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95801" y="2336548"/>
              <a:ext cx="4180274" cy="1938586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4537EFE-57B1-2CF9-F236-4FA14C819346}"/>
              </a:ext>
            </a:extLst>
          </p:cNvPr>
          <p:cNvSpPr txBox="1"/>
          <p:nvPr/>
        </p:nvSpPr>
        <p:spPr>
          <a:xfrm>
            <a:off x="51139" y="1048256"/>
            <a:ext cx="255195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With present setup</a:t>
            </a:r>
          </a:p>
          <a:p>
            <a:endParaRPr lang="en-US" sz="1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/>
              <a:t>full spill at low rate (few MHz, ideal to see 50-100Hz in one shot)</a:t>
            </a:r>
          </a:p>
          <a:p>
            <a:endParaRPr lang="en-US" sz="1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/>
              <a:t>chunks </a:t>
            </a:r>
          </a:p>
          <a:p>
            <a:pPr marL="550862" lvl="1" indent="-285750">
              <a:buFont typeface="Wingdings" panose="05000000000000000000" pitchFamily="2" charset="2"/>
              <a:buChar char="ü"/>
            </a:pPr>
            <a:r>
              <a:rPr lang="en-US" sz="1400" dirty="0"/>
              <a:t>up to few </a:t>
            </a:r>
            <a:r>
              <a:rPr lang="en-US" sz="1400" dirty="0" err="1"/>
              <a:t>ms</a:t>
            </a:r>
            <a:r>
              <a:rPr lang="en-US" sz="1400" dirty="0"/>
              <a:t> at high rate (e.g. 500-600MHz) to properly sample the 200MHz harmonic </a:t>
            </a:r>
          </a:p>
          <a:p>
            <a:pPr marL="550862" lvl="1" indent="-285750">
              <a:buFont typeface="Wingdings" panose="05000000000000000000" pitchFamily="2" charset="2"/>
              <a:buChar char="ü"/>
            </a:pPr>
            <a:endParaRPr lang="en-US" sz="1400" dirty="0"/>
          </a:p>
          <a:p>
            <a:pPr marL="550862" lvl="1" indent="-285750">
              <a:buFont typeface="Wingdings" panose="05000000000000000000" pitchFamily="2" charset="2"/>
              <a:buChar char="ü"/>
            </a:pPr>
            <a:r>
              <a:rPr lang="en-US" sz="1400" dirty="0"/>
              <a:t>Fractions of </a:t>
            </a:r>
            <a:r>
              <a:rPr lang="en-US" sz="1400" dirty="0" err="1"/>
              <a:t>ms</a:t>
            </a:r>
            <a:r>
              <a:rPr lang="en-US" sz="1400" dirty="0"/>
              <a:t> up to 5 GHz sampling  rate </a:t>
            </a:r>
          </a:p>
          <a:p>
            <a:endParaRPr lang="en-GB" sz="14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A534F68-AD38-C2FE-9473-EF95A2DD6E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9659" y="527786"/>
            <a:ext cx="3484648" cy="275378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42F5FB4-E2D6-7C6B-5B39-2B4C04212A71}"/>
              </a:ext>
            </a:extLst>
          </p:cNvPr>
          <p:cNvSpPr txBox="1"/>
          <p:nvPr/>
        </p:nvSpPr>
        <p:spPr>
          <a:xfrm>
            <a:off x="7241623" y="695786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2"/>
                </a:solidFill>
              </a:rPr>
              <a:t>5 GS/s</a:t>
            </a:r>
            <a:endParaRPr lang="en-GB" b="1" dirty="0">
              <a:solidFill>
                <a:schemeClr val="bg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69A7CE5-4E7A-9395-0DE3-0021F18549A9}"/>
              </a:ext>
            </a:extLst>
          </p:cNvPr>
          <p:cNvSpPr txBox="1"/>
          <p:nvPr/>
        </p:nvSpPr>
        <p:spPr>
          <a:xfrm>
            <a:off x="3667816" y="663520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2"/>
                </a:solidFill>
              </a:rPr>
              <a:t>5 MS/s</a:t>
            </a:r>
            <a:endParaRPr lang="en-GB" b="1" dirty="0">
              <a:solidFill>
                <a:schemeClr val="bg2"/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E0DFE8B-08AB-C105-B39A-29455D70DD92}"/>
              </a:ext>
            </a:extLst>
          </p:cNvPr>
          <p:cNvSpPr/>
          <p:nvPr/>
        </p:nvSpPr>
        <p:spPr>
          <a:xfrm>
            <a:off x="8686800" y="3166805"/>
            <a:ext cx="377507" cy="12951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E8B602-0BDC-21C4-E695-CC5CA708F8D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FR@SE Workshop – SPS Fast Spill Monitors – 13-Feb-24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29931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2788756-08B8-36F4-2234-269BEF4C3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Spill Detectors Locations</a:t>
            </a:r>
            <a:endParaRPr lang="en-GB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E0D24BA-145A-49D5-716E-2AF8AB55CC99}"/>
              </a:ext>
            </a:extLst>
          </p:cNvPr>
          <p:cNvCxnSpPr>
            <a:cxnSpLocks/>
            <a:stCxn id="43" idx="0"/>
          </p:cNvCxnSpPr>
          <p:nvPr/>
        </p:nvCxnSpPr>
        <p:spPr>
          <a:xfrm>
            <a:off x="533043" y="2275366"/>
            <a:ext cx="3875924" cy="5562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4" name="Cube 13">
            <a:extLst>
              <a:ext uri="{FF2B5EF4-FFF2-40B4-BE49-F238E27FC236}">
                <a16:creationId xmlns:a16="http://schemas.microsoft.com/office/drawing/2014/main" id="{FF63F350-D525-A0D4-DED5-AC1C27D22D74}"/>
              </a:ext>
            </a:extLst>
          </p:cNvPr>
          <p:cNvSpPr/>
          <p:nvPr/>
        </p:nvSpPr>
        <p:spPr>
          <a:xfrm>
            <a:off x="6842185" y="3012555"/>
            <a:ext cx="419586" cy="337194"/>
          </a:xfrm>
          <a:prstGeom prst="cub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/>
          </a:p>
          <a:p>
            <a:pPr algn="ctr"/>
            <a:r>
              <a:rPr lang="en-US" sz="1000" dirty="0"/>
              <a:t>T6</a:t>
            </a:r>
          </a:p>
          <a:p>
            <a:pPr algn="ctr"/>
            <a:endParaRPr lang="en-GB" sz="1000" dirty="0"/>
          </a:p>
        </p:txBody>
      </p:sp>
      <p:sp>
        <p:nvSpPr>
          <p:cNvPr id="15" name="Cube 14">
            <a:extLst>
              <a:ext uri="{FF2B5EF4-FFF2-40B4-BE49-F238E27FC236}">
                <a16:creationId xmlns:a16="http://schemas.microsoft.com/office/drawing/2014/main" id="{00345143-A021-3000-D794-BECAE96FE657}"/>
              </a:ext>
            </a:extLst>
          </p:cNvPr>
          <p:cNvSpPr/>
          <p:nvPr/>
        </p:nvSpPr>
        <p:spPr>
          <a:xfrm>
            <a:off x="8320111" y="2996358"/>
            <a:ext cx="419586" cy="337194"/>
          </a:xfrm>
          <a:prstGeom prst="cub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/>
          </a:p>
          <a:p>
            <a:pPr algn="ctr"/>
            <a:r>
              <a:rPr lang="en-US" sz="1000" dirty="0"/>
              <a:t>T4</a:t>
            </a:r>
          </a:p>
          <a:p>
            <a:pPr algn="ctr"/>
            <a:endParaRPr lang="en-GB" sz="1000" dirty="0"/>
          </a:p>
        </p:txBody>
      </p:sp>
      <p:sp>
        <p:nvSpPr>
          <p:cNvPr id="16" name="Cube 15">
            <a:extLst>
              <a:ext uri="{FF2B5EF4-FFF2-40B4-BE49-F238E27FC236}">
                <a16:creationId xmlns:a16="http://schemas.microsoft.com/office/drawing/2014/main" id="{427A0F1F-24BA-7172-EAF2-16CFFC5894DC}"/>
              </a:ext>
            </a:extLst>
          </p:cNvPr>
          <p:cNvSpPr/>
          <p:nvPr/>
        </p:nvSpPr>
        <p:spPr>
          <a:xfrm>
            <a:off x="8528913" y="2112331"/>
            <a:ext cx="419586" cy="337194"/>
          </a:xfrm>
          <a:prstGeom prst="cub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/>
          </a:p>
          <a:p>
            <a:pPr algn="ctr"/>
            <a:r>
              <a:rPr lang="en-US" sz="1000" dirty="0"/>
              <a:t>T2</a:t>
            </a:r>
          </a:p>
          <a:p>
            <a:pPr algn="ctr"/>
            <a:endParaRPr lang="en-GB" sz="1000" dirty="0"/>
          </a:p>
        </p:txBody>
      </p:sp>
      <p:sp>
        <p:nvSpPr>
          <p:cNvPr id="17" name="Cylinder 16">
            <a:extLst>
              <a:ext uri="{FF2B5EF4-FFF2-40B4-BE49-F238E27FC236}">
                <a16:creationId xmlns:a16="http://schemas.microsoft.com/office/drawing/2014/main" id="{4D9C74FA-C14E-8660-3870-CA903429EFC4}"/>
              </a:ext>
            </a:extLst>
          </p:cNvPr>
          <p:cNvSpPr/>
          <p:nvPr/>
        </p:nvSpPr>
        <p:spPr>
          <a:xfrm rot="5400000">
            <a:off x="6349314" y="2071135"/>
            <a:ext cx="235442" cy="419586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Cylinder 17">
            <a:extLst>
              <a:ext uri="{FF2B5EF4-FFF2-40B4-BE49-F238E27FC236}">
                <a16:creationId xmlns:a16="http://schemas.microsoft.com/office/drawing/2014/main" id="{951E8229-01C6-846E-8721-3B1E50D448BF}"/>
              </a:ext>
            </a:extLst>
          </p:cNvPr>
          <p:cNvSpPr/>
          <p:nvPr/>
        </p:nvSpPr>
        <p:spPr>
          <a:xfrm rot="5400000">
            <a:off x="7481434" y="2071135"/>
            <a:ext cx="235442" cy="419586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5B767FD-381E-7894-3393-01D55C2637FE}"/>
              </a:ext>
            </a:extLst>
          </p:cNvPr>
          <p:cNvCxnSpPr>
            <a:cxnSpLocks/>
            <a:stCxn id="17" idx="1"/>
            <a:endCxn id="18" idx="3"/>
          </p:cNvCxnSpPr>
          <p:nvPr/>
        </p:nvCxnSpPr>
        <p:spPr>
          <a:xfrm>
            <a:off x="6676828" y="2280928"/>
            <a:ext cx="712534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2EB9E55-0FA7-BB7C-4CF6-E993B71988C3}"/>
              </a:ext>
            </a:extLst>
          </p:cNvPr>
          <p:cNvCxnSpPr>
            <a:cxnSpLocks/>
          </p:cNvCxnSpPr>
          <p:nvPr/>
        </p:nvCxnSpPr>
        <p:spPr>
          <a:xfrm>
            <a:off x="7808948" y="2300668"/>
            <a:ext cx="712534" cy="0"/>
          </a:xfrm>
          <a:prstGeom prst="line">
            <a:avLst/>
          </a:prstGeom>
          <a:ln>
            <a:solidFill>
              <a:srgbClr val="000000"/>
            </a:solidFill>
            <a:headEnd type="none" w="med" len="med"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EF7BE74-062E-FB24-EF50-EEDC8EC9FE49}"/>
              </a:ext>
            </a:extLst>
          </p:cNvPr>
          <p:cNvCxnSpPr>
            <a:cxnSpLocks/>
            <a:stCxn id="18" idx="4"/>
            <a:endCxn id="15" idx="1"/>
          </p:cNvCxnSpPr>
          <p:nvPr/>
        </p:nvCxnSpPr>
        <p:spPr>
          <a:xfrm>
            <a:off x="7599155" y="2398649"/>
            <a:ext cx="888600" cy="682008"/>
          </a:xfrm>
          <a:prstGeom prst="line">
            <a:avLst/>
          </a:prstGeom>
          <a:ln>
            <a:solidFill>
              <a:srgbClr val="000000"/>
            </a:solidFill>
            <a:headEnd type="none" w="med" len="med"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1A2EEEB-8D0C-E771-3442-D0946C5A23BE}"/>
              </a:ext>
            </a:extLst>
          </p:cNvPr>
          <p:cNvCxnSpPr>
            <a:cxnSpLocks/>
            <a:endCxn id="14" idx="1"/>
          </p:cNvCxnSpPr>
          <p:nvPr/>
        </p:nvCxnSpPr>
        <p:spPr>
          <a:xfrm>
            <a:off x="6458041" y="2412329"/>
            <a:ext cx="551788" cy="684525"/>
          </a:xfrm>
          <a:prstGeom prst="line">
            <a:avLst/>
          </a:prstGeom>
          <a:ln>
            <a:solidFill>
              <a:srgbClr val="000000"/>
            </a:solidFill>
            <a:headEnd type="none" w="med" len="med"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B2DDC4E7-EEFD-F578-EA9F-C66C9E4BA8AD}"/>
              </a:ext>
            </a:extLst>
          </p:cNvPr>
          <p:cNvSpPr txBox="1"/>
          <p:nvPr/>
        </p:nvSpPr>
        <p:spPr>
          <a:xfrm>
            <a:off x="2516083" y="3548363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TT20 Line</a:t>
            </a:r>
            <a:endParaRPr lang="en-GB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FD3F942-AB76-25F0-CD02-72798AA5B191}"/>
              </a:ext>
            </a:extLst>
          </p:cNvPr>
          <p:cNvSpPr txBox="1"/>
          <p:nvPr/>
        </p:nvSpPr>
        <p:spPr>
          <a:xfrm>
            <a:off x="219689" y="1569901"/>
            <a:ext cx="9797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dBLM1,2 </a:t>
            </a:r>
            <a:endParaRPr lang="en-GB" sz="1400" b="1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6CB383F-0559-2C35-696B-700249D8CF3C}"/>
              </a:ext>
            </a:extLst>
          </p:cNvPr>
          <p:cNvSpPr txBox="1"/>
          <p:nvPr/>
        </p:nvSpPr>
        <p:spPr>
          <a:xfrm>
            <a:off x="3066678" y="1560897"/>
            <a:ext cx="16177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dBLM3 @ ~200m</a:t>
            </a:r>
            <a:endParaRPr lang="en-GB" sz="1400" b="1" dirty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8D67F11D-7328-A2F3-6D88-79D7250EF390}"/>
              </a:ext>
            </a:extLst>
          </p:cNvPr>
          <p:cNvCxnSpPr>
            <a:cxnSpLocks/>
          </p:cNvCxnSpPr>
          <p:nvPr/>
        </p:nvCxnSpPr>
        <p:spPr>
          <a:xfrm>
            <a:off x="4501116" y="2275366"/>
            <a:ext cx="1756126" cy="5562"/>
          </a:xfrm>
          <a:prstGeom prst="line">
            <a:avLst/>
          </a:prstGeom>
          <a:ln>
            <a:prstDash val="dash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793D14D9-37F7-0560-A607-04D2B50FDD19}"/>
              </a:ext>
            </a:extLst>
          </p:cNvPr>
          <p:cNvSpPr txBox="1"/>
          <p:nvPr/>
        </p:nvSpPr>
        <p:spPr>
          <a:xfrm>
            <a:off x="3739495" y="3544628"/>
            <a:ext cx="89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~600m</a:t>
            </a:r>
            <a:endParaRPr lang="en-GB" dirty="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FF6A33DD-144E-148D-9503-E8F2CC6A3F46}"/>
              </a:ext>
            </a:extLst>
          </p:cNvPr>
          <p:cNvSpPr/>
          <p:nvPr/>
        </p:nvSpPr>
        <p:spPr>
          <a:xfrm>
            <a:off x="39215" y="2275366"/>
            <a:ext cx="987655" cy="9144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SPS LSS2 </a:t>
            </a:r>
            <a:r>
              <a:rPr lang="en-US" sz="800" dirty="0"/>
              <a:t>(extraction)</a:t>
            </a:r>
            <a:endParaRPr lang="en-GB" sz="800" dirty="0"/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F30CEA10-4C06-C2A2-73D8-7E89D2368063}"/>
              </a:ext>
            </a:extLst>
          </p:cNvPr>
          <p:cNvCxnSpPr>
            <a:cxnSpLocks/>
          </p:cNvCxnSpPr>
          <p:nvPr/>
        </p:nvCxnSpPr>
        <p:spPr>
          <a:xfrm>
            <a:off x="533043" y="3511054"/>
            <a:ext cx="5803962" cy="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F845695E-5B78-FB0E-1340-C58B06F971D1}"/>
              </a:ext>
            </a:extLst>
          </p:cNvPr>
          <p:cNvSpPr txBox="1"/>
          <p:nvPr/>
        </p:nvSpPr>
        <p:spPr>
          <a:xfrm>
            <a:off x="986712" y="1750394"/>
            <a:ext cx="17700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SEM - BSI @ ~60m</a:t>
            </a:r>
            <a:endParaRPr lang="en-GB" sz="1400" b="1" dirty="0">
              <a:solidFill>
                <a:srgbClr val="C00000"/>
              </a:solidFill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24818F1-D914-2690-D432-0D9D6E46AD55}"/>
              </a:ext>
            </a:extLst>
          </p:cNvPr>
          <p:cNvSpPr txBox="1"/>
          <p:nvPr/>
        </p:nvSpPr>
        <p:spPr>
          <a:xfrm>
            <a:off x="2004479" y="2431876"/>
            <a:ext cx="17379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00FF"/>
                </a:solidFill>
              </a:rPr>
              <a:t>OTR-PMT @ ~90m</a:t>
            </a:r>
            <a:endParaRPr lang="en-GB" sz="1400" b="1" dirty="0">
              <a:solidFill>
                <a:srgbClr val="0000FF"/>
              </a:solidFill>
            </a:endParaRP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466C1A39-A8F3-9F7B-F617-FE42CF340C05}"/>
              </a:ext>
            </a:extLst>
          </p:cNvPr>
          <p:cNvCxnSpPr>
            <a:cxnSpLocks/>
          </p:cNvCxnSpPr>
          <p:nvPr/>
        </p:nvCxnSpPr>
        <p:spPr>
          <a:xfrm>
            <a:off x="639712" y="1887328"/>
            <a:ext cx="0" cy="388038"/>
          </a:xfrm>
          <a:prstGeom prst="line">
            <a:avLst/>
          </a:prstGeom>
          <a:ln w="76200">
            <a:solidFill>
              <a:srgbClr val="1E5AA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BE82174-E879-9B32-DD2B-84967E3D5948}"/>
              </a:ext>
            </a:extLst>
          </p:cNvPr>
          <p:cNvCxnSpPr>
            <a:cxnSpLocks/>
          </p:cNvCxnSpPr>
          <p:nvPr/>
        </p:nvCxnSpPr>
        <p:spPr>
          <a:xfrm>
            <a:off x="3875554" y="1887328"/>
            <a:ext cx="0" cy="388038"/>
          </a:xfrm>
          <a:prstGeom prst="line">
            <a:avLst/>
          </a:prstGeom>
          <a:ln w="76200">
            <a:solidFill>
              <a:srgbClr val="1E5AA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707EEE6F-5F2C-FBEA-4A86-48D8BD5FF5FD}"/>
              </a:ext>
            </a:extLst>
          </p:cNvPr>
          <p:cNvCxnSpPr>
            <a:cxnSpLocks/>
          </p:cNvCxnSpPr>
          <p:nvPr/>
        </p:nvCxnSpPr>
        <p:spPr>
          <a:xfrm>
            <a:off x="1761434" y="2095479"/>
            <a:ext cx="0" cy="388038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F0230BDE-DBA9-71AE-5641-5165A9BAE7C6}"/>
              </a:ext>
            </a:extLst>
          </p:cNvPr>
          <p:cNvCxnSpPr>
            <a:cxnSpLocks/>
          </p:cNvCxnSpPr>
          <p:nvPr/>
        </p:nvCxnSpPr>
        <p:spPr>
          <a:xfrm>
            <a:off x="2739631" y="2095479"/>
            <a:ext cx="0" cy="388038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Cylinder 66">
            <a:extLst>
              <a:ext uri="{FF2B5EF4-FFF2-40B4-BE49-F238E27FC236}">
                <a16:creationId xmlns:a16="http://schemas.microsoft.com/office/drawing/2014/main" id="{FFFCFFC1-A5A8-8EC2-C5AC-0A4DC5D4A477}"/>
              </a:ext>
            </a:extLst>
          </p:cNvPr>
          <p:cNvSpPr/>
          <p:nvPr/>
        </p:nvSpPr>
        <p:spPr>
          <a:xfrm rot="5400000">
            <a:off x="6892107" y="1326670"/>
            <a:ext cx="235442" cy="752587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200" dirty="0"/>
              <a:t>Splitters</a:t>
            </a:r>
            <a:endParaRPr lang="en-GB" sz="1200" dirty="0"/>
          </a:p>
        </p:txBody>
      </p:sp>
      <p:sp>
        <p:nvSpPr>
          <p:cNvPr id="68" name="Cube 67">
            <a:extLst>
              <a:ext uri="{FF2B5EF4-FFF2-40B4-BE49-F238E27FC236}">
                <a16:creationId xmlns:a16="http://schemas.microsoft.com/office/drawing/2014/main" id="{BFA8E1C9-FFFA-1F3E-95B7-48D238980B47}"/>
              </a:ext>
            </a:extLst>
          </p:cNvPr>
          <p:cNvSpPr/>
          <p:nvPr/>
        </p:nvSpPr>
        <p:spPr>
          <a:xfrm>
            <a:off x="7468728" y="3711788"/>
            <a:ext cx="1060185" cy="337194"/>
          </a:xfrm>
          <a:prstGeom prst="cub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/>
          </a:p>
          <a:p>
            <a:pPr algn="ctr"/>
            <a:r>
              <a:rPr lang="en-US" sz="1000" dirty="0"/>
              <a:t>Targets</a:t>
            </a:r>
          </a:p>
          <a:p>
            <a:pPr algn="ctr"/>
            <a:endParaRPr lang="en-GB" sz="100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D92B94-793F-B292-CECB-46D18F62AA6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FR@SE Workshop – SPS Fast Spill Monitors – 13-Feb-24 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35274D-3038-D4B7-7712-EE2CD17198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41075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D6282-21A3-8FAA-19B5-B66E54B6C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Spill Monitoring Requirements – DAQ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782909-17D2-46E2-2D58-E09712C527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969237"/>
            <a:ext cx="3884779" cy="689621"/>
          </a:xfrm>
        </p:spPr>
        <p:txBody>
          <a:bodyPr>
            <a:noAutofit/>
          </a:bodyPr>
          <a:lstStyle/>
          <a:p>
            <a:pPr marL="36511" indent="0">
              <a:buNone/>
            </a:pPr>
            <a:r>
              <a:rPr lang="en-US" dirty="0"/>
              <a:t>For NA CONS monitors == current developments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20DD37-51B2-BC7D-29E5-09EC008C96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905F5F-E76E-137D-1CBC-FAC62E86FD1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FR@SE Workshop – SPS Fast Spill Monitors – 13-Feb-24 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665CEC-4B7C-1558-4F29-9324B1A298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975" y="1788653"/>
            <a:ext cx="4213097" cy="23286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A81522-102F-583A-9FCA-D6FF1E0FFE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5848" y="909268"/>
            <a:ext cx="4765592" cy="212863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1273167-F40C-091D-CF49-814135988040}"/>
              </a:ext>
            </a:extLst>
          </p:cNvPr>
          <p:cNvSpPr txBox="1"/>
          <p:nvPr/>
        </p:nvSpPr>
        <p:spPr>
          <a:xfrm>
            <a:off x="6345910" y="796115"/>
            <a:ext cx="27826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accent6"/>
                </a:solidFill>
              </a:rPr>
              <a:t>Fast Mode in Time Domain</a:t>
            </a:r>
            <a:endParaRPr lang="en-GB" sz="1600" b="1" dirty="0">
              <a:solidFill>
                <a:schemeClr val="accent6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255F3EF-20ED-D961-05F0-7ACE682AF8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0297" y="3332433"/>
            <a:ext cx="3816038" cy="143483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A141FBB-0E18-D544-38B4-A47C2DA9269E}"/>
              </a:ext>
            </a:extLst>
          </p:cNvPr>
          <p:cNvSpPr txBox="1"/>
          <p:nvPr/>
        </p:nvSpPr>
        <p:spPr>
          <a:xfrm>
            <a:off x="4470861" y="2952991"/>
            <a:ext cx="4414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accent6"/>
                </a:solidFill>
              </a:rPr>
              <a:t>Slow and Fast Modes in Time Freq. Domain</a:t>
            </a:r>
            <a:endParaRPr lang="en-GB" sz="16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6286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6A7040-7867-E408-7732-C427BA564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114792"/>
            <a:ext cx="8226854" cy="705332"/>
          </a:xfrm>
        </p:spPr>
        <p:txBody>
          <a:bodyPr/>
          <a:lstStyle/>
          <a:p>
            <a:r>
              <a:rPr lang="en-US" dirty="0"/>
              <a:t>CERN SPS Present Spill Monitors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95BB57-D7B6-E5DC-57B5-97005530466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42350" y="4767263"/>
            <a:ext cx="501650" cy="274637"/>
          </a:xfrm>
        </p:spPr>
        <p:txBody>
          <a:bodyPr/>
          <a:lstStyle/>
          <a:p>
            <a:fld id="{17918391-D411-FE40-AAD7-861AE5233E0E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EE1B3A-4AED-A99E-4DE4-24A22B4FAF79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4734371" y="4772025"/>
            <a:ext cx="4409630" cy="273050"/>
          </a:xfrm>
        </p:spPr>
        <p:txBody>
          <a:bodyPr/>
          <a:lstStyle/>
          <a:p>
            <a:r>
              <a:rPr lang="en-US" dirty="0"/>
              <a:t>FR@SE Workshop – SPS Fast Spill Monitors – 13-Feb-24 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D024E8BB-15BB-005D-C00A-6F10A000F4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9938222"/>
              </p:ext>
            </p:extLst>
          </p:nvPr>
        </p:nvGraphicFramePr>
        <p:xfrm>
          <a:off x="457200" y="3125684"/>
          <a:ext cx="6977380" cy="1381760"/>
        </p:xfrm>
        <a:graphic>
          <a:graphicData uri="http://schemas.openxmlformats.org/drawingml/2006/table">
            <a:tbl>
              <a:tblPr>
                <a:tableStyleId>{7DF18680-E054-41AD-8BC1-D1AEF772440D}</a:tableStyleId>
              </a:tblPr>
              <a:tblGrid>
                <a:gridCol w="4584819">
                  <a:extLst>
                    <a:ext uri="{9D8B030D-6E8A-4147-A177-3AD203B41FA5}">
                      <a16:colId xmlns:a16="http://schemas.microsoft.com/office/drawing/2014/main" val="933335504"/>
                    </a:ext>
                  </a:extLst>
                </a:gridCol>
                <a:gridCol w="2392561">
                  <a:extLst>
                    <a:ext uri="{9D8B030D-6E8A-4147-A177-3AD203B41FA5}">
                      <a16:colId xmlns:a16="http://schemas.microsoft.com/office/drawing/2014/main" val="106666977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Secondary Emission Monitor (SEM)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DC        </a:t>
                      </a:r>
                      <a:r>
                        <a:rPr lang="en-US" sz="1800" dirty="0">
                          <a:sym typeface="Wingdings" panose="05000000000000000000" pitchFamily="2" charset="2"/>
                        </a:rPr>
                        <a:t> 1-2 MHz</a:t>
                      </a:r>
                      <a:endParaRPr lang="en-GB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70137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3 x Diamond Beam Loss Monitors (</a:t>
                      </a:r>
                      <a:r>
                        <a:rPr lang="en-US" sz="1800" dirty="0" err="1"/>
                        <a:t>dBLM</a:t>
                      </a:r>
                      <a:r>
                        <a:rPr lang="en-US" sz="18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25 </a:t>
                      </a:r>
                      <a:r>
                        <a:rPr lang="en-US" dirty="0" err="1"/>
                        <a:t>kHZ</a:t>
                      </a:r>
                      <a:r>
                        <a:rPr lang="en-US" dirty="0"/>
                        <a:t>  </a:t>
                      </a:r>
                      <a:r>
                        <a:rPr lang="en-US" dirty="0">
                          <a:sym typeface="Wingdings" panose="05000000000000000000" pitchFamily="2" charset="2"/>
                        </a:rPr>
                        <a:t> 1-2 GHz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9139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Optical Transition Radiation – Photomultiplier Monitor (OTR-PMT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DC        </a:t>
                      </a:r>
                      <a:r>
                        <a:rPr lang="en-US" dirty="0">
                          <a:sym typeface="Wingdings" panose="05000000000000000000" pitchFamily="2" charset="2"/>
                        </a:rPr>
                        <a:t> 200 MHz </a:t>
                      </a:r>
                    </a:p>
                    <a:p>
                      <a:r>
                        <a:rPr lang="en-US" dirty="0">
                          <a:sym typeface="Wingdings" panose="05000000000000000000" pitchFamily="2" charset="2"/>
                        </a:rPr>
                        <a:t>800 MHz +- xx MHz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2521266"/>
                  </a:ext>
                </a:extLst>
              </a:tr>
            </a:tbl>
          </a:graphicData>
        </a:graphic>
      </p:graphicFrame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5AE980C-8C60-4606-69D1-96A76AE7EA79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8F9C6A1-61E3-656E-84FC-F3E77277C8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140" y="56001"/>
            <a:ext cx="8390975" cy="249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5111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6A7040-7867-E408-7732-C427BA564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114792"/>
            <a:ext cx="8226854" cy="705332"/>
          </a:xfrm>
        </p:spPr>
        <p:txBody>
          <a:bodyPr/>
          <a:lstStyle/>
          <a:p>
            <a:r>
              <a:rPr lang="en-US" dirty="0"/>
              <a:t>CERN SPS Present Spill Monitors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AFBB304-9B1A-3DA8-9E3D-3AF7F59815EE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7200" y="2905926"/>
            <a:ext cx="7631085" cy="1463389"/>
          </a:xfrm>
        </p:spPr>
        <p:txBody>
          <a:bodyPr>
            <a:normAutofit fontScale="92500"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000" b="1" dirty="0"/>
              <a:t>Secondary Emission Monitor (SEM)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000" dirty="0">
                <a:solidFill>
                  <a:schemeClr val="accent1"/>
                </a:solidFill>
              </a:rPr>
              <a:t>2 x Diamond Beam Loss Monitors (</a:t>
            </a:r>
            <a:r>
              <a:rPr lang="en-US" sz="2000" dirty="0" err="1">
                <a:solidFill>
                  <a:schemeClr val="accent1"/>
                </a:solidFill>
              </a:rPr>
              <a:t>dBLM</a:t>
            </a:r>
            <a:r>
              <a:rPr lang="en-US" sz="2000" dirty="0">
                <a:solidFill>
                  <a:schemeClr val="accent1"/>
                </a:solidFill>
              </a:rPr>
              <a:t>)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000" dirty="0">
                <a:solidFill>
                  <a:schemeClr val="accent1"/>
                </a:solidFill>
              </a:rPr>
              <a:t>Optical Transition Radiation – Photomultiplier Monitor (OTR-PMT</a:t>
            </a:r>
            <a:r>
              <a:rPr lang="en-US" sz="2000" dirty="0"/>
              <a:t>)</a:t>
            </a:r>
            <a:endParaRPr lang="en-GB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95BB57-D7B6-E5DC-57B5-97005530466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42350" y="4767263"/>
            <a:ext cx="501650" cy="274637"/>
          </a:xfrm>
        </p:spPr>
        <p:txBody>
          <a:bodyPr/>
          <a:lstStyle/>
          <a:p>
            <a:fld id="{17918391-D411-FE40-AAD7-861AE5233E0E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EE1B3A-4AED-A99E-4DE4-24A22B4FAF79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4688379" y="4772025"/>
            <a:ext cx="4455622" cy="273050"/>
          </a:xfrm>
        </p:spPr>
        <p:txBody>
          <a:bodyPr/>
          <a:lstStyle/>
          <a:p>
            <a:r>
              <a:rPr lang="en-US" dirty="0"/>
              <a:t>FR@SE Workshop – SPS Fast Spill Monitors – 13-Feb-24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2ED443-871C-F46F-C713-AA6CEA8B4C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140" y="56001"/>
            <a:ext cx="8390975" cy="249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1187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66">
            <a:extLst>
              <a:ext uri="{FF2B5EF4-FFF2-40B4-BE49-F238E27FC236}">
                <a16:creationId xmlns:a16="http://schemas.microsoft.com/office/drawing/2014/main" id="{50A3370F-51E2-2AE8-186F-1B90DA55F8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3941" y="728168"/>
            <a:ext cx="4907705" cy="18716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741759-9AEB-6D42-0CA6-4C626EAE7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Secondary Emission Monitor (SEM - BSI)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3D5116-2181-2B6D-F55A-9502C07FED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74C91C-4E5D-80C2-9945-645BA38C44C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FR@SE Workshop – SPS Fast Spill Monitors – 13-Feb-24 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43CBEE-3E7B-2EB4-C514-AA93610FCAB4}"/>
              </a:ext>
            </a:extLst>
          </p:cNvPr>
          <p:cNvSpPr txBox="1"/>
          <p:nvPr/>
        </p:nvSpPr>
        <p:spPr>
          <a:xfrm>
            <a:off x="236008" y="904039"/>
            <a:ext cx="353369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SEM BSI = Aluminum foil</a:t>
            </a:r>
          </a:p>
          <a:p>
            <a:r>
              <a:rPr lang="en-US" b="1" dirty="0">
                <a:solidFill>
                  <a:srgbClr val="C00000"/>
                </a:solidFill>
              </a:rPr>
              <a:t>Proton beam </a:t>
            </a:r>
            <a:r>
              <a:rPr lang="en-US" dirty="0"/>
              <a:t>generates </a:t>
            </a:r>
            <a:r>
              <a:rPr lang="en-US" b="1" dirty="0">
                <a:solidFill>
                  <a:srgbClr val="00B050"/>
                </a:solidFill>
              </a:rPr>
              <a:t>Secondary Electrons </a:t>
            </a:r>
            <a:r>
              <a:rPr lang="en-US" dirty="0"/>
              <a:t>, pulled by </a:t>
            </a:r>
            <a:r>
              <a:rPr lang="en-US" b="1" dirty="0"/>
              <a:t>bias (+200V) plates  </a:t>
            </a:r>
            <a:r>
              <a:rPr lang="en-US" dirty="0"/>
              <a:t>to minimize  probability of electrons going back to BSI</a:t>
            </a:r>
          </a:p>
          <a:p>
            <a:endParaRPr lang="en-US" dirty="0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45AA2A7D-5CAE-0BA0-C40B-6D604165B7BC}"/>
              </a:ext>
            </a:extLst>
          </p:cNvPr>
          <p:cNvGrpSpPr/>
          <p:nvPr/>
        </p:nvGrpSpPr>
        <p:grpSpPr>
          <a:xfrm>
            <a:off x="1542231" y="2518407"/>
            <a:ext cx="4581430" cy="2248857"/>
            <a:chOff x="3123561" y="2183001"/>
            <a:chExt cx="4581430" cy="2248857"/>
          </a:xfrm>
        </p:grpSpPr>
        <p:sp>
          <p:nvSpPr>
            <p:cNvPr id="21" name="Circle: Hollow 20">
              <a:extLst>
                <a:ext uri="{FF2B5EF4-FFF2-40B4-BE49-F238E27FC236}">
                  <a16:creationId xmlns:a16="http://schemas.microsoft.com/office/drawing/2014/main" id="{93CAD863-FAD2-E4E8-A493-A98D3EE091DD}"/>
                </a:ext>
              </a:extLst>
            </p:cNvPr>
            <p:cNvSpPr/>
            <p:nvPr/>
          </p:nvSpPr>
          <p:spPr>
            <a:xfrm>
              <a:off x="5284479" y="2183001"/>
              <a:ext cx="1931460" cy="1876281"/>
            </a:xfrm>
            <a:prstGeom prst="donut">
              <a:avLst>
                <a:gd name="adj" fmla="val 36786"/>
              </a:avLst>
            </a:prstGeom>
            <a:scene3d>
              <a:camera prst="orthographicFront">
                <a:rot lat="1800000" lon="3900000" rev="0"/>
              </a:camera>
              <a:lightRig rig="threePt" dir="t"/>
            </a:scene3d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8" name="Cube 17">
              <a:extLst>
                <a:ext uri="{FF2B5EF4-FFF2-40B4-BE49-F238E27FC236}">
                  <a16:creationId xmlns:a16="http://schemas.microsoft.com/office/drawing/2014/main" id="{28FB8BC8-C7CE-500F-D717-A2B0CD214A18}"/>
                </a:ext>
              </a:extLst>
            </p:cNvPr>
            <p:cNvSpPr/>
            <p:nvPr/>
          </p:nvSpPr>
          <p:spPr>
            <a:xfrm>
              <a:off x="4161810" y="2293389"/>
              <a:ext cx="2593570" cy="1980922"/>
            </a:xfrm>
            <a:prstGeom prst="cube">
              <a:avLst>
                <a:gd name="adj" fmla="val 4857"/>
              </a:avLst>
            </a:prstGeom>
            <a:scene3d>
              <a:camera prst="isometricLeftDown">
                <a:rot lat="1800000" lon="390000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2800" b="1" dirty="0">
                  <a:solidFill>
                    <a:schemeClr val="accent6"/>
                  </a:solidFill>
                </a:rPr>
                <a:t>BSI (Ti Plate)</a:t>
              </a:r>
              <a:endParaRPr lang="en-GB" sz="2800" b="1" dirty="0">
                <a:solidFill>
                  <a:schemeClr val="accent6"/>
                </a:solidFill>
              </a:endParaRPr>
            </a:p>
          </p:txBody>
        </p:sp>
        <p:sp>
          <p:nvSpPr>
            <p:cNvPr id="19" name="Circle: Hollow 18">
              <a:extLst>
                <a:ext uri="{FF2B5EF4-FFF2-40B4-BE49-F238E27FC236}">
                  <a16:creationId xmlns:a16="http://schemas.microsoft.com/office/drawing/2014/main" id="{2B4531E3-B74E-BF51-C739-79F44C2E960A}"/>
                </a:ext>
              </a:extLst>
            </p:cNvPr>
            <p:cNvSpPr/>
            <p:nvPr/>
          </p:nvSpPr>
          <p:spPr>
            <a:xfrm>
              <a:off x="3763772" y="2555577"/>
              <a:ext cx="1931460" cy="1876281"/>
            </a:xfrm>
            <a:prstGeom prst="donut">
              <a:avLst>
                <a:gd name="adj" fmla="val 36786"/>
              </a:avLst>
            </a:prstGeom>
            <a:scene3d>
              <a:camera prst="orthographicFront">
                <a:rot lat="1800000" lon="3900000" rev="0"/>
              </a:camera>
              <a:lightRig rig="threePt" dir="t"/>
            </a:scene3d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2" name="Cylinder 21">
              <a:extLst>
                <a:ext uri="{FF2B5EF4-FFF2-40B4-BE49-F238E27FC236}">
                  <a16:creationId xmlns:a16="http://schemas.microsoft.com/office/drawing/2014/main" id="{EE633402-5647-2ABB-F79A-732E24A7B21C}"/>
                </a:ext>
              </a:extLst>
            </p:cNvPr>
            <p:cNvSpPr/>
            <p:nvPr/>
          </p:nvSpPr>
          <p:spPr>
            <a:xfrm rot="4539372">
              <a:off x="3942114" y="2784541"/>
              <a:ext cx="80098" cy="1717204"/>
            </a:xfrm>
            <a:prstGeom prst="can">
              <a:avLst/>
            </a:prstGeom>
            <a:solidFill>
              <a:srgbClr val="C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Cylinder 22">
              <a:extLst>
                <a:ext uri="{FF2B5EF4-FFF2-40B4-BE49-F238E27FC236}">
                  <a16:creationId xmlns:a16="http://schemas.microsoft.com/office/drawing/2014/main" id="{C4A74B7B-5E08-73E2-E8EE-F45196571B0F}"/>
                </a:ext>
              </a:extLst>
            </p:cNvPr>
            <p:cNvSpPr/>
            <p:nvPr/>
          </p:nvSpPr>
          <p:spPr>
            <a:xfrm rot="4539372">
              <a:off x="7106942" y="2289006"/>
              <a:ext cx="80098" cy="1116000"/>
            </a:xfrm>
            <a:prstGeom prst="can">
              <a:avLst/>
            </a:prstGeom>
            <a:solidFill>
              <a:srgbClr val="C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Cylinder 23">
              <a:extLst>
                <a:ext uri="{FF2B5EF4-FFF2-40B4-BE49-F238E27FC236}">
                  <a16:creationId xmlns:a16="http://schemas.microsoft.com/office/drawing/2014/main" id="{6B0AA21F-F1CF-0120-3120-C00B95A7B9F0}"/>
                </a:ext>
              </a:extLst>
            </p:cNvPr>
            <p:cNvSpPr/>
            <p:nvPr/>
          </p:nvSpPr>
          <p:spPr>
            <a:xfrm rot="4539372">
              <a:off x="6122259" y="2940579"/>
              <a:ext cx="80098" cy="324000"/>
            </a:xfrm>
            <a:prstGeom prst="can">
              <a:avLst/>
            </a:prstGeom>
            <a:solidFill>
              <a:srgbClr val="C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Cylinder 24">
              <a:extLst>
                <a:ext uri="{FF2B5EF4-FFF2-40B4-BE49-F238E27FC236}">
                  <a16:creationId xmlns:a16="http://schemas.microsoft.com/office/drawing/2014/main" id="{BD3B479E-9F27-5D38-7991-58C2D836DB93}"/>
                </a:ext>
              </a:extLst>
            </p:cNvPr>
            <p:cNvSpPr/>
            <p:nvPr/>
          </p:nvSpPr>
          <p:spPr>
            <a:xfrm rot="4539372">
              <a:off x="5243954" y="3103186"/>
              <a:ext cx="80098" cy="432000"/>
            </a:xfrm>
            <a:prstGeom prst="can">
              <a:avLst/>
            </a:prstGeom>
            <a:solidFill>
              <a:srgbClr val="C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C0E6F678-412E-2EB4-D4C1-EEA96A2A4EDB}"/>
                </a:ext>
              </a:extLst>
            </p:cNvPr>
            <p:cNvCxnSpPr>
              <a:cxnSpLocks/>
              <a:stCxn id="25" idx="1"/>
            </p:cNvCxnSpPr>
            <p:nvPr/>
          </p:nvCxnSpPr>
          <p:spPr>
            <a:xfrm flipH="1" flipV="1">
              <a:off x="4971391" y="3024046"/>
              <a:ext cx="521879" cy="241628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BBEB4B43-4E50-C4FF-99B4-A72E2A8EF3B1}"/>
                </a:ext>
              </a:extLst>
            </p:cNvPr>
            <p:cNvCxnSpPr>
              <a:cxnSpLocks/>
              <a:stCxn id="25" idx="0"/>
            </p:cNvCxnSpPr>
            <p:nvPr/>
          </p:nvCxnSpPr>
          <p:spPr>
            <a:xfrm flipH="1">
              <a:off x="5123791" y="3270635"/>
              <a:ext cx="350078" cy="408833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43A5A22A-1B12-E15A-172C-5D4051E792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95101" y="2555577"/>
              <a:ext cx="160688" cy="468469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F773A03E-2A7A-86F4-6F5D-2EAA5461601C}"/>
                </a:ext>
              </a:extLst>
            </p:cNvPr>
            <p:cNvCxnSpPr>
              <a:cxnSpLocks/>
              <a:stCxn id="24" idx="3"/>
            </p:cNvCxnSpPr>
            <p:nvPr/>
          </p:nvCxnSpPr>
          <p:spPr>
            <a:xfrm>
              <a:off x="6005358" y="3142713"/>
              <a:ext cx="323822" cy="378253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Arc 44">
              <a:extLst>
                <a:ext uri="{FF2B5EF4-FFF2-40B4-BE49-F238E27FC236}">
                  <a16:creationId xmlns:a16="http://schemas.microsoft.com/office/drawing/2014/main" id="{72FB8241-1152-D4A7-0CEA-2027AD67CCB7}"/>
                </a:ext>
              </a:extLst>
            </p:cNvPr>
            <p:cNvSpPr/>
            <p:nvPr/>
          </p:nvSpPr>
          <p:spPr>
            <a:xfrm>
              <a:off x="4561718" y="2789811"/>
              <a:ext cx="914400" cy="914400"/>
            </a:xfrm>
            <a:prstGeom prst="arc">
              <a:avLst>
                <a:gd name="adj1" fmla="val 14904964"/>
                <a:gd name="adj2" fmla="val 0"/>
              </a:avLst>
            </a:prstGeom>
            <a:ln w="38100">
              <a:solidFill>
                <a:srgbClr val="00B05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Arc 45">
              <a:extLst>
                <a:ext uri="{FF2B5EF4-FFF2-40B4-BE49-F238E27FC236}">
                  <a16:creationId xmlns:a16="http://schemas.microsoft.com/office/drawing/2014/main" id="{86CDA77C-41AF-8D3C-C1CE-DC05FC8A95D8}"/>
                </a:ext>
              </a:extLst>
            </p:cNvPr>
            <p:cNvSpPr/>
            <p:nvPr/>
          </p:nvSpPr>
          <p:spPr>
            <a:xfrm flipV="1">
              <a:off x="4556496" y="2847852"/>
              <a:ext cx="914400" cy="1144223"/>
            </a:xfrm>
            <a:prstGeom prst="arc">
              <a:avLst>
                <a:gd name="adj1" fmla="val 17113202"/>
                <a:gd name="adj2" fmla="val 1070410"/>
              </a:avLst>
            </a:prstGeom>
            <a:ln w="38100">
              <a:solidFill>
                <a:srgbClr val="00B05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Arc 46">
              <a:extLst>
                <a:ext uri="{FF2B5EF4-FFF2-40B4-BE49-F238E27FC236}">
                  <a16:creationId xmlns:a16="http://schemas.microsoft.com/office/drawing/2014/main" id="{C33DBDBA-371D-B5CC-5C5E-12105B4B4239}"/>
                </a:ext>
              </a:extLst>
            </p:cNvPr>
            <p:cNvSpPr/>
            <p:nvPr/>
          </p:nvSpPr>
          <p:spPr>
            <a:xfrm rot="16200000" flipH="1">
              <a:off x="5659207" y="2564207"/>
              <a:ext cx="1163321" cy="491531"/>
            </a:xfrm>
            <a:prstGeom prst="arc">
              <a:avLst>
                <a:gd name="adj1" fmla="val 12157789"/>
                <a:gd name="adj2" fmla="val 19518216"/>
              </a:avLst>
            </a:prstGeom>
            <a:ln w="38100">
              <a:solidFill>
                <a:srgbClr val="00B05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Arc 47">
              <a:extLst>
                <a:ext uri="{FF2B5EF4-FFF2-40B4-BE49-F238E27FC236}">
                  <a16:creationId xmlns:a16="http://schemas.microsoft.com/office/drawing/2014/main" id="{DEA19E67-A859-31EB-3CBE-6E3C243886C4}"/>
                </a:ext>
              </a:extLst>
            </p:cNvPr>
            <p:cNvSpPr/>
            <p:nvPr/>
          </p:nvSpPr>
          <p:spPr>
            <a:xfrm rot="5400000" flipH="1" flipV="1">
              <a:off x="5612969" y="3159806"/>
              <a:ext cx="1127237" cy="342458"/>
            </a:xfrm>
            <a:prstGeom prst="arc">
              <a:avLst>
                <a:gd name="adj1" fmla="val 9804569"/>
                <a:gd name="adj2" fmla="val 18522888"/>
              </a:avLst>
            </a:prstGeom>
            <a:ln w="38100">
              <a:solidFill>
                <a:srgbClr val="00B05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8F10E518-7D93-438B-F721-8B0957DF80C9}"/>
                </a:ext>
              </a:extLst>
            </p:cNvPr>
            <p:cNvSpPr txBox="1"/>
            <p:nvPr/>
          </p:nvSpPr>
          <p:spPr>
            <a:xfrm>
              <a:off x="5277760" y="3662335"/>
              <a:ext cx="5250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B050"/>
                  </a:solidFill>
                </a:rPr>
                <a:t>e- </a:t>
              </a:r>
            </a:p>
          </p:txBody>
        </p: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29CB23B2-E840-1A08-9589-BEC8550E421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96759" y="2628189"/>
              <a:ext cx="741239" cy="181783"/>
            </a:xfrm>
            <a:prstGeom prst="straightConnector1">
              <a:avLst/>
            </a:prstGeom>
            <a:ln w="38100">
              <a:solidFill>
                <a:srgbClr val="C0000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08341D76-C85B-EE12-77DB-AD6C5F19DEDD}"/>
                </a:ext>
              </a:extLst>
            </p:cNvPr>
            <p:cNvSpPr txBox="1"/>
            <p:nvPr/>
          </p:nvSpPr>
          <p:spPr>
            <a:xfrm rot="20694599">
              <a:off x="6809441" y="2320525"/>
              <a:ext cx="6177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</a:rPr>
                <a:t>P+ </a:t>
              </a: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EB9E3EC2-256F-50F4-4FC5-B5BD32522281}"/>
              </a:ext>
            </a:extLst>
          </p:cNvPr>
          <p:cNvSpPr txBox="1"/>
          <p:nvPr/>
        </p:nvSpPr>
        <p:spPr>
          <a:xfrm>
            <a:off x="5642764" y="3434542"/>
            <a:ext cx="33576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Routinely used to </a:t>
            </a:r>
            <a:r>
              <a:rPr lang="en-US" b="1" dirty="0"/>
              <a:t>feedforward</a:t>
            </a:r>
            <a:r>
              <a:rPr lang="en-US" dirty="0"/>
              <a:t> magnet power converters and compensate </a:t>
            </a:r>
            <a:r>
              <a:rPr lang="en-US" b="1" dirty="0"/>
              <a:t>50-100Hz</a:t>
            </a:r>
            <a:r>
              <a:rPr lang="en-US" dirty="0"/>
              <a:t> ripples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275111"/>
      </p:ext>
    </p:extLst>
  </p:cSld>
  <p:clrMapOvr>
    <a:masterClrMapping/>
  </p:clrMapOvr>
</p:sld>
</file>

<file path=ppt/theme/theme1.xml><?xml version="1.0" encoding="utf-8"?>
<a:theme xmlns:a="http://schemas.openxmlformats.org/drawingml/2006/main" name="CERNCorporate16-9">
  <a:themeElements>
    <a:clrScheme name="CERN 1">
      <a:dk1>
        <a:srgbClr val="0055A0"/>
      </a:dk1>
      <a:lt1>
        <a:sysClr val="window" lastClr="FFFFFF"/>
      </a:lt1>
      <a:dk2>
        <a:srgbClr val="0055A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3" id="{4C9C0227-7DF7-42F3-816B-E00F8470D31B}" vid="{6A85E421-69FE-4D2A-B7F6-DEB2B3DAE18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2022_template_FR</Template>
  <TotalTime>80340</TotalTime>
  <Words>4564</Words>
  <Application>Microsoft Office PowerPoint</Application>
  <PresentationFormat>On-screen Show (16:9)</PresentationFormat>
  <Paragraphs>621</Paragraphs>
  <Slides>57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7" baseType="lpstr">
      <vt:lpstr>Arial</vt:lpstr>
      <vt:lpstr>Arial Black</vt:lpstr>
      <vt:lpstr>Calibri</vt:lpstr>
      <vt:lpstr>Corbel</vt:lpstr>
      <vt:lpstr>Courier New</vt:lpstr>
      <vt:lpstr>Roboto</vt:lpstr>
      <vt:lpstr>Symbol</vt:lpstr>
      <vt:lpstr>Verdana</vt:lpstr>
      <vt:lpstr>Wingdings</vt:lpstr>
      <vt:lpstr>CERNCorporate16-9</vt:lpstr>
      <vt:lpstr> Fast Spill Monitoring at the CERN SPS</vt:lpstr>
      <vt:lpstr>CERN SPS for  Fixed Target Experiments</vt:lpstr>
      <vt:lpstr>Spill  Structure and quality</vt:lpstr>
      <vt:lpstr>Spill Quality – Duty Factor</vt:lpstr>
      <vt:lpstr>Spill Monitoring Requirements - General</vt:lpstr>
      <vt:lpstr>Spill Monitoring Requirements – DAQ</vt:lpstr>
      <vt:lpstr>CERN SPS Present Spill Monitors</vt:lpstr>
      <vt:lpstr>CERN SPS Present Spill Monitors</vt:lpstr>
      <vt:lpstr>Secondary Emission Monitor (SEM - BSI)</vt:lpstr>
      <vt:lpstr>Secondary Emission Monitor (SEM)</vt:lpstr>
      <vt:lpstr>CERN SPS Present Spill Monitors</vt:lpstr>
      <vt:lpstr>Diamond Beam Loss Monitors (dBLM)</vt:lpstr>
      <vt:lpstr>dBLM DAQ</vt:lpstr>
      <vt:lpstr>dBLM – Measurement  Example</vt:lpstr>
      <vt:lpstr>CERN SPS Present Spill Monitors</vt:lpstr>
      <vt:lpstr>Optical Transition Radiation (OTR) – Photomultiplier (PMT)</vt:lpstr>
      <vt:lpstr>PMT – OTR DAQ 2022-2023</vt:lpstr>
      <vt:lpstr>OTR – PMT (example with fs=1MHz) </vt:lpstr>
      <vt:lpstr>OTR – PMT (example with fs=625 MHz) </vt:lpstr>
      <vt:lpstr>Comparison between SEM and OTR-PMT systems</vt:lpstr>
      <vt:lpstr>OTR-PMT vs SEM</vt:lpstr>
      <vt:lpstr>OTR-PMT vs SEM</vt:lpstr>
      <vt:lpstr>OTR-PMT system limitations</vt:lpstr>
      <vt:lpstr>OTR-PMT – screen IN vs screen OUT</vt:lpstr>
      <vt:lpstr>OTR-PMT – screen IN vs screen OUT</vt:lpstr>
      <vt:lpstr>OTR-PMT – PMT ageing</vt:lpstr>
      <vt:lpstr>OTR-PMT – Radiation Maps</vt:lpstr>
      <vt:lpstr>OTR-PMT system refurbishment for 2024 run</vt:lpstr>
      <vt:lpstr>OTR-PMT – New Location, New Layout</vt:lpstr>
      <vt:lpstr>New VME DAQ</vt:lpstr>
      <vt:lpstr>DAQ – from Functional to Engineering Specs</vt:lpstr>
      <vt:lpstr>DAQ – Implementation</vt:lpstr>
      <vt:lpstr>PLANS (to go to xx GHz)</vt:lpstr>
      <vt:lpstr>Plans towards xx GHz range (DAQ side)</vt:lpstr>
      <vt:lpstr>Towards xx GHz  (Detector Side)</vt:lpstr>
      <vt:lpstr>Cherenkov detector for proton  Flux Measurement(CpFM) </vt:lpstr>
      <vt:lpstr>Cherenkov detector (CpFM) – Status </vt:lpstr>
      <vt:lpstr>Outlook / General Remarks </vt:lpstr>
      <vt:lpstr>BACKUP / SUPPORT / REFERNECE SLIDES</vt:lpstr>
      <vt:lpstr>Limitations and plans</vt:lpstr>
      <vt:lpstr>Summary (with present implementations)</vt:lpstr>
      <vt:lpstr>OTR - PMT</vt:lpstr>
      <vt:lpstr>OTR – PMT – Fast DAQ studies</vt:lpstr>
      <vt:lpstr>PowerPoint Presentation</vt:lpstr>
      <vt:lpstr>Duty Factor</vt:lpstr>
      <vt:lpstr>Gas Spill Detector @ CERN PS</vt:lpstr>
      <vt:lpstr>dBLM </vt:lpstr>
      <vt:lpstr>OTR - PMT</vt:lpstr>
      <vt:lpstr>Secondary Emission Monitor (SEM - BSI)</vt:lpstr>
      <vt:lpstr>Secondary Emission Monitors (SEM)</vt:lpstr>
      <vt:lpstr>Diamond Beam Loss Monitors (dBLM)</vt:lpstr>
      <vt:lpstr>Diamond BLMs</vt:lpstr>
      <vt:lpstr>Diamond BLMs</vt:lpstr>
      <vt:lpstr>Diamond BLMs</vt:lpstr>
      <vt:lpstr>Spill Shape Reconstruction in the EAST Area </vt:lpstr>
      <vt:lpstr>OTR - PMT</vt:lpstr>
      <vt:lpstr>Spill Detectors Locations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Federico Roncarolo</dc:creator>
  <cp:lastModifiedBy>Federico Roncarolo</cp:lastModifiedBy>
  <cp:revision>312</cp:revision>
  <dcterms:created xsi:type="dcterms:W3CDTF">2022-01-21T14:51:55Z</dcterms:created>
  <dcterms:modified xsi:type="dcterms:W3CDTF">2024-02-13T07:28:52Z</dcterms:modified>
</cp:coreProperties>
</file>