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762" r:id="rId2"/>
    <p:sldId id="757" r:id="rId3"/>
    <p:sldId id="740" r:id="rId4"/>
    <p:sldId id="698" r:id="rId5"/>
    <p:sldId id="413" r:id="rId6"/>
    <p:sldId id="393" r:id="rId7"/>
    <p:sldId id="696" r:id="rId8"/>
    <p:sldId id="396" r:id="rId9"/>
    <p:sldId id="758" r:id="rId10"/>
    <p:sldId id="398" r:id="rId11"/>
    <p:sldId id="399" r:id="rId12"/>
    <p:sldId id="402" r:id="rId13"/>
    <p:sldId id="401" r:id="rId14"/>
    <p:sldId id="404" r:id="rId15"/>
    <p:sldId id="759" r:id="rId16"/>
    <p:sldId id="406" r:id="rId17"/>
    <p:sldId id="751" r:id="rId18"/>
    <p:sldId id="697" r:id="rId19"/>
    <p:sldId id="760" r:id="rId20"/>
    <p:sldId id="756" r:id="rId21"/>
    <p:sldId id="746" r:id="rId22"/>
    <p:sldId id="742" r:id="rId23"/>
    <p:sldId id="761" r:id="rId24"/>
    <p:sldId id="39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2AE"/>
    <a:srgbClr val="4F6128"/>
    <a:srgbClr val="D7E5BE"/>
    <a:srgbClr val="2880B9"/>
    <a:srgbClr val="2963AE"/>
    <a:srgbClr val="E2F0D9"/>
    <a:srgbClr val="2A64AC"/>
    <a:srgbClr val="2B62AC"/>
    <a:srgbClr val="F0D890"/>
    <a:srgbClr val="890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327"/>
  </p:normalViewPr>
  <p:slideViewPr>
    <p:cSldViewPr snapToGrid="0" snapToObjects="1">
      <p:cViewPr varScale="1">
        <p:scale>
          <a:sx n="132" d="100"/>
          <a:sy n="132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43134-603A-F64B-AB4C-F3F176AC3533}" type="datetimeFigureOut">
              <a:rPr lang="en-CH" smtClean="0"/>
              <a:t>11.02.24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F9D79-F310-7A4B-8916-069FBD08E9C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1282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9941-60DC-254C-8A60-72D55310F082}" type="datetime1">
              <a:rPr lang="de-CH" smtClean="0"/>
              <a:t>11.02.24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DD0-59DB-5E4D-91D4-300E8852D1DB}" type="slidenum">
              <a:rPr lang="en-CH" smtClean="0"/>
              <a:t>‹#›</a:t>
            </a:fld>
            <a:endParaRPr lang="en-CH"/>
          </a:p>
        </p:txBody>
      </p:sp>
      <p:grpSp>
        <p:nvGrpSpPr>
          <p:cNvPr id="7" name="Gruppo 29">
            <a:extLst>
              <a:ext uri="{FF2B5EF4-FFF2-40B4-BE49-F238E27FC236}">
                <a16:creationId xmlns:a16="http://schemas.microsoft.com/office/drawing/2014/main" id="{47C37C31-5FE6-1845-A87E-E16E853ACD8B}"/>
              </a:ext>
            </a:extLst>
          </p:cNvPr>
          <p:cNvGrpSpPr/>
          <p:nvPr userDrawn="1"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8" name="Straight Connector 6">
              <a:extLst>
                <a:ext uri="{FF2B5EF4-FFF2-40B4-BE49-F238E27FC236}">
                  <a16:creationId xmlns:a16="http://schemas.microsoft.com/office/drawing/2014/main" id="{E1D65E26-B199-6C4F-8853-86288BBF028E}"/>
                </a:ext>
              </a:extLst>
            </p:cNvPr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Octavio\CERN\cern_logo_white.gif">
              <a:extLst>
                <a:ext uri="{FF2B5EF4-FFF2-40B4-BE49-F238E27FC236}">
                  <a16:creationId xmlns:a16="http://schemas.microsoft.com/office/drawing/2014/main" id="{122D6642-A380-3F4C-8416-D9C9D9803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0" name="Straight Connector 6">
              <a:extLst>
                <a:ext uri="{FF2B5EF4-FFF2-40B4-BE49-F238E27FC236}">
                  <a16:creationId xmlns:a16="http://schemas.microsoft.com/office/drawing/2014/main" id="{E5523D4F-1AF4-434D-9A2C-9F74309D27B9}"/>
                </a:ext>
              </a:extLst>
            </p:cNvPr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247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2FAF-EBD6-D84D-B939-C8EAF6D33F7C}" type="datetime1">
              <a:rPr lang="de-CH" smtClean="0"/>
              <a:t>11.02.24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DD0-59DB-5E4D-91D4-300E8852D1DB}" type="slidenum">
              <a:rPr lang="en-CH" smtClean="0"/>
              <a:t>‹#›</a:t>
            </a:fld>
            <a:endParaRPr lang="en-CH"/>
          </a:p>
        </p:txBody>
      </p:sp>
      <p:grpSp>
        <p:nvGrpSpPr>
          <p:cNvPr id="7" name="Gruppo 29">
            <a:extLst>
              <a:ext uri="{FF2B5EF4-FFF2-40B4-BE49-F238E27FC236}">
                <a16:creationId xmlns:a16="http://schemas.microsoft.com/office/drawing/2014/main" id="{AAB0F8AA-2476-B84B-B81C-B9F208B055B8}"/>
              </a:ext>
            </a:extLst>
          </p:cNvPr>
          <p:cNvGrpSpPr/>
          <p:nvPr userDrawn="1"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8" name="Straight Connector 6">
              <a:extLst>
                <a:ext uri="{FF2B5EF4-FFF2-40B4-BE49-F238E27FC236}">
                  <a16:creationId xmlns:a16="http://schemas.microsoft.com/office/drawing/2014/main" id="{9B645E45-4822-DB48-B237-8F28F0E95C5D}"/>
                </a:ext>
              </a:extLst>
            </p:cNvPr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Octavio\CERN\cern_logo_white.gif">
              <a:extLst>
                <a:ext uri="{FF2B5EF4-FFF2-40B4-BE49-F238E27FC236}">
                  <a16:creationId xmlns:a16="http://schemas.microsoft.com/office/drawing/2014/main" id="{731F43E8-A99B-9F4B-AD96-DE4E930E5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0" name="Straight Connector 6">
              <a:extLst>
                <a:ext uri="{FF2B5EF4-FFF2-40B4-BE49-F238E27FC236}">
                  <a16:creationId xmlns:a16="http://schemas.microsoft.com/office/drawing/2014/main" id="{48FFAA7D-D0A8-6D4E-99F9-5560343B1689}"/>
                </a:ext>
              </a:extLst>
            </p:cNvPr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713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40C4-D65D-9641-8B0C-70049D56C9FA}" type="datetime1">
              <a:rPr lang="de-CH" smtClean="0"/>
              <a:t>11.02.24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DD0-59DB-5E4D-91D4-300E8852D1DB}" type="slidenum">
              <a:rPr lang="en-CH" smtClean="0"/>
              <a:t>‹#›</a:t>
            </a:fld>
            <a:endParaRPr lang="en-CH"/>
          </a:p>
        </p:txBody>
      </p:sp>
      <p:grpSp>
        <p:nvGrpSpPr>
          <p:cNvPr id="7" name="Gruppo 29">
            <a:extLst>
              <a:ext uri="{FF2B5EF4-FFF2-40B4-BE49-F238E27FC236}">
                <a16:creationId xmlns:a16="http://schemas.microsoft.com/office/drawing/2014/main" id="{91933A6D-9F76-F244-B205-A79398D04BED}"/>
              </a:ext>
            </a:extLst>
          </p:cNvPr>
          <p:cNvGrpSpPr/>
          <p:nvPr userDrawn="1"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8" name="Straight Connector 6">
              <a:extLst>
                <a:ext uri="{FF2B5EF4-FFF2-40B4-BE49-F238E27FC236}">
                  <a16:creationId xmlns:a16="http://schemas.microsoft.com/office/drawing/2014/main" id="{CDFC7A11-AC7D-DC43-B5E5-30FEEB414069}"/>
                </a:ext>
              </a:extLst>
            </p:cNvPr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Octavio\CERN\cern_logo_white.gif">
              <a:extLst>
                <a:ext uri="{FF2B5EF4-FFF2-40B4-BE49-F238E27FC236}">
                  <a16:creationId xmlns:a16="http://schemas.microsoft.com/office/drawing/2014/main" id="{16DC4BA3-8FD3-7D44-9F8E-0252E62FC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0" name="Straight Connector 6">
              <a:extLst>
                <a:ext uri="{FF2B5EF4-FFF2-40B4-BE49-F238E27FC236}">
                  <a16:creationId xmlns:a16="http://schemas.microsoft.com/office/drawing/2014/main" id="{D63D9C59-DB6D-E849-A021-DDAC8DF4022C}"/>
                </a:ext>
              </a:extLst>
            </p:cNvPr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641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FD55-C966-BF46-8CBC-D62A7BF99872}" type="datetime1">
              <a:rPr lang="de-CH" smtClean="0"/>
              <a:t>11.02.24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DD0-59DB-5E4D-91D4-300E8852D1DB}" type="slidenum">
              <a:rPr lang="en-CH" smtClean="0"/>
              <a:t>‹#›</a:t>
            </a:fld>
            <a:endParaRPr lang="en-CH"/>
          </a:p>
        </p:txBody>
      </p:sp>
      <p:grpSp>
        <p:nvGrpSpPr>
          <p:cNvPr id="7" name="Gruppo 29">
            <a:extLst>
              <a:ext uri="{FF2B5EF4-FFF2-40B4-BE49-F238E27FC236}">
                <a16:creationId xmlns:a16="http://schemas.microsoft.com/office/drawing/2014/main" id="{7F7B0FA4-BEDA-A848-B43C-51CA77F95BCE}"/>
              </a:ext>
            </a:extLst>
          </p:cNvPr>
          <p:cNvGrpSpPr/>
          <p:nvPr userDrawn="1"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8" name="Straight Connector 6">
              <a:extLst>
                <a:ext uri="{FF2B5EF4-FFF2-40B4-BE49-F238E27FC236}">
                  <a16:creationId xmlns:a16="http://schemas.microsoft.com/office/drawing/2014/main" id="{EE545A81-BF1C-294F-B73D-F81F6CBD44C8}"/>
                </a:ext>
              </a:extLst>
            </p:cNvPr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Octavio\CERN\cern_logo_white.gif">
              <a:extLst>
                <a:ext uri="{FF2B5EF4-FFF2-40B4-BE49-F238E27FC236}">
                  <a16:creationId xmlns:a16="http://schemas.microsoft.com/office/drawing/2014/main" id="{3198DCA0-C633-7343-BA60-386C79B6A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0" name="Straight Connector 6">
              <a:extLst>
                <a:ext uri="{FF2B5EF4-FFF2-40B4-BE49-F238E27FC236}">
                  <a16:creationId xmlns:a16="http://schemas.microsoft.com/office/drawing/2014/main" id="{BC8608A5-CD35-8647-916F-C9D78EED06DB}"/>
                </a:ext>
              </a:extLst>
            </p:cNvPr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194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F60-33DF-D247-9781-2E93A348ECAC}" type="datetime1">
              <a:rPr lang="de-CH" smtClean="0"/>
              <a:t>11.02.24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DD0-59DB-5E4D-91D4-300E8852D1DB}" type="slidenum">
              <a:rPr lang="en-CH" smtClean="0"/>
              <a:t>‹#›</a:t>
            </a:fld>
            <a:endParaRPr lang="en-CH"/>
          </a:p>
        </p:txBody>
      </p:sp>
      <p:grpSp>
        <p:nvGrpSpPr>
          <p:cNvPr id="7" name="Gruppo 29">
            <a:extLst>
              <a:ext uri="{FF2B5EF4-FFF2-40B4-BE49-F238E27FC236}">
                <a16:creationId xmlns:a16="http://schemas.microsoft.com/office/drawing/2014/main" id="{AF191BE0-03D2-C547-A0D2-65C876F5F427}"/>
              </a:ext>
            </a:extLst>
          </p:cNvPr>
          <p:cNvGrpSpPr/>
          <p:nvPr userDrawn="1"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8" name="Straight Connector 6">
              <a:extLst>
                <a:ext uri="{FF2B5EF4-FFF2-40B4-BE49-F238E27FC236}">
                  <a16:creationId xmlns:a16="http://schemas.microsoft.com/office/drawing/2014/main" id="{3361ED4E-4F5B-F942-BC02-447B96349CD0}"/>
                </a:ext>
              </a:extLst>
            </p:cNvPr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Octavio\CERN\cern_logo_white.gif">
              <a:extLst>
                <a:ext uri="{FF2B5EF4-FFF2-40B4-BE49-F238E27FC236}">
                  <a16:creationId xmlns:a16="http://schemas.microsoft.com/office/drawing/2014/main" id="{0370A8F4-2B0B-C543-92F1-C52678408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0" name="Straight Connector 6">
              <a:extLst>
                <a:ext uri="{FF2B5EF4-FFF2-40B4-BE49-F238E27FC236}">
                  <a16:creationId xmlns:a16="http://schemas.microsoft.com/office/drawing/2014/main" id="{58AEC0E4-B390-3745-973E-52F9EB81726B}"/>
                </a:ext>
              </a:extLst>
            </p:cNvPr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035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3A77-BE54-E74B-899E-6F52047A9AF2}" type="datetime1">
              <a:rPr lang="de-CH" smtClean="0"/>
              <a:t>11.02.24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DD0-59DB-5E4D-91D4-300E8852D1DB}" type="slidenum">
              <a:rPr lang="en-CH" smtClean="0"/>
              <a:t>‹#›</a:t>
            </a:fld>
            <a:endParaRPr lang="en-CH"/>
          </a:p>
        </p:txBody>
      </p:sp>
      <p:grpSp>
        <p:nvGrpSpPr>
          <p:cNvPr id="8" name="Gruppo 29">
            <a:extLst>
              <a:ext uri="{FF2B5EF4-FFF2-40B4-BE49-F238E27FC236}">
                <a16:creationId xmlns:a16="http://schemas.microsoft.com/office/drawing/2014/main" id="{65327A13-3299-5C49-A8AD-6B171A22AED5}"/>
              </a:ext>
            </a:extLst>
          </p:cNvPr>
          <p:cNvGrpSpPr/>
          <p:nvPr userDrawn="1"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id="{E8D66A3B-0AF3-9B45-AC9C-72136BC21F0A}"/>
                </a:ext>
              </a:extLst>
            </p:cNvPr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>
              <a:extLst>
                <a:ext uri="{FF2B5EF4-FFF2-40B4-BE49-F238E27FC236}">
                  <a16:creationId xmlns:a16="http://schemas.microsoft.com/office/drawing/2014/main" id="{1AC5220D-9F9C-9A40-823E-EB174E355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>
              <a:extLst>
                <a:ext uri="{FF2B5EF4-FFF2-40B4-BE49-F238E27FC236}">
                  <a16:creationId xmlns:a16="http://schemas.microsoft.com/office/drawing/2014/main" id="{496002FD-7595-BD48-8F51-F591E42BBAC9}"/>
                </a:ext>
              </a:extLst>
            </p:cNvPr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846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BC28-D369-874A-9203-F2894063D02B}" type="datetime1">
              <a:rPr lang="de-CH" smtClean="0"/>
              <a:t>11.02.24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DD0-59DB-5E4D-91D4-300E8852D1DB}" type="slidenum">
              <a:rPr lang="en-CH" smtClean="0"/>
              <a:t>‹#›</a:t>
            </a:fld>
            <a:endParaRPr lang="en-CH"/>
          </a:p>
        </p:txBody>
      </p:sp>
      <p:grpSp>
        <p:nvGrpSpPr>
          <p:cNvPr id="10" name="Gruppo 29">
            <a:extLst>
              <a:ext uri="{FF2B5EF4-FFF2-40B4-BE49-F238E27FC236}">
                <a16:creationId xmlns:a16="http://schemas.microsoft.com/office/drawing/2014/main" id="{E0B49BF0-4B81-CA46-BEF5-3EE08ED4DA0B}"/>
              </a:ext>
            </a:extLst>
          </p:cNvPr>
          <p:cNvGrpSpPr/>
          <p:nvPr userDrawn="1"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>
              <a:extLst>
                <a:ext uri="{FF2B5EF4-FFF2-40B4-BE49-F238E27FC236}">
                  <a16:creationId xmlns:a16="http://schemas.microsoft.com/office/drawing/2014/main" id="{2151CE91-5B82-F447-88E8-6C8C3056824F}"/>
                </a:ext>
              </a:extLst>
            </p:cNvPr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>
              <a:extLst>
                <a:ext uri="{FF2B5EF4-FFF2-40B4-BE49-F238E27FC236}">
                  <a16:creationId xmlns:a16="http://schemas.microsoft.com/office/drawing/2014/main" id="{6B0CB5B4-E522-2942-B7F8-9E5A3208A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3" name="Straight Connector 6">
              <a:extLst>
                <a:ext uri="{FF2B5EF4-FFF2-40B4-BE49-F238E27FC236}">
                  <a16:creationId xmlns:a16="http://schemas.microsoft.com/office/drawing/2014/main" id="{680CDAE7-01D3-FF43-9A02-E5D9794F4B71}"/>
                </a:ext>
              </a:extLst>
            </p:cNvPr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630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9311-736F-5345-AA48-A6E8B75CE4FD}" type="datetime1">
              <a:rPr lang="de-CH" smtClean="0"/>
              <a:t>11.02.24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DD0-59DB-5E4D-91D4-300E8852D1DB}" type="slidenum">
              <a:rPr lang="en-CH" smtClean="0"/>
              <a:t>‹#›</a:t>
            </a:fld>
            <a:endParaRPr lang="en-CH"/>
          </a:p>
        </p:txBody>
      </p:sp>
      <p:grpSp>
        <p:nvGrpSpPr>
          <p:cNvPr id="6" name="Gruppo 29">
            <a:extLst>
              <a:ext uri="{FF2B5EF4-FFF2-40B4-BE49-F238E27FC236}">
                <a16:creationId xmlns:a16="http://schemas.microsoft.com/office/drawing/2014/main" id="{8321C914-30FB-8149-8FE2-200FB60FC131}"/>
              </a:ext>
            </a:extLst>
          </p:cNvPr>
          <p:cNvGrpSpPr/>
          <p:nvPr userDrawn="1"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2E15F7-C3CF-6E4F-882C-29572DC85D5C}"/>
                </a:ext>
              </a:extLst>
            </p:cNvPr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>
              <a:extLst>
                <a:ext uri="{FF2B5EF4-FFF2-40B4-BE49-F238E27FC236}">
                  <a16:creationId xmlns:a16="http://schemas.microsoft.com/office/drawing/2014/main" id="{40E6122D-4E58-794B-99B0-F360ADBF9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id="{00866819-D31F-D14F-9E92-F0F1BB566C86}"/>
                </a:ext>
              </a:extLst>
            </p:cNvPr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71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E152-1937-5444-BCAF-7746C54510A2}" type="datetime1">
              <a:rPr lang="de-CH" smtClean="0"/>
              <a:t>11.02.24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DD0-59DB-5E4D-91D4-300E8852D1DB}" type="slidenum">
              <a:rPr lang="en-CH" smtClean="0"/>
              <a:t>‹#›</a:t>
            </a:fld>
            <a:endParaRPr lang="en-CH"/>
          </a:p>
        </p:txBody>
      </p:sp>
      <p:grpSp>
        <p:nvGrpSpPr>
          <p:cNvPr id="5" name="Gruppo 29">
            <a:extLst>
              <a:ext uri="{FF2B5EF4-FFF2-40B4-BE49-F238E27FC236}">
                <a16:creationId xmlns:a16="http://schemas.microsoft.com/office/drawing/2014/main" id="{74315F69-F71B-3842-81D7-B234CEE32FC4}"/>
              </a:ext>
            </a:extLst>
          </p:cNvPr>
          <p:cNvGrpSpPr/>
          <p:nvPr userDrawn="1"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>
              <a:extLst>
                <a:ext uri="{FF2B5EF4-FFF2-40B4-BE49-F238E27FC236}">
                  <a16:creationId xmlns:a16="http://schemas.microsoft.com/office/drawing/2014/main" id="{A295B22E-1677-0743-BF7C-BDBD99B7F9CC}"/>
                </a:ext>
              </a:extLst>
            </p:cNvPr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 descr="C:\Octavio\CERN\cern_logo_white.gif">
              <a:extLst>
                <a:ext uri="{FF2B5EF4-FFF2-40B4-BE49-F238E27FC236}">
                  <a16:creationId xmlns:a16="http://schemas.microsoft.com/office/drawing/2014/main" id="{206632B5-EAC3-BC4B-8D43-F169875A8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8" name="Straight Connector 6">
              <a:extLst>
                <a:ext uri="{FF2B5EF4-FFF2-40B4-BE49-F238E27FC236}">
                  <a16:creationId xmlns:a16="http://schemas.microsoft.com/office/drawing/2014/main" id="{DA661475-8AF0-274A-AB1E-C64F2769A3C9}"/>
                </a:ext>
              </a:extLst>
            </p:cNvPr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843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491-BA15-8F46-A7D4-E0670E25D32B}" type="datetime1">
              <a:rPr lang="de-CH" smtClean="0"/>
              <a:t>11.02.24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DD0-59DB-5E4D-91D4-300E8852D1DB}" type="slidenum">
              <a:rPr lang="en-CH" smtClean="0"/>
              <a:t>‹#›</a:t>
            </a:fld>
            <a:endParaRPr lang="en-CH"/>
          </a:p>
        </p:txBody>
      </p:sp>
      <p:grpSp>
        <p:nvGrpSpPr>
          <p:cNvPr id="8" name="Gruppo 29">
            <a:extLst>
              <a:ext uri="{FF2B5EF4-FFF2-40B4-BE49-F238E27FC236}">
                <a16:creationId xmlns:a16="http://schemas.microsoft.com/office/drawing/2014/main" id="{A6BA5D57-83DA-B94F-BD3D-713FACD50AF8}"/>
              </a:ext>
            </a:extLst>
          </p:cNvPr>
          <p:cNvGrpSpPr/>
          <p:nvPr userDrawn="1"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id="{870A383D-9FA2-F142-8191-C6C4F34DB61B}"/>
                </a:ext>
              </a:extLst>
            </p:cNvPr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>
              <a:extLst>
                <a:ext uri="{FF2B5EF4-FFF2-40B4-BE49-F238E27FC236}">
                  <a16:creationId xmlns:a16="http://schemas.microsoft.com/office/drawing/2014/main" id="{4A82E0D9-364F-9440-A711-BD6B6A45B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>
              <a:extLst>
                <a:ext uri="{FF2B5EF4-FFF2-40B4-BE49-F238E27FC236}">
                  <a16:creationId xmlns:a16="http://schemas.microsoft.com/office/drawing/2014/main" id="{D215CA81-E9E7-FE4D-9B01-28406B52724F}"/>
                </a:ext>
              </a:extLst>
            </p:cNvPr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93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297B-A857-684D-B9D4-278BB7D3C2D1}" type="datetime1">
              <a:rPr lang="de-CH" smtClean="0"/>
              <a:t>11.02.24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DD0-59DB-5E4D-91D4-300E8852D1DB}" type="slidenum">
              <a:rPr lang="en-CH" smtClean="0"/>
              <a:t>‹#›</a:t>
            </a:fld>
            <a:endParaRPr lang="en-CH"/>
          </a:p>
        </p:txBody>
      </p:sp>
      <p:grpSp>
        <p:nvGrpSpPr>
          <p:cNvPr id="8" name="Gruppo 29">
            <a:extLst>
              <a:ext uri="{FF2B5EF4-FFF2-40B4-BE49-F238E27FC236}">
                <a16:creationId xmlns:a16="http://schemas.microsoft.com/office/drawing/2014/main" id="{D100482C-92BA-0345-8A68-5E0633A1F750}"/>
              </a:ext>
            </a:extLst>
          </p:cNvPr>
          <p:cNvGrpSpPr/>
          <p:nvPr userDrawn="1"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id="{3A368CF9-CA79-654F-BFBB-93D12881CE63}"/>
                </a:ext>
              </a:extLst>
            </p:cNvPr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>
              <a:extLst>
                <a:ext uri="{FF2B5EF4-FFF2-40B4-BE49-F238E27FC236}">
                  <a16:creationId xmlns:a16="http://schemas.microsoft.com/office/drawing/2014/main" id="{6DC1D1D6-9F10-6649-A818-1737BF563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>
              <a:extLst>
                <a:ext uri="{FF2B5EF4-FFF2-40B4-BE49-F238E27FC236}">
                  <a16:creationId xmlns:a16="http://schemas.microsoft.com/office/drawing/2014/main" id="{68706690-85B3-1243-AF27-6A62D718BA5C}"/>
                </a:ext>
              </a:extLst>
            </p:cNvPr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2A63AD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978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B2E4-656B-3043-8DD2-C70AEF015BA0}" type="datetime1">
              <a:rPr lang="de-CH" smtClean="0"/>
              <a:t>11.02.24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BDD0-59DB-5E4D-91D4-300E8852D1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7532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xsuite.web.cern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tos.github.io/xpl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xsuite.web.cern.ch/" TargetMode="External"/><Relationship Id="rId2" Type="http://schemas.openxmlformats.org/officeDocument/2006/relationships/hyperlink" Target="https://github.com/xsuite/slow_extraction_tutoria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ds.cern.ch/record/385378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9A552C-909A-AA49-A2E8-9203927C7592}"/>
              </a:ext>
            </a:extLst>
          </p:cNvPr>
          <p:cNvGrpSpPr/>
          <p:nvPr/>
        </p:nvGrpSpPr>
        <p:grpSpPr>
          <a:xfrm>
            <a:off x="121920" y="2646868"/>
            <a:ext cx="8843257" cy="2685292"/>
            <a:chOff x="121920" y="3176491"/>
            <a:chExt cx="8843257" cy="2685292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A5C4409A-9153-4043-B083-3DD4E8AEC0ED}"/>
                </a:ext>
              </a:extLst>
            </p:cNvPr>
            <p:cNvSpPr txBox="1"/>
            <p:nvPr/>
          </p:nvSpPr>
          <p:spPr>
            <a:xfrm>
              <a:off x="673039" y="3176491"/>
              <a:ext cx="7818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2A63AD"/>
                  </a:solidFill>
                </a:rPr>
                <a:t>An Integrated Beam Physics Simulation Framework</a:t>
              </a:r>
              <a:endParaRPr lang="en-US" sz="2800" dirty="0">
                <a:solidFill>
                  <a:srgbClr val="2A63AD"/>
                </a:solidFill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E89F0927-4AC2-3242-A2F3-7D170EFF88D9}"/>
                </a:ext>
              </a:extLst>
            </p:cNvPr>
            <p:cNvSpPr txBox="1"/>
            <p:nvPr/>
          </p:nvSpPr>
          <p:spPr>
            <a:xfrm>
              <a:off x="121920" y="3892013"/>
              <a:ext cx="8843257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G.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Iadarola</a:t>
              </a:r>
              <a:r>
                <a:rPr lang="en-US" sz="1700" dirty="0">
                  <a:solidFill>
                    <a:schemeClr val="tx2"/>
                  </a:solidFill>
                  <a:latin typeface="Calibri" pitchFamily="34" charset="0"/>
                </a:rPr>
                <a:t>, </a:t>
              </a: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R. De Maria, S.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Łopaciuk</a:t>
              </a: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, </a:t>
              </a:r>
              <a:b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A. Abramov, X.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Buffat</a:t>
              </a: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, D.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Demetriadou</a:t>
              </a: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, L.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Deniau</a:t>
              </a: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, P. Hermes, P.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Kicsiny</a:t>
              </a: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, P.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Kruyt</a:t>
              </a: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, A. Latina, </a:t>
              </a:r>
              <a:b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L.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Mether</a:t>
              </a: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, K.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Paraschou</a:t>
              </a: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, G.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Sterbini</a:t>
              </a: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, F. Van Der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Veken</a:t>
              </a:r>
              <a:r>
                <a:rPr lang="en-US" sz="1700" dirty="0">
                  <a:solidFill>
                    <a:schemeClr val="tx2"/>
                  </a:solidFill>
                  <a:latin typeface="Calibri" pitchFamily="34" charset="0"/>
                </a:rPr>
                <a:t>, CERN, Geneva, Switzerland</a:t>
              </a:r>
            </a:p>
            <a:p>
              <a:pPr algn="ctr">
                <a:spcBef>
                  <a:spcPts val="800"/>
                </a:spcBef>
              </a:pP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P. Belanger</a:t>
              </a:r>
              <a:r>
                <a:rPr lang="en-US" sz="1700" dirty="0">
                  <a:solidFill>
                    <a:schemeClr val="tx2"/>
                  </a:solidFill>
                  <a:latin typeface="Calibri" pitchFamily="34" charset="0"/>
                </a:rPr>
                <a:t>, TRIUMF, Vancouver, Canada</a:t>
              </a:r>
            </a:p>
            <a:p>
              <a:pPr algn="ctr">
                <a:spcBef>
                  <a:spcPts val="800"/>
                </a:spcBef>
              </a:pP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D. Di Croce, T.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Pieloni</a:t>
              </a: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, L. Van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Riesen</a:t>
              </a: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-Haupt, M. Seidel, EPFL, Lausanne</a:t>
              </a:r>
              <a:r>
                <a:rPr lang="en-US" sz="1700" dirty="0">
                  <a:solidFill>
                    <a:schemeClr val="tx2"/>
                  </a:solidFill>
                  <a:latin typeface="Calibri" pitchFamily="34" charset="0"/>
                </a:rPr>
                <a:t>, Switzerland </a:t>
              </a:r>
            </a:p>
            <a:p>
              <a:pPr algn="ctr">
                <a:spcBef>
                  <a:spcPts val="800"/>
                </a:spcBef>
              </a:pPr>
              <a:r>
                <a:rPr lang="en-US" sz="1700" b="1" dirty="0">
                  <a:solidFill>
                    <a:schemeClr val="tx2"/>
                  </a:solidFill>
                  <a:latin typeface="Calibri" pitchFamily="34" charset="0"/>
                </a:rPr>
                <a:t>P. </a:t>
              </a:r>
              <a:r>
                <a:rPr lang="en-US" sz="1700" b="1" dirty="0" err="1">
                  <a:solidFill>
                    <a:schemeClr val="tx2"/>
                  </a:solidFill>
                  <a:latin typeface="Calibri" pitchFamily="34" charset="0"/>
                </a:rPr>
                <a:t>Niedermayer</a:t>
              </a:r>
              <a:r>
                <a:rPr lang="en-US" sz="1700" dirty="0">
                  <a:solidFill>
                    <a:schemeClr val="tx2"/>
                  </a:solidFill>
                  <a:latin typeface="Calibri" pitchFamily="34" charset="0"/>
                </a:rPr>
                <a:t>, GSI, Darmstadt, Germany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DEBF962-3AF1-0814-436A-980476F98A3B}"/>
              </a:ext>
            </a:extLst>
          </p:cNvPr>
          <p:cNvSpPr txBox="1"/>
          <p:nvPr/>
        </p:nvSpPr>
        <p:spPr>
          <a:xfrm>
            <a:off x="2274125" y="6448028"/>
            <a:ext cx="45957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600" dirty="0">
                <a:hlinkClick r:id="rId2"/>
              </a:rPr>
              <a:t>https://xsuite.web.cern.ch</a:t>
            </a:r>
            <a:endParaRPr lang="en-CH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E168A2-9862-63C7-F585-98D33EBB762D}"/>
              </a:ext>
            </a:extLst>
          </p:cNvPr>
          <p:cNvGrpSpPr/>
          <p:nvPr/>
        </p:nvGrpSpPr>
        <p:grpSpPr>
          <a:xfrm>
            <a:off x="2873691" y="5554942"/>
            <a:ext cx="3396618" cy="623791"/>
            <a:chOff x="3021534" y="5565102"/>
            <a:chExt cx="3396618" cy="623791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34AD3ED-BA05-4B4F-40D1-FACA3ED9C96D}"/>
                </a:ext>
              </a:extLst>
            </p:cNvPr>
            <p:cNvSpPr txBox="1"/>
            <p:nvPr/>
          </p:nvSpPr>
          <p:spPr>
            <a:xfrm>
              <a:off x="3021534" y="5730456"/>
              <a:ext cx="271475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 sz="1700" dirty="0">
                  <a:solidFill>
                    <a:schemeClr val="tx2"/>
                  </a:solidFill>
                  <a:latin typeface="Calibri" pitchFamily="34" charset="0"/>
                </a:rPr>
                <a:t>Work supported by: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CC522F-3FCE-8612-C28F-7970531CEA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600"/>
            <a:stretch/>
          </p:blipFill>
          <p:spPr>
            <a:xfrm>
              <a:off x="5349820" y="5565102"/>
              <a:ext cx="1068332" cy="62379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14FD49E-7BEA-F90A-B697-D5FB21F18B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1467" y="639967"/>
            <a:ext cx="2681067" cy="19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97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10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Lattice modelling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63532-7E94-938F-C10D-5B9E908145D5}"/>
              </a:ext>
            </a:extLst>
          </p:cNvPr>
          <p:cNvSpPr txBox="1"/>
          <p:nvPr/>
        </p:nvSpPr>
        <p:spPr>
          <a:xfrm>
            <a:off x="372185" y="1113324"/>
            <a:ext cx="4562115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The </a:t>
            </a:r>
            <a:r>
              <a:rPr lang="en-GB" sz="1700" b="1" dirty="0">
                <a:solidFill>
                  <a:srgbClr val="2962AE"/>
                </a:solidFill>
              </a:rPr>
              <a:t>beam line </a:t>
            </a:r>
            <a:r>
              <a:rPr lang="en-GB" sz="1700" dirty="0">
                <a:solidFill>
                  <a:schemeClr val="tx2"/>
                </a:solidFill>
              </a:rPr>
              <a:t>is represented as a </a:t>
            </a:r>
            <a:r>
              <a:rPr lang="en-GB" sz="1700" b="1" dirty="0">
                <a:solidFill>
                  <a:srgbClr val="2962AE"/>
                </a:solidFill>
              </a:rPr>
              <a:t>sequence of Python objects</a:t>
            </a:r>
            <a:r>
              <a:rPr lang="en-GB" sz="1700" dirty="0">
                <a:solidFill>
                  <a:schemeClr val="tx2"/>
                </a:solidFill>
              </a:rPr>
              <a:t>, each corresponding to an accelerator element or to other physical processes (e.g. magnets, cavities, aperture restrictions, etc.).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Can be </a:t>
            </a:r>
            <a:r>
              <a:rPr lang="en-GB" sz="1700" b="1" dirty="0">
                <a:solidFill>
                  <a:srgbClr val="2962AE"/>
                </a:solidFill>
              </a:rPr>
              <a:t>defined manually </a:t>
            </a:r>
            <a:r>
              <a:rPr lang="en-GB" sz="1700" dirty="0">
                <a:solidFill>
                  <a:schemeClr val="tx2"/>
                </a:solidFill>
              </a:rPr>
              <a:t>or </a:t>
            </a:r>
            <a:r>
              <a:rPr lang="en-GB" sz="1700" b="1" dirty="0">
                <a:solidFill>
                  <a:srgbClr val="2962AE"/>
                </a:solidFill>
              </a:rPr>
              <a:t>imported from MAD-X 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chemeClr val="tx2"/>
                </a:solidFill>
              </a:rPr>
              <a:t>Including </a:t>
            </a:r>
            <a:r>
              <a:rPr lang="en-GB" sz="1700" b="1" dirty="0">
                <a:solidFill>
                  <a:srgbClr val="2962AE"/>
                </a:solidFill>
              </a:rPr>
              <a:t>tilts</a:t>
            </a:r>
            <a:r>
              <a:rPr lang="en-GB" sz="1700" dirty="0">
                <a:solidFill>
                  <a:schemeClr val="tx2"/>
                </a:solidFill>
              </a:rPr>
              <a:t>, </a:t>
            </a:r>
            <a:r>
              <a:rPr lang="en-GB" sz="1700" b="1" dirty="0">
                <a:solidFill>
                  <a:srgbClr val="2962AE"/>
                </a:solidFill>
              </a:rPr>
              <a:t>misalignments</a:t>
            </a:r>
            <a:r>
              <a:rPr lang="en-GB" sz="1700" dirty="0">
                <a:solidFill>
                  <a:schemeClr val="tx2"/>
                </a:solidFill>
              </a:rPr>
              <a:t> and </a:t>
            </a:r>
            <a:r>
              <a:rPr lang="en-GB" sz="1700" b="1" dirty="0">
                <a:solidFill>
                  <a:srgbClr val="2962AE"/>
                </a:solidFill>
              </a:rPr>
              <a:t>multipolar errors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4888F-D805-BFB8-64A5-14432A7A8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081" y="1113324"/>
            <a:ext cx="3474710" cy="3260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6D5AE3-5A14-1330-54C3-603BB6BE51D4}"/>
              </a:ext>
            </a:extLst>
          </p:cNvPr>
          <p:cNvSpPr txBox="1"/>
          <p:nvPr/>
        </p:nvSpPr>
        <p:spPr>
          <a:xfrm>
            <a:off x="89378" y="4486673"/>
            <a:ext cx="891492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</a:rPr>
              <a:t>We provide: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2962AE"/>
                </a:solidFill>
              </a:rPr>
              <a:t>“Thin” lattice integration</a:t>
            </a:r>
            <a:r>
              <a:rPr lang="en-GB" sz="1700" dirty="0">
                <a:solidFill>
                  <a:schemeClr val="tx2"/>
                </a:solidFill>
              </a:rPr>
              <a:t>, largely based on the </a:t>
            </a:r>
            <a:r>
              <a:rPr lang="en-GB" sz="1700" dirty="0" err="1">
                <a:solidFill>
                  <a:schemeClr val="tx2"/>
                </a:solidFill>
              </a:rPr>
              <a:t>Sixtrack</a:t>
            </a:r>
            <a:r>
              <a:rPr lang="en-GB" sz="1700" dirty="0">
                <a:solidFill>
                  <a:schemeClr val="tx2"/>
                </a:solidFill>
              </a:rPr>
              <a:t> and </a:t>
            </a:r>
            <a:r>
              <a:rPr lang="en-GB" sz="1700" dirty="0" err="1">
                <a:solidFill>
                  <a:schemeClr val="tx2"/>
                </a:solidFill>
              </a:rPr>
              <a:t>Sixtracklib</a:t>
            </a:r>
            <a:r>
              <a:rPr lang="en-GB" sz="1700" dirty="0">
                <a:solidFill>
                  <a:schemeClr val="tx2"/>
                </a:solidFill>
              </a:rPr>
              <a:t> experience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2962AE"/>
                </a:solidFill>
              </a:rPr>
              <a:t>“Thick” maps</a:t>
            </a:r>
            <a:r>
              <a:rPr lang="en-GB" sz="1700" dirty="0">
                <a:solidFill>
                  <a:srgbClr val="2962AE"/>
                </a:solidFill>
              </a:rPr>
              <a:t> </a:t>
            </a:r>
            <a:r>
              <a:rPr lang="en-GB" sz="1700" dirty="0">
                <a:solidFill>
                  <a:schemeClr val="tx2"/>
                </a:solidFill>
              </a:rPr>
              <a:t>(more appropriate for small rings) are also made available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2962AE"/>
                </a:solidFill>
              </a:rPr>
              <a:t>Dipole edge effects </a:t>
            </a:r>
            <a:r>
              <a:rPr lang="en-GB" sz="1700" dirty="0">
                <a:solidFill>
                  <a:schemeClr val="tx2"/>
                </a:solidFill>
              </a:rPr>
              <a:t>including </a:t>
            </a:r>
            <a:r>
              <a:rPr lang="en-GB" sz="1700" b="1" dirty="0">
                <a:solidFill>
                  <a:srgbClr val="2962AE"/>
                </a:solidFill>
              </a:rPr>
              <a:t>fringe fields </a:t>
            </a:r>
            <a:r>
              <a:rPr lang="en-GB" sz="1700" dirty="0">
                <a:solidFill>
                  <a:schemeClr val="tx2"/>
                </a:solidFill>
              </a:rPr>
              <a:t>can be </a:t>
            </a:r>
            <a:r>
              <a:rPr lang="en-GB" sz="1700" dirty="0" err="1">
                <a:solidFill>
                  <a:schemeClr val="tx2"/>
                </a:solidFill>
              </a:rPr>
              <a:t>modeled</a:t>
            </a:r>
            <a:r>
              <a:rPr lang="en-GB" sz="1700" dirty="0">
                <a:solidFill>
                  <a:schemeClr val="tx2"/>
                </a:solidFill>
              </a:rPr>
              <a:t> either in their </a:t>
            </a:r>
            <a:r>
              <a:rPr lang="en-GB" sz="1700" b="1" dirty="0">
                <a:solidFill>
                  <a:srgbClr val="2962AE"/>
                </a:solidFill>
              </a:rPr>
              <a:t>linearized form </a:t>
            </a:r>
            <a:r>
              <a:rPr lang="en-GB" sz="1700" dirty="0">
                <a:solidFill>
                  <a:schemeClr val="tx2"/>
                </a:solidFill>
              </a:rPr>
              <a:t>or as </a:t>
            </a:r>
            <a:r>
              <a:rPr lang="en-GB" sz="1700" b="1" dirty="0">
                <a:solidFill>
                  <a:srgbClr val="2962AE"/>
                </a:solidFill>
              </a:rPr>
              <a:t>full non-linear maps </a:t>
            </a:r>
            <a:r>
              <a:rPr lang="en-GB" sz="1700" dirty="0">
                <a:solidFill>
                  <a:schemeClr val="tx2"/>
                </a:solidFill>
              </a:rPr>
              <a:t>(same fringe model as in MAD-NG and PTC). </a:t>
            </a:r>
          </a:p>
          <a:p>
            <a:pPr lvl="1"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  <a:sym typeface="Wingdings" pitchFamily="2" charset="2"/>
              </a:rPr>
              <a:t> Good agreement against PTC found for small rings (tested ELENA, PSB, PS, PIMMS, NIMMS)</a:t>
            </a:r>
            <a:endParaRPr lang="en-GB" sz="17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2D136-288A-2BF9-5C0C-AD60D2E9A2AD}"/>
              </a:ext>
            </a:extLst>
          </p:cNvPr>
          <p:cNvSpPr txBox="1"/>
          <p:nvPr/>
        </p:nvSpPr>
        <p:spPr>
          <a:xfrm>
            <a:off x="5486400" y="623230"/>
            <a:ext cx="3285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500" dirty="0">
                <a:solidFill>
                  <a:schemeClr val="tx2"/>
                </a:solidFill>
              </a:rPr>
              <a:t>Xsuite model of a ring</a:t>
            </a:r>
          </a:p>
          <a:p>
            <a:pPr algn="ctr"/>
            <a:r>
              <a:rPr lang="en-CH" sz="1500" dirty="0">
                <a:solidFill>
                  <a:schemeClr val="tx2"/>
                </a:solidFill>
              </a:rPr>
              <a:t>(represented with the </a:t>
            </a:r>
            <a:r>
              <a:rPr lang="en-CH" sz="1500" dirty="0">
                <a:solidFill>
                  <a:schemeClr val="tx2"/>
                </a:solidFill>
                <a:hlinkClick r:id="rId3"/>
              </a:rPr>
              <a:t>Xplt package</a:t>
            </a:r>
            <a:r>
              <a:rPr lang="en-CH" sz="15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48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11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Single particle tracking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1C23BC-DC39-E592-8724-E959A6F0451E}"/>
              </a:ext>
            </a:extLst>
          </p:cNvPr>
          <p:cNvSpPr txBox="1"/>
          <p:nvPr/>
        </p:nvSpPr>
        <p:spPr>
          <a:xfrm>
            <a:off x="114300" y="1061605"/>
            <a:ext cx="9029700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speed up tracking simulations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Xsuite assembles and compiles a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kernel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(callable from Python)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optimized for the given beamline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specialized for the chosen platform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(CPU or GPU)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700" b="1" dirty="0" err="1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1700" b="1" dirty="0" err="1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cking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speed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found to be</a:t>
            </a:r>
            <a:r>
              <a:rPr lang="en-GB" sz="1700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</a:t>
            </a:r>
            <a:r>
              <a:rPr lang="en-GB" sz="1700" b="1" dirty="0" err="1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Sixtrack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single-core CPU and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two orders of magnitudes faster than that on high-end GPUs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5E10227-9BAE-2E15-3E00-AE6B4E36A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777122"/>
              </p:ext>
            </p:extLst>
          </p:nvPr>
        </p:nvGraphicFramePr>
        <p:xfrm>
          <a:off x="483324" y="3303307"/>
          <a:ext cx="447685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421">
                  <a:extLst>
                    <a:ext uri="{9D8B030D-6E8A-4147-A177-3AD203B41FA5}">
                      <a16:colId xmlns:a16="http://schemas.microsoft.com/office/drawing/2014/main" val="1689385859"/>
                    </a:ext>
                  </a:extLst>
                </a:gridCol>
                <a:gridCol w="1982433">
                  <a:extLst>
                    <a:ext uri="{9D8B030D-6E8A-4147-A177-3AD203B41FA5}">
                      <a16:colId xmlns:a16="http://schemas.microsoft.com/office/drawing/2014/main" val="39212317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H" sz="1500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500" dirty="0"/>
                        <a:t>Computing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684970"/>
                  </a:ext>
                </a:extLst>
              </a:tr>
              <a:tr h="180415">
                <a:tc>
                  <a:txBody>
                    <a:bodyPr/>
                    <a:lstStyle/>
                    <a:p>
                      <a:r>
                        <a:rPr lang="en-CH" sz="1500" b="1" dirty="0"/>
                        <a:t>CPU </a:t>
                      </a:r>
                      <a:r>
                        <a:rPr lang="en-CH" sz="1500" b="0" dirty="0"/>
                        <a:t>(single core)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500" dirty="0"/>
                        <a:t>190 </a:t>
                      </a:r>
                      <a:r>
                        <a:rPr lang="en-CH" sz="1500" b="0" dirty="0">
                          <a:latin typeface="Symbol" pitchFamily="2" charset="2"/>
                        </a:rPr>
                        <a:t>(m</a:t>
                      </a:r>
                      <a:r>
                        <a:rPr lang="en-CH" sz="1500" b="0" dirty="0"/>
                        <a:t>s/part./turn)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016672"/>
                  </a:ext>
                </a:extLst>
              </a:tr>
              <a:tr h="145477">
                <a:tc>
                  <a:txBody>
                    <a:bodyPr/>
                    <a:lstStyle/>
                    <a:p>
                      <a:r>
                        <a:rPr lang="en-CH" sz="1500" b="1" dirty="0"/>
                        <a:t>GPU</a:t>
                      </a:r>
                      <a:r>
                        <a:rPr lang="en-CH" sz="1500" dirty="0"/>
                        <a:t> (NVIDIA V100, cupy)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500" dirty="0"/>
                        <a:t>0.80 </a:t>
                      </a:r>
                      <a:r>
                        <a:rPr lang="en-CH" sz="1500" b="0" dirty="0">
                          <a:latin typeface="Symbol" pitchFamily="2" charset="2"/>
                        </a:rPr>
                        <a:t>(m</a:t>
                      </a:r>
                      <a:r>
                        <a:rPr lang="en-CH" sz="1500" b="0" dirty="0"/>
                        <a:t>s/part./turn)</a:t>
                      </a:r>
                      <a:endParaRPr lang="en-CH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8625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500" b="1" dirty="0"/>
                        <a:t>GPU </a:t>
                      </a:r>
                      <a:r>
                        <a:rPr lang="en-CH" sz="1500" dirty="0"/>
                        <a:t>(NVIDIA V100 pyopencl)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500" dirty="0"/>
                        <a:t>0.85 </a:t>
                      </a:r>
                      <a:r>
                        <a:rPr lang="en-CH" sz="1500" b="0" dirty="0">
                          <a:latin typeface="Symbol" pitchFamily="2" charset="2"/>
                        </a:rPr>
                        <a:t>(m</a:t>
                      </a:r>
                      <a:r>
                        <a:rPr lang="en-CH" sz="1500" b="0" dirty="0"/>
                        <a:t>s/part./turn)</a:t>
                      </a:r>
                      <a:endParaRPr lang="en-CH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01380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C8C4A7C-188A-CA7C-183C-96CCAB370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9"/>
          <a:stretch/>
        </p:blipFill>
        <p:spPr>
          <a:xfrm>
            <a:off x="5487544" y="2678116"/>
            <a:ext cx="3041094" cy="3674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21B716-1AA9-A27F-5523-6B4F7C9709AA}"/>
              </a:ext>
            </a:extLst>
          </p:cNvPr>
          <p:cNvSpPr txBox="1"/>
          <p:nvPr/>
        </p:nvSpPr>
        <p:spPr>
          <a:xfrm>
            <a:off x="483324" y="2959375"/>
            <a:ext cx="4476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600" b="1" dirty="0"/>
              <a:t>Tracking time for a typical LHC simulation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A76C2-C2FA-31D3-9A10-0F80DA4E678A}"/>
              </a:ext>
            </a:extLst>
          </p:cNvPr>
          <p:cNvSpPr txBox="1"/>
          <p:nvPr/>
        </p:nvSpPr>
        <p:spPr>
          <a:xfrm>
            <a:off x="6121400" y="2359584"/>
            <a:ext cx="244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/>
              <a:t>FMA produced wi</a:t>
            </a:r>
            <a:r>
              <a:rPr lang="en-GB" sz="1600" b="1" dirty="0" err="1"/>
              <a:t>th</a:t>
            </a:r>
            <a:r>
              <a:rPr lang="en-CH" sz="1600" b="1" dirty="0"/>
              <a:t> Xsuite</a:t>
            </a:r>
          </a:p>
        </p:txBody>
      </p:sp>
    </p:spTree>
    <p:extLst>
      <p:ext uri="{BB962C8B-B14F-4D97-AF65-F5344CB8AC3E}">
        <p14:creationId xmlns:p14="http://schemas.microsoft.com/office/powerpoint/2010/main" val="347923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12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Twiss module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6F03F1-2633-DFFB-61A5-8F2CAE77FCB9}"/>
              </a:ext>
            </a:extLst>
          </p:cNvPr>
          <p:cNvSpPr txBox="1"/>
          <p:nvPr/>
        </p:nvSpPr>
        <p:spPr>
          <a:xfrm>
            <a:off x="96818" y="1014289"/>
            <a:ext cx="4767282" cy="583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Xsuite Twiss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 can be used to extract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lattice functions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ring or a beamline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calculation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probes the lattice </a:t>
            </a:r>
            <a:r>
              <a:rPr lang="en-GB" sz="1700" b="1" u="sng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simply by tracking particles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losed orbit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obtained by applying a Python root finder on the tracking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Jacobian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matrix obtained by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tracking (central differences)</a:t>
            </a:r>
            <a:endParaRPr lang="en-GB" sz="1700" b="1" dirty="0">
              <a:solidFill>
                <a:srgbClr val="2962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Compute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“Linear Normal Form”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acobian matrix (diagonalization)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Propagate eigenvectors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Obtain fr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eigenvectors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wiss parameters</a:t>
            </a:r>
            <a:r>
              <a:rPr lang="en-GB" sz="1700" b="1" dirty="0">
                <a:solidFill>
                  <a:srgbClr val="2962AE"/>
                </a:solidFill>
                <a:effectLst/>
                <a:latin typeface="TeXGyreTermes"/>
              </a:rPr>
              <a:t>,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dispersion functions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done also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 momentum</a:t>
            </a:r>
            <a:endParaRPr lang="en-GB" sz="1700" b="1" dirty="0">
              <a:solidFill>
                <a:srgbClr val="2962A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approach has two main advantages</a:t>
            </a:r>
            <a:endParaRPr lang="en-GB" sz="17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model included in the tracking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automatically usable in Twiss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Twiss becomes a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powerful diagnostics tool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built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tracking model</a:t>
            </a:r>
            <a:endParaRPr lang="en-GB" sz="17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BBF9D-55F9-B08E-4CB7-9C4A022C7C8C}"/>
              </a:ext>
            </a:extLst>
          </p:cNvPr>
          <p:cNvSpPr txBox="1"/>
          <p:nvPr/>
        </p:nvSpPr>
        <p:spPr>
          <a:xfrm>
            <a:off x="5878286" y="855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36DC55-BD7E-C86F-A29D-B3F0B51A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42" y="578024"/>
            <a:ext cx="4664098" cy="52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ECD116-B00C-4E97-143E-1AF1BD7F932A}"/>
              </a:ext>
            </a:extLst>
          </p:cNvPr>
          <p:cNvSpPr txBox="1"/>
          <p:nvPr/>
        </p:nvSpPr>
        <p:spPr>
          <a:xfrm>
            <a:off x="7611748" y="1224355"/>
            <a:ext cx="1227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H" sz="1400" b="1" dirty="0"/>
              <a:t>HL-LHC optics 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89A7B2E-39A4-6072-2388-5AA5A877309D}"/>
              </a:ext>
            </a:extLst>
          </p:cNvPr>
          <p:cNvSpPr txBox="1">
            <a:spLocks/>
          </p:cNvSpPr>
          <p:nvPr/>
        </p:nvSpPr>
        <p:spPr>
          <a:xfrm>
            <a:off x="6868391" y="62519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12</a:t>
            </a:fld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7E80B-004F-0F8A-2BCA-F69A0FE09E97}"/>
              </a:ext>
            </a:extLst>
          </p:cNvPr>
          <p:cNvSpPr txBox="1"/>
          <p:nvPr/>
        </p:nvSpPr>
        <p:spPr>
          <a:xfrm>
            <a:off x="5211839" y="5683233"/>
            <a:ext cx="19176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compared to MAD-X: </a:t>
            </a:r>
            <a:r>
              <a:rPr lang="en-GB" sz="1400" dirty="0">
                <a:solidFill>
                  <a:schemeClr val="tx2"/>
                </a:solidFill>
                <a:latin typeface="Symbol" pitchFamily="2" charset="2"/>
                <a:cs typeface="Calibri" panose="020F0502020204030204" pitchFamily="34" charset="0"/>
              </a:rPr>
              <a:t>Db / b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&lt;&lt; 10</a:t>
            </a:r>
            <a:r>
              <a:rPr lang="en-GB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</a:t>
            </a:r>
          </a:p>
          <a:p>
            <a:pPr algn="ctr"/>
            <a:r>
              <a:rPr lang="en-GB" sz="14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 time 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very similar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59A37-1E74-9E17-5EC6-43A114F2B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196" y="5621458"/>
            <a:ext cx="1917670" cy="11013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DA8EB5-49D3-BF94-E79C-2287789E34CE}"/>
              </a:ext>
            </a:extLst>
          </p:cNvPr>
          <p:cNvSpPr txBox="1"/>
          <p:nvPr/>
        </p:nvSpPr>
        <p:spPr>
          <a:xfrm rot="20229699">
            <a:off x="8277898" y="6256234"/>
            <a:ext cx="727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200" b="1" dirty="0">
                <a:solidFill>
                  <a:schemeClr val="bg1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84538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13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Dynamic control of beam line parameters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6F03F1-2633-DFFB-61A5-8F2CAE77FCB9}"/>
              </a:ext>
            </a:extLst>
          </p:cNvPr>
          <p:cNvSpPr txBox="1"/>
          <p:nvPr/>
        </p:nvSpPr>
        <p:spPr>
          <a:xfrm>
            <a:off x="146957" y="1468410"/>
            <a:ext cx="5212443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In accelerators often a single</a:t>
            </a:r>
            <a:r>
              <a:rPr lang="en-GB" sz="1700" b="1" dirty="0">
                <a:solidFill>
                  <a:schemeClr val="tx2"/>
                </a:solidFill>
              </a:rPr>
              <a:t> </a:t>
            </a:r>
            <a:r>
              <a:rPr lang="en-GB" sz="1700" b="1" dirty="0">
                <a:solidFill>
                  <a:srgbClr val="2962AE"/>
                </a:solidFill>
              </a:rPr>
              <a:t>high-level parameter </a:t>
            </a:r>
            <a:r>
              <a:rPr lang="en-GB" sz="1700" dirty="0">
                <a:solidFill>
                  <a:schemeClr val="tx2"/>
                </a:solidFill>
              </a:rPr>
              <a:t>can be used to control </a:t>
            </a:r>
            <a:r>
              <a:rPr lang="en-GB" sz="1700" b="1" dirty="0">
                <a:solidFill>
                  <a:srgbClr val="2962AE"/>
                </a:solidFill>
              </a:rPr>
              <a:t>groups of components </a:t>
            </a:r>
            <a:r>
              <a:rPr lang="en-GB" sz="1700" dirty="0">
                <a:solidFill>
                  <a:schemeClr val="tx2"/>
                </a:solidFill>
              </a:rPr>
              <a:t>with complex dependency relations. (e.g. magnets in series, groups of RF cavities, etc.)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The</a:t>
            </a:r>
            <a:r>
              <a:rPr lang="en-GB" sz="1700" b="1" dirty="0">
                <a:solidFill>
                  <a:srgbClr val="2962AE"/>
                </a:solidFill>
              </a:rPr>
              <a:t> </a:t>
            </a:r>
            <a:r>
              <a:rPr lang="en-GB" sz="1700" b="1" dirty="0" err="1">
                <a:solidFill>
                  <a:srgbClr val="2962AE"/>
                </a:solidFill>
              </a:rPr>
              <a:t>Xdeps</a:t>
            </a:r>
            <a:r>
              <a:rPr lang="en-GB" sz="1700" b="1" dirty="0">
                <a:solidFill>
                  <a:srgbClr val="2962AE"/>
                </a:solidFill>
              </a:rPr>
              <a:t> module </a:t>
            </a:r>
            <a:r>
              <a:rPr lang="en-GB" sz="1700" dirty="0">
                <a:solidFill>
                  <a:schemeClr val="tx2"/>
                </a:solidFill>
              </a:rPr>
              <a:t>provides the capability to include such dependencies in the simulation model (as done by MAD-X deferred expressions)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TeXGyreTermes"/>
              </a:rPr>
              <a:t>User can also use </a:t>
            </a:r>
            <a:r>
              <a:rPr lang="en-GB" sz="1700" b="1" dirty="0">
                <a:solidFill>
                  <a:srgbClr val="2962AE"/>
                </a:solidFill>
                <a:latin typeface="TeXGyreTermes"/>
              </a:rPr>
              <a:t>“Time functions”</a:t>
            </a:r>
            <a:r>
              <a:rPr lang="en-GB" sz="1700" dirty="0">
                <a:solidFill>
                  <a:schemeClr val="tx2"/>
                </a:solidFill>
                <a:latin typeface="TeXGyreTermes"/>
              </a:rPr>
              <a:t>, i.e. </a:t>
            </a:r>
            <a:r>
              <a:rPr lang="en-GB" sz="1700" b="1" dirty="0">
                <a:solidFill>
                  <a:srgbClr val="2962AE"/>
                </a:solidFill>
                <a:latin typeface="TeXGyreTermes"/>
              </a:rPr>
              <a:t>time dependent knobs</a:t>
            </a:r>
            <a:r>
              <a:rPr lang="en-GB" sz="1700" dirty="0">
                <a:solidFill>
                  <a:schemeClr val="tx2"/>
                </a:solidFill>
                <a:latin typeface="TeXGyreTermes"/>
              </a:rPr>
              <a:t> that are updated automatically during the simulation </a:t>
            </a:r>
          </a:p>
          <a:p>
            <a:pPr lvl="1"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  <a:latin typeface="TeXGyreTermes"/>
                <a:sym typeface="Wingdings" pitchFamily="2" charset="2"/>
              </a:rPr>
              <a:t> </a:t>
            </a:r>
            <a:r>
              <a:rPr lang="en-GB" sz="1700" u="sng" dirty="0">
                <a:solidFill>
                  <a:schemeClr val="tx2"/>
                </a:solidFill>
                <a:latin typeface="TeXGyreTermes"/>
                <a:sym typeface="Wingdings" pitchFamily="2" charset="2"/>
              </a:rPr>
              <a:t>See tutorial</a:t>
            </a:r>
            <a:endParaRPr lang="en-GB" sz="1700" u="sng" dirty="0">
              <a:solidFill>
                <a:schemeClr val="tx2"/>
              </a:solidFill>
              <a:latin typeface="TeXGyreTermes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ABA2B-FBBF-AF05-273C-3E8B641A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10" y="1278922"/>
            <a:ext cx="3893146" cy="4901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BBF9D-55F9-B08E-4CB7-9C4A022C7C8C}"/>
              </a:ext>
            </a:extLst>
          </p:cNvPr>
          <p:cNvSpPr txBox="1"/>
          <p:nvPr/>
        </p:nvSpPr>
        <p:spPr>
          <a:xfrm>
            <a:off x="5878286" y="855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9C2DD-A8FA-2CE3-4734-5F3194E54432}"/>
              </a:ext>
            </a:extLst>
          </p:cNvPr>
          <p:cNvSpPr txBox="1"/>
          <p:nvPr/>
        </p:nvSpPr>
        <p:spPr>
          <a:xfrm>
            <a:off x="5725392" y="952735"/>
            <a:ext cx="3271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effectLst/>
                <a:latin typeface="TeXGyreTermes"/>
              </a:rPr>
              <a:t>Simulation of a fast orbit bump used for the H</a:t>
            </a:r>
            <a:r>
              <a:rPr lang="en-GB" sz="1400" b="1" baseline="30000" dirty="0">
                <a:solidFill>
                  <a:schemeClr val="tx2"/>
                </a:solidFill>
                <a:effectLst/>
                <a:latin typeface="txsys"/>
              </a:rPr>
              <a:t>−</a:t>
            </a:r>
            <a:r>
              <a:rPr lang="en-GB" sz="1400" b="1" dirty="0">
                <a:solidFill>
                  <a:schemeClr val="tx2"/>
                </a:solidFill>
                <a:effectLst/>
                <a:latin typeface="txsys"/>
              </a:rPr>
              <a:t> </a:t>
            </a:r>
            <a:r>
              <a:rPr lang="en-GB" sz="1400" b="1" dirty="0">
                <a:solidFill>
                  <a:schemeClr val="tx2"/>
                </a:solidFill>
                <a:effectLst/>
                <a:latin typeface="TeXGyreTermes"/>
              </a:rPr>
              <a:t>injection into the CERN PS Booster </a:t>
            </a:r>
            <a:endParaRPr lang="en-GB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14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Optimizer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6F03F1-2633-DFFB-61A5-8F2CAE77FCB9}"/>
              </a:ext>
            </a:extLst>
          </p:cNvPr>
          <p:cNvSpPr txBox="1"/>
          <p:nvPr/>
        </p:nvSpPr>
        <p:spPr>
          <a:xfrm>
            <a:off x="1219200" y="563037"/>
            <a:ext cx="7706591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</a:rPr>
              <a:t>Xsuite provides a </a:t>
            </a:r>
            <a:r>
              <a:rPr lang="en-GB" sz="1700" b="1" dirty="0">
                <a:solidFill>
                  <a:srgbClr val="2962AE"/>
                </a:solidFill>
              </a:rPr>
              <a:t>multi-objective optimizer </a:t>
            </a:r>
            <a:r>
              <a:rPr lang="en-GB" sz="1700" dirty="0">
                <a:solidFill>
                  <a:schemeClr val="tx2"/>
                </a:solidFill>
              </a:rPr>
              <a:t>to "match" model parameters to assigned constraints (e.g. control tunes, chromaticity, build orbit bumps, modify the optics)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Based on the </a:t>
            </a:r>
            <a:r>
              <a:rPr lang="en-GB" sz="1700" b="1" dirty="0">
                <a:solidFill>
                  <a:srgbClr val="2962AE"/>
                </a:solidFill>
              </a:rPr>
              <a:t>extensive experience of MAD-X </a:t>
            </a:r>
            <a:r>
              <a:rPr lang="en-GB" sz="1700" dirty="0">
                <a:solidFill>
                  <a:schemeClr val="tx2"/>
                </a:solidFill>
                <a:sym typeface="Wingdings" pitchFamily="2" charset="2"/>
              </a:rPr>
              <a:t> Uses the </a:t>
            </a:r>
            <a:r>
              <a:rPr lang="en-GB" sz="1700" b="1" dirty="0">
                <a:solidFill>
                  <a:srgbClr val="2962AE"/>
                </a:solidFill>
                <a:sym typeface="Wingdings" pitchFamily="2" charset="2"/>
              </a:rPr>
              <a:t>same optimization algorithm </a:t>
            </a:r>
            <a:r>
              <a:rPr lang="en-GB" sz="1700" dirty="0">
                <a:solidFill>
                  <a:schemeClr val="tx2"/>
                </a:solidFill>
                <a:sym typeface="Wingdings" pitchFamily="2" charset="2"/>
              </a:rPr>
              <a:t>(Jacobian, proven robustness)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The o</a:t>
            </a:r>
            <a:r>
              <a:rPr lang="en-GB" sz="1700" dirty="0">
                <a:solidFill>
                  <a:schemeClr val="tx2"/>
                </a:solidFill>
                <a:effectLst/>
              </a:rPr>
              <a:t>ptimizer can be used to </a:t>
            </a:r>
            <a:r>
              <a:rPr lang="en-GB" sz="1700" b="1" dirty="0">
                <a:solidFill>
                  <a:srgbClr val="2962AE"/>
                </a:solidFill>
                <a:effectLst/>
              </a:rPr>
              <a:t>synthesize knobs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effectLst/>
              </a:rPr>
              <a:t>Interface </a:t>
            </a:r>
            <a:r>
              <a:rPr lang="en-GB" sz="1700" b="1" dirty="0">
                <a:solidFill>
                  <a:srgbClr val="2962AE"/>
                </a:solidFill>
                <a:effectLst/>
              </a:rPr>
              <a:t>designed for usage flexibility</a:t>
            </a:r>
            <a:r>
              <a:rPr lang="en-GB" sz="1700" dirty="0">
                <a:solidFill>
                  <a:schemeClr val="tx2"/>
                </a:solidFill>
              </a:rPr>
              <a:t>.</a:t>
            </a:r>
            <a:r>
              <a:rPr lang="en-GB" sz="1700" dirty="0">
                <a:solidFill>
                  <a:schemeClr val="tx2"/>
                </a:solidFill>
                <a:effectLst/>
              </a:rPr>
              <a:t> User can </a:t>
            </a:r>
            <a:r>
              <a:rPr lang="en-GB" sz="1700" b="1" dirty="0">
                <a:solidFill>
                  <a:srgbClr val="2962AE"/>
                </a:solidFill>
                <a:effectLst/>
              </a:rPr>
              <a:t>intervene in the optimization </a:t>
            </a:r>
            <a:r>
              <a:rPr lang="en-GB" sz="1700" dirty="0">
                <a:solidFill>
                  <a:schemeClr val="tx2"/>
                </a:solidFill>
                <a:effectLst/>
              </a:rPr>
              <a:t>by: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chemeClr val="tx2"/>
                </a:solidFill>
              </a:rPr>
              <a:t>E</a:t>
            </a:r>
            <a:r>
              <a:rPr lang="en-GB" sz="1700" dirty="0">
                <a:solidFill>
                  <a:schemeClr val="tx2"/>
                </a:solidFill>
                <a:effectLst/>
              </a:rPr>
              <a:t>nabling/disabling targets or knobs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chemeClr val="tx2"/>
                </a:solidFill>
              </a:rPr>
              <a:t>R</a:t>
            </a:r>
            <a:r>
              <a:rPr lang="en-GB" sz="1700" dirty="0">
                <a:solidFill>
                  <a:schemeClr val="tx2"/>
                </a:solidFill>
                <a:effectLst/>
              </a:rPr>
              <a:t>olling back optimization steps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chemeClr val="tx2"/>
                </a:solidFill>
              </a:rPr>
              <a:t>C</a:t>
            </a:r>
            <a:r>
              <a:rPr lang="en-GB" sz="1700" dirty="0">
                <a:solidFill>
                  <a:schemeClr val="tx2"/>
                </a:solidFill>
                <a:effectLst/>
              </a:rPr>
              <a:t>hanging knob limits, target values, convergence tolerances, etc.</a:t>
            </a:r>
          </a:p>
          <a:p>
            <a:pPr lvl="1"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GB" sz="1700" u="sng" dirty="0">
                <a:solidFill>
                  <a:schemeClr val="tx2"/>
                </a:solidFill>
                <a:sym typeface="Wingdings" pitchFamily="2" charset="2"/>
              </a:rPr>
              <a:t>See tutorial</a:t>
            </a:r>
            <a:endParaRPr lang="en-GB" sz="1700" u="sng" dirty="0">
              <a:solidFill>
                <a:schemeClr val="tx2"/>
              </a:solidFill>
            </a:endParaRP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GB" sz="1700" dirty="0">
              <a:solidFill>
                <a:schemeClr val="tx2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BBF9D-55F9-B08E-4CB7-9C4A022C7C8C}"/>
              </a:ext>
            </a:extLst>
          </p:cNvPr>
          <p:cNvSpPr txBox="1"/>
          <p:nvPr/>
        </p:nvSpPr>
        <p:spPr>
          <a:xfrm>
            <a:off x="5878286" y="855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EED6A-A39E-6F48-89DC-296B848D0E7A}"/>
              </a:ext>
            </a:extLst>
          </p:cNvPr>
          <p:cNvSpPr txBox="1"/>
          <p:nvPr/>
        </p:nvSpPr>
        <p:spPr>
          <a:xfrm>
            <a:off x="101600" y="4232199"/>
            <a:ext cx="3111500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</a:rPr>
              <a:t>Used for </a:t>
            </a:r>
            <a:r>
              <a:rPr lang="en-GB" sz="1700" b="1" dirty="0">
                <a:solidFill>
                  <a:srgbClr val="2962AE"/>
                </a:solidFill>
              </a:rPr>
              <a:t>optics matching of the LHC and of FCC-</a:t>
            </a:r>
            <a:r>
              <a:rPr lang="en-GB" sz="1700" b="1" dirty="0" err="1">
                <a:solidFill>
                  <a:srgbClr val="2962AE"/>
                </a:solidFill>
              </a:rPr>
              <a:t>ee</a:t>
            </a:r>
            <a:r>
              <a:rPr lang="en-GB" sz="1700" b="1" dirty="0">
                <a:solidFill>
                  <a:srgbClr val="2962AE"/>
                </a:solidFill>
              </a:rPr>
              <a:t> colliders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à"/>
            </a:pPr>
            <a:r>
              <a:rPr lang="en-GB" sz="1700" dirty="0">
                <a:solidFill>
                  <a:schemeClr val="tx2"/>
                </a:solidFill>
              </a:rPr>
              <a:t>Proved capability of handling </a:t>
            </a:r>
            <a:r>
              <a:rPr lang="en-GB" sz="1700" b="1" dirty="0">
                <a:solidFill>
                  <a:srgbClr val="2962AE"/>
                </a:solidFill>
              </a:rPr>
              <a:t>large problems </a:t>
            </a:r>
            <a:r>
              <a:rPr lang="en-GB" sz="1700" dirty="0">
                <a:solidFill>
                  <a:schemeClr val="tx2"/>
                </a:solidFill>
              </a:rPr>
              <a:t>with several constraints and degrees of freedom.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à"/>
            </a:pPr>
            <a:endParaRPr lang="en-GB" sz="1700" dirty="0">
              <a:solidFill>
                <a:schemeClr val="tx2"/>
              </a:solidFill>
            </a:endParaRPr>
          </a:p>
        </p:txBody>
      </p:sp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94BC3B3-85B4-0A8F-D23C-44661C3C9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840" y="4249240"/>
            <a:ext cx="5280891" cy="2608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836FD8-5D14-C08F-B930-227CAF3336A2}"/>
              </a:ext>
            </a:extLst>
          </p:cNvPr>
          <p:cNvSpPr txBox="1"/>
          <p:nvPr/>
        </p:nvSpPr>
        <p:spPr>
          <a:xfrm>
            <a:off x="3237840" y="3902548"/>
            <a:ext cx="5528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400" b="1" dirty="0"/>
              <a:t>Optimized optics for the LHC collimation area (designed with Xsuite)</a:t>
            </a:r>
          </a:p>
        </p:txBody>
      </p:sp>
    </p:spTree>
    <p:extLst>
      <p:ext uri="{BB962C8B-B14F-4D97-AF65-F5344CB8AC3E}">
        <p14:creationId xmlns:p14="http://schemas.microsoft.com/office/powerpoint/2010/main" val="17209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AF453-7296-E64B-929C-C0C2C96EC89A}"/>
              </a:ext>
            </a:extLst>
          </p:cNvPr>
          <p:cNvSpPr txBox="1"/>
          <p:nvPr/>
        </p:nvSpPr>
        <p:spPr>
          <a:xfrm>
            <a:off x="1338580" y="634132"/>
            <a:ext cx="530042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Design goals and constraints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Architecture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Agile development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Lattice modeling, simulation and optimization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Lattice modeling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Single-particle tracking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Dynamic parameter control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Multi-objective optimizer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/>
                </a:solidFill>
              </a:rPr>
              <a:t>Simulation of specific processes</a:t>
            </a:r>
            <a:endParaRPr lang="en-US" sz="1700" dirty="0">
              <a:solidFill>
                <a:schemeClr val="tx2"/>
              </a:solidFill>
            </a:endParaRP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Particle-matter interaction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Synchrotron radiation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Handling of collective effects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The Xsuite community</a:t>
            </a:r>
          </a:p>
        </p:txBody>
      </p:sp>
    </p:spTree>
    <p:extLst>
      <p:ext uri="{BB962C8B-B14F-4D97-AF65-F5344CB8AC3E}">
        <p14:creationId xmlns:p14="http://schemas.microsoft.com/office/powerpoint/2010/main" val="3783454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16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Particle-matter interaction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6F03F1-2633-DFFB-61A5-8F2CAE77FCB9}"/>
              </a:ext>
            </a:extLst>
          </p:cNvPr>
          <p:cNvSpPr txBox="1"/>
          <p:nvPr/>
        </p:nvSpPr>
        <p:spPr>
          <a:xfrm>
            <a:off x="1110010" y="538269"/>
            <a:ext cx="7518400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</a:rPr>
              <a:t>For collimation studies, the </a:t>
            </a:r>
            <a:r>
              <a:rPr lang="en-GB" sz="1700" b="1" dirty="0" err="1">
                <a:solidFill>
                  <a:srgbClr val="2962AE"/>
                </a:solidFill>
              </a:rPr>
              <a:t>Xcoll</a:t>
            </a:r>
            <a:r>
              <a:rPr lang="en-GB" sz="1700" b="1" dirty="0">
                <a:solidFill>
                  <a:srgbClr val="2962AE"/>
                </a:solidFill>
              </a:rPr>
              <a:t> module </a:t>
            </a:r>
            <a:r>
              <a:rPr lang="en-GB" sz="1700" dirty="0">
                <a:solidFill>
                  <a:schemeClr val="tx2"/>
                </a:solidFill>
              </a:rPr>
              <a:t>provides </a:t>
            </a:r>
            <a:r>
              <a:rPr lang="en-GB" sz="1700" b="1" dirty="0">
                <a:solidFill>
                  <a:srgbClr val="2962AE"/>
                </a:solidFill>
              </a:rPr>
              <a:t>three engines </a:t>
            </a:r>
            <a:r>
              <a:rPr lang="en-GB" sz="1700" dirty="0">
                <a:solidFill>
                  <a:schemeClr val="tx2"/>
                </a:solidFill>
              </a:rPr>
              <a:t>to simulate </a:t>
            </a:r>
            <a:r>
              <a:rPr lang="en-GB" sz="1700" b="1" dirty="0">
                <a:solidFill>
                  <a:srgbClr val="2962AE"/>
                </a:solidFill>
              </a:rPr>
              <a:t>particle-matter interactions:</a:t>
            </a:r>
            <a:endParaRPr lang="en-GB" sz="17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The </a:t>
            </a:r>
            <a:r>
              <a:rPr lang="en-GB" sz="1700" b="1" dirty="0">
                <a:solidFill>
                  <a:srgbClr val="2962AE"/>
                </a:solidFill>
              </a:rPr>
              <a:t>“Everest” engine </a:t>
            </a:r>
            <a:r>
              <a:rPr lang="en-GB" sz="1700" dirty="0">
                <a:solidFill>
                  <a:schemeClr val="tx2"/>
                </a:solidFill>
              </a:rPr>
              <a:t>embedded in </a:t>
            </a:r>
            <a:r>
              <a:rPr lang="en-GB" sz="1700" dirty="0" err="1">
                <a:solidFill>
                  <a:schemeClr val="tx2"/>
                </a:solidFill>
              </a:rPr>
              <a:t>Xcoll</a:t>
            </a:r>
            <a:r>
              <a:rPr lang="en-GB" sz="1700" dirty="0">
                <a:solidFill>
                  <a:schemeClr val="tx2"/>
                </a:solidFill>
              </a:rPr>
              <a:t> (evolution of K2 module from </a:t>
            </a:r>
            <a:r>
              <a:rPr lang="en-GB" sz="1700" dirty="0" err="1">
                <a:solidFill>
                  <a:schemeClr val="tx2"/>
                </a:solidFill>
              </a:rPr>
              <a:t>Sixtrack</a:t>
            </a:r>
            <a:r>
              <a:rPr lang="en-GB" sz="1700" dirty="0">
                <a:solidFill>
                  <a:schemeClr val="tx2"/>
                </a:solidFill>
              </a:rPr>
              <a:t>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The </a:t>
            </a:r>
            <a:r>
              <a:rPr lang="en-GB" sz="1700" b="1" dirty="0">
                <a:solidFill>
                  <a:srgbClr val="2962AE"/>
                </a:solidFill>
              </a:rPr>
              <a:t>“</a:t>
            </a:r>
            <a:r>
              <a:rPr lang="en-GB" sz="1700" b="1" dirty="0" err="1">
                <a:solidFill>
                  <a:srgbClr val="2962AE"/>
                </a:solidFill>
              </a:rPr>
              <a:t>Geant</a:t>
            </a:r>
            <a:r>
              <a:rPr lang="en-GB" sz="1700" b="1" dirty="0">
                <a:solidFill>
                  <a:srgbClr val="2962AE"/>
                </a:solidFill>
              </a:rPr>
              <a:t> 4” engine</a:t>
            </a:r>
            <a:r>
              <a:rPr lang="en-GB" sz="1700" dirty="0">
                <a:solidFill>
                  <a:schemeClr val="tx2"/>
                </a:solidFill>
              </a:rPr>
              <a:t>, based on an </a:t>
            </a:r>
            <a:r>
              <a:rPr lang="en-GB" sz="1700" b="1" dirty="0">
                <a:solidFill>
                  <a:srgbClr val="2962AE"/>
                </a:solidFill>
              </a:rPr>
              <a:t>interface Xsuite-BDSIM-Geant4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The </a:t>
            </a:r>
            <a:r>
              <a:rPr lang="en-GB" sz="1700" b="1" dirty="0">
                <a:solidFill>
                  <a:srgbClr val="2962AE"/>
                </a:solidFill>
              </a:rPr>
              <a:t>“FLUKA” engine</a:t>
            </a:r>
            <a:r>
              <a:rPr lang="en-GB" sz="1700" dirty="0">
                <a:solidFill>
                  <a:schemeClr val="tx2"/>
                </a:solidFill>
              </a:rPr>
              <a:t>, based on an interface with the </a:t>
            </a:r>
            <a:r>
              <a:rPr lang="en-GB" sz="1700" b="1" dirty="0">
                <a:solidFill>
                  <a:srgbClr val="2962AE"/>
                </a:solidFill>
              </a:rPr>
              <a:t>FLUKA</a:t>
            </a:r>
            <a:r>
              <a:rPr lang="en-GB" sz="1700" dirty="0">
                <a:solidFill>
                  <a:schemeClr val="tx2"/>
                </a:solidFill>
              </a:rPr>
              <a:t> Monte Carlo code</a:t>
            </a:r>
          </a:p>
          <a:p>
            <a:pPr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</a:rPr>
              <a:t>To support collimation studies, Xsuite provides: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Tools to </a:t>
            </a:r>
            <a:r>
              <a:rPr lang="en-GB" sz="1700" b="1" dirty="0">
                <a:solidFill>
                  <a:srgbClr val="2962AE"/>
                </a:solidFill>
              </a:rPr>
              <a:t>automatically install and set collimators </a:t>
            </a:r>
            <a:r>
              <a:rPr lang="en-GB" sz="1700" dirty="0">
                <a:solidFill>
                  <a:schemeClr val="tx2"/>
                </a:solidFill>
              </a:rPr>
              <a:t>in the simulation model</a:t>
            </a:r>
            <a:endParaRPr lang="en-GB" sz="1700" b="1" dirty="0">
              <a:solidFill>
                <a:srgbClr val="2962AE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Support for </a:t>
            </a:r>
            <a:r>
              <a:rPr lang="en-GB" sz="1700" b="1" dirty="0">
                <a:solidFill>
                  <a:srgbClr val="2962AE"/>
                </a:solidFill>
              </a:rPr>
              <a:t>complex aperture modelling </a:t>
            </a:r>
            <a:r>
              <a:rPr lang="en-GB" sz="1700" dirty="0">
                <a:solidFill>
                  <a:schemeClr val="tx2"/>
                </a:solidFill>
              </a:rPr>
              <a:t>and </a:t>
            </a:r>
            <a:r>
              <a:rPr lang="en-GB" sz="1700" b="1" dirty="0">
                <a:solidFill>
                  <a:srgbClr val="2962AE"/>
                </a:solidFill>
              </a:rPr>
              <a:t>accurate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b="1" dirty="0">
                <a:solidFill>
                  <a:srgbClr val="2962AE"/>
                </a:solidFill>
              </a:rPr>
              <a:t>localization of the lost particles along </a:t>
            </a:r>
            <a:r>
              <a:rPr lang="en-GB" sz="1700" dirty="0">
                <a:solidFill>
                  <a:schemeClr val="tx2"/>
                </a:solidFill>
              </a:rPr>
              <a:t>the beam line (typically within 1-10 cm)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BBF9D-55F9-B08E-4CB7-9C4A022C7C8C}"/>
              </a:ext>
            </a:extLst>
          </p:cNvPr>
          <p:cNvSpPr txBox="1"/>
          <p:nvPr/>
        </p:nvSpPr>
        <p:spPr>
          <a:xfrm>
            <a:off x="5878286" y="855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pic>
        <p:nvPicPr>
          <p:cNvPr id="4" name="Picture 3" descr="A graph of a spiraling graph&#10;&#10;Description automatically generated with medium confidence">
            <a:extLst>
              <a:ext uri="{FF2B5EF4-FFF2-40B4-BE49-F238E27FC236}">
                <a16:creationId xmlns:a16="http://schemas.microsoft.com/office/drawing/2014/main" id="{23503073-E262-3A99-1518-0C04AD3FF9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9750" y="3429000"/>
            <a:ext cx="4755450" cy="3566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5CEC4-8B04-8B60-3C9D-7EDF6363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4" y="3951302"/>
            <a:ext cx="4325693" cy="28441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75641C-3FF2-02E9-CBF8-E05A7F2F9A74}"/>
              </a:ext>
            </a:extLst>
          </p:cNvPr>
          <p:cNvSpPr txBox="1"/>
          <p:nvPr/>
        </p:nvSpPr>
        <p:spPr>
          <a:xfrm>
            <a:off x="304800" y="3719725"/>
            <a:ext cx="4503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Particle deflection from a bent crystal (Everest engine)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576388-F32A-A7FE-1A85-1027FB375C10}"/>
              </a:ext>
            </a:extLst>
          </p:cNvPr>
          <p:cNvSpPr txBox="1"/>
          <p:nvPr/>
        </p:nvSpPr>
        <p:spPr>
          <a:xfrm>
            <a:off x="4745925" y="3719725"/>
            <a:ext cx="2264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Localization of lost particles </a:t>
            </a:r>
            <a:r>
              <a:rPr lang="en-GB" sz="1400" dirty="0"/>
              <a:t>along a beam pipe with changing cross section</a:t>
            </a:r>
          </a:p>
        </p:txBody>
      </p:sp>
    </p:spTree>
    <p:extLst>
      <p:ext uri="{BB962C8B-B14F-4D97-AF65-F5344CB8AC3E}">
        <p14:creationId xmlns:p14="http://schemas.microsoft.com/office/powerpoint/2010/main" val="10015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17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Synchrotron radiation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6F03F1-2633-DFFB-61A5-8F2CAE77FCB9}"/>
              </a:ext>
            </a:extLst>
          </p:cNvPr>
          <p:cNvSpPr txBox="1"/>
          <p:nvPr/>
        </p:nvSpPr>
        <p:spPr>
          <a:xfrm>
            <a:off x="294408" y="1353862"/>
            <a:ext cx="5395191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</a:rPr>
              <a:t>The effect of </a:t>
            </a:r>
            <a:r>
              <a:rPr lang="en-GB" sz="1700" b="1" dirty="0">
                <a:solidFill>
                  <a:srgbClr val="2962AE"/>
                </a:solidFill>
              </a:rPr>
              <a:t>synchrotron radiation </a:t>
            </a:r>
            <a:r>
              <a:rPr lang="en-GB" sz="1700" dirty="0">
                <a:solidFill>
                  <a:schemeClr val="tx2"/>
                </a:solidFill>
              </a:rPr>
              <a:t>can be included in Xsuite tracking simulations. Two models available: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The </a:t>
            </a:r>
            <a:r>
              <a:rPr lang="en-GB" sz="1700" b="1" dirty="0">
                <a:solidFill>
                  <a:srgbClr val="2962AE"/>
                </a:solidFill>
              </a:rPr>
              <a:t>“mean” model</a:t>
            </a:r>
            <a:r>
              <a:rPr lang="en-GB" sz="1700" dirty="0">
                <a:solidFill>
                  <a:schemeClr val="tx2"/>
                </a:solidFill>
              </a:rPr>
              <a:t>, for which the smooth energy loss from the radiation is applied particle by particle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The </a:t>
            </a:r>
            <a:r>
              <a:rPr lang="en-GB" sz="1700" b="1" dirty="0">
                <a:solidFill>
                  <a:srgbClr val="2962AE"/>
                </a:solidFill>
              </a:rPr>
              <a:t>“quantum” model </a:t>
            </a:r>
            <a:r>
              <a:rPr lang="en-GB" sz="1700" dirty="0">
                <a:solidFill>
                  <a:schemeClr val="tx2"/>
                </a:solidFill>
              </a:rPr>
              <a:t>for which the actual photon emission is simulated</a:t>
            </a:r>
            <a:r>
              <a:rPr lang="en-GB" sz="1700" baseline="30000" dirty="0">
                <a:solidFill>
                  <a:schemeClr val="tx2"/>
                </a:solidFill>
              </a:rPr>
              <a:t>(1)</a:t>
            </a:r>
            <a:r>
              <a:rPr lang="en-GB" sz="1700" dirty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endParaRPr lang="en-GB" sz="17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</a:rPr>
              <a:t>The </a:t>
            </a:r>
            <a:r>
              <a:rPr lang="en-GB" sz="1700" b="1" dirty="0">
                <a:solidFill>
                  <a:srgbClr val="2962AE"/>
                </a:solidFill>
              </a:rPr>
              <a:t>Xsuite Twiss</a:t>
            </a:r>
            <a:r>
              <a:rPr lang="en-GB" sz="1700" dirty="0">
                <a:solidFill>
                  <a:schemeClr val="tx2"/>
                </a:solidFill>
              </a:rPr>
              <a:t> also includes: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Computation of </a:t>
            </a:r>
            <a:r>
              <a:rPr lang="en-GB" sz="1700" b="1" dirty="0">
                <a:solidFill>
                  <a:srgbClr val="2962AE"/>
                </a:solidFill>
              </a:rPr>
              <a:t>radiation energy loss, damping times and equilibrium emittances</a:t>
            </a:r>
            <a:endParaRPr lang="en-GB" sz="17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Algorithm for </a:t>
            </a:r>
            <a:r>
              <a:rPr lang="en-GB" sz="1700" b="1" dirty="0">
                <a:solidFill>
                  <a:srgbClr val="2962AE"/>
                </a:solidFill>
              </a:rPr>
              <a:t>non-symplectic one-turn map</a:t>
            </a:r>
            <a:r>
              <a:rPr lang="en-GB" sz="1700" baseline="30000" dirty="0">
                <a:solidFill>
                  <a:schemeClr val="tx2"/>
                </a:solidFill>
              </a:rPr>
              <a:t>(2)</a:t>
            </a:r>
            <a:endParaRPr lang="en-GB" sz="1700" b="1" dirty="0">
              <a:solidFill>
                <a:srgbClr val="2962AE"/>
              </a:solidFill>
            </a:endParaRPr>
          </a:p>
          <a:p>
            <a:pPr>
              <a:spcBef>
                <a:spcPts val="600"/>
              </a:spcBef>
            </a:pPr>
            <a:endParaRPr lang="en-GB" sz="17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</a:rPr>
              <a:t>An </a:t>
            </a:r>
            <a:r>
              <a:rPr lang="en-GB" sz="1700" b="1" dirty="0">
                <a:solidFill>
                  <a:srgbClr val="2962AE"/>
                </a:solidFill>
              </a:rPr>
              <a:t>automatic tool </a:t>
            </a:r>
            <a:r>
              <a:rPr lang="en-GB" sz="1700" dirty="0">
                <a:solidFill>
                  <a:schemeClr val="tx2"/>
                </a:solidFill>
              </a:rPr>
              <a:t>is provided for </a:t>
            </a:r>
            <a:r>
              <a:rPr lang="en-GB" sz="1700" b="1" dirty="0">
                <a:solidFill>
                  <a:srgbClr val="2962AE"/>
                </a:solidFill>
              </a:rPr>
              <a:t>phasing the RF cavities </a:t>
            </a:r>
            <a:r>
              <a:rPr lang="en-GB" sz="1700" dirty="0">
                <a:solidFill>
                  <a:schemeClr val="tx2"/>
                </a:solidFill>
              </a:rPr>
              <a:t>and </a:t>
            </a:r>
            <a:r>
              <a:rPr lang="en-GB" sz="1700" b="1" dirty="0">
                <a:solidFill>
                  <a:srgbClr val="2962AE"/>
                </a:solidFill>
              </a:rPr>
              <a:t>adjusting magnet strengths </a:t>
            </a:r>
            <a:r>
              <a:rPr lang="en-GB" sz="1700" dirty="0">
                <a:solidFill>
                  <a:schemeClr val="tx2"/>
                </a:solidFill>
              </a:rPr>
              <a:t>to </a:t>
            </a:r>
            <a:r>
              <a:rPr lang="en-GB" sz="1700" b="1" dirty="0">
                <a:solidFill>
                  <a:srgbClr val="2962AE"/>
                </a:solidFill>
              </a:rPr>
              <a:t>compensate the radiation energy loss (“tapering”)</a:t>
            </a:r>
            <a:endParaRPr lang="en-GB" sz="17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BBF9D-55F9-B08E-4CB7-9C4A022C7C8C}"/>
              </a:ext>
            </a:extLst>
          </p:cNvPr>
          <p:cNvSpPr txBox="1"/>
          <p:nvPr/>
        </p:nvSpPr>
        <p:spPr>
          <a:xfrm>
            <a:off x="5878286" y="9185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43FF9-39E5-EC3D-ED01-231FF803FD6D}"/>
              </a:ext>
            </a:extLst>
          </p:cNvPr>
          <p:cNvSpPr txBox="1"/>
          <p:nvPr/>
        </p:nvSpPr>
        <p:spPr>
          <a:xfrm>
            <a:off x="0" y="6371868"/>
            <a:ext cx="91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baseline="30000" dirty="0">
                <a:solidFill>
                  <a:schemeClr val="tx2"/>
                </a:solidFill>
              </a:rPr>
              <a:t>(1) </a:t>
            </a:r>
            <a:r>
              <a:rPr lang="en-CH" sz="1200" dirty="0">
                <a:solidFill>
                  <a:schemeClr val="tx2"/>
                </a:solidFill>
              </a:rPr>
              <a:t>B</a:t>
            </a:r>
            <a:r>
              <a:rPr lang="en-CH" sz="1200" i="1" dirty="0">
                <a:solidFill>
                  <a:schemeClr val="tx2"/>
                </a:solidFill>
              </a:rPr>
              <a:t>ased on </a:t>
            </a:r>
            <a:r>
              <a:rPr lang="en-GB" sz="1200" i="1" dirty="0">
                <a:solidFill>
                  <a:schemeClr val="tx2"/>
                </a:solidFill>
              </a:rPr>
              <a:t>H. Burkhardt, “</a:t>
            </a:r>
            <a:r>
              <a:rPr lang="en-GB" sz="1200" b="0" i="1" u="none" strike="noStrike" dirty="0">
                <a:solidFill>
                  <a:schemeClr val="tx2"/>
                </a:solidFill>
                <a:effectLst/>
                <a:latin typeface="-apple-system"/>
              </a:rPr>
              <a:t>Monte Carlo generator for synchrotron radiation</a:t>
            </a:r>
            <a:r>
              <a:rPr lang="en-GB" sz="1200" i="1" dirty="0">
                <a:solidFill>
                  <a:schemeClr val="tx2"/>
                </a:solidFill>
              </a:rPr>
              <a:t>”, 1990. Implementation ported </a:t>
            </a:r>
            <a:r>
              <a:rPr lang="en-CH" sz="1200" i="1" dirty="0">
                <a:solidFill>
                  <a:schemeClr val="tx2"/>
                </a:solidFill>
              </a:rPr>
              <a:t> from PLACET (A. Latina)</a:t>
            </a:r>
          </a:p>
          <a:p>
            <a:r>
              <a:rPr lang="en-CH" sz="1200" baseline="30000" dirty="0">
                <a:solidFill>
                  <a:schemeClr val="tx2"/>
                </a:solidFill>
              </a:rPr>
              <a:t>(2) </a:t>
            </a:r>
            <a:r>
              <a:rPr lang="en-GB" sz="1200" i="1" dirty="0">
                <a:solidFill>
                  <a:schemeClr val="tx2"/>
                </a:solidFill>
              </a:rPr>
              <a:t>E. Forest, From tracking code to analysis: generalised Courant-Snyder theory for any accelerator model. Springer, 2016</a:t>
            </a:r>
            <a:endParaRPr lang="en-CH" sz="1200" i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B58DE-3599-B196-4611-74D0D2F68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9083"/>
          <a:stretch/>
        </p:blipFill>
        <p:spPr>
          <a:xfrm>
            <a:off x="5539025" y="1353862"/>
            <a:ext cx="3604975" cy="4632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73629E-F3E5-9A62-F97E-F138F8C95139}"/>
              </a:ext>
            </a:extLst>
          </p:cNvPr>
          <p:cNvSpPr txBox="1"/>
          <p:nvPr/>
        </p:nvSpPr>
        <p:spPr>
          <a:xfrm>
            <a:off x="5986255" y="1175838"/>
            <a:ext cx="3077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Equilibrium emittance (</a:t>
            </a:r>
            <a:r>
              <a:rPr lang="en-GB" sz="1400" b="1" dirty="0" err="1"/>
              <a:t>twiss</a:t>
            </a:r>
            <a:r>
              <a:rPr lang="en-GB" sz="1400" b="1" dirty="0"/>
              <a:t> vs track)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3B55C6-72F8-93F8-0DC7-5E6528FC8B30}"/>
              </a:ext>
            </a:extLst>
          </p:cNvPr>
          <p:cNvSpPr txBox="1"/>
          <p:nvPr/>
        </p:nvSpPr>
        <p:spPr>
          <a:xfrm>
            <a:off x="7358462" y="4965520"/>
            <a:ext cx="16626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Twiss (fast)</a:t>
            </a:r>
          </a:p>
          <a:p>
            <a:r>
              <a:rPr lang="en-CH" sz="11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Twiss (full)</a:t>
            </a:r>
          </a:p>
          <a:p>
            <a:r>
              <a:rPr lang="en-CH" sz="1100" dirty="0">
                <a:solidFill>
                  <a:srgbClr val="1C77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Tracking (300 particles)</a:t>
            </a:r>
          </a:p>
        </p:txBody>
      </p:sp>
    </p:spTree>
    <p:extLst>
      <p:ext uri="{BB962C8B-B14F-4D97-AF65-F5344CB8AC3E}">
        <p14:creationId xmlns:p14="http://schemas.microsoft.com/office/powerpoint/2010/main" val="200262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18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Collective effects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6F03F1-2633-DFFB-61A5-8F2CAE77FCB9}"/>
              </a:ext>
            </a:extLst>
          </p:cNvPr>
          <p:cNvSpPr txBox="1"/>
          <p:nvPr/>
        </p:nvSpPr>
        <p:spPr>
          <a:xfrm>
            <a:off x="4288013" y="855023"/>
            <a:ext cx="4750031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Xsuite is designed to include </a:t>
            </a:r>
            <a:r>
              <a:rPr lang="en-GB" sz="1700" b="1" dirty="0">
                <a:solidFill>
                  <a:srgbClr val="2962AE"/>
                </a:solidFill>
              </a:rPr>
              <a:t>collective effects </a:t>
            </a:r>
            <a:r>
              <a:rPr lang="en-GB" sz="1700" dirty="0">
                <a:solidFill>
                  <a:schemeClr val="tx2"/>
                </a:solidFill>
              </a:rPr>
              <a:t>in the simulations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Handling of collective elements is </a:t>
            </a:r>
            <a:r>
              <a:rPr lang="en-GB" sz="1700" b="1" dirty="0">
                <a:solidFill>
                  <a:srgbClr val="2962AE"/>
                </a:solidFill>
              </a:rPr>
              <a:t>fully automatic </a:t>
            </a:r>
            <a:r>
              <a:rPr lang="en-GB" sz="1700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GB" sz="1700" dirty="0">
                <a:solidFill>
                  <a:schemeClr val="tx2"/>
                </a:solidFill>
              </a:rPr>
              <a:t>The </a:t>
            </a:r>
            <a:r>
              <a:rPr lang="en-GB" sz="1700" dirty="0" err="1">
                <a:solidFill>
                  <a:schemeClr val="tx2"/>
                </a:solidFill>
              </a:rPr>
              <a:t>Xtrack</a:t>
            </a:r>
            <a:r>
              <a:rPr lang="en-GB" sz="1700" dirty="0">
                <a:solidFill>
                  <a:schemeClr val="tx2"/>
                </a:solidFill>
              </a:rPr>
              <a:t> module identifies the collective elements and </a:t>
            </a:r>
            <a:r>
              <a:rPr lang="en-GB" sz="1700" b="1" dirty="0">
                <a:solidFill>
                  <a:srgbClr val="2962AE"/>
                </a:solidFill>
              </a:rPr>
              <a:t>splits the sequence</a:t>
            </a:r>
            <a:r>
              <a:rPr lang="en-GB" sz="1700" dirty="0">
                <a:solidFill>
                  <a:schemeClr val="tx2"/>
                </a:solidFill>
              </a:rPr>
              <a:t>: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chemeClr val="tx2"/>
                </a:solidFill>
              </a:rPr>
              <a:t>The </a:t>
            </a:r>
            <a:r>
              <a:rPr lang="en-GB" sz="1700" b="1" dirty="0">
                <a:solidFill>
                  <a:srgbClr val="2962AE"/>
                </a:solidFill>
              </a:rPr>
              <a:t>non-collective</a:t>
            </a:r>
            <a:r>
              <a:rPr lang="en-GB" sz="1700" dirty="0">
                <a:solidFill>
                  <a:schemeClr val="tx2"/>
                </a:solidFill>
              </a:rPr>
              <a:t> parts are handled </a:t>
            </a:r>
            <a:r>
              <a:rPr lang="en-GB" sz="1700" b="1" dirty="0">
                <a:solidFill>
                  <a:srgbClr val="2962AE"/>
                </a:solidFill>
              </a:rPr>
              <a:t>asynchronously</a:t>
            </a:r>
            <a:r>
              <a:rPr lang="en-GB" sz="1700" dirty="0">
                <a:solidFill>
                  <a:schemeClr val="tx2"/>
                </a:solidFill>
              </a:rPr>
              <a:t> to </a:t>
            </a:r>
            <a:r>
              <a:rPr lang="en-GB" sz="1700" b="1" dirty="0">
                <a:solidFill>
                  <a:srgbClr val="2962AE"/>
                </a:solidFill>
              </a:rPr>
              <a:t>gain speed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chemeClr val="tx2"/>
                </a:solidFill>
              </a:rPr>
              <a:t>The simulation of the </a:t>
            </a:r>
            <a:r>
              <a:rPr lang="en-GB" sz="1700" b="1" dirty="0">
                <a:solidFill>
                  <a:srgbClr val="2962AE"/>
                </a:solidFill>
              </a:rPr>
              <a:t>collective effects </a:t>
            </a:r>
            <a:r>
              <a:rPr lang="en-GB" sz="1700" dirty="0">
                <a:solidFill>
                  <a:schemeClr val="tx2"/>
                </a:solidFill>
              </a:rPr>
              <a:t>is </a:t>
            </a:r>
            <a:r>
              <a:rPr lang="en-GB" sz="1700" b="1" dirty="0">
                <a:solidFill>
                  <a:srgbClr val="2962AE"/>
                </a:solidFill>
              </a:rPr>
              <a:t>performed synchronously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500" b="1" dirty="0">
              <a:solidFill>
                <a:srgbClr val="2962AE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700" b="1" dirty="0">
                <a:solidFill>
                  <a:srgbClr val="2962AE"/>
                </a:solidFill>
              </a:rPr>
              <a:t>Available collective effects</a:t>
            </a:r>
            <a:r>
              <a:rPr lang="en-GB" sz="17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2962AE"/>
                </a:solidFill>
              </a:rPr>
              <a:t>Space-charge</a:t>
            </a:r>
            <a:r>
              <a:rPr lang="en-GB" sz="1700" dirty="0">
                <a:solidFill>
                  <a:schemeClr val="tx2"/>
                </a:solidFill>
              </a:rPr>
              <a:t>, </a:t>
            </a:r>
            <a:r>
              <a:rPr lang="en-GB" sz="1700" b="1" dirty="0">
                <a:solidFill>
                  <a:srgbClr val="2962AE"/>
                </a:solidFill>
              </a:rPr>
              <a:t>beam-beam</a:t>
            </a:r>
            <a:r>
              <a:rPr lang="en-GB" sz="1700" dirty="0">
                <a:solidFill>
                  <a:schemeClr val="tx2"/>
                </a:solidFill>
              </a:rPr>
              <a:t>, </a:t>
            </a:r>
            <a:r>
              <a:rPr lang="en-GB" sz="1700" b="1" dirty="0">
                <a:solidFill>
                  <a:srgbClr val="2962AE"/>
                </a:solidFill>
              </a:rPr>
              <a:t>e-cloud</a:t>
            </a:r>
            <a:r>
              <a:rPr lang="en-GB" sz="1700" dirty="0">
                <a:solidFill>
                  <a:schemeClr val="tx2"/>
                </a:solidFill>
              </a:rPr>
              <a:t> (weak-strong) are handled </a:t>
            </a:r>
            <a:r>
              <a:rPr lang="en-GB" sz="1700" b="1" dirty="0">
                <a:solidFill>
                  <a:srgbClr val="2962AE"/>
                </a:solidFill>
              </a:rPr>
              <a:t>natively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2962AE"/>
                </a:solidFill>
              </a:rPr>
              <a:t>Impedances</a:t>
            </a:r>
            <a:r>
              <a:rPr lang="en-GB" sz="1700" dirty="0">
                <a:solidFill>
                  <a:schemeClr val="tx2"/>
                </a:solidFill>
              </a:rPr>
              <a:t> and </a:t>
            </a:r>
            <a:r>
              <a:rPr lang="en-GB" sz="1700" b="1" dirty="0">
                <a:solidFill>
                  <a:srgbClr val="2962AE"/>
                </a:solidFill>
              </a:rPr>
              <a:t>feedback systems</a:t>
            </a:r>
            <a:r>
              <a:rPr lang="en-GB" sz="1700" dirty="0">
                <a:solidFill>
                  <a:schemeClr val="tx2"/>
                </a:solidFill>
              </a:rPr>
              <a:t> are handled through an interface with </a:t>
            </a:r>
            <a:r>
              <a:rPr lang="en-GB" sz="1700" b="1" dirty="0" err="1">
                <a:solidFill>
                  <a:srgbClr val="2962AE"/>
                </a:solidFill>
              </a:rPr>
              <a:t>PyHEADTAIL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BBF9D-55F9-B08E-4CB7-9C4A022C7C8C}"/>
              </a:ext>
            </a:extLst>
          </p:cNvPr>
          <p:cNvSpPr txBox="1"/>
          <p:nvPr/>
        </p:nvSpPr>
        <p:spPr>
          <a:xfrm>
            <a:off x="5878286" y="855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9F2C80-525A-9BD1-D89B-9C80E6BA4EB6}"/>
              </a:ext>
            </a:extLst>
          </p:cNvPr>
          <p:cNvGrpSpPr/>
          <p:nvPr/>
        </p:nvGrpSpPr>
        <p:grpSpPr>
          <a:xfrm>
            <a:off x="396037" y="1416830"/>
            <a:ext cx="3539354" cy="4216487"/>
            <a:chOff x="426517" y="1924830"/>
            <a:chExt cx="3539354" cy="42164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06B77B-B790-BCC3-FEC6-708F45214A79}"/>
                </a:ext>
              </a:extLst>
            </p:cNvPr>
            <p:cNvGrpSpPr/>
            <p:nvPr/>
          </p:nvGrpSpPr>
          <p:grpSpPr>
            <a:xfrm>
              <a:off x="426517" y="1924830"/>
              <a:ext cx="3539354" cy="3110163"/>
              <a:chOff x="2207287" y="2833822"/>
              <a:chExt cx="4286344" cy="360989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7462E67-A78B-99CB-3F30-836C23FFD48F}"/>
                  </a:ext>
                </a:extLst>
              </p:cNvPr>
              <p:cNvSpPr/>
              <p:nvPr/>
            </p:nvSpPr>
            <p:spPr>
              <a:xfrm>
                <a:off x="2897444" y="3220622"/>
                <a:ext cx="2917860" cy="2866490"/>
              </a:xfrm>
              <a:prstGeom prst="ellips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7BB226-CCBF-DDC3-6644-8447DAA87E4D}"/>
                  </a:ext>
                </a:extLst>
              </p:cNvPr>
              <p:cNvSpPr/>
              <p:nvPr/>
            </p:nvSpPr>
            <p:spPr>
              <a:xfrm>
                <a:off x="3758631" y="2833822"/>
                <a:ext cx="1220742" cy="5849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algn="ctr" defTabSz="914400"/>
                <a:r>
                  <a:rPr lang="en-CH" sz="1400" kern="0" dirty="0">
                    <a:solidFill>
                      <a:schemeClr val="accent2">
                        <a:lumMod val="50000"/>
                      </a:schemeClr>
                    </a:solidFill>
                  </a:rPr>
                  <a:t>Space charge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ABB0169-85D7-5C09-8210-AAC71E69EFD8}"/>
                  </a:ext>
                </a:extLst>
              </p:cNvPr>
              <p:cNvSpPr/>
              <p:nvPr/>
            </p:nvSpPr>
            <p:spPr>
              <a:xfrm>
                <a:off x="2560419" y="3590050"/>
                <a:ext cx="1220742" cy="584982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kumimoji="0" lang="en-CH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Lattice</a:t>
                </a:r>
                <a:endParaRPr lang="en-CH" sz="1400" kern="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20435FB-76E1-B4D7-88AA-C739CC5B6EAF}"/>
                  </a:ext>
                </a:extLst>
              </p:cNvPr>
              <p:cNvSpPr/>
              <p:nvPr/>
            </p:nvSpPr>
            <p:spPr>
              <a:xfrm flipH="1">
                <a:off x="4886532" y="3590050"/>
                <a:ext cx="1220742" cy="584982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kumimoji="0" lang="en-CH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Lattice</a:t>
                </a:r>
                <a:endParaRPr lang="en-CH" sz="1400" kern="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64ADEF5-2B15-3D66-A678-D8AE64C852BD}"/>
                  </a:ext>
                </a:extLst>
              </p:cNvPr>
              <p:cNvSpPr/>
              <p:nvPr/>
            </p:nvSpPr>
            <p:spPr>
              <a:xfrm>
                <a:off x="2207287" y="4346282"/>
                <a:ext cx="1220742" cy="5849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Space charge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35FB22-D59E-B8C9-D82E-C1A0B4191BEC}"/>
                  </a:ext>
                </a:extLst>
              </p:cNvPr>
              <p:cNvSpPr/>
              <p:nvPr/>
            </p:nvSpPr>
            <p:spPr>
              <a:xfrm flipH="1">
                <a:off x="5272889" y="4346282"/>
                <a:ext cx="1220742" cy="5849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kumimoji="0" lang="en-CH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Space charge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6315CA-1E76-65E0-4811-D9F662C9FDC5}"/>
                  </a:ext>
                </a:extLst>
              </p:cNvPr>
              <p:cNvSpPr/>
              <p:nvPr/>
            </p:nvSpPr>
            <p:spPr>
              <a:xfrm>
                <a:off x="2511376" y="5102509"/>
                <a:ext cx="1220742" cy="584982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Lattice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788177-4070-504A-B1AF-2605CFA8D036}"/>
                  </a:ext>
                </a:extLst>
              </p:cNvPr>
              <p:cNvSpPr/>
              <p:nvPr/>
            </p:nvSpPr>
            <p:spPr>
              <a:xfrm flipH="1">
                <a:off x="4929635" y="5102509"/>
                <a:ext cx="1220742" cy="584982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Lattice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8BB0B0C-F46B-E19B-C54B-C4D5A2247410}"/>
                  </a:ext>
                </a:extLst>
              </p:cNvPr>
              <p:cNvSpPr/>
              <p:nvPr/>
            </p:nvSpPr>
            <p:spPr>
              <a:xfrm>
                <a:off x="3035257" y="5858738"/>
                <a:ext cx="1220742" cy="5849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Imped</a:t>
                </a:r>
                <a:r>
                  <a:rPr lang="en-CH" sz="1400" kern="0" dirty="0">
                    <a:solidFill>
                      <a:schemeClr val="accent2">
                        <a:lumMod val="50000"/>
                      </a:schemeClr>
                    </a:solidFill>
                    <a:latin typeface="Calibri"/>
                  </a:rPr>
                  <a:t>ance</a:t>
                </a:r>
                <a:endParaRPr kumimoji="0" lang="en-CH" sz="140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5D33AB3-B2F8-8D13-F014-33974FF60C66}"/>
                  </a:ext>
                </a:extLst>
              </p:cNvPr>
              <p:cNvSpPr/>
              <p:nvPr/>
            </p:nvSpPr>
            <p:spPr>
              <a:xfrm>
                <a:off x="4439073" y="5858738"/>
                <a:ext cx="1220742" cy="5849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Damper</a:t>
                </a: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235D50B-C2BD-4459-99BD-DA1FAE88A3FD}"/>
                </a:ext>
              </a:extLst>
            </p:cNvPr>
            <p:cNvSpPr/>
            <p:nvPr/>
          </p:nvSpPr>
          <p:spPr>
            <a:xfrm>
              <a:off x="975016" y="5409734"/>
              <a:ext cx="313436" cy="3072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322C88D-D497-D3B8-B7BF-5064806A41CF}"/>
                </a:ext>
              </a:extLst>
            </p:cNvPr>
            <p:cNvSpPr/>
            <p:nvPr/>
          </p:nvSpPr>
          <p:spPr>
            <a:xfrm>
              <a:off x="1316176" y="5422277"/>
              <a:ext cx="2038462" cy="3072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Collective </a:t>
              </a:r>
              <a:r>
                <a:rPr kumimoji="0" lang="en-CH" sz="140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(synchronous)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830C253-0096-1627-9D76-3FB4C105CA41}"/>
                </a:ext>
              </a:extLst>
            </p:cNvPr>
            <p:cNvSpPr/>
            <p:nvPr/>
          </p:nvSpPr>
          <p:spPr>
            <a:xfrm>
              <a:off x="975016" y="5821532"/>
              <a:ext cx="313436" cy="307242"/>
            </a:xfrm>
            <a:prstGeom prst="rect">
              <a:avLst/>
            </a:prstGeom>
            <a:solidFill>
              <a:srgbClr val="D7E5B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75F3894-8C9D-3880-5438-117625930732}"/>
                </a:ext>
              </a:extLst>
            </p:cNvPr>
            <p:cNvSpPr/>
            <p:nvPr/>
          </p:nvSpPr>
          <p:spPr>
            <a:xfrm>
              <a:off x="1316175" y="5834075"/>
              <a:ext cx="2457785" cy="3072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F612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Single-particle </a:t>
              </a:r>
              <a:r>
                <a:rPr kumimoji="0" lang="en-CH" sz="1400" i="0" u="none" strike="noStrike" kern="0" cap="none" spc="0" normalizeH="0" baseline="0" noProof="0" dirty="0">
                  <a:ln>
                    <a:noFill/>
                  </a:ln>
                  <a:solidFill>
                    <a:srgbClr val="4F612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(asynchronuos)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92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AF453-7296-E64B-929C-C0C2C96EC89A}"/>
              </a:ext>
            </a:extLst>
          </p:cNvPr>
          <p:cNvSpPr txBox="1"/>
          <p:nvPr/>
        </p:nvSpPr>
        <p:spPr>
          <a:xfrm>
            <a:off x="1338580" y="634132"/>
            <a:ext cx="530042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Design goals and constraints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Architecture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Agile development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Lattice modeling, simulation and optimization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Lattice modeling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Single-particle tracking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Dynamic parameter control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Multi-objective optimizer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Simulation of specific processes</a:t>
            </a:r>
            <a:endParaRPr lang="en-US" sz="17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Particle-matter interaction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Synchrotron radiation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Handling of collective effects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/>
                </a:solidFill>
              </a:rPr>
              <a:t>The Xsuite community</a:t>
            </a:r>
          </a:p>
        </p:txBody>
      </p:sp>
    </p:spTree>
    <p:extLst>
      <p:ext uri="{BB962C8B-B14F-4D97-AF65-F5344CB8AC3E}">
        <p14:creationId xmlns:p14="http://schemas.microsoft.com/office/powerpoint/2010/main" val="171722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AF453-7296-E64B-929C-C0C2C96EC89A}"/>
              </a:ext>
            </a:extLst>
          </p:cNvPr>
          <p:cNvSpPr txBox="1"/>
          <p:nvPr/>
        </p:nvSpPr>
        <p:spPr>
          <a:xfrm>
            <a:off x="1338580" y="634132"/>
            <a:ext cx="530042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/>
                </a:solidFill>
              </a:rPr>
              <a:t>Introduction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Motivation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Design goals and constraints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Architecture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Agile development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/>
                </a:solidFill>
              </a:rPr>
              <a:t>Lattice modeling, simulation and optimization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Lattice modeling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Single-particle tracking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Dynamic parameter control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Multi-objective optimizer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/>
                </a:solidFill>
              </a:rPr>
              <a:t>Simulation of specific processes</a:t>
            </a:r>
            <a:endParaRPr lang="en-US" sz="1700" dirty="0">
              <a:solidFill>
                <a:schemeClr val="tx2"/>
              </a:solidFill>
            </a:endParaRP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Particle-matter interaction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Synchrotron radiation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Handling of collective effects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/>
                </a:solidFill>
              </a:rPr>
              <a:t>The Xsuite community</a:t>
            </a:r>
          </a:p>
        </p:txBody>
      </p:sp>
    </p:spTree>
    <p:extLst>
      <p:ext uri="{BB962C8B-B14F-4D97-AF65-F5344CB8AC3E}">
        <p14:creationId xmlns:p14="http://schemas.microsoft.com/office/powerpoint/2010/main" val="2252919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E6288-29D2-C9DE-0108-5338B5BE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DD0-59DB-5E4D-91D4-300E8852D1DB}" type="slidenum">
              <a:rPr lang="en-CH" smtClean="0"/>
              <a:t>20</a:t>
            </a:fld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2FF914-2C3D-2825-D6B0-B46FFE819E85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The Xsuite community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B50F2-9F25-8D9B-C7E1-A434FF005F91}"/>
              </a:ext>
            </a:extLst>
          </p:cNvPr>
          <p:cNvSpPr txBox="1"/>
          <p:nvPr/>
        </p:nvSpPr>
        <p:spPr>
          <a:xfrm>
            <a:off x="72833" y="976484"/>
            <a:ext cx="4245728" cy="5942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CH" sz="1400" b="1" u="sng" dirty="0">
                <a:solidFill>
                  <a:srgbClr val="2962AE"/>
                </a:solidFill>
              </a:rPr>
              <a:t>LHC and HL-LHC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H" sz="1200" b="1" dirty="0">
                <a:solidFill>
                  <a:schemeClr val="tx2"/>
                </a:solidFill>
              </a:rPr>
              <a:t>Tracking for DA </a:t>
            </a:r>
            <a:r>
              <a:rPr lang="en-CH" sz="1200" dirty="0">
                <a:solidFill>
                  <a:schemeClr val="tx2"/>
                </a:solidFill>
              </a:rPr>
              <a:t>- lattice only  (M. Le Garrec, E. Maclean, C. E. Montanari , T. Pugnat, D. Veres)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H" sz="1200" b="1" dirty="0">
                <a:solidFill>
                  <a:schemeClr val="tx2"/>
                </a:solidFill>
              </a:rPr>
              <a:t>Crab-cavity noise studies</a:t>
            </a:r>
            <a:r>
              <a:rPr lang="en-CH" sz="1200" dirty="0">
                <a:solidFill>
                  <a:schemeClr val="tx2"/>
                </a:solidFill>
              </a:rPr>
              <a:t>(A. Fornara, Uni. Manchester)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H" sz="1200" b="1" dirty="0">
                <a:solidFill>
                  <a:schemeClr val="tx2"/>
                </a:solidFill>
              </a:rPr>
              <a:t>Beam-beam weak-strong </a:t>
            </a:r>
            <a:r>
              <a:rPr lang="en-CH" sz="1200" dirty="0">
                <a:solidFill>
                  <a:schemeClr val="tx2"/>
                </a:solidFill>
              </a:rPr>
              <a:t>(G. Sterbini, S. Kostoglou, C. Droin, E. Lamb, D. Christie Uni. Manchester)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H" sz="1200" b="1" dirty="0">
                <a:solidFill>
                  <a:schemeClr val="tx2"/>
                </a:solidFill>
              </a:rPr>
              <a:t>Beam-beam strong-strong </a:t>
            </a:r>
            <a:r>
              <a:rPr lang="en-CH" sz="1200" dirty="0">
                <a:solidFill>
                  <a:schemeClr val="tx2"/>
                </a:solidFill>
              </a:rPr>
              <a:t>(X. Buffat)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H" sz="1200" b="1" dirty="0">
                <a:solidFill>
                  <a:schemeClr val="tx2"/>
                </a:solidFill>
              </a:rPr>
              <a:t>Wire compensation studies </a:t>
            </a:r>
            <a:r>
              <a:rPr lang="en-CH" sz="1200" dirty="0">
                <a:solidFill>
                  <a:schemeClr val="tx2"/>
                </a:solidFill>
              </a:rPr>
              <a:t>(P. Belanger, D. Kalchev TRIUMF)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H" sz="1200" b="1" dirty="0">
                <a:solidFill>
                  <a:schemeClr val="tx2"/>
                </a:solidFill>
              </a:rPr>
              <a:t>Collimation studies </a:t>
            </a:r>
            <a:r>
              <a:rPr lang="en-CH" sz="1200" dirty="0">
                <a:solidFill>
                  <a:schemeClr val="tx2"/>
                </a:solidFill>
              </a:rPr>
              <a:t>(F. Van Der Veken, N.</a:t>
            </a:r>
            <a:r>
              <a:rPr lang="en-GB" sz="1200" dirty="0">
                <a:solidFill>
                  <a:schemeClr val="tx2"/>
                </a:solidFill>
              </a:rPr>
              <a:t> Triantafillou, B. Lindstrom, M. </a:t>
            </a:r>
            <a:r>
              <a:rPr lang="en-GB" sz="1200" dirty="0" err="1">
                <a:solidFill>
                  <a:schemeClr val="tx2"/>
                </a:solidFill>
              </a:rPr>
              <a:t>D’Andrea</a:t>
            </a:r>
            <a:r>
              <a:rPr lang="en-GB" sz="1200" dirty="0">
                <a:solidFill>
                  <a:schemeClr val="tx2"/>
                </a:solidFill>
              </a:rPr>
              <a:t>, P. Hermes)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Optics/orbit matching, including RDT matching </a:t>
            </a:r>
            <a:r>
              <a:rPr lang="en-GB" sz="1200" dirty="0">
                <a:solidFill>
                  <a:schemeClr val="tx2"/>
                </a:solidFill>
              </a:rPr>
              <a:t>(B. Lindstrom, K. </a:t>
            </a:r>
            <a:r>
              <a:rPr lang="en-GB" sz="1200" dirty="0" err="1">
                <a:solidFill>
                  <a:schemeClr val="tx2"/>
                </a:solidFill>
              </a:rPr>
              <a:t>Paraschou</a:t>
            </a:r>
            <a:r>
              <a:rPr lang="en-GB" sz="1200" dirty="0">
                <a:solidFill>
                  <a:schemeClr val="tx2"/>
                </a:solidFill>
              </a:rPr>
              <a:t>, C. </a:t>
            </a:r>
            <a:r>
              <a:rPr lang="en-GB" sz="1200" dirty="0" err="1">
                <a:solidFill>
                  <a:schemeClr val="tx2"/>
                </a:solidFill>
              </a:rPr>
              <a:t>Droin</a:t>
            </a:r>
            <a:r>
              <a:rPr lang="en-GB" sz="1200" dirty="0">
                <a:solidFill>
                  <a:schemeClr val="tx2"/>
                </a:solidFill>
              </a:rPr>
              <a:t>, S. </a:t>
            </a:r>
            <a:r>
              <a:rPr lang="en-GB" sz="1200" dirty="0" err="1">
                <a:solidFill>
                  <a:schemeClr val="tx2"/>
                </a:solidFill>
              </a:rPr>
              <a:t>Kostoglou</a:t>
            </a:r>
            <a:r>
              <a:rPr lang="en-GB" sz="1200" dirty="0">
                <a:solidFill>
                  <a:schemeClr val="tx2"/>
                </a:solidFill>
              </a:rPr>
              <a:t>, Y. Angelis)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H" sz="1200" b="1" dirty="0">
                <a:solidFill>
                  <a:schemeClr val="tx2"/>
                </a:solidFill>
              </a:rPr>
              <a:t>Non-linear corrections calculation </a:t>
            </a:r>
            <a:r>
              <a:rPr lang="en-CH" sz="1200" dirty="0">
                <a:solidFill>
                  <a:schemeClr val="tx2"/>
                </a:solidFill>
              </a:rPr>
              <a:t>(J. Dilly)</a:t>
            </a:r>
            <a:endParaRPr lang="en-GB" sz="12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Hollow e-lens studies </a:t>
            </a:r>
            <a:r>
              <a:rPr lang="en-GB" sz="1200" dirty="0">
                <a:solidFill>
                  <a:schemeClr val="tx2"/>
                </a:solidFill>
              </a:rPr>
              <a:t>(P. Hermes + students)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Incoherent e-cloud effects </a:t>
            </a:r>
            <a:r>
              <a:rPr lang="en-GB" sz="1200" dirty="0">
                <a:solidFill>
                  <a:schemeClr val="tx2"/>
                </a:solidFill>
              </a:rPr>
              <a:t>(K. </a:t>
            </a:r>
            <a:r>
              <a:rPr lang="en-GB" sz="1200" dirty="0" err="1">
                <a:solidFill>
                  <a:schemeClr val="tx2"/>
                </a:solidFill>
              </a:rPr>
              <a:t>Paraschou</a:t>
            </a:r>
            <a:r>
              <a:rPr lang="en-GB" sz="1200" dirty="0">
                <a:solidFill>
                  <a:schemeClr val="tx2"/>
                </a:solidFill>
              </a:rPr>
              <a:t>) 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Beam instrumentation studies </a:t>
            </a:r>
            <a:r>
              <a:rPr lang="en-GB" sz="1200" dirty="0">
                <a:solidFill>
                  <a:schemeClr val="tx2"/>
                </a:solidFill>
              </a:rPr>
              <a:t>(D. Alves, K. </a:t>
            </a:r>
            <a:r>
              <a:rPr lang="en-GB" sz="1200" dirty="0" err="1">
                <a:solidFill>
                  <a:schemeClr val="tx2"/>
                </a:solidFill>
              </a:rPr>
              <a:t>Lasocha</a:t>
            </a:r>
            <a:r>
              <a:rPr lang="en-GB" sz="1200" dirty="0">
                <a:solidFill>
                  <a:schemeClr val="tx2"/>
                </a:solidFill>
              </a:rPr>
              <a:t>, SY-BI)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tx2"/>
              </a:solidFill>
            </a:endParaRPr>
          </a:p>
          <a:p>
            <a:pPr>
              <a:spcBef>
                <a:spcPts val="100"/>
              </a:spcBef>
            </a:pPr>
            <a:r>
              <a:rPr lang="en-GB" sz="1400" b="1" u="sng" dirty="0">
                <a:solidFill>
                  <a:srgbClr val="2962AE"/>
                </a:solidFill>
              </a:rPr>
              <a:t>Injector complex (PSB, PS, SPS, LEAR, AD, ELENA)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Space-charge studies </a:t>
            </a:r>
            <a:r>
              <a:rPr lang="en-GB" sz="1200" dirty="0">
                <a:solidFill>
                  <a:schemeClr val="tx2"/>
                </a:solidFill>
              </a:rPr>
              <a:t>(F. </a:t>
            </a:r>
            <a:r>
              <a:rPr lang="en-GB" sz="1200" dirty="0" err="1">
                <a:solidFill>
                  <a:schemeClr val="tx2"/>
                </a:solidFill>
              </a:rPr>
              <a:t>Asvesta</a:t>
            </a:r>
            <a:r>
              <a:rPr lang="en-GB" sz="1200" dirty="0">
                <a:solidFill>
                  <a:schemeClr val="tx2"/>
                </a:solidFill>
              </a:rPr>
              <a:t>, T. </a:t>
            </a:r>
            <a:r>
              <a:rPr lang="en-GB" sz="1200" dirty="0" err="1">
                <a:solidFill>
                  <a:schemeClr val="tx2"/>
                </a:solidFill>
              </a:rPr>
              <a:t>Prebibaj</a:t>
            </a:r>
            <a:r>
              <a:rPr lang="en-GB" sz="120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Cooling studies </a:t>
            </a:r>
            <a:r>
              <a:rPr lang="en-GB" sz="1200" dirty="0">
                <a:solidFill>
                  <a:schemeClr val="tx2"/>
                </a:solidFill>
              </a:rPr>
              <a:t>(D. </a:t>
            </a:r>
            <a:r>
              <a:rPr lang="en-GB" sz="1200" dirty="0" err="1">
                <a:solidFill>
                  <a:schemeClr val="tx2"/>
                </a:solidFill>
              </a:rPr>
              <a:t>Gamba</a:t>
            </a:r>
            <a:r>
              <a:rPr lang="en-GB" sz="1200" dirty="0">
                <a:solidFill>
                  <a:schemeClr val="tx2"/>
                </a:solidFill>
              </a:rPr>
              <a:t>, P.  </a:t>
            </a:r>
            <a:r>
              <a:rPr lang="en-GB" sz="1200" dirty="0" err="1">
                <a:solidFill>
                  <a:schemeClr val="tx2"/>
                </a:solidFill>
              </a:rPr>
              <a:t>Kruyt</a:t>
            </a:r>
            <a:r>
              <a:rPr lang="en-GB" sz="120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Instabilities with wakes and space-charge </a:t>
            </a:r>
            <a:r>
              <a:rPr lang="en-GB" sz="1200" dirty="0">
                <a:solidFill>
                  <a:schemeClr val="tx2"/>
                </a:solidFill>
              </a:rPr>
              <a:t>(X. </a:t>
            </a:r>
            <a:r>
              <a:rPr lang="en-GB" sz="1200" dirty="0" err="1">
                <a:solidFill>
                  <a:schemeClr val="tx2"/>
                </a:solidFill>
              </a:rPr>
              <a:t>Buffat</a:t>
            </a:r>
            <a:r>
              <a:rPr lang="en-GB" sz="120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Slow extraction studies at PS and SPS </a:t>
            </a:r>
            <a:r>
              <a:rPr lang="en-GB" sz="1200" dirty="0">
                <a:solidFill>
                  <a:schemeClr val="tx2"/>
                </a:solidFill>
              </a:rPr>
              <a:t>(P. </a:t>
            </a:r>
            <a:r>
              <a:rPr lang="en-GB" sz="1200" dirty="0" err="1">
                <a:solidFill>
                  <a:schemeClr val="tx2"/>
                </a:solidFill>
              </a:rPr>
              <a:t>Arrutia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  <a:r>
              <a:rPr lang="en-GB" sz="1200" dirty="0" err="1">
                <a:solidFill>
                  <a:schemeClr val="tx2"/>
                </a:solidFill>
              </a:rPr>
              <a:t>Sota</a:t>
            </a:r>
            <a:r>
              <a:rPr lang="en-GB" sz="1200" dirty="0">
                <a:solidFill>
                  <a:schemeClr val="tx2"/>
                </a:solidFill>
              </a:rPr>
              <a:t>, T. Bass, F. </a:t>
            </a:r>
            <a:r>
              <a:rPr lang="en-GB" sz="1200" dirty="0" err="1">
                <a:solidFill>
                  <a:schemeClr val="tx2"/>
                </a:solidFill>
              </a:rPr>
              <a:t>Velotti</a:t>
            </a:r>
            <a:r>
              <a:rPr lang="en-GB" sz="1200" dirty="0">
                <a:solidFill>
                  <a:schemeClr val="tx2"/>
                </a:solidFill>
              </a:rPr>
              <a:t>, SY-ABT)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Ion studies </a:t>
            </a:r>
            <a:r>
              <a:rPr lang="en-GB" sz="1200" dirty="0">
                <a:solidFill>
                  <a:schemeClr val="tx2"/>
                </a:solidFill>
              </a:rPr>
              <a:t>(E. </a:t>
            </a:r>
            <a:r>
              <a:rPr lang="en-GB" sz="1200" dirty="0" err="1">
                <a:solidFill>
                  <a:schemeClr val="tx2"/>
                </a:solidFill>
              </a:rPr>
              <a:t>Waagaard</a:t>
            </a:r>
            <a:r>
              <a:rPr lang="en-GB" sz="120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Beam transfer simulations </a:t>
            </a:r>
            <a:r>
              <a:rPr lang="en-GB" sz="1200" dirty="0">
                <a:solidFill>
                  <a:schemeClr val="tx2"/>
                </a:solidFill>
              </a:rPr>
              <a:t>(F. </a:t>
            </a:r>
            <a:r>
              <a:rPr lang="en-GB" sz="1200" dirty="0" err="1">
                <a:solidFill>
                  <a:schemeClr val="tx2"/>
                </a:solidFill>
              </a:rPr>
              <a:t>Velotti</a:t>
            </a:r>
            <a:r>
              <a:rPr lang="en-GB" sz="1200" dirty="0">
                <a:solidFill>
                  <a:schemeClr val="tx2"/>
                </a:solidFill>
              </a:rPr>
              <a:t>, SY-ABT)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MTE simulations</a:t>
            </a:r>
            <a:r>
              <a:rPr lang="en-GB" sz="1200" dirty="0">
                <a:solidFill>
                  <a:schemeClr val="tx2"/>
                </a:solidFill>
              </a:rPr>
              <a:t>, </a:t>
            </a:r>
            <a:r>
              <a:rPr lang="en-GB" sz="1200" dirty="0" err="1">
                <a:solidFill>
                  <a:schemeClr val="tx2"/>
                </a:solidFill>
              </a:rPr>
              <a:t>optics+tracking</a:t>
            </a:r>
            <a:r>
              <a:rPr lang="en-GB" sz="1200" dirty="0">
                <a:solidFill>
                  <a:schemeClr val="tx2"/>
                </a:solidFill>
              </a:rPr>
              <a:t> (A. </a:t>
            </a:r>
            <a:r>
              <a:rPr lang="en-GB" sz="1200" dirty="0" err="1">
                <a:solidFill>
                  <a:schemeClr val="tx2"/>
                </a:solidFill>
              </a:rPr>
              <a:t>Huschauer</a:t>
            </a:r>
            <a:r>
              <a:rPr lang="en-GB" sz="1200" dirty="0">
                <a:solidFill>
                  <a:schemeClr val="tx2"/>
                </a:solidFill>
              </a:rPr>
              <a:t>, starting)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tx2"/>
              </a:solidFill>
            </a:endParaRPr>
          </a:p>
          <a:p>
            <a:pPr>
              <a:spcBef>
                <a:spcPts val="100"/>
              </a:spcBef>
            </a:pPr>
            <a:r>
              <a:rPr lang="en-GB" sz="1400" b="1" u="sng" dirty="0">
                <a:solidFill>
                  <a:srgbClr val="2962AE"/>
                </a:solidFill>
              </a:rPr>
              <a:t>Light sources (Petra IV, </a:t>
            </a:r>
            <a:r>
              <a:rPr lang="en-GB" sz="1400" b="1" u="sng" dirty="0" err="1">
                <a:solidFill>
                  <a:srgbClr val="2962AE"/>
                </a:solidFill>
              </a:rPr>
              <a:t>Elettra</a:t>
            </a:r>
            <a:r>
              <a:rPr lang="en-GB" sz="1400" b="1" u="sng" dirty="0">
                <a:solidFill>
                  <a:srgbClr val="2962AE"/>
                </a:solidFill>
              </a:rPr>
              <a:t>, Bessy III)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tx2"/>
                </a:solidFill>
              </a:rPr>
              <a:t>Tracking and 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tx2"/>
              </a:solidFill>
            </a:endParaRPr>
          </a:p>
          <a:p>
            <a:endParaRPr lang="en-CH" sz="500" b="1" dirty="0">
              <a:solidFill>
                <a:srgbClr val="2962A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3CD51-0C70-DFB2-FF35-B1B5CFEFB423}"/>
              </a:ext>
            </a:extLst>
          </p:cNvPr>
          <p:cNvSpPr txBox="1"/>
          <p:nvPr/>
        </p:nvSpPr>
        <p:spPr>
          <a:xfrm>
            <a:off x="4350091" y="976484"/>
            <a:ext cx="4793909" cy="628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CH" sz="1400" b="1" u="sng" dirty="0">
                <a:solidFill>
                  <a:srgbClr val="2962AE"/>
                </a:solidFill>
              </a:rPr>
              <a:t>FCC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H" sz="1200" b="1" dirty="0">
                <a:solidFill>
                  <a:schemeClr val="tx2"/>
                </a:solidFill>
              </a:rPr>
              <a:t>FCC-ee</a:t>
            </a:r>
            <a:r>
              <a:rPr lang="en-CH" sz="1200" dirty="0">
                <a:solidFill>
                  <a:schemeClr val="tx2"/>
                </a:solidFill>
              </a:rPr>
              <a:t> </a:t>
            </a:r>
            <a:r>
              <a:rPr lang="en-CH" sz="1200" b="1" dirty="0">
                <a:solidFill>
                  <a:schemeClr val="tx2"/>
                </a:solidFill>
              </a:rPr>
              <a:t>optics matching,  tapering + RF phasing</a:t>
            </a:r>
            <a:r>
              <a:rPr lang="en-CH" sz="1200" dirty="0">
                <a:solidFill>
                  <a:schemeClr val="tx2"/>
                </a:solidFill>
              </a:rPr>
              <a:t>  (M. Hofer, J. </a:t>
            </a:r>
            <a:r>
              <a:rPr lang="en-GB" sz="1200" dirty="0" err="1">
                <a:solidFill>
                  <a:schemeClr val="tx2"/>
                </a:solidFill>
              </a:rPr>
              <a:t>Keintzel</a:t>
            </a:r>
            <a:r>
              <a:rPr lang="en-GB" sz="1200" dirty="0">
                <a:solidFill>
                  <a:schemeClr val="tx2"/>
                </a:solidFill>
              </a:rPr>
              <a:t>, P. </a:t>
            </a:r>
            <a:r>
              <a:rPr lang="en-GB" sz="1200" dirty="0" err="1">
                <a:solidFill>
                  <a:schemeClr val="tx2"/>
                </a:solidFill>
              </a:rPr>
              <a:t>Kicsiny</a:t>
            </a:r>
            <a:r>
              <a:rPr lang="en-GB" sz="1200" dirty="0">
                <a:solidFill>
                  <a:schemeClr val="tx2"/>
                </a:solidFill>
              </a:rPr>
              <a:t> (</a:t>
            </a:r>
            <a:r>
              <a:rPr lang="en-CH" sz="1200" dirty="0">
                <a:solidFill>
                  <a:schemeClr val="tx2"/>
                </a:solidFill>
              </a:rPr>
              <a:t>L. </a:t>
            </a:r>
            <a:r>
              <a:rPr lang="en-GB" sz="1200" dirty="0">
                <a:solidFill>
                  <a:schemeClr val="tx2"/>
                </a:solidFill>
              </a:rPr>
              <a:t>Van </a:t>
            </a:r>
            <a:r>
              <a:rPr lang="en-GB" sz="1200" dirty="0" err="1">
                <a:solidFill>
                  <a:schemeClr val="tx2"/>
                </a:solidFill>
              </a:rPr>
              <a:t>Riesen</a:t>
            </a:r>
            <a:r>
              <a:rPr lang="en-GB" sz="1200" dirty="0">
                <a:solidFill>
                  <a:schemeClr val="tx2"/>
                </a:solidFill>
              </a:rPr>
              <a:t>-Haupt)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FCC-</a:t>
            </a:r>
            <a:r>
              <a:rPr lang="en-GB" sz="1200" b="1" dirty="0" err="1">
                <a:solidFill>
                  <a:schemeClr val="tx2"/>
                </a:solidFill>
              </a:rPr>
              <a:t>ee</a:t>
            </a:r>
            <a:r>
              <a:rPr lang="en-GB" sz="1200" b="1" dirty="0">
                <a:solidFill>
                  <a:schemeClr val="tx2"/>
                </a:solidFill>
              </a:rPr>
              <a:t> DA studies </a:t>
            </a:r>
            <a:r>
              <a:rPr lang="en-GB" sz="1200" dirty="0">
                <a:solidFill>
                  <a:schemeClr val="tx2"/>
                </a:solidFill>
              </a:rPr>
              <a:t>(</a:t>
            </a:r>
            <a:r>
              <a:rPr lang="en-CH" sz="1200" dirty="0">
                <a:solidFill>
                  <a:schemeClr val="tx2"/>
                </a:solidFill>
              </a:rPr>
              <a:t>M. Hofer, L. </a:t>
            </a:r>
            <a:r>
              <a:rPr lang="en-GB" sz="1200" dirty="0">
                <a:solidFill>
                  <a:schemeClr val="tx2"/>
                </a:solidFill>
              </a:rPr>
              <a:t>Van </a:t>
            </a:r>
            <a:r>
              <a:rPr lang="en-GB" sz="1200" dirty="0" err="1">
                <a:solidFill>
                  <a:schemeClr val="tx2"/>
                </a:solidFill>
              </a:rPr>
              <a:t>Riesen</a:t>
            </a:r>
            <a:r>
              <a:rPr lang="en-GB" sz="1200" dirty="0">
                <a:solidFill>
                  <a:schemeClr val="tx2"/>
                </a:solidFill>
              </a:rPr>
              <a:t>-Haupt, EPFL)</a:t>
            </a:r>
            <a:r>
              <a:rPr lang="en-CH" sz="1200" dirty="0">
                <a:solidFill>
                  <a:schemeClr val="tx2"/>
                </a:solidFill>
              </a:rPr>
              <a:t> </a:t>
            </a:r>
            <a:endParaRPr lang="en-GB" sz="12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FCC-</a:t>
            </a:r>
            <a:r>
              <a:rPr lang="en-GB" sz="1200" b="1" dirty="0" err="1">
                <a:solidFill>
                  <a:schemeClr val="tx2"/>
                </a:solidFill>
              </a:rPr>
              <a:t>ee</a:t>
            </a:r>
            <a:r>
              <a:rPr lang="en-GB" sz="1200" b="1" dirty="0">
                <a:solidFill>
                  <a:schemeClr val="tx2"/>
                </a:solidFill>
              </a:rPr>
              <a:t> and FCC-</a:t>
            </a:r>
            <a:r>
              <a:rPr lang="en-GB" sz="1200" b="1" dirty="0" err="1">
                <a:solidFill>
                  <a:schemeClr val="tx2"/>
                </a:solidFill>
              </a:rPr>
              <a:t>hh</a:t>
            </a:r>
            <a:r>
              <a:rPr lang="en-GB" sz="1200" b="1" dirty="0">
                <a:solidFill>
                  <a:schemeClr val="tx2"/>
                </a:solidFill>
              </a:rPr>
              <a:t> beam-beam-SS&amp;WS </a:t>
            </a:r>
            <a:r>
              <a:rPr lang="en-GB" sz="1200" dirty="0">
                <a:solidFill>
                  <a:schemeClr val="tx2"/>
                </a:solidFill>
              </a:rPr>
              <a:t>(P. </a:t>
            </a:r>
            <a:r>
              <a:rPr lang="en-GB" sz="1200" dirty="0" err="1">
                <a:solidFill>
                  <a:schemeClr val="tx2"/>
                </a:solidFill>
              </a:rPr>
              <a:t>Kicsiny</a:t>
            </a:r>
            <a:r>
              <a:rPr lang="en-GB" sz="1200" dirty="0">
                <a:solidFill>
                  <a:schemeClr val="tx2"/>
                </a:solidFill>
              </a:rPr>
              <a:t>, D. Di Croce, EPFL)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 err="1">
                <a:solidFill>
                  <a:schemeClr val="tx2"/>
                </a:solidFill>
              </a:rPr>
              <a:t>Beamstrahlung</a:t>
            </a:r>
            <a:r>
              <a:rPr lang="en-GB" sz="1200" b="1" dirty="0">
                <a:solidFill>
                  <a:schemeClr val="tx2"/>
                </a:solidFill>
              </a:rPr>
              <a:t>, Bhabha </a:t>
            </a:r>
            <a:r>
              <a:rPr lang="en-GB" sz="1200" dirty="0">
                <a:solidFill>
                  <a:schemeClr val="tx2"/>
                </a:solidFill>
              </a:rPr>
              <a:t>(P. </a:t>
            </a:r>
            <a:r>
              <a:rPr lang="en-GB" sz="1200" dirty="0" err="1">
                <a:solidFill>
                  <a:schemeClr val="tx2"/>
                </a:solidFill>
              </a:rPr>
              <a:t>Kicsiny</a:t>
            </a:r>
            <a:r>
              <a:rPr lang="en-GB" sz="120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FCC-</a:t>
            </a:r>
            <a:r>
              <a:rPr lang="en-GB" sz="1200" b="1" dirty="0" err="1">
                <a:solidFill>
                  <a:schemeClr val="tx2"/>
                </a:solidFill>
              </a:rPr>
              <a:t>ee</a:t>
            </a:r>
            <a:r>
              <a:rPr lang="en-GB" sz="1200" b="1" dirty="0">
                <a:solidFill>
                  <a:schemeClr val="tx2"/>
                </a:solidFill>
              </a:rPr>
              <a:t> and FCC-</a:t>
            </a:r>
            <a:r>
              <a:rPr lang="en-GB" sz="1200" b="1" dirty="0" err="1">
                <a:solidFill>
                  <a:schemeClr val="tx2"/>
                </a:solidFill>
              </a:rPr>
              <a:t>hh</a:t>
            </a:r>
            <a:r>
              <a:rPr lang="en-GB" sz="1200" b="1" dirty="0">
                <a:solidFill>
                  <a:schemeClr val="tx2"/>
                </a:solidFill>
              </a:rPr>
              <a:t> collimation studies </a:t>
            </a:r>
            <a:r>
              <a:rPr lang="en-GB" sz="1200" dirty="0">
                <a:solidFill>
                  <a:schemeClr val="tx2"/>
                </a:solidFill>
              </a:rPr>
              <a:t>(A. Abramov, G. </a:t>
            </a:r>
            <a:r>
              <a:rPr lang="en-GB" sz="1200" dirty="0" err="1">
                <a:solidFill>
                  <a:schemeClr val="tx2"/>
                </a:solidFill>
              </a:rPr>
              <a:t>Broggi</a:t>
            </a:r>
            <a:r>
              <a:rPr lang="en-GB" sz="120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FCC-</a:t>
            </a:r>
            <a:r>
              <a:rPr lang="en-GB" sz="1200" b="1" dirty="0" err="1">
                <a:solidFill>
                  <a:schemeClr val="tx2"/>
                </a:solidFill>
              </a:rPr>
              <a:t>ee</a:t>
            </a:r>
            <a:r>
              <a:rPr lang="en-GB" sz="1200" b="1" dirty="0">
                <a:solidFill>
                  <a:schemeClr val="tx2"/>
                </a:solidFill>
              </a:rPr>
              <a:t> vibration studies </a:t>
            </a:r>
            <a:r>
              <a:rPr lang="en-GB" sz="1200" dirty="0">
                <a:solidFill>
                  <a:schemeClr val="tx2"/>
                </a:solidFill>
              </a:rPr>
              <a:t>(J.P. Salvesen, </a:t>
            </a:r>
            <a:r>
              <a:rPr lang="en-GB" sz="1200" dirty="0" err="1">
                <a:solidFill>
                  <a:schemeClr val="tx2"/>
                </a:solidFill>
              </a:rPr>
              <a:t>M.Hofer</a:t>
            </a:r>
            <a:r>
              <a:rPr lang="en-GB" sz="1200" dirty="0">
                <a:solidFill>
                  <a:schemeClr val="tx2"/>
                </a:solidFill>
              </a:rPr>
              <a:t>, LAPP Annecy collab.)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Compton scattering studies </a:t>
            </a:r>
            <a:r>
              <a:rPr lang="en-GB" sz="1200" dirty="0">
                <a:solidFill>
                  <a:schemeClr val="tx2"/>
                </a:solidFill>
              </a:rPr>
              <a:t>(A. Abramov, I. </a:t>
            </a:r>
            <a:r>
              <a:rPr lang="en-GB" sz="1200" dirty="0" err="1">
                <a:solidFill>
                  <a:schemeClr val="tx2"/>
                </a:solidFill>
              </a:rPr>
              <a:t>Debrot</a:t>
            </a:r>
            <a:r>
              <a:rPr lang="en-GB" sz="1200" dirty="0">
                <a:solidFill>
                  <a:schemeClr val="tx2"/>
                </a:solidFill>
              </a:rPr>
              <a:t>, M. Hofer)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Collective effects </a:t>
            </a:r>
            <a:r>
              <a:rPr lang="en-GB" sz="1200" dirty="0">
                <a:solidFill>
                  <a:schemeClr val="tx2"/>
                </a:solidFill>
              </a:rPr>
              <a:t>(M. </a:t>
            </a:r>
            <a:r>
              <a:rPr lang="en-GB" sz="1200" dirty="0" err="1">
                <a:solidFill>
                  <a:schemeClr val="tx2"/>
                </a:solidFill>
              </a:rPr>
              <a:t>Migliorati</a:t>
            </a:r>
            <a:r>
              <a:rPr lang="en-GB" sz="1200" dirty="0">
                <a:solidFill>
                  <a:schemeClr val="tx2"/>
                </a:solidFill>
              </a:rPr>
              <a:t>, A. </a:t>
            </a:r>
            <a:r>
              <a:rPr lang="en-GB" sz="1200" dirty="0" err="1">
                <a:solidFill>
                  <a:schemeClr val="tx2"/>
                </a:solidFill>
              </a:rPr>
              <a:t>Ghribi</a:t>
            </a:r>
            <a:r>
              <a:rPr lang="en-GB" sz="1200" dirty="0">
                <a:solidFill>
                  <a:schemeClr val="tx2"/>
                </a:solidFill>
              </a:rPr>
              <a:t> - Uni Sapienza, A. </a:t>
            </a:r>
            <a:r>
              <a:rPr lang="en-GB" sz="1200" dirty="0" err="1">
                <a:solidFill>
                  <a:schemeClr val="tx2"/>
                </a:solidFill>
              </a:rPr>
              <a:t>Rajabi</a:t>
            </a:r>
            <a:r>
              <a:rPr lang="en-GB" sz="1200" dirty="0">
                <a:solidFill>
                  <a:schemeClr val="tx2"/>
                </a:solidFill>
              </a:rPr>
              <a:t> – </a:t>
            </a:r>
            <a:r>
              <a:rPr lang="en-GB" sz="1200" dirty="0" err="1">
                <a:solidFill>
                  <a:schemeClr val="tx2"/>
                </a:solidFill>
              </a:rPr>
              <a:t>Desy</a:t>
            </a:r>
            <a:r>
              <a:rPr lang="en-GB" sz="12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100"/>
              </a:spcBef>
            </a:pPr>
            <a:endParaRPr lang="en-GB" sz="500" dirty="0">
              <a:solidFill>
                <a:schemeClr val="tx2"/>
              </a:solidFill>
            </a:endParaRPr>
          </a:p>
          <a:p>
            <a:pPr>
              <a:spcBef>
                <a:spcPts val="100"/>
              </a:spcBef>
            </a:pPr>
            <a:r>
              <a:rPr lang="en-GB" sz="1400" b="1" u="sng" dirty="0">
                <a:solidFill>
                  <a:srgbClr val="2962AE"/>
                </a:solidFill>
              </a:rPr>
              <a:t>GSI/FAIR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Space-charge</a:t>
            </a:r>
            <a:r>
              <a:rPr lang="en-GB" sz="1200" dirty="0">
                <a:solidFill>
                  <a:schemeClr val="tx2"/>
                </a:solidFill>
              </a:rPr>
              <a:t> simulations (A. </a:t>
            </a:r>
            <a:r>
              <a:rPr lang="en-GB" sz="1200" dirty="0" err="1">
                <a:solidFill>
                  <a:schemeClr val="tx2"/>
                </a:solidFill>
              </a:rPr>
              <a:t>Oeftiger</a:t>
            </a:r>
            <a:r>
              <a:rPr lang="en-GB" sz="1200" dirty="0">
                <a:solidFill>
                  <a:schemeClr val="tx2"/>
                </a:solidFill>
              </a:rPr>
              <a:t> and team)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Slow extraction </a:t>
            </a:r>
            <a:r>
              <a:rPr lang="en-GB" sz="1200" dirty="0">
                <a:solidFill>
                  <a:schemeClr val="tx2"/>
                </a:solidFill>
              </a:rPr>
              <a:t>simulations - SIS18 and SIS100 (P. </a:t>
            </a:r>
            <a:r>
              <a:rPr lang="en-GB" sz="1200" dirty="0" err="1">
                <a:solidFill>
                  <a:schemeClr val="tx2"/>
                </a:solidFill>
              </a:rPr>
              <a:t>Niedermayer</a:t>
            </a:r>
            <a:r>
              <a:rPr lang="en-GB" sz="1200" dirty="0">
                <a:solidFill>
                  <a:schemeClr val="tx2"/>
                </a:solidFill>
              </a:rPr>
              <a:t>, C. Cortes)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BTF studies </a:t>
            </a:r>
            <a:r>
              <a:rPr lang="en-GB" sz="1200" dirty="0">
                <a:solidFill>
                  <a:schemeClr val="tx2"/>
                </a:solidFill>
              </a:rPr>
              <a:t>(C. Cortes)</a:t>
            </a:r>
          </a:p>
          <a:p>
            <a:pPr>
              <a:spcBef>
                <a:spcPts val="100"/>
              </a:spcBef>
            </a:pPr>
            <a:endParaRPr lang="en-GB" sz="500" dirty="0">
              <a:solidFill>
                <a:schemeClr val="tx2"/>
              </a:solidFill>
            </a:endParaRPr>
          </a:p>
          <a:p>
            <a:pPr>
              <a:spcBef>
                <a:spcPts val="100"/>
              </a:spcBef>
            </a:pPr>
            <a:r>
              <a:rPr lang="en-GB" sz="1400" b="1" u="sng" dirty="0">
                <a:solidFill>
                  <a:srgbClr val="2962AE"/>
                </a:solidFill>
              </a:rPr>
              <a:t>Medical accelerators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Slow-extraction for PIMMS </a:t>
            </a:r>
            <a:r>
              <a:rPr lang="en-GB" sz="1200" dirty="0">
                <a:solidFill>
                  <a:schemeClr val="tx2"/>
                </a:solidFill>
              </a:rPr>
              <a:t>(R. Tailor)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Slow-extraction for </a:t>
            </a:r>
            <a:r>
              <a:rPr lang="en-GB" sz="1200" b="1" dirty="0" err="1">
                <a:solidFill>
                  <a:schemeClr val="tx2"/>
                </a:solidFill>
              </a:rPr>
              <a:t>MedAustron</a:t>
            </a:r>
            <a:r>
              <a:rPr lang="en-GB" sz="1200" b="1" dirty="0">
                <a:solidFill>
                  <a:schemeClr val="tx2"/>
                </a:solidFill>
              </a:rPr>
              <a:t> </a:t>
            </a:r>
            <a:r>
              <a:rPr lang="en-GB" sz="1200" dirty="0">
                <a:solidFill>
                  <a:schemeClr val="tx2"/>
                </a:solidFill>
              </a:rPr>
              <a:t>(F. </a:t>
            </a:r>
            <a:r>
              <a:rPr lang="en-GB" sz="1200" dirty="0" err="1">
                <a:solidFill>
                  <a:schemeClr val="tx2"/>
                </a:solidFill>
              </a:rPr>
              <a:t>Kuehteubl</a:t>
            </a:r>
            <a:r>
              <a:rPr lang="en-GB" sz="1200" dirty="0">
                <a:solidFill>
                  <a:schemeClr val="tx2"/>
                </a:solidFill>
              </a:rPr>
              <a:t>, E. Renner, et al.)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tx2"/>
              </a:solidFill>
            </a:endParaRPr>
          </a:p>
          <a:p>
            <a:pPr>
              <a:spcBef>
                <a:spcPts val="100"/>
              </a:spcBef>
            </a:pPr>
            <a:r>
              <a:rPr lang="en-GB" sz="1400" b="1" u="sng" dirty="0">
                <a:solidFill>
                  <a:srgbClr val="2962AE"/>
                </a:solidFill>
              </a:rPr>
              <a:t>BNL - RHIC and EIC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Optics calculations and tracking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Collimation studies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tx2"/>
              </a:solidFill>
            </a:endParaRPr>
          </a:p>
          <a:p>
            <a:pPr>
              <a:spcBef>
                <a:spcPts val="100"/>
              </a:spcBef>
            </a:pPr>
            <a:r>
              <a:rPr lang="en-GB" sz="1400" b="1" u="sng" dirty="0">
                <a:solidFill>
                  <a:srgbClr val="2962AE"/>
                </a:solidFill>
              </a:rPr>
              <a:t>Fermilab – Main Injector, Recycler, IOTA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Tracking studies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Impedance + space-charge </a:t>
            </a:r>
            <a:r>
              <a:rPr lang="en-GB" sz="1200" dirty="0">
                <a:solidFill>
                  <a:schemeClr val="tx2"/>
                </a:solidFill>
              </a:rPr>
              <a:t>simulations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tx2"/>
              </a:solidFill>
            </a:endParaRPr>
          </a:p>
          <a:p>
            <a:pPr>
              <a:spcBef>
                <a:spcPts val="100"/>
              </a:spcBef>
            </a:pPr>
            <a:r>
              <a:rPr lang="en-CH" sz="1400" b="1" u="sng" dirty="0">
                <a:solidFill>
                  <a:srgbClr val="2962AE"/>
                </a:solidFill>
              </a:rPr>
              <a:t>Training</a:t>
            </a:r>
            <a:r>
              <a:rPr lang="en-CH" sz="1400" b="1" dirty="0">
                <a:solidFill>
                  <a:srgbClr val="2962AE"/>
                </a:solidFill>
              </a:rPr>
              <a:t> </a:t>
            </a:r>
            <a:r>
              <a:rPr lang="en-CH" sz="1400" dirty="0">
                <a:solidFill>
                  <a:schemeClr val="tx2"/>
                </a:solidFill>
              </a:rPr>
              <a:t>(Universiy of Rome and EPFL)</a:t>
            </a:r>
            <a:endParaRPr lang="en-GB" sz="1400" dirty="0">
              <a:solidFill>
                <a:schemeClr val="tx2"/>
              </a:solidFill>
            </a:endParaRPr>
          </a:p>
          <a:p>
            <a:endParaRPr lang="en-GB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9F8F6-50E9-D9CF-D14C-4CC5D785C019}"/>
              </a:ext>
            </a:extLst>
          </p:cNvPr>
          <p:cNvSpPr txBox="1"/>
          <p:nvPr/>
        </p:nvSpPr>
        <p:spPr>
          <a:xfrm>
            <a:off x="3066798" y="497536"/>
            <a:ext cx="6782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i="1" dirty="0">
                <a:solidFill>
                  <a:schemeClr val="tx2"/>
                </a:solidFill>
              </a:rPr>
              <a:t>[Activities that are already in production, or for which testing work is ongoing]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427E4-5268-CBC4-5226-23FE078A522F}"/>
              </a:ext>
            </a:extLst>
          </p:cNvPr>
          <p:cNvSpPr/>
          <p:nvPr/>
        </p:nvSpPr>
        <p:spPr>
          <a:xfrm>
            <a:off x="2501901" y="2209291"/>
            <a:ext cx="4660900" cy="2515109"/>
          </a:xfrm>
          <a:prstGeom prst="rect">
            <a:avLst/>
          </a:prstGeom>
          <a:solidFill>
            <a:schemeClr val="bg1"/>
          </a:solidFill>
          <a:ln w="28575">
            <a:solidFill>
              <a:srgbClr val="2962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E97CC3-4835-6949-C030-0C4791D9C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7377"/>
              </p:ext>
            </p:extLst>
          </p:nvPr>
        </p:nvGraphicFramePr>
        <p:xfrm>
          <a:off x="2751232" y="2944855"/>
          <a:ext cx="4148415" cy="1508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58454">
                  <a:extLst>
                    <a:ext uri="{9D8B030D-6E8A-4147-A177-3AD203B41FA5}">
                      <a16:colId xmlns:a16="http://schemas.microsoft.com/office/drawing/2014/main" val="1503485804"/>
                    </a:ext>
                  </a:extLst>
                </a:gridCol>
                <a:gridCol w="1289961">
                  <a:extLst>
                    <a:ext uri="{9D8B030D-6E8A-4147-A177-3AD203B41FA5}">
                      <a16:colId xmlns:a16="http://schemas.microsoft.com/office/drawing/2014/main" val="2370598821"/>
                    </a:ext>
                  </a:extLst>
                </a:gridCol>
              </a:tblGrid>
              <a:tr h="266801">
                <a:tc>
                  <a:txBody>
                    <a:bodyPr/>
                    <a:lstStyle/>
                    <a:p>
                      <a:pPr algn="ctr"/>
                      <a:r>
                        <a:rPr lang="en-CH" sz="1500" b="1" dirty="0">
                          <a:solidFill>
                            <a:schemeClr val="tx2"/>
                          </a:solidFill>
                          <a:latin typeface="+mn-lt"/>
                        </a:rPr>
                        <a:t>Core team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tx2"/>
                          </a:solidFill>
                          <a:latin typeface="+mn-lt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en-GB" sz="1500" b="0" dirty="0">
                          <a:solidFill>
                            <a:schemeClr val="tx2"/>
                          </a:solidFill>
                          <a:latin typeface="+mn-lt"/>
                          <a:cs typeface="Calibri" panose="020F0502020204030204" pitchFamily="34" charset="0"/>
                        </a:rPr>
                        <a:t>persons</a:t>
                      </a:r>
                      <a:endParaRPr lang="en-CH" sz="15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0511876"/>
                  </a:ext>
                </a:extLst>
              </a:tr>
              <a:tr h="266801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tx2"/>
                          </a:solidFill>
                          <a:latin typeface="+mn-lt"/>
                          <a:cs typeface="Calibri" panose="020F0502020204030204" pitchFamily="34" charset="0"/>
                        </a:rPr>
                        <a:t>Contributing developers</a:t>
                      </a:r>
                      <a:endParaRPr lang="en-CH" sz="15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500" b="1" dirty="0">
                          <a:solidFill>
                            <a:schemeClr val="tx2"/>
                          </a:solidFill>
                          <a:latin typeface="+mn-lt"/>
                        </a:rPr>
                        <a:t>16 </a:t>
                      </a:r>
                      <a:r>
                        <a:rPr lang="en-CH" sz="1500" b="0" dirty="0">
                          <a:solidFill>
                            <a:schemeClr val="tx2"/>
                          </a:solidFill>
                          <a:latin typeface="+mn-lt"/>
                        </a:rPr>
                        <a:t>persons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2688558"/>
                  </a:ext>
                </a:extLst>
              </a:tr>
              <a:tr h="266801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tx2"/>
                          </a:solidFill>
                          <a:latin typeface="+mn-lt"/>
                          <a:cs typeface="Calibri" panose="020F0502020204030204" pitchFamily="34" charset="0"/>
                        </a:rPr>
                        <a:t>User community</a:t>
                      </a:r>
                      <a:endParaRPr lang="en-CH" sz="15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500" b="1" dirty="0">
                          <a:solidFill>
                            <a:schemeClr val="tx2"/>
                          </a:solidFill>
                          <a:latin typeface="+mn-lt"/>
                        </a:rPr>
                        <a:t>~80 </a:t>
                      </a:r>
                      <a:r>
                        <a:rPr lang="en-CH" sz="1500" b="0" dirty="0">
                          <a:solidFill>
                            <a:schemeClr val="tx2"/>
                          </a:solidFill>
                          <a:latin typeface="+mn-lt"/>
                        </a:rPr>
                        <a:t>users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3458040"/>
                  </a:ext>
                </a:extLst>
              </a:tr>
              <a:tr h="523842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tx2"/>
                          </a:solidFill>
                          <a:latin typeface="+mn-lt"/>
                          <a:cs typeface="Calibri" panose="020F0502020204030204" pitchFamily="34" charset="0"/>
                        </a:rPr>
                        <a:t>Publications including Xsuite simulations (in 2022-23): </a:t>
                      </a:r>
                      <a:endParaRPr lang="en-CH" sz="15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500" b="1" dirty="0">
                          <a:solidFill>
                            <a:schemeClr val="tx2"/>
                          </a:solidFill>
                          <a:latin typeface="+mn-lt"/>
                        </a:rPr>
                        <a:t>25 </a:t>
                      </a:r>
                      <a:r>
                        <a:rPr lang="en-CH" sz="1500" b="0" dirty="0">
                          <a:solidFill>
                            <a:schemeClr val="tx2"/>
                          </a:solidFill>
                          <a:latin typeface="+mn-lt"/>
                        </a:rPr>
                        <a:t>papers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1711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AF35209-5974-36D3-CDF7-0CFD2F058B41}"/>
              </a:ext>
            </a:extLst>
          </p:cNvPr>
          <p:cNvSpPr txBox="1"/>
          <p:nvPr/>
        </p:nvSpPr>
        <p:spPr>
          <a:xfrm>
            <a:off x="2501901" y="2328906"/>
            <a:ext cx="4660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4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numbers</a:t>
            </a:r>
          </a:p>
        </p:txBody>
      </p:sp>
    </p:spTree>
    <p:extLst>
      <p:ext uri="{BB962C8B-B14F-4D97-AF65-F5344CB8AC3E}">
        <p14:creationId xmlns:p14="http://schemas.microsoft.com/office/powerpoint/2010/main" val="26632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21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762000" y="319816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A63AD"/>
                </a:solidFill>
                <a:latin typeface="Calibri" pitchFamily="34" charset="0"/>
              </a:rPr>
              <a:t>Tutorial</a:t>
            </a:r>
          </a:p>
        </p:txBody>
      </p:sp>
    </p:spTree>
    <p:extLst>
      <p:ext uri="{BB962C8B-B14F-4D97-AF65-F5344CB8AC3E}">
        <p14:creationId xmlns:p14="http://schemas.microsoft.com/office/powerpoint/2010/main" val="2146181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63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Xsuite tutorial for Slow Extraction workshop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AF453-7296-E64B-929C-C0C2C96EC89A}"/>
              </a:ext>
            </a:extLst>
          </p:cNvPr>
          <p:cNvSpPr txBox="1"/>
          <p:nvPr/>
        </p:nvSpPr>
        <p:spPr>
          <a:xfrm>
            <a:off x="1219200" y="613588"/>
            <a:ext cx="7924800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Studying a </a:t>
            </a:r>
            <a:r>
              <a:rPr lang="en-US" sz="1700" dirty="0">
                <a:solidFill>
                  <a:schemeClr val="tx2"/>
                </a:solidFill>
                <a:latin typeface="Calibri" panose="020F0502020204030204"/>
              </a:rPr>
              <a:t>simplified slow-extraction scenario for the </a:t>
            </a:r>
            <a:r>
              <a:rPr lang="en-US" sz="1700" b="1" dirty="0">
                <a:solidFill>
                  <a:schemeClr val="accent1"/>
                </a:solidFill>
                <a:latin typeface="Calibri" panose="020F0502020204030204"/>
              </a:rPr>
              <a:t>PIMMS (</a:t>
            </a:r>
            <a:r>
              <a:rPr lang="en-GB" sz="1600" b="1" i="0" u="none" strike="noStrike" dirty="0">
                <a:solidFill>
                  <a:schemeClr val="accent1"/>
                </a:solidFill>
                <a:effectLst/>
                <a:latin typeface="-apple-system"/>
              </a:rPr>
              <a:t>Proton-Ion Medical Machine) synchrotron</a:t>
            </a:r>
            <a:r>
              <a:rPr lang="en-GB" sz="1600" b="1" i="0" u="none" strike="noStrike" baseline="30000" dirty="0">
                <a:solidFill>
                  <a:schemeClr val="accent1"/>
                </a:solidFill>
                <a:effectLst/>
                <a:latin typeface="-apple-system"/>
              </a:rPr>
              <a:t>(1)</a:t>
            </a:r>
            <a:r>
              <a:rPr lang="en-GB" sz="1600" b="1" i="0" u="none" strike="noStrike" dirty="0">
                <a:solidFill>
                  <a:schemeClr val="accent1"/>
                </a:solidFill>
                <a:effectLst/>
                <a:latin typeface="-apple-system"/>
              </a:rPr>
              <a:t> </a:t>
            </a:r>
            <a:r>
              <a:rPr lang="en-GB" sz="1600" i="0" u="none" strike="noStrike" dirty="0">
                <a:solidFill>
                  <a:schemeClr val="accent1"/>
                </a:solidFill>
                <a:effectLst/>
                <a:latin typeface="-apple-system"/>
              </a:rPr>
              <a:t>(</a:t>
            </a:r>
            <a:r>
              <a:rPr lang="en-GB" sz="1600" i="0" u="none" strike="noStrike" dirty="0">
                <a:solidFill>
                  <a:schemeClr val="tx2"/>
                </a:solidFill>
                <a:effectLst/>
                <a:latin typeface="-apple-system"/>
              </a:rPr>
              <a:t>t</a:t>
            </a:r>
            <a:r>
              <a:rPr lang="en-GB" sz="1600" dirty="0">
                <a:solidFill>
                  <a:schemeClr val="tx2"/>
                </a:solidFill>
                <a:latin typeface="-apple-system"/>
              </a:rPr>
              <a:t>hanks to R. Taylor and E Benedetto for their input)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 material: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https://github.com/xsuite/slow_extraction_tutorial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Try it out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!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Instructions on how to install and use Xsuite available at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3"/>
              </a:rPr>
              <a:t>https://xsuite.web.cern.ch</a:t>
            </a:r>
            <a:endParaRPr lang="en-GB" sz="500" dirty="0">
              <a:solidFill>
                <a:schemeClr val="tx2"/>
              </a:solidFill>
              <a:latin typeface="-apple-system"/>
            </a:endParaRPr>
          </a:p>
          <a:p>
            <a:pPr>
              <a:spcBef>
                <a:spcPts val="300"/>
              </a:spcBef>
            </a:pPr>
            <a:endParaRPr lang="en-GB" sz="500" dirty="0">
              <a:solidFill>
                <a:schemeClr val="tx2"/>
              </a:solidFill>
              <a:latin typeface="-apple-system"/>
            </a:endParaRPr>
          </a:p>
          <a:p>
            <a:pPr>
              <a:spcBef>
                <a:spcPts val="300"/>
              </a:spcBef>
            </a:pPr>
            <a:r>
              <a:rPr lang="en-GB" sz="1600" dirty="0">
                <a:solidFill>
                  <a:schemeClr val="tx2"/>
                </a:solidFill>
                <a:latin typeface="-apple-system"/>
              </a:rPr>
              <a:t>Tutorial structured in </a:t>
            </a:r>
            <a:r>
              <a:rPr lang="en-GB" sz="1600" b="1" dirty="0">
                <a:solidFill>
                  <a:schemeClr val="accent1"/>
                </a:solidFill>
                <a:latin typeface="-apple-system"/>
              </a:rPr>
              <a:t>four parts: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b="1" i="0" u="sng" strike="noStrike" dirty="0">
                <a:solidFill>
                  <a:schemeClr val="accent1"/>
                </a:solidFill>
                <a:effectLst/>
                <a:latin typeface="-apple-system"/>
              </a:rPr>
              <a:t>Part 1</a:t>
            </a:r>
            <a:r>
              <a:rPr lang="en-GB" sz="1600" b="1" i="0" strike="noStrike" dirty="0">
                <a:solidFill>
                  <a:schemeClr val="accent1"/>
                </a:solidFill>
                <a:effectLst/>
                <a:latin typeface="-apple-system"/>
              </a:rPr>
              <a:t>: 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rgbClr val="2962AE"/>
                </a:solidFill>
                <a:latin typeface="-apple-system"/>
              </a:rPr>
              <a:t>Import and explore the machine model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600" b="1" i="0" u="none" strike="noStrike" dirty="0">
                <a:solidFill>
                  <a:srgbClr val="2962AE"/>
                </a:solidFill>
                <a:effectLst/>
                <a:latin typeface="-apple-system"/>
              </a:rPr>
              <a:t>Survey and </a:t>
            </a:r>
            <a:r>
              <a:rPr lang="en-GB" sz="1600" b="1" i="0" u="none" strike="noStrike" dirty="0" err="1">
                <a:solidFill>
                  <a:srgbClr val="2962AE"/>
                </a:solidFill>
                <a:effectLst/>
                <a:latin typeface="-apple-system"/>
              </a:rPr>
              <a:t>twiss</a:t>
            </a:r>
            <a:r>
              <a:rPr lang="en-GB" sz="1600" b="1" dirty="0">
                <a:solidFill>
                  <a:srgbClr val="2962AE"/>
                </a:solidFill>
                <a:latin typeface="-apple-system"/>
              </a:rPr>
              <a:t> </a:t>
            </a:r>
            <a:r>
              <a:rPr lang="en-GB" sz="1600" dirty="0">
                <a:solidFill>
                  <a:schemeClr val="tx2"/>
                </a:solidFill>
                <a:latin typeface="-apple-system"/>
              </a:rPr>
              <a:t>calculations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2"/>
                </a:solidFill>
                <a:latin typeface="-apple-system"/>
              </a:rPr>
              <a:t>Optics and chromaticity </a:t>
            </a:r>
            <a:r>
              <a:rPr lang="en-GB" sz="1600" b="1" dirty="0">
                <a:solidFill>
                  <a:srgbClr val="2962AE"/>
                </a:solidFill>
                <a:latin typeface="-apple-system"/>
              </a:rPr>
              <a:t>matching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accent1"/>
                </a:solidFill>
                <a:latin typeface="-apple-system"/>
              </a:rPr>
              <a:t>Part 2</a:t>
            </a:r>
            <a:r>
              <a:rPr lang="en-GB" sz="1600" b="1" dirty="0">
                <a:solidFill>
                  <a:schemeClr val="accent1"/>
                </a:solidFill>
                <a:latin typeface="-apple-system"/>
              </a:rPr>
              <a:t>: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2"/>
                </a:solidFill>
                <a:latin typeface="-apple-system"/>
              </a:rPr>
              <a:t>Characterize beam dynamics close to third-order resonance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2"/>
                </a:solidFill>
                <a:latin typeface="-apple-system"/>
              </a:rPr>
              <a:t>Leverage </a:t>
            </a:r>
            <a:r>
              <a:rPr lang="en-GB" sz="1600" b="1" dirty="0">
                <a:solidFill>
                  <a:srgbClr val="2962AE"/>
                </a:solidFill>
                <a:latin typeface="-apple-system"/>
              </a:rPr>
              <a:t>synergy of Xsuite with other Python packages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b="1" i="0" u="sng" strike="noStrike" dirty="0">
                <a:solidFill>
                  <a:schemeClr val="accent1"/>
                </a:solidFill>
                <a:effectLst/>
                <a:latin typeface="-apple-system"/>
              </a:rPr>
              <a:t>Part 3</a:t>
            </a:r>
            <a:r>
              <a:rPr lang="en-GB" sz="1600" b="1" i="0" u="none" strike="noStrike" dirty="0">
                <a:solidFill>
                  <a:schemeClr val="accent1"/>
                </a:solidFill>
                <a:effectLst/>
                <a:latin typeface="-apple-system"/>
              </a:rPr>
              <a:t>: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2"/>
                </a:solidFill>
                <a:latin typeface="-apple-system"/>
              </a:rPr>
              <a:t>Control the resonance parameters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2"/>
                </a:solidFill>
                <a:latin typeface="-apple-system"/>
              </a:rPr>
              <a:t>How to use Xsuite model combined with an </a:t>
            </a:r>
            <a:r>
              <a:rPr lang="en-GB" sz="1600" b="1" dirty="0">
                <a:solidFill>
                  <a:srgbClr val="2962AE"/>
                </a:solidFill>
                <a:latin typeface="-apple-system"/>
              </a:rPr>
              <a:t>external optimization tool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b="1" i="0" u="sng" strike="noStrike" dirty="0">
                <a:solidFill>
                  <a:schemeClr val="accent1"/>
                </a:solidFill>
                <a:effectLst/>
                <a:latin typeface="-apple-system"/>
              </a:rPr>
              <a:t>Part </a:t>
            </a:r>
            <a:r>
              <a:rPr lang="en-GB" sz="1600" b="1" u="sng" dirty="0">
                <a:solidFill>
                  <a:schemeClr val="accent1"/>
                </a:solidFill>
                <a:latin typeface="-apple-system"/>
              </a:rPr>
              <a:t>4</a:t>
            </a:r>
            <a:r>
              <a:rPr lang="en-GB" sz="1600" b="1" dirty="0">
                <a:solidFill>
                  <a:schemeClr val="accent1"/>
                </a:solidFill>
                <a:latin typeface="-apple-system"/>
              </a:rPr>
              <a:t>: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rgbClr val="2962AE"/>
                </a:solidFill>
                <a:latin typeface="-apple-system"/>
              </a:rPr>
              <a:t>Simulate a short spill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600" i="0" u="none" strike="noStrike" dirty="0">
                <a:solidFill>
                  <a:schemeClr val="tx2"/>
                </a:solidFill>
                <a:effectLst/>
                <a:latin typeface="-apple-system"/>
              </a:rPr>
              <a:t>How to handle machine </a:t>
            </a:r>
            <a:r>
              <a:rPr lang="en-GB" sz="1600" b="1" i="0" u="none" strike="noStrike" dirty="0">
                <a:solidFill>
                  <a:srgbClr val="2962AE"/>
                </a:solidFill>
                <a:effectLst/>
                <a:latin typeface="-apple-system"/>
              </a:rPr>
              <a:t>parameters changing with time (functions)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2"/>
                </a:solidFill>
                <a:latin typeface="-apple-system"/>
              </a:rPr>
              <a:t>How to define a </a:t>
            </a:r>
            <a:r>
              <a:rPr lang="en-GB" sz="1600" b="1" dirty="0">
                <a:solidFill>
                  <a:srgbClr val="2962AE"/>
                </a:solidFill>
                <a:latin typeface="-apple-system"/>
              </a:rPr>
              <a:t>custom machine element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endParaRPr lang="en-GB" sz="500" dirty="0">
              <a:solidFill>
                <a:schemeClr val="tx2"/>
              </a:solidFill>
              <a:latin typeface="-apple-syste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7886B-1184-0389-C252-0F011D5A9B3B}"/>
              </a:ext>
            </a:extLst>
          </p:cNvPr>
          <p:cNvSpPr txBox="1"/>
          <p:nvPr/>
        </p:nvSpPr>
        <p:spPr>
          <a:xfrm>
            <a:off x="154004" y="6359350"/>
            <a:ext cx="459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 lvl="1">
              <a:spcBef>
                <a:spcPts val="600"/>
              </a:spcBef>
            </a:pPr>
            <a:r>
              <a:rPr lang="en-GB" sz="1400" baseline="30000" dirty="0">
                <a:solidFill>
                  <a:schemeClr val="tx2"/>
                </a:solidFill>
                <a:latin typeface="-apple-system"/>
              </a:rPr>
              <a:t>(1) </a:t>
            </a:r>
            <a:r>
              <a:rPr lang="en-GB" sz="1400" dirty="0">
                <a:solidFill>
                  <a:schemeClr val="tx2"/>
                </a:solidFill>
                <a:latin typeface="-apple-system"/>
                <a:hlinkClick r:id="rId4"/>
              </a:rPr>
              <a:t>CERN-PS-99-010-DI</a:t>
            </a:r>
            <a:r>
              <a:rPr lang="en-GB" sz="1400" dirty="0">
                <a:solidFill>
                  <a:schemeClr val="tx2"/>
                </a:solidFill>
                <a:latin typeface="-apple-system"/>
              </a:rPr>
              <a:t>, TERA Foundation</a:t>
            </a:r>
          </a:p>
        </p:txBody>
      </p:sp>
    </p:spTree>
    <p:extLst>
      <p:ext uri="{BB962C8B-B14F-4D97-AF65-F5344CB8AC3E}">
        <p14:creationId xmlns:p14="http://schemas.microsoft.com/office/powerpoint/2010/main" val="3506733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23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762000" y="319816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A63AD"/>
                </a:solidFill>
                <a:latin typeface="Calibri" pitchFamily="34" charset="0"/>
              </a:rPr>
              <a:t>Spare slides</a:t>
            </a:r>
          </a:p>
        </p:txBody>
      </p:sp>
    </p:spTree>
    <p:extLst>
      <p:ext uri="{BB962C8B-B14F-4D97-AF65-F5344CB8AC3E}">
        <p14:creationId xmlns:p14="http://schemas.microsoft.com/office/powerpoint/2010/main" val="4020526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24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Orthogonal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B14DFB-D1FF-698F-EDD4-5B0C3C2F3FBB}"/>
              </a:ext>
            </a:extLst>
          </p:cNvPr>
          <p:cNvSpPr txBox="1"/>
          <p:nvPr/>
        </p:nvSpPr>
        <p:spPr>
          <a:xfrm>
            <a:off x="181954" y="1545438"/>
            <a:ext cx="482943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roject employs an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“orthogonal” design strategy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nsure that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functional block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remains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well-isolated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interacts with the others through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clearly defined interfaces</a:t>
            </a:r>
            <a:endParaRPr lang="en-GB" sz="170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approach has two key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nables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contributors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modify or expand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 components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without full  knowledge of other parts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 of underlying software infrastructure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Minimize codebase complexity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ensuring that it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increases linearly rather than exponentially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new features are added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6ADF4-E0DB-2717-6E20-82C4A0812D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303039"/>
            <a:ext cx="5933661" cy="42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AF453-7296-E64B-929C-C0C2C96EC89A}"/>
              </a:ext>
            </a:extLst>
          </p:cNvPr>
          <p:cNvSpPr txBox="1"/>
          <p:nvPr/>
        </p:nvSpPr>
        <p:spPr>
          <a:xfrm>
            <a:off x="1338580" y="634132"/>
            <a:ext cx="530042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/>
                </a:solidFill>
              </a:rPr>
              <a:t>Introduction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Motivation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Design goals and constraints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Architecture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Agile development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Lattice modeling, simulation and optimization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Lattice modeling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Single-particle tracking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Dynamic parameter control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Multi-objective optimizer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Simulation of specific processes</a:t>
            </a:r>
            <a:endParaRPr lang="en-US" sz="17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Particle-matter interaction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Synchrotron radiation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Handling of collective effects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The Xsuite community</a:t>
            </a:r>
          </a:p>
        </p:txBody>
      </p:sp>
    </p:spTree>
    <p:extLst>
      <p:ext uri="{BB962C8B-B14F-4D97-AF65-F5344CB8AC3E}">
        <p14:creationId xmlns:p14="http://schemas.microsoft.com/office/powerpoint/2010/main" val="222008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4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7517C-4CD0-36A5-A484-D275CDA80143}"/>
              </a:ext>
            </a:extLst>
          </p:cNvPr>
          <p:cNvSpPr txBox="1"/>
          <p:nvPr/>
        </p:nvSpPr>
        <p:spPr>
          <a:xfrm>
            <a:off x="165102" y="1086322"/>
            <a:ext cx="515389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CERN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has a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 tradition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development of software tools for beam physics</a:t>
            </a:r>
          </a:p>
          <a:p>
            <a:pPr>
              <a:spcBef>
                <a:spcPts val="600"/>
              </a:spcBef>
            </a:pPr>
            <a:endParaRPr lang="en-GB" sz="500" dirty="0">
              <a:solidFill>
                <a:srgbClr val="2962A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Powerful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tools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provided to the user community: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MAD-X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standard for lattice description, optics calculation and design, tracking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 err="1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Sixtrack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fast-tracking program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used mainly for long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single-particle simulations</a:t>
            </a:r>
            <a:endParaRPr lang="en-GB" sz="1700" dirty="0">
              <a:solidFill>
                <a:srgbClr val="2962A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 err="1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Sixtracklib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C/C++library for single-particle tracking</a:t>
            </a:r>
            <a:r>
              <a:rPr lang="en-GB" sz="1700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compatible with Graphics Processing Units (GPUs)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COMBI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for the simulation of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beam-beam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effects using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strong-strong modelling</a:t>
            </a:r>
            <a:r>
              <a:rPr lang="en-GB" sz="1700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 err="1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PyHEADTAIL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Python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toolkit for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collective effects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(impedance, feedbacks, space charge, and e-cloud).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eveloped over decades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features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their respective domains</a:t>
            </a:r>
            <a:endParaRPr lang="en-GB" sz="170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C2CAA3-3A9E-66DA-B8F0-4EDF6FE53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428" y="637745"/>
            <a:ext cx="3797532" cy="1962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0E58D-CB2A-80ED-333D-A9AAC7FE73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2191" y="2548769"/>
            <a:ext cx="2920006" cy="24919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02184-D90E-006A-EDEB-8C82187DF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134" y="5040743"/>
            <a:ext cx="3204121" cy="174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0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5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Motivation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B14DFB-D1FF-698F-EDD4-5B0C3C2F3FBB}"/>
              </a:ext>
            </a:extLst>
          </p:cNvPr>
          <p:cNvSpPr txBox="1"/>
          <p:nvPr/>
        </p:nvSpPr>
        <p:spPr>
          <a:xfrm>
            <a:off x="2195918" y="906051"/>
            <a:ext cx="685358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  <a:effectLst/>
              </a:rPr>
              <a:t>Over the years we started to </a:t>
            </a:r>
            <a:r>
              <a:rPr lang="en-GB" sz="1700" b="1" dirty="0">
                <a:solidFill>
                  <a:srgbClr val="2962AE"/>
                </a:solidFill>
                <a:effectLst/>
              </a:rPr>
              <a:t>face needs that could not be easily fulfilled with legacy tools</a:t>
            </a:r>
            <a:r>
              <a:rPr lang="en-GB" sz="1700" dirty="0">
                <a:solidFill>
                  <a:schemeClr val="tx2"/>
                </a:solidFill>
                <a:effectLst/>
              </a:rPr>
              <a:t>:</a:t>
            </a:r>
          </a:p>
          <a:p>
            <a:pPr>
              <a:spcBef>
                <a:spcPts val="600"/>
              </a:spcBef>
            </a:pPr>
            <a:endParaRPr lang="en-GB" sz="500" dirty="0">
              <a:solidFill>
                <a:schemeClr val="tx2"/>
              </a:solidFill>
              <a:effectLst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u="sng" dirty="0">
                <a:solidFill>
                  <a:srgbClr val="2962AE"/>
                </a:solidFill>
              </a:rPr>
              <a:t>Integration</a:t>
            </a:r>
            <a:r>
              <a:rPr lang="en-GB" sz="1700" dirty="0">
                <a:solidFill>
                  <a:schemeClr val="tx2"/>
                </a:solidFill>
              </a:rPr>
              <a:t>: difficult to combine features from different codes to simulate </a:t>
            </a:r>
            <a:r>
              <a:rPr lang="en-GB" sz="1700" dirty="0">
                <a:solidFill>
                  <a:schemeClr val="tx2"/>
                </a:solidFill>
                <a:effectLst/>
              </a:rPr>
              <a:t>complex heterogeneous effects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tx2"/>
              </a:solidFill>
              <a:effectLst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u="sng" dirty="0">
                <a:solidFill>
                  <a:srgbClr val="2962AE"/>
                </a:solidFill>
                <a:effectLst/>
              </a:rPr>
              <a:t>User </a:t>
            </a:r>
            <a:r>
              <a:rPr lang="en-GB" sz="1700" b="1" u="sng" dirty="0">
                <a:solidFill>
                  <a:srgbClr val="2962AE"/>
                </a:solidFill>
              </a:rPr>
              <a:t>interface</a:t>
            </a:r>
            <a:r>
              <a:rPr lang="en-GB" sz="1700" dirty="0">
                <a:solidFill>
                  <a:schemeClr val="tx2"/>
                </a:solidFill>
              </a:rPr>
              <a:t>: need to </a:t>
            </a:r>
            <a:r>
              <a:rPr lang="en-GB" sz="1700" dirty="0">
                <a:solidFill>
                  <a:schemeClr val="tx2"/>
                </a:solidFill>
                <a:effectLst/>
              </a:rPr>
              <a:t>move away from custom interfaces (text files / ad-hoc scripting) towards standard </a:t>
            </a:r>
            <a:r>
              <a:rPr lang="en-GB" sz="1700" b="1" dirty="0">
                <a:solidFill>
                  <a:srgbClr val="2962AE"/>
                </a:solidFill>
              </a:rPr>
              <a:t>P</a:t>
            </a:r>
            <a:r>
              <a:rPr lang="en-GB" sz="1700" b="1" dirty="0">
                <a:solidFill>
                  <a:srgbClr val="2962AE"/>
                </a:solidFill>
                <a:effectLst/>
              </a:rPr>
              <a:t>ython packages</a:t>
            </a:r>
            <a:r>
              <a:rPr lang="en-GB" sz="1700" dirty="0">
                <a:solidFill>
                  <a:srgbClr val="2962AE"/>
                </a:solidFill>
                <a:effectLst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</a:rPr>
              <a:t>Present </a:t>
            </a:r>
            <a:r>
              <a:rPr lang="en-GB" sz="1700" b="1" dirty="0">
                <a:solidFill>
                  <a:srgbClr val="2962AE"/>
                </a:solidFill>
              </a:rPr>
              <a:t>de-facto standard in scientific computing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2962AE"/>
                </a:solidFill>
              </a:rPr>
              <a:t>Easy to combine</a:t>
            </a:r>
            <a:r>
              <a:rPr lang="en-GB" sz="1700" b="1" dirty="0">
                <a:solidFill>
                  <a:srgbClr val="2962AE"/>
                </a:solidFill>
                <a:effectLst/>
              </a:rPr>
              <a:t> </a:t>
            </a:r>
            <a:r>
              <a:rPr lang="en-GB" sz="1700" dirty="0">
                <a:solidFill>
                  <a:schemeClr val="tx2"/>
                </a:solidFill>
                <a:effectLst/>
              </a:rPr>
              <a:t>in notebooks or in more complex Python codes</a:t>
            </a:r>
            <a:endParaRPr lang="en-GB" sz="1700" b="1" dirty="0">
              <a:solidFill>
                <a:srgbClr val="2962AE"/>
              </a:solidFill>
              <a:effectLst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effectLst/>
              </a:rPr>
              <a:t>Allows </a:t>
            </a:r>
            <a:r>
              <a:rPr lang="en-GB" sz="1700" b="1" dirty="0">
                <a:solidFill>
                  <a:srgbClr val="2962AE"/>
                </a:solidFill>
                <a:effectLst/>
              </a:rPr>
              <a:t>leveraging an ever-growing arsenal of general-purpose Python libraries </a:t>
            </a:r>
            <a:r>
              <a:rPr lang="en-GB" sz="1700" dirty="0">
                <a:solidFill>
                  <a:schemeClr val="tx2"/>
                </a:solidFill>
                <a:effectLst/>
              </a:rPr>
              <a:t>(statistics, linear algebra, frequency analysis, optimization, plot, etc.)</a:t>
            </a:r>
          </a:p>
          <a:p>
            <a:pPr marL="1200150" lvl="2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2"/>
                </a:solidFill>
              </a:rPr>
              <a:t>B</a:t>
            </a:r>
            <a:r>
              <a:rPr lang="en-GB" sz="1700" dirty="0">
                <a:solidFill>
                  <a:schemeClr val="tx2"/>
                </a:solidFill>
                <a:effectLst/>
              </a:rPr>
              <a:t>oosted by </a:t>
            </a:r>
            <a:r>
              <a:rPr lang="en-GB" sz="1700" b="1" dirty="0">
                <a:solidFill>
                  <a:srgbClr val="2962AE"/>
                </a:solidFill>
                <a:effectLst/>
              </a:rPr>
              <a:t>substantial investments from general industry </a:t>
            </a:r>
            <a:r>
              <a:rPr lang="en-GB" sz="1700" dirty="0">
                <a:solidFill>
                  <a:schemeClr val="tx2"/>
                </a:solidFill>
                <a:effectLst/>
              </a:rPr>
              <a:t>(big data, AI)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5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u="sng" dirty="0">
                <a:solidFill>
                  <a:srgbClr val="2962AE"/>
                </a:solidFill>
                <a:effectLst/>
              </a:rPr>
              <a:t>GPU acceleration</a:t>
            </a:r>
            <a:r>
              <a:rPr lang="en-GB" sz="1700" dirty="0">
                <a:solidFill>
                  <a:schemeClr val="tx2"/>
                </a:solidFill>
                <a:effectLst/>
              </a:rPr>
              <a:t>: mandatory </a:t>
            </a:r>
            <a:r>
              <a:rPr lang="en-GB" sz="1700" dirty="0">
                <a:solidFill>
                  <a:schemeClr val="tx2"/>
                </a:solidFill>
              </a:rPr>
              <a:t>for several applications but </a:t>
            </a:r>
            <a:r>
              <a:rPr lang="en-GB" sz="1700" dirty="0">
                <a:solidFill>
                  <a:schemeClr val="tx2"/>
                </a:solidFill>
                <a:effectLst/>
              </a:rPr>
              <a:t>cumbersome to retrofit in the existing codes</a:t>
            </a:r>
          </a:p>
          <a:p>
            <a:pPr>
              <a:spcBef>
                <a:spcPts val="600"/>
              </a:spcBef>
            </a:pPr>
            <a:endParaRPr lang="en-GB" sz="1700" dirty="0">
              <a:solidFill>
                <a:schemeClr val="tx2"/>
              </a:solidFill>
              <a:effectLst/>
              <a:latin typeface="TeXGyreTermes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4C0EC3C-6820-774C-C42C-C4E909393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2" y="1402731"/>
            <a:ext cx="1472540" cy="14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46920E-9012-F2DC-E1C8-B8C112835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07" y="5129916"/>
            <a:ext cx="1977703" cy="1644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3700E-DE9D-ED34-C66F-777430DF8A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000288">
            <a:off x="-23718" y="3417699"/>
            <a:ext cx="2318558" cy="6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6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6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Xsuite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B14DFB-D1FF-698F-EDD4-5B0C3C2F3FBB}"/>
              </a:ext>
            </a:extLst>
          </p:cNvPr>
          <p:cNvSpPr txBox="1"/>
          <p:nvPr/>
        </p:nvSpPr>
        <p:spPr>
          <a:xfrm>
            <a:off x="208280" y="3908551"/>
            <a:ext cx="8727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b="1" u="sng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 constraints: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 to cover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large spectrum of phenomena and applications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(flexibility!)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Need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developer learning curve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short as possible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à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developed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directly by field experts</a:t>
            </a:r>
            <a:endParaRPr lang="en-GB" sz="17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eed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grow the code in a “sustainable” way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being managed and maintained by a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small core team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experts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integrating (in a clean way!) contributions by a wide developer community</a:t>
            </a:r>
            <a:endParaRPr lang="en-GB" sz="1700" b="1" dirty="0">
              <a:solidFill>
                <a:srgbClr val="2962A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GB" sz="17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895B9-DEF8-D862-FECC-585FF6411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021" b="-2335"/>
          <a:stretch/>
        </p:blipFill>
        <p:spPr>
          <a:xfrm>
            <a:off x="427558" y="1221662"/>
            <a:ext cx="2533130" cy="1684549"/>
          </a:xfrm>
          <a:prstGeom prst="rect">
            <a:avLst/>
          </a:prstGeom>
          <a:solidFill>
            <a:srgbClr val="2880B9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D8E95-265D-DE9E-A530-FA25A42B7EBB}"/>
              </a:ext>
            </a:extLst>
          </p:cNvPr>
          <p:cNvSpPr txBox="1"/>
          <p:nvPr/>
        </p:nvSpPr>
        <p:spPr>
          <a:xfrm>
            <a:off x="3303548" y="1024856"/>
            <a:ext cx="5759531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led to the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 of the Xsuite project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GB" sz="1700" b="1" dirty="0">
              <a:solidFill>
                <a:srgbClr val="2962A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goal: 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 a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modern Python toolkit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know-how built in developing and exploiting MAD, </a:t>
            </a:r>
            <a:r>
              <a:rPr lang="en-GB" sz="17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Sixtrack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COMBI, </a:t>
            </a:r>
            <a:r>
              <a:rPr lang="en-GB" sz="17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PyHEADTAIL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etc., </a:t>
            </a:r>
            <a:endParaRPr lang="en-GB" sz="170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esigned for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seamless integration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among the different components and for </a:t>
            </a:r>
            <a:r>
              <a:rPr lang="en-GB" sz="1700" b="1" dirty="0" err="1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extendability</a:t>
            </a:r>
            <a:endParaRPr lang="en-GB" sz="1700" b="1" dirty="0">
              <a:solidFill>
                <a:srgbClr val="2962A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Designed to support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 computing platforms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including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multicore CPUs and GPUs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from different vendors </a:t>
            </a:r>
            <a:endParaRPr lang="en-GB" sz="17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5A02DE0-2904-3344-8626-2060D0CC0484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Xsuite – architecture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22FF0CA-0BA1-9C4D-93EE-2131EA65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892BDD0-59DB-5E4D-91D4-300E8852D1DB}" type="slidenum">
              <a:rPr lang="en-CH" smtClean="0"/>
              <a:t>7</a:t>
            </a:fld>
            <a:endParaRPr lang="en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42E702-6D10-7846-9E87-1F8B4A3ADC9A}"/>
              </a:ext>
            </a:extLst>
          </p:cNvPr>
          <p:cNvSpPr/>
          <p:nvPr/>
        </p:nvSpPr>
        <p:spPr>
          <a:xfrm flipH="1">
            <a:off x="1326078" y="719807"/>
            <a:ext cx="5688000" cy="3070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D95B6-95C1-644F-8AEE-5BE567D122A5}"/>
              </a:ext>
            </a:extLst>
          </p:cNvPr>
          <p:cNvSpPr/>
          <p:nvPr/>
        </p:nvSpPr>
        <p:spPr>
          <a:xfrm>
            <a:off x="1326078" y="3859597"/>
            <a:ext cx="568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accent2">
                    <a:lumMod val="50000"/>
                  </a:schemeClr>
                </a:solidFill>
              </a:rPr>
              <a:t>Xobjects</a:t>
            </a:r>
          </a:p>
          <a:p>
            <a:pPr algn="ctr"/>
            <a:r>
              <a:rPr lang="en-CH" sz="1600" dirty="0">
                <a:solidFill>
                  <a:schemeClr val="accent2">
                    <a:lumMod val="50000"/>
                  </a:schemeClr>
                </a:solidFill>
              </a:rPr>
              <a:t>interface to different computing plaforms </a:t>
            </a:r>
          </a:p>
          <a:p>
            <a:pPr algn="ctr"/>
            <a:r>
              <a:rPr lang="en-CH" sz="1600" dirty="0">
                <a:solidFill>
                  <a:schemeClr val="accent2">
                    <a:lumMod val="50000"/>
                  </a:schemeClr>
                </a:solidFill>
              </a:rPr>
              <a:t>(CPUs and GPUs of different vendors)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F5BC11-91AF-A947-B8E8-4F1549794D32}"/>
              </a:ext>
            </a:extLst>
          </p:cNvPr>
          <p:cNvSpPr/>
          <p:nvPr/>
        </p:nvSpPr>
        <p:spPr>
          <a:xfrm>
            <a:off x="1943504" y="1838146"/>
            <a:ext cx="2340000" cy="9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accent6">
                    <a:lumMod val="50000"/>
                  </a:schemeClr>
                </a:solidFill>
              </a:rPr>
              <a:t>Xfields</a:t>
            </a:r>
          </a:p>
          <a:p>
            <a:pPr algn="ctr"/>
            <a:r>
              <a:rPr lang="en-CH" sz="1600" dirty="0">
                <a:solidFill>
                  <a:schemeClr val="accent6">
                    <a:lumMod val="50000"/>
                  </a:schemeClr>
                </a:solidFill>
              </a:rPr>
              <a:t>computation of EM fields from particle ensembles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C1B76F-4F71-E447-B12C-81D9B2EB7E15}"/>
              </a:ext>
            </a:extLst>
          </p:cNvPr>
          <p:cNvSpPr/>
          <p:nvPr/>
        </p:nvSpPr>
        <p:spPr>
          <a:xfrm>
            <a:off x="4451647" y="849350"/>
            <a:ext cx="2340000" cy="9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accent6">
                    <a:lumMod val="50000"/>
                  </a:schemeClr>
                </a:solidFill>
              </a:rPr>
              <a:t>Xtrack</a:t>
            </a:r>
          </a:p>
          <a:p>
            <a:pPr algn="ctr"/>
            <a:r>
              <a:rPr lang="en-CH" sz="1600" dirty="0">
                <a:solidFill>
                  <a:schemeClr val="accent6">
                    <a:lumMod val="50000"/>
                  </a:schemeClr>
                </a:solidFill>
              </a:rPr>
              <a:t>single particle </a:t>
            </a:r>
          </a:p>
          <a:p>
            <a:pPr algn="ctr"/>
            <a:r>
              <a:rPr lang="en-CH" sz="1600" dirty="0">
                <a:solidFill>
                  <a:schemeClr val="accent6">
                    <a:lumMod val="50000"/>
                  </a:schemeClr>
                </a:solidFill>
              </a:rPr>
              <a:t>tracking engine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1AC131-D55A-B349-B423-61DCB1FF8515}"/>
              </a:ext>
            </a:extLst>
          </p:cNvPr>
          <p:cNvSpPr/>
          <p:nvPr/>
        </p:nvSpPr>
        <p:spPr>
          <a:xfrm>
            <a:off x="1937855" y="849350"/>
            <a:ext cx="2340000" cy="9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accent6">
                    <a:lumMod val="50000"/>
                  </a:schemeClr>
                </a:solidFill>
              </a:rPr>
              <a:t>Xpart</a:t>
            </a:r>
          </a:p>
          <a:p>
            <a:pPr algn="ctr"/>
            <a:r>
              <a:rPr lang="en-CH" sz="1600" dirty="0">
                <a:solidFill>
                  <a:schemeClr val="accent6">
                    <a:lumMod val="50000"/>
                  </a:schemeClr>
                </a:solidFill>
              </a:rPr>
              <a:t>generation of particles distributions</a:t>
            </a:r>
            <a:endParaRPr lang="en-CH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113A8-7B9F-2E4B-8AEC-040AC0319C68}"/>
              </a:ext>
            </a:extLst>
          </p:cNvPr>
          <p:cNvSpPr txBox="1"/>
          <p:nvPr/>
        </p:nvSpPr>
        <p:spPr>
          <a:xfrm rot="16200000">
            <a:off x="96071" y="2076264"/>
            <a:ext cx="304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Physics modules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F987C2-85AA-7348-B080-AB109534E91A}"/>
              </a:ext>
            </a:extLst>
          </p:cNvPr>
          <p:cNvGrpSpPr/>
          <p:nvPr/>
        </p:nvGrpSpPr>
        <p:grpSpPr>
          <a:xfrm>
            <a:off x="1326693" y="5660550"/>
            <a:ext cx="5688000" cy="686977"/>
            <a:chOff x="801915" y="5980790"/>
            <a:chExt cx="5688000" cy="68697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D705F37-6D58-2E41-8ACC-6D9211714BA3}"/>
                </a:ext>
              </a:extLst>
            </p:cNvPr>
            <p:cNvSpPr/>
            <p:nvPr/>
          </p:nvSpPr>
          <p:spPr>
            <a:xfrm>
              <a:off x="801915" y="5980790"/>
              <a:ext cx="5688000" cy="686977"/>
            </a:xfrm>
            <a:prstGeom prst="rect">
              <a:avLst/>
            </a:prstGeom>
            <a:solidFill>
              <a:srgbClr val="AFABAB">
                <a:alpha val="38039"/>
              </a:srgb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H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9E3B9355-8EAE-184B-8FB0-97EE982C3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37" y="6131213"/>
              <a:ext cx="2022933" cy="374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Advanced Micro Devices, Inc. logo.">
              <a:extLst>
                <a:ext uri="{FF2B5EF4-FFF2-40B4-BE49-F238E27FC236}">
                  <a16:creationId xmlns:a16="http://schemas.microsoft.com/office/drawing/2014/main" id="{AABD9901-6DCE-BB46-AA79-3C0602B76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734" y="6151959"/>
              <a:ext cx="1464552" cy="35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F013F7A3-B1CA-4440-BFC8-2A81E6165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082" y="6130540"/>
              <a:ext cx="885304" cy="374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E27393-BB87-0D44-B23A-F071C9296B69}"/>
              </a:ext>
            </a:extLst>
          </p:cNvPr>
          <p:cNvGrpSpPr/>
          <p:nvPr/>
        </p:nvGrpSpPr>
        <p:grpSpPr>
          <a:xfrm>
            <a:off x="1326693" y="4804894"/>
            <a:ext cx="5688000" cy="789940"/>
            <a:chOff x="816663" y="5163337"/>
            <a:chExt cx="5688000" cy="78994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729CEB7-548F-554A-8CCB-D52F9ADEA9A9}"/>
                </a:ext>
              </a:extLst>
            </p:cNvPr>
            <p:cNvSpPr/>
            <p:nvPr/>
          </p:nvSpPr>
          <p:spPr>
            <a:xfrm>
              <a:off x="816663" y="5179463"/>
              <a:ext cx="5688000" cy="773814"/>
            </a:xfrm>
            <a:prstGeom prst="rect">
              <a:avLst/>
            </a:prstGeom>
            <a:solidFill>
              <a:srgbClr val="0070C0">
                <a:alpha val="38039"/>
              </a:srgb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H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1E03A3-9D11-0941-A01D-D0E754205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87780" y="5386396"/>
              <a:ext cx="2059354" cy="431800"/>
            </a:xfrm>
            <a:prstGeom prst="rect">
              <a:avLst/>
            </a:prstGeom>
          </p:spPr>
        </p:pic>
        <p:pic>
          <p:nvPicPr>
            <p:cNvPr id="32" name="Picture 8" descr="CuPy: NumPy &amp;amp; SciPy for GPU">
              <a:extLst>
                <a:ext uri="{FF2B5EF4-FFF2-40B4-BE49-F238E27FC236}">
                  <a16:creationId xmlns:a16="http://schemas.microsoft.com/office/drawing/2014/main" id="{F374B6CB-8DC2-764C-8BE7-5B9A53491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903" y="5163337"/>
              <a:ext cx="1809169" cy="775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EF39265-5943-264A-BB6A-51838CA36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05248" y="5310381"/>
              <a:ext cx="1139135" cy="481091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4028081-DBC8-4143-980F-29FD71EBFEF9}"/>
              </a:ext>
            </a:extLst>
          </p:cNvPr>
          <p:cNvSpPr/>
          <p:nvPr/>
        </p:nvSpPr>
        <p:spPr>
          <a:xfrm>
            <a:off x="3056814" y="2815234"/>
            <a:ext cx="2581893" cy="9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coll</a:t>
            </a:r>
            <a:endParaRPr lang="en-CH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Particle-matter interaction and collimation</a:t>
            </a:r>
            <a:endParaRPr lang="en-CH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A07FA2-A9E0-604E-8F95-77EEAD8398B2}"/>
              </a:ext>
            </a:extLst>
          </p:cNvPr>
          <p:cNvSpPr/>
          <p:nvPr/>
        </p:nvSpPr>
        <p:spPr>
          <a:xfrm>
            <a:off x="4451647" y="1838146"/>
            <a:ext cx="2340000" cy="9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accent6">
                    <a:lumMod val="50000"/>
                  </a:schemeClr>
                </a:solidFill>
              </a:rPr>
              <a:t>Xdeps</a:t>
            </a:r>
          </a:p>
          <a:p>
            <a:pPr algn="ctr"/>
            <a:r>
              <a:rPr lang="en-CH" sz="1600" dirty="0">
                <a:solidFill>
                  <a:schemeClr val="accent6">
                    <a:lumMod val="50000"/>
                  </a:schemeClr>
                </a:solidFill>
              </a:rPr>
              <a:t>Dependency manager, </a:t>
            </a:r>
          </a:p>
          <a:p>
            <a:pPr algn="ctr"/>
            <a:r>
              <a:rPr lang="en-CH" sz="1600" dirty="0">
                <a:solidFill>
                  <a:schemeClr val="accent6">
                    <a:lumMod val="50000"/>
                  </a:schemeClr>
                </a:solidFill>
              </a:rPr>
              <a:t>deferred expressions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509BC7-49D9-C945-AF85-240D5767F40C}"/>
              </a:ext>
            </a:extLst>
          </p:cNvPr>
          <p:cNvSpPr txBox="1"/>
          <p:nvPr/>
        </p:nvSpPr>
        <p:spPr>
          <a:xfrm>
            <a:off x="7034065" y="4915539"/>
            <a:ext cx="218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dirty="0">
                <a:solidFill>
                  <a:schemeClr val="tx2"/>
                </a:solidFill>
              </a:rPr>
              <a:t>Lower level libraries</a:t>
            </a:r>
          </a:p>
          <a:p>
            <a:r>
              <a:rPr lang="en-CH" sz="1600" dirty="0">
                <a:solidFill>
                  <a:schemeClr val="tx2"/>
                </a:solidFill>
              </a:rPr>
              <a:t>(external, open source)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B282B-B7A0-C948-B0E6-37C8FE99163E}"/>
              </a:ext>
            </a:extLst>
          </p:cNvPr>
          <p:cNvSpPr txBox="1"/>
          <p:nvPr/>
        </p:nvSpPr>
        <p:spPr>
          <a:xfrm>
            <a:off x="7067662" y="5789657"/>
            <a:ext cx="112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tx2"/>
                </a:solidFill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1280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9FA1D12-FEFA-DF46-8AAB-1654625E8EA7}"/>
              </a:ext>
            </a:extLst>
          </p:cNvPr>
          <p:cNvSpPr txBox="1">
            <a:spLocks/>
          </p:cNvSpPr>
          <p:nvPr/>
        </p:nvSpPr>
        <p:spPr>
          <a:xfrm>
            <a:off x="6868391" y="64201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2BDD0-59DB-5E4D-91D4-300E8852D1DB}" type="slidenum">
              <a:rPr lang="en-CH" smtClean="0"/>
              <a:pPr/>
              <a:t>8</a:t>
            </a:fld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Agile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B14DFB-D1FF-698F-EDD4-5B0C3C2F3FBB}"/>
              </a:ext>
            </a:extLst>
          </p:cNvPr>
          <p:cNvSpPr txBox="1"/>
          <p:nvPr/>
        </p:nvSpPr>
        <p:spPr>
          <a:xfrm>
            <a:off x="1219200" y="752750"/>
            <a:ext cx="780604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development follows the </a:t>
            </a: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 principles</a:t>
            </a: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u="sng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n-GB" sz="1700" b="1" u="sng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engaged with the user community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encouraging and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supporting users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exploit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available features in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full-scale studies since early development stages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Code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evolves incrementally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promptly applying needed fixes and improvements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2962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Rely on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fast release cycle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(new versions released multiple times per month) while ensuring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 disruption due to version changes 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the user’s side.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ade possible by large investment</a:t>
            </a:r>
            <a:r>
              <a:rPr lang="en-GB" sz="1700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automatic testing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each version of Xsuite undergoing over a </a:t>
            </a:r>
            <a:r>
              <a:rPr lang="en-GB" sz="1700" b="1" dirty="0">
                <a:solidFill>
                  <a:srgbClr val="2962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thousand automatic checks</a:t>
            </a:r>
            <a:r>
              <a:rPr lang="en-GB" sz="170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(on CPU and GPU)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9373F-61E9-18B4-5BDE-10EBF085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56" y="3529454"/>
            <a:ext cx="6278635" cy="28906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57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D62EFB-03C4-5B4C-AA49-43A99F82BEFC}"/>
              </a:ext>
            </a:extLst>
          </p:cNvPr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63AD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AF453-7296-E64B-929C-C0C2C96EC89A}"/>
              </a:ext>
            </a:extLst>
          </p:cNvPr>
          <p:cNvSpPr txBox="1"/>
          <p:nvPr/>
        </p:nvSpPr>
        <p:spPr>
          <a:xfrm>
            <a:off x="1338580" y="634132"/>
            <a:ext cx="530042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Design goals and constraints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Architecture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Agile development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/>
                </a:solidFill>
              </a:rPr>
              <a:t>Lattice modeling, simulation and optimization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Lattice modeling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Single-particle tracking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Dynamic parameter control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2"/>
                </a:solidFill>
              </a:rPr>
              <a:t>Multi-objective optimizer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Simulation of specific processes</a:t>
            </a:r>
            <a:endParaRPr lang="en-US" sz="17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Particle-matter interaction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Synchrotron radiation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Handling of collective effects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The Xsuite community</a:t>
            </a:r>
          </a:p>
        </p:txBody>
      </p:sp>
    </p:spTree>
    <p:extLst>
      <p:ext uri="{BB962C8B-B14F-4D97-AF65-F5344CB8AC3E}">
        <p14:creationId xmlns:p14="http://schemas.microsoft.com/office/powerpoint/2010/main" val="2692468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112884</TotalTime>
  <Words>2711</Words>
  <Application>Microsoft Macintosh PowerPoint</Application>
  <PresentationFormat>On-screen Show (4:3)</PresentationFormat>
  <Paragraphs>361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-apple-system</vt:lpstr>
      <vt:lpstr>Arial</vt:lpstr>
      <vt:lpstr>Calibri</vt:lpstr>
      <vt:lpstr>Calibri Light</vt:lpstr>
      <vt:lpstr>Courier New</vt:lpstr>
      <vt:lpstr>Symbol</vt:lpstr>
      <vt:lpstr>Tahoma</vt:lpstr>
      <vt:lpstr>TeXGyreTermes</vt:lpstr>
      <vt:lpstr>txsys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Iadarola</dc:creator>
  <cp:lastModifiedBy>Giovanni Iadarola</cp:lastModifiedBy>
  <cp:revision>1552</cp:revision>
  <dcterms:created xsi:type="dcterms:W3CDTF">2020-09-04T13:28:31Z</dcterms:created>
  <dcterms:modified xsi:type="dcterms:W3CDTF">2024-02-11T22:07:18Z</dcterms:modified>
</cp:coreProperties>
</file>