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42" r:id="rId3"/>
    <p:sldId id="388" r:id="rId4"/>
    <p:sldId id="389" r:id="rId5"/>
    <p:sldId id="391" r:id="rId6"/>
    <p:sldId id="384" r:id="rId7"/>
    <p:sldId id="378" r:id="rId8"/>
    <p:sldId id="392" r:id="rId9"/>
    <p:sldId id="385" r:id="rId10"/>
    <p:sldId id="387" r:id="rId11"/>
    <p:sldId id="386" r:id="rId12"/>
    <p:sldId id="365" r:id="rId13"/>
    <p:sldId id="359" r:id="rId14"/>
    <p:sldId id="393" r:id="rId1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90B4B5E2-A102-4A3A-9AE0-6EC37185F7CE}">
          <p14:sldIdLst>
            <p14:sldId id="256"/>
            <p14:sldId id="342"/>
            <p14:sldId id="388"/>
            <p14:sldId id="389"/>
            <p14:sldId id="391"/>
            <p14:sldId id="384"/>
            <p14:sldId id="378"/>
            <p14:sldId id="392"/>
            <p14:sldId id="385"/>
            <p14:sldId id="387"/>
            <p14:sldId id="386"/>
            <p14:sldId id="365"/>
            <p14:sldId id="359"/>
          </p14:sldIdLst>
        </p14:section>
        <p14:section name="Reserve" id="{B0B3E27C-2DF5-4DCA-8628-E470E5A26E3B}">
          <p14:sldIdLst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8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0000"/>
    <a:srgbClr val="FF3300"/>
    <a:srgbClr val="FFC3C3"/>
    <a:srgbClr val="FFC9C9"/>
    <a:srgbClr val="FFDC01"/>
    <a:srgbClr val="FF9900"/>
    <a:srgbClr val="CC3399"/>
    <a:srgbClr val="FF00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3" autoAdjust="0"/>
    <p:restoredTop sz="94672" autoAdjust="0"/>
  </p:normalViewPr>
  <p:slideViewPr>
    <p:cSldViewPr snapToGrid="0" snapToObjects="1">
      <p:cViewPr>
        <p:scale>
          <a:sx n="70" d="100"/>
          <a:sy n="70" d="100"/>
        </p:scale>
        <p:origin x="1068" y="-92"/>
      </p:cViewPr>
      <p:guideLst>
        <p:guide orient="horz" pos="2486"/>
        <p:guide pos="2880"/>
      </p:guideLst>
    </p:cSldViewPr>
  </p:slideViewPr>
  <p:outlineViewPr>
    <p:cViewPr>
      <p:scale>
        <a:sx n="33" d="100"/>
        <a:sy n="33" d="100"/>
      </p:scale>
      <p:origin x="0" y="-7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5904"/>
    </p:cViewPr>
  </p:sorterViewPr>
  <p:notesViewPr>
    <p:cSldViewPr snapToGrid="0" snapToObjects="1">
      <p:cViewPr varScale="1">
        <p:scale>
          <a:sx n="121" d="100"/>
          <a:sy n="121" d="100"/>
        </p:scale>
        <p:origin x="366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12.02.2024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12.02.2024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half" idx="16"/>
          </p:nvPr>
        </p:nvSpPr>
        <p:spPr>
          <a:xfrm>
            <a:off x="476035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5"/>
          </p:nvPr>
        </p:nvSpPr>
        <p:spPr>
          <a:xfrm>
            <a:off x="35032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5"/>
          </p:nvPr>
        </p:nvSpPr>
        <p:spPr>
          <a:xfrm>
            <a:off x="350324" y="1378072"/>
            <a:ext cx="4038600" cy="5040000"/>
          </a:xfrm>
        </p:spPr>
        <p:txBody>
          <a:bodyPr vert="horz" lIns="91440" tIns="45720" rIns="91440" bIns="45720" rtlCol="0">
            <a:normAutofit/>
          </a:bodyPr>
          <a:lstStyle>
            <a:lvl1pPr marL="177800" indent="-177800">
              <a:defRPr lang="de-DE" sz="1400" dirty="0" smtClean="0"/>
            </a:lvl1pPr>
            <a:lvl2pPr marL="355600" indent="-177800">
              <a:defRPr lang="de-DE" sz="1200" dirty="0" smtClean="0"/>
            </a:lvl2pPr>
            <a:lvl3pPr marL="539750" indent="-184150">
              <a:defRPr lang="de-DE" sz="1100" dirty="0" smtClean="0"/>
            </a:lvl3pPr>
            <a:lvl4pPr marL="719138" indent="-179388">
              <a:defRPr lang="de-DE" sz="1050" dirty="0" smtClean="0"/>
            </a:lvl4pPr>
            <a:lvl5pPr marL="896938" indent="-177800">
              <a:defRPr lang="de-DE" sz="100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28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4999055" y="1406770"/>
            <a:ext cx="4038600" cy="5034224"/>
          </a:xfrm>
        </p:spPr>
        <p:txBody>
          <a:bodyPr>
            <a:normAutofit/>
          </a:bodyPr>
          <a:lstStyle>
            <a:lvl1pPr marL="180975" indent="-180975">
              <a:spcBef>
                <a:spcPts val="1200"/>
              </a:spcBef>
              <a:defRPr sz="1600"/>
            </a:lvl1pPr>
            <a:lvl2pPr marL="542925" indent="-180975">
              <a:defRPr sz="1400"/>
            </a:lvl2pPr>
            <a:lvl3pPr marL="893763" indent="-180975">
              <a:defRPr sz="1200"/>
            </a:lvl3pPr>
            <a:lvl4pPr marL="1074738" indent="-90488">
              <a:defRPr sz="1100"/>
            </a:lvl4pPr>
            <a:lvl5pPr marL="1255713" indent="-90488"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66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vert="horz" lIns="91440" tIns="45720" rIns="91440" bIns="45720" rtlCol="0">
            <a:normAutofit/>
          </a:bodyPr>
          <a:lstStyle>
            <a:lvl1pPr marL="182563" indent="-182563">
              <a:defRPr lang="de-DE" sz="1600" dirty="0" smtClean="0"/>
            </a:lvl1pPr>
            <a:lvl2pPr marL="355600" indent="-173038">
              <a:defRPr lang="de-DE" sz="1400" dirty="0" smtClean="0"/>
            </a:lvl2pPr>
            <a:lvl3pPr marL="539750" indent="-184150">
              <a:defRPr lang="de-DE" sz="1200" dirty="0" smtClean="0"/>
            </a:lvl3pPr>
            <a:lvl4pPr marL="625475" indent="-85725">
              <a:defRPr lang="de-DE" sz="1100" dirty="0" smtClean="0"/>
            </a:lvl4pPr>
            <a:lvl5pPr marL="808038" indent="-85725">
              <a:defRPr lang="de-DE" sz="1050" dirty="0"/>
            </a:lvl5pPr>
          </a:lstStyle>
          <a:p>
            <a:pPr lvl="0">
              <a:spcBef>
                <a:spcPts val="1800"/>
              </a:spcBef>
            </a:pPr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326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142630" y="6560611"/>
            <a:ext cx="295636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1000" smtClean="0"/>
            </a:lvl1pPr>
          </a:lstStyle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399" y="583587"/>
            <a:ext cx="1129081" cy="376361"/>
          </a:xfrm>
          <a:prstGeom prst="rect">
            <a:avLst/>
          </a:prstGeom>
        </p:spPr>
      </p:pic>
      <p:pic>
        <p:nvPicPr>
          <p:cNvPr id="14" name="Bild 12" descr="FAIR_Logo_rgb.png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49" y="430944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54" r:id="rId6"/>
    <p:sldLayoutId id="2147483657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8429/JACoW-IPAC2022-WEPOTK021" TargetMode="External"/><Relationship Id="rId13" Type="http://schemas.openxmlformats.org/officeDocument/2006/relationships/hyperlink" Target="https://doi.org/10.18429/JACoW-IPAC2018-TUPAF081" TargetMode="External"/><Relationship Id="rId3" Type="http://schemas.openxmlformats.org/officeDocument/2006/relationships/image" Target="../media/image46.jpg"/><Relationship Id="rId7" Type="http://schemas.openxmlformats.org/officeDocument/2006/relationships/hyperlink" Target="https://doi.org/10.18429/JACoW-IPAC2022-MOPOPT011" TargetMode="External"/><Relationship Id="rId12" Type="http://schemas.openxmlformats.org/officeDocument/2006/relationships/hyperlink" Target="https://doi.org/10.18429/JACoW-IPAC2018-WEPAK007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03/PhysRevAccelBeams.26.014402" TargetMode="External"/><Relationship Id="rId11" Type="http://schemas.openxmlformats.org/officeDocument/2006/relationships/hyperlink" Target="https://doi.org/10.1103/PhysRevApplied.13.044076" TargetMode="External"/><Relationship Id="rId5" Type="http://schemas.openxmlformats.org/officeDocument/2006/relationships/hyperlink" Target="https://doi.org/10.18429/JACoW-IPAC2023-TUPM097" TargetMode="External"/><Relationship Id="rId10" Type="http://schemas.openxmlformats.org/officeDocument/2006/relationships/hyperlink" Target="https://doi.org/10.18429/JACoW-IBIC2022-TUP36" TargetMode="External"/><Relationship Id="rId4" Type="http://schemas.openxmlformats.org/officeDocument/2006/relationships/image" Target="../media/image47.emf"/><Relationship Id="rId9" Type="http://schemas.openxmlformats.org/officeDocument/2006/relationships/hyperlink" Target="https://doi.org/10.18429/JACoW-IBIC2021-WEPP28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AfeGI4JkQl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em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emf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2379133"/>
            <a:ext cx="6607516" cy="1645097"/>
          </a:xfrm>
        </p:spPr>
        <p:txBody>
          <a:bodyPr/>
          <a:lstStyle/>
          <a:p>
            <a:r>
              <a:rPr lang="en-US" sz="2800" noProof="0" dirty="0" smtClean="0"/>
              <a:t>Slow Extraction at GSI and FAIR:</a:t>
            </a:r>
            <a:br>
              <a:rPr lang="en-US" sz="2800" noProof="0" dirty="0" smtClean="0"/>
            </a:br>
            <a:r>
              <a:rPr lang="en-US" sz="2800" noProof="0" dirty="0" smtClean="0"/>
              <a:t>An Overview</a:t>
            </a:r>
            <a:endParaRPr lang="en-US" sz="2800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286707"/>
            <a:ext cx="6400800" cy="894904"/>
          </a:xfrm>
        </p:spPr>
        <p:txBody>
          <a:bodyPr>
            <a:normAutofit/>
          </a:bodyPr>
          <a:lstStyle/>
          <a:p>
            <a:r>
              <a:rPr lang="en-US" sz="1400" noProof="0" dirty="0" smtClean="0"/>
              <a:t>D. Ondreka, GSI</a:t>
            </a:r>
          </a:p>
          <a:p>
            <a:r>
              <a:rPr lang="en-US" sz="1400" noProof="0" dirty="0" smtClean="0"/>
              <a:t>5</a:t>
            </a:r>
            <a:r>
              <a:rPr lang="en-US" sz="1400" baseline="30000" noProof="0" dirty="0" smtClean="0"/>
              <a:t>th</a:t>
            </a:r>
            <a:r>
              <a:rPr lang="en-US" sz="1400" noProof="0" dirty="0" smtClean="0"/>
              <a:t> SX Workshop, </a:t>
            </a:r>
            <a:r>
              <a:rPr lang="en-US" sz="1400" noProof="0" dirty="0" err="1" smtClean="0"/>
              <a:t>MedAustron</a:t>
            </a:r>
            <a:r>
              <a:rPr lang="en-US" sz="1400" noProof="0" dirty="0" smtClean="0"/>
              <a:t>, 12.02.2024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Highlight: SX of Dual Isotope Beam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>
          <a:xfrm>
            <a:off x="351781" y="1378072"/>
            <a:ext cx="6748675" cy="2170569"/>
          </a:xfrm>
        </p:spPr>
        <p:txBody>
          <a:bodyPr/>
          <a:lstStyle/>
          <a:p>
            <a:r>
              <a:rPr lang="en-US" dirty="0" smtClean="0"/>
              <a:t>Mixed </a:t>
            </a:r>
            <a:r>
              <a:rPr lang="en-US" dirty="0" smtClean="0"/>
              <a:t>carbon/helium beam for ion therapy</a:t>
            </a:r>
          </a:p>
          <a:p>
            <a:pPr lvl="1"/>
            <a:r>
              <a:rPr lang="en-US" dirty="0" smtClean="0"/>
              <a:t>Final goal: online-monitoring of applied dose</a:t>
            </a:r>
          </a:p>
          <a:p>
            <a:pPr lvl="2"/>
            <a:r>
              <a:rPr lang="en-US" dirty="0" smtClean="0"/>
              <a:t>Carbon stopped in tumor, helium exiting patient</a:t>
            </a:r>
          </a:p>
          <a:p>
            <a:pPr lvl="1"/>
            <a:r>
              <a:rPr lang="en-US" dirty="0" smtClean="0"/>
              <a:t>Requires beam with constant mixing </a:t>
            </a:r>
            <a:r>
              <a:rPr lang="en-US" dirty="0" smtClean="0"/>
              <a:t>ratio</a:t>
            </a:r>
            <a:endParaRPr lang="en-US" dirty="0"/>
          </a:p>
          <a:p>
            <a:r>
              <a:rPr lang="en-US" dirty="0" smtClean="0"/>
              <a:t>Delivery </a:t>
            </a:r>
            <a:r>
              <a:rPr lang="en-US" dirty="0" smtClean="0"/>
              <a:t>of mixed </a:t>
            </a:r>
            <a:r>
              <a:rPr lang="en-US" baseline="30000" dirty="0" smtClean="0"/>
              <a:t>12</a:t>
            </a:r>
            <a:r>
              <a:rPr lang="en-US" dirty="0" smtClean="0"/>
              <a:t>C/</a:t>
            </a:r>
            <a:r>
              <a:rPr lang="en-US" baseline="30000" dirty="0" smtClean="0"/>
              <a:t>4</a:t>
            </a:r>
            <a:r>
              <a:rPr lang="en-US" dirty="0" smtClean="0"/>
              <a:t>He beam from SIS18</a:t>
            </a:r>
          </a:p>
          <a:p>
            <a:pPr lvl="1"/>
            <a:r>
              <a:rPr lang="en-US" dirty="0"/>
              <a:t>Achieved for the first time </a:t>
            </a:r>
            <a:r>
              <a:rPr lang="en-US" dirty="0" smtClean="0"/>
              <a:t>world-wide in Nov. 2023</a:t>
            </a:r>
            <a:endParaRPr lang="en-US" dirty="0"/>
          </a:p>
          <a:p>
            <a:pPr lvl="1"/>
            <a:r>
              <a:rPr lang="en-US" dirty="0" smtClean="0"/>
              <a:t>KO SX with reduced chromaticity </a:t>
            </a:r>
            <a:r>
              <a:rPr lang="en-US" dirty="0" smtClean="0"/>
              <a:t>used, sufficiently </a:t>
            </a:r>
            <a:r>
              <a:rPr lang="en-US" dirty="0" smtClean="0"/>
              <a:t>insensitive to mass difference of 6∙10</a:t>
            </a:r>
            <a:r>
              <a:rPr lang="en-US" baseline="30000" dirty="0" smtClean="0"/>
              <a:t>-4</a:t>
            </a:r>
          </a:p>
          <a:p>
            <a:pPr lvl="1"/>
            <a:r>
              <a:rPr lang="en-US" dirty="0" smtClean="0"/>
              <a:t>Quad-driven SX with natural </a:t>
            </a:r>
            <a:r>
              <a:rPr lang="en-US" dirty="0" smtClean="0"/>
              <a:t>chromaticity actually </a:t>
            </a:r>
            <a:r>
              <a:rPr lang="en-US" dirty="0" smtClean="0"/>
              <a:t>separates the two isotopes!</a:t>
            </a:r>
            <a:endParaRPr lang="en-US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2275730" y="3411469"/>
            <a:ext cx="4643041" cy="1456175"/>
            <a:chOff x="5322804" y="1364731"/>
            <a:chExt cx="4599485" cy="1456175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6" t="14700" r="19003" b="56867"/>
            <a:stretch/>
          </p:blipFill>
          <p:spPr>
            <a:xfrm>
              <a:off x="5322804" y="1545715"/>
              <a:ext cx="4599485" cy="1275191"/>
            </a:xfrm>
            <a:prstGeom prst="rect">
              <a:avLst/>
            </a:prstGeom>
          </p:spPr>
        </p:pic>
        <p:sp>
          <p:nvSpPr>
            <p:cNvPr id="16" name="Textfeld 15"/>
            <p:cNvSpPr txBox="1">
              <a:spLocks noChangeArrowheads="1"/>
            </p:cNvSpPr>
            <p:nvPr/>
          </p:nvSpPr>
          <p:spPr bwMode="auto">
            <a:xfrm>
              <a:off x="6323690" y="1364731"/>
              <a:ext cx="2552178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Distribution of isotopes over KO-SX spill</a:t>
              </a:r>
              <a:endParaRPr lang="de-DE" sz="1050" dirty="0" smtClean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2275730" y="4974629"/>
            <a:ext cx="4643041" cy="1537156"/>
            <a:chOff x="5014121" y="2988720"/>
            <a:chExt cx="4643041" cy="1537156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7" t="17125" r="10046" b="50577"/>
            <a:stretch/>
          </p:blipFill>
          <p:spPr>
            <a:xfrm>
              <a:off x="5014121" y="3232878"/>
              <a:ext cx="4643041" cy="1292998"/>
            </a:xfrm>
            <a:prstGeom prst="rect">
              <a:avLst/>
            </a:prstGeom>
          </p:spPr>
        </p:pic>
        <p:sp>
          <p:nvSpPr>
            <p:cNvPr id="19" name="Textfeld 18"/>
            <p:cNvSpPr txBox="1">
              <a:spLocks noChangeArrowheads="1"/>
            </p:cNvSpPr>
            <p:nvPr/>
          </p:nvSpPr>
          <p:spPr bwMode="auto">
            <a:xfrm>
              <a:off x="5917084" y="2988720"/>
              <a:ext cx="2683748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Distribution of isotopes over quad-SX spill</a:t>
              </a:r>
              <a:endParaRPr lang="de-DE" sz="105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2742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Big Challenge:</a:t>
            </a:r>
            <a:br>
              <a:rPr lang="en-US" dirty="0" smtClean="0"/>
            </a:br>
            <a:r>
              <a:rPr lang="en-US" dirty="0" smtClean="0"/>
              <a:t>Spill Structure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Top priority for many experiments using SX</a:t>
            </a:r>
          </a:p>
          <a:p>
            <a:pPr lvl="1"/>
            <a:r>
              <a:rPr lang="en-US" dirty="0" smtClean="0"/>
              <a:t>Potential gain of factors in statistics</a:t>
            </a:r>
          </a:p>
          <a:p>
            <a:pPr lvl="2"/>
            <a:r>
              <a:rPr lang="en-US" dirty="0" smtClean="0"/>
              <a:t>Optimized duty-cycle through rectangular spill-shape</a:t>
            </a:r>
          </a:p>
          <a:p>
            <a:pPr lvl="2"/>
            <a:r>
              <a:rPr lang="en-US" dirty="0" smtClean="0"/>
              <a:t>Suppression of spill-ripple at the kHz scale</a:t>
            </a:r>
          </a:p>
          <a:p>
            <a:pPr lvl="2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Significant progress in recent years</a:t>
            </a:r>
          </a:p>
          <a:p>
            <a:pPr lvl="1"/>
            <a:r>
              <a:rPr lang="en-US" dirty="0" smtClean="0"/>
              <a:t>Micro-structure improvements for quad-driven SX</a:t>
            </a:r>
          </a:p>
          <a:p>
            <a:pPr lvl="2"/>
            <a:r>
              <a:rPr lang="en-US" dirty="0" smtClean="0"/>
              <a:t>Smoothing by transit time spread (weak </a:t>
            </a:r>
            <a:r>
              <a:rPr lang="en-US" dirty="0" err="1" smtClean="0"/>
              <a:t>sextupoles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Smoothing by bunching at low harmonics</a:t>
            </a:r>
          </a:p>
          <a:p>
            <a:pPr lvl="2"/>
            <a:r>
              <a:rPr lang="en-US" dirty="0" smtClean="0"/>
              <a:t>Smoothing by tune modulation at few kHz</a:t>
            </a:r>
          </a:p>
          <a:p>
            <a:pPr lvl="1"/>
            <a:r>
              <a:rPr lang="en-US" dirty="0" smtClean="0"/>
              <a:t>Backed by simulation studies</a:t>
            </a:r>
          </a:p>
          <a:p>
            <a:pPr lvl="1"/>
            <a:r>
              <a:rPr lang="en-US" dirty="0" smtClean="0"/>
              <a:t>Transferred to operation where possible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Ongoing efforts to improve further</a:t>
            </a:r>
          </a:p>
          <a:p>
            <a:pPr lvl="1"/>
            <a:r>
              <a:rPr lang="en-US" dirty="0" smtClean="0"/>
              <a:t>Many activities embedded in I-FAST.REX</a:t>
            </a: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Exciting new results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4785521" y="3740891"/>
            <a:ext cx="3312730" cy="2413317"/>
            <a:chOff x="4364775" y="3525981"/>
            <a:chExt cx="3312730" cy="2413317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4388925" y="3525981"/>
              <a:ext cx="3288580" cy="2206377"/>
              <a:chOff x="4388925" y="3525981"/>
              <a:chExt cx="3288580" cy="2206377"/>
            </a:xfrm>
          </p:grpSpPr>
          <p:pic>
            <p:nvPicPr>
              <p:cNvPr id="7" name="Grafik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9" t="9991" r="9207" b="15293"/>
              <a:stretch/>
            </p:blipFill>
            <p:spPr>
              <a:xfrm>
                <a:off x="4388925" y="3768544"/>
                <a:ext cx="1695458" cy="1963814"/>
              </a:xfrm>
              <a:prstGeom prst="rect">
                <a:avLst/>
              </a:prstGeom>
            </p:spPr>
          </p:pic>
          <p:pic>
            <p:nvPicPr>
              <p:cNvPr id="8" name="Grafik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9541" y="3942653"/>
                <a:ext cx="1647964" cy="882838"/>
              </a:xfrm>
              <a:prstGeom prst="rect">
                <a:avLst/>
              </a:prstGeom>
            </p:spPr>
          </p:pic>
          <p:sp>
            <p:nvSpPr>
              <p:cNvPr id="12" name="Textfeld 11"/>
              <p:cNvSpPr txBox="1">
                <a:spLocks noChangeArrowheads="1"/>
              </p:cNvSpPr>
              <p:nvPr/>
            </p:nvSpPr>
            <p:spPr bwMode="auto">
              <a:xfrm>
                <a:off x="4889025" y="3525981"/>
                <a:ext cx="2119491" cy="2197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 tIns="28800" bIns="2880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050" dirty="0" smtClean="0"/>
                  <a:t>New 80MHz spill cavity in SIS18</a:t>
                </a:r>
                <a:endParaRPr lang="de-DE" sz="1050" dirty="0" smtClean="0"/>
              </a:p>
            </p:txBody>
          </p:sp>
        </p:grpSp>
        <p:sp>
          <p:nvSpPr>
            <p:cNvPr id="16" name="Textfeld 15"/>
            <p:cNvSpPr txBox="1">
              <a:spLocks noChangeArrowheads="1"/>
            </p:cNvSpPr>
            <p:nvPr/>
          </p:nvSpPr>
          <p:spPr bwMode="auto">
            <a:xfrm>
              <a:off x="4364775" y="5758025"/>
              <a:ext cx="1221809" cy="18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800" i="1" dirty="0" smtClean="0">
                  <a:solidFill>
                    <a:schemeClr val="bg1">
                      <a:lumMod val="65000"/>
                    </a:schemeClr>
                  </a:solidFill>
                </a:rPr>
                <a:t>Courtesy K. </a:t>
              </a:r>
              <a:r>
                <a:rPr lang="en-US" sz="800" i="1" dirty="0" err="1" smtClean="0">
                  <a:solidFill>
                    <a:schemeClr val="bg1">
                      <a:lumMod val="65000"/>
                    </a:schemeClr>
                  </a:solidFill>
                </a:rPr>
                <a:t>Groß</a:t>
              </a:r>
              <a:r>
                <a:rPr lang="en-US" sz="800" i="1" dirty="0" smtClean="0">
                  <a:solidFill>
                    <a:schemeClr val="bg1">
                      <a:lumMod val="65000"/>
                    </a:schemeClr>
                  </a:solidFill>
                </a:rPr>
                <a:t>, GSI</a:t>
              </a:r>
              <a:endParaRPr lang="de-DE" sz="800" i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Abgerundetes Rechteck 17"/>
            <p:cNvSpPr/>
            <p:nvPr/>
          </p:nvSpPr>
          <p:spPr>
            <a:xfrm rot="20700000">
              <a:off x="5393055" y="3912347"/>
              <a:ext cx="1260000" cy="1800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50" dirty="0" smtClean="0">
                  <a:solidFill>
                    <a:srgbClr val="FFFF00"/>
                  </a:solidFill>
                </a:rPr>
                <a:t>Poster </a:t>
              </a:r>
              <a:r>
                <a:rPr lang="de-DE" sz="1050" dirty="0" err="1" smtClean="0">
                  <a:solidFill>
                    <a:srgbClr val="FFFF00"/>
                  </a:solidFill>
                </a:rPr>
                <a:t>session</a:t>
              </a:r>
              <a:endParaRPr lang="de-DE" sz="105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Gruppieren 20"/>
          <p:cNvGrpSpPr/>
          <p:nvPr/>
        </p:nvGrpSpPr>
        <p:grpSpPr>
          <a:xfrm>
            <a:off x="6553946" y="5383228"/>
            <a:ext cx="2364841" cy="1177383"/>
            <a:chOff x="6437345" y="5429048"/>
            <a:chExt cx="2364841" cy="1177383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8349" y="5653744"/>
              <a:ext cx="2211541" cy="906867"/>
            </a:xfrm>
            <a:prstGeom prst="rect">
              <a:avLst/>
            </a:prstGeom>
          </p:spPr>
        </p:pic>
        <p:sp>
          <p:nvSpPr>
            <p:cNvPr id="15" name="Textfeld 14"/>
            <p:cNvSpPr txBox="1">
              <a:spLocks noChangeArrowheads="1"/>
            </p:cNvSpPr>
            <p:nvPr/>
          </p:nvSpPr>
          <p:spPr bwMode="auto">
            <a:xfrm>
              <a:off x="6498349" y="5429048"/>
              <a:ext cx="2303837" cy="219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SDR for KO spill feedback at SIS18</a:t>
              </a:r>
              <a:endParaRPr lang="de-DE" sz="1050" dirty="0" smtClean="0"/>
            </a:p>
          </p:txBody>
        </p:sp>
        <p:sp>
          <p:nvSpPr>
            <p:cNvPr id="17" name="Textfeld 16"/>
            <p:cNvSpPr txBox="1">
              <a:spLocks noChangeArrowheads="1"/>
            </p:cNvSpPr>
            <p:nvPr/>
          </p:nvSpPr>
          <p:spPr bwMode="auto">
            <a:xfrm>
              <a:off x="6437345" y="6425158"/>
              <a:ext cx="1257075" cy="18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800" i="1" dirty="0" smtClean="0">
                  <a:solidFill>
                    <a:schemeClr val="bg1">
                      <a:lumMod val="65000"/>
                    </a:schemeClr>
                  </a:solidFill>
                </a:rPr>
                <a:t>Courtesy R. Singh, GSI</a:t>
              </a:r>
              <a:endParaRPr lang="de-DE" sz="800" i="1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Abgerundetes Rechteck 18"/>
            <p:cNvSpPr/>
            <p:nvPr/>
          </p:nvSpPr>
          <p:spPr>
            <a:xfrm rot="20700000">
              <a:off x="6938419" y="5808493"/>
              <a:ext cx="1512000" cy="18000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050" dirty="0">
                  <a:solidFill>
                    <a:srgbClr val="FFFF00"/>
                  </a:solidFill>
                </a:rPr>
                <a:t>Talks on </a:t>
              </a:r>
              <a:r>
                <a:rPr lang="de-DE" sz="1050" dirty="0" smtClean="0">
                  <a:solidFill>
                    <a:srgbClr val="FFFF00"/>
                  </a:solidFill>
                </a:rPr>
                <a:t>Mon </a:t>
              </a:r>
              <a:r>
                <a:rPr lang="de-DE" sz="1050" dirty="0" err="1">
                  <a:solidFill>
                    <a:srgbClr val="FFFF00"/>
                  </a:solidFill>
                </a:rPr>
                <a:t>and</a:t>
              </a:r>
              <a:r>
                <a:rPr lang="de-DE" sz="1050" dirty="0">
                  <a:solidFill>
                    <a:srgbClr val="FFFF00"/>
                  </a:solidFill>
                </a:rPr>
                <a:t> </a:t>
              </a:r>
              <a:r>
                <a:rPr lang="de-DE" sz="1050" dirty="0" err="1" smtClean="0">
                  <a:solidFill>
                    <a:srgbClr val="FFFF00"/>
                  </a:solidFill>
                </a:rPr>
                <a:t>Wed</a:t>
              </a:r>
              <a:endParaRPr lang="de-DE" sz="1050" dirty="0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22" name="Tabel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4026"/>
              </p:ext>
            </p:extLst>
          </p:nvPr>
        </p:nvGraphicFramePr>
        <p:xfrm>
          <a:off x="4562991" y="1629931"/>
          <a:ext cx="4505370" cy="1947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871044">
                  <a:extLst>
                    <a:ext uri="{9D8B030D-6E8A-4147-A177-3AD203B41FA5}">
                      <a16:colId xmlns:a16="http://schemas.microsoft.com/office/drawing/2014/main" val="2302641076"/>
                    </a:ext>
                  </a:extLst>
                </a:gridCol>
                <a:gridCol w="912413">
                  <a:extLst>
                    <a:ext uri="{9D8B030D-6E8A-4147-A177-3AD203B41FA5}">
                      <a16:colId xmlns:a16="http://schemas.microsoft.com/office/drawing/2014/main" val="1091112025"/>
                    </a:ext>
                  </a:extLst>
                </a:gridCol>
                <a:gridCol w="721913">
                  <a:extLst>
                    <a:ext uri="{9D8B030D-6E8A-4147-A177-3AD203B41FA5}">
                      <a16:colId xmlns:a16="http://schemas.microsoft.com/office/drawing/2014/main" val="3973575070"/>
                    </a:ext>
                  </a:extLst>
                </a:gridCol>
              </a:tblGrid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Study on spill quality and transit times for slow extraction from SIS18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J. Yang</a:t>
                      </a:r>
                      <a:r>
                        <a:rPr lang="en-US" sz="700" baseline="0" dirty="0" smtClean="0"/>
                        <a:t>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hlinkClick r:id="rId5"/>
                        </a:rPr>
                        <a:t>IPAC 2023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2875371881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Spill ripple mitigation by bunched beam extraction with high frequency synchrotron motion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S. Sorge</a:t>
                      </a:r>
                      <a:r>
                        <a:rPr lang="en-US" sz="700" baseline="0" dirty="0" smtClean="0"/>
                        <a:t>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de-DE" sz="700" dirty="0" smtClean="0">
                          <a:hlinkClick r:id="rId6"/>
                        </a:rPr>
                        <a:t>PRAB 26 (2023)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1230897385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Transverse Excitation and Applications for Beam Control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P.</a:t>
                      </a:r>
                      <a:r>
                        <a:rPr lang="en-US" sz="700" baseline="0" dirty="0" smtClean="0"/>
                        <a:t> Niedermayer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hlinkClick r:id="rId7"/>
                        </a:rPr>
                        <a:t>IPAC</a:t>
                      </a:r>
                      <a:r>
                        <a:rPr lang="en-US" sz="700" baseline="0" dirty="0" smtClean="0">
                          <a:hlinkClick r:id="rId7"/>
                        </a:rPr>
                        <a:t> 2022</a:t>
                      </a:r>
                      <a:endParaRPr lang="de-DE" sz="700" dirty="0" smtClean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1697898608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Improvement of Spill Quality for Slowly Extracted Ions at GSI-SIS18 via Transverse Emittance Exchange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J.</a:t>
                      </a:r>
                      <a:r>
                        <a:rPr lang="en-US" sz="700" baseline="0" dirty="0" smtClean="0"/>
                        <a:t> Yang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hlinkClick r:id="rId8"/>
                        </a:rPr>
                        <a:t>IPAC 2022</a:t>
                      </a:r>
                      <a:endParaRPr lang="de-DE" sz="700" dirty="0" smtClean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1744454731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Sub-ns Single-Particle Spill Characterization for Slow Extraction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T. Milosic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hlinkClick r:id="rId9"/>
                        </a:rPr>
                        <a:t>IBIC 2021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3118314784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Beam Characterization of Slow Extraction Measurement at GSI-SIS18 for Transverse Emittance Exchange Experiments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J.</a:t>
                      </a:r>
                      <a:r>
                        <a:rPr lang="en-US" sz="700" baseline="0" dirty="0" smtClean="0"/>
                        <a:t> Yang et al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 smtClean="0">
                          <a:hlinkClick r:id="rId10"/>
                        </a:rPr>
                        <a:t>IBIC 2021</a:t>
                      </a:r>
                      <a:endParaRPr lang="de-DE" sz="700" dirty="0" smtClean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1333444382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Reducing Fluctuations in Slow-Extraction Beam Spill Using Transit-Time-Dependent Tune Modulation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R. Singh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700" dirty="0" smtClean="0">
                          <a:hlinkClick r:id="rId11"/>
                        </a:rPr>
                        <a:t>PRA 14 (2020)</a:t>
                      </a:r>
                      <a:endParaRPr lang="de-DE" sz="700" dirty="0" smtClean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1629298290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Slow Extraction Spill Characterization From Micro to </a:t>
                      </a:r>
                      <a:r>
                        <a:rPr lang="en-US" sz="700" dirty="0" err="1" smtClean="0"/>
                        <a:t>Milli</a:t>
                      </a:r>
                      <a:r>
                        <a:rPr lang="en-US" sz="700" dirty="0" smtClean="0"/>
                        <a:t>-Second Scale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R. Singh e</a:t>
                      </a:r>
                      <a:r>
                        <a:rPr lang="en-US" sz="700" baseline="0" dirty="0" smtClean="0"/>
                        <a:t>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hlinkClick r:id="rId12"/>
                        </a:rPr>
                        <a:t>IPAC 2018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2279903753"/>
                  </a:ext>
                </a:extLst>
              </a:tr>
              <a:tr h="129704"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Measurements and Simulations of the Spill Quality of Slowly Extracted Beams from the SIS-18 Synchrotron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S. Sorge et al.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tc>
                  <a:txBody>
                    <a:bodyPr/>
                    <a:lstStyle/>
                    <a:p>
                      <a:r>
                        <a:rPr lang="en-US" sz="700" dirty="0" smtClean="0">
                          <a:hlinkClick r:id="rId13"/>
                        </a:rPr>
                        <a:t>IPAC 2018</a:t>
                      </a:r>
                      <a:endParaRPr lang="de-DE" sz="700" dirty="0"/>
                    </a:p>
                  </a:txBody>
                  <a:tcPr marL="25200" marR="25200" marT="25200" marB="25200"/>
                </a:tc>
                <a:extLst>
                  <a:ext uri="{0D108BD9-81ED-4DB2-BD59-A6C34878D82A}">
                    <a16:rowId xmlns:a16="http://schemas.microsoft.com/office/drawing/2014/main" val="3031067540"/>
                  </a:ext>
                </a:extLst>
              </a:tr>
            </a:tbl>
          </a:graphicData>
        </a:graphic>
      </p:graphicFrame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5132960" y="1331760"/>
            <a:ext cx="3485249" cy="21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tIns="28800" bIns="28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50" dirty="0" smtClean="0"/>
              <a:t>Selection of recent publications on spill micro-structure</a:t>
            </a:r>
            <a:endParaRPr lang="de-DE" sz="1050" dirty="0" smtClean="0"/>
          </a:p>
        </p:txBody>
      </p:sp>
    </p:spTree>
    <p:extLst>
      <p:ext uri="{BB962C8B-B14F-4D97-AF65-F5344CB8AC3E}">
        <p14:creationId xmlns:p14="http://schemas.microsoft.com/office/powerpoint/2010/main" val="34477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Presentations at the Workshop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29662"/>
              </p:ext>
            </p:extLst>
          </p:nvPr>
        </p:nvGraphicFramePr>
        <p:xfrm>
          <a:off x="662787" y="2069623"/>
          <a:ext cx="7714835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989">
                  <a:extLst>
                    <a:ext uri="{9D8B030D-6E8A-4147-A177-3AD203B41FA5}">
                      <a16:colId xmlns:a16="http://schemas.microsoft.com/office/drawing/2014/main" val="2965220760"/>
                    </a:ext>
                  </a:extLst>
                </a:gridCol>
                <a:gridCol w="4700875">
                  <a:extLst>
                    <a:ext uri="{9D8B030D-6E8A-4147-A177-3AD203B41FA5}">
                      <a16:colId xmlns:a16="http://schemas.microsoft.com/office/drawing/2014/main" val="4232725711"/>
                    </a:ext>
                  </a:extLst>
                </a:gridCol>
                <a:gridCol w="1481455">
                  <a:extLst>
                    <a:ext uri="{9D8B030D-6E8A-4147-A177-3AD203B41FA5}">
                      <a16:colId xmlns:a16="http://schemas.microsoft.com/office/drawing/2014/main" val="4214938889"/>
                    </a:ext>
                  </a:extLst>
                </a:gridCol>
                <a:gridCol w="636516">
                  <a:extLst>
                    <a:ext uri="{9D8B030D-6E8A-4147-A177-3AD203B41FA5}">
                      <a16:colId xmlns:a16="http://schemas.microsoft.com/office/drawing/2014/main" val="932841865"/>
                    </a:ext>
                  </a:extLst>
                </a:gridCol>
              </a:tblGrid>
              <a:tr h="226179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Category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Title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Presenter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Type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8049211"/>
                  </a:ext>
                </a:extLst>
              </a:tr>
              <a:tr h="218615">
                <a:tc rowSpan="6">
                  <a:txBody>
                    <a:bodyPr/>
                    <a:lstStyle/>
                    <a:p>
                      <a:r>
                        <a:rPr lang="en-US" sz="1100" noProof="0" dirty="0" smtClean="0"/>
                        <a:t>Spill structure</a:t>
                      </a:r>
                      <a:endParaRPr lang="en-US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Studies on Spill Micro Structures for SIS100 KO Extraction</a:t>
                      </a:r>
                      <a:br>
                        <a:rPr lang="en-US" sz="1100" noProof="0" dirty="0" smtClean="0"/>
                      </a:br>
                      <a:r>
                        <a:rPr lang="en-US" sz="1100" noProof="0" dirty="0" smtClean="0"/>
                        <a:t>and Transit Times for SIS18 Tune Sweep Extraction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Stefan Sorge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257315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Knock-out extraction feedback dynamics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Rahul Singh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170416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Tailored excitation signals for RFKO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Philipp </a:t>
                      </a:r>
                      <a:r>
                        <a:rPr lang="en-US" sz="1100" noProof="0" dirty="0" err="1" smtClean="0"/>
                        <a:t>Niedermayer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179155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Investigations of transit times for tune scan slow extraction at SIS18 GSI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err="1" smtClean="0"/>
                        <a:t>Jiangyan</a:t>
                      </a:r>
                      <a:r>
                        <a:rPr lang="en-US" sz="1100" noProof="0" dirty="0" smtClean="0"/>
                        <a:t> Yang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Poster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099209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A New 80 MHz Cavity in the Heavy Ion Synchrotron SIS18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Kerstin</a:t>
                      </a:r>
                      <a:r>
                        <a:rPr lang="en-US" sz="1100" baseline="0" noProof="0" dirty="0" smtClean="0"/>
                        <a:t> </a:t>
                      </a:r>
                      <a:r>
                        <a:rPr lang="en-US" sz="1100" baseline="0" noProof="0" dirty="0" err="1" smtClean="0"/>
                        <a:t>Groß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Poster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864467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The Cryogenic Current Comparator (CCC) for nondestructive</a:t>
                      </a:r>
                      <a:br>
                        <a:rPr lang="en-US" sz="1100" noProof="0" dirty="0" smtClean="0"/>
                      </a:br>
                      <a:r>
                        <a:rPr lang="en-US" sz="1100" noProof="0" dirty="0" smtClean="0"/>
                        <a:t>spill measurement in the </a:t>
                      </a:r>
                      <a:r>
                        <a:rPr lang="en-US" sz="1100" noProof="0" dirty="0" err="1" smtClean="0"/>
                        <a:t>nA</a:t>
                      </a:r>
                      <a:r>
                        <a:rPr lang="en-US" sz="1100" noProof="0" dirty="0" smtClean="0"/>
                        <a:t> range 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Thomas </a:t>
                      </a:r>
                      <a:r>
                        <a:rPr lang="en-US" sz="1100" noProof="0" dirty="0" err="1" smtClean="0"/>
                        <a:t>Sieber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635479"/>
                  </a:ext>
                </a:extLst>
              </a:tr>
              <a:tr h="218615">
                <a:tc rowSpan="2">
                  <a:txBody>
                    <a:bodyPr/>
                    <a:lstStyle/>
                    <a:p>
                      <a:r>
                        <a:rPr lang="en-US" sz="1100" noProof="0" dirty="0" smtClean="0"/>
                        <a:t>Extraction</a:t>
                      </a:r>
                      <a:r>
                        <a:rPr lang="en-US" sz="1100" baseline="0" noProof="0" dirty="0" smtClean="0"/>
                        <a:t> efficiency</a:t>
                      </a:r>
                      <a:endParaRPr lang="en-US" sz="11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SIS100 extraction layout: Influence of non-linear beam dynamics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David Ondreka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652627"/>
                  </a:ext>
                </a:extLst>
              </a:tr>
              <a:tr h="218615">
                <a:tc vMerge="1">
                  <a:txBody>
                    <a:bodyPr/>
                    <a:lstStyle/>
                    <a:p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Application of numerical </a:t>
                      </a:r>
                      <a:r>
                        <a:rPr lang="en-US" sz="1100" dirty="0" err="1" smtClean="0"/>
                        <a:t>optimisers</a:t>
                      </a:r>
                      <a:r>
                        <a:rPr lang="en-US" sz="1100" dirty="0" smtClean="0"/>
                        <a:t> to the particle loss minimization</a:t>
                      </a:r>
                      <a:br>
                        <a:rPr lang="en-US" sz="1100" dirty="0" smtClean="0"/>
                      </a:br>
                      <a:r>
                        <a:rPr lang="en-US" sz="1100" dirty="0" smtClean="0"/>
                        <a:t>at the SIS18 septum during slow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err="1" smtClean="0"/>
                        <a:t>Olha</a:t>
                      </a:r>
                      <a:r>
                        <a:rPr lang="en-US" sz="1100" noProof="0" dirty="0" smtClean="0"/>
                        <a:t> </a:t>
                      </a:r>
                      <a:r>
                        <a:rPr lang="en-US" sz="1100" noProof="0" dirty="0" err="1" smtClean="0"/>
                        <a:t>Kazinova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027171"/>
                  </a:ext>
                </a:extLst>
              </a:tr>
              <a:tr h="218615"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Septum</a:t>
                      </a:r>
                      <a:br>
                        <a:rPr lang="en-US" sz="1100" noProof="0" dirty="0" smtClean="0"/>
                      </a:br>
                      <a:r>
                        <a:rPr lang="en-US" sz="1100" noProof="0" dirty="0" smtClean="0"/>
                        <a:t>protection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Electrostatic septa with heavy ions: challenges for machine protection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Björn Galnander</a:t>
                      </a:r>
                      <a:endParaRPr lang="en-US" sz="11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noProof="0" dirty="0" smtClean="0"/>
                        <a:t>Talk</a:t>
                      </a:r>
                      <a:endParaRPr lang="en-US" sz="11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3321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41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Thanks for your attention!</a:t>
            </a:r>
            <a:endParaRPr lang="en-US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228600" y="6153150"/>
            <a:ext cx="879475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900" i="1" dirty="0" smtClean="0"/>
              <a:t>Thanks to all who have contributed and continue to contribute to the success of GSI and FAIR.</a:t>
            </a:r>
            <a:br>
              <a:rPr lang="en-US" sz="900" i="1" dirty="0" smtClean="0"/>
            </a:br>
            <a:endParaRPr lang="en-US" sz="900" i="1" dirty="0" smtClean="0"/>
          </a:p>
        </p:txBody>
      </p:sp>
      <p:grpSp>
        <p:nvGrpSpPr>
          <p:cNvPr id="11" name="Gruppieren 10"/>
          <p:cNvGrpSpPr/>
          <p:nvPr/>
        </p:nvGrpSpPr>
        <p:grpSpPr>
          <a:xfrm>
            <a:off x="0" y="1301026"/>
            <a:ext cx="9144000" cy="4834598"/>
            <a:chOff x="0" y="1301026"/>
            <a:chExt cx="9144000" cy="4834598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89"/>
            <a:stretch/>
          </p:blipFill>
          <p:spPr>
            <a:xfrm>
              <a:off x="0" y="1301026"/>
              <a:ext cx="9144000" cy="4834598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111999" y="1360779"/>
              <a:ext cx="1114408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bg1"/>
                  </a:solidFill>
                </a:rPr>
                <a:t>October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0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TEMPLATE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Whatever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5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Contents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 smtClean="0"/>
              <a:t>Overview of </a:t>
            </a:r>
            <a:r>
              <a:rPr lang="en-US" dirty="0" smtClean="0"/>
              <a:t>GSI and </a:t>
            </a:r>
            <a:r>
              <a:rPr lang="en-US" noProof="0" dirty="0" smtClean="0"/>
              <a:t>FAIR</a:t>
            </a:r>
          </a:p>
          <a:p>
            <a:r>
              <a:rPr lang="en-US" noProof="0" dirty="0" smtClean="0"/>
              <a:t>Slow extraction from SIS18 and SIS100</a:t>
            </a:r>
          </a:p>
          <a:p>
            <a:r>
              <a:rPr lang="en-US" dirty="0" smtClean="0"/>
              <a:t>Slow extraction development priorities</a:t>
            </a:r>
            <a:endParaRPr lang="en-US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0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61" y="1245470"/>
            <a:ext cx="4045648" cy="2323105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81" y="3602258"/>
            <a:ext cx="4408367" cy="2938911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GSI and FAIR: Location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9" y="1882133"/>
            <a:ext cx="2610764" cy="360689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00" y="2824333"/>
            <a:ext cx="3048464" cy="2247381"/>
          </a:xfrm>
          <a:prstGeom prst="rect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3" name="Gerader Verbinder 2"/>
          <p:cNvCxnSpPr/>
          <p:nvPr/>
        </p:nvCxnSpPr>
        <p:spPr>
          <a:xfrm flipH="1">
            <a:off x="1779700" y="2824333"/>
            <a:ext cx="507300" cy="137945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H="1" flipV="1">
            <a:off x="1730605" y="4424714"/>
            <a:ext cx="556395" cy="64700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40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GSI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smtClean="0"/>
              <a:t>Heavy ion research since 1969</a:t>
            </a:r>
          </a:p>
          <a:p>
            <a:pPr lvl="1"/>
            <a:r>
              <a:rPr lang="en-US" dirty="0" smtClean="0"/>
              <a:t>About 1500 employees</a:t>
            </a:r>
          </a:p>
          <a:p>
            <a:pPr lvl="1"/>
            <a:r>
              <a:rPr lang="en-US" dirty="0" smtClean="0"/>
              <a:t>About 1200 scientific users/year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Accelerator facility</a:t>
            </a:r>
          </a:p>
          <a:p>
            <a:pPr lvl="1"/>
            <a:r>
              <a:rPr lang="en-US" dirty="0" smtClean="0"/>
              <a:t>Linear accelerator UNILAC</a:t>
            </a:r>
          </a:p>
          <a:p>
            <a:pPr lvl="1"/>
            <a:r>
              <a:rPr lang="en-US" dirty="0" smtClean="0"/>
              <a:t>Synchrotron SIS18</a:t>
            </a:r>
          </a:p>
          <a:p>
            <a:pPr lvl="1"/>
            <a:r>
              <a:rPr lang="en-US" dirty="0" smtClean="0"/>
              <a:t>Storage rings ESR and CRYRING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Capabilities of GSI’s accelerators</a:t>
            </a:r>
          </a:p>
          <a:p>
            <a:pPr lvl="1"/>
            <a:r>
              <a:rPr lang="en-US" dirty="0" smtClean="0"/>
              <a:t>Big variety of ions from p to uranium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range of energies and </a:t>
            </a:r>
            <a:r>
              <a:rPr lang="en-US" dirty="0" smtClean="0"/>
              <a:t>intensities</a:t>
            </a:r>
          </a:p>
          <a:p>
            <a:pPr lvl="1"/>
            <a:r>
              <a:rPr lang="en-US" dirty="0" smtClean="0"/>
              <a:t>Flexible parallel operation</a:t>
            </a:r>
          </a:p>
          <a:p>
            <a:pPr lvl="1"/>
            <a:r>
              <a:rPr lang="en-US" dirty="0" smtClean="0"/>
              <a:t>Short </a:t>
            </a:r>
            <a:r>
              <a:rPr lang="en-US" dirty="0"/>
              <a:t>turn-around </a:t>
            </a:r>
            <a:r>
              <a:rPr lang="en-US" dirty="0" smtClean="0"/>
              <a:t>times</a:t>
            </a:r>
          </a:p>
          <a:p>
            <a:pPr lvl="1"/>
            <a:r>
              <a:rPr lang="en-US" dirty="0" smtClean="0"/>
              <a:t>Many </a:t>
            </a:r>
            <a:r>
              <a:rPr lang="en-US" dirty="0"/>
              <a:t>experimental </a:t>
            </a:r>
            <a:r>
              <a:rPr lang="en-US" dirty="0" smtClean="0"/>
              <a:t>places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Slow extraction from SIS18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pSp>
        <p:nvGrpSpPr>
          <p:cNvPr id="42" name="Gruppieren 41"/>
          <p:cNvGrpSpPr/>
          <p:nvPr/>
        </p:nvGrpSpPr>
        <p:grpSpPr>
          <a:xfrm>
            <a:off x="3854721" y="1448311"/>
            <a:ext cx="5186242" cy="4991953"/>
            <a:chOff x="3854721" y="1448311"/>
            <a:chExt cx="5186242" cy="4991953"/>
          </a:xfrm>
        </p:grpSpPr>
        <p:grpSp>
          <p:nvGrpSpPr>
            <p:cNvPr id="31" name="Gruppieren 30"/>
            <p:cNvGrpSpPr/>
            <p:nvPr/>
          </p:nvGrpSpPr>
          <p:grpSpPr>
            <a:xfrm>
              <a:off x="3854721" y="1448311"/>
              <a:ext cx="5186242" cy="4991953"/>
              <a:chOff x="3854721" y="1448311"/>
              <a:chExt cx="5186242" cy="4991953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014" b="5555"/>
              <a:stretch/>
            </p:blipFill>
            <p:spPr>
              <a:xfrm>
                <a:off x="4639373" y="2789166"/>
                <a:ext cx="4019678" cy="2829118"/>
              </a:xfrm>
              <a:prstGeom prst="rect">
                <a:avLst/>
              </a:prstGeom>
            </p:spPr>
          </p:pic>
          <p:sp>
            <p:nvSpPr>
              <p:cNvPr id="28" name="Rechteck 27"/>
              <p:cNvSpPr/>
              <p:nvPr/>
            </p:nvSpPr>
            <p:spPr>
              <a:xfrm>
                <a:off x="7247694" y="2798431"/>
                <a:ext cx="840757" cy="64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3" name="Grafik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412"/>
              <a:stretch/>
            </p:blipFill>
            <p:spPr>
              <a:xfrm>
                <a:off x="3854721" y="3780477"/>
                <a:ext cx="1318855" cy="1051873"/>
              </a:xfrm>
              <a:prstGeom prst="rect">
                <a:avLst/>
              </a:prstGeom>
            </p:spPr>
          </p:pic>
          <p:sp>
            <p:nvSpPr>
              <p:cNvPr id="19" name="Rechteck 18"/>
              <p:cNvSpPr/>
              <p:nvPr/>
            </p:nvSpPr>
            <p:spPr>
              <a:xfrm>
                <a:off x="5266384" y="4832350"/>
                <a:ext cx="1126256" cy="373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4" name="Grafik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693" r="11037" b="14904"/>
              <a:stretch/>
            </p:blipFill>
            <p:spPr>
              <a:xfrm>
                <a:off x="4349057" y="1862948"/>
                <a:ext cx="1649037" cy="1323514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0153" y="5109780"/>
                <a:ext cx="1995726" cy="1330484"/>
              </a:xfrm>
              <a:prstGeom prst="rect">
                <a:avLst/>
              </a:prstGeom>
            </p:spPr>
          </p:pic>
          <p:sp>
            <p:nvSpPr>
              <p:cNvPr id="23" name="Rechteck 22"/>
              <p:cNvSpPr/>
              <p:nvPr/>
            </p:nvSpPr>
            <p:spPr>
              <a:xfrm>
                <a:off x="6185186" y="4933950"/>
                <a:ext cx="850313" cy="7902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1853" y="5056178"/>
                <a:ext cx="2073953" cy="1347695"/>
              </a:xfrm>
              <a:prstGeom prst="rect">
                <a:avLst/>
              </a:prstGeom>
            </p:spPr>
          </p:pic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7281" y="1448311"/>
                <a:ext cx="2293682" cy="1529121"/>
              </a:xfrm>
              <a:prstGeom prst="rect">
                <a:avLst/>
              </a:prstGeom>
              <a:ln w="22225">
                <a:solidFill>
                  <a:schemeClr val="accent6">
                    <a:lumMod val="75000"/>
                  </a:schemeClr>
                </a:solidFill>
              </a:ln>
            </p:spPr>
          </p:pic>
        </p:grpSp>
        <p:sp>
          <p:nvSpPr>
            <p:cNvPr id="25" name="Ellipse 24"/>
            <p:cNvSpPr/>
            <p:nvPr/>
          </p:nvSpPr>
          <p:spPr>
            <a:xfrm>
              <a:off x="7180189" y="3455082"/>
              <a:ext cx="595280" cy="396000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Ellipse 26"/>
            <p:cNvSpPr/>
            <p:nvPr/>
          </p:nvSpPr>
          <p:spPr>
            <a:xfrm rot="17738194">
              <a:off x="6846468" y="4140473"/>
              <a:ext cx="1110123" cy="280125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6992087" y="3522691"/>
              <a:ext cx="995791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SIS18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7841860" y="3696410"/>
              <a:ext cx="1156087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SX Experiments</a:t>
              </a:r>
            </a:p>
          </p:txBody>
        </p:sp>
        <p:cxnSp>
          <p:nvCxnSpPr>
            <p:cNvPr id="35" name="Gerade Verbindung mit Pfeil 34"/>
            <p:cNvCxnSpPr/>
            <p:nvPr/>
          </p:nvCxnSpPr>
          <p:spPr>
            <a:xfrm flipH="1">
              <a:off x="7489983" y="3780477"/>
              <a:ext cx="423063" cy="219375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7299028" y="3850101"/>
              <a:ext cx="614018" cy="718307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80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FAIR</a:t>
            </a:r>
            <a:endParaRPr lang="en-US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>
          <a:xfrm>
            <a:off x="215077" y="1535937"/>
            <a:ext cx="4038600" cy="2789334"/>
          </a:xfrm>
        </p:spPr>
        <p:txBody>
          <a:bodyPr>
            <a:normAutofit/>
          </a:bodyPr>
          <a:lstStyle/>
          <a:p>
            <a:r>
              <a:rPr lang="en-US" dirty="0" smtClean="0"/>
              <a:t>Next generation heavy ion research</a:t>
            </a:r>
            <a:endParaRPr lang="en-US" noProof="0" dirty="0" smtClean="0"/>
          </a:p>
          <a:p>
            <a:pPr lvl="1"/>
            <a:r>
              <a:rPr lang="en-US" noProof="0" dirty="0" smtClean="0"/>
              <a:t>Large accelerator and experiment complex</a:t>
            </a:r>
          </a:p>
          <a:p>
            <a:pPr lvl="1"/>
            <a:r>
              <a:rPr lang="en-US" noProof="0" dirty="0" smtClean="0"/>
              <a:t>Built in stages next to GSI site</a:t>
            </a:r>
          </a:p>
          <a:p>
            <a:pPr lvl="1"/>
            <a:r>
              <a:rPr lang="en-US" dirty="0" smtClean="0"/>
              <a:t>Natural extension of experimental program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Slow extraction from synchrotron SIS100</a:t>
            </a:r>
            <a:endParaRPr lang="en-US" dirty="0">
              <a:solidFill>
                <a:srgbClr val="FF0000"/>
              </a:solidFill>
            </a:endParaRPr>
          </a:p>
          <a:p>
            <a:pPr marL="177800" lvl="1" indent="0">
              <a:buNone/>
            </a:pPr>
            <a:endParaRPr lang="en-US" noProof="0" dirty="0" smtClean="0"/>
          </a:p>
          <a:p>
            <a:r>
              <a:rPr lang="en-US" dirty="0" smtClean="0"/>
              <a:t>Performance increase compared to GSI</a:t>
            </a:r>
            <a:endParaRPr lang="en-US" noProof="0" dirty="0" smtClean="0"/>
          </a:p>
          <a:p>
            <a:pPr lvl="1"/>
            <a:r>
              <a:rPr lang="en-US" noProof="0" dirty="0" smtClean="0"/>
              <a:t>Primary beam intensities: 100x</a:t>
            </a:r>
          </a:p>
          <a:p>
            <a:pPr lvl="1"/>
            <a:r>
              <a:rPr lang="en-US" noProof="0" dirty="0" smtClean="0"/>
              <a:t>Secondary beam intensities: 10000x</a:t>
            </a:r>
          </a:p>
          <a:p>
            <a:pPr lvl="1"/>
            <a:r>
              <a:rPr lang="en-US" noProof="0" dirty="0" smtClean="0"/>
              <a:t>Primary beam energies: 10x</a:t>
            </a:r>
          </a:p>
        </p:txBody>
      </p:sp>
      <p:graphicFrame>
        <p:nvGraphicFramePr>
          <p:cNvPr id="19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119129"/>
              </p:ext>
            </p:extLst>
          </p:nvPr>
        </p:nvGraphicFramePr>
        <p:xfrm>
          <a:off x="605768" y="4044337"/>
          <a:ext cx="2878252" cy="163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1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1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9162">
                <a:tc gridSpan="6"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100" baseline="0" dirty="0" smtClean="0"/>
                        <a:t>Primary Beam Intensities at GSI and FAIR</a:t>
                      </a:r>
                      <a:endParaRPr lang="en-GB" sz="1100" b="0" i="0" dirty="0">
                        <a:solidFill>
                          <a:schemeClr val="bg1"/>
                        </a:solidFill>
                      </a:endParaRPr>
                    </a:p>
                  </a:txBody>
                  <a:tcPr marL="54000" marR="54000" marT="25200" marB="25200" anchor="ctr"/>
                </a:tc>
                <a:tc hMerge="1">
                  <a:txBody>
                    <a:bodyPr/>
                    <a:lstStyle/>
                    <a:p>
                      <a:endParaRPr lang="en-GB" sz="2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31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000" i="1" dirty="0"/>
                    </a:p>
                  </a:txBody>
                  <a:tcPr marL="54000" marR="54000" marT="25200" marB="25200" anchor="ctr"/>
                </a:tc>
                <a:tc hMerge="1">
                  <a:txBody>
                    <a:bodyPr/>
                    <a:lstStyle/>
                    <a:p>
                      <a:endParaRPr lang="en-GB" sz="2000" i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00" dirty="0" smtClean="0"/>
                        <a:t>p</a:t>
                      </a:r>
                      <a:endParaRPr lang="en-GB" sz="1000" i="1" dirty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000" dirty="0" smtClean="0"/>
                        <a:t>Ar</a:t>
                      </a:r>
                      <a:endParaRPr lang="en-GB" sz="1000" dirty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err="1" smtClean="0"/>
                        <a:t>Xe</a:t>
                      </a:r>
                      <a:endParaRPr lang="en-GB" sz="1000" dirty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dirty="0" smtClean="0"/>
                        <a:t>U</a:t>
                      </a:r>
                      <a:endParaRPr lang="en-GB" sz="1000" dirty="0"/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31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Charge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number</a:t>
                      </a:r>
                      <a:endParaRPr lang="de-DE" sz="1000" b="1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GSI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18</a:t>
                      </a:r>
                      <a:endParaRPr lang="en-GB" sz="10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48</a:t>
                      </a:r>
                      <a:endParaRPr lang="en-GB" sz="10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73</a:t>
                      </a:r>
                      <a:endParaRPr lang="en-GB" sz="10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23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i="0" dirty="0" smtClean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FAIR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10</a:t>
                      </a:r>
                      <a:endParaRPr lang="en-GB" sz="1000" b="1" baseline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21</a:t>
                      </a:r>
                      <a:endParaRPr lang="en-GB" sz="1000" b="1" baseline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28</a:t>
                      </a:r>
                      <a:endParaRPr lang="en-GB" sz="1000" b="1" baseline="0" dirty="0"/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31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Energy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[GeV/u]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GSI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4.7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1.7</a:t>
                      </a:r>
                      <a:endParaRPr lang="en-GB" sz="10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1.3</a:t>
                      </a:r>
                      <a:endParaRPr lang="en-GB" sz="10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1.0</a:t>
                      </a:r>
                      <a:endParaRPr lang="en-GB" sz="10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3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i="0" dirty="0" smtClean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FAIR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28.8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6.6</a:t>
                      </a:r>
                      <a:endParaRPr lang="en-GB" sz="1000" baseline="0" dirty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4.0</a:t>
                      </a:r>
                      <a:endParaRPr lang="en-GB" sz="1000" baseline="0" dirty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2.7</a:t>
                      </a:r>
                      <a:endParaRPr lang="en-GB" sz="1000" baseline="0" dirty="0"/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231">
                <a:tc row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Intensity</a:t>
                      </a:r>
                      <a:br>
                        <a:rPr lang="en-US" sz="1000" dirty="0" smtClean="0"/>
                      </a:br>
                      <a:r>
                        <a:rPr lang="en-US" sz="1000" dirty="0" smtClean="0"/>
                        <a:t>[Ions/s]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GSI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</a:t>
                      </a:r>
                      <a:r>
                        <a:rPr lang="en-US" sz="1000" baseline="30000" dirty="0" smtClean="0"/>
                        <a:t>11</a:t>
                      </a:r>
                      <a:endParaRPr lang="de-DE" sz="1000" i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8·10</a:t>
                      </a:r>
                      <a:r>
                        <a:rPr lang="en-GB" sz="1000" baseline="30000" dirty="0" smtClean="0"/>
                        <a:t>10</a:t>
                      </a:r>
                      <a:endParaRPr lang="en-GB" sz="10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2·10</a:t>
                      </a:r>
                      <a:r>
                        <a:rPr lang="en-GB" sz="1000" baseline="30000" dirty="0" smtClean="0"/>
                        <a:t>10</a:t>
                      </a:r>
                      <a:endParaRPr lang="en-GB" sz="10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4·10</a:t>
                      </a:r>
                      <a:r>
                        <a:rPr lang="en-GB" sz="1000" baseline="30000" dirty="0" smtClean="0"/>
                        <a:t>9</a:t>
                      </a:r>
                      <a:endParaRPr lang="en-GB" sz="10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23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i="0" dirty="0" smtClean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FAIR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10</a:t>
                      </a:r>
                      <a:r>
                        <a:rPr lang="en-US" sz="1000" baseline="30000" dirty="0" smtClean="0"/>
                        <a:t>13</a:t>
                      </a:r>
                      <a:endParaRPr lang="de-DE" sz="1000" i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10</a:t>
                      </a:r>
                      <a:r>
                        <a:rPr lang="en-GB" sz="1000" baseline="30000" dirty="0" smtClean="0"/>
                        <a:t>12</a:t>
                      </a:r>
                      <a:endParaRPr lang="en-GB" sz="1000" baseline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aseline="0" dirty="0" smtClean="0"/>
                        <a:t>5·10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baseline="0" dirty="0" smtClean="0"/>
                    </a:p>
                  </a:txBody>
                  <a:tcPr marL="54000" marR="54000" marT="25200" marB="25200" anchor="ctr"/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000" baseline="0" dirty="0" smtClean="0"/>
                        <a:t>3·10</a:t>
                      </a:r>
                      <a:r>
                        <a:rPr lang="en-GB" sz="1000" baseline="30000" dirty="0" smtClean="0"/>
                        <a:t>11</a:t>
                      </a:r>
                      <a:endParaRPr lang="en-GB" sz="1000" baseline="0" dirty="0"/>
                    </a:p>
                  </a:txBody>
                  <a:tcPr marL="54000" marR="54000" marT="25200" marB="252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5" y="4183555"/>
            <a:ext cx="4514850" cy="2365104"/>
          </a:xfrm>
          <a:prstGeom prst="rect">
            <a:avLst/>
          </a:prstGeom>
        </p:spPr>
      </p:pic>
      <p:grpSp>
        <p:nvGrpSpPr>
          <p:cNvPr id="49" name="Gruppieren 48"/>
          <p:cNvGrpSpPr/>
          <p:nvPr/>
        </p:nvGrpSpPr>
        <p:grpSpPr>
          <a:xfrm>
            <a:off x="4668975" y="1280067"/>
            <a:ext cx="4391953" cy="2864946"/>
            <a:chOff x="4668975" y="1280067"/>
            <a:chExt cx="4391953" cy="2864946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8975" y="1280067"/>
              <a:ext cx="4040915" cy="2864946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7308257" y="1742986"/>
              <a:ext cx="99579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SIS100</a:t>
              </a:r>
            </a:p>
          </p:txBody>
        </p:sp>
        <p:sp>
          <p:nvSpPr>
            <p:cNvPr id="26" name="Ellipse 25"/>
            <p:cNvSpPr/>
            <p:nvPr/>
          </p:nvSpPr>
          <p:spPr>
            <a:xfrm rot="19210176">
              <a:off x="6766479" y="3160476"/>
              <a:ext cx="337170" cy="211735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904841" y="3425615"/>
              <a:ext cx="1156087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de-DE" sz="1000" b="1" dirty="0" smtClean="0">
                  <a:solidFill>
                    <a:schemeClr val="accent6">
                      <a:lumMod val="75000"/>
                    </a:schemeClr>
                  </a:solidFill>
                </a:rPr>
                <a:t>SX Experiments</a:t>
              </a:r>
            </a:p>
          </p:txBody>
        </p:sp>
        <p:cxnSp>
          <p:nvCxnSpPr>
            <p:cNvPr id="28" name="Gerade Verbindung mit Pfeil 27"/>
            <p:cNvCxnSpPr/>
            <p:nvPr/>
          </p:nvCxnSpPr>
          <p:spPr>
            <a:xfrm flipH="1" flipV="1">
              <a:off x="8211343" y="2847528"/>
              <a:ext cx="391746" cy="60809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 flipV="1">
              <a:off x="7524643" y="3168690"/>
              <a:ext cx="812798" cy="29774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/>
            <p:cNvSpPr/>
            <p:nvPr/>
          </p:nvSpPr>
          <p:spPr>
            <a:xfrm>
              <a:off x="6904027" y="1280067"/>
              <a:ext cx="1804252" cy="1266752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2" name="Ellipse 31"/>
            <p:cNvSpPr/>
            <p:nvPr/>
          </p:nvSpPr>
          <p:spPr>
            <a:xfrm rot="454049">
              <a:off x="7642752" y="2638354"/>
              <a:ext cx="559420" cy="280751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Ellipse 32"/>
            <p:cNvSpPr/>
            <p:nvPr/>
          </p:nvSpPr>
          <p:spPr>
            <a:xfrm rot="17550666">
              <a:off x="6858239" y="3086220"/>
              <a:ext cx="1108889" cy="452915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15875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cxnSp>
          <p:nvCxnSpPr>
            <p:cNvPr id="42" name="Gerade Verbindung mit Pfeil 41"/>
            <p:cNvCxnSpPr/>
            <p:nvPr/>
          </p:nvCxnSpPr>
          <p:spPr>
            <a:xfrm flipH="1" flipV="1">
              <a:off x="6929845" y="3273742"/>
              <a:ext cx="1046182" cy="267022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Abgerundetes Rechteck 50"/>
          <p:cNvSpPr/>
          <p:nvPr/>
        </p:nvSpPr>
        <p:spPr>
          <a:xfrm>
            <a:off x="677151" y="5978284"/>
            <a:ext cx="2660352" cy="43798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i="1" dirty="0">
                <a:solidFill>
                  <a:srgbClr val="FFFF00"/>
                </a:solidFill>
              </a:rPr>
              <a:t>Visit </a:t>
            </a:r>
            <a:r>
              <a:rPr lang="en-US" sz="1050" i="1" dirty="0" smtClean="0">
                <a:solidFill>
                  <a:srgbClr val="FFFF00"/>
                </a:solidFill>
              </a:rPr>
              <a:t>FAIR </a:t>
            </a:r>
            <a:r>
              <a:rPr lang="en-US" sz="1050" i="1" dirty="0">
                <a:solidFill>
                  <a:srgbClr val="FFFF00"/>
                </a:solidFill>
              </a:rPr>
              <a:t>site and buildings on YouTube:</a:t>
            </a:r>
          </a:p>
          <a:p>
            <a:pPr algn="ctr"/>
            <a:r>
              <a:rPr lang="en-US" sz="1050" i="1" dirty="0">
                <a:solidFill>
                  <a:schemeClr val="accent2"/>
                </a:solidFill>
                <a:hlinkClick r:id="rId4"/>
              </a:rPr>
              <a:t>FAIR Construction Site – November 2023</a:t>
            </a:r>
            <a:endParaRPr lang="en-US" sz="105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noProof="0" dirty="0" smtClean="0"/>
              <a:t>Experiments Requiring</a:t>
            </a:r>
            <a:br>
              <a:rPr lang="en-US" noProof="0" dirty="0" smtClean="0"/>
            </a:br>
            <a:r>
              <a:rPr lang="en-US" noProof="0" dirty="0" smtClean="0"/>
              <a:t>Slow Extraction at GSI and FAIR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noProof="0" dirty="0"/>
              <a:t>Experiments from a wide range of fields</a:t>
            </a:r>
          </a:p>
          <a:p>
            <a:pPr lvl="1"/>
            <a:r>
              <a:rPr lang="en-US" dirty="0"/>
              <a:t>Hadron physics and strong interactions</a:t>
            </a:r>
          </a:p>
          <a:p>
            <a:pPr lvl="1"/>
            <a:r>
              <a:rPr lang="en-US" noProof="0" dirty="0" smtClean="0"/>
              <a:t>Nuclear </a:t>
            </a:r>
            <a:r>
              <a:rPr lang="en-US" noProof="0" dirty="0"/>
              <a:t>and </a:t>
            </a:r>
            <a:r>
              <a:rPr lang="en-US" noProof="0" dirty="0" smtClean="0"/>
              <a:t>atomic physics</a:t>
            </a:r>
            <a:endParaRPr lang="en-US" noProof="0" dirty="0"/>
          </a:p>
          <a:p>
            <a:pPr lvl="1"/>
            <a:r>
              <a:rPr lang="en-US" noProof="0" dirty="0" smtClean="0"/>
              <a:t>Material sciences and biophysics</a:t>
            </a:r>
            <a:endParaRPr lang="en-US" noProof="0" dirty="0"/>
          </a:p>
          <a:p>
            <a:endParaRPr lang="en-US" noProof="0" dirty="0" smtClean="0"/>
          </a:p>
          <a:p>
            <a:r>
              <a:rPr lang="en-US" noProof="0" dirty="0" smtClean="0"/>
              <a:t>Fixed </a:t>
            </a:r>
            <a:r>
              <a:rPr lang="en-US" noProof="0" dirty="0"/>
              <a:t>target experiments</a:t>
            </a:r>
          </a:p>
          <a:p>
            <a:pPr lvl="1"/>
            <a:r>
              <a:rPr lang="en-US" noProof="0" dirty="0" smtClean="0"/>
              <a:t>Primary </a:t>
            </a:r>
            <a:r>
              <a:rPr lang="en-US" noProof="0" dirty="0"/>
              <a:t>beams from protons to Uranium</a:t>
            </a:r>
          </a:p>
          <a:p>
            <a:pPr lvl="1"/>
            <a:r>
              <a:rPr lang="en-US" noProof="0" dirty="0" smtClean="0"/>
              <a:t>Frequently </a:t>
            </a:r>
            <a:r>
              <a:rPr lang="en-US" noProof="0" dirty="0"/>
              <a:t>rate limited by detection systems</a:t>
            </a:r>
          </a:p>
          <a:p>
            <a:pPr lvl="1"/>
            <a:r>
              <a:rPr lang="en-US" noProof="0" dirty="0"/>
              <a:t>Typically extraction times of a few seconds</a:t>
            </a:r>
          </a:p>
          <a:p>
            <a:endParaRPr lang="en-US" noProof="0" dirty="0" smtClean="0"/>
          </a:p>
          <a:p>
            <a:r>
              <a:rPr lang="en-US" noProof="0" dirty="0" smtClean="0"/>
              <a:t>Secondary </a:t>
            </a:r>
            <a:r>
              <a:rPr lang="en-US" noProof="0" dirty="0"/>
              <a:t>beam production</a:t>
            </a:r>
          </a:p>
          <a:p>
            <a:pPr lvl="1"/>
            <a:r>
              <a:rPr lang="en-US" noProof="0" dirty="0"/>
              <a:t>Standard for FRS and Super-FRS</a:t>
            </a:r>
          </a:p>
          <a:p>
            <a:pPr lvl="1"/>
            <a:r>
              <a:rPr lang="en-US" noProof="0" dirty="0"/>
              <a:t>Also applied for </a:t>
            </a:r>
            <a:r>
              <a:rPr lang="en-US" noProof="0" dirty="0" smtClean="0"/>
              <a:t>HADES and CBM</a:t>
            </a:r>
            <a:endParaRPr lang="en-US" noProof="0" dirty="0"/>
          </a:p>
          <a:p>
            <a:pPr lvl="1"/>
            <a:r>
              <a:rPr lang="en-US" noProof="0" dirty="0"/>
              <a:t>Requires </a:t>
            </a:r>
            <a:r>
              <a:rPr lang="en-US" noProof="0" dirty="0">
                <a:solidFill>
                  <a:srgbClr val="FF0000"/>
                </a:solidFill>
              </a:rPr>
              <a:t>highest intensities</a:t>
            </a:r>
            <a:r>
              <a:rPr lang="en-US" noProof="0" dirty="0"/>
              <a:t> of primary beams</a:t>
            </a:r>
          </a:p>
          <a:p>
            <a:endParaRPr lang="en-US" noProof="0" dirty="0" smtClean="0"/>
          </a:p>
          <a:p>
            <a:r>
              <a:rPr lang="en-US" noProof="0" dirty="0" smtClean="0"/>
              <a:t>High </a:t>
            </a:r>
            <a:r>
              <a:rPr lang="en-US" noProof="0" dirty="0"/>
              <a:t>intensity slow </a:t>
            </a:r>
            <a:r>
              <a:rPr lang="en-US" noProof="0" dirty="0" smtClean="0"/>
              <a:t>extraction for FAIR</a:t>
            </a:r>
            <a:endParaRPr lang="en-US" noProof="0" dirty="0"/>
          </a:p>
          <a:p>
            <a:pPr lvl="1"/>
            <a:r>
              <a:rPr lang="en-US" noProof="0" dirty="0" smtClean="0"/>
              <a:t>Major challenge for machine protection in SIS100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Electrostatic septa operated at their limits</a:t>
            </a:r>
            <a:endParaRPr lang="en-US" noProof="0" dirty="0">
              <a:solidFill>
                <a:srgbClr val="FF0000"/>
              </a:solidFill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4824619" y="1438756"/>
            <a:ext cx="4033115" cy="1952144"/>
            <a:chOff x="4831141" y="1438756"/>
            <a:chExt cx="4033115" cy="1952144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15310" y="1515471"/>
              <a:ext cx="2505861" cy="818824"/>
              <a:chOff x="4831141" y="1314776"/>
              <a:chExt cx="2505861" cy="818824"/>
            </a:xfrm>
          </p:grpSpPr>
          <p:pic>
            <p:nvPicPr>
              <p:cNvPr id="20" name="Picture 12" descr="Q:\GSI\FAIR\Präsentationen\Workshops\Slow_Extraction_20171109\Images\Experiments\NUSTAR\frs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1141" y="1522738"/>
                <a:ext cx="2505861" cy="6108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feld 8"/>
              <p:cNvSpPr txBox="1">
                <a:spLocks noChangeArrowheads="1"/>
              </p:cNvSpPr>
              <p:nvPr/>
            </p:nvSpPr>
            <p:spPr bwMode="auto">
              <a:xfrm>
                <a:off x="4831141" y="1314776"/>
                <a:ext cx="2505861" cy="21974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28800" bIns="2880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050" dirty="0" smtClean="0"/>
                  <a:t>Fragment Separator FRS</a:t>
                </a:r>
                <a:endParaRPr lang="de-DE" sz="1050" dirty="0" smtClean="0"/>
              </a:p>
            </p:txBody>
          </p:sp>
        </p:grpSp>
        <p:grpSp>
          <p:nvGrpSpPr>
            <p:cNvPr id="13" name="Gruppieren 12"/>
            <p:cNvGrpSpPr/>
            <p:nvPr/>
          </p:nvGrpSpPr>
          <p:grpSpPr>
            <a:xfrm>
              <a:off x="4917574" y="2412174"/>
              <a:ext cx="2187947" cy="896176"/>
              <a:chOff x="4974724" y="2412174"/>
              <a:chExt cx="2187947" cy="896176"/>
            </a:xfrm>
          </p:grpSpPr>
          <p:pic>
            <p:nvPicPr>
              <p:cNvPr id="18" name="Picture 13" descr="Q:\GSI\FAIR\Präsentationen\Workshops\Slow_Extraction_20171109\Images\Experiments\APPA\therapy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375"/>
              <a:stretch/>
            </p:blipFill>
            <p:spPr bwMode="auto">
              <a:xfrm>
                <a:off x="4974724" y="2605086"/>
                <a:ext cx="2187947" cy="7032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feld 8"/>
              <p:cNvSpPr txBox="1">
                <a:spLocks noChangeArrowheads="1"/>
              </p:cNvSpPr>
              <p:nvPr/>
            </p:nvSpPr>
            <p:spPr bwMode="auto">
              <a:xfrm>
                <a:off x="4974724" y="2412174"/>
                <a:ext cx="2187947" cy="21974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28800" bIns="2880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050" dirty="0" smtClean="0"/>
                  <a:t>Medical Physics Cave</a:t>
                </a:r>
                <a:endParaRPr lang="de-DE" sz="1050" dirty="0" smtClean="0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7579823" y="1515471"/>
              <a:ext cx="1209177" cy="1796053"/>
              <a:chOff x="7579823" y="1515471"/>
              <a:chExt cx="1209177" cy="1796053"/>
            </a:xfrm>
          </p:grpSpPr>
          <p:pic>
            <p:nvPicPr>
              <p:cNvPr id="16" name="Picture 11" descr="Q:\GSI\FAIR\Präsentationen\Workshops\Slow_Extraction_20171109\Images\Experiments\CBM\hades_detektor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79823" y="1695449"/>
                <a:ext cx="1209177" cy="1616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feld 8"/>
              <p:cNvSpPr txBox="1">
                <a:spLocks noChangeArrowheads="1"/>
              </p:cNvSpPr>
              <p:nvPr/>
            </p:nvSpPr>
            <p:spPr bwMode="auto">
              <a:xfrm>
                <a:off x="7580694" y="1515471"/>
                <a:ext cx="1207434" cy="21974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tIns="28800" bIns="28800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sz="1050" dirty="0" smtClean="0"/>
                  <a:t>HADES Detector</a:t>
                </a:r>
                <a:endParaRPr lang="de-DE" sz="1050" dirty="0" smtClean="0"/>
              </a:p>
            </p:txBody>
          </p:sp>
        </p:grpSp>
        <p:sp>
          <p:nvSpPr>
            <p:cNvPr id="15" name="Rechteck 14"/>
            <p:cNvSpPr/>
            <p:nvPr/>
          </p:nvSpPr>
          <p:spPr>
            <a:xfrm>
              <a:off x="4831141" y="1438756"/>
              <a:ext cx="4033115" cy="1952144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824619" y="3590925"/>
            <a:ext cx="4033115" cy="2619375"/>
            <a:chOff x="4818097" y="3590925"/>
            <a:chExt cx="4033115" cy="2619375"/>
          </a:xfrm>
        </p:grpSpPr>
        <p:grpSp>
          <p:nvGrpSpPr>
            <p:cNvPr id="23" name="Gruppieren 22"/>
            <p:cNvGrpSpPr/>
            <p:nvPr/>
          </p:nvGrpSpPr>
          <p:grpSpPr>
            <a:xfrm>
              <a:off x="4897816" y="3659189"/>
              <a:ext cx="3849312" cy="2466974"/>
              <a:chOff x="4897816" y="3659189"/>
              <a:chExt cx="3849312" cy="2466974"/>
            </a:xfrm>
          </p:grpSpPr>
          <p:grpSp>
            <p:nvGrpSpPr>
              <p:cNvPr id="25" name="Gruppieren 24"/>
              <p:cNvGrpSpPr/>
              <p:nvPr/>
            </p:nvGrpSpPr>
            <p:grpSpPr>
              <a:xfrm>
                <a:off x="4897816" y="3659189"/>
                <a:ext cx="3848035" cy="1352550"/>
                <a:chOff x="4764132" y="3476625"/>
                <a:chExt cx="3848035" cy="1352550"/>
              </a:xfrm>
            </p:grpSpPr>
            <p:grpSp>
              <p:nvGrpSpPr>
                <p:cNvPr id="36" name="Gruppieren 35"/>
                <p:cNvGrpSpPr/>
                <p:nvPr/>
              </p:nvGrpSpPr>
              <p:grpSpPr>
                <a:xfrm>
                  <a:off x="4764132" y="3569126"/>
                  <a:ext cx="3782201" cy="1167549"/>
                  <a:chOff x="4914900" y="1619251"/>
                  <a:chExt cx="3782201" cy="1167549"/>
                </a:xfrm>
              </p:grpSpPr>
              <p:pic>
                <p:nvPicPr>
                  <p:cNvPr id="38" name="Picture 7" descr="Q:\GSI\FAIR\Präsentationen\Workshops\Slow_Extraction_20171109\Images\Experiments\NUSTAR\super-frs.png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667159" y="1629442"/>
                    <a:ext cx="2029942" cy="11560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9" name="Picture 2" descr="Q:\GSI\FAIR\Präsentationen\Workshops\Slow_Extraction_20171109\Images\Experiments\NUSTAR\r3b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6676"/>
                  <a:stretch/>
                </p:blipFill>
                <p:spPr bwMode="auto">
                  <a:xfrm>
                    <a:off x="7296790" y="1752710"/>
                    <a:ext cx="444832" cy="2908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0" name="Picture 3" descr="Q:\GSI\FAIR\Präsentationen\Workshops\Slow_Extraction_20171109\Images\Experiments\NUSTAR\hispec_dspec.jpg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759659" y="1731043"/>
                    <a:ext cx="407179" cy="37925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1" name="Picture 4" descr="Q:\GSI\FAIR\Präsentationen\Workshops\Slow_Extraction_20171109\Images\Experiments\NUSTAR\laspec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0685" r="66986" b="8222"/>
                  <a:stretch/>
                </p:blipFill>
                <p:spPr bwMode="auto">
                  <a:xfrm>
                    <a:off x="7844194" y="1704972"/>
                    <a:ext cx="457363" cy="3862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2" name="Picture 5" descr="Q:\GSI\FAIR\Präsentationen\Workshops\Slow_Extraction_20171109\Images\Experiments\NUSTAR\mats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09" t="12555" r="60982" b="23778"/>
                  <a:stretch/>
                </p:blipFill>
                <p:spPr bwMode="auto">
                  <a:xfrm>
                    <a:off x="7503346" y="2429094"/>
                    <a:ext cx="495601" cy="18572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3" name="Picture 6" descr="Q:\GSI\FAIR\Präsentationen\Workshops\Slow_Extraction_20171109\Images\Experiments\NUSTAR\nustar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368" b="14042"/>
                  <a:stretch/>
                </p:blipFill>
                <p:spPr bwMode="auto">
                  <a:xfrm>
                    <a:off x="4914900" y="1619251"/>
                    <a:ext cx="1714500" cy="116754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7" name="Rechteck 36"/>
                <p:cNvSpPr/>
                <p:nvPr/>
              </p:nvSpPr>
              <p:spPr>
                <a:xfrm>
                  <a:off x="4781740" y="3476625"/>
                  <a:ext cx="3830427" cy="1352550"/>
                </a:xfrm>
                <a:prstGeom prst="rect">
                  <a:avLst/>
                </a:prstGeom>
                <a:noFill/>
                <a:ln w="25400"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6" name="Gruppieren 25"/>
              <p:cNvGrpSpPr/>
              <p:nvPr/>
            </p:nvGrpSpPr>
            <p:grpSpPr>
              <a:xfrm>
                <a:off x="4915234" y="5082078"/>
                <a:ext cx="1854000" cy="1044085"/>
                <a:chOff x="4596613" y="5280514"/>
                <a:chExt cx="1854000" cy="1044085"/>
              </a:xfrm>
            </p:grpSpPr>
            <p:grpSp>
              <p:nvGrpSpPr>
                <p:cNvPr id="32" name="Gruppieren 31"/>
                <p:cNvGrpSpPr>
                  <a:grpSpLocks noChangeAspect="1"/>
                </p:cNvGrpSpPr>
                <p:nvPr/>
              </p:nvGrpSpPr>
              <p:grpSpPr>
                <a:xfrm>
                  <a:off x="4692048" y="5347190"/>
                  <a:ext cx="1713744" cy="910140"/>
                  <a:chOff x="5644195" y="4800599"/>
                  <a:chExt cx="1904162" cy="1011267"/>
                </a:xfrm>
              </p:grpSpPr>
              <p:pic>
                <p:nvPicPr>
                  <p:cNvPr id="34" name="Picture 9" descr="Q:\GSI\FAIR\Präsentationen\Workshops\Slow_Extraction_20171109\Images\Experiments\CBM\hades.png"/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26302" y="4830068"/>
                    <a:ext cx="1122055" cy="98179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35" name="Picture 10" descr="Q:\GSI\FAIR\Präsentationen\Workshops\Slow_Extraction_20171109\Images\Experiments\CBM\cbm.png"/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44195" y="4800599"/>
                    <a:ext cx="728976" cy="99221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33" name="Rechteck 32"/>
                <p:cNvSpPr/>
                <p:nvPr/>
              </p:nvSpPr>
              <p:spPr>
                <a:xfrm>
                  <a:off x="4596613" y="5280514"/>
                  <a:ext cx="1854000" cy="1044085"/>
                </a:xfrm>
                <a:prstGeom prst="rect">
                  <a:avLst/>
                </a:prstGeom>
                <a:noFill/>
                <a:ln w="25400">
                  <a:solidFill>
                    <a:srgbClr val="DC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27" name="Gruppieren 26"/>
              <p:cNvGrpSpPr/>
              <p:nvPr/>
            </p:nvGrpSpPr>
            <p:grpSpPr>
              <a:xfrm>
                <a:off x="6893128" y="5082078"/>
                <a:ext cx="1854000" cy="1044085"/>
                <a:chOff x="7079254" y="5318614"/>
                <a:chExt cx="1854000" cy="1044085"/>
              </a:xfrm>
            </p:grpSpPr>
            <p:grpSp>
              <p:nvGrpSpPr>
                <p:cNvPr id="28" name="Gruppieren 27"/>
                <p:cNvGrpSpPr/>
                <p:nvPr/>
              </p:nvGrpSpPr>
              <p:grpSpPr>
                <a:xfrm>
                  <a:off x="7226571" y="5416678"/>
                  <a:ext cx="1676831" cy="882710"/>
                  <a:chOff x="6563070" y="3568700"/>
                  <a:chExt cx="1676831" cy="882710"/>
                </a:xfrm>
              </p:grpSpPr>
              <p:pic>
                <p:nvPicPr>
                  <p:cNvPr id="30" name="Picture 8" descr="Q:\GSI\FAIR\Präsentationen\Workshops\Slow_Extraction_20171109\Images\Experiments\APPA\sparc.jpg"/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63070" y="3568700"/>
                    <a:ext cx="1676831" cy="482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1" name="Textfeld 30"/>
                  <p:cNvSpPr txBox="1"/>
                  <p:nvPr/>
                </p:nvSpPr>
                <p:spPr>
                  <a:xfrm>
                    <a:off x="6601284" y="4051300"/>
                    <a:ext cx="1638617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vert="horz" wrap="square" lIns="91440" tIns="45720" rIns="91440" bIns="45720" rtlCol="0" anchor="t">
                    <a:spAutoFit/>
                  </a:bodyPr>
                  <a:lstStyle/>
                  <a:p>
                    <a:pPr algn="ctr"/>
                    <a:r>
                      <a:rPr lang="en-US" sz="2000" b="1" dirty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BIOMAT</a:t>
                    </a:r>
                    <a:endParaRPr lang="de-DE" sz="2000" b="1" dirty="0" smtClean="0">
                      <a:solidFill>
                        <a:srgbClr val="0066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Rechteck 28"/>
                <p:cNvSpPr/>
                <p:nvPr/>
              </p:nvSpPr>
              <p:spPr>
                <a:xfrm>
                  <a:off x="7079254" y="5318614"/>
                  <a:ext cx="1854000" cy="1044085"/>
                </a:xfrm>
                <a:prstGeom prst="rect">
                  <a:avLst/>
                </a:prstGeom>
                <a:noFill/>
                <a:ln w="25400">
                  <a:solidFill>
                    <a:srgbClr val="FF99CC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4" name="Rechteck 23"/>
            <p:cNvSpPr/>
            <p:nvPr/>
          </p:nvSpPr>
          <p:spPr>
            <a:xfrm>
              <a:off x="4818097" y="3590925"/>
              <a:ext cx="4033115" cy="2619375"/>
            </a:xfrm>
            <a:prstGeom prst="rect">
              <a:avLst/>
            </a:prstGeom>
            <a:noFill/>
            <a:ln w="38100">
              <a:solidFill>
                <a:srgbClr val="00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44" name="Abgerundetes Rechteck 43"/>
          <p:cNvSpPr/>
          <p:nvPr/>
        </p:nvSpPr>
        <p:spPr>
          <a:xfrm rot="20687432">
            <a:off x="2994340" y="5588291"/>
            <a:ext cx="1296000" cy="1800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100" dirty="0" smtClean="0">
                <a:solidFill>
                  <a:srgbClr val="FFFF00"/>
                </a:solidFill>
              </a:rPr>
              <a:t>Talk </a:t>
            </a:r>
            <a:r>
              <a:rPr lang="de-DE" sz="1100" dirty="0">
                <a:solidFill>
                  <a:srgbClr val="FFFF00"/>
                </a:solidFill>
              </a:rPr>
              <a:t>on </a:t>
            </a:r>
            <a:r>
              <a:rPr lang="de-DE" sz="1100" dirty="0" err="1" smtClean="0">
                <a:solidFill>
                  <a:srgbClr val="FFFF00"/>
                </a:solidFill>
              </a:rPr>
              <a:t>Tuesda</a:t>
            </a:r>
            <a:r>
              <a:rPr lang="en-US" sz="1100" dirty="0" smtClean="0">
                <a:solidFill>
                  <a:srgbClr val="FFFF00"/>
                </a:solidFill>
              </a:rPr>
              <a:t>y</a:t>
            </a:r>
            <a:endParaRPr lang="de-DE" sz="11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Q:\GSI\FAIR\Präsentationen\Workshops\XBEAMS_Slow_Extraction_20160601\SIS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52" y="1403640"/>
            <a:ext cx="3256719" cy="282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SIS18: </a:t>
            </a:r>
            <a:r>
              <a:rPr lang="en-US" dirty="0" smtClean="0"/>
              <a:t>SX Overview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Third-order resonant extraction</a:t>
            </a:r>
          </a:p>
          <a:p>
            <a:pPr lvl="1"/>
            <a:r>
              <a:rPr lang="en-US" dirty="0" smtClean="0"/>
              <a:t>Resonance excitation by six </a:t>
            </a:r>
            <a:r>
              <a:rPr lang="en-US" dirty="0" err="1" smtClean="0"/>
              <a:t>sextupoles</a:t>
            </a:r>
            <a:endParaRPr lang="en-US" dirty="0" smtClean="0"/>
          </a:p>
          <a:p>
            <a:pPr lvl="1"/>
            <a:r>
              <a:rPr lang="en-US" dirty="0" smtClean="0"/>
              <a:t>Chromaticity correction optional</a:t>
            </a:r>
          </a:p>
          <a:p>
            <a:pPr lvl="1"/>
            <a:r>
              <a:rPr lang="en-US" dirty="0" smtClean="0"/>
              <a:t>Independent orbit bumps at ES and MS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Standard extraction modes</a:t>
            </a:r>
          </a:p>
          <a:p>
            <a:pPr lvl="1"/>
            <a:r>
              <a:rPr lang="en-US" dirty="0" smtClean="0"/>
              <a:t>Quadrupole-driven </a:t>
            </a:r>
            <a:r>
              <a:rPr lang="en-US" dirty="0"/>
              <a:t>extraction</a:t>
            </a:r>
          </a:p>
          <a:p>
            <a:pPr lvl="1"/>
            <a:r>
              <a:rPr lang="en-US" dirty="0"/>
              <a:t>Transverse RF KO extraction</a:t>
            </a:r>
          </a:p>
          <a:p>
            <a:pPr lvl="1"/>
            <a:r>
              <a:rPr lang="en-US" dirty="0"/>
              <a:t>Both DC and bunched </a:t>
            </a:r>
            <a:r>
              <a:rPr lang="en-US" dirty="0" smtClean="0"/>
              <a:t>beams</a:t>
            </a:r>
          </a:p>
          <a:p>
            <a:pPr lvl="1"/>
            <a:endParaRPr lang="en-US" dirty="0"/>
          </a:p>
          <a:p>
            <a:r>
              <a:rPr lang="en-US" dirty="0" smtClean="0"/>
              <a:t>Extraction devices</a:t>
            </a:r>
          </a:p>
          <a:p>
            <a:pPr lvl="1"/>
            <a:r>
              <a:rPr lang="en-US" dirty="0" smtClean="0"/>
              <a:t>Fast quadrupole pair </a:t>
            </a:r>
            <a:r>
              <a:rPr lang="en-US" dirty="0"/>
              <a:t>for </a:t>
            </a:r>
            <a:r>
              <a:rPr lang="en-US" dirty="0" smtClean="0"/>
              <a:t>quad-driven SX</a:t>
            </a:r>
            <a:endParaRPr lang="en-US" dirty="0"/>
          </a:p>
          <a:p>
            <a:pPr lvl="1"/>
            <a:r>
              <a:rPr lang="en-US" dirty="0" smtClean="0"/>
              <a:t>ES: 100μm W/Rh wires, 160kV </a:t>
            </a:r>
            <a:r>
              <a:rPr lang="en-US" dirty="0"/>
              <a:t>@ 18mm gap</a:t>
            </a:r>
          </a:p>
          <a:p>
            <a:pPr lvl="1"/>
            <a:r>
              <a:rPr lang="en-US" dirty="0" smtClean="0"/>
              <a:t>Horizontal </a:t>
            </a:r>
            <a:r>
              <a:rPr lang="en-US" dirty="0"/>
              <a:t>exciter </a:t>
            </a:r>
            <a:r>
              <a:rPr lang="en-US" dirty="0" smtClean="0"/>
              <a:t>for KO-SX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595724"/>
              </p:ext>
            </p:extLst>
          </p:nvPr>
        </p:nvGraphicFramePr>
        <p:xfrm>
          <a:off x="6837748" y="1441021"/>
          <a:ext cx="204057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0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SX parameters</a:t>
                      </a:r>
                      <a:endParaRPr lang="de-D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Hor. tune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4.33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Hor. chromaticity</a:t>
                      </a:r>
                      <a:endParaRPr lang="de-DE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-6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</a:t>
                      </a:r>
                      <a:r>
                        <a:rPr lang="en-US" sz="900" baseline="0" dirty="0" smtClean="0"/>
                        <a:t>extupole amplitude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0.05 m</a:t>
                      </a:r>
                      <a:r>
                        <a:rPr lang="en-US" sz="900" baseline="30000" dirty="0" smtClean="0"/>
                        <a:t>-2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uppieren 23"/>
          <p:cNvGrpSpPr/>
          <p:nvPr/>
        </p:nvGrpSpPr>
        <p:grpSpPr>
          <a:xfrm>
            <a:off x="6567991" y="2837743"/>
            <a:ext cx="2424714" cy="1670907"/>
            <a:chOff x="3679118" y="4244499"/>
            <a:chExt cx="2424714" cy="1670907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679118" y="4417120"/>
              <a:ext cx="2424714" cy="1498286"/>
              <a:chOff x="3679118" y="4417120"/>
              <a:chExt cx="2424714" cy="1498286"/>
            </a:xfrm>
          </p:grpSpPr>
          <p:pic>
            <p:nvPicPr>
              <p:cNvPr id="27" name="Grafik 26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9118" y="4417120"/>
                <a:ext cx="2424714" cy="1498286"/>
              </a:xfrm>
              <a:prstGeom prst="rect">
                <a:avLst/>
              </a:prstGeom>
            </p:spPr>
          </p:pic>
          <p:sp>
            <p:nvSpPr>
              <p:cNvPr id="28" name="Textfeld 27"/>
              <p:cNvSpPr txBox="1"/>
              <p:nvPr/>
            </p:nvSpPr>
            <p:spPr>
              <a:xfrm>
                <a:off x="4279707" y="5230860"/>
                <a:ext cx="174210" cy="159462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ES</a:t>
                </a:r>
                <a:endParaRPr lang="de-DE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29" name="Gerade Verbindung mit Pfeil 28"/>
              <p:cNvCxnSpPr>
                <a:stCxn id="28" idx="3"/>
              </p:cNvCxnSpPr>
              <p:nvPr/>
            </p:nvCxnSpPr>
            <p:spPr>
              <a:xfrm>
                <a:off x="4453917" y="5310591"/>
                <a:ext cx="185569" cy="119937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feld 29"/>
              <p:cNvSpPr txBox="1"/>
              <p:nvPr/>
            </p:nvSpPr>
            <p:spPr>
              <a:xfrm>
                <a:off x="5163777" y="4849094"/>
                <a:ext cx="190240" cy="159462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MS</a:t>
                </a:r>
                <a:endParaRPr lang="de-DE" sz="105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31" name="Gerade Verbindung mit Pfeil 30"/>
              <p:cNvCxnSpPr>
                <a:stCxn id="30" idx="1"/>
              </p:cNvCxnSpPr>
              <p:nvPr/>
            </p:nvCxnSpPr>
            <p:spPr>
              <a:xfrm flipH="1" flipV="1">
                <a:off x="4959351" y="4814097"/>
                <a:ext cx="204426" cy="114728"/>
              </a:xfrm>
              <a:prstGeom prst="straightConnector1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stealt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feld 25"/>
            <p:cNvSpPr txBox="1"/>
            <p:nvPr/>
          </p:nvSpPr>
          <p:spPr>
            <a:xfrm>
              <a:off x="4468539" y="4244499"/>
              <a:ext cx="1035861" cy="24622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sz="1000" dirty="0" smtClean="0"/>
                <a:t>Extraction orbit</a:t>
              </a:r>
              <a:endParaRPr lang="de-DE" sz="1000" dirty="0"/>
            </a:p>
          </p:txBody>
        </p:sp>
      </p:grpSp>
      <p:grpSp>
        <p:nvGrpSpPr>
          <p:cNvPr id="9" name="Gruppieren 8"/>
          <p:cNvGrpSpPr>
            <a:grpSpLocks/>
          </p:cNvGrpSpPr>
          <p:nvPr/>
        </p:nvGrpSpPr>
        <p:grpSpPr>
          <a:xfrm>
            <a:off x="6071815" y="4882447"/>
            <a:ext cx="2513507" cy="1632444"/>
            <a:chOff x="5128712" y="3865639"/>
            <a:chExt cx="3072390" cy="2404129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5128712" y="3965479"/>
              <a:ext cx="3072390" cy="2304289"/>
              <a:chOff x="5128712" y="3965479"/>
              <a:chExt cx="3072390" cy="2304289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5128712" y="3965479"/>
                <a:ext cx="3072390" cy="2304289"/>
                <a:chOff x="5128712" y="3965479"/>
                <a:chExt cx="3072390" cy="2304289"/>
              </a:xfrm>
            </p:grpSpPr>
            <p:grpSp>
              <p:nvGrpSpPr>
                <p:cNvPr id="15" name="Gruppieren 14"/>
                <p:cNvGrpSpPr/>
                <p:nvPr/>
              </p:nvGrpSpPr>
              <p:grpSpPr>
                <a:xfrm>
                  <a:off x="5128712" y="3965479"/>
                  <a:ext cx="3072390" cy="2304289"/>
                  <a:chOff x="5128712" y="3965479"/>
                  <a:chExt cx="3072390" cy="2304289"/>
                </a:xfrm>
              </p:grpSpPr>
              <p:pic>
                <p:nvPicPr>
                  <p:cNvPr id="22" name="Picture 2" descr="Q:\GSI\FAIR\SIS18\Slow_Extraction\Präsentationen\Geometrie_neu\images\se_below\se_below_es-52.2_sigma0.00\se_below_es-52.2_sigma0.00_limit_dqh3.0.pn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128712" y="3965479"/>
                    <a:ext cx="3072390" cy="23042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Rechteck 22"/>
                  <p:cNvSpPr/>
                  <p:nvPr/>
                </p:nvSpPr>
                <p:spPr>
                  <a:xfrm>
                    <a:off x="5816600" y="4055533"/>
                    <a:ext cx="1778000" cy="11853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de-DE"/>
                  </a:p>
                </p:txBody>
              </p:sp>
            </p:grpSp>
            <p:cxnSp>
              <p:nvCxnSpPr>
                <p:cNvPr id="16" name="Gerade Verbindung 11"/>
                <p:cNvCxnSpPr/>
                <p:nvPr/>
              </p:nvCxnSpPr>
              <p:spPr>
                <a:xfrm>
                  <a:off x="5510213" y="5548313"/>
                  <a:ext cx="107156" cy="97631"/>
                </a:xfrm>
                <a:prstGeom prst="line">
                  <a:avLst/>
                </a:prstGeom>
                <a:ln w="38100"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Parallelogramm 16"/>
                <p:cNvSpPr>
                  <a:spLocks noChangeAspect="1"/>
                </p:cNvSpPr>
                <p:nvPr/>
              </p:nvSpPr>
              <p:spPr>
                <a:xfrm rot="16200000" flipH="1">
                  <a:off x="7713641" y="4618264"/>
                  <a:ext cx="247757" cy="107667"/>
                </a:xfrm>
                <a:prstGeom prst="parallelogram">
                  <a:avLst>
                    <a:gd name="adj" fmla="val 81328"/>
                  </a:avLst>
                </a:prstGeom>
                <a:solidFill>
                  <a:srgbClr val="FF00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5575064" y="5109585"/>
                  <a:ext cx="212946" cy="234842"/>
                </a:xfrm>
                <a:prstGeom prst="rect">
                  <a:avLst/>
                </a:prstGeom>
                <a:noFill/>
              </p:spPr>
              <p:txBody>
                <a:bodyPr vert="horz" wrap="none" lIns="18000" tIns="18000" rIns="18000" bIns="1800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ES</a:t>
                  </a:r>
                  <a:endParaRPr lang="de-DE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7628780" y="5288710"/>
                  <a:ext cx="232540" cy="234842"/>
                </a:xfrm>
                <a:prstGeom prst="rect">
                  <a:avLst/>
                </a:prstGeom>
                <a:noFill/>
              </p:spPr>
              <p:txBody>
                <a:bodyPr vert="horz" wrap="none" lIns="18000" tIns="18000" rIns="18000" bIns="1800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MS</a:t>
                  </a:r>
                  <a:endParaRPr lang="de-DE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cxnSp>
              <p:nvCxnSpPr>
                <p:cNvPr id="20" name="Gerade Verbindung mit Pfeil 19"/>
                <p:cNvCxnSpPr>
                  <a:stCxn id="18" idx="2"/>
                </p:cNvCxnSpPr>
                <p:nvPr/>
              </p:nvCxnSpPr>
              <p:spPr>
                <a:xfrm flipH="1">
                  <a:off x="5575071" y="5344428"/>
                  <a:ext cx="106466" cy="203884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mit Pfeil 20"/>
                <p:cNvCxnSpPr>
                  <a:stCxn id="19" idx="0"/>
                </p:cNvCxnSpPr>
                <p:nvPr/>
              </p:nvCxnSpPr>
              <p:spPr>
                <a:xfrm flipV="1">
                  <a:off x="7745050" y="4898485"/>
                  <a:ext cx="71476" cy="390226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feld 12"/>
              <p:cNvSpPr txBox="1"/>
              <p:nvPr/>
            </p:nvSpPr>
            <p:spPr>
              <a:xfrm>
                <a:off x="7045108" y="4274615"/>
                <a:ext cx="598955" cy="234842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outer side</a:t>
                </a:r>
                <a:endParaRPr lang="de-DE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4" name="Textfeld 13"/>
              <p:cNvSpPr txBox="1"/>
              <p:nvPr/>
            </p:nvSpPr>
            <p:spPr>
              <a:xfrm>
                <a:off x="7048314" y="5717486"/>
                <a:ext cx="591117" cy="234842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inner side</a:t>
                </a:r>
                <a:endParaRPr lang="de-DE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1" name="Textfeld 10"/>
            <p:cNvSpPr txBox="1"/>
            <p:nvPr/>
          </p:nvSpPr>
          <p:spPr>
            <a:xfrm>
              <a:off x="5529923" y="3865639"/>
              <a:ext cx="2332174" cy="3739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sz="1000" dirty="0" smtClean="0"/>
                <a:t>Extraction </a:t>
              </a:r>
              <a:r>
                <a:rPr lang="en-US" sz="1000" dirty="0"/>
                <a:t>geometry</a:t>
              </a:r>
              <a:endParaRPr lang="de-DE" sz="1000" dirty="0"/>
            </a:p>
          </p:txBody>
        </p:sp>
      </p:grpSp>
      <p:grpSp>
        <p:nvGrpSpPr>
          <p:cNvPr id="32" name="Gruppieren 31"/>
          <p:cNvGrpSpPr>
            <a:grpSpLocks noChangeAspect="1"/>
          </p:cNvGrpSpPr>
          <p:nvPr/>
        </p:nvGrpSpPr>
        <p:grpSpPr>
          <a:xfrm>
            <a:off x="1365874" y="4889847"/>
            <a:ext cx="3854055" cy="1586048"/>
            <a:chOff x="4665363" y="1429285"/>
            <a:chExt cx="4359491" cy="2322260"/>
          </a:xfrm>
        </p:grpSpPr>
        <p:sp>
          <p:nvSpPr>
            <p:cNvPr id="33" name="Textfeld 32"/>
            <p:cNvSpPr txBox="1"/>
            <p:nvPr/>
          </p:nvSpPr>
          <p:spPr>
            <a:xfrm>
              <a:off x="5598187" y="1429285"/>
              <a:ext cx="2470258" cy="29983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36000" tIns="25200" rIns="36000" bIns="25200" rtlCol="0" anchor="t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sz="1000" dirty="0" smtClean="0"/>
                <a:t>Extraction </a:t>
              </a:r>
              <a:r>
                <a:rPr lang="en-US" sz="1000" dirty="0"/>
                <a:t>optic: </a:t>
              </a:r>
              <a:r>
                <a:rPr lang="en-US" sz="1000" dirty="0" smtClean="0"/>
                <a:t>horizontal </a:t>
              </a:r>
              <a:r>
                <a:rPr lang="en-US" sz="1000" dirty="0"/>
                <a:t>envelopes</a:t>
              </a:r>
              <a:endParaRPr lang="de-DE" sz="1000" dirty="0"/>
            </a:p>
          </p:txBody>
        </p:sp>
        <p:grpSp>
          <p:nvGrpSpPr>
            <p:cNvPr id="34" name="Gruppieren 33"/>
            <p:cNvGrpSpPr/>
            <p:nvPr/>
          </p:nvGrpSpPr>
          <p:grpSpPr>
            <a:xfrm>
              <a:off x="4665363" y="1694145"/>
              <a:ext cx="4359491" cy="2057400"/>
              <a:chOff x="4665363" y="1694145"/>
              <a:chExt cx="4359491" cy="2057400"/>
            </a:xfrm>
          </p:grpSpPr>
          <p:grpSp>
            <p:nvGrpSpPr>
              <p:cNvPr id="35" name="Gruppieren 34"/>
              <p:cNvGrpSpPr/>
              <p:nvPr/>
            </p:nvGrpSpPr>
            <p:grpSpPr>
              <a:xfrm>
                <a:off x="4665363" y="1694145"/>
                <a:ext cx="4359491" cy="2057400"/>
                <a:chOff x="4571999" y="1490135"/>
                <a:chExt cx="4359491" cy="2057400"/>
              </a:xfrm>
            </p:grpSpPr>
            <p:pic>
              <p:nvPicPr>
                <p:cNvPr id="41" name="Picture 2" descr="Q:\GSI\FAIR\Präsentationen\Workshops\XBEAMS_Slow_Extraction_20160601\sis18_ext_optic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090" r="18126"/>
                <a:stretch/>
              </p:blipFill>
              <p:spPr bwMode="auto">
                <a:xfrm rot="5400000">
                  <a:off x="5723045" y="339089"/>
                  <a:ext cx="2057400" cy="43594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2" name="Gerade Verbindung 28"/>
                <p:cNvCxnSpPr/>
                <p:nvPr/>
              </p:nvCxnSpPr>
              <p:spPr>
                <a:xfrm>
                  <a:off x="6153150" y="1540934"/>
                  <a:ext cx="0" cy="1913467"/>
                </a:xfrm>
                <a:prstGeom prst="line">
                  <a:avLst/>
                </a:prstGeom>
                <a:ln w="25400"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Gerade Verbindung 30"/>
                <p:cNvCxnSpPr/>
                <p:nvPr/>
              </p:nvCxnSpPr>
              <p:spPr>
                <a:xfrm>
                  <a:off x="6525683" y="1540934"/>
                  <a:ext cx="0" cy="1913467"/>
                </a:xfrm>
                <a:prstGeom prst="line">
                  <a:avLst/>
                </a:prstGeom>
                <a:ln w="25400">
                  <a:solidFill>
                    <a:srgbClr val="FF00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feld 43"/>
                <p:cNvSpPr txBox="1"/>
                <p:nvPr/>
              </p:nvSpPr>
              <p:spPr>
                <a:xfrm>
                  <a:off x="5864485" y="3089895"/>
                  <a:ext cx="262333" cy="233481"/>
                </a:xfrm>
                <a:prstGeom prst="rect">
                  <a:avLst/>
                </a:prstGeom>
                <a:noFill/>
              </p:spPr>
              <p:txBody>
                <a:bodyPr vert="horz" wrap="none" lIns="18000" tIns="18000" rIns="18000" bIns="1800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rgbClr val="FF00FF"/>
                      </a:solidFill>
                    </a:rPr>
                    <a:t>SX1</a:t>
                  </a:r>
                  <a:endParaRPr lang="de-DE" sz="1100" dirty="0" smtClean="0">
                    <a:solidFill>
                      <a:srgbClr val="FF00FF"/>
                    </a:solidFill>
                  </a:endParaRPr>
                </a:p>
              </p:txBody>
            </p:sp>
            <p:sp>
              <p:nvSpPr>
                <p:cNvPr id="45" name="Textfeld 44"/>
                <p:cNvSpPr txBox="1"/>
                <p:nvPr/>
              </p:nvSpPr>
              <p:spPr>
                <a:xfrm>
                  <a:off x="6256277" y="3089895"/>
                  <a:ext cx="262333" cy="233481"/>
                </a:xfrm>
                <a:prstGeom prst="rect">
                  <a:avLst/>
                </a:prstGeom>
                <a:noFill/>
              </p:spPr>
              <p:txBody>
                <a:bodyPr vert="horz" wrap="none" lIns="18000" tIns="18000" rIns="18000" bIns="1800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rgbClr val="FF00FF"/>
                      </a:solidFill>
                    </a:rPr>
                    <a:t>SX2</a:t>
                  </a:r>
                  <a:endParaRPr lang="de-DE" sz="1100" dirty="0" smtClean="0">
                    <a:solidFill>
                      <a:srgbClr val="FF00FF"/>
                    </a:solidFill>
                  </a:endParaRPr>
                </a:p>
              </p:txBody>
            </p:sp>
          </p:grpSp>
          <p:sp>
            <p:nvSpPr>
              <p:cNvPr id="36" name="Textfeld 35"/>
              <p:cNvSpPr txBox="1"/>
              <p:nvPr/>
            </p:nvSpPr>
            <p:spPr>
              <a:xfrm>
                <a:off x="4861711" y="1892449"/>
                <a:ext cx="644924" cy="233481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Sector 2n-1</a:t>
                </a:r>
                <a:endParaRPr lang="de-DE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6843226" y="1892449"/>
                <a:ext cx="541569" cy="233481"/>
              </a:xfrm>
              <a:prstGeom prst="rect">
                <a:avLst/>
              </a:prstGeom>
              <a:noFill/>
            </p:spPr>
            <p:txBody>
              <a:bodyPr vert="horz" wrap="none" lIns="18000" tIns="18000" rIns="18000" bIns="1800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Sector 2n</a:t>
                </a:r>
                <a:endParaRPr lang="de-DE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38" name="Gerade Verbindung 37"/>
              <p:cNvCxnSpPr/>
              <p:nvPr/>
            </p:nvCxnSpPr>
            <p:spPr>
              <a:xfrm>
                <a:off x="4853245" y="1744941"/>
                <a:ext cx="0" cy="191346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 Verbindung 38"/>
              <p:cNvCxnSpPr/>
              <p:nvPr/>
            </p:nvCxnSpPr>
            <p:spPr>
              <a:xfrm>
                <a:off x="6836642" y="1744944"/>
                <a:ext cx="0" cy="191346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 Verbindung 38"/>
              <p:cNvCxnSpPr/>
              <p:nvPr/>
            </p:nvCxnSpPr>
            <p:spPr>
              <a:xfrm>
                <a:off x="8817842" y="1744941"/>
                <a:ext cx="0" cy="1913467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8722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SIS100: </a:t>
            </a:r>
            <a:r>
              <a:rPr lang="en-US" dirty="0" smtClean="0"/>
              <a:t>SX Overview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6871" y="1235533"/>
            <a:ext cx="2791005" cy="27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629286"/>
              </p:ext>
            </p:extLst>
          </p:nvPr>
        </p:nvGraphicFramePr>
        <p:xfrm>
          <a:off x="4521464" y="2119998"/>
          <a:ext cx="2191385" cy="947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0130">
                  <a:extLst>
                    <a:ext uri="{9D8B030D-6E8A-4147-A177-3AD203B41FA5}">
                      <a16:colId xmlns:a16="http://schemas.microsoft.com/office/drawing/2014/main" val="3407319957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1807651720"/>
                    </a:ext>
                  </a:extLst>
                </a:gridCol>
              </a:tblGrid>
              <a:tr h="133088">
                <a:tc>
                  <a:txBody>
                    <a:bodyPr/>
                    <a:lstStyle/>
                    <a:p>
                      <a:r>
                        <a:rPr lang="de-DE" sz="800" dirty="0" err="1" smtClean="0"/>
                        <a:t>Magnetic</a:t>
                      </a:r>
                      <a:r>
                        <a:rPr lang="de-DE" sz="800" dirty="0" smtClean="0"/>
                        <a:t> </a:t>
                      </a:r>
                      <a:r>
                        <a:rPr lang="de-DE" sz="800" dirty="0" err="1" smtClean="0"/>
                        <a:t>rigidity</a:t>
                      </a:r>
                      <a:endParaRPr lang="de-DE" sz="8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800" dirty="0" smtClean="0"/>
                        <a:t>100 Tm</a:t>
                      </a:r>
                      <a:endParaRPr lang="de-DE" sz="800" dirty="0"/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1710526891"/>
                  </a:ext>
                </a:extLst>
              </a:tr>
              <a:tr h="133088">
                <a:tc>
                  <a:txBody>
                    <a:bodyPr/>
                    <a:lstStyle/>
                    <a:p>
                      <a:r>
                        <a:rPr lang="de-DE" sz="800" dirty="0" err="1" smtClean="0"/>
                        <a:t>Periodicity</a:t>
                      </a:r>
                      <a:endParaRPr lang="de-DE" sz="8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800" dirty="0" smtClean="0"/>
                        <a:t>6 </a:t>
                      </a:r>
                      <a:r>
                        <a:rPr lang="de-DE" sz="800" dirty="0" err="1" smtClean="0"/>
                        <a:t>sectors</a:t>
                      </a:r>
                      <a:r>
                        <a:rPr lang="de-DE" sz="800" dirty="0" smtClean="0"/>
                        <a:t> x 14 </a:t>
                      </a:r>
                      <a:r>
                        <a:rPr lang="de-DE" sz="800" dirty="0" err="1" smtClean="0"/>
                        <a:t>cells</a:t>
                      </a:r>
                      <a:endParaRPr lang="de-DE" sz="800" dirty="0"/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4198336476"/>
                  </a:ext>
                </a:extLst>
              </a:tr>
              <a:tr h="13308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Circumference</a:t>
                      </a:r>
                      <a:endParaRPr lang="de-DE" sz="8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/>
                        <a:t>1083m (= 5 x SIS18)</a:t>
                      </a:r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820796765"/>
                  </a:ext>
                </a:extLst>
              </a:tr>
              <a:tr h="133088">
                <a:tc>
                  <a:txBody>
                    <a:bodyPr/>
                    <a:lstStyle/>
                    <a:p>
                      <a:r>
                        <a:rPr lang="de-DE" sz="800" dirty="0" err="1" smtClean="0"/>
                        <a:t>Ramp</a:t>
                      </a:r>
                      <a:r>
                        <a:rPr lang="de-DE" sz="800" baseline="0" dirty="0" smtClean="0"/>
                        <a:t> rate</a:t>
                      </a:r>
                      <a:endParaRPr lang="de-DE" sz="8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800" dirty="0" smtClean="0"/>
                        <a:t>2.5 T/s</a:t>
                      </a:r>
                      <a:endParaRPr lang="de-DE" sz="800" dirty="0"/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878048682"/>
                  </a:ext>
                </a:extLst>
              </a:tr>
              <a:tr h="133088">
                <a:tc>
                  <a:txBody>
                    <a:bodyPr/>
                    <a:lstStyle/>
                    <a:p>
                      <a:r>
                        <a:rPr lang="de-DE" sz="800" dirty="0" smtClean="0"/>
                        <a:t>RF </a:t>
                      </a:r>
                      <a:r>
                        <a:rPr lang="de-DE" sz="800" dirty="0" err="1" smtClean="0"/>
                        <a:t>voltage</a:t>
                      </a:r>
                      <a:endParaRPr lang="de-DE" sz="800" dirty="0"/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800" dirty="0" smtClean="0"/>
                        <a:t>280 kV</a:t>
                      </a:r>
                      <a:endParaRPr lang="de-DE" sz="800" dirty="0"/>
                    </a:p>
                  </a:txBody>
                  <a:tcPr marT="18000" marB="18000"/>
                </a:tc>
                <a:extLst>
                  <a:ext uri="{0D108BD9-81ED-4DB2-BD59-A6C34878D82A}">
                    <a16:rowId xmlns:a16="http://schemas.microsoft.com/office/drawing/2014/main" val="294132060"/>
                  </a:ext>
                </a:extLst>
              </a:tr>
              <a:tr h="133088">
                <a:tc gridSpan="2">
                  <a:txBody>
                    <a:bodyPr/>
                    <a:lstStyle/>
                    <a:p>
                      <a:r>
                        <a:rPr lang="de-DE" sz="800" dirty="0" err="1" smtClean="0"/>
                        <a:t>Mostly</a:t>
                      </a:r>
                      <a:r>
                        <a:rPr lang="de-DE" sz="800" dirty="0" smtClean="0"/>
                        <a:t> super-</a:t>
                      </a:r>
                      <a:r>
                        <a:rPr lang="de-DE" sz="800" dirty="0" err="1" smtClean="0"/>
                        <a:t>ferric</a:t>
                      </a:r>
                      <a:r>
                        <a:rPr lang="de-DE" sz="800" baseline="0" dirty="0" smtClean="0"/>
                        <a:t> </a:t>
                      </a:r>
                      <a:r>
                        <a:rPr lang="de-DE" sz="800" baseline="0" dirty="0" err="1" smtClean="0"/>
                        <a:t>magnets</a:t>
                      </a:r>
                      <a:endParaRPr lang="de-DE" sz="800" dirty="0"/>
                    </a:p>
                  </a:txBody>
                  <a:tcPr marT="18000" marB="18000"/>
                </a:tc>
                <a:tc hMerge="1">
                  <a:txBody>
                    <a:bodyPr/>
                    <a:lstStyle/>
                    <a:p>
                      <a:endParaRPr lang="de-DE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457193"/>
                  </a:ext>
                </a:extLst>
              </a:tr>
            </a:tbl>
          </a:graphicData>
        </a:graphic>
      </p:graphicFrame>
      <p:sp>
        <p:nvSpPr>
          <p:cNvPr id="6" name="Inhaltsplatzhalter 5"/>
          <p:cNvSpPr>
            <a:spLocks noGrp="1"/>
          </p:cNvSpPr>
          <p:nvPr>
            <p:ph sz="half" idx="15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Lattice optimized for reference ion U</a:t>
            </a:r>
            <a:r>
              <a:rPr lang="en-US" baseline="30000" dirty="0" smtClean="0"/>
              <a:t>28+</a:t>
            </a:r>
            <a:endParaRPr lang="en-US" dirty="0"/>
          </a:p>
          <a:p>
            <a:pPr lvl="1"/>
            <a:r>
              <a:rPr lang="en-US" dirty="0" smtClean="0"/>
              <a:t>Super-conducting machine for XHV (&lt;10</a:t>
            </a:r>
            <a:r>
              <a:rPr lang="en-US" baseline="30000" dirty="0" smtClean="0"/>
              <a:t>-12</a:t>
            </a:r>
            <a:r>
              <a:rPr lang="en-US" dirty="0" smtClean="0"/>
              <a:t> mbar)</a:t>
            </a:r>
            <a:endParaRPr lang="en-US" dirty="0"/>
          </a:p>
          <a:p>
            <a:pPr lvl="1"/>
            <a:r>
              <a:rPr lang="en-US" dirty="0" smtClean="0"/>
              <a:t>Strong DF focusing for best collimation of U</a:t>
            </a:r>
            <a:r>
              <a:rPr lang="en-US" baseline="30000" dirty="0" smtClean="0"/>
              <a:t>29+</a:t>
            </a:r>
            <a:endParaRPr lang="en-US" dirty="0"/>
          </a:p>
          <a:p>
            <a:pPr lvl="1"/>
            <a:r>
              <a:rPr lang="en-US" dirty="0" smtClean="0"/>
              <a:t>Large tunes (~18) and </a:t>
            </a:r>
            <a:r>
              <a:rPr lang="en-US" dirty="0" err="1" smtClean="0"/>
              <a:t>chromaticities</a:t>
            </a:r>
            <a:r>
              <a:rPr lang="en-US" dirty="0" smtClean="0"/>
              <a:t> (~ -20)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Third order resonant extraction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ix NC </a:t>
            </a:r>
            <a:r>
              <a:rPr lang="en-US" dirty="0" err="1" smtClean="0"/>
              <a:t>sextupoles</a:t>
            </a:r>
            <a:r>
              <a:rPr lang="en-US" dirty="0" smtClean="0"/>
              <a:t> </a:t>
            </a:r>
            <a:r>
              <a:rPr lang="en-US" dirty="0"/>
              <a:t>with harmonic distribution</a:t>
            </a:r>
          </a:p>
          <a:p>
            <a:pPr lvl="1"/>
            <a:r>
              <a:rPr lang="en-US" dirty="0" smtClean="0"/>
              <a:t>Chromaticity corrected by 42 SC </a:t>
            </a:r>
            <a:r>
              <a:rPr lang="en-US" dirty="0" err="1" smtClean="0"/>
              <a:t>sextupoles</a:t>
            </a:r>
            <a:endParaRPr lang="en-US" dirty="0"/>
          </a:p>
          <a:p>
            <a:pPr lvl="1"/>
            <a:r>
              <a:rPr lang="en-US" dirty="0" smtClean="0"/>
              <a:t>Vertical </a:t>
            </a:r>
            <a:r>
              <a:rPr lang="en-US" dirty="0"/>
              <a:t>extraction through </a:t>
            </a:r>
            <a:r>
              <a:rPr lang="en-US" dirty="0" err="1"/>
              <a:t>Lambertson</a:t>
            </a:r>
            <a:r>
              <a:rPr lang="en-US" dirty="0"/>
              <a:t> </a:t>
            </a:r>
            <a:r>
              <a:rPr lang="en-US" dirty="0" smtClean="0"/>
              <a:t>septum</a:t>
            </a:r>
            <a:endParaRPr lang="en-US" dirty="0"/>
          </a:p>
          <a:p>
            <a:pPr lvl="1"/>
            <a:r>
              <a:rPr lang="en-US" dirty="0"/>
              <a:t>Single orbit bump at ES/LS</a:t>
            </a:r>
          </a:p>
          <a:p>
            <a:endParaRPr lang="en-US" dirty="0" smtClean="0"/>
          </a:p>
          <a:p>
            <a:r>
              <a:rPr lang="en-US" dirty="0" smtClean="0"/>
              <a:t>Foreseen extraction </a:t>
            </a:r>
            <a:r>
              <a:rPr lang="en-US" dirty="0"/>
              <a:t>modes</a:t>
            </a:r>
          </a:p>
          <a:p>
            <a:pPr lvl="1"/>
            <a:r>
              <a:rPr lang="en-US" dirty="0" smtClean="0"/>
              <a:t>Baseline: transverse </a:t>
            </a:r>
            <a:r>
              <a:rPr lang="en-US" dirty="0"/>
              <a:t>RF KO </a:t>
            </a:r>
            <a:r>
              <a:rPr lang="en-US" dirty="0" smtClean="0"/>
              <a:t>extraction</a:t>
            </a:r>
          </a:p>
          <a:p>
            <a:pPr lvl="1"/>
            <a:r>
              <a:rPr lang="en-US" dirty="0" smtClean="0"/>
              <a:t>Alternative: magnet-driven scheme</a:t>
            </a:r>
            <a:endParaRPr lang="en-US" dirty="0"/>
          </a:p>
          <a:p>
            <a:pPr lvl="1"/>
            <a:r>
              <a:rPr lang="en-US" dirty="0"/>
              <a:t>Both DC and bunched beams</a:t>
            </a:r>
          </a:p>
          <a:p>
            <a:endParaRPr lang="en-US" dirty="0" smtClean="0"/>
          </a:p>
          <a:p>
            <a:r>
              <a:rPr lang="en-US" dirty="0" smtClean="0"/>
              <a:t>Extraction devices</a:t>
            </a:r>
          </a:p>
          <a:p>
            <a:pPr lvl="1"/>
            <a:r>
              <a:rPr lang="en-US" dirty="0" smtClean="0"/>
              <a:t>ES</a:t>
            </a:r>
            <a:r>
              <a:rPr lang="en-US" dirty="0"/>
              <a:t>: 100μm W/Rh wires, </a:t>
            </a:r>
            <a:r>
              <a:rPr lang="en-US" dirty="0" smtClean="0"/>
              <a:t>180kV </a:t>
            </a:r>
            <a:r>
              <a:rPr lang="en-US" dirty="0"/>
              <a:t>@ </a:t>
            </a:r>
            <a:r>
              <a:rPr lang="en-US" dirty="0" smtClean="0"/>
              <a:t>20mm gap</a:t>
            </a:r>
          </a:p>
          <a:p>
            <a:pPr lvl="1"/>
            <a:r>
              <a:rPr lang="en-US" dirty="0" smtClean="0"/>
              <a:t>LS: </a:t>
            </a:r>
            <a:r>
              <a:rPr lang="en-US" dirty="0" err="1" smtClean="0"/>
              <a:t>Lambertson</a:t>
            </a:r>
            <a:r>
              <a:rPr lang="en-US" dirty="0" smtClean="0"/>
              <a:t> septum for vertical deflection</a:t>
            </a:r>
          </a:p>
          <a:p>
            <a:pPr lvl="1"/>
            <a:r>
              <a:rPr lang="en-US" dirty="0"/>
              <a:t>Horizontal exciter for KO-SX</a:t>
            </a:r>
          </a:p>
          <a:p>
            <a:endParaRPr lang="en-US" dirty="0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456155"/>
              </p:ext>
            </p:extLst>
          </p:nvPr>
        </p:nvGraphicFramePr>
        <p:xfrm>
          <a:off x="7104548" y="1348150"/>
          <a:ext cx="1929448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039"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SX parameters</a:t>
                      </a:r>
                      <a:endParaRPr lang="de-DE" sz="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Hor. tune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17.33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Hor. chromaticity</a:t>
                      </a:r>
                      <a:endParaRPr lang="de-DE" sz="9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-1</a:t>
                      </a:r>
                      <a:r>
                        <a:rPr lang="en-US" sz="900" baseline="0" dirty="0" smtClean="0"/>
                        <a:t> </a:t>
                      </a:r>
                      <a:r>
                        <a:rPr lang="en-US" sz="9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(-20)</a:t>
                      </a:r>
                      <a:endParaRPr lang="de-DE" sz="9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039">
                <a:tc>
                  <a:txBody>
                    <a:bodyPr/>
                    <a:lstStyle/>
                    <a:p>
                      <a:r>
                        <a:rPr lang="en-US" sz="900" dirty="0" smtClean="0"/>
                        <a:t>S</a:t>
                      </a:r>
                      <a:r>
                        <a:rPr lang="en-US" sz="900" baseline="0" dirty="0" smtClean="0"/>
                        <a:t>extupole amplitude</a:t>
                      </a:r>
                      <a:endParaRPr lang="de-DE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0.5 m</a:t>
                      </a:r>
                      <a:r>
                        <a:rPr lang="en-US" sz="900" baseline="30000" dirty="0" smtClean="0"/>
                        <a:t>-2</a:t>
                      </a:r>
                      <a:endParaRPr lang="de-DE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uppieren 10"/>
          <p:cNvGrpSpPr>
            <a:grpSpLocks/>
          </p:cNvGrpSpPr>
          <p:nvPr/>
        </p:nvGrpSpPr>
        <p:grpSpPr>
          <a:xfrm>
            <a:off x="7076387" y="2585944"/>
            <a:ext cx="1938299" cy="1284548"/>
            <a:chOff x="3130297" y="4103045"/>
            <a:chExt cx="2400000" cy="1996218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3130297" y="4357723"/>
              <a:ext cx="2400000" cy="1741540"/>
              <a:chOff x="3130297" y="4357723"/>
              <a:chExt cx="2400000" cy="1741540"/>
            </a:xfrm>
          </p:grpSpPr>
          <p:grpSp>
            <p:nvGrpSpPr>
              <p:cNvPr id="14" name="Gruppieren 13"/>
              <p:cNvGrpSpPr/>
              <p:nvPr/>
            </p:nvGrpSpPr>
            <p:grpSpPr>
              <a:xfrm>
                <a:off x="3130297" y="4357723"/>
                <a:ext cx="2400000" cy="1741540"/>
                <a:chOff x="3691475" y="4417119"/>
                <a:chExt cx="2400000" cy="1741540"/>
              </a:xfrm>
            </p:grpSpPr>
            <p:pic>
              <p:nvPicPr>
                <p:cNvPr id="18" name="Grafik 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247"/>
                <a:stretch/>
              </p:blipFill>
              <p:spPr>
                <a:xfrm>
                  <a:off x="3691475" y="4417119"/>
                  <a:ext cx="2400000" cy="1741540"/>
                </a:xfrm>
                <a:prstGeom prst="rect">
                  <a:avLst/>
                </a:prstGeom>
              </p:spPr>
            </p:pic>
            <p:sp>
              <p:nvSpPr>
                <p:cNvPr id="19" name="Textfeld 18"/>
                <p:cNvSpPr txBox="1"/>
                <p:nvPr/>
              </p:nvSpPr>
              <p:spPr>
                <a:xfrm>
                  <a:off x="4336857" y="5478510"/>
                  <a:ext cx="215707" cy="197446"/>
                </a:xfrm>
                <a:prstGeom prst="rect">
                  <a:avLst/>
                </a:prstGeom>
                <a:noFill/>
              </p:spPr>
              <p:txBody>
                <a:bodyPr vert="horz" wrap="none" lIns="18000" tIns="18000" rIns="18000" bIns="1800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ES</a:t>
                  </a:r>
                  <a:endParaRPr lang="de-DE" sz="105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cxnSp>
              <p:nvCxnSpPr>
                <p:cNvPr id="20" name="Gerade Verbindung mit Pfeil 19"/>
                <p:cNvCxnSpPr>
                  <a:stCxn id="19" idx="3"/>
                </p:cNvCxnSpPr>
                <p:nvPr/>
              </p:nvCxnSpPr>
              <p:spPr>
                <a:xfrm>
                  <a:off x="4552563" y="5577233"/>
                  <a:ext cx="144073" cy="100947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feld 20"/>
                <p:cNvSpPr txBox="1"/>
                <p:nvPr/>
              </p:nvSpPr>
              <p:spPr>
                <a:xfrm>
                  <a:off x="4727737" y="5397764"/>
                  <a:ext cx="174806" cy="152436"/>
                </a:xfrm>
                <a:prstGeom prst="rect">
                  <a:avLst/>
                </a:prstGeom>
                <a:noFill/>
              </p:spPr>
              <p:txBody>
                <a:bodyPr vert="horz" wrap="none" lIns="7200" tIns="0" rIns="7200" bIns="0" rtlCol="0" anchor="t">
                  <a:spAutoFit/>
                </a:bodyPr>
                <a:lstStyle/>
                <a:p>
                  <a:pPr algn="l"/>
                  <a:r>
                    <a:rPr lang="en-US" sz="8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LS</a:t>
                  </a:r>
                  <a:endParaRPr lang="de-DE" sz="9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cxnSp>
              <p:nvCxnSpPr>
                <p:cNvPr id="22" name="Gerade Verbindung mit Pfeil 21"/>
                <p:cNvCxnSpPr>
                  <a:stCxn id="21" idx="2"/>
                </p:cNvCxnSpPr>
                <p:nvPr/>
              </p:nvCxnSpPr>
              <p:spPr>
                <a:xfrm>
                  <a:off x="4815141" y="5550200"/>
                  <a:ext cx="149607" cy="158343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stealth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feld 14"/>
              <p:cNvSpPr txBox="1"/>
              <p:nvPr/>
            </p:nvSpPr>
            <p:spPr>
              <a:xfrm>
                <a:off x="4955367" y="4600811"/>
                <a:ext cx="438789" cy="197446"/>
              </a:xfrm>
              <a:prstGeom prst="rect">
                <a:avLst/>
              </a:prstGeom>
              <a:noFill/>
            </p:spPr>
            <p:txBody>
              <a:bodyPr vert="horz" wrap="none" lIns="7200" tIns="18000" rIns="7200" bIns="18000" rtlCol="0" anchor="t">
                <a:spAutoFit/>
              </a:bodyPr>
              <a:lstStyle/>
              <a:p>
                <a:pPr algn="ctr"/>
                <a:r>
                  <a:rPr lang="en-US" sz="800" dirty="0" smtClean="0">
                    <a:solidFill>
                      <a:schemeClr val="bg1">
                        <a:lumMod val="50000"/>
                      </a:schemeClr>
                    </a:solidFill>
                  </a:rPr>
                  <a:t>MS+LX</a:t>
                </a:r>
                <a:endParaRPr lang="de-DE" sz="900" dirty="0" smtClean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16" name="Gerade Verbindung mit Pfeil 15"/>
              <p:cNvCxnSpPr>
                <a:stCxn id="15" idx="1"/>
              </p:cNvCxnSpPr>
              <p:nvPr/>
            </p:nvCxnSpPr>
            <p:spPr>
              <a:xfrm flipH="1" flipV="1">
                <a:off x="4774201" y="4698680"/>
                <a:ext cx="181166" cy="854"/>
              </a:xfrm>
              <a:prstGeom prst="straightConnector1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stealth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hteck 16"/>
              <p:cNvSpPr/>
              <p:nvPr/>
            </p:nvSpPr>
            <p:spPr>
              <a:xfrm>
                <a:off x="4648199" y="4414962"/>
                <a:ext cx="126000" cy="15300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</p:grpSp>
        <p:sp>
          <p:nvSpPr>
            <p:cNvPr id="13" name="Textfeld 12"/>
            <p:cNvSpPr txBox="1"/>
            <p:nvPr/>
          </p:nvSpPr>
          <p:spPr>
            <a:xfrm>
              <a:off x="3723199" y="4103045"/>
              <a:ext cx="1282602" cy="38263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>
                <a:defRPr sz="1400"/>
              </a:lvl1pPr>
            </a:lstStyle>
            <a:p>
              <a:r>
                <a:rPr lang="en-US" sz="1000" dirty="0" smtClean="0"/>
                <a:t>Extraction orbit</a:t>
              </a:r>
              <a:endParaRPr lang="de-DE" sz="1000" dirty="0"/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6907457" y="3991135"/>
            <a:ext cx="2011684" cy="1206411"/>
            <a:chOff x="5528628" y="4875626"/>
            <a:chExt cx="2578422" cy="1537874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5528628" y="5073331"/>
              <a:ext cx="2578422" cy="1340169"/>
              <a:chOff x="6092508" y="4611228"/>
              <a:chExt cx="2578422" cy="1340169"/>
            </a:xfrm>
          </p:grpSpPr>
          <p:pic>
            <p:nvPicPr>
              <p:cNvPr id="31" name="Picture 38" descr="Q:\GSI\FAIR\DV\Präsentationen\MAC_20120402\Images\extraction_setup_vert.png"/>
              <p:cNvPicPr>
                <a:picLocks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99" r="1194" b="6994"/>
              <a:stretch/>
            </p:blipFill>
            <p:spPr bwMode="auto">
              <a:xfrm>
                <a:off x="6092508" y="4611228"/>
                <a:ext cx="2578422" cy="1340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Parallelogramm 31"/>
              <p:cNvSpPr/>
              <p:nvPr/>
            </p:nvSpPr>
            <p:spPr>
              <a:xfrm rot="16200000" flipH="1">
                <a:off x="7410742" y="4879816"/>
                <a:ext cx="410400" cy="36000"/>
              </a:xfrm>
              <a:prstGeom prst="parallelogram">
                <a:avLst>
                  <a:gd name="adj" fmla="val 336244"/>
                </a:avLst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7568653" y="5089119"/>
                <a:ext cx="81754" cy="76944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5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LX</a:t>
                </a:r>
                <a:endParaRPr lang="de-DE" sz="6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0" name="Textfeld 8"/>
            <p:cNvSpPr txBox="1">
              <a:spLocks noChangeArrowheads="1"/>
            </p:cNvSpPr>
            <p:nvPr/>
          </p:nvSpPr>
          <p:spPr bwMode="auto">
            <a:xfrm>
              <a:off x="5895557" y="4875626"/>
              <a:ext cx="1845447" cy="270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defPPr>
                <a:defRPr lang="de-DE"/>
              </a:defPPr>
              <a:lvl1pPr eaLnBrk="1" hangingPunct="1">
                <a:defRPr sz="1100"/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</a:lvl9pPr>
            </a:lstStyle>
            <a:p>
              <a:pPr algn="ctr">
                <a:defRPr/>
              </a:pPr>
              <a:r>
                <a:rPr lang="en-US" sz="1000" dirty="0" smtClean="0"/>
                <a:t>Extraction channel (V)</a:t>
              </a:r>
              <a:endParaRPr lang="de-DE" sz="1000" dirty="0" smtClean="0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425382" y="3985535"/>
            <a:ext cx="2008755" cy="1212007"/>
            <a:chOff x="4641712" y="3121277"/>
            <a:chExt cx="2008755" cy="1457180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4641712" y="3310807"/>
              <a:ext cx="2008755" cy="1267650"/>
              <a:chOff x="4641712" y="3310807"/>
              <a:chExt cx="2008755" cy="1267650"/>
            </a:xfrm>
          </p:grpSpPr>
          <p:pic>
            <p:nvPicPr>
              <p:cNvPr id="37" name="Picture 39" descr="Q:\GSI\FAIR\DV\Präsentationen\MAC_20120402\Images\extraction_setup_hor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5" r="21258" b="6407"/>
              <a:stretch/>
            </p:blipFill>
            <p:spPr bwMode="auto">
              <a:xfrm>
                <a:off x="4641712" y="3310807"/>
                <a:ext cx="2008755" cy="1267650"/>
              </a:xfrm>
              <a:prstGeom prst="rect">
                <a:avLst/>
              </a:prstGeom>
              <a:solidFill>
                <a:srgbClr val="FDBB63"/>
              </a:solidFill>
              <a:ln>
                <a:noFill/>
              </a:ln>
              <a:extLst/>
            </p:spPr>
          </p:pic>
          <p:sp>
            <p:nvSpPr>
              <p:cNvPr id="38" name="Rechteck 37"/>
              <p:cNvSpPr/>
              <p:nvPr/>
            </p:nvSpPr>
            <p:spPr>
              <a:xfrm>
                <a:off x="5663162" y="3459663"/>
                <a:ext cx="288000" cy="9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39" name="Rechteck 38"/>
              <p:cNvSpPr/>
              <p:nvPr/>
            </p:nvSpPr>
            <p:spPr>
              <a:xfrm>
                <a:off x="5707044" y="3345248"/>
                <a:ext cx="229412" cy="1216800"/>
              </a:xfrm>
              <a:prstGeom prst="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5732673" y="3697257"/>
                <a:ext cx="96180" cy="76944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5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MS</a:t>
                </a:r>
                <a:endParaRPr lang="de-DE" sz="6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1" name="Textfeld 40"/>
              <p:cNvSpPr txBox="1"/>
              <p:nvPr/>
            </p:nvSpPr>
            <p:spPr>
              <a:xfrm>
                <a:off x="5841249" y="3697257"/>
                <a:ext cx="81754" cy="76944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500" b="1" dirty="0" smtClean="0">
                    <a:solidFill>
                      <a:schemeClr val="accent3">
                        <a:lumMod val="50000"/>
                      </a:schemeClr>
                    </a:solidFill>
                  </a:rPr>
                  <a:t>LX</a:t>
                </a:r>
                <a:endParaRPr lang="de-DE" sz="600" b="1" dirty="0" smtClean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6" name="Textfeld 35"/>
            <p:cNvSpPr txBox="1">
              <a:spLocks noChangeArrowheads="1"/>
            </p:cNvSpPr>
            <p:nvPr/>
          </p:nvSpPr>
          <p:spPr bwMode="auto">
            <a:xfrm>
              <a:off x="4983128" y="3121277"/>
              <a:ext cx="1447832" cy="2549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00" dirty="0" smtClean="0"/>
                <a:t>Extraction channel (H)</a:t>
              </a:r>
              <a:endParaRPr lang="de-DE" sz="1000" dirty="0" smtClean="0"/>
            </a:p>
          </p:txBody>
        </p:sp>
      </p:grpSp>
      <p:grpSp>
        <p:nvGrpSpPr>
          <p:cNvPr id="64" name="Gruppieren 63"/>
          <p:cNvGrpSpPr>
            <a:grpSpLocks/>
          </p:cNvGrpSpPr>
          <p:nvPr/>
        </p:nvGrpSpPr>
        <p:grpSpPr>
          <a:xfrm>
            <a:off x="4870353" y="5289222"/>
            <a:ext cx="3721853" cy="1254685"/>
            <a:chOff x="4790615" y="2905711"/>
            <a:chExt cx="3721853" cy="1624406"/>
          </a:xfrm>
        </p:grpSpPr>
        <p:pic>
          <p:nvPicPr>
            <p:cNvPr id="43" name="Picture 2" descr="Q:\GSI\FAIR\Präsentationen\Workshops\Slow_Extraction_20171109\Images\sis100slow.png"/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68" b="21209"/>
            <a:stretch/>
          </p:blipFill>
          <p:spPr bwMode="auto">
            <a:xfrm>
              <a:off x="4790615" y="3138308"/>
              <a:ext cx="3721853" cy="1385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3" name="Gruppieren 62"/>
            <p:cNvGrpSpPr/>
            <p:nvPr/>
          </p:nvGrpSpPr>
          <p:grpSpPr>
            <a:xfrm>
              <a:off x="5487970" y="3973741"/>
              <a:ext cx="2518707" cy="123111"/>
              <a:chOff x="5487970" y="3973741"/>
              <a:chExt cx="2518707" cy="123111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5487970" y="3973741"/>
                <a:ext cx="14266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rgbClr val="FF00FF"/>
                    </a:solidFill>
                  </a:rPr>
                  <a:t>SR</a:t>
                </a:r>
                <a:endParaRPr lang="de-DE" sz="800" dirty="0" smtClean="0">
                  <a:solidFill>
                    <a:srgbClr val="FF00FF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5860023" y="3973741"/>
                <a:ext cx="13785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SV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Textfeld 56"/>
              <p:cNvSpPr txBox="1"/>
              <p:nvPr/>
            </p:nvSpPr>
            <p:spPr>
              <a:xfrm>
                <a:off x="6207740" y="3973741"/>
                <a:ext cx="14266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SH</a:t>
                </a:r>
                <a:endParaRPr lang="de-DE" sz="8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6930812" y="3973741"/>
                <a:ext cx="14266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SH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7181109" y="3973741"/>
                <a:ext cx="14266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SH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7864009" y="3973741"/>
                <a:ext cx="14266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SH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6561458" y="3973741"/>
                <a:ext cx="13785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SV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2" name="Textfeld 61"/>
              <p:cNvSpPr txBox="1"/>
              <p:nvPr/>
            </p:nvSpPr>
            <p:spPr>
              <a:xfrm>
                <a:off x="7517568" y="3973741"/>
                <a:ext cx="137858" cy="123111"/>
              </a:xfrm>
              <a:prstGeom prst="rect">
                <a:avLst/>
              </a:prstGeom>
            </p:spPr>
            <p:txBody>
              <a:bodyPr vert="horz" wrap="none" lIns="0" tIns="0" rIns="0" bIns="0" rtlCol="0" anchor="t">
                <a:spAutoFit/>
              </a:bodyPr>
              <a:lstStyle/>
              <a:p>
                <a:pPr algn="l"/>
                <a:r>
                  <a:rPr lang="en-US" sz="8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SV</a:t>
                </a:r>
                <a:endParaRPr lang="de-DE" sz="1000" dirty="0" smtClean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45" name="Gruppieren 44"/>
            <p:cNvGrpSpPr/>
            <p:nvPr/>
          </p:nvGrpSpPr>
          <p:grpSpPr>
            <a:xfrm>
              <a:off x="5690298" y="3157206"/>
              <a:ext cx="2158274" cy="1372911"/>
              <a:chOff x="5843308" y="1430420"/>
              <a:chExt cx="2263742" cy="1440000"/>
            </a:xfrm>
          </p:grpSpPr>
          <p:cxnSp>
            <p:nvCxnSpPr>
              <p:cNvPr id="47" name="Gerade Verbindung 18"/>
              <p:cNvCxnSpPr/>
              <p:nvPr/>
            </p:nvCxnSpPr>
            <p:spPr>
              <a:xfrm>
                <a:off x="5843308" y="1430420"/>
                <a:ext cx="0" cy="1440000"/>
              </a:xfrm>
              <a:prstGeom prst="line">
                <a:avLst/>
              </a:prstGeom>
              <a:ln w="25400">
                <a:solidFill>
                  <a:srgbClr val="FF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22"/>
              <p:cNvCxnSpPr/>
              <p:nvPr/>
            </p:nvCxnSpPr>
            <p:spPr>
              <a:xfrm>
                <a:off x="6224308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23"/>
              <p:cNvCxnSpPr/>
              <p:nvPr/>
            </p:nvCxnSpPr>
            <p:spPr>
              <a:xfrm>
                <a:off x="6734848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24"/>
              <p:cNvCxnSpPr/>
              <p:nvPr/>
            </p:nvCxnSpPr>
            <p:spPr>
              <a:xfrm>
                <a:off x="7748308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Gerade Verbindung 25"/>
              <p:cNvCxnSpPr/>
              <p:nvPr/>
            </p:nvCxnSpPr>
            <p:spPr>
              <a:xfrm>
                <a:off x="6605308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 Verbindung 26"/>
              <p:cNvCxnSpPr/>
              <p:nvPr/>
            </p:nvCxnSpPr>
            <p:spPr>
              <a:xfrm>
                <a:off x="7120627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27"/>
              <p:cNvCxnSpPr/>
              <p:nvPr/>
            </p:nvCxnSpPr>
            <p:spPr>
              <a:xfrm>
                <a:off x="7615927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 Verbindung 36"/>
              <p:cNvCxnSpPr/>
              <p:nvPr/>
            </p:nvCxnSpPr>
            <p:spPr>
              <a:xfrm>
                <a:off x="8107050" y="1430420"/>
                <a:ext cx="0" cy="144000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Textfeld 8"/>
            <p:cNvSpPr txBox="1">
              <a:spLocks noChangeArrowheads="1"/>
            </p:cNvSpPr>
            <p:nvPr/>
          </p:nvSpPr>
          <p:spPr bwMode="auto">
            <a:xfrm>
              <a:off x="4903288" y="2905711"/>
              <a:ext cx="3432276" cy="284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squar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Slow extraction optic: </a:t>
              </a:r>
              <a:r>
                <a:rPr lang="en-US" sz="1000" dirty="0" smtClean="0"/>
                <a:t>envelopes</a:t>
              </a:r>
              <a:endParaRPr lang="de-DE" sz="105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330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SIS100: Installation coming soon…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smtClean="0"/>
              <a:t>12.02.2024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smtClean="0"/>
              <a:t>SX-WS 5/Slow Extraction at GSI and FAIR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86"/>
          <a:stretch/>
        </p:blipFill>
        <p:spPr>
          <a:xfrm>
            <a:off x="0" y="1196698"/>
            <a:ext cx="4565863" cy="266955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63" y="3185055"/>
            <a:ext cx="4575619" cy="3433605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4725424" y="1227955"/>
            <a:ext cx="4276215" cy="1913569"/>
            <a:chOff x="4627232" y="1227955"/>
            <a:chExt cx="4276215" cy="191356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7232" y="1227955"/>
              <a:ext cx="2970266" cy="1913569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618" y="1959373"/>
              <a:ext cx="1705386" cy="1136924"/>
            </a:xfrm>
            <a:prstGeom prst="rect">
              <a:avLst/>
            </a:prstGeom>
          </p:spPr>
        </p:pic>
        <p:sp>
          <p:nvSpPr>
            <p:cNvPr id="11" name="Textfeld 10"/>
            <p:cNvSpPr txBox="1">
              <a:spLocks noChangeArrowheads="1"/>
            </p:cNvSpPr>
            <p:nvPr/>
          </p:nvSpPr>
          <p:spPr bwMode="auto">
            <a:xfrm>
              <a:off x="7580648" y="1487741"/>
              <a:ext cx="1322799" cy="381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050" dirty="0" smtClean="0"/>
                <a:t>Magnet string test</a:t>
              </a:r>
              <a:br>
                <a:rPr lang="en-US" sz="1050" dirty="0" smtClean="0"/>
              </a:br>
              <a:r>
                <a:rPr lang="en-US" sz="1050" dirty="0" smtClean="0"/>
                <a:t>at serial test facility</a:t>
              </a:r>
              <a:endParaRPr lang="de-DE" sz="1050" dirty="0" smtClean="0"/>
            </a:p>
          </p:txBody>
        </p:sp>
      </p:grpSp>
      <p:sp>
        <p:nvSpPr>
          <p:cNvPr id="15" name="Textfeld 14"/>
          <p:cNvSpPr txBox="1">
            <a:spLocks noChangeArrowheads="1"/>
          </p:cNvSpPr>
          <p:nvPr/>
        </p:nvSpPr>
        <p:spPr bwMode="auto">
          <a:xfrm>
            <a:off x="524812" y="4039735"/>
            <a:ext cx="2279791" cy="21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none" tIns="28800" bIns="2880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50" dirty="0" smtClean="0"/>
              <a:t>Components waiting to be installed</a:t>
            </a:r>
            <a:endParaRPr lang="de-DE" sz="1050" dirty="0" smtClean="0"/>
          </a:p>
        </p:txBody>
      </p:sp>
      <p:grpSp>
        <p:nvGrpSpPr>
          <p:cNvPr id="19" name="Gruppieren 18"/>
          <p:cNvGrpSpPr/>
          <p:nvPr/>
        </p:nvGrpSpPr>
        <p:grpSpPr>
          <a:xfrm>
            <a:off x="110465" y="5282544"/>
            <a:ext cx="3978911" cy="1336115"/>
            <a:chOff x="110465" y="5282544"/>
            <a:chExt cx="3978911" cy="1336115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6"/>
            <a:srcRect t="29055"/>
            <a:stretch/>
          </p:blipFill>
          <p:spPr>
            <a:xfrm>
              <a:off x="110465" y="5282544"/>
              <a:ext cx="3363028" cy="1336115"/>
            </a:xfrm>
            <a:prstGeom prst="rect">
              <a:avLst/>
            </a:prstGeom>
          </p:spPr>
        </p:pic>
        <p:sp>
          <p:nvSpPr>
            <p:cNvPr id="16" name="Textfeld 15"/>
            <p:cNvSpPr txBox="1">
              <a:spLocks noChangeArrowheads="1"/>
            </p:cNvSpPr>
            <p:nvPr/>
          </p:nvSpPr>
          <p:spPr bwMode="auto">
            <a:xfrm>
              <a:off x="3422206" y="6252720"/>
              <a:ext cx="667170" cy="365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sz="1000" dirty="0" smtClean="0"/>
                <a:t>Dipole</a:t>
              </a:r>
              <a:br>
                <a:rPr lang="en-US" sz="1000" dirty="0" smtClean="0"/>
              </a:br>
              <a:r>
                <a:rPr lang="en-US" sz="1000" dirty="0" smtClean="0"/>
                <a:t>modules</a:t>
              </a:r>
              <a:endParaRPr lang="de-DE" sz="1000" dirty="0" smtClean="0"/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524812" y="4259480"/>
            <a:ext cx="3815304" cy="1572273"/>
            <a:chOff x="524812" y="4259480"/>
            <a:chExt cx="3815304" cy="1572273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7"/>
            <a:srcRect l="5949" t="11455" r="4430" b="14521"/>
            <a:stretch/>
          </p:blipFill>
          <p:spPr>
            <a:xfrm>
              <a:off x="524812" y="4259480"/>
              <a:ext cx="3758753" cy="1226706"/>
            </a:xfrm>
            <a:prstGeom prst="rect">
              <a:avLst/>
            </a:prstGeom>
          </p:spPr>
        </p:pic>
        <p:sp>
          <p:nvSpPr>
            <p:cNvPr id="17" name="Textfeld 16"/>
            <p:cNvSpPr txBox="1">
              <a:spLocks noChangeArrowheads="1"/>
            </p:cNvSpPr>
            <p:nvPr/>
          </p:nvSpPr>
          <p:spPr bwMode="auto">
            <a:xfrm>
              <a:off x="3453335" y="5465814"/>
              <a:ext cx="886781" cy="365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tIns="28800" bIns="2880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000" dirty="0" smtClean="0"/>
                <a:t>Acceleration</a:t>
              </a:r>
              <a:br>
                <a:rPr lang="en-US" sz="1000" dirty="0" smtClean="0"/>
              </a:br>
              <a:r>
                <a:rPr lang="en-US" sz="1000" dirty="0" smtClean="0"/>
                <a:t>cavities</a:t>
              </a:r>
              <a:endParaRPr lang="de-DE" sz="1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453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1308</Words>
  <Application>Microsoft Office PowerPoint</Application>
  <PresentationFormat>Bildschirmpräsentation (4:3)</PresentationFormat>
  <Paragraphs>346</Paragraphs>
  <Slides>14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gsi-folienmaster</vt:lpstr>
      <vt:lpstr>Slow Extraction at GSI and FAIR: An Overview</vt:lpstr>
      <vt:lpstr>Contents</vt:lpstr>
      <vt:lpstr>GSI and FAIR: Location</vt:lpstr>
      <vt:lpstr>GSI</vt:lpstr>
      <vt:lpstr>FAIR</vt:lpstr>
      <vt:lpstr>Experiments Requiring Slow Extraction at GSI and FAIR</vt:lpstr>
      <vt:lpstr>SIS18: SX Overview</vt:lpstr>
      <vt:lpstr>SIS100: SX Overview</vt:lpstr>
      <vt:lpstr>SIS100: Installation coming soon…</vt:lpstr>
      <vt:lpstr>Highlight: SX of Dual Isotope Beam</vt:lpstr>
      <vt:lpstr>The Big Challenge: Spill Structure</vt:lpstr>
      <vt:lpstr>Presentations at the Workshop</vt:lpstr>
      <vt:lpstr>Thanks for your attention!</vt:lpstr>
      <vt:lpstr>TEMPLATE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Slow Extraction from SIS18</dc:title>
  <dc:creator>Ondreka, David Dr.</dc:creator>
  <cp:lastModifiedBy>Ondreka, David Dr.</cp:lastModifiedBy>
  <cp:revision>674</cp:revision>
  <dcterms:created xsi:type="dcterms:W3CDTF">2016-02-22T15:04:17Z</dcterms:created>
  <dcterms:modified xsi:type="dcterms:W3CDTF">2024-02-12T06:28:42Z</dcterms:modified>
</cp:coreProperties>
</file>