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88" r:id="rId3"/>
    <p:sldId id="286" r:id="rId4"/>
    <p:sldId id="279" r:id="rId5"/>
    <p:sldId id="277" r:id="rId6"/>
    <p:sldId id="293" r:id="rId7"/>
    <p:sldId id="292" r:id="rId8"/>
    <p:sldId id="300" r:id="rId9"/>
    <p:sldId id="294" r:id="rId10"/>
    <p:sldId id="296" r:id="rId11"/>
    <p:sldId id="297" r:id="rId12"/>
    <p:sldId id="298" r:id="rId13"/>
    <p:sldId id="302" r:id="rId14"/>
    <p:sldId id="306" r:id="rId15"/>
    <p:sldId id="284" r:id="rId16"/>
    <p:sldId id="308" r:id="rId17"/>
  </p:sldIdLst>
  <p:sldSz cx="12192000" cy="6858000"/>
  <p:notesSz cx="6724650" cy="97742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C1C7CAEA-D8D4-4407-87E8-A0BD963DC4FC}" type="datetimeFigureOut">
              <a:rPr lang="de-DE" smtClean="0"/>
              <a:t>11.02.2024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B4E89F0E-97A6-4C74-A561-A19D6BAEAA5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7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si-fair.zoom.us/j/536245066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1.5h</a:t>
            </a:r>
            <a:r>
              <a:rPr lang="en-US" baseline="0" dirty="0"/>
              <a:t> discussion about status of PhD project and future plans</a:t>
            </a:r>
          </a:p>
          <a:p>
            <a:endParaRPr lang="en-US" baseline="0" dirty="0"/>
          </a:p>
          <a:p>
            <a:r>
              <a:rPr lang="en-GB" dirty="0"/>
              <a:t>As usual, we will do a hybrid meeting at GSI SB2.2.239b and via Zoom. Please let me know if you are available.</a:t>
            </a:r>
            <a:br>
              <a:rPr lang="en-GB" dirty="0"/>
            </a:br>
            <a:r>
              <a:rPr lang="en-GB" dirty="0"/>
              <a:t>Rahul Singh's Personal Meeting Room</a:t>
            </a:r>
            <a:br>
              <a:rPr lang="en-GB" dirty="0"/>
            </a:br>
            <a:r>
              <a:rPr lang="en-GB" dirty="0">
                <a:hlinkClick r:id="rId3"/>
              </a:rPr>
              <a:t>https://gsi-fair.zoom.us/j/5362450666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Meeting ID: 536 245 0666</a:t>
            </a:r>
            <a:br>
              <a:rPr lang="en-GB" dirty="0"/>
            </a:br>
            <a:r>
              <a:rPr lang="en-GB" dirty="0"/>
              <a:t>Passcode: 123456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1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"/>
          <p:cNvSpPr/>
          <p:nvPr userDrawn="1"/>
        </p:nvSpPr>
        <p:spPr>
          <a:xfrm>
            <a:off x="0" y="6659213"/>
            <a:ext cx="12192000" cy="29813"/>
          </a:xfrm>
          <a:prstGeom prst="line">
            <a:avLst/>
          </a:prstGeom>
          <a:ln w="3968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Grafik 7"/>
          <p:cNvPicPr/>
          <p:nvPr userDrawn="1"/>
        </p:nvPicPr>
        <p:blipFill>
          <a:blip r:embed="rId2"/>
          <a:stretch/>
        </p:blipFill>
        <p:spPr>
          <a:xfrm>
            <a:off x="1600825" y="1181086"/>
            <a:ext cx="8607275" cy="4625989"/>
          </a:xfrm>
          <a:prstGeom prst="rect">
            <a:avLst/>
          </a:prstGeom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10" name="Line 2"/>
          <p:cNvSpPr/>
          <p:nvPr userDrawn="1"/>
        </p:nvSpPr>
        <p:spPr>
          <a:xfrm>
            <a:off x="-12879" y="965987"/>
            <a:ext cx="12192000" cy="29813"/>
          </a:xfrm>
          <a:prstGeom prst="line">
            <a:avLst/>
          </a:prstGeom>
          <a:ln w="3079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3"/>
          <p:cNvSpPr/>
          <p:nvPr userDrawn="1"/>
        </p:nvSpPr>
        <p:spPr>
          <a:xfrm>
            <a:off x="0" y="804995"/>
            <a:ext cx="309966" cy="317368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/>
          <p:cNvSpPr/>
          <p:nvPr userDrawn="1"/>
        </p:nvSpPr>
        <p:spPr>
          <a:xfrm>
            <a:off x="-23122" y="6462794"/>
            <a:ext cx="503570" cy="410703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Bild 6" descr="GSI_Logo_rgb.png"/>
          <p:cNvPicPr/>
          <p:nvPr userDrawn="1"/>
        </p:nvPicPr>
        <p:blipFill>
          <a:blip r:embed="rId3"/>
          <a:stretch/>
        </p:blipFill>
        <p:spPr>
          <a:xfrm>
            <a:off x="10804998" y="412754"/>
            <a:ext cx="1128600" cy="375840"/>
          </a:xfrm>
          <a:prstGeom prst="rect">
            <a:avLst/>
          </a:prstGeom>
          <a:ln>
            <a:noFill/>
          </a:ln>
        </p:spPr>
      </p:pic>
      <p:pic>
        <p:nvPicPr>
          <p:cNvPr id="15" name="Bild 12" descr="FAIR_Logo_rgb.png"/>
          <p:cNvPicPr/>
          <p:nvPr userDrawn="1"/>
        </p:nvPicPr>
        <p:blipFill>
          <a:blip r:embed="rId4"/>
          <a:stretch/>
        </p:blipFill>
        <p:spPr>
          <a:xfrm>
            <a:off x="9820740" y="286790"/>
            <a:ext cx="774720" cy="645480"/>
          </a:xfrm>
          <a:prstGeom prst="rect">
            <a:avLst/>
          </a:prstGeom>
          <a:ln>
            <a:noFill/>
          </a:ln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D146-F5F5-436A-BE0A-9C0EB4BD1CA6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‹#›</a:t>
            </a:fld>
            <a:endParaRPr lang="de-DE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3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"/>
          <p:cNvSpPr/>
          <p:nvPr userDrawn="1"/>
        </p:nvSpPr>
        <p:spPr>
          <a:xfrm>
            <a:off x="0" y="6659213"/>
            <a:ext cx="12192000" cy="29813"/>
          </a:xfrm>
          <a:prstGeom prst="line">
            <a:avLst/>
          </a:prstGeom>
          <a:ln w="3968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3" y="-124100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8" y="1436221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7" name="Bild 6" descr="GSI_Logo_rgb.png"/>
          <p:cNvPicPr/>
          <p:nvPr userDrawn="1"/>
        </p:nvPicPr>
        <p:blipFill>
          <a:blip r:embed="rId2"/>
          <a:stretch/>
        </p:blipFill>
        <p:spPr>
          <a:xfrm>
            <a:off x="10804998" y="412754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10" name="Line 2"/>
          <p:cNvSpPr/>
          <p:nvPr userDrawn="1"/>
        </p:nvSpPr>
        <p:spPr>
          <a:xfrm>
            <a:off x="-12879" y="965987"/>
            <a:ext cx="12192000" cy="29813"/>
          </a:xfrm>
          <a:prstGeom prst="line">
            <a:avLst/>
          </a:prstGeom>
          <a:ln w="3079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3"/>
          <p:cNvSpPr/>
          <p:nvPr userDrawn="1"/>
        </p:nvSpPr>
        <p:spPr>
          <a:xfrm>
            <a:off x="0" y="804995"/>
            <a:ext cx="309966" cy="317368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/>
          <p:cNvSpPr/>
          <p:nvPr userDrawn="1"/>
        </p:nvSpPr>
        <p:spPr>
          <a:xfrm>
            <a:off x="-23122" y="6462794"/>
            <a:ext cx="503570" cy="410703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Bild 12" descr="FAIR_Logo_rgb.png"/>
          <p:cNvPicPr/>
          <p:nvPr userDrawn="1"/>
        </p:nvPicPr>
        <p:blipFill>
          <a:blip r:embed="rId3"/>
          <a:stretch/>
        </p:blipFill>
        <p:spPr>
          <a:xfrm>
            <a:off x="9820740" y="286790"/>
            <a:ext cx="774720" cy="645480"/>
          </a:xfrm>
          <a:prstGeom prst="rect">
            <a:avLst/>
          </a:prstGeom>
          <a:ln>
            <a:noFill/>
          </a:ln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46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DD6F-9B1A-44D4-A825-F412BCAB7177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BB0D-6FF7-4F22-8FE2-0E8BE5E39EB4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04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A8E7EF-860F-9AB6-DDD0-C4E9B2271829}"/>
              </a:ext>
            </a:extLst>
          </p:cNvPr>
          <p:cNvSpPr/>
          <p:nvPr userDrawn="1"/>
        </p:nvSpPr>
        <p:spPr>
          <a:xfrm>
            <a:off x="271036" y="6589200"/>
            <a:ext cx="11923200" cy="268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E39F29-B8C0-C64D-ADFE-A8AFF963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726" y="1301599"/>
            <a:ext cx="10839532" cy="5170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2021842" y="3650765"/>
            <a:ext cx="7431141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2296160" y="4430631"/>
            <a:ext cx="6882504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696856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/>
          <p:nvPr userDrawn="1"/>
        </p:nvSpPr>
        <p:spPr>
          <a:xfrm>
            <a:off x="0" y="6659213"/>
            <a:ext cx="12192000" cy="29813"/>
          </a:xfrm>
          <a:prstGeom prst="line">
            <a:avLst/>
          </a:prstGeom>
          <a:ln w="3968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980" y="-532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7418" y="64958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AB816-399C-4FFF-92B1-DBEACEE6F4C1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8718" y="6480334"/>
            <a:ext cx="7315200" cy="377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58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CD94-7F90-469C-8EE4-F833DE771F1A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Bild 6" descr="GSI_Logo_rgb.png"/>
          <p:cNvPicPr/>
          <p:nvPr userDrawn="1"/>
        </p:nvPicPr>
        <p:blipFill>
          <a:blip r:embed="rId7"/>
          <a:stretch/>
        </p:blipFill>
        <p:spPr>
          <a:xfrm>
            <a:off x="10804998" y="412754"/>
            <a:ext cx="1128600" cy="375840"/>
          </a:xfrm>
          <a:prstGeom prst="rect">
            <a:avLst/>
          </a:prstGeom>
          <a:ln>
            <a:noFill/>
          </a:ln>
        </p:spPr>
      </p:pic>
      <p:sp>
        <p:nvSpPr>
          <p:cNvPr id="8" name="Line 2"/>
          <p:cNvSpPr/>
          <p:nvPr userDrawn="1"/>
        </p:nvSpPr>
        <p:spPr>
          <a:xfrm>
            <a:off x="-12879" y="965987"/>
            <a:ext cx="12192000" cy="29813"/>
          </a:xfrm>
          <a:prstGeom prst="line">
            <a:avLst/>
          </a:prstGeom>
          <a:ln w="307975">
            <a:solidFill>
              <a:srgbClr val="EDEDE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3"/>
          <p:cNvSpPr/>
          <p:nvPr userDrawn="1"/>
        </p:nvSpPr>
        <p:spPr>
          <a:xfrm>
            <a:off x="0" y="804995"/>
            <a:ext cx="309966" cy="317368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3"/>
          <p:cNvSpPr/>
          <p:nvPr userDrawn="1"/>
        </p:nvSpPr>
        <p:spPr>
          <a:xfrm>
            <a:off x="-23122" y="6462794"/>
            <a:ext cx="503570" cy="410703"/>
          </a:xfrm>
          <a:prstGeom prst="rect">
            <a:avLst/>
          </a:prstGeom>
          <a:solidFill>
            <a:srgbClr val="FDBB6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" name="Bild 12" descr="FAIR_Logo_rgb.png"/>
          <p:cNvPicPr/>
          <p:nvPr userDrawn="1"/>
        </p:nvPicPr>
        <p:blipFill>
          <a:blip r:embed="rId8"/>
          <a:stretch/>
        </p:blipFill>
        <p:spPr>
          <a:xfrm>
            <a:off x="9820740" y="286790"/>
            <a:ext cx="774720" cy="64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1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9442" y="3484510"/>
            <a:ext cx="7569026" cy="779867"/>
          </a:xfrm>
        </p:spPr>
        <p:txBody>
          <a:bodyPr/>
          <a:lstStyle/>
          <a:p>
            <a:r>
              <a:rPr lang="de-DE" b="1" dirty="0" err="1" smtClean="0"/>
              <a:t>Knock-out</a:t>
            </a:r>
            <a:r>
              <a:rPr lang="de-DE" b="1" dirty="0" smtClean="0"/>
              <a:t> </a:t>
            </a:r>
            <a:r>
              <a:rPr lang="de-DE" b="1" dirty="0" err="1" smtClean="0"/>
              <a:t>slow</a:t>
            </a:r>
            <a:r>
              <a:rPr lang="de-DE" b="1" dirty="0" smtClean="0"/>
              <a:t> </a:t>
            </a:r>
            <a:r>
              <a:rPr lang="de-DE" b="1" dirty="0" err="1" smtClean="0"/>
              <a:t>extraction</a:t>
            </a:r>
            <a:r>
              <a:rPr lang="de-DE" b="1" dirty="0" smtClean="0"/>
              <a:t> </a:t>
            </a:r>
            <a:r>
              <a:rPr lang="de-DE" b="1" dirty="0" err="1" smtClean="0"/>
              <a:t>spill</a:t>
            </a:r>
            <a:r>
              <a:rPr lang="de-DE" b="1" dirty="0" smtClean="0"/>
              <a:t> </a:t>
            </a:r>
            <a:r>
              <a:rPr lang="de-DE" b="1" dirty="0" err="1" smtClean="0"/>
              <a:t>feedback</a:t>
            </a:r>
            <a:r>
              <a:rPr lang="de-DE" b="1" dirty="0" smtClean="0"/>
              <a:t> </a:t>
            </a:r>
            <a:r>
              <a:rPr lang="de-DE" b="1" dirty="0" err="1" smtClean="0"/>
              <a:t>dynamics</a:t>
            </a:r>
            <a:r>
              <a:rPr lang="de-DE" b="1" dirty="0" smtClean="0"/>
              <a:t> at GSI SIS-18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Rahul Singh, Philipp Niedermayer</a:t>
            </a:r>
          </a:p>
          <a:p>
            <a:r>
              <a:rPr lang="de-DE" dirty="0" smtClean="0"/>
              <a:t>Slow </a:t>
            </a:r>
            <a:r>
              <a:rPr lang="de-DE" dirty="0" err="1"/>
              <a:t>E</a:t>
            </a:r>
            <a:r>
              <a:rPr lang="de-DE" dirty="0" err="1" smtClean="0"/>
              <a:t>xtraction</a:t>
            </a:r>
            <a:r>
              <a:rPr lang="de-DE" dirty="0" smtClean="0"/>
              <a:t> </a:t>
            </a:r>
            <a:r>
              <a:rPr lang="de-DE" dirty="0"/>
              <a:t>W</a:t>
            </a:r>
            <a:r>
              <a:rPr lang="de-DE" dirty="0" smtClean="0"/>
              <a:t>orkshop, Wiener Neustadt, 12.02.24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8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20" y="1333488"/>
            <a:ext cx="3019590" cy="4029397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Magnitude and </a:t>
            </a:r>
            <a:r>
              <a:rPr lang="de-DE" sz="2000" dirty="0" err="1"/>
              <a:t>phase</a:t>
            </a:r>
            <a:r>
              <a:rPr lang="de-DE" sz="2000" dirty="0"/>
              <a:t> </a:t>
            </a:r>
            <a:r>
              <a:rPr lang="de-DE" sz="2000" dirty="0" err="1"/>
              <a:t>responses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various</a:t>
            </a:r>
            <a:r>
              <a:rPr lang="de-DE" sz="2000" dirty="0"/>
              <a:t> </a:t>
            </a:r>
            <a:r>
              <a:rPr lang="de-DE" sz="2000" dirty="0" err="1" smtClean="0"/>
              <a:t>excitation</a:t>
            </a:r>
            <a:r>
              <a:rPr lang="de-DE" sz="2000" dirty="0" smtClean="0"/>
              <a:t> </a:t>
            </a:r>
            <a:r>
              <a:rPr lang="de-DE" sz="2000" dirty="0" err="1" smtClean="0"/>
              <a:t>amplitudes</a:t>
            </a:r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</a:t>
            </a:r>
            <a:r>
              <a:rPr lang="de-DE" sz="2000" dirty="0" err="1" smtClean="0"/>
              <a:t>response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stable</a:t>
            </a:r>
            <a:r>
              <a:rPr lang="de-DE" sz="2000" dirty="0" smtClean="0"/>
              <a:t> w.r.t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amplitude</a:t>
            </a:r>
            <a:r>
              <a:rPr lang="de-DE" sz="2000" dirty="0" smtClean="0"/>
              <a:t> of </a:t>
            </a:r>
            <a:r>
              <a:rPr lang="de-DE" sz="2000" dirty="0" err="1" smtClean="0"/>
              <a:t>excitation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simulated</a:t>
            </a:r>
            <a:r>
              <a:rPr lang="de-DE" sz="2000" dirty="0" smtClean="0"/>
              <a:t> </a:t>
            </a:r>
            <a:r>
              <a:rPr lang="de-DE" sz="2000" dirty="0" err="1" smtClean="0"/>
              <a:t>range</a:t>
            </a:r>
            <a:r>
              <a:rPr lang="de-DE" sz="2000" dirty="0" smtClean="0"/>
              <a:t> , e.g. 60 </a:t>
            </a:r>
            <a:r>
              <a:rPr lang="de-DE" sz="2000" dirty="0" err="1" smtClean="0"/>
              <a:t>nrad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0.5 </a:t>
            </a:r>
            <a:r>
              <a:rPr lang="de-DE" sz="2000" dirty="0" err="1" smtClean="0"/>
              <a:t>urad</a:t>
            </a:r>
            <a:r>
              <a:rPr lang="de-DE" sz="2000" dirty="0" smtClean="0"/>
              <a:t> kick </a:t>
            </a:r>
            <a:r>
              <a:rPr lang="de-DE" sz="2000" dirty="0" err="1" smtClean="0"/>
              <a:t>amplitudes</a:t>
            </a:r>
            <a:endParaRPr lang="de-DE" sz="2000" dirty="0" smtClean="0"/>
          </a:p>
          <a:p>
            <a:r>
              <a:rPr lang="de-DE" sz="2000" dirty="0" smtClean="0"/>
              <a:t>Amplitude </a:t>
            </a:r>
            <a:r>
              <a:rPr lang="de-DE" sz="2000" dirty="0" err="1" smtClean="0"/>
              <a:t>insensitivity</a:t>
            </a:r>
            <a:r>
              <a:rPr lang="de-DE" sz="2000" dirty="0" smtClean="0"/>
              <a:t> </a:t>
            </a:r>
            <a:r>
              <a:rPr lang="de-DE" sz="2000" dirty="0" err="1" smtClean="0"/>
              <a:t>makes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</a:t>
            </a:r>
            <a:r>
              <a:rPr lang="de-DE" sz="2000" dirty="0" err="1" smtClean="0"/>
              <a:t>responses</a:t>
            </a:r>
            <a:r>
              <a:rPr lang="de-DE" sz="2000" dirty="0" smtClean="0"/>
              <a:t> </a:t>
            </a:r>
            <a:r>
              <a:rPr lang="de-DE" sz="2000" dirty="0" err="1" smtClean="0"/>
              <a:t>comparable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transfer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functions</a:t>
            </a:r>
            <a:r>
              <a:rPr lang="de-DE" sz="2000" dirty="0" smtClean="0"/>
              <a:t> in Linear Time Invariant (LTI) </a:t>
            </a:r>
            <a:r>
              <a:rPr lang="de-DE" sz="2000" dirty="0" err="1" smtClean="0"/>
              <a:t>systems</a:t>
            </a:r>
            <a:endParaRPr lang="de-DE" sz="2000" dirty="0" smtClean="0"/>
          </a:p>
          <a:p>
            <a:endParaRPr lang="de-DE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10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"/>
          <a:stretch/>
        </p:blipFill>
        <p:spPr>
          <a:xfrm>
            <a:off x="108023" y="1201463"/>
            <a:ext cx="4193426" cy="527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"/>
          <a:stretch/>
        </p:blipFill>
        <p:spPr>
          <a:xfrm>
            <a:off x="4356318" y="1151138"/>
            <a:ext cx="4480821" cy="53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816" y="1201980"/>
                <a:ext cx="6695748" cy="27749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2000" dirty="0" smtClean="0"/>
                  <a:t>The </a:t>
                </a:r>
                <a:r>
                  <a:rPr lang="de-DE" sz="2000" dirty="0" err="1" smtClean="0"/>
                  <a:t>simulated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transfer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function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is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fitted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with</a:t>
                </a:r>
                <a:r>
                  <a:rPr lang="de-DE" sz="2000" dirty="0" smtClean="0"/>
                  <a:t> a </a:t>
                </a:r>
                <a:r>
                  <a:rPr lang="de-DE" sz="2000" dirty="0" err="1" smtClean="0"/>
                  <a:t>first</a:t>
                </a:r>
                <a:r>
                  <a:rPr lang="de-DE" sz="2000" dirty="0" smtClean="0"/>
                  <a:t> and </a:t>
                </a:r>
                <a:r>
                  <a:rPr lang="de-DE" sz="2000" dirty="0" err="1" smtClean="0"/>
                  <a:t>second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order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process</a:t>
                </a:r>
                <a:r>
                  <a:rPr lang="de-DE" sz="2000" dirty="0" smtClean="0"/>
                  <a:t> + </a:t>
                </a:r>
                <a:r>
                  <a:rPr lang="de-DE" sz="2000" dirty="0" err="1" smtClean="0"/>
                  <a:t>delay</a:t>
                </a:r>
                <a:endParaRPr lang="de-DE" sz="2000" dirty="0" smtClean="0"/>
              </a:p>
              <a:p>
                <a:r>
                  <a:rPr lang="de-DE" sz="2000" dirty="0" smtClean="0"/>
                  <a:t>First </a:t>
                </a:r>
                <a:r>
                  <a:rPr lang="de-DE" sz="2000" dirty="0" err="1" smtClean="0"/>
                  <a:t>order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model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fitted</a:t>
                </a:r>
                <a:r>
                  <a:rPr lang="de-DE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sup>
                        </m:sSup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de-DE" sz="2000" dirty="0" smtClean="0"/>
                  <a:t> where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DE" sz="2000" dirty="0" smtClean="0"/>
                  <a:t>=200 </a:t>
                </a:r>
                <a:r>
                  <a:rPr lang="de-DE" sz="2000" dirty="0" err="1" smtClean="0"/>
                  <a:t>us</a:t>
                </a:r>
                <a:r>
                  <a:rPr lang="de-DE" sz="2000" dirty="0" smtClean="0"/>
                  <a:t>, d</a:t>
                </a:r>
                <a:r>
                  <a:rPr lang="de-DE" sz="2000" dirty="0"/>
                  <a:t>= 60 </a:t>
                </a:r>
                <a:r>
                  <a:rPr lang="de-DE" sz="2000" dirty="0" err="1" smtClean="0"/>
                  <a:t>us</a:t>
                </a:r>
                <a:r>
                  <a:rPr lang="de-DE" sz="2000" dirty="0" smtClean="0"/>
                  <a:t> (</a:t>
                </a:r>
                <a:r>
                  <a:rPr lang="de-DE" sz="2000" dirty="0" err="1" smtClean="0"/>
                  <a:t>delay</a:t>
                </a:r>
                <a:r>
                  <a:rPr lang="de-DE" sz="2000" dirty="0" smtClean="0"/>
                  <a:t>)</a:t>
                </a:r>
              </a:p>
              <a:p>
                <a:r>
                  <a:rPr lang="de-DE" sz="2000" dirty="0" smtClean="0"/>
                  <a:t>Second </a:t>
                </a:r>
                <a:r>
                  <a:rPr lang="de-DE" sz="2000" dirty="0" err="1" smtClean="0"/>
                  <a:t>order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model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fitted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ζ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000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ζ</m:t>
                    </m:r>
                  </m:oMath>
                </a14:m>
                <a:r>
                  <a:rPr lang="de-DE" sz="2000" dirty="0" smtClean="0"/>
                  <a:t>=1,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sz="2000" dirty="0"/>
                  <a:t>= 4000</a:t>
                </a:r>
                <a:r>
                  <a:rPr lang="el-GR" sz="2000" dirty="0" smtClean="0"/>
                  <a:t>π</a:t>
                </a:r>
                <a:r>
                  <a:rPr lang="de-DE" sz="2000" dirty="0" smtClean="0"/>
                  <a:t> and d=20 </a:t>
                </a:r>
                <a:r>
                  <a:rPr lang="de-DE" sz="2000" dirty="0" err="1" smtClean="0"/>
                  <a:t>us</a:t>
                </a:r>
                <a:endParaRPr lang="de-DE" sz="2000" dirty="0"/>
              </a:p>
              <a:p>
                <a:r>
                  <a:rPr lang="de-DE" sz="2000" dirty="0"/>
                  <a:t>O</a:t>
                </a:r>
                <a:r>
                  <a:rPr lang="de-DE" sz="2000" dirty="0" smtClean="0"/>
                  <a:t>ptimal </a:t>
                </a:r>
                <a:r>
                  <a:rPr lang="de-DE" sz="2000" dirty="0" err="1" smtClean="0"/>
                  <a:t>control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parameters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found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for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this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transfer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function</a:t>
                </a:r>
                <a:r>
                  <a:rPr lang="de-DE" sz="2000" dirty="0" smtClean="0"/>
                  <a:t> + </a:t>
                </a:r>
                <a:r>
                  <a:rPr lang="de-DE" sz="2000" dirty="0" err="1" smtClean="0"/>
                  <a:t>controller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delay</a:t>
                </a:r>
                <a:r>
                  <a:rPr lang="de-DE" sz="2000" dirty="0" smtClean="0"/>
                  <a:t> (30 </a:t>
                </a:r>
                <a:r>
                  <a:rPr lang="de-DE" sz="2000" dirty="0" err="1" smtClean="0"/>
                  <a:t>us</a:t>
                </a:r>
                <a:r>
                  <a:rPr lang="de-DE" sz="2000" dirty="0" smtClean="0"/>
                  <a:t>) + 5 </a:t>
                </a:r>
                <a:r>
                  <a:rPr lang="de-DE" sz="2000" dirty="0" err="1" smtClean="0"/>
                  <a:t>us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misc</a:t>
                </a:r>
                <a:r>
                  <a:rPr lang="de-DE" sz="2000" dirty="0" smtClean="0"/>
                  <a:t> </a:t>
                </a:r>
                <a:r>
                  <a:rPr lang="de-DE" sz="2000" dirty="0" err="1" smtClean="0"/>
                  <a:t>delays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</a:t>
                </a:r>
                <a:r>
                  <a:rPr lang="de-DE" sz="2000" b="1" dirty="0" smtClean="0"/>
                  <a:t>PID-tuner </a:t>
                </a:r>
                <a:endParaRPr lang="de-DE" sz="20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816" y="1201980"/>
                <a:ext cx="6695748" cy="2774960"/>
              </a:xfrm>
              <a:blipFill>
                <a:blip r:embed="rId2"/>
                <a:stretch>
                  <a:fillRect l="-819" t="-3077" r="-1729" b="-32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12.02.2024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84" y="1244555"/>
            <a:ext cx="4920603" cy="4920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3"/>
          <a:stretch/>
        </p:blipFill>
        <p:spPr>
          <a:xfrm>
            <a:off x="1617157" y="3976940"/>
            <a:ext cx="4914771" cy="2317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3463" y="495108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390 Hz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6" y="4093459"/>
            <a:ext cx="5459527" cy="17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: Measurement and </a:t>
            </a:r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809" y="4103437"/>
            <a:ext cx="6238616" cy="1995697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 in </a:t>
            </a:r>
            <a:r>
              <a:rPr lang="de-DE" dirty="0" err="1" smtClean="0"/>
              <a:t>simulations</a:t>
            </a:r>
            <a:r>
              <a:rPr lang="de-DE" dirty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measurements</a:t>
            </a:r>
            <a:r>
              <a:rPr lang="de-DE" dirty="0"/>
              <a:t> ~</a:t>
            </a:r>
            <a:r>
              <a:rPr lang="de-DE" dirty="0" smtClean="0"/>
              <a:t> 250-300 Hz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aggressive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and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. </a:t>
            </a:r>
            <a:r>
              <a:rPr lang="de-DE" dirty="0" err="1" smtClean="0"/>
              <a:t>Reducing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compatible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smtClean="0"/>
              <a:t>fit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12</a:t>
            </a:fld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/>
        </p:blipFill>
        <p:spPr>
          <a:xfrm>
            <a:off x="5957804" y="1479811"/>
            <a:ext cx="5460771" cy="2257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/>
          <a:stretch/>
        </p:blipFill>
        <p:spPr>
          <a:xfrm>
            <a:off x="312287" y="1424923"/>
            <a:ext cx="5083444" cy="2360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0439" y="1110479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8242515" y="1086574"/>
            <a:ext cx="12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Simulations</a:t>
            </a:r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468098" y="3768389"/>
            <a:ext cx="516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3"/>
          <a:stretch/>
        </p:blipFill>
        <p:spPr>
          <a:xfrm>
            <a:off x="567756" y="4172227"/>
            <a:ext cx="4754548" cy="2242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6220" y="5029195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390 Hz</a:t>
            </a:r>
            <a:endParaRPr lang="de-D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356853" y="2075556"/>
            <a:ext cx="0" cy="119411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44489" y="2172538"/>
            <a:ext cx="0" cy="119411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/>
          <a:stretch/>
        </p:blipFill>
        <p:spPr>
          <a:xfrm>
            <a:off x="453498" y="1155940"/>
            <a:ext cx="5524587" cy="3447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different </a:t>
            </a:r>
            <a:r>
              <a:rPr lang="de-DE" dirty="0" smtClean="0"/>
              <a:t>beam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spreads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4722819"/>
            <a:ext cx="5943905" cy="1474881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power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beam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  <a:p>
            <a:r>
              <a:rPr lang="de-DE" dirty="0" smtClean="0"/>
              <a:t>Spill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comparable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spreads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/>
              <a:t>same </a:t>
            </a: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and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13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0518" y="1404937"/>
                <a:ext cx="1597552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1∗10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8" y="1404937"/>
                <a:ext cx="1597552" cy="533351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0518" y="2991567"/>
                <a:ext cx="1597552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2∗10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18" y="2991567"/>
                <a:ext cx="1597552" cy="533351"/>
              </a:xfrm>
              <a:prstGeom prst="rect">
                <a:avLst/>
              </a:prstGeom>
              <a:blipFill>
                <a:blip r:embed="rId4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5410" r="5537"/>
          <a:stretch/>
        </p:blipFill>
        <p:spPr>
          <a:xfrm>
            <a:off x="6318305" y="3971561"/>
            <a:ext cx="2661863" cy="22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35" y="4021442"/>
            <a:ext cx="2918765" cy="2189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1201463"/>
            <a:ext cx="5375586" cy="26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33" y="1202589"/>
            <a:ext cx="7767585" cy="1570161"/>
          </a:xfrm>
        </p:spPr>
        <p:txBody>
          <a:bodyPr>
            <a:normAutofit fontScale="62500" lnSpcReduction="20000"/>
          </a:bodyPr>
          <a:lstStyle/>
          <a:p>
            <a:r>
              <a:rPr lang="de-DE" sz="2500" dirty="0" smtClean="0"/>
              <a:t>Beam </a:t>
            </a:r>
            <a:r>
              <a:rPr lang="de-DE" sz="2500" dirty="0" err="1" smtClean="0"/>
              <a:t>extraction</a:t>
            </a:r>
            <a:r>
              <a:rPr lang="de-DE" sz="2500" dirty="0" smtClean="0"/>
              <a:t> </a:t>
            </a:r>
            <a:r>
              <a:rPr lang="de-DE" sz="2500" dirty="0" err="1" smtClean="0"/>
              <a:t>with</a:t>
            </a:r>
            <a:r>
              <a:rPr lang="de-DE" sz="2500" dirty="0" smtClean="0"/>
              <a:t> </a:t>
            </a:r>
            <a:r>
              <a:rPr lang="de-DE" sz="2500" dirty="0" err="1" smtClean="0"/>
              <a:t>three</a:t>
            </a:r>
            <a:r>
              <a:rPr lang="de-DE" sz="2500" dirty="0" smtClean="0"/>
              <a:t> </a:t>
            </a:r>
            <a:r>
              <a:rPr lang="de-DE" sz="2500" dirty="0" err="1" smtClean="0"/>
              <a:t>excitation</a:t>
            </a:r>
            <a:r>
              <a:rPr lang="de-DE" sz="2500" dirty="0" smtClean="0"/>
              <a:t> </a:t>
            </a:r>
            <a:r>
              <a:rPr lang="de-DE" sz="2500" dirty="0" err="1" smtClean="0"/>
              <a:t>signals</a:t>
            </a:r>
            <a:r>
              <a:rPr lang="de-DE" sz="2500" dirty="0" smtClean="0"/>
              <a:t> </a:t>
            </a:r>
            <a:r>
              <a:rPr lang="de-DE" sz="2500" dirty="0">
                <a:sym typeface="Wingdings" panose="05000000000000000000" pitchFamily="2" charset="2"/>
              </a:rPr>
              <a:t></a:t>
            </a:r>
            <a:r>
              <a:rPr lang="de-DE" sz="2500" dirty="0"/>
              <a:t> </a:t>
            </a:r>
            <a:r>
              <a:rPr lang="de-DE" sz="2500" dirty="0" err="1"/>
              <a:t>significantly</a:t>
            </a:r>
            <a:r>
              <a:rPr lang="de-DE" sz="2500" dirty="0"/>
              <a:t> different </a:t>
            </a:r>
            <a:r>
              <a:rPr lang="de-DE" sz="2500" dirty="0" err="1"/>
              <a:t>spill</a:t>
            </a:r>
            <a:r>
              <a:rPr lang="de-DE" sz="2500" dirty="0"/>
              <a:t> </a:t>
            </a:r>
            <a:r>
              <a:rPr lang="de-DE" sz="2500" dirty="0" err="1"/>
              <a:t>quality</a:t>
            </a:r>
            <a:r>
              <a:rPr lang="de-DE" sz="2500" dirty="0"/>
              <a:t> </a:t>
            </a:r>
            <a:endParaRPr lang="de-DE" sz="2500" dirty="0" smtClean="0"/>
          </a:p>
          <a:p>
            <a:pPr marL="0" indent="0">
              <a:buNone/>
            </a:pPr>
            <a:r>
              <a:rPr lang="de-DE" sz="2500" dirty="0" smtClean="0"/>
              <a:t> </a:t>
            </a:r>
            <a:r>
              <a:rPr lang="de-DE" sz="2500" b="1" dirty="0" smtClean="0"/>
              <a:t>Noise </a:t>
            </a:r>
            <a:r>
              <a:rPr lang="de-DE" sz="2500" dirty="0" smtClean="0"/>
              <a:t>(q1=0.325, dq1 = 0.015),</a:t>
            </a:r>
          </a:p>
          <a:p>
            <a:pPr marL="0" indent="0">
              <a:buNone/>
            </a:pPr>
            <a:r>
              <a:rPr lang="de-DE" sz="2500" dirty="0" smtClean="0"/>
              <a:t> </a:t>
            </a:r>
            <a:r>
              <a:rPr lang="de-DE" sz="2500" b="1" dirty="0"/>
              <a:t>Noise++ </a:t>
            </a:r>
            <a:r>
              <a:rPr lang="de-DE" sz="2500" dirty="0" smtClean="0"/>
              <a:t>(q1=0.325</a:t>
            </a:r>
            <a:r>
              <a:rPr lang="de-DE" sz="2500" dirty="0"/>
              <a:t>, </a:t>
            </a:r>
            <a:r>
              <a:rPr lang="de-DE" sz="2500" dirty="0" smtClean="0"/>
              <a:t>dq1 </a:t>
            </a:r>
            <a:r>
              <a:rPr lang="de-DE" sz="2500" dirty="0"/>
              <a:t>= </a:t>
            </a:r>
            <a:r>
              <a:rPr lang="de-DE" sz="2500" dirty="0" smtClean="0"/>
              <a:t>0.015, q2=0.67, q3=1.671)</a:t>
            </a:r>
          </a:p>
          <a:p>
            <a:pPr marL="0" indent="0">
              <a:buNone/>
            </a:pPr>
            <a:r>
              <a:rPr lang="de-DE" sz="2500" dirty="0" smtClean="0"/>
              <a:t> </a:t>
            </a:r>
            <a:r>
              <a:rPr lang="de-DE" sz="2500" b="1" dirty="0" err="1" smtClean="0"/>
              <a:t>Sines</a:t>
            </a:r>
            <a:r>
              <a:rPr lang="de-DE" sz="2500" dirty="0" smtClean="0"/>
              <a:t>  5 </a:t>
            </a:r>
            <a:r>
              <a:rPr lang="de-DE" sz="2500" dirty="0" err="1" smtClean="0"/>
              <a:t>sinusoids</a:t>
            </a:r>
            <a:r>
              <a:rPr lang="de-DE" sz="2500" dirty="0" smtClean="0"/>
              <a:t> </a:t>
            </a:r>
            <a:r>
              <a:rPr lang="de-DE" sz="2500" dirty="0"/>
              <a:t>[</a:t>
            </a:r>
            <a:r>
              <a:rPr lang="de-DE" sz="2500" dirty="0" smtClean="0"/>
              <a:t>q1:q5]=[0.321,0.677,1.325,1.673,2.329]</a:t>
            </a:r>
          </a:p>
          <a:p>
            <a:r>
              <a:rPr lang="de-DE" sz="2500" dirty="0" err="1"/>
              <a:t>Simulations</a:t>
            </a:r>
            <a:r>
              <a:rPr lang="de-DE" sz="2500" dirty="0"/>
              <a:t> </a:t>
            </a:r>
            <a:r>
              <a:rPr lang="de-DE" sz="2500" dirty="0" err="1"/>
              <a:t>with</a:t>
            </a:r>
            <a:r>
              <a:rPr lang="de-DE" sz="2500" dirty="0"/>
              <a:t> and </a:t>
            </a:r>
            <a:r>
              <a:rPr lang="de-DE" sz="2500" dirty="0" err="1"/>
              <a:t>without</a:t>
            </a:r>
            <a:r>
              <a:rPr lang="de-DE" sz="2500" dirty="0"/>
              <a:t> </a:t>
            </a:r>
            <a:r>
              <a:rPr lang="de-DE" sz="2500" dirty="0" err="1"/>
              <a:t>magnet</a:t>
            </a:r>
            <a:r>
              <a:rPr lang="de-DE" sz="2500" dirty="0"/>
              <a:t> </a:t>
            </a:r>
            <a:r>
              <a:rPr lang="de-DE" sz="2500" dirty="0" err="1"/>
              <a:t>ripples</a:t>
            </a:r>
            <a:r>
              <a:rPr lang="de-DE" sz="2500" dirty="0"/>
              <a:t> </a:t>
            </a:r>
            <a:r>
              <a:rPr lang="de-DE" sz="2500" dirty="0">
                <a:sym typeface="Wingdings" panose="05000000000000000000" pitchFamily="2" charset="2"/>
              </a:rPr>
              <a:t> minimal </a:t>
            </a:r>
            <a:r>
              <a:rPr lang="de-DE" sz="2500" dirty="0" err="1">
                <a:sym typeface="Wingdings" panose="05000000000000000000" pitchFamily="2" charset="2"/>
              </a:rPr>
              <a:t>effect</a:t>
            </a:r>
            <a:r>
              <a:rPr lang="de-DE" sz="2500" dirty="0">
                <a:sym typeface="Wingdings" panose="05000000000000000000" pitchFamily="2" charset="2"/>
              </a:rPr>
              <a:t>!</a:t>
            </a:r>
            <a:endParaRPr lang="de-DE" sz="2500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7"/>
          <a:stretch/>
        </p:blipFill>
        <p:spPr>
          <a:xfrm>
            <a:off x="4116011" y="2847587"/>
            <a:ext cx="3755741" cy="3557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/>
          <a:stretch/>
        </p:blipFill>
        <p:spPr>
          <a:xfrm>
            <a:off x="199833" y="2847588"/>
            <a:ext cx="3752450" cy="3578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79" y="1178587"/>
            <a:ext cx="3371762" cy="2528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17" y="3797164"/>
            <a:ext cx="3505489" cy="26291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4213" y="-124100"/>
            <a:ext cx="10515600" cy="1325563"/>
          </a:xfrm>
        </p:spPr>
        <p:txBody>
          <a:bodyPr/>
          <a:lstStyle/>
          <a:p>
            <a:r>
              <a:rPr lang="de-DE" dirty="0" smtClean="0"/>
              <a:t>Appetizer: </a:t>
            </a:r>
            <a:r>
              <a:rPr lang="de-DE" dirty="0"/>
              <a:t>Spill </a:t>
            </a:r>
            <a:r>
              <a:rPr lang="de-DE" dirty="0" err="1"/>
              <a:t>quality</a:t>
            </a:r>
            <a:r>
              <a:rPr lang="de-DE" dirty="0"/>
              <a:t> and power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ripples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8013918" y="4764104"/>
            <a:ext cx="380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Sub-</a:t>
            </a:r>
            <a:r>
              <a:rPr lang="de-DE" b="1" dirty="0" err="1" smtClean="0">
                <a:solidFill>
                  <a:srgbClr val="FF0000"/>
                </a:solidFill>
              </a:rPr>
              <a:t>Poissonian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until</a:t>
            </a:r>
            <a:r>
              <a:rPr lang="de-DE" b="1" dirty="0" smtClean="0">
                <a:solidFill>
                  <a:srgbClr val="FF0000"/>
                </a:solidFill>
              </a:rPr>
              <a:t> 300 Hz </a:t>
            </a:r>
            <a:r>
              <a:rPr lang="de-DE" b="1" dirty="0" err="1" smtClean="0">
                <a:solidFill>
                  <a:srgbClr val="FF0000"/>
                </a:solidFill>
              </a:rPr>
              <a:t>with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sines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rgbClr val="FF0000"/>
                </a:solidFill>
                <a:sym typeface="Wingdings" panose="05000000000000000000" pitchFamily="2" charset="2"/>
              </a:rPr>
              <a:t>more</a:t>
            </a: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in P. </a:t>
            </a:r>
            <a:r>
              <a:rPr lang="de-DE" b="1" dirty="0" err="1">
                <a:solidFill>
                  <a:srgbClr val="FF0000"/>
                </a:solidFill>
                <a:sym typeface="Wingdings" panose="05000000000000000000" pitchFamily="2" charset="2"/>
              </a:rPr>
              <a:t>Niedermayer's</a:t>
            </a:r>
            <a:r>
              <a:rPr lang="de-DE" b="1" dirty="0">
                <a:solidFill>
                  <a:srgbClr val="FF0000"/>
                </a:solidFill>
                <a:sym typeface="Wingdings" panose="05000000000000000000" pitchFamily="2" charset="2"/>
              </a:rPr>
              <a:t>  talk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 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Summary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05" y="1310461"/>
            <a:ext cx="6840361" cy="4561623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feedbacks</a:t>
            </a:r>
            <a:r>
              <a:rPr lang="de-DE" sz="2000" dirty="0" smtClean="0"/>
              <a:t> (CPU and FPGA </a:t>
            </a:r>
            <a:r>
              <a:rPr lang="de-DE" sz="2000" dirty="0" err="1" smtClean="0"/>
              <a:t>based</a:t>
            </a:r>
            <a:r>
              <a:rPr lang="de-DE" sz="2000" dirty="0" smtClean="0"/>
              <a:t>)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tackle</a:t>
            </a:r>
            <a:r>
              <a:rPr lang="de-DE" sz="2000" dirty="0" smtClean="0"/>
              <a:t> </a:t>
            </a:r>
            <a:r>
              <a:rPr lang="de-DE" sz="2000" dirty="0" err="1" smtClean="0"/>
              <a:t>macrospill</a:t>
            </a:r>
            <a:r>
              <a:rPr lang="de-DE" sz="2000" dirty="0" smtClean="0"/>
              <a:t> </a:t>
            </a:r>
            <a:r>
              <a:rPr lang="de-DE" sz="2000" dirty="0" err="1" smtClean="0"/>
              <a:t>shape</a:t>
            </a:r>
            <a:r>
              <a:rPr lang="de-DE" sz="2000" dirty="0" smtClean="0"/>
              <a:t>. The </a:t>
            </a:r>
            <a:r>
              <a:rPr lang="de-DE" sz="2000" dirty="0" err="1" smtClean="0"/>
              <a:t>correction</a:t>
            </a:r>
            <a:r>
              <a:rPr lang="de-DE" sz="2000" dirty="0" smtClean="0"/>
              <a:t> </a:t>
            </a:r>
            <a:r>
              <a:rPr lang="de-DE" sz="2000" dirty="0" err="1" smtClean="0"/>
              <a:t>bandwidth</a:t>
            </a:r>
            <a:r>
              <a:rPr lang="de-DE" sz="2000" dirty="0" smtClean="0"/>
              <a:t> of 300 Hz </a:t>
            </a:r>
            <a:r>
              <a:rPr lang="de-DE" sz="2000" dirty="0" err="1" smtClean="0"/>
              <a:t>observed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 and </a:t>
            </a:r>
            <a:r>
              <a:rPr lang="de-DE" sz="2000" dirty="0" err="1" smtClean="0"/>
              <a:t>controller</a:t>
            </a:r>
            <a:r>
              <a:rPr lang="de-DE" sz="2000" dirty="0" smtClean="0"/>
              <a:t> </a:t>
            </a:r>
            <a:r>
              <a:rPr lang="de-DE" sz="2000" dirty="0" err="1" smtClean="0"/>
              <a:t>delay</a:t>
            </a:r>
            <a:r>
              <a:rPr lang="de-DE" sz="2000" dirty="0" smtClean="0"/>
              <a:t>. </a:t>
            </a:r>
          </a:p>
          <a:p>
            <a:r>
              <a:rPr lang="de-DE" sz="2000" dirty="0" smtClean="0"/>
              <a:t>KO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given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beam,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, e.g. </a:t>
            </a:r>
            <a:r>
              <a:rPr lang="de-DE" sz="2000" dirty="0" err="1" smtClean="0"/>
              <a:t>bunching</a:t>
            </a:r>
            <a:r>
              <a:rPr lang="de-DE" sz="2000" dirty="0" smtClean="0"/>
              <a:t> and </a:t>
            </a:r>
            <a:r>
              <a:rPr lang="de-DE" sz="2000" dirty="0" err="1" smtClean="0"/>
              <a:t>perhaps</a:t>
            </a:r>
            <a:r>
              <a:rPr lang="de-DE" sz="2000" dirty="0" smtClean="0"/>
              <a:t> </a:t>
            </a:r>
            <a:r>
              <a:rPr lang="de-DE" sz="2000" dirty="0" err="1" smtClean="0"/>
              <a:t>excitation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 still </a:t>
            </a:r>
            <a:r>
              <a:rPr lang="de-DE" sz="2000" dirty="0" err="1" smtClean="0">
                <a:sym typeface="Wingdings" panose="05000000000000000000" pitchFamily="2" charset="2"/>
              </a:rPr>
              <a:t>needs</a:t>
            </a:r>
            <a:r>
              <a:rPr lang="de-DE" sz="2000" dirty="0" smtClean="0">
                <a:sym typeface="Wingdings" panose="05000000000000000000" pitchFamily="2" charset="2"/>
              </a:rPr>
              <a:t> a </a:t>
            </a:r>
            <a:r>
              <a:rPr lang="de-DE" sz="2000" dirty="0" err="1" smtClean="0">
                <a:sym typeface="Wingdings" panose="05000000000000000000" pitchFamily="2" charset="2"/>
              </a:rPr>
              <a:t>systematic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study</a:t>
            </a:r>
            <a:endParaRPr lang="de-DE" sz="2000" dirty="0" smtClean="0"/>
          </a:p>
          <a:p>
            <a:r>
              <a:rPr lang="de-DE" sz="2000" dirty="0" smtClean="0"/>
              <a:t>The </a:t>
            </a:r>
            <a:r>
              <a:rPr lang="de-DE" sz="2000" dirty="0" err="1" smtClean="0"/>
              <a:t>feedback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commercial</a:t>
            </a:r>
            <a:r>
              <a:rPr lang="de-DE" sz="2000" dirty="0" smtClean="0"/>
              <a:t> </a:t>
            </a:r>
            <a:r>
              <a:rPr lang="de-DE" sz="2000" dirty="0" err="1" smtClean="0"/>
              <a:t>Ettus</a:t>
            </a:r>
            <a:r>
              <a:rPr lang="de-DE" sz="2000" dirty="0" smtClean="0"/>
              <a:t>/NI USRP </a:t>
            </a:r>
            <a:r>
              <a:rPr lang="de-DE" sz="2000" dirty="0" err="1" smtClean="0"/>
              <a:t>hardware</a:t>
            </a:r>
            <a:r>
              <a:rPr lang="de-DE" sz="2000" dirty="0" smtClean="0"/>
              <a:t> and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easily</a:t>
            </a:r>
            <a:r>
              <a:rPr lang="de-DE" sz="2000" dirty="0" smtClean="0"/>
              <a:t> </a:t>
            </a:r>
            <a:r>
              <a:rPr lang="de-DE" sz="2000" dirty="0" err="1" smtClean="0"/>
              <a:t>integrated</a:t>
            </a:r>
            <a:r>
              <a:rPr lang="de-DE" sz="2000" dirty="0" smtClean="0"/>
              <a:t> </a:t>
            </a:r>
            <a:r>
              <a:rPr lang="de-DE" sz="2000" dirty="0" err="1" smtClean="0"/>
              <a:t>into</a:t>
            </a:r>
            <a:r>
              <a:rPr lang="de-DE" sz="2000" dirty="0" smtClean="0"/>
              <a:t> </a:t>
            </a:r>
            <a:r>
              <a:rPr lang="de-DE" sz="2000" dirty="0" err="1" smtClean="0"/>
              <a:t>any</a:t>
            </a:r>
            <a:r>
              <a:rPr lang="de-DE" sz="2000" dirty="0" smtClean="0"/>
              <a:t> </a:t>
            </a:r>
            <a:r>
              <a:rPr lang="de-DE" sz="2000" dirty="0" err="1" smtClean="0"/>
              <a:t>facility</a:t>
            </a:r>
            <a:r>
              <a:rPr lang="de-DE" sz="2000" dirty="0" smtClean="0"/>
              <a:t>. The </a:t>
            </a:r>
            <a:r>
              <a:rPr lang="de-DE" sz="2000" dirty="0" err="1" smtClean="0"/>
              <a:t>code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published</a:t>
            </a:r>
            <a:r>
              <a:rPr lang="de-DE" sz="2000" dirty="0" smtClean="0"/>
              <a:t> </a:t>
            </a:r>
            <a:r>
              <a:rPr lang="de-DE" sz="2000" b="1" dirty="0"/>
              <a:t>https://git.gsi.de/p.niedermayer/exciter</a:t>
            </a:r>
            <a:endParaRPr lang="de-DE" sz="2000" b="1" dirty="0" smtClean="0"/>
          </a:p>
          <a:p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4EDF-C70B-4AC6-8F0F-D48CB96F7364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15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7FB27-9BEC-42AC-AF71-F6D71FDBD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00" y="1310461"/>
            <a:ext cx="4079485" cy="324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226" y="4743758"/>
            <a:ext cx="8862159" cy="1565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5598" y="4760533"/>
            <a:ext cx="46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Coasting</a:t>
            </a:r>
            <a:r>
              <a:rPr lang="de-DE" dirty="0" smtClean="0"/>
              <a:t> beam: </a:t>
            </a:r>
            <a:r>
              <a:rPr lang="de-DE" dirty="0" err="1" smtClean="0"/>
              <a:t>Recent</a:t>
            </a:r>
            <a:r>
              <a:rPr lang="de-DE" dirty="0" smtClean="0"/>
              <a:t> HADES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218408" y="5113090"/>
            <a:ext cx="251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attention</a:t>
            </a:r>
            <a:r>
              <a:rPr lang="de-DE" b="1" dirty="0" smtClean="0"/>
              <a:t>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662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: Effect of delay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16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51" y="3593709"/>
            <a:ext cx="5644060" cy="2183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49" y="1201463"/>
            <a:ext cx="5644060" cy="2158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" y="1077865"/>
            <a:ext cx="5164288" cy="26290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671" y="3893259"/>
            <a:ext cx="5510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Measurements</a:t>
            </a:r>
            <a:r>
              <a:rPr lang="de-DE" b="1" dirty="0" smtClean="0"/>
              <a:t>: </a:t>
            </a:r>
            <a:r>
              <a:rPr lang="de-DE" dirty="0" smtClean="0"/>
              <a:t>Delay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deadtime</a:t>
            </a:r>
            <a:r>
              <a:rPr lang="de-DE" dirty="0" smtClean="0"/>
              <a:t> was </a:t>
            </a:r>
            <a:r>
              <a:rPr lang="de-DE" dirty="0" err="1" smtClean="0"/>
              <a:t>introduced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. Parameters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instability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endParaRPr lang="de-DE" dirty="0" smtClean="0"/>
          </a:p>
          <a:p>
            <a:endParaRPr lang="de-DE" dirty="0"/>
          </a:p>
          <a:p>
            <a:r>
              <a:rPr lang="de-DE" b="1" dirty="0" err="1" smtClean="0"/>
              <a:t>Simulations</a:t>
            </a:r>
            <a:r>
              <a:rPr lang="de-DE" b="1" dirty="0" smtClean="0"/>
              <a:t>: </a:t>
            </a:r>
            <a:r>
              <a:rPr lang="de-DE" dirty="0" smtClean="0"/>
              <a:t>Optimal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and 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/>
              <a:t> </a:t>
            </a:r>
            <a:r>
              <a:rPr lang="de-DE" dirty="0" err="1" smtClean="0"/>
              <a:t>progressively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unstable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feedback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loop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7056408" y="2552392"/>
            <a:ext cx="348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Weak</a:t>
            </a:r>
            <a:r>
              <a:rPr lang="de-DE" dirty="0" smtClean="0"/>
              <a:t>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935636" y="5006296"/>
            <a:ext cx="395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Aggressive </a:t>
            </a:r>
            <a:r>
              <a:rPr lang="de-DE" dirty="0" err="1" smtClean="0"/>
              <a:t>controller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of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at GSI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628" y="1240275"/>
            <a:ext cx="6592289" cy="54930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(P. Niedermayer)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 (end of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workshop</a:t>
            </a:r>
            <a:r>
              <a:rPr lang="de-DE" dirty="0" smtClean="0"/>
              <a:t>), </a:t>
            </a:r>
            <a:r>
              <a:rPr lang="de-DE" dirty="0" err="1" smtClean="0"/>
              <a:t>one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</a:t>
            </a:r>
            <a:r>
              <a:rPr lang="de-DE" dirty="0" smtClean="0"/>
              <a:t>was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smtClean="0"/>
              <a:t>optimal/flexible </a:t>
            </a:r>
            <a:r>
              <a:rPr lang="de-DE" dirty="0" err="1" smtClean="0"/>
              <a:t>waveforms</a:t>
            </a:r>
            <a:r>
              <a:rPr lang="de-DE" dirty="0" smtClean="0"/>
              <a:t> and </a:t>
            </a:r>
            <a:r>
              <a:rPr lang="de-DE" dirty="0" err="1" smtClean="0"/>
              <a:t>tool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beam </a:t>
            </a:r>
            <a:r>
              <a:rPr lang="de-DE" dirty="0" err="1" smtClean="0"/>
              <a:t>excitation</a:t>
            </a:r>
            <a:r>
              <a:rPr lang="de-DE" dirty="0" smtClean="0"/>
              <a:t> , e.g. tune </a:t>
            </a:r>
            <a:r>
              <a:rPr lang="de-DE" dirty="0" err="1" smtClean="0"/>
              <a:t>measurements</a:t>
            </a:r>
            <a:r>
              <a:rPr lang="de-DE" dirty="0" smtClean="0"/>
              <a:t>, KO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etc</a:t>
            </a:r>
            <a:r>
              <a:rPr lang="de-DE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USRP + GNU Radio SDR </a:t>
            </a:r>
            <a:r>
              <a:rPr lang="de-DE" dirty="0" err="1" smtClean="0"/>
              <a:t>framework</a:t>
            </a:r>
            <a:r>
              <a:rPr lang="de-DE" dirty="0" smtClean="0"/>
              <a:t> was </a:t>
            </a:r>
            <a:r>
              <a:rPr lang="de-DE" dirty="0" err="1" smtClean="0"/>
              <a:t>selected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Investigations</a:t>
            </a:r>
            <a:r>
              <a:rPr lang="de-DE" dirty="0" smtClean="0"/>
              <a:t> on optimal KO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waveform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coasting</a:t>
            </a:r>
            <a:r>
              <a:rPr lang="de-DE" dirty="0" smtClean="0"/>
              <a:t> </a:t>
            </a:r>
            <a:r>
              <a:rPr lang="de-DE" dirty="0" err="1" smtClean="0"/>
              <a:t>beams</a:t>
            </a:r>
            <a:r>
              <a:rPr lang="de-DE" dirty="0" smtClean="0"/>
              <a:t>: Tracking </a:t>
            </a:r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followed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  <a:r>
              <a:rPr lang="de-DE" dirty="0"/>
              <a:t>at HIT and </a:t>
            </a:r>
            <a:r>
              <a:rPr lang="de-DE" dirty="0" smtClean="0"/>
              <a:t>COSY</a:t>
            </a:r>
            <a:r>
              <a:rPr lang="de-DE" dirty="0"/>
              <a:t> </a:t>
            </a:r>
            <a:r>
              <a:rPr lang="de-DE" dirty="0" err="1" smtClean="0"/>
              <a:t>led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solution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b="1" dirty="0"/>
              <a:t>Noise </a:t>
            </a:r>
            <a:r>
              <a:rPr lang="de-DE" b="1" dirty="0" smtClean="0"/>
              <a:t>++ </a:t>
            </a:r>
            <a:r>
              <a:rPr lang="de-DE" b="1" dirty="0" err="1" smtClean="0"/>
              <a:t>excitation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Philipp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Niedermayer's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  talk on </a:t>
            </a:r>
            <a:r>
              <a:rPr lang="de-DE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Wednesday</a:t>
            </a:r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KO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The </a:t>
            </a:r>
            <a:r>
              <a:rPr lang="de-DE" dirty="0" err="1"/>
              <a:t>waveforms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microspill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 smtClean="0"/>
              <a:t>created</a:t>
            </a:r>
            <a:r>
              <a:rPr lang="de-DE" dirty="0" smtClean="0"/>
              <a:t> </a:t>
            </a:r>
            <a:r>
              <a:rPr lang="de-DE" dirty="0" err="1"/>
              <a:t>undesired</a:t>
            </a:r>
            <a:r>
              <a:rPr lang="de-DE" dirty="0"/>
              <a:t> </a:t>
            </a:r>
            <a:r>
              <a:rPr lang="de-DE" dirty="0" err="1"/>
              <a:t>macrospill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. </a:t>
            </a:r>
            <a:r>
              <a:rPr lang="de-DE" dirty="0" err="1" smtClean="0"/>
              <a:t>Decoupling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macrospill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and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microspill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endParaRPr lang="de-DE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at HIT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macrospill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.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and </a:t>
            </a:r>
            <a:r>
              <a:rPr lang="de-DE" dirty="0" err="1" smtClean="0"/>
              <a:t>hardware</a:t>
            </a:r>
            <a:r>
              <a:rPr lang="de-DE" dirty="0" smtClean="0"/>
              <a:t> at GSI.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2F1F-8A85-4D90-B112-D90D0F820EB2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2</a:t>
            </a:fld>
            <a:endParaRPr lang="de-DE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30" y="3071346"/>
            <a:ext cx="4986649" cy="2770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99" y="1392598"/>
            <a:ext cx="4854686" cy="16182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53875" y="5837493"/>
            <a:ext cx="6257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de-DE" b="1" dirty="0" err="1" smtClean="0"/>
              <a:t>Measurements</a:t>
            </a:r>
            <a:r>
              <a:rPr lang="de-DE" b="1" dirty="0" smtClean="0"/>
              <a:t> at HIT</a:t>
            </a:r>
          </a:p>
          <a:p>
            <a:pPr lvl="1" algn="ctr"/>
            <a:r>
              <a:rPr lang="de-DE" b="1" dirty="0" smtClean="0"/>
              <a:t> </a:t>
            </a:r>
            <a:r>
              <a:rPr lang="de-DE" dirty="0"/>
              <a:t>P. J. Niedermayer </a:t>
            </a:r>
            <a:r>
              <a:rPr lang="de-DE" i="1" dirty="0"/>
              <a:t>et al</a:t>
            </a:r>
            <a:r>
              <a:rPr lang="de-DE" dirty="0"/>
              <a:t> 2024 </a:t>
            </a:r>
            <a:r>
              <a:rPr lang="de-DE" i="1" dirty="0"/>
              <a:t>J. Phys.: </a:t>
            </a:r>
            <a:r>
              <a:rPr lang="de-DE" i="1" dirty="0" err="1"/>
              <a:t>Conf</a:t>
            </a:r>
            <a:r>
              <a:rPr lang="de-DE" i="1" dirty="0"/>
              <a:t>. </a:t>
            </a:r>
            <a:r>
              <a:rPr lang="de-DE" i="1" dirty="0" err="1"/>
              <a:t>Ser</a:t>
            </a:r>
            <a:r>
              <a:rPr lang="de-DE" i="1" dirty="0"/>
              <a:t>.</a:t>
            </a:r>
            <a:r>
              <a:rPr lang="de-DE" dirty="0"/>
              <a:t> </a:t>
            </a:r>
            <a:r>
              <a:rPr lang="de-DE" b="1" dirty="0"/>
              <a:t>2687</a:t>
            </a:r>
            <a:r>
              <a:rPr lang="de-DE" dirty="0"/>
              <a:t> 052029</a:t>
            </a:r>
            <a:endParaRPr lang="de-DE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32517" y="110341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</a:t>
            </a:r>
            <a:r>
              <a:rPr lang="de-DE" dirty="0" err="1" smtClean="0"/>
              <a:t>wideband</a:t>
            </a:r>
            <a:r>
              <a:rPr lang="de-DE" dirty="0" smtClean="0"/>
              <a:t> RBPSK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9966702" y="1082402"/>
            <a:ext cx="215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  <a:r>
              <a:rPr lang="de-DE" dirty="0" smtClean="0"/>
              <a:t> </a:t>
            </a:r>
            <a:r>
              <a:rPr lang="de-DE" dirty="0" err="1" smtClean="0"/>
              <a:t>narrowband</a:t>
            </a:r>
            <a:r>
              <a:rPr lang="de-DE" dirty="0" smtClean="0"/>
              <a:t> RBPSK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436222"/>
            <a:ext cx="11546238" cy="39116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b="1" dirty="0" smtClean="0"/>
              <a:t>Layout and </a:t>
            </a:r>
            <a:r>
              <a:rPr lang="de-DE" b="1" dirty="0" err="1" smtClean="0"/>
              <a:t>first</a:t>
            </a:r>
            <a:r>
              <a:rPr lang="de-DE" b="1" dirty="0" smtClean="0"/>
              <a:t> </a:t>
            </a:r>
            <a:r>
              <a:rPr lang="de-DE" b="1" dirty="0" err="1" smtClean="0"/>
              <a:t>experience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smtClean="0"/>
              <a:t>RF KO </a:t>
            </a:r>
            <a:r>
              <a:rPr lang="de-DE" b="1" dirty="0" err="1" smtClean="0"/>
              <a:t>slow</a:t>
            </a:r>
            <a:r>
              <a:rPr lang="de-DE" b="1" dirty="0" smtClean="0"/>
              <a:t> and fast </a:t>
            </a:r>
            <a:r>
              <a:rPr lang="de-DE" b="1" dirty="0" err="1" smtClean="0"/>
              <a:t>spill</a:t>
            </a:r>
            <a:r>
              <a:rPr lang="de-DE" b="1" dirty="0" smtClean="0"/>
              <a:t> </a:t>
            </a:r>
            <a:r>
              <a:rPr lang="de-DE" b="1" dirty="0" err="1" smtClean="0"/>
              <a:t>feedback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r>
              <a:rPr lang="de-DE" b="1" dirty="0" smtClean="0"/>
              <a:t> at GSI SIS-18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err="1" smtClean="0"/>
              <a:t>Correction</a:t>
            </a:r>
            <a:r>
              <a:rPr lang="de-DE" b="1" dirty="0" smtClean="0"/>
              <a:t> </a:t>
            </a:r>
            <a:r>
              <a:rPr lang="de-DE" b="1" dirty="0" err="1" smtClean="0"/>
              <a:t>bandwidth</a:t>
            </a:r>
            <a:r>
              <a:rPr lang="de-DE" b="1" dirty="0" smtClean="0"/>
              <a:t> of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feedback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endParaRPr lang="de-DE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err="1" smtClean="0"/>
              <a:t>Simulations</a:t>
            </a:r>
            <a:r>
              <a:rPr lang="de-DE" b="1" dirty="0" smtClean="0"/>
              <a:t> of KO </a:t>
            </a:r>
            <a:r>
              <a:rPr lang="de-DE" b="1" dirty="0" err="1" smtClean="0"/>
              <a:t>slow</a:t>
            </a:r>
            <a:r>
              <a:rPr lang="de-DE" b="1" dirty="0" smtClean="0"/>
              <a:t> </a:t>
            </a:r>
            <a:r>
              <a:rPr lang="de-DE" b="1" dirty="0" err="1" smtClean="0"/>
              <a:t>extraction</a:t>
            </a:r>
            <a:r>
              <a:rPr lang="de-DE" b="1" dirty="0" smtClean="0"/>
              <a:t> </a:t>
            </a:r>
            <a:r>
              <a:rPr lang="de-DE" b="1" dirty="0" err="1"/>
              <a:t>f</a:t>
            </a:r>
            <a:r>
              <a:rPr lang="de-DE" b="1" dirty="0" err="1" smtClean="0"/>
              <a:t>requency</a:t>
            </a:r>
            <a:r>
              <a:rPr lang="de-DE" b="1" dirty="0" smtClean="0"/>
              <a:t> </a:t>
            </a:r>
            <a:r>
              <a:rPr lang="de-DE" b="1" dirty="0" err="1" smtClean="0"/>
              <a:t>response</a:t>
            </a:r>
            <a:r>
              <a:rPr lang="de-DE" b="1" dirty="0" smtClean="0"/>
              <a:t> and </a:t>
            </a:r>
            <a:r>
              <a:rPr lang="de-DE" b="1" dirty="0" err="1" smtClean="0"/>
              <a:t>feedback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smtClean="0"/>
              <a:t>Comparison:  </a:t>
            </a:r>
            <a:r>
              <a:rPr lang="de-DE" b="1" dirty="0" err="1"/>
              <a:t>Measurements</a:t>
            </a:r>
            <a:r>
              <a:rPr lang="de-DE" b="1" dirty="0"/>
              <a:t> and </a:t>
            </a:r>
            <a:r>
              <a:rPr lang="de-DE" b="1" dirty="0" err="1"/>
              <a:t>Simulations</a:t>
            </a:r>
            <a:r>
              <a:rPr lang="de-DE" b="1" dirty="0"/>
              <a:t> </a:t>
            </a:r>
            <a:endParaRPr lang="de-DE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smtClean="0"/>
              <a:t>Appetizers: a) Magnet power </a:t>
            </a:r>
            <a:r>
              <a:rPr lang="de-DE" b="1" dirty="0" err="1" smtClean="0"/>
              <a:t>supply</a:t>
            </a:r>
            <a:r>
              <a:rPr lang="de-DE" b="1" dirty="0" smtClean="0"/>
              <a:t> </a:t>
            </a:r>
            <a:r>
              <a:rPr lang="de-DE" b="1" dirty="0" err="1" smtClean="0"/>
              <a:t>ripples</a:t>
            </a:r>
            <a:r>
              <a:rPr lang="de-DE" b="1" dirty="0" smtClean="0"/>
              <a:t> </a:t>
            </a:r>
            <a:r>
              <a:rPr lang="de-DE" b="1" dirty="0" err="1" smtClean="0"/>
              <a:t>vs</a:t>
            </a:r>
            <a:r>
              <a:rPr lang="de-DE" b="1" dirty="0" smtClean="0"/>
              <a:t> </a:t>
            </a:r>
            <a:r>
              <a:rPr lang="de-DE" b="1" dirty="0" err="1" smtClean="0"/>
              <a:t>excitation</a:t>
            </a:r>
            <a:r>
              <a:rPr lang="de-DE" b="1" dirty="0" smtClean="0"/>
              <a:t> </a:t>
            </a:r>
            <a:r>
              <a:rPr lang="de-DE" b="1" dirty="0" err="1" smtClean="0"/>
              <a:t>signal</a:t>
            </a:r>
            <a:r>
              <a:rPr lang="de-DE" b="1" dirty="0" smtClean="0"/>
              <a:t> </a:t>
            </a:r>
            <a:r>
              <a:rPr lang="de-DE" b="1" dirty="0" err="1" smtClean="0"/>
              <a:t>noise</a:t>
            </a:r>
            <a:r>
              <a:rPr lang="de-DE" b="1" dirty="0" smtClean="0"/>
              <a:t> in KO </a:t>
            </a:r>
            <a:r>
              <a:rPr lang="de-DE" b="1" dirty="0" err="1" smtClean="0"/>
              <a:t>extraction</a:t>
            </a:r>
            <a:r>
              <a:rPr lang="de-DE" b="1" dirty="0" smtClean="0"/>
              <a:t>, b) KO </a:t>
            </a:r>
            <a:r>
              <a:rPr lang="de-DE" b="1" dirty="0" err="1" smtClean="0"/>
              <a:t>extraction</a:t>
            </a:r>
            <a:r>
              <a:rPr lang="de-DE" b="1" dirty="0" smtClean="0"/>
              <a:t> </a:t>
            </a:r>
            <a:r>
              <a:rPr lang="de-DE" b="1" dirty="0" err="1" smtClean="0"/>
              <a:t>with</a:t>
            </a:r>
            <a:r>
              <a:rPr lang="de-DE" b="1" dirty="0" smtClean="0"/>
              <a:t> pure </a:t>
            </a:r>
            <a:r>
              <a:rPr lang="de-DE" b="1" dirty="0" err="1" smtClean="0"/>
              <a:t>sinusoidal</a:t>
            </a:r>
            <a:r>
              <a:rPr lang="de-DE" b="1" dirty="0" smtClean="0"/>
              <a:t> </a:t>
            </a:r>
            <a:r>
              <a:rPr lang="de-DE" b="1" dirty="0" err="1" smtClean="0"/>
              <a:t>excitation</a:t>
            </a:r>
            <a:endParaRPr lang="de-DE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CDF7-F9B5-4081-B1B2-7C347E3E5351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31" y="-124100"/>
            <a:ext cx="10515600" cy="1325563"/>
          </a:xfrm>
        </p:spPr>
        <p:txBody>
          <a:bodyPr/>
          <a:lstStyle/>
          <a:p>
            <a:r>
              <a:rPr lang="en-GB" dirty="0"/>
              <a:t>Slow </a:t>
            </a:r>
            <a:r>
              <a:rPr lang="en-GB" dirty="0" err="1"/>
              <a:t>macrospill</a:t>
            </a:r>
            <a:r>
              <a:rPr lang="en-GB" dirty="0"/>
              <a:t> feedback </a:t>
            </a:r>
            <a:r>
              <a:rPr lang="en-GB" dirty="0" smtClean="0"/>
              <a:t>using generic </a:t>
            </a:r>
            <a:r>
              <a:rPr lang="en-GB" dirty="0" err="1" smtClean="0"/>
              <a:t>transceiver+CPU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" y="1273817"/>
            <a:ext cx="4515901" cy="2837731"/>
          </a:xfrm>
        </p:spPr>
        <p:txBody>
          <a:bodyPr>
            <a:normAutofit fontScale="62500" lnSpcReduction="20000"/>
          </a:bodyPr>
          <a:lstStyle/>
          <a:p>
            <a:r>
              <a:rPr lang="en-GB" sz="3300" dirty="0" smtClean="0"/>
              <a:t>KO extraction : Beam is excited/heated out of stable phase space</a:t>
            </a:r>
          </a:p>
          <a:p>
            <a:r>
              <a:rPr lang="en-GB" sz="3300" dirty="0" smtClean="0"/>
              <a:t>Amplitude </a:t>
            </a:r>
            <a:r>
              <a:rPr lang="en-GB" sz="3300" dirty="0" smtClean="0"/>
              <a:t>of excitation signal is controlled by a </a:t>
            </a:r>
            <a:r>
              <a:rPr lang="en-GB" sz="3300" dirty="0" smtClean="0"/>
              <a:t>PID tuner in response of measured rate for </a:t>
            </a:r>
            <a:r>
              <a:rPr lang="en-GB" sz="3300" dirty="0" smtClean="0"/>
              <a:t>a flat </a:t>
            </a:r>
            <a:r>
              <a:rPr lang="en-GB" sz="3300" dirty="0" err="1" smtClean="0"/>
              <a:t>macrospill</a:t>
            </a:r>
            <a:endParaRPr lang="en-GB" sz="3300" dirty="0" smtClean="0"/>
          </a:p>
          <a:p>
            <a:r>
              <a:rPr lang="en-GB" sz="3300" dirty="0" smtClean="0"/>
              <a:t>Pulse </a:t>
            </a:r>
            <a:r>
              <a:rPr lang="en-GB" sz="3300" dirty="0"/>
              <a:t>counter implemented in the </a:t>
            </a:r>
            <a:r>
              <a:rPr lang="en-GB" sz="3300" dirty="0" smtClean="0"/>
              <a:t>FPGA, Feedback logic and excitation signal  generation implemented </a:t>
            </a:r>
            <a:r>
              <a:rPr lang="en-GB" sz="3300" dirty="0"/>
              <a:t>in the CPU. Loop latency minimized to ~ 1 </a:t>
            </a:r>
            <a:r>
              <a:rPr lang="en-GB" sz="3300" dirty="0" err="1" smtClean="0"/>
              <a:t>ms</a:t>
            </a:r>
            <a:endParaRPr lang="en-GB" sz="3300" dirty="0" smtClean="0"/>
          </a:p>
          <a:p>
            <a:endParaRPr lang="en-GB" sz="33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E66C-35F2-4B64-9352-BC6730BAC124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4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9677-7DEA-4E9E-BB1C-3BEC5A02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69" y="1343090"/>
            <a:ext cx="6092152" cy="2837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60953-41DA-4F96-BE84-82A30A83D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889" b="52823"/>
          <a:stretch/>
        </p:blipFill>
        <p:spPr>
          <a:xfrm>
            <a:off x="2825971" y="4073728"/>
            <a:ext cx="4610390" cy="2418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1531B-C638-40C1-A650-D43202C4A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1" t="48790"/>
          <a:stretch/>
        </p:blipFill>
        <p:spPr>
          <a:xfrm>
            <a:off x="7506723" y="4086443"/>
            <a:ext cx="4651469" cy="2359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61700" y="4904509"/>
            <a:ext cx="15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Microspill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304158" y="4918364"/>
            <a:ext cx="0" cy="6463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9946" y="4906669"/>
            <a:ext cx="156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Macrospill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29159" r="4237" b="25565"/>
          <a:stretch/>
        </p:blipFill>
        <p:spPr>
          <a:xfrm>
            <a:off x="9393230" y="1197690"/>
            <a:ext cx="2718200" cy="11186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17214" y="1089964"/>
            <a:ext cx="267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Ettus</a:t>
            </a:r>
            <a:r>
              <a:rPr lang="de-DE" dirty="0" smtClean="0"/>
              <a:t> USRP X310</a:t>
            </a:r>
          </a:p>
          <a:p>
            <a:r>
              <a:rPr lang="de-DE" dirty="0" smtClean="0"/>
              <a:t>200 M </a:t>
            </a:r>
            <a:r>
              <a:rPr lang="de-DE" dirty="0"/>
              <a:t>S</a:t>
            </a:r>
            <a:r>
              <a:rPr lang="de-DE" dirty="0" smtClean="0"/>
              <a:t>a/s ADC, 0-6 GHz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702189" y="5745076"/>
            <a:ext cx="37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at </a:t>
            </a:r>
            <a:r>
              <a:rPr lang="de-DE" dirty="0" smtClean="0"/>
              <a:t>GSI (Nov 23)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10679661" y="2166553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Industrial PC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210054" y="4425704"/>
            <a:ext cx="3063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Detectors tested </a:t>
            </a:r>
            <a:r>
              <a:rPr lang="en-GB" dirty="0" smtClean="0"/>
              <a:t>:</a:t>
            </a:r>
            <a:endParaRPr lang="en-GB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Ionisation </a:t>
            </a:r>
            <a:r>
              <a:rPr lang="en-GB" dirty="0"/>
              <a:t>Chamber</a:t>
            </a:r>
            <a:endParaRPr lang="en-GB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SEM Grid	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Plastic </a:t>
            </a:r>
            <a:r>
              <a:rPr lang="en-GB" dirty="0" smtClean="0"/>
              <a:t>Scintillator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LGAD HADES Detector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BLM at E-Septum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78" y="4038791"/>
            <a:ext cx="4519622" cy="2300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</a:t>
            </a:r>
            <a:r>
              <a:rPr lang="en-GB" dirty="0" err="1"/>
              <a:t>macrospill</a:t>
            </a:r>
            <a:r>
              <a:rPr lang="en-GB" dirty="0"/>
              <a:t> feedback with </a:t>
            </a:r>
            <a:r>
              <a:rPr lang="en-GB" dirty="0" err="1" smtClean="0"/>
              <a:t>RFNoC</a:t>
            </a:r>
            <a:r>
              <a:rPr lang="en-GB" dirty="0" smtClean="0"/>
              <a:t> (FPGA)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21" y="1327735"/>
            <a:ext cx="5176433" cy="28182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FPGA-based </a:t>
            </a:r>
            <a:r>
              <a:rPr lang="en-GB" sz="2000" dirty="0"/>
              <a:t>feedback </a:t>
            </a:r>
            <a:r>
              <a:rPr lang="en-GB" sz="2000" dirty="0" smtClean="0"/>
              <a:t>for improved robustness and low loop latency</a:t>
            </a:r>
          </a:p>
          <a:p>
            <a:r>
              <a:rPr lang="en-GB" sz="2000" dirty="0" smtClean="0"/>
              <a:t>Intense </a:t>
            </a:r>
            <a:r>
              <a:rPr lang="en-GB" sz="2000" dirty="0"/>
              <a:t>exchange with experts (GRCon23)</a:t>
            </a:r>
          </a:p>
          <a:p>
            <a:pPr marL="740803" lvl="1" indent="-351358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Optimized parameters (buffers, package sizes, </a:t>
            </a:r>
            <a:r>
              <a:rPr lang="en-GB" dirty="0" smtClean="0">
                <a:sym typeface="Wingdings" panose="05000000000000000000" pitchFamily="2" charset="2"/>
              </a:rPr>
              <a:t>…)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~ 30 </a:t>
            </a:r>
            <a:r>
              <a:rPr lang="en-GB" dirty="0">
                <a:sym typeface="Wingdings" panose="05000000000000000000" pitchFamily="2" charset="2"/>
              </a:rPr>
              <a:t>µs </a:t>
            </a:r>
            <a:r>
              <a:rPr lang="en-GB" dirty="0" smtClean="0">
                <a:sym typeface="Wingdings" panose="05000000000000000000" pitchFamily="2" charset="2"/>
              </a:rPr>
              <a:t>latency achieved</a:t>
            </a:r>
            <a:endParaRPr lang="en-GB" dirty="0">
              <a:sym typeface="Wingdings" panose="05000000000000000000" pitchFamily="2" charset="2"/>
            </a:endParaRPr>
          </a:p>
          <a:p>
            <a:pPr marL="740803" lvl="1" indent="-351358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Pre-recorded </a:t>
            </a:r>
            <a:r>
              <a:rPr lang="en-US" dirty="0" smtClean="0">
                <a:sym typeface="Wingdings" panose="05000000000000000000" pitchFamily="2" charset="2"/>
              </a:rPr>
              <a:t>excitation signal </a:t>
            </a:r>
            <a:r>
              <a:rPr lang="en-US" dirty="0">
                <a:sym typeface="Wingdings" panose="05000000000000000000" pitchFamily="2" charset="2"/>
              </a:rPr>
              <a:t>played back from </a:t>
            </a:r>
            <a:r>
              <a:rPr lang="en-GB" dirty="0" smtClean="0">
                <a:sym typeface="Wingdings" panose="05000000000000000000" pitchFamily="2" charset="2"/>
              </a:rPr>
              <a:t>FPGA </a:t>
            </a:r>
            <a:r>
              <a:rPr lang="en-GB" dirty="0">
                <a:sym typeface="Wingdings" panose="05000000000000000000" pitchFamily="2" charset="2"/>
              </a:rPr>
              <a:t>(</a:t>
            </a:r>
            <a:r>
              <a:rPr lang="en-GB" dirty="0" smtClean="0">
                <a:sym typeface="Wingdings" panose="05000000000000000000" pitchFamily="2" charset="2"/>
              </a:rPr>
              <a:t>replay block)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708B-C4BC-4C45-BB3E-756FE620DDA2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5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9677-7DEA-4E9E-BB1C-3BEC5A02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7" y="1463327"/>
            <a:ext cx="5657594" cy="2635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7403" y="4360120"/>
            <a:ext cx="3271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CPU </a:t>
            </a:r>
            <a:r>
              <a:rPr lang="de-DE" dirty="0" err="1" smtClean="0">
                <a:solidFill>
                  <a:srgbClr val="FF0000"/>
                </a:solidFill>
              </a:rPr>
              <a:t>based</a:t>
            </a:r>
            <a:r>
              <a:rPr lang="de-DE" dirty="0" smtClean="0">
                <a:solidFill>
                  <a:srgbClr val="FF0000"/>
                </a:solidFill>
              </a:rPr>
              <a:t> Feedback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C000"/>
                </a:solidFill>
              </a:rPr>
              <a:t>FPGA Feedback </a:t>
            </a:r>
            <a:r>
              <a:rPr lang="de-DE" dirty="0" err="1">
                <a:solidFill>
                  <a:srgbClr val="FFC000"/>
                </a:solidFill>
              </a:rPr>
              <a:t>with</a:t>
            </a:r>
            <a:r>
              <a:rPr lang="de-DE" dirty="0">
                <a:solidFill>
                  <a:srgbClr val="FFC000"/>
                </a:solidFill>
              </a:rPr>
              <a:t> high </a:t>
            </a:r>
            <a:r>
              <a:rPr lang="de-DE" dirty="0" err="1">
                <a:solidFill>
                  <a:srgbClr val="FFC000"/>
                </a:solidFill>
              </a:rPr>
              <a:t>latency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control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parameters</a:t>
            </a:r>
            <a:endParaRPr lang="de-DE" dirty="0">
              <a:solidFill>
                <a:srgbClr val="FFC000"/>
              </a:solidFill>
            </a:endParaRPr>
          </a:p>
          <a:p>
            <a:r>
              <a:rPr lang="de-DE" dirty="0">
                <a:solidFill>
                  <a:schemeClr val="accent5"/>
                </a:solidFill>
              </a:rPr>
              <a:t>FPGA </a:t>
            </a:r>
            <a:r>
              <a:rPr lang="de-DE" dirty="0" err="1">
                <a:solidFill>
                  <a:schemeClr val="accent5"/>
                </a:solidFill>
              </a:rPr>
              <a:t>feedback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with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low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latency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>
                <a:solidFill>
                  <a:schemeClr val="accent5"/>
                </a:solidFill>
              </a:rPr>
              <a:t>control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parameters</a:t>
            </a:r>
            <a:endParaRPr lang="de-DE" dirty="0" smtClean="0">
              <a:solidFill>
                <a:schemeClr val="accent5"/>
              </a:solidFill>
            </a:endParaRPr>
          </a:p>
          <a:p>
            <a:r>
              <a:rPr lang="de-DE" dirty="0" smtClean="0">
                <a:solidFill>
                  <a:schemeClr val="accent5"/>
                </a:solidFill>
              </a:rPr>
              <a:t>U73+, 200 </a:t>
            </a:r>
            <a:r>
              <a:rPr lang="de-DE" dirty="0" err="1" smtClean="0">
                <a:solidFill>
                  <a:schemeClr val="accent5"/>
                </a:solidFill>
              </a:rPr>
              <a:t>MeV</a:t>
            </a:r>
            <a:r>
              <a:rPr lang="de-DE" dirty="0" smtClean="0">
                <a:solidFill>
                  <a:schemeClr val="accent5"/>
                </a:solidFill>
              </a:rPr>
              <a:t>/u , </a:t>
            </a:r>
            <a:r>
              <a:rPr lang="de-DE" dirty="0" smtClean="0">
                <a:solidFill>
                  <a:schemeClr val="accent5"/>
                </a:solidFill>
              </a:rPr>
              <a:t>10.12.23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5113141"/>
            <a:ext cx="302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 Hz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6819079" y="6048429"/>
            <a:ext cx="288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Recent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measurements</a:t>
            </a:r>
            <a:r>
              <a:rPr lang="de-DE" dirty="0" smtClean="0">
                <a:solidFill>
                  <a:srgbClr val="FF0000"/>
                </a:solidFill>
              </a:rPr>
              <a:t> at GSI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44" y="3948111"/>
            <a:ext cx="4326693" cy="2632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683" y="3950997"/>
            <a:ext cx="4661011" cy="2372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32" y="3843097"/>
            <a:ext cx="4547850" cy="27672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0843" y="4312077"/>
            <a:ext cx="3271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Old PRN Exciter (no </a:t>
            </a:r>
            <a:r>
              <a:rPr lang="en-GB" dirty="0" err="1" smtClean="0">
                <a:solidFill>
                  <a:srgbClr val="FF0000"/>
                </a:solidFill>
              </a:rPr>
              <a:t>feedb</a:t>
            </a:r>
            <a:r>
              <a:rPr lang="de-DE" dirty="0" err="1" smtClean="0">
                <a:solidFill>
                  <a:srgbClr val="FF0000"/>
                </a:solidFill>
              </a:rPr>
              <a:t>ack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C000"/>
                </a:solidFill>
              </a:rPr>
              <a:t>CPU Feedback </a:t>
            </a:r>
            <a:r>
              <a:rPr lang="de-DE" dirty="0" err="1" smtClean="0">
                <a:solidFill>
                  <a:srgbClr val="FFC000"/>
                </a:solidFill>
              </a:rPr>
              <a:t>with</a:t>
            </a:r>
            <a:r>
              <a:rPr lang="de-DE" dirty="0" smtClean="0">
                <a:solidFill>
                  <a:srgbClr val="FFC000"/>
                </a:solidFill>
              </a:rPr>
              <a:t> high </a:t>
            </a:r>
            <a:r>
              <a:rPr lang="de-DE" dirty="0" err="1" smtClean="0">
                <a:solidFill>
                  <a:srgbClr val="FFC000"/>
                </a:solidFill>
              </a:rPr>
              <a:t>latency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control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parameters</a:t>
            </a:r>
            <a:endParaRPr lang="de-DE" dirty="0" smtClean="0">
              <a:solidFill>
                <a:srgbClr val="FFC000"/>
              </a:solidFill>
            </a:endParaRPr>
          </a:p>
          <a:p>
            <a:r>
              <a:rPr lang="de-DE" dirty="0" smtClean="0">
                <a:solidFill>
                  <a:schemeClr val="accent5"/>
                </a:solidFill>
              </a:rPr>
              <a:t>FPGA </a:t>
            </a:r>
            <a:r>
              <a:rPr lang="de-DE" dirty="0" err="1" smtClean="0">
                <a:solidFill>
                  <a:schemeClr val="accent5"/>
                </a:solidFill>
              </a:rPr>
              <a:t>feedback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with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low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latency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control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r>
              <a:rPr lang="de-DE" dirty="0" err="1" smtClean="0">
                <a:solidFill>
                  <a:schemeClr val="accent5"/>
                </a:solidFill>
              </a:rPr>
              <a:t>parameters</a:t>
            </a:r>
            <a:endParaRPr lang="de-DE" dirty="0" smtClean="0">
              <a:solidFill>
                <a:schemeClr val="accent5"/>
              </a:solidFill>
            </a:endParaRPr>
          </a:p>
          <a:p>
            <a:r>
              <a:rPr lang="de-DE" dirty="0" smtClean="0">
                <a:solidFill>
                  <a:schemeClr val="accent5"/>
                </a:solidFill>
              </a:rPr>
              <a:t>N7+, 500 </a:t>
            </a:r>
            <a:r>
              <a:rPr lang="de-DE" dirty="0" err="1" smtClean="0">
                <a:solidFill>
                  <a:schemeClr val="accent5"/>
                </a:solidFill>
              </a:rPr>
              <a:t>MeV</a:t>
            </a:r>
            <a:r>
              <a:rPr lang="de-DE" dirty="0" smtClean="0">
                <a:solidFill>
                  <a:schemeClr val="accent5"/>
                </a:solidFill>
              </a:rPr>
              <a:t>/u , </a:t>
            </a:r>
            <a:r>
              <a:rPr lang="de-DE" dirty="0" smtClean="0">
                <a:solidFill>
                  <a:schemeClr val="accent5"/>
                </a:solidFill>
              </a:rPr>
              <a:t>25.11.23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7999" y="1541096"/>
            <a:ext cx="135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Replay block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2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8746" y="2656857"/>
            <a:ext cx="4847069" cy="100584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B9677-7DEA-4E9E-BB1C-3BEC5A02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4" y="1270049"/>
            <a:ext cx="4776255" cy="2224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90361" y="3202510"/>
            <a:ext cx="113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/>
              <a:t>Process</a:t>
            </a:r>
            <a:endParaRPr lang="de-D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35049" y="3953864"/>
                <a:ext cx="11870116" cy="3096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ym typeface="Wingdings" panose="05000000000000000000" pitchFamily="2" charset="2"/>
                  </a:rPr>
                  <a:t>Disturbance </a:t>
                </a:r>
                <a:r>
                  <a:rPr lang="de-DE" b="1" dirty="0" smtClean="0">
                    <a:sym typeface="Wingdings" panose="05000000000000000000" pitchFamily="2" charset="2"/>
                  </a:rPr>
                  <a:t>d(t)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passed</a:t>
                </a:r>
                <a:r>
                  <a:rPr lang="de-DE" dirty="0" smtClean="0">
                    <a:sym typeface="Wingdings" panose="05000000000000000000" pitchFamily="2" charset="2"/>
                  </a:rPr>
                  <a:t>/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produced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by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process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to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the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output</a:t>
                </a:r>
                <a:r>
                  <a:rPr lang="de-DE" dirty="0" smtClean="0">
                    <a:sym typeface="Wingdings" panose="05000000000000000000" pitchFamily="2" charset="2"/>
                  </a:rPr>
                  <a:t>/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spill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b="1" dirty="0" smtClean="0">
                    <a:sym typeface="Wingdings" panose="05000000000000000000" pitchFamily="2" charset="2"/>
                  </a:rPr>
                  <a:t>y(t)</a:t>
                </a:r>
                <a:r>
                  <a:rPr lang="de-DE" dirty="0" smtClean="0">
                    <a:sym typeface="Wingdings" panose="05000000000000000000" pitchFamily="2" charset="2"/>
                  </a:rPr>
                  <a:t>.</a:t>
                </a:r>
                <a:r>
                  <a:rPr lang="de-DE" b="1" dirty="0" smtClean="0">
                    <a:sym typeface="Wingdings" panose="05000000000000000000" pitchFamily="2" charset="2"/>
                  </a:rPr>
                  <a:t> d(t)=y(t) i.e. D(s</a:t>
                </a:r>
                <a:r>
                  <a:rPr lang="de-DE" b="1" dirty="0">
                    <a:sym typeface="Wingdings" panose="05000000000000000000" pitchFamily="2" charset="2"/>
                  </a:rPr>
                  <a:t>)=Y(s) </a:t>
                </a:r>
                <a:r>
                  <a:rPr lang="de-DE" dirty="0" err="1">
                    <a:sym typeface="Wingdings" panose="05000000000000000000" pitchFamily="2" charset="2"/>
                  </a:rPr>
                  <a:t>without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the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feedback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>
                    <a:sym typeface="Wingdings" panose="05000000000000000000" pitchFamily="2" charset="2"/>
                  </a:rPr>
                  <a:t>loop</a:t>
                </a:r>
                <a:r>
                  <a:rPr lang="de-DE" dirty="0">
                    <a:sym typeface="Wingdings" panose="05000000000000000000" pitchFamily="2" charset="2"/>
                  </a:rPr>
                  <a:t>. </a:t>
                </a:r>
              </a:p>
              <a:p>
                <a:endParaRPr lang="de-DE" dirty="0" smtClean="0"/>
              </a:p>
              <a:p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important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transfer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functions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closed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loop</a:t>
                </a:r>
                <a:r>
                  <a:rPr lang="de-DE" dirty="0"/>
                  <a:t>/</a:t>
                </a:r>
                <a:r>
                  <a:rPr lang="de-DE" dirty="0" err="1" smtClean="0"/>
                  <a:t>feedback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relating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disturbace</a:t>
                </a:r>
                <a:r>
                  <a:rPr lang="de-DE" dirty="0" smtClean="0"/>
                  <a:t> and </a:t>
                </a:r>
                <a:r>
                  <a:rPr lang="de-DE" dirty="0" err="1" smtClean="0"/>
                  <a:t>target</a:t>
                </a:r>
                <a:r>
                  <a:rPr lang="de-DE" dirty="0" smtClean="0"/>
                  <a:t> rate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output</a:t>
                </a:r>
                <a:r>
                  <a:rPr lang="de-DE" b="1" dirty="0" smtClean="0"/>
                  <a:t> </a:t>
                </a:r>
              </a:p>
              <a:p>
                <a:r>
                  <a:rPr lang="de-DE" b="1" dirty="0" smtClean="0"/>
                  <a:t>1) </a:t>
                </a:r>
                <a:r>
                  <a:rPr lang="de-DE" b="1" dirty="0" err="1" smtClean="0"/>
                  <a:t>Sensitivity</a:t>
                </a:r>
                <a:r>
                  <a:rPr lang="de-DE" b="1" dirty="0" smtClean="0"/>
                  <a:t> </a:t>
                </a:r>
                <a:r>
                  <a:rPr lang="de-DE" b="1" dirty="0" err="1"/>
                  <a:t>function</a:t>
                </a:r>
                <a:r>
                  <a:rPr lang="de-DE" b="1" dirty="0"/>
                  <a:t> </a:t>
                </a:r>
                <a:r>
                  <a:rPr lang="de-DE" b="1" dirty="0" smtClean="0"/>
                  <a:t>S(s</a:t>
                </a:r>
                <a:r>
                  <a:rPr lang="de-DE" b="1" dirty="0"/>
                  <a:t>)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/>
                          <m:t>Y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b="1" dirty="0"/>
                          <m:t>D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den>
                    </m:f>
                    <m:r>
                      <a:rPr lang="de-D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b="1" dirty="0"/>
                          <m:t>1+</m:t>
                        </m:r>
                        <m:r>
                          <m:rPr>
                            <m:nor/>
                          </m:rPr>
                          <a:rPr lang="de-DE" b="1" dirty="0"/>
                          <m:t>K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  <m:r>
                          <m:rPr>
                            <m:nor/>
                          </m:rPr>
                          <a:rPr lang="de-DE" b="1" dirty="0"/>
                          <m:t>P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den>
                    </m:f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shows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how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disturbance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propagated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or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rejected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feedback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loop</a:t>
                </a:r>
                <a:r>
                  <a:rPr lang="de-DE" dirty="0" smtClean="0">
                    <a:sym typeface="Wingdings" panose="05000000000000000000" pitchFamily="2" charset="2"/>
                  </a:rPr>
                  <a:t>. 6dB </a:t>
                </a:r>
                <a:r>
                  <a:rPr lang="de-DE" dirty="0" smtClean="0">
                    <a:sym typeface="Wingdings" panose="05000000000000000000" pitchFamily="2" charset="2"/>
                  </a:rPr>
                  <a:t>in </a:t>
                </a:r>
                <a:r>
                  <a:rPr lang="de-DE" dirty="0" smtClean="0">
                    <a:sym typeface="Wingdings" panose="05000000000000000000" pitchFamily="2" charset="2"/>
                  </a:rPr>
                  <a:t>a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sensitivity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function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defines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correction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bandwidth</a:t>
                </a:r>
                <a:r>
                  <a:rPr lang="de-DE" dirty="0" smtClean="0">
                    <a:sym typeface="Wingdings" panose="05000000000000000000" pitchFamily="2" charset="2"/>
                  </a:rPr>
                  <a:t>. Spill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spectrum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is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sensitivity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function</a:t>
                </a:r>
                <a:r>
                  <a:rPr lang="de-DE" dirty="0" smtClean="0">
                    <a:sym typeface="Wingdings" panose="05000000000000000000" pitchFamily="2" charset="2"/>
                  </a:rPr>
                  <a:t>! </a:t>
                </a:r>
                <a:endParaRPr lang="de-DE" b="1" dirty="0" smtClean="0"/>
              </a:p>
              <a:p>
                <a:r>
                  <a:rPr lang="de-DE" b="1" dirty="0" smtClean="0"/>
                  <a:t>2) </a:t>
                </a:r>
                <a:r>
                  <a:rPr lang="de-DE" b="1" dirty="0" err="1" smtClean="0"/>
                  <a:t>Complementary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sensitivity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function</a:t>
                </a:r>
                <a:r>
                  <a:rPr lang="de-DE" b="1" dirty="0" smtClean="0"/>
                  <a:t>  C(s</a:t>
                </a:r>
                <a:r>
                  <a:rPr lang="de-DE" b="1" dirty="0"/>
                  <a:t>)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/>
                          <m:t>Y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b="1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den>
                    </m:f>
                    <m:r>
                      <a:rPr lang="de-DE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b="1" dirty="0"/>
                          <m:t>K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  <m:r>
                          <m:rPr>
                            <m:nor/>
                          </m:rPr>
                          <a:rPr lang="de-DE" b="1" dirty="0"/>
                          <m:t>P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b="1" dirty="0"/>
                          <m:t>1+</m:t>
                        </m:r>
                        <m:r>
                          <m:rPr>
                            <m:nor/>
                          </m:rPr>
                          <a:rPr lang="de-DE" b="1" dirty="0"/>
                          <m:t>K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  <m:r>
                          <m:rPr>
                            <m:nor/>
                          </m:rPr>
                          <a:rPr lang="de-DE" b="1" dirty="0"/>
                          <m:t>P</m:t>
                        </m:r>
                        <m:r>
                          <m:rPr>
                            <m:nor/>
                          </m:rPr>
                          <a:rPr lang="de-DE" b="1" dirty="0"/>
                          <m:t>(</m:t>
                        </m:r>
                        <m:r>
                          <m:rPr>
                            <m:nor/>
                          </m:rPr>
                          <a:rPr lang="de-DE" b="1" dirty="0"/>
                          <m:t>s</m:t>
                        </m:r>
                        <m:r>
                          <m:rPr>
                            <m:nor/>
                          </m:rPr>
                          <a:rPr lang="de-DE" b="1" dirty="0"/>
                          <m:t>)</m:t>
                        </m:r>
                      </m:den>
                    </m:f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  </a:t>
                </a:r>
                <a:r>
                  <a:rPr lang="de-DE" dirty="0" err="1">
                    <a:sym typeface="Wingdings" panose="05000000000000000000" pitchFamily="2" charset="2"/>
                  </a:rPr>
                  <a:t>shows</a:t>
                </a:r>
                <a:r>
                  <a:rPr lang="de-DE" dirty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how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quickly</a:t>
                </a:r>
                <a:r>
                  <a:rPr lang="de-DE" dirty="0" smtClean="0">
                    <a:sym typeface="Wingdings" panose="05000000000000000000" pitchFamily="2" charset="2"/>
                  </a:rPr>
                  <a:t>/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faithfully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target</a:t>
                </a:r>
                <a:r>
                  <a:rPr lang="de-DE" dirty="0" smtClean="0">
                    <a:sym typeface="Wingdings" panose="05000000000000000000" pitchFamily="2" charset="2"/>
                  </a:rPr>
                  <a:t> rate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can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followed</a:t>
                </a:r>
                <a:r>
                  <a:rPr lang="de-DE" dirty="0" smtClean="0">
                    <a:sym typeface="Wingdings" panose="05000000000000000000" pitchFamily="2" charset="2"/>
                  </a:rPr>
                  <a:t>/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seen</a:t>
                </a:r>
                <a:r>
                  <a:rPr lang="de-DE" dirty="0" smtClean="0">
                    <a:sym typeface="Wingdings" panose="05000000000000000000" pitchFamily="2" charset="2"/>
                  </a:rPr>
                  <a:t> at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the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output</a:t>
                </a:r>
                <a:r>
                  <a:rPr lang="de-DE" dirty="0" smtClean="0">
                    <a:sym typeface="Wingdings" panose="05000000000000000000" pitchFamily="2" charset="2"/>
                  </a:rPr>
                  <a:t> .      </a:t>
                </a:r>
                <a:r>
                  <a:rPr lang="de-DE" sz="2400" b="1" dirty="0" smtClean="0">
                    <a:sym typeface="Wingdings" panose="05000000000000000000" pitchFamily="2" charset="2"/>
                  </a:rPr>
                  <a:t>S(s</a:t>
                </a:r>
                <a:r>
                  <a:rPr lang="de-DE" sz="2400" b="1" dirty="0">
                    <a:sym typeface="Wingdings" panose="05000000000000000000" pitchFamily="2" charset="2"/>
                  </a:rPr>
                  <a:t>)+C(s) = 1</a:t>
                </a:r>
                <a:endParaRPr lang="de-DE" sz="2400" b="1" dirty="0"/>
              </a:p>
              <a:p>
                <a:endParaRPr lang="de-DE" dirty="0" smtClean="0">
                  <a:sym typeface="Wingdings" panose="05000000000000000000" pitchFamily="2" charset="2"/>
                </a:endParaRPr>
              </a:p>
              <a:p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endParaRPr lang="de-DE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9" y="3953864"/>
                <a:ext cx="11870116" cy="3096489"/>
              </a:xfrm>
              <a:prstGeom prst="rect">
                <a:avLst/>
              </a:prstGeom>
              <a:blipFill>
                <a:blip r:embed="rId3"/>
                <a:stretch>
                  <a:fillRect l="-462" t="-1181" r="-7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580914" y="1556686"/>
            <a:ext cx="143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Controller</a:t>
            </a:r>
            <a:endParaRPr lang="de-D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39" y="1289232"/>
            <a:ext cx="7020267" cy="2205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35372" y="3542094"/>
            <a:ext cx="3714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s</a:t>
            </a:r>
            <a:r>
              <a:rPr lang="de-DE" sz="1200" dirty="0" smtClean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laplace</a:t>
            </a:r>
            <a:r>
              <a:rPr lang="de-DE" sz="1200" dirty="0"/>
              <a:t> variable (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be</a:t>
            </a:r>
            <a:r>
              <a:rPr lang="de-DE" sz="1200" dirty="0"/>
              <a:t> </a:t>
            </a:r>
            <a:r>
              <a:rPr lang="de-DE" sz="1200" dirty="0" err="1"/>
              <a:t>thought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frequency</a:t>
            </a:r>
            <a:r>
              <a:rPr lang="de-DE" sz="1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055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42" y="1191118"/>
            <a:ext cx="5697443" cy="24455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limits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correction</a:t>
            </a:r>
            <a:r>
              <a:rPr lang="de-DE" b="1" dirty="0" smtClean="0"/>
              <a:t> </a:t>
            </a:r>
            <a:r>
              <a:rPr lang="de-DE" b="1" dirty="0" err="1" smtClean="0"/>
              <a:t>bandwidth</a:t>
            </a:r>
            <a:r>
              <a:rPr lang="de-DE" b="1" dirty="0" smtClean="0"/>
              <a:t> ?</a:t>
            </a:r>
          </a:p>
          <a:p>
            <a:r>
              <a:rPr lang="de-DE" b="1" dirty="0"/>
              <a:t>Controller </a:t>
            </a:r>
            <a:r>
              <a:rPr lang="de-DE" b="1" dirty="0" err="1" smtClean="0"/>
              <a:t>delay</a:t>
            </a:r>
            <a:r>
              <a:rPr lang="de-DE" b="1" dirty="0" smtClean="0"/>
              <a:t>/</a:t>
            </a:r>
            <a:r>
              <a:rPr lang="de-DE" b="1" dirty="0" err="1" smtClean="0"/>
              <a:t>latency</a:t>
            </a:r>
            <a:r>
              <a:rPr lang="de-DE" b="1" dirty="0" smtClean="0"/>
              <a:t>  </a:t>
            </a:r>
            <a:r>
              <a:rPr lang="de-DE" dirty="0" smtClean="0"/>
              <a:t>~30 </a:t>
            </a:r>
            <a:r>
              <a:rPr lang="de-DE" dirty="0" err="1" smtClean="0"/>
              <a:t>us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?</a:t>
            </a:r>
          </a:p>
          <a:p>
            <a:r>
              <a:rPr lang="de-DE" b="1" dirty="0" err="1" smtClean="0"/>
              <a:t>Detector</a:t>
            </a:r>
            <a:r>
              <a:rPr lang="de-DE" b="1" dirty="0" smtClean="0"/>
              <a:t> </a:t>
            </a:r>
            <a:r>
              <a:rPr lang="de-DE" b="1" dirty="0" err="1" smtClean="0"/>
              <a:t>delay</a:t>
            </a:r>
            <a:r>
              <a:rPr lang="de-DE" b="1" dirty="0" smtClean="0"/>
              <a:t> </a:t>
            </a:r>
            <a:r>
              <a:rPr lang="de-DE" dirty="0"/>
              <a:t>-- 100 m </a:t>
            </a:r>
            <a:r>
              <a:rPr lang="de-DE" dirty="0" err="1" smtClean="0"/>
              <a:t>transit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septum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+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ns</a:t>
            </a:r>
            <a:r>
              <a:rPr lang="de-DE" dirty="0" smtClean="0"/>
              <a:t> PMT </a:t>
            </a:r>
            <a:r>
              <a:rPr lang="de-DE" dirty="0" err="1" smtClean="0"/>
              <a:t>delay</a:t>
            </a:r>
            <a:r>
              <a:rPr lang="de-DE" dirty="0" smtClean="0"/>
              <a:t> and 200 m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DAQ. </a:t>
            </a:r>
            <a:r>
              <a:rPr lang="de-DE" dirty="0" err="1" smtClean="0"/>
              <a:t>Altogether</a:t>
            </a:r>
            <a:r>
              <a:rPr lang="de-DE" dirty="0" smtClean="0"/>
              <a:t> &lt;  5 </a:t>
            </a:r>
            <a:r>
              <a:rPr lang="de-DE" dirty="0" err="1" smtClean="0"/>
              <a:t>us</a:t>
            </a:r>
            <a:endParaRPr lang="de-DE" dirty="0" smtClean="0"/>
          </a:p>
          <a:p>
            <a:r>
              <a:rPr lang="de-DE" dirty="0" smtClean="0"/>
              <a:t>KO Slow </a:t>
            </a:r>
            <a:r>
              <a:rPr lang="de-DE" dirty="0" err="1" smtClean="0"/>
              <a:t>Extraction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rocess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7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7536" r="6279"/>
          <a:stretch/>
        </p:blipFill>
        <p:spPr>
          <a:xfrm>
            <a:off x="6068292" y="1219075"/>
            <a:ext cx="5982264" cy="4486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842" y="5777450"/>
            <a:ext cx="1180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Modulate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exciter</a:t>
            </a:r>
            <a:r>
              <a:rPr lang="de-DE" dirty="0" smtClean="0"/>
              <a:t> </a:t>
            </a:r>
            <a:r>
              <a:rPr lang="de-DE" dirty="0" smtClean="0"/>
              <a:t>kick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smtClean="0"/>
              <a:t>at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and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oscillation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and </a:t>
            </a:r>
            <a:r>
              <a:rPr lang="de-DE" dirty="0" err="1" smtClean="0"/>
              <a:t>phase</a:t>
            </a:r>
            <a:r>
              <a:rPr lang="de-DE" dirty="0" smtClean="0"/>
              <a:t> w.r.t kick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Should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</a:t>
            </a:r>
            <a:r>
              <a:rPr lang="de-DE" dirty="0" err="1" smtClean="0"/>
              <a:t>rovide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"DC" </a:t>
            </a:r>
            <a:r>
              <a:rPr lang="de-DE" dirty="0" err="1" smtClean="0"/>
              <a:t>gain</a:t>
            </a:r>
            <a:r>
              <a:rPr lang="de-DE" dirty="0" smtClean="0"/>
              <a:t>, </a:t>
            </a:r>
            <a:r>
              <a:rPr lang="de-DE" dirty="0" err="1" smtClean="0"/>
              <a:t>delay</a:t>
            </a:r>
            <a:r>
              <a:rPr lang="de-DE" dirty="0" smtClean="0"/>
              <a:t> and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5830985" y="1510145"/>
            <a:ext cx="6195698" cy="2873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2" t="2" r="1572" b="-2014"/>
          <a:stretch/>
        </p:blipFill>
        <p:spPr>
          <a:xfrm>
            <a:off x="997527" y="3527341"/>
            <a:ext cx="3358791" cy="22500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35562" y="3139071"/>
            <a:ext cx="234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N</a:t>
            </a:r>
            <a:r>
              <a:rPr lang="de-DE" baseline="30000" dirty="0"/>
              <a:t>7+ </a:t>
            </a:r>
            <a:r>
              <a:rPr lang="de-DE" dirty="0"/>
              <a:t>500 </a:t>
            </a:r>
            <a:r>
              <a:rPr lang="de-DE" dirty="0" err="1"/>
              <a:t>MeV</a:t>
            </a:r>
            <a:r>
              <a:rPr lang="de-DE" dirty="0"/>
              <a:t>/u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6175" y="1179944"/>
            <a:ext cx="4966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Spill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2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07" y="1235039"/>
            <a:ext cx="3453871" cy="25904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6" y="1169275"/>
            <a:ext cx="3357783" cy="2518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Simulations</a:t>
            </a:r>
            <a:r>
              <a:rPr lang="de-DE" dirty="0" smtClean="0"/>
              <a:t> of KO </a:t>
            </a:r>
            <a:r>
              <a:rPr lang="de-DE" dirty="0" err="1"/>
              <a:t>f</a:t>
            </a:r>
            <a:r>
              <a:rPr lang="de-DE" dirty="0" err="1" smtClean="0"/>
              <a:t>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84" y="1208967"/>
            <a:ext cx="7338826" cy="1753577"/>
          </a:xfrm>
        </p:spPr>
        <p:txBody>
          <a:bodyPr>
            <a:normAutofit fontScale="85000" lnSpcReduction="10000"/>
          </a:bodyPr>
          <a:lstStyle/>
          <a:p>
            <a:r>
              <a:rPr lang="de-DE" dirty="0" err="1" smtClean="0"/>
              <a:t>Methodology</a:t>
            </a:r>
            <a:r>
              <a:rPr lang="de-DE" dirty="0" smtClean="0"/>
              <a:t> : </a:t>
            </a:r>
            <a:r>
              <a:rPr lang="de-DE" dirty="0" err="1" smtClean="0"/>
              <a:t>Xsuite</a:t>
            </a:r>
            <a:r>
              <a:rPr lang="de-DE" dirty="0" smtClean="0"/>
              <a:t>, </a:t>
            </a:r>
            <a:r>
              <a:rPr lang="de-DE" dirty="0" smtClean="0"/>
              <a:t>0.3 s(320000 </a:t>
            </a:r>
            <a:r>
              <a:rPr lang="de-DE" dirty="0" err="1" smtClean="0"/>
              <a:t>turns</a:t>
            </a:r>
            <a:r>
              <a:rPr lang="de-DE" dirty="0" smtClean="0"/>
              <a:t>), </a:t>
            </a:r>
            <a:r>
              <a:rPr lang="de-DE" dirty="0" smtClean="0"/>
              <a:t>3e5 </a:t>
            </a:r>
            <a:r>
              <a:rPr lang="de-DE" dirty="0" err="1" smtClean="0"/>
              <a:t>particles</a:t>
            </a:r>
            <a:r>
              <a:rPr lang="de-DE" dirty="0"/>
              <a:t> </a:t>
            </a:r>
            <a:r>
              <a:rPr lang="de-DE" dirty="0" smtClean="0"/>
              <a:t>e.g. </a:t>
            </a:r>
            <a:r>
              <a:rPr lang="de-DE" dirty="0" err="1" smtClean="0"/>
              <a:t>target</a:t>
            </a:r>
            <a:r>
              <a:rPr lang="de-DE" dirty="0" smtClean="0"/>
              <a:t> rate 1e6/s,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settings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a N</a:t>
            </a:r>
            <a:r>
              <a:rPr lang="de-DE" baseline="30000" dirty="0" smtClean="0"/>
              <a:t>7+ </a:t>
            </a:r>
            <a:r>
              <a:rPr lang="de-DE" dirty="0"/>
              <a:t>500 </a:t>
            </a:r>
            <a:r>
              <a:rPr lang="de-DE" dirty="0" err="1"/>
              <a:t>MeV</a:t>
            </a:r>
            <a:r>
              <a:rPr lang="de-DE" dirty="0"/>
              <a:t>/u </a:t>
            </a:r>
            <a:r>
              <a:rPr lang="de-DE" dirty="0" err="1" smtClean="0"/>
              <a:t>experiment</a:t>
            </a:r>
            <a:endParaRPr lang="de-DE" dirty="0" smtClean="0"/>
          </a:p>
          <a:p>
            <a:r>
              <a:rPr lang="de-DE" dirty="0" smtClean="0"/>
              <a:t>                          </a:t>
            </a:r>
            <a:r>
              <a:rPr lang="de-DE" dirty="0" smtClean="0"/>
              <a:t>,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emittances</a:t>
            </a:r>
            <a:r>
              <a:rPr lang="de-DE" dirty="0" smtClean="0"/>
              <a:t>, 1 mm-</a:t>
            </a:r>
            <a:r>
              <a:rPr lang="de-DE" dirty="0" err="1" smtClean="0"/>
              <a:t>mrad</a:t>
            </a:r>
            <a:endParaRPr lang="de-DE" dirty="0" smtClean="0"/>
          </a:p>
          <a:p>
            <a:r>
              <a:rPr lang="de-DE" dirty="0" err="1"/>
              <a:t>Excitation</a:t>
            </a:r>
            <a:r>
              <a:rPr lang="de-DE" dirty="0"/>
              <a:t> </a:t>
            </a:r>
            <a:r>
              <a:rPr lang="de-DE" b="1" dirty="0"/>
              <a:t>Noise++ </a:t>
            </a:r>
            <a:r>
              <a:rPr lang="de-DE" dirty="0"/>
              <a:t>(q1=0.325, dq1 = 0.015, q2=0.67, q3=1.671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/>
              <a:t>about</a:t>
            </a:r>
            <a:r>
              <a:rPr lang="de-DE" dirty="0"/>
              <a:t> 40 min </a:t>
            </a:r>
            <a:r>
              <a:rPr lang="de-DE" dirty="0" err="1"/>
              <a:t>using</a:t>
            </a:r>
            <a:r>
              <a:rPr lang="de-DE" dirty="0"/>
              <a:t> 8 GPUs in </a:t>
            </a:r>
            <a:r>
              <a:rPr lang="de-DE" dirty="0" smtClean="0"/>
              <a:t>parallel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8</a:t>
            </a:fld>
            <a:endParaRPr lang="de-D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/>
          <a:stretch/>
        </p:blipFill>
        <p:spPr>
          <a:xfrm>
            <a:off x="359124" y="2964798"/>
            <a:ext cx="5715000" cy="354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01" y="3721890"/>
            <a:ext cx="3437401" cy="27739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00" y="3844913"/>
            <a:ext cx="3489503" cy="23562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6358" y="1688578"/>
                <a:ext cx="1597552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1∗10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58" y="1688578"/>
                <a:ext cx="1597552" cy="533351"/>
              </a:xfrm>
              <a:prstGeom prst="rect">
                <a:avLst/>
              </a:prstGeom>
              <a:blipFill>
                <a:blip r:embed="rId7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50258" y="1216961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Schottky</a:t>
            </a:r>
            <a:endParaRPr lang="de-DE" dirty="0" smtClean="0"/>
          </a:p>
          <a:p>
            <a:r>
              <a:rPr lang="de-DE" dirty="0" err="1" smtClean="0"/>
              <a:t>Spectrum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8330474" y="3943421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Spill</a:t>
            </a:r>
          </a:p>
          <a:p>
            <a:r>
              <a:rPr lang="de-DE" dirty="0" err="1" smtClean="0"/>
              <a:t>Spectrum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9113007" y="1193367"/>
            <a:ext cx="201478" cy="515544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28" y="3079116"/>
            <a:ext cx="5889358" cy="2944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6284" y="2530240"/>
            <a:ext cx="1071993" cy="5838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68306" y="3375759"/>
            <a:ext cx="186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3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A8A5-97B8-4A17-9D14-43B320A7589B}" type="datetime1">
              <a:rPr lang="de-DE" smtClean="0"/>
              <a:t>11.02.2024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 spill feedback                     Rahul Singh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CD94-7F90-469C-8EE4-F833DE771F1A}" type="slidenum">
              <a:rPr lang="de-DE" smtClean="0"/>
              <a:t>9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0" y="4603785"/>
            <a:ext cx="7330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Excitation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modulated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half (150 </a:t>
            </a:r>
            <a:r>
              <a:rPr lang="de-DE" dirty="0" err="1" smtClean="0"/>
              <a:t>ms</a:t>
            </a:r>
            <a:r>
              <a:rPr lang="de-DE" dirty="0" smtClean="0"/>
              <a:t>) 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spill</a:t>
            </a:r>
            <a:r>
              <a:rPr lang="de-DE" dirty="0"/>
              <a:t> (1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~ 0.3 </a:t>
            </a:r>
            <a:r>
              <a:rPr lang="de-DE" dirty="0" err="1"/>
              <a:t>urad</a:t>
            </a:r>
            <a:r>
              <a:rPr lang="de-DE" dirty="0"/>
              <a:t> )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Applied on top of </a:t>
            </a:r>
            <a:r>
              <a:rPr lang="de-DE" dirty="0" err="1" smtClean="0"/>
              <a:t>recorded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curve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Performed</a:t>
            </a:r>
            <a:r>
              <a:rPr lang="de-DE" dirty="0" smtClean="0"/>
              <a:t> at 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frequencies</a:t>
            </a:r>
            <a:r>
              <a:rPr lang="de-DE" dirty="0" smtClean="0"/>
              <a:t> (90 Hz- 5kHz). Magnitude and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in 80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sliding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r>
              <a:rPr lang="de-DE" dirty="0" smtClean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2"/>
          <a:stretch/>
        </p:blipFill>
        <p:spPr>
          <a:xfrm>
            <a:off x="169298" y="1466491"/>
            <a:ext cx="6067425" cy="2878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/>
          <a:stretch/>
        </p:blipFill>
        <p:spPr>
          <a:xfrm>
            <a:off x="6373795" y="1208798"/>
            <a:ext cx="5708073" cy="34711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0546" y="2011330"/>
            <a:ext cx="1302327" cy="4572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2577615" y="1521227"/>
            <a:ext cx="32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80 </a:t>
            </a:r>
            <a:r>
              <a:rPr lang="de-DE" dirty="0" err="1" smtClean="0"/>
              <a:t>ms</a:t>
            </a:r>
            <a:r>
              <a:rPr lang="de-DE" dirty="0" smtClean="0"/>
              <a:t> </a:t>
            </a:r>
            <a:r>
              <a:rPr lang="de-DE" dirty="0" err="1" smtClean="0"/>
              <a:t>sliding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/>
          <a:stretch/>
        </p:blipFill>
        <p:spPr>
          <a:xfrm>
            <a:off x="8785099" y="4918336"/>
            <a:ext cx="3296769" cy="143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6226" y="4918336"/>
            <a:ext cx="19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End of </a:t>
            </a:r>
            <a:r>
              <a:rPr lang="de-DE" dirty="0" err="1" smtClean="0"/>
              <a:t>modulation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8247841" y="3961721"/>
            <a:ext cx="355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Response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spill</a:t>
            </a:r>
            <a:endParaRPr lang="de-DE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1891534" y="3837710"/>
            <a:ext cx="3000" cy="1080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41418" y="1890559"/>
            <a:ext cx="4032377" cy="2984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Template.potx" id="{D522369B-4037-4B74-8CFD-F697181A44FA}" vid="{CB9D300D-D904-4AA1-B41C-91728D4F3F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</Template>
  <TotalTime>0</TotalTime>
  <Words>1565</Words>
  <Application>Microsoft Office PowerPoint</Application>
  <PresentationFormat>Widescreen</PresentationFormat>
  <Paragraphs>185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Knock-out slow extraction spill feedback dynamics at GSI SIS-18</vt:lpstr>
      <vt:lpstr>Motivation of spill feedback at GSI</vt:lpstr>
      <vt:lpstr>Outline</vt:lpstr>
      <vt:lpstr>Slow macrospill feedback using generic transceiver+CPU</vt:lpstr>
      <vt:lpstr>Fast macrospill feedback with RFNoC (FPGA)</vt:lpstr>
      <vt:lpstr>Feedback system characteristics</vt:lpstr>
      <vt:lpstr>Correction bandwidth of the feedback system</vt:lpstr>
      <vt:lpstr>Simulations of KO frequency response</vt:lpstr>
      <vt:lpstr>KO frequency response</vt:lpstr>
      <vt:lpstr>KO frequency response</vt:lpstr>
      <vt:lpstr>KO transfer function</vt:lpstr>
      <vt:lpstr>Comparison : Measurement and simulations</vt:lpstr>
      <vt:lpstr>Spill for different beam momentum spreads</vt:lpstr>
      <vt:lpstr>Appetizer: Spill quality and power supply ripples</vt:lpstr>
      <vt:lpstr>Summary</vt:lpstr>
      <vt:lpstr>Comparison : Effect of delay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Rahul Dr.</dc:creator>
  <cp:lastModifiedBy>Singh, Rahul Dr.</cp:lastModifiedBy>
  <cp:revision>496</cp:revision>
  <cp:lastPrinted>2023-04-25T08:13:19Z</cp:lastPrinted>
  <dcterms:created xsi:type="dcterms:W3CDTF">2022-10-25T19:57:37Z</dcterms:created>
  <dcterms:modified xsi:type="dcterms:W3CDTF">2024-02-12T05:55:03Z</dcterms:modified>
</cp:coreProperties>
</file>