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950" r:id="rId1"/>
    <p:sldMasterId id="2147483981" r:id="rId2"/>
  </p:sldMasterIdLst>
  <p:notesMasterIdLst>
    <p:notesMasterId r:id="rId17"/>
  </p:notesMasterIdLst>
  <p:sldIdLst>
    <p:sldId id="1537" r:id="rId3"/>
    <p:sldId id="1486" r:id="rId4"/>
    <p:sldId id="1473" r:id="rId5"/>
    <p:sldId id="1540" r:id="rId6"/>
    <p:sldId id="1448" r:id="rId7"/>
    <p:sldId id="1543" r:id="rId8"/>
    <p:sldId id="1544" r:id="rId9"/>
    <p:sldId id="1545" r:id="rId10"/>
    <p:sldId id="1546" r:id="rId11"/>
    <p:sldId id="1547" r:id="rId12"/>
    <p:sldId id="1549" r:id="rId13"/>
    <p:sldId id="1548" r:id="rId14"/>
    <p:sldId id="1464" r:id="rId15"/>
    <p:sldId id="1376" r:id="rId16"/>
  </p:sldIdLst>
  <p:sldSz cx="9144000" cy="6858000" type="screen4x3"/>
  <p:notesSz cx="7099300" cy="10234613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15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30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45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60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5755" algn="l" defTabSz="914302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2906" algn="l" defTabSz="914302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057" algn="l" defTabSz="914302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208" algn="l" defTabSz="914302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FF"/>
    <a:srgbClr val="00D05E"/>
    <a:srgbClr val="FF3300"/>
    <a:srgbClr val="000066"/>
    <a:srgbClr val="FFFFCC"/>
    <a:srgbClr val="336699"/>
    <a:srgbClr val="FFFF00"/>
    <a:srgbClr val="000099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中度样式 1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034E78-7F5D-4C2E-B375-FC64B27BC917}" styleName="深色样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深色样式 1 - 强调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主题样式 1 - 强调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FD4443E-F989-4FC4-A0C8-D5A2AF1F390B}" styleName="深色样式 1 - 强调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中度样式 3 - 强调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中度样式 3 - 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中度样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中度样式 3 - 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27F97BB-C833-4FB7-BDE5-3F7075034690}" styleName="主题样式 2 - 强调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中度样式 3 - 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01" autoAdjust="0"/>
    <p:restoredTop sz="77845" autoAdjust="0"/>
  </p:normalViewPr>
  <p:slideViewPr>
    <p:cSldViewPr>
      <p:cViewPr varScale="1">
        <p:scale>
          <a:sx n="66" d="100"/>
          <a:sy n="66" d="100"/>
        </p:scale>
        <p:origin x="1781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8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85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5A73304A-73C2-4514-AB27-450157A2840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038170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15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30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45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60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5755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06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57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08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73304A-73C2-4514-AB27-450157A2840E}" type="slidenum">
              <a:rPr lang="en-US" altLang="zh-CN" smtClean="0"/>
              <a:pPr>
                <a:defRPr/>
              </a:pPr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954302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73304A-73C2-4514-AB27-450157A2840E}" type="slidenum">
              <a:rPr lang="en-US" altLang="zh-CN" smtClean="0"/>
              <a:pPr>
                <a:defRPr/>
              </a:pPr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81272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73304A-73C2-4514-AB27-450157A2840E}" type="slidenum">
              <a:rPr lang="en-US" altLang="zh-CN" smtClean="0"/>
              <a:pPr>
                <a:defRPr/>
              </a:pPr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35889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73304A-73C2-4514-AB27-450157A2840E}" type="slidenum">
              <a:rPr lang="en-US" altLang="zh-CN" smtClean="0"/>
              <a:pPr>
                <a:defRPr/>
              </a:pPr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08479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73304A-73C2-4514-AB27-450157A2840E}" type="slidenum">
              <a:rPr lang="en-US" altLang="zh-CN" smtClean="0"/>
              <a:pPr>
                <a:defRPr/>
              </a:pPr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126114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b="0" dirty="0" smtClean="0">
              <a:solidFill>
                <a:srgbClr val="FFFF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73304A-73C2-4514-AB27-450157A2840E}" type="slidenum">
              <a:rPr lang="en-US" altLang="zh-CN" smtClean="0"/>
              <a:pPr>
                <a:defRPr/>
              </a:pPr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51130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 my talk,</a:t>
            </a:r>
            <a:r>
              <a:rPr lang="en-US" altLang="zh-CN" baseline="0" dirty="0"/>
              <a:t> I will give a brief introduction of HIAF </a:t>
            </a:r>
            <a:r>
              <a:rPr lang="en-US" altLang="zh-CN" baseline="0" dirty="0" smtClean="0"/>
              <a:t>project. </a:t>
            </a:r>
            <a:r>
              <a:rPr lang="en-US" altLang="zh-CN" baseline="0" dirty="0"/>
              <a:t>The major challenges and </a:t>
            </a:r>
            <a:r>
              <a:rPr lang="en-US" altLang="zh-CN" baseline="0" dirty="0" smtClean="0"/>
              <a:t>development of key </a:t>
            </a:r>
            <a:r>
              <a:rPr lang="en-US" altLang="zh-CN" baseline="0" dirty="0"/>
              <a:t>components </a:t>
            </a:r>
            <a:r>
              <a:rPr lang="en-US" altLang="zh-CN" baseline="0" dirty="0" smtClean="0"/>
              <a:t>will be </a:t>
            </a:r>
            <a:r>
              <a:rPr lang="en-US" altLang="zh-CN" baseline="0" dirty="0"/>
              <a:t>reported. And then the status of series production and the schedule in the coming years. </a:t>
            </a:r>
            <a:r>
              <a:rPr lang="en-US" altLang="zh-CN" baseline="0" dirty="0" smtClean="0"/>
              <a:t>Finally </a:t>
            </a:r>
            <a:r>
              <a:rPr lang="en-US" altLang="zh-CN" baseline="0" dirty="0"/>
              <a:t>a short summary </a:t>
            </a:r>
            <a:r>
              <a:rPr lang="en-US" altLang="zh-CN" baseline="0" dirty="0" smtClean="0"/>
              <a:t>will be </a:t>
            </a:r>
            <a:r>
              <a:rPr lang="en-US" altLang="zh-CN" baseline="0" dirty="0"/>
              <a:t>presented.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56811-7EF6-4E5F-84CB-64C2863FD2EA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144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0"/>
              </a:spcAft>
            </a:pPr>
            <a:endParaRPr lang="zh-CN" altLang="zh-CN" sz="900" kern="100" dirty="0" smtClean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73304A-73C2-4514-AB27-450157A2840E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68629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73304A-73C2-4514-AB27-450157A2840E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20989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73304A-73C2-4514-AB27-450157A2840E}" type="slidenum">
              <a:rPr lang="en-US" altLang="zh-CN" smtClean="0"/>
              <a:pPr>
                <a:defRPr/>
              </a:pPr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09355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73304A-73C2-4514-AB27-450157A2840E}" type="slidenum">
              <a:rPr lang="en-US" altLang="zh-CN" smtClean="0"/>
              <a:pPr>
                <a:defRPr/>
              </a:pPr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56764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73304A-73C2-4514-AB27-450157A2840E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82489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b="0" kern="0" dirty="0">
              <a:solidFill>
                <a:srgbClr val="000099"/>
              </a:solidFill>
              <a:latin typeface="Times New Roman" panose="02020603050405020304" pitchFamily="18" charset="0"/>
              <a:ea typeface="楷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73304A-73C2-4514-AB27-450157A2840E}" type="slidenum">
              <a:rPr lang="en-US" altLang="zh-CN" smtClean="0"/>
              <a:pPr>
                <a:defRPr/>
              </a:pPr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19154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73304A-73C2-4514-AB27-450157A2840E}" type="slidenum">
              <a:rPr lang="en-US" altLang="zh-CN" smtClean="0"/>
              <a:pPr>
                <a:defRPr/>
              </a:pPr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94472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886468842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54483742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529738341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285194060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、文本和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3345881230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20734529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标题和图示或组织结构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SmartArt 占位符 2"/>
          <p:cNvSpPr>
            <a:spLocks noGrp="1"/>
          </p:cNvSpPr>
          <p:nvPr>
            <p:ph type="pic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97131749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pitchFamily="2" charset="2"/>
              <a:buNone/>
              <a:defRPr/>
            </a:pPr>
            <a:endParaRPr lang="zh-CN" altLang="en-US" sz="2000" b="1">
              <a:solidFill>
                <a:srgbClr val="000000"/>
              </a:solidFill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pitchFamily="2" charset="2"/>
              <a:buNone/>
              <a:defRPr/>
            </a:pPr>
            <a:endParaRPr lang="zh-CN" altLang="en-US" sz="2000" b="1">
              <a:solidFill>
                <a:srgbClr val="000000"/>
              </a:solidFill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pitchFamily="2" charset="2"/>
              <a:buNone/>
              <a:defRPr/>
            </a:pPr>
            <a:fld id="{0C913308-F349-4B6D-A68A-DD1791B4A57B}" type="slidenum">
              <a:rPr lang="zh-CN" altLang="en-US" sz="2000" b="1" smtClean="0">
                <a:solidFill>
                  <a:srgbClr val="000000"/>
                </a:solidFill>
                <a:ea typeface="宋体"/>
              </a:rPr>
              <a:pPr eaLnBrk="0" hangingPunct="0">
                <a:lnSpc>
                  <a:spcPct val="180000"/>
                </a:lnSpc>
                <a:buClr>
                  <a:prstClr val="white"/>
                </a:buClr>
                <a:buFont typeface="Wingdings" panose="05000000000000000000" pitchFamily="2" charset="2"/>
                <a:buNone/>
                <a:defRPr/>
              </a:pPr>
              <a:t>‹#›</a:t>
            </a:fld>
            <a:endParaRPr lang="zh-CN" altLang="en-US" sz="2000" b="1">
              <a:solidFill>
                <a:srgbClr val="000000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6454908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pitchFamily="2" charset="2"/>
              <a:buNone/>
              <a:defRPr/>
            </a:pPr>
            <a:endParaRPr lang="zh-CN" altLang="en-US" sz="2000" b="1">
              <a:solidFill>
                <a:srgbClr val="000000"/>
              </a:solidFill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pitchFamily="2" charset="2"/>
              <a:buNone/>
              <a:defRPr/>
            </a:pPr>
            <a:endParaRPr lang="zh-CN" altLang="en-US" sz="2000" b="1">
              <a:solidFill>
                <a:srgbClr val="000000"/>
              </a:solidFill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pitchFamily="2" charset="2"/>
              <a:buNone/>
              <a:defRPr/>
            </a:pPr>
            <a:fld id="{0C913308-F349-4B6D-A68A-DD1791B4A57B}" type="slidenum">
              <a:rPr lang="zh-CN" altLang="en-US" sz="2000" b="1" smtClean="0">
                <a:solidFill>
                  <a:srgbClr val="000000"/>
                </a:solidFill>
                <a:ea typeface="宋体"/>
              </a:rPr>
              <a:pPr eaLnBrk="0" hangingPunct="0">
                <a:lnSpc>
                  <a:spcPct val="180000"/>
                </a:lnSpc>
                <a:buClr>
                  <a:prstClr val="white"/>
                </a:buClr>
                <a:buFont typeface="Wingdings" panose="05000000000000000000" pitchFamily="2" charset="2"/>
                <a:buNone/>
                <a:defRPr/>
              </a:pPr>
              <a:t>‹#›</a:t>
            </a:fld>
            <a:endParaRPr lang="zh-CN" altLang="en-US" sz="2000" b="1">
              <a:solidFill>
                <a:srgbClr val="000000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48950867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pitchFamily="2" charset="2"/>
              <a:buNone/>
              <a:defRPr/>
            </a:pPr>
            <a:endParaRPr lang="zh-CN" altLang="en-US" sz="2000" b="1">
              <a:solidFill>
                <a:srgbClr val="000000"/>
              </a:solidFill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pitchFamily="2" charset="2"/>
              <a:buNone/>
              <a:defRPr/>
            </a:pPr>
            <a:endParaRPr lang="zh-CN" altLang="en-US" sz="2000" b="1">
              <a:solidFill>
                <a:srgbClr val="000000"/>
              </a:solidFill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pitchFamily="2" charset="2"/>
              <a:buNone/>
              <a:defRPr/>
            </a:pPr>
            <a:fld id="{0C913308-F349-4B6D-A68A-DD1791B4A57B}" type="slidenum">
              <a:rPr lang="zh-CN" altLang="en-US" sz="2000" b="1" smtClean="0">
                <a:solidFill>
                  <a:srgbClr val="000000"/>
                </a:solidFill>
                <a:ea typeface="宋体"/>
              </a:rPr>
              <a:pPr eaLnBrk="0" hangingPunct="0">
                <a:lnSpc>
                  <a:spcPct val="180000"/>
                </a:lnSpc>
                <a:buClr>
                  <a:prstClr val="white"/>
                </a:buClr>
                <a:buFont typeface="Wingdings" panose="05000000000000000000" pitchFamily="2" charset="2"/>
                <a:buNone/>
                <a:defRPr/>
              </a:pPr>
              <a:t>‹#›</a:t>
            </a:fld>
            <a:endParaRPr lang="zh-CN" altLang="en-US" sz="2000" b="1">
              <a:solidFill>
                <a:srgbClr val="000000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947519693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pitchFamily="2" charset="2"/>
              <a:buNone/>
              <a:defRPr/>
            </a:pPr>
            <a:endParaRPr lang="zh-CN" altLang="en-US" sz="2000" b="1">
              <a:solidFill>
                <a:srgbClr val="000000"/>
              </a:solidFill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pitchFamily="2" charset="2"/>
              <a:buNone/>
              <a:defRPr/>
            </a:pPr>
            <a:endParaRPr lang="zh-CN" altLang="en-US" sz="2000" b="1">
              <a:solidFill>
                <a:srgbClr val="000000"/>
              </a:solidFill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pitchFamily="2" charset="2"/>
              <a:buNone/>
              <a:defRPr/>
            </a:pPr>
            <a:fld id="{0C913308-F349-4B6D-A68A-DD1791B4A57B}" type="slidenum">
              <a:rPr lang="zh-CN" altLang="en-US" sz="2000" b="1" smtClean="0">
                <a:solidFill>
                  <a:srgbClr val="000000"/>
                </a:solidFill>
                <a:ea typeface="宋体"/>
              </a:rPr>
              <a:pPr eaLnBrk="0" hangingPunct="0">
                <a:lnSpc>
                  <a:spcPct val="180000"/>
                </a:lnSpc>
                <a:buClr>
                  <a:prstClr val="white"/>
                </a:buClr>
                <a:buFont typeface="Wingdings" panose="05000000000000000000" pitchFamily="2" charset="2"/>
                <a:buNone/>
                <a:defRPr/>
              </a:pPr>
              <a:t>‹#›</a:t>
            </a:fld>
            <a:endParaRPr lang="zh-CN" altLang="en-US" sz="2000" b="1">
              <a:solidFill>
                <a:srgbClr val="000000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407324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4238483571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pitchFamily="2" charset="2"/>
              <a:buNone/>
              <a:defRPr/>
            </a:pPr>
            <a:endParaRPr lang="zh-CN" altLang="en-US" sz="2000" b="1">
              <a:solidFill>
                <a:srgbClr val="000000"/>
              </a:solidFill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pitchFamily="2" charset="2"/>
              <a:buNone/>
              <a:defRPr/>
            </a:pPr>
            <a:endParaRPr lang="zh-CN" altLang="en-US" sz="2000" b="1">
              <a:solidFill>
                <a:srgbClr val="000000"/>
              </a:solidFill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pitchFamily="2" charset="2"/>
              <a:buNone/>
              <a:defRPr/>
            </a:pPr>
            <a:fld id="{0C913308-F349-4B6D-A68A-DD1791B4A57B}" type="slidenum">
              <a:rPr lang="zh-CN" altLang="en-US" sz="2000" b="1" smtClean="0">
                <a:solidFill>
                  <a:srgbClr val="000000"/>
                </a:solidFill>
                <a:ea typeface="宋体"/>
              </a:rPr>
              <a:pPr eaLnBrk="0" hangingPunct="0">
                <a:lnSpc>
                  <a:spcPct val="180000"/>
                </a:lnSpc>
                <a:buClr>
                  <a:prstClr val="white"/>
                </a:buClr>
                <a:buFont typeface="Wingdings" panose="05000000000000000000" pitchFamily="2" charset="2"/>
                <a:buNone/>
                <a:defRPr/>
              </a:pPr>
              <a:t>‹#›</a:t>
            </a:fld>
            <a:endParaRPr lang="zh-CN" altLang="en-US" sz="2000" b="1">
              <a:solidFill>
                <a:srgbClr val="000000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006414167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pitchFamily="2" charset="2"/>
              <a:buNone/>
              <a:defRPr/>
            </a:pPr>
            <a:endParaRPr lang="zh-CN" altLang="en-US" sz="2000" b="1">
              <a:solidFill>
                <a:srgbClr val="000000"/>
              </a:solidFill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pitchFamily="2" charset="2"/>
              <a:buNone/>
              <a:defRPr/>
            </a:pPr>
            <a:endParaRPr lang="zh-CN" altLang="en-US" sz="2000" b="1">
              <a:solidFill>
                <a:srgbClr val="000000"/>
              </a:solidFill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pitchFamily="2" charset="2"/>
              <a:buNone/>
              <a:defRPr/>
            </a:pPr>
            <a:fld id="{0C913308-F349-4B6D-A68A-DD1791B4A57B}" type="slidenum">
              <a:rPr lang="zh-CN" altLang="en-US" sz="2000" b="1" smtClean="0">
                <a:solidFill>
                  <a:srgbClr val="000000"/>
                </a:solidFill>
                <a:ea typeface="宋体"/>
              </a:rPr>
              <a:pPr eaLnBrk="0" hangingPunct="0">
                <a:lnSpc>
                  <a:spcPct val="180000"/>
                </a:lnSpc>
                <a:buClr>
                  <a:prstClr val="white"/>
                </a:buClr>
                <a:buFont typeface="Wingdings" panose="05000000000000000000" pitchFamily="2" charset="2"/>
                <a:buNone/>
                <a:defRPr/>
              </a:pPr>
              <a:t>‹#›</a:t>
            </a:fld>
            <a:endParaRPr lang="zh-CN" altLang="en-US" sz="2000" b="1">
              <a:solidFill>
                <a:srgbClr val="000000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650854707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pitchFamily="2" charset="2"/>
              <a:buNone/>
              <a:defRPr/>
            </a:pPr>
            <a:endParaRPr lang="zh-CN" altLang="en-US" sz="2000" b="1">
              <a:solidFill>
                <a:srgbClr val="000000"/>
              </a:solidFill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pitchFamily="2" charset="2"/>
              <a:buNone/>
              <a:defRPr/>
            </a:pPr>
            <a:endParaRPr lang="zh-CN" altLang="en-US" sz="2000" b="1">
              <a:solidFill>
                <a:srgbClr val="000000"/>
              </a:solidFill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pitchFamily="2" charset="2"/>
              <a:buNone/>
              <a:defRPr/>
            </a:pPr>
            <a:fld id="{0C913308-F349-4B6D-A68A-DD1791B4A57B}" type="slidenum">
              <a:rPr lang="zh-CN" altLang="en-US" sz="2000" b="1" smtClean="0">
                <a:solidFill>
                  <a:srgbClr val="000000"/>
                </a:solidFill>
                <a:ea typeface="宋体"/>
              </a:rPr>
              <a:pPr eaLnBrk="0" hangingPunct="0">
                <a:lnSpc>
                  <a:spcPct val="180000"/>
                </a:lnSpc>
                <a:buClr>
                  <a:prstClr val="white"/>
                </a:buClr>
                <a:buFont typeface="Wingdings" panose="05000000000000000000" pitchFamily="2" charset="2"/>
                <a:buNone/>
                <a:defRPr/>
              </a:pPr>
              <a:t>‹#›</a:t>
            </a:fld>
            <a:endParaRPr lang="zh-CN" altLang="en-US" sz="2000" b="1">
              <a:solidFill>
                <a:srgbClr val="000000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766716728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pitchFamily="2" charset="2"/>
              <a:buNone/>
              <a:defRPr/>
            </a:pPr>
            <a:endParaRPr lang="zh-CN" altLang="en-US" sz="2000" b="1">
              <a:solidFill>
                <a:srgbClr val="000000"/>
              </a:solidFill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pitchFamily="2" charset="2"/>
              <a:buNone/>
              <a:defRPr/>
            </a:pPr>
            <a:endParaRPr lang="zh-CN" altLang="en-US" sz="2000" b="1">
              <a:solidFill>
                <a:srgbClr val="000000"/>
              </a:solidFill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pitchFamily="2" charset="2"/>
              <a:buNone/>
              <a:defRPr/>
            </a:pPr>
            <a:fld id="{0C913308-F349-4B6D-A68A-DD1791B4A57B}" type="slidenum">
              <a:rPr lang="zh-CN" altLang="en-US" sz="2000" b="1" smtClean="0">
                <a:solidFill>
                  <a:srgbClr val="000000"/>
                </a:solidFill>
                <a:ea typeface="宋体"/>
              </a:rPr>
              <a:pPr eaLnBrk="0" hangingPunct="0">
                <a:lnSpc>
                  <a:spcPct val="180000"/>
                </a:lnSpc>
                <a:buClr>
                  <a:prstClr val="white"/>
                </a:buClr>
                <a:buFont typeface="Wingdings" panose="05000000000000000000" pitchFamily="2" charset="2"/>
                <a:buNone/>
                <a:defRPr/>
              </a:pPr>
              <a:t>‹#›</a:t>
            </a:fld>
            <a:endParaRPr lang="zh-CN" altLang="en-US" sz="2000" b="1">
              <a:solidFill>
                <a:srgbClr val="000000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434304242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pitchFamily="2" charset="2"/>
              <a:buNone/>
              <a:defRPr/>
            </a:pPr>
            <a:endParaRPr lang="zh-CN" altLang="en-US" sz="2000" b="1">
              <a:solidFill>
                <a:srgbClr val="000000"/>
              </a:solidFill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pitchFamily="2" charset="2"/>
              <a:buNone/>
              <a:defRPr/>
            </a:pPr>
            <a:endParaRPr lang="zh-CN" altLang="en-US" sz="2000" b="1">
              <a:solidFill>
                <a:srgbClr val="000000"/>
              </a:solidFill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pitchFamily="2" charset="2"/>
              <a:buNone/>
              <a:defRPr/>
            </a:pPr>
            <a:fld id="{0C913308-F349-4B6D-A68A-DD1791B4A57B}" type="slidenum">
              <a:rPr lang="zh-CN" altLang="en-US" sz="2000" b="1" smtClean="0">
                <a:solidFill>
                  <a:srgbClr val="000000"/>
                </a:solidFill>
                <a:ea typeface="宋体"/>
              </a:rPr>
              <a:pPr eaLnBrk="0" hangingPunct="0">
                <a:lnSpc>
                  <a:spcPct val="180000"/>
                </a:lnSpc>
                <a:buClr>
                  <a:prstClr val="white"/>
                </a:buClr>
                <a:buFont typeface="Wingdings" panose="05000000000000000000" pitchFamily="2" charset="2"/>
                <a:buNone/>
                <a:defRPr/>
              </a:pPr>
              <a:t>‹#›</a:t>
            </a:fld>
            <a:endParaRPr lang="zh-CN" altLang="en-US" sz="2000" b="1">
              <a:solidFill>
                <a:srgbClr val="000000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691108187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pitchFamily="2" charset="2"/>
              <a:buNone/>
              <a:defRPr/>
            </a:pPr>
            <a:endParaRPr lang="zh-CN" altLang="en-US" sz="2000" b="1">
              <a:solidFill>
                <a:srgbClr val="000000"/>
              </a:solidFill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pitchFamily="2" charset="2"/>
              <a:buNone/>
              <a:defRPr/>
            </a:pPr>
            <a:endParaRPr lang="zh-CN" altLang="en-US" sz="2000" b="1">
              <a:solidFill>
                <a:srgbClr val="000000"/>
              </a:solidFill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pitchFamily="2" charset="2"/>
              <a:buNone/>
              <a:defRPr/>
            </a:pPr>
            <a:fld id="{0C913308-F349-4B6D-A68A-DD1791B4A57B}" type="slidenum">
              <a:rPr lang="zh-CN" altLang="en-US" sz="2000" b="1" smtClean="0">
                <a:solidFill>
                  <a:srgbClr val="000000"/>
                </a:solidFill>
                <a:ea typeface="宋体"/>
              </a:rPr>
              <a:pPr eaLnBrk="0" hangingPunct="0">
                <a:lnSpc>
                  <a:spcPct val="180000"/>
                </a:lnSpc>
                <a:buClr>
                  <a:prstClr val="white"/>
                </a:buClr>
                <a:buFont typeface="Wingdings" panose="05000000000000000000" pitchFamily="2" charset="2"/>
                <a:buNone/>
                <a:defRPr/>
              </a:pPr>
              <a:t>‹#›</a:t>
            </a:fld>
            <a:endParaRPr lang="zh-CN" altLang="en-US" sz="2000" b="1">
              <a:solidFill>
                <a:srgbClr val="000000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84112408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pitchFamily="2" charset="2"/>
              <a:buNone/>
              <a:defRPr/>
            </a:pPr>
            <a:endParaRPr lang="zh-CN" altLang="en-US" sz="2000" b="1">
              <a:solidFill>
                <a:srgbClr val="000000"/>
              </a:solidFill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pitchFamily="2" charset="2"/>
              <a:buNone/>
              <a:defRPr/>
            </a:pPr>
            <a:endParaRPr lang="zh-CN" altLang="en-US" sz="2000" b="1">
              <a:solidFill>
                <a:srgbClr val="000000"/>
              </a:solidFill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pitchFamily="2" charset="2"/>
              <a:buNone/>
              <a:defRPr/>
            </a:pPr>
            <a:fld id="{0C913308-F349-4B6D-A68A-DD1791B4A57B}" type="slidenum">
              <a:rPr lang="zh-CN" altLang="en-US" sz="2000" b="1" smtClean="0">
                <a:solidFill>
                  <a:srgbClr val="000000"/>
                </a:solidFill>
                <a:ea typeface="宋体"/>
              </a:rPr>
              <a:pPr eaLnBrk="0" hangingPunct="0">
                <a:lnSpc>
                  <a:spcPct val="180000"/>
                </a:lnSpc>
                <a:buClr>
                  <a:prstClr val="white"/>
                </a:buClr>
                <a:buFont typeface="Wingdings" panose="05000000000000000000" pitchFamily="2" charset="2"/>
                <a:buNone/>
                <a:defRPr/>
              </a:pPr>
              <a:t>‹#›</a:t>
            </a:fld>
            <a:endParaRPr lang="zh-CN" altLang="en-US" sz="2000" b="1">
              <a:solidFill>
                <a:srgbClr val="000000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997656467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pitchFamily="2" charset="2"/>
              <a:buNone/>
              <a:defRPr/>
            </a:pPr>
            <a:endParaRPr lang="zh-CN" altLang="en-US" sz="2000" b="1">
              <a:solidFill>
                <a:srgbClr val="000000"/>
              </a:solidFill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pitchFamily="2" charset="2"/>
              <a:buNone/>
              <a:defRPr/>
            </a:pPr>
            <a:endParaRPr lang="zh-CN" altLang="en-US" sz="2000" b="1">
              <a:solidFill>
                <a:srgbClr val="000000"/>
              </a:solidFill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pitchFamily="2" charset="2"/>
              <a:buNone/>
              <a:defRPr/>
            </a:pPr>
            <a:fld id="{0C913308-F349-4B6D-A68A-DD1791B4A57B}" type="slidenum">
              <a:rPr lang="zh-CN" altLang="en-US" sz="2000" b="1" smtClean="0">
                <a:solidFill>
                  <a:srgbClr val="000000"/>
                </a:solidFill>
                <a:ea typeface="宋体"/>
              </a:rPr>
              <a:pPr eaLnBrk="0" hangingPunct="0">
                <a:lnSpc>
                  <a:spcPct val="180000"/>
                </a:lnSpc>
                <a:buClr>
                  <a:prstClr val="white"/>
                </a:buClr>
                <a:buFont typeface="Wingdings" panose="05000000000000000000" pitchFamily="2" charset="2"/>
                <a:buNone/>
                <a:defRPr/>
              </a:pPr>
              <a:t>‹#›</a:t>
            </a:fld>
            <a:endParaRPr lang="zh-CN" altLang="en-US" sz="2000" b="1">
              <a:solidFill>
                <a:srgbClr val="000000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8170748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pitchFamily="2" charset="2"/>
              <a:buNone/>
              <a:defRPr/>
            </a:pPr>
            <a:endParaRPr lang="zh-CN" altLang="en-US" sz="2000" b="1">
              <a:solidFill>
                <a:srgbClr val="000000"/>
              </a:solidFill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pitchFamily="2" charset="2"/>
              <a:buNone/>
              <a:defRPr/>
            </a:pPr>
            <a:endParaRPr lang="zh-CN" altLang="en-US" sz="2000" b="1">
              <a:solidFill>
                <a:srgbClr val="000000"/>
              </a:solidFill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pitchFamily="2" charset="2"/>
              <a:buNone/>
              <a:defRPr/>
            </a:pPr>
            <a:fld id="{0C913308-F349-4B6D-A68A-DD1791B4A57B}" type="slidenum">
              <a:rPr lang="zh-CN" altLang="en-US" sz="2000" b="1" smtClean="0">
                <a:solidFill>
                  <a:srgbClr val="000000"/>
                </a:solidFill>
                <a:ea typeface="宋体"/>
              </a:rPr>
              <a:pPr eaLnBrk="0" hangingPunct="0">
                <a:lnSpc>
                  <a:spcPct val="180000"/>
                </a:lnSpc>
                <a:buClr>
                  <a:prstClr val="white"/>
                </a:buClr>
                <a:buFont typeface="Wingdings" panose="05000000000000000000" pitchFamily="2" charset="2"/>
                <a:buNone/>
                <a:defRPr/>
              </a:pPr>
              <a:t>‹#›</a:t>
            </a:fld>
            <a:endParaRPr lang="zh-CN" altLang="en-US" sz="2000" b="1">
              <a:solidFill>
                <a:srgbClr val="000000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893330006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pitchFamily="2" charset="2"/>
              <a:buNone/>
              <a:defRPr/>
            </a:pPr>
            <a:endParaRPr lang="zh-CN" altLang="en-US" sz="2000" b="1">
              <a:solidFill>
                <a:srgbClr val="000000"/>
              </a:solidFill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pitchFamily="2" charset="2"/>
              <a:buNone/>
              <a:defRPr/>
            </a:pPr>
            <a:endParaRPr lang="zh-CN" altLang="en-US" sz="2000" b="1">
              <a:solidFill>
                <a:srgbClr val="000000"/>
              </a:solidFill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pitchFamily="2" charset="2"/>
              <a:buNone/>
              <a:defRPr/>
            </a:pPr>
            <a:fld id="{0C913308-F349-4B6D-A68A-DD1791B4A57B}" type="slidenum">
              <a:rPr lang="zh-CN" altLang="en-US" sz="2000" b="1" smtClean="0">
                <a:solidFill>
                  <a:srgbClr val="000000"/>
                </a:solidFill>
                <a:ea typeface="宋体"/>
              </a:rPr>
              <a:pPr eaLnBrk="0" hangingPunct="0">
                <a:lnSpc>
                  <a:spcPct val="180000"/>
                </a:lnSpc>
                <a:buClr>
                  <a:prstClr val="white"/>
                </a:buClr>
                <a:buFont typeface="Wingdings" panose="05000000000000000000" pitchFamily="2" charset="2"/>
                <a:buNone/>
                <a:defRPr/>
              </a:pPr>
              <a:t>‹#›</a:t>
            </a:fld>
            <a:endParaRPr lang="zh-CN" altLang="en-US" sz="2000" b="1">
              <a:solidFill>
                <a:srgbClr val="000000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779039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40874912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169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8510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3557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4401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914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2758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8079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3019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2309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006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171064345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681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602281303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7507780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 bwMode="auto">
          <a:xfrm>
            <a:off x="0" y="666206"/>
            <a:ext cx="9144000" cy="32657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charset="0"/>
              <a:buNone/>
              <a:defRPr/>
            </a:pPr>
            <a:endParaRPr lang="zh-CN" altLang="en-US" sz="2000" b="1">
              <a:solidFill>
                <a:srgbClr val="000000"/>
              </a:solidFill>
              <a:ea typeface="楷体_GB2312" charset="0"/>
              <a:cs typeface="Arial" panose="020B0604020202020204" pitchFamily="34" charset="0"/>
            </a:endParaRP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-9525" y="725399"/>
            <a:ext cx="9153525" cy="0"/>
          </a:xfrm>
          <a:prstGeom prst="line">
            <a:avLst/>
          </a:prstGeom>
          <a:ln w="76200" cmpd="thinThick">
            <a:gradFill flip="none" rotWithShape="1">
              <a:gsLst>
                <a:gs pos="0">
                  <a:srgbClr val="92D050"/>
                </a:gs>
                <a:gs pos="67000">
                  <a:srgbClr val="9DACE3"/>
                </a:gs>
                <a:gs pos="36000">
                  <a:schemeClr val="accent4">
                    <a:lumMod val="40000"/>
                    <a:lumOff val="60000"/>
                  </a:schemeClr>
                </a:gs>
                <a:gs pos="100000">
                  <a:srgbClr val="0066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005225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 bwMode="auto">
          <a:xfrm>
            <a:off x="0" y="692330"/>
            <a:ext cx="9144000" cy="52251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charset="0"/>
              <a:buNone/>
              <a:defRPr/>
            </a:pPr>
            <a:endParaRPr lang="zh-CN" altLang="en-US" sz="2000" b="1">
              <a:solidFill>
                <a:srgbClr val="000000"/>
              </a:solidFill>
              <a:ea typeface="楷体_GB2312" charset="0"/>
              <a:cs typeface="Arial" panose="020B0604020202020204" pitchFamily="34" charset="0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-9525" y="725399"/>
            <a:ext cx="9153525" cy="0"/>
          </a:xfrm>
          <a:prstGeom prst="line">
            <a:avLst/>
          </a:prstGeom>
          <a:ln w="76200" cmpd="thinThick">
            <a:gradFill flip="none" rotWithShape="1">
              <a:gsLst>
                <a:gs pos="0">
                  <a:srgbClr val="92D050"/>
                </a:gs>
                <a:gs pos="67000">
                  <a:srgbClr val="9DACE3"/>
                </a:gs>
                <a:gs pos="36000">
                  <a:schemeClr val="accent4">
                    <a:lumMod val="40000"/>
                    <a:lumOff val="60000"/>
                  </a:schemeClr>
                </a:gs>
                <a:gs pos="100000">
                  <a:srgbClr val="0066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025995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0717896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tif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图片1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2" b="49232"/>
          <a:stretch>
            <a:fillRect/>
          </a:stretch>
        </p:blipFill>
        <p:spPr bwMode="auto">
          <a:xfrm>
            <a:off x="0" y="0"/>
            <a:ext cx="91392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灯片编号占位符 5"/>
          <p:cNvSpPr txBox="1"/>
          <p:nvPr/>
        </p:nvSpPr>
        <p:spPr>
          <a:xfrm>
            <a:off x="6448303" y="65069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0B89055-BC80-42E0-9937-489345FD9F9C}" type="slidenum">
              <a:rPr lang="zh-CN" altLang="en-US" sz="2400" b="1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 b="1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44090" y="41928"/>
            <a:ext cx="1212549" cy="56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直接连接符 5"/>
          <p:cNvCxnSpPr/>
          <p:nvPr/>
        </p:nvCxnSpPr>
        <p:spPr>
          <a:xfrm>
            <a:off x="-17838" y="725399"/>
            <a:ext cx="9153525" cy="0"/>
          </a:xfrm>
          <a:prstGeom prst="line">
            <a:avLst/>
          </a:prstGeom>
          <a:ln w="76200" cmpd="thinThick">
            <a:gradFill flip="none" rotWithShape="1">
              <a:gsLst>
                <a:gs pos="0">
                  <a:srgbClr val="92D050"/>
                </a:gs>
                <a:gs pos="67000">
                  <a:srgbClr val="9DACE3"/>
                </a:gs>
                <a:gs pos="36000">
                  <a:schemeClr val="accent4">
                    <a:lumMod val="40000"/>
                    <a:lumOff val="60000"/>
                  </a:schemeClr>
                </a:gs>
                <a:gs pos="100000">
                  <a:srgbClr val="0066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40111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  <p:sldLayoutId id="2147483963" r:id="rId13"/>
    <p:sldLayoutId id="2147483964" r:id="rId14"/>
    <p:sldLayoutId id="2147483965" r:id="rId15"/>
    <p:sldLayoutId id="2147483966" r:id="rId16"/>
    <p:sldLayoutId id="2147483968" r:id="rId17"/>
    <p:sldLayoutId id="2147483969" r:id="rId18"/>
    <p:sldLayoutId id="2147483970" r:id="rId19"/>
    <p:sldLayoutId id="2147483971" r:id="rId20"/>
    <p:sldLayoutId id="2147483972" r:id="rId21"/>
    <p:sldLayoutId id="2147483973" r:id="rId22"/>
    <p:sldLayoutId id="2147483974" r:id="rId23"/>
    <p:sldLayoutId id="2147483975" r:id="rId24"/>
    <p:sldLayoutId id="2147483976" r:id="rId25"/>
    <p:sldLayoutId id="2147483977" r:id="rId26"/>
    <p:sldLayoutId id="2147483978" r:id="rId27"/>
    <p:sldLayoutId id="2147483979" r:id="rId28"/>
    <p:sldLayoutId id="2147483980" r:id="rId29"/>
  </p:sldLayoutIdLst>
  <p:transition spd="med">
    <p:fade/>
  </p:transition>
  <p:hf hdr="0" ft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kumimoji="1" sz="2800" b="1">
          <a:solidFill>
            <a:srgbClr val="0070C0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5pPr>
      <a:lvl6pPr marL="4572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190500" indent="-190500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宋体" panose="02010600030101010101" pitchFamily="2" charset="-122"/>
        </a:defRPr>
      </a:lvl1pPr>
      <a:lvl2pPr marL="381000" indent="-189230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kumimoji="1" sz="2800">
          <a:solidFill>
            <a:schemeClr val="tx1"/>
          </a:solidFill>
          <a:latin typeface="+mn-lt"/>
          <a:ea typeface="+mn-ea"/>
        </a:defRPr>
      </a:lvl2pPr>
      <a:lvl3pPr marL="561975" indent="-179705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kumimoji="1" sz="1600">
          <a:solidFill>
            <a:schemeClr val="tx1"/>
          </a:solidFill>
          <a:latin typeface="+mn-lt"/>
          <a:ea typeface="+mn-ea"/>
        </a:defRPr>
      </a:lvl3pPr>
      <a:lvl4pPr marL="768350" indent="-205105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kumimoji="1" sz="1600">
          <a:solidFill>
            <a:schemeClr val="tx1"/>
          </a:solidFill>
          <a:latin typeface="+mn-lt"/>
          <a:ea typeface="+mn-ea"/>
        </a:defRPr>
      </a:lvl4pPr>
      <a:lvl5pPr marL="10509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15081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anose="05000000000000000000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19653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anose="05000000000000000000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24225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anose="05000000000000000000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28797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anose="05000000000000000000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2/11/2024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8607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7.wdp"/><Relationship Id="rId3" Type="http://schemas.openxmlformats.org/officeDocument/2006/relationships/image" Target="../media/image30.png"/><Relationship Id="rId7" Type="http://schemas.microsoft.com/office/2007/relationships/hdphoto" Target="../media/hdphoto4.wdp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microsoft.com/office/2007/relationships/hdphoto" Target="../media/hdphoto6.wdp"/><Relationship Id="rId5" Type="http://schemas.openxmlformats.org/officeDocument/2006/relationships/image" Target="../media/image31.jpeg"/><Relationship Id="rId10" Type="http://schemas.openxmlformats.org/officeDocument/2006/relationships/image" Target="../media/image34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zhengyj\Desktop\2021-02-07_150731.jpg">
            <a:extLst>
              <a:ext uri="{FF2B5EF4-FFF2-40B4-BE49-F238E27FC236}">
                <a16:creationId xmlns:a16="http://schemas.microsoft.com/office/drawing/2014/main" xmlns="" id="{4AED74F4-B485-4272-A5BC-9C7AB1CDE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4000"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" y="1675632"/>
            <a:ext cx="9072000" cy="5065736"/>
          </a:xfrm>
          <a:prstGeom prst="rect">
            <a:avLst/>
          </a:prstGeom>
          <a:gradFill>
            <a:gsLst>
              <a:gs pos="0">
                <a:srgbClr val="1F497D"/>
              </a:gs>
              <a:gs pos="80000">
                <a:srgbClr val="4BACC6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4BACC6"/>
              </a:gs>
            </a:gsLst>
            <a:lin ang="16200000" scaled="0"/>
          </a:gradFill>
          <a:ln>
            <a:noFill/>
          </a:ln>
        </p:spPr>
      </p:pic>
      <p:pic>
        <p:nvPicPr>
          <p:cNvPr id="4" name="Picture 2" descr="C:\yangjch-work\HIAF\HIAF-logo\QQ图片20150926163159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9606" y="38337"/>
            <a:ext cx="1444394" cy="685652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40964" y="1772816"/>
            <a:ext cx="7862072" cy="646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02336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ln w="3175" cmpd="sng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(</a:t>
            </a:r>
            <a:r>
              <a:rPr lang="en-US" altLang="zh-CN" sz="2400" b="1" dirty="0">
                <a:ln w="3175" cmpd="sng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H</a:t>
            </a:r>
            <a:r>
              <a:rPr lang="en-US" altLang="zh-CN" sz="2400" b="1" dirty="0">
                <a:ln w="3175" cmpd="sng">
                  <a:noFill/>
                  <a:prstDash val="solid"/>
                </a:ln>
                <a:solidFill>
                  <a:srgbClr val="000066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igh</a:t>
            </a:r>
            <a:r>
              <a:rPr lang="en-US" altLang="zh-CN" sz="2400" b="1" dirty="0">
                <a:ln w="3175" cmpd="sng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-I</a:t>
            </a:r>
            <a:r>
              <a:rPr lang="en-US" altLang="zh-CN" sz="2400" b="1" dirty="0">
                <a:ln w="3175" cmpd="sng">
                  <a:noFill/>
                  <a:prstDash val="solid"/>
                </a:ln>
                <a:solidFill>
                  <a:srgbClr val="000066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ntensity heavy ion </a:t>
            </a:r>
            <a:r>
              <a:rPr lang="en-US" altLang="zh-CN" sz="2400" b="1" dirty="0">
                <a:ln w="3175" cmpd="sng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A</a:t>
            </a:r>
            <a:r>
              <a:rPr lang="en-US" altLang="zh-CN" sz="2400" b="1" dirty="0">
                <a:ln w="3175" cmpd="sng">
                  <a:noFill/>
                  <a:prstDash val="solid"/>
                </a:ln>
                <a:solidFill>
                  <a:srgbClr val="000066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ccelerator </a:t>
            </a:r>
            <a:r>
              <a:rPr lang="en-US" altLang="zh-CN" sz="2400" b="1" dirty="0">
                <a:ln w="3175" cmpd="sng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F</a:t>
            </a:r>
            <a:r>
              <a:rPr lang="en-US" altLang="zh-CN" sz="2400" b="1" dirty="0">
                <a:ln w="3175" cmpd="sng">
                  <a:noFill/>
                  <a:prstDash val="solid"/>
                </a:ln>
                <a:solidFill>
                  <a:srgbClr val="000066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acility)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1610226" y="3645024"/>
            <a:ext cx="6281690" cy="571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8373" tIns="39187" rIns="78373" bIns="39187">
            <a:spAutoFit/>
          </a:bodyPr>
          <a:lstStyle/>
          <a:p>
            <a:pPr algn="ctr" defTabSz="784225">
              <a:spcBef>
                <a:spcPts val="0"/>
              </a:spcBef>
            </a:pPr>
            <a:r>
              <a:rPr kumimoji="1" lang="en-US" altLang="zh-CN" sz="3200" b="1" dirty="0" err="1">
                <a:solidFill>
                  <a:srgbClr val="000066"/>
                </a:solidFill>
                <a:cs typeface="Arial" panose="020B0604020202020204" pitchFamily="34" charset="0"/>
              </a:rPr>
              <a:t>Guodong</a:t>
            </a:r>
            <a:r>
              <a:rPr kumimoji="1" lang="en-US" altLang="zh-CN" sz="3200" b="1" dirty="0">
                <a:solidFill>
                  <a:srgbClr val="000066"/>
                </a:solidFill>
                <a:cs typeface="Arial" panose="020B0604020202020204" pitchFamily="34" charset="0"/>
              </a:rPr>
              <a:t> Shen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2071399" y="4348681"/>
            <a:ext cx="5453272" cy="44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8373" tIns="39187" rIns="78373" bIns="39187">
            <a:spAutoFit/>
          </a:bodyPr>
          <a:lstStyle/>
          <a:p>
            <a:pPr algn="ctr" defTabSz="784225">
              <a:spcBef>
                <a:spcPts val="0"/>
              </a:spcBef>
            </a:pPr>
            <a:r>
              <a:rPr kumimoji="1" lang="en-US" altLang="zh-CN" sz="2400" dirty="0">
                <a:solidFill>
                  <a:srgbClr val="002060"/>
                </a:solidFill>
                <a:cs typeface="Arial" panose="020B0604020202020204" pitchFamily="34" charset="0"/>
              </a:rPr>
              <a:t>On behalf of HIAF Design Group 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380376" y="5393032"/>
            <a:ext cx="4741390" cy="880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8373" tIns="39187" rIns="78373" bIns="39187">
            <a:spAutoFit/>
          </a:bodyPr>
          <a:lstStyle/>
          <a:p>
            <a:pPr algn="ctr" defTabSz="784225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2000" b="1" dirty="0">
                <a:solidFill>
                  <a:srgbClr val="002060"/>
                </a:solidFill>
                <a:cs typeface="Arial" panose="020B0604020202020204" pitchFamily="34" charset="0"/>
              </a:rPr>
              <a:t>Institute of Modern Physics (IMP)  </a:t>
            </a:r>
          </a:p>
          <a:p>
            <a:pPr algn="ctr" defTabSz="784225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2000" b="1" dirty="0">
                <a:solidFill>
                  <a:srgbClr val="002060"/>
                </a:solidFill>
                <a:cs typeface="Arial" panose="020B0604020202020204" pitchFamily="34" charset="0"/>
              </a:rPr>
              <a:t>Chinese Academy of Sciences (CAS</a:t>
            </a:r>
            <a:r>
              <a:rPr kumimoji="1" lang="en-US" altLang="zh-CN" sz="2400" b="1" dirty="0">
                <a:solidFill>
                  <a:srgbClr val="002060"/>
                </a:solidFill>
                <a:cs typeface="Arial" panose="020B0604020202020204" pitchFamily="34" charset="0"/>
              </a:rPr>
              <a:t>) 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7074968" y="6268834"/>
            <a:ext cx="1796546" cy="386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8373" tIns="39187" rIns="78373" bIns="39187">
            <a:spAutoFit/>
          </a:bodyPr>
          <a:lstStyle/>
          <a:p>
            <a:pPr algn="ctr" defTabSz="784225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6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solidFill>
                  <a:srgbClr val="002060"/>
                </a:solidFill>
                <a:cs typeface="Arial" panose="020B0604020202020204" pitchFamily="34" charset="0"/>
              </a:rPr>
              <a:t>F</a:t>
            </a:r>
            <a:r>
              <a:rPr lang="en-US" altLang="zh-CN" sz="2000" dirty="0">
                <a:solidFill>
                  <a:srgbClr val="002060"/>
                </a:solidFill>
                <a:cs typeface="Arial" panose="020B0604020202020204" pitchFamily="34" charset="0"/>
              </a:rPr>
              <a:t>eb. 14, 2024</a:t>
            </a:r>
          </a:p>
        </p:txBody>
      </p:sp>
      <p:sp>
        <p:nvSpPr>
          <p:cNvPr id="12" name="矩形 11"/>
          <p:cNvSpPr/>
          <p:nvPr/>
        </p:nvSpPr>
        <p:spPr>
          <a:xfrm>
            <a:off x="704595" y="985994"/>
            <a:ext cx="7734810" cy="7630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02336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000" b="1" dirty="0">
                <a:solidFill>
                  <a:srgbClr val="0000FF"/>
                </a:solidFill>
                <a:cs typeface="Arial" panose="020B0604020202020204" pitchFamily="34" charset="0"/>
              </a:rPr>
              <a:t> Challenges and status of </a:t>
            </a:r>
            <a:r>
              <a:rPr lang="en-US" altLang="zh-CN" sz="4000" b="1" dirty="0">
                <a:solidFill>
                  <a:srgbClr val="C00000"/>
                </a:solidFill>
                <a:cs typeface="Arial" panose="020B0604020202020204" pitchFamily="34" charset="0"/>
              </a:rPr>
              <a:t>HIAF</a:t>
            </a:r>
            <a:endParaRPr lang="en-US" altLang="zh-CN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4C99D9EE-5422-4A37-AD9B-D9B9E23735DC}"/>
              </a:ext>
            </a:extLst>
          </p:cNvPr>
          <p:cNvSpPr txBox="1"/>
          <p:nvPr/>
        </p:nvSpPr>
        <p:spPr>
          <a:xfrm>
            <a:off x="251520" y="177132"/>
            <a:ext cx="5832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i="0" strike="noStrike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5th Slow Extraction Workshop</a:t>
            </a:r>
            <a:endParaRPr lang="zh-CN" altLang="en-US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15" name="图片 11">
            <a:extLst>
              <a:ext uri="{FF2B5EF4-FFF2-40B4-BE49-F238E27FC236}">
                <a16:creationId xmlns:a16="http://schemas.microsoft.com/office/drawing/2014/main" xmlns="" id="{6BC3658F-0737-4DDC-BA4C-7CFEA4688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1" t="1784" r="4775" b="-2322"/>
          <a:stretch/>
        </p:blipFill>
        <p:spPr bwMode="auto">
          <a:xfrm>
            <a:off x="6660232" y="12202"/>
            <a:ext cx="960496" cy="72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B3B624C8-E7D9-47BA-8499-225D1B2AC940}"/>
              </a:ext>
            </a:extLst>
          </p:cNvPr>
          <p:cNvSpPr txBox="1"/>
          <p:nvPr/>
        </p:nvSpPr>
        <p:spPr>
          <a:xfrm>
            <a:off x="3309756" y="2405465"/>
            <a:ext cx="25244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02336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4000" b="1" dirty="0">
                <a:solidFill>
                  <a:srgbClr val="0000FF"/>
                </a:solidFill>
                <a:cs typeface="Arial" panose="020B0604020202020204" pitchFamily="34" charset="0"/>
              </a:rPr>
              <a:t>in China</a:t>
            </a:r>
          </a:p>
        </p:txBody>
      </p:sp>
    </p:spTree>
    <p:extLst>
      <p:ext uri="{BB962C8B-B14F-4D97-AF65-F5344CB8AC3E}">
        <p14:creationId xmlns:p14="http://schemas.microsoft.com/office/powerpoint/2010/main" val="29052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B8529CE5-FFD7-45F3-94BC-38B59D13F88E}"/>
              </a:ext>
            </a:extLst>
          </p:cNvPr>
          <p:cNvSpPr/>
          <p:nvPr/>
        </p:nvSpPr>
        <p:spPr>
          <a:xfrm>
            <a:off x="395536" y="908720"/>
            <a:ext cx="828092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kern="0" dirty="0">
                <a:solidFill>
                  <a:srgbClr val="C00000"/>
                </a:solidFill>
              </a:rPr>
              <a:t>Key component 3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:  </a:t>
            </a:r>
            <a:r>
              <a:rPr lang="en-US" altLang="zh-CN" sz="2000" b="1" kern="0" dirty="0">
                <a:solidFill>
                  <a:srgbClr val="C00000"/>
                </a:solidFill>
              </a:rPr>
              <a:t>L</a:t>
            </a:r>
            <a:r>
              <a:rPr kumimoji="0" lang="en-US" altLang="zh-CN" sz="2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ined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thin-walled vacuum chamber</a:t>
            </a:r>
            <a:endParaRPr lang="zh-CN" altLang="en-US" sz="2000" b="1" kern="0" dirty="0">
              <a:solidFill>
                <a:srgbClr val="C00000"/>
              </a:solidFill>
            </a:endParaRPr>
          </a:p>
        </p:txBody>
      </p:sp>
      <p:sp>
        <p:nvSpPr>
          <p:cNvPr id="3" name="圆角矩形 105">
            <a:extLst>
              <a:ext uri="{FF2B5EF4-FFF2-40B4-BE49-F238E27FC236}">
                <a16:creationId xmlns:a16="http://schemas.microsoft.com/office/drawing/2014/main" xmlns="" id="{BD6E9623-B75C-4AB3-91D1-C0E1D2414E6A}"/>
              </a:ext>
            </a:extLst>
          </p:cNvPr>
          <p:cNvSpPr/>
          <p:nvPr/>
        </p:nvSpPr>
        <p:spPr>
          <a:xfrm>
            <a:off x="117625" y="156173"/>
            <a:ext cx="5534495" cy="415110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Challenges and key components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2F150465-8C6D-4ECF-8EA8-2B74C2A9BA2B}"/>
              </a:ext>
            </a:extLst>
          </p:cNvPr>
          <p:cNvSpPr txBox="1"/>
          <p:nvPr/>
        </p:nvSpPr>
        <p:spPr>
          <a:xfrm>
            <a:off x="379074" y="1381705"/>
            <a:ext cx="4696982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rgbClr val="0000FF"/>
                </a:solidFill>
                <a:cs typeface="Arial" panose="020B0604020202020204" pitchFamily="34" charset="0"/>
              </a:rPr>
              <a:t>Challenge:</a:t>
            </a:r>
          </a:p>
          <a:p>
            <a:pPr marL="355600" indent="-1778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C00000"/>
                </a:solidFill>
                <a:cs typeface="Arial" panose="020B0604020202020204" pitchFamily="34" charset="0"/>
              </a:rPr>
              <a:t>Ribs supported thin wall chamber: </a:t>
            </a:r>
            <a:r>
              <a:rPr lang="en-US" altLang="zh-CN" sz="1400" dirty="0">
                <a:solidFill>
                  <a:schemeClr val="bg2"/>
                </a:solidFill>
                <a:cs typeface="Arial" panose="020B0604020202020204" pitchFamily="34" charset="0"/>
              </a:rPr>
              <a:t>Special material P506 steel or thick ribs(~12mm stainless steel for BRing)</a:t>
            </a:r>
            <a:endParaRPr lang="en-US" altLang="zh-CN" sz="1400" b="1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marL="355600" indent="-1778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C00000"/>
                </a:solidFill>
                <a:cs typeface="Arial" panose="020B0604020202020204" pitchFamily="34" charset="0"/>
              </a:rPr>
              <a:t>Ceramic chamber: </a:t>
            </a:r>
            <a:r>
              <a:rPr lang="en-US" altLang="zh-CN" sz="1400" dirty="0">
                <a:solidFill>
                  <a:schemeClr val="bg2"/>
                </a:solidFill>
                <a:cs typeface="Arial" panose="020B0604020202020204" pitchFamily="34" charset="0"/>
              </a:rPr>
              <a:t>Vitreous bonding, cannot bake</a:t>
            </a:r>
            <a:endParaRPr lang="en-US" altLang="zh-CN" sz="1600" b="1" dirty="0">
              <a:solidFill>
                <a:srgbClr val="C00000"/>
              </a:solidFill>
              <a:ea typeface="黑体" pitchFamily="49" charset="-122"/>
              <a:cs typeface="Arial" panose="020B0604020202020204" pitchFamily="34" charset="0"/>
            </a:endParaRP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zh-CN" sz="1600" b="1" dirty="0" err="1">
                <a:solidFill>
                  <a:srgbClr val="0000FF"/>
                </a:solidFill>
                <a:cs typeface="Arial" panose="020B0604020202020204" pitchFamily="34" charset="0"/>
              </a:rPr>
              <a:t>Breakthough</a:t>
            </a:r>
            <a:r>
              <a:rPr lang="en-US" altLang="zh-CN" sz="1600" b="1" dirty="0">
                <a:solidFill>
                  <a:srgbClr val="0000FF"/>
                </a:solidFill>
                <a:cs typeface="Arial" panose="020B0604020202020204" pitchFamily="34" charset="0"/>
              </a:rPr>
              <a:t>:</a:t>
            </a:r>
          </a:p>
          <a:p>
            <a:pPr marL="355600" indent="-17303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C00000"/>
                </a:solidFill>
                <a:ea typeface="黑体" pitchFamily="49" charset="-122"/>
                <a:cs typeface="Arial" panose="020B0604020202020204" pitchFamily="34" charset="0"/>
              </a:rPr>
              <a:t>A novel ceramic ring lined thin wall vacuum chamber </a:t>
            </a:r>
            <a:r>
              <a:rPr lang="en-US" altLang="zh-CN" sz="1400" dirty="0">
                <a:solidFill>
                  <a:schemeClr val="bg2"/>
                </a:solidFill>
                <a:ea typeface="黑体" pitchFamily="49" charset="-122"/>
                <a:cs typeface="Arial" panose="020B0604020202020204" pitchFamily="34" charset="0"/>
              </a:rPr>
              <a:t>are designed for HIAF. </a:t>
            </a:r>
          </a:p>
          <a:p>
            <a:pPr marL="355600" indent="-17303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bg2"/>
                </a:solidFill>
                <a:cs typeface="Arial" panose="020B0604020202020204" pitchFamily="34" charset="0"/>
              </a:rPr>
              <a:t>E</a:t>
            </a:r>
            <a:r>
              <a:rPr lang="en-US" altLang="zh-CN" sz="1400" b="0" i="0" dirty="0">
                <a:solidFill>
                  <a:schemeClr val="bg2"/>
                </a:solidFill>
                <a:effectLst/>
                <a:cs typeface="Arial" panose="020B0604020202020204" pitchFamily="34" charset="0"/>
              </a:rPr>
              <a:t>xcellent compressive property of ceramic.</a:t>
            </a:r>
            <a:endParaRPr lang="en-US" altLang="zh-CN" sz="1400" dirty="0">
              <a:solidFill>
                <a:schemeClr val="bg2"/>
              </a:solidFill>
              <a:ea typeface="黑体" pitchFamily="49" charset="-122"/>
              <a:cs typeface="Arial" panose="020B0604020202020204" pitchFamily="34" charset="0"/>
            </a:endParaRP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chemeClr val="bg2"/>
                </a:solidFill>
                <a:ea typeface="黑体" pitchFamily="49" charset="-122"/>
                <a:cs typeface="Arial" panose="020B0604020202020204" pitchFamily="34" charset="0"/>
              </a:rPr>
              <a:t>The reliability and vacuum performance increase remarkably by 3 iterations.</a:t>
            </a:r>
            <a:r>
              <a:rPr lang="zh-CN" altLang="en-US" sz="1600" dirty="0">
                <a:solidFill>
                  <a:schemeClr val="bg2"/>
                </a:solidFill>
                <a:ea typeface="黑体" pitchFamily="49" charset="-122"/>
                <a:cs typeface="Arial" panose="020B0604020202020204" pitchFamily="34" charset="0"/>
              </a:rPr>
              <a:t> </a:t>
            </a:r>
            <a:endParaRPr lang="zh-CN" altLang="en-US" sz="1600" dirty="0">
              <a:solidFill>
                <a:schemeClr val="bg2"/>
              </a:solidFill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090AB45-839F-411A-B72A-A9737A9F5DA1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t="17972" r="21651" b="8821"/>
          <a:stretch/>
        </p:blipFill>
        <p:spPr>
          <a:xfrm>
            <a:off x="6910356" y="2519000"/>
            <a:ext cx="1766100" cy="1329407"/>
          </a:xfrm>
          <a:prstGeom prst="rect">
            <a:avLst/>
          </a:prstGeom>
          <a:ln>
            <a:noFill/>
          </a:ln>
        </p:spPr>
      </p:pic>
      <p:pic>
        <p:nvPicPr>
          <p:cNvPr id="7" name="图片 6" descr="IMG_20151201_105313.jpg">
            <a:extLst>
              <a:ext uri="{FF2B5EF4-FFF2-40B4-BE49-F238E27FC236}">
                <a16:creationId xmlns:a16="http://schemas.microsoft.com/office/drawing/2014/main" xmlns="" id="{0D6E9317-4B2C-4F5E-B41E-7823C54874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29722" r="3538" b="29193"/>
          <a:stretch/>
        </p:blipFill>
        <p:spPr>
          <a:xfrm>
            <a:off x="5182162" y="1552581"/>
            <a:ext cx="3494294" cy="83574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D3FFF87-5183-4A81-B760-A575C862DD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879"/>
          <a:stretch/>
        </p:blipFill>
        <p:spPr>
          <a:xfrm rot="5400000">
            <a:off x="5328502" y="2372661"/>
            <a:ext cx="1329406" cy="1622086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xmlns="" id="{FE107CC9-E3EC-4B84-8DAD-637D59B4AD09}"/>
              </a:ext>
            </a:extLst>
          </p:cNvPr>
          <p:cNvSpPr/>
          <p:nvPr/>
        </p:nvSpPr>
        <p:spPr bwMode="auto">
          <a:xfrm>
            <a:off x="6910354" y="3650386"/>
            <a:ext cx="719898" cy="168676"/>
          </a:xfrm>
          <a:custGeom>
            <a:avLst/>
            <a:gdLst>
              <a:gd name="connsiteX0" fmla="*/ 585926 w 585926"/>
              <a:gd name="connsiteY0" fmla="*/ 0 h 168676"/>
              <a:gd name="connsiteX1" fmla="*/ 461639 w 585926"/>
              <a:gd name="connsiteY1" fmla="*/ 168676 h 168676"/>
              <a:gd name="connsiteX2" fmla="*/ 0 w 585926"/>
              <a:gd name="connsiteY2" fmla="*/ 168676 h 168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5926" h="168676">
                <a:moveTo>
                  <a:pt x="585926" y="0"/>
                </a:moveTo>
                <a:lnTo>
                  <a:pt x="461639" y="168676"/>
                </a:lnTo>
                <a:lnTo>
                  <a:pt x="0" y="168676"/>
                </a:lnTo>
              </a:path>
            </a:pathLst>
          </a:custGeom>
          <a:ln w="19050">
            <a:solidFill>
              <a:schemeClr val="bg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A89EE532-6D33-4C65-B00B-0711446DBD4F}"/>
              </a:ext>
            </a:extLst>
          </p:cNvPr>
          <p:cNvSpPr txBox="1"/>
          <p:nvPr/>
        </p:nvSpPr>
        <p:spPr>
          <a:xfrm>
            <a:off x="6764601" y="3540630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C00000"/>
                </a:solidFill>
                <a:cs typeface="Arial" panose="020B0604020202020204" pitchFamily="34" charset="0"/>
              </a:rPr>
              <a:t>Ceramic</a:t>
            </a:r>
            <a:endParaRPr lang="zh-CN" altLang="en-US" sz="14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xmlns="" id="{455AAD41-B12A-4766-A4ED-DEFA56C14A98}"/>
              </a:ext>
            </a:extLst>
          </p:cNvPr>
          <p:cNvSpPr/>
          <p:nvPr/>
        </p:nvSpPr>
        <p:spPr bwMode="auto">
          <a:xfrm flipV="1">
            <a:off x="7041354" y="2725706"/>
            <a:ext cx="1059038" cy="130415"/>
          </a:xfrm>
          <a:custGeom>
            <a:avLst/>
            <a:gdLst>
              <a:gd name="connsiteX0" fmla="*/ 585926 w 585926"/>
              <a:gd name="connsiteY0" fmla="*/ 0 h 168676"/>
              <a:gd name="connsiteX1" fmla="*/ 461639 w 585926"/>
              <a:gd name="connsiteY1" fmla="*/ 168676 h 168676"/>
              <a:gd name="connsiteX2" fmla="*/ 0 w 585926"/>
              <a:gd name="connsiteY2" fmla="*/ 168676 h 168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5926" h="168676">
                <a:moveTo>
                  <a:pt x="585926" y="0"/>
                </a:moveTo>
                <a:lnTo>
                  <a:pt x="461639" y="168676"/>
                </a:lnTo>
                <a:lnTo>
                  <a:pt x="0" y="168676"/>
                </a:lnTo>
              </a:path>
            </a:pathLst>
          </a:custGeom>
          <a:ln w="19050">
            <a:solidFill>
              <a:schemeClr val="bg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BC0E1D2C-3FD8-4768-A9DA-C39584E0C67D}"/>
              </a:ext>
            </a:extLst>
          </p:cNvPr>
          <p:cNvSpPr txBox="1"/>
          <p:nvPr/>
        </p:nvSpPr>
        <p:spPr>
          <a:xfrm>
            <a:off x="6873278" y="2438589"/>
            <a:ext cx="1906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C00000"/>
                </a:solidFill>
                <a:cs typeface="Arial" panose="020B0604020202020204" pitchFamily="34" charset="0"/>
              </a:rPr>
              <a:t>0.3mm stainless steel</a:t>
            </a:r>
            <a:endParaRPr lang="zh-CN" altLang="en-US" sz="14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5C06C5A9-2FBF-4355-A3E0-A1E73DBF9CDB}"/>
              </a:ext>
            </a:extLst>
          </p:cNvPr>
          <p:cNvGrpSpPr/>
          <p:nvPr/>
        </p:nvGrpSpPr>
        <p:grpSpPr>
          <a:xfrm>
            <a:off x="611560" y="4293096"/>
            <a:ext cx="5544616" cy="2267937"/>
            <a:chOff x="1691680" y="3874330"/>
            <a:chExt cx="5544616" cy="248529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85E2FF0E-0536-4097-AA06-ECDC9903E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91680" y="4285830"/>
              <a:ext cx="5544616" cy="1415398"/>
            </a:xfrm>
            <a:prstGeom prst="rect">
              <a:avLst/>
            </a:prstGeom>
          </p:spPr>
        </p:pic>
        <p:sp>
          <p:nvSpPr>
            <p:cNvPr id="15" name="等腰三角形 14">
              <a:extLst>
                <a:ext uri="{FF2B5EF4-FFF2-40B4-BE49-F238E27FC236}">
                  <a16:creationId xmlns:a16="http://schemas.microsoft.com/office/drawing/2014/main" xmlns="" id="{A4D19696-1089-43F4-BA30-9AB192270F9A}"/>
                </a:ext>
              </a:extLst>
            </p:cNvPr>
            <p:cNvSpPr/>
            <p:nvPr/>
          </p:nvSpPr>
          <p:spPr bwMode="auto">
            <a:xfrm>
              <a:off x="4328988" y="4131450"/>
              <a:ext cx="270000" cy="162000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8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anose="05000000000000000000" charset="0"/>
                <a:buNone/>
              </a:pPr>
              <a:endParaRPr kumimoji="0" lang="zh-CN" altLang="en-US" sz="2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楷体_GB2312" charset="0"/>
                <a:cs typeface="Arial" panose="020B0604020202020204" pitchFamily="34" charset="0"/>
              </a:endParaRPr>
            </a:p>
          </p:txBody>
        </p:sp>
        <p:sp>
          <p:nvSpPr>
            <p:cNvPr id="16" name="等腰三角形 15">
              <a:extLst>
                <a:ext uri="{FF2B5EF4-FFF2-40B4-BE49-F238E27FC236}">
                  <a16:creationId xmlns:a16="http://schemas.microsoft.com/office/drawing/2014/main" xmlns="" id="{FC2F1836-6894-4A6F-B583-27229D09869A}"/>
                </a:ext>
              </a:extLst>
            </p:cNvPr>
            <p:cNvSpPr/>
            <p:nvPr/>
          </p:nvSpPr>
          <p:spPr bwMode="auto">
            <a:xfrm>
              <a:off x="2411760" y="4131450"/>
              <a:ext cx="270000" cy="16200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8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anose="05000000000000000000" charset="0"/>
                <a:buNone/>
              </a:pPr>
              <a:endParaRPr kumimoji="0" lang="zh-CN" altLang="en-US" sz="2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楷体_GB2312" charset="0"/>
                <a:cs typeface="Arial" panose="020B0604020202020204" pitchFamily="34" charset="0"/>
              </a:endParaRPr>
            </a:p>
          </p:txBody>
        </p:sp>
        <p:sp>
          <p:nvSpPr>
            <p:cNvPr id="17" name="等腰三角形 16">
              <a:extLst>
                <a:ext uri="{FF2B5EF4-FFF2-40B4-BE49-F238E27FC236}">
                  <a16:creationId xmlns:a16="http://schemas.microsoft.com/office/drawing/2014/main" xmlns="" id="{832A2284-770E-4A47-A764-B79755AB3326}"/>
                </a:ext>
              </a:extLst>
            </p:cNvPr>
            <p:cNvSpPr/>
            <p:nvPr/>
          </p:nvSpPr>
          <p:spPr bwMode="auto">
            <a:xfrm>
              <a:off x="6300192" y="4131450"/>
              <a:ext cx="270000" cy="162000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8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anose="05000000000000000000" charset="0"/>
                <a:buNone/>
              </a:pPr>
              <a:endParaRPr kumimoji="0" lang="zh-CN" altLang="en-US" sz="2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楷体_GB2312" charset="0"/>
                <a:cs typeface="Arial" panose="020B0604020202020204" pitchFamily="34" charset="0"/>
              </a:endParaRPr>
            </a:p>
          </p:txBody>
        </p:sp>
        <p:sp>
          <p:nvSpPr>
            <p:cNvPr id="18" name="等腰三角形 17">
              <a:extLst>
                <a:ext uri="{FF2B5EF4-FFF2-40B4-BE49-F238E27FC236}">
                  <a16:creationId xmlns:a16="http://schemas.microsoft.com/office/drawing/2014/main" xmlns="" id="{EDC76D20-06C1-455B-8536-E6913A945242}"/>
                </a:ext>
              </a:extLst>
            </p:cNvPr>
            <p:cNvSpPr/>
            <p:nvPr/>
          </p:nvSpPr>
          <p:spPr bwMode="auto">
            <a:xfrm rot="10800000">
              <a:off x="4328988" y="5693568"/>
              <a:ext cx="270000" cy="162000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8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anose="05000000000000000000" charset="0"/>
                <a:buNone/>
              </a:pPr>
              <a:endParaRPr kumimoji="0" lang="zh-CN" altLang="en-US" sz="2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楷体_GB2312" charset="0"/>
                <a:cs typeface="Arial" panose="020B0604020202020204" pitchFamily="34" charset="0"/>
              </a:endParaRPr>
            </a:p>
          </p:txBody>
        </p:sp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xmlns="" id="{A3223AD7-3CF5-49AD-8C93-632881229726}"/>
                </a:ext>
              </a:extLst>
            </p:cNvPr>
            <p:cNvSpPr/>
            <p:nvPr/>
          </p:nvSpPr>
          <p:spPr bwMode="auto">
            <a:xfrm rot="10800000">
              <a:off x="2411760" y="5693568"/>
              <a:ext cx="270000" cy="16200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8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anose="05000000000000000000" charset="0"/>
                <a:buNone/>
              </a:pPr>
              <a:endParaRPr kumimoji="0" lang="zh-CN" altLang="en-US" sz="2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楷体_GB2312" charset="0"/>
                <a:cs typeface="Arial" panose="020B0604020202020204" pitchFamily="34" charset="0"/>
              </a:endParaRPr>
            </a:p>
          </p:txBody>
        </p:sp>
        <p:sp>
          <p:nvSpPr>
            <p:cNvPr id="20" name="等腰三角形 19">
              <a:extLst>
                <a:ext uri="{FF2B5EF4-FFF2-40B4-BE49-F238E27FC236}">
                  <a16:creationId xmlns:a16="http://schemas.microsoft.com/office/drawing/2014/main" xmlns="" id="{3A2E4BA5-FE21-45A6-8F3A-1102CE438130}"/>
                </a:ext>
              </a:extLst>
            </p:cNvPr>
            <p:cNvSpPr/>
            <p:nvPr/>
          </p:nvSpPr>
          <p:spPr bwMode="auto">
            <a:xfrm rot="10800000">
              <a:off x="6300192" y="5693568"/>
              <a:ext cx="270000" cy="162000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8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anose="05000000000000000000" charset="0"/>
                <a:buNone/>
              </a:pPr>
              <a:endParaRPr kumimoji="0" lang="zh-CN" altLang="en-US" sz="2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楷体_GB2312" charset="0"/>
                <a:cs typeface="Arial" panose="020B0604020202020204" pitchFamily="34" charset="0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xmlns="" id="{E0848897-5967-411B-8CDF-025F229CB1AB}"/>
                </a:ext>
              </a:extLst>
            </p:cNvPr>
            <p:cNvSpPr txBox="1"/>
            <p:nvPr/>
          </p:nvSpPr>
          <p:spPr>
            <a:xfrm>
              <a:off x="1753113" y="3879521"/>
              <a:ext cx="1587294" cy="3372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rgbClr val="7030A0"/>
                  </a:solidFill>
                  <a:cs typeface="Arial" panose="020B0604020202020204" pitchFamily="34" charset="0"/>
                </a:rPr>
                <a:t>Thickness:</a:t>
              </a:r>
              <a:r>
                <a:rPr lang="zh-CN" altLang="en-US" sz="1400" b="1" dirty="0">
                  <a:solidFill>
                    <a:srgbClr val="7030A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7030A0"/>
                  </a:solidFill>
                  <a:cs typeface="Arial" panose="020B0604020202020204" pitchFamily="34" charset="0"/>
                </a:rPr>
                <a:t>5mm</a:t>
              </a:r>
              <a:endParaRPr lang="zh-CN" altLang="en-US" sz="1400" b="1" dirty="0">
                <a:solidFill>
                  <a:srgbClr val="7030A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xmlns="" id="{D2C9A34B-53ED-4051-B610-1B5F0A922A92}"/>
                </a:ext>
              </a:extLst>
            </p:cNvPr>
            <p:cNvSpPr txBox="1"/>
            <p:nvPr/>
          </p:nvSpPr>
          <p:spPr>
            <a:xfrm>
              <a:off x="3670340" y="3874330"/>
              <a:ext cx="1587294" cy="3372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rgbClr val="7030A0"/>
                  </a:solidFill>
                  <a:cs typeface="Arial" panose="020B0604020202020204" pitchFamily="34" charset="0"/>
                </a:rPr>
                <a:t>Thickness:</a:t>
              </a:r>
              <a:r>
                <a:rPr lang="zh-CN" altLang="en-US" sz="1400" b="1" dirty="0">
                  <a:solidFill>
                    <a:srgbClr val="7030A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7030A0"/>
                  </a:solidFill>
                  <a:cs typeface="Arial" panose="020B0604020202020204" pitchFamily="34" charset="0"/>
                </a:rPr>
                <a:t>4mm</a:t>
              </a:r>
              <a:endParaRPr lang="zh-CN" altLang="en-US" sz="1400" b="1" dirty="0">
                <a:solidFill>
                  <a:srgbClr val="7030A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xmlns="" id="{51FD4431-C758-4927-AC3D-416031F7F5B0}"/>
                </a:ext>
              </a:extLst>
            </p:cNvPr>
            <p:cNvSpPr txBox="1"/>
            <p:nvPr/>
          </p:nvSpPr>
          <p:spPr>
            <a:xfrm>
              <a:off x="5641544" y="3874330"/>
              <a:ext cx="1587294" cy="3372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rgbClr val="7030A0"/>
                  </a:solidFill>
                  <a:cs typeface="Arial" panose="020B0604020202020204" pitchFamily="34" charset="0"/>
                </a:rPr>
                <a:t>Thickness:</a:t>
              </a:r>
              <a:r>
                <a:rPr lang="zh-CN" altLang="en-US" sz="1400" b="1" dirty="0">
                  <a:solidFill>
                    <a:srgbClr val="7030A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7030A0"/>
                  </a:solidFill>
                  <a:cs typeface="Arial" panose="020B0604020202020204" pitchFamily="34" charset="0"/>
                </a:rPr>
                <a:t>4mm</a:t>
              </a:r>
              <a:endParaRPr lang="zh-CN" altLang="en-US" sz="1400" b="1" dirty="0">
                <a:solidFill>
                  <a:srgbClr val="7030A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8FD857ED-4E71-491D-AF3B-2B7D6DE3A6B9}"/>
                </a:ext>
              </a:extLst>
            </p:cNvPr>
            <p:cNvSpPr/>
            <p:nvPr/>
          </p:nvSpPr>
          <p:spPr bwMode="auto">
            <a:xfrm>
              <a:off x="1790760" y="5855568"/>
              <a:ext cx="1512000" cy="504056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anose="05000000000000000000" charset="0"/>
                <a:buNone/>
              </a:pPr>
              <a:r>
                <a:rPr kumimoji="0" lang="en-US" altLang="zh-CN" sz="1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ea typeface="楷体_GB2312" charset="0"/>
                  <a:cs typeface="Arial" panose="020B0604020202020204" pitchFamily="34" charset="0"/>
                </a:rPr>
                <a:t>1</a:t>
              </a:r>
              <a:r>
                <a:rPr kumimoji="0" lang="en-US" altLang="zh-CN" sz="1400" b="1" i="0" u="none" strike="noStrike" cap="none" normalizeH="0" baseline="30000" dirty="0">
                  <a:ln>
                    <a:noFill/>
                  </a:ln>
                  <a:solidFill>
                    <a:srgbClr val="000000"/>
                  </a:solidFill>
                  <a:effectLst/>
                  <a:ea typeface="楷体_GB2312" charset="0"/>
                  <a:cs typeface="Arial" panose="020B0604020202020204" pitchFamily="34" charset="0"/>
                </a:rPr>
                <a:t>st</a:t>
              </a:r>
              <a:r>
                <a:rPr kumimoji="0" lang="en-US" altLang="zh-CN" sz="1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ea typeface="楷体_GB2312" charset="0"/>
                  <a:cs typeface="Arial" panose="020B0604020202020204" pitchFamily="34" charset="0"/>
                </a:rPr>
                <a:t> Gen</a:t>
              </a:r>
            </a:p>
            <a:p>
              <a:pPr marL="0" marR="0" indent="0" algn="ctr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anose="05000000000000000000" charset="0"/>
                <a:buNone/>
              </a:pPr>
              <a:r>
                <a:rPr lang="en-US" altLang="zh-CN" sz="1400" dirty="0">
                  <a:solidFill>
                    <a:srgbClr val="000000"/>
                  </a:solidFill>
                  <a:ea typeface="楷体_GB2312" charset="0"/>
                  <a:cs typeface="Arial" panose="020B0604020202020204" pitchFamily="34" charset="0"/>
                </a:rPr>
                <a:t>99% Ceramics</a:t>
              </a:r>
              <a:endParaRPr kumimoji="0" lang="zh-CN" altLang="en-US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楷体_GB2312" charset="0"/>
                <a:cs typeface="Arial" panose="020B0604020202020204" pitchFamily="34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xmlns="" id="{88C23E8E-0312-439A-BAA5-4432821FAF36}"/>
                </a:ext>
              </a:extLst>
            </p:cNvPr>
            <p:cNvSpPr/>
            <p:nvPr/>
          </p:nvSpPr>
          <p:spPr bwMode="auto">
            <a:xfrm>
              <a:off x="3707902" y="5855568"/>
              <a:ext cx="1512170" cy="504056"/>
            </a:xfrm>
            <a:prstGeom prst="rect">
              <a:avLst/>
            </a:prstGeom>
            <a:noFill/>
            <a:ln w="28575">
              <a:solidFill>
                <a:schemeClr val="accent3"/>
              </a:solidFill>
            </a:ln>
          </p:spPr>
          <p:txBody>
            <a:bodyPr vert="horz" wrap="square" lIns="0" tIns="45720" rIns="0" bIns="45720" numCol="1" rtlCol="0" anchor="t" anchorCtr="0" compatLnSpc="1"/>
            <a:lstStyle/>
            <a:p>
              <a:pPr marL="0" marR="0" indent="0" algn="ctr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anose="05000000000000000000" charset="0"/>
                <a:buNone/>
              </a:pPr>
              <a:r>
                <a:rPr lang="en-US" altLang="zh-CN" sz="1400" b="1" dirty="0">
                  <a:solidFill>
                    <a:srgbClr val="000000"/>
                  </a:solidFill>
                  <a:ea typeface="楷体_GB2312" charset="0"/>
                  <a:cs typeface="Arial" panose="020B0604020202020204" pitchFamily="34" charset="0"/>
                </a:rPr>
                <a:t>2</a:t>
              </a:r>
              <a:r>
                <a:rPr lang="en-US" altLang="zh-CN" sz="1400" b="1" baseline="30000" dirty="0">
                  <a:solidFill>
                    <a:srgbClr val="000000"/>
                  </a:solidFill>
                  <a:ea typeface="楷体_GB2312" charset="0"/>
                  <a:cs typeface="Arial" panose="020B0604020202020204" pitchFamily="34" charset="0"/>
                </a:rPr>
                <a:t>nd</a:t>
              </a:r>
              <a:r>
                <a:rPr lang="en-US" altLang="zh-CN" sz="1400" b="1" dirty="0">
                  <a:solidFill>
                    <a:srgbClr val="000000"/>
                  </a:solidFill>
                  <a:ea typeface="楷体_GB2312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1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ea typeface="楷体_GB2312" charset="0"/>
                  <a:cs typeface="Arial" panose="020B0604020202020204" pitchFamily="34" charset="0"/>
                </a:rPr>
                <a:t>Gen</a:t>
              </a:r>
            </a:p>
            <a:p>
              <a:pPr marL="0" marR="0" indent="0" algn="ctr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anose="05000000000000000000" charset="0"/>
                <a:buNone/>
              </a:pPr>
              <a:r>
                <a:rPr lang="en-US" altLang="zh-CN" sz="1400" dirty="0">
                  <a:solidFill>
                    <a:srgbClr val="000000"/>
                  </a:solidFill>
                  <a:ea typeface="楷体_GB2312" charset="0"/>
                  <a:cs typeface="Arial" panose="020B0604020202020204" pitchFamily="34" charset="0"/>
                </a:rPr>
                <a:t>ZrO</a:t>
              </a:r>
              <a:r>
                <a:rPr lang="en-US" altLang="zh-CN" sz="1400" baseline="-25000" dirty="0">
                  <a:solidFill>
                    <a:srgbClr val="000000"/>
                  </a:solidFill>
                  <a:ea typeface="楷体_GB2312" charset="0"/>
                  <a:cs typeface="Arial" panose="020B0604020202020204" pitchFamily="34" charset="0"/>
                </a:rPr>
                <a:t>2</a:t>
              </a:r>
              <a:r>
                <a:rPr lang="en-US" altLang="zh-CN" sz="1400" dirty="0">
                  <a:solidFill>
                    <a:srgbClr val="000000"/>
                  </a:solidFill>
                  <a:ea typeface="楷体_GB2312" charset="0"/>
                  <a:cs typeface="Arial" panose="020B0604020202020204" pitchFamily="34" charset="0"/>
                </a:rPr>
                <a:t>, Au coating</a:t>
              </a:r>
              <a:endParaRPr kumimoji="0" lang="zh-CN" altLang="en-US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楷体_GB2312" charset="0"/>
                <a:cs typeface="Arial" panose="020B0604020202020204" pitchFamily="34" charset="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xmlns="" id="{4B280826-D5C8-4DE4-A870-0A6885BEE2A4}"/>
                </a:ext>
              </a:extLst>
            </p:cNvPr>
            <p:cNvSpPr/>
            <p:nvPr/>
          </p:nvSpPr>
          <p:spPr bwMode="auto">
            <a:xfrm>
              <a:off x="5679106" y="5855568"/>
              <a:ext cx="1512170" cy="504056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txBody>
            <a:bodyPr vert="horz" wrap="square" lIns="0" tIns="45720" rIns="0" bIns="45720" numCol="1" rtlCol="0" anchor="t" anchorCtr="0" compatLnSpc="1"/>
            <a:lstStyle/>
            <a:p>
              <a:pPr marL="0" marR="0" indent="0" algn="ctr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anose="05000000000000000000" charset="0"/>
                <a:buNone/>
              </a:pPr>
              <a:r>
                <a:rPr lang="en-US" altLang="zh-CN" sz="1400" b="1" dirty="0">
                  <a:solidFill>
                    <a:srgbClr val="000000"/>
                  </a:solidFill>
                  <a:ea typeface="楷体_GB2312" charset="0"/>
                  <a:cs typeface="Arial" panose="020B0604020202020204" pitchFamily="34" charset="0"/>
                </a:rPr>
                <a:t>3</a:t>
              </a:r>
              <a:r>
                <a:rPr lang="en-US" altLang="zh-CN" sz="1400" b="1" baseline="30000" dirty="0">
                  <a:solidFill>
                    <a:srgbClr val="000000"/>
                  </a:solidFill>
                  <a:ea typeface="楷体_GB2312" charset="0"/>
                  <a:cs typeface="Arial" panose="020B0604020202020204" pitchFamily="34" charset="0"/>
                </a:rPr>
                <a:t>rd</a:t>
              </a:r>
              <a:r>
                <a:rPr lang="en-US" altLang="zh-CN" sz="1400" b="1" dirty="0">
                  <a:solidFill>
                    <a:srgbClr val="000000"/>
                  </a:solidFill>
                  <a:ea typeface="楷体_GB2312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1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ea typeface="楷体_GB2312" charset="0"/>
                  <a:cs typeface="Arial" panose="020B0604020202020204" pitchFamily="34" charset="0"/>
                </a:rPr>
                <a:t>Gen</a:t>
              </a:r>
            </a:p>
            <a:p>
              <a:pPr marL="0" marR="0" indent="0" algn="ctr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anose="05000000000000000000" charset="0"/>
                <a:buNone/>
              </a:pPr>
              <a:r>
                <a:rPr lang="en-US" altLang="zh-CN" sz="1400" dirty="0">
                  <a:solidFill>
                    <a:srgbClr val="000000"/>
                  </a:solidFill>
                  <a:ea typeface="楷体_GB2312" charset="0"/>
                  <a:cs typeface="Arial" panose="020B0604020202020204" pitchFamily="34" charset="0"/>
                </a:rPr>
                <a:t>TC4, NEG coating</a:t>
              </a:r>
              <a:endParaRPr kumimoji="0" lang="zh-CN" altLang="en-US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楷体_GB2312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B03FA449-7E10-4A87-9283-E1BEA90109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216" y="4392540"/>
            <a:ext cx="2371800" cy="1779544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xmlns="" id="{60A9F3BD-F5CA-41FF-BE7F-B6DD49552E9D}"/>
              </a:ext>
            </a:extLst>
          </p:cNvPr>
          <p:cNvSpPr txBox="1"/>
          <p:nvPr/>
        </p:nvSpPr>
        <p:spPr>
          <a:xfrm>
            <a:off x="6892170" y="6222479"/>
            <a:ext cx="14761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2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Side view</a:t>
            </a:r>
            <a:endParaRPr lang="zh-CN" altLang="en-US" sz="1600" dirty="0">
              <a:solidFill>
                <a:schemeClr val="bg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6504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05"/>
          <p:cNvSpPr/>
          <p:nvPr/>
        </p:nvSpPr>
        <p:spPr>
          <a:xfrm>
            <a:off x="117625" y="156173"/>
            <a:ext cx="5534495" cy="415110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 status and schedule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E1534AC-D794-4C1A-AD86-ABEC8AE1B1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7206" y="4302468"/>
            <a:ext cx="2685384" cy="2016662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9F0F8542-6B02-4911-8BD0-D3234227F582}"/>
              </a:ext>
            </a:extLst>
          </p:cNvPr>
          <p:cNvSpPr/>
          <p:nvPr/>
        </p:nvSpPr>
        <p:spPr>
          <a:xfrm>
            <a:off x="3759776" y="6330806"/>
            <a:ext cx="18549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kern="0" dirty="0" err="1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Quadrupole</a:t>
            </a:r>
            <a:r>
              <a:rPr lang="en-US" altLang="zh-CN" sz="1400" kern="0" dirty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1400" kern="0" dirty="0" smtClean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magnets</a:t>
            </a:r>
            <a:endParaRPr lang="zh-CN" altLang="en-US" sz="1400" dirty="0">
              <a:solidFill>
                <a:srgbClr val="00206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AE1234C8-A3DB-466E-B7B5-D24AEA5C22B3}"/>
              </a:ext>
            </a:extLst>
          </p:cNvPr>
          <p:cNvSpPr/>
          <p:nvPr/>
        </p:nvSpPr>
        <p:spPr>
          <a:xfrm>
            <a:off x="1068639" y="6330806"/>
            <a:ext cx="14285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kern="0" dirty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Dipole </a:t>
            </a:r>
            <a:r>
              <a:rPr lang="en-US" altLang="zh-CN" sz="1400" kern="0" dirty="0" smtClean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magnets</a:t>
            </a:r>
            <a:endParaRPr lang="zh-CN" altLang="en-US" sz="1400" dirty="0">
              <a:solidFill>
                <a:srgbClr val="00206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4379A57-080B-4A80-8CE8-52688E6621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536" y="4292879"/>
            <a:ext cx="2685384" cy="20166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A9B1D78-C608-4531-A8D8-37D646705F9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772" y="1772816"/>
            <a:ext cx="2728621" cy="202349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2D05ED9-9121-4592-9097-E70C8880EB9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762" y="1786161"/>
            <a:ext cx="2681440" cy="20036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94"/>
          <a:stretch/>
        </p:blipFill>
        <p:spPr>
          <a:xfrm>
            <a:off x="3262600" y="1772816"/>
            <a:ext cx="2679990" cy="20057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299783"/>
            <a:ext cx="2728621" cy="200573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AE1234C8-A3DB-466E-B7B5-D24AEA5C22B3}"/>
              </a:ext>
            </a:extLst>
          </p:cNvPr>
          <p:cNvSpPr/>
          <p:nvPr/>
        </p:nvSpPr>
        <p:spPr>
          <a:xfrm>
            <a:off x="1059233" y="3805593"/>
            <a:ext cx="1399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kern="0" dirty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Power </a:t>
            </a:r>
            <a:r>
              <a:rPr lang="en-US" altLang="zh-CN" sz="1400" kern="0" dirty="0" smtClean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supplies</a:t>
            </a:r>
            <a:endParaRPr lang="zh-CN" altLang="en-US" sz="1400" dirty="0">
              <a:solidFill>
                <a:srgbClr val="00206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AE1234C8-A3DB-466E-B7B5-D24AEA5C22B3}"/>
              </a:ext>
            </a:extLst>
          </p:cNvPr>
          <p:cNvSpPr/>
          <p:nvPr/>
        </p:nvSpPr>
        <p:spPr>
          <a:xfrm>
            <a:off x="6339904" y="3802385"/>
            <a:ext cx="22044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kern="0" dirty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Dipole vacuum </a:t>
            </a:r>
            <a:r>
              <a:rPr lang="en-US" altLang="zh-CN" sz="1400" kern="0" dirty="0" smtClean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chambers</a:t>
            </a:r>
            <a:endParaRPr lang="zh-CN" altLang="en-US" sz="1400" dirty="0">
              <a:solidFill>
                <a:srgbClr val="00206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AE1234C8-A3DB-466E-B7B5-D24AEA5C22B3}"/>
              </a:ext>
            </a:extLst>
          </p:cNvPr>
          <p:cNvSpPr/>
          <p:nvPr/>
        </p:nvSpPr>
        <p:spPr>
          <a:xfrm>
            <a:off x="3865573" y="3792163"/>
            <a:ext cx="16882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kern="0" dirty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MA loaded </a:t>
            </a:r>
            <a:r>
              <a:rPr lang="en-US" altLang="zh-CN" sz="1400" kern="0" dirty="0" smtClean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cavities</a:t>
            </a:r>
            <a:endParaRPr lang="zh-CN" altLang="en-US" sz="1400" dirty="0">
              <a:solidFill>
                <a:srgbClr val="00206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AE1234C8-A3DB-466E-B7B5-D24AEA5C22B3}"/>
              </a:ext>
            </a:extLst>
          </p:cNvPr>
          <p:cNvSpPr/>
          <p:nvPr/>
        </p:nvSpPr>
        <p:spPr>
          <a:xfrm>
            <a:off x="7236296" y="6319130"/>
            <a:ext cx="6639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kern="0" dirty="0" smtClean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BPMs</a:t>
            </a:r>
            <a:endParaRPr lang="zh-CN" altLang="en-US" sz="1400" dirty="0">
              <a:solidFill>
                <a:srgbClr val="00206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B8529CE5-FFD7-45F3-94BC-38B59D13F88E}"/>
              </a:ext>
            </a:extLst>
          </p:cNvPr>
          <p:cNvSpPr/>
          <p:nvPr/>
        </p:nvSpPr>
        <p:spPr>
          <a:xfrm>
            <a:off x="395535" y="908720"/>
            <a:ext cx="85689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More than 50% of </a:t>
            </a:r>
            <a:r>
              <a:rPr lang="en-US" altLang="zh-CN" sz="2000" b="1" kern="0" dirty="0">
                <a:solidFill>
                  <a:srgbClr val="0000FF"/>
                </a:solidFill>
              </a:rPr>
              <a:t>the hardware series fabrication </a:t>
            </a:r>
            <a:r>
              <a:rPr lang="en-US" altLang="zh-CN" sz="2000" b="1" kern="0" dirty="0" smtClean="0">
                <a:solidFill>
                  <a:srgbClr val="0000FF"/>
                </a:solidFill>
              </a:rPr>
              <a:t>are </a:t>
            </a: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completed. 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The series installation and joint</a:t>
            </a:r>
            <a:r>
              <a:rPr kumimoji="0" lang="en-US" altLang="zh-CN" sz="20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commissioning will start in Feb. 2024.</a:t>
            </a:r>
            <a:endParaRPr lang="zh-CN" altLang="en-US" sz="2000" b="1" kern="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2817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5" y="1581800"/>
            <a:ext cx="6092587" cy="3071336"/>
          </a:xfrm>
          <a:prstGeom prst="rect">
            <a:avLst/>
          </a:prstGeom>
        </p:spPr>
      </p:pic>
      <p:sp>
        <p:nvSpPr>
          <p:cNvPr id="3" name="圆角矩形 105"/>
          <p:cNvSpPr/>
          <p:nvPr/>
        </p:nvSpPr>
        <p:spPr>
          <a:xfrm>
            <a:off x="117625" y="156173"/>
            <a:ext cx="5534495" cy="415110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 status and schedule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B8529CE5-FFD7-45F3-94BC-38B59D13F88E}"/>
              </a:ext>
            </a:extLst>
          </p:cNvPr>
          <p:cNvSpPr/>
          <p:nvPr/>
        </p:nvSpPr>
        <p:spPr>
          <a:xfrm>
            <a:off x="395536" y="848906"/>
            <a:ext cx="8280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The civil</a:t>
            </a:r>
            <a:r>
              <a:rPr kumimoji="0" lang="en-US" altLang="zh-CN" sz="20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construction and supporting</a:t>
            </a:r>
            <a:r>
              <a:rPr lang="en-US" altLang="zh-CN" sz="2000" b="1" kern="0" dirty="0">
                <a:solidFill>
                  <a:srgbClr val="0000FF"/>
                </a:solidFill>
              </a:rPr>
              <a:t> facilities is in the closeout phase. They 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will accomplish in Apr. 2024.</a:t>
            </a:r>
            <a:endParaRPr lang="zh-CN" altLang="en-US" sz="2000" b="1" kern="0" dirty="0">
              <a:solidFill>
                <a:srgbClr val="0000FF"/>
              </a:solidFill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72E3B945-7689-4745-96D3-A2D468AC6BBC}"/>
              </a:ext>
            </a:extLst>
          </p:cNvPr>
          <p:cNvGrpSpPr/>
          <p:nvPr/>
        </p:nvGrpSpPr>
        <p:grpSpPr>
          <a:xfrm>
            <a:off x="6588224" y="1581800"/>
            <a:ext cx="2304257" cy="3071336"/>
            <a:chOff x="6588224" y="847652"/>
            <a:chExt cx="2304257" cy="380548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81940772-D7AB-4EBC-B052-B628834DF8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93"/>
            <a:stretch/>
          </p:blipFill>
          <p:spPr>
            <a:xfrm>
              <a:off x="6588224" y="2767315"/>
              <a:ext cx="2304256" cy="188582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880FD063-AE84-48D4-A2A3-5C8809E4F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8225" y="847652"/>
              <a:ext cx="2304256" cy="1773231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29867155-30AC-4E20-8C86-99DB13D8E22D}"/>
              </a:ext>
            </a:extLst>
          </p:cNvPr>
          <p:cNvGrpSpPr/>
          <p:nvPr/>
        </p:nvGrpSpPr>
        <p:grpSpPr>
          <a:xfrm>
            <a:off x="399974" y="4771319"/>
            <a:ext cx="8492505" cy="1842120"/>
            <a:chOff x="399975" y="4771319"/>
            <a:chExt cx="8037192" cy="184212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F698C0C8-542A-4DD8-8D11-F14FA14FE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975" y="4771388"/>
              <a:ext cx="2764269" cy="1832542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B5913C5A-32E9-4938-97A0-7C5953131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5857" y="4771319"/>
              <a:ext cx="2448272" cy="184212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37C3897F-EE63-4B51-9A0B-D1B34CF2E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0782" y="4771319"/>
              <a:ext cx="2596385" cy="18326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07272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105"/>
          <p:cNvSpPr/>
          <p:nvPr/>
        </p:nvSpPr>
        <p:spPr>
          <a:xfrm>
            <a:off x="117625" y="156173"/>
            <a:ext cx="5534495" cy="415110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 status and schedule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F6A45896-DC1C-4BCE-B487-534F53AB9BDD}"/>
              </a:ext>
            </a:extLst>
          </p:cNvPr>
          <p:cNvSpPr txBox="1"/>
          <p:nvPr/>
        </p:nvSpPr>
        <p:spPr>
          <a:xfrm>
            <a:off x="87507" y="868650"/>
            <a:ext cx="45336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prstClr val="black">
                    <a:lumMod val="85000"/>
                    <a:lumOff val="15000"/>
                  </a:prstClr>
                </a:solidFill>
                <a:cs typeface="Arial" panose="020B0604020202020204" pitchFamily="34" charset="0"/>
              </a:rPr>
              <a:t>HIAF construction time schedule</a:t>
            </a:r>
            <a:endParaRPr lang="zh-CN" altLang="en-US" sz="2000" b="1" dirty="0">
              <a:solidFill>
                <a:prstClr val="black">
                  <a:lumMod val="85000"/>
                  <a:lumOff val="1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1637DD72-EA34-4739-9810-E0AE5C120ED1}"/>
              </a:ext>
            </a:extLst>
          </p:cNvPr>
          <p:cNvSpPr txBox="1"/>
          <p:nvPr/>
        </p:nvSpPr>
        <p:spPr>
          <a:xfrm>
            <a:off x="700528" y="5373215"/>
            <a:ext cx="7742945" cy="1391407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342900" indent="-342900" defTabSz="4572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kern="0" dirty="0">
                <a:solidFill>
                  <a:prstClr val="black">
                    <a:lumMod val="85000"/>
                    <a:lumOff val="15000"/>
                  </a:prstClr>
                </a:solidFill>
                <a:cs typeface="Arial" panose="020B0604020202020204" pitchFamily="34" charset="0"/>
              </a:rPr>
              <a:t>The first ion beam provided by </a:t>
            </a:r>
            <a:r>
              <a:rPr lang="en-US" altLang="zh-CN" kern="0" dirty="0">
                <a:solidFill>
                  <a:srgbClr val="FF0000"/>
                </a:solidFill>
                <a:cs typeface="Arial" panose="020B0604020202020204" pitchFamily="34" charset="0"/>
              </a:rPr>
              <a:t>FECR</a:t>
            </a:r>
            <a:r>
              <a:rPr lang="en-US" altLang="zh-CN" kern="0" dirty="0">
                <a:solidFill>
                  <a:prstClr val="black">
                    <a:lumMod val="85000"/>
                    <a:lumOff val="15000"/>
                  </a:prstClr>
                </a:solidFill>
                <a:cs typeface="Arial" panose="020B0604020202020204" pitchFamily="34" charset="0"/>
              </a:rPr>
              <a:t> is at the middle of 2024;</a:t>
            </a:r>
          </a:p>
          <a:p>
            <a:pPr marL="342900" indent="-342900" defTabSz="4572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kern="0" dirty="0">
                <a:solidFill>
                  <a:prstClr val="black">
                    <a:lumMod val="85000"/>
                    <a:lumOff val="15000"/>
                  </a:prstClr>
                </a:solidFill>
                <a:cs typeface="Arial" panose="020B0604020202020204" pitchFamily="34" charset="0"/>
              </a:rPr>
              <a:t>The low energy ion beam of </a:t>
            </a:r>
            <a:r>
              <a:rPr lang="en-US" altLang="zh-CN" kern="0" dirty="0" err="1">
                <a:solidFill>
                  <a:srgbClr val="FF0000"/>
                </a:solidFill>
                <a:cs typeface="Arial" panose="020B0604020202020204" pitchFamily="34" charset="0"/>
              </a:rPr>
              <a:t>iLinac</a:t>
            </a:r>
            <a:r>
              <a:rPr lang="en-US" altLang="zh-CN" kern="0" dirty="0">
                <a:solidFill>
                  <a:prstClr val="black">
                    <a:lumMod val="85000"/>
                    <a:lumOff val="15000"/>
                  </a:prstClr>
                </a:solidFill>
                <a:cs typeface="Arial" panose="020B0604020202020204" pitchFamily="34" charset="0"/>
              </a:rPr>
              <a:t> is expected at the middle of 2025;</a:t>
            </a:r>
          </a:p>
          <a:p>
            <a:pPr marL="342900" indent="-342900" defTabSz="4572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kern="0" dirty="0">
                <a:solidFill>
                  <a:prstClr val="black">
                    <a:lumMod val="85000"/>
                    <a:lumOff val="15000"/>
                  </a:prstClr>
                </a:solidFill>
                <a:cs typeface="Arial" panose="020B0604020202020204" pitchFamily="34" charset="0"/>
              </a:rPr>
              <a:t>The high energy ion beam from </a:t>
            </a:r>
            <a:r>
              <a:rPr lang="en-US" altLang="zh-CN" kern="0" dirty="0">
                <a:solidFill>
                  <a:srgbClr val="FF0000"/>
                </a:solidFill>
                <a:cs typeface="Arial" panose="020B0604020202020204" pitchFamily="34" charset="0"/>
              </a:rPr>
              <a:t>BRing</a:t>
            </a:r>
            <a:r>
              <a:rPr lang="en-US" altLang="zh-CN" kern="0" dirty="0">
                <a:solidFill>
                  <a:prstClr val="black">
                    <a:lumMod val="85000"/>
                    <a:lumOff val="15000"/>
                  </a:prstClr>
                </a:solidFill>
                <a:cs typeface="Arial" panose="020B0604020202020204" pitchFamily="34" charset="0"/>
              </a:rPr>
              <a:t> is in September of 2025</a:t>
            </a:r>
          </a:p>
          <a:p>
            <a:pPr marL="342900" indent="-342900" defTabSz="4572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kern="0" dirty="0">
                <a:solidFill>
                  <a:prstClr val="black">
                    <a:lumMod val="85000"/>
                    <a:lumOff val="15000"/>
                  </a:prstClr>
                </a:solidFill>
                <a:cs typeface="Arial" panose="020B0604020202020204" pitchFamily="34" charset="0"/>
              </a:rPr>
              <a:t>The Day One Experiment in </a:t>
            </a:r>
            <a:r>
              <a:rPr lang="en-US" altLang="zh-CN" kern="0" dirty="0" err="1">
                <a:solidFill>
                  <a:srgbClr val="FF0000"/>
                </a:solidFill>
                <a:cs typeface="Arial" panose="020B0604020202020204" pitchFamily="34" charset="0"/>
              </a:rPr>
              <a:t>SRing</a:t>
            </a:r>
            <a:r>
              <a:rPr lang="en-US" altLang="zh-CN" kern="0" dirty="0">
                <a:solidFill>
                  <a:prstClr val="black">
                    <a:lumMod val="85000"/>
                    <a:lumOff val="15000"/>
                  </a:prstClr>
                </a:solidFill>
                <a:cs typeface="Arial" panose="020B0604020202020204" pitchFamily="34" charset="0"/>
              </a:rPr>
              <a:t> will be in April of 2026</a:t>
            </a:r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253300"/>
              </p:ext>
            </p:extLst>
          </p:nvPr>
        </p:nvGraphicFramePr>
        <p:xfrm>
          <a:off x="144711" y="1353183"/>
          <a:ext cx="8891785" cy="3948025"/>
        </p:xfrm>
        <a:graphic>
          <a:graphicData uri="http://schemas.openxmlformats.org/drawingml/2006/table">
            <a:tbl>
              <a:tblPr firstRow="1" firstCol="1" bandRow="1"/>
              <a:tblGrid>
                <a:gridCol w="10492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383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7783">
                  <a:extLst>
                    <a:ext uri="{9D8B030D-6E8A-4147-A177-3AD203B41FA5}">
                      <a16:colId xmlns:a16="http://schemas.microsoft.com/office/drawing/2014/main" xmlns="" val="3078356031"/>
                    </a:ext>
                  </a:extLst>
                </a:gridCol>
                <a:gridCol w="7883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59917">
                  <a:extLst>
                    <a:ext uri="{9D8B030D-6E8A-4147-A177-3AD203B41FA5}">
                      <a16:colId xmlns:a16="http://schemas.microsoft.com/office/drawing/2014/main" xmlns="" val="3334497169"/>
                    </a:ext>
                  </a:extLst>
                </a:gridCol>
                <a:gridCol w="672456">
                  <a:extLst>
                    <a:ext uri="{9D8B030D-6E8A-4147-A177-3AD203B41FA5}">
                      <a16:colId xmlns:a16="http://schemas.microsoft.com/office/drawing/2014/main" xmlns="" val="156046629"/>
                    </a:ext>
                  </a:extLst>
                </a:gridCol>
                <a:gridCol w="19245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383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4887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82652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604458">
                  <a:extLst>
                    <a:ext uri="{9D8B030D-6E8A-4147-A177-3AD203B41FA5}">
                      <a16:colId xmlns:a16="http://schemas.microsoft.com/office/drawing/2014/main" xmlns="" val="26602315"/>
                    </a:ext>
                  </a:extLst>
                </a:gridCol>
                <a:gridCol w="619801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503933">
                  <a:extLst>
                    <a:ext uri="{9D8B030D-6E8A-4147-A177-3AD203B41FA5}">
                      <a16:colId xmlns:a16="http://schemas.microsoft.com/office/drawing/2014/main" xmlns="" val="360365714"/>
                    </a:ext>
                  </a:extLst>
                </a:gridCol>
                <a:gridCol w="237492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287215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735048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</a:tblGrid>
              <a:tr h="4358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等线"/>
                          <a:cs typeface="Arial" panose="020B0604020202020204" pitchFamily="34" charset="0"/>
                        </a:rPr>
                        <a:t>2019</a:t>
                      </a:r>
                      <a:endParaRPr lang="zh-CN" sz="1400" b="0" kern="1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等线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等线"/>
                          <a:cs typeface="Arial" panose="020B0604020202020204" pitchFamily="34" charset="0"/>
                        </a:rPr>
                        <a:t>2020</a:t>
                      </a:r>
                      <a:endParaRPr lang="zh-CN" sz="1400" b="0" kern="1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等线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等线"/>
                          <a:cs typeface="Arial" panose="020B0604020202020204" pitchFamily="34" charset="0"/>
                        </a:rPr>
                        <a:t>2021</a:t>
                      </a:r>
                      <a:endParaRPr lang="zh-CN" sz="1400" b="0" kern="1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等线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等线"/>
                          <a:cs typeface="Times New Roman" panose="02020603050405020304" pitchFamily="18" charset="0"/>
                        </a:rPr>
                        <a:t>2021</a:t>
                      </a:r>
                      <a:endParaRPr lang="zh-CN" sz="1400" b="1" kern="100" dirty="0">
                        <a:solidFill>
                          <a:schemeClr val="bg2"/>
                        </a:solidFill>
                        <a:effectLst/>
                        <a:latin typeface="等线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kern="1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等线"/>
                          <a:cs typeface="Arial" panose="020B0604020202020204" pitchFamily="34" charset="0"/>
                        </a:rPr>
                        <a:t>2022</a:t>
                      </a:r>
                      <a:endParaRPr lang="zh-CN" altLang="en-US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400" b="1" kern="100" dirty="0">
                        <a:solidFill>
                          <a:schemeClr val="bg2"/>
                        </a:solidFill>
                        <a:effectLst/>
                        <a:latin typeface="等线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等线"/>
                          <a:cs typeface="Arial" panose="020B0604020202020204" pitchFamily="34" charset="0"/>
                        </a:rPr>
                        <a:t>2023</a:t>
                      </a:r>
                      <a:endParaRPr lang="zh-CN" sz="1400" b="0" kern="1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等线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等线"/>
                          <a:cs typeface="Arial" panose="020B0604020202020204" pitchFamily="34" charset="0"/>
                        </a:rPr>
                        <a:t>2024</a:t>
                      </a:r>
                      <a:endParaRPr lang="zh-CN" sz="1400" b="0" kern="1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等线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400" b="1" kern="100" dirty="0">
                        <a:solidFill>
                          <a:schemeClr val="bg2"/>
                        </a:solidFill>
                        <a:effectLst/>
                        <a:latin typeface="等线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等线"/>
                          <a:cs typeface="Arial" panose="020B0604020202020204" pitchFamily="34" charset="0"/>
                        </a:rPr>
                        <a:t>2025</a:t>
                      </a:r>
                      <a:endParaRPr lang="zh-CN" sz="1400" b="0" kern="1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等线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等线"/>
                          <a:cs typeface="Arial" panose="020B0604020202020204" pitchFamily="34" charset="0"/>
                        </a:rPr>
                        <a:t>2026</a:t>
                      </a:r>
                      <a:endParaRPr lang="zh-CN" sz="1400" b="0" kern="1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等线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3572">
                <a:tc gridSpan="9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等线"/>
                          <a:cs typeface="Arial" panose="020B0604020202020204" pitchFamily="34" charset="0"/>
                        </a:rPr>
                        <a:t>Civil construction</a:t>
                      </a:r>
                      <a:endParaRPr lang="zh-CN" sz="1400" b="0" kern="1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等线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r>
                        <a:rPr lang="en-US" sz="1400" b="0" kern="1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等线"/>
                          <a:cs typeface="Arial" panose="020B0604020202020204" pitchFamily="34" charset="0"/>
                        </a:rPr>
                        <a:t> </a:t>
                      </a:r>
                      <a:endParaRPr lang="zh-CN" altLang="en-US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400" b="1" kern="100" dirty="0">
                        <a:solidFill>
                          <a:schemeClr val="bg2"/>
                        </a:solidFill>
                        <a:effectLst/>
                        <a:latin typeface="等线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400" b="1" kern="100" dirty="0">
                        <a:solidFill>
                          <a:schemeClr val="bg2"/>
                        </a:solidFill>
                        <a:effectLst/>
                        <a:latin typeface="等线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714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等线"/>
                          <a:cs typeface="Arial" panose="020B0604020202020204" pitchFamily="34" charset="0"/>
                        </a:rPr>
                        <a:t> </a:t>
                      </a:r>
                      <a:endParaRPr lang="zh-CN" sz="1400" b="0" kern="1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等线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等线"/>
                          <a:cs typeface="Arial" panose="020B0604020202020204" pitchFamily="34" charset="0"/>
                        </a:rPr>
                        <a:t> </a:t>
                      </a:r>
                      <a:endParaRPr lang="zh-CN" sz="1400" b="0" kern="1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等线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等线"/>
                          <a:cs typeface="Arial" panose="020B0604020202020204" pitchFamily="34" charset="0"/>
                        </a:rPr>
                        <a:t>Electric power, cooling water, compressed air, network, cryogenic, supporting system, etc. </a:t>
                      </a:r>
                      <a:endParaRPr lang="zh-CN" sz="1400" b="0" kern="1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等线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等线"/>
                          <a:cs typeface="Times New Roman" panose="02020603050405020304" pitchFamily="18" charset="0"/>
                        </a:rPr>
                        <a:t>Electric power, cooling water, compressed air, network, cryogenic, supporting system, etc. </a:t>
                      </a:r>
                      <a:endParaRPr lang="zh-CN" sz="1400" b="1" kern="100" dirty="0">
                        <a:solidFill>
                          <a:schemeClr val="bg2"/>
                        </a:solidFill>
                        <a:effectLst/>
                        <a:latin typeface="等线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400" b="1" kern="100" dirty="0">
                        <a:solidFill>
                          <a:schemeClr val="bg2"/>
                        </a:solidFill>
                        <a:effectLst/>
                        <a:latin typeface="等线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tc gridSpan="5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等线"/>
                          <a:cs typeface="Arial" panose="020B0604020202020204" pitchFamily="34" charset="0"/>
                        </a:rPr>
                        <a:t> </a:t>
                      </a:r>
                      <a:endParaRPr lang="zh-CN" sz="1400" b="0" kern="1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等线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400" b="1" kern="100" dirty="0">
                        <a:solidFill>
                          <a:schemeClr val="bg2"/>
                        </a:solidFill>
                        <a:effectLst/>
                        <a:latin typeface="等线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400" b="1" kern="100" dirty="0">
                        <a:solidFill>
                          <a:schemeClr val="bg2"/>
                        </a:solidFill>
                        <a:effectLst/>
                        <a:latin typeface="等线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7142">
                <a:tc gridSpan="5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等线"/>
                          <a:cs typeface="Arial" panose="020B0604020202020204" pitchFamily="34" charset="0"/>
                        </a:rPr>
                        <a:t>ECR design &amp; fabrication</a:t>
                      </a:r>
                      <a:endParaRPr lang="zh-CN" sz="1400" b="0" kern="10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等线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400" b="1" kern="100">
                        <a:solidFill>
                          <a:schemeClr val="bg2"/>
                        </a:solidFill>
                        <a:effectLst/>
                        <a:latin typeface="等线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400" b="0" kern="1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等线"/>
                          <a:cs typeface="Arial" panose="020B0604020202020204" pitchFamily="34" charset="0"/>
                        </a:rPr>
                        <a:t>SECR installation and commissioning</a:t>
                      </a:r>
                      <a:endParaRPr lang="zh-CN" altLang="en-US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等线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b="1" kern="100" dirty="0">
                        <a:solidFill>
                          <a:schemeClr val="bg2"/>
                        </a:solidFill>
                        <a:effectLst/>
                        <a:latin typeface="等线"/>
                        <a:ea typeface="等线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等线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b="1" kern="100" dirty="0">
                        <a:solidFill>
                          <a:schemeClr val="bg2"/>
                        </a:solidFill>
                        <a:effectLst/>
                        <a:latin typeface="等线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等线"/>
                          <a:cs typeface="Arial" panose="020B0604020202020204" pitchFamily="34" charset="0"/>
                        </a:rPr>
                        <a:t> </a:t>
                      </a:r>
                      <a:endParaRPr lang="zh-CN" sz="1400" b="0" kern="1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等线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等线"/>
                          <a:cs typeface="Arial" panose="020B0604020202020204" pitchFamily="34" charset="0"/>
                        </a:rPr>
                        <a:t> </a:t>
                      </a:r>
                      <a:endParaRPr lang="zh-CN" altLang="en-US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400" b="1" kern="100" dirty="0">
                        <a:solidFill>
                          <a:schemeClr val="bg2"/>
                        </a:solidFill>
                        <a:effectLst/>
                        <a:latin typeface="等线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400" b="1" kern="100" dirty="0">
                        <a:solidFill>
                          <a:schemeClr val="bg2"/>
                        </a:solidFill>
                        <a:effectLst/>
                        <a:latin typeface="等线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400" b="1" kern="100" dirty="0">
                        <a:solidFill>
                          <a:schemeClr val="bg2"/>
                        </a:solidFill>
                        <a:effectLst/>
                        <a:latin typeface="等线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409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等线"/>
                          <a:cs typeface="Arial" panose="020B0604020202020204" pitchFamily="34" charset="0"/>
                        </a:rPr>
                        <a:t> </a:t>
                      </a:r>
                      <a:endParaRPr lang="zh-CN" sz="1400" b="0" kern="10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等线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6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等线"/>
                          <a:cs typeface="Arial" panose="020B0604020202020204" pitchFamily="34" charset="0"/>
                        </a:rPr>
                        <a:t>Linac design &amp; fabrication</a:t>
                      </a:r>
                      <a:endParaRPr lang="zh-CN" sz="1400" b="0" kern="10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等线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CC2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等线"/>
                          <a:cs typeface="Arial" panose="020B0604020202020204" pitchFamily="34" charset="0"/>
                        </a:rPr>
                        <a:t>iLinac</a:t>
                      </a:r>
                      <a:r>
                        <a:rPr lang="en-US" sz="1400" b="0" kern="1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等线"/>
                          <a:cs typeface="Arial" panose="020B0604020202020204" pitchFamily="34" charset="0"/>
                        </a:rPr>
                        <a:t> installation and commissioning</a:t>
                      </a:r>
                      <a:endParaRPr lang="zh-CN" sz="1400" b="0" kern="1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等线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599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400" b="1" kern="100" dirty="0">
                        <a:solidFill>
                          <a:schemeClr val="bg2"/>
                        </a:solidFill>
                        <a:effectLst/>
                        <a:latin typeface="等线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5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altLang="zh-CN" sz="1400" b="1" kern="100" dirty="0">
                          <a:solidFill>
                            <a:schemeClr val="bg2"/>
                          </a:solidFill>
                          <a:effectLst/>
                          <a:latin typeface="等线"/>
                          <a:ea typeface="等线"/>
                          <a:cs typeface="Times New Roman" panose="02020603050405020304" pitchFamily="18" charset="0"/>
                        </a:rPr>
                        <a:t>Day</a:t>
                      </a:r>
                      <a:r>
                        <a:rPr lang="en-US" altLang="zh-CN" sz="1400" b="1" kern="100" baseline="0" dirty="0">
                          <a:solidFill>
                            <a:schemeClr val="bg2"/>
                          </a:solidFill>
                          <a:effectLst/>
                          <a:latin typeface="等线"/>
                          <a:ea typeface="等线"/>
                          <a:cs typeface="Times New Roman" panose="02020603050405020304" pitchFamily="18" charset="0"/>
                        </a:rPr>
                        <a:t> one exp</a:t>
                      </a:r>
                      <a:endParaRPr lang="zh-CN" altLang="en-US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kern="1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等线"/>
                          <a:cs typeface="Arial" panose="020B0604020202020204" pitchFamily="34" charset="0"/>
                        </a:rPr>
                        <a:t>Day</a:t>
                      </a:r>
                      <a:r>
                        <a:rPr lang="en-US" altLang="zh-CN" sz="1400" b="0" kern="100" baseline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等线"/>
                          <a:cs typeface="Arial" panose="020B0604020202020204" pitchFamily="34" charset="0"/>
                        </a:rPr>
                        <a:t> one exp</a:t>
                      </a:r>
                      <a:endParaRPr lang="zh-CN" altLang="en-US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zh-CN" altLang="en-US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400" b="1" kern="100" dirty="0">
                        <a:solidFill>
                          <a:schemeClr val="bg2"/>
                        </a:solidFill>
                        <a:effectLst/>
                        <a:latin typeface="等线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400" b="0" kern="1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等线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96104">
                <a:tc gridSpan="4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等线"/>
                          <a:cs typeface="Arial" panose="020B0604020202020204" pitchFamily="34" charset="0"/>
                        </a:rPr>
                        <a:t>Prototypes of PS, RF cavity, chamber, magnets, etc.</a:t>
                      </a:r>
                      <a:endParaRPr lang="zh-CN" sz="1400" b="0" kern="1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等线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en-US" sz="1400" b="0" kern="10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等线"/>
                          <a:cs typeface="Arial" panose="020B0604020202020204" pitchFamily="34" charset="0"/>
                        </a:rPr>
                        <a:t>fabrication</a:t>
                      </a:r>
                      <a:endParaRPr lang="zh-CN" altLang="en-US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b="0" kern="1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等线"/>
                          <a:cs typeface="Arial" panose="020B0604020202020204" pitchFamily="34" charset="0"/>
                        </a:rPr>
                        <a:t>BRing installation &amp; commissioning</a:t>
                      </a:r>
                      <a:endParaRPr lang="zh-CN" altLang="en-US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等线"/>
                          <a:cs typeface="Arial" panose="020B0604020202020204" pitchFamily="34" charset="0"/>
                        </a:rPr>
                        <a:t>Day</a:t>
                      </a:r>
                      <a:r>
                        <a:rPr lang="en-US" altLang="zh-CN" sz="1400" b="0" kern="100" baseline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等线"/>
                          <a:cs typeface="Arial" panose="020B0604020202020204" pitchFamily="34" charset="0"/>
                        </a:rPr>
                        <a:t> one </a:t>
                      </a:r>
                      <a:r>
                        <a:rPr lang="en-US" altLang="zh-CN" sz="1400" b="0" kern="100" baseline="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等线"/>
                          <a:cs typeface="Arial" panose="020B0604020202020204" pitchFamily="34" charset="0"/>
                        </a:rPr>
                        <a:t>exp</a:t>
                      </a:r>
                      <a:endParaRPr lang="zh-CN" altLang="zh-CN" sz="1400" b="0" kern="1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等线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400" b="1" kern="100" dirty="0">
                        <a:solidFill>
                          <a:schemeClr val="bg2"/>
                        </a:solidFill>
                        <a:effectLst/>
                        <a:latin typeface="等线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400" b="0" kern="1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等线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3475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等线"/>
                          <a:cs typeface="Arial" panose="020B0604020202020204" pitchFamily="34" charset="0"/>
                        </a:rPr>
                        <a:t> </a:t>
                      </a:r>
                      <a:endParaRPr lang="zh-CN" sz="1400" b="0" kern="10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等线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等线"/>
                          <a:cs typeface="Arial" panose="020B0604020202020204" pitchFamily="34" charset="0"/>
                        </a:rPr>
                        <a:t> </a:t>
                      </a:r>
                      <a:endParaRPr lang="zh-CN" sz="1400" b="0" kern="10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等线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400" b="1" kern="100">
                        <a:solidFill>
                          <a:schemeClr val="bg2"/>
                        </a:solidFill>
                        <a:effectLst/>
                        <a:latin typeface="等线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等线"/>
                          <a:cs typeface="Arial" panose="020B0604020202020204" pitchFamily="34" charset="0"/>
                        </a:rPr>
                        <a:t> </a:t>
                      </a:r>
                      <a:endParaRPr lang="zh-CN" sz="1400" b="0" kern="10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等线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r>
                        <a:rPr lang="en-US" sz="1400" b="0" kern="10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等线"/>
                          <a:cs typeface="Arial" panose="020B0604020202020204" pitchFamily="34" charset="0"/>
                        </a:rPr>
                        <a:t> </a:t>
                      </a:r>
                      <a:endParaRPr lang="zh-CN" altLang="en-US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sz="1400" b="0" kern="1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等线"/>
                          <a:cs typeface="Arial" panose="020B0604020202020204" pitchFamily="34" charset="0"/>
                        </a:rPr>
                        <a:t>HFRS &amp; SRing installation &amp; commissioning</a:t>
                      </a:r>
                      <a:endParaRPr lang="zh-CN" altLang="en-US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400" b="1" kern="100" dirty="0">
                        <a:solidFill>
                          <a:schemeClr val="bg2"/>
                        </a:solidFill>
                        <a:effectLst/>
                        <a:latin typeface="等线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等线"/>
                          <a:cs typeface="Arial" panose="020B0604020202020204" pitchFamily="34" charset="0"/>
                        </a:rPr>
                        <a:t>Day</a:t>
                      </a:r>
                      <a:r>
                        <a:rPr lang="en-US" altLang="zh-CN" sz="1400" b="0" kern="100" baseline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等线"/>
                          <a:cs typeface="Arial" panose="020B0604020202020204" pitchFamily="34" charset="0"/>
                        </a:rPr>
                        <a:t> one </a:t>
                      </a:r>
                      <a:r>
                        <a:rPr lang="en-US" altLang="zh-CN" sz="1400" b="0" kern="100" baseline="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等线"/>
                          <a:cs typeface="Arial" panose="020B0604020202020204" pitchFamily="34" charset="0"/>
                        </a:rPr>
                        <a:t>exp</a:t>
                      </a:r>
                      <a:endParaRPr lang="zh-CN" altLang="zh-CN" sz="1400" b="0" kern="1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等线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803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等线"/>
                          <a:cs typeface="Arial" panose="020B0604020202020204" pitchFamily="34" charset="0"/>
                        </a:rPr>
                        <a:t> </a:t>
                      </a:r>
                      <a:endParaRPr lang="zh-CN" sz="1400" b="0" kern="1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等线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等线"/>
                          <a:cs typeface="Arial" panose="020B0604020202020204" pitchFamily="34" charset="0"/>
                        </a:rPr>
                        <a:t> </a:t>
                      </a:r>
                      <a:endParaRPr lang="zh-CN" sz="1400" b="0" kern="1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等线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400" b="1" kern="100" dirty="0">
                        <a:solidFill>
                          <a:schemeClr val="bg2"/>
                        </a:solidFill>
                        <a:effectLst/>
                        <a:latin typeface="等线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等线"/>
                          <a:cs typeface="Arial" panose="020B0604020202020204" pitchFamily="34" charset="0"/>
                        </a:rPr>
                        <a:t> </a:t>
                      </a:r>
                      <a:endParaRPr lang="zh-CN" sz="1400" b="0" kern="1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等线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r>
                        <a:rPr lang="en-US" sz="1400" b="0" kern="1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等线"/>
                          <a:cs typeface="Arial" panose="020B0604020202020204" pitchFamily="34" charset="0"/>
                        </a:rPr>
                        <a:t> </a:t>
                      </a:r>
                      <a:endParaRPr lang="zh-CN" altLang="en-US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7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等线"/>
                          <a:cs typeface="Arial" panose="020B0604020202020204" pitchFamily="34" charset="0"/>
                        </a:rPr>
                        <a:t>Terminals installation</a:t>
                      </a:r>
                      <a:endParaRPr lang="zh-CN" sz="1400" b="0" kern="1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等线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400" b="1" kern="100" dirty="0">
                        <a:solidFill>
                          <a:schemeClr val="bg2"/>
                        </a:solidFill>
                        <a:effectLst/>
                        <a:latin typeface="等线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400" b="0" kern="1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等线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4" name="爆炸形 1 13"/>
          <p:cNvSpPr/>
          <p:nvPr/>
        </p:nvSpPr>
        <p:spPr bwMode="auto">
          <a:xfrm>
            <a:off x="5904656" y="2564905"/>
            <a:ext cx="360040" cy="360040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charset="0"/>
              <a:buNone/>
            </a:pPr>
            <a:endParaRPr lang="zh-CN" altLang="en-US" sz="2000" b="1">
              <a:solidFill>
                <a:srgbClr val="000000"/>
              </a:solidFill>
              <a:ea typeface="楷体_GB2312" charset="0"/>
              <a:cs typeface="Arial" panose="020B0604020202020204" pitchFamily="34" charset="0"/>
            </a:endParaRPr>
          </a:p>
        </p:txBody>
      </p:sp>
      <p:sp>
        <p:nvSpPr>
          <p:cNvPr id="15" name="爆炸形 1 14"/>
          <p:cNvSpPr/>
          <p:nvPr/>
        </p:nvSpPr>
        <p:spPr bwMode="auto">
          <a:xfrm>
            <a:off x="7030906" y="3132343"/>
            <a:ext cx="360040" cy="360040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charset="0"/>
              <a:buNone/>
            </a:pPr>
            <a:endParaRPr lang="zh-CN" altLang="en-US" sz="2000" b="1">
              <a:solidFill>
                <a:srgbClr val="000000"/>
              </a:solidFill>
              <a:ea typeface="楷体_GB2312" charset="0"/>
              <a:cs typeface="Arial" panose="020B0604020202020204" pitchFamily="34" charset="0"/>
            </a:endParaRPr>
          </a:p>
        </p:txBody>
      </p:sp>
      <p:sp>
        <p:nvSpPr>
          <p:cNvPr id="16" name="爆炸形 1 15"/>
          <p:cNvSpPr/>
          <p:nvPr/>
        </p:nvSpPr>
        <p:spPr bwMode="auto">
          <a:xfrm>
            <a:off x="7560840" y="3789041"/>
            <a:ext cx="360040" cy="360040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charset="0"/>
              <a:buNone/>
            </a:pPr>
            <a:endParaRPr lang="zh-CN" altLang="en-US" sz="2000" b="1">
              <a:solidFill>
                <a:srgbClr val="000000"/>
              </a:solidFill>
              <a:ea typeface="楷体_GB231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8675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17023" y="20320"/>
            <a:ext cx="8309955" cy="1299394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5pPr>
            <a:lvl6pPr marL="45715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6pPr>
            <a:lvl7pPr marL="91430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7pPr>
            <a:lvl8pPr marL="137145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8pPr>
            <a:lvl9pPr marL="182860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802336" eaLnBrk="1" hangingPunct="1">
              <a:spcBef>
                <a:spcPts val="600"/>
              </a:spcBef>
            </a:pPr>
            <a:r>
              <a:rPr lang="en-US" altLang="zh-CN" sz="2800" b="1" dirty="0">
                <a:ln w="317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H</a:t>
            </a:r>
            <a:r>
              <a:rPr lang="en-US" altLang="zh-CN" sz="2800" b="1" dirty="0">
                <a:ln w="3175" cmpd="sng">
                  <a:noFill/>
                  <a:prstDash val="solid"/>
                </a:ln>
                <a:solidFill>
                  <a:srgbClr val="000099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igh-</a:t>
            </a:r>
            <a:r>
              <a:rPr lang="en-US" altLang="zh-CN" sz="2800" b="1" dirty="0">
                <a:ln w="317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I</a:t>
            </a:r>
            <a:r>
              <a:rPr lang="en-US" altLang="zh-CN" sz="2800" b="1" dirty="0">
                <a:ln w="3175" cmpd="sng">
                  <a:noFill/>
                  <a:prstDash val="solid"/>
                </a:ln>
                <a:solidFill>
                  <a:srgbClr val="000099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ntensity Heavy Ion </a:t>
            </a:r>
            <a:r>
              <a:rPr lang="en-US" altLang="zh-CN" sz="2800" b="1" dirty="0">
                <a:ln w="317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</a:t>
            </a:r>
            <a:r>
              <a:rPr lang="en-US" altLang="zh-CN" sz="2800" b="1" dirty="0">
                <a:ln w="3175" cmpd="sng">
                  <a:noFill/>
                  <a:prstDash val="solid"/>
                </a:ln>
                <a:solidFill>
                  <a:srgbClr val="000099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ccelerator </a:t>
            </a:r>
            <a:r>
              <a:rPr lang="en-US" altLang="zh-CN" sz="2800" b="1" dirty="0">
                <a:ln w="317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F</a:t>
            </a:r>
            <a:r>
              <a:rPr lang="en-US" altLang="zh-CN" sz="2800" b="1" dirty="0">
                <a:ln w="3175" cmpd="sng">
                  <a:noFill/>
                  <a:prstDash val="solid"/>
                </a:ln>
                <a:solidFill>
                  <a:srgbClr val="000099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acility-</a:t>
            </a:r>
            <a:r>
              <a:rPr lang="en-US" altLang="zh-CN" sz="2800" b="1" dirty="0">
                <a:ln w="317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HIAF</a:t>
            </a:r>
            <a:endParaRPr lang="en-US" altLang="zh-CN" sz="2800" b="1" kern="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3"/>
          <a:stretch/>
        </p:blipFill>
        <p:spPr>
          <a:xfrm>
            <a:off x="107504" y="1124744"/>
            <a:ext cx="8928992" cy="536996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851489" y="4775918"/>
            <a:ext cx="5441023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FFFF00"/>
                </a:solidFill>
              </a:rPr>
              <a:t>HIAF welcome all of you !!!</a:t>
            </a:r>
          </a:p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rgbClr val="FFFF00"/>
                </a:solidFill>
              </a:rPr>
              <a:t>Huizhou, 2025 </a:t>
            </a:r>
            <a:endParaRPr lang="zh-CN" altLang="en-US" sz="3200" b="1" dirty="0">
              <a:solidFill>
                <a:srgbClr val="FFFF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14769" y="1342873"/>
            <a:ext cx="90749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FF00"/>
                </a:solidFill>
              </a:rPr>
              <a:t>World-class scientific user facility for international scientists and </a:t>
            </a:r>
            <a:r>
              <a:rPr lang="en-US" altLang="zh-CN" sz="3200" b="1" dirty="0" smtClean="0">
                <a:solidFill>
                  <a:srgbClr val="FFFF00"/>
                </a:solidFill>
              </a:rPr>
              <a:t>researchers </a:t>
            </a:r>
            <a:endParaRPr lang="zh-CN" alt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0490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234998" y="0"/>
            <a:ext cx="5929290" cy="620688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C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11560" y="1484784"/>
            <a:ext cx="8424936" cy="453650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81968" fontAlgn="auto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FontTx/>
              <a:buAutoNum type="arabicPeriod"/>
            </a:pPr>
            <a:r>
              <a:rPr lang="en-US" altLang="zh-CN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Brief introduction </a:t>
            </a:r>
            <a:r>
              <a:rPr lang="en-US" altLang="zh-CN" sz="28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altLang="zh-CN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HIAF</a:t>
            </a:r>
          </a:p>
          <a:p>
            <a:pPr marL="0" indent="0" defTabSz="781968" fontAlgn="auto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FontTx/>
              <a:buAutoNum type="arabicPeriod"/>
            </a:pPr>
            <a:r>
              <a:rPr lang="en-US" altLang="zh-CN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Challenges and key components</a:t>
            </a:r>
          </a:p>
          <a:p>
            <a:pPr marL="0" indent="0" defTabSz="781968" fontAlgn="auto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FontTx/>
              <a:buAutoNum type="arabicPeriod"/>
            </a:pPr>
            <a:r>
              <a:rPr lang="en-US" altLang="zh-CN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Present status and schedule</a:t>
            </a:r>
          </a:p>
          <a:p>
            <a:pPr marL="0" indent="0" defTabSz="781968" fontAlgn="auto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FontTx/>
              <a:buAutoNum type="arabicPeriod"/>
            </a:pPr>
            <a:r>
              <a:rPr lang="en-US" altLang="zh-CN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Summary </a:t>
            </a:r>
          </a:p>
        </p:txBody>
      </p:sp>
    </p:spTree>
    <p:extLst>
      <p:ext uri="{BB962C8B-B14F-4D97-AF65-F5344CB8AC3E}">
        <p14:creationId xmlns:p14="http://schemas.microsoft.com/office/powerpoint/2010/main" val="28144779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4429124" y="1468679"/>
            <a:ext cx="4357718" cy="2439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  <a:buSzPct val="130000"/>
              <a:buFont typeface="Arial" pitchFamily="34" charset="0"/>
              <a:buChar char="•"/>
            </a:pPr>
            <a:r>
              <a:rPr lang="en-US" altLang="zh-CN" b="1" dirty="0">
                <a:solidFill>
                  <a:srgbClr val="0000FF"/>
                </a:solidFill>
                <a:latin typeface="Times New Roman"/>
              </a:rPr>
              <a:t>  To explore the limit of nuclear existence</a:t>
            </a:r>
          </a:p>
          <a:p>
            <a:pPr>
              <a:lnSpc>
                <a:spcPct val="125000"/>
              </a:lnSpc>
              <a:spcBef>
                <a:spcPts val="600"/>
              </a:spcBef>
              <a:buSzPct val="130000"/>
              <a:buFont typeface="Arial" pitchFamily="34" charset="0"/>
              <a:buChar char="•"/>
            </a:pPr>
            <a:r>
              <a:rPr lang="en-US" altLang="zh-CN" b="1" dirty="0">
                <a:solidFill>
                  <a:srgbClr val="0000FF"/>
                </a:solidFill>
                <a:latin typeface="Times New Roman"/>
              </a:rPr>
              <a:t>  To study exotic nuclear structure</a:t>
            </a:r>
          </a:p>
          <a:p>
            <a:pPr>
              <a:lnSpc>
                <a:spcPct val="125000"/>
              </a:lnSpc>
              <a:spcBef>
                <a:spcPts val="600"/>
              </a:spcBef>
              <a:buSzPct val="130000"/>
              <a:buFont typeface="Arial" pitchFamily="34" charset="0"/>
              <a:buChar char="•"/>
            </a:pPr>
            <a:r>
              <a:rPr lang="en-US" altLang="zh-CN" b="1" dirty="0">
                <a:solidFill>
                  <a:srgbClr val="0000FF"/>
                </a:solidFill>
                <a:latin typeface="Times New Roman"/>
              </a:rPr>
              <a:t>  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/>
              </a:rPr>
              <a:t>To understand </a:t>
            </a:r>
            <a:r>
              <a:rPr lang="en-US" altLang="zh-CN" b="1" dirty="0">
                <a:solidFill>
                  <a:srgbClr val="0000FF"/>
                </a:solidFill>
                <a:latin typeface="Times New Roman"/>
              </a:rPr>
              <a:t>the origin of the elements</a:t>
            </a:r>
          </a:p>
          <a:p>
            <a:pPr>
              <a:lnSpc>
                <a:spcPct val="125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</a:pPr>
            <a:r>
              <a:rPr lang="en-US" altLang="zh-CN" b="1" dirty="0">
                <a:solidFill>
                  <a:srgbClr val="0000FF"/>
                </a:solidFill>
                <a:latin typeface="Times New Roman"/>
              </a:rPr>
              <a:t>  To study the properties of High Energy</a:t>
            </a:r>
          </a:p>
          <a:p>
            <a:pPr>
              <a:lnSpc>
                <a:spcPct val="125000"/>
              </a:lnSpc>
              <a:spcBef>
                <a:spcPts val="0"/>
              </a:spcBef>
              <a:buSzPct val="130000"/>
            </a:pPr>
            <a:r>
              <a:rPr lang="en-US" altLang="zh-CN" b="1" dirty="0">
                <a:solidFill>
                  <a:srgbClr val="0000FF"/>
                </a:solidFill>
                <a:latin typeface="Times New Roman"/>
              </a:rPr>
              <a:t>     and Density Matter</a:t>
            </a:r>
          </a:p>
          <a:p>
            <a:pPr>
              <a:lnSpc>
                <a:spcPct val="125000"/>
              </a:lnSpc>
              <a:spcBef>
                <a:spcPts val="0"/>
              </a:spcBef>
              <a:buSzPct val="130000"/>
            </a:pPr>
            <a:r>
              <a:rPr lang="en-US" altLang="zh-CN" b="1" dirty="0">
                <a:solidFill>
                  <a:srgbClr val="0000FF"/>
                </a:solidFill>
                <a:latin typeface="Times New Roman"/>
              </a:rPr>
              <a:t>                                </a:t>
            </a:r>
            <a:r>
              <a:rPr lang="en-US" altLang="zh-CN" sz="2400" b="1" dirty="0">
                <a:solidFill>
                  <a:srgbClr val="0000FF"/>
                </a:solidFill>
                <a:latin typeface="Times New Roman"/>
              </a:rPr>
              <a:t>……</a:t>
            </a:r>
          </a:p>
        </p:txBody>
      </p:sp>
      <p:sp>
        <p:nvSpPr>
          <p:cNvPr id="17" name="矩形 16"/>
          <p:cNvSpPr/>
          <p:nvPr/>
        </p:nvSpPr>
        <p:spPr>
          <a:xfrm>
            <a:off x="428596" y="4663568"/>
            <a:ext cx="4857752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ingdings"/>
            </a:endParaRPr>
          </a:p>
          <a:p>
            <a:pPr marL="355600" marR="0" lvl="0" indent="-3556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n"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</a:rPr>
              <a:t>SPIRAL2 at GANIL in Caen, France </a:t>
            </a:r>
          </a:p>
          <a:p>
            <a:pPr marL="355600" marR="0" lvl="0" indent="-3556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n"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</a:rPr>
              <a:t>FAIR at GSI in Darmstadt, Germany </a:t>
            </a:r>
          </a:p>
          <a:p>
            <a:pPr marL="355600" marR="0" lvl="0" indent="-3556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n"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</a:rPr>
              <a:t>FRIB at MSU in the U.S. </a:t>
            </a:r>
          </a:p>
          <a:p>
            <a:pPr marL="355600" marR="0" lvl="0" indent="-3556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n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NICA at JINR,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Dubna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, Russia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/>
            </a:endParaRPr>
          </a:p>
          <a:p>
            <a:pPr marL="355600" marR="0" lvl="0" indent="-3556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n"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</a:rPr>
              <a:t>EURISOL in Europe </a:t>
            </a:r>
          </a:p>
        </p:txBody>
      </p:sp>
      <p:sp>
        <p:nvSpPr>
          <p:cNvPr id="18" name="矩形 17"/>
          <p:cNvSpPr/>
          <p:nvPr/>
        </p:nvSpPr>
        <p:spPr>
          <a:xfrm>
            <a:off x="6300192" y="5077407"/>
            <a:ext cx="2714644" cy="1184940"/>
          </a:xfrm>
          <a:prstGeom prst="rect">
            <a:avLst/>
          </a:prstGeom>
          <a:solidFill>
            <a:srgbClr val="FFFFFF">
              <a:alpha val="7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H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igh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 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I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ntensity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 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Heavy-ion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 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A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ccelerator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 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F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acility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HIAF in China</a:t>
            </a:r>
            <a:endParaRPr kumimoji="0" lang="en-US" altLang="zh-CN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35495" y="980728"/>
            <a:ext cx="3793629" cy="3143272"/>
            <a:chOff x="357158" y="1861423"/>
            <a:chExt cx="3793629" cy="3143272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3"/>
            <a:srcRect l="56688"/>
            <a:stretch>
              <a:fillRect/>
            </a:stretch>
          </p:blipFill>
          <p:spPr bwMode="auto">
            <a:xfrm>
              <a:off x="357158" y="1861423"/>
              <a:ext cx="3793629" cy="3143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Box 9"/>
            <p:cNvSpPr txBox="1"/>
            <p:nvPr/>
          </p:nvSpPr>
          <p:spPr>
            <a:xfrm>
              <a:off x="632103" y="3208750"/>
              <a:ext cx="13964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</a:rPr>
                <a:t>Available today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endParaRPr>
            </a:p>
          </p:txBody>
        </p:sp>
        <p:cxnSp>
          <p:nvCxnSpPr>
            <p:cNvPr id="22" name="直接箭头连接符 21"/>
            <p:cNvCxnSpPr/>
            <p:nvPr/>
          </p:nvCxnSpPr>
          <p:spPr>
            <a:xfrm>
              <a:off x="1214414" y="3438878"/>
              <a:ext cx="432000" cy="432000"/>
            </a:xfrm>
            <a:prstGeom prst="straightConnector1">
              <a:avLst/>
            </a:prstGeom>
            <a:noFill/>
            <a:ln w="22225" cap="flat" cmpd="sng" algn="ctr">
              <a:solidFill>
                <a:srgbClr val="0000FF"/>
              </a:solidFill>
              <a:prstDash val="solid"/>
              <a:tailEnd type="arrow"/>
            </a:ln>
            <a:effectLst/>
          </p:spPr>
        </p:cxnSp>
      </p:grpSp>
      <p:sp>
        <p:nvSpPr>
          <p:cNvPr id="23" name="矩形 22"/>
          <p:cNvSpPr/>
          <p:nvPr/>
        </p:nvSpPr>
        <p:spPr>
          <a:xfrm>
            <a:off x="4357686" y="980728"/>
            <a:ext cx="43156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</a:rPr>
              <a:t>Fascinating and crucial questions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64499" y="4274654"/>
            <a:ext cx="8379341" cy="400110"/>
          </a:xfrm>
          <a:prstGeom prst="rect">
            <a:avLst/>
          </a:prstGeom>
          <a:noFill/>
          <a:effectLst>
            <a:glow rad="139700">
              <a:srgbClr val="C0504D">
                <a:satMod val="175000"/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1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</a:rPr>
              <a:t>Next-generation facilities being constructed or proposed worldwide:  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</a:endParaRPr>
          </a:p>
        </p:txBody>
      </p:sp>
      <p:sp>
        <p:nvSpPr>
          <p:cNvPr id="27" name="圆角矩形 105"/>
          <p:cNvSpPr/>
          <p:nvPr/>
        </p:nvSpPr>
        <p:spPr>
          <a:xfrm>
            <a:off x="117625" y="156173"/>
            <a:ext cx="6237114" cy="415110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Brief introduction </a:t>
            </a:r>
            <a:r>
              <a:rPr lang="en-US" altLang="zh-CN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HIAF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3"/>
          <a:stretch/>
        </p:blipFill>
        <p:spPr>
          <a:xfrm>
            <a:off x="4211960" y="5027529"/>
            <a:ext cx="2142779" cy="128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127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>
            <a:extLst>
              <a:ext uri="{FF2B5EF4-FFF2-40B4-BE49-F238E27FC236}">
                <a16:creationId xmlns:a16="http://schemas.microsoft.com/office/drawing/2014/main" xmlns="" id="{00B688AB-D543-433B-9B94-F6F68BE8F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700555"/>
            <a:ext cx="7488833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15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30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45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60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5755" algn="l" defTabSz="9143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2906" algn="l" defTabSz="9143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057" algn="l" defTabSz="9143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208" algn="l" defTabSz="9143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黑体" pitchFamily="49" charset="-122"/>
                <a:cs typeface="Arial" panose="020B0604020202020204" pitchFamily="34" charset="0"/>
              </a:rPr>
              <a:t>H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黑体" pitchFamily="49" charset="-122"/>
                <a:cs typeface="Arial" panose="020B0604020202020204" pitchFamily="34" charset="0"/>
              </a:rPr>
              <a:t>igh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黑体" pitchFamily="49" charset="-122"/>
                <a:cs typeface="Arial" panose="020B0604020202020204" pitchFamily="34" charset="0"/>
              </a:rPr>
              <a:t>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黑体" pitchFamily="49" charset="-122"/>
                <a:cs typeface="Arial" panose="020B0604020202020204" pitchFamily="34" charset="0"/>
              </a:rPr>
              <a:t>ntensity Heavy-ion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黑体" pitchFamily="49" charset="-122"/>
                <a:cs typeface="Arial" panose="020B0604020202020204" pitchFamily="34" charset="0"/>
              </a:rPr>
              <a:t>A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黑体" pitchFamily="49" charset="-122"/>
                <a:cs typeface="Arial" panose="020B0604020202020204" pitchFamily="34" charset="0"/>
              </a:rPr>
              <a:t>ccelerator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黑体" pitchFamily="49" charset="-122"/>
                <a:cs typeface="Arial" panose="020B0604020202020204" pitchFamily="34" charset="0"/>
              </a:rPr>
              <a:t>F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黑体" pitchFamily="49" charset="-122"/>
                <a:cs typeface="Arial" panose="020B0604020202020204" pitchFamily="34" charset="0"/>
              </a:rPr>
              <a:t>acility (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黑体" pitchFamily="49" charset="-122"/>
                <a:cs typeface="Arial" panose="020B0604020202020204" pitchFamily="34" charset="0"/>
              </a:rPr>
              <a:t>HIAF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黑体" pitchFamily="49" charset="-122"/>
                <a:cs typeface="Arial" panose="020B0604020202020204" pitchFamily="34" charset="0"/>
              </a:rPr>
              <a:t>)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黑体" pitchFamily="49" charset="-122"/>
              <a:cs typeface="Arial" panose="020B0604020202020204" pitchFamily="34" charset="0"/>
            </a:endParaRPr>
          </a:p>
        </p:txBody>
      </p:sp>
      <p:sp>
        <p:nvSpPr>
          <p:cNvPr id="24" name="圆角矩形 105">
            <a:extLst>
              <a:ext uri="{FF2B5EF4-FFF2-40B4-BE49-F238E27FC236}">
                <a16:creationId xmlns:a16="http://schemas.microsoft.com/office/drawing/2014/main" xmlns="" id="{5DE2AFFC-AC96-4A51-B13E-FEF278D52E32}"/>
              </a:ext>
            </a:extLst>
          </p:cNvPr>
          <p:cNvSpPr/>
          <p:nvPr/>
        </p:nvSpPr>
        <p:spPr>
          <a:xfrm>
            <a:off x="117625" y="156173"/>
            <a:ext cx="6168991" cy="415110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Brief introduction </a:t>
            </a:r>
            <a:r>
              <a:rPr lang="en-US" altLang="zh-CN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HIAF</a:t>
            </a:r>
            <a:endParaRPr lang="zh-CN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074FFC42-580D-4C21-AF24-D5C140A0DE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5"/>
          <a:stretch/>
        </p:blipFill>
        <p:spPr>
          <a:xfrm rot="21133162">
            <a:off x="381830" y="1867171"/>
            <a:ext cx="8155387" cy="4457748"/>
          </a:xfrm>
          <a:prstGeom prst="rect">
            <a:avLst/>
          </a:prstGeom>
        </p:spPr>
      </p:pic>
      <p:sp>
        <p:nvSpPr>
          <p:cNvPr id="26" name="Text Box 211">
            <a:extLst>
              <a:ext uri="{FF2B5EF4-FFF2-40B4-BE49-F238E27FC236}">
                <a16:creationId xmlns:a16="http://schemas.microsoft.com/office/drawing/2014/main" xmlns="" id="{46FDED26-80F2-4A60-A697-A15A759D1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616" y="5551603"/>
            <a:ext cx="2678300" cy="861774"/>
          </a:xfrm>
          <a:prstGeom prst="rect">
            <a:avLst/>
          </a:prstGeom>
          <a:noFill/>
          <a:ln w="3175" cap="flat" cmpd="sng" algn="ctr">
            <a:noFill/>
            <a:prstDash val="solid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黑体" pitchFamily="49" charset="-122"/>
                <a:cs typeface="Arial" panose="020B0604020202020204" pitchFamily="34" charset="0"/>
              </a:rPr>
              <a:t>iLinac</a:t>
            </a: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黑体" pitchFamily="49" charset="-122"/>
                <a:cs typeface="Arial" panose="020B0604020202020204" pitchFamily="34" charset="0"/>
              </a:rPr>
              <a:t>:</a:t>
            </a: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仿宋_GB2312" pitchFamily="49" charset="-122"/>
                <a:cs typeface="Arial" panose="020B0604020202020204" pitchFamily="34" charset="0"/>
              </a:rPr>
              <a:t> Superconducting </a:t>
            </a:r>
            <a:r>
              <a:rPr kumimoji="0" lang="en-US" altLang="zh-CN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仿宋_GB2312" pitchFamily="49" charset="-122"/>
                <a:cs typeface="Arial" panose="020B0604020202020204" pitchFamily="34" charset="0"/>
              </a:rPr>
              <a:t>linac</a:t>
            </a: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黑体" pitchFamily="49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</a:rPr>
              <a:t>Length:100 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</a:rPr>
              <a:t>Energy: 17 MeV/u(U</a:t>
            </a:r>
            <a:r>
              <a:rPr kumimoji="0" lang="en-US" altLang="zh-CN" sz="11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</a:rPr>
              <a:t>35+</a:t>
            </a:r>
            <a:r>
              <a: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</a:rPr>
              <a:t>), 48MeV/u(H</a:t>
            </a:r>
            <a:r>
              <a:rPr kumimoji="0" lang="en-US" altLang="zh-CN" sz="1100" b="1" i="0" u="none" strike="noStrike" kern="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</a:rPr>
              <a:t>2</a:t>
            </a:r>
            <a:r>
              <a:rPr kumimoji="0" lang="en-US" altLang="zh-CN" sz="11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</a:rPr>
              <a:t>+</a:t>
            </a:r>
            <a:r>
              <a: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</a:rPr>
              <a:t>)</a:t>
            </a:r>
          </a:p>
        </p:txBody>
      </p:sp>
      <p:sp>
        <p:nvSpPr>
          <p:cNvPr id="27" name="Text Box 211">
            <a:extLst>
              <a:ext uri="{FF2B5EF4-FFF2-40B4-BE49-F238E27FC236}">
                <a16:creationId xmlns:a16="http://schemas.microsoft.com/office/drawing/2014/main" xmlns="" id="{5789648D-BE47-4BD6-868D-BC0458350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691" y="1292149"/>
            <a:ext cx="2507301" cy="1123384"/>
          </a:xfrm>
          <a:prstGeom prst="rect">
            <a:avLst/>
          </a:prstGeom>
          <a:noFill/>
          <a:ln w="3175" cap="flat" cmpd="sng" algn="ctr">
            <a:noFill/>
            <a:prstDash val="solid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仿宋_GB2312" pitchFamily="49" charset="-122"/>
                <a:cs typeface="Arial" panose="020B0604020202020204" pitchFamily="34" charset="0"/>
              </a:rPr>
              <a:t>HFRS: Fragment Separator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仿宋_GB2312" pitchFamily="49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</a:rPr>
              <a:t>Length: 192 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</a:rPr>
              <a:t>Rigidity: 25 Tm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Arial" panose="020B0604020202020204" pitchFamily="34" charset="0"/>
              </a:rPr>
              <a:t>Pre + Main separator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Arial" panose="020B0604020202020204" pitchFamily="34" charset="0"/>
              </a:rPr>
              <a:t>resolution power: 1100</a:t>
            </a:r>
          </a:p>
        </p:txBody>
      </p:sp>
      <p:sp>
        <p:nvSpPr>
          <p:cNvPr id="28" name="Text Box 211">
            <a:extLst>
              <a:ext uri="{FF2B5EF4-FFF2-40B4-BE49-F238E27FC236}">
                <a16:creationId xmlns:a16="http://schemas.microsoft.com/office/drawing/2014/main" xmlns="" id="{DEF20F5B-6C2A-4336-AB4E-7A9BE7539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9583" y="3876462"/>
            <a:ext cx="3744417" cy="1046440"/>
          </a:xfrm>
          <a:prstGeom prst="rect">
            <a:avLst/>
          </a:prstGeom>
          <a:noFill/>
          <a:ln w="3175" cap="flat" cmpd="sng" algn="ctr">
            <a:noFill/>
            <a:prstDash val="solid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黑体" pitchFamily="49" charset="-122"/>
                <a:cs typeface="Arial" panose="020B0604020202020204" pitchFamily="34" charset="0"/>
              </a:rPr>
              <a:t>SECR</a:t>
            </a: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仿宋_GB2312" pitchFamily="49" charset="-122"/>
                <a:cs typeface="Arial" panose="020B0604020202020204" pitchFamily="34" charset="0"/>
              </a:rPr>
              <a:t>: Super-conducting ECR Ion Source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</a:rPr>
              <a:t>Energy: 14keV/u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</a:rPr>
              <a:t>RF frequency: 45GHz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Arial" panose="020B0604020202020204" pitchFamily="34" charset="0"/>
              </a:rPr>
              <a:t>The 4</a:t>
            </a:r>
            <a:r>
              <a:rPr kumimoji="0" lang="en-US" altLang="zh-CN" sz="1200" b="0" i="0" u="none" strike="noStrike" kern="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Arial" panose="020B0604020202020204" pitchFamily="34" charset="0"/>
              </a:rPr>
              <a:t>th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Arial" panose="020B0604020202020204" pitchFamily="34" charset="0"/>
              </a:rPr>
              <a:t> generation SC ECR Ion Source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Arial" panose="020B0604020202020204" pitchFamily="34" charset="0"/>
              </a:rPr>
              <a:t>0.05pmA </a:t>
            </a:r>
            <a:r>
              <a:rPr kumimoji="0" lang="en-US" altLang="zh-CN" sz="1200" b="0" i="0" u="none" strike="noStrike" kern="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Arial" panose="020B0604020202020204" pitchFamily="34" charset="0"/>
              </a:rPr>
              <a:t>238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Arial" panose="020B0604020202020204" pitchFamily="34" charset="0"/>
              </a:rPr>
              <a:t>U</a:t>
            </a:r>
            <a:r>
              <a:rPr kumimoji="0" lang="en-US" altLang="zh-CN" sz="1200" b="0" i="0" u="none" strike="noStrike" kern="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Arial" panose="020B0604020202020204" pitchFamily="34" charset="0"/>
              </a:rPr>
              <a:t>35+</a:t>
            </a:r>
          </a:p>
        </p:txBody>
      </p:sp>
      <p:sp>
        <p:nvSpPr>
          <p:cNvPr id="29" name="Text Box 211">
            <a:extLst>
              <a:ext uri="{FF2B5EF4-FFF2-40B4-BE49-F238E27FC236}">
                <a16:creationId xmlns:a16="http://schemas.microsoft.com/office/drawing/2014/main" xmlns="" id="{FBD428D0-11CB-411D-9BFE-156E16A61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2688" y="1842111"/>
            <a:ext cx="2507301" cy="1308050"/>
          </a:xfrm>
          <a:prstGeom prst="rect">
            <a:avLst/>
          </a:prstGeom>
          <a:noFill/>
          <a:ln w="3175" cap="flat" cmpd="sng" algn="ctr">
            <a:noFill/>
            <a:prstDash val="solid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仿宋_GB2312" pitchFamily="49" charset="-122"/>
                <a:cs typeface="Arial" panose="020B0604020202020204" pitchFamily="34" charset="0"/>
              </a:rPr>
              <a:t>SRing</a:t>
            </a: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仿宋_GB2312" pitchFamily="49" charset="-122"/>
                <a:cs typeface="Arial" panose="020B0604020202020204" pitchFamily="34" charset="0"/>
              </a:rPr>
              <a:t>: Spectrometer ring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</a:rPr>
              <a:t>Circumference: 277.3m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</a:rPr>
              <a:t>Rigidity: 13-15 Tm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Arial" panose="020B0604020202020204" pitchFamily="34" charset="0"/>
              </a:rPr>
              <a:t>Electron/Stochastic cooling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Arial" panose="020B0604020202020204" pitchFamily="34" charset="0"/>
              </a:rPr>
              <a:t>Two TOF detectors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Arial" panose="020B0604020202020204" pitchFamily="34" charset="0"/>
              </a:rPr>
              <a:t>Four operation modes</a:t>
            </a:r>
          </a:p>
        </p:txBody>
      </p:sp>
      <p:sp>
        <p:nvSpPr>
          <p:cNvPr id="30" name="Text Box 211">
            <a:extLst>
              <a:ext uri="{FF2B5EF4-FFF2-40B4-BE49-F238E27FC236}">
                <a16:creationId xmlns:a16="http://schemas.microsoft.com/office/drawing/2014/main" xmlns="" id="{5BFD7413-A567-41DA-83E5-0B67C6D49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3844" y="4272177"/>
            <a:ext cx="3017904" cy="1308050"/>
          </a:xfrm>
          <a:prstGeom prst="rect">
            <a:avLst/>
          </a:prstGeom>
          <a:noFill/>
          <a:ln w="3175" cap="flat" cmpd="sng" algn="ctr">
            <a:noFill/>
            <a:prstDash val="solid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仿宋_GB2312" pitchFamily="49" charset="-122"/>
                <a:cs typeface="Arial" panose="020B0604020202020204" pitchFamily="34" charset="0"/>
              </a:rPr>
              <a:t>BRing: Booster ring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仿宋_GB2312" pitchFamily="49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</a:rPr>
              <a:t>Circumference: 569.1 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</a:rPr>
              <a:t>Rigidity: 34 Tm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Arial" panose="020B0604020202020204" pitchFamily="34" charset="0"/>
              </a:rPr>
              <a:t>High intensity (</a:t>
            </a:r>
            <a:r>
              <a:rPr kumimoji="0" lang="en-US" altLang="zh-CN" sz="1200" b="0" i="0" u="none" strike="noStrike" kern="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Arial" panose="020B0604020202020204" pitchFamily="34" charset="0"/>
              </a:rPr>
              <a:t>238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Arial" panose="020B0604020202020204" pitchFamily="34" charset="0"/>
              </a:rPr>
              <a:t>U</a:t>
            </a:r>
            <a:r>
              <a:rPr kumimoji="0" lang="en-US" altLang="zh-CN" sz="1200" b="0" i="0" u="none" strike="noStrike" kern="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Arial" panose="020B0604020202020204" pitchFamily="34" charset="0"/>
              </a:rPr>
              <a:t>35+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Arial" panose="020B0604020202020204" pitchFamily="34" charset="0"/>
              </a:rPr>
              <a:t>,1e11 ppp)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Arial" panose="020B0604020202020204" pitchFamily="34" charset="0"/>
              </a:rPr>
              <a:t>Two planes painting injection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Arial" panose="020B0604020202020204" pitchFamily="34" charset="0"/>
              </a:rPr>
              <a:t>Fast ramping rate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Arial" panose="020B0604020202020204" pitchFamily="34" charset="0"/>
              </a:rPr>
              <a:t>（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Arial" panose="020B0604020202020204" pitchFamily="34" charset="0"/>
              </a:rPr>
              <a:t>3Hz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Arial" panose="020B0604020202020204" pitchFamily="34" charset="0"/>
              </a:rPr>
              <a:t>）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xmlns="" id="{F3EE2DAD-A44F-49D3-8F41-6D265E2EA25E}"/>
              </a:ext>
            </a:extLst>
          </p:cNvPr>
          <p:cNvSpPr/>
          <p:nvPr/>
        </p:nvSpPr>
        <p:spPr>
          <a:xfrm>
            <a:off x="243954" y="2054961"/>
            <a:ext cx="17201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9395" algn="l"/>
              </a:tabLst>
              <a:defRPr/>
            </a:pP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仿宋_GB2312" pitchFamily="49" charset="-122"/>
                <a:cs typeface="Arial" panose="020B0604020202020204" pitchFamily="34" charset="0"/>
              </a:rPr>
              <a:t>High Energy Multi-disciplinary Terminal</a:t>
            </a:r>
            <a:endParaRPr kumimoji="0" lang="zh-CN" altLang="zh-CN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仿宋_GB2312" pitchFamily="49" charset="-122"/>
              <a:cs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xmlns="" id="{FC6F4A9C-C8B6-41F6-BD65-0C768C132AB4}"/>
              </a:ext>
            </a:extLst>
          </p:cNvPr>
          <p:cNvSpPr/>
          <p:nvPr/>
        </p:nvSpPr>
        <p:spPr>
          <a:xfrm>
            <a:off x="4654909" y="1335649"/>
            <a:ext cx="17201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9395" algn="l"/>
              </a:tabLst>
              <a:defRPr/>
            </a:pP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仿宋_GB2312" pitchFamily="49" charset="-122"/>
                <a:cs typeface="Arial" panose="020B0604020202020204" pitchFamily="34" charset="0"/>
              </a:rPr>
              <a:t>External Target  Terminal</a:t>
            </a:r>
            <a:endParaRPr kumimoji="0" lang="zh-CN" altLang="zh-CN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仿宋_GB2312" pitchFamily="49" charset="-122"/>
              <a:cs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xmlns="" id="{55A84E2C-8A33-4828-8211-AF9659CA46F2}"/>
              </a:ext>
            </a:extLst>
          </p:cNvPr>
          <p:cNvSpPr/>
          <p:nvPr/>
        </p:nvSpPr>
        <p:spPr>
          <a:xfrm>
            <a:off x="3192195" y="6291231"/>
            <a:ext cx="26039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9395" algn="l"/>
              </a:tabLst>
              <a:defRPr/>
            </a:pP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仿宋_GB2312" pitchFamily="49" charset="-122"/>
                <a:cs typeface="Arial" panose="020B0604020202020204" pitchFamily="34" charset="0"/>
              </a:rPr>
              <a:t>Low Energy Multi-disciplinary Terminal</a:t>
            </a:r>
            <a:endParaRPr kumimoji="0" lang="zh-CN" altLang="zh-CN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仿宋_GB2312" pitchFamily="49" charset="-122"/>
              <a:cs typeface="Arial" panose="020B0604020202020204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xmlns="" id="{C97A1645-F869-46E1-81C7-08EECE42849A}"/>
              </a:ext>
            </a:extLst>
          </p:cNvPr>
          <p:cNvSpPr/>
          <p:nvPr/>
        </p:nvSpPr>
        <p:spPr>
          <a:xfrm>
            <a:off x="3206081" y="3465012"/>
            <a:ext cx="2731838" cy="335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9395" algn="l"/>
              </a:tabLst>
              <a:defRPr/>
            </a:pP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仿宋_GB2312" pitchFamily="49" charset="-122"/>
                <a:cs typeface="Arial" panose="020B0604020202020204" pitchFamily="34" charset="0"/>
              </a:rPr>
              <a:t>High Energy Density Terminal</a:t>
            </a:r>
            <a:endParaRPr kumimoji="0" lang="zh-CN" altLang="zh-CN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仿宋_GB2312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5722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F6A45896-DC1C-4BCE-B487-534F53AB9BDD}"/>
              </a:ext>
            </a:extLst>
          </p:cNvPr>
          <p:cNvSpPr txBox="1"/>
          <p:nvPr/>
        </p:nvSpPr>
        <p:spPr>
          <a:xfrm>
            <a:off x="395536" y="796642"/>
            <a:ext cx="3097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HIAF main parameters</a:t>
            </a:r>
            <a:endParaRPr lang="zh-CN" altLang="en-US" sz="2000" b="1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FDFD0026-D0E0-492E-879A-9BB936D24BD1}"/>
              </a:ext>
            </a:extLst>
          </p:cNvPr>
          <p:cNvSpPr txBox="1"/>
          <p:nvPr/>
        </p:nvSpPr>
        <p:spPr>
          <a:xfrm>
            <a:off x="1378722" y="1286725"/>
            <a:ext cx="6386557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sz="2200" b="1" dirty="0">
                <a:solidFill>
                  <a:srgbClr val="3333FF"/>
                </a:solidFill>
                <a:highlight>
                  <a:srgbClr val="FFFF00"/>
                </a:highlight>
                <a:cs typeface="Arial" panose="020B0604020202020204" pitchFamily="34" charset="0"/>
              </a:rPr>
              <a:t>To provide very high intensity heavy ion beam</a:t>
            </a:r>
            <a:endParaRPr lang="zh-CN" altLang="en-US" sz="2200" b="1" dirty="0">
              <a:solidFill>
                <a:srgbClr val="3333FF"/>
              </a:solidFill>
              <a:highlight>
                <a:srgbClr val="FFFF00"/>
              </a:highlight>
              <a:cs typeface="Arial" panose="020B0604020202020204" pitchFamily="34" charset="0"/>
            </a:endParaRPr>
          </a:p>
        </p:txBody>
      </p:sp>
      <p:sp>
        <p:nvSpPr>
          <p:cNvPr id="9" name="圆角矩形 105"/>
          <p:cNvSpPr/>
          <p:nvPr/>
        </p:nvSpPr>
        <p:spPr>
          <a:xfrm>
            <a:off x="117625" y="156173"/>
            <a:ext cx="5534495" cy="415110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Brief introduction </a:t>
            </a:r>
            <a:r>
              <a:rPr lang="en-US" altLang="zh-CN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HIAF</a:t>
            </a:r>
            <a:endParaRPr lang="zh-CN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xmlns="" id="{048EFF67-2C78-4137-9415-F117EDAEF8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066512"/>
              </p:ext>
            </p:extLst>
          </p:nvPr>
        </p:nvGraphicFramePr>
        <p:xfrm>
          <a:off x="331023" y="1844825"/>
          <a:ext cx="8468739" cy="4248472"/>
        </p:xfrm>
        <a:graphic>
          <a:graphicData uri="http://schemas.openxmlformats.org/drawingml/2006/table">
            <a:tbl>
              <a:tblPr firstRow="1" firstCol="1" bandRow="1"/>
              <a:tblGrid>
                <a:gridCol w="1988019">
                  <a:extLst>
                    <a:ext uri="{9D8B030D-6E8A-4147-A177-3AD203B41FA5}">
                      <a16:colId xmlns:a16="http://schemas.microsoft.com/office/drawing/2014/main" xmlns="" val="27077694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1916857829"/>
                    </a:ext>
                  </a:extLst>
                </a:gridCol>
                <a:gridCol w="964309">
                  <a:extLst>
                    <a:ext uri="{9D8B030D-6E8A-4147-A177-3AD203B41FA5}">
                      <a16:colId xmlns:a16="http://schemas.microsoft.com/office/drawing/2014/main" xmlns="" val="652317088"/>
                    </a:ext>
                  </a:extLst>
                </a:gridCol>
                <a:gridCol w="1504673">
                  <a:extLst>
                    <a:ext uri="{9D8B030D-6E8A-4147-A177-3AD203B41FA5}">
                      <a16:colId xmlns:a16="http://schemas.microsoft.com/office/drawing/2014/main" xmlns="" val="2255231576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3264985099"/>
                    </a:ext>
                  </a:extLst>
                </a:gridCol>
                <a:gridCol w="1635474">
                  <a:extLst>
                    <a:ext uri="{9D8B030D-6E8A-4147-A177-3AD203B41FA5}">
                      <a16:colId xmlns:a16="http://schemas.microsoft.com/office/drawing/2014/main" xmlns="" val="594458721"/>
                    </a:ext>
                  </a:extLst>
                </a:gridCol>
              </a:tblGrid>
              <a:tr h="3114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1" kern="8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 </a:t>
                      </a:r>
                      <a:endParaRPr lang="zh-CN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2857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1" kern="8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SECR</a:t>
                      </a:r>
                      <a:endParaRPr lang="zh-CN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1" kern="8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iLinac</a:t>
                      </a:r>
                      <a:endParaRPr lang="zh-CN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1" kern="8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BRing</a:t>
                      </a:r>
                      <a:endParaRPr lang="zh-CN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1" kern="8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HFRS</a:t>
                      </a:r>
                      <a:endParaRPr lang="zh-CN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1" kern="8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SRing</a:t>
                      </a:r>
                      <a:endParaRPr lang="zh-CN" sz="16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64496145"/>
                  </a:ext>
                </a:extLst>
              </a:tr>
              <a:tr h="54084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1" kern="8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Length / circumference (m)</a:t>
                      </a:r>
                      <a:endParaRPr lang="zh-CN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2857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---</a:t>
                      </a:r>
                      <a:endParaRPr lang="zh-CN" sz="16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kern="8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114</a:t>
                      </a:r>
                      <a:endParaRPr lang="zh-CN" sz="160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b="1" kern="8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569.1</a:t>
                      </a:r>
                      <a:endParaRPr lang="zh-CN" sz="16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kern="8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192</a:t>
                      </a:r>
                      <a:endParaRPr lang="zh-CN" sz="16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b="1" kern="8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277.3</a:t>
                      </a:r>
                      <a:endParaRPr lang="zh-CN" sz="16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19531362"/>
                  </a:ext>
                </a:extLst>
              </a:tr>
              <a:tr h="54084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1" kern="8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Final energy of U (MeV/u)</a:t>
                      </a:r>
                      <a:endParaRPr lang="zh-CN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2857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0.014 (U</a:t>
                      </a:r>
                      <a:r>
                        <a:rPr lang="en-GB" sz="1600" kern="800" baseline="300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35+</a:t>
                      </a:r>
                      <a:r>
                        <a:rPr lang="en-GB" sz="16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)</a:t>
                      </a:r>
                      <a:endParaRPr lang="zh-CN" sz="16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17 (U</a:t>
                      </a:r>
                      <a:r>
                        <a:rPr lang="en-GB" sz="1600" kern="800" baseline="300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35+</a:t>
                      </a:r>
                      <a:r>
                        <a:rPr lang="en-GB" sz="16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)</a:t>
                      </a:r>
                      <a:endParaRPr lang="zh-CN" sz="16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1" kern="8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83</a:t>
                      </a:r>
                      <a:r>
                        <a:rPr lang="en-US" sz="1600" b="1" kern="8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GB" sz="1600" b="1" kern="8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(U</a:t>
                      </a:r>
                      <a:r>
                        <a:rPr lang="en-GB" sz="1600" b="1" kern="800" baseline="300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35+</a:t>
                      </a:r>
                      <a:r>
                        <a:rPr lang="en-GB" sz="16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)</a:t>
                      </a:r>
                      <a:endParaRPr lang="zh-CN" sz="16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GB" sz="16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00 (</a:t>
                      </a:r>
                      <a:r>
                        <a:rPr lang="en-GB" sz="1600" kern="8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U</a:t>
                      </a:r>
                      <a:r>
                        <a:rPr lang="en-GB" sz="1600" kern="800" baseline="300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92+</a:t>
                      </a:r>
                      <a:r>
                        <a:rPr lang="en-GB" sz="16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)</a:t>
                      </a:r>
                      <a:endParaRPr lang="zh-CN" sz="16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1" kern="8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GB" sz="16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00 (</a:t>
                      </a:r>
                      <a:r>
                        <a:rPr lang="en-GB" sz="1600" b="1" kern="8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U</a:t>
                      </a:r>
                      <a:r>
                        <a:rPr lang="en-GB" sz="1600" b="1" kern="800" baseline="300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92+</a:t>
                      </a:r>
                      <a:r>
                        <a:rPr lang="en-GB" sz="16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)</a:t>
                      </a:r>
                      <a:endParaRPr lang="zh-CN" sz="16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46303464"/>
                  </a:ext>
                </a:extLst>
              </a:tr>
              <a:tr h="54084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1" kern="8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Max. magnetic rigidity (Tm)</a:t>
                      </a:r>
                      <a:endParaRPr lang="zh-CN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2857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---</a:t>
                      </a:r>
                      <a:endParaRPr lang="zh-CN" sz="160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---</a:t>
                      </a:r>
                      <a:endParaRPr lang="zh-CN" sz="16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1" kern="8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34</a:t>
                      </a:r>
                      <a:endParaRPr lang="zh-CN" sz="16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25</a:t>
                      </a:r>
                      <a:endParaRPr lang="zh-CN" sz="16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1" kern="8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GB" sz="16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</a:t>
                      </a:r>
                      <a:endParaRPr lang="zh-CN" sz="16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91919574"/>
                  </a:ext>
                </a:extLst>
              </a:tr>
              <a:tr h="56901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1" kern="8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Max. beam intensity of U</a:t>
                      </a:r>
                      <a:endParaRPr lang="zh-CN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2857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1" kern="8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50 </a:t>
                      </a:r>
                      <a:r>
                        <a:rPr lang="en-GB" sz="1600" b="1" kern="8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pμA</a:t>
                      </a:r>
                      <a:r>
                        <a:rPr lang="en-GB" sz="1600" b="1" kern="8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(U</a:t>
                      </a:r>
                      <a:r>
                        <a:rPr lang="en-GB" sz="1600" b="1" kern="800" baseline="30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35+</a:t>
                      </a:r>
                      <a:r>
                        <a:rPr lang="en-GB" sz="16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)</a:t>
                      </a:r>
                      <a:endParaRPr lang="zh-CN" sz="16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1" kern="8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28 </a:t>
                      </a:r>
                      <a:r>
                        <a:rPr lang="en-GB" sz="1600" b="1" kern="8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pμA</a:t>
                      </a:r>
                      <a:r>
                        <a:rPr lang="en-GB" sz="1600" b="1" kern="8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(U</a:t>
                      </a:r>
                      <a:r>
                        <a:rPr lang="en-GB" sz="1600" b="1" kern="800" baseline="30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35+</a:t>
                      </a:r>
                      <a:r>
                        <a:rPr lang="en-GB" sz="16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)</a:t>
                      </a:r>
                      <a:endParaRPr lang="zh-CN" sz="16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600" b="1" kern="8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(</a:t>
                      </a:r>
                      <a:r>
                        <a:rPr lang="en-GB" altLang="zh-CN" sz="1600" b="1" kern="8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1</a:t>
                      </a:r>
                      <a:r>
                        <a:rPr lang="en-US" altLang="zh-CN" sz="1600" b="1" kern="8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~2)</a:t>
                      </a:r>
                      <a:r>
                        <a:rPr lang="en-GB" sz="1600" b="1" kern="8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GB" sz="1600" b="1" kern="8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GB" sz="1600" b="1" kern="800" baseline="30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11</a:t>
                      </a:r>
                      <a:r>
                        <a:rPr lang="en-GB" sz="1600" b="1" kern="8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ppp</a:t>
                      </a: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1" kern="8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(U</a:t>
                      </a:r>
                      <a:r>
                        <a:rPr lang="en-GB" sz="1600" b="1" kern="800" baseline="30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35+</a:t>
                      </a:r>
                      <a:r>
                        <a:rPr lang="en-GB" sz="1600" b="1" kern="8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36195" marR="36195" marT="0" marB="0" anchor="ctr">
                    <a:lnL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 -------</a:t>
                      </a:r>
                      <a:endParaRPr lang="zh-CN" sz="16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1" kern="8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(2~5)</a:t>
                      </a:r>
                      <a:r>
                        <a:rPr lang="en-GB" altLang="zh-CN" sz="1600" b="1" kern="8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 </a:t>
                      </a:r>
                      <a:r>
                        <a:rPr lang="en-GB" sz="1600" b="1" kern="8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GB" sz="1600" b="1" kern="800" baseline="30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11</a:t>
                      </a:r>
                      <a:r>
                        <a:rPr lang="en-GB" sz="1600" b="1" kern="8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ppp (U</a:t>
                      </a:r>
                      <a:r>
                        <a:rPr lang="en-GB" sz="1600" b="1" kern="800" baseline="30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92+</a:t>
                      </a:r>
                      <a:r>
                        <a:rPr lang="en-GB" sz="1600" b="1" kern="8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)</a:t>
                      </a:r>
                      <a:endParaRPr lang="zh-CN" sz="16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6437291"/>
                  </a:ext>
                </a:extLst>
              </a:tr>
              <a:tr h="81126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1" kern="8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Operation mode</a:t>
                      </a:r>
                      <a:endParaRPr lang="zh-CN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2857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DC</a:t>
                      </a:r>
                      <a:endParaRPr lang="zh-CN" sz="16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CW or pulse</a:t>
                      </a:r>
                      <a:endParaRPr lang="zh-CN" sz="160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1" kern="8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fast ramping (12T/s, 3Hz)</a:t>
                      </a:r>
                      <a:endParaRPr lang="zh-CN" sz="16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Momentum-resolution 1100</a:t>
                      </a:r>
                      <a:endParaRPr lang="zh-CN" sz="16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1" kern="8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DC, deceleration</a:t>
                      </a:r>
                      <a:endParaRPr lang="zh-CN" sz="16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18647084"/>
                  </a:ext>
                </a:extLst>
              </a:tr>
              <a:tr h="93425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Emittance</a:t>
                      </a:r>
                      <a:r>
                        <a:rPr lang="en-GB" sz="1600" b="1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or Acceptance (</a:t>
                      </a:r>
                      <a:r>
                        <a:rPr lang="en-GB" altLang="zh-CN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H/V, </a:t>
                      </a: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</a:t>
                      </a: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·mm·mrad, </a:t>
                      </a:r>
                      <a:r>
                        <a:rPr lang="en-GB" sz="16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dp</a:t>
                      </a: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/p)</a:t>
                      </a:r>
                      <a:endParaRPr lang="zh-CN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2857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 </a:t>
                      </a:r>
                      <a:endParaRPr lang="zh-CN" sz="16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GB" sz="16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/ 5</a:t>
                      </a:r>
                      <a:endParaRPr lang="zh-CN" sz="16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1" kern="8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GB" sz="16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00/100, 0.5%</a:t>
                      </a:r>
                      <a:endParaRPr lang="zh-CN" sz="16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GB" sz="1600" kern="8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30mrad(H)/</a:t>
                      </a:r>
                      <a:r>
                        <a:rPr lang="en-GB" sz="1600" kern="8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GB" sz="1600" kern="8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15 mrad(V), </a:t>
                      </a:r>
                      <a:r>
                        <a:rPr lang="en-GB" sz="1600" kern="8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GB" sz="1600" kern="8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2% </a:t>
                      </a:r>
                      <a:endParaRPr lang="zh-CN" sz="16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1" kern="8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40</a:t>
                      </a:r>
                      <a:r>
                        <a:rPr lang="en-GB" sz="16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/40, 1.5% (normal mode)</a:t>
                      </a:r>
                      <a:endParaRPr lang="zh-CN" sz="16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15582958"/>
                  </a:ext>
                </a:extLst>
              </a:tr>
            </a:tbl>
          </a:graphicData>
        </a:graphic>
      </p:graphicFrame>
      <p:sp>
        <p:nvSpPr>
          <p:cNvPr id="2" name="矩形 1"/>
          <p:cNvSpPr/>
          <p:nvPr/>
        </p:nvSpPr>
        <p:spPr bwMode="auto">
          <a:xfrm>
            <a:off x="1208156" y="6093296"/>
            <a:ext cx="6727688" cy="43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 eaLnBrk="0" hangingPunct="0">
              <a:buClr>
                <a:schemeClr val="tx1"/>
              </a:buClr>
            </a:pPr>
            <a:r>
              <a:rPr lang="en-US" altLang="zh-CN" sz="2000" b="1" dirty="0">
                <a:solidFill>
                  <a:srgbClr val="C00000"/>
                </a:solidFill>
                <a:ea typeface="楷体_GB2312" charset="0"/>
                <a:cs typeface="Arial" panose="020B0604020202020204" pitchFamily="34" charset="0"/>
              </a:rPr>
              <a:t>High intensity </a:t>
            </a:r>
            <a:r>
              <a:rPr lang="en-US" altLang="zh-CN" sz="2000" b="1" dirty="0" smtClean="0">
                <a:solidFill>
                  <a:srgbClr val="C00000"/>
                </a:solidFill>
                <a:ea typeface="楷体_GB2312" charset="0"/>
                <a:cs typeface="Arial" panose="020B0604020202020204" pitchFamily="34" charset="0"/>
              </a:rPr>
              <a:t>beam preparation </a:t>
            </a:r>
            <a:r>
              <a:rPr lang="en-US" altLang="zh-CN" sz="2000" b="1" dirty="0">
                <a:solidFill>
                  <a:srgbClr val="C00000"/>
                </a:solidFill>
                <a:ea typeface="楷体_GB2312" charset="0"/>
                <a:cs typeface="Arial" panose="020B0604020202020204" pitchFamily="34" charset="0"/>
              </a:rPr>
              <a:t>remains </a:t>
            </a:r>
            <a:r>
              <a:rPr lang="en-US" altLang="zh-CN" sz="2000" b="1" dirty="0" smtClean="0">
                <a:solidFill>
                  <a:srgbClr val="C00000"/>
                </a:solidFill>
                <a:ea typeface="楷体_GB2312" charset="0"/>
                <a:cs typeface="Arial" panose="020B0604020202020204" pitchFamily="34" charset="0"/>
              </a:rPr>
              <a:t>a top priority of dynamics research.</a:t>
            </a:r>
            <a:endParaRPr kumimoji="0" lang="zh-CN" altLang="en-US" sz="20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ea typeface="楷体_GB231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7224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9264E2E3-E392-4781-85B5-1C4C9D9483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58" y="4476143"/>
            <a:ext cx="2866757" cy="2223250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A49E23A1-033C-4115-BE45-58CE37F44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4235" t="359" r="234" b="22267"/>
          <a:stretch/>
        </p:blipFill>
        <p:spPr bwMode="auto">
          <a:xfrm>
            <a:off x="5723883" y="1358242"/>
            <a:ext cx="3344459" cy="176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D83868C3-30D0-4820-9786-B84549EBE47D}"/>
              </a:ext>
            </a:extLst>
          </p:cNvPr>
          <p:cNvSpPr/>
          <p:nvPr/>
        </p:nvSpPr>
        <p:spPr>
          <a:xfrm>
            <a:off x="395536" y="908720"/>
            <a:ext cx="828092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Issue 1:  How to accumulate high intensity heavy ions in BRing? 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9AB5A117-792F-485B-95C9-037DDFE39113}"/>
              </a:ext>
            </a:extLst>
          </p:cNvPr>
          <p:cNvSpPr txBox="1"/>
          <p:nvPr/>
        </p:nvSpPr>
        <p:spPr>
          <a:xfrm>
            <a:off x="357108" y="1544248"/>
            <a:ext cx="5055527" cy="2885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rgbClr val="0000FF"/>
                </a:solidFill>
                <a:cs typeface="Arial" panose="020B0604020202020204" pitchFamily="34" charset="0"/>
              </a:rPr>
              <a:t>Challenges: </a:t>
            </a:r>
          </a:p>
          <a:p>
            <a:pPr marL="355600" indent="-173038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C00000"/>
                </a:solidFill>
                <a:cs typeface="Arial" panose="020B0604020202020204" pitchFamily="34" charset="0"/>
              </a:rPr>
              <a:t>High Injection Gain </a:t>
            </a:r>
            <a:r>
              <a:rPr lang="en-US" altLang="zh-CN" sz="1400" dirty="0">
                <a:solidFill>
                  <a:schemeClr val="bg2"/>
                </a:solidFill>
                <a:cs typeface="Arial" panose="020B0604020202020204" pitchFamily="34" charset="0"/>
              </a:rPr>
              <a:t>(&gt;56 to achieve 1e11 for U35+)   </a:t>
            </a:r>
          </a:p>
          <a:p>
            <a:pPr marL="355600" indent="-173038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C00000"/>
                </a:solidFill>
                <a:cs typeface="Arial" panose="020B0604020202020204" pitchFamily="34" charset="0"/>
              </a:rPr>
              <a:t>Low </a:t>
            </a:r>
            <a:r>
              <a:rPr lang="en-US" altLang="zh-CN" sz="1400" b="1" kern="0" dirty="0">
                <a:solidFill>
                  <a:srgbClr val="C00000"/>
                </a:solidFill>
                <a:ea typeface="黑体" pitchFamily="49" charset="-122"/>
                <a:cs typeface="Arial" panose="020B0604020202020204" pitchFamily="34" charset="0"/>
              </a:rPr>
              <a:t>beam loss </a:t>
            </a:r>
            <a:r>
              <a:rPr lang="en-US" altLang="zh-CN" sz="1400" kern="0" dirty="0">
                <a:solidFill>
                  <a:prstClr val="black"/>
                </a:solidFill>
                <a:ea typeface="黑体" pitchFamily="49" charset="-122"/>
                <a:cs typeface="Arial" panose="020B0604020202020204" pitchFamily="34" charset="0"/>
              </a:rPr>
              <a:t>(&lt;5% due to dynamic vacuum)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rgbClr val="0000FF"/>
                </a:solidFill>
                <a:cs typeface="Arial" panose="020B0604020202020204" pitchFamily="34" charset="0"/>
              </a:rPr>
              <a:t>Solution: </a:t>
            </a:r>
          </a:p>
          <a:p>
            <a:pPr marL="269875">
              <a:spcAft>
                <a:spcPts val="600"/>
              </a:spcAft>
            </a:pPr>
            <a:r>
              <a:rPr lang="en-US" altLang="zh-CN" sz="1400" b="1" dirty="0">
                <a:solidFill>
                  <a:srgbClr val="C00000"/>
                </a:solidFill>
                <a:cs typeface="Arial" panose="020B0604020202020204" pitchFamily="34" charset="0"/>
              </a:rPr>
              <a:t>Two-plane painting injection </a:t>
            </a:r>
            <a:r>
              <a:rPr lang="en-US" altLang="zh-CN" sz="1400" dirty="0">
                <a:solidFill>
                  <a:schemeClr val="bg2"/>
                </a:solidFill>
                <a:cs typeface="Arial" panose="020B0604020202020204" pitchFamily="34" charset="0"/>
              </a:rPr>
              <a:t>exploits H&amp;V phase space to improve injection gain.</a:t>
            </a:r>
            <a:endParaRPr lang="en-US" altLang="zh-CN" sz="14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269875">
              <a:spcAft>
                <a:spcPts val="600"/>
              </a:spcAft>
            </a:pPr>
            <a:r>
              <a:rPr lang="en-US" altLang="zh-CN" sz="1400" dirty="0" err="1" smtClean="0">
                <a:solidFill>
                  <a:schemeClr val="bg2"/>
                </a:solidFill>
                <a:cs typeface="Arial" panose="020B0604020202020204" pitchFamily="34" charset="0"/>
              </a:rPr>
              <a:t>Emittance</a:t>
            </a:r>
            <a:r>
              <a:rPr lang="en-US" altLang="zh-CN" sz="1400" dirty="0" smtClean="0">
                <a:solidFill>
                  <a:schemeClr val="bg2"/>
                </a:solidFill>
                <a:cs typeface="Arial" panose="020B0604020202020204" pitchFamily="34" charset="0"/>
              </a:rPr>
              <a:t> increases </a:t>
            </a:r>
            <a:r>
              <a:rPr lang="en-US" altLang="zh-CN" sz="1400" dirty="0">
                <a:solidFill>
                  <a:schemeClr val="bg2"/>
                </a:solidFill>
                <a:cs typeface="Arial" panose="020B0604020202020204" pitchFamily="34" charset="0"/>
              </a:rPr>
              <a:t>following correlated painting arise lots of aperture loss.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chemeClr val="bg2"/>
                </a:solidFill>
              </a:rPr>
              <a:t>An elaborate injection parameters optimization and artful ES collimator is essential to fulfill the design requirement.</a:t>
            </a:r>
            <a:endParaRPr lang="zh-CN" altLang="en-US" sz="1600" dirty="0">
              <a:solidFill>
                <a:schemeClr val="bg2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165AC57-CCFD-4A4B-B876-18B75F6937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8" t="5491" r="4740" b="1699"/>
          <a:stretch/>
        </p:blipFill>
        <p:spPr>
          <a:xfrm>
            <a:off x="5434601" y="4520954"/>
            <a:ext cx="3646185" cy="221777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D36D051E-DD31-41E0-AC58-F681A77B4B2F}"/>
              </a:ext>
            </a:extLst>
          </p:cNvPr>
          <p:cNvSpPr txBox="1"/>
          <p:nvPr/>
        </p:nvSpPr>
        <p:spPr>
          <a:xfrm>
            <a:off x="2051720" y="4634474"/>
            <a:ext cx="753264" cy="263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0000FF"/>
                </a:solidFill>
              </a:rPr>
              <a:t>100 turn</a:t>
            </a:r>
            <a:endParaRPr lang="zh-CN" altLang="en-US" sz="1400" b="1" dirty="0">
              <a:solidFill>
                <a:srgbClr val="0000FF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D09028A5-89D0-46A8-9A9A-36C568FBC49E}"/>
              </a:ext>
            </a:extLst>
          </p:cNvPr>
          <p:cNvSpPr txBox="1"/>
          <p:nvPr/>
        </p:nvSpPr>
        <p:spPr>
          <a:xfrm>
            <a:off x="5701500" y="4712276"/>
            <a:ext cx="2307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b="1" dirty="0">
                <a:solidFill>
                  <a:srgbClr val="0000FF"/>
                </a:solidFill>
              </a:rPr>
              <a:t>Gain = 60    </a:t>
            </a:r>
          </a:p>
          <a:p>
            <a:pPr algn="r"/>
            <a:r>
              <a:rPr lang="en-US" altLang="zh-CN" sz="1400" b="1" dirty="0">
                <a:solidFill>
                  <a:srgbClr val="0000FF"/>
                </a:solidFill>
              </a:rPr>
              <a:t>Uncontrolled loss = 2.1%</a:t>
            </a:r>
            <a:endParaRPr lang="zh-CN" altLang="en-US" sz="1400" b="1" dirty="0">
              <a:solidFill>
                <a:srgbClr val="0000FF"/>
              </a:solidFill>
            </a:endParaRPr>
          </a:p>
        </p:txBody>
      </p:sp>
      <p:sp>
        <p:nvSpPr>
          <p:cNvPr id="16" name="圆角矩形 105">
            <a:extLst>
              <a:ext uri="{FF2B5EF4-FFF2-40B4-BE49-F238E27FC236}">
                <a16:creationId xmlns:a16="http://schemas.microsoft.com/office/drawing/2014/main" xmlns="" id="{32EC559A-95EC-4EAB-8F9D-F2AE9203C713}"/>
              </a:ext>
            </a:extLst>
          </p:cNvPr>
          <p:cNvSpPr/>
          <p:nvPr/>
        </p:nvSpPr>
        <p:spPr>
          <a:xfrm>
            <a:off x="117625" y="156173"/>
            <a:ext cx="5534495" cy="415110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Challenges and key components</a:t>
            </a:r>
          </a:p>
        </p:txBody>
      </p:sp>
      <p:graphicFrame>
        <p:nvGraphicFramePr>
          <p:cNvPr id="21" name="Group 188">
            <a:extLst>
              <a:ext uri="{FF2B5EF4-FFF2-40B4-BE49-F238E27FC236}">
                <a16:creationId xmlns:a16="http://schemas.microsoft.com/office/drawing/2014/main" xmlns="" id="{A576255B-6868-4707-A96C-00B68D9021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1528855"/>
              </p:ext>
            </p:extLst>
          </p:nvPr>
        </p:nvGraphicFramePr>
        <p:xfrm>
          <a:off x="5497815" y="3141425"/>
          <a:ext cx="3538681" cy="1221360"/>
        </p:xfrm>
        <a:graphic>
          <a:graphicData uri="http://schemas.openxmlformats.org/drawingml/2006/table">
            <a:tbl>
              <a:tblPr/>
              <a:tblGrid>
                <a:gridCol w="7303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4779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8445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Ions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黑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Plane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黑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Gain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黑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Intensity W/O</a:t>
                      </a:r>
                      <a:r>
                        <a:rPr kumimoji="0" lang="zh-CN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CN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黑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3000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</a:t>
                      </a:r>
                      <a:r>
                        <a:rPr kumimoji="0" lang="en-US" altLang="zh-CN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kumimoji="0" lang="en-US" altLang="zh-CN" sz="1400" u="none" strike="noStrike" cap="none" normalizeH="0" baseline="3000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35+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itchFamily="18" charset="2"/>
                        </a:rPr>
                        <a:t>H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黑体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itchFamily="18" charset="2"/>
                        </a:rPr>
                        <a:t>26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黑体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itchFamily="18" charset="2"/>
                        </a:rPr>
                        <a:t>4.6</a:t>
                      </a:r>
                      <a:r>
                        <a:rPr kumimoji="0" lang="en-US" altLang="zh-CN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en-US" altLang="zh-CN" sz="1400" u="none" strike="noStrike" cap="none" normalizeH="0" baseline="3000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en-US" altLang="zh-CN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黑体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itchFamily="18" charset="2"/>
                        </a:rPr>
                        <a:t>V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黑体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itchFamily="18" charset="2"/>
                        </a:rPr>
                        <a:t>13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黑体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itchFamily="18" charset="2"/>
                        </a:rPr>
                        <a:t>2.3</a:t>
                      </a:r>
                      <a:r>
                        <a:rPr kumimoji="0" lang="en-US" altLang="zh-CN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en-US" altLang="zh-CN" sz="1400" u="none" strike="noStrike" cap="none" normalizeH="0" baseline="3000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en-US" altLang="zh-CN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黑体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H+V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黑体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80~100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黑体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itchFamily="18" charset="2"/>
                        </a:rPr>
                        <a:t>(1.4~1.8)</a:t>
                      </a:r>
                      <a:r>
                        <a:rPr kumimoji="0" lang="en-US" altLang="zh-CN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en-US" altLang="zh-CN" sz="1400" b="1" u="none" strike="noStrike" cap="none" normalizeH="0" baseline="3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黑体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8069CCED-82BC-4F42-8C13-BD221116AB82}"/>
              </a:ext>
            </a:extLst>
          </p:cNvPr>
          <p:cNvGrpSpPr/>
          <p:nvPr/>
        </p:nvGrpSpPr>
        <p:grpSpPr>
          <a:xfrm>
            <a:off x="3128537" y="4555911"/>
            <a:ext cx="2163543" cy="1825417"/>
            <a:chOff x="3128537" y="4555911"/>
            <a:chExt cx="2163543" cy="1969450"/>
          </a:xfrm>
        </p:grpSpPr>
        <p:grpSp>
          <p:nvGrpSpPr>
            <p:cNvPr id="94" name="组合 93">
              <a:extLst>
                <a:ext uri="{FF2B5EF4-FFF2-40B4-BE49-F238E27FC236}">
                  <a16:creationId xmlns:a16="http://schemas.microsoft.com/office/drawing/2014/main" xmlns="" id="{FE663EAD-C144-497D-910A-BF05F5C2F949}"/>
                </a:ext>
              </a:extLst>
            </p:cNvPr>
            <p:cNvGrpSpPr/>
            <p:nvPr/>
          </p:nvGrpSpPr>
          <p:grpSpPr>
            <a:xfrm>
              <a:off x="4263584" y="4555911"/>
              <a:ext cx="1028496" cy="1969450"/>
              <a:chOff x="5173425" y="1443789"/>
              <a:chExt cx="3173251" cy="5402895"/>
            </a:xfrm>
          </p:grpSpPr>
          <p:sp>
            <p:nvSpPr>
              <p:cNvPr id="95" name="任意多边形 99">
                <a:extLst>
                  <a:ext uri="{FF2B5EF4-FFF2-40B4-BE49-F238E27FC236}">
                    <a16:creationId xmlns:a16="http://schemas.microsoft.com/office/drawing/2014/main" xmlns="" id="{0D2A7CEE-781A-4BEF-90EA-526CB76F420D}"/>
                  </a:ext>
                </a:extLst>
              </p:cNvPr>
              <p:cNvSpPr/>
              <p:nvPr/>
            </p:nvSpPr>
            <p:spPr>
              <a:xfrm>
                <a:off x="5176756" y="1687944"/>
                <a:ext cx="1036320" cy="5158740"/>
              </a:xfrm>
              <a:custGeom>
                <a:avLst/>
                <a:gdLst>
                  <a:gd name="connsiteX0" fmla="*/ 0 w 1036320"/>
                  <a:gd name="connsiteY0" fmla="*/ 0 h 5158740"/>
                  <a:gd name="connsiteX1" fmla="*/ 480060 w 1036320"/>
                  <a:gd name="connsiteY1" fmla="*/ 5151120 h 5158740"/>
                  <a:gd name="connsiteX2" fmla="*/ 1036320 w 1036320"/>
                  <a:gd name="connsiteY2" fmla="*/ 5158740 h 5158740"/>
                  <a:gd name="connsiteX3" fmla="*/ 1021080 w 1036320"/>
                  <a:gd name="connsiteY3" fmla="*/ 4335780 h 5158740"/>
                  <a:gd name="connsiteX4" fmla="*/ 624840 w 1036320"/>
                  <a:gd name="connsiteY4" fmla="*/ 15240 h 5158740"/>
                  <a:gd name="connsiteX5" fmla="*/ 0 w 1036320"/>
                  <a:gd name="connsiteY5" fmla="*/ 0 h 5158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6320" h="5158740">
                    <a:moveTo>
                      <a:pt x="0" y="0"/>
                    </a:moveTo>
                    <a:lnTo>
                      <a:pt x="480060" y="5151120"/>
                    </a:lnTo>
                    <a:lnTo>
                      <a:pt x="1036320" y="5158740"/>
                    </a:lnTo>
                    <a:lnTo>
                      <a:pt x="1021080" y="4335780"/>
                    </a:lnTo>
                    <a:lnTo>
                      <a:pt x="624840" y="15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14902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cxnSp>
            <p:nvCxnSpPr>
              <p:cNvPr id="96" name="直接箭头连接符 95">
                <a:extLst>
                  <a:ext uri="{FF2B5EF4-FFF2-40B4-BE49-F238E27FC236}">
                    <a16:creationId xmlns:a16="http://schemas.microsoft.com/office/drawing/2014/main" xmlns="" id="{775B65CF-E781-4CAF-9F87-C7AA7925F42D}"/>
                  </a:ext>
                </a:extLst>
              </p:cNvPr>
              <p:cNvCxnSpPr/>
              <p:nvPr/>
            </p:nvCxnSpPr>
            <p:spPr>
              <a:xfrm>
                <a:off x="5661167" y="3872019"/>
                <a:ext cx="49117" cy="592832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grpSp>
            <p:nvGrpSpPr>
              <p:cNvPr id="97" name="组合 96">
                <a:extLst>
                  <a:ext uri="{FF2B5EF4-FFF2-40B4-BE49-F238E27FC236}">
                    <a16:creationId xmlns:a16="http://schemas.microsoft.com/office/drawing/2014/main" xmlns="" id="{DDB607EA-A99B-4273-B48D-22DDAF45C9FF}"/>
                  </a:ext>
                </a:extLst>
              </p:cNvPr>
              <p:cNvGrpSpPr/>
              <p:nvPr/>
            </p:nvGrpSpPr>
            <p:grpSpPr>
              <a:xfrm>
                <a:off x="5173425" y="1689492"/>
                <a:ext cx="1039579" cy="5157192"/>
                <a:chOff x="537689" y="1700808"/>
                <a:chExt cx="1039579" cy="5157192"/>
              </a:xfrm>
            </p:grpSpPr>
            <p:cxnSp>
              <p:nvCxnSpPr>
                <p:cNvPr id="130" name="直接连接符 129">
                  <a:extLst>
                    <a:ext uri="{FF2B5EF4-FFF2-40B4-BE49-F238E27FC236}">
                      <a16:creationId xmlns:a16="http://schemas.microsoft.com/office/drawing/2014/main" xmlns="" id="{1FEB5ED4-E4C7-4878-A016-06DEC5A53F4F}"/>
                    </a:ext>
                  </a:extLst>
                </p:cNvPr>
                <p:cNvCxnSpPr/>
                <p:nvPr/>
              </p:nvCxnSpPr>
              <p:spPr>
                <a:xfrm>
                  <a:off x="1160845" y="1700808"/>
                  <a:ext cx="403235" cy="4340696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31" name="直接连接符 130">
                  <a:extLst>
                    <a:ext uri="{FF2B5EF4-FFF2-40B4-BE49-F238E27FC236}">
                      <a16:creationId xmlns:a16="http://schemas.microsoft.com/office/drawing/2014/main" xmlns="" id="{B777A424-C3C7-450A-8C3D-FA32FE6463EF}"/>
                    </a:ext>
                  </a:extLst>
                </p:cNvPr>
                <p:cNvCxnSpPr/>
                <p:nvPr/>
              </p:nvCxnSpPr>
              <p:spPr>
                <a:xfrm>
                  <a:off x="537689" y="1703939"/>
                  <a:ext cx="478794" cy="515406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32" name="直接连接符 131">
                  <a:extLst>
                    <a:ext uri="{FF2B5EF4-FFF2-40B4-BE49-F238E27FC236}">
                      <a16:creationId xmlns:a16="http://schemas.microsoft.com/office/drawing/2014/main" xmlns="" id="{5BF33554-C192-4191-9075-B3465842A0ED}"/>
                    </a:ext>
                  </a:extLst>
                </p:cNvPr>
                <p:cNvCxnSpPr/>
                <p:nvPr/>
              </p:nvCxnSpPr>
              <p:spPr>
                <a:xfrm>
                  <a:off x="1098474" y="1703939"/>
                  <a:ext cx="478794" cy="515406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sp>
            <p:nvSpPr>
              <p:cNvPr id="98" name="任意多边形 123">
                <a:extLst>
                  <a:ext uri="{FF2B5EF4-FFF2-40B4-BE49-F238E27FC236}">
                    <a16:creationId xmlns:a16="http://schemas.microsoft.com/office/drawing/2014/main" xmlns="" id="{D195F237-B6B9-4C2E-A659-6F59B05A6D65}"/>
                  </a:ext>
                </a:extLst>
              </p:cNvPr>
              <p:cNvSpPr/>
              <p:nvPr/>
            </p:nvSpPr>
            <p:spPr>
              <a:xfrm>
                <a:off x="6304516" y="1444104"/>
                <a:ext cx="2042160" cy="5394960"/>
              </a:xfrm>
              <a:custGeom>
                <a:avLst/>
                <a:gdLst>
                  <a:gd name="connsiteX0" fmla="*/ 1417320 w 2042160"/>
                  <a:gd name="connsiteY0" fmla="*/ 0 h 5394960"/>
                  <a:gd name="connsiteX1" fmla="*/ 266700 w 2042160"/>
                  <a:gd name="connsiteY1" fmla="*/ 2933700 h 5394960"/>
                  <a:gd name="connsiteX2" fmla="*/ 175260 w 2042160"/>
                  <a:gd name="connsiteY2" fmla="*/ 3185160 h 5394960"/>
                  <a:gd name="connsiteX3" fmla="*/ 114300 w 2042160"/>
                  <a:gd name="connsiteY3" fmla="*/ 3398520 h 5394960"/>
                  <a:gd name="connsiteX4" fmla="*/ 45720 w 2042160"/>
                  <a:gd name="connsiteY4" fmla="*/ 3642360 h 5394960"/>
                  <a:gd name="connsiteX5" fmla="*/ 7620 w 2042160"/>
                  <a:gd name="connsiteY5" fmla="*/ 3802380 h 5394960"/>
                  <a:gd name="connsiteX6" fmla="*/ 0 w 2042160"/>
                  <a:gd name="connsiteY6" fmla="*/ 3901440 h 5394960"/>
                  <a:gd name="connsiteX7" fmla="*/ 0 w 2042160"/>
                  <a:gd name="connsiteY7" fmla="*/ 5394960 h 5394960"/>
                  <a:gd name="connsiteX8" fmla="*/ 510540 w 2042160"/>
                  <a:gd name="connsiteY8" fmla="*/ 5387340 h 5394960"/>
                  <a:gd name="connsiteX9" fmla="*/ 510540 w 2042160"/>
                  <a:gd name="connsiteY9" fmla="*/ 5151120 h 5394960"/>
                  <a:gd name="connsiteX10" fmla="*/ 510540 w 2042160"/>
                  <a:gd name="connsiteY10" fmla="*/ 4770120 h 5394960"/>
                  <a:gd name="connsiteX11" fmla="*/ 563880 w 2042160"/>
                  <a:gd name="connsiteY11" fmla="*/ 4312920 h 5394960"/>
                  <a:gd name="connsiteX12" fmla="*/ 647700 w 2042160"/>
                  <a:gd name="connsiteY12" fmla="*/ 3848100 h 5394960"/>
                  <a:gd name="connsiteX13" fmla="*/ 769620 w 2042160"/>
                  <a:gd name="connsiteY13" fmla="*/ 3360420 h 5394960"/>
                  <a:gd name="connsiteX14" fmla="*/ 883920 w 2042160"/>
                  <a:gd name="connsiteY14" fmla="*/ 3032760 h 5394960"/>
                  <a:gd name="connsiteX15" fmla="*/ 2042160 w 2042160"/>
                  <a:gd name="connsiteY15" fmla="*/ 60960 h 5394960"/>
                  <a:gd name="connsiteX16" fmla="*/ 1417320 w 2042160"/>
                  <a:gd name="connsiteY16" fmla="*/ 0 h 5394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042160" h="5394960">
                    <a:moveTo>
                      <a:pt x="1417320" y="0"/>
                    </a:moveTo>
                    <a:lnTo>
                      <a:pt x="266700" y="2933700"/>
                    </a:lnTo>
                    <a:lnTo>
                      <a:pt x="175260" y="3185160"/>
                    </a:lnTo>
                    <a:lnTo>
                      <a:pt x="114300" y="3398520"/>
                    </a:lnTo>
                    <a:lnTo>
                      <a:pt x="45720" y="3642360"/>
                    </a:lnTo>
                    <a:lnTo>
                      <a:pt x="7620" y="3802380"/>
                    </a:lnTo>
                    <a:lnTo>
                      <a:pt x="0" y="3901440"/>
                    </a:lnTo>
                    <a:lnTo>
                      <a:pt x="0" y="5394960"/>
                    </a:lnTo>
                    <a:lnTo>
                      <a:pt x="510540" y="5387340"/>
                    </a:lnTo>
                    <a:lnTo>
                      <a:pt x="510540" y="5151120"/>
                    </a:lnTo>
                    <a:lnTo>
                      <a:pt x="510540" y="4770120"/>
                    </a:lnTo>
                    <a:lnTo>
                      <a:pt x="563880" y="4312920"/>
                    </a:lnTo>
                    <a:lnTo>
                      <a:pt x="647700" y="3848100"/>
                    </a:lnTo>
                    <a:lnTo>
                      <a:pt x="769620" y="3360420"/>
                    </a:lnTo>
                    <a:lnTo>
                      <a:pt x="883920" y="3032760"/>
                    </a:lnTo>
                    <a:lnTo>
                      <a:pt x="2042160" y="60960"/>
                    </a:lnTo>
                    <a:lnTo>
                      <a:pt x="1417320" y="0"/>
                    </a:lnTo>
                    <a:close/>
                  </a:path>
                </a:pathLst>
              </a:custGeom>
              <a:solidFill>
                <a:srgbClr val="000000">
                  <a:alpha val="14902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cxnSp>
            <p:nvCxnSpPr>
              <p:cNvPr id="99" name="直接箭头连接符 98">
                <a:extLst>
                  <a:ext uri="{FF2B5EF4-FFF2-40B4-BE49-F238E27FC236}">
                    <a16:creationId xmlns:a16="http://schemas.microsoft.com/office/drawing/2014/main" xmlns="" id="{31079FE5-9000-4C88-9D5A-AD42E54E8D5D}"/>
                  </a:ext>
                </a:extLst>
              </p:cNvPr>
              <p:cNvCxnSpPr/>
              <p:nvPr/>
            </p:nvCxnSpPr>
            <p:spPr>
              <a:xfrm flipH="1">
                <a:off x="6869733" y="3883312"/>
                <a:ext cx="251875" cy="581539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00" name="直接箭头连接符 99">
                <a:extLst>
                  <a:ext uri="{FF2B5EF4-FFF2-40B4-BE49-F238E27FC236}">
                    <a16:creationId xmlns:a16="http://schemas.microsoft.com/office/drawing/2014/main" xmlns="" id="{6C11B71E-E25B-4F5D-99E7-11FB6DEF68DB}"/>
                  </a:ext>
                </a:extLst>
              </p:cNvPr>
              <p:cNvCxnSpPr/>
              <p:nvPr/>
            </p:nvCxnSpPr>
            <p:spPr>
              <a:xfrm>
                <a:off x="5811988" y="5619844"/>
                <a:ext cx="49117" cy="592832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01" name="直接箭头连接符 100">
                <a:extLst>
                  <a:ext uri="{FF2B5EF4-FFF2-40B4-BE49-F238E27FC236}">
                    <a16:creationId xmlns:a16="http://schemas.microsoft.com/office/drawing/2014/main" xmlns="" id="{28B18EE8-B3DC-4D44-B888-BE9787482B57}"/>
                  </a:ext>
                </a:extLst>
              </p:cNvPr>
              <p:cNvCxnSpPr/>
              <p:nvPr/>
            </p:nvCxnSpPr>
            <p:spPr>
              <a:xfrm flipH="1">
                <a:off x="6527473" y="5689384"/>
                <a:ext cx="74805" cy="592391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102" name="任意多边形 147">
                <a:extLst>
                  <a:ext uri="{FF2B5EF4-FFF2-40B4-BE49-F238E27FC236}">
                    <a16:creationId xmlns:a16="http://schemas.microsoft.com/office/drawing/2014/main" xmlns="" id="{C11A4DAD-A106-4933-8819-4F23A821EBFD}"/>
                  </a:ext>
                </a:extLst>
              </p:cNvPr>
              <p:cNvSpPr/>
              <p:nvPr/>
            </p:nvSpPr>
            <p:spPr>
              <a:xfrm>
                <a:off x="5734050" y="1698625"/>
                <a:ext cx="209550" cy="1533525"/>
              </a:xfrm>
              <a:custGeom>
                <a:avLst/>
                <a:gdLst>
                  <a:gd name="connsiteX0" fmla="*/ 0 w 209550"/>
                  <a:gd name="connsiteY0" fmla="*/ 0 h 1533525"/>
                  <a:gd name="connsiteX1" fmla="*/ 142875 w 209550"/>
                  <a:gd name="connsiteY1" fmla="*/ 1533525 h 1533525"/>
                  <a:gd name="connsiteX2" fmla="*/ 209550 w 209550"/>
                  <a:gd name="connsiteY2" fmla="*/ 1533525 h 1533525"/>
                  <a:gd name="connsiteX3" fmla="*/ 66675 w 209550"/>
                  <a:gd name="connsiteY3" fmla="*/ 0 h 1533525"/>
                  <a:gd name="connsiteX4" fmla="*/ 0 w 209550"/>
                  <a:gd name="connsiteY4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50" h="1533525">
                    <a:moveTo>
                      <a:pt x="0" y="0"/>
                    </a:moveTo>
                    <a:lnTo>
                      <a:pt x="142875" y="1533525"/>
                    </a:lnTo>
                    <a:lnTo>
                      <a:pt x="209550" y="1533525"/>
                    </a:lnTo>
                    <a:lnTo>
                      <a:pt x="6667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3" name="任意多边形 157">
                <a:extLst>
                  <a:ext uri="{FF2B5EF4-FFF2-40B4-BE49-F238E27FC236}">
                    <a16:creationId xmlns:a16="http://schemas.microsoft.com/office/drawing/2014/main" xmlns="" id="{F9A34A5D-BB73-4E93-87CE-97AACA7F6516}"/>
                  </a:ext>
                </a:extLst>
              </p:cNvPr>
              <p:cNvSpPr/>
              <p:nvPr/>
            </p:nvSpPr>
            <p:spPr>
              <a:xfrm>
                <a:off x="6278880" y="2660650"/>
                <a:ext cx="1066800" cy="4171950"/>
              </a:xfrm>
              <a:custGeom>
                <a:avLst/>
                <a:gdLst>
                  <a:gd name="connsiteX0" fmla="*/ 958850 w 1066800"/>
                  <a:gd name="connsiteY0" fmla="*/ 0 h 4171950"/>
                  <a:gd name="connsiteX1" fmla="*/ 444500 w 1066800"/>
                  <a:gd name="connsiteY1" fmla="*/ 1295400 h 4171950"/>
                  <a:gd name="connsiteX2" fmla="*/ 368300 w 1066800"/>
                  <a:gd name="connsiteY2" fmla="*/ 1511300 h 4171950"/>
                  <a:gd name="connsiteX3" fmla="*/ 228600 w 1066800"/>
                  <a:gd name="connsiteY3" fmla="*/ 1866900 h 4171950"/>
                  <a:gd name="connsiteX4" fmla="*/ 133350 w 1066800"/>
                  <a:gd name="connsiteY4" fmla="*/ 2139950 h 4171950"/>
                  <a:gd name="connsiteX5" fmla="*/ 69850 w 1066800"/>
                  <a:gd name="connsiteY5" fmla="*/ 2400300 h 4171950"/>
                  <a:gd name="connsiteX6" fmla="*/ 31750 w 1066800"/>
                  <a:gd name="connsiteY6" fmla="*/ 2584450 h 4171950"/>
                  <a:gd name="connsiteX7" fmla="*/ 0 w 1066800"/>
                  <a:gd name="connsiteY7" fmla="*/ 2705100 h 4171950"/>
                  <a:gd name="connsiteX8" fmla="*/ 19050 w 1066800"/>
                  <a:gd name="connsiteY8" fmla="*/ 4171950 h 4171950"/>
                  <a:gd name="connsiteX9" fmla="*/ 25400 w 1066800"/>
                  <a:gd name="connsiteY9" fmla="*/ 3568700 h 4171950"/>
                  <a:gd name="connsiteX10" fmla="*/ 57150 w 1066800"/>
                  <a:gd name="connsiteY10" fmla="*/ 3117850 h 4171950"/>
                  <a:gd name="connsiteX11" fmla="*/ 101600 w 1066800"/>
                  <a:gd name="connsiteY11" fmla="*/ 2800350 h 4171950"/>
                  <a:gd name="connsiteX12" fmla="*/ 171450 w 1066800"/>
                  <a:gd name="connsiteY12" fmla="*/ 2470150 h 4171950"/>
                  <a:gd name="connsiteX13" fmla="*/ 247650 w 1066800"/>
                  <a:gd name="connsiteY13" fmla="*/ 2203450 h 4171950"/>
                  <a:gd name="connsiteX14" fmla="*/ 311150 w 1066800"/>
                  <a:gd name="connsiteY14" fmla="*/ 1974850 h 4171950"/>
                  <a:gd name="connsiteX15" fmla="*/ 400050 w 1066800"/>
                  <a:gd name="connsiteY15" fmla="*/ 1720850 h 4171950"/>
                  <a:gd name="connsiteX16" fmla="*/ 1066800 w 1066800"/>
                  <a:gd name="connsiteY16" fmla="*/ 19050 h 4171950"/>
                  <a:gd name="connsiteX17" fmla="*/ 958850 w 1066800"/>
                  <a:gd name="connsiteY17" fmla="*/ 0 h 417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66800" h="4171950">
                    <a:moveTo>
                      <a:pt x="958850" y="0"/>
                    </a:moveTo>
                    <a:lnTo>
                      <a:pt x="444500" y="1295400"/>
                    </a:lnTo>
                    <a:lnTo>
                      <a:pt x="368300" y="1511300"/>
                    </a:lnTo>
                    <a:lnTo>
                      <a:pt x="228600" y="1866900"/>
                    </a:lnTo>
                    <a:lnTo>
                      <a:pt x="133350" y="2139950"/>
                    </a:lnTo>
                    <a:lnTo>
                      <a:pt x="69850" y="2400300"/>
                    </a:lnTo>
                    <a:lnTo>
                      <a:pt x="31750" y="2584450"/>
                    </a:lnTo>
                    <a:lnTo>
                      <a:pt x="0" y="2705100"/>
                    </a:lnTo>
                    <a:lnTo>
                      <a:pt x="19050" y="4171950"/>
                    </a:lnTo>
                    <a:cubicBezTo>
                      <a:pt x="21167" y="3970867"/>
                      <a:pt x="23283" y="3769783"/>
                      <a:pt x="25400" y="3568700"/>
                    </a:cubicBezTo>
                    <a:lnTo>
                      <a:pt x="57150" y="3117850"/>
                    </a:lnTo>
                    <a:lnTo>
                      <a:pt x="101600" y="2800350"/>
                    </a:lnTo>
                    <a:lnTo>
                      <a:pt x="171450" y="2470150"/>
                    </a:lnTo>
                    <a:lnTo>
                      <a:pt x="247650" y="2203450"/>
                    </a:lnTo>
                    <a:lnTo>
                      <a:pt x="311150" y="1974850"/>
                    </a:lnTo>
                    <a:lnTo>
                      <a:pt x="400050" y="1720850"/>
                    </a:lnTo>
                    <a:lnTo>
                      <a:pt x="1066800" y="19050"/>
                    </a:lnTo>
                    <a:lnTo>
                      <a:pt x="95885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" name="任意多边形 148">
                <a:extLst>
                  <a:ext uri="{FF2B5EF4-FFF2-40B4-BE49-F238E27FC236}">
                    <a16:creationId xmlns:a16="http://schemas.microsoft.com/office/drawing/2014/main" xmlns="" id="{2277AB8E-F0AD-4122-8453-611678E64990}"/>
                  </a:ext>
                </a:extLst>
              </p:cNvPr>
              <p:cNvSpPr/>
              <p:nvPr/>
            </p:nvSpPr>
            <p:spPr>
              <a:xfrm>
                <a:off x="5890994" y="3232150"/>
                <a:ext cx="344999" cy="3606800"/>
              </a:xfrm>
              <a:custGeom>
                <a:avLst/>
                <a:gdLst>
                  <a:gd name="connsiteX0" fmla="*/ 0 w 342900"/>
                  <a:gd name="connsiteY0" fmla="*/ 0 h 3606800"/>
                  <a:gd name="connsiteX1" fmla="*/ 342900 w 342900"/>
                  <a:gd name="connsiteY1" fmla="*/ 3606800 h 3606800"/>
                  <a:gd name="connsiteX2" fmla="*/ 323850 w 342900"/>
                  <a:gd name="connsiteY2" fmla="*/ 2774950 h 3606800"/>
                  <a:gd name="connsiteX3" fmla="*/ 69850 w 342900"/>
                  <a:gd name="connsiteY3" fmla="*/ 12700 h 3606800"/>
                  <a:gd name="connsiteX4" fmla="*/ 0 w 342900"/>
                  <a:gd name="connsiteY4" fmla="*/ 0 h 360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900" h="3606800">
                    <a:moveTo>
                      <a:pt x="0" y="0"/>
                    </a:moveTo>
                    <a:lnTo>
                      <a:pt x="342900" y="3606800"/>
                    </a:lnTo>
                    <a:lnTo>
                      <a:pt x="323850" y="2774950"/>
                    </a:lnTo>
                    <a:lnTo>
                      <a:pt x="69850" y="127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5" name="任意多边形 156">
                <a:extLst>
                  <a:ext uri="{FF2B5EF4-FFF2-40B4-BE49-F238E27FC236}">
                    <a16:creationId xmlns:a16="http://schemas.microsoft.com/office/drawing/2014/main" xmlns="" id="{54297719-ACC4-4AF6-9ACC-7098A5F92434}"/>
                  </a:ext>
                </a:extLst>
              </p:cNvPr>
              <p:cNvSpPr/>
              <p:nvPr/>
            </p:nvSpPr>
            <p:spPr>
              <a:xfrm>
                <a:off x="7238198" y="1443789"/>
                <a:ext cx="596766" cy="1232034"/>
              </a:xfrm>
              <a:custGeom>
                <a:avLst/>
                <a:gdLst>
                  <a:gd name="connsiteX0" fmla="*/ 481263 w 596766"/>
                  <a:gd name="connsiteY0" fmla="*/ 0 h 1232034"/>
                  <a:gd name="connsiteX1" fmla="*/ 0 w 596766"/>
                  <a:gd name="connsiteY1" fmla="*/ 1222409 h 1232034"/>
                  <a:gd name="connsiteX2" fmla="*/ 125128 w 596766"/>
                  <a:gd name="connsiteY2" fmla="*/ 1232034 h 1232034"/>
                  <a:gd name="connsiteX3" fmla="*/ 596766 w 596766"/>
                  <a:gd name="connsiteY3" fmla="*/ 19251 h 1232034"/>
                  <a:gd name="connsiteX4" fmla="*/ 481263 w 596766"/>
                  <a:gd name="connsiteY4" fmla="*/ 0 h 1232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6766" h="1232034">
                    <a:moveTo>
                      <a:pt x="481263" y="0"/>
                    </a:moveTo>
                    <a:lnTo>
                      <a:pt x="0" y="1222409"/>
                    </a:lnTo>
                    <a:lnTo>
                      <a:pt x="125128" y="1232034"/>
                    </a:lnTo>
                    <a:lnTo>
                      <a:pt x="596766" y="19251"/>
                    </a:lnTo>
                    <a:lnTo>
                      <a:pt x="481263" y="0"/>
                    </a:lnTo>
                    <a:close/>
                  </a:path>
                </a:pathLst>
              </a:custGeom>
              <a:solidFill>
                <a:srgbClr val="000000">
                  <a:alpha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6" name="梯形 105">
                <a:extLst>
                  <a:ext uri="{FF2B5EF4-FFF2-40B4-BE49-F238E27FC236}">
                    <a16:creationId xmlns:a16="http://schemas.microsoft.com/office/drawing/2014/main" xmlns="" id="{E189B542-B138-40F3-8BCB-9AF180CE8F83}"/>
                  </a:ext>
                </a:extLst>
              </p:cNvPr>
              <p:cNvSpPr/>
              <p:nvPr/>
            </p:nvSpPr>
            <p:spPr>
              <a:xfrm rot="10800000">
                <a:off x="6781742" y="2665555"/>
                <a:ext cx="576064" cy="432048"/>
              </a:xfrm>
              <a:prstGeom prst="trapezoid">
                <a:avLst>
                  <a:gd name="adj" fmla="val 45576"/>
                </a:avLst>
              </a:prstGeom>
              <a:pattFill prst="pct75">
                <a:fgClr>
                  <a:srgbClr val="F79646"/>
                </a:fgClr>
                <a:bgClr>
                  <a:sysClr val="window" lastClr="FFFFFF"/>
                </a:bgClr>
              </a:patt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xmlns="" id="{B7950A48-1784-4454-90CE-33D1B94B0004}"/>
                  </a:ext>
                </a:extLst>
              </p:cNvPr>
              <p:cNvSpPr/>
              <p:nvPr/>
            </p:nvSpPr>
            <p:spPr>
              <a:xfrm>
                <a:off x="6997766" y="2809571"/>
                <a:ext cx="144016" cy="144016"/>
              </a:xfrm>
              <a:prstGeom prst="ellipse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108" name="组合 107">
                <a:extLst>
                  <a:ext uri="{FF2B5EF4-FFF2-40B4-BE49-F238E27FC236}">
                    <a16:creationId xmlns:a16="http://schemas.microsoft.com/office/drawing/2014/main" xmlns="" id="{96170288-0D74-4457-B3E9-2B764ADC383B}"/>
                  </a:ext>
                </a:extLst>
              </p:cNvPr>
              <p:cNvGrpSpPr/>
              <p:nvPr/>
            </p:nvGrpSpPr>
            <p:grpSpPr>
              <a:xfrm>
                <a:off x="5877227" y="3226188"/>
                <a:ext cx="576064" cy="432048"/>
                <a:chOff x="1331640" y="2708920"/>
                <a:chExt cx="576064" cy="432048"/>
              </a:xfrm>
            </p:grpSpPr>
            <p:sp>
              <p:nvSpPr>
                <p:cNvPr id="128" name="梯形 127">
                  <a:extLst>
                    <a:ext uri="{FF2B5EF4-FFF2-40B4-BE49-F238E27FC236}">
                      <a16:creationId xmlns:a16="http://schemas.microsoft.com/office/drawing/2014/main" xmlns="" id="{225B968C-A4DD-4E5E-B0A6-0FAC0F188D82}"/>
                    </a:ext>
                  </a:extLst>
                </p:cNvPr>
                <p:cNvSpPr/>
                <p:nvPr/>
              </p:nvSpPr>
              <p:spPr>
                <a:xfrm rot="10800000">
                  <a:off x="1331640" y="2708920"/>
                  <a:ext cx="576064" cy="432048"/>
                </a:xfrm>
                <a:prstGeom prst="trapezoid">
                  <a:avLst>
                    <a:gd name="adj" fmla="val 45576"/>
                  </a:avLst>
                </a:prstGeom>
                <a:pattFill prst="pct75">
                  <a:fgClr>
                    <a:srgbClr val="F79646"/>
                  </a:fgClr>
                  <a:bgClr>
                    <a:sysClr val="window" lastClr="FFFFFF"/>
                  </a:bgClr>
                </a:pattFill>
                <a:ln w="31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9" name="椭圆 128">
                  <a:extLst>
                    <a:ext uri="{FF2B5EF4-FFF2-40B4-BE49-F238E27FC236}">
                      <a16:creationId xmlns:a16="http://schemas.microsoft.com/office/drawing/2014/main" xmlns="" id="{79CF40E0-A49C-43D4-89E8-62637914481E}"/>
                    </a:ext>
                  </a:extLst>
                </p:cNvPr>
                <p:cNvSpPr/>
                <p:nvPr/>
              </p:nvSpPr>
              <p:spPr>
                <a:xfrm>
                  <a:off x="1547664" y="2852936"/>
                  <a:ext cx="144016" cy="144016"/>
                </a:xfrm>
                <a:prstGeom prst="ellipse">
                  <a:avLst/>
                </a:prstGeom>
                <a:solidFill>
                  <a:sysClr val="window" lastClr="FFFFFF"/>
                </a:solidFill>
                <a:ln w="31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9" name="弦形 108">
                <a:extLst>
                  <a:ext uri="{FF2B5EF4-FFF2-40B4-BE49-F238E27FC236}">
                    <a16:creationId xmlns:a16="http://schemas.microsoft.com/office/drawing/2014/main" xmlns="" id="{4B0A261D-FCA8-49CE-AA74-A1D9AB097691}"/>
                  </a:ext>
                </a:extLst>
              </p:cNvPr>
              <p:cNvSpPr/>
              <p:nvPr/>
            </p:nvSpPr>
            <p:spPr>
              <a:xfrm rot="8668750">
                <a:off x="7462443" y="4273596"/>
                <a:ext cx="360000" cy="384095"/>
              </a:xfrm>
              <a:prstGeom prst="chord">
                <a:avLst>
                  <a:gd name="adj1" fmla="val 2700000"/>
                  <a:gd name="adj2" fmla="val 12354643"/>
                </a:avLst>
              </a:prstGeom>
              <a:pattFill prst="dkUpDiag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 w="952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0" name="矩形 109">
                <a:extLst>
                  <a:ext uri="{FF2B5EF4-FFF2-40B4-BE49-F238E27FC236}">
                    <a16:creationId xmlns:a16="http://schemas.microsoft.com/office/drawing/2014/main" xmlns="" id="{6C3F9F3D-C5FC-4316-BE7B-8DA210001EB3}"/>
                  </a:ext>
                </a:extLst>
              </p:cNvPr>
              <p:cNvSpPr/>
              <p:nvPr/>
            </p:nvSpPr>
            <p:spPr>
              <a:xfrm>
                <a:off x="7458044" y="4434179"/>
                <a:ext cx="360000" cy="2398421"/>
              </a:xfrm>
              <a:prstGeom prst="rect">
                <a:avLst/>
              </a:prstGeom>
              <a:pattFill prst="dkUpDiag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 w="952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1" name="椭圆 110">
                <a:extLst>
                  <a:ext uri="{FF2B5EF4-FFF2-40B4-BE49-F238E27FC236}">
                    <a16:creationId xmlns:a16="http://schemas.microsoft.com/office/drawing/2014/main" xmlns="" id="{09AC9CE4-2065-4269-816E-B0A34ECCEDAC}"/>
                  </a:ext>
                </a:extLst>
              </p:cNvPr>
              <p:cNvSpPr/>
              <p:nvPr/>
            </p:nvSpPr>
            <p:spPr>
              <a:xfrm>
                <a:off x="6213303" y="4281780"/>
                <a:ext cx="72008" cy="72008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xmlns="" id="{981049E4-9CB9-4FB7-A321-38B80BF218E1}"/>
                  </a:ext>
                </a:extLst>
              </p:cNvPr>
              <p:cNvSpPr/>
              <p:nvPr/>
            </p:nvSpPr>
            <p:spPr>
              <a:xfrm>
                <a:off x="6213303" y="4434180"/>
                <a:ext cx="72008" cy="72008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xmlns="" id="{311CA209-A351-487E-9D13-E8EDD28221FF}"/>
                  </a:ext>
                </a:extLst>
              </p:cNvPr>
              <p:cNvSpPr/>
              <p:nvPr/>
            </p:nvSpPr>
            <p:spPr>
              <a:xfrm>
                <a:off x="6213303" y="4586580"/>
                <a:ext cx="72008" cy="72008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xmlns="" id="{EDD00126-6565-4E9C-BA35-D10DF9CCA661}"/>
                  </a:ext>
                </a:extLst>
              </p:cNvPr>
              <p:cNvSpPr/>
              <p:nvPr/>
            </p:nvSpPr>
            <p:spPr>
              <a:xfrm>
                <a:off x="6213303" y="4738980"/>
                <a:ext cx="72008" cy="72008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xmlns="" id="{1E73EEC7-5D44-4B74-B571-6281F10F17C9}"/>
                  </a:ext>
                </a:extLst>
              </p:cNvPr>
              <p:cNvSpPr/>
              <p:nvPr/>
            </p:nvSpPr>
            <p:spPr>
              <a:xfrm>
                <a:off x="6213303" y="4891380"/>
                <a:ext cx="72008" cy="72008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xmlns="" id="{7168686D-E0F7-4ABD-81E4-B0570E22B80A}"/>
                  </a:ext>
                </a:extLst>
              </p:cNvPr>
              <p:cNvSpPr/>
              <p:nvPr/>
            </p:nvSpPr>
            <p:spPr>
              <a:xfrm>
                <a:off x="6213303" y="5043780"/>
                <a:ext cx="72008" cy="72008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xmlns="" id="{0D13665E-516D-4D7C-878D-72B8A003AAD2}"/>
                  </a:ext>
                </a:extLst>
              </p:cNvPr>
              <p:cNvSpPr/>
              <p:nvPr/>
            </p:nvSpPr>
            <p:spPr>
              <a:xfrm>
                <a:off x="6213303" y="5196180"/>
                <a:ext cx="72008" cy="72008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xmlns="" id="{994B81F7-04F3-4177-B939-699E172CD702}"/>
                  </a:ext>
                </a:extLst>
              </p:cNvPr>
              <p:cNvSpPr/>
              <p:nvPr/>
            </p:nvSpPr>
            <p:spPr>
              <a:xfrm>
                <a:off x="6213303" y="5348580"/>
                <a:ext cx="72008" cy="72008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xmlns="" id="{AD4A8C02-935A-4925-80D4-325D064D161C}"/>
                  </a:ext>
                </a:extLst>
              </p:cNvPr>
              <p:cNvSpPr/>
              <p:nvPr/>
            </p:nvSpPr>
            <p:spPr>
              <a:xfrm>
                <a:off x="6213303" y="5500980"/>
                <a:ext cx="72008" cy="72008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xmlns="" id="{7D526FCE-6C1D-4910-9686-78174350E642}"/>
                  </a:ext>
                </a:extLst>
              </p:cNvPr>
              <p:cNvSpPr/>
              <p:nvPr/>
            </p:nvSpPr>
            <p:spPr>
              <a:xfrm>
                <a:off x="6213303" y="5653380"/>
                <a:ext cx="72008" cy="72008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1" name="椭圆 120">
                <a:extLst>
                  <a:ext uri="{FF2B5EF4-FFF2-40B4-BE49-F238E27FC236}">
                    <a16:creationId xmlns:a16="http://schemas.microsoft.com/office/drawing/2014/main" xmlns="" id="{60E89347-0E6B-4A93-883F-DE0B067CB130}"/>
                  </a:ext>
                </a:extLst>
              </p:cNvPr>
              <p:cNvSpPr/>
              <p:nvPr/>
            </p:nvSpPr>
            <p:spPr>
              <a:xfrm>
                <a:off x="6213303" y="5805780"/>
                <a:ext cx="72008" cy="72008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xmlns="" id="{1AA94A4F-C35A-4A0A-83CF-A46303047E16}"/>
                  </a:ext>
                </a:extLst>
              </p:cNvPr>
              <p:cNvSpPr/>
              <p:nvPr/>
            </p:nvSpPr>
            <p:spPr>
              <a:xfrm>
                <a:off x="6213303" y="5958180"/>
                <a:ext cx="72008" cy="72008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xmlns="" id="{6C518ACC-53C6-4D77-8585-9E3F45506F2B}"/>
                  </a:ext>
                </a:extLst>
              </p:cNvPr>
              <p:cNvSpPr/>
              <p:nvPr/>
            </p:nvSpPr>
            <p:spPr>
              <a:xfrm>
                <a:off x="6213303" y="6110580"/>
                <a:ext cx="72008" cy="72008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xmlns="" id="{CC3BCF6F-4D7E-462C-8B18-08546B5D8224}"/>
                  </a:ext>
                </a:extLst>
              </p:cNvPr>
              <p:cNvSpPr/>
              <p:nvPr/>
            </p:nvSpPr>
            <p:spPr>
              <a:xfrm>
                <a:off x="6213303" y="6262980"/>
                <a:ext cx="72008" cy="72008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xmlns="" id="{DFB10586-89C5-4577-9816-73353EC65B63}"/>
                  </a:ext>
                </a:extLst>
              </p:cNvPr>
              <p:cNvSpPr/>
              <p:nvPr/>
            </p:nvSpPr>
            <p:spPr>
              <a:xfrm>
                <a:off x="6213303" y="6415380"/>
                <a:ext cx="72008" cy="72008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xmlns="" id="{1DDA5B79-3E0B-4935-8BE6-0D9E31B74D75}"/>
                  </a:ext>
                </a:extLst>
              </p:cNvPr>
              <p:cNvSpPr/>
              <p:nvPr/>
            </p:nvSpPr>
            <p:spPr>
              <a:xfrm>
                <a:off x="6213303" y="6567780"/>
                <a:ext cx="72008" cy="72008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xmlns="" id="{FF6528B9-1DA2-45B2-9AD8-445693D656A4}"/>
                  </a:ext>
                </a:extLst>
              </p:cNvPr>
              <p:cNvSpPr/>
              <p:nvPr/>
            </p:nvSpPr>
            <p:spPr>
              <a:xfrm>
                <a:off x="6213303" y="6720180"/>
                <a:ext cx="72008" cy="72008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3" name="组合 132">
              <a:extLst>
                <a:ext uri="{FF2B5EF4-FFF2-40B4-BE49-F238E27FC236}">
                  <a16:creationId xmlns:a16="http://schemas.microsoft.com/office/drawing/2014/main" xmlns="" id="{A1525F43-2EB7-4DBD-8EB7-9A3F5007F7B6}"/>
                </a:ext>
              </a:extLst>
            </p:cNvPr>
            <p:cNvGrpSpPr/>
            <p:nvPr/>
          </p:nvGrpSpPr>
          <p:grpSpPr>
            <a:xfrm>
              <a:off x="3128537" y="4559549"/>
              <a:ext cx="1026238" cy="1965013"/>
              <a:chOff x="537689" y="1455420"/>
              <a:chExt cx="3173251" cy="5402580"/>
            </a:xfrm>
          </p:grpSpPr>
          <p:sp>
            <p:nvSpPr>
              <p:cNvPr id="134" name="任意多边形 68">
                <a:extLst>
                  <a:ext uri="{FF2B5EF4-FFF2-40B4-BE49-F238E27FC236}">
                    <a16:creationId xmlns:a16="http://schemas.microsoft.com/office/drawing/2014/main" xmlns="" id="{4DE09109-67D6-4C95-A0F1-D14E96582A0E}"/>
                  </a:ext>
                </a:extLst>
              </p:cNvPr>
              <p:cNvSpPr/>
              <p:nvPr/>
            </p:nvSpPr>
            <p:spPr>
              <a:xfrm>
                <a:off x="541020" y="1699260"/>
                <a:ext cx="1036320" cy="5158740"/>
              </a:xfrm>
              <a:custGeom>
                <a:avLst/>
                <a:gdLst>
                  <a:gd name="connsiteX0" fmla="*/ 0 w 1036320"/>
                  <a:gd name="connsiteY0" fmla="*/ 0 h 5158740"/>
                  <a:gd name="connsiteX1" fmla="*/ 480060 w 1036320"/>
                  <a:gd name="connsiteY1" fmla="*/ 5151120 h 5158740"/>
                  <a:gd name="connsiteX2" fmla="*/ 1036320 w 1036320"/>
                  <a:gd name="connsiteY2" fmla="*/ 5158740 h 5158740"/>
                  <a:gd name="connsiteX3" fmla="*/ 1021080 w 1036320"/>
                  <a:gd name="connsiteY3" fmla="*/ 4335780 h 5158740"/>
                  <a:gd name="connsiteX4" fmla="*/ 624840 w 1036320"/>
                  <a:gd name="connsiteY4" fmla="*/ 15240 h 5158740"/>
                  <a:gd name="connsiteX5" fmla="*/ 0 w 1036320"/>
                  <a:gd name="connsiteY5" fmla="*/ 0 h 5158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6320" h="5158740">
                    <a:moveTo>
                      <a:pt x="0" y="0"/>
                    </a:moveTo>
                    <a:lnTo>
                      <a:pt x="480060" y="5151120"/>
                    </a:lnTo>
                    <a:lnTo>
                      <a:pt x="1036320" y="5158740"/>
                    </a:lnTo>
                    <a:lnTo>
                      <a:pt x="1021080" y="4335780"/>
                    </a:lnTo>
                    <a:lnTo>
                      <a:pt x="624840" y="15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14902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cxnSp>
            <p:nvCxnSpPr>
              <p:cNvPr id="135" name="直接箭头连接符 134">
                <a:extLst>
                  <a:ext uri="{FF2B5EF4-FFF2-40B4-BE49-F238E27FC236}">
                    <a16:creationId xmlns:a16="http://schemas.microsoft.com/office/drawing/2014/main" xmlns="" id="{674D1EF5-4811-44A2-9B40-FF29AE04FFE2}"/>
                  </a:ext>
                </a:extLst>
              </p:cNvPr>
              <p:cNvCxnSpPr/>
              <p:nvPr/>
            </p:nvCxnSpPr>
            <p:spPr>
              <a:xfrm>
                <a:off x="1025431" y="3883335"/>
                <a:ext cx="49117" cy="592832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xmlns="" id="{E7F48D7E-0D3C-4409-BF16-1D68F7CD35FB}"/>
                  </a:ext>
                </a:extLst>
              </p:cNvPr>
              <p:cNvSpPr/>
              <p:nvPr/>
            </p:nvSpPr>
            <p:spPr>
              <a:xfrm>
                <a:off x="1577567" y="4293096"/>
                <a:ext cx="72008" cy="72008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xmlns="" id="{F776B695-2660-4F04-93B6-7D41045550EF}"/>
                  </a:ext>
                </a:extLst>
              </p:cNvPr>
              <p:cNvSpPr/>
              <p:nvPr/>
            </p:nvSpPr>
            <p:spPr>
              <a:xfrm>
                <a:off x="1577567" y="4445496"/>
                <a:ext cx="72008" cy="72008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xmlns="" id="{8640A350-5615-46DB-9D61-E1C559AFAF29}"/>
                  </a:ext>
                </a:extLst>
              </p:cNvPr>
              <p:cNvSpPr/>
              <p:nvPr/>
            </p:nvSpPr>
            <p:spPr>
              <a:xfrm>
                <a:off x="1577567" y="4597896"/>
                <a:ext cx="72008" cy="72008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xmlns="" id="{0C9F18DB-55EE-437B-A277-5901DD30EE25}"/>
                  </a:ext>
                </a:extLst>
              </p:cNvPr>
              <p:cNvSpPr/>
              <p:nvPr/>
            </p:nvSpPr>
            <p:spPr>
              <a:xfrm>
                <a:off x="1577567" y="4750296"/>
                <a:ext cx="72008" cy="72008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xmlns="" id="{D55A937C-6918-4F84-B1FF-2EFCA7170942}"/>
                  </a:ext>
                </a:extLst>
              </p:cNvPr>
              <p:cNvSpPr/>
              <p:nvPr/>
            </p:nvSpPr>
            <p:spPr>
              <a:xfrm>
                <a:off x="1577567" y="4902696"/>
                <a:ext cx="72008" cy="72008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" name="椭圆 140">
                <a:extLst>
                  <a:ext uri="{FF2B5EF4-FFF2-40B4-BE49-F238E27FC236}">
                    <a16:creationId xmlns:a16="http://schemas.microsoft.com/office/drawing/2014/main" xmlns="" id="{F5FCB10B-9C75-460A-B230-0220A04A4458}"/>
                  </a:ext>
                </a:extLst>
              </p:cNvPr>
              <p:cNvSpPr/>
              <p:nvPr/>
            </p:nvSpPr>
            <p:spPr>
              <a:xfrm>
                <a:off x="1577567" y="5055096"/>
                <a:ext cx="72008" cy="72008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xmlns="" id="{2B0B72B6-8625-4F2D-9777-396F8FE14EB2}"/>
                  </a:ext>
                </a:extLst>
              </p:cNvPr>
              <p:cNvSpPr/>
              <p:nvPr/>
            </p:nvSpPr>
            <p:spPr>
              <a:xfrm>
                <a:off x="1577567" y="5207496"/>
                <a:ext cx="72008" cy="72008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xmlns="" id="{82BD2413-24ED-41F0-BCEA-0C6FF4FAFAD5}"/>
                  </a:ext>
                </a:extLst>
              </p:cNvPr>
              <p:cNvSpPr/>
              <p:nvPr/>
            </p:nvSpPr>
            <p:spPr>
              <a:xfrm>
                <a:off x="1577567" y="5359896"/>
                <a:ext cx="72008" cy="72008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xmlns="" id="{4D9E2B36-8D17-465F-853E-563EA8F535F4}"/>
                  </a:ext>
                </a:extLst>
              </p:cNvPr>
              <p:cNvSpPr/>
              <p:nvPr/>
            </p:nvSpPr>
            <p:spPr>
              <a:xfrm>
                <a:off x="1577567" y="5512296"/>
                <a:ext cx="72008" cy="72008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xmlns="" id="{03C974B5-7716-4D23-99E7-B07E74995087}"/>
                  </a:ext>
                </a:extLst>
              </p:cNvPr>
              <p:cNvSpPr/>
              <p:nvPr/>
            </p:nvSpPr>
            <p:spPr>
              <a:xfrm>
                <a:off x="1577567" y="5664696"/>
                <a:ext cx="72008" cy="72008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xmlns="" id="{BA1C08A1-0A16-4E2E-A05C-0C4A3049ED0C}"/>
                  </a:ext>
                </a:extLst>
              </p:cNvPr>
              <p:cNvSpPr/>
              <p:nvPr/>
            </p:nvSpPr>
            <p:spPr>
              <a:xfrm>
                <a:off x="1577567" y="5817096"/>
                <a:ext cx="72008" cy="72008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xmlns="" id="{77F0790A-0009-4872-BB86-1976953A1192}"/>
                  </a:ext>
                </a:extLst>
              </p:cNvPr>
              <p:cNvSpPr/>
              <p:nvPr/>
            </p:nvSpPr>
            <p:spPr>
              <a:xfrm>
                <a:off x="1577567" y="5969496"/>
                <a:ext cx="72008" cy="72008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xmlns="" id="{1FF38694-4E68-4241-AA7F-7F6FF3BA5C38}"/>
                  </a:ext>
                </a:extLst>
              </p:cNvPr>
              <p:cNvSpPr/>
              <p:nvPr/>
            </p:nvSpPr>
            <p:spPr>
              <a:xfrm>
                <a:off x="1577567" y="6121896"/>
                <a:ext cx="72008" cy="72008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xmlns="" id="{AF978D61-8D5D-412C-AB2D-B72ED0C9FB67}"/>
                  </a:ext>
                </a:extLst>
              </p:cNvPr>
              <p:cNvSpPr/>
              <p:nvPr/>
            </p:nvSpPr>
            <p:spPr>
              <a:xfrm>
                <a:off x="1577567" y="6274296"/>
                <a:ext cx="72008" cy="72008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xmlns="" id="{868FF4E2-01DC-406E-9FD7-9AE53838B1AC}"/>
                  </a:ext>
                </a:extLst>
              </p:cNvPr>
              <p:cNvSpPr/>
              <p:nvPr/>
            </p:nvSpPr>
            <p:spPr>
              <a:xfrm>
                <a:off x="1577567" y="6426696"/>
                <a:ext cx="72008" cy="72008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1" name="椭圆 150">
                <a:extLst>
                  <a:ext uri="{FF2B5EF4-FFF2-40B4-BE49-F238E27FC236}">
                    <a16:creationId xmlns:a16="http://schemas.microsoft.com/office/drawing/2014/main" xmlns="" id="{C10072CC-C722-4AAF-B246-60AC2D5B66AC}"/>
                  </a:ext>
                </a:extLst>
              </p:cNvPr>
              <p:cNvSpPr/>
              <p:nvPr/>
            </p:nvSpPr>
            <p:spPr>
              <a:xfrm>
                <a:off x="1577567" y="6579096"/>
                <a:ext cx="72008" cy="72008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xmlns="" id="{09C950DC-46BD-4EA0-8837-0762A14E227F}"/>
                  </a:ext>
                </a:extLst>
              </p:cNvPr>
              <p:cNvSpPr/>
              <p:nvPr/>
            </p:nvSpPr>
            <p:spPr>
              <a:xfrm>
                <a:off x="1577567" y="6731496"/>
                <a:ext cx="72008" cy="72008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153" name="组合 152">
                <a:extLst>
                  <a:ext uri="{FF2B5EF4-FFF2-40B4-BE49-F238E27FC236}">
                    <a16:creationId xmlns:a16="http://schemas.microsoft.com/office/drawing/2014/main" xmlns="" id="{F4E700F5-8ADA-46DF-BBAF-15E6F22E9D08}"/>
                  </a:ext>
                </a:extLst>
              </p:cNvPr>
              <p:cNvGrpSpPr/>
              <p:nvPr/>
            </p:nvGrpSpPr>
            <p:grpSpPr>
              <a:xfrm>
                <a:off x="537689" y="1700808"/>
                <a:ext cx="1039579" cy="5157192"/>
                <a:chOff x="537689" y="1700808"/>
                <a:chExt cx="1039579" cy="5157192"/>
              </a:xfrm>
            </p:grpSpPr>
            <p:cxnSp>
              <p:nvCxnSpPr>
                <p:cNvPr id="163" name="直接连接符 162">
                  <a:extLst>
                    <a:ext uri="{FF2B5EF4-FFF2-40B4-BE49-F238E27FC236}">
                      <a16:creationId xmlns:a16="http://schemas.microsoft.com/office/drawing/2014/main" xmlns="" id="{7FEFF57F-DD90-4489-91DE-640AFB1F7FD2}"/>
                    </a:ext>
                  </a:extLst>
                </p:cNvPr>
                <p:cNvCxnSpPr/>
                <p:nvPr/>
              </p:nvCxnSpPr>
              <p:spPr>
                <a:xfrm>
                  <a:off x="1160845" y="1700808"/>
                  <a:ext cx="403235" cy="4340696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64" name="直接连接符 163">
                  <a:extLst>
                    <a:ext uri="{FF2B5EF4-FFF2-40B4-BE49-F238E27FC236}">
                      <a16:creationId xmlns:a16="http://schemas.microsoft.com/office/drawing/2014/main" xmlns="" id="{7BBED898-DBF2-4B55-A7C7-3E8F3FD0ADB9}"/>
                    </a:ext>
                  </a:extLst>
                </p:cNvPr>
                <p:cNvCxnSpPr/>
                <p:nvPr/>
              </p:nvCxnSpPr>
              <p:spPr>
                <a:xfrm>
                  <a:off x="537689" y="1703939"/>
                  <a:ext cx="478794" cy="515406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65" name="直接连接符 164">
                  <a:extLst>
                    <a:ext uri="{FF2B5EF4-FFF2-40B4-BE49-F238E27FC236}">
                      <a16:creationId xmlns:a16="http://schemas.microsoft.com/office/drawing/2014/main" xmlns="" id="{4F0B0CCB-24FF-4217-81AF-060BC20614C8}"/>
                    </a:ext>
                  </a:extLst>
                </p:cNvPr>
                <p:cNvCxnSpPr/>
                <p:nvPr/>
              </p:nvCxnSpPr>
              <p:spPr>
                <a:xfrm>
                  <a:off x="1098474" y="1703939"/>
                  <a:ext cx="478794" cy="515406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sp>
            <p:nvSpPr>
              <p:cNvPr id="154" name="任意多边形 69">
                <a:extLst>
                  <a:ext uri="{FF2B5EF4-FFF2-40B4-BE49-F238E27FC236}">
                    <a16:creationId xmlns:a16="http://schemas.microsoft.com/office/drawing/2014/main" xmlns="" id="{AA8E6779-F1CE-4DB0-912A-494A9CC74339}"/>
                  </a:ext>
                </a:extLst>
              </p:cNvPr>
              <p:cNvSpPr/>
              <p:nvPr/>
            </p:nvSpPr>
            <p:spPr>
              <a:xfrm>
                <a:off x="1097280" y="1706880"/>
                <a:ext cx="480060" cy="5143500"/>
              </a:xfrm>
              <a:custGeom>
                <a:avLst/>
                <a:gdLst>
                  <a:gd name="connsiteX0" fmla="*/ 0 w 480060"/>
                  <a:gd name="connsiteY0" fmla="*/ 0 h 5143500"/>
                  <a:gd name="connsiteX1" fmla="*/ 480060 w 480060"/>
                  <a:gd name="connsiteY1" fmla="*/ 5143500 h 5143500"/>
                  <a:gd name="connsiteX2" fmla="*/ 464820 w 480060"/>
                  <a:gd name="connsiteY2" fmla="*/ 4328160 h 5143500"/>
                  <a:gd name="connsiteX3" fmla="*/ 60960 w 480060"/>
                  <a:gd name="connsiteY3" fmla="*/ 7620 h 5143500"/>
                  <a:gd name="connsiteX4" fmla="*/ 0 w 480060"/>
                  <a:gd name="connsiteY4" fmla="*/ 0 h 514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060" h="5143500">
                    <a:moveTo>
                      <a:pt x="0" y="0"/>
                    </a:moveTo>
                    <a:lnTo>
                      <a:pt x="480060" y="5143500"/>
                    </a:lnTo>
                    <a:lnTo>
                      <a:pt x="464820" y="4328160"/>
                    </a:lnTo>
                    <a:lnTo>
                      <a:pt x="60960" y="76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5" name="任意多边形 71">
                <a:extLst>
                  <a:ext uri="{FF2B5EF4-FFF2-40B4-BE49-F238E27FC236}">
                    <a16:creationId xmlns:a16="http://schemas.microsoft.com/office/drawing/2014/main" xmlns="" id="{011E0183-3F02-4C7D-A139-7CB5D15876F6}"/>
                  </a:ext>
                </a:extLst>
              </p:cNvPr>
              <p:cNvSpPr/>
              <p:nvPr/>
            </p:nvSpPr>
            <p:spPr>
              <a:xfrm>
                <a:off x="1668780" y="1455420"/>
                <a:ext cx="2042160" cy="5394960"/>
              </a:xfrm>
              <a:custGeom>
                <a:avLst/>
                <a:gdLst>
                  <a:gd name="connsiteX0" fmla="*/ 1417320 w 2042160"/>
                  <a:gd name="connsiteY0" fmla="*/ 0 h 5394960"/>
                  <a:gd name="connsiteX1" fmla="*/ 266700 w 2042160"/>
                  <a:gd name="connsiteY1" fmla="*/ 2933700 h 5394960"/>
                  <a:gd name="connsiteX2" fmla="*/ 175260 w 2042160"/>
                  <a:gd name="connsiteY2" fmla="*/ 3185160 h 5394960"/>
                  <a:gd name="connsiteX3" fmla="*/ 114300 w 2042160"/>
                  <a:gd name="connsiteY3" fmla="*/ 3398520 h 5394960"/>
                  <a:gd name="connsiteX4" fmla="*/ 45720 w 2042160"/>
                  <a:gd name="connsiteY4" fmla="*/ 3642360 h 5394960"/>
                  <a:gd name="connsiteX5" fmla="*/ 7620 w 2042160"/>
                  <a:gd name="connsiteY5" fmla="*/ 3802380 h 5394960"/>
                  <a:gd name="connsiteX6" fmla="*/ 0 w 2042160"/>
                  <a:gd name="connsiteY6" fmla="*/ 3901440 h 5394960"/>
                  <a:gd name="connsiteX7" fmla="*/ 0 w 2042160"/>
                  <a:gd name="connsiteY7" fmla="*/ 5394960 h 5394960"/>
                  <a:gd name="connsiteX8" fmla="*/ 510540 w 2042160"/>
                  <a:gd name="connsiteY8" fmla="*/ 5387340 h 5394960"/>
                  <a:gd name="connsiteX9" fmla="*/ 510540 w 2042160"/>
                  <a:gd name="connsiteY9" fmla="*/ 5151120 h 5394960"/>
                  <a:gd name="connsiteX10" fmla="*/ 510540 w 2042160"/>
                  <a:gd name="connsiteY10" fmla="*/ 4770120 h 5394960"/>
                  <a:gd name="connsiteX11" fmla="*/ 563880 w 2042160"/>
                  <a:gd name="connsiteY11" fmla="*/ 4312920 h 5394960"/>
                  <a:gd name="connsiteX12" fmla="*/ 647700 w 2042160"/>
                  <a:gd name="connsiteY12" fmla="*/ 3848100 h 5394960"/>
                  <a:gd name="connsiteX13" fmla="*/ 769620 w 2042160"/>
                  <a:gd name="connsiteY13" fmla="*/ 3360420 h 5394960"/>
                  <a:gd name="connsiteX14" fmla="*/ 883920 w 2042160"/>
                  <a:gd name="connsiteY14" fmla="*/ 3032760 h 5394960"/>
                  <a:gd name="connsiteX15" fmla="*/ 2042160 w 2042160"/>
                  <a:gd name="connsiteY15" fmla="*/ 60960 h 5394960"/>
                  <a:gd name="connsiteX16" fmla="*/ 1417320 w 2042160"/>
                  <a:gd name="connsiteY16" fmla="*/ 0 h 5394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042160" h="5394960">
                    <a:moveTo>
                      <a:pt x="1417320" y="0"/>
                    </a:moveTo>
                    <a:lnTo>
                      <a:pt x="266700" y="2933700"/>
                    </a:lnTo>
                    <a:lnTo>
                      <a:pt x="175260" y="3185160"/>
                    </a:lnTo>
                    <a:lnTo>
                      <a:pt x="114300" y="3398520"/>
                    </a:lnTo>
                    <a:lnTo>
                      <a:pt x="45720" y="3642360"/>
                    </a:lnTo>
                    <a:lnTo>
                      <a:pt x="7620" y="3802380"/>
                    </a:lnTo>
                    <a:lnTo>
                      <a:pt x="0" y="3901440"/>
                    </a:lnTo>
                    <a:lnTo>
                      <a:pt x="0" y="5394960"/>
                    </a:lnTo>
                    <a:lnTo>
                      <a:pt x="510540" y="5387340"/>
                    </a:lnTo>
                    <a:lnTo>
                      <a:pt x="510540" y="5151120"/>
                    </a:lnTo>
                    <a:lnTo>
                      <a:pt x="510540" y="4770120"/>
                    </a:lnTo>
                    <a:lnTo>
                      <a:pt x="563880" y="4312920"/>
                    </a:lnTo>
                    <a:lnTo>
                      <a:pt x="647700" y="3848100"/>
                    </a:lnTo>
                    <a:lnTo>
                      <a:pt x="769620" y="3360420"/>
                    </a:lnTo>
                    <a:lnTo>
                      <a:pt x="883920" y="3032760"/>
                    </a:lnTo>
                    <a:lnTo>
                      <a:pt x="2042160" y="60960"/>
                    </a:lnTo>
                    <a:lnTo>
                      <a:pt x="1417320" y="0"/>
                    </a:lnTo>
                    <a:close/>
                  </a:path>
                </a:pathLst>
              </a:custGeom>
              <a:solidFill>
                <a:srgbClr val="000000">
                  <a:alpha val="14902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6" name="任意多边形 72">
                <a:extLst>
                  <a:ext uri="{FF2B5EF4-FFF2-40B4-BE49-F238E27FC236}">
                    <a16:creationId xmlns:a16="http://schemas.microsoft.com/office/drawing/2014/main" xmlns="" id="{2811907F-894E-4D29-AB86-81846BE71E06}"/>
                  </a:ext>
                </a:extLst>
              </p:cNvPr>
              <p:cNvSpPr/>
              <p:nvPr/>
            </p:nvSpPr>
            <p:spPr>
              <a:xfrm>
                <a:off x="1668780" y="1455420"/>
                <a:ext cx="1531620" cy="5394960"/>
              </a:xfrm>
              <a:custGeom>
                <a:avLst/>
                <a:gdLst>
                  <a:gd name="connsiteX0" fmla="*/ 1424940 w 1531620"/>
                  <a:gd name="connsiteY0" fmla="*/ 0 h 5394960"/>
                  <a:gd name="connsiteX1" fmla="*/ 304800 w 1531620"/>
                  <a:gd name="connsiteY1" fmla="*/ 2880360 h 5394960"/>
                  <a:gd name="connsiteX2" fmla="*/ 182880 w 1531620"/>
                  <a:gd name="connsiteY2" fmla="*/ 3208020 h 5394960"/>
                  <a:gd name="connsiteX3" fmla="*/ 106680 w 1531620"/>
                  <a:gd name="connsiteY3" fmla="*/ 3451860 h 5394960"/>
                  <a:gd name="connsiteX4" fmla="*/ 53340 w 1531620"/>
                  <a:gd name="connsiteY4" fmla="*/ 3657600 h 5394960"/>
                  <a:gd name="connsiteX5" fmla="*/ 22860 w 1531620"/>
                  <a:gd name="connsiteY5" fmla="*/ 3810000 h 5394960"/>
                  <a:gd name="connsiteX6" fmla="*/ 0 w 1531620"/>
                  <a:gd name="connsiteY6" fmla="*/ 3954780 h 5394960"/>
                  <a:gd name="connsiteX7" fmla="*/ 0 w 1531620"/>
                  <a:gd name="connsiteY7" fmla="*/ 5394960 h 5394960"/>
                  <a:gd name="connsiteX8" fmla="*/ 15240 w 1531620"/>
                  <a:gd name="connsiteY8" fmla="*/ 4831080 h 5394960"/>
                  <a:gd name="connsiteX9" fmla="*/ 53340 w 1531620"/>
                  <a:gd name="connsiteY9" fmla="*/ 4419600 h 5394960"/>
                  <a:gd name="connsiteX10" fmla="*/ 99060 w 1531620"/>
                  <a:gd name="connsiteY10" fmla="*/ 3985260 h 5394960"/>
                  <a:gd name="connsiteX11" fmla="*/ 213360 w 1531620"/>
                  <a:gd name="connsiteY11" fmla="*/ 3520440 h 5394960"/>
                  <a:gd name="connsiteX12" fmla="*/ 388620 w 1531620"/>
                  <a:gd name="connsiteY12" fmla="*/ 2941320 h 5394960"/>
                  <a:gd name="connsiteX13" fmla="*/ 1531620 w 1531620"/>
                  <a:gd name="connsiteY13" fmla="*/ 15240 h 5394960"/>
                  <a:gd name="connsiteX14" fmla="*/ 1424940 w 1531620"/>
                  <a:gd name="connsiteY14" fmla="*/ 0 h 5394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31620" h="5394960">
                    <a:moveTo>
                      <a:pt x="1424940" y="0"/>
                    </a:moveTo>
                    <a:lnTo>
                      <a:pt x="304800" y="2880360"/>
                    </a:lnTo>
                    <a:lnTo>
                      <a:pt x="182880" y="3208020"/>
                    </a:lnTo>
                    <a:lnTo>
                      <a:pt x="106680" y="3451860"/>
                    </a:lnTo>
                    <a:lnTo>
                      <a:pt x="53340" y="3657600"/>
                    </a:lnTo>
                    <a:lnTo>
                      <a:pt x="22860" y="3810000"/>
                    </a:lnTo>
                    <a:lnTo>
                      <a:pt x="0" y="3954780"/>
                    </a:lnTo>
                    <a:lnTo>
                      <a:pt x="0" y="5394960"/>
                    </a:lnTo>
                    <a:lnTo>
                      <a:pt x="15240" y="4831080"/>
                    </a:lnTo>
                    <a:lnTo>
                      <a:pt x="53340" y="4419600"/>
                    </a:lnTo>
                    <a:lnTo>
                      <a:pt x="99060" y="3985260"/>
                    </a:lnTo>
                    <a:lnTo>
                      <a:pt x="213360" y="3520440"/>
                    </a:lnTo>
                    <a:lnTo>
                      <a:pt x="388620" y="2941320"/>
                    </a:lnTo>
                    <a:lnTo>
                      <a:pt x="1531620" y="15240"/>
                    </a:lnTo>
                    <a:lnTo>
                      <a:pt x="1424940" y="0"/>
                    </a:lnTo>
                    <a:close/>
                  </a:path>
                </a:pathLst>
              </a:custGeom>
              <a:solidFill>
                <a:srgbClr val="000000">
                  <a:alpha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cxnSp>
            <p:nvCxnSpPr>
              <p:cNvPr id="157" name="直接箭头连接符 156">
                <a:extLst>
                  <a:ext uri="{FF2B5EF4-FFF2-40B4-BE49-F238E27FC236}">
                    <a16:creationId xmlns:a16="http://schemas.microsoft.com/office/drawing/2014/main" xmlns="" id="{2C8B04F5-4958-43DC-BF5F-A5642D9A1528}"/>
                  </a:ext>
                </a:extLst>
              </p:cNvPr>
              <p:cNvCxnSpPr/>
              <p:nvPr/>
            </p:nvCxnSpPr>
            <p:spPr>
              <a:xfrm flipH="1">
                <a:off x="2233997" y="3894628"/>
                <a:ext cx="251875" cy="581539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58" name="直接箭头连接符 157">
                <a:extLst>
                  <a:ext uri="{FF2B5EF4-FFF2-40B4-BE49-F238E27FC236}">
                    <a16:creationId xmlns:a16="http://schemas.microsoft.com/office/drawing/2014/main" xmlns="" id="{47AC60A1-AEFD-4665-BDC4-26A850CE2768}"/>
                  </a:ext>
                </a:extLst>
              </p:cNvPr>
              <p:cNvCxnSpPr/>
              <p:nvPr/>
            </p:nvCxnSpPr>
            <p:spPr>
              <a:xfrm>
                <a:off x="1176252" y="5631160"/>
                <a:ext cx="49117" cy="592832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59" name="直接箭头连接符 158">
                <a:extLst>
                  <a:ext uri="{FF2B5EF4-FFF2-40B4-BE49-F238E27FC236}">
                    <a16:creationId xmlns:a16="http://schemas.microsoft.com/office/drawing/2014/main" xmlns="" id="{959DF99C-4631-4769-8C50-D1DC541C4DE3}"/>
                  </a:ext>
                </a:extLst>
              </p:cNvPr>
              <p:cNvCxnSpPr/>
              <p:nvPr/>
            </p:nvCxnSpPr>
            <p:spPr>
              <a:xfrm flipH="1">
                <a:off x="1891737" y="5700700"/>
                <a:ext cx="74805" cy="592391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grpSp>
            <p:nvGrpSpPr>
              <p:cNvPr id="160" name="组合 159">
                <a:extLst>
                  <a:ext uri="{FF2B5EF4-FFF2-40B4-BE49-F238E27FC236}">
                    <a16:creationId xmlns:a16="http://schemas.microsoft.com/office/drawing/2014/main" xmlns="" id="{0BC3D7D0-76FF-43EC-A98F-03973017BDA5}"/>
                  </a:ext>
                </a:extLst>
              </p:cNvPr>
              <p:cNvGrpSpPr/>
              <p:nvPr/>
            </p:nvGrpSpPr>
            <p:grpSpPr>
              <a:xfrm>
                <a:off x="2823443" y="4273596"/>
                <a:ext cx="364399" cy="2559004"/>
                <a:chOff x="2823443" y="4273596"/>
                <a:chExt cx="364399" cy="2559004"/>
              </a:xfrm>
            </p:grpSpPr>
            <p:sp>
              <p:nvSpPr>
                <p:cNvPr id="161" name="弦形 160">
                  <a:extLst>
                    <a:ext uri="{FF2B5EF4-FFF2-40B4-BE49-F238E27FC236}">
                      <a16:creationId xmlns:a16="http://schemas.microsoft.com/office/drawing/2014/main" xmlns="" id="{BA461B8A-50A2-4D57-BD7A-C02F09D160A5}"/>
                    </a:ext>
                  </a:extLst>
                </p:cNvPr>
                <p:cNvSpPr/>
                <p:nvPr/>
              </p:nvSpPr>
              <p:spPr>
                <a:xfrm rot="8668750">
                  <a:off x="2827842" y="4273596"/>
                  <a:ext cx="360000" cy="384095"/>
                </a:xfrm>
                <a:prstGeom prst="chord">
                  <a:avLst>
                    <a:gd name="adj1" fmla="val 2700000"/>
                    <a:gd name="adj2" fmla="val 12354643"/>
                  </a:avLst>
                </a:prstGeom>
                <a:pattFill prst="dkUpDiag">
                  <a:fgClr>
                    <a:sysClr val="windowText" lastClr="000000"/>
                  </a:fgClr>
                  <a:bgClr>
                    <a:sysClr val="window" lastClr="FFFFFF"/>
                  </a:bgClr>
                </a:pattFill>
                <a:ln w="952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2" name="矩形 161">
                  <a:extLst>
                    <a:ext uri="{FF2B5EF4-FFF2-40B4-BE49-F238E27FC236}">
                      <a16:creationId xmlns:a16="http://schemas.microsoft.com/office/drawing/2014/main" xmlns="" id="{48F9412D-892A-4F1C-977D-4F6321316096}"/>
                    </a:ext>
                  </a:extLst>
                </p:cNvPr>
                <p:cNvSpPr/>
                <p:nvPr/>
              </p:nvSpPr>
              <p:spPr>
                <a:xfrm>
                  <a:off x="2823443" y="4434179"/>
                  <a:ext cx="360000" cy="2398421"/>
                </a:xfrm>
                <a:prstGeom prst="rect">
                  <a:avLst/>
                </a:prstGeom>
                <a:pattFill prst="dkUpDiag">
                  <a:fgClr>
                    <a:sysClr val="windowText" lastClr="000000"/>
                  </a:fgClr>
                  <a:bgClr>
                    <a:sysClr val="window" lastClr="FFFFFF"/>
                  </a:bgClr>
                </a:pattFill>
                <a:ln w="952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C31D0E29-D8AA-4AE5-8573-B4BA6EC4C9D4}"/>
              </a:ext>
            </a:extLst>
          </p:cNvPr>
          <p:cNvSpPr txBox="1"/>
          <p:nvPr/>
        </p:nvSpPr>
        <p:spPr>
          <a:xfrm>
            <a:off x="695213" y="6043076"/>
            <a:ext cx="2010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2"/>
                </a:solidFill>
                <a:cs typeface="Arial" panose="020B0604020202020204" pitchFamily="34" charset="0"/>
              </a:rPr>
              <a:t>Hollow</a:t>
            </a:r>
            <a:r>
              <a:rPr lang="zh-CN" altLang="en-US" sz="1200" dirty="0">
                <a:solidFill>
                  <a:schemeClr val="bg2"/>
                </a:solidFill>
                <a:cs typeface="Arial" panose="020B0604020202020204" pitchFamily="34" charset="0"/>
              </a:rPr>
              <a:t> </a:t>
            </a:r>
            <a:r>
              <a:rPr lang="en-US" altLang="zh-CN" sz="1200" dirty="0">
                <a:solidFill>
                  <a:schemeClr val="bg2"/>
                </a:solidFill>
                <a:cs typeface="Arial" panose="020B0604020202020204" pitchFamily="34" charset="0"/>
              </a:rPr>
              <a:t>phase</a:t>
            </a:r>
            <a:r>
              <a:rPr lang="zh-CN" altLang="en-US" sz="1200" dirty="0">
                <a:solidFill>
                  <a:schemeClr val="bg2"/>
                </a:solidFill>
                <a:cs typeface="Arial" panose="020B0604020202020204" pitchFamily="34" charset="0"/>
              </a:rPr>
              <a:t> </a:t>
            </a:r>
            <a:r>
              <a:rPr lang="en-US" altLang="zh-CN" sz="1200" dirty="0">
                <a:solidFill>
                  <a:schemeClr val="bg2"/>
                </a:solidFill>
                <a:cs typeface="Arial" panose="020B0604020202020204" pitchFamily="34" charset="0"/>
              </a:rPr>
              <a:t>space</a:t>
            </a:r>
          </a:p>
          <a:p>
            <a:r>
              <a:rPr lang="zh-CN" altLang="en-US" sz="1200" dirty="0">
                <a:solidFill>
                  <a:schemeClr val="bg2"/>
                </a:solidFill>
                <a:cs typeface="Arial" panose="020B0604020202020204" pitchFamily="34" charset="0"/>
              </a:rPr>
              <a:t>→ </a:t>
            </a:r>
            <a:r>
              <a:rPr lang="en-US" altLang="zh-CN" sz="1200" dirty="0">
                <a:solidFill>
                  <a:schemeClr val="bg2"/>
                </a:solidFill>
                <a:cs typeface="Arial" panose="020B0604020202020204" pitchFamily="34" charset="0"/>
              </a:rPr>
              <a:t>emittance increasement</a:t>
            </a:r>
          </a:p>
        </p:txBody>
      </p:sp>
      <p:sp>
        <p:nvSpPr>
          <p:cNvPr id="167" name="文本框 166">
            <a:extLst>
              <a:ext uri="{FF2B5EF4-FFF2-40B4-BE49-F238E27FC236}">
                <a16:creationId xmlns:a16="http://schemas.microsoft.com/office/drawing/2014/main" xmlns="" id="{76BFC027-6216-4BF7-8871-03BD30F8257F}"/>
              </a:ext>
            </a:extLst>
          </p:cNvPr>
          <p:cNvSpPr txBox="1"/>
          <p:nvPr/>
        </p:nvSpPr>
        <p:spPr>
          <a:xfrm>
            <a:off x="3258706" y="6380966"/>
            <a:ext cx="15834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400" b="1" dirty="0">
                <a:solidFill>
                  <a:srgbClr val="0000FF"/>
                </a:solidFill>
              </a:rPr>
              <a:t>ES collimator </a:t>
            </a:r>
            <a:endParaRPr lang="zh-CN" altLang="en-US" sz="1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6762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72B4604-0976-49F7-807F-89280D74A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027" y="1462642"/>
            <a:ext cx="4274745" cy="225439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D83868C3-30D0-4820-9786-B84549EBE47D}"/>
              </a:ext>
            </a:extLst>
          </p:cNvPr>
          <p:cNvSpPr/>
          <p:nvPr/>
        </p:nvSpPr>
        <p:spPr>
          <a:xfrm>
            <a:off x="395536" y="908720"/>
            <a:ext cx="828092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Issue 2:  </a:t>
            </a:r>
            <a:r>
              <a:rPr lang="en-US" altLang="zh-CN" sz="2000" b="1" kern="0" dirty="0">
                <a:solidFill>
                  <a:srgbClr val="C00000"/>
                </a:solidFill>
              </a:rPr>
              <a:t>How to deal with serious beam loss? </a:t>
            </a:r>
            <a:endParaRPr lang="zh-CN" altLang="en-US" sz="2000" b="1" kern="0" dirty="0">
              <a:solidFill>
                <a:srgbClr val="C00000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9AB5A117-792F-485B-95C9-037DDFE39113}"/>
              </a:ext>
            </a:extLst>
          </p:cNvPr>
          <p:cNvSpPr txBox="1"/>
          <p:nvPr/>
        </p:nvSpPr>
        <p:spPr>
          <a:xfrm>
            <a:off x="235112" y="1452935"/>
            <a:ext cx="4696982" cy="2115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rgbClr val="0000FF"/>
                </a:solidFill>
                <a:cs typeface="Arial" panose="020B0604020202020204" pitchFamily="34" charset="0"/>
              </a:rPr>
              <a:t>Challenges: </a:t>
            </a:r>
          </a:p>
          <a:p>
            <a:pPr marL="263525">
              <a:spcAft>
                <a:spcPts val="300"/>
              </a:spcAft>
            </a:pPr>
            <a:r>
              <a:rPr lang="en-US" altLang="zh-CN" sz="1400" b="1" dirty="0">
                <a:solidFill>
                  <a:srgbClr val="C00000"/>
                </a:solidFill>
                <a:cs typeface="Arial" panose="020B0604020202020204" pitchFamily="34" charset="0"/>
              </a:rPr>
              <a:t>Space Charge effect</a:t>
            </a:r>
            <a:r>
              <a:rPr lang="en-US" altLang="zh-CN" sz="1400" dirty="0">
                <a:solidFill>
                  <a:schemeClr val="bg2"/>
                </a:solidFill>
                <a:cs typeface="Arial" panose="020B0604020202020204" pitchFamily="34" charset="0"/>
              </a:rPr>
              <a:t>, </a:t>
            </a:r>
            <a:r>
              <a:rPr lang="en-US" altLang="zh-CN" sz="1400" b="1" dirty="0">
                <a:solidFill>
                  <a:srgbClr val="C00000"/>
                </a:solidFill>
                <a:cs typeface="Arial" panose="020B0604020202020204" pitchFamily="34" charset="0"/>
              </a:rPr>
              <a:t>dynamic vacuum effect </a:t>
            </a:r>
            <a:r>
              <a:rPr lang="en-US" altLang="zh-CN" sz="1400" dirty="0">
                <a:solidFill>
                  <a:schemeClr val="bg2"/>
                </a:solidFill>
                <a:cs typeface="Arial" panose="020B0604020202020204" pitchFamily="34" charset="0"/>
              </a:rPr>
              <a:t>and </a:t>
            </a:r>
            <a:r>
              <a:rPr lang="en-US" altLang="zh-CN" sz="1400" b="1" dirty="0">
                <a:solidFill>
                  <a:srgbClr val="C00000"/>
                </a:solidFill>
                <a:cs typeface="Arial" panose="020B0604020202020204" pitchFamily="34" charset="0"/>
              </a:rPr>
              <a:t>collective instability </a:t>
            </a:r>
            <a:r>
              <a:rPr lang="en-US" altLang="zh-CN" sz="1400" dirty="0">
                <a:solidFill>
                  <a:schemeClr val="bg2"/>
                </a:solidFill>
                <a:cs typeface="Arial" panose="020B0604020202020204" pitchFamily="34" charset="0"/>
              </a:rPr>
              <a:t>dominate intensity limitation</a:t>
            </a:r>
            <a:r>
              <a:rPr lang="en-US" altLang="zh-CN" sz="1400" kern="0" dirty="0">
                <a:solidFill>
                  <a:prstClr val="black"/>
                </a:solidFill>
                <a:ea typeface="黑体" pitchFamily="49" charset="-122"/>
                <a:cs typeface="Arial" panose="020B0604020202020204" pitchFamily="34" charset="0"/>
              </a:rPr>
              <a:t>.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chemeClr val="bg2"/>
                </a:solidFill>
                <a:cs typeface="Arial" panose="020B0604020202020204" pitchFamily="34" charset="0"/>
              </a:rPr>
              <a:t>A dedicated simulation platform </a:t>
            </a:r>
            <a:r>
              <a:rPr lang="en-US" altLang="zh-CN" sz="1600" b="1" dirty="0">
                <a:solidFill>
                  <a:srgbClr val="C00000"/>
                </a:solidFill>
                <a:cs typeface="Arial" panose="020B0604020202020204" pitchFamily="34" charset="0"/>
              </a:rPr>
              <a:t>CISP-GPU</a:t>
            </a:r>
            <a:r>
              <a:rPr lang="en-US" altLang="zh-CN" sz="1600" dirty="0">
                <a:solidFill>
                  <a:schemeClr val="bg2"/>
                </a:solidFill>
                <a:cs typeface="Arial" panose="020B0604020202020204" pitchFamily="34" charset="0"/>
              </a:rPr>
              <a:t> is developed for coupling high intensity dynamics research</a:t>
            </a:r>
            <a:r>
              <a:rPr lang="en-US" altLang="zh-CN" sz="1600" dirty="0">
                <a:solidFill>
                  <a:schemeClr val="bg2"/>
                </a:solidFill>
              </a:rPr>
              <a:t>.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chemeClr val="bg2"/>
                </a:solidFill>
              </a:rPr>
              <a:t>Stabilization efforts are performed to achieve the intensity goal. </a:t>
            </a:r>
            <a:endParaRPr lang="zh-CN" altLang="en-US" sz="1600" dirty="0">
              <a:solidFill>
                <a:schemeClr val="bg2"/>
              </a:solidFill>
            </a:endParaRPr>
          </a:p>
        </p:txBody>
      </p:sp>
      <p:sp>
        <p:nvSpPr>
          <p:cNvPr id="16" name="圆角矩形 105">
            <a:extLst>
              <a:ext uri="{FF2B5EF4-FFF2-40B4-BE49-F238E27FC236}">
                <a16:creationId xmlns:a16="http://schemas.microsoft.com/office/drawing/2014/main" xmlns="" id="{32EC559A-95EC-4EAB-8F9D-F2AE9203C713}"/>
              </a:ext>
            </a:extLst>
          </p:cNvPr>
          <p:cNvSpPr/>
          <p:nvPr/>
        </p:nvSpPr>
        <p:spPr>
          <a:xfrm>
            <a:off x="117625" y="156173"/>
            <a:ext cx="5534495" cy="415110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Challenges and key components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6932F032-DB96-40C0-878C-0588D2A767AE}"/>
              </a:ext>
            </a:extLst>
          </p:cNvPr>
          <p:cNvGrpSpPr/>
          <p:nvPr/>
        </p:nvGrpSpPr>
        <p:grpSpPr>
          <a:xfrm>
            <a:off x="235112" y="3749896"/>
            <a:ext cx="8682262" cy="1972219"/>
            <a:chOff x="235112" y="3717920"/>
            <a:chExt cx="8682262" cy="2331371"/>
          </a:xfrm>
        </p:grpSpPr>
        <p:pic>
          <p:nvPicPr>
            <p:cNvPr id="18" name="图片 6" descr="LossNum">
              <a:extLst>
                <a:ext uri="{FF2B5EF4-FFF2-40B4-BE49-F238E27FC236}">
                  <a16:creationId xmlns:a16="http://schemas.microsoft.com/office/drawing/2014/main" xmlns="" id="{BA6BE053-CDD0-4606-84C4-0B0DDAA511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112" y="3717920"/>
              <a:ext cx="2844049" cy="2287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0A9FB426-69E8-4041-8983-705A848338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763" t="10406" r="6925" b="2377"/>
            <a:stretch/>
          </p:blipFill>
          <p:spPr>
            <a:xfrm>
              <a:off x="6047062" y="3761531"/>
              <a:ext cx="2870312" cy="228776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747F7A76-5652-437A-B801-00F28F711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17940" y="3761531"/>
              <a:ext cx="2708119" cy="2287760"/>
            </a:xfrm>
            <a:prstGeom prst="rect">
              <a:avLst/>
            </a:prstGeom>
          </p:spPr>
        </p:pic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7A781F61-1AD1-4AA8-8E63-BE745BE422FE}"/>
              </a:ext>
            </a:extLst>
          </p:cNvPr>
          <p:cNvSpPr txBox="1"/>
          <p:nvPr/>
        </p:nvSpPr>
        <p:spPr>
          <a:xfrm>
            <a:off x="189441" y="5713511"/>
            <a:ext cx="29706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</a:rPr>
              <a:t>tune scan with SC and real magnet</a:t>
            </a:r>
            <a:endParaRPr lang="zh-CN" altLang="en-US" sz="1400" dirty="0">
              <a:solidFill>
                <a:schemeClr val="bg2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04999F2A-B4FC-4C80-89E7-06687FE6A2CB}"/>
              </a:ext>
            </a:extLst>
          </p:cNvPr>
          <p:cNvSpPr txBox="1"/>
          <p:nvPr/>
        </p:nvSpPr>
        <p:spPr>
          <a:xfrm>
            <a:off x="3181541" y="5713511"/>
            <a:ext cx="3010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</a:rPr>
              <a:t>loss distribution of dynamic vacuum</a:t>
            </a:r>
            <a:endParaRPr lang="zh-CN" altLang="en-US" sz="1400" dirty="0">
              <a:solidFill>
                <a:schemeClr val="bg2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39457501-6246-435B-A5CA-31AADDB83007}"/>
              </a:ext>
            </a:extLst>
          </p:cNvPr>
          <p:cNvSpPr txBox="1"/>
          <p:nvPr/>
        </p:nvSpPr>
        <p:spPr>
          <a:xfrm>
            <a:off x="6208643" y="5713511"/>
            <a:ext cx="2943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  <a:cs typeface="Arial" panose="020B0604020202020204" pitchFamily="34" charset="0"/>
              </a:rPr>
              <a:t>stabilization of collective instability </a:t>
            </a:r>
            <a:endParaRPr lang="zh-CN" altLang="en-US" sz="1400" dirty="0">
              <a:solidFill>
                <a:schemeClr val="bg2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EDA4D8F3-6D76-454F-8F83-29D5D564801D}"/>
              </a:ext>
            </a:extLst>
          </p:cNvPr>
          <p:cNvSpPr txBox="1"/>
          <p:nvPr/>
        </p:nvSpPr>
        <p:spPr>
          <a:xfrm>
            <a:off x="379074" y="6058155"/>
            <a:ext cx="8538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</a:rPr>
              <a:t>F</a:t>
            </a:r>
            <a:r>
              <a:rPr lang="en-US" altLang="zh-CN" sz="1800" b="1" dirty="0">
                <a:solidFill>
                  <a:srgbClr val="0000FF"/>
                </a:solidFill>
              </a:rPr>
              <a:t>ast ramping (12T/s) is essential </a:t>
            </a:r>
            <a:r>
              <a:rPr lang="en-US" altLang="zh-CN" b="1" dirty="0">
                <a:solidFill>
                  <a:srgbClr val="0000FF"/>
                </a:solidFill>
              </a:rPr>
              <a:t>to </a:t>
            </a:r>
            <a:r>
              <a:rPr lang="en-US" altLang="zh-CN" sz="1800" b="1" dirty="0">
                <a:solidFill>
                  <a:srgbClr val="0000FF"/>
                </a:solidFill>
              </a:rPr>
              <a:t>suppress beam loss</a:t>
            </a:r>
            <a:r>
              <a:rPr lang="en-US" altLang="zh-CN" b="1" dirty="0">
                <a:solidFill>
                  <a:srgbClr val="0000FF"/>
                </a:solidFill>
              </a:rPr>
              <a:t>.</a:t>
            </a:r>
            <a:r>
              <a:rPr lang="en-US" altLang="zh-CN" sz="1800" b="1" dirty="0">
                <a:solidFill>
                  <a:srgbClr val="0000FF"/>
                </a:solidFill>
              </a:rPr>
              <a:t> High performance requirement to power supply, RF system and vacuum chamber. 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3785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ED450101-6FA0-4A90-9D57-D1EF46630D9A}"/>
              </a:ext>
            </a:extLst>
          </p:cNvPr>
          <p:cNvSpPr/>
          <p:nvPr/>
        </p:nvSpPr>
        <p:spPr>
          <a:xfrm>
            <a:off x="395536" y="908720"/>
            <a:ext cx="828092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kern="0" dirty="0">
                <a:solidFill>
                  <a:srgbClr val="C00000"/>
                </a:solidFill>
                <a:cs typeface="Arial" panose="020B0604020202020204" pitchFamily="34" charset="0"/>
              </a:rPr>
              <a:t>Key component 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 panose="020B0604020202020204" pitchFamily="34" charset="0"/>
              </a:rPr>
              <a:t>1:  F</a:t>
            </a:r>
            <a:r>
              <a:rPr lang="en-US" altLang="zh-CN" sz="2000" b="1" kern="0" dirty="0" err="1">
                <a:solidFill>
                  <a:srgbClr val="C00000"/>
                </a:solidFill>
                <a:cs typeface="Arial" panose="020B0604020202020204" pitchFamily="34" charset="0"/>
              </a:rPr>
              <a:t>ull</a:t>
            </a:r>
            <a:r>
              <a:rPr lang="en-US" altLang="zh-CN" sz="2000" b="1" kern="0" dirty="0">
                <a:solidFill>
                  <a:srgbClr val="C00000"/>
                </a:solidFill>
                <a:cs typeface="Arial" panose="020B0604020202020204" pitchFamily="34" charset="0"/>
              </a:rPr>
              <a:t> energy storage fast cycling power supply</a:t>
            </a:r>
            <a:endParaRPr lang="zh-CN" altLang="en-US" sz="2000" b="1" kern="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18AF3098-5F2B-47F2-9BD3-DD00BB123905}"/>
              </a:ext>
            </a:extLst>
          </p:cNvPr>
          <p:cNvSpPr txBox="1"/>
          <p:nvPr/>
        </p:nvSpPr>
        <p:spPr>
          <a:xfrm>
            <a:off x="379074" y="1381705"/>
            <a:ext cx="4696982" cy="2854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rgbClr val="0000FF"/>
                </a:solidFill>
                <a:cs typeface="Arial" panose="020B0604020202020204" pitchFamily="34" charset="0"/>
              </a:rPr>
              <a:t>Challenges:</a:t>
            </a:r>
          </a:p>
          <a:p>
            <a:pPr marL="447675" indent="-1841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C0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A high ramping rate </a:t>
            </a:r>
            <a:r>
              <a:rPr lang="en-US" altLang="zh-CN" sz="1400" dirty="0">
                <a:solidFill>
                  <a:srgbClr val="0000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(38000A/s)</a:t>
            </a:r>
          </a:p>
          <a:p>
            <a:pPr marL="447675" indent="-184150" fontAlgn="auto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C0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A broad dynamic range </a:t>
            </a:r>
            <a:r>
              <a:rPr lang="en-US" altLang="zh-CN" sz="1400" dirty="0">
                <a:solidFill>
                  <a:srgbClr val="0000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of  I, high precision(±1e-4)</a:t>
            </a:r>
            <a:endParaRPr lang="en-US" altLang="zh-CN" sz="1400" dirty="0">
              <a:solidFill>
                <a:srgbClr val="0000FF"/>
              </a:solidFill>
              <a:ea typeface="楷体" pitchFamily="49" charset="-122"/>
              <a:cs typeface="Arial" panose="020B0604020202020204" pitchFamily="34" charset="0"/>
            </a:endParaRPr>
          </a:p>
          <a:p>
            <a:pPr marL="447675" indent="-184150" fontAlgn="auto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C00000"/>
                </a:solidFill>
                <a:ea typeface="楷体" pitchFamily="49" charset="-122"/>
                <a:cs typeface="Arial" panose="020B0604020202020204" pitchFamily="34" charset="0"/>
              </a:rPr>
              <a:t>Shock to the power grid</a:t>
            </a:r>
            <a:r>
              <a:rPr lang="en-US" altLang="zh-CN" sz="1400" dirty="0">
                <a:solidFill>
                  <a:srgbClr val="0000FF"/>
                </a:solidFill>
                <a:ea typeface="楷体" pitchFamily="49" charset="-122"/>
                <a:cs typeface="Arial" panose="020B0604020202020204" pitchFamily="34" charset="0"/>
              </a:rPr>
              <a:t>(±180MW in total)</a:t>
            </a:r>
            <a:endParaRPr lang="zh-CN" altLang="en-US" sz="1400" dirty="0">
              <a:solidFill>
                <a:srgbClr val="0000FF"/>
              </a:solidFill>
              <a:ea typeface="楷体" pitchFamily="49" charset="-122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rgbClr val="0000FF"/>
                </a:solidFill>
                <a:cs typeface="Arial" panose="020B0604020202020204" pitchFamily="34" charset="0"/>
              </a:rPr>
              <a:t>Breakthrough</a:t>
            </a:r>
            <a:r>
              <a:rPr lang="en-US" altLang="zh-CN" sz="1600" b="1" dirty="0">
                <a:solidFill>
                  <a:srgbClr val="0000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:</a:t>
            </a:r>
          </a:p>
          <a:p>
            <a:pPr marL="263525">
              <a:spcAft>
                <a:spcPts val="300"/>
              </a:spcAft>
            </a:pPr>
            <a:r>
              <a:rPr lang="en-US" altLang="zh-CN" sz="1400" dirty="0">
                <a:solidFill>
                  <a:schemeClr val="bg2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Innovative topology based on </a:t>
            </a:r>
            <a:r>
              <a:rPr lang="en-US" altLang="zh-CN" sz="1400" b="1" dirty="0">
                <a:solidFill>
                  <a:srgbClr val="C0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full-energy store </a:t>
            </a:r>
            <a:r>
              <a:rPr lang="en-US" altLang="zh-CN" sz="1400" dirty="0">
                <a:solidFill>
                  <a:schemeClr val="bg2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and</a:t>
            </a:r>
            <a:r>
              <a:rPr lang="en-US" altLang="zh-CN" sz="1400" b="1" dirty="0">
                <a:solidFill>
                  <a:srgbClr val="C0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 excitation voltage </a:t>
            </a:r>
            <a:r>
              <a:rPr lang="en-US" altLang="zh-CN" sz="1400" b="1" dirty="0" smtClean="0">
                <a:solidFill>
                  <a:srgbClr val="C0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switched.</a:t>
            </a:r>
          </a:p>
          <a:p>
            <a:pPr marL="263525">
              <a:spcAft>
                <a:spcPts val="300"/>
              </a:spcAft>
            </a:pPr>
            <a:r>
              <a:rPr lang="en-US" altLang="zh-CN" sz="1400" dirty="0" smtClean="0">
                <a:solidFill>
                  <a:schemeClr val="bg2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Capacitor for full-energy store, </a:t>
            </a:r>
            <a:r>
              <a:rPr lang="en-US" altLang="zh-CN" sz="1400" dirty="0">
                <a:solidFill>
                  <a:schemeClr val="bg2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excitation voltage </a:t>
            </a:r>
            <a:r>
              <a:rPr lang="en-US" altLang="zh-CN" sz="1400" dirty="0" smtClean="0">
                <a:solidFill>
                  <a:schemeClr val="bg2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switched for high precision. </a:t>
            </a:r>
            <a:endParaRPr lang="en-US" altLang="zh-CN" sz="1400" dirty="0">
              <a:solidFill>
                <a:schemeClr val="bg2"/>
              </a:solidFill>
              <a:cs typeface="Arial" panose="020B0604020202020204" pitchFamily="34" charset="0"/>
            </a:endParaRP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zh-CN" sz="1600" dirty="0" smtClean="0">
                <a:solidFill>
                  <a:schemeClr val="bg2"/>
                </a:solidFill>
                <a:cs typeface="Arial" panose="020B0604020202020204" pitchFamily="34" charset="0"/>
              </a:rPr>
              <a:t>The </a:t>
            </a:r>
            <a:r>
              <a:rPr lang="en-US" altLang="zh-CN" sz="1600" dirty="0" smtClean="0">
                <a:solidFill>
                  <a:schemeClr val="bg2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first </a:t>
            </a:r>
            <a:r>
              <a:rPr lang="en-US" altLang="zh-CN" sz="1600" dirty="0">
                <a:solidFill>
                  <a:schemeClr val="bg2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of </a:t>
            </a:r>
            <a:r>
              <a:rPr lang="en-US" altLang="zh-CN" sz="1600" dirty="0" smtClean="0">
                <a:solidFill>
                  <a:schemeClr val="bg2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series</a:t>
            </a:r>
            <a:r>
              <a:rPr lang="zh-CN" altLang="en-US" sz="1600" dirty="0" smtClean="0">
                <a:solidFill>
                  <a:schemeClr val="bg2"/>
                </a:solidFill>
                <a:cs typeface="Arial" panose="020B0604020202020204" pitchFamily="34" charset="0"/>
              </a:rPr>
              <a:t> </a:t>
            </a:r>
            <a:r>
              <a:rPr lang="en-US" altLang="zh-CN" sz="1600" dirty="0" smtClean="0">
                <a:solidFill>
                  <a:schemeClr val="bg2"/>
                </a:solidFill>
                <a:cs typeface="Arial" panose="020B0604020202020204" pitchFamily="34" charset="0"/>
              </a:rPr>
              <a:t>verified </a:t>
            </a:r>
            <a:r>
              <a:rPr lang="en-US" altLang="zh-CN" sz="1600" dirty="0">
                <a:solidFill>
                  <a:schemeClr val="bg2"/>
                </a:solidFill>
                <a:cs typeface="Arial" panose="020B0604020202020204" pitchFamily="34" charset="0"/>
              </a:rPr>
              <a:t>the </a:t>
            </a:r>
            <a:r>
              <a:rPr lang="en-US" altLang="zh-CN" sz="1600" dirty="0">
                <a:solidFill>
                  <a:prstClr val="black"/>
                </a:solidFill>
                <a:ea typeface="楷体" pitchFamily="49" charset="-122"/>
                <a:cs typeface="Arial" panose="020B0604020202020204" pitchFamily="34" charset="0"/>
              </a:rPr>
              <a:t>key technology and design </a:t>
            </a:r>
            <a:r>
              <a:rPr lang="en-US" altLang="zh-CN" sz="1600" dirty="0" smtClean="0">
                <a:solidFill>
                  <a:prstClr val="black"/>
                </a:solidFill>
                <a:ea typeface="楷体" pitchFamily="49" charset="-122"/>
                <a:cs typeface="Arial" panose="020B0604020202020204" pitchFamily="34" charset="0"/>
              </a:rPr>
              <a:t>successfully</a:t>
            </a:r>
            <a:r>
              <a:rPr lang="en-US" altLang="zh-CN" sz="1600" dirty="0" smtClean="0">
                <a:solidFill>
                  <a:schemeClr val="bg2"/>
                </a:solidFill>
                <a:cs typeface="Arial" panose="020B0604020202020204" pitchFamily="34" charset="0"/>
              </a:rPr>
              <a:t>.</a:t>
            </a:r>
            <a:endParaRPr lang="zh-CN" altLang="en-US" sz="1600" dirty="0">
              <a:solidFill>
                <a:schemeClr val="bg2"/>
              </a:solidFill>
              <a:cs typeface="Arial" panose="020B0604020202020204" pitchFamily="34" charset="0"/>
            </a:endParaRPr>
          </a:p>
        </p:txBody>
      </p:sp>
      <p:sp>
        <p:nvSpPr>
          <p:cNvPr id="4" name="圆角矩形 105">
            <a:extLst>
              <a:ext uri="{FF2B5EF4-FFF2-40B4-BE49-F238E27FC236}">
                <a16:creationId xmlns:a16="http://schemas.microsoft.com/office/drawing/2014/main" xmlns="" id="{EB4647EB-C857-43F5-B6B0-5BF2DD4BBFD8}"/>
              </a:ext>
            </a:extLst>
          </p:cNvPr>
          <p:cNvSpPr/>
          <p:nvPr/>
        </p:nvSpPr>
        <p:spPr>
          <a:xfrm>
            <a:off x="117625" y="156173"/>
            <a:ext cx="5534495" cy="415110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Challenges and key components</a:t>
            </a:r>
          </a:p>
        </p:txBody>
      </p:sp>
      <p:pic>
        <p:nvPicPr>
          <p:cNvPr id="9" name="Picture 2" descr="G:\WorkFiles\HIAF\HAIF B-Ring\二级铁样机\2020年5月至8月在天水调试功率单元\3Hz波形\3Hz波形\tek00166.png">
            <a:extLst>
              <a:ext uri="{FF2B5EF4-FFF2-40B4-BE49-F238E27FC236}">
                <a16:creationId xmlns:a16="http://schemas.microsoft.com/office/drawing/2014/main" xmlns="" id="{CFD40B26-785D-432F-9E90-13855F77F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579" y="4190018"/>
            <a:ext cx="3039498" cy="209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ADEF183-5689-4110-A772-733DC27C69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6444"/>
          <a:stretch/>
        </p:blipFill>
        <p:spPr>
          <a:xfrm>
            <a:off x="2600227" y="4190018"/>
            <a:ext cx="3088234" cy="2093724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xmlns="" id="{F9E3B767-91BB-42D0-8C3E-B5141933C726}"/>
              </a:ext>
            </a:extLst>
          </p:cNvPr>
          <p:cNvGrpSpPr/>
          <p:nvPr/>
        </p:nvGrpSpPr>
        <p:grpSpPr>
          <a:xfrm>
            <a:off x="323528" y="4233260"/>
            <a:ext cx="2082686" cy="2058934"/>
            <a:chOff x="323528" y="4233260"/>
            <a:chExt cx="2082686" cy="2058934"/>
          </a:xfrm>
        </p:grpSpPr>
        <p:pic>
          <p:nvPicPr>
            <p:cNvPr id="12" name="Picture 2" descr="G:\WorkFiles\HIAF\Booster&amp;Bring\Desy\图\单功率单元二象限-图6.jpg">
              <a:extLst>
                <a:ext uri="{FF2B5EF4-FFF2-40B4-BE49-F238E27FC236}">
                  <a16:creationId xmlns:a16="http://schemas.microsoft.com/office/drawing/2014/main" xmlns="" id="{618AA49F-6299-4DCE-9C55-E6D752A3E2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855" y="4245429"/>
              <a:ext cx="2004359" cy="2034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椭圆 12">
              <a:extLst>
                <a:ext uri="{FF2B5EF4-FFF2-40B4-BE49-F238E27FC236}">
                  <a16:creationId xmlns:a16="http://schemas.microsoft.com/office/drawing/2014/main" xmlns="" id="{95F82845-A38D-47DA-9C0C-14BE785F6BFA}"/>
                </a:ext>
              </a:extLst>
            </p:cNvPr>
            <p:cNvSpPr/>
            <p:nvPr/>
          </p:nvSpPr>
          <p:spPr bwMode="auto">
            <a:xfrm>
              <a:off x="1085286" y="5834253"/>
              <a:ext cx="1101876" cy="45794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8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charset="0"/>
                <a:buNone/>
              </a:pPr>
              <a:endParaRPr kumimoji="0" lang="zh-CN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楷体_GB2312" charset="0"/>
                <a:cs typeface="Arial" panose="020B0604020202020204" pitchFamily="34" charset="0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xmlns="" id="{3F073443-B211-4226-93A8-E511D1D1D453}"/>
                </a:ext>
              </a:extLst>
            </p:cNvPr>
            <p:cNvSpPr/>
            <p:nvPr/>
          </p:nvSpPr>
          <p:spPr bwMode="auto">
            <a:xfrm>
              <a:off x="426925" y="4233260"/>
              <a:ext cx="1921090" cy="52474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8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charset="0"/>
                <a:buNone/>
              </a:pPr>
              <a:endParaRPr kumimoji="0" lang="zh-CN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楷体_GB2312" charset="0"/>
                <a:cs typeface="Arial" panose="020B0604020202020204" pitchFamily="34" charset="0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xmlns="" id="{00E0AB17-8BC9-43B0-B9FC-A5FCE5F14CA9}"/>
                </a:ext>
              </a:extLst>
            </p:cNvPr>
            <p:cNvSpPr/>
            <p:nvPr/>
          </p:nvSpPr>
          <p:spPr bwMode="auto">
            <a:xfrm>
              <a:off x="443219" y="5253388"/>
              <a:ext cx="1921090" cy="52474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8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charset="0"/>
                <a:buNone/>
              </a:pPr>
              <a:endParaRPr kumimoji="0" lang="zh-CN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楷体_GB2312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xmlns="" id="{F4F2C6F1-A54C-4DCE-81A8-806837A9D8D3}"/>
                </a:ext>
              </a:extLst>
            </p:cNvPr>
            <p:cNvSpPr txBox="1"/>
            <p:nvPr/>
          </p:nvSpPr>
          <p:spPr>
            <a:xfrm>
              <a:off x="325757" y="5890017"/>
              <a:ext cx="645844" cy="3693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lIns="0" rIns="0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900" dirty="0">
                  <a:solidFill>
                    <a:srgbClr val="0000FF"/>
                  </a:solidFill>
                  <a:cs typeface="Arial" panose="020B0604020202020204" pitchFamily="34" charset="0"/>
                </a:rPr>
                <a:t>Low voltage source</a:t>
              </a:r>
              <a:endParaRPr lang="zh-CN" altLang="en-US" sz="900" dirty="0">
                <a:solidFill>
                  <a:srgbClr val="0000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231DE999-05D8-4666-8FCF-BCDF14B73D12}"/>
                </a:ext>
              </a:extLst>
            </p:cNvPr>
            <p:cNvSpPr txBox="1"/>
            <p:nvPr/>
          </p:nvSpPr>
          <p:spPr>
            <a:xfrm>
              <a:off x="323528" y="4850856"/>
              <a:ext cx="648072" cy="3693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lIns="0" rIns="0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900" dirty="0">
                  <a:solidFill>
                    <a:srgbClr val="0000FF"/>
                  </a:solidFill>
                  <a:cs typeface="Arial" panose="020B0604020202020204" pitchFamily="34" charset="0"/>
                </a:rPr>
                <a:t>High voltage source</a:t>
              </a:r>
              <a:endParaRPr lang="zh-CN" altLang="en-US" sz="900" dirty="0">
                <a:solidFill>
                  <a:srgbClr val="0000FF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9E500B71-70A5-4D52-BD4F-62F6A6CDA6F8}"/>
              </a:ext>
            </a:extLst>
          </p:cNvPr>
          <p:cNvSpPr txBox="1"/>
          <p:nvPr/>
        </p:nvSpPr>
        <p:spPr>
          <a:xfrm>
            <a:off x="665682" y="6378533"/>
            <a:ext cx="16019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Topology of PS</a:t>
            </a:r>
            <a:endParaRPr lang="zh-CN" altLang="en-US" sz="1400" dirty="0">
              <a:solidFill>
                <a:schemeClr val="bg2"/>
              </a:solidFill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xmlns="" id="{99BB6FFD-EDFA-4132-BF93-768BB0756990}"/>
              </a:ext>
            </a:extLst>
          </p:cNvPr>
          <p:cNvSpPr txBox="1"/>
          <p:nvPr/>
        </p:nvSpPr>
        <p:spPr>
          <a:xfrm>
            <a:off x="3406262" y="6363273"/>
            <a:ext cx="16019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First of series</a:t>
            </a:r>
            <a:endParaRPr lang="zh-CN" altLang="en-US" sz="1400" dirty="0">
              <a:solidFill>
                <a:schemeClr val="bg2"/>
              </a:solidFill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A9415A8D-E680-4ABC-9ABE-B60BACC77611}"/>
              </a:ext>
            </a:extLst>
          </p:cNvPr>
          <p:cNvSpPr txBox="1"/>
          <p:nvPr/>
        </p:nvSpPr>
        <p:spPr>
          <a:xfrm>
            <a:off x="6332491" y="6363272"/>
            <a:ext cx="25675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First of series test results</a:t>
            </a:r>
            <a:endParaRPr lang="zh-CN" altLang="en-US" sz="1400" dirty="0">
              <a:solidFill>
                <a:schemeClr val="bg2"/>
              </a:solidFill>
              <a:cs typeface="Arial" panose="020B0604020202020204" pitchFamily="34" charset="0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xmlns="" id="{748CFAF8-EDB9-47CF-A365-C65C4BCCA157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6096" y="1538889"/>
            <a:ext cx="3328830" cy="2461213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953570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B8529CE5-FFD7-45F3-94BC-38B59D13F88E}"/>
              </a:ext>
            </a:extLst>
          </p:cNvPr>
          <p:cNvSpPr/>
          <p:nvPr/>
        </p:nvSpPr>
        <p:spPr>
          <a:xfrm>
            <a:off x="395536" y="908720"/>
            <a:ext cx="852107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kern="0" dirty="0">
                <a:solidFill>
                  <a:srgbClr val="C00000"/>
                </a:solidFill>
              </a:rPr>
              <a:t>Key component 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2:  </a:t>
            </a:r>
            <a:r>
              <a:rPr lang="en-US" altLang="zh-CN" sz="2000" b="1" kern="0" dirty="0">
                <a:solidFill>
                  <a:srgbClr val="C00000"/>
                </a:solidFill>
              </a:rPr>
              <a:t>Nanocrystalline soft magnetic alloy loaded cavity</a:t>
            </a:r>
            <a:endParaRPr lang="zh-CN" altLang="en-US" sz="2000" b="1" kern="0" dirty="0">
              <a:solidFill>
                <a:srgbClr val="C00000"/>
              </a:solidFill>
            </a:endParaRPr>
          </a:p>
        </p:txBody>
      </p:sp>
      <p:sp>
        <p:nvSpPr>
          <p:cNvPr id="3" name="圆角矩形 105">
            <a:extLst>
              <a:ext uri="{FF2B5EF4-FFF2-40B4-BE49-F238E27FC236}">
                <a16:creationId xmlns:a16="http://schemas.microsoft.com/office/drawing/2014/main" xmlns="" id="{BD6E9623-B75C-4AB3-91D1-C0E1D2414E6A}"/>
              </a:ext>
            </a:extLst>
          </p:cNvPr>
          <p:cNvSpPr/>
          <p:nvPr/>
        </p:nvSpPr>
        <p:spPr>
          <a:xfrm>
            <a:off x="117625" y="156173"/>
            <a:ext cx="5534495" cy="415110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Challenges and key components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2F150465-8C6D-4ECF-8EA8-2B74C2A9BA2B}"/>
              </a:ext>
            </a:extLst>
          </p:cNvPr>
          <p:cNvSpPr txBox="1"/>
          <p:nvPr/>
        </p:nvSpPr>
        <p:spPr>
          <a:xfrm>
            <a:off x="379074" y="1381705"/>
            <a:ext cx="5057022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rgbClr val="0000FF"/>
                </a:solidFill>
                <a:cs typeface="Arial" panose="020B0604020202020204" pitchFamily="34" charset="0"/>
              </a:rPr>
              <a:t>Challenges: </a:t>
            </a:r>
          </a:p>
          <a:p>
            <a:pPr marL="360363" indent="-1809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C00000"/>
                </a:solidFill>
                <a:cs typeface="Arial" panose="020B0604020202020204" pitchFamily="34" charset="0"/>
              </a:rPr>
              <a:t>Wide band </a:t>
            </a:r>
            <a:r>
              <a:rPr lang="en-US" altLang="zh-CN" sz="1400" dirty="0">
                <a:solidFill>
                  <a:srgbClr val="0000FF"/>
                </a:solidFill>
                <a:cs typeface="Arial" panose="020B0604020202020204" pitchFamily="34" charset="0"/>
              </a:rPr>
              <a:t>(p-U, 0.3~2.1MHz)</a:t>
            </a:r>
          </a:p>
          <a:p>
            <a:pPr marL="360363" indent="-1809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C00000"/>
                </a:solidFill>
                <a:cs typeface="Arial" panose="020B0604020202020204" pitchFamily="34" charset="0"/>
              </a:rPr>
              <a:t>High Voltage </a:t>
            </a:r>
            <a:r>
              <a:rPr lang="en-US" altLang="zh-CN" sz="1400" dirty="0">
                <a:solidFill>
                  <a:srgbClr val="0000FF"/>
                </a:solidFill>
                <a:cs typeface="Arial" panose="020B0604020202020204" pitchFamily="34" charset="0"/>
              </a:rPr>
              <a:t>(12T/s, 285kV)</a:t>
            </a:r>
          </a:p>
          <a:p>
            <a:pPr marL="360363" indent="-1809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C00000"/>
                </a:solidFill>
                <a:cs typeface="Arial" panose="020B0604020202020204" pitchFamily="34" charset="0"/>
              </a:rPr>
              <a:t>Fast response </a:t>
            </a:r>
            <a:r>
              <a:rPr lang="en-US" altLang="zh-CN" sz="1400" dirty="0">
                <a:solidFill>
                  <a:srgbClr val="0000FF"/>
                </a:solidFill>
                <a:cs typeface="Arial" panose="020B0604020202020204" pitchFamily="34" charset="0"/>
              </a:rPr>
              <a:t>(bunch compression, 10μs)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zh-CN" sz="1600" kern="0" dirty="0">
                <a:solidFill>
                  <a:schemeClr val="bg2"/>
                </a:solidFill>
                <a:cs typeface="Arial" panose="020B0604020202020204" pitchFamily="34" charset="0"/>
              </a:rPr>
              <a:t>Fabrication of MA core module and core cooling </a:t>
            </a:r>
            <a:r>
              <a:rPr lang="en-US" altLang="zh-CN" sz="1600" dirty="0">
                <a:solidFill>
                  <a:schemeClr val="bg2"/>
                </a:solidFill>
                <a:cs typeface="Arial" panose="020B0604020202020204" pitchFamily="34" charset="0"/>
              </a:rPr>
              <a:t>at intense power dissipation</a:t>
            </a:r>
            <a:r>
              <a:rPr lang="en-US" altLang="zh-CN" sz="1600" kern="0" dirty="0">
                <a:solidFill>
                  <a:schemeClr val="bg2"/>
                </a:solidFill>
                <a:cs typeface="Arial" panose="020B0604020202020204" pitchFamily="34" charset="0"/>
              </a:rPr>
              <a:t> are not established.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rgbClr val="0000FF"/>
                </a:solidFill>
                <a:cs typeface="Arial" panose="020B0604020202020204" pitchFamily="34" charset="0"/>
              </a:rPr>
              <a:t>Breakthrough:</a:t>
            </a:r>
          </a:p>
          <a:p>
            <a:pPr marL="355600" indent="-17303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prstClr val="black"/>
                </a:solidFill>
                <a:cs typeface="Arial" panose="020B0604020202020204" pitchFamily="34" charset="0"/>
              </a:rPr>
              <a:t>Over ten</a:t>
            </a:r>
            <a:r>
              <a:rPr lang="zh-CN" alt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prstClr val="black"/>
                </a:solidFill>
                <a:cs typeface="Arial" panose="020B0604020202020204" pitchFamily="34" charset="0"/>
              </a:rPr>
              <a:t>years exploration from small(φ90), medium (φ460), to </a:t>
            </a:r>
            <a:r>
              <a:rPr lang="en-US" altLang="zh-CN" sz="1600" b="1" dirty="0">
                <a:solidFill>
                  <a:srgbClr val="C00000"/>
                </a:solidFill>
                <a:cs typeface="Arial" panose="020B0604020202020204" pitchFamily="34" charset="0"/>
              </a:rPr>
              <a:t>large (φ780) MA core</a:t>
            </a:r>
            <a:r>
              <a:rPr lang="en-US" altLang="zh-CN" sz="1600" b="1" dirty="0">
                <a:solidFill>
                  <a:schemeClr val="bg2"/>
                </a:solidFill>
                <a:ea typeface="黑体" pitchFamily="49" charset="-122"/>
                <a:cs typeface="Arial" panose="020B0604020202020204" pitchFamily="34" charset="0"/>
              </a:rPr>
              <a:t>.</a:t>
            </a:r>
          </a:p>
          <a:p>
            <a:pPr marL="355600" indent="-17303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C00000"/>
                </a:solidFill>
                <a:cs typeface="Arial" panose="020B0604020202020204" pitchFamily="34" charset="0"/>
              </a:rPr>
              <a:t>International leading level </a:t>
            </a:r>
            <a:r>
              <a:rPr lang="en-US" altLang="zh-CN" sz="1600" dirty="0">
                <a:solidFill>
                  <a:schemeClr val="bg2"/>
                </a:solidFill>
                <a:cs typeface="Arial" panose="020B0604020202020204" pitchFamily="34" charset="0"/>
              </a:rPr>
              <a:t>key parameters.</a:t>
            </a:r>
            <a:endParaRPr lang="en-US" altLang="zh-CN" sz="1600" dirty="0">
              <a:solidFill>
                <a:schemeClr val="bg2"/>
              </a:solidFill>
              <a:ea typeface="黑体" pitchFamily="49" charset="-122"/>
              <a:cs typeface="Arial" panose="020B0604020202020204" pitchFamily="34" charset="0"/>
            </a:endParaRP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chemeClr val="bg2"/>
                </a:solidFill>
                <a:ea typeface="黑体" pitchFamily="49" charset="-122"/>
                <a:cs typeface="Arial" panose="020B0604020202020204" pitchFamily="34" charset="0"/>
              </a:rPr>
              <a:t>The performance and reliability demonstrate well in the protype. </a:t>
            </a: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04B1FE39-E7C2-4C51-8BA3-E29DDCC993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36"/>
          <a:stretch/>
        </p:blipFill>
        <p:spPr>
          <a:xfrm>
            <a:off x="4969586" y="4610715"/>
            <a:ext cx="1908803" cy="1773423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4C474A2E-D805-44C5-B5C0-FE6E3A8FC41D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7"/>
          <a:stretch/>
        </p:blipFill>
        <p:spPr bwMode="auto">
          <a:xfrm>
            <a:off x="7007803" y="4610715"/>
            <a:ext cx="1908803" cy="177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xmlns="" id="{AD259191-3949-4755-8951-0D72194074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95" t="1110" r="50318" b="1052"/>
          <a:stretch/>
        </p:blipFill>
        <p:spPr>
          <a:xfrm>
            <a:off x="5625450" y="1527366"/>
            <a:ext cx="2853291" cy="1262887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CC69A074-C1CA-497E-B982-47B6F24750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304"/>
          <a:stretch/>
        </p:blipFill>
        <p:spPr>
          <a:xfrm>
            <a:off x="5670359" y="2916269"/>
            <a:ext cx="2853291" cy="1406044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xmlns="" id="{F6C17A3B-8EEE-4374-A4DD-1D4E3D7F276D}"/>
              </a:ext>
            </a:extLst>
          </p:cNvPr>
          <p:cNvSpPr txBox="1"/>
          <p:nvPr/>
        </p:nvSpPr>
        <p:spPr>
          <a:xfrm>
            <a:off x="6943261" y="6433591"/>
            <a:ext cx="18196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2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60kV, 3Hz test</a:t>
            </a:r>
            <a:endParaRPr lang="zh-CN" altLang="en-US" sz="1400" dirty="0">
              <a:solidFill>
                <a:schemeClr val="bg2"/>
              </a:solidFill>
              <a:cs typeface="Arial" panose="020B0604020202020204" pitchFamily="34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xmlns="" id="{E4034697-EEDF-45CF-95BC-0E7BB14EE0AC}"/>
              </a:ext>
            </a:extLst>
          </p:cNvPr>
          <p:cNvSpPr txBox="1"/>
          <p:nvPr/>
        </p:nvSpPr>
        <p:spPr>
          <a:xfrm>
            <a:off x="5091222" y="6433591"/>
            <a:ext cx="18196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2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FOS MA system</a:t>
            </a:r>
            <a:endParaRPr lang="zh-CN" altLang="en-US" sz="1400" dirty="0">
              <a:solidFill>
                <a:schemeClr val="bg2"/>
              </a:solidFill>
              <a:cs typeface="Arial" panose="020B0604020202020204" pitchFamily="34" charset="0"/>
            </a:endParaRPr>
          </a:p>
        </p:txBody>
      </p:sp>
      <p:sp>
        <p:nvSpPr>
          <p:cNvPr id="45" name="箭头: 右 44">
            <a:extLst>
              <a:ext uri="{FF2B5EF4-FFF2-40B4-BE49-F238E27FC236}">
                <a16:creationId xmlns:a16="http://schemas.microsoft.com/office/drawing/2014/main" xmlns="" id="{D3AD2A54-2863-4195-8DE0-4E8BC55671CA}"/>
              </a:ext>
            </a:extLst>
          </p:cNvPr>
          <p:cNvSpPr/>
          <p:nvPr/>
        </p:nvSpPr>
        <p:spPr bwMode="auto">
          <a:xfrm rot="8359385">
            <a:off x="6981477" y="2685651"/>
            <a:ext cx="248027" cy="209204"/>
          </a:xfrm>
          <a:prstGeom prst="rightArrow">
            <a:avLst/>
          </a:prstGeom>
          <a:solidFill>
            <a:srgbClr val="00D05E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anose="05000000000000000000" charset="0"/>
              <a:buNone/>
            </a:pPr>
            <a:endParaRPr kumimoji="0" lang="zh-CN" altLang="en-US" sz="2000" b="1" i="0" u="none" strike="noStrike" cap="none" normalizeH="0" baseline="0">
              <a:solidFill>
                <a:srgbClr val="000000"/>
              </a:solidFill>
              <a:effectLst/>
              <a:ea typeface="楷体_GB2312" charset="0"/>
              <a:cs typeface="Arial" panose="020B0604020202020204" pitchFamily="34" charset="0"/>
            </a:endParaRPr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xmlns="" id="{9995FFF5-3819-4318-A4F6-B483BD789812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 t="10099" r="13020" b="2933"/>
          <a:stretch/>
        </p:blipFill>
        <p:spPr bwMode="auto">
          <a:xfrm>
            <a:off x="379074" y="4600655"/>
            <a:ext cx="2165842" cy="187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95A0E367-7680-44D2-ABB1-AD1B21226BF0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3" t="8604" r="12900" b="5566"/>
          <a:stretch/>
        </p:blipFill>
        <p:spPr bwMode="auto">
          <a:xfrm>
            <a:off x="2674330" y="4560014"/>
            <a:ext cx="2165842" cy="1872238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xmlns="" id="{01142019-A469-4F17-942E-4A3D9E16E485}"/>
              </a:ext>
            </a:extLst>
          </p:cNvPr>
          <p:cNvSpPr txBox="1"/>
          <p:nvPr/>
        </p:nvSpPr>
        <p:spPr>
          <a:xfrm>
            <a:off x="971186" y="6433591"/>
            <a:ext cx="34062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2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Test result of key parameters</a:t>
            </a:r>
            <a:endParaRPr lang="zh-CN" altLang="en-US" sz="1400" dirty="0">
              <a:solidFill>
                <a:schemeClr val="bg2"/>
              </a:solidFill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D75852F2-6ED7-43F0-83E5-8AD957A728B2}"/>
              </a:ext>
            </a:extLst>
          </p:cNvPr>
          <p:cNvSpPr txBox="1"/>
          <p:nvPr/>
        </p:nvSpPr>
        <p:spPr>
          <a:xfrm>
            <a:off x="4220572" y="1740094"/>
            <a:ext cx="133265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zh-CN" sz="1400" kern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alloy loaded cavity </a:t>
            </a:r>
          </a:p>
        </p:txBody>
      </p:sp>
      <p:sp>
        <p:nvSpPr>
          <p:cNvPr id="6" name="箭头: 右 5">
            <a:extLst>
              <a:ext uri="{FF2B5EF4-FFF2-40B4-BE49-F238E27FC236}">
                <a16:creationId xmlns:a16="http://schemas.microsoft.com/office/drawing/2014/main" xmlns="" id="{77B6B5C5-27F8-4EAE-9645-F9F510B0DB60}"/>
              </a:ext>
            </a:extLst>
          </p:cNvPr>
          <p:cNvSpPr/>
          <p:nvPr/>
        </p:nvSpPr>
        <p:spPr bwMode="auto">
          <a:xfrm>
            <a:off x="3802581" y="1871701"/>
            <a:ext cx="323314" cy="274428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anose="05000000000000000000" charset="0"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ea typeface="楷体_GB231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01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7_Zimc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Zimcon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2060"/>
        </a:solidFill>
        <a:ln>
          <a:noFill/>
        </a:ln>
      </a:spPr>
      <a:bodyPr vert="horz" wrap="square" lIns="91440" tIns="45720" rIns="91440" bIns="45720" numCol="1" rtlCol="0" anchor="t" anchorCtr="0" compatLnSpc="1"/>
      <a:lstStyle>
        <a:defPPr marL="0" marR="0" indent="0" algn="l" defTabSz="914400" rtl="0" eaLnBrk="0" fontAlgn="base" latinLnBrk="0" hangingPunct="0">
          <a:lnSpc>
            <a:spcPct val="1800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 typeface="Wingdings" panose="05000000000000000000" charset="0"/>
          <a:buNone/>
          <a:defRPr kumimoji="0" sz="20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  <a:ea typeface="楷体_GB2312" charset="0"/>
            <a:cs typeface="Arial" panose="020B0604020202020204" pitchFamily="34" charset="0"/>
          </a:defRPr>
        </a:defPPr>
      </a:lstStyle>
    </a:spDef>
    <a:lnDef>
      <a:spPr bwMode="auto">
        <a:ln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bg2"/>
            </a:solidFill>
          </a:defRPr>
        </a:defPPr>
      </a:lstStyle>
    </a:txDef>
  </a:objectDefaults>
  <a:extraClrSchemeLst>
    <a:extraClrScheme>
      <a:clrScheme name="Zimcon 1">
        <a:dk1>
          <a:srgbClr val="FEA501"/>
        </a:dk1>
        <a:lt1>
          <a:srgbClr val="FFFFFF"/>
        </a:lt1>
        <a:dk2>
          <a:srgbClr val="000000"/>
        </a:dk2>
        <a:lt2>
          <a:srgbClr val="004074"/>
        </a:lt2>
        <a:accent1>
          <a:srgbClr val="0061B2"/>
        </a:accent1>
        <a:accent2>
          <a:srgbClr val="2A79D0"/>
        </a:accent2>
        <a:accent3>
          <a:srgbClr val="AAAAAA"/>
        </a:accent3>
        <a:accent4>
          <a:srgbClr val="DADADA"/>
        </a:accent4>
        <a:accent5>
          <a:srgbClr val="AAB7D5"/>
        </a:accent5>
        <a:accent6>
          <a:srgbClr val="256DBC"/>
        </a:accent6>
        <a:hlink>
          <a:srgbClr val="69A2E1"/>
        </a:hlink>
        <a:folHlink>
          <a:srgbClr val="9DC2EB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312456</TotalTime>
  <Words>1279</Words>
  <Application>Microsoft Office PowerPoint</Application>
  <PresentationFormat>全屏显示(4:3)</PresentationFormat>
  <Paragraphs>273</Paragraphs>
  <Slides>14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28" baseType="lpstr">
      <vt:lpstr>等线</vt:lpstr>
      <vt:lpstr>仿宋_GB2312</vt:lpstr>
      <vt:lpstr>黑体</vt:lpstr>
      <vt:lpstr>楷体</vt:lpstr>
      <vt:lpstr>楷体_GB2312</vt:lpstr>
      <vt:lpstr>宋体</vt:lpstr>
      <vt:lpstr>微软雅黑</vt:lpstr>
      <vt:lpstr>Arial</vt:lpstr>
      <vt:lpstr>Calibri</vt:lpstr>
      <vt:lpstr>Symbol</vt:lpstr>
      <vt:lpstr>Times New Roman</vt:lpstr>
      <vt:lpstr>Wingdings</vt:lpstr>
      <vt:lpstr>37_Zimcon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信念技术论坛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微软用户</dc:creator>
  <cp:lastModifiedBy>think</cp:lastModifiedBy>
  <cp:revision>4524</cp:revision>
  <dcterms:created xsi:type="dcterms:W3CDTF">2011-12-24T04:24:35Z</dcterms:created>
  <dcterms:modified xsi:type="dcterms:W3CDTF">2024-02-11T06:06:42Z</dcterms:modified>
</cp:coreProperties>
</file>