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4131" r:id="rId2"/>
  </p:sldMasterIdLst>
  <p:notesMasterIdLst>
    <p:notesMasterId r:id="rId18"/>
  </p:notesMasterIdLst>
  <p:handoutMasterIdLst>
    <p:handoutMasterId r:id="rId19"/>
  </p:handoutMasterIdLst>
  <p:sldIdLst>
    <p:sldId id="294" r:id="rId3"/>
    <p:sldId id="318" r:id="rId4"/>
    <p:sldId id="6404" r:id="rId5"/>
    <p:sldId id="6420" r:id="rId6"/>
    <p:sldId id="6405" r:id="rId7"/>
    <p:sldId id="6421" r:id="rId8"/>
    <p:sldId id="6406" r:id="rId9"/>
    <p:sldId id="6409" r:id="rId10"/>
    <p:sldId id="6410" r:id="rId11"/>
    <p:sldId id="6411" r:id="rId12"/>
    <p:sldId id="6412" r:id="rId13"/>
    <p:sldId id="6413" r:id="rId14"/>
    <p:sldId id="6415" r:id="rId15"/>
    <p:sldId id="6416" r:id="rId16"/>
    <p:sldId id="6396" r:id="rId17"/>
  </p:sldIdLst>
  <p:sldSz cx="9144000" cy="6858000" type="screen4x3"/>
  <p:notesSz cx="6858000" cy="93138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3399"/>
    <a:srgbClr val="50504E"/>
    <a:srgbClr val="4E4E4E"/>
    <a:srgbClr val="404040"/>
    <a:srgbClr val="004C97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3"/>
  </p:normalViewPr>
  <p:slideViewPr>
    <p:cSldViewPr snapToGrid="0" snapToObjects="1" showGuides="1">
      <p:cViewPr varScale="1">
        <p:scale>
          <a:sx n="81" d="100"/>
          <a:sy n="81" d="100"/>
        </p:scale>
        <p:origin x="614" y="6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822552" y="6505785"/>
            <a:ext cx="815748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776" y="6504213"/>
            <a:ext cx="5346447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2166" y="6511247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63112" y="6500198"/>
            <a:ext cx="4676234" cy="237285"/>
          </a:xfrm>
        </p:spPr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460EB-58DC-20EB-246B-34BEE0B37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1C260-9244-DBCE-52E7-CD52C584A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B33E0-62FA-D4DE-4891-088FB03A5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416D-8870-44A8-B881-CDD38A521DFD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B1F27-2FB5-AF8A-D080-E1050C4F1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4B352-001E-A5F0-B694-6D7A9C2B6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51-9AD1-4297-B74D-51E4174F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67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29B8-7C93-523B-74F0-144086262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DB84B-6C36-B2F8-DB40-357FAB2F3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A0C59-DE6C-4DA1-0878-39065406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416D-8870-44A8-B881-CDD38A521DFD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44609-995A-1AA3-2A80-80966F627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D44D-15C7-5D84-F574-A24D69145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51-9AD1-4297-B74D-51E4174F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79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1E6B2-1B50-FE1B-7D92-94451B0B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9F66A-1D2D-0D14-4C43-CC7C31BA8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5F463-CD2C-C70B-7C76-2D5E284FC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416D-8870-44A8-B881-CDD38A521DFD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E1F28-674C-520A-4D0C-3D6657CA7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0A937-FEEC-D544-F19A-44387B92A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51-9AD1-4297-B74D-51E4174F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35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54E9A-8038-EC41-2C25-E2F19143B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97D20-0C69-C980-697A-FFD62513E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135A29-71CB-543F-1614-214AAE7F0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A5CA4-97D0-5793-C52B-66E6DADBA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416D-8870-44A8-B881-CDD38A521DFD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0EC2E-CA27-9BF5-B88D-A7FAAD58E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09135-61D0-C368-5F77-1C78CA945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51-9AD1-4297-B74D-51E4174F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55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8EADE-1F36-E95D-A23F-7A28FD9FF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7A715-702F-415D-468E-7C4C63D64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5F908-4A96-939F-38FF-1157CEEF7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FD060-671A-C703-8547-E5C237DE2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C3EED-239F-AC64-1401-795561C18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6781E7-4788-D255-CC40-DF55BE9C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416D-8870-44A8-B881-CDD38A521DFD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E29F03-61C2-D2AD-ABC1-5CB1A211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F9F28E-F1B8-6878-46AE-C247C06E8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51-9AD1-4297-B74D-51E4174F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45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84D8A-8CA3-131D-7768-84F658B4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B7FDF3-75D8-567D-4267-A84EA7CA7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416D-8870-44A8-B881-CDD38A521DFD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5F56B-E998-F548-F00E-97545D3E0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22B53D-51AB-BC53-8CED-DEF9264D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51-9AD1-4297-B74D-51E4174F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7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B20E59-2175-F546-C2F2-D167FEDF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416D-8870-44A8-B881-CDD38A521DFD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0DE908-CB11-57DE-0FEB-CFB368FEE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4677A-ED90-B491-D62A-9B1AF92F2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51-9AD1-4297-B74D-51E4174F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55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95A8E-F902-E5B2-A9BD-F8273409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6A4F3-1E0E-3828-E076-7A4EE1744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77329C-6B5C-A79E-5D76-4DE1FA630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B2BF9-DC5D-679F-2B12-DBBDB10FF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416D-8870-44A8-B881-CDD38A521DFD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6C51C-94A4-3BCD-3D09-4F0E8103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126B0-F98D-8D01-393A-771C2231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51-9AD1-4297-B74D-51E4174F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14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49C50-7C17-23E3-87A6-930A940AE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A6ABD3-39CE-6C10-5B4A-A3F0604847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49E8A-A4F0-6947-9FC8-690797D97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FE962-87E1-321C-34E0-0027A60DD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416D-8870-44A8-B881-CDD38A521DFD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4ED31-F148-E716-679F-E571ED19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EEA09-A7F6-C965-C131-0D6423BE0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51-9AD1-4297-B74D-51E4174F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45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7E0B0-A33D-80F3-8593-D6D99E2A7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A72D74-C7F9-5479-9D34-D5AF2CAE9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313E7-0642-BC74-B1A1-D783E56BA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416D-8870-44A8-B881-CDD38A521DFD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4E2F3-8189-7F18-EAAB-20862B09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6C254-8A1C-2CB0-ACC7-10E4762F3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51-9AD1-4297-B74D-51E4174F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70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6836E5-6E44-209C-3357-CADB810734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8CAEA-E195-7B3A-5F3D-9F29F385D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73739-1BD3-A964-3241-BE9A11249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416D-8870-44A8-B881-CDD38A521DFD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6C6BE-B6B2-5BB5-2989-D65C641E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E79E2-2713-E697-2EAC-9C02B646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51-9AD1-4297-B74D-51E4174F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9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51127" y="6504213"/>
            <a:ext cx="777648" cy="24129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44928" y="6504214"/>
            <a:ext cx="5222622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CB1394-B86C-69DF-9434-496963130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A939D-DA97-AC9B-BBEB-62D5C73C4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4D446-7794-0E08-7372-80158A984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A416D-8870-44A8-B881-CDD38A521DFD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82DDA-0AF7-90D2-CA8F-E39BFFEC6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A3407-5972-814D-ED90-1B4A8365D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D4E51-9AD1-4297-B74D-51E4174F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3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157739"/>
            <a:ext cx="7730658" cy="1206116"/>
          </a:xfrm>
        </p:spPr>
        <p:txBody>
          <a:bodyPr/>
          <a:lstStyle/>
          <a:p>
            <a:r>
              <a:rPr lang="en-US" dirty="0" err="1"/>
              <a:t>V.Nagaslaev</a:t>
            </a:r>
            <a:endParaRPr lang="en-US" dirty="0"/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SX Workshop, Wiener Neustadt	</a:t>
            </a:r>
          </a:p>
          <a:p>
            <a:r>
              <a:rPr lang="en-US" dirty="0"/>
              <a:t>February 11, 2024</a:t>
            </a:r>
          </a:p>
          <a:p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/>
              <a:t>First Experience with Slow Extraction Commissioning at Fermilab Delivery Ring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Resonant Extraction studies: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20A134-EBF0-492F-A7E8-B15306F3CD99}"/>
              </a:ext>
            </a:extLst>
          </p:cNvPr>
          <p:cNvSpPr txBox="1"/>
          <p:nvPr/>
        </p:nvSpPr>
        <p:spPr>
          <a:xfrm>
            <a:off x="736826" y="1664544"/>
            <a:ext cx="7797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Ramping up the resonance and extract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Steering the beam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Resonance TBT orbits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0EAA7D-411D-BE8E-F798-7A251D821F90}"/>
              </a:ext>
            </a:extLst>
          </p:cNvPr>
          <p:cNvCxnSpPr>
            <a:cxnSpLocks/>
          </p:cNvCxnSpPr>
          <p:nvPr/>
        </p:nvCxnSpPr>
        <p:spPr>
          <a:xfrm>
            <a:off x="464024" y="696036"/>
            <a:ext cx="8086298" cy="682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555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Ramping up and Extracting</a:t>
            </a:r>
          </a:p>
        </p:txBody>
      </p:sp>
      <p:pic>
        <p:nvPicPr>
          <p:cNvPr id="8" name="Picture 7" descr="A screen shot of a graph&#10;&#10;Description automatically generated">
            <a:extLst>
              <a:ext uri="{FF2B5EF4-FFF2-40B4-BE49-F238E27FC236}">
                <a16:creationId xmlns:a16="http://schemas.microsoft.com/office/drawing/2014/main" id="{27BEB868-6BA9-6D2B-7569-B42365832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212" y="1211082"/>
            <a:ext cx="5295177" cy="4435836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6F3929D-EFD7-0B47-8AD5-3FF29B3C7841}"/>
              </a:ext>
            </a:extLst>
          </p:cNvPr>
          <p:cNvCxnSpPr>
            <a:cxnSpLocks/>
          </p:cNvCxnSpPr>
          <p:nvPr/>
        </p:nvCxnSpPr>
        <p:spPr>
          <a:xfrm>
            <a:off x="464024" y="696036"/>
            <a:ext cx="8086298" cy="682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958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Spill Monitoring: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E74E1E-19F2-E87C-0CAB-AA87579AC3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177" y="3326952"/>
            <a:ext cx="4620849" cy="29428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04B8F9-6D8E-459C-AC9D-759B13BD46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84" y="709260"/>
            <a:ext cx="3210897" cy="30317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8F81EF-CBD1-8825-4D41-F967BB9C6C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88" y="3801658"/>
            <a:ext cx="2361200" cy="22336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89E514-63C6-AB58-46B6-E52557DBC6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0143" y="3202907"/>
            <a:ext cx="1998437" cy="23315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E2A18B-5BB4-C4A4-CEC8-6C567A8E62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533" y="818052"/>
            <a:ext cx="3552709" cy="227446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F3111C6-F3A3-F512-5DF7-C526071BF975}"/>
              </a:ext>
            </a:extLst>
          </p:cNvPr>
          <p:cNvCxnSpPr>
            <a:cxnSpLocks/>
          </p:cNvCxnSpPr>
          <p:nvPr/>
        </p:nvCxnSpPr>
        <p:spPr>
          <a:xfrm>
            <a:off x="4222812" y="4279037"/>
            <a:ext cx="2399661" cy="94903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E895FB5-6974-F692-E737-C1EA433AF724}"/>
              </a:ext>
            </a:extLst>
          </p:cNvPr>
          <p:cNvCxnSpPr>
            <a:cxnSpLocks/>
          </p:cNvCxnSpPr>
          <p:nvPr/>
        </p:nvCxnSpPr>
        <p:spPr>
          <a:xfrm flipH="1" flipV="1">
            <a:off x="2914409" y="2295702"/>
            <a:ext cx="1444527" cy="130962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EA995A3-FAC3-6E11-0608-771F396F1FEC}"/>
              </a:ext>
            </a:extLst>
          </p:cNvPr>
          <p:cNvCxnSpPr>
            <a:cxnSpLocks/>
          </p:cNvCxnSpPr>
          <p:nvPr/>
        </p:nvCxnSpPr>
        <p:spPr>
          <a:xfrm flipH="1" flipV="1">
            <a:off x="2997788" y="1253991"/>
            <a:ext cx="3838273" cy="614019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FD4600F-89BC-963B-0196-4C42E9A283DF}"/>
              </a:ext>
            </a:extLst>
          </p:cNvPr>
          <p:cNvCxnSpPr>
            <a:cxnSpLocks/>
          </p:cNvCxnSpPr>
          <p:nvPr/>
        </p:nvCxnSpPr>
        <p:spPr>
          <a:xfrm flipH="1">
            <a:off x="6927273" y="1955286"/>
            <a:ext cx="2877" cy="293075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62A2623-B010-5EC9-9400-7591A43A8194}"/>
              </a:ext>
            </a:extLst>
          </p:cNvPr>
          <p:cNvCxnSpPr>
            <a:cxnSpLocks/>
          </p:cNvCxnSpPr>
          <p:nvPr/>
        </p:nvCxnSpPr>
        <p:spPr>
          <a:xfrm flipV="1">
            <a:off x="1604227" y="3326952"/>
            <a:ext cx="0" cy="1252411"/>
          </a:xfrm>
          <a:prstGeom prst="straightConnector1">
            <a:avLst/>
          </a:prstGeom>
          <a:ln>
            <a:solidFill>
              <a:srgbClr val="CC339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AE9DB50-A551-8DA9-22CF-647EF0A88640}"/>
              </a:ext>
            </a:extLst>
          </p:cNvPr>
          <p:cNvCxnSpPr>
            <a:cxnSpLocks/>
          </p:cNvCxnSpPr>
          <p:nvPr/>
        </p:nvCxnSpPr>
        <p:spPr>
          <a:xfrm>
            <a:off x="2477063" y="2813411"/>
            <a:ext cx="3347614" cy="856328"/>
          </a:xfrm>
          <a:prstGeom prst="straightConnector1">
            <a:avLst/>
          </a:prstGeom>
          <a:ln>
            <a:solidFill>
              <a:srgbClr val="CC339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93D481A-652B-416D-E6C6-1CBFCB525D8C}"/>
              </a:ext>
            </a:extLst>
          </p:cNvPr>
          <p:cNvCxnSpPr>
            <a:cxnSpLocks/>
          </p:cNvCxnSpPr>
          <p:nvPr/>
        </p:nvCxnSpPr>
        <p:spPr>
          <a:xfrm>
            <a:off x="464024" y="696036"/>
            <a:ext cx="8086298" cy="682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71D40E3-3573-1BEC-AE45-C3433D9BEDB7}"/>
              </a:ext>
            </a:extLst>
          </p:cNvPr>
          <p:cNvSpPr txBox="1"/>
          <p:nvPr/>
        </p:nvSpPr>
        <p:spPr>
          <a:xfrm>
            <a:off x="843506" y="6008075"/>
            <a:ext cx="1761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Wall-Current Monitor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FD867B-1199-EC1F-65DD-1823DA8F48D4}"/>
              </a:ext>
            </a:extLst>
          </p:cNvPr>
          <p:cNvSpPr txBox="1"/>
          <p:nvPr/>
        </p:nvSpPr>
        <p:spPr>
          <a:xfrm>
            <a:off x="3088735" y="5504573"/>
            <a:ext cx="1484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SC-counter at 907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C783B8-4899-C71C-1A88-2FAD50A7F7AD}"/>
              </a:ext>
            </a:extLst>
          </p:cNvPr>
          <p:cNvSpPr txBox="1"/>
          <p:nvPr/>
        </p:nvSpPr>
        <p:spPr>
          <a:xfrm>
            <a:off x="5158555" y="3075222"/>
            <a:ext cx="3116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OTR style monitor at the beam absorber</a:t>
            </a:r>
          </a:p>
        </p:txBody>
      </p:sp>
    </p:spTree>
    <p:extLst>
      <p:ext uri="{BB962C8B-B14F-4D97-AF65-F5344CB8AC3E}">
        <p14:creationId xmlns:p14="http://schemas.microsoft.com/office/powerpoint/2010/main" val="2386915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Resonant TBT orbits: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06615D-E271-5544-5CC3-261B8FADDAEF}"/>
              </a:ext>
            </a:extLst>
          </p:cNvPr>
          <p:cNvCxnSpPr>
            <a:cxnSpLocks/>
          </p:cNvCxnSpPr>
          <p:nvPr/>
        </p:nvCxnSpPr>
        <p:spPr>
          <a:xfrm>
            <a:off x="464024" y="696036"/>
            <a:ext cx="8086298" cy="682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CB24AB1-C812-293F-3371-3934E114C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166812"/>
            <a:ext cx="60198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7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Resonant TBT orbits: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06615D-E271-5544-5CC3-261B8FADDAEF}"/>
              </a:ext>
            </a:extLst>
          </p:cNvPr>
          <p:cNvCxnSpPr>
            <a:cxnSpLocks/>
          </p:cNvCxnSpPr>
          <p:nvPr/>
        </p:nvCxnSpPr>
        <p:spPr>
          <a:xfrm>
            <a:off x="464024" y="696036"/>
            <a:ext cx="8086298" cy="682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A250191-4A54-F995-66A4-F1EF155B5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1166812"/>
            <a:ext cx="60102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54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490700-AB14-44B1-BB47-90D5BC7C3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8245FB-63F6-4810-A97C-66E6406AF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CAB3A-2EA4-439F-9865-D145EE4C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570FF7-CE35-41B4-B8E1-05B55F505BE2}"/>
              </a:ext>
            </a:extLst>
          </p:cNvPr>
          <p:cNvSpPr txBox="1"/>
          <p:nvPr/>
        </p:nvSpPr>
        <p:spPr>
          <a:xfrm>
            <a:off x="778224" y="128148"/>
            <a:ext cx="5045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Summary - What’s </a:t>
            </a:r>
            <a:r>
              <a:rPr lang="en-US" sz="2800" b="1" dirty="0"/>
              <a:t>accomplished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20A134-EBF0-492F-A7E8-B15306F3CD99}"/>
              </a:ext>
            </a:extLst>
          </p:cNvPr>
          <p:cNvSpPr txBox="1"/>
          <p:nvPr/>
        </p:nvSpPr>
        <p:spPr>
          <a:xfrm>
            <a:off x="429418" y="1042797"/>
            <a:ext cx="85021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Experience with driving the resonance extraction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Initial experience with tuning the extraction orbits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Observation of the resonance phase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Completion of the vacuum system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Completion of the 1</a:t>
            </a:r>
            <a:r>
              <a:rPr lang="en-US" baseline="30000" dirty="0">
                <a:solidFill>
                  <a:srgbClr val="00B050"/>
                </a:solidFill>
              </a:rPr>
              <a:t>st</a:t>
            </a:r>
            <a:r>
              <a:rPr lang="en-US" dirty="0">
                <a:solidFill>
                  <a:srgbClr val="00B050"/>
                </a:solidFill>
              </a:rPr>
              <a:t> phase HVPS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Completion of the TBT BPM system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Experience with the installation design/implementation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Establishing the spill monitoring devices (phase I)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Identification of the instrumentation issues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Identification of the beam dynamics issues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r>
              <a:rPr lang="en-US" sz="2800" dirty="0"/>
              <a:t>Looking forward to continue commissioning in FY24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0EAA7D-411D-BE8E-F798-7A251D821F90}"/>
              </a:ext>
            </a:extLst>
          </p:cNvPr>
          <p:cNvCxnSpPr>
            <a:cxnSpLocks/>
          </p:cNvCxnSpPr>
          <p:nvPr/>
        </p:nvCxnSpPr>
        <p:spPr>
          <a:xfrm>
            <a:off x="464024" y="696036"/>
            <a:ext cx="8086298" cy="682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85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Facilities at Fermilab (SX Workshop-2022)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87C65C03-D446-454C-92C7-D7CCF288555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6170" y="862012"/>
            <a:ext cx="8686800" cy="4657725"/>
          </a:xfr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14983A51-6BBC-4FF0-A0A7-1C08DFF9338C}"/>
              </a:ext>
            </a:extLst>
          </p:cNvPr>
          <p:cNvSpPr/>
          <p:nvPr/>
        </p:nvSpPr>
        <p:spPr>
          <a:xfrm rot="288959">
            <a:off x="4879579" y="2415127"/>
            <a:ext cx="523209" cy="1310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E372C5-7085-4029-9A2F-2920DAFC985F}"/>
              </a:ext>
            </a:extLst>
          </p:cNvPr>
          <p:cNvSpPr/>
          <p:nvPr/>
        </p:nvSpPr>
        <p:spPr>
          <a:xfrm rot="288959">
            <a:off x="1066514" y="3054795"/>
            <a:ext cx="6395792" cy="16158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E6EE5F-A52B-46A0-815C-8A78F8252BC8}"/>
              </a:ext>
            </a:extLst>
          </p:cNvPr>
          <p:cNvSpPr/>
          <p:nvPr/>
        </p:nvSpPr>
        <p:spPr>
          <a:xfrm rot="288959">
            <a:off x="1038160" y="2983911"/>
            <a:ext cx="6395792" cy="1615819"/>
          </a:xfrm>
          <a:prstGeom prst="ellips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39E417-A4C4-4DBA-A990-F444A0A6117C}"/>
              </a:ext>
            </a:extLst>
          </p:cNvPr>
          <p:cNvCxnSpPr>
            <a:cxnSpLocks/>
          </p:cNvCxnSpPr>
          <p:nvPr/>
        </p:nvCxnSpPr>
        <p:spPr>
          <a:xfrm flipH="1">
            <a:off x="4928427" y="2313151"/>
            <a:ext cx="263960" cy="1098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264762A-F6C1-4EC2-A92B-79A00819D51C}"/>
              </a:ext>
            </a:extLst>
          </p:cNvPr>
          <p:cNvSpPr/>
          <p:nvPr/>
        </p:nvSpPr>
        <p:spPr>
          <a:xfrm>
            <a:off x="2816390" y="2480639"/>
            <a:ext cx="2324793" cy="474259"/>
          </a:xfrm>
          <a:custGeom>
            <a:avLst/>
            <a:gdLst>
              <a:gd name="connsiteX0" fmla="*/ 2081283 w 2321381"/>
              <a:gd name="connsiteY0" fmla="*/ 0 h 545910"/>
              <a:gd name="connsiteX1" fmla="*/ 2207525 w 2321381"/>
              <a:gd name="connsiteY1" fmla="*/ 116006 h 545910"/>
              <a:gd name="connsiteX2" fmla="*/ 2309883 w 2321381"/>
              <a:gd name="connsiteY2" fmla="*/ 208128 h 545910"/>
              <a:gd name="connsiteX3" fmla="*/ 2289412 w 2321381"/>
              <a:gd name="connsiteY3" fmla="*/ 296838 h 545910"/>
              <a:gd name="connsiteX4" fmla="*/ 2047164 w 2321381"/>
              <a:gd name="connsiteY4" fmla="*/ 351430 h 545910"/>
              <a:gd name="connsiteX5" fmla="*/ 1607024 w 2321381"/>
              <a:gd name="connsiteY5" fmla="*/ 433316 h 545910"/>
              <a:gd name="connsiteX6" fmla="*/ 989462 w 2321381"/>
              <a:gd name="connsiteY6" fmla="*/ 484495 h 545910"/>
              <a:gd name="connsiteX7" fmla="*/ 0 w 2321381"/>
              <a:gd name="connsiteY7" fmla="*/ 545910 h 545910"/>
              <a:gd name="connsiteX8" fmla="*/ 0 w 2321381"/>
              <a:gd name="connsiteY8" fmla="*/ 545910 h 545910"/>
              <a:gd name="connsiteX0" fmla="*/ 2084695 w 2324793"/>
              <a:gd name="connsiteY0" fmla="*/ 0 h 545910"/>
              <a:gd name="connsiteX1" fmla="*/ 2210937 w 2324793"/>
              <a:gd name="connsiteY1" fmla="*/ 116006 h 545910"/>
              <a:gd name="connsiteX2" fmla="*/ 2313295 w 2324793"/>
              <a:gd name="connsiteY2" fmla="*/ 208128 h 545910"/>
              <a:gd name="connsiteX3" fmla="*/ 2292824 w 2324793"/>
              <a:gd name="connsiteY3" fmla="*/ 296838 h 545910"/>
              <a:gd name="connsiteX4" fmla="*/ 2050576 w 2324793"/>
              <a:gd name="connsiteY4" fmla="*/ 351430 h 545910"/>
              <a:gd name="connsiteX5" fmla="*/ 1610436 w 2324793"/>
              <a:gd name="connsiteY5" fmla="*/ 433316 h 545910"/>
              <a:gd name="connsiteX6" fmla="*/ 992874 w 2324793"/>
              <a:gd name="connsiteY6" fmla="*/ 484495 h 545910"/>
              <a:gd name="connsiteX7" fmla="*/ 3412 w 2324793"/>
              <a:gd name="connsiteY7" fmla="*/ 545910 h 545910"/>
              <a:gd name="connsiteX8" fmla="*/ 0 w 2324793"/>
              <a:gd name="connsiteY8" fmla="*/ 474259 h 545910"/>
              <a:gd name="connsiteX0" fmla="*/ 2084695 w 2324793"/>
              <a:gd name="connsiteY0" fmla="*/ 0 h 545910"/>
              <a:gd name="connsiteX1" fmla="*/ 2210937 w 2324793"/>
              <a:gd name="connsiteY1" fmla="*/ 116006 h 545910"/>
              <a:gd name="connsiteX2" fmla="*/ 2313295 w 2324793"/>
              <a:gd name="connsiteY2" fmla="*/ 208128 h 545910"/>
              <a:gd name="connsiteX3" fmla="*/ 2292824 w 2324793"/>
              <a:gd name="connsiteY3" fmla="*/ 296838 h 545910"/>
              <a:gd name="connsiteX4" fmla="*/ 2050576 w 2324793"/>
              <a:gd name="connsiteY4" fmla="*/ 351430 h 545910"/>
              <a:gd name="connsiteX5" fmla="*/ 1610436 w 2324793"/>
              <a:gd name="connsiteY5" fmla="*/ 433316 h 545910"/>
              <a:gd name="connsiteX6" fmla="*/ 992874 w 2324793"/>
              <a:gd name="connsiteY6" fmla="*/ 477671 h 545910"/>
              <a:gd name="connsiteX7" fmla="*/ 3412 w 2324793"/>
              <a:gd name="connsiteY7" fmla="*/ 545910 h 545910"/>
              <a:gd name="connsiteX8" fmla="*/ 0 w 2324793"/>
              <a:gd name="connsiteY8" fmla="*/ 474259 h 545910"/>
              <a:gd name="connsiteX0" fmla="*/ 2084695 w 2324793"/>
              <a:gd name="connsiteY0" fmla="*/ 0 h 477671"/>
              <a:gd name="connsiteX1" fmla="*/ 2210937 w 2324793"/>
              <a:gd name="connsiteY1" fmla="*/ 116006 h 477671"/>
              <a:gd name="connsiteX2" fmla="*/ 2313295 w 2324793"/>
              <a:gd name="connsiteY2" fmla="*/ 208128 h 477671"/>
              <a:gd name="connsiteX3" fmla="*/ 2292824 w 2324793"/>
              <a:gd name="connsiteY3" fmla="*/ 296838 h 477671"/>
              <a:gd name="connsiteX4" fmla="*/ 2050576 w 2324793"/>
              <a:gd name="connsiteY4" fmla="*/ 351430 h 477671"/>
              <a:gd name="connsiteX5" fmla="*/ 1610436 w 2324793"/>
              <a:gd name="connsiteY5" fmla="*/ 433316 h 477671"/>
              <a:gd name="connsiteX6" fmla="*/ 992874 w 2324793"/>
              <a:gd name="connsiteY6" fmla="*/ 477671 h 477671"/>
              <a:gd name="connsiteX7" fmla="*/ 174009 w 2324793"/>
              <a:gd name="connsiteY7" fmla="*/ 467435 h 477671"/>
              <a:gd name="connsiteX8" fmla="*/ 0 w 2324793"/>
              <a:gd name="connsiteY8" fmla="*/ 474259 h 477671"/>
              <a:gd name="connsiteX0" fmla="*/ 2084695 w 2324793"/>
              <a:gd name="connsiteY0" fmla="*/ 0 h 474259"/>
              <a:gd name="connsiteX1" fmla="*/ 2210937 w 2324793"/>
              <a:gd name="connsiteY1" fmla="*/ 116006 h 474259"/>
              <a:gd name="connsiteX2" fmla="*/ 2313295 w 2324793"/>
              <a:gd name="connsiteY2" fmla="*/ 208128 h 474259"/>
              <a:gd name="connsiteX3" fmla="*/ 2292824 w 2324793"/>
              <a:gd name="connsiteY3" fmla="*/ 296838 h 474259"/>
              <a:gd name="connsiteX4" fmla="*/ 2050576 w 2324793"/>
              <a:gd name="connsiteY4" fmla="*/ 351430 h 474259"/>
              <a:gd name="connsiteX5" fmla="*/ 1610436 w 2324793"/>
              <a:gd name="connsiteY5" fmla="*/ 433316 h 474259"/>
              <a:gd name="connsiteX6" fmla="*/ 1003110 w 2324793"/>
              <a:gd name="connsiteY6" fmla="*/ 457200 h 474259"/>
              <a:gd name="connsiteX7" fmla="*/ 174009 w 2324793"/>
              <a:gd name="connsiteY7" fmla="*/ 467435 h 474259"/>
              <a:gd name="connsiteX8" fmla="*/ 0 w 2324793"/>
              <a:gd name="connsiteY8" fmla="*/ 474259 h 474259"/>
              <a:gd name="connsiteX0" fmla="*/ 2084695 w 2324793"/>
              <a:gd name="connsiteY0" fmla="*/ 0 h 474259"/>
              <a:gd name="connsiteX1" fmla="*/ 2210937 w 2324793"/>
              <a:gd name="connsiteY1" fmla="*/ 116006 h 474259"/>
              <a:gd name="connsiteX2" fmla="*/ 2313295 w 2324793"/>
              <a:gd name="connsiteY2" fmla="*/ 208128 h 474259"/>
              <a:gd name="connsiteX3" fmla="*/ 2292824 w 2324793"/>
              <a:gd name="connsiteY3" fmla="*/ 296838 h 474259"/>
              <a:gd name="connsiteX4" fmla="*/ 2050576 w 2324793"/>
              <a:gd name="connsiteY4" fmla="*/ 351430 h 474259"/>
              <a:gd name="connsiteX5" fmla="*/ 1613848 w 2324793"/>
              <a:gd name="connsiteY5" fmla="*/ 423080 h 474259"/>
              <a:gd name="connsiteX6" fmla="*/ 1003110 w 2324793"/>
              <a:gd name="connsiteY6" fmla="*/ 457200 h 474259"/>
              <a:gd name="connsiteX7" fmla="*/ 174009 w 2324793"/>
              <a:gd name="connsiteY7" fmla="*/ 467435 h 474259"/>
              <a:gd name="connsiteX8" fmla="*/ 0 w 2324793"/>
              <a:gd name="connsiteY8" fmla="*/ 474259 h 4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4793" h="474259">
                <a:moveTo>
                  <a:pt x="2084695" y="0"/>
                </a:moveTo>
                <a:lnTo>
                  <a:pt x="2210937" y="116006"/>
                </a:lnTo>
                <a:cubicBezTo>
                  <a:pt x="2249037" y="150694"/>
                  <a:pt x="2299647" y="177989"/>
                  <a:pt x="2313295" y="208128"/>
                </a:cubicBezTo>
                <a:cubicBezTo>
                  <a:pt x="2326943" y="238267"/>
                  <a:pt x="2336610" y="272954"/>
                  <a:pt x="2292824" y="296838"/>
                </a:cubicBezTo>
                <a:cubicBezTo>
                  <a:pt x="2249038" y="320722"/>
                  <a:pt x="2163739" y="330390"/>
                  <a:pt x="2050576" y="351430"/>
                </a:cubicBezTo>
                <a:cubicBezTo>
                  <a:pt x="1937413" y="372470"/>
                  <a:pt x="1788426" y="405452"/>
                  <a:pt x="1613848" y="423080"/>
                </a:cubicBezTo>
                <a:cubicBezTo>
                  <a:pt x="1439270" y="440708"/>
                  <a:pt x="1003110" y="457200"/>
                  <a:pt x="1003110" y="457200"/>
                </a:cubicBezTo>
                <a:lnTo>
                  <a:pt x="174009" y="467435"/>
                </a:lnTo>
                <a:lnTo>
                  <a:pt x="0" y="474259"/>
                </a:lnTo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838148-0F2A-49A6-B688-8A816764870F}"/>
              </a:ext>
            </a:extLst>
          </p:cNvPr>
          <p:cNvSpPr txBox="1"/>
          <p:nvPr/>
        </p:nvSpPr>
        <p:spPr>
          <a:xfrm>
            <a:off x="4536799" y="1982320"/>
            <a:ext cx="939681" cy="246221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Proton Source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5A23F4-7C01-469A-B4B2-BE3248013ADC}"/>
              </a:ext>
            </a:extLst>
          </p:cNvPr>
          <p:cNvSpPr txBox="1"/>
          <p:nvPr/>
        </p:nvSpPr>
        <p:spPr>
          <a:xfrm>
            <a:off x="2022641" y="3463704"/>
            <a:ext cx="893963" cy="338554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Recycler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3193B9-37C4-420C-AEFF-E619713D0F0E}"/>
              </a:ext>
            </a:extLst>
          </p:cNvPr>
          <p:cNvSpPr txBox="1"/>
          <p:nvPr/>
        </p:nvSpPr>
        <p:spPr>
          <a:xfrm>
            <a:off x="4152135" y="3959582"/>
            <a:ext cx="1332031" cy="338554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Main Injector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39E2FF-A495-7013-8089-3D69989EF285}"/>
              </a:ext>
            </a:extLst>
          </p:cNvPr>
          <p:cNvGrpSpPr/>
          <p:nvPr/>
        </p:nvGrpSpPr>
        <p:grpSpPr>
          <a:xfrm>
            <a:off x="5361885" y="895614"/>
            <a:ext cx="2577360" cy="2748985"/>
            <a:chOff x="5361885" y="895614"/>
            <a:chExt cx="2577360" cy="274898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C3F604-5420-42EF-8772-6BCE3F779EFC}"/>
                </a:ext>
              </a:extLst>
            </p:cNvPr>
            <p:cNvSpPr txBox="1"/>
            <p:nvPr/>
          </p:nvSpPr>
          <p:spPr>
            <a:xfrm>
              <a:off x="6449770" y="895614"/>
              <a:ext cx="14302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Ext. Beamlines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DC17BF1-7AF2-C18B-42EE-DBD69EB0BC13}"/>
                </a:ext>
              </a:extLst>
            </p:cNvPr>
            <p:cNvGrpSpPr/>
            <p:nvPr/>
          </p:nvGrpSpPr>
          <p:grpSpPr>
            <a:xfrm>
              <a:off x="5361885" y="1356281"/>
              <a:ext cx="2577360" cy="2288318"/>
              <a:chOff x="5361885" y="1356281"/>
              <a:chExt cx="2577360" cy="2288318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C559CA5-942F-4A9B-9AEA-1202B93815B1}"/>
                  </a:ext>
                </a:extLst>
              </p:cNvPr>
              <p:cNvSpPr/>
              <p:nvPr/>
            </p:nvSpPr>
            <p:spPr>
              <a:xfrm>
                <a:off x="5361885" y="1919807"/>
                <a:ext cx="1602289" cy="1724792"/>
              </a:xfrm>
              <a:custGeom>
                <a:avLst/>
                <a:gdLst>
                  <a:gd name="connsiteX0" fmla="*/ 1602289 w 1602289"/>
                  <a:gd name="connsiteY0" fmla="*/ 1724792 h 1724792"/>
                  <a:gd name="connsiteX1" fmla="*/ 1329270 w 1602289"/>
                  <a:gd name="connsiteY1" fmla="*/ 1581782 h 1724792"/>
                  <a:gd name="connsiteX2" fmla="*/ 848234 w 1602289"/>
                  <a:gd name="connsiteY2" fmla="*/ 1365099 h 1724792"/>
                  <a:gd name="connsiteX3" fmla="*/ 466873 w 1602289"/>
                  <a:gd name="connsiteY3" fmla="*/ 1204754 h 1724792"/>
                  <a:gd name="connsiteX4" fmla="*/ 254524 w 1602289"/>
                  <a:gd name="connsiteY4" fmla="*/ 1100747 h 1724792"/>
                  <a:gd name="connsiteX5" fmla="*/ 128849 w 1602289"/>
                  <a:gd name="connsiteY5" fmla="*/ 1005406 h 1724792"/>
                  <a:gd name="connsiteX6" fmla="*/ 16174 w 1602289"/>
                  <a:gd name="connsiteY6" fmla="*/ 884064 h 1724792"/>
                  <a:gd name="connsiteX7" fmla="*/ 7506 w 1602289"/>
                  <a:gd name="connsiteY7" fmla="*/ 762722 h 1724792"/>
                  <a:gd name="connsiteX8" fmla="*/ 81179 w 1602289"/>
                  <a:gd name="connsiteY8" fmla="*/ 628379 h 1724792"/>
                  <a:gd name="connsiteX9" fmla="*/ 202521 w 1602289"/>
                  <a:gd name="connsiteY9" fmla="*/ 541706 h 1724792"/>
                  <a:gd name="connsiteX10" fmla="*/ 466873 w 1602289"/>
                  <a:gd name="connsiteY10" fmla="*/ 372693 h 1724792"/>
                  <a:gd name="connsiteX11" fmla="*/ 1103920 w 1602289"/>
                  <a:gd name="connsiteY11" fmla="*/ 0 h 1724792"/>
                  <a:gd name="connsiteX12" fmla="*/ 1103920 w 1602289"/>
                  <a:gd name="connsiteY12" fmla="*/ 0 h 1724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02289" h="1724792">
                    <a:moveTo>
                      <a:pt x="1602289" y="1724792"/>
                    </a:moveTo>
                    <a:cubicBezTo>
                      <a:pt x="1528617" y="1683261"/>
                      <a:pt x="1454946" y="1641731"/>
                      <a:pt x="1329270" y="1581782"/>
                    </a:cubicBezTo>
                    <a:cubicBezTo>
                      <a:pt x="1203594" y="1521833"/>
                      <a:pt x="991967" y="1427937"/>
                      <a:pt x="848234" y="1365099"/>
                    </a:cubicBezTo>
                    <a:cubicBezTo>
                      <a:pt x="704501" y="1302261"/>
                      <a:pt x="565825" y="1248813"/>
                      <a:pt x="466873" y="1204754"/>
                    </a:cubicBezTo>
                    <a:cubicBezTo>
                      <a:pt x="367921" y="1160695"/>
                      <a:pt x="310861" y="1133972"/>
                      <a:pt x="254524" y="1100747"/>
                    </a:cubicBezTo>
                    <a:cubicBezTo>
                      <a:pt x="198187" y="1067522"/>
                      <a:pt x="168574" y="1041520"/>
                      <a:pt x="128849" y="1005406"/>
                    </a:cubicBezTo>
                    <a:cubicBezTo>
                      <a:pt x="89124" y="969292"/>
                      <a:pt x="36398" y="924511"/>
                      <a:pt x="16174" y="884064"/>
                    </a:cubicBezTo>
                    <a:cubicBezTo>
                      <a:pt x="-4050" y="843617"/>
                      <a:pt x="-3328" y="805336"/>
                      <a:pt x="7506" y="762722"/>
                    </a:cubicBezTo>
                    <a:cubicBezTo>
                      <a:pt x="18340" y="720108"/>
                      <a:pt x="48677" y="665215"/>
                      <a:pt x="81179" y="628379"/>
                    </a:cubicBezTo>
                    <a:cubicBezTo>
                      <a:pt x="113681" y="591543"/>
                      <a:pt x="138239" y="584320"/>
                      <a:pt x="202521" y="541706"/>
                    </a:cubicBezTo>
                    <a:cubicBezTo>
                      <a:pt x="266803" y="499092"/>
                      <a:pt x="316640" y="462977"/>
                      <a:pt x="466873" y="372693"/>
                    </a:cubicBezTo>
                    <a:cubicBezTo>
                      <a:pt x="617106" y="282409"/>
                      <a:pt x="1103920" y="0"/>
                      <a:pt x="1103920" y="0"/>
                    </a:cubicBezTo>
                    <a:lnTo>
                      <a:pt x="1103920" y="0"/>
                    </a:lnTo>
                  </a:path>
                </a:pathLst>
              </a:custGeom>
              <a:noFill/>
              <a:ln w="2857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87E355A8-09BF-495C-8311-B51DF7B34D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65805" y="1385576"/>
                <a:ext cx="1473440" cy="5342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4AF34FA1-431E-4F3B-818A-E097E3E511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65805" y="1356281"/>
                <a:ext cx="550953" cy="5635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8F95B162-56AD-400E-BEA8-7A9551710927}"/>
                  </a:ext>
                </a:extLst>
              </p:cNvPr>
              <p:cNvCxnSpPr>
                <a:cxnSpLocks/>
                <a:stCxn id="9" idx="11"/>
              </p:cNvCxnSpPr>
              <p:nvPr/>
            </p:nvCxnSpPr>
            <p:spPr>
              <a:xfrm flipV="1">
                <a:off x="6465805" y="1368154"/>
                <a:ext cx="843803" cy="5516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774837E-28CE-45E5-94A3-94140276B842}"/>
                  </a:ext>
                </a:extLst>
              </p:cNvPr>
              <p:cNvSpPr txBox="1"/>
              <p:nvPr/>
            </p:nvSpPr>
            <p:spPr>
              <a:xfrm>
                <a:off x="6267150" y="2464072"/>
                <a:ext cx="1319400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70C0"/>
                    </a:solidFill>
                  </a:rPr>
                  <a:t>120GeV transport</a:t>
                </a:r>
              </a:p>
            </p:txBody>
          </p:sp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B17D8BEF-E9A5-45E1-9F3B-2DEE1CFE1B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07365" y="2615224"/>
                <a:ext cx="859785" cy="12328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01B081-FF50-2A4C-FA00-74C0AB31A186}"/>
              </a:ext>
            </a:extLst>
          </p:cNvPr>
          <p:cNvGrpSpPr/>
          <p:nvPr/>
        </p:nvGrpSpPr>
        <p:grpSpPr>
          <a:xfrm>
            <a:off x="4928427" y="2653204"/>
            <a:ext cx="2813636" cy="944104"/>
            <a:chOff x="4928427" y="2653204"/>
            <a:chExt cx="2813636" cy="94410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AFE73A-83DB-410A-A6B3-987FCF2B006F}"/>
                </a:ext>
              </a:extLst>
            </p:cNvPr>
            <p:cNvSpPr/>
            <p:nvPr/>
          </p:nvSpPr>
          <p:spPr>
            <a:xfrm>
              <a:off x="4928427" y="2653204"/>
              <a:ext cx="2075217" cy="944104"/>
            </a:xfrm>
            <a:custGeom>
              <a:avLst/>
              <a:gdLst>
                <a:gd name="connsiteX0" fmla="*/ 2114746 w 2114746"/>
                <a:gd name="connsiteY0" fmla="*/ 958392 h 958392"/>
                <a:gd name="connsiteX1" fmla="*/ 1857080 w 2114746"/>
                <a:gd name="connsiteY1" fmla="*/ 829559 h 958392"/>
                <a:gd name="connsiteX2" fmla="*/ 1649690 w 2114746"/>
                <a:gd name="connsiteY2" fmla="*/ 725864 h 958392"/>
                <a:gd name="connsiteX3" fmla="*/ 1423447 w 2114746"/>
                <a:gd name="connsiteY3" fmla="*/ 625311 h 958392"/>
                <a:gd name="connsiteX4" fmla="*/ 1256907 w 2114746"/>
                <a:gd name="connsiteY4" fmla="*/ 559324 h 958392"/>
                <a:gd name="connsiteX5" fmla="*/ 898688 w 2114746"/>
                <a:gd name="connsiteY5" fmla="*/ 424206 h 958392"/>
                <a:gd name="connsiteX6" fmla="*/ 672445 w 2114746"/>
                <a:gd name="connsiteY6" fmla="*/ 333080 h 958392"/>
                <a:gd name="connsiteX7" fmla="*/ 377072 w 2114746"/>
                <a:gd name="connsiteY7" fmla="*/ 179109 h 958392"/>
                <a:gd name="connsiteX8" fmla="*/ 182251 w 2114746"/>
                <a:gd name="connsiteY8" fmla="*/ 113122 h 958392"/>
                <a:gd name="connsiteX9" fmla="*/ 37707 w 2114746"/>
                <a:gd name="connsiteY9" fmla="*/ 56561 h 958392"/>
                <a:gd name="connsiteX10" fmla="*/ 9427 w 2114746"/>
                <a:gd name="connsiteY10" fmla="*/ 40849 h 958392"/>
                <a:gd name="connsiteX11" fmla="*/ 0 w 2114746"/>
                <a:gd name="connsiteY11" fmla="*/ 0 h 958392"/>
                <a:gd name="connsiteX12" fmla="*/ 0 w 2114746"/>
                <a:gd name="connsiteY12" fmla="*/ 0 h 958392"/>
                <a:gd name="connsiteX0" fmla="*/ 2117003 w 2117003"/>
                <a:gd name="connsiteY0" fmla="*/ 958392 h 958392"/>
                <a:gd name="connsiteX1" fmla="*/ 1859337 w 2117003"/>
                <a:gd name="connsiteY1" fmla="*/ 829559 h 958392"/>
                <a:gd name="connsiteX2" fmla="*/ 1651947 w 2117003"/>
                <a:gd name="connsiteY2" fmla="*/ 725864 h 958392"/>
                <a:gd name="connsiteX3" fmla="*/ 1425704 w 2117003"/>
                <a:gd name="connsiteY3" fmla="*/ 625311 h 958392"/>
                <a:gd name="connsiteX4" fmla="*/ 1259164 w 2117003"/>
                <a:gd name="connsiteY4" fmla="*/ 559324 h 958392"/>
                <a:gd name="connsiteX5" fmla="*/ 900945 w 2117003"/>
                <a:gd name="connsiteY5" fmla="*/ 424206 h 958392"/>
                <a:gd name="connsiteX6" fmla="*/ 674702 w 2117003"/>
                <a:gd name="connsiteY6" fmla="*/ 333080 h 958392"/>
                <a:gd name="connsiteX7" fmla="*/ 379329 w 2117003"/>
                <a:gd name="connsiteY7" fmla="*/ 179109 h 958392"/>
                <a:gd name="connsiteX8" fmla="*/ 184508 w 2117003"/>
                <a:gd name="connsiteY8" fmla="*/ 113122 h 958392"/>
                <a:gd name="connsiteX9" fmla="*/ 113783 w 2117003"/>
                <a:gd name="connsiteY9" fmla="*/ 82755 h 958392"/>
                <a:gd name="connsiteX10" fmla="*/ 11684 w 2117003"/>
                <a:gd name="connsiteY10" fmla="*/ 40849 h 958392"/>
                <a:gd name="connsiteX11" fmla="*/ 2257 w 2117003"/>
                <a:gd name="connsiteY11" fmla="*/ 0 h 958392"/>
                <a:gd name="connsiteX12" fmla="*/ 2257 w 2117003"/>
                <a:gd name="connsiteY12" fmla="*/ 0 h 958392"/>
                <a:gd name="connsiteX0" fmla="*/ 2114746 w 2114746"/>
                <a:gd name="connsiteY0" fmla="*/ 958392 h 958392"/>
                <a:gd name="connsiteX1" fmla="*/ 1857080 w 2114746"/>
                <a:gd name="connsiteY1" fmla="*/ 829559 h 958392"/>
                <a:gd name="connsiteX2" fmla="*/ 1649690 w 2114746"/>
                <a:gd name="connsiteY2" fmla="*/ 725864 h 958392"/>
                <a:gd name="connsiteX3" fmla="*/ 1423447 w 2114746"/>
                <a:gd name="connsiteY3" fmla="*/ 625311 h 958392"/>
                <a:gd name="connsiteX4" fmla="*/ 1256907 w 2114746"/>
                <a:gd name="connsiteY4" fmla="*/ 559324 h 958392"/>
                <a:gd name="connsiteX5" fmla="*/ 898688 w 2114746"/>
                <a:gd name="connsiteY5" fmla="*/ 424206 h 958392"/>
                <a:gd name="connsiteX6" fmla="*/ 672445 w 2114746"/>
                <a:gd name="connsiteY6" fmla="*/ 333080 h 958392"/>
                <a:gd name="connsiteX7" fmla="*/ 377072 w 2114746"/>
                <a:gd name="connsiteY7" fmla="*/ 179109 h 958392"/>
                <a:gd name="connsiteX8" fmla="*/ 182251 w 2114746"/>
                <a:gd name="connsiteY8" fmla="*/ 113122 h 958392"/>
                <a:gd name="connsiteX9" fmla="*/ 111526 w 2114746"/>
                <a:gd name="connsiteY9" fmla="*/ 82755 h 958392"/>
                <a:gd name="connsiteX10" fmla="*/ 97533 w 2114746"/>
                <a:gd name="connsiteY10" fmla="*/ 45612 h 958392"/>
                <a:gd name="connsiteX11" fmla="*/ 0 w 2114746"/>
                <a:gd name="connsiteY11" fmla="*/ 0 h 958392"/>
                <a:gd name="connsiteX12" fmla="*/ 0 w 2114746"/>
                <a:gd name="connsiteY12" fmla="*/ 0 h 958392"/>
                <a:gd name="connsiteX0" fmla="*/ 2114746 w 2114746"/>
                <a:gd name="connsiteY0" fmla="*/ 1001254 h 1001254"/>
                <a:gd name="connsiteX1" fmla="*/ 1857080 w 2114746"/>
                <a:gd name="connsiteY1" fmla="*/ 872421 h 1001254"/>
                <a:gd name="connsiteX2" fmla="*/ 1649690 w 2114746"/>
                <a:gd name="connsiteY2" fmla="*/ 768726 h 1001254"/>
                <a:gd name="connsiteX3" fmla="*/ 1423447 w 2114746"/>
                <a:gd name="connsiteY3" fmla="*/ 668173 h 1001254"/>
                <a:gd name="connsiteX4" fmla="*/ 1256907 w 2114746"/>
                <a:gd name="connsiteY4" fmla="*/ 602186 h 1001254"/>
                <a:gd name="connsiteX5" fmla="*/ 898688 w 2114746"/>
                <a:gd name="connsiteY5" fmla="*/ 467068 h 1001254"/>
                <a:gd name="connsiteX6" fmla="*/ 672445 w 2114746"/>
                <a:gd name="connsiteY6" fmla="*/ 375942 h 1001254"/>
                <a:gd name="connsiteX7" fmla="*/ 377072 w 2114746"/>
                <a:gd name="connsiteY7" fmla="*/ 221971 h 1001254"/>
                <a:gd name="connsiteX8" fmla="*/ 182251 w 2114746"/>
                <a:gd name="connsiteY8" fmla="*/ 155984 h 1001254"/>
                <a:gd name="connsiteX9" fmla="*/ 111526 w 2114746"/>
                <a:gd name="connsiteY9" fmla="*/ 125617 h 1001254"/>
                <a:gd name="connsiteX10" fmla="*/ 97533 w 2114746"/>
                <a:gd name="connsiteY10" fmla="*/ 88474 h 1001254"/>
                <a:gd name="connsiteX11" fmla="*/ 0 w 2114746"/>
                <a:gd name="connsiteY11" fmla="*/ 42862 h 1001254"/>
                <a:gd name="connsiteX12" fmla="*/ 54769 w 2114746"/>
                <a:gd name="connsiteY12" fmla="*/ 0 h 1001254"/>
                <a:gd name="connsiteX0" fmla="*/ 2059977 w 2059977"/>
                <a:gd name="connsiteY0" fmla="*/ 1001254 h 1001254"/>
                <a:gd name="connsiteX1" fmla="*/ 1802311 w 2059977"/>
                <a:gd name="connsiteY1" fmla="*/ 872421 h 1001254"/>
                <a:gd name="connsiteX2" fmla="*/ 1594921 w 2059977"/>
                <a:gd name="connsiteY2" fmla="*/ 768726 h 1001254"/>
                <a:gd name="connsiteX3" fmla="*/ 1368678 w 2059977"/>
                <a:gd name="connsiteY3" fmla="*/ 668173 h 1001254"/>
                <a:gd name="connsiteX4" fmla="*/ 1202138 w 2059977"/>
                <a:gd name="connsiteY4" fmla="*/ 602186 h 1001254"/>
                <a:gd name="connsiteX5" fmla="*/ 843919 w 2059977"/>
                <a:gd name="connsiteY5" fmla="*/ 467068 h 1001254"/>
                <a:gd name="connsiteX6" fmla="*/ 617676 w 2059977"/>
                <a:gd name="connsiteY6" fmla="*/ 375942 h 1001254"/>
                <a:gd name="connsiteX7" fmla="*/ 322303 w 2059977"/>
                <a:gd name="connsiteY7" fmla="*/ 221971 h 1001254"/>
                <a:gd name="connsiteX8" fmla="*/ 127482 w 2059977"/>
                <a:gd name="connsiteY8" fmla="*/ 155984 h 1001254"/>
                <a:gd name="connsiteX9" fmla="*/ 56757 w 2059977"/>
                <a:gd name="connsiteY9" fmla="*/ 125617 h 1001254"/>
                <a:gd name="connsiteX10" fmla="*/ 42764 w 2059977"/>
                <a:gd name="connsiteY10" fmla="*/ 88474 h 1001254"/>
                <a:gd name="connsiteX11" fmla="*/ 26193 w 2059977"/>
                <a:gd name="connsiteY11" fmla="*/ 28575 h 1001254"/>
                <a:gd name="connsiteX12" fmla="*/ 0 w 2059977"/>
                <a:gd name="connsiteY12" fmla="*/ 0 h 1001254"/>
                <a:gd name="connsiteX0" fmla="*/ 2059977 w 2059977"/>
                <a:gd name="connsiteY0" fmla="*/ 1001254 h 1001254"/>
                <a:gd name="connsiteX1" fmla="*/ 1802311 w 2059977"/>
                <a:gd name="connsiteY1" fmla="*/ 872421 h 1001254"/>
                <a:gd name="connsiteX2" fmla="*/ 1594921 w 2059977"/>
                <a:gd name="connsiteY2" fmla="*/ 768726 h 1001254"/>
                <a:gd name="connsiteX3" fmla="*/ 1368678 w 2059977"/>
                <a:gd name="connsiteY3" fmla="*/ 668173 h 1001254"/>
                <a:gd name="connsiteX4" fmla="*/ 1202138 w 2059977"/>
                <a:gd name="connsiteY4" fmla="*/ 602186 h 1001254"/>
                <a:gd name="connsiteX5" fmla="*/ 843919 w 2059977"/>
                <a:gd name="connsiteY5" fmla="*/ 467068 h 1001254"/>
                <a:gd name="connsiteX6" fmla="*/ 617676 w 2059977"/>
                <a:gd name="connsiteY6" fmla="*/ 375942 h 1001254"/>
                <a:gd name="connsiteX7" fmla="*/ 322303 w 2059977"/>
                <a:gd name="connsiteY7" fmla="*/ 221971 h 1001254"/>
                <a:gd name="connsiteX8" fmla="*/ 127482 w 2059977"/>
                <a:gd name="connsiteY8" fmla="*/ 155984 h 1001254"/>
                <a:gd name="connsiteX9" fmla="*/ 71044 w 2059977"/>
                <a:gd name="connsiteY9" fmla="*/ 125617 h 1001254"/>
                <a:gd name="connsiteX10" fmla="*/ 42764 w 2059977"/>
                <a:gd name="connsiteY10" fmla="*/ 88474 h 1001254"/>
                <a:gd name="connsiteX11" fmla="*/ 26193 w 2059977"/>
                <a:gd name="connsiteY11" fmla="*/ 28575 h 1001254"/>
                <a:gd name="connsiteX12" fmla="*/ 0 w 2059977"/>
                <a:gd name="connsiteY12" fmla="*/ 0 h 1001254"/>
                <a:gd name="connsiteX0" fmla="*/ 2059977 w 2059977"/>
                <a:gd name="connsiteY0" fmla="*/ 1001254 h 1001254"/>
                <a:gd name="connsiteX1" fmla="*/ 1802311 w 2059977"/>
                <a:gd name="connsiteY1" fmla="*/ 872421 h 1001254"/>
                <a:gd name="connsiteX2" fmla="*/ 1594921 w 2059977"/>
                <a:gd name="connsiteY2" fmla="*/ 768726 h 1001254"/>
                <a:gd name="connsiteX3" fmla="*/ 1368678 w 2059977"/>
                <a:gd name="connsiteY3" fmla="*/ 668173 h 1001254"/>
                <a:gd name="connsiteX4" fmla="*/ 1202138 w 2059977"/>
                <a:gd name="connsiteY4" fmla="*/ 602186 h 1001254"/>
                <a:gd name="connsiteX5" fmla="*/ 843919 w 2059977"/>
                <a:gd name="connsiteY5" fmla="*/ 467068 h 1001254"/>
                <a:gd name="connsiteX6" fmla="*/ 617676 w 2059977"/>
                <a:gd name="connsiteY6" fmla="*/ 375942 h 1001254"/>
                <a:gd name="connsiteX7" fmla="*/ 322303 w 2059977"/>
                <a:gd name="connsiteY7" fmla="*/ 221971 h 1001254"/>
                <a:gd name="connsiteX8" fmla="*/ 146532 w 2059977"/>
                <a:gd name="connsiteY8" fmla="*/ 151222 h 1001254"/>
                <a:gd name="connsiteX9" fmla="*/ 71044 w 2059977"/>
                <a:gd name="connsiteY9" fmla="*/ 125617 h 1001254"/>
                <a:gd name="connsiteX10" fmla="*/ 42764 w 2059977"/>
                <a:gd name="connsiteY10" fmla="*/ 88474 h 1001254"/>
                <a:gd name="connsiteX11" fmla="*/ 26193 w 2059977"/>
                <a:gd name="connsiteY11" fmla="*/ 28575 h 1001254"/>
                <a:gd name="connsiteX12" fmla="*/ 0 w 2059977"/>
                <a:gd name="connsiteY12" fmla="*/ 0 h 1001254"/>
                <a:gd name="connsiteX0" fmla="*/ 2059977 w 2059977"/>
                <a:gd name="connsiteY0" fmla="*/ 1001254 h 1001254"/>
                <a:gd name="connsiteX1" fmla="*/ 1802311 w 2059977"/>
                <a:gd name="connsiteY1" fmla="*/ 872421 h 1001254"/>
                <a:gd name="connsiteX2" fmla="*/ 1594921 w 2059977"/>
                <a:gd name="connsiteY2" fmla="*/ 768726 h 1001254"/>
                <a:gd name="connsiteX3" fmla="*/ 1368678 w 2059977"/>
                <a:gd name="connsiteY3" fmla="*/ 668173 h 1001254"/>
                <a:gd name="connsiteX4" fmla="*/ 1202138 w 2059977"/>
                <a:gd name="connsiteY4" fmla="*/ 602186 h 1001254"/>
                <a:gd name="connsiteX5" fmla="*/ 843919 w 2059977"/>
                <a:gd name="connsiteY5" fmla="*/ 467068 h 1001254"/>
                <a:gd name="connsiteX6" fmla="*/ 617676 w 2059977"/>
                <a:gd name="connsiteY6" fmla="*/ 375942 h 1001254"/>
                <a:gd name="connsiteX7" fmla="*/ 322303 w 2059977"/>
                <a:gd name="connsiteY7" fmla="*/ 221971 h 1001254"/>
                <a:gd name="connsiteX8" fmla="*/ 146532 w 2059977"/>
                <a:gd name="connsiteY8" fmla="*/ 151222 h 1001254"/>
                <a:gd name="connsiteX9" fmla="*/ 82950 w 2059977"/>
                <a:gd name="connsiteY9" fmla="*/ 123236 h 1001254"/>
                <a:gd name="connsiteX10" fmla="*/ 42764 w 2059977"/>
                <a:gd name="connsiteY10" fmla="*/ 88474 h 1001254"/>
                <a:gd name="connsiteX11" fmla="*/ 26193 w 2059977"/>
                <a:gd name="connsiteY11" fmla="*/ 28575 h 1001254"/>
                <a:gd name="connsiteX12" fmla="*/ 0 w 2059977"/>
                <a:gd name="connsiteY12" fmla="*/ 0 h 1001254"/>
                <a:gd name="connsiteX0" fmla="*/ 2075217 w 2075217"/>
                <a:gd name="connsiteY0" fmla="*/ 944104 h 944104"/>
                <a:gd name="connsiteX1" fmla="*/ 1802311 w 2075217"/>
                <a:gd name="connsiteY1" fmla="*/ 872421 h 944104"/>
                <a:gd name="connsiteX2" fmla="*/ 1594921 w 2075217"/>
                <a:gd name="connsiteY2" fmla="*/ 768726 h 944104"/>
                <a:gd name="connsiteX3" fmla="*/ 1368678 w 2075217"/>
                <a:gd name="connsiteY3" fmla="*/ 668173 h 944104"/>
                <a:gd name="connsiteX4" fmla="*/ 1202138 w 2075217"/>
                <a:gd name="connsiteY4" fmla="*/ 602186 h 944104"/>
                <a:gd name="connsiteX5" fmla="*/ 843919 w 2075217"/>
                <a:gd name="connsiteY5" fmla="*/ 467068 h 944104"/>
                <a:gd name="connsiteX6" fmla="*/ 617676 w 2075217"/>
                <a:gd name="connsiteY6" fmla="*/ 375942 h 944104"/>
                <a:gd name="connsiteX7" fmla="*/ 322303 w 2075217"/>
                <a:gd name="connsiteY7" fmla="*/ 221971 h 944104"/>
                <a:gd name="connsiteX8" fmla="*/ 146532 w 2075217"/>
                <a:gd name="connsiteY8" fmla="*/ 151222 h 944104"/>
                <a:gd name="connsiteX9" fmla="*/ 82950 w 2075217"/>
                <a:gd name="connsiteY9" fmla="*/ 123236 h 944104"/>
                <a:gd name="connsiteX10" fmla="*/ 42764 w 2075217"/>
                <a:gd name="connsiteY10" fmla="*/ 88474 h 944104"/>
                <a:gd name="connsiteX11" fmla="*/ 26193 w 2075217"/>
                <a:gd name="connsiteY11" fmla="*/ 28575 h 944104"/>
                <a:gd name="connsiteX12" fmla="*/ 0 w 2075217"/>
                <a:gd name="connsiteY12" fmla="*/ 0 h 944104"/>
                <a:gd name="connsiteX0" fmla="*/ 2075217 w 2075217"/>
                <a:gd name="connsiteY0" fmla="*/ 944104 h 944104"/>
                <a:gd name="connsiteX1" fmla="*/ 1806121 w 2075217"/>
                <a:gd name="connsiteY1" fmla="*/ 822891 h 944104"/>
                <a:gd name="connsiteX2" fmla="*/ 1594921 w 2075217"/>
                <a:gd name="connsiteY2" fmla="*/ 768726 h 944104"/>
                <a:gd name="connsiteX3" fmla="*/ 1368678 w 2075217"/>
                <a:gd name="connsiteY3" fmla="*/ 668173 h 944104"/>
                <a:gd name="connsiteX4" fmla="*/ 1202138 w 2075217"/>
                <a:gd name="connsiteY4" fmla="*/ 602186 h 944104"/>
                <a:gd name="connsiteX5" fmla="*/ 843919 w 2075217"/>
                <a:gd name="connsiteY5" fmla="*/ 467068 h 944104"/>
                <a:gd name="connsiteX6" fmla="*/ 617676 w 2075217"/>
                <a:gd name="connsiteY6" fmla="*/ 375942 h 944104"/>
                <a:gd name="connsiteX7" fmla="*/ 322303 w 2075217"/>
                <a:gd name="connsiteY7" fmla="*/ 221971 h 944104"/>
                <a:gd name="connsiteX8" fmla="*/ 146532 w 2075217"/>
                <a:gd name="connsiteY8" fmla="*/ 151222 h 944104"/>
                <a:gd name="connsiteX9" fmla="*/ 82950 w 2075217"/>
                <a:gd name="connsiteY9" fmla="*/ 123236 h 944104"/>
                <a:gd name="connsiteX10" fmla="*/ 42764 w 2075217"/>
                <a:gd name="connsiteY10" fmla="*/ 88474 h 944104"/>
                <a:gd name="connsiteX11" fmla="*/ 26193 w 2075217"/>
                <a:gd name="connsiteY11" fmla="*/ 28575 h 944104"/>
                <a:gd name="connsiteX12" fmla="*/ 0 w 2075217"/>
                <a:gd name="connsiteY12" fmla="*/ 0 h 944104"/>
                <a:gd name="connsiteX0" fmla="*/ 2075217 w 2075217"/>
                <a:gd name="connsiteY0" fmla="*/ 944104 h 944104"/>
                <a:gd name="connsiteX1" fmla="*/ 1806121 w 2075217"/>
                <a:gd name="connsiteY1" fmla="*/ 822891 h 944104"/>
                <a:gd name="connsiteX2" fmla="*/ 1594921 w 2075217"/>
                <a:gd name="connsiteY2" fmla="*/ 742056 h 944104"/>
                <a:gd name="connsiteX3" fmla="*/ 1368678 w 2075217"/>
                <a:gd name="connsiteY3" fmla="*/ 668173 h 944104"/>
                <a:gd name="connsiteX4" fmla="*/ 1202138 w 2075217"/>
                <a:gd name="connsiteY4" fmla="*/ 602186 h 944104"/>
                <a:gd name="connsiteX5" fmla="*/ 843919 w 2075217"/>
                <a:gd name="connsiteY5" fmla="*/ 467068 h 944104"/>
                <a:gd name="connsiteX6" fmla="*/ 617676 w 2075217"/>
                <a:gd name="connsiteY6" fmla="*/ 375942 h 944104"/>
                <a:gd name="connsiteX7" fmla="*/ 322303 w 2075217"/>
                <a:gd name="connsiteY7" fmla="*/ 221971 h 944104"/>
                <a:gd name="connsiteX8" fmla="*/ 146532 w 2075217"/>
                <a:gd name="connsiteY8" fmla="*/ 151222 h 944104"/>
                <a:gd name="connsiteX9" fmla="*/ 82950 w 2075217"/>
                <a:gd name="connsiteY9" fmla="*/ 123236 h 944104"/>
                <a:gd name="connsiteX10" fmla="*/ 42764 w 2075217"/>
                <a:gd name="connsiteY10" fmla="*/ 88474 h 944104"/>
                <a:gd name="connsiteX11" fmla="*/ 26193 w 2075217"/>
                <a:gd name="connsiteY11" fmla="*/ 28575 h 944104"/>
                <a:gd name="connsiteX12" fmla="*/ 0 w 2075217"/>
                <a:gd name="connsiteY12" fmla="*/ 0 h 944104"/>
                <a:gd name="connsiteX0" fmla="*/ 2075217 w 2075217"/>
                <a:gd name="connsiteY0" fmla="*/ 944104 h 944104"/>
                <a:gd name="connsiteX1" fmla="*/ 1806121 w 2075217"/>
                <a:gd name="connsiteY1" fmla="*/ 822891 h 944104"/>
                <a:gd name="connsiteX2" fmla="*/ 1594921 w 2075217"/>
                <a:gd name="connsiteY2" fmla="*/ 742056 h 944104"/>
                <a:gd name="connsiteX3" fmla="*/ 1372488 w 2075217"/>
                <a:gd name="connsiteY3" fmla="*/ 645313 h 944104"/>
                <a:gd name="connsiteX4" fmla="*/ 1202138 w 2075217"/>
                <a:gd name="connsiteY4" fmla="*/ 602186 h 944104"/>
                <a:gd name="connsiteX5" fmla="*/ 843919 w 2075217"/>
                <a:gd name="connsiteY5" fmla="*/ 467068 h 944104"/>
                <a:gd name="connsiteX6" fmla="*/ 617676 w 2075217"/>
                <a:gd name="connsiteY6" fmla="*/ 375942 h 944104"/>
                <a:gd name="connsiteX7" fmla="*/ 322303 w 2075217"/>
                <a:gd name="connsiteY7" fmla="*/ 221971 h 944104"/>
                <a:gd name="connsiteX8" fmla="*/ 146532 w 2075217"/>
                <a:gd name="connsiteY8" fmla="*/ 151222 h 944104"/>
                <a:gd name="connsiteX9" fmla="*/ 82950 w 2075217"/>
                <a:gd name="connsiteY9" fmla="*/ 123236 h 944104"/>
                <a:gd name="connsiteX10" fmla="*/ 42764 w 2075217"/>
                <a:gd name="connsiteY10" fmla="*/ 88474 h 944104"/>
                <a:gd name="connsiteX11" fmla="*/ 26193 w 2075217"/>
                <a:gd name="connsiteY11" fmla="*/ 28575 h 944104"/>
                <a:gd name="connsiteX12" fmla="*/ 0 w 2075217"/>
                <a:gd name="connsiteY12" fmla="*/ 0 h 944104"/>
                <a:gd name="connsiteX0" fmla="*/ 2075217 w 2075217"/>
                <a:gd name="connsiteY0" fmla="*/ 944104 h 944104"/>
                <a:gd name="connsiteX1" fmla="*/ 1806121 w 2075217"/>
                <a:gd name="connsiteY1" fmla="*/ 822891 h 944104"/>
                <a:gd name="connsiteX2" fmla="*/ 1594921 w 2075217"/>
                <a:gd name="connsiteY2" fmla="*/ 742056 h 944104"/>
                <a:gd name="connsiteX3" fmla="*/ 1372488 w 2075217"/>
                <a:gd name="connsiteY3" fmla="*/ 645313 h 944104"/>
                <a:gd name="connsiteX4" fmla="*/ 1202138 w 2075217"/>
                <a:gd name="connsiteY4" fmla="*/ 594566 h 944104"/>
                <a:gd name="connsiteX5" fmla="*/ 843919 w 2075217"/>
                <a:gd name="connsiteY5" fmla="*/ 467068 h 944104"/>
                <a:gd name="connsiteX6" fmla="*/ 617676 w 2075217"/>
                <a:gd name="connsiteY6" fmla="*/ 375942 h 944104"/>
                <a:gd name="connsiteX7" fmla="*/ 322303 w 2075217"/>
                <a:gd name="connsiteY7" fmla="*/ 221971 h 944104"/>
                <a:gd name="connsiteX8" fmla="*/ 146532 w 2075217"/>
                <a:gd name="connsiteY8" fmla="*/ 151222 h 944104"/>
                <a:gd name="connsiteX9" fmla="*/ 82950 w 2075217"/>
                <a:gd name="connsiteY9" fmla="*/ 123236 h 944104"/>
                <a:gd name="connsiteX10" fmla="*/ 42764 w 2075217"/>
                <a:gd name="connsiteY10" fmla="*/ 88474 h 944104"/>
                <a:gd name="connsiteX11" fmla="*/ 26193 w 2075217"/>
                <a:gd name="connsiteY11" fmla="*/ 28575 h 944104"/>
                <a:gd name="connsiteX12" fmla="*/ 0 w 2075217"/>
                <a:gd name="connsiteY12" fmla="*/ 0 h 944104"/>
                <a:gd name="connsiteX0" fmla="*/ 2075217 w 2075217"/>
                <a:gd name="connsiteY0" fmla="*/ 944104 h 944104"/>
                <a:gd name="connsiteX1" fmla="*/ 1806121 w 2075217"/>
                <a:gd name="connsiteY1" fmla="*/ 822891 h 944104"/>
                <a:gd name="connsiteX2" fmla="*/ 1594921 w 2075217"/>
                <a:gd name="connsiteY2" fmla="*/ 742056 h 944104"/>
                <a:gd name="connsiteX3" fmla="*/ 1372488 w 2075217"/>
                <a:gd name="connsiteY3" fmla="*/ 652933 h 944104"/>
                <a:gd name="connsiteX4" fmla="*/ 1202138 w 2075217"/>
                <a:gd name="connsiteY4" fmla="*/ 594566 h 944104"/>
                <a:gd name="connsiteX5" fmla="*/ 843919 w 2075217"/>
                <a:gd name="connsiteY5" fmla="*/ 467068 h 944104"/>
                <a:gd name="connsiteX6" fmla="*/ 617676 w 2075217"/>
                <a:gd name="connsiteY6" fmla="*/ 375942 h 944104"/>
                <a:gd name="connsiteX7" fmla="*/ 322303 w 2075217"/>
                <a:gd name="connsiteY7" fmla="*/ 221971 h 944104"/>
                <a:gd name="connsiteX8" fmla="*/ 146532 w 2075217"/>
                <a:gd name="connsiteY8" fmla="*/ 151222 h 944104"/>
                <a:gd name="connsiteX9" fmla="*/ 82950 w 2075217"/>
                <a:gd name="connsiteY9" fmla="*/ 123236 h 944104"/>
                <a:gd name="connsiteX10" fmla="*/ 42764 w 2075217"/>
                <a:gd name="connsiteY10" fmla="*/ 88474 h 944104"/>
                <a:gd name="connsiteX11" fmla="*/ 26193 w 2075217"/>
                <a:gd name="connsiteY11" fmla="*/ 28575 h 944104"/>
                <a:gd name="connsiteX12" fmla="*/ 0 w 2075217"/>
                <a:gd name="connsiteY12" fmla="*/ 0 h 944104"/>
                <a:gd name="connsiteX0" fmla="*/ 2075217 w 2075217"/>
                <a:gd name="connsiteY0" fmla="*/ 944104 h 944104"/>
                <a:gd name="connsiteX1" fmla="*/ 1806121 w 2075217"/>
                <a:gd name="connsiteY1" fmla="*/ 822891 h 944104"/>
                <a:gd name="connsiteX2" fmla="*/ 1594921 w 2075217"/>
                <a:gd name="connsiteY2" fmla="*/ 742056 h 944104"/>
                <a:gd name="connsiteX3" fmla="*/ 1368678 w 2075217"/>
                <a:gd name="connsiteY3" fmla="*/ 660553 h 944104"/>
                <a:gd name="connsiteX4" fmla="*/ 1202138 w 2075217"/>
                <a:gd name="connsiteY4" fmla="*/ 594566 h 944104"/>
                <a:gd name="connsiteX5" fmla="*/ 843919 w 2075217"/>
                <a:gd name="connsiteY5" fmla="*/ 467068 h 944104"/>
                <a:gd name="connsiteX6" fmla="*/ 617676 w 2075217"/>
                <a:gd name="connsiteY6" fmla="*/ 375942 h 944104"/>
                <a:gd name="connsiteX7" fmla="*/ 322303 w 2075217"/>
                <a:gd name="connsiteY7" fmla="*/ 221971 h 944104"/>
                <a:gd name="connsiteX8" fmla="*/ 146532 w 2075217"/>
                <a:gd name="connsiteY8" fmla="*/ 151222 h 944104"/>
                <a:gd name="connsiteX9" fmla="*/ 82950 w 2075217"/>
                <a:gd name="connsiteY9" fmla="*/ 123236 h 944104"/>
                <a:gd name="connsiteX10" fmla="*/ 42764 w 2075217"/>
                <a:gd name="connsiteY10" fmla="*/ 88474 h 944104"/>
                <a:gd name="connsiteX11" fmla="*/ 26193 w 2075217"/>
                <a:gd name="connsiteY11" fmla="*/ 28575 h 944104"/>
                <a:gd name="connsiteX12" fmla="*/ 0 w 2075217"/>
                <a:gd name="connsiteY12" fmla="*/ 0 h 944104"/>
                <a:gd name="connsiteX0" fmla="*/ 2075217 w 2075217"/>
                <a:gd name="connsiteY0" fmla="*/ 944104 h 944104"/>
                <a:gd name="connsiteX1" fmla="*/ 1802311 w 2075217"/>
                <a:gd name="connsiteY1" fmla="*/ 822891 h 944104"/>
                <a:gd name="connsiteX2" fmla="*/ 1594921 w 2075217"/>
                <a:gd name="connsiteY2" fmla="*/ 742056 h 944104"/>
                <a:gd name="connsiteX3" fmla="*/ 1368678 w 2075217"/>
                <a:gd name="connsiteY3" fmla="*/ 660553 h 944104"/>
                <a:gd name="connsiteX4" fmla="*/ 1202138 w 2075217"/>
                <a:gd name="connsiteY4" fmla="*/ 594566 h 944104"/>
                <a:gd name="connsiteX5" fmla="*/ 843919 w 2075217"/>
                <a:gd name="connsiteY5" fmla="*/ 467068 h 944104"/>
                <a:gd name="connsiteX6" fmla="*/ 617676 w 2075217"/>
                <a:gd name="connsiteY6" fmla="*/ 375942 h 944104"/>
                <a:gd name="connsiteX7" fmla="*/ 322303 w 2075217"/>
                <a:gd name="connsiteY7" fmla="*/ 221971 h 944104"/>
                <a:gd name="connsiteX8" fmla="*/ 146532 w 2075217"/>
                <a:gd name="connsiteY8" fmla="*/ 151222 h 944104"/>
                <a:gd name="connsiteX9" fmla="*/ 82950 w 2075217"/>
                <a:gd name="connsiteY9" fmla="*/ 123236 h 944104"/>
                <a:gd name="connsiteX10" fmla="*/ 42764 w 2075217"/>
                <a:gd name="connsiteY10" fmla="*/ 88474 h 944104"/>
                <a:gd name="connsiteX11" fmla="*/ 26193 w 2075217"/>
                <a:gd name="connsiteY11" fmla="*/ 28575 h 944104"/>
                <a:gd name="connsiteX12" fmla="*/ 0 w 2075217"/>
                <a:gd name="connsiteY12" fmla="*/ 0 h 944104"/>
                <a:gd name="connsiteX0" fmla="*/ 2075217 w 2075217"/>
                <a:gd name="connsiteY0" fmla="*/ 944104 h 944104"/>
                <a:gd name="connsiteX1" fmla="*/ 1802311 w 2075217"/>
                <a:gd name="connsiteY1" fmla="*/ 822891 h 944104"/>
                <a:gd name="connsiteX2" fmla="*/ 1591111 w 2075217"/>
                <a:gd name="connsiteY2" fmla="*/ 745866 h 944104"/>
                <a:gd name="connsiteX3" fmla="*/ 1368678 w 2075217"/>
                <a:gd name="connsiteY3" fmla="*/ 660553 h 944104"/>
                <a:gd name="connsiteX4" fmla="*/ 1202138 w 2075217"/>
                <a:gd name="connsiteY4" fmla="*/ 594566 h 944104"/>
                <a:gd name="connsiteX5" fmla="*/ 843919 w 2075217"/>
                <a:gd name="connsiteY5" fmla="*/ 467068 h 944104"/>
                <a:gd name="connsiteX6" fmla="*/ 617676 w 2075217"/>
                <a:gd name="connsiteY6" fmla="*/ 375942 h 944104"/>
                <a:gd name="connsiteX7" fmla="*/ 322303 w 2075217"/>
                <a:gd name="connsiteY7" fmla="*/ 221971 h 944104"/>
                <a:gd name="connsiteX8" fmla="*/ 146532 w 2075217"/>
                <a:gd name="connsiteY8" fmla="*/ 151222 h 944104"/>
                <a:gd name="connsiteX9" fmla="*/ 82950 w 2075217"/>
                <a:gd name="connsiteY9" fmla="*/ 123236 h 944104"/>
                <a:gd name="connsiteX10" fmla="*/ 42764 w 2075217"/>
                <a:gd name="connsiteY10" fmla="*/ 88474 h 944104"/>
                <a:gd name="connsiteX11" fmla="*/ 26193 w 2075217"/>
                <a:gd name="connsiteY11" fmla="*/ 28575 h 944104"/>
                <a:gd name="connsiteX12" fmla="*/ 0 w 2075217"/>
                <a:gd name="connsiteY12" fmla="*/ 0 h 944104"/>
                <a:gd name="connsiteX0" fmla="*/ 2075217 w 2075217"/>
                <a:gd name="connsiteY0" fmla="*/ 944104 h 944104"/>
                <a:gd name="connsiteX1" fmla="*/ 1802311 w 2075217"/>
                <a:gd name="connsiteY1" fmla="*/ 826701 h 944104"/>
                <a:gd name="connsiteX2" fmla="*/ 1591111 w 2075217"/>
                <a:gd name="connsiteY2" fmla="*/ 745866 h 944104"/>
                <a:gd name="connsiteX3" fmla="*/ 1368678 w 2075217"/>
                <a:gd name="connsiteY3" fmla="*/ 660553 h 944104"/>
                <a:gd name="connsiteX4" fmla="*/ 1202138 w 2075217"/>
                <a:gd name="connsiteY4" fmla="*/ 594566 h 944104"/>
                <a:gd name="connsiteX5" fmla="*/ 843919 w 2075217"/>
                <a:gd name="connsiteY5" fmla="*/ 467068 h 944104"/>
                <a:gd name="connsiteX6" fmla="*/ 617676 w 2075217"/>
                <a:gd name="connsiteY6" fmla="*/ 375942 h 944104"/>
                <a:gd name="connsiteX7" fmla="*/ 322303 w 2075217"/>
                <a:gd name="connsiteY7" fmla="*/ 221971 h 944104"/>
                <a:gd name="connsiteX8" fmla="*/ 146532 w 2075217"/>
                <a:gd name="connsiteY8" fmla="*/ 151222 h 944104"/>
                <a:gd name="connsiteX9" fmla="*/ 82950 w 2075217"/>
                <a:gd name="connsiteY9" fmla="*/ 123236 h 944104"/>
                <a:gd name="connsiteX10" fmla="*/ 42764 w 2075217"/>
                <a:gd name="connsiteY10" fmla="*/ 88474 h 944104"/>
                <a:gd name="connsiteX11" fmla="*/ 26193 w 2075217"/>
                <a:gd name="connsiteY11" fmla="*/ 28575 h 944104"/>
                <a:gd name="connsiteX12" fmla="*/ 0 w 2075217"/>
                <a:gd name="connsiteY12" fmla="*/ 0 h 944104"/>
                <a:gd name="connsiteX0" fmla="*/ 2075217 w 2075217"/>
                <a:gd name="connsiteY0" fmla="*/ 944104 h 944104"/>
                <a:gd name="connsiteX1" fmla="*/ 1798501 w 2075217"/>
                <a:gd name="connsiteY1" fmla="*/ 830511 h 944104"/>
                <a:gd name="connsiteX2" fmla="*/ 1591111 w 2075217"/>
                <a:gd name="connsiteY2" fmla="*/ 745866 h 944104"/>
                <a:gd name="connsiteX3" fmla="*/ 1368678 w 2075217"/>
                <a:gd name="connsiteY3" fmla="*/ 660553 h 944104"/>
                <a:gd name="connsiteX4" fmla="*/ 1202138 w 2075217"/>
                <a:gd name="connsiteY4" fmla="*/ 594566 h 944104"/>
                <a:gd name="connsiteX5" fmla="*/ 843919 w 2075217"/>
                <a:gd name="connsiteY5" fmla="*/ 467068 h 944104"/>
                <a:gd name="connsiteX6" fmla="*/ 617676 w 2075217"/>
                <a:gd name="connsiteY6" fmla="*/ 375942 h 944104"/>
                <a:gd name="connsiteX7" fmla="*/ 322303 w 2075217"/>
                <a:gd name="connsiteY7" fmla="*/ 221971 h 944104"/>
                <a:gd name="connsiteX8" fmla="*/ 146532 w 2075217"/>
                <a:gd name="connsiteY8" fmla="*/ 151222 h 944104"/>
                <a:gd name="connsiteX9" fmla="*/ 82950 w 2075217"/>
                <a:gd name="connsiteY9" fmla="*/ 123236 h 944104"/>
                <a:gd name="connsiteX10" fmla="*/ 42764 w 2075217"/>
                <a:gd name="connsiteY10" fmla="*/ 88474 h 944104"/>
                <a:gd name="connsiteX11" fmla="*/ 26193 w 2075217"/>
                <a:gd name="connsiteY11" fmla="*/ 28575 h 944104"/>
                <a:gd name="connsiteX12" fmla="*/ 0 w 2075217"/>
                <a:gd name="connsiteY12" fmla="*/ 0 h 944104"/>
                <a:gd name="connsiteX0" fmla="*/ 2075217 w 2075217"/>
                <a:gd name="connsiteY0" fmla="*/ 944104 h 944104"/>
                <a:gd name="connsiteX1" fmla="*/ 1798501 w 2075217"/>
                <a:gd name="connsiteY1" fmla="*/ 830511 h 944104"/>
                <a:gd name="connsiteX2" fmla="*/ 1606351 w 2075217"/>
                <a:gd name="connsiteY2" fmla="*/ 757296 h 944104"/>
                <a:gd name="connsiteX3" fmla="*/ 1368678 w 2075217"/>
                <a:gd name="connsiteY3" fmla="*/ 660553 h 944104"/>
                <a:gd name="connsiteX4" fmla="*/ 1202138 w 2075217"/>
                <a:gd name="connsiteY4" fmla="*/ 594566 h 944104"/>
                <a:gd name="connsiteX5" fmla="*/ 843919 w 2075217"/>
                <a:gd name="connsiteY5" fmla="*/ 467068 h 944104"/>
                <a:gd name="connsiteX6" fmla="*/ 617676 w 2075217"/>
                <a:gd name="connsiteY6" fmla="*/ 375942 h 944104"/>
                <a:gd name="connsiteX7" fmla="*/ 322303 w 2075217"/>
                <a:gd name="connsiteY7" fmla="*/ 221971 h 944104"/>
                <a:gd name="connsiteX8" fmla="*/ 146532 w 2075217"/>
                <a:gd name="connsiteY8" fmla="*/ 151222 h 944104"/>
                <a:gd name="connsiteX9" fmla="*/ 82950 w 2075217"/>
                <a:gd name="connsiteY9" fmla="*/ 123236 h 944104"/>
                <a:gd name="connsiteX10" fmla="*/ 42764 w 2075217"/>
                <a:gd name="connsiteY10" fmla="*/ 88474 h 944104"/>
                <a:gd name="connsiteX11" fmla="*/ 26193 w 2075217"/>
                <a:gd name="connsiteY11" fmla="*/ 28575 h 944104"/>
                <a:gd name="connsiteX12" fmla="*/ 0 w 2075217"/>
                <a:gd name="connsiteY12" fmla="*/ 0 h 944104"/>
                <a:gd name="connsiteX0" fmla="*/ 2075217 w 2075217"/>
                <a:gd name="connsiteY0" fmla="*/ 944104 h 944104"/>
                <a:gd name="connsiteX1" fmla="*/ 1798501 w 2075217"/>
                <a:gd name="connsiteY1" fmla="*/ 830511 h 944104"/>
                <a:gd name="connsiteX2" fmla="*/ 1606351 w 2075217"/>
                <a:gd name="connsiteY2" fmla="*/ 757296 h 944104"/>
                <a:gd name="connsiteX3" fmla="*/ 1368678 w 2075217"/>
                <a:gd name="connsiteY3" fmla="*/ 660553 h 944104"/>
                <a:gd name="connsiteX4" fmla="*/ 1194518 w 2075217"/>
                <a:gd name="connsiteY4" fmla="*/ 598376 h 944104"/>
                <a:gd name="connsiteX5" fmla="*/ 843919 w 2075217"/>
                <a:gd name="connsiteY5" fmla="*/ 467068 h 944104"/>
                <a:gd name="connsiteX6" fmla="*/ 617676 w 2075217"/>
                <a:gd name="connsiteY6" fmla="*/ 375942 h 944104"/>
                <a:gd name="connsiteX7" fmla="*/ 322303 w 2075217"/>
                <a:gd name="connsiteY7" fmla="*/ 221971 h 944104"/>
                <a:gd name="connsiteX8" fmla="*/ 146532 w 2075217"/>
                <a:gd name="connsiteY8" fmla="*/ 151222 h 944104"/>
                <a:gd name="connsiteX9" fmla="*/ 82950 w 2075217"/>
                <a:gd name="connsiteY9" fmla="*/ 123236 h 944104"/>
                <a:gd name="connsiteX10" fmla="*/ 42764 w 2075217"/>
                <a:gd name="connsiteY10" fmla="*/ 88474 h 944104"/>
                <a:gd name="connsiteX11" fmla="*/ 26193 w 2075217"/>
                <a:gd name="connsiteY11" fmla="*/ 28575 h 944104"/>
                <a:gd name="connsiteX12" fmla="*/ 0 w 2075217"/>
                <a:gd name="connsiteY12" fmla="*/ 0 h 944104"/>
                <a:gd name="connsiteX0" fmla="*/ 2075217 w 2075217"/>
                <a:gd name="connsiteY0" fmla="*/ 944104 h 944104"/>
                <a:gd name="connsiteX1" fmla="*/ 1798501 w 2075217"/>
                <a:gd name="connsiteY1" fmla="*/ 830511 h 944104"/>
                <a:gd name="connsiteX2" fmla="*/ 1606351 w 2075217"/>
                <a:gd name="connsiteY2" fmla="*/ 757296 h 944104"/>
                <a:gd name="connsiteX3" fmla="*/ 1364868 w 2075217"/>
                <a:gd name="connsiteY3" fmla="*/ 664363 h 944104"/>
                <a:gd name="connsiteX4" fmla="*/ 1194518 w 2075217"/>
                <a:gd name="connsiteY4" fmla="*/ 598376 h 944104"/>
                <a:gd name="connsiteX5" fmla="*/ 843919 w 2075217"/>
                <a:gd name="connsiteY5" fmla="*/ 467068 h 944104"/>
                <a:gd name="connsiteX6" fmla="*/ 617676 w 2075217"/>
                <a:gd name="connsiteY6" fmla="*/ 375942 h 944104"/>
                <a:gd name="connsiteX7" fmla="*/ 322303 w 2075217"/>
                <a:gd name="connsiteY7" fmla="*/ 221971 h 944104"/>
                <a:gd name="connsiteX8" fmla="*/ 146532 w 2075217"/>
                <a:gd name="connsiteY8" fmla="*/ 151222 h 944104"/>
                <a:gd name="connsiteX9" fmla="*/ 82950 w 2075217"/>
                <a:gd name="connsiteY9" fmla="*/ 123236 h 944104"/>
                <a:gd name="connsiteX10" fmla="*/ 42764 w 2075217"/>
                <a:gd name="connsiteY10" fmla="*/ 88474 h 944104"/>
                <a:gd name="connsiteX11" fmla="*/ 26193 w 2075217"/>
                <a:gd name="connsiteY11" fmla="*/ 28575 h 944104"/>
                <a:gd name="connsiteX12" fmla="*/ 0 w 2075217"/>
                <a:gd name="connsiteY12" fmla="*/ 0 h 944104"/>
                <a:gd name="connsiteX0" fmla="*/ 2075217 w 2075217"/>
                <a:gd name="connsiteY0" fmla="*/ 944104 h 944104"/>
                <a:gd name="connsiteX1" fmla="*/ 1813741 w 2075217"/>
                <a:gd name="connsiteY1" fmla="*/ 838131 h 944104"/>
                <a:gd name="connsiteX2" fmla="*/ 1606351 w 2075217"/>
                <a:gd name="connsiteY2" fmla="*/ 757296 h 944104"/>
                <a:gd name="connsiteX3" fmla="*/ 1364868 w 2075217"/>
                <a:gd name="connsiteY3" fmla="*/ 664363 h 944104"/>
                <a:gd name="connsiteX4" fmla="*/ 1194518 w 2075217"/>
                <a:gd name="connsiteY4" fmla="*/ 598376 h 944104"/>
                <a:gd name="connsiteX5" fmla="*/ 843919 w 2075217"/>
                <a:gd name="connsiteY5" fmla="*/ 467068 h 944104"/>
                <a:gd name="connsiteX6" fmla="*/ 617676 w 2075217"/>
                <a:gd name="connsiteY6" fmla="*/ 375942 h 944104"/>
                <a:gd name="connsiteX7" fmla="*/ 322303 w 2075217"/>
                <a:gd name="connsiteY7" fmla="*/ 221971 h 944104"/>
                <a:gd name="connsiteX8" fmla="*/ 146532 w 2075217"/>
                <a:gd name="connsiteY8" fmla="*/ 151222 h 944104"/>
                <a:gd name="connsiteX9" fmla="*/ 82950 w 2075217"/>
                <a:gd name="connsiteY9" fmla="*/ 123236 h 944104"/>
                <a:gd name="connsiteX10" fmla="*/ 42764 w 2075217"/>
                <a:gd name="connsiteY10" fmla="*/ 88474 h 944104"/>
                <a:gd name="connsiteX11" fmla="*/ 26193 w 2075217"/>
                <a:gd name="connsiteY11" fmla="*/ 28575 h 944104"/>
                <a:gd name="connsiteX12" fmla="*/ 0 w 2075217"/>
                <a:gd name="connsiteY12" fmla="*/ 0 h 94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75217" h="944104">
                  <a:moveTo>
                    <a:pt x="2075217" y="944104"/>
                  </a:moveTo>
                  <a:cubicBezTo>
                    <a:pt x="1989328" y="901160"/>
                    <a:pt x="1899630" y="881075"/>
                    <a:pt x="1813741" y="838131"/>
                  </a:cubicBezTo>
                  <a:cubicBezTo>
                    <a:pt x="1736232" y="799376"/>
                    <a:pt x="1681163" y="786257"/>
                    <a:pt x="1606351" y="757296"/>
                  </a:cubicBezTo>
                  <a:lnTo>
                    <a:pt x="1364868" y="664363"/>
                  </a:lnTo>
                  <a:cubicBezTo>
                    <a:pt x="1296229" y="637876"/>
                    <a:pt x="1252571" y="619102"/>
                    <a:pt x="1194518" y="598376"/>
                  </a:cubicBezTo>
                  <a:lnTo>
                    <a:pt x="843919" y="467068"/>
                  </a:lnTo>
                  <a:cubicBezTo>
                    <a:pt x="746509" y="429361"/>
                    <a:pt x="704612" y="416791"/>
                    <a:pt x="617676" y="375942"/>
                  </a:cubicBezTo>
                  <a:cubicBezTo>
                    <a:pt x="530740" y="335093"/>
                    <a:pt x="400827" y="259424"/>
                    <a:pt x="322303" y="221971"/>
                  </a:cubicBezTo>
                  <a:cubicBezTo>
                    <a:pt x="243779" y="184518"/>
                    <a:pt x="186424" y="167678"/>
                    <a:pt x="146532" y="151222"/>
                  </a:cubicBezTo>
                  <a:cubicBezTo>
                    <a:pt x="106640" y="134766"/>
                    <a:pt x="100245" y="133694"/>
                    <a:pt x="82950" y="123236"/>
                  </a:cubicBezTo>
                  <a:cubicBezTo>
                    <a:pt x="65655" y="112778"/>
                    <a:pt x="52223" y="104251"/>
                    <a:pt x="42764" y="88474"/>
                  </a:cubicBezTo>
                  <a:cubicBezTo>
                    <a:pt x="33305" y="72697"/>
                    <a:pt x="26193" y="28575"/>
                    <a:pt x="26193" y="28575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AD4C564-09C9-4804-89DB-33CB08687266}"/>
                </a:ext>
              </a:extLst>
            </p:cNvPr>
            <p:cNvSpPr txBox="1"/>
            <p:nvPr/>
          </p:nvSpPr>
          <p:spPr>
            <a:xfrm>
              <a:off x="6579757" y="2967800"/>
              <a:ext cx="1162306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4">
                      <a:lumMod val="75000"/>
                    </a:schemeClr>
                  </a:solidFill>
                </a:rPr>
                <a:t>8GeV transport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D499676-630A-433E-8195-A9530900DA74}"/>
                </a:ext>
              </a:extLst>
            </p:cNvPr>
            <p:cNvCxnSpPr>
              <a:cxnSpLocks/>
              <a:stCxn id="31" idx="1"/>
            </p:cNvCxnSpPr>
            <p:nvPr/>
          </p:nvCxnSpPr>
          <p:spPr>
            <a:xfrm flipH="1" flipV="1">
              <a:off x="5258545" y="2879852"/>
              <a:ext cx="1321212" cy="226448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BB3F4A6-8E40-8FF3-4A9F-86AA8B5526D1}"/>
              </a:ext>
            </a:extLst>
          </p:cNvPr>
          <p:cNvGrpSpPr/>
          <p:nvPr/>
        </p:nvGrpSpPr>
        <p:grpSpPr>
          <a:xfrm>
            <a:off x="3408133" y="2266437"/>
            <a:ext cx="1556137" cy="505475"/>
            <a:chOff x="3408133" y="2266437"/>
            <a:chExt cx="1556137" cy="50547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D5C526F-5477-4D5B-A651-69156DC91695}"/>
                </a:ext>
              </a:extLst>
            </p:cNvPr>
            <p:cNvSpPr/>
            <p:nvPr/>
          </p:nvSpPr>
          <p:spPr>
            <a:xfrm>
              <a:off x="4285800" y="2602572"/>
              <a:ext cx="678470" cy="169340"/>
            </a:xfrm>
            <a:custGeom>
              <a:avLst/>
              <a:gdLst>
                <a:gd name="connsiteX0" fmla="*/ 450356 w 695625"/>
                <a:gd name="connsiteY0" fmla="*/ 159678 h 169228"/>
                <a:gd name="connsiteX1" fmla="*/ 567038 w 695625"/>
                <a:gd name="connsiteY1" fmla="*/ 169203 h 169228"/>
                <a:gd name="connsiteX2" fmla="*/ 648000 w 695625"/>
                <a:gd name="connsiteY2" fmla="*/ 162059 h 169228"/>
                <a:gd name="connsiteX3" fmla="*/ 683719 w 695625"/>
                <a:gd name="connsiteY3" fmla="*/ 150153 h 169228"/>
                <a:gd name="connsiteX4" fmla="*/ 695625 w 695625"/>
                <a:gd name="connsiteY4" fmla="*/ 133484 h 169228"/>
                <a:gd name="connsiteX5" fmla="*/ 683719 w 695625"/>
                <a:gd name="connsiteY5" fmla="*/ 100147 h 169228"/>
                <a:gd name="connsiteX6" fmla="*/ 643238 w 695625"/>
                <a:gd name="connsiteY6" fmla="*/ 28709 h 169228"/>
                <a:gd name="connsiteX7" fmla="*/ 607519 w 695625"/>
                <a:gd name="connsiteY7" fmla="*/ 14422 h 169228"/>
                <a:gd name="connsiteX8" fmla="*/ 557513 w 695625"/>
                <a:gd name="connsiteY8" fmla="*/ 2516 h 169228"/>
                <a:gd name="connsiteX9" fmla="*/ 474169 w 695625"/>
                <a:gd name="connsiteY9" fmla="*/ 134 h 169228"/>
                <a:gd name="connsiteX10" fmla="*/ 400350 w 695625"/>
                <a:gd name="connsiteY10" fmla="*/ 4897 h 169228"/>
                <a:gd name="connsiteX11" fmla="*/ 200325 w 695625"/>
                <a:gd name="connsiteY11" fmla="*/ 21566 h 169228"/>
                <a:gd name="connsiteX12" fmla="*/ 112219 w 695625"/>
                <a:gd name="connsiteY12" fmla="*/ 31091 h 169228"/>
                <a:gd name="connsiteX13" fmla="*/ 21731 w 695625"/>
                <a:gd name="connsiteY13" fmla="*/ 50141 h 169228"/>
                <a:gd name="connsiteX14" fmla="*/ 300 w 695625"/>
                <a:gd name="connsiteY14" fmla="*/ 71572 h 169228"/>
                <a:gd name="connsiteX15" fmla="*/ 31256 w 695625"/>
                <a:gd name="connsiteY15" fmla="*/ 107291 h 169228"/>
                <a:gd name="connsiteX16" fmla="*/ 107456 w 695625"/>
                <a:gd name="connsiteY16" fmla="*/ 116816 h 169228"/>
                <a:gd name="connsiteX17" fmla="*/ 212231 w 695625"/>
                <a:gd name="connsiteY17" fmla="*/ 131103 h 169228"/>
                <a:gd name="connsiteX18" fmla="*/ 338438 w 695625"/>
                <a:gd name="connsiteY18" fmla="*/ 147772 h 169228"/>
                <a:gd name="connsiteX19" fmla="*/ 450356 w 695625"/>
                <a:gd name="connsiteY19" fmla="*/ 159678 h 169228"/>
                <a:gd name="connsiteX0" fmla="*/ 450356 w 688981"/>
                <a:gd name="connsiteY0" fmla="*/ 159678 h 169228"/>
                <a:gd name="connsiteX1" fmla="*/ 567038 w 688981"/>
                <a:gd name="connsiteY1" fmla="*/ 169203 h 169228"/>
                <a:gd name="connsiteX2" fmla="*/ 648000 w 688981"/>
                <a:gd name="connsiteY2" fmla="*/ 162059 h 169228"/>
                <a:gd name="connsiteX3" fmla="*/ 683719 w 688981"/>
                <a:gd name="connsiteY3" fmla="*/ 150153 h 169228"/>
                <a:gd name="connsiteX4" fmla="*/ 688482 w 688981"/>
                <a:gd name="connsiteY4" fmla="*/ 133484 h 169228"/>
                <a:gd name="connsiteX5" fmla="*/ 683719 w 688981"/>
                <a:gd name="connsiteY5" fmla="*/ 100147 h 169228"/>
                <a:gd name="connsiteX6" fmla="*/ 643238 w 688981"/>
                <a:gd name="connsiteY6" fmla="*/ 28709 h 169228"/>
                <a:gd name="connsiteX7" fmla="*/ 607519 w 688981"/>
                <a:gd name="connsiteY7" fmla="*/ 14422 h 169228"/>
                <a:gd name="connsiteX8" fmla="*/ 557513 w 688981"/>
                <a:gd name="connsiteY8" fmla="*/ 2516 h 169228"/>
                <a:gd name="connsiteX9" fmla="*/ 474169 w 688981"/>
                <a:gd name="connsiteY9" fmla="*/ 134 h 169228"/>
                <a:gd name="connsiteX10" fmla="*/ 400350 w 688981"/>
                <a:gd name="connsiteY10" fmla="*/ 4897 h 169228"/>
                <a:gd name="connsiteX11" fmla="*/ 200325 w 688981"/>
                <a:gd name="connsiteY11" fmla="*/ 21566 h 169228"/>
                <a:gd name="connsiteX12" fmla="*/ 112219 w 688981"/>
                <a:gd name="connsiteY12" fmla="*/ 31091 h 169228"/>
                <a:gd name="connsiteX13" fmla="*/ 21731 w 688981"/>
                <a:gd name="connsiteY13" fmla="*/ 50141 h 169228"/>
                <a:gd name="connsiteX14" fmla="*/ 300 w 688981"/>
                <a:gd name="connsiteY14" fmla="*/ 71572 h 169228"/>
                <a:gd name="connsiteX15" fmla="*/ 31256 w 688981"/>
                <a:gd name="connsiteY15" fmla="*/ 107291 h 169228"/>
                <a:gd name="connsiteX16" fmla="*/ 107456 w 688981"/>
                <a:gd name="connsiteY16" fmla="*/ 116816 h 169228"/>
                <a:gd name="connsiteX17" fmla="*/ 212231 w 688981"/>
                <a:gd name="connsiteY17" fmla="*/ 131103 h 169228"/>
                <a:gd name="connsiteX18" fmla="*/ 338438 w 688981"/>
                <a:gd name="connsiteY18" fmla="*/ 147772 h 169228"/>
                <a:gd name="connsiteX19" fmla="*/ 450356 w 688981"/>
                <a:gd name="connsiteY19" fmla="*/ 159678 h 169228"/>
                <a:gd name="connsiteX0" fmla="*/ 450356 w 690010"/>
                <a:gd name="connsiteY0" fmla="*/ 159678 h 169226"/>
                <a:gd name="connsiteX1" fmla="*/ 567038 w 690010"/>
                <a:gd name="connsiteY1" fmla="*/ 169203 h 169226"/>
                <a:gd name="connsiteX2" fmla="*/ 648000 w 690010"/>
                <a:gd name="connsiteY2" fmla="*/ 162059 h 169226"/>
                <a:gd name="connsiteX3" fmla="*/ 669431 w 690010"/>
                <a:gd name="connsiteY3" fmla="*/ 152534 h 169226"/>
                <a:gd name="connsiteX4" fmla="*/ 688482 w 690010"/>
                <a:gd name="connsiteY4" fmla="*/ 133484 h 169226"/>
                <a:gd name="connsiteX5" fmla="*/ 683719 w 690010"/>
                <a:gd name="connsiteY5" fmla="*/ 100147 h 169226"/>
                <a:gd name="connsiteX6" fmla="*/ 643238 w 690010"/>
                <a:gd name="connsiteY6" fmla="*/ 28709 h 169226"/>
                <a:gd name="connsiteX7" fmla="*/ 607519 w 690010"/>
                <a:gd name="connsiteY7" fmla="*/ 14422 h 169226"/>
                <a:gd name="connsiteX8" fmla="*/ 557513 w 690010"/>
                <a:gd name="connsiteY8" fmla="*/ 2516 h 169226"/>
                <a:gd name="connsiteX9" fmla="*/ 474169 w 690010"/>
                <a:gd name="connsiteY9" fmla="*/ 134 h 169226"/>
                <a:gd name="connsiteX10" fmla="*/ 400350 w 690010"/>
                <a:gd name="connsiteY10" fmla="*/ 4897 h 169226"/>
                <a:gd name="connsiteX11" fmla="*/ 200325 w 690010"/>
                <a:gd name="connsiteY11" fmla="*/ 21566 h 169226"/>
                <a:gd name="connsiteX12" fmla="*/ 112219 w 690010"/>
                <a:gd name="connsiteY12" fmla="*/ 31091 h 169226"/>
                <a:gd name="connsiteX13" fmla="*/ 21731 w 690010"/>
                <a:gd name="connsiteY13" fmla="*/ 50141 h 169226"/>
                <a:gd name="connsiteX14" fmla="*/ 300 w 690010"/>
                <a:gd name="connsiteY14" fmla="*/ 71572 h 169226"/>
                <a:gd name="connsiteX15" fmla="*/ 31256 w 690010"/>
                <a:gd name="connsiteY15" fmla="*/ 107291 h 169226"/>
                <a:gd name="connsiteX16" fmla="*/ 107456 w 690010"/>
                <a:gd name="connsiteY16" fmla="*/ 116816 h 169226"/>
                <a:gd name="connsiteX17" fmla="*/ 212231 w 690010"/>
                <a:gd name="connsiteY17" fmla="*/ 131103 h 169226"/>
                <a:gd name="connsiteX18" fmla="*/ 338438 w 690010"/>
                <a:gd name="connsiteY18" fmla="*/ 147772 h 169226"/>
                <a:gd name="connsiteX19" fmla="*/ 450356 w 690010"/>
                <a:gd name="connsiteY19" fmla="*/ 159678 h 169226"/>
                <a:gd name="connsiteX0" fmla="*/ 450356 w 690010"/>
                <a:gd name="connsiteY0" fmla="*/ 159678 h 169340"/>
                <a:gd name="connsiteX1" fmla="*/ 567038 w 690010"/>
                <a:gd name="connsiteY1" fmla="*/ 169203 h 169340"/>
                <a:gd name="connsiteX2" fmla="*/ 626569 w 690010"/>
                <a:gd name="connsiteY2" fmla="*/ 164441 h 169340"/>
                <a:gd name="connsiteX3" fmla="*/ 669431 w 690010"/>
                <a:gd name="connsiteY3" fmla="*/ 152534 h 169340"/>
                <a:gd name="connsiteX4" fmla="*/ 688482 w 690010"/>
                <a:gd name="connsiteY4" fmla="*/ 133484 h 169340"/>
                <a:gd name="connsiteX5" fmla="*/ 683719 w 690010"/>
                <a:gd name="connsiteY5" fmla="*/ 100147 h 169340"/>
                <a:gd name="connsiteX6" fmla="*/ 643238 w 690010"/>
                <a:gd name="connsiteY6" fmla="*/ 28709 h 169340"/>
                <a:gd name="connsiteX7" fmla="*/ 607519 w 690010"/>
                <a:gd name="connsiteY7" fmla="*/ 14422 h 169340"/>
                <a:gd name="connsiteX8" fmla="*/ 557513 w 690010"/>
                <a:gd name="connsiteY8" fmla="*/ 2516 h 169340"/>
                <a:gd name="connsiteX9" fmla="*/ 474169 w 690010"/>
                <a:gd name="connsiteY9" fmla="*/ 134 h 169340"/>
                <a:gd name="connsiteX10" fmla="*/ 400350 w 690010"/>
                <a:gd name="connsiteY10" fmla="*/ 4897 h 169340"/>
                <a:gd name="connsiteX11" fmla="*/ 200325 w 690010"/>
                <a:gd name="connsiteY11" fmla="*/ 21566 h 169340"/>
                <a:gd name="connsiteX12" fmla="*/ 112219 w 690010"/>
                <a:gd name="connsiteY12" fmla="*/ 31091 h 169340"/>
                <a:gd name="connsiteX13" fmla="*/ 21731 w 690010"/>
                <a:gd name="connsiteY13" fmla="*/ 50141 h 169340"/>
                <a:gd name="connsiteX14" fmla="*/ 300 w 690010"/>
                <a:gd name="connsiteY14" fmla="*/ 71572 h 169340"/>
                <a:gd name="connsiteX15" fmla="*/ 31256 w 690010"/>
                <a:gd name="connsiteY15" fmla="*/ 107291 h 169340"/>
                <a:gd name="connsiteX16" fmla="*/ 107456 w 690010"/>
                <a:gd name="connsiteY16" fmla="*/ 116816 h 169340"/>
                <a:gd name="connsiteX17" fmla="*/ 212231 w 690010"/>
                <a:gd name="connsiteY17" fmla="*/ 131103 h 169340"/>
                <a:gd name="connsiteX18" fmla="*/ 338438 w 690010"/>
                <a:gd name="connsiteY18" fmla="*/ 147772 h 169340"/>
                <a:gd name="connsiteX19" fmla="*/ 450356 w 690010"/>
                <a:gd name="connsiteY19" fmla="*/ 159678 h 169340"/>
                <a:gd name="connsiteX0" fmla="*/ 450356 w 687320"/>
                <a:gd name="connsiteY0" fmla="*/ 159678 h 169340"/>
                <a:gd name="connsiteX1" fmla="*/ 567038 w 687320"/>
                <a:gd name="connsiteY1" fmla="*/ 169203 h 169340"/>
                <a:gd name="connsiteX2" fmla="*/ 626569 w 687320"/>
                <a:gd name="connsiteY2" fmla="*/ 164441 h 169340"/>
                <a:gd name="connsiteX3" fmla="*/ 669431 w 687320"/>
                <a:gd name="connsiteY3" fmla="*/ 152534 h 169340"/>
                <a:gd name="connsiteX4" fmla="*/ 683720 w 687320"/>
                <a:gd name="connsiteY4" fmla="*/ 133484 h 169340"/>
                <a:gd name="connsiteX5" fmla="*/ 683719 w 687320"/>
                <a:gd name="connsiteY5" fmla="*/ 100147 h 169340"/>
                <a:gd name="connsiteX6" fmla="*/ 643238 w 687320"/>
                <a:gd name="connsiteY6" fmla="*/ 28709 h 169340"/>
                <a:gd name="connsiteX7" fmla="*/ 607519 w 687320"/>
                <a:gd name="connsiteY7" fmla="*/ 14422 h 169340"/>
                <a:gd name="connsiteX8" fmla="*/ 557513 w 687320"/>
                <a:gd name="connsiteY8" fmla="*/ 2516 h 169340"/>
                <a:gd name="connsiteX9" fmla="*/ 474169 w 687320"/>
                <a:gd name="connsiteY9" fmla="*/ 134 h 169340"/>
                <a:gd name="connsiteX10" fmla="*/ 400350 w 687320"/>
                <a:gd name="connsiteY10" fmla="*/ 4897 h 169340"/>
                <a:gd name="connsiteX11" fmla="*/ 200325 w 687320"/>
                <a:gd name="connsiteY11" fmla="*/ 21566 h 169340"/>
                <a:gd name="connsiteX12" fmla="*/ 112219 w 687320"/>
                <a:gd name="connsiteY12" fmla="*/ 31091 h 169340"/>
                <a:gd name="connsiteX13" fmla="*/ 21731 w 687320"/>
                <a:gd name="connsiteY13" fmla="*/ 50141 h 169340"/>
                <a:gd name="connsiteX14" fmla="*/ 300 w 687320"/>
                <a:gd name="connsiteY14" fmla="*/ 71572 h 169340"/>
                <a:gd name="connsiteX15" fmla="*/ 31256 w 687320"/>
                <a:gd name="connsiteY15" fmla="*/ 107291 h 169340"/>
                <a:gd name="connsiteX16" fmla="*/ 107456 w 687320"/>
                <a:gd name="connsiteY16" fmla="*/ 116816 h 169340"/>
                <a:gd name="connsiteX17" fmla="*/ 212231 w 687320"/>
                <a:gd name="connsiteY17" fmla="*/ 131103 h 169340"/>
                <a:gd name="connsiteX18" fmla="*/ 338438 w 687320"/>
                <a:gd name="connsiteY18" fmla="*/ 147772 h 169340"/>
                <a:gd name="connsiteX19" fmla="*/ 450356 w 687320"/>
                <a:gd name="connsiteY19" fmla="*/ 159678 h 169340"/>
                <a:gd name="connsiteX0" fmla="*/ 450356 w 687676"/>
                <a:gd name="connsiteY0" fmla="*/ 159678 h 169340"/>
                <a:gd name="connsiteX1" fmla="*/ 567038 w 687676"/>
                <a:gd name="connsiteY1" fmla="*/ 169203 h 169340"/>
                <a:gd name="connsiteX2" fmla="*/ 626569 w 687676"/>
                <a:gd name="connsiteY2" fmla="*/ 164441 h 169340"/>
                <a:gd name="connsiteX3" fmla="*/ 662287 w 687676"/>
                <a:gd name="connsiteY3" fmla="*/ 152534 h 169340"/>
                <a:gd name="connsiteX4" fmla="*/ 683720 w 687676"/>
                <a:gd name="connsiteY4" fmla="*/ 133484 h 169340"/>
                <a:gd name="connsiteX5" fmla="*/ 683719 w 687676"/>
                <a:gd name="connsiteY5" fmla="*/ 100147 h 169340"/>
                <a:gd name="connsiteX6" fmla="*/ 643238 w 687676"/>
                <a:gd name="connsiteY6" fmla="*/ 28709 h 169340"/>
                <a:gd name="connsiteX7" fmla="*/ 607519 w 687676"/>
                <a:gd name="connsiteY7" fmla="*/ 14422 h 169340"/>
                <a:gd name="connsiteX8" fmla="*/ 557513 w 687676"/>
                <a:gd name="connsiteY8" fmla="*/ 2516 h 169340"/>
                <a:gd name="connsiteX9" fmla="*/ 474169 w 687676"/>
                <a:gd name="connsiteY9" fmla="*/ 134 h 169340"/>
                <a:gd name="connsiteX10" fmla="*/ 400350 w 687676"/>
                <a:gd name="connsiteY10" fmla="*/ 4897 h 169340"/>
                <a:gd name="connsiteX11" fmla="*/ 200325 w 687676"/>
                <a:gd name="connsiteY11" fmla="*/ 21566 h 169340"/>
                <a:gd name="connsiteX12" fmla="*/ 112219 w 687676"/>
                <a:gd name="connsiteY12" fmla="*/ 31091 h 169340"/>
                <a:gd name="connsiteX13" fmla="*/ 21731 w 687676"/>
                <a:gd name="connsiteY13" fmla="*/ 50141 h 169340"/>
                <a:gd name="connsiteX14" fmla="*/ 300 w 687676"/>
                <a:gd name="connsiteY14" fmla="*/ 71572 h 169340"/>
                <a:gd name="connsiteX15" fmla="*/ 31256 w 687676"/>
                <a:gd name="connsiteY15" fmla="*/ 107291 h 169340"/>
                <a:gd name="connsiteX16" fmla="*/ 107456 w 687676"/>
                <a:gd name="connsiteY16" fmla="*/ 116816 h 169340"/>
                <a:gd name="connsiteX17" fmla="*/ 212231 w 687676"/>
                <a:gd name="connsiteY17" fmla="*/ 131103 h 169340"/>
                <a:gd name="connsiteX18" fmla="*/ 338438 w 687676"/>
                <a:gd name="connsiteY18" fmla="*/ 147772 h 169340"/>
                <a:gd name="connsiteX19" fmla="*/ 450356 w 687676"/>
                <a:gd name="connsiteY19" fmla="*/ 159678 h 169340"/>
                <a:gd name="connsiteX0" fmla="*/ 450866 w 688186"/>
                <a:gd name="connsiteY0" fmla="*/ 159678 h 169340"/>
                <a:gd name="connsiteX1" fmla="*/ 567548 w 688186"/>
                <a:gd name="connsiteY1" fmla="*/ 169203 h 169340"/>
                <a:gd name="connsiteX2" fmla="*/ 627079 w 688186"/>
                <a:gd name="connsiteY2" fmla="*/ 164441 h 169340"/>
                <a:gd name="connsiteX3" fmla="*/ 662797 w 688186"/>
                <a:gd name="connsiteY3" fmla="*/ 152534 h 169340"/>
                <a:gd name="connsiteX4" fmla="*/ 684230 w 688186"/>
                <a:gd name="connsiteY4" fmla="*/ 133484 h 169340"/>
                <a:gd name="connsiteX5" fmla="*/ 684229 w 688186"/>
                <a:gd name="connsiteY5" fmla="*/ 100147 h 169340"/>
                <a:gd name="connsiteX6" fmla="*/ 643748 w 688186"/>
                <a:gd name="connsiteY6" fmla="*/ 28709 h 169340"/>
                <a:gd name="connsiteX7" fmla="*/ 608029 w 688186"/>
                <a:gd name="connsiteY7" fmla="*/ 14422 h 169340"/>
                <a:gd name="connsiteX8" fmla="*/ 558023 w 688186"/>
                <a:gd name="connsiteY8" fmla="*/ 2516 h 169340"/>
                <a:gd name="connsiteX9" fmla="*/ 474679 w 688186"/>
                <a:gd name="connsiteY9" fmla="*/ 134 h 169340"/>
                <a:gd name="connsiteX10" fmla="*/ 400860 w 688186"/>
                <a:gd name="connsiteY10" fmla="*/ 4897 h 169340"/>
                <a:gd name="connsiteX11" fmla="*/ 200835 w 688186"/>
                <a:gd name="connsiteY11" fmla="*/ 21566 h 169340"/>
                <a:gd name="connsiteX12" fmla="*/ 112729 w 688186"/>
                <a:gd name="connsiteY12" fmla="*/ 31091 h 169340"/>
                <a:gd name="connsiteX13" fmla="*/ 22241 w 688186"/>
                <a:gd name="connsiteY13" fmla="*/ 50141 h 169340"/>
                <a:gd name="connsiteX14" fmla="*/ 810 w 688186"/>
                <a:gd name="connsiteY14" fmla="*/ 71572 h 169340"/>
                <a:gd name="connsiteX15" fmla="*/ 41291 w 688186"/>
                <a:gd name="connsiteY15" fmla="*/ 102529 h 169340"/>
                <a:gd name="connsiteX16" fmla="*/ 107966 w 688186"/>
                <a:gd name="connsiteY16" fmla="*/ 116816 h 169340"/>
                <a:gd name="connsiteX17" fmla="*/ 212741 w 688186"/>
                <a:gd name="connsiteY17" fmla="*/ 131103 h 169340"/>
                <a:gd name="connsiteX18" fmla="*/ 338948 w 688186"/>
                <a:gd name="connsiteY18" fmla="*/ 147772 h 169340"/>
                <a:gd name="connsiteX19" fmla="*/ 450866 w 688186"/>
                <a:gd name="connsiteY19" fmla="*/ 159678 h 169340"/>
                <a:gd name="connsiteX0" fmla="*/ 450866 w 688353"/>
                <a:gd name="connsiteY0" fmla="*/ 159678 h 169340"/>
                <a:gd name="connsiteX1" fmla="*/ 567548 w 688353"/>
                <a:gd name="connsiteY1" fmla="*/ 169203 h 169340"/>
                <a:gd name="connsiteX2" fmla="*/ 627079 w 688353"/>
                <a:gd name="connsiteY2" fmla="*/ 164441 h 169340"/>
                <a:gd name="connsiteX3" fmla="*/ 662797 w 688353"/>
                <a:gd name="connsiteY3" fmla="*/ 152534 h 169340"/>
                <a:gd name="connsiteX4" fmla="*/ 684230 w 688353"/>
                <a:gd name="connsiteY4" fmla="*/ 133484 h 169340"/>
                <a:gd name="connsiteX5" fmla="*/ 684229 w 688353"/>
                <a:gd name="connsiteY5" fmla="*/ 100147 h 169340"/>
                <a:gd name="connsiteX6" fmla="*/ 641367 w 688353"/>
                <a:gd name="connsiteY6" fmla="*/ 33471 h 169340"/>
                <a:gd name="connsiteX7" fmla="*/ 608029 w 688353"/>
                <a:gd name="connsiteY7" fmla="*/ 14422 h 169340"/>
                <a:gd name="connsiteX8" fmla="*/ 558023 w 688353"/>
                <a:gd name="connsiteY8" fmla="*/ 2516 h 169340"/>
                <a:gd name="connsiteX9" fmla="*/ 474679 w 688353"/>
                <a:gd name="connsiteY9" fmla="*/ 134 h 169340"/>
                <a:gd name="connsiteX10" fmla="*/ 400860 w 688353"/>
                <a:gd name="connsiteY10" fmla="*/ 4897 h 169340"/>
                <a:gd name="connsiteX11" fmla="*/ 200835 w 688353"/>
                <a:gd name="connsiteY11" fmla="*/ 21566 h 169340"/>
                <a:gd name="connsiteX12" fmla="*/ 112729 w 688353"/>
                <a:gd name="connsiteY12" fmla="*/ 31091 h 169340"/>
                <a:gd name="connsiteX13" fmla="*/ 22241 w 688353"/>
                <a:gd name="connsiteY13" fmla="*/ 50141 h 169340"/>
                <a:gd name="connsiteX14" fmla="*/ 810 w 688353"/>
                <a:gd name="connsiteY14" fmla="*/ 71572 h 169340"/>
                <a:gd name="connsiteX15" fmla="*/ 41291 w 688353"/>
                <a:gd name="connsiteY15" fmla="*/ 102529 h 169340"/>
                <a:gd name="connsiteX16" fmla="*/ 107966 w 688353"/>
                <a:gd name="connsiteY16" fmla="*/ 116816 h 169340"/>
                <a:gd name="connsiteX17" fmla="*/ 212741 w 688353"/>
                <a:gd name="connsiteY17" fmla="*/ 131103 h 169340"/>
                <a:gd name="connsiteX18" fmla="*/ 338948 w 688353"/>
                <a:gd name="connsiteY18" fmla="*/ 147772 h 169340"/>
                <a:gd name="connsiteX19" fmla="*/ 450866 w 688353"/>
                <a:gd name="connsiteY19" fmla="*/ 159678 h 169340"/>
                <a:gd name="connsiteX0" fmla="*/ 440983 w 678470"/>
                <a:gd name="connsiteY0" fmla="*/ 159678 h 169340"/>
                <a:gd name="connsiteX1" fmla="*/ 557665 w 678470"/>
                <a:gd name="connsiteY1" fmla="*/ 169203 h 169340"/>
                <a:gd name="connsiteX2" fmla="*/ 617196 w 678470"/>
                <a:gd name="connsiteY2" fmla="*/ 164441 h 169340"/>
                <a:gd name="connsiteX3" fmla="*/ 652914 w 678470"/>
                <a:gd name="connsiteY3" fmla="*/ 152534 h 169340"/>
                <a:gd name="connsiteX4" fmla="*/ 674347 w 678470"/>
                <a:gd name="connsiteY4" fmla="*/ 133484 h 169340"/>
                <a:gd name="connsiteX5" fmla="*/ 674346 w 678470"/>
                <a:gd name="connsiteY5" fmla="*/ 100147 h 169340"/>
                <a:gd name="connsiteX6" fmla="*/ 631484 w 678470"/>
                <a:gd name="connsiteY6" fmla="*/ 33471 h 169340"/>
                <a:gd name="connsiteX7" fmla="*/ 598146 w 678470"/>
                <a:gd name="connsiteY7" fmla="*/ 14422 h 169340"/>
                <a:gd name="connsiteX8" fmla="*/ 548140 w 678470"/>
                <a:gd name="connsiteY8" fmla="*/ 2516 h 169340"/>
                <a:gd name="connsiteX9" fmla="*/ 464796 w 678470"/>
                <a:gd name="connsiteY9" fmla="*/ 134 h 169340"/>
                <a:gd name="connsiteX10" fmla="*/ 390977 w 678470"/>
                <a:gd name="connsiteY10" fmla="*/ 4897 h 169340"/>
                <a:gd name="connsiteX11" fmla="*/ 190952 w 678470"/>
                <a:gd name="connsiteY11" fmla="*/ 21566 h 169340"/>
                <a:gd name="connsiteX12" fmla="*/ 102846 w 678470"/>
                <a:gd name="connsiteY12" fmla="*/ 31091 h 169340"/>
                <a:gd name="connsiteX13" fmla="*/ 12358 w 678470"/>
                <a:gd name="connsiteY13" fmla="*/ 50141 h 169340"/>
                <a:gd name="connsiteX14" fmla="*/ 2834 w 678470"/>
                <a:gd name="connsiteY14" fmla="*/ 78715 h 169340"/>
                <a:gd name="connsiteX15" fmla="*/ 31408 w 678470"/>
                <a:gd name="connsiteY15" fmla="*/ 102529 h 169340"/>
                <a:gd name="connsiteX16" fmla="*/ 98083 w 678470"/>
                <a:gd name="connsiteY16" fmla="*/ 116816 h 169340"/>
                <a:gd name="connsiteX17" fmla="*/ 202858 w 678470"/>
                <a:gd name="connsiteY17" fmla="*/ 131103 h 169340"/>
                <a:gd name="connsiteX18" fmla="*/ 329065 w 678470"/>
                <a:gd name="connsiteY18" fmla="*/ 147772 h 169340"/>
                <a:gd name="connsiteX19" fmla="*/ 440983 w 678470"/>
                <a:gd name="connsiteY19" fmla="*/ 159678 h 169340"/>
                <a:gd name="connsiteX0" fmla="*/ 440983 w 678470"/>
                <a:gd name="connsiteY0" fmla="*/ 159678 h 169340"/>
                <a:gd name="connsiteX1" fmla="*/ 557665 w 678470"/>
                <a:gd name="connsiteY1" fmla="*/ 169203 h 169340"/>
                <a:gd name="connsiteX2" fmla="*/ 617196 w 678470"/>
                <a:gd name="connsiteY2" fmla="*/ 164441 h 169340"/>
                <a:gd name="connsiteX3" fmla="*/ 652914 w 678470"/>
                <a:gd name="connsiteY3" fmla="*/ 152534 h 169340"/>
                <a:gd name="connsiteX4" fmla="*/ 674347 w 678470"/>
                <a:gd name="connsiteY4" fmla="*/ 133484 h 169340"/>
                <a:gd name="connsiteX5" fmla="*/ 674346 w 678470"/>
                <a:gd name="connsiteY5" fmla="*/ 100147 h 169340"/>
                <a:gd name="connsiteX6" fmla="*/ 631484 w 678470"/>
                <a:gd name="connsiteY6" fmla="*/ 33471 h 169340"/>
                <a:gd name="connsiteX7" fmla="*/ 598146 w 678470"/>
                <a:gd name="connsiteY7" fmla="*/ 14422 h 169340"/>
                <a:gd name="connsiteX8" fmla="*/ 548140 w 678470"/>
                <a:gd name="connsiteY8" fmla="*/ 2516 h 169340"/>
                <a:gd name="connsiteX9" fmla="*/ 464796 w 678470"/>
                <a:gd name="connsiteY9" fmla="*/ 134 h 169340"/>
                <a:gd name="connsiteX10" fmla="*/ 390977 w 678470"/>
                <a:gd name="connsiteY10" fmla="*/ 4897 h 169340"/>
                <a:gd name="connsiteX11" fmla="*/ 190952 w 678470"/>
                <a:gd name="connsiteY11" fmla="*/ 21566 h 169340"/>
                <a:gd name="connsiteX12" fmla="*/ 102846 w 678470"/>
                <a:gd name="connsiteY12" fmla="*/ 31091 h 169340"/>
                <a:gd name="connsiteX13" fmla="*/ 12358 w 678470"/>
                <a:gd name="connsiteY13" fmla="*/ 50141 h 169340"/>
                <a:gd name="connsiteX14" fmla="*/ 2834 w 678470"/>
                <a:gd name="connsiteY14" fmla="*/ 78715 h 169340"/>
                <a:gd name="connsiteX15" fmla="*/ 31408 w 678470"/>
                <a:gd name="connsiteY15" fmla="*/ 100148 h 169340"/>
                <a:gd name="connsiteX16" fmla="*/ 98083 w 678470"/>
                <a:gd name="connsiteY16" fmla="*/ 116816 h 169340"/>
                <a:gd name="connsiteX17" fmla="*/ 202858 w 678470"/>
                <a:gd name="connsiteY17" fmla="*/ 131103 h 169340"/>
                <a:gd name="connsiteX18" fmla="*/ 329065 w 678470"/>
                <a:gd name="connsiteY18" fmla="*/ 147772 h 169340"/>
                <a:gd name="connsiteX19" fmla="*/ 440983 w 678470"/>
                <a:gd name="connsiteY19" fmla="*/ 159678 h 16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8470" h="169340">
                  <a:moveTo>
                    <a:pt x="440983" y="159678"/>
                  </a:moveTo>
                  <a:cubicBezTo>
                    <a:pt x="479083" y="163250"/>
                    <a:pt x="528296" y="168409"/>
                    <a:pt x="557665" y="169203"/>
                  </a:cubicBezTo>
                  <a:cubicBezTo>
                    <a:pt x="587034" y="169997"/>
                    <a:pt x="601321" y="167219"/>
                    <a:pt x="617196" y="164441"/>
                  </a:cubicBezTo>
                  <a:cubicBezTo>
                    <a:pt x="633071" y="161663"/>
                    <a:pt x="643389" y="157693"/>
                    <a:pt x="652914" y="152534"/>
                  </a:cubicBezTo>
                  <a:cubicBezTo>
                    <a:pt x="662439" y="147375"/>
                    <a:pt x="670775" y="142215"/>
                    <a:pt x="674347" y="133484"/>
                  </a:cubicBezTo>
                  <a:cubicBezTo>
                    <a:pt x="677919" y="124753"/>
                    <a:pt x="681490" y="116816"/>
                    <a:pt x="674346" y="100147"/>
                  </a:cubicBezTo>
                  <a:cubicBezTo>
                    <a:pt x="667202" y="83478"/>
                    <a:pt x="644184" y="47758"/>
                    <a:pt x="631484" y="33471"/>
                  </a:cubicBezTo>
                  <a:cubicBezTo>
                    <a:pt x="618784" y="19183"/>
                    <a:pt x="612037" y="19581"/>
                    <a:pt x="598146" y="14422"/>
                  </a:cubicBezTo>
                  <a:cubicBezTo>
                    <a:pt x="584255" y="9263"/>
                    <a:pt x="570365" y="4897"/>
                    <a:pt x="548140" y="2516"/>
                  </a:cubicBezTo>
                  <a:cubicBezTo>
                    <a:pt x="525915" y="135"/>
                    <a:pt x="490990" y="-263"/>
                    <a:pt x="464796" y="134"/>
                  </a:cubicBezTo>
                  <a:cubicBezTo>
                    <a:pt x="438602" y="531"/>
                    <a:pt x="390977" y="4897"/>
                    <a:pt x="390977" y="4897"/>
                  </a:cubicBezTo>
                  <a:lnTo>
                    <a:pt x="190952" y="21566"/>
                  </a:lnTo>
                  <a:cubicBezTo>
                    <a:pt x="142930" y="25932"/>
                    <a:pt x="132612" y="26329"/>
                    <a:pt x="102846" y="31091"/>
                  </a:cubicBezTo>
                  <a:cubicBezTo>
                    <a:pt x="73080" y="35853"/>
                    <a:pt x="29027" y="42204"/>
                    <a:pt x="12358" y="50141"/>
                  </a:cubicBezTo>
                  <a:cubicBezTo>
                    <a:pt x="-4311" y="58078"/>
                    <a:pt x="-341" y="70381"/>
                    <a:pt x="2834" y="78715"/>
                  </a:cubicBezTo>
                  <a:cubicBezTo>
                    <a:pt x="6009" y="87049"/>
                    <a:pt x="15533" y="93798"/>
                    <a:pt x="31408" y="100148"/>
                  </a:cubicBezTo>
                  <a:cubicBezTo>
                    <a:pt x="47283" y="106498"/>
                    <a:pt x="69508" y="111657"/>
                    <a:pt x="98083" y="116816"/>
                  </a:cubicBezTo>
                  <a:cubicBezTo>
                    <a:pt x="126658" y="121975"/>
                    <a:pt x="167933" y="126341"/>
                    <a:pt x="202858" y="131103"/>
                  </a:cubicBezTo>
                  <a:lnTo>
                    <a:pt x="329065" y="147772"/>
                  </a:lnTo>
                  <a:cubicBezTo>
                    <a:pt x="367959" y="152534"/>
                    <a:pt x="402883" y="156106"/>
                    <a:pt x="440983" y="159678"/>
                  </a:cubicBezTo>
                  <a:close/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A652F7A-BB63-4972-83B4-236BEF6DBF08}"/>
                </a:ext>
              </a:extLst>
            </p:cNvPr>
            <p:cNvSpPr txBox="1"/>
            <p:nvPr/>
          </p:nvSpPr>
          <p:spPr>
            <a:xfrm>
              <a:off x="3809761" y="2266437"/>
              <a:ext cx="992579" cy="2539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rgbClr val="FF0000"/>
                  </a:solidFill>
                </a:rPr>
                <a:t>Muon Campus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2BE4DD7-5579-40E1-9A9E-1839B998DDDE}"/>
                </a:ext>
              </a:extLst>
            </p:cNvPr>
            <p:cNvSpPr txBox="1"/>
            <p:nvPr/>
          </p:nvSpPr>
          <p:spPr>
            <a:xfrm>
              <a:off x="3408133" y="2498084"/>
              <a:ext cx="886781" cy="24622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accent4">
                      <a:lumMod val="75000"/>
                    </a:schemeClr>
                  </a:solidFill>
                </a:rPr>
                <a:t>Delivery Ring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2ABCBF-536C-4316-82B6-37FBCFF23BFF}"/>
              </a:ext>
            </a:extLst>
          </p:cNvPr>
          <p:cNvSpPr txBox="1"/>
          <p:nvPr/>
        </p:nvSpPr>
        <p:spPr>
          <a:xfrm>
            <a:off x="838039" y="5534590"/>
            <a:ext cx="6342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Muon Campus delivers beams for g-2 until Shutdown-2023</a:t>
            </a:r>
          </a:p>
          <a:p>
            <a:r>
              <a:rPr lang="en-US" sz="2000" dirty="0">
                <a:solidFill>
                  <a:srgbClr val="0070C0"/>
                </a:solidFill>
              </a:rPr>
              <a:t>Mu2e commissioning will follow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CB2664C-F161-9D8A-6D4C-8370922432B7}"/>
              </a:ext>
            </a:extLst>
          </p:cNvPr>
          <p:cNvSpPr/>
          <p:nvPr/>
        </p:nvSpPr>
        <p:spPr>
          <a:xfrm rot="11725725" flipV="1">
            <a:off x="1996188" y="2670443"/>
            <a:ext cx="1019175" cy="293556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Neutrinos</a:t>
            </a:r>
          </a:p>
        </p:txBody>
      </p:sp>
    </p:spTree>
    <p:extLst>
      <p:ext uri="{BB962C8B-B14F-4D97-AF65-F5344CB8AC3E}">
        <p14:creationId xmlns:p14="http://schemas.microsoft.com/office/powerpoint/2010/main" val="24079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Muon to Electron conversion experiment (Mu2e)</a:t>
            </a:r>
          </a:p>
        </p:txBody>
      </p:sp>
      <p:pic>
        <p:nvPicPr>
          <p:cNvPr id="12" name="Content Placeholder 5" descr="mu2e_layout.jpg">
            <a:extLst>
              <a:ext uri="{FF2B5EF4-FFF2-40B4-BE49-F238E27FC236}">
                <a16:creationId xmlns:a16="http://schemas.microsoft.com/office/drawing/2014/main" id="{BFF36BE1-4449-708C-6F20-6657530FF5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4"/>
          <a:stretch/>
        </p:blipFill>
        <p:spPr>
          <a:xfrm>
            <a:off x="226826" y="1443440"/>
            <a:ext cx="7510393" cy="2055872"/>
          </a:xfrm>
          <a:prstGeom prst="rect">
            <a:avLst/>
          </a:prstGeom>
          <a:noFill/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947DE205-E377-21AA-B404-A370897C86F1}"/>
              </a:ext>
            </a:extLst>
          </p:cNvPr>
          <p:cNvSpPr txBox="1"/>
          <p:nvPr/>
        </p:nvSpPr>
        <p:spPr>
          <a:xfrm>
            <a:off x="636588" y="940433"/>
            <a:ext cx="474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3087"/>
                </a:solidFill>
              </a:rPr>
              <a:t>Separate the background both in space and time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54F1096-BE22-A56C-49F8-2E205870EB89}"/>
              </a:ext>
            </a:extLst>
          </p:cNvPr>
          <p:cNvSpPr txBox="1"/>
          <p:nvPr/>
        </p:nvSpPr>
        <p:spPr>
          <a:xfrm>
            <a:off x="636588" y="3204066"/>
            <a:ext cx="8130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003087"/>
                </a:solidFill>
              </a:rPr>
              <a:t>Production</a:t>
            </a:r>
          </a:p>
          <a:p>
            <a:pPr algn="ctr">
              <a:defRPr/>
            </a:pPr>
            <a:r>
              <a:rPr lang="en-US" sz="1100" dirty="0">
                <a:solidFill>
                  <a:srgbClr val="003087"/>
                </a:solidFill>
              </a:rPr>
              <a:t>Solenoid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5657D44-5A3B-828E-1230-00F525889FD8}"/>
              </a:ext>
            </a:extLst>
          </p:cNvPr>
          <p:cNvSpPr txBox="1"/>
          <p:nvPr/>
        </p:nvSpPr>
        <p:spPr>
          <a:xfrm>
            <a:off x="2084647" y="2773237"/>
            <a:ext cx="7425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003087"/>
                </a:solidFill>
              </a:rPr>
              <a:t>Transport</a:t>
            </a:r>
          </a:p>
          <a:p>
            <a:pPr algn="ctr">
              <a:defRPr/>
            </a:pPr>
            <a:r>
              <a:rPr lang="en-US" sz="1100" dirty="0">
                <a:solidFill>
                  <a:srgbClr val="003087"/>
                </a:solidFill>
              </a:rPr>
              <a:t>Solenoid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97C57A2-FAD1-0C44-6DE0-38862FF860DF}"/>
              </a:ext>
            </a:extLst>
          </p:cNvPr>
          <p:cNvSpPr txBox="1"/>
          <p:nvPr/>
        </p:nvSpPr>
        <p:spPr>
          <a:xfrm>
            <a:off x="5757806" y="2911566"/>
            <a:ext cx="6880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003087"/>
                </a:solidFill>
              </a:rPr>
              <a:t>Detector</a:t>
            </a:r>
          </a:p>
          <a:p>
            <a:pPr algn="ctr">
              <a:defRPr/>
            </a:pPr>
            <a:r>
              <a:rPr lang="en-US" sz="1100" dirty="0">
                <a:solidFill>
                  <a:srgbClr val="003087"/>
                </a:solidFill>
              </a:rPr>
              <a:t>Solenoid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A72482C-276F-7AB5-5A94-D3D9870FA736}"/>
              </a:ext>
            </a:extLst>
          </p:cNvPr>
          <p:cNvGrpSpPr/>
          <p:nvPr/>
        </p:nvGrpSpPr>
        <p:grpSpPr>
          <a:xfrm>
            <a:off x="4892375" y="4831410"/>
            <a:ext cx="3819377" cy="1166299"/>
            <a:chOff x="152400" y="1569757"/>
            <a:chExt cx="6019800" cy="1935443"/>
          </a:xfrm>
          <a:effectLst/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6A79DF4-4A68-B175-C6AE-5BC731C9FEB8}"/>
                </a:ext>
              </a:extLst>
            </p:cNvPr>
            <p:cNvGrpSpPr/>
            <p:nvPr/>
          </p:nvGrpSpPr>
          <p:grpSpPr>
            <a:xfrm>
              <a:off x="152400" y="1569757"/>
              <a:ext cx="6019800" cy="1935443"/>
              <a:chOff x="152400" y="1569757"/>
              <a:chExt cx="6019800" cy="1935443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2BD34F99-EBF0-BC7B-0440-13953B7AC1F5}"/>
                  </a:ext>
                </a:extLst>
              </p:cNvPr>
              <p:cNvGrpSpPr/>
              <p:nvPr/>
            </p:nvGrpSpPr>
            <p:grpSpPr>
              <a:xfrm>
                <a:off x="152400" y="1569757"/>
                <a:ext cx="6019800" cy="1935443"/>
                <a:chOff x="452437" y="3368483"/>
                <a:chExt cx="7606450" cy="2986560"/>
              </a:xfrm>
            </p:grpSpPr>
            <p:pic>
              <p:nvPicPr>
                <p:cNvPr id="50" name="Picture 2">
                  <a:extLst>
                    <a:ext uri="{FF2B5EF4-FFF2-40B4-BE49-F238E27FC236}">
                      <a16:creationId xmlns:a16="http://schemas.microsoft.com/office/drawing/2014/main" id="{90704E63-1E07-1764-5871-435E4F3B8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2437" y="3368483"/>
                  <a:ext cx="7606450" cy="298656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51F87D66-AD50-6605-7C2E-B7080C5646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79986" y="4182944"/>
                  <a:ext cx="517357" cy="300034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AF257E24-D987-8FD3-BDF1-76871F265F3F}"/>
                    </a:ext>
                  </a:extLst>
                </p:cNvPr>
                <p:cNvCxnSpPr/>
                <p:nvPr/>
              </p:nvCxnSpPr>
              <p:spPr>
                <a:xfrm flipH="1">
                  <a:off x="2905865" y="4791975"/>
                  <a:ext cx="517357" cy="417699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424C5DD-76F5-DDC5-9C71-8F04E047C303}"/>
                    </a:ext>
                  </a:extLst>
                </p:cNvPr>
                <p:cNvSpPr txBox="1"/>
                <p:nvPr/>
              </p:nvSpPr>
              <p:spPr>
                <a:xfrm>
                  <a:off x="2669523" y="3591849"/>
                  <a:ext cx="1836295" cy="59109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900" dirty="0">
                      <a:solidFill>
                        <a:srgbClr val="505050"/>
                      </a:solidFill>
                      <a:latin typeface="Arial Black" panose="020B0A04020102020204" pitchFamily="34" charset="0"/>
                    </a:rPr>
                    <a:t>Beam Flash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4711D924-0D80-D764-C305-5030090B9D73}"/>
                    </a:ext>
                  </a:extLst>
                </p:cNvPr>
                <p:cNvSpPr txBox="1"/>
                <p:nvPr/>
              </p:nvSpPr>
              <p:spPr>
                <a:xfrm>
                  <a:off x="3394976" y="4265717"/>
                  <a:ext cx="1721367" cy="70931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900" dirty="0">
                      <a:solidFill>
                        <a:srgbClr val="505050"/>
                      </a:solidFill>
                      <a:latin typeface="Arial Black" panose="020B0A04020102020204" pitchFamily="34" charset="0"/>
                    </a:rPr>
                    <a:t>Stopped </a:t>
                  </a:r>
                  <a:r>
                    <a:rPr lang="en-US" sz="1200" dirty="0">
                      <a:solidFill>
                        <a:srgbClr val="505050"/>
                      </a:solidFill>
                      <a:latin typeface="Arial Black" panose="020B0A04020102020204" pitchFamily="34" charset="0"/>
                      <a:sym typeface="Symbol" panose="05050102010706020507" pitchFamily="18" charset="2"/>
                    </a:rPr>
                    <a:t></a:t>
                  </a:r>
                  <a:r>
                    <a:rPr lang="en-US" sz="1200" baseline="20000" dirty="0">
                      <a:solidFill>
                        <a:srgbClr val="505050"/>
                      </a:solidFill>
                      <a:latin typeface="Arial Black" panose="020B0A04020102020204" pitchFamily="34" charset="0"/>
                      <a:sym typeface="Symbol" panose="05050102010706020507" pitchFamily="18" charset="2"/>
                    </a:rPr>
                    <a:t>-</a:t>
                  </a:r>
                  <a:endParaRPr lang="en-US" sz="1200" baseline="20000" dirty="0">
                    <a:solidFill>
                      <a:srgbClr val="505050"/>
                    </a:solidFill>
                    <a:latin typeface="Arial Black" panose="020B0A04020102020204" pitchFamily="34" charset="0"/>
                  </a:endParaRPr>
                </a:p>
              </p:txBody>
            </p:sp>
          </p:grpSp>
          <p:sp>
            <p:nvSpPr>
              <p:cNvPr id="49" name="Freeform 21">
                <a:extLst>
                  <a:ext uri="{FF2B5EF4-FFF2-40B4-BE49-F238E27FC236}">
                    <a16:creationId xmlns:a16="http://schemas.microsoft.com/office/drawing/2014/main" id="{7F9B4634-CD24-4D6F-1413-5503769053C7}"/>
                  </a:ext>
                </a:extLst>
              </p:cNvPr>
              <p:cNvSpPr/>
              <p:nvPr/>
            </p:nvSpPr>
            <p:spPr>
              <a:xfrm>
                <a:off x="1092200" y="3124200"/>
                <a:ext cx="4536154" cy="142358"/>
              </a:xfrm>
              <a:custGeom>
                <a:avLst/>
                <a:gdLst>
                  <a:gd name="connsiteX0" fmla="*/ 0 w 4536154"/>
                  <a:gd name="connsiteY0" fmla="*/ 141418 h 142358"/>
                  <a:gd name="connsiteX1" fmla="*/ 965200 w 4536154"/>
                  <a:gd name="connsiteY1" fmla="*/ 1718 h 142358"/>
                  <a:gd name="connsiteX2" fmla="*/ 2032000 w 4536154"/>
                  <a:gd name="connsiteY2" fmla="*/ 65218 h 142358"/>
                  <a:gd name="connsiteX3" fmla="*/ 3060700 w 4536154"/>
                  <a:gd name="connsiteY3" fmla="*/ 90618 h 142358"/>
                  <a:gd name="connsiteX4" fmla="*/ 3721100 w 4536154"/>
                  <a:gd name="connsiteY4" fmla="*/ 128718 h 142358"/>
                  <a:gd name="connsiteX5" fmla="*/ 4330700 w 4536154"/>
                  <a:gd name="connsiteY5" fmla="*/ 128718 h 142358"/>
                  <a:gd name="connsiteX6" fmla="*/ 4533900 w 4536154"/>
                  <a:gd name="connsiteY6" fmla="*/ 141418 h 142358"/>
                  <a:gd name="connsiteX7" fmla="*/ 4445000 w 4536154"/>
                  <a:gd name="connsiteY7" fmla="*/ 141418 h 142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36154" h="142358">
                    <a:moveTo>
                      <a:pt x="0" y="141418"/>
                    </a:moveTo>
                    <a:cubicBezTo>
                      <a:pt x="313266" y="77918"/>
                      <a:pt x="626533" y="14418"/>
                      <a:pt x="965200" y="1718"/>
                    </a:cubicBezTo>
                    <a:cubicBezTo>
                      <a:pt x="1303867" y="-10982"/>
                      <a:pt x="1682750" y="50401"/>
                      <a:pt x="2032000" y="65218"/>
                    </a:cubicBezTo>
                    <a:cubicBezTo>
                      <a:pt x="2381250" y="80035"/>
                      <a:pt x="2779183" y="80035"/>
                      <a:pt x="3060700" y="90618"/>
                    </a:cubicBezTo>
                    <a:cubicBezTo>
                      <a:pt x="3342217" y="101201"/>
                      <a:pt x="3509433" y="122368"/>
                      <a:pt x="3721100" y="128718"/>
                    </a:cubicBezTo>
                    <a:cubicBezTo>
                      <a:pt x="3932767" y="135068"/>
                      <a:pt x="4195233" y="126601"/>
                      <a:pt x="4330700" y="128718"/>
                    </a:cubicBezTo>
                    <a:cubicBezTo>
                      <a:pt x="4466167" y="130835"/>
                      <a:pt x="4514850" y="139301"/>
                      <a:pt x="4533900" y="141418"/>
                    </a:cubicBezTo>
                    <a:cubicBezTo>
                      <a:pt x="4552950" y="143535"/>
                      <a:pt x="4445000" y="141418"/>
                      <a:pt x="4445000" y="141418"/>
                    </a:cubicBezTo>
                  </a:path>
                </a:pathLst>
              </a:custGeom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800">
                  <a:solidFill>
                    <a:srgbClr val="000514"/>
                  </a:solidFill>
                  <a:latin typeface="Arial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A3D440A-F3AC-B6A4-F500-CF97C2587E73}"/>
                </a:ext>
              </a:extLst>
            </p:cNvPr>
            <p:cNvSpPr txBox="1"/>
            <p:nvPr/>
          </p:nvSpPr>
          <p:spPr>
            <a:xfrm>
              <a:off x="4060844" y="2131871"/>
              <a:ext cx="907529" cy="3830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900" dirty="0">
                  <a:solidFill>
                    <a:srgbClr val="505050"/>
                  </a:solidFill>
                  <a:latin typeface="Arial Black" panose="020B0A04020102020204" pitchFamily="34" charset="0"/>
                </a:rPr>
                <a:t>Signal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964D850-74E4-7F11-1423-57E475FB5E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7914" y="2537478"/>
              <a:ext cx="1908507" cy="51694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33D9A371-A096-0C04-88A1-AEA791DE2F7C}"/>
              </a:ext>
            </a:extLst>
          </p:cNvPr>
          <p:cNvSpPr txBox="1"/>
          <p:nvPr/>
        </p:nvSpPr>
        <p:spPr>
          <a:xfrm>
            <a:off x="219000" y="3971173"/>
            <a:ext cx="54041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087"/>
                </a:solidFill>
              </a:rPr>
              <a:t>CLFV discovery would indicate the BSM physics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087"/>
                </a:solidFill>
              </a:rPr>
              <a:t>Sensitivity 10000 times below the </a:t>
            </a:r>
            <a:br>
              <a:rPr lang="en-US" sz="2000" dirty="0">
                <a:solidFill>
                  <a:srgbClr val="003087"/>
                </a:solidFill>
              </a:rPr>
            </a:br>
            <a:r>
              <a:rPr lang="en-US" sz="2000" dirty="0">
                <a:solidFill>
                  <a:srgbClr val="003087"/>
                </a:solidFill>
              </a:rPr>
              <a:t>previous experimental limits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087"/>
                </a:solidFill>
              </a:rPr>
              <a:t>Slow spill beam delivery is required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5C9A19C-3731-778E-6C2B-5BB3BE5A2599}"/>
              </a:ext>
            </a:extLst>
          </p:cNvPr>
          <p:cNvSpPr txBox="1"/>
          <p:nvPr/>
        </p:nvSpPr>
        <p:spPr>
          <a:xfrm>
            <a:off x="5019247" y="5962788"/>
            <a:ext cx="3592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003087"/>
                </a:solidFill>
              </a:rPr>
              <a:t>Timing diagram: quiet time between bunches is crucial</a:t>
            </a:r>
          </a:p>
        </p:txBody>
      </p:sp>
    </p:spTree>
    <p:extLst>
      <p:ext uri="{BB962C8B-B14F-4D97-AF65-F5344CB8AC3E}">
        <p14:creationId xmlns:p14="http://schemas.microsoft.com/office/powerpoint/2010/main" val="3341765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Muon to Electron conversion experiment (Mu2e)</a:t>
            </a:r>
          </a:p>
        </p:txBody>
      </p:sp>
      <p:pic>
        <p:nvPicPr>
          <p:cNvPr id="12" name="Content Placeholder 5" descr="mu2e_layout.jpg">
            <a:extLst>
              <a:ext uri="{FF2B5EF4-FFF2-40B4-BE49-F238E27FC236}">
                <a16:creationId xmlns:a16="http://schemas.microsoft.com/office/drawing/2014/main" id="{BFF36BE1-4449-708C-6F20-6657530FF5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4"/>
          <a:stretch/>
        </p:blipFill>
        <p:spPr>
          <a:xfrm>
            <a:off x="226826" y="1443440"/>
            <a:ext cx="7510393" cy="2055872"/>
          </a:xfrm>
          <a:prstGeom prst="rect">
            <a:avLst/>
          </a:prstGeom>
          <a:noFill/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947DE205-E377-21AA-B404-A370897C86F1}"/>
              </a:ext>
            </a:extLst>
          </p:cNvPr>
          <p:cNvSpPr txBox="1"/>
          <p:nvPr/>
        </p:nvSpPr>
        <p:spPr>
          <a:xfrm>
            <a:off x="636588" y="940433"/>
            <a:ext cx="474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3087"/>
                </a:solidFill>
              </a:rPr>
              <a:t>Separate the background both in space and time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54F1096-BE22-A56C-49F8-2E205870EB89}"/>
              </a:ext>
            </a:extLst>
          </p:cNvPr>
          <p:cNvSpPr txBox="1"/>
          <p:nvPr/>
        </p:nvSpPr>
        <p:spPr>
          <a:xfrm>
            <a:off x="636588" y="3204066"/>
            <a:ext cx="8130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003087"/>
                </a:solidFill>
              </a:rPr>
              <a:t>Production</a:t>
            </a:r>
          </a:p>
          <a:p>
            <a:pPr algn="ctr">
              <a:defRPr/>
            </a:pPr>
            <a:r>
              <a:rPr lang="en-US" sz="1100" dirty="0">
                <a:solidFill>
                  <a:srgbClr val="003087"/>
                </a:solidFill>
              </a:rPr>
              <a:t>Solenoid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5657D44-5A3B-828E-1230-00F525889FD8}"/>
              </a:ext>
            </a:extLst>
          </p:cNvPr>
          <p:cNvSpPr txBox="1"/>
          <p:nvPr/>
        </p:nvSpPr>
        <p:spPr>
          <a:xfrm>
            <a:off x="2084647" y="2773237"/>
            <a:ext cx="7425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003087"/>
                </a:solidFill>
              </a:rPr>
              <a:t>Transport</a:t>
            </a:r>
          </a:p>
          <a:p>
            <a:pPr algn="ctr">
              <a:defRPr/>
            </a:pPr>
            <a:r>
              <a:rPr lang="en-US" sz="1100" dirty="0">
                <a:solidFill>
                  <a:srgbClr val="003087"/>
                </a:solidFill>
              </a:rPr>
              <a:t>Solenoid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97C57A2-FAD1-0C44-6DE0-38862FF860DF}"/>
              </a:ext>
            </a:extLst>
          </p:cNvPr>
          <p:cNvSpPr txBox="1"/>
          <p:nvPr/>
        </p:nvSpPr>
        <p:spPr>
          <a:xfrm>
            <a:off x="5757806" y="2911566"/>
            <a:ext cx="6880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003087"/>
                </a:solidFill>
              </a:rPr>
              <a:t>Detector</a:t>
            </a:r>
          </a:p>
          <a:p>
            <a:pPr algn="ctr">
              <a:defRPr/>
            </a:pPr>
            <a:r>
              <a:rPr lang="en-US" sz="1100" dirty="0">
                <a:solidFill>
                  <a:srgbClr val="003087"/>
                </a:solidFill>
              </a:rPr>
              <a:t>Solenoid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A72482C-276F-7AB5-5A94-D3D9870FA736}"/>
              </a:ext>
            </a:extLst>
          </p:cNvPr>
          <p:cNvGrpSpPr/>
          <p:nvPr/>
        </p:nvGrpSpPr>
        <p:grpSpPr>
          <a:xfrm>
            <a:off x="4892375" y="4831410"/>
            <a:ext cx="3819377" cy="1166299"/>
            <a:chOff x="152400" y="1569757"/>
            <a:chExt cx="6019800" cy="1935443"/>
          </a:xfrm>
          <a:effectLst/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6A79DF4-4A68-B175-C6AE-5BC731C9FEB8}"/>
                </a:ext>
              </a:extLst>
            </p:cNvPr>
            <p:cNvGrpSpPr/>
            <p:nvPr/>
          </p:nvGrpSpPr>
          <p:grpSpPr>
            <a:xfrm>
              <a:off x="152400" y="1569757"/>
              <a:ext cx="6019800" cy="1935443"/>
              <a:chOff x="152400" y="1569757"/>
              <a:chExt cx="6019800" cy="1935443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2BD34F99-EBF0-BC7B-0440-13953B7AC1F5}"/>
                  </a:ext>
                </a:extLst>
              </p:cNvPr>
              <p:cNvGrpSpPr/>
              <p:nvPr/>
            </p:nvGrpSpPr>
            <p:grpSpPr>
              <a:xfrm>
                <a:off x="152400" y="1569757"/>
                <a:ext cx="6019800" cy="1935443"/>
                <a:chOff x="452437" y="3368483"/>
                <a:chExt cx="7606450" cy="2986560"/>
              </a:xfrm>
            </p:grpSpPr>
            <p:pic>
              <p:nvPicPr>
                <p:cNvPr id="50" name="Picture 2">
                  <a:extLst>
                    <a:ext uri="{FF2B5EF4-FFF2-40B4-BE49-F238E27FC236}">
                      <a16:creationId xmlns:a16="http://schemas.microsoft.com/office/drawing/2014/main" id="{90704E63-1E07-1764-5871-435E4F3B8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2437" y="3368483"/>
                  <a:ext cx="7606450" cy="298656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51F87D66-AD50-6605-7C2E-B7080C5646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79986" y="4182944"/>
                  <a:ext cx="517357" cy="300034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AF257E24-D987-8FD3-BDF1-76871F265F3F}"/>
                    </a:ext>
                  </a:extLst>
                </p:cNvPr>
                <p:cNvCxnSpPr/>
                <p:nvPr/>
              </p:nvCxnSpPr>
              <p:spPr>
                <a:xfrm flipH="1">
                  <a:off x="2905865" y="4791975"/>
                  <a:ext cx="517357" cy="417699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424C5DD-76F5-DDC5-9C71-8F04E047C303}"/>
                    </a:ext>
                  </a:extLst>
                </p:cNvPr>
                <p:cNvSpPr txBox="1"/>
                <p:nvPr/>
              </p:nvSpPr>
              <p:spPr>
                <a:xfrm>
                  <a:off x="2669523" y="3591849"/>
                  <a:ext cx="1836295" cy="59109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900" dirty="0">
                      <a:solidFill>
                        <a:srgbClr val="505050"/>
                      </a:solidFill>
                      <a:latin typeface="Arial Black" panose="020B0A04020102020204" pitchFamily="34" charset="0"/>
                    </a:rPr>
                    <a:t>Beam Flash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4711D924-0D80-D764-C305-5030090B9D73}"/>
                    </a:ext>
                  </a:extLst>
                </p:cNvPr>
                <p:cNvSpPr txBox="1"/>
                <p:nvPr/>
              </p:nvSpPr>
              <p:spPr>
                <a:xfrm>
                  <a:off x="3394976" y="4265717"/>
                  <a:ext cx="1721367" cy="70931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900" dirty="0">
                      <a:solidFill>
                        <a:srgbClr val="505050"/>
                      </a:solidFill>
                      <a:latin typeface="Arial Black" panose="020B0A04020102020204" pitchFamily="34" charset="0"/>
                    </a:rPr>
                    <a:t>Stopped </a:t>
                  </a:r>
                  <a:r>
                    <a:rPr lang="en-US" sz="1200" dirty="0">
                      <a:solidFill>
                        <a:srgbClr val="505050"/>
                      </a:solidFill>
                      <a:latin typeface="Arial Black" panose="020B0A04020102020204" pitchFamily="34" charset="0"/>
                      <a:sym typeface="Symbol" panose="05050102010706020507" pitchFamily="18" charset="2"/>
                    </a:rPr>
                    <a:t></a:t>
                  </a:r>
                  <a:r>
                    <a:rPr lang="en-US" sz="1200" baseline="20000" dirty="0">
                      <a:solidFill>
                        <a:srgbClr val="505050"/>
                      </a:solidFill>
                      <a:latin typeface="Arial Black" panose="020B0A04020102020204" pitchFamily="34" charset="0"/>
                      <a:sym typeface="Symbol" panose="05050102010706020507" pitchFamily="18" charset="2"/>
                    </a:rPr>
                    <a:t>-</a:t>
                  </a:r>
                  <a:endParaRPr lang="en-US" sz="1200" baseline="20000" dirty="0">
                    <a:solidFill>
                      <a:srgbClr val="505050"/>
                    </a:solidFill>
                    <a:latin typeface="Arial Black" panose="020B0A04020102020204" pitchFamily="34" charset="0"/>
                  </a:endParaRPr>
                </a:p>
              </p:txBody>
            </p:sp>
          </p:grpSp>
          <p:sp>
            <p:nvSpPr>
              <p:cNvPr id="49" name="Freeform 21">
                <a:extLst>
                  <a:ext uri="{FF2B5EF4-FFF2-40B4-BE49-F238E27FC236}">
                    <a16:creationId xmlns:a16="http://schemas.microsoft.com/office/drawing/2014/main" id="{7F9B4634-CD24-4D6F-1413-5503769053C7}"/>
                  </a:ext>
                </a:extLst>
              </p:cNvPr>
              <p:cNvSpPr/>
              <p:nvPr/>
            </p:nvSpPr>
            <p:spPr>
              <a:xfrm>
                <a:off x="1092200" y="3124200"/>
                <a:ext cx="4536154" cy="142358"/>
              </a:xfrm>
              <a:custGeom>
                <a:avLst/>
                <a:gdLst>
                  <a:gd name="connsiteX0" fmla="*/ 0 w 4536154"/>
                  <a:gd name="connsiteY0" fmla="*/ 141418 h 142358"/>
                  <a:gd name="connsiteX1" fmla="*/ 965200 w 4536154"/>
                  <a:gd name="connsiteY1" fmla="*/ 1718 h 142358"/>
                  <a:gd name="connsiteX2" fmla="*/ 2032000 w 4536154"/>
                  <a:gd name="connsiteY2" fmla="*/ 65218 h 142358"/>
                  <a:gd name="connsiteX3" fmla="*/ 3060700 w 4536154"/>
                  <a:gd name="connsiteY3" fmla="*/ 90618 h 142358"/>
                  <a:gd name="connsiteX4" fmla="*/ 3721100 w 4536154"/>
                  <a:gd name="connsiteY4" fmla="*/ 128718 h 142358"/>
                  <a:gd name="connsiteX5" fmla="*/ 4330700 w 4536154"/>
                  <a:gd name="connsiteY5" fmla="*/ 128718 h 142358"/>
                  <a:gd name="connsiteX6" fmla="*/ 4533900 w 4536154"/>
                  <a:gd name="connsiteY6" fmla="*/ 141418 h 142358"/>
                  <a:gd name="connsiteX7" fmla="*/ 4445000 w 4536154"/>
                  <a:gd name="connsiteY7" fmla="*/ 141418 h 142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36154" h="142358">
                    <a:moveTo>
                      <a:pt x="0" y="141418"/>
                    </a:moveTo>
                    <a:cubicBezTo>
                      <a:pt x="313266" y="77918"/>
                      <a:pt x="626533" y="14418"/>
                      <a:pt x="965200" y="1718"/>
                    </a:cubicBezTo>
                    <a:cubicBezTo>
                      <a:pt x="1303867" y="-10982"/>
                      <a:pt x="1682750" y="50401"/>
                      <a:pt x="2032000" y="65218"/>
                    </a:cubicBezTo>
                    <a:cubicBezTo>
                      <a:pt x="2381250" y="80035"/>
                      <a:pt x="2779183" y="80035"/>
                      <a:pt x="3060700" y="90618"/>
                    </a:cubicBezTo>
                    <a:cubicBezTo>
                      <a:pt x="3342217" y="101201"/>
                      <a:pt x="3509433" y="122368"/>
                      <a:pt x="3721100" y="128718"/>
                    </a:cubicBezTo>
                    <a:cubicBezTo>
                      <a:pt x="3932767" y="135068"/>
                      <a:pt x="4195233" y="126601"/>
                      <a:pt x="4330700" y="128718"/>
                    </a:cubicBezTo>
                    <a:cubicBezTo>
                      <a:pt x="4466167" y="130835"/>
                      <a:pt x="4514850" y="139301"/>
                      <a:pt x="4533900" y="141418"/>
                    </a:cubicBezTo>
                    <a:cubicBezTo>
                      <a:pt x="4552950" y="143535"/>
                      <a:pt x="4445000" y="141418"/>
                      <a:pt x="4445000" y="141418"/>
                    </a:cubicBezTo>
                  </a:path>
                </a:pathLst>
              </a:custGeom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800">
                  <a:solidFill>
                    <a:srgbClr val="000514"/>
                  </a:solidFill>
                  <a:latin typeface="Arial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A3D440A-F3AC-B6A4-F500-CF97C2587E73}"/>
                </a:ext>
              </a:extLst>
            </p:cNvPr>
            <p:cNvSpPr txBox="1"/>
            <p:nvPr/>
          </p:nvSpPr>
          <p:spPr>
            <a:xfrm>
              <a:off x="4060844" y="2131871"/>
              <a:ext cx="907529" cy="3830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900" dirty="0">
                  <a:solidFill>
                    <a:srgbClr val="505050"/>
                  </a:solidFill>
                  <a:latin typeface="Arial Black" panose="020B0A04020102020204" pitchFamily="34" charset="0"/>
                </a:rPr>
                <a:t>Signal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964D850-74E4-7F11-1423-57E475FB5E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7914" y="2537478"/>
              <a:ext cx="1908507" cy="51694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33D9A371-A096-0C04-88A1-AEA791DE2F7C}"/>
              </a:ext>
            </a:extLst>
          </p:cNvPr>
          <p:cNvSpPr txBox="1"/>
          <p:nvPr/>
        </p:nvSpPr>
        <p:spPr>
          <a:xfrm>
            <a:off x="219000" y="3971173"/>
            <a:ext cx="54041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087"/>
                </a:solidFill>
              </a:rPr>
              <a:t>CLFV discovery would indicate the BSM physics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087"/>
                </a:solidFill>
              </a:rPr>
              <a:t>Sensitivity 10000 times below the </a:t>
            </a:r>
            <a:br>
              <a:rPr lang="en-US" sz="2000" dirty="0">
                <a:solidFill>
                  <a:srgbClr val="003087"/>
                </a:solidFill>
              </a:rPr>
            </a:br>
            <a:r>
              <a:rPr lang="en-US" sz="2000" dirty="0">
                <a:solidFill>
                  <a:srgbClr val="003087"/>
                </a:solidFill>
              </a:rPr>
              <a:t>previous experimental limits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087"/>
                </a:solidFill>
              </a:rPr>
              <a:t>Slow spill beam delivery is required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5C9A19C-3731-778E-6C2B-5BB3BE5A2599}"/>
              </a:ext>
            </a:extLst>
          </p:cNvPr>
          <p:cNvSpPr txBox="1"/>
          <p:nvPr/>
        </p:nvSpPr>
        <p:spPr>
          <a:xfrm>
            <a:off x="5019247" y="5962788"/>
            <a:ext cx="3592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003087"/>
                </a:solidFill>
              </a:rPr>
              <a:t>Timing diagram: quiet time between bunches is crucial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4406C3A-E72E-46A3-39B4-1EEAB024AE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918" y="375036"/>
            <a:ext cx="2360392" cy="28827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F3B91B5-9CD6-8CD9-07EE-CCC1FAF99F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213" y="646002"/>
            <a:ext cx="1839612" cy="254165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F580B69-F1DE-F3CC-101F-DC4D9D09F0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191" y="2701037"/>
            <a:ext cx="3002859" cy="207222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2979F10-D3D0-4820-D95A-7CDB0C917DD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868" y="628567"/>
            <a:ext cx="2139777" cy="155511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F3612EE-5F86-4CB9-DBA5-0ECADEEB7C7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22" y="2319320"/>
            <a:ext cx="3734510" cy="26473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7C95192-4546-1CF7-D66D-64554C7B15C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608" y="3753345"/>
            <a:ext cx="4251625" cy="240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1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Mu2e SX characteristics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99D95-4384-41EA-B2D6-D17326F110B0}"/>
              </a:ext>
            </a:extLst>
          </p:cNvPr>
          <p:cNvCxnSpPr/>
          <p:nvPr/>
        </p:nvCxnSpPr>
        <p:spPr>
          <a:xfrm>
            <a:off x="676275" y="685800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B85DB2E-FE84-4BC8-9FEE-92086DF3ABDA}"/>
              </a:ext>
            </a:extLst>
          </p:cNvPr>
          <p:cNvSpPr txBox="1"/>
          <p:nvPr/>
        </p:nvSpPr>
        <p:spPr>
          <a:xfrm>
            <a:off x="222250" y="736946"/>
            <a:ext cx="418350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Main design parameters: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Beam power     8kW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Spill intensity    1e12p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Efficiency            &gt;98%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Spill duration     43ms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6AE404-F39A-4E04-9F34-7B63F7D681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883" y="4605079"/>
            <a:ext cx="3679165" cy="17293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AF9075-BD96-4F3F-91E0-9EAF54E350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733" y="894040"/>
            <a:ext cx="3375503" cy="2553693"/>
          </a:xfrm>
          <a:prstGeom prst="rect">
            <a:avLst/>
          </a:prstGeom>
        </p:spPr>
      </p:pic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379CDC2B-E434-BC5E-9BCD-6BA2B38D76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5902165" y="4742926"/>
            <a:ext cx="1828672" cy="142927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F8E36D8-8D62-7CAF-C650-0813A567AAAB}"/>
              </a:ext>
            </a:extLst>
          </p:cNvPr>
          <p:cNvSpPr txBox="1"/>
          <p:nvPr/>
        </p:nvSpPr>
        <p:spPr>
          <a:xfrm>
            <a:off x="4656085" y="3618377"/>
            <a:ext cx="40412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Beam emittance: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 err="1"/>
              <a:t>Unnorm</a:t>
            </a:r>
            <a:r>
              <a:rPr lang="en-US" sz="1600" dirty="0"/>
              <a:t>., 95%   	E</a:t>
            </a:r>
            <a:r>
              <a:rPr lang="en-US" sz="1600" baseline="-25000" dirty="0"/>
              <a:t>X,Y</a:t>
            </a:r>
            <a:r>
              <a:rPr lang="en-US" sz="1600" dirty="0"/>
              <a:t>=1.6 </a:t>
            </a:r>
            <a:r>
              <a:rPr lang="en-US" sz="1600" dirty="0">
                <a:latin typeface="Symbol" panose="05050102010706020507" pitchFamily="18" charset="2"/>
              </a:rPr>
              <a:t>p</a:t>
            </a:r>
            <a:r>
              <a:rPr lang="en-US" sz="1600" dirty="0"/>
              <a:t>*mm*</a:t>
            </a:r>
            <a:r>
              <a:rPr lang="en-US" sz="1600" dirty="0" err="1"/>
              <a:t>mr</a:t>
            </a:r>
            <a:endParaRPr lang="en-US" sz="16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Acceptance 		A</a:t>
            </a:r>
            <a:r>
              <a:rPr lang="en-US" sz="1600" baseline="-25000" dirty="0"/>
              <a:t>X,Y </a:t>
            </a:r>
            <a:r>
              <a:rPr lang="en-US" sz="1600" dirty="0"/>
              <a:t>=36 </a:t>
            </a:r>
            <a:r>
              <a:rPr lang="en-US" sz="1600" dirty="0">
                <a:latin typeface="Symbol" panose="05050102010706020507" pitchFamily="18" charset="2"/>
              </a:rPr>
              <a:t>p</a:t>
            </a:r>
            <a:r>
              <a:rPr lang="en-US" sz="1600" dirty="0"/>
              <a:t>*mm*</a:t>
            </a:r>
            <a:r>
              <a:rPr lang="en-US" sz="1600" dirty="0" err="1"/>
              <a:t>mr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A3BF9-5F5E-53DE-0C3C-600BF81EA23A}"/>
              </a:ext>
            </a:extLst>
          </p:cNvPr>
          <p:cNvSpPr txBox="1"/>
          <p:nvPr/>
        </p:nvSpPr>
        <p:spPr>
          <a:xfrm>
            <a:off x="238539" y="2016854"/>
            <a:ext cx="418350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Delivery Ring: 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Circumference 505m (T</a:t>
            </a:r>
            <a:r>
              <a:rPr lang="en-US" sz="1600" baseline="-25000" dirty="0"/>
              <a:t>r</a:t>
            </a:r>
            <a:r>
              <a:rPr lang="en-US" sz="1600" dirty="0"/>
              <a:t>=1.7usec)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FODO lattice,  </a:t>
            </a:r>
            <a:r>
              <a:rPr lang="en-US" sz="1600" dirty="0" err="1">
                <a:latin typeface="Symbol" panose="05050102010706020507" pitchFamily="18" charset="2"/>
              </a:rPr>
              <a:t>b</a:t>
            </a:r>
            <a:r>
              <a:rPr lang="en-US" sz="1600" baseline="-25000" dirty="0" err="1"/>
              <a:t>max</a:t>
            </a:r>
            <a:r>
              <a:rPr lang="en-US" sz="1600" dirty="0"/>
              <a:t>=15m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Dispersion suppressed in SS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Bunched beam, single bunch H=4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Extraction: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3</a:t>
            </a:r>
            <a:r>
              <a:rPr lang="en-US" sz="1600" baseline="30000" dirty="0"/>
              <a:t>rd</a:t>
            </a:r>
            <a:r>
              <a:rPr lang="en-US" sz="1600" dirty="0"/>
              <a:t> integer, </a:t>
            </a:r>
            <a:r>
              <a:rPr lang="en-US" sz="1600" dirty="0" err="1"/>
              <a:t>Q</a:t>
            </a:r>
            <a:r>
              <a:rPr lang="en-US" sz="1600" baseline="-25000" dirty="0" err="1"/>
              <a:t>x</a:t>
            </a:r>
            <a:r>
              <a:rPr lang="en-US" sz="1600" dirty="0"/>
              <a:t>=29/3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Quad driven squeeze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Spill corrections: Quads + RFKO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Beam abort in the end of spill</a:t>
            </a:r>
          </a:p>
        </p:txBody>
      </p:sp>
    </p:spTree>
    <p:extLst>
      <p:ext uri="{BB962C8B-B14F-4D97-AF65-F5344CB8AC3E}">
        <p14:creationId xmlns:p14="http://schemas.microsoft.com/office/powerpoint/2010/main" val="196560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FB5E6E-4683-0590-4FCE-AD0097A2ED52}"/>
              </a:ext>
            </a:extLst>
          </p:cNvPr>
          <p:cNvGrpSpPr/>
          <p:nvPr/>
        </p:nvGrpSpPr>
        <p:grpSpPr>
          <a:xfrm>
            <a:off x="822552" y="4574275"/>
            <a:ext cx="6908285" cy="1674143"/>
            <a:chOff x="87261" y="3608211"/>
            <a:chExt cx="8969478" cy="194144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9907EB0-A66D-173A-4611-1BE06FB142DB}"/>
                </a:ext>
              </a:extLst>
            </p:cNvPr>
            <p:cNvGrpSpPr/>
            <p:nvPr/>
          </p:nvGrpSpPr>
          <p:grpSpPr>
            <a:xfrm>
              <a:off x="87261" y="3608211"/>
              <a:ext cx="8969478" cy="1941441"/>
              <a:chOff x="0" y="3970208"/>
              <a:chExt cx="9144000" cy="1958325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6BFB5C5-8C0B-A3BD-DF03-AD41AD8F8F63}"/>
                  </a:ext>
                </a:extLst>
              </p:cNvPr>
              <p:cNvGrpSpPr/>
              <p:nvPr/>
            </p:nvGrpSpPr>
            <p:grpSpPr>
              <a:xfrm>
                <a:off x="0" y="4191651"/>
                <a:ext cx="9144000" cy="1736882"/>
                <a:chOff x="0" y="4191651"/>
                <a:chExt cx="9144000" cy="1736882"/>
              </a:xfrm>
            </p:grpSpPr>
            <p:pic>
              <p:nvPicPr>
                <p:cNvPr id="27" name="Picture 26" descr="Screen Clipping">
                  <a:extLst>
                    <a:ext uri="{FF2B5EF4-FFF2-40B4-BE49-F238E27FC236}">
                      <a16:creationId xmlns:a16="http://schemas.microsoft.com/office/drawing/2014/main" id="{E58A3FC6-B329-CE04-0862-F3CF274175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191651"/>
                  <a:ext cx="9144000" cy="1736882"/>
                </a:xfrm>
                <a:prstGeom prst="rect">
                  <a:avLst/>
                </a:prstGeom>
              </p:spPr>
            </p:pic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AC0A1C64-89AC-93A3-292A-B8A75C02021E}"/>
                    </a:ext>
                  </a:extLst>
                </p:cNvPr>
                <p:cNvSpPr/>
                <p:nvPr/>
              </p:nvSpPr>
              <p:spPr>
                <a:xfrm>
                  <a:off x="1945105" y="5177589"/>
                  <a:ext cx="312821" cy="10828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BC068FD0-04BC-C496-28B3-E4785BCDFE0D}"/>
                    </a:ext>
                  </a:extLst>
                </p:cNvPr>
                <p:cNvSpPr/>
                <p:nvPr/>
              </p:nvSpPr>
              <p:spPr>
                <a:xfrm>
                  <a:off x="1335505" y="5177589"/>
                  <a:ext cx="312821" cy="10828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A04ABF2-E0DC-9D4A-C15A-A4FCF40A6F12}"/>
                    </a:ext>
                  </a:extLst>
                </p:cNvPr>
                <p:cNvSpPr/>
                <p:nvPr/>
              </p:nvSpPr>
              <p:spPr>
                <a:xfrm>
                  <a:off x="3050005" y="5177589"/>
                  <a:ext cx="312821" cy="10828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288E471-5193-1F0E-4F16-CADF8EAE1373}"/>
                    </a:ext>
                  </a:extLst>
                </p:cNvPr>
                <p:cNvSpPr/>
                <p:nvPr/>
              </p:nvSpPr>
              <p:spPr>
                <a:xfrm>
                  <a:off x="3682465" y="5177589"/>
                  <a:ext cx="394235" cy="10828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A6DFD3B-6BC4-DBD7-9E43-CB1098F80C30}"/>
                  </a:ext>
                </a:extLst>
              </p:cNvPr>
              <p:cNvSpPr txBox="1"/>
              <p:nvPr/>
            </p:nvSpPr>
            <p:spPr>
              <a:xfrm>
                <a:off x="1207039" y="4653374"/>
                <a:ext cx="759951" cy="429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B050"/>
                    </a:solidFill>
                  </a:rPr>
                  <a:t>ESS1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931BCC-FA38-1356-776D-BB68CE34E7C8}"/>
                  </a:ext>
                </a:extLst>
              </p:cNvPr>
              <p:cNvSpPr txBox="1"/>
              <p:nvPr/>
            </p:nvSpPr>
            <p:spPr>
              <a:xfrm>
                <a:off x="1743621" y="4661621"/>
                <a:ext cx="759951" cy="429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B050"/>
                    </a:solidFill>
                  </a:rPr>
                  <a:t>ESS2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7B13AEA-54D4-7B0A-4F58-AA8171AB1D14}"/>
                  </a:ext>
                </a:extLst>
              </p:cNvPr>
              <p:cNvSpPr txBox="1"/>
              <p:nvPr/>
            </p:nvSpPr>
            <p:spPr>
              <a:xfrm>
                <a:off x="2955191" y="4661621"/>
                <a:ext cx="739540" cy="429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accent5">
                        <a:lumMod val="50000"/>
                      </a:schemeClr>
                    </a:solidFill>
                  </a:rPr>
                  <a:t>MS1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276CA33-30A7-8645-E73A-5D52BCD6FA46}"/>
                  </a:ext>
                </a:extLst>
              </p:cNvPr>
              <p:cNvSpPr txBox="1"/>
              <p:nvPr/>
            </p:nvSpPr>
            <p:spPr>
              <a:xfrm>
                <a:off x="3585826" y="4661621"/>
                <a:ext cx="739540" cy="429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accent5">
                        <a:lumMod val="50000"/>
                      </a:schemeClr>
                    </a:solidFill>
                  </a:rPr>
                  <a:t>MS2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75EBEBBC-0DA8-E94A-AEBE-B5D2F33EB5DF}"/>
                  </a:ext>
                </a:extLst>
              </p:cNvPr>
              <p:cNvCxnSpPr/>
              <p:nvPr/>
            </p:nvCxnSpPr>
            <p:spPr>
              <a:xfrm flipV="1">
                <a:off x="7177635" y="4227871"/>
                <a:ext cx="1130623" cy="18265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91925F-FD26-98DC-38BF-661088A17AF9}"/>
                  </a:ext>
                </a:extLst>
              </p:cNvPr>
              <p:cNvSpPr txBox="1"/>
              <p:nvPr/>
            </p:nvSpPr>
            <p:spPr>
              <a:xfrm rot="21015298">
                <a:off x="7153925" y="3970208"/>
                <a:ext cx="718947" cy="429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Ring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08F70B5-4812-2C66-1C83-CB39B2B183FA}"/>
                  </a:ext>
                </a:extLst>
              </p:cNvPr>
              <p:cNvSpPr txBox="1"/>
              <p:nvPr/>
            </p:nvSpPr>
            <p:spPr>
              <a:xfrm>
                <a:off x="6713558" y="5472331"/>
                <a:ext cx="1297855" cy="429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Beam line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8920E41C-7430-5AFB-C036-09091B669F8F}"/>
                  </a:ext>
                </a:extLst>
              </p:cNvPr>
              <p:cNvCxnSpPr/>
              <p:nvPr/>
            </p:nvCxnSpPr>
            <p:spPr>
              <a:xfrm flipV="1">
                <a:off x="6718543" y="5834055"/>
                <a:ext cx="1589715" cy="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1596DBE-A15B-006E-6D5B-CB0A5E2CBD2F}"/>
                </a:ext>
              </a:extLst>
            </p:cNvPr>
            <p:cNvGrpSpPr/>
            <p:nvPr/>
          </p:nvGrpSpPr>
          <p:grpSpPr>
            <a:xfrm>
              <a:off x="1622142" y="5134755"/>
              <a:ext cx="548185" cy="414896"/>
              <a:chOff x="1583140" y="5197212"/>
              <a:chExt cx="548185" cy="617738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B1186AF-8937-9AE0-9B9A-B01671E213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3140" y="5197212"/>
                <a:ext cx="0" cy="617738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C1048A-FAB7-63CF-B5A0-3613291D92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31325" y="5226782"/>
                <a:ext cx="0" cy="588168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EF6C8BC-1BF1-65CC-72E4-CDF279767504}"/>
                </a:ext>
              </a:extLst>
            </p:cNvPr>
            <p:cNvGrpSpPr/>
            <p:nvPr/>
          </p:nvGrpSpPr>
          <p:grpSpPr>
            <a:xfrm>
              <a:off x="3321565" y="5168365"/>
              <a:ext cx="566173" cy="381292"/>
              <a:chOff x="1583140" y="5197212"/>
              <a:chExt cx="548185" cy="553160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5BD8BD09-FAB4-96D7-81FD-A489569B97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3140" y="5197212"/>
                <a:ext cx="0" cy="553159"/>
              </a:xfrm>
              <a:prstGeom prst="straightConnector1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B7EE706D-BFAB-BFFA-4D99-70D836DAAD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31325" y="5199487"/>
                <a:ext cx="0" cy="550885"/>
              </a:xfrm>
              <a:prstGeom prst="straightConnector1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Mu2e SX characteristics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99D95-4384-41EA-B2D6-D17326F110B0}"/>
              </a:ext>
            </a:extLst>
          </p:cNvPr>
          <p:cNvCxnSpPr/>
          <p:nvPr/>
        </p:nvCxnSpPr>
        <p:spPr>
          <a:xfrm>
            <a:off x="676275" y="685800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B85DB2E-FE84-4BC8-9FEE-92086DF3ABDA}"/>
              </a:ext>
            </a:extLst>
          </p:cNvPr>
          <p:cNvSpPr txBox="1"/>
          <p:nvPr/>
        </p:nvSpPr>
        <p:spPr>
          <a:xfrm>
            <a:off x="222250" y="736946"/>
            <a:ext cx="418350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Main design parameters: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Beam power     8kW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Spill intensity    1e12p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Efficiency            &gt;98%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Spill duration     43ms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AF9075-BD96-4F3F-91E0-9EAF54E350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733" y="894040"/>
            <a:ext cx="3375503" cy="255369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F8E36D8-8D62-7CAF-C650-0813A567AAAB}"/>
              </a:ext>
            </a:extLst>
          </p:cNvPr>
          <p:cNvSpPr txBox="1"/>
          <p:nvPr/>
        </p:nvSpPr>
        <p:spPr>
          <a:xfrm>
            <a:off x="4656085" y="3618377"/>
            <a:ext cx="40412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Beam emittance: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 err="1"/>
              <a:t>Unnorm</a:t>
            </a:r>
            <a:r>
              <a:rPr lang="en-US" sz="1600" dirty="0"/>
              <a:t>., 95%   	E</a:t>
            </a:r>
            <a:r>
              <a:rPr lang="en-US" sz="1600" baseline="-25000" dirty="0"/>
              <a:t>X,Y</a:t>
            </a:r>
            <a:r>
              <a:rPr lang="en-US" sz="1600" dirty="0"/>
              <a:t>=1.6 </a:t>
            </a:r>
            <a:r>
              <a:rPr lang="en-US" sz="1600" dirty="0">
                <a:latin typeface="Symbol" panose="05050102010706020507" pitchFamily="18" charset="2"/>
              </a:rPr>
              <a:t>p</a:t>
            </a:r>
            <a:r>
              <a:rPr lang="en-US" sz="1600" dirty="0"/>
              <a:t>*mm*</a:t>
            </a:r>
            <a:r>
              <a:rPr lang="en-US" sz="1600" dirty="0" err="1"/>
              <a:t>mr</a:t>
            </a:r>
            <a:endParaRPr lang="en-US" sz="16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Acceptance 		A</a:t>
            </a:r>
            <a:r>
              <a:rPr lang="en-US" sz="1600" baseline="-25000" dirty="0"/>
              <a:t>X,Y </a:t>
            </a:r>
            <a:r>
              <a:rPr lang="en-US" sz="1600" dirty="0"/>
              <a:t>=36 </a:t>
            </a:r>
            <a:r>
              <a:rPr lang="en-US" sz="1600" dirty="0">
                <a:latin typeface="Symbol" panose="05050102010706020507" pitchFamily="18" charset="2"/>
              </a:rPr>
              <a:t>p</a:t>
            </a:r>
            <a:r>
              <a:rPr lang="en-US" sz="1600" dirty="0"/>
              <a:t>*mm*</a:t>
            </a:r>
            <a:r>
              <a:rPr lang="en-US" sz="1600" dirty="0" err="1"/>
              <a:t>mr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A3BF9-5F5E-53DE-0C3C-600BF81EA23A}"/>
              </a:ext>
            </a:extLst>
          </p:cNvPr>
          <p:cNvSpPr txBox="1"/>
          <p:nvPr/>
        </p:nvSpPr>
        <p:spPr>
          <a:xfrm>
            <a:off x="238539" y="2016854"/>
            <a:ext cx="418350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Delivery Ring: 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Circumference 505m (T</a:t>
            </a:r>
            <a:r>
              <a:rPr lang="en-US" sz="1600" baseline="-25000" dirty="0"/>
              <a:t>r</a:t>
            </a:r>
            <a:r>
              <a:rPr lang="en-US" sz="1600" dirty="0"/>
              <a:t>=1.7usec)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FODO lattice,  </a:t>
            </a:r>
            <a:r>
              <a:rPr lang="en-US" sz="1600" dirty="0" err="1">
                <a:latin typeface="Symbol" panose="05050102010706020507" pitchFamily="18" charset="2"/>
              </a:rPr>
              <a:t>b</a:t>
            </a:r>
            <a:r>
              <a:rPr lang="en-US" sz="1600" baseline="-25000" dirty="0" err="1"/>
              <a:t>max</a:t>
            </a:r>
            <a:r>
              <a:rPr lang="en-US" sz="1600" dirty="0"/>
              <a:t>=15m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Dispersion suppressed in SS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Bunched beam, single bunch H=4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Extraction: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3</a:t>
            </a:r>
            <a:r>
              <a:rPr lang="en-US" sz="1600" baseline="30000" dirty="0"/>
              <a:t>rd</a:t>
            </a:r>
            <a:r>
              <a:rPr lang="en-US" sz="1600" dirty="0"/>
              <a:t> integer, </a:t>
            </a:r>
            <a:r>
              <a:rPr lang="en-US" sz="1600" dirty="0" err="1"/>
              <a:t>Q</a:t>
            </a:r>
            <a:r>
              <a:rPr lang="en-US" sz="1600" baseline="-25000" dirty="0" err="1"/>
              <a:t>x</a:t>
            </a:r>
            <a:r>
              <a:rPr lang="en-US" sz="1600" dirty="0"/>
              <a:t>=29/3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Quad driven squeeze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Spill corrections: Quads + RFKO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Beam abort in the end of spill</a:t>
            </a:r>
          </a:p>
        </p:txBody>
      </p:sp>
    </p:spTree>
    <p:extLst>
      <p:ext uri="{BB962C8B-B14F-4D97-AF65-F5344CB8AC3E}">
        <p14:creationId xmlns:p14="http://schemas.microsoft.com/office/powerpoint/2010/main" val="1686740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Extraction (SX) operation planning for Mu2e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7D2621-C6E9-4C01-B056-A0639DE1BDE2}"/>
              </a:ext>
            </a:extLst>
          </p:cNvPr>
          <p:cNvSpPr txBox="1">
            <a:spLocks/>
          </p:cNvSpPr>
          <p:nvPr/>
        </p:nvSpPr>
        <p:spPr>
          <a:xfrm>
            <a:off x="429571" y="847165"/>
            <a:ext cx="8155203" cy="31008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Electrostatic Septa (ESS) are the last pieces needed for SX commissioning</a:t>
            </a:r>
          </a:p>
          <a:p>
            <a:pPr lvl="1">
              <a:spcBef>
                <a:spcPts val="450"/>
              </a:spcBef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Full scale ESS Prototype commissioned in 2020</a:t>
            </a:r>
          </a:p>
          <a:p>
            <a:pPr lvl="1">
              <a:spcBef>
                <a:spcPts val="450"/>
              </a:spcBef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Production ESS1 and ESS2 are in preparation</a:t>
            </a:r>
          </a:p>
          <a:p>
            <a:pPr>
              <a:spcBef>
                <a:spcPts val="450"/>
              </a:spcBef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450"/>
              </a:spcBef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SX schedule:</a:t>
            </a:r>
          </a:p>
          <a:p>
            <a:pPr lvl="1">
              <a:spcBef>
                <a:spcPts val="450"/>
              </a:spcBef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G-2 experiment scheduled to stop by the end of FY23 (shutdown)</a:t>
            </a:r>
          </a:p>
          <a:p>
            <a:pPr lvl="1">
              <a:spcBef>
                <a:spcPts val="450"/>
              </a:spcBef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Install 2 septa in the tunnel during the FY23 shutdown</a:t>
            </a:r>
          </a:p>
          <a:p>
            <a:pPr lvl="1">
              <a:spcBef>
                <a:spcPts val="450"/>
              </a:spcBef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Mu2e schedule assumed beginning SX operations in FY24</a:t>
            </a:r>
          </a:p>
          <a:p>
            <a:pPr marL="0" indent="0">
              <a:spcBef>
                <a:spcPts val="450"/>
              </a:spcBef>
              <a:buNone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44C25D7-A319-7859-F272-93100950DD2A}"/>
              </a:ext>
            </a:extLst>
          </p:cNvPr>
          <p:cNvCxnSpPr>
            <a:cxnSpLocks/>
          </p:cNvCxnSpPr>
          <p:nvPr/>
        </p:nvCxnSpPr>
        <p:spPr>
          <a:xfrm>
            <a:off x="464024" y="696036"/>
            <a:ext cx="8086298" cy="682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E152AB9-B0E6-7565-BACB-21DA6CE837BC}"/>
              </a:ext>
            </a:extLst>
          </p:cNvPr>
          <p:cNvSpPr txBox="1">
            <a:spLocks/>
          </p:cNvSpPr>
          <p:nvPr/>
        </p:nvSpPr>
        <p:spPr>
          <a:xfrm>
            <a:off x="429419" y="4169450"/>
            <a:ext cx="8155203" cy="2071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Plan change:</a:t>
            </a:r>
          </a:p>
          <a:p>
            <a:pPr lvl="1">
              <a:spcBef>
                <a:spcPts val="450"/>
              </a:spcBef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Decision made in 2022 to install the septum prototype in the tunnel</a:t>
            </a:r>
          </a:p>
          <a:p>
            <a:pPr lvl="1">
              <a:spcBef>
                <a:spcPts val="450"/>
              </a:spcBef>
            </a:pPr>
            <a:r>
              <a:rPr lang="en-US" sz="1800" dirty="0">
                <a:solidFill>
                  <a:srgbClr val="FF0000"/>
                </a:solidFill>
              </a:rPr>
              <a:t>Limited commissioning of SX before the 2023 shutdown</a:t>
            </a:r>
          </a:p>
          <a:p>
            <a:pPr>
              <a:spcBef>
                <a:spcPts val="450"/>
              </a:spcBef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450"/>
              </a:spcBef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The F23 summer shutdown at Fermilab extended to March 2024</a:t>
            </a:r>
          </a:p>
          <a:p>
            <a:pPr>
              <a:spcBef>
                <a:spcPts val="450"/>
              </a:spcBef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450"/>
              </a:spcBef>
            </a:pP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Experience with the ESS Full Scale Prototype (FSP)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7D2621-C6E9-4C01-B056-A0639DE1BDE2}"/>
              </a:ext>
            </a:extLst>
          </p:cNvPr>
          <p:cNvSpPr txBox="1">
            <a:spLocks/>
          </p:cNvSpPr>
          <p:nvPr/>
        </p:nvSpPr>
        <p:spPr>
          <a:xfrm>
            <a:off x="429419" y="978356"/>
            <a:ext cx="7849274" cy="692786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50"/>
              </a:spcBef>
              <a:buFont typeface="Arial" charset="0"/>
              <a:buNone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  	 Septum installed in the DR in the end of November 2022</a:t>
            </a:r>
          </a:p>
        </p:txBody>
      </p:sp>
      <p:pic>
        <p:nvPicPr>
          <p:cNvPr id="3" name="Picture 2" descr="A group of people in safety vests standing next to a truck&#10;&#10;Description automatically generated">
            <a:extLst>
              <a:ext uri="{FF2B5EF4-FFF2-40B4-BE49-F238E27FC236}">
                <a16:creationId xmlns:a16="http://schemas.microsoft.com/office/drawing/2014/main" id="{2045504C-ADDA-40BB-D1CE-30434BB8A2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86" y="3269919"/>
            <a:ext cx="3016461" cy="3016461"/>
          </a:xfrm>
          <a:prstGeom prst="rect">
            <a:avLst/>
          </a:prstGeom>
        </p:spPr>
      </p:pic>
      <p:pic>
        <p:nvPicPr>
          <p:cNvPr id="10" name="Picture 9" descr="A group of people working on a machine&#10;&#10;Description automatically generated">
            <a:extLst>
              <a:ext uri="{FF2B5EF4-FFF2-40B4-BE49-F238E27FC236}">
                <a16:creationId xmlns:a16="http://schemas.microsoft.com/office/drawing/2014/main" id="{4F3F91B3-7C95-0E3F-29F1-45DAC7D8FF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5001" y="3894192"/>
            <a:ext cx="3016461" cy="238908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61CB39-A926-A05A-6EE8-06BDB92B34B8}"/>
              </a:ext>
            </a:extLst>
          </p:cNvPr>
          <p:cNvCxnSpPr>
            <a:cxnSpLocks/>
          </p:cNvCxnSpPr>
          <p:nvPr/>
        </p:nvCxnSpPr>
        <p:spPr>
          <a:xfrm>
            <a:off x="371660" y="890638"/>
            <a:ext cx="8086298" cy="682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487BB30-D59F-E77E-1D5F-BEFF42BBAD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0875" y="1687694"/>
            <a:ext cx="2878034" cy="22054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AE5C5F-1505-A3BD-E4D5-8CE7191590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85" y="1700524"/>
            <a:ext cx="2206313" cy="21903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DDC343-A223-E509-BBE2-2418D68FD23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709" y="3674143"/>
            <a:ext cx="1959120" cy="2618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6747D3-40B8-3951-FF71-2E32FF4F70E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5456" y="1700524"/>
            <a:ext cx="2825419" cy="219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94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7F1FD75-9A98-77C8-FC91-042251B7F602}"/>
              </a:ext>
            </a:extLst>
          </p:cNvPr>
          <p:cNvSpPr/>
          <p:nvPr/>
        </p:nvSpPr>
        <p:spPr>
          <a:xfrm>
            <a:off x="297662" y="1235515"/>
            <a:ext cx="8502145" cy="3859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D76EC0-6473-BAE1-9823-40DEF43C475D}"/>
              </a:ext>
            </a:extLst>
          </p:cNvPr>
          <p:cNvSpPr/>
          <p:nvPr/>
        </p:nvSpPr>
        <p:spPr>
          <a:xfrm>
            <a:off x="297662" y="1216694"/>
            <a:ext cx="8502145" cy="3859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880E58-7FBF-AB79-C01D-E51EF031D900}"/>
              </a:ext>
            </a:extLst>
          </p:cNvPr>
          <p:cNvSpPr/>
          <p:nvPr/>
        </p:nvSpPr>
        <p:spPr>
          <a:xfrm>
            <a:off x="297663" y="4506012"/>
            <a:ext cx="8502145" cy="385928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CBB447-9FC8-F62D-2239-E17A3FF462F7}"/>
              </a:ext>
            </a:extLst>
          </p:cNvPr>
          <p:cNvSpPr/>
          <p:nvPr/>
        </p:nvSpPr>
        <p:spPr>
          <a:xfrm>
            <a:off x="297663" y="2724347"/>
            <a:ext cx="8502145" cy="17722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323968-E477-24E6-4BE8-6FF127883BA8}"/>
              </a:ext>
            </a:extLst>
          </p:cNvPr>
          <p:cNvSpPr/>
          <p:nvPr/>
        </p:nvSpPr>
        <p:spPr>
          <a:xfrm>
            <a:off x="297664" y="1640264"/>
            <a:ext cx="8502145" cy="10840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2250" y="175645"/>
            <a:ext cx="8686800" cy="427877"/>
          </a:xfrm>
        </p:spPr>
        <p:txBody>
          <a:bodyPr/>
          <a:lstStyle/>
          <a:p>
            <a:r>
              <a:rPr lang="en-US" sz="2800" b="1" dirty="0"/>
              <a:t>Main issues: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20A134-EBF0-492F-A7E8-B15306F3CD99}"/>
              </a:ext>
            </a:extLst>
          </p:cNvPr>
          <p:cNvSpPr txBox="1"/>
          <p:nvPr/>
        </p:nvSpPr>
        <p:spPr>
          <a:xfrm>
            <a:off x="413255" y="1232304"/>
            <a:ext cx="850214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Slow Extraction studies started by Mar-24-2023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Septum internal issues limited available HV to 75%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Slow emittance blow up (~1 sec) – due to poor vacuum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Fast emittance blow up (~1 msec) – not yet understood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Vacuum controls implemented in December 2022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HV PS not available until available by Mar-01-2023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Instrumentation issues with SEM beam profile monitors in M4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M4 spill monitors not fully available until July 2023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Beam Position monitors (BPMs) not available until July 2023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Operations stopped in July 2023 for the summer shutdown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r>
              <a:rPr lang="en-US" sz="2800" dirty="0"/>
              <a:t>Only a few days for full studies available!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0EAA7D-411D-BE8E-F798-7A251D821F90}"/>
              </a:ext>
            </a:extLst>
          </p:cNvPr>
          <p:cNvCxnSpPr>
            <a:cxnSpLocks/>
          </p:cNvCxnSpPr>
          <p:nvPr/>
        </p:nvCxnSpPr>
        <p:spPr>
          <a:xfrm>
            <a:off x="447861" y="885543"/>
            <a:ext cx="8086298" cy="682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08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2" grpId="0" animBg="1"/>
    </p:bld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4F38189E-CAA8-4559-B513-9B9121A34866}" vid="{7D5DEBE8-4719-434D-A2EC-4CCA8EF0CCE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PresentationFermilabTP</Template>
  <TotalTime>19749</TotalTime>
  <Words>881</Words>
  <Application>Microsoft Office PowerPoint</Application>
  <PresentationFormat>On-screen Show (4:3)</PresentationFormat>
  <Paragraphs>185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Helvetica</vt:lpstr>
      <vt:lpstr>Symbol</vt:lpstr>
      <vt:lpstr>Wingdings</vt:lpstr>
      <vt:lpstr>Fermilab_PPT_090815</vt:lpstr>
      <vt:lpstr>Custom Design</vt:lpstr>
      <vt:lpstr>PowerPoint Presentation</vt:lpstr>
      <vt:lpstr>Beam Facilities at Fermilab (SX Workshop-2022)</vt:lpstr>
      <vt:lpstr>The Muon to Electron conversion experiment (Mu2e)</vt:lpstr>
      <vt:lpstr>The Muon to Electron conversion experiment (Mu2e)</vt:lpstr>
      <vt:lpstr>Mu2e SX characteristics</vt:lpstr>
      <vt:lpstr>Mu2e SX characteristics</vt:lpstr>
      <vt:lpstr>Slow Extraction (SX) operation planning for Mu2e</vt:lpstr>
      <vt:lpstr>Experience with the ESS Full Scale Prototype (FSP)</vt:lpstr>
      <vt:lpstr>Main issues:</vt:lpstr>
      <vt:lpstr>Resonant Extraction studies:</vt:lpstr>
      <vt:lpstr>Ramping up and Extracting</vt:lpstr>
      <vt:lpstr>Spill Monitoring:</vt:lpstr>
      <vt:lpstr>Resonant TBT orbits:</vt:lpstr>
      <vt:lpstr>Resonant TBT orbits: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P Nagaslaev</dc:creator>
  <cp:lastModifiedBy>Vladimir P Nagaslaev</cp:lastModifiedBy>
  <cp:revision>29</cp:revision>
  <cp:lastPrinted>2022-03-26T21:31:58Z</cp:lastPrinted>
  <dcterms:created xsi:type="dcterms:W3CDTF">2022-02-25T19:20:11Z</dcterms:created>
  <dcterms:modified xsi:type="dcterms:W3CDTF">2024-02-11T19:48:25Z</dcterms:modified>
</cp:coreProperties>
</file>