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3" r:id="rId4"/>
    <p:sldId id="268" r:id="rId5"/>
    <p:sldId id="262" r:id="rId6"/>
    <p:sldId id="266" r:id="rId7"/>
    <p:sldId id="260" r:id="rId8"/>
    <p:sldId id="261" r:id="rId9"/>
    <p:sldId id="267" r:id="rId10"/>
  </p:sldIdLst>
  <p:sldSz cx="12192000" cy="6858000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B3"/>
    <a:srgbClr val="CCFFCC"/>
    <a:srgbClr val="14316C"/>
    <a:srgbClr val="94A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291"/>
  </p:normalViewPr>
  <p:slideViewPr>
    <p:cSldViewPr snapToGrid="0" snapToObjects="1">
      <p:cViewPr varScale="1">
        <p:scale>
          <a:sx n="110" d="100"/>
          <a:sy n="110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68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F726DF0-548C-8645-BDE9-D4ABE2CF21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E5927A-8E33-844C-9D1B-458A00D816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FD296-3D47-F642-BBB0-28897FE3E135}" type="datetimeFigureOut">
              <a:rPr lang="de-AT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08.02.2024</a:t>
            </a:fld>
            <a:endParaRPr lang="de-A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5B7483B-0A22-E94F-AA4C-D6036B5255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280ED2-84DE-0543-8B03-DE7FCEC92B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3A38E-3C75-B842-A89E-F4131720A92D}" type="slidenum">
              <a:rPr lang="de-AT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de-A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30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7E25616-705A-0747-A2A2-72FD79CBAFE5}" type="datetimeFigureOut">
              <a:rPr lang="de-AT" smtClean="0"/>
              <a:pPr/>
              <a:t>08.02.2024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 dirty="0"/>
              <a:t>Mastertextformat bearbeiten
Zweite Ebene
Dritte Ebene
Vierte Ebene
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129B8A9-70CF-F840-AE57-77557091BF0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039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5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ta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21754B5-9DFE-654F-9FF6-AFE4C3CDD78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33009132"/>
              </p:ext>
            </p:extLst>
          </p:nvPr>
        </p:nvGraphicFramePr>
        <p:xfrm>
          <a:off x="323529" y="1528341"/>
          <a:ext cx="8974966" cy="626160"/>
        </p:xfrm>
        <a:graphic>
          <a:graphicData uri="http://schemas.openxmlformats.org/drawingml/2006/table">
            <a:tbl>
              <a:tblPr bandRow="1"/>
              <a:tblGrid>
                <a:gridCol w="2903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9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30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dirty="0" err="1">
                          <a:solidFill>
                            <a:srgbClr val="00336E"/>
                          </a:solidFill>
                          <a:effectLst/>
                        </a:rPr>
                        <a:t>Dokumentennummer</a:t>
                      </a:r>
                      <a:r>
                        <a:rPr lang="en-GB" sz="700" dirty="0">
                          <a:solidFill>
                            <a:srgbClr val="00336E"/>
                          </a:solidFill>
                          <a:effectLst/>
                        </a:rPr>
                        <a:t> / Document Number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dirty="0" err="1">
                          <a:solidFill>
                            <a:srgbClr val="00336E"/>
                          </a:solidFill>
                          <a:effectLst/>
                        </a:rPr>
                        <a:t>DokKlasse</a:t>
                      </a:r>
                      <a:r>
                        <a:rPr lang="en-GB" sz="700" dirty="0">
                          <a:solidFill>
                            <a:srgbClr val="00336E"/>
                          </a:solidFill>
                          <a:effectLst/>
                        </a:rPr>
                        <a:t> / </a:t>
                      </a:r>
                      <a:r>
                        <a:rPr lang="en-GB" sz="700" dirty="0" err="1">
                          <a:solidFill>
                            <a:srgbClr val="00336E"/>
                          </a:solidFill>
                          <a:effectLst/>
                        </a:rPr>
                        <a:t>DocClass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dirty="0" err="1">
                          <a:solidFill>
                            <a:srgbClr val="00336E"/>
                          </a:solidFill>
                          <a:effectLst/>
                        </a:rPr>
                        <a:t>Inhaltskennz</a:t>
                      </a:r>
                      <a:r>
                        <a:rPr lang="en-GB" sz="700" dirty="0">
                          <a:solidFill>
                            <a:srgbClr val="00336E"/>
                          </a:solidFill>
                          <a:effectLst/>
                        </a:rPr>
                        <a:t> / Content Code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336E"/>
                          </a:solidFill>
                          <a:effectLst/>
                        </a:rPr>
                        <a:t>Version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/ Date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336E"/>
                          </a:solidFill>
                          <a:effectLst/>
                        </a:rPr>
                        <a:t>DokEigner / </a:t>
                      </a:r>
                      <a:r>
                        <a:rPr lang="en-GB" sz="700" dirty="0" err="1">
                          <a:solidFill>
                            <a:srgbClr val="00336E"/>
                          </a:solidFill>
                          <a:effectLst/>
                        </a:rPr>
                        <a:t>DocOwner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err="1">
                          <a:solidFill>
                            <a:srgbClr val="00336E"/>
                          </a:solidFill>
                          <a:effectLst/>
                        </a:rPr>
                        <a:t>gültig</a:t>
                      </a:r>
                      <a:r>
                        <a:rPr lang="en-GB" sz="800" dirty="0">
                          <a:solidFill>
                            <a:srgbClr val="00336E"/>
                          </a:solidFill>
                          <a:effectLst/>
                        </a:rPr>
                        <a:t> ab / effective from</a:t>
                      </a:r>
                      <a:endParaRPr lang="de-AT" sz="8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dirty="0" err="1">
                          <a:solidFill>
                            <a:srgbClr val="00336E"/>
                          </a:solidFill>
                          <a:effectLst/>
                        </a:rPr>
                        <a:t>gültig</a:t>
                      </a:r>
                      <a:r>
                        <a:rPr lang="en-GB" sz="700" baseline="0" dirty="0">
                          <a:solidFill>
                            <a:srgbClr val="00336E"/>
                          </a:solidFill>
                          <a:effectLst/>
                        </a:rPr>
                        <a:t> </a:t>
                      </a:r>
                      <a:r>
                        <a:rPr lang="en-GB" sz="700" baseline="0" dirty="0" err="1">
                          <a:solidFill>
                            <a:srgbClr val="00336E"/>
                          </a:solidFill>
                          <a:effectLst/>
                        </a:rPr>
                        <a:t>bis</a:t>
                      </a:r>
                      <a:r>
                        <a:rPr lang="en-GB" sz="700" baseline="0" dirty="0">
                          <a:solidFill>
                            <a:srgbClr val="00336E"/>
                          </a:solidFill>
                          <a:effectLst/>
                        </a:rPr>
                        <a:t>/effective </a:t>
                      </a:r>
                      <a:r>
                        <a:rPr lang="en-GB" sz="700" dirty="0">
                          <a:solidFill>
                            <a:srgbClr val="00336E"/>
                          </a:solidFill>
                          <a:effectLst/>
                        </a:rPr>
                        <a:t>until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700" dirty="0" err="1">
                          <a:solidFill>
                            <a:srgbClr val="00336E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Wartungsinterv</a:t>
                      </a:r>
                      <a:r>
                        <a:rPr lang="de-AT" sz="700" dirty="0">
                          <a:solidFill>
                            <a:srgbClr val="00336E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de-AT" sz="700" baseline="0" dirty="0">
                          <a:solidFill>
                            <a:srgbClr val="00336E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de-AT" sz="700" baseline="0" dirty="0" err="1">
                          <a:solidFill>
                            <a:srgbClr val="00336E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MaintInterv</a:t>
                      </a:r>
                      <a:r>
                        <a:rPr lang="de-AT" sz="700" baseline="0" dirty="0">
                          <a:solidFill>
                            <a:srgbClr val="00336E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.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1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de-AT" sz="8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3067AF7C-AFD4-114E-A387-61EDB83DDD7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01143037"/>
              </p:ext>
            </p:extLst>
          </p:nvPr>
        </p:nvGraphicFramePr>
        <p:xfrm>
          <a:off x="323529" y="5331929"/>
          <a:ext cx="11238636" cy="55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9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5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0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53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72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254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936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0000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GB" sz="800" b="1" u="none" strike="noStrike" dirty="0" err="1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Empfehlung</a:t>
                      </a:r>
                      <a:r>
                        <a:rPr lang="en-GB" sz="800" b="1" u="none" strike="noStrike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des DokEigners </a:t>
                      </a:r>
                      <a:r>
                        <a:rPr lang="en-GB" sz="800" b="1" u="none" strike="noStrike" dirty="0" err="1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bezügl</a:t>
                      </a:r>
                      <a:r>
                        <a:rPr lang="en-GB" sz="800" b="1" u="none" strike="noStrike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lang="en-GB" sz="800" b="1" u="none" strike="noStrike" dirty="0" err="1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Schulung</a:t>
                      </a:r>
                      <a:r>
                        <a:rPr lang="en-GB" sz="800" b="1" u="none" strike="noStrike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/ recommendation by </a:t>
                      </a:r>
                      <a:r>
                        <a:rPr lang="en-GB" sz="800" b="1" u="none" strike="noStrike" dirty="0" err="1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DocOwner</a:t>
                      </a:r>
                      <a:r>
                        <a:rPr lang="en-GB" sz="800" b="1" u="none" strike="noStrike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regarding training </a:t>
                      </a:r>
                      <a:endParaRPr lang="en-GB" sz="800" b="1" i="0" u="none" strike="noStrike" dirty="0">
                        <a:solidFill>
                          <a:srgbClr val="14316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Schulungsrelevant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</a:t>
                      </a:r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/yes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GB" sz="700" b="0" i="0" u="none" strike="noStrike" dirty="0">
                        <a:solidFill>
                          <a:srgbClr val="14316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--&gt;                 </a:t>
                      </a:r>
                      <a:r>
                        <a:rPr lang="en-GB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Selbstschulung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Schulung</a:t>
                      </a:r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durch</a:t>
                      </a:r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Trainer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Kommentar</a:t>
                      </a:r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comments: 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subject to training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nein</a:t>
                      </a:r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/no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GB" sz="700" b="0" i="0" u="none" strike="noStrike" dirty="0">
                        <a:solidFill>
                          <a:srgbClr val="14316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self-instruction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instruction by trainer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2FDA4F8-C17B-204F-9B9B-7E4A9EE8920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5615689"/>
              </p:ext>
            </p:extLst>
          </p:nvPr>
        </p:nvGraphicFramePr>
        <p:xfrm>
          <a:off x="323530" y="3408083"/>
          <a:ext cx="11238634" cy="1722720"/>
        </p:xfrm>
        <a:graphic>
          <a:graphicData uri="http://schemas.openxmlformats.org/drawingml/2006/table">
            <a:tbl>
              <a:tblPr firstRow="1" firstCol="1" bandRow="1"/>
              <a:tblGrid>
                <a:gridCol w="1088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6003">
                  <a:extLst>
                    <a:ext uri="{9D8B030D-6E8A-4147-A177-3AD203B41FA5}">
                      <a16:colId xmlns:a16="http://schemas.microsoft.com/office/drawing/2014/main" val="2813174626"/>
                    </a:ext>
                  </a:extLst>
                </a:gridCol>
                <a:gridCol w="1416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9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2424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AT" sz="800" b="1" kern="1200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Freigabe / </a:t>
                      </a:r>
                      <a:r>
                        <a:rPr lang="en-GB" sz="800" b="1" kern="1200" noProof="0" dirty="0" err="1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Approva</a:t>
                      </a:r>
                      <a:r>
                        <a:rPr lang="de-AT" sz="800" b="1" kern="1200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</a:t>
                      </a:r>
                      <a:endParaRPr lang="de-AT" sz="700" b="0" kern="1200" dirty="0">
                        <a:solidFill>
                          <a:srgbClr val="14316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e-AT" sz="7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7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e-AT" sz="7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e-AT" sz="7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de-AT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Name </a:t>
                      </a:r>
                      <a:endParaRPr lang="de-AT" sz="7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de-AT" sz="700" dirty="0"/>
                        <a:t>Funktion / </a:t>
                      </a:r>
                      <a:r>
                        <a:rPr lang="en-GB" sz="700" noProof="0" dirty="0"/>
                        <a:t>Function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7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Bemerkung / </a:t>
                      </a:r>
                      <a:r>
                        <a:rPr lang="de-AT" sz="7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Remark</a:t>
                      </a:r>
                      <a:endParaRPr lang="de-AT" sz="7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Datum / Date</a:t>
                      </a:r>
                      <a:endParaRPr lang="de-AT" sz="7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700" noProof="0" dirty="0">
                          <a:effectLst/>
                        </a:rPr>
                        <a:t>Unterschrift</a:t>
                      </a:r>
                      <a:r>
                        <a:rPr lang="en-GB" sz="700" dirty="0">
                          <a:effectLst/>
                        </a:rPr>
                        <a:t> / Signature</a:t>
                      </a:r>
                      <a:endParaRPr lang="de-AT" sz="7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66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700" b="0" noProof="0" dirty="0">
                          <a:solidFill>
                            <a:srgbClr val="14316C"/>
                          </a:solidFill>
                          <a:effectLst/>
                        </a:rPr>
                        <a:t>erstellt von /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rgbClr val="14316C"/>
                          </a:solidFill>
                          <a:effectLst/>
                        </a:rPr>
                        <a:t>prepared by</a:t>
                      </a:r>
                      <a:endParaRPr lang="de-AT" sz="700" b="0" dirty="0">
                        <a:solidFill>
                          <a:srgbClr val="14316C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 </a:t>
                      </a: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 </a:t>
                      </a: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40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AT" sz="700" b="0" noProof="0" dirty="0">
                        <a:solidFill>
                          <a:srgbClr val="14316C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 </a:t>
                      </a: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 </a:t>
                      </a: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 </a:t>
                      </a: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77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AT" sz="700" b="0" noProof="0" dirty="0">
                          <a:solidFill>
                            <a:srgbClr val="14316C"/>
                          </a:solidFill>
                          <a:effectLst/>
                        </a:rPr>
                        <a:t>geprüft von /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AT" sz="700" b="0" noProof="0" dirty="0" err="1">
                          <a:solidFill>
                            <a:srgbClr val="14316C"/>
                          </a:solidFill>
                          <a:effectLst/>
                        </a:rPr>
                        <a:t>checked</a:t>
                      </a:r>
                      <a:r>
                        <a:rPr lang="de-AT" sz="700" b="0" noProof="0" dirty="0">
                          <a:solidFill>
                            <a:srgbClr val="14316C"/>
                          </a:solidFill>
                          <a:effectLst/>
                        </a:rPr>
                        <a:t> </a:t>
                      </a:r>
                      <a:r>
                        <a:rPr lang="de-AT" sz="700" b="0" noProof="0" dirty="0" err="1">
                          <a:solidFill>
                            <a:srgbClr val="14316C"/>
                          </a:solidFill>
                          <a:effectLst/>
                        </a:rPr>
                        <a:t>by</a:t>
                      </a:r>
                      <a:endParaRPr lang="de-AT" sz="700" b="0" noProof="0" dirty="0">
                        <a:solidFill>
                          <a:srgbClr val="14316C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 </a:t>
                      </a: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 </a:t>
                      </a: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 </a:t>
                      </a: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771">
                <a:tc vMerge="1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AT" sz="700" b="0" noProof="0" dirty="0">
                        <a:solidFill>
                          <a:srgbClr val="14316C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497032"/>
                  </a:ext>
                </a:extLst>
              </a:tr>
              <a:tr h="22677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700" b="0" noProof="0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freigegeben von /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700" b="0" noProof="0" dirty="0" err="1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approved</a:t>
                      </a:r>
                      <a:r>
                        <a:rPr lang="de-AT" sz="700" b="0" noProof="0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AT" sz="700" b="0" noProof="0" dirty="0" err="1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by</a:t>
                      </a:r>
                      <a:endParaRPr lang="de-AT" sz="700" b="0" noProof="0" dirty="0">
                        <a:solidFill>
                          <a:srgbClr val="14316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AT" sz="700" b="0" noProof="0" dirty="0">
                        <a:solidFill>
                          <a:srgbClr val="14316C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34632"/>
                  </a:ext>
                </a:extLst>
              </a:tr>
              <a:tr h="226771">
                <a:tc vMerge="1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AT" sz="700" b="0" noProof="0" dirty="0">
                        <a:solidFill>
                          <a:srgbClr val="14316C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6051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DD7BD878-362D-984A-97F3-017689C804F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94446718"/>
              </p:ext>
            </p:extLst>
          </p:nvPr>
        </p:nvGraphicFramePr>
        <p:xfrm>
          <a:off x="323529" y="2316928"/>
          <a:ext cx="7385666" cy="879008"/>
        </p:xfrm>
        <a:graphic>
          <a:graphicData uri="http://schemas.openxmlformats.org/drawingml/2006/table">
            <a:tbl>
              <a:tblPr firstRow="1" firstCol="1" bandRow="1"/>
              <a:tblGrid>
                <a:gridCol w="579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7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0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AT" sz="7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Dokumentenhistorie</a:t>
                      </a:r>
                      <a:r>
                        <a:rPr lang="de-AT" sz="700" kern="1200" baseline="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GB" sz="700" kern="1200" baseline="0" noProof="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Document History</a:t>
                      </a:r>
                      <a:endParaRPr lang="en-GB" sz="700" kern="1200" noProof="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700" b="0" kern="1200" dirty="0" err="1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Vers</a:t>
                      </a:r>
                      <a:endParaRPr lang="de-AT" sz="700" b="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7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</a:t>
                      </a:r>
                      <a:r>
                        <a:rPr lang="en-GB" sz="700" kern="1200" baseline="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GB" sz="7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Date</a:t>
                      </a:r>
                      <a:endParaRPr lang="de-AT" sz="7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700" kern="1200" dirty="0" err="1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Beschreibung</a:t>
                      </a:r>
                      <a:r>
                        <a:rPr lang="en-GB" sz="700" kern="1200" baseline="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GB" sz="7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Description</a:t>
                      </a:r>
                      <a:endParaRPr lang="de-AT" sz="7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800" b="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926910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FC70FFEA-4ABA-854A-A3ED-50504B10B67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26122187"/>
              </p:ext>
            </p:extLst>
          </p:nvPr>
        </p:nvGraphicFramePr>
        <p:xfrm>
          <a:off x="323529" y="525572"/>
          <a:ext cx="8974968" cy="842428"/>
        </p:xfrm>
        <a:graphic>
          <a:graphicData uri="http://schemas.openxmlformats.org/drawingml/2006/table">
            <a:tbl>
              <a:tblPr bandRow="1"/>
              <a:tblGrid>
                <a:gridCol w="5570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4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err="1">
                          <a:solidFill>
                            <a:srgbClr val="00336E"/>
                          </a:solidFill>
                          <a:effectLst/>
                        </a:rPr>
                        <a:t>Dokumententitel</a:t>
                      </a:r>
                      <a:r>
                        <a:rPr lang="en-GB" sz="700" dirty="0">
                          <a:solidFill>
                            <a:srgbClr val="00336E"/>
                          </a:solidFill>
                          <a:effectLst/>
                        </a:rPr>
                        <a:t> / Document Title </a:t>
                      </a:r>
                      <a:endParaRPr lang="de-AT" sz="1000" dirty="0">
                        <a:solidFill>
                          <a:srgbClr val="00336E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de-AT" sz="400" b="1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feld 23">
            <a:extLst>
              <a:ext uri="{FF2B5EF4-FFF2-40B4-BE49-F238E27FC236}">
                <a16:creationId xmlns:a16="http://schemas.microsoft.com/office/drawing/2014/main" id="{E1F525B4-1986-224B-8F16-7A12E71D9CAF}"/>
              </a:ext>
            </a:extLst>
          </p:cNvPr>
          <p:cNvSpPr txBox="1"/>
          <p:nvPr userDrawn="1"/>
        </p:nvSpPr>
        <p:spPr>
          <a:xfrm>
            <a:off x="312377" y="6708345"/>
            <a:ext cx="2320572" cy="6155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l"/>
            <a:r>
              <a:rPr lang="de-AT" sz="400" dirty="0">
                <a:solidFill>
                  <a:srgbClr val="14316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Zugrundeliegende Vorlage</a:t>
            </a:r>
            <a:r>
              <a:rPr lang="de-AT" sz="400" baseline="0" dirty="0">
                <a:solidFill>
                  <a:srgbClr val="14316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</a:t>
            </a:r>
            <a:r>
              <a:rPr lang="de-AT" sz="400" baseline="0" dirty="0" err="1">
                <a:solidFill>
                  <a:srgbClr val="14316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underlying</a:t>
            </a:r>
            <a:r>
              <a:rPr lang="de-AT" sz="400" baseline="0" dirty="0">
                <a:solidFill>
                  <a:srgbClr val="14316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AT" sz="400" baseline="0" dirty="0" err="1">
                <a:solidFill>
                  <a:srgbClr val="14316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template</a:t>
            </a:r>
            <a:r>
              <a:rPr lang="de-AT" sz="400" baseline="0" dirty="0">
                <a:solidFill>
                  <a:srgbClr val="14316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ZA000_10700_1310013, v15.0</a:t>
            </a:r>
            <a:endParaRPr lang="de-AT" sz="400" dirty="0">
              <a:solidFill>
                <a:srgbClr val="14316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platzhalter 29">
            <a:extLst>
              <a:ext uri="{FF2B5EF4-FFF2-40B4-BE49-F238E27FC236}">
                <a16:creationId xmlns:a16="http://schemas.microsoft.com/office/drawing/2014/main" id="{894C8BAD-1BD1-CE4B-B298-CF9BB9B34F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739730"/>
            <a:ext cx="8974967" cy="6026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Title</a:t>
            </a:r>
          </a:p>
        </p:txBody>
      </p:sp>
      <p:sp>
        <p:nvSpPr>
          <p:cNvPr id="28" name="Textplatzhalter 29">
            <a:extLst>
              <a:ext uri="{FF2B5EF4-FFF2-40B4-BE49-F238E27FC236}">
                <a16:creationId xmlns:a16="http://schemas.microsoft.com/office/drawing/2014/main" id="{3081F266-9B71-864D-A225-B8C4C6CA94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1660605"/>
            <a:ext cx="2544031" cy="1999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AAnnn_XXXXX_YYMMDDn</a:t>
            </a:r>
            <a:endParaRPr lang="de-DE" dirty="0"/>
          </a:p>
        </p:txBody>
      </p:sp>
      <p:sp>
        <p:nvSpPr>
          <p:cNvPr id="29" name="Textplatzhalter 29">
            <a:extLst>
              <a:ext uri="{FF2B5EF4-FFF2-40B4-BE49-F238E27FC236}">
                <a16:creationId xmlns:a16="http://schemas.microsoft.com/office/drawing/2014/main" id="{5399CC37-005C-D845-8ABF-6C39FC6040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399" y="1660602"/>
            <a:ext cx="1381111" cy="1999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AAnnn</a:t>
            </a:r>
            <a:endParaRPr lang="de-DE" dirty="0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0F30D979-A73B-EE4B-A259-5193483CC0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9474" y="1660602"/>
            <a:ext cx="1328709" cy="1999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XXXXX</a:t>
            </a:r>
          </a:p>
        </p:txBody>
      </p:sp>
      <p:sp>
        <p:nvSpPr>
          <p:cNvPr id="31" name="Textplatzhalter 29">
            <a:extLst>
              <a:ext uri="{FF2B5EF4-FFF2-40B4-BE49-F238E27FC236}">
                <a16:creationId xmlns:a16="http://schemas.microsoft.com/office/drawing/2014/main" id="{82C3BE5E-09F4-DC4F-AF25-17D8BCA143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3951" y="1660602"/>
            <a:ext cx="1128839" cy="1810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n.n</a:t>
            </a:r>
            <a:endParaRPr lang="de-DE" dirty="0"/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AC7C0562-9BE6-8546-BDC7-D19D0A6D57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48029" y="1638459"/>
            <a:ext cx="1539315" cy="2143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YYYY-MM-DD</a:t>
            </a:r>
          </a:p>
        </p:txBody>
      </p:sp>
      <p:sp>
        <p:nvSpPr>
          <p:cNvPr id="33" name="Textplatzhalter 29">
            <a:extLst>
              <a:ext uri="{FF2B5EF4-FFF2-40B4-BE49-F238E27FC236}">
                <a16:creationId xmlns:a16="http://schemas.microsoft.com/office/drawing/2014/main" id="{67BA2CED-9E2D-4D46-BADC-8F57F43F60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528" y="1995404"/>
            <a:ext cx="1205349" cy="14507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NN</a:t>
            </a:r>
          </a:p>
        </p:txBody>
      </p:sp>
      <p:sp>
        <p:nvSpPr>
          <p:cNvPr id="34" name="Textplatzhalter 29">
            <a:extLst>
              <a:ext uri="{FF2B5EF4-FFF2-40B4-BE49-F238E27FC236}">
                <a16:creationId xmlns:a16="http://schemas.microsoft.com/office/drawing/2014/main" id="{54829390-31F8-2D45-AC80-ACBA28882E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02343" y="1983652"/>
            <a:ext cx="1499616" cy="16414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= Freigabe / </a:t>
            </a:r>
            <a:r>
              <a:rPr lang="de-DE" dirty="0" err="1"/>
              <a:t>release</a:t>
            </a:r>
            <a:r>
              <a:rPr lang="de-DE" dirty="0"/>
              <a:t> </a:t>
            </a:r>
            <a:r>
              <a:rPr lang="de-DE" dirty="0" err="1"/>
              <a:t>date</a:t>
            </a:r>
            <a:endParaRPr lang="de-DE" dirty="0"/>
          </a:p>
        </p:txBody>
      </p:sp>
      <p:sp>
        <p:nvSpPr>
          <p:cNvPr id="35" name="Textplatzhalter 29">
            <a:extLst>
              <a:ext uri="{FF2B5EF4-FFF2-40B4-BE49-F238E27FC236}">
                <a16:creationId xmlns:a16="http://schemas.microsoft.com/office/drawing/2014/main" id="{59D96100-CA5C-384A-82D4-00999B0D1F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8970" y="1989059"/>
            <a:ext cx="1053100" cy="15142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not </a:t>
            </a:r>
            <a:r>
              <a:rPr lang="de-DE" dirty="0" err="1"/>
              <a:t>defined</a:t>
            </a:r>
            <a:endParaRPr lang="de-DE" dirty="0"/>
          </a:p>
        </p:txBody>
      </p:sp>
      <p:sp>
        <p:nvSpPr>
          <p:cNvPr id="36" name="Textplatzhalter 29">
            <a:extLst>
              <a:ext uri="{FF2B5EF4-FFF2-40B4-BE49-F238E27FC236}">
                <a16:creationId xmlns:a16="http://schemas.microsoft.com/office/drawing/2014/main" id="{64D0DA75-D901-C642-AF2D-C6BBFF8924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9195" y="1989031"/>
            <a:ext cx="1523812" cy="151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nach Bedarf / on </a:t>
            </a:r>
            <a:r>
              <a:rPr lang="de-DE" dirty="0" err="1"/>
              <a:t>demand</a:t>
            </a:r>
            <a:endParaRPr lang="de-DE" dirty="0"/>
          </a:p>
        </p:txBody>
      </p:sp>
      <p:sp>
        <p:nvSpPr>
          <p:cNvPr id="37" name="Textplatzhalter 29">
            <a:extLst>
              <a:ext uri="{FF2B5EF4-FFF2-40B4-BE49-F238E27FC236}">
                <a16:creationId xmlns:a16="http://schemas.microsoft.com/office/drawing/2014/main" id="{B4AC1211-90DC-B740-8215-1EA7E21A10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80350" y="3803548"/>
            <a:ext cx="2084119" cy="1700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Last </a:t>
            </a:r>
            <a:r>
              <a:rPr lang="de-DE" dirty="0" err="1"/>
              <a:t>name</a:t>
            </a:r>
            <a:r>
              <a:rPr lang="de-DE" dirty="0"/>
              <a:t>,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id="{140C9B38-1264-C149-ACB1-D5766B1777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80350" y="4029625"/>
            <a:ext cx="2084119" cy="1700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Last </a:t>
            </a:r>
            <a:r>
              <a:rPr lang="de-DE" dirty="0" err="1"/>
              <a:t>name</a:t>
            </a:r>
            <a:r>
              <a:rPr lang="de-DE" dirty="0"/>
              <a:t>,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39" name="Textplatzhalter 29">
            <a:extLst>
              <a:ext uri="{FF2B5EF4-FFF2-40B4-BE49-F238E27FC236}">
                <a16:creationId xmlns:a16="http://schemas.microsoft.com/office/drawing/2014/main" id="{C83512B8-9BD3-AC40-AC55-6F05E6C8812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80350" y="4248163"/>
            <a:ext cx="2084119" cy="1700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Last </a:t>
            </a:r>
            <a:r>
              <a:rPr lang="de-DE" dirty="0" err="1"/>
              <a:t>name</a:t>
            </a:r>
            <a:r>
              <a:rPr lang="de-DE" dirty="0"/>
              <a:t>,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40" name="Textplatzhalter 29">
            <a:extLst>
              <a:ext uri="{FF2B5EF4-FFF2-40B4-BE49-F238E27FC236}">
                <a16:creationId xmlns:a16="http://schemas.microsoft.com/office/drawing/2014/main" id="{DB50EEE0-B59E-F74B-8D9B-135D67204B3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86081" y="3783226"/>
            <a:ext cx="1909967" cy="1922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xxxxxxx</a:t>
            </a:r>
            <a:endParaRPr lang="de-DE" dirty="0"/>
          </a:p>
        </p:txBody>
      </p:sp>
      <p:sp>
        <p:nvSpPr>
          <p:cNvPr id="43" name="Textplatzhalter 29">
            <a:extLst>
              <a:ext uri="{FF2B5EF4-FFF2-40B4-BE49-F238E27FC236}">
                <a16:creationId xmlns:a16="http://schemas.microsoft.com/office/drawing/2014/main" id="{04BF880B-FCE6-4F41-A274-5BF3B31B95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26216" y="3761762"/>
            <a:ext cx="1925305" cy="1872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46" name="Textplatzhalter 29">
            <a:extLst>
              <a:ext uri="{FF2B5EF4-FFF2-40B4-BE49-F238E27FC236}">
                <a16:creationId xmlns:a16="http://schemas.microsoft.com/office/drawing/2014/main" id="{DDD1EA5E-289E-9441-B823-B6650E5746D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6654" y="2607411"/>
            <a:ext cx="899025" cy="149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YYYY-MM-DD</a:t>
            </a:r>
          </a:p>
        </p:txBody>
      </p:sp>
      <p:sp>
        <p:nvSpPr>
          <p:cNvPr id="47" name="Textplatzhalter 29">
            <a:extLst>
              <a:ext uri="{FF2B5EF4-FFF2-40B4-BE49-F238E27FC236}">
                <a16:creationId xmlns:a16="http://schemas.microsoft.com/office/drawing/2014/main" id="{1D05C094-DD21-3B4C-8310-DD497ADECEA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9365" y="2607411"/>
            <a:ext cx="360715" cy="149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/>
              <a:t>1.0</a:t>
            </a:r>
            <a:endParaRPr lang="de-DE" dirty="0"/>
          </a:p>
        </p:txBody>
      </p:sp>
      <p:sp>
        <p:nvSpPr>
          <p:cNvPr id="48" name="Textplatzhalter 29">
            <a:extLst>
              <a:ext uri="{FF2B5EF4-FFF2-40B4-BE49-F238E27FC236}">
                <a16:creationId xmlns:a16="http://schemas.microsoft.com/office/drawing/2014/main" id="{0AF2F1EE-2B30-E941-9912-60F0B5C405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53234" y="2614149"/>
            <a:ext cx="5678521" cy="1397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Erstausgabe / First </a:t>
            </a:r>
            <a:r>
              <a:rPr lang="de-DE" dirty="0" err="1"/>
              <a:t>Issue</a:t>
            </a:r>
            <a:endParaRPr lang="de-DE" dirty="0"/>
          </a:p>
        </p:txBody>
      </p:sp>
      <p:sp>
        <p:nvSpPr>
          <p:cNvPr id="49" name="Textplatzhalter 29">
            <a:extLst>
              <a:ext uri="{FF2B5EF4-FFF2-40B4-BE49-F238E27FC236}">
                <a16:creationId xmlns:a16="http://schemas.microsoft.com/office/drawing/2014/main" id="{75353B1B-B994-C44D-B3E1-58C5651763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9365" y="2766086"/>
            <a:ext cx="360715" cy="149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50" name="Textplatzhalter 29">
            <a:extLst>
              <a:ext uri="{FF2B5EF4-FFF2-40B4-BE49-F238E27FC236}">
                <a16:creationId xmlns:a16="http://schemas.microsoft.com/office/drawing/2014/main" id="{92DED64F-B0FC-FE4B-BCE1-2CB2AF9773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89365" y="2917405"/>
            <a:ext cx="360715" cy="149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51" name="Textplatzhalter 29">
            <a:extLst>
              <a:ext uri="{FF2B5EF4-FFF2-40B4-BE49-F238E27FC236}">
                <a16:creationId xmlns:a16="http://schemas.microsoft.com/office/drawing/2014/main" id="{91268A1A-2289-8F45-ABBE-945D6918D1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56654" y="2768290"/>
            <a:ext cx="899025" cy="149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52" name="Textplatzhalter 29">
            <a:extLst>
              <a:ext uri="{FF2B5EF4-FFF2-40B4-BE49-F238E27FC236}">
                <a16:creationId xmlns:a16="http://schemas.microsoft.com/office/drawing/2014/main" id="{60ADE633-7690-6B46-B67C-6D5ECEB0F4C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56654" y="2921477"/>
            <a:ext cx="899025" cy="149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53" name="Textplatzhalter 29">
            <a:extLst>
              <a:ext uri="{FF2B5EF4-FFF2-40B4-BE49-F238E27FC236}">
                <a16:creationId xmlns:a16="http://schemas.microsoft.com/office/drawing/2014/main" id="{4EBA737B-6762-8C42-9C33-E1098A1C9BB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63395" y="2741780"/>
            <a:ext cx="5668360" cy="1771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54" name="Textplatzhalter 29">
            <a:extLst>
              <a:ext uri="{FF2B5EF4-FFF2-40B4-BE49-F238E27FC236}">
                <a16:creationId xmlns:a16="http://schemas.microsoft.com/office/drawing/2014/main" id="{CAA6B481-78F6-804B-80A7-FBB03BD21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63395" y="2886225"/>
            <a:ext cx="5668360" cy="144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60" name="Textplatzhalter 29">
            <a:extLst>
              <a:ext uri="{FF2B5EF4-FFF2-40B4-BE49-F238E27FC236}">
                <a16:creationId xmlns:a16="http://schemas.microsoft.com/office/drawing/2014/main" id="{A8322084-B6F0-F040-AC3E-9A33D0286C3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107216" y="5462441"/>
            <a:ext cx="232821" cy="20521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61" name="Textplatzhalter 29">
            <a:extLst>
              <a:ext uri="{FF2B5EF4-FFF2-40B4-BE49-F238E27FC236}">
                <a16:creationId xmlns:a16="http://schemas.microsoft.com/office/drawing/2014/main" id="{A04E35FB-3710-E54A-9C7F-A5E27CDD817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107216" y="5616195"/>
            <a:ext cx="232821" cy="15134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16" name="Textplatzhalter 29">
            <a:extLst>
              <a:ext uri="{FF2B5EF4-FFF2-40B4-BE49-F238E27FC236}">
                <a16:creationId xmlns:a16="http://schemas.microsoft.com/office/drawing/2014/main" id="{B3BE34B6-08E8-384A-9586-0A67318F25B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489750" y="4479426"/>
            <a:ext cx="2084119" cy="1700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Last </a:t>
            </a:r>
            <a:r>
              <a:rPr lang="de-DE" dirty="0" err="1"/>
              <a:t>name</a:t>
            </a:r>
            <a:r>
              <a:rPr lang="de-DE" dirty="0"/>
              <a:t>,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117" name="Textplatzhalter 29">
            <a:extLst>
              <a:ext uri="{FF2B5EF4-FFF2-40B4-BE49-F238E27FC236}">
                <a16:creationId xmlns:a16="http://schemas.microsoft.com/office/drawing/2014/main" id="{07BD47CC-B43E-C945-A078-05B231509E1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480350" y="4702043"/>
            <a:ext cx="2084119" cy="1700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Last </a:t>
            </a:r>
            <a:r>
              <a:rPr lang="de-DE" dirty="0" err="1"/>
              <a:t>name</a:t>
            </a:r>
            <a:r>
              <a:rPr lang="de-DE" dirty="0"/>
              <a:t>,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118" name="Textplatzhalter 29">
            <a:extLst>
              <a:ext uri="{FF2B5EF4-FFF2-40B4-BE49-F238E27FC236}">
                <a16:creationId xmlns:a16="http://schemas.microsoft.com/office/drawing/2014/main" id="{437E725A-4033-D14F-B8CB-2BC62BF1DEC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489750" y="4937385"/>
            <a:ext cx="2084119" cy="1700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Last </a:t>
            </a:r>
            <a:r>
              <a:rPr lang="de-DE" dirty="0" err="1"/>
              <a:t>name</a:t>
            </a:r>
            <a:r>
              <a:rPr lang="de-DE" dirty="0"/>
              <a:t>,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pic>
        <p:nvPicPr>
          <p:cNvPr id="120" name="Grafik 119">
            <a:extLst>
              <a:ext uri="{FF2B5EF4-FFF2-40B4-BE49-F238E27FC236}">
                <a16:creationId xmlns:a16="http://schemas.microsoft.com/office/drawing/2014/main" id="{BB078A5A-24A4-3B4E-B231-300F6E94AC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-2777"/>
            <a:ext cx="9322420" cy="200809"/>
          </a:xfrm>
          <a:prstGeom prst="rect">
            <a:avLst/>
          </a:prstGeom>
        </p:spPr>
      </p:pic>
      <p:sp>
        <p:nvSpPr>
          <p:cNvPr id="121" name="Textplatzhalter 29">
            <a:extLst>
              <a:ext uri="{FF2B5EF4-FFF2-40B4-BE49-F238E27FC236}">
                <a16:creationId xmlns:a16="http://schemas.microsoft.com/office/drawing/2014/main" id="{0F3BC434-EDFC-1744-A554-82C5A0CB07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93481" y="3061567"/>
            <a:ext cx="360715" cy="149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22" name="Textplatzhalter 29">
            <a:extLst>
              <a:ext uri="{FF2B5EF4-FFF2-40B4-BE49-F238E27FC236}">
                <a16:creationId xmlns:a16="http://schemas.microsoft.com/office/drawing/2014/main" id="{E5655591-8149-534A-9635-622749E1304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60772" y="3065639"/>
            <a:ext cx="899025" cy="149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23" name="Textplatzhalter 29">
            <a:extLst>
              <a:ext uri="{FF2B5EF4-FFF2-40B4-BE49-F238E27FC236}">
                <a16:creationId xmlns:a16="http://schemas.microsoft.com/office/drawing/2014/main" id="{9BCD28DB-7FBC-F945-B47E-E2A8C2B7161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967511" y="3040547"/>
            <a:ext cx="5668360" cy="16541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24" name="Textplatzhalter 29">
            <a:extLst>
              <a:ext uri="{FF2B5EF4-FFF2-40B4-BE49-F238E27FC236}">
                <a16:creationId xmlns:a16="http://schemas.microsoft.com/office/drawing/2014/main" id="{C162FB3B-6818-1D47-B4E2-0FD9BE9D943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422281" y="4005074"/>
            <a:ext cx="1925305" cy="1872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25" name="Textplatzhalter 29">
            <a:extLst>
              <a:ext uri="{FF2B5EF4-FFF2-40B4-BE49-F238E27FC236}">
                <a16:creationId xmlns:a16="http://schemas.microsoft.com/office/drawing/2014/main" id="{E455FA25-F83A-6847-B04D-829B5A834E3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426214" y="4248161"/>
            <a:ext cx="1925305" cy="1872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26" name="Textplatzhalter 29">
            <a:extLst>
              <a:ext uri="{FF2B5EF4-FFF2-40B4-BE49-F238E27FC236}">
                <a16:creationId xmlns:a16="http://schemas.microsoft.com/office/drawing/2014/main" id="{6A63400C-EB81-F24F-83F7-695492D00A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22281" y="4461035"/>
            <a:ext cx="1925305" cy="1872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27" name="Textplatzhalter 29">
            <a:extLst>
              <a:ext uri="{FF2B5EF4-FFF2-40B4-BE49-F238E27FC236}">
                <a16:creationId xmlns:a16="http://schemas.microsoft.com/office/drawing/2014/main" id="{49BF8F05-620D-1C40-90B4-F2B825455B0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22280" y="4693419"/>
            <a:ext cx="1925305" cy="1872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28" name="Textplatzhalter 29">
            <a:extLst>
              <a:ext uri="{FF2B5EF4-FFF2-40B4-BE49-F238E27FC236}">
                <a16:creationId xmlns:a16="http://schemas.microsoft.com/office/drawing/2014/main" id="{CF9CD660-3884-844D-B339-64088098A8C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422280" y="4917395"/>
            <a:ext cx="1925305" cy="1872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29" name="Textplatzhalter 29">
            <a:extLst>
              <a:ext uri="{FF2B5EF4-FFF2-40B4-BE49-F238E27FC236}">
                <a16:creationId xmlns:a16="http://schemas.microsoft.com/office/drawing/2014/main" id="{CCFCBEE1-1A5C-4F43-B54C-9FE1371E45B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417527" y="3761763"/>
            <a:ext cx="1333840" cy="1998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YYYY-MM-DD</a:t>
            </a:r>
          </a:p>
        </p:txBody>
      </p:sp>
      <p:sp>
        <p:nvSpPr>
          <p:cNvPr id="130" name="Textplatzhalter 29">
            <a:extLst>
              <a:ext uri="{FF2B5EF4-FFF2-40B4-BE49-F238E27FC236}">
                <a16:creationId xmlns:a16="http://schemas.microsoft.com/office/drawing/2014/main" id="{486058E5-118A-A94F-8C81-E23180D1B97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417527" y="4015643"/>
            <a:ext cx="1333840" cy="2043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YYYY-MM-DD</a:t>
            </a:r>
          </a:p>
        </p:txBody>
      </p:sp>
      <p:sp>
        <p:nvSpPr>
          <p:cNvPr id="131" name="Textplatzhalter 29">
            <a:extLst>
              <a:ext uri="{FF2B5EF4-FFF2-40B4-BE49-F238E27FC236}">
                <a16:creationId xmlns:a16="http://schemas.microsoft.com/office/drawing/2014/main" id="{58FA51E3-4A98-934B-9ABF-26E64F4FF8F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417527" y="4239633"/>
            <a:ext cx="1333840" cy="2043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YYYY-MM-DD</a:t>
            </a:r>
          </a:p>
        </p:txBody>
      </p:sp>
      <p:sp>
        <p:nvSpPr>
          <p:cNvPr id="132" name="Textplatzhalter 29">
            <a:extLst>
              <a:ext uri="{FF2B5EF4-FFF2-40B4-BE49-F238E27FC236}">
                <a16:creationId xmlns:a16="http://schemas.microsoft.com/office/drawing/2014/main" id="{76764023-91F4-9347-861A-1494523046B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417527" y="4472434"/>
            <a:ext cx="1333840" cy="2043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YYYY-MM-DD</a:t>
            </a:r>
          </a:p>
        </p:txBody>
      </p:sp>
      <p:sp>
        <p:nvSpPr>
          <p:cNvPr id="133" name="Textplatzhalter 29">
            <a:extLst>
              <a:ext uri="{FF2B5EF4-FFF2-40B4-BE49-F238E27FC236}">
                <a16:creationId xmlns:a16="http://schemas.microsoft.com/office/drawing/2014/main" id="{513B8066-17DC-E245-B1AF-FE5D290FD6A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417527" y="4695005"/>
            <a:ext cx="1333840" cy="2043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YYYY-MM-DD</a:t>
            </a:r>
          </a:p>
        </p:txBody>
      </p:sp>
      <p:sp>
        <p:nvSpPr>
          <p:cNvPr id="134" name="Textplatzhalter 29">
            <a:extLst>
              <a:ext uri="{FF2B5EF4-FFF2-40B4-BE49-F238E27FC236}">
                <a16:creationId xmlns:a16="http://schemas.microsoft.com/office/drawing/2014/main" id="{AF5CDEE7-3AA0-CC4C-BFFA-D98E6270ABDB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417527" y="4920233"/>
            <a:ext cx="1333840" cy="2043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YYYY-MM-DD</a:t>
            </a:r>
          </a:p>
        </p:txBody>
      </p:sp>
      <p:sp>
        <p:nvSpPr>
          <p:cNvPr id="135" name="Textplatzhalter 29">
            <a:extLst>
              <a:ext uri="{FF2B5EF4-FFF2-40B4-BE49-F238E27FC236}">
                <a16:creationId xmlns:a16="http://schemas.microsoft.com/office/drawing/2014/main" id="{78B6D638-20DA-954B-8DBC-3C08E3AF7D0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186081" y="3995373"/>
            <a:ext cx="1909967" cy="1922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xxxxxxx</a:t>
            </a:r>
            <a:endParaRPr lang="de-DE" dirty="0"/>
          </a:p>
        </p:txBody>
      </p:sp>
      <p:sp>
        <p:nvSpPr>
          <p:cNvPr id="136" name="Textplatzhalter 29">
            <a:extLst>
              <a:ext uri="{FF2B5EF4-FFF2-40B4-BE49-F238E27FC236}">
                <a16:creationId xmlns:a16="http://schemas.microsoft.com/office/drawing/2014/main" id="{76AEA1D2-D520-8A44-9C7B-C45A01CCF57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186081" y="4222173"/>
            <a:ext cx="1909967" cy="1922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xxxxxxx</a:t>
            </a:r>
            <a:endParaRPr lang="de-DE" dirty="0"/>
          </a:p>
        </p:txBody>
      </p:sp>
      <p:sp>
        <p:nvSpPr>
          <p:cNvPr id="137" name="Textplatzhalter 29">
            <a:extLst>
              <a:ext uri="{FF2B5EF4-FFF2-40B4-BE49-F238E27FC236}">
                <a16:creationId xmlns:a16="http://schemas.microsoft.com/office/drawing/2014/main" id="{46E50CE8-B938-7D4E-8C54-6D051DDA5C6F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186081" y="4464133"/>
            <a:ext cx="1909967" cy="1922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xxxxxxx</a:t>
            </a:r>
            <a:endParaRPr lang="de-DE" dirty="0"/>
          </a:p>
        </p:txBody>
      </p:sp>
      <p:sp>
        <p:nvSpPr>
          <p:cNvPr id="138" name="Textplatzhalter 29">
            <a:extLst>
              <a:ext uri="{FF2B5EF4-FFF2-40B4-BE49-F238E27FC236}">
                <a16:creationId xmlns:a16="http://schemas.microsoft.com/office/drawing/2014/main" id="{140B05F8-7252-FB45-9AD6-171B8FB1BC8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186081" y="4698589"/>
            <a:ext cx="1909967" cy="1922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xxxxxxx</a:t>
            </a:r>
            <a:endParaRPr lang="de-DE" dirty="0"/>
          </a:p>
        </p:txBody>
      </p:sp>
      <p:sp>
        <p:nvSpPr>
          <p:cNvPr id="139" name="Textplatzhalter 29">
            <a:extLst>
              <a:ext uri="{FF2B5EF4-FFF2-40B4-BE49-F238E27FC236}">
                <a16:creationId xmlns:a16="http://schemas.microsoft.com/office/drawing/2014/main" id="{C79E242F-6FCB-1344-ACD2-70E52123F77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186081" y="4930618"/>
            <a:ext cx="1909967" cy="1922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xxxxxxx</a:t>
            </a:r>
            <a:endParaRPr lang="de-DE" dirty="0"/>
          </a:p>
        </p:txBody>
      </p:sp>
      <p:sp>
        <p:nvSpPr>
          <p:cNvPr id="57" name="Textplatzhalter 29">
            <a:extLst>
              <a:ext uri="{FF2B5EF4-FFF2-40B4-BE49-F238E27FC236}">
                <a16:creationId xmlns:a16="http://schemas.microsoft.com/office/drawing/2014/main" id="{A31009AD-15D7-4A45-9D3C-1DA901DAC21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916933" y="5538951"/>
            <a:ext cx="3645227" cy="2285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7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58" name="Textplatzhalter 29">
            <a:extLst>
              <a:ext uri="{FF2B5EF4-FFF2-40B4-BE49-F238E27FC236}">
                <a16:creationId xmlns:a16="http://schemas.microsoft.com/office/drawing/2014/main" id="{A1A62064-901F-9F49-8048-B02CF9E2E5C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473951" y="5471129"/>
            <a:ext cx="232821" cy="1700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59" name="Textplatzhalter 29">
            <a:extLst>
              <a:ext uri="{FF2B5EF4-FFF2-40B4-BE49-F238E27FC236}">
                <a16:creationId xmlns:a16="http://schemas.microsoft.com/office/drawing/2014/main" id="{81B0A986-A67D-344B-B57C-563C92FE367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98753" y="5468471"/>
            <a:ext cx="306684" cy="14557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8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graphicFrame>
        <p:nvGraphicFramePr>
          <p:cNvPr id="142" name="Tabelle 141">
            <a:extLst>
              <a:ext uri="{FF2B5EF4-FFF2-40B4-BE49-F238E27FC236}">
                <a16:creationId xmlns:a16="http://schemas.microsoft.com/office/drawing/2014/main" id="{864C7CC3-26F0-0A4B-A186-39EF3A283D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45998081"/>
              </p:ext>
            </p:extLst>
          </p:nvPr>
        </p:nvGraphicFramePr>
        <p:xfrm>
          <a:off x="312377" y="6025006"/>
          <a:ext cx="11239545" cy="606027"/>
        </p:xfrm>
        <a:graphic>
          <a:graphicData uri="http://schemas.openxmlformats.org/drawingml/2006/table">
            <a:tbl>
              <a:tblPr bandRow="1"/>
              <a:tblGrid>
                <a:gridCol w="7188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1">
                  <a:extLst>
                    <a:ext uri="{9D8B030D-6E8A-4147-A177-3AD203B41FA5}">
                      <a16:colId xmlns:a16="http://schemas.microsoft.com/office/drawing/2014/main" val="1041234662"/>
                    </a:ext>
                  </a:extLst>
                </a:gridCol>
              </a:tblGrid>
              <a:tr h="12006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AT" sz="700" dirty="0">
                          <a:effectLst/>
                        </a:rPr>
                        <a:t>Weitergabe sowie Vervielfältigung dieses Dokuments, Verwertung und Mitteilung seines Inhalts sind verboten, soweit nicht ausdrücklich gestattet. 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err="1">
                          <a:effectLst/>
                        </a:rPr>
                        <a:t>Zuwiderhandlungen</a:t>
                      </a:r>
                      <a:r>
                        <a:rPr lang="en-GB" sz="700" dirty="0">
                          <a:effectLst/>
                        </a:rPr>
                        <a:t> </a:t>
                      </a:r>
                      <a:r>
                        <a:rPr lang="en-GB" sz="700" dirty="0" err="1">
                          <a:effectLst/>
                        </a:rPr>
                        <a:t>verpflichten</a:t>
                      </a:r>
                      <a:r>
                        <a:rPr lang="en-GB" sz="700" dirty="0">
                          <a:effectLst/>
                        </a:rPr>
                        <a:t> </a:t>
                      </a:r>
                      <a:r>
                        <a:rPr lang="en-GB" sz="700" dirty="0" err="1">
                          <a:effectLst/>
                        </a:rPr>
                        <a:t>zu</a:t>
                      </a:r>
                      <a:r>
                        <a:rPr lang="en-GB" sz="700" dirty="0">
                          <a:effectLst/>
                        </a:rPr>
                        <a:t> </a:t>
                      </a:r>
                      <a:r>
                        <a:rPr lang="en-GB" sz="700" dirty="0" err="1">
                          <a:effectLst/>
                        </a:rPr>
                        <a:t>Schadenersatz</a:t>
                      </a:r>
                      <a:r>
                        <a:rPr lang="en-GB" sz="700" dirty="0">
                          <a:effectLst/>
                        </a:rPr>
                        <a:t>. </a:t>
                      </a:r>
                      <a:endParaRPr lang="de-AT" sz="700" dirty="0"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The Reproduction, distribution and utilization of this document as well as communication of its contents to others without express authorization is prohibited. 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Offenders will be held liable for the payment of damages.</a:t>
                      </a:r>
                      <a:endParaRPr lang="de-AT" sz="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aseline="0" dirty="0" err="1">
                          <a:solidFill>
                            <a:srgbClr val="00336E"/>
                          </a:solidFill>
                          <a:effectLst/>
                        </a:rPr>
                        <a:t>Schutzklasse</a:t>
                      </a:r>
                      <a:r>
                        <a:rPr lang="en-GB" sz="700" baseline="0" dirty="0">
                          <a:solidFill>
                            <a:srgbClr val="00336E"/>
                          </a:solidFill>
                          <a:effectLst/>
                        </a:rPr>
                        <a:t> / Protection Class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96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36113"/>
                  </a:ext>
                </a:extLst>
              </a:tr>
            </a:tbl>
          </a:graphicData>
        </a:graphic>
      </p:graphicFrame>
      <p:sp>
        <p:nvSpPr>
          <p:cNvPr id="143" name="Textplatzhalter 29">
            <a:extLst>
              <a:ext uri="{FF2B5EF4-FFF2-40B4-BE49-F238E27FC236}">
                <a16:creationId xmlns:a16="http://schemas.microsoft.com/office/drawing/2014/main" id="{F6965929-83B8-9541-B51D-929231ABA649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551166" y="6257530"/>
            <a:ext cx="1533281" cy="22461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7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eingeschränkt</a:t>
            </a:r>
          </a:p>
        </p:txBody>
      </p:sp>
      <p:graphicFrame>
        <p:nvGraphicFramePr>
          <p:cNvPr id="144" name="Tabelle 143">
            <a:extLst>
              <a:ext uri="{FF2B5EF4-FFF2-40B4-BE49-F238E27FC236}">
                <a16:creationId xmlns:a16="http://schemas.microsoft.com/office/drawing/2014/main" id="{171F2E61-E0D6-4D43-AB2F-2C55A29922A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22798819"/>
              </p:ext>
            </p:extLst>
          </p:nvPr>
        </p:nvGraphicFramePr>
        <p:xfrm>
          <a:off x="7709195" y="2316897"/>
          <a:ext cx="3783720" cy="879008"/>
        </p:xfrm>
        <a:graphic>
          <a:graphicData uri="http://schemas.openxmlformats.org/drawingml/2006/table">
            <a:tbl>
              <a:tblPr firstRow="1" firstCol="1" bandRow="1"/>
              <a:tblGrid>
                <a:gridCol w="3783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AT" sz="7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Dieses Dokument ersetzt das (die) Dokument(</a:t>
                      </a:r>
                      <a:r>
                        <a:rPr lang="de-AT" sz="700" kern="1200" dirty="0" err="1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</a:t>
                      </a:r>
                      <a:r>
                        <a:rPr lang="de-AT" sz="7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GB" sz="700" kern="1200" noProof="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700" b="1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This document replaces the following document(s)</a:t>
                      </a:r>
                      <a:endParaRPr lang="de-AT" sz="700" b="1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800" b="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926910"/>
                  </a:ext>
                </a:extLst>
              </a:tr>
            </a:tbl>
          </a:graphicData>
        </a:graphic>
      </p:graphicFrame>
      <p:sp>
        <p:nvSpPr>
          <p:cNvPr id="55" name="Textplatzhalter 29">
            <a:extLst>
              <a:ext uri="{FF2B5EF4-FFF2-40B4-BE49-F238E27FC236}">
                <a16:creationId xmlns:a16="http://schemas.microsoft.com/office/drawing/2014/main" id="{74CF9E6E-6BA9-4E47-A0B4-9FF2FBFC7A4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755629" y="2611596"/>
            <a:ext cx="3613411" cy="1544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45" name="Textplatzhalter 29">
            <a:extLst>
              <a:ext uri="{FF2B5EF4-FFF2-40B4-BE49-F238E27FC236}">
                <a16:creationId xmlns:a16="http://schemas.microsoft.com/office/drawing/2014/main" id="{4F655D48-CB61-2E48-A44D-61612E8EDF5B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755629" y="2753776"/>
            <a:ext cx="3613411" cy="1544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46" name="Textplatzhalter 29">
            <a:extLst>
              <a:ext uri="{FF2B5EF4-FFF2-40B4-BE49-F238E27FC236}">
                <a16:creationId xmlns:a16="http://schemas.microsoft.com/office/drawing/2014/main" id="{53A6588D-AF29-0E4F-B411-38FDB013C080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755629" y="2885714"/>
            <a:ext cx="3613411" cy="1544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47" name="Textplatzhalter 29">
            <a:extLst>
              <a:ext uri="{FF2B5EF4-FFF2-40B4-BE49-F238E27FC236}">
                <a16:creationId xmlns:a16="http://schemas.microsoft.com/office/drawing/2014/main" id="{EE432717-F9D9-814D-B4F4-C1B4E9A4B053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755629" y="3038042"/>
            <a:ext cx="3613411" cy="1544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49" name="Rechteck 148">
            <a:extLst>
              <a:ext uri="{FF2B5EF4-FFF2-40B4-BE49-F238E27FC236}">
                <a16:creationId xmlns:a16="http://schemas.microsoft.com/office/drawing/2014/main" id="{B80F881B-DAC3-654B-B24B-49A536B61B03}"/>
              </a:ext>
            </a:extLst>
          </p:cNvPr>
          <p:cNvSpPr/>
          <p:nvPr userDrawn="1"/>
        </p:nvSpPr>
        <p:spPr>
          <a:xfrm>
            <a:off x="10832124" y="6146744"/>
            <a:ext cx="708933" cy="45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800" dirty="0"/>
              <a:t>&lt;&lt;&lt;&lt;&lt;</a:t>
            </a:r>
          </a:p>
        </p:txBody>
      </p:sp>
      <p:pic>
        <p:nvPicPr>
          <p:cNvPr id="56" name="Picture 2" descr="C:\Users\nra\Desktop\mdc_plakette_13485_d1.jpg">
            <a:extLst>
              <a:ext uri="{FF2B5EF4-FFF2-40B4-BE49-F238E27FC236}">
                <a16:creationId xmlns:a16="http://schemas.microsoft.com/office/drawing/2014/main" id="{773C2802-7171-2143-B957-F57A4870F6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738" y="6201479"/>
            <a:ext cx="356303" cy="34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Rechteck 149">
            <a:extLst>
              <a:ext uri="{FF2B5EF4-FFF2-40B4-BE49-F238E27FC236}">
                <a16:creationId xmlns:a16="http://schemas.microsoft.com/office/drawing/2014/main" id="{082BC448-5C55-F24F-AE99-A0A8AE38B6FA}"/>
              </a:ext>
            </a:extLst>
          </p:cNvPr>
          <p:cNvSpPr/>
          <p:nvPr userDrawn="1"/>
        </p:nvSpPr>
        <p:spPr>
          <a:xfrm>
            <a:off x="9309863" y="1760582"/>
            <a:ext cx="217049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7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Ausschließlich gültige Version dieses Dokuments ist anwendbar. </a:t>
            </a:r>
            <a:r>
              <a:rPr lang="en-US" sz="7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 confirm use of the valid version of this document.</a:t>
            </a:r>
            <a:endParaRPr lang="de-AT" sz="7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0" name="Grafik 79">
            <a:extLst>
              <a:ext uri="{FF2B5EF4-FFF2-40B4-BE49-F238E27FC236}">
                <a16:creationId xmlns:a16="http://schemas.microsoft.com/office/drawing/2014/main" id="{A9DD81E9-A02F-2F46-8901-648D72E7CD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01055" y="314729"/>
            <a:ext cx="2158093" cy="44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8B517B-9FCA-7147-B172-292A3732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5746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5FBEE194-A8D3-3647-B64D-2BCB40DA9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851" y="4718342"/>
            <a:ext cx="10515600" cy="128968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4316C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7958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C2F22-6F93-A640-8292-569FE994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88F849-FDB3-EB4D-BFE3-3697B95B1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
Vierte Ebene
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8455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4726C6-59A5-9046-8884-CD0D3496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3A3221-B5A8-CA4F-BD1B-262F50B4C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840" y="1485900"/>
            <a:ext cx="5775960" cy="46910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
Vierte Ebene
Fünfte Ebene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6C0F5B-5821-8C40-8C00-B3B6555FD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5900"/>
            <a:ext cx="5725160" cy="46910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
Vierte Ebene
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5852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DA8AC6-0EFC-4832-B719-6BAF53A1B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860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13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DE557F5-B976-DA41-97D0-A7285F5F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6916"/>
            <a:ext cx="11653520" cy="1079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26E36C-117B-1347-B80F-A77B7E6CB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419193"/>
            <a:ext cx="11653520" cy="4757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
Vierte Ebene
Fünfte Ebene</a:t>
            </a:r>
            <a:endParaRPr lang="de-AT" dirty="0"/>
          </a:p>
          <a:p>
            <a:endParaRPr lang="de-AT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E84BB64-F041-F041-8055-CF67E67C7E2C}"/>
              </a:ext>
            </a:extLst>
          </p:cNvPr>
          <p:cNvSpPr txBox="1"/>
          <p:nvPr userDrawn="1"/>
        </p:nvSpPr>
        <p:spPr>
          <a:xfrm>
            <a:off x="243840" y="6500441"/>
            <a:ext cx="2904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solidFill>
                  <a:schemeClr val="bg1"/>
                </a:solidFill>
              </a:rPr>
              <a:t>© MedAustron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70E42-E8AE-49B2-997E-714763A463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4500" t="75975" b="2497"/>
          <a:stretch/>
        </p:blipFill>
        <p:spPr>
          <a:xfrm>
            <a:off x="0" y="5381597"/>
            <a:ext cx="12192000" cy="14764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D088CF-8A80-46FA-B828-CE457DB3DF9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345285" y="6269908"/>
            <a:ext cx="1037848" cy="3459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B40F9F-ED44-485D-A06B-292860F1F44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793547" y="6245064"/>
            <a:ext cx="773973" cy="443052"/>
          </a:xfrm>
          <a:prstGeom prst="rect">
            <a:avLst/>
          </a:prstGeom>
        </p:spPr>
      </p:pic>
      <p:pic>
        <p:nvPicPr>
          <p:cNvPr id="15" name="Grafik 79">
            <a:extLst>
              <a:ext uri="{FF2B5EF4-FFF2-40B4-BE49-F238E27FC236}">
                <a16:creationId xmlns:a16="http://schemas.microsoft.com/office/drawing/2014/main" id="{4A33458C-7778-4A0D-97E6-809870FA5E4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099660" y="6288097"/>
            <a:ext cx="1835211" cy="3767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F62F4A-039E-4893-9A03-6C9C1B68D3B6}"/>
              </a:ext>
            </a:extLst>
          </p:cNvPr>
          <p:cNvSpPr txBox="1"/>
          <p:nvPr userDrawn="1"/>
        </p:nvSpPr>
        <p:spPr>
          <a:xfrm>
            <a:off x="9077776" y="5992840"/>
            <a:ext cx="15728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In collaboration with</a:t>
            </a:r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D2086E-B894-4D23-8E71-EA48873077EE}"/>
              </a:ext>
            </a:extLst>
          </p:cNvPr>
          <p:cNvSpPr txBox="1"/>
          <p:nvPr userDrawn="1"/>
        </p:nvSpPr>
        <p:spPr>
          <a:xfrm>
            <a:off x="10650642" y="5983788"/>
            <a:ext cx="1056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Supported by</a:t>
            </a:r>
            <a:endParaRPr lang="en-US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FF0998-91A2-4EED-954D-ED165BE2558E}"/>
              </a:ext>
            </a:extLst>
          </p:cNvPr>
          <p:cNvSpPr txBox="1"/>
          <p:nvPr userDrawn="1"/>
        </p:nvSpPr>
        <p:spPr>
          <a:xfrm>
            <a:off x="2242503" y="6288097"/>
            <a:ext cx="3670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006AB3"/>
                </a:solidFill>
              </a:rPr>
              <a:t>5</a:t>
            </a:r>
            <a:r>
              <a:rPr lang="de-DE" sz="1800" baseline="30000" dirty="0">
                <a:solidFill>
                  <a:srgbClr val="006AB3"/>
                </a:solidFill>
              </a:rPr>
              <a:t>th</a:t>
            </a:r>
            <a:r>
              <a:rPr lang="de-DE" sz="1800" dirty="0">
                <a:solidFill>
                  <a:srgbClr val="006AB3"/>
                </a:solidFill>
              </a:rPr>
              <a:t> Slow </a:t>
            </a:r>
            <a:r>
              <a:rPr lang="en-AU" sz="1800" noProof="0" dirty="0">
                <a:solidFill>
                  <a:srgbClr val="006AB3"/>
                </a:solidFill>
              </a:rPr>
              <a:t>Extraction</a:t>
            </a:r>
            <a:r>
              <a:rPr lang="de-DE" sz="1800" dirty="0">
                <a:solidFill>
                  <a:srgbClr val="006AB3"/>
                </a:solidFill>
              </a:rPr>
              <a:t> Workshop</a:t>
            </a:r>
            <a:endParaRPr lang="en-US" sz="1800" dirty="0">
              <a:solidFill>
                <a:srgbClr val="006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4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5" r:id="rId4"/>
    <p:sldLayoutId id="2147483676" r:id="rId5"/>
    <p:sldLayoutId id="2147483677" r:id="rId6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0" kern="1200" cap="all" baseline="0">
          <a:solidFill>
            <a:srgbClr val="006AB3"/>
          </a:solidFill>
          <a:effectLst/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rgbClr val="006AB3"/>
        </a:buClr>
        <a:buSzPct val="13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Clr>
          <a:srgbClr val="006AB3"/>
        </a:buClr>
        <a:buSzPct val="130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Clr>
          <a:srgbClr val="006AB3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875EA-D7D6-4CC5-9757-C6C5516FF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the </a:t>
            </a:r>
            <a:br>
              <a:rPr lang="en-US" dirty="0"/>
            </a:br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Slow Extraction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0588C4-6298-46B1-BD7F-78EBF74542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Co-Chairs: Dale Prokopovich, Mauro Pivi &amp; Peter Forck</a:t>
            </a:r>
          </a:p>
        </p:txBody>
      </p:sp>
    </p:spTree>
    <p:extLst>
      <p:ext uri="{BB962C8B-B14F-4D97-AF65-F5344CB8AC3E}">
        <p14:creationId xmlns:p14="http://schemas.microsoft.com/office/powerpoint/2010/main" val="127783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0408-3EC9-4477-B720-8F90C1E1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F4ECF-7D9E-4297-AA17-321022562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419193"/>
            <a:ext cx="7914299" cy="4757770"/>
          </a:xfrm>
        </p:spPr>
        <p:txBody>
          <a:bodyPr/>
          <a:lstStyle/>
          <a:p>
            <a:r>
              <a:rPr lang="en-AU" dirty="0"/>
              <a:t>We as the organisers, want to thank everyone for travelling to Wiener Neustadt and participating in this workshop!</a:t>
            </a:r>
          </a:p>
          <a:p>
            <a:endParaRPr lang="en-AU" dirty="0"/>
          </a:p>
          <a:p>
            <a:r>
              <a:rPr lang="en-AU" dirty="0"/>
              <a:t>There is a general information pamphlet (where to eat, transport, etc.) available on the Indico page as well as some hardcopies available at the reception desk</a:t>
            </a:r>
          </a:p>
          <a:p>
            <a:endParaRPr lang="en-AU" dirty="0"/>
          </a:p>
          <a:p>
            <a:r>
              <a:rPr lang="en-AU" dirty="0"/>
              <a:t>In case of any questions arising during the workshop, then please approach Mauro, Peter or Dale at any point and we will be more than happy to help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00E9D7-F99E-4087-88D6-C46EAF055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30" y="2395224"/>
            <a:ext cx="2453470" cy="3470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A29ACC-42FD-41FA-9ACD-F8F508196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139" y="126968"/>
            <a:ext cx="3790021" cy="213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0408-3EC9-4477-B720-8F90C1E1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17715"/>
            <a:ext cx="11653520" cy="624038"/>
          </a:xfrm>
        </p:spPr>
        <p:txBody>
          <a:bodyPr/>
          <a:lstStyle/>
          <a:p>
            <a:r>
              <a:rPr lang="en-AU" dirty="0"/>
              <a:t> Comparison to Previous SE Workshops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2FD89C-4320-4CD2-9559-44E7C81FC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547841"/>
              </p:ext>
            </p:extLst>
          </p:nvPr>
        </p:nvGraphicFramePr>
        <p:xfrm>
          <a:off x="273320" y="943634"/>
          <a:ext cx="11645360" cy="43440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23874">
                  <a:extLst>
                    <a:ext uri="{9D8B030D-6E8A-4147-A177-3AD203B41FA5}">
                      <a16:colId xmlns:a16="http://schemas.microsoft.com/office/drawing/2014/main" val="2008269630"/>
                    </a:ext>
                  </a:extLst>
                </a:gridCol>
                <a:gridCol w="1259305">
                  <a:extLst>
                    <a:ext uri="{9D8B030D-6E8A-4147-A177-3AD203B41FA5}">
                      <a16:colId xmlns:a16="http://schemas.microsoft.com/office/drawing/2014/main" val="3083955388"/>
                    </a:ext>
                  </a:extLst>
                </a:gridCol>
                <a:gridCol w="1130968">
                  <a:extLst>
                    <a:ext uri="{9D8B030D-6E8A-4147-A177-3AD203B41FA5}">
                      <a16:colId xmlns:a16="http://schemas.microsoft.com/office/drawing/2014/main" val="2355422231"/>
                    </a:ext>
                  </a:extLst>
                </a:gridCol>
                <a:gridCol w="1042737">
                  <a:extLst>
                    <a:ext uri="{9D8B030D-6E8A-4147-A177-3AD203B41FA5}">
                      <a16:colId xmlns:a16="http://schemas.microsoft.com/office/drawing/2014/main" val="2983332431"/>
                    </a:ext>
                  </a:extLst>
                </a:gridCol>
                <a:gridCol w="1548063">
                  <a:extLst>
                    <a:ext uri="{9D8B030D-6E8A-4147-A177-3AD203B41FA5}">
                      <a16:colId xmlns:a16="http://schemas.microsoft.com/office/drawing/2014/main" val="7992028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6582595"/>
                    </a:ext>
                  </a:extLst>
                </a:gridCol>
                <a:gridCol w="2253177">
                  <a:extLst>
                    <a:ext uri="{9D8B030D-6E8A-4147-A177-3AD203B41FA5}">
                      <a16:colId xmlns:a16="http://schemas.microsoft.com/office/drawing/2014/main" val="1518274271"/>
                    </a:ext>
                  </a:extLst>
                </a:gridCol>
                <a:gridCol w="1663236">
                  <a:extLst>
                    <a:ext uri="{9D8B030D-6E8A-4147-A177-3AD203B41FA5}">
                      <a16:colId xmlns:a16="http://schemas.microsoft.com/office/drawing/2014/main" val="3707439157"/>
                    </a:ext>
                  </a:extLst>
                </a:gridCol>
              </a:tblGrid>
              <a:tr h="351176">
                <a:tc>
                  <a:txBody>
                    <a:bodyPr/>
                    <a:lstStyle/>
                    <a:p>
                      <a:r>
                        <a:rPr lang="en-GB" sz="1400" dirty="0"/>
                        <a:t>Date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Location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Attendees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Duration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  <a:r>
                        <a:rPr lang="en-GB" sz="1400" baseline="30000" dirty="0"/>
                        <a:t>st</a:t>
                      </a:r>
                      <a:r>
                        <a:rPr lang="en-GB" sz="1400" dirty="0"/>
                        <a:t> day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  <a:r>
                        <a:rPr lang="en-GB" sz="1400" baseline="30000" dirty="0"/>
                        <a:t>nd</a:t>
                      </a:r>
                      <a:r>
                        <a:rPr lang="en-GB" sz="1400" dirty="0"/>
                        <a:t> day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  <a:r>
                        <a:rPr lang="en-GB" sz="1400" baseline="30000" dirty="0"/>
                        <a:t>rd</a:t>
                      </a:r>
                      <a:r>
                        <a:rPr lang="en-GB" sz="1400" dirty="0"/>
                        <a:t> day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Sum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826522954"/>
                  </a:ext>
                </a:extLst>
              </a:tr>
              <a:tr h="526764">
                <a:tc>
                  <a:txBody>
                    <a:bodyPr/>
                    <a:lstStyle/>
                    <a:p>
                      <a:r>
                        <a:rPr lang="en-GB" sz="1400" dirty="0"/>
                        <a:t>2016</a:t>
                      </a:r>
                    </a:p>
                    <a:p>
                      <a:r>
                        <a:rPr lang="en-GB" sz="1400" dirty="0"/>
                        <a:t>June</a:t>
                      </a:r>
                    </a:p>
                    <a:p>
                      <a:r>
                        <a:rPr lang="en-GB" sz="1400" dirty="0"/>
                        <a:t>1</a:t>
                      </a:r>
                      <a:r>
                        <a:rPr lang="en-GB" sz="1400" baseline="30000" dirty="0"/>
                        <a:t>st</a:t>
                      </a:r>
                      <a:r>
                        <a:rPr lang="en-GB" sz="1400" baseline="0" dirty="0"/>
                        <a:t> to 3</a:t>
                      </a:r>
                      <a:r>
                        <a:rPr lang="en-GB" sz="1400" baseline="30000" dirty="0"/>
                        <a:t>rd</a:t>
                      </a:r>
                      <a:r>
                        <a:rPr lang="en-GB" sz="1400" baseline="0" dirty="0"/>
                        <a:t> </a:t>
                      </a:r>
                      <a:endParaRPr lang="en-GB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GSI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2.5</a:t>
                      </a:r>
                      <a:r>
                        <a:rPr lang="en-GB" sz="1400" baseline="0" dirty="0"/>
                        <a:t> days</a:t>
                      </a:r>
                      <a:endParaRPr lang="en-GB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11 talks </a:t>
                      </a:r>
                    </a:p>
                    <a:p>
                      <a:r>
                        <a:rPr lang="en-GB" sz="1400" dirty="0"/>
                        <a:t>1 discussion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11 talks</a:t>
                      </a:r>
                    </a:p>
                    <a:p>
                      <a:r>
                        <a:rPr lang="en-GB" sz="1400" dirty="0"/>
                        <a:t>1 discussion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 talks</a:t>
                      </a:r>
                    </a:p>
                    <a:p>
                      <a:r>
                        <a:rPr lang="en-GB" sz="1400" dirty="0"/>
                        <a:t>1 discussion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25 talks </a:t>
                      </a:r>
                    </a:p>
                    <a:p>
                      <a:r>
                        <a:rPr lang="en-GB" sz="1400" dirty="0"/>
                        <a:t>3 discussion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757825787"/>
                  </a:ext>
                </a:extLst>
              </a:tr>
              <a:tr h="680404">
                <a:tc>
                  <a:txBody>
                    <a:bodyPr/>
                    <a:lstStyle/>
                    <a:p>
                      <a:r>
                        <a:rPr lang="en-GB" sz="1400" dirty="0"/>
                        <a:t>2017</a:t>
                      </a:r>
                    </a:p>
                    <a:p>
                      <a:r>
                        <a:rPr lang="en-GB" sz="1400" dirty="0"/>
                        <a:t>November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9</a:t>
                      </a:r>
                      <a:r>
                        <a:rPr lang="en-GB" sz="1400" baseline="30000" dirty="0"/>
                        <a:t>th</a:t>
                      </a:r>
                      <a:r>
                        <a:rPr lang="en-GB" sz="1400" dirty="0"/>
                        <a:t> to 11</a:t>
                      </a:r>
                      <a:r>
                        <a:rPr lang="en-GB" sz="1400" baseline="30000" dirty="0"/>
                        <a:t>th</a:t>
                      </a:r>
                      <a:r>
                        <a:rPr lang="en-GB" sz="1400" dirty="0"/>
                        <a:t> </a:t>
                      </a:r>
                    </a:p>
                    <a:p>
                      <a:endParaRPr lang="en-GB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CERN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56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2.7 days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17 talks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18 talks </a:t>
                      </a:r>
                    </a:p>
                    <a:p>
                      <a:r>
                        <a:rPr lang="en-GB" sz="1400" dirty="0"/>
                        <a:t>1 discussion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dirty="0"/>
                        <a:t>discussion</a:t>
                      </a:r>
                    </a:p>
                    <a:p>
                      <a:r>
                        <a:rPr lang="en-GB" sz="1400" dirty="0"/>
                        <a:t>1 summary </a:t>
                      </a:r>
                    </a:p>
                    <a:p>
                      <a:r>
                        <a:rPr lang="en-GB" sz="1400" dirty="0"/>
                        <a:t>   &amp;  survey </a:t>
                      </a:r>
                    </a:p>
                    <a:p>
                      <a:r>
                        <a:rPr lang="en-GB" sz="1400" dirty="0"/>
                        <a:t>1 tour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35 talks</a:t>
                      </a:r>
                    </a:p>
                    <a:p>
                      <a:r>
                        <a:rPr lang="en-GB" sz="1400" dirty="0"/>
                        <a:t>2</a:t>
                      </a:r>
                      <a:r>
                        <a:rPr lang="en-GB" sz="1400" baseline="0" dirty="0"/>
                        <a:t> discussion </a:t>
                      </a:r>
                    </a:p>
                    <a:p>
                      <a:r>
                        <a:rPr lang="en-GB" sz="1400" baseline="0" dirty="0"/>
                        <a:t>1 survey</a:t>
                      </a:r>
                    </a:p>
                    <a:p>
                      <a:r>
                        <a:rPr lang="en-GB" sz="1400" baseline="0" dirty="0"/>
                        <a:t>1 tour</a:t>
                      </a:r>
                      <a:endParaRPr lang="en-GB" sz="14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777383173"/>
                  </a:ext>
                </a:extLst>
              </a:tr>
              <a:tr h="1141323">
                <a:tc>
                  <a:txBody>
                    <a:bodyPr/>
                    <a:lstStyle/>
                    <a:p>
                      <a:r>
                        <a:rPr lang="en-GB" sz="1400" dirty="0"/>
                        <a:t>2019</a:t>
                      </a:r>
                    </a:p>
                    <a:p>
                      <a:r>
                        <a:rPr lang="en-GB" sz="1400" dirty="0"/>
                        <a:t>July</a:t>
                      </a:r>
                    </a:p>
                    <a:p>
                      <a:r>
                        <a:rPr lang="en-GB" sz="1400" dirty="0"/>
                        <a:t>22</a:t>
                      </a:r>
                      <a:r>
                        <a:rPr lang="en-GB" sz="1400" baseline="30000" dirty="0"/>
                        <a:t>nd</a:t>
                      </a:r>
                      <a:r>
                        <a:rPr lang="en-GB" sz="1400" dirty="0"/>
                        <a:t> to 24</a:t>
                      </a:r>
                      <a:r>
                        <a:rPr lang="en-GB" sz="1400" baseline="30000" dirty="0"/>
                        <a:t>th</a:t>
                      </a:r>
                      <a:r>
                        <a:rPr lang="en-GB" sz="1400" dirty="0"/>
                        <a:t> 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Fermilab</a:t>
                      </a:r>
                      <a:endParaRPr lang="en-GB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56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 days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14 talks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14 talks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</a:t>
                      </a:r>
                      <a:r>
                        <a:rPr lang="en-GB" sz="1400" baseline="0" dirty="0"/>
                        <a:t> talks </a:t>
                      </a:r>
                    </a:p>
                    <a:p>
                      <a:r>
                        <a:rPr lang="en-GB" sz="1400" baseline="0" dirty="0"/>
                        <a:t>  (2 parallel </a:t>
                      </a:r>
                    </a:p>
                    <a:p>
                      <a:r>
                        <a:rPr lang="en-GB" sz="1400" baseline="0" dirty="0"/>
                        <a:t>  sessions)</a:t>
                      </a:r>
                    </a:p>
                    <a:p>
                      <a:r>
                        <a:rPr lang="en-GB" sz="1400" baseline="0" dirty="0"/>
                        <a:t>1 discussion </a:t>
                      </a:r>
                    </a:p>
                    <a:p>
                      <a:r>
                        <a:rPr lang="en-GB" sz="1400" baseline="0" dirty="0"/>
                        <a:t>1 ‘homework’ &amp; survey </a:t>
                      </a:r>
                    </a:p>
                    <a:p>
                      <a:r>
                        <a:rPr lang="en-GB" sz="1400" baseline="0" dirty="0"/>
                        <a:t>1 tour</a:t>
                      </a:r>
                      <a:endParaRPr lang="en-GB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35 talks</a:t>
                      </a:r>
                    </a:p>
                    <a:p>
                      <a:r>
                        <a:rPr lang="en-GB" sz="1400" dirty="0"/>
                        <a:t>1 discussion</a:t>
                      </a:r>
                      <a:r>
                        <a:rPr lang="en-GB" sz="1400" baseline="0" dirty="0"/>
                        <a:t> </a:t>
                      </a:r>
                    </a:p>
                    <a:p>
                      <a:r>
                        <a:rPr lang="en-GB" sz="1400" baseline="0" dirty="0"/>
                        <a:t>1 ‘homework’</a:t>
                      </a:r>
                    </a:p>
                    <a:p>
                      <a:r>
                        <a:rPr lang="en-GB" sz="1400" baseline="0" dirty="0"/>
                        <a:t>1 tour</a:t>
                      </a:r>
                      <a:endParaRPr lang="en-GB" sz="14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336073746"/>
                  </a:ext>
                </a:extLst>
              </a:tr>
              <a:tr h="680404">
                <a:tc>
                  <a:txBody>
                    <a:bodyPr/>
                    <a:lstStyle/>
                    <a:p>
                      <a:r>
                        <a:rPr lang="en-GB" sz="1400" dirty="0"/>
                        <a:t>2022</a:t>
                      </a:r>
                    </a:p>
                    <a:p>
                      <a:r>
                        <a:rPr lang="en-GB" sz="1400" dirty="0"/>
                        <a:t>January</a:t>
                      </a:r>
                      <a:r>
                        <a:rPr lang="en-GB" sz="1400" baseline="0" dirty="0"/>
                        <a:t> </a:t>
                      </a:r>
                      <a:endParaRPr lang="en-GB" sz="1400" dirty="0"/>
                    </a:p>
                    <a:p>
                      <a:r>
                        <a:rPr lang="en-GB" sz="1400" dirty="0"/>
                        <a:t>24</a:t>
                      </a:r>
                      <a:r>
                        <a:rPr lang="en-GB" sz="1400" baseline="30000" dirty="0"/>
                        <a:t>th</a:t>
                      </a:r>
                      <a:r>
                        <a:rPr lang="en-GB" sz="1400" dirty="0"/>
                        <a:t> to 28</a:t>
                      </a:r>
                      <a:r>
                        <a:rPr lang="en-GB" sz="1400" baseline="30000" dirty="0"/>
                        <a:t>th</a:t>
                      </a:r>
                      <a:r>
                        <a:rPr lang="en-GB" sz="1400" dirty="0"/>
                        <a:t> 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J-PARC</a:t>
                      </a:r>
                    </a:p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remote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89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 days</a:t>
                      </a:r>
                    </a:p>
                    <a:p>
                      <a:r>
                        <a:rPr lang="en-GB" sz="1300" dirty="0"/>
                        <a:t>2:30</a:t>
                      </a:r>
                      <a:r>
                        <a:rPr lang="en-GB" sz="1300" baseline="0" dirty="0"/>
                        <a:t> h/day</a:t>
                      </a:r>
                      <a:endParaRPr lang="en-GB" sz="13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 talks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</a:t>
                      </a:r>
                      <a:r>
                        <a:rPr lang="en-GB" sz="1400" baseline="0" dirty="0"/>
                        <a:t> talks</a:t>
                      </a:r>
                      <a:endParaRPr lang="en-GB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 talks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dirty="0"/>
                        <a:t> </a:t>
                      </a:r>
                    </a:p>
                    <a:p>
                      <a:r>
                        <a:rPr lang="en-GB" sz="1400" dirty="0"/>
                        <a:t>4</a:t>
                      </a:r>
                      <a:r>
                        <a:rPr lang="en-GB" sz="1400" baseline="30000" dirty="0"/>
                        <a:t>th</a:t>
                      </a:r>
                      <a:r>
                        <a:rPr lang="en-GB" sz="1400" dirty="0"/>
                        <a:t> &amp; 5</a:t>
                      </a:r>
                      <a:r>
                        <a:rPr lang="en-GB" sz="1400" baseline="30000" dirty="0"/>
                        <a:t>th</a:t>
                      </a:r>
                      <a:r>
                        <a:rPr lang="en-GB" sz="1400" dirty="0"/>
                        <a:t> day:</a:t>
                      </a:r>
                    </a:p>
                    <a:p>
                      <a:r>
                        <a:rPr lang="en-GB" sz="1400" dirty="0"/>
                        <a:t>6</a:t>
                      </a:r>
                      <a:r>
                        <a:rPr lang="en-GB" sz="1400" baseline="0" dirty="0"/>
                        <a:t> talks  </a:t>
                      </a:r>
                    </a:p>
                    <a:p>
                      <a:r>
                        <a:rPr lang="en-GB" sz="1400" baseline="0" dirty="0"/>
                        <a:t>1 discussion</a:t>
                      </a:r>
                      <a:endParaRPr lang="en-GB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31 talks </a:t>
                      </a:r>
                    </a:p>
                    <a:p>
                      <a:r>
                        <a:rPr lang="en-GB" sz="1400" dirty="0"/>
                        <a:t>2 discussion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249445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20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0408-3EC9-4477-B720-8F90C1E1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"/>
            <a:ext cx="11653520" cy="624038"/>
          </a:xfrm>
        </p:spPr>
        <p:txBody>
          <a:bodyPr/>
          <a:lstStyle/>
          <a:p>
            <a:r>
              <a:rPr lang="en-AU" dirty="0"/>
              <a:t> Comparison to Previous SE Workshops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2FD89C-4320-4CD2-9559-44E7C81FC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818927"/>
              </p:ext>
            </p:extLst>
          </p:nvPr>
        </p:nvGraphicFramePr>
        <p:xfrm>
          <a:off x="272855" y="551748"/>
          <a:ext cx="11645360" cy="55022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23874">
                  <a:extLst>
                    <a:ext uri="{9D8B030D-6E8A-4147-A177-3AD203B41FA5}">
                      <a16:colId xmlns:a16="http://schemas.microsoft.com/office/drawing/2014/main" val="2008269630"/>
                    </a:ext>
                  </a:extLst>
                </a:gridCol>
                <a:gridCol w="1259305">
                  <a:extLst>
                    <a:ext uri="{9D8B030D-6E8A-4147-A177-3AD203B41FA5}">
                      <a16:colId xmlns:a16="http://schemas.microsoft.com/office/drawing/2014/main" val="3083955388"/>
                    </a:ext>
                  </a:extLst>
                </a:gridCol>
                <a:gridCol w="1130968">
                  <a:extLst>
                    <a:ext uri="{9D8B030D-6E8A-4147-A177-3AD203B41FA5}">
                      <a16:colId xmlns:a16="http://schemas.microsoft.com/office/drawing/2014/main" val="2355422231"/>
                    </a:ext>
                  </a:extLst>
                </a:gridCol>
                <a:gridCol w="1042737">
                  <a:extLst>
                    <a:ext uri="{9D8B030D-6E8A-4147-A177-3AD203B41FA5}">
                      <a16:colId xmlns:a16="http://schemas.microsoft.com/office/drawing/2014/main" val="2983332431"/>
                    </a:ext>
                  </a:extLst>
                </a:gridCol>
                <a:gridCol w="1548063">
                  <a:extLst>
                    <a:ext uri="{9D8B030D-6E8A-4147-A177-3AD203B41FA5}">
                      <a16:colId xmlns:a16="http://schemas.microsoft.com/office/drawing/2014/main" val="7992028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6582595"/>
                    </a:ext>
                  </a:extLst>
                </a:gridCol>
                <a:gridCol w="2253177">
                  <a:extLst>
                    <a:ext uri="{9D8B030D-6E8A-4147-A177-3AD203B41FA5}">
                      <a16:colId xmlns:a16="http://schemas.microsoft.com/office/drawing/2014/main" val="1518274271"/>
                    </a:ext>
                  </a:extLst>
                </a:gridCol>
                <a:gridCol w="1663236">
                  <a:extLst>
                    <a:ext uri="{9D8B030D-6E8A-4147-A177-3AD203B41FA5}">
                      <a16:colId xmlns:a16="http://schemas.microsoft.com/office/drawing/2014/main" val="3707439157"/>
                    </a:ext>
                  </a:extLst>
                </a:gridCol>
              </a:tblGrid>
              <a:tr h="351176">
                <a:tc>
                  <a:txBody>
                    <a:bodyPr/>
                    <a:lstStyle/>
                    <a:p>
                      <a:r>
                        <a:rPr lang="en-GB" sz="1400" dirty="0"/>
                        <a:t>Date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Location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Attendees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Duration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  <a:r>
                        <a:rPr lang="en-GB" sz="1400" baseline="30000" dirty="0"/>
                        <a:t>st</a:t>
                      </a:r>
                      <a:r>
                        <a:rPr lang="en-GB" sz="1400" dirty="0"/>
                        <a:t> day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  <a:r>
                        <a:rPr lang="en-GB" sz="1400" baseline="30000" dirty="0"/>
                        <a:t>nd</a:t>
                      </a:r>
                      <a:r>
                        <a:rPr lang="en-GB" sz="1400" dirty="0"/>
                        <a:t> day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  <a:r>
                        <a:rPr lang="en-GB" sz="1400" baseline="30000" dirty="0"/>
                        <a:t>rd</a:t>
                      </a:r>
                      <a:r>
                        <a:rPr lang="en-GB" sz="1400" dirty="0"/>
                        <a:t> day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Sum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826522954"/>
                  </a:ext>
                </a:extLst>
              </a:tr>
              <a:tr h="526764">
                <a:tc>
                  <a:txBody>
                    <a:bodyPr/>
                    <a:lstStyle/>
                    <a:p>
                      <a:r>
                        <a:rPr lang="en-GB" sz="1400" dirty="0"/>
                        <a:t>2016</a:t>
                      </a:r>
                    </a:p>
                    <a:p>
                      <a:r>
                        <a:rPr lang="en-GB" sz="1400" dirty="0"/>
                        <a:t>June</a:t>
                      </a:r>
                    </a:p>
                    <a:p>
                      <a:r>
                        <a:rPr lang="en-GB" sz="1400" dirty="0"/>
                        <a:t>1</a:t>
                      </a:r>
                      <a:r>
                        <a:rPr lang="en-GB" sz="1400" baseline="30000" dirty="0"/>
                        <a:t>st</a:t>
                      </a:r>
                      <a:r>
                        <a:rPr lang="en-GB" sz="1400" baseline="0" dirty="0"/>
                        <a:t> to 3</a:t>
                      </a:r>
                      <a:r>
                        <a:rPr lang="en-GB" sz="1400" baseline="30000" dirty="0"/>
                        <a:t>rd</a:t>
                      </a:r>
                      <a:r>
                        <a:rPr lang="en-GB" sz="1400" baseline="0" dirty="0"/>
                        <a:t> </a:t>
                      </a:r>
                      <a:endParaRPr lang="en-GB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GSI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2.5</a:t>
                      </a:r>
                      <a:r>
                        <a:rPr lang="en-GB" sz="1400" baseline="0" dirty="0"/>
                        <a:t> days</a:t>
                      </a:r>
                      <a:endParaRPr lang="en-GB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11 talks </a:t>
                      </a:r>
                    </a:p>
                    <a:p>
                      <a:r>
                        <a:rPr lang="en-GB" sz="1400" dirty="0"/>
                        <a:t>1 discussion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11 talks</a:t>
                      </a:r>
                    </a:p>
                    <a:p>
                      <a:r>
                        <a:rPr lang="en-GB" sz="1400" dirty="0"/>
                        <a:t>1 discussion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 talks</a:t>
                      </a:r>
                    </a:p>
                    <a:p>
                      <a:r>
                        <a:rPr lang="en-GB" sz="1400" dirty="0"/>
                        <a:t>1 discussion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25 talks </a:t>
                      </a:r>
                    </a:p>
                    <a:p>
                      <a:r>
                        <a:rPr lang="en-GB" sz="1400" dirty="0"/>
                        <a:t>3 discussion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757825787"/>
                  </a:ext>
                </a:extLst>
              </a:tr>
              <a:tr h="680404">
                <a:tc>
                  <a:txBody>
                    <a:bodyPr/>
                    <a:lstStyle/>
                    <a:p>
                      <a:r>
                        <a:rPr lang="en-GB" sz="1400" dirty="0"/>
                        <a:t>2017</a:t>
                      </a:r>
                    </a:p>
                    <a:p>
                      <a:r>
                        <a:rPr lang="en-GB" sz="1400" dirty="0"/>
                        <a:t>November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9</a:t>
                      </a:r>
                      <a:r>
                        <a:rPr lang="en-GB" sz="1400" baseline="30000" dirty="0"/>
                        <a:t>th</a:t>
                      </a:r>
                      <a:r>
                        <a:rPr lang="en-GB" sz="1400" dirty="0"/>
                        <a:t> to 11</a:t>
                      </a:r>
                      <a:r>
                        <a:rPr lang="en-GB" sz="1400" baseline="30000" dirty="0"/>
                        <a:t>th</a:t>
                      </a:r>
                      <a:r>
                        <a:rPr lang="en-GB" sz="1400" dirty="0"/>
                        <a:t> </a:t>
                      </a:r>
                    </a:p>
                    <a:p>
                      <a:endParaRPr lang="en-GB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CERN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56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2.7 days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17 talks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18 talks </a:t>
                      </a:r>
                    </a:p>
                    <a:p>
                      <a:r>
                        <a:rPr lang="en-GB" sz="1400" dirty="0"/>
                        <a:t>1 discussion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dirty="0"/>
                        <a:t>discussion</a:t>
                      </a:r>
                    </a:p>
                    <a:p>
                      <a:r>
                        <a:rPr lang="en-GB" sz="1400" dirty="0"/>
                        <a:t>1 summary </a:t>
                      </a:r>
                    </a:p>
                    <a:p>
                      <a:r>
                        <a:rPr lang="en-GB" sz="1400" dirty="0"/>
                        <a:t>   &amp;  survey </a:t>
                      </a:r>
                    </a:p>
                    <a:p>
                      <a:r>
                        <a:rPr lang="en-GB" sz="1400" dirty="0"/>
                        <a:t>1 tour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35 talks</a:t>
                      </a:r>
                    </a:p>
                    <a:p>
                      <a:r>
                        <a:rPr lang="en-GB" sz="1400" dirty="0"/>
                        <a:t>2</a:t>
                      </a:r>
                      <a:r>
                        <a:rPr lang="en-GB" sz="1400" baseline="0" dirty="0"/>
                        <a:t> discussion </a:t>
                      </a:r>
                    </a:p>
                    <a:p>
                      <a:r>
                        <a:rPr lang="en-GB" sz="1400" baseline="0" dirty="0"/>
                        <a:t>1 survey</a:t>
                      </a:r>
                    </a:p>
                    <a:p>
                      <a:r>
                        <a:rPr lang="en-GB" sz="1400" baseline="0" dirty="0"/>
                        <a:t>1 tour</a:t>
                      </a:r>
                      <a:endParaRPr lang="en-GB" sz="14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777383173"/>
                  </a:ext>
                </a:extLst>
              </a:tr>
              <a:tr h="1141323">
                <a:tc>
                  <a:txBody>
                    <a:bodyPr/>
                    <a:lstStyle/>
                    <a:p>
                      <a:r>
                        <a:rPr lang="en-GB" sz="1400" dirty="0"/>
                        <a:t>2019</a:t>
                      </a:r>
                    </a:p>
                    <a:p>
                      <a:r>
                        <a:rPr lang="en-GB" sz="1400" dirty="0"/>
                        <a:t>July</a:t>
                      </a:r>
                    </a:p>
                    <a:p>
                      <a:r>
                        <a:rPr lang="en-GB" sz="1400" dirty="0"/>
                        <a:t>22</a:t>
                      </a:r>
                      <a:r>
                        <a:rPr lang="en-GB" sz="1400" baseline="30000" dirty="0"/>
                        <a:t>nd</a:t>
                      </a:r>
                      <a:r>
                        <a:rPr lang="en-GB" sz="1400" dirty="0"/>
                        <a:t> to 24</a:t>
                      </a:r>
                      <a:r>
                        <a:rPr lang="en-GB" sz="1400" baseline="30000" dirty="0"/>
                        <a:t>th</a:t>
                      </a:r>
                      <a:r>
                        <a:rPr lang="en-GB" sz="1400" dirty="0"/>
                        <a:t> 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Fermilab</a:t>
                      </a:r>
                      <a:endParaRPr lang="en-GB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56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 days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14 talks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14 talks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</a:t>
                      </a:r>
                      <a:r>
                        <a:rPr lang="en-GB" sz="1400" baseline="0" dirty="0"/>
                        <a:t> talks </a:t>
                      </a:r>
                    </a:p>
                    <a:p>
                      <a:r>
                        <a:rPr lang="en-GB" sz="1400" baseline="0" dirty="0"/>
                        <a:t>  (2 parallel </a:t>
                      </a:r>
                    </a:p>
                    <a:p>
                      <a:r>
                        <a:rPr lang="en-GB" sz="1400" baseline="0" dirty="0"/>
                        <a:t>  sessions)</a:t>
                      </a:r>
                    </a:p>
                    <a:p>
                      <a:r>
                        <a:rPr lang="en-GB" sz="1400" baseline="0" dirty="0"/>
                        <a:t>1 discussion </a:t>
                      </a:r>
                    </a:p>
                    <a:p>
                      <a:r>
                        <a:rPr lang="en-GB" sz="1400" baseline="0" dirty="0"/>
                        <a:t>1 ‘homework’ &amp; survey </a:t>
                      </a:r>
                    </a:p>
                    <a:p>
                      <a:r>
                        <a:rPr lang="en-GB" sz="1400" baseline="0" dirty="0"/>
                        <a:t>1 tour</a:t>
                      </a:r>
                      <a:endParaRPr lang="en-GB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35 talks</a:t>
                      </a:r>
                    </a:p>
                    <a:p>
                      <a:r>
                        <a:rPr lang="en-GB" sz="1400" dirty="0"/>
                        <a:t>1 discussion</a:t>
                      </a:r>
                      <a:r>
                        <a:rPr lang="en-GB" sz="1400" baseline="0" dirty="0"/>
                        <a:t> </a:t>
                      </a:r>
                    </a:p>
                    <a:p>
                      <a:r>
                        <a:rPr lang="en-GB" sz="1400" baseline="0" dirty="0"/>
                        <a:t>1 ‘homework’</a:t>
                      </a:r>
                    </a:p>
                    <a:p>
                      <a:r>
                        <a:rPr lang="en-GB" sz="1400" baseline="0" dirty="0"/>
                        <a:t>1 tour</a:t>
                      </a:r>
                      <a:endParaRPr lang="en-GB" sz="14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336073746"/>
                  </a:ext>
                </a:extLst>
              </a:tr>
              <a:tr h="680404">
                <a:tc>
                  <a:txBody>
                    <a:bodyPr/>
                    <a:lstStyle/>
                    <a:p>
                      <a:r>
                        <a:rPr lang="en-GB" sz="1400" dirty="0"/>
                        <a:t>2022</a:t>
                      </a:r>
                    </a:p>
                    <a:p>
                      <a:r>
                        <a:rPr lang="en-GB" sz="1400" dirty="0"/>
                        <a:t>January</a:t>
                      </a:r>
                      <a:r>
                        <a:rPr lang="en-GB" sz="1400" baseline="0" dirty="0"/>
                        <a:t> </a:t>
                      </a:r>
                      <a:endParaRPr lang="en-GB" sz="1400" dirty="0"/>
                    </a:p>
                    <a:p>
                      <a:r>
                        <a:rPr lang="en-GB" sz="1400" dirty="0"/>
                        <a:t>24</a:t>
                      </a:r>
                      <a:r>
                        <a:rPr lang="en-GB" sz="1400" baseline="30000" dirty="0"/>
                        <a:t>th</a:t>
                      </a:r>
                      <a:r>
                        <a:rPr lang="en-GB" sz="1400" dirty="0"/>
                        <a:t> to 28</a:t>
                      </a:r>
                      <a:r>
                        <a:rPr lang="en-GB" sz="1400" baseline="30000" dirty="0"/>
                        <a:t>th</a:t>
                      </a:r>
                      <a:r>
                        <a:rPr lang="en-GB" sz="1400" dirty="0"/>
                        <a:t> 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J-PARC</a:t>
                      </a:r>
                    </a:p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remote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89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 days</a:t>
                      </a:r>
                    </a:p>
                    <a:p>
                      <a:r>
                        <a:rPr lang="en-GB" sz="1300" dirty="0"/>
                        <a:t>2:30</a:t>
                      </a:r>
                      <a:r>
                        <a:rPr lang="en-GB" sz="1300" baseline="0" dirty="0"/>
                        <a:t> h/day</a:t>
                      </a:r>
                      <a:endParaRPr lang="en-GB" sz="13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 talks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</a:t>
                      </a:r>
                      <a:r>
                        <a:rPr lang="en-GB" sz="1400" baseline="0" dirty="0"/>
                        <a:t> talks</a:t>
                      </a:r>
                      <a:endParaRPr lang="en-GB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 talks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dirty="0"/>
                        <a:t> </a:t>
                      </a:r>
                    </a:p>
                    <a:p>
                      <a:r>
                        <a:rPr lang="en-GB" sz="1400" dirty="0"/>
                        <a:t>4</a:t>
                      </a:r>
                      <a:r>
                        <a:rPr lang="en-GB" sz="1400" baseline="30000" dirty="0"/>
                        <a:t>th</a:t>
                      </a:r>
                      <a:r>
                        <a:rPr lang="en-GB" sz="1400" dirty="0"/>
                        <a:t> &amp; 5</a:t>
                      </a:r>
                      <a:r>
                        <a:rPr lang="en-GB" sz="1400" baseline="30000" dirty="0"/>
                        <a:t>th</a:t>
                      </a:r>
                      <a:r>
                        <a:rPr lang="en-GB" sz="1400" dirty="0"/>
                        <a:t> day:</a:t>
                      </a:r>
                    </a:p>
                    <a:p>
                      <a:r>
                        <a:rPr lang="en-GB" sz="1400" dirty="0"/>
                        <a:t>6</a:t>
                      </a:r>
                      <a:r>
                        <a:rPr lang="en-GB" sz="1400" baseline="0" dirty="0"/>
                        <a:t> talks  </a:t>
                      </a:r>
                    </a:p>
                    <a:p>
                      <a:r>
                        <a:rPr lang="en-GB" sz="1400" baseline="0" dirty="0"/>
                        <a:t>1 discussion</a:t>
                      </a:r>
                      <a:endParaRPr lang="en-GB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31 talks </a:t>
                      </a:r>
                    </a:p>
                    <a:p>
                      <a:r>
                        <a:rPr lang="en-GB" sz="1400" dirty="0"/>
                        <a:t>2 discussion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249445667"/>
                  </a:ext>
                </a:extLst>
              </a:tr>
              <a:tr h="680404">
                <a:tc>
                  <a:txBody>
                    <a:bodyPr/>
                    <a:lstStyle/>
                    <a:p>
                      <a:r>
                        <a:rPr lang="en-GB" sz="1400" dirty="0"/>
                        <a:t>2024</a:t>
                      </a:r>
                    </a:p>
                    <a:p>
                      <a:r>
                        <a:rPr lang="en-GB" sz="1400" dirty="0"/>
                        <a:t>February 12</a:t>
                      </a:r>
                      <a:r>
                        <a:rPr lang="en-GB" sz="1400" baseline="30000" dirty="0"/>
                        <a:t>th</a:t>
                      </a:r>
                      <a:r>
                        <a:rPr lang="en-GB" sz="1400" dirty="0"/>
                        <a:t> to 14</a:t>
                      </a:r>
                      <a:r>
                        <a:rPr lang="en-GB" sz="1400" baseline="30000" dirty="0"/>
                        <a:t>th</a:t>
                      </a:r>
                      <a:r>
                        <a:rPr lang="en-GB" sz="1400" dirty="0"/>
                        <a:t>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GB" sz="1400" kern="1200" dirty="0">
                          <a:solidFill>
                            <a:schemeClr val="dk1"/>
                          </a:solidFill>
                        </a:rPr>
                        <a:t>MedAustron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GB" sz="1400" kern="1200" dirty="0">
                          <a:solidFill>
                            <a:schemeClr val="dk1"/>
                          </a:solidFill>
                        </a:rPr>
                        <a:t>3 days</a:t>
                      </a:r>
                    </a:p>
                    <a:p>
                      <a:pPr marL="0" algn="l" defTabSz="914377" rtl="0" eaLnBrk="1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</a:rPr>
                        <a:t>+ welcome reception and site visit on adjacent days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23 talks</a:t>
                      </a:r>
                    </a:p>
                    <a:p>
                      <a:r>
                        <a:rPr lang="en-GB" sz="1400" dirty="0"/>
                        <a:t>1 tutorial</a:t>
                      </a:r>
                    </a:p>
                    <a:p>
                      <a:r>
                        <a:rPr lang="en-GB" sz="1400" dirty="0"/>
                        <a:t>2 discussion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20 talks</a:t>
                      </a:r>
                    </a:p>
                    <a:p>
                      <a:r>
                        <a:rPr lang="en-GB" sz="1400" dirty="0"/>
                        <a:t>2 discussion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16 talks</a:t>
                      </a:r>
                    </a:p>
                    <a:p>
                      <a:r>
                        <a:rPr lang="en-GB" sz="1400" dirty="0"/>
                        <a:t>4 discussion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59 talks</a:t>
                      </a:r>
                    </a:p>
                    <a:p>
                      <a:r>
                        <a:rPr lang="en-GB" sz="1400" dirty="0"/>
                        <a:t>8 discussion</a:t>
                      </a:r>
                    </a:p>
                    <a:p>
                      <a:r>
                        <a:rPr lang="en-GB" sz="1400" dirty="0"/>
                        <a:t>1 tutorial</a:t>
                      </a:r>
                    </a:p>
                    <a:p>
                      <a:r>
                        <a:rPr lang="en-GB" sz="1400" dirty="0"/>
                        <a:t>9 posters</a:t>
                      </a:r>
                    </a:p>
                    <a:p>
                      <a:r>
                        <a:rPr lang="en-GB" sz="1400" dirty="0"/>
                        <a:t>1 tour (4</a:t>
                      </a:r>
                      <a:r>
                        <a:rPr lang="en-GB" sz="1400" baseline="30000" dirty="0"/>
                        <a:t>th</a:t>
                      </a:r>
                      <a:r>
                        <a:rPr lang="en-GB" sz="1400" dirty="0"/>
                        <a:t> day)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74124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214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36C7A-722A-42B3-AA14-37A959573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Organising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74540-39DC-45CF-82F5-8FE40303C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419193"/>
            <a:ext cx="5852160" cy="49013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/>
              <a:t>International Organising Committee Members</a:t>
            </a:r>
          </a:p>
          <a:p>
            <a:pPr algn="l">
              <a:spcBef>
                <a:spcPts val="600"/>
              </a:spcBef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Kevin Brown (BNL)</a:t>
            </a:r>
          </a:p>
          <a:p>
            <a:pPr algn="l">
              <a:spcBef>
                <a:spcPts val="600"/>
              </a:spcBef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Peter Forck (GSI, co-chair)</a:t>
            </a:r>
          </a:p>
          <a:p>
            <a:pPr algn="l">
              <a:spcBef>
                <a:spcPts val="600"/>
              </a:spcBef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Matthew Fraser (CERN)</a:t>
            </a:r>
          </a:p>
          <a:p>
            <a:pPr algn="l">
              <a:spcBef>
                <a:spcPts val="600"/>
              </a:spcBef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Brennan Goddard (CERN)</a:t>
            </a:r>
          </a:p>
          <a:p>
            <a:pPr algn="l">
              <a:spcBef>
                <a:spcPts val="600"/>
              </a:spcBef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Vladimir Nagaslaev (Fermilab)</a:t>
            </a:r>
          </a:p>
          <a:p>
            <a:pPr algn="l">
              <a:spcBef>
                <a:spcPts val="600"/>
              </a:spcBef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Ryotaro Muto (J-PARC)</a:t>
            </a:r>
          </a:p>
          <a:p>
            <a:pPr algn="l">
              <a:spcBef>
                <a:spcPts val="600"/>
              </a:spcBef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Alessio Mereghetti (CNAO)</a:t>
            </a:r>
          </a:p>
          <a:p>
            <a:pPr algn="l">
              <a:spcBef>
                <a:spcPts val="600"/>
              </a:spcBef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David Ondreka (GSI)</a:t>
            </a:r>
          </a:p>
          <a:p>
            <a:pPr algn="l">
              <a:spcBef>
                <a:spcPts val="600"/>
              </a:spcBef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Mauro Pivi (MedAustron, co-chair)</a:t>
            </a:r>
          </a:p>
          <a:p>
            <a:pPr algn="l">
              <a:spcBef>
                <a:spcPts val="600"/>
              </a:spcBef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Dale Prokopovich (MedAustron, co-chair)</a:t>
            </a:r>
          </a:p>
          <a:p>
            <a:pPr algn="l">
              <a:spcBef>
                <a:spcPts val="600"/>
              </a:spcBef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Marco Pullia (CNAO)</a:t>
            </a:r>
          </a:p>
          <a:p>
            <a:pPr algn="l">
              <a:spcBef>
                <a:spcPts val="600"/>
              </a:spcBef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Christian Schömers (HIT)</a:t>
            </a:r>
          </a:p>
          <a:p>
            <a:pPr algn="l">
              <a:spcBef>
                <a:spcPts val="600"/>
              </a:spcBef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Masahito Tomizawa (J-PARC)</a:t>
            </a:r>
          </a:p>
          <a:p>
            <a:pPr algn="l">
              <a:spcBef>
                <a:spcPts val="600"/>
              </a:spcBef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Jianchen Yang (IMP/CAS)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033549-EFD4-45B2-8FD9-152855116258}"/>
              </a:ext>
            </a:extLst>
          </p:cNvPr>
          <p:cNvSpPr txBox="1">
            <a:spLocks/>
          </p:cNvSpPr>
          <p:nvPr/>
        </p:nvSpPr>
        <p:spPr>
          <a:xfrm>
            <a:off x="6264442" y="1370534"/>
            <a:ext cx="5852160" cy="4757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6AB3"/>
              </a:buClr>
              <a:buSzPct val="13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AB3"/>
              </a:buClr>
              <a:buSzPct val="13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AB3"/>
              </a:buClr>
              <a:buSzPct val="13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900" dirty="0"/>
              <a:t>Local Organising Committee</a:t>
            </a:r>
          </a:p>
          <a:p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Petra Wurzer</a:t>
            </a:r>
          </a:p>
          <a:p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Dale  Prokopovich</a:t>
            </a:r>
          </a:p>
          <a:p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Mauro Pivi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224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75A3E-8B64-4201-A91A-3B98CDF96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92B29-9992-4421-8BBF-ACE71DAA6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63" y="1419193"/>
            <a:ext cx="11879179" cy="4757770"/>
          </a:xfrm>
        </p:spPr>
        <p:txBody>
          <a:bodyPr/>
          <a:lstStyle/>
          <a:p>
            <a:r>
              <a:rPr lang="en-AU" dirty="0"/>
              <a:t>Talks need to be uploaded to Indico not later than 17:00 the day before the presentation </a:t>
            </a:r>
            <a:r>
              <a:rPr lang="en-US" dirty="0"/>
              <a:t>or, in case of issues, please send it via email to Mauro, Peter or Dale and inform them (upload from USB stick is </a:t>
            </a:r>
            <a:r>
              <a:rPr lang="en-US" b="1" dirty="0"/>
              <a:t>not</a:t>
            </a:r>
            <a:r>
              <a:rPr lang="en-US" dirty="0"/>
              <a:t> possible) </a:t>
            </a:r>
            <a:endParaRPr lang="en-AU" dirty="0"/>
          </a:p>
          <a:p>
            <a:endParaRPr lang="en-AU" dirty="0"/>
          </a:p>
          <a:p>
            <a:r>
              <a:rPr lang="en-AU" dirty="0"/>
              <a:t>Session chairs &amp; presenters: </a:t>
            </a:r>
          </a:p>
          <a:p>
            <a:pPr lvl="1"/>
            <a:r>
              <a:rPr lang="en-AU" dirty="0"/>
              <a:t>Please respect the other presenters and keep track of time for the presentations</a:t>
            </a:r>
          </a:p>
          <a:p>
            <a:pPr lvl="1"/>
            <a:r>
              <a:rPr lang="en-AU" dirty="0"/>
              <a:t>This mornings presentations are 10 minutes and the rest of the workshop are 20 minutes</a:t>
            </a:r>
          </a:p>
          <a:p>
            <a:pPr lvl="1"/>
            <a:r>
              <a:rPr lang="en-AU" dirty="0"/>
              <a:t>Session chairs: There is a timing PowerPoint available on the Indico site if you wish to use it</a:t>
            </a:r>
          </a:p>
          <a:p>
            <a:pPr lvl="1"/>
            <a:r>
              <a:rPr lang="en-AU" dirty="0"/>
              <a:t>The talks will be arranged on the presentation computer for a fast change to the next talk</a:t>
            </a:r>
          </a:p>
          <a:p>
            <a:endParaRPr lang="en-US" dirty="0"/>
          </a:p>
          <a:p>
            <a:r>
              <a:rPr lang="en-US" dirty="0"/>
              <a:t>Abstracts: </a:t>
            </a:r>
            <a:r>
              <a:rPr lang="en-US" sz="1800" dirty="0"/>
              <a:t>Serve as a durable documentation of the contributions (if not done, please submit it)</a:t>
            </a:r>
            <a:r>
              <a:rPr lang="en-US" dirty="0"/>
              <a:t> 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5567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0408-3EC9-4477-B720-8F90C1E1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Workshop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F4ECF-7D9E-4297-AA17-321022562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Lunch will be provided downstairs in the </a:t>
            </a:r>
            <a:r>
              <a:rPr lang="en-AU" dirty="0" err="1"/>
              <a:t>Genusswerk</a:t>
            </a:r>
            <a:r>
              <a:rPr lang="en-AU" dirty="0"/>
              <a:t> restaurant from 13:00-14:00 (included in conference fee)</a:t>
            </a:r>
          </a:p>
          <a:p>
            <a:endParaRPr lang="en-AU" dirty="0"/>
          </a:p>
          <a:p>
            <a:r>
              <a:rPr lang="en-AU" dirty="0"/>
              <a:t>Coffee breaks are in the adjacent room (10:30-11:00 &amp; 16:00-16:30)</a:t>
            </a:r>
          </a:p>
          <a:p>
            <a:pPr lvl="1"/>
            <a:r>
              <a:rPr lang="en-AU" dirty="0"/>
              <a:t>Posters are open for discussion during the coffee and lunch breaks</a:t>
            </a:r>
          </a:p>
          <a:p>
            <a:endParaRPr lang="en-AU" dirty="0"/>
          </a:p>
          <a:p>
            <a:r>
              <a:rPr lang="en-AU" dirty="0"/>
              <a:t>If you use the coffee area during presentations, please keep the noise down to prevent interruption of the ongoing talks</a:t>
            </a:r>
          </a:p>
        </p:txBody>
      </p:sp>
    </p:spTree>
    <p:extLst>
      <p:ext uri="{BB962C8B-B14F-4D97-AF65-F5344CB8AC3E}">
        <p14:creationId xmlns:p14="http://schemas.microsoft.com/office/powerpoint/2010/main" val="202655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0408-3EC9-4477-B720-8F90C1E1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Social Dinner and MedAustron tour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F4ECF-7D9E-4297-AA17-321022562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Social dinner is at 19:30 on Tuesday the 13</a:t>
            </a:r>
            <a:r>
              <a:rPr lang="en-AU" baseline="30000" dirty="0"/>
              <a:t>th</a:t>
            </a:r>
            <a:r>
              <a:rPr lang="en-AU" dirty="0"/>
              <a:t> at </a:t>
            </a:r>
            <a:r>
              <a:rPr lang="en-AU" dirty="0" err="1"/>
              <a:t>Gasthaus</a:t>
            </a:r>
            <a:r>
              <a:rPr lang="en-AU" dirty="0"/>
              <a:t> </a:t>
            </a:r>
            <a:r>
              <a:rPr lang="en-AU" dirty="0" err="1"/>
              <a:t>zum</a:t>
            </a:r>
            <a:r>
              <a:rPr lang="en-AU" dirty="0"/>
              <a:t> Dom in the city centre</a:t>
            </a:r>
          </a:p>
          <a:p>
            <a:endParaRPr lang="en-AU" dirty="0"/>
          </a:p>
          <a:p>
            <a:r>
              <a:rPr lang="en-AU" dirty="0"/>
              <a:t>A bus is available at 18:50, leaving from the front of the Plaza Inn Hotel to take participants to the dinner and </a:t>
            </a:r>
            <a:r>
              <a:rPr lang="en-AU"/>
              <a:t>return after </a:t>
            </a:r>
            <a:r>
              <a:rPr lang="en-AU" dirty="0"/>
              <a:t>the end of dinner at 22:00</a:t>
            </a:r>
          </a:p>
          <a:p>
            <a:endParaRPr lang="en-AU" dirty="0"/>
          </a:p>
          <a:p>
            <a:r>
              <a:rPr lang="en-AU" dirty="0"/>
              <a:t>Prior to the tour of MedAustron you will be required to fill in a Radiation Protection form and listen to a short RP induction at the close of the workshop on Wednesday afternoon</a:t>
            </a:r>
          </a:p>
          <a:p>
            <a:pPr lvl="1"/>
            <a:r>
              <a:rPr lang="en-AU" dirty="0"/>
              <a:t>If the form or induction are not completed then you will unfortunately not be able to participate in the tour</a:t>
            </a:r>
          </a:p>
        </p:txBody>
      </p:sp>
    </p:spTree>
    <p:extLst>
      <p:ext uri="{BB962C8B-B14F-4D97-AF65-F5344CB8AC3E}">
        <p14:creationId xmlns:p14="http://schemas.microsoft.com/office/powerpoint/2010/main" val="3359920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369DA-3168-4EC8-B75D-A8636BC0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1989221"/>
            <a:ext cx="11653520" cy="2879558"/>
          </a:xfrm>
        </p:spPr>
        <p:txBody>
          <a:bodyPr>
            <a:normAutofit/>
          </a:bodyPr>
          <a:lstStyle/>
          <a:p>
            <a:pPr algn="ctr"/>
            <a:r>
              <a:rPr lang="en-AU" sz="6600" dirty="0"/>
              <a:t>Thank you for coming </a:t>
            </a:r>
            <a:br>
              <a:rPr lang="en-AU" sz="6600" dirty="0"/>
            </a:br>
            <a:r>
              <a:rPr lang="en-AU" sz="6600" dirty="0"/>
              <a:t>and </a:t>
            </a:r>
            <a:br>
              <a:rPr lang="en-AU" sz="6600" dirty="0"/>
            </a:br>
            <a:r>
              <a:rPr lang="en-AU" sz="6600" dirty="0"/>
              <a:t>Enjoy the Workshop!</a:t>
            </a:r>
          </a:p>
        </p:txBody>
      </p:sp>
    </p:spTree>
    <p:extLst>
      <p:ext uri="{BB962C8B-B14F-4D97-AF65-F5344CB8AC3E}">
        <p14:creationId xmlns:p14="http://schemas.microsoft.com/office/powerpoint/2010/main" val="830650883"/>
      </p:ext>
    </p:extLst>
  </p:cSld>
  <p:clrMapOvr>
    <a:masterClrMapping/>
  </p:clrMapOvr>
</p:sld>
</file>

<file path=ppt/theme/theme1.xml><?xml version="1.0" encoding="utf-8"?>
<a:theme xmlns:a="http://schemas.openxmlformats.org/drawingml/2006/main" name="MedAustron Master EN">
  <a:themeElements>
    <a:clrScheme name="MedAustr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3A7BA"/>
      </a:accent1>
      <a:accent2>
        <a:srgbClr val="F1D611"/>
      </a:accent2>
      <a:accent3>
        <a:srgbClr val="14316C"/>
      </a:accent3>
      <a:accent4>
        <a:srgbClr val="F7A512"/>
      </a:accent4>
      <a:accent5>
        <a:srgbClr val="0069B3"/>
      </a:accent5>
      <a:accent6>
        <a:srgbClr val="A8B719"/>
      </a:accent6>
      <a:hlink>
        <a:srgbClr val="0E2149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65E0838-C416-42BE-89AD-6AC6501E8530}" vid="{6C26B8F1-01FA-48F6-B40D-01A12589BC8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MedAustron Master Breitbild</Template>
  <TotalTime>0</TotalTime>
  <Words>851</Words>
  <Application>Microsoft Office PowerPoint</Application>
  <PresentationFormat>Widescreen</PresentationFormat>
  <Paragraphs>222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HiraMinProN-W3</vt:lpstr>
      <vt:lpstr>Verdana</vt:lpstr>
      <vt:lpstr>MedAustron Master EN</vt:lpstr>
      <vt:lpstr>Welcome to the  5th Slow Extraction Workshop</vt:lpstr>
      <vt:lpstr>Welcome</vt:lpstr>
      <vt:lpstr> Comparison to Previous SE Workshops</vt:lpstr>
      <vt:lpstr> Comparison to Previous SE Workshops</vt:lpstr>
      <vt:lpstr>Organising committees</vt:lpstr>
      <vt:lpstr>Presentations</vt:lpstr>
      <vt:lpstr>Workshop information</vt:lpstr>
      <vt:lpstr>Social Dinner and MedAustron tour</vt:lpstr>
      <vt:lpstr>Thank you for coming  and  Enjoy the Workshop!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 template</dc:title>
  <dc:creator>Wurzer Petra</dc:creator>
  <cp:lastModifiedBy>Wurzer Petra</cp:lastModifiedBy>
  <cp:revision>55</cp:revision>
  <cp:lastPrinted>2024-02-06T12:08:52Z</cp:lastPrinted>
  <dcterms:created xsi:type="dcterms:W3CDTF">2024-01-08T12:13:38Z</dcterms:created>
  <dcterms:modified xsi:type="dcterms:W3CDTF">2024-02-08T16:09:34Z</dcterms:modified>
</cp:coreProperties>
</file>