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21"/>
  </p:notesMasterIdLst>
  <p:sldIdLst>
    <p:sldId id="257" r:id="rId2"/>
    <p:sldId id="420" r:id="rId3"/>
    <p:sldId id="419" r:id="rId4"/>
    <p:sldId id="421" r:id="rId5"/>
    <p:sldId id="429" r:id="rId6"/>
    <p:sldId id="430" r:id="rId7"/>
    <p:sldId id="387" r:id="rId8"/>
    <p:sldId id="440" r:id="rId9"/>
    <p:sldId id="317" r:id="rId10"/>
    <p:sldId id="318" r:id="rId11"/>
    <p:sldId id="402" r:id="rId12"/>
    <p:sldId id="325" r:id="rId13"/>
    <p:sldId id="438" r:id="rId14"/>
    <p:sldId id="315" r:id="rId15"/>
    <p:sldId id="434" r:id="rId16"/>
    <p:sldId id="435" r:id="rId17"/>
    <p:sldId id="439" r:id="rId18"/>
    <p:sldId id="427" r:id="rId19"/>
    <p:sldId id="426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6C"/>
    <a:srgbClr val="989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7" autoAdjust="0"/>
    <p:restoredTop sz="84627" autoAdjust="0"/>
  </p:normalViewPr>
  <p:slideViewPr>
    <p:cSldViewPr snapToGrid="0" snapToObjects="1">
      <p:cViewPr varScale="1">
        <p:scale>
          <a:sx n="75" d="100"/>
          <a:sy n="75" d="100"/>
        </p:scale>
        <p:origin x="91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FB8C2-1E86-44E9-8822-588AEE0F5A1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19CB8-96D8-4888-A24E-6BB8518B99D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18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89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100" dirty="0"/>
              <a:t>E’ stata instaurata una collaborazione con il centro GSI per lo sviluppo di un nuovo sistema di distribuzione della dose</a:t>
            </a:r>
          </a:p>
          <a:p>
            <a:r>
              <a:rPr lang="it-IT" sz="1100" dirty="0"/>
              <a:t>per compensare il movimento del tumore durante il ciclo di respirazione.</a:t>
            </a:r>
          </a:p>
          <a:p>
            <a:r>
              <a:rPr lang="it-IT" sz="1100" dirty="0"/>
              <a:t>Per ogni fase respiratoria si costruisce un piano che rilascia un parte della dose totale e</a:t>
            </a:r>
          </a:p>
          <a:p>
            <a:r>
              <a:rPr lang="it-IT" sz="1100" dirty="0"/>
              <a:t>durante il trattamento il piano erogato cambia in base alla fase istantanea fino al completamento del piano totale.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3496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STELLA PHARMA 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launch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Steboronine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®, the World's First BNCT Drug, </a:t>
            </a:r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20, 2020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349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neutron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yield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mA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8.9 × 10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[s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  <a:p>
                <a:r>
                  <a:rPr lang="en-GB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Avg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neutron energy 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0.55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0°</a:t>
                </a:r>
              </a:p>
              <a:p>
                <a:endParaRPr lang="en-GB" dirty="0" smtClean="0"/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l-GR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[/cell],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en-US" altLang="ja-JP" sz="1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1.8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[m</a:t>
                </a:r>
                <a:r>
                  <a:rPr lang="en-US" altLang="ja-JP" sz="1200" baseline="30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(30 minutes irradiation by flux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[n/cm</a:t>
                </a:r>
                <a:r>
                  <a:rPr lang="en-US" altLang="ja-JP" sz="1050" baseline="3000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/s ])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Lucida Sans" panose="020B0602030504020204" pitchFamily="34" charset="0"/>
                  </a:rPr>
                  <a:t>:</a:t>
                </a:r>
                <a:endParaRPr lang="en-US" altLang="ja-JP" sz="1200" dirty="0" smtClean="0">
                  <a:solidFill>
                    <a:srgbClr val="C00000"/>
                  </a:solidFill>
                  <a:latin typeface="Lucida Sans" panose="020B0602030504020204" pitchFamily="34" charset="0"/>
                </a:endParaRPr>
              </a:p>
              <a:p>
                <a:pPr marL="357188"/>
                <a14:m>
                  <m:oMath xmlns:m="http://schemas.openxmlformats.org/officeDocument/2006/math"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(0)=</m:t>
                    </m:r>
                    <m:sSup>
                      <m:sSupPr>
                        <m:ctrlPr>
                          <a:rPr lang="en-US" altLang="ja-JP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−6.84</m:t>
                        </m:r>
                      </m:sup>
                    </m:sSup>
                    <m:r>
                      <a:rPr lang="en-US" altLang="ja-JP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ja-JP" sz="1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0.001</m:t>
                    </m:r>
                  </m:oMath>
                </a14:m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(mostly fired)</a:t>
                </a:r>
                <a:endParaRPr lang="en-US" altLang="ja-JP" sz="1050" dirty="0"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  <a:p>
                <a:endParaRPr lang="en-GB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kumimoji="1" lang="en-US" altLang="ja-JP" sz="12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ja-JP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ja-JP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!</m:t>
                        </m:r>
                      </m:den>
                    </m:f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</m:oMath>
                </a14:m>
                <a:r>
                  <a:rPr kumimoji="1" lang="en-US" altLang="ja-JP" sz="1200" dirty="0" smtClean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1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ja-JP" sz="1200" dirty="0"/>
                      <m:t>	</m:t>
                    </m:r>
                    <m:sSup>
                      <m:sSupPr>
                        <m:ctrlPr>
                          <a:rPr lang="en-US" altLang="ja-JP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ja-JP" altLang="en-US" sz="1200" i="1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m:rPr>
                            <m:sty m:val="p"/>
                          </m:rPr>
                          <a:rPr lang="el-GR" altLang="ja-JP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sup>
                    </m:sSup>
                  </m:oMath>
                </a14:m>
                <a:endParaRPr lang="en-US" altLang="ja-JP" sz="1200" dirty="0" smtClean="0"/>
              </a:p>
              <a:p>
                <a:endParaRPr lang="en-GB" dirty="0" smtClean="0"/>
              </a:p>
              <a:p>
                <a:pPr marL="179388" lvl="0" indent="-179388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sz="1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l-GR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[/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cell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], </m:t>
                    </m:r>
                    <m:r>
                      <m:rPr>
                        <m:sty m:val="p"/>
                      </m:rPr>
                      <a:rPr lang="el-GR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Φ</m:t>
                    </m:r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=1.8</m:t>
                    </m:r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[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altLang="ja-JP" sz="1200" baseline="300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]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(30 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minutes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irradiation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by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flux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ja-JP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0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[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altLang="ja-JP" sz="1050" baseline="3000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altLang="ja-JP" sz="105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  <a:cs typeface="Times New Roman" panose="02020603050405020304" pitchFamily="18" charset="0"/>
                      </a:rPr>
                      <m:t> ])</m:t>
                    </m:r>
                    <m:r>
                      <m:rPr>
                        <m:nor/>
                      </m:rPr>
                      <a:rPr lang="en-US" altLang="ja-JP" sz="1200" dirty="0">
                        <a:solidFill>
                          <a:prstClr val="black"/>
                        </a:solidFill>
                        <a:latin typeface="Lucida Sans" panose="020B0602030504020204" pitchFamily="34" charset="0"/>
                      </a:rPr>
                      <m:t>:</m:t>
                    </m:r>
                  </m:oMath>
                </a14:m>
                <a:endParaRPr lang="en-US" altLang="ja-JP" sz="120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pPr marL="357188" lvl="0"/>
                <a14:m>
                  <m:oMath xmlns:m="http://schemas.openxmlformats.org/officeDocument/2006/math"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(0)=</m:t>
                    </m:r>
                    <m:sSup>
                      <m:sSupPr>
                        <m:ctrlP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−0.684</m:t>
                        </m:r>
                      </m:sup>
                    </m:sSup>
                    <m:r>
                      <a:rPr lang="en-US" altLang="ja-JP" sz="1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=0.505</m:t>
                    </m:r>
                  </m:oMath>
                </a14:m>
                <a:r>
                  <a:rPr lang="en-US" altLang="ja-JP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(the half is not </a:t>
                </a:r>
                <a:r>
                  <a:rPr lang="en-US" altLang="ja-JP" sz="1050" dirty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fired)</a:t>
                </a:r>
                <a:endParaRPr lang="en-US" altLang="ja-JP" sz="105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neutron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yield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10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mA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8.9 × 10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[s</a:t>
                </a:r>
                <a:r>
                  <a:rPr lang="it-IT" sz="12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  <a:p>
                <a:r>
                  <a:rPr lang="en-GB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Avg</a:t>
                </a:r>
                <a:r>
                  <a:rPr lang="en-GB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neutron energy 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0.55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0°</a:t>
                </a:r>
              </a:p>
              <a:p>
                <a:endParaRPr lang="en-GB" dirty="0" smtClean="0"/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𝑁</a:t>
                </a:r>
                <a:r>
                  <a:rPr lang="en-US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altLang="ja-JP" sz="1200" i="0" smtClean="0">
                    <a:solidFill>
                      <a:srgbClr val="C00000"/>
                    </a:solidFill>
                    <a:latin typeface="Cambria Math"/>
                  </a:rPr>
                  <a:t>〖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10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/>
                  </a:rPr>
                  <a:t>〗^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9</a:t>
                </a:r>
                <a:r>
                  <a:rPr lang="el-GR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l-GR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[/cell], </a:t>
                </a:r>
                <a:r>
                  <a:rPr lang="el-GR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ja-JP" sz="1200" i="0" smtClean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1.8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×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〖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[m</a:t>
                </a:r>
                <a:r>
                  <a:rPr lang="en-US" altLang="ja-JP" sz="1200" baseline="30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(30 minutes irradiation by flux 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〖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050" b="0" i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[n/cm</a:t>
                </a:r>
                <a:r>
                  <a:rPr lang="en-US" altLang="ja-JP" sz="1050" baseline="3000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050" dirty="0" smtClean="0">
                    <a:solidFill>
                      <a:schemeClr val="tx1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/s ])</a:t>
                </a:r>
                <a:r>
                  <a:rPr lang="en-US" altLang="ja-JP" sz="1200" dirty="0" smtClean="0">
                    <a:solidFill>
                      <a:schemeClr val="tx1"/>
                    </a:solidFill>
                    <a:latin typeface="Lucida Sans" panose="020B0602030504020204" pitchFamily="34" charset="0"/>
                  </a:rPr>
                  <a:t>:</a:t>
                </a:r>
                <a:endParaRPr lang="en-US" altLang="ja-JP" sz="1200" dirty="0" smtClean="0">
                  <a:solidFill>
                    <a:srgbClr val="C00000"/>
                  </a:solidFill>
                  <a:latin typeface="Lucida Sans" panose="020B0602030504020204" pitchFamily="34" charset="0"/>
                </a:endParaRPr>
              </a:p>
              <a:p>
                <a:pPr marL="357188"/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𝑃(0)=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𝑒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/>
                  </a:rPr>
                  <a:t>^(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−6.84</a:t>
                </a:r>
                <a:r>
                  <a:rPr lang="en-US" altLang="ja-JP" sz="1200" b="0" i="0" smtClean="0">
                    <a:solidFill>
                      <a:schemeClr val="tx1"/>
                    </a:solidFill>
                    <a:latin typeface="Cambria Math"/>
                  </a:rPr>
                  <a:t>)</a:t>
                </a:r>
                <a:r>
                  <a:rPr lang="en-US" altLang="ja-JP" sz="1200" i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altLang="ja-JP" sz="1200" b="0" i="0" smtClean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0.001</a:t>
                </a:r>
                <a:r>
                  <a:rPr lang="en-US" altLang="ja-JP" sz="12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(mostly fired)</a:t>
                </a:r>
                <a:endParaRPr lang="en-US" altLang="ja-JP" sz="1050" dirty="0">
                  <a:latin typeface="Lucida Sans" panose="020B0602030504020204" pitchFamily="34" charset="0"/>
                  <a:cs typeface="Times New Roman" panose="02020603050405020304" pitchFamily="18" charset="0"/>
                </a:endParaRPr>
              </a:p>
              <a:p>
                <a:endParaRPr lang="en-GB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𝑃</a:t>
                </a:r>
                <a:r>
                  <a:rPr kumimoji="1" lang="en-US" altLang="ja-JP" sz="1200" b="0" i="0" smtClean="0">
                    <a:latin typeface="Cambria Math"/>
                  </a:rPr>
                  <a:t>(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0</a:t>
                </a:r>
                <a:r>
                  <a:rPr kumimoji="1" lang="en-US" altLang="ja-JP" sz="1200" b="0" i="0" smtClean="0">
                    <a:latin typeface="Cambria Math"/>
                  </a:rPr>
                  <a:t>)</a:t>
                </a:r>
                <a:r>
                  <a:rPr kumimoji="1" lang="en-US" altLang="ja-JP" sz="1200" i="0" smtClean="0">
                    <a:latin typeface="Cambria Math" panose="02040503050406030204" pitchFamily="18" charset="0"/>
                  </a:rPr>
                  <a:t>=</a:t>
                </a:r>
                <a:r>
                  <a:rPr kumimoji="1" lang="en-US" altLang="ja-JP" sz="1200" i="0" smtClean="0">
                    <a:latin typeface="Cambria Math"/>
                  </a:rPr>
                  <a:t>(</a:t>
                </a:r>
                <a:r>
                  <a:rPr kumimoji="1" lang="en-US" altLang="ja-JP" sz="1200" i="0">
                    <a:latin typeface="Cambria Math"/>
                  </a:rPr>
                  <a:t>⟨</a:t>
                </a:r>
                <a:r>
                  <a:rPr lang="en-US" altLang="ja-JP" sz="1200" i="0">
                    <a:latin typeface="Cambria Math" panose="02040503050406030204" pitchFamily="18" charset="0"/>
                  </a:rPr>
                  <a:t>𝑛</a:t>
                </a:r>
                <a:r>
                  <a:rPr lang="en-US" altLang="ja-JP" sz="1200" i="0">
                    <a:latin typeface="Cambria Math"/>
                  </a:rPr>
                  <a:t>⟩</a:t>
                </a:r>
                <a:r>
                  <a:rPr kumimoji="1" lang="en-US" altLang="ja-JP" sz="1200" i="0" smtClean="0">
                    <a:latin typeface="Cambria Math"/>
                  </a:rPr>
                  <a:t>^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0</a:t>
                </a:r>
                <a:r>
                  <a:rPr kumimoji="1" lang="en-US" altLang="ja-JP" sz="1200" b="0" i="0" smtClean="0">
                    <a:latin typeface="Cambria Math"/>
                  </a:rPr>
                  <a:t> 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𝑒</a:t>
                </a:r>
                <a:r>
                  <a:rPr kumimoji="1" lang="en-US" altLang="ja-JP" sz="1200" b="0" i="0" smtClean="0">
                    <a:latin typeface="Cambria Math"/>
                  </a:rPr>
                  <a:t>^(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−</a:t>
                </a:r>
                <a:r>
                  <a:rPr kumimoji="1" lang="en-US" altLang="ja-JP" sz="1200" b="0" i="0" smtClean="0">
                    <a:latin typeface="Cambria Math"/>
                  </a:rPr>
                  <a:t>⟨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𝑛</a:t>
                </a:r>
                <a:r>
                  <a:rPr kumimoji="1" lang="en-US" altLang="ja-JP" sz="1200" b="0" i="0" smtClean="0">
                    <a:latin typeface="Cambria Math"/>
                  </a:rPr>
                  <a:t>⟩ ))/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0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!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=</a:t>
                </a:r>
                <a:r>
                  <a:rPr lang="en-US" altLang="ja-JP" sz="1200" i="0">
                    <a:latin typeface="Cambria Math" panose="02040503050406030204" pitchFamily="18" charset="0"/>
                  </a:rPr>
                  <a:t>𝑒</a:t>
                </a:r>
                <a:r>
                  <a:rPr kumimoji="1" lang="en-US" altLang="ja-JP" sz="1200" b="0" i="0" smtClean="0">
                    <a:latin typeface="Cambria Math"/>
                  </a:rPr>
                  <a:t>^(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−</a:t>
                </a:r>
                <a:r>
                  <a:rPr kumimoji="1" lang="en-US" altLang="ja-JP" sz="1200" b="0" i="0" smtClean="0">
                    <a:latin typeface="Cambria Math"/>
                  </a:rPr>
                  <a:t>⟨</a:t>
                </a:r>
                <a:r>
                  <a:rPr kumimoji="1" lang="en-US" altLang="ja-JP" sz="1200" b="0" i="0" smtClean="0">
                    <a:latin typeface="Cambria Math" panose="02040503050406030204" pitchFamily="18" charset="0"/>
                  </a:rPr>
                  <a:t>𝑛</a:t>
                </a:r>
                <a:r>
                  <a:rPr kumimoji="1" lang="en-US" altLang="ja-JP" sz="1200" b="0" i="0" smtClean="0">
                    <a:latin typeface="Cambria Math"/>
                  </a:rPr>
                  <a:t>⟩ )</a:t>
                </a:r>
                <a:r>
                  <a:rPr kumimoji="1" lang="en-US" altLang="ja-JP" sz="1200" dirty="0" smtClean="0"/>
                  <a:t> </a:t>
                </a:r>
                <a:r>
                  <a:rPr kumimoji="1" lang="en-US" altLang="ja-JP" sz="1200" i="0" smtClean="0">
                    <a:latin typeface="Cambria Math" panose="02040503050406030204" pitchFamily="18" charset="0"/>
                  </a:rPr>
                  <a:t>=</a:t>
                </a:r>
                <a:r>
                  <a:rPr kumimoji="1" lang="en-US" altLang="ja-JP" sz="1200" i="0" dirty="0">
                    <a:latin typeface="Cambria Math" panose="02040503050406030204" pitchFamily="18" charset="0"/>
                  </a:rPr>
                  <a:t>"</a:t>
                </a:r>
                <a:r>
                  <a:rPr lang="en-US" altLang="ja-JP" sz="1200" i="0" dirty="0">
                    <a:latin typeface="Cambria Math"/>
                  </a:rPr>
                  <a:t>	</a:t>
                </a:r>
                <a:r>
                  <a:rPr lang="en-US" altLang="ja-JP" sz="1200" i="0" dirty="0" smtClean="0">
                    <a:latin typeface="Cambria Math"/>
                  </a:rPr>
                  <a:t>" </a:t>
                </a:r>
                <a:r>
                  <a:rPr lang="en-US" altLang="ja-JP" sz="1200" b="0" i="0" dirty="0" smtClean="0">
                    <a:latin typeface="Cambria Math" panose="02040503050406030204" pitchFamily="18" charset="0"/>
                  </a:rPr>
                  <a:t>𝑒</a:t>
                </a:r>
                <a:r>
                  <a:rPr lang="en-US" altLang="ja-JP" sz="1200" b="0" i="0" dirty="0" smtClean="0">
                    <a:latin typeface="Cambria Math"/>
                  </a:rPr>
                  <a:t>^(</a:t>
                </a:r>
                <a:r>
                  <a:rPr lang="en-US" altLang="ja-JP" sz="1200" b="0" i="0" dirty="0" smtClean="0">
                    <a:latin typeface="Cambria Math" panose="02040503050406030204" pitchFamily="18" charset="0"/>
                  </a:rPr>
                  <a:t>−</a:t>
                </a:r>
                <a:r>
                  <a:rPr lang="en-US" altLang="ja-JP" sz="1200" i="0">
                    <a:latin typeface="Cambria Math" panose="02040503050406030204" pitchFamily="18" charset="0"/>
                  </a:rPr>
                  <a:t>𝑁</a:t>
                </a:r>
                <a:r>
                  <a:rPr lang="ja-JP" altLang="en-US" sz="1200" i="0">
                    <a:latin typeface="Cambria Math" panose="02040503050406030204" pitchFamily="18" charset="0"/>
                  </a:rPr>
                  <a:t>𝜎</a:t>
                </a:r>
                <a:r>
                  <a:rPr lang="el-GR" altLang="ja-JP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en-US" altLang="ja-JP" sz="1200" i="0" dirty="0" smtClean="0">
                    <a:latin typeface="Cambria Math"/>
                    <a:ea typeface="Cambria Math" panose="02040503050406030204" pitchFamily="18" charset="0"/>
                  </a:rPr>
                  <a:t>)</a:t>
                </a:r>
                <a:endParaRPr lang="en-US" altLang="ja-JP" sz="1200" dirty="0" smtClean="0"/>
              </a:p>
              <a:p>
                <a:endParaRPr lang="en-GB" dirty="0" smtClean="0"/>
              </a:p>
              <a:p>
                <a:pPr marL="179388" lvl="0" indent="-179388">
                  <a:buFont typeface="Arial" panose="020B0604020202020204" pitchFamily="34" charset="0"/>
                  <a:buChar char="•"/>
                </a:pPr>
                <a:r>
                  <a:rPr lang="en-US" altLang="ja-JP" sz="1200" i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𝑁=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〖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10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〗^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9</a:t>
                </a:r>
                <a:r>
                  <a:rPr lang="el-GR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 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"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[/cell], </a:t>
                </a:r>
                <a:r>
                  <a:rPr lang="el-GR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" Φ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=1.8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×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〖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"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 [m</a:t>
                </a:r>
                <a:r>
                  <a:rPr lang="en-US" altLang="ja-JP" sz="1200" i="0" baseline="3000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−2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] 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(30 minutes irradiation by flux 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" 〖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/>
                    <a:ea typeface="Cambria Math" panose="02040503050406030204" pitchFamily="18" charset="0"/>
                    <a:cs typeface="Times New Roman" panose="02020603050405020304" pitchFamily="18" charset="0"/>
                  </a:rPr>
                  <a:t>〗^</a:t>
                </a:r>
                <a:r>
                  <a:rPr lang="en-US" altLang="ja-JP" sz="105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"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[n/cm</a:t>
                </a:r>
                <a:r>
                  <a:rPr lang="en-US" altLang="ja-JP" sz="1050" i="0" baseline="3000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2</a:t>
                </a:r>
                <a:r>
                  <a:rPr lang="en-US" altLang="ja-JP" sz="1050" i="0" dirty="0">
                    <a:solidFill>
                      <a:prstClr val="black"/>
                    </a:solidFill>
                    <a:latin typeface="Cambria Math"/>
                    <a:cs typeface="Times New Roman" panose="02020603050405020304" pitchFamily="18" charset="0"/>
                  </a:rPr>
                  <a:t>/s ])</a:t>
                </a:r>
                <a:r>
                  <a:rPr lang="en-US" altLang="ja-JP" sz="1200" i="0" dirty="0">
                    <a:solidFill>
                      <a:prstClr val="black"/>
                    </a:solidFill>
                    <a:latin typeface="Cambria Math"/>
                  </a:rPr>
                  <a:t>:</a:t>
                </a:r>
                <a:r>
                  <a:rPr lang="it-IT" altLang="ja-JP" sz="1200" i="0" dirty="0">
                    <a:solidFill>
                      <a:prstClr val="black"/>
                    </a:solidFill>
                    <a:latin typeface="Lucida Sans" panose="020B0602030504020204" pitchFamily="34" charset="0"/>
                  </a:rPr>
                  <a:t>"</a:t>
                </a:r>
                <a:endParaRPr lang="en-US" altLang="ja-JP" sz="120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pPr marL="357188" lvl="0"/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𝑃(0)=𝑒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^(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−0.684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/>
                  </a:rPr>
                  <a:t>)</a:t>
                </a:r>
                <a:r>
                  <a:rPr lang="en-US" altLang="ja-JP" sz="1200" i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=0.505</a:t>
                </a:r>
                <a:r>
                  <a:rPr lang="en-US" altLang="ja-JP" sz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50" dirty="0" smtClean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(the half is not </a:t>
                </a:r>
                <a:r>
                  <a:rPr lang="en-US" altLang="ja-JP" sz="1050" dirty="0">
                    <a:solidFill>
                      <a:prstClr val="black"/>
                    </a:solidFill>
                    <a:latin typeface="Lucida Sans" panose="020B0602030504020204" pitchFamily="34" charset="0"/>
                    <a:cs typeface="Times New Roman" panose="02020603050405020304" pitchFamily="18" charset="0"/>
                  </a:rPr>
                  <a:t>fired)</a:t>
                </a:r>
                <a:endParaRPr lang="en-US" altLang="ja-JP" sz="1050" dirty="0">
                  <a:solidFill>
                    <a:prstClr val="black"/>
                  </a:solidFill>
                  <a:latin typeface="Lucida Sans" panose="020B0602030504020204" pitchFamily="34" charset="0"/>
                </a:endParaRPr>
              </a:p>
              <a:p>
                <a:endParaRPr lang="it-IT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19CB8-96D8-4888-A24E-6BB8518B99D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155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E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696" y="404366"/>
            <a:ext cx="9315236" cy="1470025"/>
          </a:xfrm>
        </p:spPr>
        <p:txBody>
          <a:bodyPr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0696" y="2375899"/>
            <a:ext cx="8534400" cy="778267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Marco Pullia</a:t>
            </a:r>
            <a:endParaRPr lang="it-IT" dirty="0"/>
          </a:p>
        </p:txBody>
      </p:sp>
      <p:pic>
        <p:nvPicPr>
          <p:cNvPr id="9" name="Immagine 8" descr="Immagine che contiene tavolo&#10;&#10;Descrizione generata automaticamente">
            <a:extLst>
              <a:ext uri="{FF2B5EF4-FFF2-40B4-BE49-F238E27FC236}">
                <a16:creationId xmlns:a16="http://schemas.microsoft.com/office/drawing/2014/main" xmlns="" id="{AC8A7DF9-3E4E-7C4E-8F90-F54F58A40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976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000"/>
            <a:ext cx="10972800" cy="900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4224"/>
            <a:ext cx="10972800" cy="49419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xmlns="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160000" y="6456567"/>
            <a:ext cx="43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5th Slow Extraction Workshop</a:t>
            </a:r>
            <a:endParaRPr lang="it-IT" sz="140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558" y="6456567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12/2/2024</a:t>
            </a:r>
            <a:endParaRPr lang="it-IT" sz="14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281163" y="6456567"/>
            <a:ext cx="14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038EF6-1B88-411D-BDC2-299CBC1BEC23}" type="slidenum">
              <a:rPr lang="it-IT" sz="1400" smtClean="0"/>
              <a:pPr algn="r"/>
              <a:t>‹#›</a:t>
            </a:fld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568784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000"/>
            <a:ext cx="10972800" cy="900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xmlns="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9281163" y="6473654"/>
            <a:ext cx="14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A038EF6-1B88-411D-BDC2-299CBC1BEC23}" type="slidenum">
              <a:rPr lang="it-IT" sz="1400" smtClean="0"/>
              <a:pPr algn="r"/>
              <a:t>‹#›</a:t>
            </a:fld>
            <a:endParaRPr lang="it-IT" sz="14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160000" y="6456567"/>
            <a:ext cx="43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5th Slow Extraction Workshop</a:t>
            </a:r>
            <a:endParaRPr lang="it-IT" sz="14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59558" y="6456567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12/2/2024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7456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6">
            <a:extLst>
              <a:ext uri="{FF2B5EF4-FFF2-40B4-BE49-F238E27FC236}">
                <a16:creationId xmlns:a16="http://schemas.microsoft.com/office/drawing/2014/main" xmlns="" id="{C873ACBD-0AA8-5843-8D3E-1EEA098F82E0}"/>
              </a:ext>
            </a:extLst>
          </p:cNvPr>
          <p:cNvSpPr/>
          <p:nvPr userDrawn="1"/>
        </p:nvSpPr>
        <p:spPr>
          <a:xfrm>
            <a:off x="0" y="0"/>
            <a:ext cx="559558" cy="6858000"/>
          </a:xfrm>
          <a:prstGeom prst="rect">
            <a:avLst/>
          </a:prstGeom>
          <a:solidFill>
            <a:srgbClr val="989A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7" descr="Immagine che contiene disegnando, tavolo&#10;&#10;Descrizione generata automaticamente">
            <a:extLst>
              <a:ext uri="{FF2B5EF4-FFF2-40B4-BE49-F238E27FC236}">
                <a16:creationId xmlns:a16="http://schemas.microsoft.com/office/drawing/2014/main" xmlns="" id="{C6D31A4D-F816-124A-BCBA-873C86217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1163" y="0"/>
            <a:ext cx="147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2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D2F10-3BDC-42F9-9D81-0696FABFEEF2}" type="datetimeFigureOut">
              <a:rPr lang="it-IT" smtClean="0"/>
              <a:pPr/>
              <a:t>11/02/2024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XXXPPP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4AE9F-4E37-4A28-B6B1-E125800DB39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98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7" r:id="rId3"/>
    <p:sldLayoutId id="2147483658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50695" y="404366"/>
            <a:ext cx="9857409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CNAO Overview</a:t>
            </a:r>
            <a:endParaRPr lang="it-IT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M. Pullia, A. </a:t>
            </a:r>
            <a:r>
              <a:rPr lang="it-IT" dirty="0" err="1" smtClean="0"/>
              <a:t>Mereghetti</a:t>
            </a:r>
            <a:r>
              <a:rPr lang="it-IT" dirty="0" smtClean="0"/>
              <a:t>, P. Meliga, L. Falbo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801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Available beams</a:t>
            </a:r>
            <a:endParaRPr lang="it-IT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781435" y="1561899"/>
            <a:ext cx="2678629" cy="27601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 err="1" smtClean="0"/>
              <a:t>Protons</a:t>
            </a:r>
            <a:endParaRPr lang="it-IT" sz="2400" dirty="0" smtClean="0"/>
          </a:p>
          <a:p>
            <a:pPr marL="0" indent="0">
              <a:buNone/>
            </a:pPr>
            <a:r>
              <a:rPr lang="it-IT" sz="2400" dirty="0" smtClean="0"/>
              <a:t>60-250 </a:t>
            </a:r>
            <a:r>
              <a:rPr lang="it-IT" sz="2400" dirty="0" err="1" smtClean="0"/>
              <a:t>MeV</a:t>
            </a:r>
            <a:endParaRPr lang="it-IT" sz="2400" dirty="0" smtClean="0"/>
          </a:p>
          <a:p>
            <a:pPr marL="0" indent="0">
              <a:buNone/>
            </a:pPr>
            <a:r>
              <a:rPr lang="it-IT" sz="2400" dirty="0" smtClean="0"/>
              <a:t>&lt; 10</a:t>
            </a:r>
            <a:r>
              <a:rPr lang="it-IT" sz="2400" baseline="30000" dirty="0" smtClean="0"/>
              <a:t>10</a:t>
            </a:r>
            <a:r>
              <a:rPr lang="it-IT" sz="2400" dirty="0" smtClean="0"/>
              <a:t> p/</a:t>
            </a:r>
            <a:r>
              <a:rPr lang="it-IT" sz="2400" dirty="0" err="1" smtClean="0"/>
              <a:t>spill</a:t>
            </a:r>
            <a:endParaRPr lang="en-GB" sz="24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gray">
          <a:xfrm>
            <a:off x="9147967" y="1561899"/>
            <a:ext cx="2927640" cy="27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90500" indent="-190500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800" b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381000" indent="-1889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561975" indent="-1793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768350" indent="-204788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509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15081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19653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4225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2879725" indent="-16827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sz="2400" kern="0" dirty="0" smtClean="0"/>
              <a:t>Carbon</a:t>
            </a:r>
          </a:p>
          <a:p>
            <a:pPr marL="0" indent="0">
              <a:buNone/>
            </a:pPr>
            <a:r>
              <a:rPr lang="it-IT" sz="2400" kern="0" dirty="0" smtClean="0"/>
              <a:t>120-400 </a:t>
            </a:r>
            <a:r>
              <a:rPr lang="it-IT" sz="2400" kern="0" dirty="0" err="1" smtClean="0"/>
              <a:t>MeV</a:t>
            </a:r>
            <a:r>
              <a:rPr lang="it-IT" sz="2400" kern="0" dirty="0" smtClean="0"/>
              <a:t>/u</a:t>
            </a:r>
          </a:p>
          <a:p>
            <a:pPr marL="0" indent="0">
              <a:buNone/>
            </a:pPr>
            <a:r>
              <a:rPr lang="it-IT" sz="2400" kern="0" dirty="0" smtClean="0"/>
              <a:t>&lt; 4 x 10</a:t>
            </a:r>
            <a:r>
              <a:rPr lang="it-IT" sz="2400" kern="0" baseline="30000" dirty="0" smtClean="0"/>
              <a:t>8</a:t>
            </a:r>
            <a:r>
              <a:rPr lang="it-IT" sz="2400" kern="0" dirty="0" smtClean="0"/>
              <a:t> C/</a:t>
            </a:r>
            <a:r>
              <a:rPr lang="it-IT" sz="2400" kern="0" dirty="0" err="1" smtClean="0"/>
              <a:t>spill</a:t>
            </a:r>
            <a:endParaRPr lang="en-GB" sz="2400" kern="0" dirty="0"/>
          </a:p>
        </p:txBody>
      </p:sp>
      <p:grpSp>
        <p:nvGrpSpPr>
          <p:cNvPr id="5" name="Group 4"/>
          <p:cNvGrpSpPr/>
          <p:nvPr/>
        </p:nvGrpSpPr>
        <p:grpSpPr>
          <a:xfrm>
            <a:off x="4764587" y="3091397"/>
            <a:ext cx="6262995" cy="2122671"/>
            <a:chOff x="1037691" y="3878078"/>
            <a:chExt cx="6262995" cy="2122671"/>
          </a:xfrm>
        </p:grpSpPr>
        <p:grpSp>
          <p:nvGrpSpPr>
            <p:cNvPr id="6" name="Group 1"/>
            <p:cNvGrpSpPr>
              <a:grpSpLocks/>
            </p:cNvGrpSpPr>
            <p:nvPr/>
          </p:nvGrpSpPr>
          <p:grpSpPr bwMode="auto">
            <a:xfrm>
              <a:off x="1037691" y="3878078"/>
              <a:ext cx="6262995" cy="2122671"/>
              <a:chOff x="1170" y="6466"/>
              <a:chExt cx="5157" cy="1132"/>
            </a:xfrm>
          </p:grpSpPr>
          <p:sp>
            <p:nvSpPr>
              <p:cNvPr id="10" name="Text Box 14"/>
              <p:cNvSpPr txBox="1">
                <a:spLocks noChangeArrowheads="1"/>
              </p:cNvSpPr>
              <p:nvPr/>
            </p:nvSpPr>
            <p:spPr bwMode="auto">
              <a:xfrm>
                <a:off x="4340" y="6774"/>
                <a:ext cx="730" cy="4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~2s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 Box 13"/>
              <p:cNvSpPr txBox="1">
                <a:spLocks noChangeArrowheads="1"/>
              </p:cNvSpPr>
              <p:nvPr/>
            </p:nvSpPr>
            <p:spPr bwMode="auto">
              <a:xfrm>
                <a:off x="5880" y="7394"/>
                <a:ext cx="447" cy="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t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AutoShape 12"/>
              <p:cNvSpPr>
                <a:spLocks noChangeShapeType="1"/>
              </p:cNvSpPr>
              <p:nvPr/>
            </p:nvSpPr>
            <p:spPr bwMode="auto">
              <a:xfrm flipV="1">
                <a:off x="1225" y="6540"/>
                <a:ext cx="0" cy="105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1170" y="6466"/>
                <a:ext cx="447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 I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1831" y="6649"/>
                <a:ext cx="624" cy="9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3532" y="6649"/>
                <a:ext cx="624" cy="9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5233" y="6649"/>
                <a:ext cx="624" cy="9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AutoShape 7"/>
              <p:cNvSpPr>
                <a:spLocks noChangeShapeType="1"/>
              </p:cNvSpPr>
              <p:nvPr/>
            </p:nvSpPr>
            <p:spPr bwMode="auto">
              <a:xfrm flipH="1">
                <a:off x="2464" y="6991"/>
                <a:ext cx="34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AutoShape 6"/>
              <p:cNvSpPr>
                <a:spLocks noChangeShapeType="1"/>
              </p:cNvSpPr>
              <p:nvPr/>
            </p:nvSpPr>
            <p:spPr bwMode="auto">
              <a:xfrm>
                <a:off x="1502" y="6991"/>
                <a:ext cx="34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Text Box 5"/>
              <p:cNvSpPr txBox="1">
                <a:spLocks noChangeArrowheads="1"/>
              </p:cNvSpPr>
              <p:nvPr/>
            </p:nvSpPr>
            <p:spPr bwMode="auto">
              <a:xfrm>
                <a:off x="1864" y="6774"/>
                <a:ext cx="556" cy="4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Times New Roman" pitchFamily="18" charset="0"/>
                  </a:rPr>
                  <a:t>~1s</a:t>
                </a:r>
                <a:endPara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AutoShape 4"/>
              <p:cNvSpPr>
                <a:spLocks noChangeShapeType="1"/>
              </p:cNvSpPr>
              <p:nvPr/>
            </p:nvSpPr>
            <p:spPr bwMode="auto">
              <a:xfrm flipH="1">
                <a:off x="4146" y="6991"/>
                <a:ext cx="28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AutoShape 3"/>
              <p:cNvSpPr>
                <a:spLocks noChangeShapeType="1"/>
              </p:cNvSpPr>
              <p:nvPr/>
            </p:nvSpPr>
            <p:spPr bwMode="auto">
              <a:xfrm>
                <a:off x="4902" y="6991"/>
                <a:ext cx="28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AutoShape 2"/>
              <p:cNvSpPr>
                <a:spLocks noChangeShapeType="1"/>
              </p:cNvSpPr>
              <p:nvPr/>
            </p:nvSpPr>
            <p:spPr bwMode="auto">
              <a:xfrm>
                <a:off x="1221" y="7595"/>
                <a:ext cx="5102" cy="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867274" y="5110990"/>
              <a:ext cx="727420" cy="7988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En.1</a:t>
              </a:r>
              <a:endParaRPr kumimoji="0" lang="it-IT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924409" y="5110990"/>
              <a:ext cx="727420" cy="7988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En.2</a:t>
              </a:r>
              <a:endParaRPr kumimoji="0" lang="it-IT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5957311" y="5110990"/>
              <a:ext cx="727420" cy="7988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En.3</a:t>
              </a:r>
              <a:endParaRPr kumimoji="0" lang="it-IT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09600" y="1432527"/>
            <a:ext cx="268753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FWHM ~10 mm</a:t>
            </a:r>
            <a:br>
              <a:rPr lang="en-GB" sz="2400" dirty="0" smtClean="0"/>
            </a:br>
            <a:r>
              <a:rPr lang="en-GB" sz="2400" dirty="0" smtClean="0"/>
              <a:t>(particle and energy</a:t>
            </a:r>
            <a:br>
              <a:rPr lang="en-GB" sz="2400" dirty="0" smtClean="0"/>
            </a:br>
            <a:r>
              <a:rPr lang="en-GB" sz="2400" dirty="0" smtClean="0"/>
              <a:t>dependent)</a:t>
            </a:r>
          </a:p>
          <a:p>
            <a:endParaRPr lang="en-GB" sz="2400" dirty="0"/>
          </a:p>
          <a:p>
            <a:r>
              <a:rPr lang="en-GB" sz="2400" dirty="0" smtClean="0"/>
              <a:t>Irradiation field</a:t>
            </a:r>
            <a:endParaRPr lang="en-GB" sz="2400" dirty="0"/>
          </a:p>
          <a:p>
            <a:r>
              <a:rPr lang="en-GB" sz="2400" dirty="0" smtClean="0"/>
              <a:t>&lt; 200 x 200 mm</a:t>
            </a:r>
            <a:r>
              <a:rPr lang="en-GB" sz="2400" baseline="30000" dirty="0" smtClean="0"/>
              <a:t>2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[iso4]</a:t>
            </a:r>
          </a:p>
          <a:p>
            <a:endParaRPr lang="en-GB" sz="2400" dirty="0" smtClean="0"/>
          </a:p>
          <a:p>
            <a:r>
              <a:rPr lang="en-GB" sz="2400" dirty="0" smtClean="0"/>
              <a:t>Max distance </a:t>
            </a:r>
            <a:br>
              <a:rPr lang="en-GB" sz="2400" dirty="0" smtClean="0"/>
            </a:br>
            <a:r>
              <a:rPr lang="en-GB" sz="2400" dirty="0" smtClean="0"/>
              <a:t>downstream target</a:t>
            </a:r>
            <a:br>
              <a:rPr lang="en-GB" sz="2400" dirty="0" smtClean="0"/>
            </a:br>
            <a:r>
              <a:rPr lang="en-GB" sz="2400" dirty="0" smtClean="0"/>
              <a:t>&lt; 5.5 m </a:t>
            </a:r>
          </a:p>
          <a:p>
            <a:r>
              <a:rPr lang="en-GB" sz="2400" dirty="0" smtClean="0"/>
              <a:t>[iso1]</a:t>
            </a:r>
            <a:endParaRPr lang="it-IT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552713" y="5501162"/>
            <a:ext cx="4627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Low intensities (10</a:t>
            </a:r>
            <a:r>
              <a:rPr lang="en-GB" sz="2400" baseline="30000" dirty="0" smtClean="0"/>
              <a:t>3</a:t>
            </a:r>
            <a:r>
              <a:rPr lang="en-GB" sz="2400" dirty="0" smtClean="0"/>
              <a:t> part/s) possible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291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0"/>
    </mc:Choice>
    <mc:Fallback xmlns="">
      <p:transition spd="slow" advTm="33260"/>
    </mc:Fallback>
  </mc:AlternateContent>
  <p:timing>
    <p:tnLst>
      <p:par>
        <p:cTn id="1" dur="indefinite" restart="never" nodeType="tmRoot"/>
      </p:par>
    </p:tn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intensity</a:t>
            </a:r>
            <a:r>
              <a:rPr lang="it-IT" dirty="0" smtClean="0"/>
              <a:t> Monitor for XPR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 t="6521" r="51962" b="8208"/>
          <a:stretch/>
        </p:blipFill>
        <p:spPr>
          <a:xfrm>
            <a:off x="8958943" y="143999"/>
            <a:ext cx="3233057" cy="483325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5" y="848057"/>
            <a:ext cx="4704458" cy="2646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3" t="4667" r="6944" b="14033"/>
          <a:stretch/>
        </p:blipFill>
        <p:spPr>
          <a:xfrm>
            <a:off x="5535385" y="739199"/>
            <a:ext cx="3559628" cy="455125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25715" y="3797809"/>
            <a:ext cx="474270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Monitor for intensities up to 10</a:t>
            </a:r>
            <a:r>
              <a:rPr lang="en-GB" baseline="30000" dirty="0" smtClean="0"/>
              <a:t>5</a:t>
            </a:r>
            <a:r>
              <a:rPr lang="en-GB" dirty="0" smtClean="0"/>
              <a:t> – 10</a:t>
            </a:r>
            <a:r>
              <a:rPr lang="en-GB" baseline="30000" dirty="0" smtClean="0"/>
              <a:t>6</a:t>
            </a:r>
            <a:r>
              <a:rPr lang="en-GB" dirty="0" smtClean="0"/>
              <a:t> part/s</a:t>
            </a:r>
          </a:p>
          <a:p>
            <a:r>
              <a:rPr lang="en-GB" dirty="0" smtClean="0"/>
              <a:t>It measures intensity, position and size</a:t>
            </a:r>
          </a:p>
          <a:p>
            <a:r>
              <a:rPr lang="en-GB" dirty="0" smtClean="0"/>
              <a:t>It can replace one of the DDS boxes in the nozzle</a:t>
            </a:r>
          </a:p>
          <a:p>
            <a:r>
              <a:rPr lang="en-GB" dirty="0" err="1" smtClean="0"/>
              <a:t>Ita</a:t>
            </a:r>
            <a:r>
              <a:rPr lang="en-GB" dirty="0" smtClean="0"/>
              <a:t> can work both as standalone detector and as </a:t>
            </a:r>
          </a:p>
          <a:p>
            <a:r>
              <a:rPr lang="en-GB" dirty="0" smtClean="0"/>
              <a:t>DDS monitor for low intensity “treatments”</a:t>
            </a:r>
          </a:p>
          <a:p>
            <a:r>
              <a:rPr lang="en-GB" dirty="0" smtClean="0"/>
              <a:t>128 + 128 scintillating </a:t>
            </a:r>
            <a:r>
              <a:rPr lang="en-GB" dirty="0" err="1" smtClean="0"/>
              <a:t>fibers</a:t>
            </a:r>
            <a:r>
              <a:rPr lang="en-GB" dirty="0" smtClean="0"/>
              <a:t> 1 mm wide</a:t>
            </a:r>
          </a:p>
          <a:p>
            <a:r>
              <a:rPr lang="en-GB" dirty="0" smtClean="0"/>
              <a:t>Commercial boards (CAEN) based DAQ</a:t>
            </a:r>
          </a:p>
          <a:p>
            <a:endParaRPr lang="en-GB" dirty="0" smtClean="0"/>
          </a:p>
          <a:p>
            <a:r>
              <a:rPr lang="en-GB" dirty="0" smtClean="0"/>
              <a:t>Collaboration with INFN Roma - SBAI</a:t>
            </a:r>
            <a:endParaRPr lang="it-IT" dirty="0" smtClean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C6E9E030-D194-42B8-9C64-352C72BA8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r="11263"/>
          <a:stretch/>
        </p:blipFill>
        <p:spPr>
          <a:xfrm>
            <a:off x="8821241" y="5595257"/>
            <a:ext cx="1639925" cy="101794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906000" y="5595257"/>
            <a:ext cx="202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Under </a:t>
            </a:r>
            <a:r>
              <a:rPr lang="it-IT" b="1" dirty="0" err="1" smtClean="0">
                <a:solidFill>
                  <a:srgbClr val="FF0000"/>
                </a:solidFill>
              </a:rPr>
              <a:t>construction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New DDS</a:t>
            </a:r>
            <a:endParaRPr lang="it-IT" dirty="0"/>
          </a:p>
        </p:txBody>
      </p:sp>
      <p:pic>
        <p:nvPicPr>
          <p:cNvPr id="15" name="image3.png"/>
          <p:cNvPicPr>
            <a:picLocks noChangeAspect="1"/>
          </p:cNvPicPr>
          <p:nvPr/>
        </p:nvPicPr>
        <p:blipFill>
          <a:blip r:embed="rId3"/>
          <a:srcRect l="1319" t="771" r="9027" b="8179"/>
          <a:stretch>
            <a:fillRect/>
          </a:stretch>
        </p:blipFill>
        <p:spPr>
          <a:xfrm>
            <a:off x="7475029" y="2071222"/>
            <a:ext cx="4716969" cy="3230617"/>
          </a:xfrm>
          <a:prstGeom prst="rect">
            <a:avLst/>
          </a:prstGeom>
          <a:ln/>
        </p:spPr>
      </p:pic>
      <p:pic>
        <p:nvPicPr>
          <p:cNvPr id="16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10056" b="14269"/>
          <a:stretch/>
        </p:blipFill>
        <p:spPr bwMode="auto">
          <a:xfrm rot="10800000">
            <a:off x="583429" y="2078851"/>
            <a:ext cx="4224988" cy="1696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12" y="3933057"/>
            <a:ext cx="4430897" cy="2261171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5144813" y="5087812"/>
            <a:ext cx="4216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Standard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Standard treatment on </a:t>
            </a:r>
            <a:r>
              <a:rPr lang="it-IT" dirty="0" err="1" smtClean="0"/>
              <a:t>moving</a:t>
            </a:r>
            <a:r>
              <a:rPr lang="it-IT" dirty="0" smtClean="0"/>
              <a:t>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Treatment </a:t>
            </a:r>
            <a:r>
              <a:rPr lang="it-IT" dirty="0" err="1" smtClean="0"/>
              <a:t>subdivided</a:t>
            </a:r>
            <a:r>
              <a:rPr lang="it-IT" dirty="0" smtClean="0"/>
              <a:t> in 10 </a:t>
            </a:r>
            <a:r>
              <a:rPr lang="it-IT" dirty="0" err="1" smtClean="0"/>
              <a:t>phases</a:t>
            </a:r>
            <a:endParaRPr lang="it-IT" dirty="0"/>
          </a:p>
        </p:txBody>
      </p:sp>
      <p:cxnSp>
        <p:nvCxnSpPr>
          <p:cNvPr id="21" name="Connettore 2 20"/>
          <p:cNvCxnSpPr/>
          <p:nvPr/>
        </p:nvCxnSpPr>
        <p:spPr>
          <a:xfrm flipH="1" flipV="1">
            <a:off x="1784439" y="4581128"/>
            <a:ext cx="3456384" cy="65875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 flipV="1">
            <a:off x="3307213" y="4581128"/>
            <a:ext cx="1920213" cy="9059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H="1" flipV="1">
            <a:off x="4171310" y="5630018"/>
            <a:ext cx="1069513" cy="21154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3312" y="1186246"/>
            <a:ext cx="7003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Collaboration with GSI for 4D treatment: compensation of breath related</a:t>
            </a:r>
          </a:p>
          <a:p>
            <a:r>
              <a:rPr lang="en-GB" dirty="0" smtClean="0"/>
              <a:t>tumour movement. Subdivide treatment in respiratory phases.</a:t>
            </a:r>
            <a:endParaRPr lang="it-IT" dirty="0"/>
          </a:p>
        </p:txBody>
      </p:sp>
      <p:pic>
        <p:nvPicPr>
          <p:cNvPr id="11" name="Bild 6" descr="GSI_Logo_rgb.png">
            <a:extLst>
              <a:ext uri="{FF2B5EF4-FFF2-40B4-BE49-F238E27FC236}">
                <a16:creationId xmlns:a16="http://schemas.microsoft.com/office/drawing/2014/main" xmlns="" id="{0E0D4DB1-EEDA-A644-B002-75EBF9968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616" y="6329061"/>
            <a:ext cx="1129081" cy="37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Typical</a:t>
            </a:r>
            <a:r>
              <a:rPr lang="it-IT" dirty="0" smtClean="0"/>
              <a:t> </a:t>
            </a:r>
            <a:r>
              <a:rPr lang="it-IT" dirty="0" err="1" smtClean="0"/>
              <a:t>research</a:t>
            </a:r>
            <a:r>
              <a:rPr lang="it-IT" dirty="0" smtClean="0"/>
              <a:t> </a:t>
            </a:r>
            <a:r>
              <a:rPr lang="it-IT" dirty="0" err="1" smtClean="0"/>
              <a:t>activities</a:t>
            </a:r>
            <a:endParaRPr lang="it-IT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43572" y="1345208"/>
            <a:ext cx="7704856" cy="43850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Many </a:t>
            </a:r>
            <a:r>
              <a:rPr lang="en-GB" sz="2000" dirty="0" err="1" smtClean="0"/>
              <a:t>reasearch</a:t>
            </a:r>
            <a:r>
              <a:rPr lang="en-GB" sz="2000" dirty="0" smtClean="0"/>
              <a:t> activities on technical, preclinical and translational subjects</a:t>
            </a:r>
          </a:p>
          <a:p>
            <a:endParaRPr lang="en-GB" sz="2000" dirty="0" smtClean="0"/>
          </a:p>
          <a:p>
            <a:r>
              <a:rPr lang="en-GB" sz="2000" dirty="0" smtClean="0"/>
              <a:t>Typical research subjects carried out at CNAO are aimed at improving treatment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Improving the understanding of biological mechanisms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Improving the knowledge of basic physical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Improving the technical performance of the accelerator system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Improving the technical performance of the dose delivery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Motion management and 4D delivery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Range verification (Inside PET, </a:t>
            </a:r>
            <a:r>
              <a:rPr lang="en-GB" sz="2000" dirty="0" err="1" smtClean="0"/>
              <a:t>HeCheck</a:t>
            </a:r>
            <a:r>
              <a:rPr lang="en-GB" sz="2000" dirty="0" smtClean="0"/>
              <a:t>, prompt gamma,…)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Providing new types of radiation (new weapons to the clinician)</a:t>
            </a:r>
          </a:p>
          <a:p>
            <a:endParaRPr lang="en-GB" sz="2000" dirty="0" smtClean="0"/>
          </a:p>
          <a:p>
            <a:r>
              <a:rPr lang="en-GB" sz="2000" dirty="0" smtClean="0"/>
              <a:t>Collaborations with many institutions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772131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CNAO Expansion </a:t>
            </a:r>
            <a:r>
              <a:rPr lang="en-GB" dirty="0" smtClean="0">
                <a:solidFill>
                  <a:srgbClr val="0070C0"/>
                </a:solidFill>
              </a:rPr>
              <a:t>phase 1</a:t>
            </a:r>
            <a:r>
              <a:rPr lang="en-GB" dirty="0" smtClean="0"/>
              <a:t>-</a:t>
            </a:r>
            <a:r>
              <a:rPr lang="en-GB" dirty="0" smtClean="0">
                <a:solidFill>
                  <a:srgbClr val="FF0000"/>
                </a:solidFill>
              </a:rPr>
              <a:t>2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93" y="1014187"/>
            <a:ext cx="75819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6714698" y="1908925"/>
            <a:ext cx="1207031" cy="1308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355965" y="3229010"/>
            <a:ext cx="1751116" cy="15994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8553" y="4028722"/>
            <a:ext cx="1938351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Carbon </a:t>
            </a:r>
            <a:r>
              <a:rPr lang="it-IT" b="1" dirty="0" err="1" smtClean="0">
                <a:solidFill>
                  <a:srgbClr val="FF0000"/>
                </a:solidFill>
              </a:rPr>
              <a:t>gantry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3584" y="1977801"/>
            <a:ext cx="1055545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New XPR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7523" y="2177856"/>
            <a:ext cx="877035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BNCT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0266" y="1977801"/>
            <a:ext cx="1237455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p </a:t>
            </a:r>
            <a:r>
              <a:rPr lang="it-IT" sz="2400" b="1" dirty="0" err="1" smtClean="0">
                <a:solidFill>
                  <a:srgbClr val="0070C0"/>
                </a:solidFill>
              </a:rPr>
              <a:t>gantry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727200"/>
            <a:ext cx="21506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BNCT:</a:t>
            </a:r>
          </a:p>
          <a:p>
            <a:r>
              <a:rPr lang="it-IT" dirty="0" smtClean="0"/>
              <a:t>1 treatment room</a:t>
            </a:r>
          </a:p>
          <a:p>
            <a:r>
              <a:rPr lang="it-IT" dirty="0" smtClean="0"/>
              <a:t>1 </a:t>
            </a:r>
            <a:r>
              <a:rPr lang="it-IT" dirty="0" err="1" smtClean="0"/>
              <a:t>experimental</a:t>
            </a:r>
            <a:r>
              <a:rPr lang="it-IT" dirty="0" smtClean="0"/>
              <a:t> room</a:t>
            </a:r>
          </a:p>
          <a:p>
            <a:endParaRPr lang="it-IT" dirty="0"/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238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3251200"/>
            <a:ext cx="41624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424"/>
            <a:ext cx="10972800" cy="900000"/>
          </a:xfrm>
        </p:spPr>
        <p:txBody>
          <a:bodyPr/>
          <a:lstStyle/>
          <a:p>
            <a:r>
              <a:rPr lang="en-GB" dirty="0" smtClean="0"/>
              <a:t>Single room facility with gantry for protons</a:t>
            </a:r>
            <a:endParaRPr lang="it-I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538"/>
            <a:ext cx="53387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2" y="3394075"/>
            <a:ext cx="5443537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5"/>
          <p:cNvSpPr txBox="1"/>
          <p:nvPr/>
        </p:nvSpPr>
        <p:spPr>
          <a:xfrm>
            <a:off x="1058863" y="782638"/>
            <a:ext cx="2246312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Synchrotron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room</a:t>
            </a:r>
          </a:p>
        </p:txBody>
      </p:sp>
      <p:sp>
        <p:nvSpPr>
          <p:cNvPr id="6" name="CasellaDiTesto 6"/>
          <p:cNvSpPr txBox="1"/>
          <p:nvPr/>
        </p:nvSpPr>
        <p:spPr>
          <a:xfrm>
            <a:off x="6313487" y="3439832"/>
            <a:ext cx="2246312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Treatment room</a:t>
            </a:r>
          </a:p>
        </p:txBody>
      </p:sp>
      <p:sp>
        <p:nvSpPr>
          <p:cNvPr id="7" name="CasellaDiTesto 3"/>
          <p:cNvSpPr txBox="1">
            <a:spLocks noChangeArrowheads="1"/>
          </p:cNvSpPr>
          <p:nvPr/>
        </p:nvSpPr>
        <p:spPr bwMode="auto">
          <a:xfrm>
            <a:off x="5694363" y="1323975"/>
            <a:ext cx="4416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b="0" dirty="0" smtClean="0">
                <a:solidFill>
                  <a:srgbClr val="000000"/>
                </a:solidFill>
                <a:cs typeface="Arial" pitchFamily="34" charset="0"/>
              </a:rPr>
              <a:t>Installation to begin in a few weeks</a:t>
            </a:r>
            <a:endParaRPr lang="en-GB" altLang="it-IT" b="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it-IT" b="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8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7"/>
          <a:stretch>
            <a:fillRect/>
          </a:stretch>
        </p:blipFill>
        <p:spPr bwMode="auto">
          <a:xfrm>
            <a:off x="-11113" y="3984625"/>
            <a:ext cx="31273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9"/>
          <p:cNvSpPr txBox="1"/>
          <p:nvPr/>
        </p:nvSpPr>
        <p:spPr>
          <a:xfrm>
            <a:off x="0" y="6135688"/>
            <a:ext cx="2795587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360°isocentric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gantry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/>
            </a:r>
            <a:b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(Field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size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: 30x40 cm</a:t>
            </a:r>
            <a:r>
              <a:rPr lang="it-IT" b="1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436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BNCT</a:t>
            </a:r>
            <a:endParaRPr lang="it-IT" dirty="0"/>
          </a:p>
        </p:txBody>
      </p:sp>
      <p:grpSp>
        <p:nvGrpSpPr>
          <p:cNvPr id="3" name="Gruppo 1"/>
          <p:cNvGrpSpPr>
            <a:grpSpLocks/>
          </p:cNvGrpSpPr>
          <p:nvPr/>
        </p:nvGrpSpPr>
        <p:grpSpPr bwMode="auto">
          <a:xfrm>
            <a:off x="3794077" y="757398"/>
            <a:ext cx="7086600" cy="5351463"/>
            <a:chOff x="47625" y="1247775"/>
            <a:chExt cx="5332413" cy="535146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2693988"/>
              <a:ext cx="5332413" cy="390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Saetta 4"/>
            <p:cNvSpPr>
              <a:spLocks noChangeArrowheads="1"/>
            </p:cNvSpPr>
            <p:nvPr/>
          </p:nvSpPr>
          <p:spPr bwMode="auto">
            <a:xfrm rot="6580172">
              <a:off x="246857" y="2315369"/>
              <a:ext cx="1570037" cy="75882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rgbClr val="00B05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t-IT" altLang="it-IT" b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" name="CasellaDiTesto 234"/>
            <p:cNvSpPr txBox="1">
              <a:spLocks noChangeArrowheads="1"/>
            </p:cNvSpPr>
            <p:nvPr/>
          </p:nvSpPr>
          <p:spPr bwMode="auto">
            <a:xfrm>
              <a:off x="760413" y="1247775"/>
              <a:ext cx="2663825" cy="107632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6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3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40000"/>
                </a:spcBef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Boronated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drug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that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selectively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reaches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 the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tumour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cells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and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avoids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the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healthy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  <a:r>
                <a:rPr lang="it-IT" altLang="it-IT" sz="1600" b="0" dirty="0" err="1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tissues</a:t>
              </a:r>
              <a:r>
                <a:rPr lang="it-IT" altLang="it-IT" sz="1600" b="0" dirty="0">
                  <a:solidFill>
                    <a:srgbClr val="000000"/>
                  </a:solidFill>
                  <a:latin typeface="Trebuchet MS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7" name="CasellaDiTesto 234"/>
          <p:cNvSpPr txBox="1">
            <a:spLocks noChangeArrowheads="1"/>
          </p:cNvSpPr>
          <p:nvPr/>
        </p:nvSpPr>
        <p:spPr bwMode="auto">
          <a:xfrm>
            <a:off x="8448627" y="757398"/>
            <a:ext cx="3538537" cy="58578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 b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Accelerator driven neutron production</a:t>
            </a:r>
          </a:p>
        </p:txBody>
      </p:sp>
      <p:sp>
        <p:nvSpPr>
          <p:cNvPr id="8" name="Saetta 4"/>
          <p:cNvSpPr>
            <a:spLocks noChangeArrowheads="1"/>
          </p:cNvSpPr>
          <p:nvPr/>
        </p:nvSpPr>
        <p:spPr bwMode="auto">
          <a:xfrm rot="6580172">
            <a:off x="9382535" y="2357484"/>
            <a:ext cx="2732088" cy="676275"/>
          </a:xfrm>
          <a:prstGeom prst="lightningBolt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b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7598" y="1833723"/>
            <a:ext cx="2609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First Approved </a:t>
            </a:r>
            <a:r>
              <a:rPr lang="en-GB" dirty="0"/>
              <a:t>BNCT </a:t>
            </a:r>
            <a:r>
              <a:rPr lang="en-GB" dirty="0" smtClean="0"/>
              <a:t>Drug (in Japan), May 2020</a:t>
            </a:r>
            <a:endParaRPr lang="it-IT" dirty="0"/>
          </a:p>
        </p:txBody>
      </p:sp>
      <p:pic>
        <p:nvPicPr>
          <p:cNvPr id="12" name="図 2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486296"/>
            <a:ext cx="3215891" cy="325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based BNCT</a:t>
            </a:r>
            <a:endParaRPr lang="it-IT" dirty="0"/>
          </a:p>
        </p:txBody>
      </p:sp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20" y="70961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07" y="5746750"/>
            <a:ext cx="3073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20" y="4695825"/>
            <a:ext cx="40163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3"/>
          <p:cNvSpPr txBox="1">
            <a:spLocks noChangeArrowheads="1"/>
          </p:cNvSpPr>
          <p:nvPr/>
        </p:nvSpPr>
        <p:spPr bwMode="auto">
          <a:xfrm>
            <a:off x="797859" y="4557881"/>
            <a:ext cx="35861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it-IT" altLang="it-IT" dirty="0"/>
              <a:t>Proton </a:t>
            </a:r>
            <a:r>
              <a:rPr lang="it-IT" altLang="it-IT" dirty="0" err="1"/>
              <a:t>energy</a:t>
            </a:r>
            <a:r>
              <a:rPr lang="it-IT" altLang="it-IT" dirty="0"/>
              <a:t> 2.5 </a:t>
            </a:r>
            <a:r>
              <a:rPr lang="it-IT" altLang="it-IT" dirty="0" err="1"/>
              <a:t>MeV</a:t>
            </a:r>
            <a:endParaRPr lang="it-IT" altLang="it-IT" dirty="0"/>
          </a:p>
          <a:p>
            <a:r>
              <a:rPr lang="it-IT" altLang="it-IT" dirty="0" err="1"/>
              <a:t>Intensity</a:t>
            </a:r>
            <a:r>
              <a:rPr lang="it-IT" altLang="it-IT" dirty="0"/>
              <a:t> 10-15 </a:t>
            </a:r>
            <a:r>
              <a:rPr lang="it-IT" altLang="it-IT" dirty="0" err="1"/>
              <a:t>mA</a:t>
            </a:r>
            <a:endParaRPr lang="it-IT" altLang="it-IT" dirty="0"/>
          </a:p>
          <a:p>
            <a:r>
              <a:rPr lang="it-IT" altLang="it-IT" dirty="0"/>
              <a:t>p-Li </a:t>
            </a:r>
            <a:r>
              <a:rPr lang="it-IT" altLang="it-IT" dirty="0" err="1"/>
              <a:t>reaction</a:t>
            </a:r>
            <a:endParaRPr lang="it-IT" altLang="it-IT" dirty="0"/>
          </a:p>
        </p:txBody>
      </p:sp>
      <p:sp>
        <p:nvSpPr>
          <p:cNvPr id="8" name="CasellaDiTesto 3"/>
          <p:cNvSpPr txBox="1">
            <a:spLocks noChangeArrowheads="1"/>
          </p:cNvSpPr>
          <p:nvPr/>
        </p:nvSpPr>
        <p:spPr bwMode="auto">
          <a:xfrm>
            <a:off x="6160807" y="854075"/>
            <a:ext cx="44164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  <a:t>Collaboration agreement signed September 2020 </a:t>
            </a:r>
            <a:br>
              <a:rPr lang="en-GB" altLang="it-IT" b="0" dirty="0">
                <a:solidFill>
                  <a:srgbClr val="000000"/>
                </a:solidFill>
                <a:cs typeface="Arial" pitchFamily="34" charset="0"/>
              </a:rPr>
            </a:br>
            <a:endParaRPr lang="en-GB" altLang="it-IT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2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 </a:t>
            </a:r>
            <a:r>
              <a:rPr lang="it-IT" dirty="0" err="1" smtClean="0"/>
              <a:t>Gantry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10" y="0"/>
            <a:ext cx="7041490" cy="4549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8466"/>
            <a:ext cx="7041490" cy="45495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1044000"/>
            <a:ext cx="4463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SIGRUM</a:t>
            </a:r>
          </a:p>
          <a:p>
            <a:r>
              <a:rPr lang="en-GB" b="1" dirty="0" smtClean="0"/>
              <a:t>CNAO-CERN-INFN-</a:t>
            </a:r>
            <a:r>
              <a:rPr lang="en-GB" b="1" dirty="0" err="1" smtClean="0"/>
              <a:t>MedAustron</a:t>
            </a:r>
            <a:r>
              <a:rPr lang="en-GB" b="1" dirty="0" smtClean="0"/>
              <a:t> collaboration</a:t>
            </a:r>
          </a:p>
          <a:p>
            <a:endParaRPr lang="en-GB" b="1" dirty="0" smtClean="0"/>
          </a:p>
          <a:p>
            <a:r>
              <a:rPr lang="en-GB" b="1" dirty="0" smtClean="0"/>
              <a:t>HITRI+ and IFAST</a:t>
            </a:r>
            <a:endParaRPr lang="it-IT" b="1" dirty="0"/>
          </a:p>
        </p:txBody>
      </p:sp>
      <p:pic>
        <p:nvPicPr>
          <p:cNvPr id="10" name="Immagine 17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A05B6FE7-D2EF-459B-AF57-54FEED377C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50" b="72790" l="44774" r="87114">
                        <a14:foregroundMark x1="76630" y1="55107" x2="81310" y2="53532"/>
                        <a14:foregroundMark x1="73073" y1="59144" x2="72668" y2="57893"/>
                        <a14:foregroundMark x1="53666" y1="46710" x2="53916" y2="45579"/>
                        <a14:foregroundMark x1="46864" y1="33508" x2="50328" y2="35850"/>
                        <a14:foregroundMark x1="47988" y1="32701" x2="48050" y2="30480"/>
                        <a14:foregroundMark x1="46334" y1="32822" x2="44774" y2="31813"/>
                        <a14:foregroundMark x1="85647" y1="41260" x2="87114" y2="59265"/>
                        <a14:foregroundMark x1="79033" y1="56681" x2="82621" y2="52241"/>
                        <a14:foregroundMark x1="76100" y1="71215" x2="83619" y2="70529"/>
                        <a14:foregroundMark x1="77941" y1="72547" x2="80062" y2="72790"/>
                        <a14:foregroundMark x1="85273" y1="68672" x2="85959" y2="66492"/>
                        <a14:foregroundMark x1="69828" y1="65200" x2="73323" y2="62495"/>
                        <a14:foregroundMark x1="77285" y1="33629" x2="80562" y2="31570"/>
                        <a14:foregroundMark x1="66958" y1="26080" x2="73292" y2="22850"/>
                        <a14:foregroundMark x1="73292" y1="22850" x2="74821" y2="24465"/>
                        <a14:foregroundMark x1="67051" y1="27856" x2="68986" y2="25434"/>
                        <a14:foregroundMark x1="63401" y1="40250" x2="48986" y2="29713"/>
                        <a14:foregroundMark x1="63401" y1="40170" x2="50827" y2="31247"/>
                        <a14:foregroundMark x1="50827" y1="31247" x2="55101" y2="34235"/>
                        <a14:foregroundMark x1="47707" y1="33468" x2="47988" y2="29996"/>
                        <a14:foregroundMark x1="47863" y1="33145" x2="48175" y2="29552"/>
                        <a14:foregroundMark x1="48081" y1="30238" x2="49360" y2="2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80" t="20695" r="10388" b="23898"/>
          <a:stretch/>
        </p:blipFill>
        <p:spPr>
          <a:xfrm>
            <a:off x="7335267" y="4830279"/>
            <a:ext cx="1817070" cy="1746975"/>
          </a:xfrm>
          <a:prstGeom prst="rect">
            <a:avLst/>
          </a:prstGeom>
        </p:spPr>
      </p:pic>
      <p:pic>
        <p:nvPicPr>
          <p:cNvPr id="11" name="Immagine 18">
            <a:extLst>
              <a:ext uri="{FF2B5EF4-FFF2-40B4-BE49-F238E27FC236}">
                <a16:creationId xmlns="" xmlns:a16="http://schemas.microsoft.com/office/drawing/2014/main" id="{B248B555-CA65-4BF8-9B35-3DCDB2CE94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97" b="83044" l="42746" r="89173">
                        <a14:foregroundMark x1="50078" y1="39483" x2="50078" y2="54300"/>
                        <a14:foregroundMark x1="51856" y1="24061" x2="49360" y2="21397"/>
                        <a14:foregroundMark x1="49360" y1="26201" x2="45086" y2="23698"/>
                        <a14:foregroundMark x1="48268" y1="25515" x2="45367" y2="22447"/>
                        <a14:foregroundMark x1="51170" y1="27130" x2="42746" y2="22447"/>
                        <a14:foregroundMark x1="75507" y1="80460" x2="77847" y2="78119"/>
                        <a14:foregroundMark x1="70671" y1="32136" x2="68736" y2="29067"/>
                        <a14:foregroundMark x1="89204" y1="73880" x2="87676" y2="52402"/>
                        <a14:foregroundMark x1="87956" y1="52604" x2="88736" y2="71821"/>
                        <a14:foregroundMark x1="88736" y1="71821" x2="88643" y2="72830"/>
                        <a14:foregroundMark x1="86708" y1="72467" x2="87551" y2="69075"/>
                        <a14:foregroundMark x1="75632" y1="83044" x2="74945" y2="82358"/>
                        <a14:foregroundMark x1="64524" y1="54300" x2="69111" y2="54017"/>
                        <a14:foregroundMark x1="68643" y1="28704" x2="74789" y2="33751"/>
                        <a14:foregroundMark x1="51669" y1="55591" x2="53136" y2="49859"/>
                        <a14:foregroundMark x1="53978" y1="53896" x2="56162" y2="5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78" t="18295" r="6660" b="14525"/>
          <a:stretch/>
        </p:blipFill>
        <p:spPr>
          <a:xfrm>
            <a:off x="9843689" y="4821372"/>
            <a:ext cx="1885559" cy="2036628"/>
          </a:xfrm>
          <a:prstGeom prst="rect">
            <a:avLst/>
          </a:prstGeom>
        </p:spPr>
      </p:pic>
      <p:pic>
        <p:nvPicPr>
          <p:cNvPr id="12" name="Immagin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/>
          <a:stretch/>
        </p:blipFill>
        <p:spPr>
          <a:xfrm>
            <a:off x="10889942" y="0"/>
            <a:ext cx="1384915" cy="74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32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3962400"/>
            <a:ext cx="6141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err="1" smtClean="0">
                <a:solidFill>
                  <a:srgbClr val="FFFF00"/>
                </a:solidFill>
              </a:rPr>
              <a:t>Thank</a:t>
            </a:r>
            <a:r>
              <a:rPr lang="it-IT" sz="4000" dirty="0" smtClean="0">
                <a:solidFill>
                  <a:srgbClr val="FFFF00"/>
                </a:solidFill>
              </a:rPr>
              <a:t> </a:t>
            </a:r>
            <a:r>
              <a:rPr lang="it-IT" sz="4000" dirty="0" err="1" smtClean="0">
                <a:solidFill>
                  <a:srgbClr val="FFFF00"/>
                </a:solidFill>
              </a:rPr>
              <a:t>you</a:t>
            </a:r>
            <a:r>
              <a:rPr lang="it-IT" sz="4000" dirty="0" smtClean="0">
                <a:solidFill>
                  <a:srgbClr val="FFFF00"/>
                </a:solidFill>
              </a:rPr>
              <a:t> for </a:t>
            </a:r>
            <a:r>
              <a:rPr lang="it-IT" sz="4000" dirty="0" err="1" smtClean="0">
                <a:solidFill>
                  <a:srgbClr val="FFFF00"/>
                </a:solidFill>
              </a:rPr>
              <a:t>your</a:t>
            </a:r>
            <a:r>
              <a:rPr lang="it-IT" sz="4000" dirty="0" smtClean="0">
                <a:solidFill>
                  <a:srgbClr val="FFFF00"/>
                </a:solidFill>
              </a:rPr>
              <a:t> </a:t>
            </a:r>
            <a:r>
              <a:rPr lang="it-IT" sz="4000" dirty="0" err="1" smtClean="0">
                <a:solidFill>
                  <a:srgbClr val="FFFF00"/>
                </a:solidFill>
              </a:rPr>
              <a:t>attention</a:t>
            </a:r>
            <a:endParaRPr lang="it-IT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12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CNAO National Center for </a:t>
            </a:r>
            <a:r>
              <a:rPr lang="it-IT" dirty="0" err="1" smtClean="0"/>
              <a:t>Oncological</a:t>
            </a:r>
            <a:r>
              <a:rPr lang="it-IT" dirty="0" smtClean="0"/>
              <a:t> </a:t>
            </a:r>
            <a:r>
              <a:rPr lang="it-IT" dirty="0" err="1" smtClean="0"/>
              <a:t>Hadrontherapy</a:t>
            </a:r>
            <a:endParaRPr lang="it-IT" dirty="0"/>
          </a:p>
        </p:txBody>
      </p:sp>
      <p:pic>
        <p:nvPicPr>
          <p:cNvPr id="3" name="Immagine 22" descr="IMG_01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" y="894222"/>
            <a:ext cx="7806136" cy="588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7969103" y="899019"/>
            <a:ext cx="4125431" cy="248744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altLang="it-IT" sz="2000" kern="0" dirty="0" err="1" smtClean="0">
                <a:latin typeface="Trebuchet MS" pitchFamily="34" charset="0"/>
              </a:rPr>
              <a:t>Not</a:t>
            </a:r>
            <a:r>
              <a:rPr lang="it-IT" altLang="it-IT" sz="2000" kern="0" dirty="0" smtClean="0">
                <a:latin typeface="Trebuchet MS" pitchFamily="34" charset="0"/>
              </a:rPr>
              <a:t>-for-profit </a:t>
            </a:r>
            <a:r>
              <a:rPr lang="it-IT" altLang="it-IT" sz="2000" kern="0" dirty="0">
                <a:latin typeface="Trebuchet MS" pitchFamily="34" charset="0"/>
              </a:rPr>
              <a:t>private </a:t>
            </a:r>
            <a:r>
              <a:rPr lang="it-IT" altLang="it-IT" sz="2000" kern="0" dirty="0" err="1" smtClean="0">
                <a:latin typeface="Trebuchet MS" pitchFamily="34" charset="0"/>
              </a:rPr>
              <a:t>foundation</a:t>
            </a:r>
            <a:r>
              <a:rPr lang="it-IT" altLang="it-IT" sz="2000" kern="0" dirty="0">
                <a:latin typeface="Trebuchet MS" pitchFamily="34" charset="0"/>
              </a:rPr>
              <a:t/>
            </a:r>
            <a:br>
              <a:rPr lang="it-IT" altLang="it-IT" sz="2000" kern="0" dirty="0">
                <a:latin typeface="Trebuchet MS" pitchFamily="34" charset="0"/>
              </a:rPr>
            </a:br>
            <a:r>
              <a:rPr lang="it-IT" altLang="it-IT" sz="2000" kern="0" dirty="0">
                <a:latin typeface="Trebuchet MS" pitchFamily="34" charset="0"/>
              </a:rPr>
              <a:t/>
            </a:r>
            <a:br>
              <a:rPr lang="it-IT" altLang="it-IT" sz="2000" kern="0" dirty="0">
                <a:latin typeface="Trebuchet MS" pitchFamily="34" charset="0"/>
              </a:rPr>
            </a:br>
            <a:r>
              <a:rPr lang="it-IT" altLang="it-IT" sz="2000" kern="0" dirty="0" err="1">
                <a:latin typeface="Trebuchet MS" pitchFamily="34" charset="0"/>
              </a:rPr>
              <a:t>Created</a:t>
            </a:r>
            <a:r>
              <a:rPr lang="it-IT" altLang="it-IT" sz="2000" kern="0" dirty="0">
                <a:latin typeface="Trebuchet MS" pitchFamily="34" charset="0"/>
              </a:rPr>
              <a:t> by the </a:t>
            </a:r>
            <a:r>
              <a:rPr lang="it-IT" altLang="it-IT" sz="2000" kern="0" dirty="0" err="1">
                <a:latin typeface="Trebuchet MS" pitchFamily="34" charset="0"/>
              </a:rPr>
              <a:t>Italian</a:t>
            </a:r>
            <a:r>
              <a:rPr lang="it-IT" altLang="it-IT" sz="2000" kern="0" dirty="0">
                <a:latin typeface="Trebuchet MS" pitchFamily="34" charset="0"/>
              </a:rPr>
              <a:t> </a:t>
            </a:r>
            <a:r>
              <a:rPr lang="it-IT" altLang="it-IT" sz="2000" kern="0" dirty="0" err="1">
                <a:latin typeface="Trebuchet MS" pitchFamily="34" charset="0"/>
              </a:rPr>
              <a:t>Ministry</a:t>
            </a:r>
            <a:r>
              <a:rPr lang="it-IT" altLang="it-IT" sz="2000" kern="0" dirty="0">
                <a:latin typeface="Trebuchet MS" pitchFamily="34" charset="0"/>
              </a:rPr>
              <a:t> of </a:t>
            </a:r>
            <a:r>
              <a:rPr lang="it-IT" altLang="it-IT" sz="2000" kern="0" dirty="0" err="1">
                <a:latin typeface="Trebuchet MS" pitchFamily="34" charset="0"/>
              </a:rPr>
              <a:t>Health</a:t>
            </a:r>
            <a:r>
              <a:rPr lang="it-IT" altLang="it-IT" sz="2000" kern="0" dirty="0">
                <a:latin typeface="Trebuchet MS" pitchFamily="34" charset="0"/>
              </a:rPr>
              <a:t> </a:t>
            </a:r>
            <a:r>
              <a:rPr lang="it-IT" altLang="it-IT" sz="2000" kern="0" dirty="0" smtClean="0">
                <a:latin typeface="Trebuchet MS" pitchFamily="34" charset="0"/>
              </a:rPr>
              <a:t>in </a:t>
            </a:r>
            <a:r>
              <a:rPr lang="it-IT" altLang="it-IT" sz="2000" kern="0" dirty="0">
                <a:latin typeface="Trebuchet MS" pitchFamily="34" charset="0"/>
              </a:rPr>
              <a:t>2001</a:t>
            </a:r>
            <a:br>
              <a:rPr lang="it-IT" altLang="it-IT" sz="2000" kern="0" dirty="0">
                <a:latin typeface="Trebuchet MS" pitchFamily="34" charset="0"/>
              </a:rPr>
            </a:br>
            <a:r>
              <a:rPr lang="it-IT" altLang="it-IT" sz="2000" kern="0" dirty="0">
                <a:latin typeface="Trebuchet MS" pitchFamily="34" charset="0"/>
              </a:rPr>
              <a:t/>
            </a:r>
            <a:br>
              <a:rPr lang="it-IT" altLang="it-IT" sz="2000" kern="0" dirty="0">
                <a:latin typeface="Trebuchet MS" pitchFamily="34" charset="0"/>
              </a:rPr>
            </a:br>
            <a:r>
              <a:rPr lang="it-IT" altLang="it-IT" sz="2000" kern="0" dirty="0" smtClean="0">
                <a:latin typeface="Trebuchet MS" pitchFamily="34" charset="0"/>
              </a:rPr>
              <a:t>With </a:t>
            </a:r>
            <a:r>
              <a:rPr lang="it-IT" altLang="it-IT" sz="2000" kern="0" dirty="0">
                <a:latin typeface="Trebuchet MS" pitchFamily="34" charset="0"/>
              </a:rPr>
              <a:t>the </a:t>
            </a:r>
            <a:r>
              <a:rPr lang="it-IT" altLang="it-IT" sz="2000" kern="0" dirty="0" err="1">
                <a:latin typeface="Trebuchet MS" pitchFamily="34" charset="0"/>
              </a:rPr>
              <a:t>purpose</a:t>
            </a:r>
            <a:r>
              <a:rPr lang="it-IT" altLang="it-IT" sz="2000" kern="0" dirty="0">
                <a:latin typeface="Trebuchet MS" pitchFamily="34" charset="0"/>
              </a:rPr>
              <a:t> to </a:t>
            </a:r>
            <a:r>
              <a:rPr lang="it-IT" altLang="it-IT" sz="2000" kern="0" dirty="0" smtClean="0">
                <a:latin typeface="Trebuchet MS" pitchFamily="34" charset="0"/>
              </a:rPr>
              <a:t>introduce hadrontherapy in </a:t>
            </a:r>
            <a:r>
              <a:rPr lang="it-IT" altLang="it-IT" sz="2000" kern="0" dirty="0" smtClean="0">
                <a:solidFill>
                  <a:srgbClr val="FF0000"/>
                </a:solidFill>
                <a:latin typeface="Trebuchet MS" pitchFamily="34" charset="0"/>
              </a:rPr>
              <a:t>clinics</a:t>
            </a:r>
            <a:r>
              <a:rPr lang="it-IT" altLang="it-IT" sz="2000" kern="0" dirty="0" smtClean="0">
                <a:latin typeface="Trebuchet MS" pitchFamily="34" charset="0"/>
              </a:rPr>
              <a:t>, </a:t>
            </a:r>
            <a:r>
              <a:rPr lang="it-IT" altLang="it-IT" sz="2000" kern="0" dirty="0" err="1" smtClean="0">
                <a:latin typeface="Trebuchet MS" pitchFamily="34" charset="0"/>
              </a:rPr>
              <a:t>pursue</a:t>
            </a:r>
            <a:r>
              <a:rPr lang="it-IT" altLang="it-IT" sz="2000" kern="0" dirty="0" smtClean="0">
                <a:latin typeface="Trebuchet MS" pitchFamily="34" charset="0"/>
              </a:rPr>
              <a:t> </a:t>
            </a:r>
            <a:r>
              <a:rPr lang="it-IT" altLang="it-IT" sz="2000" kern="0" dirty="0" err="1" smtClean="0">
                <a:solidFill>
                  <a:srgbClr val="FF0000"/>
                </a:solidFill>
                <a:latin typeface="Trebuchet MS" pitchFamily="34" charset="0"/>
              </a:rPr>
              <a:t>research</a:t>
            </a:r>
            <a:r>
              <a:rPr lang="it-IT" altLang="it-IT" sz="2000" kern="0" dirty="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it-IT" altLang="it-IT" sz="2000" kern="0" dirty="0" smtClean="0">
                <a:latin typeface="Trebuchet MS" pitchFamily="34" charset="0"/>
              </a:rPr>
              <a:t>and </a:t>
            </a:r>
            <a:r>
              <a:rPr lang="it-IT" altLang="it-IT" sz="2000" kern="0" dirty="0" err="1" smtClean="0">
                <a:solidFill>
                  <a:srgbClr val="FF0000"/>
                </a:solidFill>
                <a:latin typeface="Trebuchet MS" pitchFamily="34" charset="0"/>
              </a:rPr>
              <a:t>education</a:t>
            </a:r>
            <a:endParaRPr lang="en-GB" altLang="it-IT" sz="2000" kern="0" dirty="0">
              <a:solidFill>
                <a:srgbClr val="FF0000"/>
              </a:solidFill>
            </a:endParaRPr>
          </a:p>
        </p:txBody>
      </p:sp>
      <p:sp>
        <p:nvSpPr>
          <p:cNvPr id="5" name="CasellaDiTesto 6"/>
          <p:cNvSpPr txBox="1"/>
          <p:nvPr/>
        </p:nvSpPr>
        <p:spPr>
          <a:xfrm>
            <a:off x="7963789" y="3459319"/>
            <a:ext cx="4157330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rgbClr val="0070C0"/>
                </a:solidFill>
                <a:latin typeface="Trebuchet MS" panose="020B0603020202020204" pitchFamily="34" charset="0"/>
                <a:cs typeface="Arial" charset="0"/>
              </a:rPr>
              <a:t>The Board is formed by 14 Institutions:</a:t>
            </a:r>
          </a:p>
          <a:p>
            <a:pPr marL="171450" indent="-17145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5 hospitals</a:t>
            </a:r>
          </a:p>
          <a:p>
            <a:pPr marL="171450" indent="-17145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3 universities</a:t>
            </a:r>
          </a:p>
          <a:p>
            <a:pPr marL="171450" indent="-17145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2 research institutes</a:t>
            </a:r>
          </a:p>
          <a:p>
            <a:pPr marL="171450" indent="-17145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2 public entities (Ministry of Health and Town of Pavia)</a:t>
            </a:r>
          </a:p>
          <a:p>
            <a:pPr marL="171450" indent="-171450" fontAlgn="base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Trebuchet MS" panose="020B0603020202020204" pitchFamily="34" charset="0"/>
                <a:cs typeface="Arial" charset="0"/>
              </a:rPr>
              <a:t>2 bank foundations</a:t>
            </a:r>
          </a:p>
        </p:txBody>
      </p:sp>
      <p:sp>
        <p:nvSpPr>
          <p:cNvPr id="6" name="CasellaDiTesto 1"/>
          <p:cNvSpPr txBox="1"/>
          <p:nvPr/>
        </p:nvSpPr>
        <p:spPr>
          <a:xfrm>
            <a:off x="400050" y="1074420"/>
            <a:ext cx="357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Located in Pavia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964039"/>
            <a:ext cx="4154536" cy="23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03" y="0"/>
            <a:ext cx="107284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One</a:t>
            </a:r>
            <a:r>
              <a:rPr lang="it-IT" dirty="0" smtClean="0"/>
              <a:t> of the </a:t>
            </a:r>
            <a:r>
              <a:rPr lang="it-IT" dirty="0" err="1" smtClean="0"/>
              <a:t>six</a:t>
            </a:r>
            <a:r>
              <a:rPr lang="it-IT" dirty="0" smtClean="0"/>
              <a:t> </a:t>
            </a:r>
            <a:r>
              <a:rPr lang="it-IT" dirty="0" err="1" smtClean="0"/>
              <a:t>therapy</a:t>
            </a:r>
            <a:r>
              <a:rPr lang="it-IT" dirty="0" smtClean="0"/>
              <a:t> centers with p and C </a:t>
            </a:r>
            <a:r>
              <a:rPr lang="it-IT" dirty="0" err="1" smtClean="0"/>
              <a:t>beams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650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CNAO </a:t>
            </a:r>
            <a:r>
              <a:rPr lang="it-IT" dirty="0" err="1" smtClean="0"/>
              <a:t>accelerator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7841"/>
          <a:stretch/>
        </p:blipFill>
        <p:spPr>
          <a:xfrm>
            <a:off x="3495867" y="831809"/>
            <a:ext cx="8612585" cy="5585799"/>
          </a:xfrm>
          <a:prstGeom prst="rect">
            <a:avLst/>
          </a:prstGeom>
        </p:spPr>
      </p:pic>
      <p:sp>
        <p:nvSpPr>
          <p:cNvPr id="4" name="Rettangolo 25"/>
          <p:cNvSpPr/>
          <p:nvPr/>
        </p:nvSpPr>
        <p:spPr>
          <a:xfrm>
            <a:off x="628262" y="1055243"/>
            <a:ext cx="546773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PIMMS Family</a:t>
            </a:r>
          </a:p>
          <a:p>
            <a:endParaRPr lang="it-IT" sz="1600" dirty="0" smtClean="0">
              <a:solidFill>
                <a:srgbClr val="310B8F"/>
              </a:solidFill>
              <a:latin typeface="CMR8"/>
              <a:cs typeface="Arial" panose="020B0604020202020204" pitchFamily="34" charset="0"/>
            </a:endParaRPr>
          </a:p>
          <a:p>
            <a:r>
              <a:rPr lang="it-IT" sz="1600" dirty="0" err="1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Accelerated</a:t>
            </a:r>
            <a:r>
              <a:rPr lang="it-IT" sz="1600" dirty="0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ion</a:t>
            </a:r>
            <a:r>
              <a:rPr lang="it-IT" sz="1600" dirty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 		p, C</a:t>
            </a:r>
          </a:p>
          <a:p>
            <a:r>
              <a:rPr lang="it-IT" sz="1600" dirty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Energy </a:t>
            </a:r>
            <a:r>
              <a:rPr lang="it-IT" sz="1600" dirty="0" err="1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range</a:t>
            </a:r>
            <a:r>
              <a:rPr lang="it-IT" sz="1600" dirty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 (</a:t>
            </a:r>
            <a:r>
              <a:rPr lang="it-IT" sz="1600" dirty="0" err="1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MeV</a:t>
            </a:r>
            <a:r>
              <a:rPr lang="it-IT" sz="1600" dirty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/u) 	60-225 (p) (30-320mm)</a:t>
            </a:r>
          </a:p>
          <a:p>
            <a:r>
              <a:rPr lang="it-IT" sz="1600" dirty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			120-400 (C) (30-270mm</a:t>
            </a:r>
            <a:r>
              <a:rPr lang="it-IT" sz="1600" dirty="0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)</a:t>
            </a:r>
            <a:endParaRPr lang="it-IT" sz="1600" dirty="0">
              <a:solidFill>
                <a:srgbClr val="310B8F"/>
              </a:solidFill>
              <a:latin typeface="CMR8"/>
              <a:cs typeface="Arial" panose="020B0604020202020204" pitchFamily="34" charset="0"/>
            </a:endParaRPr>
          </a:p>
        </p:txBody>
      </p:sp>
      <p:sp>
        <p:nvSpPr>
          <p:cNvPr id="7" name="Rettangolo 1"/>
          <p:cNvSpPr/>
          <p:nvPr/>
        </p:nvSpPr>
        <p:spPr bwMode="auto">
          <a:xfrm>
            <a:off x="3750684" y="5931684"/>
            <a:ext cx="5383156" cy="3656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15" name="Rettangolo 25"/>
          <p:cNvSpPr/>
          <p:nvPr/>
        </p:nvSpPr>
        <p:spPr>
          <a:xfrm>
            <a:off x="609600" y="2787498"/>
            <a:ext cx="247513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 4900 </a:t>
            </a:r>
            <a:r>
              <a:rPr lang="it-IT" sz="1600" dirty="0" err="1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patients</a:t>
            </a:r>
            <a:r>
              <a:rPr lang="it-IT" sz="1600" dirty="0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 </a:t>
            </a:r>
            <a:r>
              <a:rPr lang="it-IT" sz="1600" dirty="0" err="1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treated</a:t>
            </a:r>
            <a:endParaRPr lang="it-IT" sz="1600" dirty="0">
              <a:solidFill>
                <a:srgbClr val="310B8F"/>
              </a:solidFill>
              <a:latin typeface="CMR8"/>
              <a:cs typeface="Arial" panose="020B0604020202020204" pitchFamily="34" charset="0"/>
            </a:endParaRPr>
          </a:p>
        </p:txBody>
      </p:sp>
      <p:sp>
        <p:nvSpPr>
          <p:cNvPr id="10" name="Rettangolo 25"/>
          <p:cNvSpPr/>
          <p:nvPr/>
        </p:nvSpPr>
        <p:spPr>
          <a:xfrm>
            <a:off x="609600" y="3463150"/>
            <a:ext cx="247513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3 treatment rooms</a:t>
            </a:r>
          </a:p>
          <a:p>
            <a:r>
              <a:rPr lang="it-IT" sz="1600" dirty="0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+1 </a:t>
            </a:r>
            <a:r>
              <a:rPr lang="it-IT" sz="1600" dirty="0" err="1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experimental</a:t>
            </a:r>
            <a:r>
              <a:rPr lang="it-IT" sz="1600" dirty="0" smtClean="0">
                <a:solidFill>
                  <a:srgbClr val="310B8F"/>
                </a:solidFill>
                <a:latin typeface="CMR8"/>
                <a:cs typeface="Arial" panose="020B0604020202020204" pitchFamily="34" charset="0"/>
              </a:rPr>
              <a:t> room</a:t>
            </a:r>
            <a:endParaRPr lang="it-IT" sz="1600" dirty="0">
              <a:solidFill>
                <a:srgbClr val="310B8F"/>
              </a:solidFill>
              <a:latin typeface="CMR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7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714368" y="1351182"/>
            <a:ext cx="3483440" cy="4950185"/>
            <a:chOff x="2895600" y="1351181"/>
            <a:chExt cx="2612580" cy="4950185"/>
          </a:xfrm>
        </p:grpSpPr>
        <p:sp>
          <p:nvSpPr>
            <p:cNvPr id="57399" name="Rectangle 4"/>
            <p:cNvSpPr>
              <a:spLocks noChangeAspect="1" noChangeArrowheads="1"/>
            </p:cNvSpPr>
            <p:nvPr/>
          </p:nvSpPr>
          <p:spPr bwMode="auto">
            <a:xfrm>
              <a:off x="4059458" y="3369592"/>
              <a:ext cx="627144" cy="40604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01" name="Freeform 6"/>
            <p:cNvSpPr>
              <a:spLocks noChangeAspect="1"/>
            </p:cNvSpPr>
            <p:nvPr/>
          </p:nvSpPr>
          <p:spPr bwMode="auto">
            <a:xfrm>
              <a:off x="3624841" y="2431686"/>
              <a:ext cx="836828" cy="134966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60000 65536"/>
                <a:gd name="T7" fmla="*/ 0 60000 65536"/>
                <a:gd name="T8" fmla="*/ 0 60000 65536"/>
                <a:gd name="T9" fmla="*/ 0 w 20000"/>
                <a:gd name="T10" fmla="*/ 0 h 20000"/>
                <a:gd name="T11" fmla="*/ 20000 w 20000"/>
                <a:gd name="T12" fmla="*/ 20000 h 200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00" h="20000">
                  <a:moveTo>
                    <a:pt x="0" y="0"/>
                  </a:moveTo>
                  <a:lnTo>
                    <a:pt x="9991" y="19989"/>
                  </a:lnTo>
                  <a:lnTo>
                    <a:pt x="19982" y="0"/>
                  </a:lnTo>
                </a:path>
              </a:pathLst>
            </a:custGeom>
            <a:solidFill>
              <a:srgbClr val="FF9191"/>
            </a:solidFill>
            <a:ln w="9525">
              <a:noFill/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07" name="Line 12"/>
            <p:cNvSpPr>
              <a:spLocks noChangeAspect="1" noChangeShapeType="1"/>
            </p:cNvSpPr>
            <p:nvPr/>
          </p:nvSpPr>
          <p:spPr bwMode="auto">
            <a:xfrm>
              <a:off x="3601967" y="1894106"/>
              <a:ext cx="1906" cy="21808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08" name="Line 13"/>
            <p:cNvSpPr>
              <a:spLocks noChangeAspect="1" noChangeShapeType="1"/>
            </p:cNvSpPr>
            <p:nvPr/>
          </p:nvSpPr>
          <p:spPr bwMode="auto">
            <a:xfrm flipH="1">
              <a:off x="3415158" y="3781355"/>
              <a:ext cx="18566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15" name="Rectangle 20"/>
            <p:cNvSpPr>
              <a:spLocks noChangeAspect="1" noChangeArrowheads="1"/>
            </p:cNvSpPr>
            <p:nvPr/>
          </p:nvSpPr>
          <p:spPr bwMode="auto">
            <a:xfrm>
              <a:off x="4983971" y="3794699"/>
              <a:ext cx="524209" cy="406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Symbol" pitchFamily="18" charset="2"/>
                </a:rPr>
                <a:t>D</a:t>
              </a:r>
              <a:r>
                <a:rPr lang="en-US" i="1">
                  <a:latin typeface="Times New Roman" pitchFamily="18" charset="0"/>
                </a:rPr>
                <a:t>p</a:t>
              </a:r>
              <a:r>
                <a:rPr lang="en-US">
                  <a:latin typeface="Times New Roman" pitchFamily="18" charset="0"/>
                </a:rPr>
                <a:t>/</a:t>
              </a:r>
              <a:r>
                <a:rPr lang="en-US" i="1">
                  <a:latin typeface="Times New Roman" pitchFamily="18" charset="0"/>
                </a:rPr>
                <a:t>p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7416" name="Rectangle 21"/>
            <p:cNvSpPr>
              <a:spLocks noChangeAspect="1" noChangeArrowheads="1"/>
            </p:cNvSpPr>
            <p:nvPr/>
          </p:nvSpPr>
          <p:spPr bwMode="auto">
            <a:xfrm>
              <a:off x="3624841" y="1951295"/>
              <a:ext cx="941669" cy="40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Times New Roman" pitchFamily="18" charset="0"/>
                </a:rPr>
                <a:t>Amplitude</a:t>
              </a:r>
            </a:p>
          </p:txBody>
        </p:sp>
        <p:sp>
          <p:nvSpPr>
            <p:cNvPr id="57419" name="Line 24"/>
            <p:cNvSpPr>
              <a:spLocks noChangeAspect="1" noChangeShapeType="1"/>
            </p:cNvSpPr>
            <p:nvPr/>
          </p:nvSpPr>
          <p:spPr bwMode="auto">
            <a:xfrm>
              <a:off x="3624841" y="2431686"/>
              <a:ext cx="419367" cy="13496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0" name="Line 25"/>
            <p:cNvSpPr>
              <a:spLocks noChangeAspect="1" noChangeShapeType="1"/>
            </p:cNvSpPr>
            <p:nvPr/>
          </p:nvSpPr>
          <p:spPr bwMode="auto">
            <a:xfrm flipH="1">
              <a:off x="4042302" y="2431686"/>
              <a:ext cx="419367" cy="13496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1" name="Line 26"/>
            <p:cNvSpPr>
              <a:spLocks noChangeAspect="1" noChangeShapeType="1"/>
            </p:cNvSpPr>
            <p:nvPr/>
          </p:nvSpPr>
          <p:spPr bwMode="auto">
            <a:xfrm flipH="1">
              <a:off x="4244361" y="3583099"/>
              <a:ext cx="31452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none" w="sm" len="med"/>
              <a:tailEnd type="triangl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7" name="Rectangle 32"/>
            <p:cNvSpPr>
              <a:spLocks noChangeAspect="1" noChangeArrowheads="1"/>
            </p:cNvSpPr>
            <p:nvPr/>
          </p:nvSpPr>
          <p:spPr bwMode="auto">
            <a:xfrm>
              <a:off x="4566511" y="2565128"/>
              <a:ext cx="314525" cy="406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Times New Roman" pitchFamily="18" charset="0"/>
                </a:rPr>
                <a:t>(</a:t>
              </a:r>
              <a:r>
                <a:rPr lang="en-US" i="1">
                  <a:latin typeface="Times New Roman" pitchFamily="18" charset="0"/>
                </a:rPr>
                <a:t>b</a:t>
              </a:r>
              <a:r>
                <a:rPr lang="en-US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57348" name="Text Box 35"/>
            <p:cNvSpPr txBox="1">
              <a:spLocks noChangeArrowheads="1"/>
            </p:cNvSpPr>
            <p:nvPr/>
          </p:nvSpPr>
          <p:spPr bwMode="auto">
            <a:xfrm>
              <a:off x="2895600" y="1351181"/>
              <a:ext cx="2286000" cy="54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dirty="0">
                  <a:solidFill>
                    <a:schemeClr val="accent1"/>
                  </a:solidFill>
                  <a:latin typeface="Times New Roman" pitchFamily="18" charset="0"/>
                </a:rPr>
                <a:t>Amplitude-momentum</a:t>
              </a:r>
            </a:p>
            <a:p>
              <a:r>
                <a:rPr lang="en-US" dirty="0">
                  <a:solidFill>
                    <a:schemeClr val="accent1"/>
                  </a:solidFill>
                  <a:latin typeface="Times New Roman" pitchFamily="18" charset="0"/>
                </a:rPr>
                <a:t>selection</a:t>
              </a:r>
            </a:p>
          </p:txBody>
        </p:sp>
        <p:grpSp>
          <p:nvGrpSpPr>
            <p:cNvPr id="4" name="Group 38"/>
            <p:cNvGrpSpPr>
              <a:grpSpLocks noChangeAspect="1"/>
            </p:cNvGrpSpPr>
            <p:nvPr/>
          </p:nvGrpSpPr>
          <p:grpSpPr bwMode="auto">
            <a:xfrm>
              <a:off x="3210179" y="4147996"/>
              <a:ext cx="2186750" cy="2153370"/>
              <a:chOff x="2435" y="2508"/>
              <a:chExt cx="1063" cy="1047"/>
            </a:xfrm>
          </p:grpSpPr>
          <p:sp>
            <p:nvSpPr>
              <p:cNvPr id="57387" name="AutoShape 39"/>
              <p:cNvSpPr>
                <a:spLocks noChangeAspect="1" noChangeArrowheads="1"/>
              </p:cNvSpPr>
              <p:nvPr/>
            </p:nvSpPr>
            <p:spPr bwMode="auto">
              <a:xfrm rot="8796014">
                <a:off x="2868" y="2952"/>
                <a:ext cx="203" cy="250"/>
              </a:xfrm>
              <a:prstGeom prst="triangle">
                <a:avLst>
                  <a:gd name="adj" fmla="val 17831"/>
                </a:avLst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8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966" y="2514"/>
                <a:ext cx="0" cy="104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9" name="Line 41"/>
              <p:cNvSpPr>
                <a:spLocks noChangeAspect="1" noChangeShapeType="1"/>
              </p:cNvSpPr>
              <p:nvPr/>
            </p:nvSpPr>
            <p:spPr bwMode="auto">
              <a:xfrm>
                <a:off x="2435" y="3034"/>
                <a:ext cx="106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0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2989" y="2508"/>
                <a:ext cx="95" cy="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US" i="1">
                    <a:latin typeface="Times New Roman" pitchFamily="18" charset="0"/>
                  </a:rPr>
                  <a:t>X’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57391" name="Line 43"/>
              <p:cNvSpPr>
                <a:spLocks noChangeAspect="1" noChangeShapeType="1"/>
              </p:cNvSpPr>
              <p:nvPr/>
            </p:nvSpPr>
            <p:spPr bwMode="auto">
              <a:xfrm>
                <a:off x="3226" y="2543"/>
                <a:ext cx="0" cy="9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2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3233" y="3037"/>
                <a:ext cx="215" cy="18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US" i="1" dirty="0">
                    <a:latin typeface="Times New Roman" pitchFamily="18" charset="0"/>
                  </a:rPr>
                  <a:t>X</a:t>
                </a:r>
                <a:r>
                  <a:rPr lang="en-US" baseline="-25000" dirty="0">
                    <a:latin typeface="Times New Roman" pitchFamily="18" charset="0"/>
                  </a:rPr>
                  <a:t>ES</a:t>
                </a:r>
                <a:endParaRPr lang="en-US" dirty="0">
                  <a:latin typeface="Times New Roman" pitchFamily="18" charset="0"/>
                </a:endParaRPr>
              </a:p>
            </p:txBody>
          </p:sp>
          <p:sp>
            <p:nvSpPr>
              <p:cNvPr id="57393" name="Line 45"/>
              <p:cNvSpPr>
                <a:spLocks noChangeAspect="1" noChangeShapeType="1"/>
              </p:cNvSpPr>
              <p:nvPr/>
            </p:nvSpPr>
            <p:spPr bwMode="auto">
              <a:xfrm flipV="1">
                <a:off x="2793" y="2599"/>
                <a:ext cx="536" cy="45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4" name="Line 4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454" y="2948"/>
                <a:ext cx="643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5" name="Line 47"/>
              <p:cNvSpPr>
                <a:spLocks noChangeAspect="1" noChangeShapeType="1"/>
              </p:cNvSpPr>
              <p:nvPr/>
            </p:nvSpPr>
            <p:spPr bwMode="auto">
              <a:xfrm>
                <a:off x="3015" y="2863"/>
                <a:ext cx="157" cy="5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6" name="Line 48"/>
              <p:cNvSpPr>
                <a:spLocks noChangeAspect="1" noChangeShapeType="1"/>
              </p:cNvSpPr>
              <p:nvPr/>
            </p:nvSpPr>
            <p:spPr bwMode="auto">
              <a:xfrm flipV="1">
                <a:off x="2961" y="2713"/>
                <a:ext cx="377" cy="32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7" name="Line 49"/>
              <p:cNvSpPr>
                <a:spLocks noChangeAspect="1" noChangeShapeType="1"/>
              </p:cNvSpPr>
              <p:nvPr/>
            </p:nvSpPr>
            <p:spPr bwMode="auto">
              <a:xfrm>
                <a:off x="2961" y="3034"/>
                <a:ext cx="117" cy="38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98" name="Line 5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474" y="2879"/>
                <a:ext cx="490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326501" y="1351182"/>
            <a:ext cx="2915667" cy="4937845"/>
            <a:chOff x="5604700" y="1351181"/>
            <a:chExt cx="2186750" cy="4937845"/>
          </a:xfrm>
        </p:grpSpPr>
        <p:sp>
          <p:nvSpPr>
            <p:cNvPr id="57400" name="Rectangle 5"/>
            <p:cNvSpPr>
              <a:spLocks noChangeAspect="1" noChangeArrowheads="1"/>
            </p:cNvSpPr>
            <p:nvPr/>
          </p:nvSpPr>
          <p:spPr bwMode="auto">
            <a:xfrm>
              <a:off x="5820799" y="2298244"/>
              <a:ext cx="1465878" cy="539486"/>
            </a:xfrm>
            <a:prstGeom prst="rect">
              <a:avLst/>
            </a:prstGeom>
            <a:solidFill>
              <a:srgbClr val="FF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05" name="Line 10"/>
            <p:cNvSpPr>
              <a:spLocks noChangeAspect="1" noChangeShapeType="1"/>
            </p:cNvSpPr>
            <p:nvPr/>
          </p:nvSpPr>
          <p:spPr bwMode="auto">
            <a:xfrm>
              <a:off x="5799831" y="1894106"/>
              <a:ext cx="0" cy="21808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06" name="Line 11"/>
            <p:cNvSpPr>
              <a:spLocks noChangeAspect="1" noChangeShapeType="1"/>
            </p:cNvSpPr>
            <p:nvPr/>
          </p:nvSpPr>
          <p:spPr bwMode="auto">
            <a:xfrm flipH="1">
              <a:off x="5611116" y="3781355"/>
              <a:ext cx="18566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17" name="Rectangle 22"/>
            <p:cNvSpPr>
              <a:spLocks noChangeAspect="1" noChangeArrowheads="1"/>
            </p:cNvSpPr>
            <p:nvPr/>
          </p:nvSpPr>
          <p:spPr bwMode="auto">
            <a:xfrm>
              <a:off x="7179929" y="3787074"/>
              <a:ext cx="524209" cy="406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Symbol" pitchFamily="18" charset="2"/>
                </a:rPr>
                <a:t>D</a:t>
              </a:r>
              <a:r>
                <a:rPr lang="en-US" i="1">
                  <a:latin typeface="Times New Roman" pitchFamily="18" charset="0"/>
                </a:rPr>
                <a:t>p</a:t>
              </a:r>
              <a:r>
                <a:rPr lang="en-US">
                  <a:latin typeface="Times New Roman" pitchFamily="18" charset="0"/>
                </a:rPr>
                <a:t>/</a:t>
              </a:r>
              <a:r>
                <a:rPr lang="en-US" i="1">
                  <a:latin typeface="Times New Roman" pitchFamily="18" charset="0"/>
                </a:rPr>
                <a:t>p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57418" name="Rectangle 23"/>
            <p:cNvSpPr>
              <a:spLocks noChangeAspect="1" noChangeArrowheads="1"/>
            </p:cNvSpPr>
            <p:nvPr/>
          </p:nvSpPr>
          <p:spPr bwMode="auto">
            <a:xfrm>
              <a:off x="5820799" y="1943670"/>
              <a:ext cx="941669" cy="40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Times New Roman" pitchFamily="18" charset="0"/>
                </a:rPr>
                <a:t>Amplitude</a:t>
              </a:r>
            </a:p>
          </p:txBody>
        </p:sp>
        <p:sp>
          <p:nvSpPr>
            <p:cNvPr id="57422" name="Line 27"/>
            <p:cNvSpPr>
              <a:spLocks noChangeAspect="1" noChangeShapeType="1"/>
            </p:cNvSpPr>
            <p:nvPr/>
          </p:nvSpPr>
          <p:spPr bwMode="auto">
            <a:xfrm>
              <a:off x="5820799" y="2837731"/>
              <a:ext cx="146587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3" name="Rectangle 28"/>
            <p:cNvSpPr>
              <a:spLocks noChangeAspect="1" noChangeArrowheads="1"/>
            </p:cNvSpPr>
            <p:nvPr/>
          </p:nvSpPr>
          <p:spPr bwMode="auto">
            <a:xfrm>
              <a:off x="6343102" y="3239963"/>
              <a:ext cx="106748" cy="5413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4" name="Line 29"/>
            <p:cNvSpPr>
              <a:spLocks noChangeAspect="1" noChangeShapeType="1"/>
            </p:cNvSpPr>
            <p:nvPr/>
          </p:nvSpPr>
          <p:spPr bwMode="auto">
            <a:xfrm>
              <a:off x="6400288" y="2837731"/>
              <a:ext cx="0" cy="5394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triangle" w="sm" len="med"/>
              <a:tailEnd type="none" w="sm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5" name="Rectangle 30"/>
            <p:cNvSpPr>
              <a:spLocks noChangeAspect="1" noChangeArrowheads="1"/>
            </p:cNvSpPr>
            <p:nvPr/>
          </p:nvSpPr>
          <p:spPr bwMode="auto">
            <a:xfrm>
              <a:off x="6343102" y="2702382"/>
              <a:ext cx="106748" cy="53948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428" name="Rectangle 33"/>
            <p:cNvSpPr>
              <a:spLocks noChangeAspect="1" noChangeArrowheads="1"/>
            </p:cNvSpPr>
            <p:nvPr/>
          </p:nvSpPr>
          <p:spPr bwMode="auto">
            <a:xfrm>
              <a:off x="6762469" y="2971173"/>
              <a:ext cx="314525" cy="406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2700" tIns="12700" rIns="12700" bIns="12700"/>
            <a:lstStyle/>
            <a:p>
              <a:pPr algn="l"/>
              <a:r>
                <a:rPr lang="en-US">
                  <a:latin typeface="Times New Roman" pitchFamily="18" charset="0"/>
                </a:rPr>
                <a:t>(</a:t>
              </a:r>
              <a:r>
                <a:rPr lang="en-US" i="1">
                  <a:latin typeface="Times New Roman" pitchFamily="18" charset="0"/>
                </a:rPr>
                <a:t>c</a:t>
              </a:r>
              <a:r>
                <a:rPr lang="en-US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57349" name="Text Box 36"/>
            <p:cNvSpPr txBox="1">
              <a:spLocks noChangeArrowheads="1"/>
            </p:cNvSpPr>
            <p:nvPr/>
          </p:nvSpPr>
          <p:spPr bwMode="auto">
            <a:xfrm>
              <a:off x="5638800" y="1351181"/>
              <a:ext cx="132397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>
                  <a:solidFill>
                    <a:schemeClr val="accent1"/>
                  </a:solidFill>
                  <a:latin typeface="Times New Roman" pitchFamily="18" charset="0"/>
                </a:rPr>
                <a:t>RF-KO</a:t>
              </a:r>
            </a:p>
          </p:txBody>
        </p:sp>
        <p:grpSp>
          <p:nvGrpSpPr>
            <p:cNvPr id="5" name="Group 51"/>
            <p:cNvGrpSpPr>
              <a:grpSpLocks noChangeAspect="1"/>
            </p:cNvGrpSpPr>
            <p:nvPr/>
          </p:nvGrpSpPr>
          <p:grpSpPr bwMode="auto">
            <a:xfrm>
              <a:off x="5604700" y="4135656"/>
              <a:ext cx="2186750" cy="2153370"/>
              <a:chOff x="3599" y="2502"/>
              <a:chExt cx="1063" cy="1047"/>
            </a:xfrm>
          </p:grpSpPr>
          <p:sp>
            <p:nvSpPr>
              <p:cNvPr id="57375" name="AutoShape 52"/>
              <p:cNvSpPr>
                <a:spLocks noChangeAspect="1" noChangeArrowheads="1"/>
              </p:cNvSpPr>
              <p:nvPr/>
            </p:nvSpPr>
            <p:spPr bwMode="auto">
              <a:xfrm rot="8863243">
                <a:off x="4023" y="2955"/>
                <a:ext cx="208" cy="216"/>
              </a:xfrm>
              <a:prstGeom prst="triangle">
                <a:avLst>
                  <a:gd name="adj" fmla="val 18260"/>
                </a:avLst>
              </a:prstGeom>
              <a:solidFill>
                <a:schemeClr val="accent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6" name="Line 53"/>
              <p:cNvSpPr>
                <a:spLocks noChangeAspect="1" noChangeShapeType="1"/>
              </p:cNvSpPr>
              <p:nvPr/>
            </p:nvSpPr>
            <p:spPr bwMode="auto">
              <a:xfrm flipV="1">
                <a:off x="4130" y="2508"/>
                <a:ext cx="0" cy="104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7" name="Line 54"/>
              <p:cNvSpPr>
                <a:spLocks noChangeAspect="1" noChangeShapeType="1"/>
              </p:cNvSpPr>
              <p:nvPr/>
            </p:nvSpPr>
            <p:spPr bwMode="auto">
              <a:xfrm>
                <a:off x="3599" y="3028"/>
                <a:ext cx="1063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8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4153" y="2502"/>
                <a:ext cx="95" cy="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US" i="1">
                    <a:latin typeface="Times New Roman" pitchFamily="18" charset="0"/>
                  </a:rPr>
                  <a:t>X’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57379" name="Line 56"/>
              <p:cNvSpPr>
                <a:spLocks noChangeAspect="1" noChangeShapeType="1"/>
              </p:cNvSpPr>
              <p:nvPr/>
            </p:nvSpPr>
            <p:spPr bwMode="auto">
              <a:xfrm>
                <a:off x="4390" y="2537"/>
                <a:ext cx="0" cy="9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none" w="sm" len="med"/>
                <a:tailEnd type="non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0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4397" y="3031"/>
                <a:ext cx="222" cy="1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12700" tIns="12700" rIns="12700" bIns="12700"/>
              <a:lstStyle/>
              <a:p>
                <a:r>
                  <a:rPr lang="en-US" i="1" dirty="0">
                    <a:latin typeface="Times New Roman" pitchFamily="18" charset="0"/>
                  </a:rPr>
                  <a:t>X</a:t>
                </a:r>
                <a:r>
                  <a:rPr lang="en-US" baseline="-25000" dirty="0">
                    <a:latin typeface="Times New Roman" pitchFamily="18" charset="0"/>
                  </a:rPr>
                  <a:t>ES</a:t>
                </a:r>
                <a:endParaRPr lang="en-US" dirty="0">
                  <a:latin typeface="Times New Roman" pitchFamily="18" charset="0"/>
                </a:endParaRPr>
              </a:p>
            </p:txBody>
          </p:sp>
          <p:sp>
            <p:nvSpPr>
              <p:cNvPr id="57381" name="Line 58"/>
              <p:cNvSpPr>
                <a:spLocks noChangeAspect="1" noChangeShapeType="1"/>
              </p:cNvSpPr>
              <p:nvPr/>
            </p:nvSpPr>
            <p:spPr bwMode="auto">
              <a:xfrm flipV="1">
                <a:off x="3957" y="2593"/>
                <a:ext cx="536" cy="45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2" name="Line 5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18" y="2942"/>
                <a:ext cx="643" cy="2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3" name="Line 60"/>
              <p:cNvSpPr>
                <a:spLocks noChangeAspect="1" noChangeShapeType="1"/>
              </p:cNvSpPr>
              <p:nvPr/>
            </p:nvSpPr>
            <p:spPr bwMode="auto">
              <a:xfrm>
                <a:off x="4179" y="2857"/>
                <a:ext cx="157" cy="5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med"/>
                <a:tailEnd type="triangle" w="sm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4" name="Line 61"/>
              <p:cNvSpPr>
                <a:spLocks noChangeAspect="1" noChangeShapeType="1"/>
              </p:cNvSpPr>
              <p:nvPr/>
            </p:nvSpPr>
            <p:spPr bwMode="auto">
              <a:xfrm rot="10800000">
                <a:off x="4079" y="2955"/>
                <a:ext cx="54" cy="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5" name="Line 62"/>
              <p:cNvSpPr>
                <a:spLocks noChangeAspect="1" noChangeShapeType="1"/>
              </p:cNvSpPr>
              <p:nvPr/>
            </p:nvSpPr>
            <p:spPr bwMode="auto">
              <a:xfrm rot="10800000" flipV="1">
                <a:off x="4094" y="3036"/>
                <a:ext cx="27" cy="5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6" name="Line 63"/>
              <p:cNvSpPr>
                <a:spLocks noChangeAspect="1" noChangeShapeType="1"/>
              </p:cNvSpPr>
              <p:nvPr/>
            </p:nvSpPr>
            <p:spPr bwMode="auto">
              <a:xfrm rot="10800000" flipH="1">
                <a:off x="4139" y="2989"/>
                <a:ext cx="72" cy="2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7355" name="Line 84"/>
            <p:cNvSpPr>
              <a:spLocks noChangeShapeType="1"/>
            </p:cNvSpPr>
            <p:nvPr/>
          </p:nvSpPr>
          <p:spPr bwMode="auto">
            <a:xfrm flipV="1">
              <a:off x="6019800" y="2503706"/>
              <a:ext cx="762000" cy="685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/>
            <a:lstStyle/>
            <a:p>
              <a:endParaRPr lang="it-IT"/>
            </a:p>
          </p:txBody>
        </p:sp>
      </p:grpSp>
      <p:sp>
        <p:nvSpPr>
          <p:cNvPr id="206933" name="Rectangle 8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err="1" smtClean="0"/>
              <a:t>Implementation</a:t>
            </a:r>
            <a:r>
              <a:rPr lang="it-IT" dirty="0" smtClean="0"/>
              <a:t> of RFKO in </a:t>
            </a:r>
            <a:r>
              <a:rPr lang="it-IT" dirty="0" err="1" smtClean="0"/>
              <a:t>addition</a:t>
            </a:r>
            <a:r>
              <a:rPr lang="it-IT" dirty="0" smtClean="0"/>
              <a:t> to </a:t>
            </a:r>
            <a:r>
              <a:rPr lang="it-IT" dirty="0" err="1" smtClean="0"/>
              <a:t>betatron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0293" y="2153365"/>
            <a:ext cx="2004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Standard </a:t>
            </a:r>
            <a:r>
              <a:rPr lang="it-IT" sz="2000" dirty="0" err="1" smtClean="0"/>
              <a:t>method</a:t>
            </a:r>
            <a:endParaRPr lang="it-IT" sz="2000" dirty="0" smtClean="0"/>
          </a:p>
          <a:p>
            <a:r>
              <a:rPr lang="it-IT" sz="2000" dirty="0" err="1" smtClean="0"/>
              <a:t>at</a:t>
            </a:r>
            <a:r>
              <a:rPr lang="it-IT" sz="2000" dirty="0" smtClean="0"/>
              <a:t> CNAO</a:t>
            </a:r>
            <a:endParaRPr lang="en-GB" sz="2000" dirty="0"/>
          </a:p>
        </p:txBody>
      </p:sp>
      <p:sp>
        <p:nvSpPr>
          <p:cNvPr id="88" name="TextBox 87"/>
          <p:cNvSpPr txBox="1"/>
          <p:nvPr/>
        </p:nvSpPr>
        <p:spPr>
          <a:xfrm>
            <a:off x="9124224" y="2013891"/>
            <a:ext cx="22810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Being</a:t>
            </a:r>
            <a:r>
              <a:rPr lang="it-IT" sz="2000" dirty="0" smtClean="0"/>
              <a:t> </a:t>
            </a:r>
            <a:r>
              <a:rPr lang="it-IT" sz="2000" dirty="0" err="1" smtClean="0"/>
              <a:t>implemented</a:t>
            </a:r>
            <a:r>
              <a:rPr lang="it-IT" sz="2000" dirty="0" smtClean="0"/>
              <a:t> </a:t>
            </a:r>
          </a:p>
          <a:p>
            <a:r>
              <a:rPr lang="it-IT" sz="2000" dirty="0" smtClean="0"/>
              <a:t>for multi </a:t>
            </a:r>
            <a:r>
              <a:rPr lang="it-IT" sz="2000" dirty="0" err="1" smtClean="0"/>
              <a:t>energy</a:t>
            </a:r>
            <a:r>
              <a:rPr lang="it-IT" sz="2000" dirty="0" smtClean="0"/>
              <a:t> </a:t>
            </a:r>
            <a:endParaRPr lang="it-IT" sz="2000" dirty="0"/>
          </a:p>
          <a:p>
            <a:r>
              <a:rPr lang="it-IT" sz="2000" dirty="0" err="1" smtClean="0"/>
              <a:t>extraction</a:t>
            </a:r>
            <a:r>
              <a:rPr lang="it-IT" sz="2000" dirty="0" smtClean="0"/>
              <a:t> </a:t>
            </a:r>
            <a:r>
              <a:rPr lang="it-IT" sz="2000" dirty="0" err="1" smtClean="0"/>
              <a:t>studies</a:t>
            </a:r>
            <a:endParaRPr lang="it-IT" sz="2000" dirty="0" smtClean="0"/>
          </a:p>
          <a:p>
            <a:endParaRPr lang="it-IT" sz="2000" dirty="0" smtClean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6917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Treatment </a:t>
            </a:r>
            <a:r>
              <a:rPr lang="it-IT" dirty="0" err="1" smtClean="0"/>
              <a:t>execution</a:t>
            </a:r>
            <a:r>
              <a:rPr lang="it-IT" dirty="0" smtClean="0"/>
              <a:t> with Multi Energy </a:t>
            </a:r>
            <a:r>
              <a:rPr lang="it-IT" dirty="0" err="1" smtClean="0"/>
              <a:t>Extraction</a:t>
            </a:r>
            <a:endParaRPr lang="en-GB" dirty="0"/>
          </a:p>
        </p:txBody>
      </p:sp>
      <p:sp>
        <p:nvSpPr>
          <p:cNvPr id="92" name="Line 164"/>
          <p:cNvSpPr>
            <a:spLocks noChangeShapeType="1"/>
          </p:cNvSpPr>
          <p:nvPr/>
        </p:nvSpPr>
        <p:spPr bwMode="auto">
          <a:xfrm flipV="1">
            <a:off x="2402164" y="5667995"/>
            <a:ext cx="911027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it-IT"/>
          </a:p>
        </p:txBody>
      </p:sp>
      <p:grpSp>
        <p:nvGrpSpPr>
          <p:cNvPr id="3" name="Group 2"/>
          <p:cNvGrpSpPr/>
          <p:nvPr/>
        </p:nvGrpSpPr>
        <p:grpSpPr>
          <a:xfrm>
            <a:off x="2563706" y="4106751"/>
            <a:ext cx="7924800" cy="1549855"/>
            <a:chOff x="1664305" y="3896891"/>
            <a:chExt cx="8863995" cy="1549855"/>
          </a:xfrm>
        </p:grpSpPr>
        <p:grpSp>
          <p:nvGrpSpPr>
            <p:cNvPr id="2" name="Group 1"/>
            <p:cNvGrpSpPr/>
            <p:nvPr/>
          </p:nvGrpSpPr>
          <p:grpSpPr>
            <a:xfrm>
              <a:off x="1664305" y="4523237"/>
              <a:ext cx="7924800" cy="923509"/>
              <a:chOff x="1261093" y="2983265"/>
              <a:chExt cx="5943600" cy="923509"/>
            </a:xfrm>
          </p:grpSpPr>
          <p:grpSp>
            <p:nvGrpSpPr>
              <p:cNvPr id="69" name="Group 40"/>
              <p:cNvGrpSpPr>
                <a:grpSpLocks/>
              </p:cNvGrpSpPr>
              <p:nvPr/>
            </p:nvGrpSpPr>
            <p:grpSpPr bwMode="auto">
              <a:xfrm>
                <a:off x="5223493" y="2984436"/>
                <a:ext cx="1981200" cy="922338"/>
                <a:chOff x="432" y="2544"/>
                <a:chExt cx="2256" cy="960"/>
              </a:xfrm>
            </p:grpSpPr>
            <p:grpSp>
              <p:nvGrpSpPr>
                <p:cNvPr id="70" name="Group 41"/>
                <p:cNvGrpSpPr>
                  <a:grpSpLocks/>
                </p:cNvGrpSpPr>
                <p:nvPr/>
              </p:nvGrpSpPr>
              <p:grpSpPr bwMode="auto">
                <a:xfrm>
                  <a:off x="432" y="3456"/>
                  <a:ext cx="192" cy="48"/>
                  <a:chOff x="432" y="3312"/>
                  <a:chExt cx="192" cy="192"/>
                </a:xfrm>
              </p:grpSpPr>
              <p:sp>
                <p:nvSpPr>
                  <p:cNvPr id="81" name="Arc 42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84" name="Arc 43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71" name="Line 44"/>
                <p:cNvSpPr>
                  <a:spLocks noChangeShapeType="1"/>
                </p:cNvSpPr>
                <p:nvPr/>
              </p:nvSpPr>
              <p:spPr bwMode="auto">
                <a:xfrm>
                  <a:off x="624" y="3456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2" name="Line 45"/>
                <p:cNvSpPr>
                  <a:spLocks noChangeShapeType="1"/>
                </p:cNvSpPr>
                <p:nvPr/>
              </p:nvSpPr>
              <p:spPr bwMode="auto">
                <a:xfrm>
                  <a:off x="1440" y="3072"/>
                  <a:ext cx="52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73" name="Group 46"/>
                <p:cNvGrpSpPr>
                  <a:grpSpLocks/>
                </p:cNvGrpSpPr>
                <p:nvPr/>
              </p:nvGrpSpPr>
              <p:grpSpPr bwMode="auto">
                <a:xfrm>
                  <a:off x="720" y="3072"/>
                  <a:ext cx="768" cy="384"/>
                  <a:chOff x="1296" y="3528"/>
                  <a:chExt cx="732" cy="264"/>
                </a:xfrm>
              </p:grpSpPr>
              <p:sp>
                <p:nvSpPr>
                  <p:cNvPr id="77" name="Arc 47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8" name="Arc 48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74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1968" y="2544"/>
                  <a:ext cx="288" cy="528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5" name="Line 50"/>
                <p:cNvSpPr>
                  <a:spLocks noChangeShapeType="1"/>
                </p:cNvSpPr>
                <p:nvPr/>
              </p:nvSpPr>
              <p:spPr bwMode="auto">
                <a:xfrm>
                  <a:off x="2256" y="2544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6" name="Line 51"/>
                <p:cNvSpPr>
                  <a:spLocks noChangeShapeType="1"/>
                </p:cNvSpPr>
                <p:nvPr/>
              </p:nvSpPr>
              <p:spPr bwMode="auto">
                <a:xfrm>
                  <a:off x="2352" y="2544"/>
                  <a:ext cx="336" cy="96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96" name="Group 52"/>
              <p:cNvGrpSpPr>
                <a:grpSpLocks/>
              </p:cNvGrpSpPr>
              <p:nvPr/>
            </p:nvGrpSpPr>
            <p:grpSpPr bwMode="auto">
              <a:xfrm>
                <a:off x="3242293" y="2983265"/>
                <a:ext cx="1981200" cy="922338"/>
                <a:chOff x="2688" y="2544"/>
                <a:chExt cx="2256" cy="960"/>
              </a:xfrm>
            </p:grpSpPr>
            <p:grpSp>
              <p:nvGrpSpPr>
                <p:cNvPr id="97" name="Group 53"/>
                <p:cNvGrpSpPr>
                  <a:grpSpLocks/>
                </p:cNvGrpSpPr>
                <p:nvPr/>
              </p:nvGrpSpPr>
              <p:grpSpPr bwMode="auto">
                <a:xfrm>
                  <a:off x="2688" y="3456"/>
                  <a:ext cx="192" cy="48"/>
                  <a:chOff x="432" y="3312"/>
                  <a:chExt cx="192" cy="192"/>
                </a:xfrm>
              </p:grpSpPr>
              <p:sp>
                <p:nvSpPr>
                  <p:cNvPr id="106" name="Arc 54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7" name="Arc 55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98" name="Line 56"/>
                <p:cNvSpPr>
                  <a:spLocks noChangeShapeType="1"/>
                </p:cNvSpPr>
                <p:nvPr/>
              </p:nvSpPr>
              <p:spPr bwMode="auto">
                <a:xfrm>
                  <a:off x="2880" y="3456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99" name="Line 57"/>
                <p:cNvSpPr>
                  <a:spLocks noChangeShapeType="1"/>
                </p:cNvSpPr>
                <p:nvPr/>
              </p:nvSpPr>
              <p:spPr bwMode="auto">
                <a:xfrm>
                  <a:off x="3696" y="3192"/>
                  <a:ext cx="52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100" name="Group 58"/>
                <p:cNvGrpSpPr>
                  <a:grpSpLocks/>
                </p:cNvGrpSpPr>
                <p:nvPr/>
              </p:nvGrpSpPr>
              <p:grpSpPr bwMode="auto">
                <a:xfrm>
                  <a:off x="2976" y="3192"/>
                  <a:ext cx="732" cy="264"/>
                  <a:chOff x="1296" y="3528"/>
                  <a:chExt cx="732" cy="264"/>
                </a:xfrm>
              </p:grpSpPr>
              <p:sp>
                <p:nvSpPr>
                  <p:cNvPr id="104" name="Arc 59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05" name="Arc 60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01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224" y="2544"/>
                  <a:ext cx="288" cy="648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02" name="Line 62"/>
                <p:cNvSpPr>
                  <a:spLocks noChangeShapeType="1"/>
                </p:cNvSpPr>
                <p:nvPr/>
              </p:nvSpPr>
              <p:spPr bwMode="auto">
                <a:xfrm>
                  <a:off x="4512" y="2544"/>
                  <a:ext cx="96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03" name="Line 63"/>
                <p:cNvSpPr>
                  <a:spLocks noChangeShapeType="1"/>
                </p:cNvSpPr>
                <p:nvPr/>
              </p:nvSpPr>
              <p:spPr bwMode="auto">
                <a:xfrm>
                  <a:off x="4608" y="2544"/>
                  <a:ext cx="336" cy="96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08" name="Group 76"/>
              <p:cNvGrpSpPr>
                <a:grpSpLocks/>
              </p:cNvGrpSpPr>
              <p:nvPr/>
            </p:nvGrpSpPr>
            <p:grpSpPr bwMode="auto">
              <a:xfrm>
                <a:off x="1261093" y="2983265"/>
                <a:ext cx="1981200" cy="922338"/>
                <a:chOff x="1728" y="2640"/>
                <a:chExt cx="1248" cy="581"/>
              </a:xfrm>
            </p:grpSpPr>
            <p:grpSp>
              <p:nvGrpSpPr>
                <p:cNvPr id="109" name="Group 65"/>
                <p:cNvGrpSpPr>
                  <a:grpSpLocks/>
                </p:cNvGrpSpPr>
                <p:nvPr/>
              </p:nvGrpSpPr>
              <p:grpSpPr bwMode="auto">
                <a:xfrm>
                  <a:off x="1728" y="3192"/>
                  <a:ext cx="106" cy="29"/>
                  <a:chOff x="432" y="3312"/>
                  <a:chExt cx="192" cy="192"/>
                </a:xfrm>
              </p:grpSpPr>
              <p:sp>
                <p:nvSpPr>
                  <p:cNvPr id="118" name="Arc 66"/>
                  <p:cNvSpPr>
                    <a:spLocks/>
                  </p:cNvSpPr>
                  <p:nvPr/>
                </p:nvSpPr>
                <p:spPr bwMode="auto">
                  <a:xfrm flipV="1">
                    <a:off x="432" y="3408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9" name="Arc 67"/>
                  <p:cNvSpPr>
                    <a:spLocks/>
                  </p:cNvSpPr>
                  <p:nvPr/>
                </p:nvSpPr>
                <p:spPr bwMode="auto">
                  <a:xfrm flipH="1">
                    <a:off x="528" y="3312"/>
                    <a:ext cx="96" cy="9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0" name="Line 68"/>
                <p:cNvSpPr>
                  <a:spLocks noChangeShapeType="1"/>
                </p:cNvSpPr>
                <p:nvPr/>
              </p:nvSpPr>
              <p:spPr bwMode="auto">
                <a:xfrm>
                  <a:off x="1834" y="3192"/>
                  <a:ext cx="53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1" name="Line 69"/>
                <p:cNvSpPr>
                  <a:spLocks noChangeShapeType="1"/>
                </p:cNvSpPr>
                <p:nvPr/>
              </p:nvSpPr>
              <p:spPr bwMode="auto">
                <a:xfrm>
                  <a:off x="2286" y="3072"/>
                  <a:ext cx="258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grpSp>
              <p:nvGrpSpPr>
                <p:cNvPr id="112" name="Group 70"/>
                <p:cNvGrpSpPr>
                  <a:grpSpLocks/>
                </p:cNvGrpSpPr>
                <p:nvPr/>
              </p:nvGrpSpPr>
              <p:grpSpPr bwMode="auto">
                <a:xfrm>
                  <a:off x="1887" y="3072"/>
                  <a:ext cx="417" cy="120"/>
                  <a:chOff x="1296" y="3528"/>
                  <a:chExt cx="732" cy="264"/>
                </a:xfrm>
              </p:grpSpPr>
              <p:sp>
                <p:nvSpPr>
                  <p:cNvPr id="116" name="Arc 71"/>
                  <p:cNvSpPr>
                    <a:spLocks/>
                  </p:cNvSpPr>
                  <p:nvPr/>
                </p:nvSpPr>
                <p:spPr bwMode="auto">
                  <a:xfrm flipV="1">
                    <a:off x="1296" y="3600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7" name="Arc 72"/>
                  <p:cNvSpPr>
                    <a:spLocks/>
                  </p:cNvSpPr>
                  <p:nvPr/>
                </p:nvSpPr>
                <p:spPr bwMode="auto">
                  <a:xfrm rot="10800000" flipV="1">
                    <a:off x="1666" y="3528"/>
                    <a:ext cx="362" cy="192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0352"/>
                      <a:gd name="T1" fmla="*/ 0 h 21600"/>
                      <a:gd name="T2" fmla="*/ 20352 w 20352"/>
                      <a:gd name="T3" fmla="*/ 14363 h 21600"/>
                      <a:gd name="T4" fmla="*/ 0 w 20352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352" h="21600" fill="none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</a:path>
                      <a:path w="20352" h="21600" stroke="0" extrusionOk="0">
                        <a:moveTo>
                          <a:pt x="-1" y="0"/>
                        </a:moveTo>
                        <a:cubicBezTo>
                          <a:pt x="9139" y="0"/>
                          <a:pt x="17289" y="5751"/>
                          <a:pt x="20351" y="14363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accent1">
                        <a:lumMod val="75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13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2544" y="2640"/>
                  <a:ext cx="193" cy="432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4" name="Line 74"/>
                <p:cNvSpPr>
                  <a:spLocks noChangeShapeType="1"/>
                </p:cNvSpPr>
                <p:nvPr/>
              </p:nvSpPr>
              <p:spPr bwMode="auto">
                <a:xfrm>
                  <a:off x="2737" y="2640"/>
                  <a:ext cx="53" cy="0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5" name="Line 75"/>
                <p:cNvSpPr>
                  <a:spLocks noChangeShapeType="1"/>
                </p:cNvSpPr>
                <p:nvPr/>
              </p:nvSpPr>
              <p:spPr bwMode="auto">
                <a:xfrm>
                  <a:off x="2790" y="2640"/>
                  <a:ext cx="186" cy="581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</p:grpSp>
        <p:sp>
          <p:nvSpPr>
            <p:cNvPr id="66598" name="Line 38"/>
            <p:cNvSpPr>
              <a:spLocks noChangeShapeType="1"/>
            </p:cNvSpPr>
            <p:nvPr/>
          </p:nvSpPr>
          <p:spPr bwMode="auto">
            <a:xfrm flipH="1">
              <a:off x="1790700" y="5146221"/>
              <a:ext cx="8737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66725" name="Text Box 165"/>
            <p:cNvSpPr txBox="1">
              <a:spLocks noChangeArrowheads="1"/>
            </p:cNvSpPr>
            <p:nvPr/>
          </p:nvSpPr>
          <p:spPr bwMode="auto">
            <a:xfrm>
              <a:off x="7695390" y="4348471"/>
              <a:ext cx="6114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 err="1"/>
                <a:t>Sync</a:t>
              </a:r>
              <a:endParaRPr lang="en-GB" dirty="0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5448300" y="4688196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 Box 148"/>
            <p:cNvSpPr txBox="1">
              <a:spLocks noChangeArrowheads="1"/>
            </p:cNvSpPr>
            <p:nvPr/>
          </p:nvSpPr>
          <p:spPr bwMode="auto">
            <a:xfrm>
              <a:off x="5454743" y="4307196"/>
              <a:ext cx="4443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dirty="0" smtClean="0"/>
                <a:t>1 </a:t>
              </a:r>
              <a:r>
                <a:rPr lang="it-IT" dirty="0"/>
                <a:t>s</a:t>
              </a:r>
              <a:endParaRPr lang="en-GB" dirty="0"/>
            </a:p>
          </p:txBody>
        </p:sp>
        <p:cxnSp>
          <p:nvCxnSpPr>
            <p:cNvPr id="82" name="Straight Connector 81"/>
            <p:cNvCxnSpPr/>
            <p:nvPr/>
          </p:nvCxnSpPr>
          <p:spPr>
            <a:xfrm rot="5400000">
              <a:off x="5397500" y="4916796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5905500" y="4916796"/>
              <a:ext cx="304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1689100" y="3896891"/>
              <a:ext cx="7924800" cy="1549368"/>
              <a:chOff x="1266825" y="1126395"/>
              <a:chExt cx="5943600" cy="1549368"/>
            </a:xfrm>
          </p:grpSpPr>
          <p:sp>
            <p:nvSpPr>
              <p:cNvPr id="66605" name="Line 45"/>
              <p:cNvSpPr>
                <a:spLocks noChangeShapeType="1"/>
              </p:cNvSpPr>
              <p:nvPr/>
            </p:nvSpPr>
            <p:spPr bwMode="auto">
              <a:xfrm>
                <a:off x="6114442" y="2260711"/>
                <a:ext cx="46368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5" name="Group 46"/>
              <p:cNvGrpSpPr>
                <a:grpSpLocks/>
              </p:cNvGrpSpPr>
              <p:nvPr/>
            </p:nvGrpSpPr>
            <p:grpSpPr bwMode="auto">
              <a:xfrm>
                <a:off x="5482144" y="2260711"/>
                <a:ext cx="674451" cy="115293"/>
                <a:chOff x="1296" y="3528"/>
                <a:chExt cx="732" cy="264"/>
              </a:xfrm>
            </p:grpSpPr>
            <p:sp>
              <p:nvSpPr>
                <p:cNvPr id="66607" name="Arc 47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08" name="Arc 48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6609" name="Line 49"/>
              <p:cNvSpPr>
                <a:spLocks noChangeShapeType="1"/>
              </p:cNvSpPr>
              <p:nvPr/>
            </p:nvSpPr>
            <p:spPr bwMode="auto">
              <a:xfrm flipV="1">
                <a:off x="6578127" y="1753425"/>
                <a:ext cx="252919" cy="50728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10" name="Line 50"/>
              <p:cNvSpPr>
                <a:spLocks noChangeShapeType="1"/>
              </p:cNvSpPr>
              <p:nvPr/>
            </p:nvSpPr>
            <p:spPr bwMode="auto">
              <a:xfrm>
                <a:off x="6831046" y="1753425"/>
                <a:ext cx="8430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11" name="Line 51"/>
              <p:cNvSpPr>
                <a:spLocks noChangeShapeType="1"/>
              </p:cNvSpPr>
              <p:nvPr/>
            </p:nvSpPr>
            <p:spPr bwMode="auto">
              <a:xfrm>
                <a:off x="6915353" y="1753425"/>
                <a:ext cx="295072" cy="9223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17" name="Line 57"/>
              <p:cNvSpPr>
                <a:spLocks noChangeShapeType="1"/>
              </p:cNvSpPr>
              <p:nvPr/>
            </p:nvSpPr>
            <p:spPr bwMode="auto">
              <a:xfrm>
                <a:off x="4133242" y="2376003"/>
                <a:ext cx="46368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8" name="Group 58"/>
              <p:cNvGrpSpPr>
                <a:grpSpLocks/>
              </p:cNvGrpSpPr>
              <p:nvPr/>
            </p:nvGrpSpPr>
            <p:grpSpPr bwMode="auto">
              <a:xfrm>
                <a:off x="3500944" y="2376004"/>
                <a:ext cx="642836" cy="63222"/>
                <a:chOff x="1296" y="3528"/>
                <a:chExt cx="732" cy="264"/>
              </a:xfrm>
            </p:grpSpPr>
            <p:sp>
              <p:nvSpPr>
                <p:cNvPr id="66619" name="Arc 59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20" name="Arc 60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0" name="Group 65"/>
              <p:cNvGrpSpPr>
                <a:grpSpLocks/>
              </p:cNvGrpSpPr>
              <p:nvPr/>
            </p:nvGrpSpPr>
            <p:grpSpPr bwMode="auto">
              <a:xfrm>
                <a:off x="1266825" y="2629725"/>
                <a:ext cx="168275" cy="46038"/>
                <a:chOff x="432" y="3312"/>
                <a:chExt cx="192" cy="192"/>
              </a:xfrm>
            </p:grpSpPr>
            <p:sp>
              <p:nvSpPr>
                <p:cNvPr id="66626" name="Arc 66"/>
                <p:cNvSpPr>
                  <a:spLocks/>
                </p:cNvSpPr>
                <p:nvPr/>
              </p:nvSpPr>
              <p:spPr bwMode="auto">
                <a:xfrm flipV="1">
                  <a:off x="432" y="3408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27" name="Arc 67"/>
                <p:cNvSpPr>
                  <a:spLocks/>
                </p:cNvSpPr>
                <p:nvPr/>
              </p:nvSpPr>
              <p:spPr bwMode="auto">
                <a:xfrm flipH="1">
                  <a:off x="528" y="3312"/>
                  <a:ext cx="96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66628" name="Line 68"/>
              <p:cNvSpPr>
                <a:spLocks noChangeShapeType="1"/>
              </p:cNvSpPr>
              <p:nvPr/>
            </p:nvSpPr>
            <p:spPr bwMode="auto">
              <a:xfrm>
                <a:off x="1435100" y="2629725"/>
                <a:ext cx="84138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66629" name="Line 69"/>
              <p:cNvSpPr>
                <a:spLocks noChangeShapeType="1"/>
              </p:cNvSpPr>
              <p:nvPr/>
            </p:nvSpPr>
            <p:spPr bwMode="auto">
              <a:xfrm>
                <a:off x="2152650" y="2439225"/>
                <a:ext cx="40957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  <p:grpSp>
            <p:nvGrpSpPr>
              <p:cNvPr id="11" name="Group 70"/>
              <p:cNvGrpSpPr>
                <a:grpSpLocks/>
              </p:cNvGrpSpPr>
              <p:nvPr/>
            </p:nvGrpSpPr>
            <p:grpSpPr bwMode="auto">
              <a:xfrm>
                <a:off x="1519238" y="2439225"/>
                <a:ext cx="661988" cy="190500"/>
                <a:chOff x="1296" y="3528"/>
                <a:chExt cx="732" cy="264"/>
              </a:xfrm>
            </p:grpSpPr>
            <p:sp>
              <p:nvSpPr>
                <p:cNvPr id="66631" name="Arc 71"/>
                <p:cNvSpPr>
                  <a:spLocks/>
                </p:cNvSpPr>
                <p:nvPr/>
              </p:nvSpPr>
              <p:spPr bwMode="auto">
                <a:xfrm flipV="1">
                  <a:off x="1296" y="3600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66632" name="Arc 72"/>
                <p:cNvSpPr>
                  <a:spLocks/>
                </p:cNvSpPr>
                <p:nvPr/>
              </p:nvSpPr>
              <p:spPr bwMode="auto">
                <a:xfrm rot="10800000" flipV="1">
                  <a:off x="1666" y="3528"/>
                  <a:ext cx="362" cy="1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52"/>
                    <a:gd name="T1" fmla="*/ 0 h 21600"/>
                    <a:gd name="T2" fmla="*/ 20352 w 20352"/>
                    <a:gd name="T3" fmla="*/ 14363 h 21600"/>
                    <a:gd name="T4" fmla="*/ 0 w 2035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52" h="21600" fill="none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</a:path>
                    <a:path w="20352" h="21600" stroke="0" extrusionOk="0">
                      <a:moveTo>
                        <a:pt x="-1" y="0"/>
                      </a:moveTo>
                      <a:cubicBezTo>
                        <a:pt x="9139" y="0"/>
                        <a:pt x="17289" y="5751"/>
                        <a:pt x="20351" y="1436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2562225" y="1856636"/>
                <a:ext cx="93871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3" name="Text Box 148"/>
              <p:cNvSpPr txBox="1">
                <a:spLocks noChangeArrowheads="1"/>
              </p:cNvSpPr>
              <p:nvPr/>
            </p:nvSpPr>
            <p:spPr bwMode="auto">
              <a:xfrm>
                <a:off x="2557739" y="1126395"/>
                <a:ext cx="55231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dirty="0" err="1" smtClean="0"/>
                  <a:t>Saved</a:t>
                </a:r>
                <a:endParaRPr lang="it-IT" dirty="0" smtClean="0"/>
              </a:p>
              <a:p>
                <a:r>
                  <a:rPr lang="it-IT" dirty="0" smtClean="0"/>
                  <a:t>time</a:t>
                </a:r>
                <a:endParaRPr lang="en-GB" dirty="0"/>
              </a:p>
            </p:txBody>
          </p:sp>
          <p:cxnSp>
            <p:nvCxnSpPr>
              <p:cNvPr id="94" name="Straight Arrow Connector 93"/>
              <p:cNvCxnSpPr/>
              <p:nvPr/>
            </p:nvCxnSpPr>
            <p:spPr bwMode="auto">
              <a:xfrm>
                <a:off x="4620829" y="1860521"/>
                <a:ext cx="93871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5" name="Text Box 148"/>
              <p:cNvSpPr txBox="1">
                <a:spLocks noChangeArrowheads="1"/>
              </p:cNvSpPr>
              <p:nvPr/>
            </p:nvSpPr>
            <p:spPr bwMode="auto">
              <a:xfrm>
                <a:off x="4616343" y="1130280"/>
                <a:ext cx="552315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dirty="0" err="1" smtClean="0"/>
                  <a:t>Saved</a:t>
                </a:r>
                <a:endParaRPr lang="it-IT" dirty="0" smtClean="0"/>
              </a:p>
              <a:p>
                <a:r>
                  <a:rPr lang="it-IT" dirty="0" smtClean="0"/>
                  <a:t>time</a:t>
                </a:r>
                <a:endParaRPr lang="en-GB" dirty="0"/>
              </a:p>
            </p:txBody>
          </p:sp>
        </p:grpSp>
      </p:grpSp>
      <p:pic>
        <p:nvPicPr>
          <p:cNvPr id="1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56189" r="3249" b="2285"/>
          <a:stretch/>
        </p:blipFill>
        <p:spPr bwMode="auto">
          <a:xfrm>
            <a:off x="3142866" y="1305345"/>
            <a:ext cx="7474783" cy="252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8312132" y="3798053"/>
            <a:ext cx="296946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(</a:t>
            </a:r>
            <a:r>
              <a:rPr lang="en-GB" sz="1600" dirty="0" smtClean="0"/>
              <a:t>Courtesy K. Noda – CAS Medical)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293495"/>
            <a:ext cx="2026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Use remaining beam after slice completion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4814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source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C8215F68-AAC2-4C58-B160-B232F3796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30" y="1971675"/>
            <a:ext cx="7210425" cy="4210050"/>
          </a:xfrm>
          <a:prstGeom prst="rect">
            <a:avLst/>
          </a:prstGeom>
        </p:spPr>
      </p:pic>
      <p:pic>
        <p:nvPicPr>
          <p:cNvPr id="6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595" y="1971675"/>
            <a:ext cx="5009405" cy="463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1866" y="1504434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Aisha</a:t>
            </a:r>
            <a:r>
              <a:rPr lang="it-IT" sz="2000" dirty="0" smtClean="0"/>
              <a:t> 1 in INFN LNS</a:t>
            </a:r>
            <a:endParaRPr lang="it-IT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366000" y="6422509"/>
            <a:ext cx="216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Courtesy</a:t>
            </a:r>
            <a:r>
              <a:rPr lang="it-IT" dirty="0" smtClean="0"/>
              <a:t> of L. Celona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1901602" y="1504434"/>
            <a:ext cx="3351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Aisha</a:t>
            </a:r>
            <a:r>
              <a:rPr lang="it-IT" sz="2000" dirty="0" smtClean="0"/>
              <a:t> 2 </a:t>
            </a:r>
            <a:r>
              <a:rPr lang="it-IT" sz="2000" dirty="0" err="1" smtClean="0"/>
              <a:t>at</a:t>
            </a:r>
            <a:r>
              <a:rPr lang="it-IT" sz="2000" dirty="0" smtClean="0"/>
              <a:t> CNAO – He, Li, O, Fe</a:t>
            </a:r>
            <a:endParaRPr lang="it-IT" sz="2000" dirty="0"/>
          </a:p>
        </p:txBody>
      </p:sp>
      <p:pic>
        <p:nvPicPr>
          <p:cNvPr id="10" name="Immagine 5">
            <a:extLst>
              <a:ext uri="{FF2B5EF4-FFF2-40B4-BE49-F238E27FC236}">
                <a16:creationId xmlns:a16="http://schemas.microsoft.com/office/drawing/2014/main" xmlns="" xmlns:lc="http://schemas.openxmlformats.org/drawingml/2006/lockedCanvas" id="{4C25C979-9C16-4354-80DD-0ACEC74552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24" t="2611" r="9541" b="75001"/>
          <a:stretch/>
        </p:blipFill>
        <p:spPr>
          <a:xfrm>
            <a:off x="5532387" y="22834"/>
            <a:ext cx="6659613" cy="10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source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68400"/>
            <a:ext cx="9092165" cy="511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4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CNAO experimental room and facility</a:t>
            </a:r>
            <a:endParaRPr lang="it-IT" dirty="0"/>
          </a:p>
        </p:txBody>
      </p:sp>
      <p:grpSp>
        <p:nvGrpSpPr>
          <p:cNvPr id="4" name="Gruppo 7"/>
          <p:cNvGrpSpPr>
            <a:grpSpLocks/>
          </p:cNvGrpSpPr>
          <p:nvPr/>
        </p:nvGrpSpPr>
        <p:grpSpPr bwMode="auto">
          <a:xfrm>
            <a:off x="609600" y="3740951"/>
            <a:ext cx="3730756" cy="2591045"/>
            <a:chOff x="899592" y="3501008"/>
            <a:chExt cx="4536504" cy="3168352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43608" y="3645619"/>
              <a:ext cx="4244340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tangolo 6"/>
            <p:cNvSpPr/>
            <p:nvPr/>
          </p:nvSpPr>
          <p:spPr>
            <a:xfrm>
              <a:off x="899592" y="3501008"/>
              <a:ext cx="4536504" cy="3168352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340356" y="4221108"/>
            <a:ext cx="35132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Multiple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Accessible during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Experiments can be installed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     for many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DDS customization possible</a:t>
            </a:r>
            <a:endParaRPr lang="it-IT" sz="2000" dirty="0"/>
          </a:p>
        </p:txBody>
      </p:sp>
      <p:grpSp>
        <p:nvGrpSpPr>
          <p:cNvPr id="10" name="Gruppo 16"/>
          <p:cNvGrpSpPr/>
          <p:nvPr/>
        </p:nvGrpSpPr>
        <p:grpSpPr>
          <a:xfrm>
            <a:off x="7211535" y="897854"/>
            <a:ext cx="4501494" cy="2876509"/>
            <a:chOff x="28052371" y="8857134"/>
            <a:chExt cx="5281281" cy="4032448"/>
          </a:xfrm>
        </p:grpSpPr>
        <p:pic>
          <p:nvPicPr>
            <p:cNvPr id="11" name="Immagine 6" descr="P1000216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3" t="8490" r="3117" b="-1573"/>
            <a:stretch/>
          </p:blipFill>
          <p:spPr bwMode="auto">
            <a:xfrm>
              <a:off x="30709820" y="8857134"/>
              <a:ext cx="2617281" cy="1950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371" y="8857134"/>
              <a:ext cx="2591461" cy="1907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" r="-2206" b="3074"/>
            <a:stretch/>
          </p:blipFill>
          <p:spPr bwMode="auto">
            <a:xfrm>
              <a:off x="28052371" y="10910010"/>
              <a:ext cx="2664000" cy="1979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6371" y="10910010"/>
              <a:ext cx="2617281" cy="1979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212035" y="3961619"/>
            <a:ext cx="378699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GB" sz="2000" b="1" dirty="0" smtClean="0"/>
              <a:t>Biological </a:t>
            </a:r>
            <a:r>
              <a:rPr lang="en-GB" sz="2000" b="1" dirty="0"/>
              <a:t>laboratory </a:t>
            </a:r>
            <a:r>
              <a:rPr lang="en-GB" sz="2000" dirty="0"/>
              <a:t>with all the </a:t>
            </a:r>
            <a:endParaRPr lang="en-GB" sz="2000" dirty="0" smtClean="0"/>
          </a:p>
          <a:p>
            <a:pPr algn="just"/>
            <a:r>
              <a:rPr lang="en-GB" sz="2000" dirty="0" smtClean="0"/>
              <a:t>necessary </a:t>
            </a:r>
            <a:r>
              <a:rPr lang="en-GB" sz="2000" dirty="0"/>
              <a:t>equipment to prepare </a:t>
            </a:r>
            <a:endParaRPr lang="en-GB" sz="2000" dirty="0" smtClean="0"/>
          </a:p>
          <a:p>
            <a:pPr algn="just"/>
            <a:r>
              <a:rPr lang="en-GB" sz="2000" dirty="0" smtClean="0"/>
              <a:t>and </a:t>
            </a:r>
            <a:r>
              <a:rPr lang="en-GB" sz="2000" dirty="0"/>
              <a:t>process cell samples  is </a:t>
            </a:r>
            <a:endParaRPr lang="en-GB" sz="2000" dirty="0" smtClean="0"/>
          </a:p>
          <a:p>
            <a:pPr algn="just"/>
            <a:r>
              <a:rPr lang="en-GB" sz="2000" dirty="0" smtClean="0"/>
              <a:t>available on site.</a:t>
            </a:r>
          </a:p>
          <a:p>
            <a:pPr algn="just"/>
            <a:r>
              <a:rPr lang="en-GB" sz="2000" dirty="0" smtClean="0"/>
              <a:t>Small animal irradiation is possible</a:t>
            </a:r>
          </a:p>
          <a:p>
            <a:pPr algn="just"/>
            <a:r>
              <a:rPr lang="en-GB" sz="2000" dirty="0" smtClean="0"/>
              <a:t>taking </a:t>
            </a:r>
            <a:r>
              <a:rPr lang="en-GB" sz="2000" dirty="0"/>
              <a:t>advantage of the nearby </a:t>
            </a:r>
            <a:endParaRPr lang="en-GB" sz="2000" dirty="0" smtClean="0"/>
          </a:p>
          <a:p>
            <a:pPr algn="just"/>
            <a:r>
              <a:rPr lang="en-GB" sz="2000" b="1" dirty="0" smtClean="0"/>
              <a:t>animal </a:t>
            </a:r>
            <a:r>
              <a:rPr lang="en-GB" sz="2000" b="1" dirty="0"/>
              <a:t>house </a:t>
            </a:r>
            <a:r>
              <a:rPr lang="en-GB" sz="2000" dirty="0"/>
              <a:t>facility of the </a:t>
            </a:r>
            <a:endParaRPr lang="en-GB" sz="2000" dirty="0" smtClean="0"/>
          </a:p>
          <a:p>
            <a:pPr algn="just"/>
            <a:r>
              <a:rPr lang="en-GB" sz="2000" dirty="0" smtClean="0"/>
              <a:t>University </a:t>
            </a:r>
            <a:r>
              <a:rPr lang="en-GB" sz="2000" dirty="0"/>
              <a:t>of </a:t>
            </a:r>
            <a:r>
              <a:rPr lang="en-GB" sz="2000" dirty="0" smtClean="0"/>
              <a:t>Pavia</a:t>
            </a: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820323"/>
            <a:ext cx="54959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8" y="897854"/>
            <a:ext cx="6917538" cy="518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05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84"/>
    </mc:Choice>
    <mc:Fallback xmlns="">
      <p:transition spd="slow" advTm="7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4249</TotalTime>
  <Words>675</Words>
  <Application>Microsoft Office PowerPoint</Application>
  <PresentationFormat>Widescreen</PresentationFormat>
  <Paragraphs>169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ＭＳ Ｐゴシック</vt:lpstr>
      <vt:lpstr>Arial</vt:lpstr>
      <vt:lpstr>Calibri</vt:lpstr>
      <vt:lpstr>Cambria Math</vt:lpstr>
      <vt:lpstr>CMR8</vt:lpstr>
      <vt:lpstr>Lucida Sans</vt:lpstr>
      <vt:lpstr>Symbol</vt:lpstr>
      <vt:lpstr>Times New Roman</vt:lpstr>
      <vt:lpstr>Trebuchet MS</vt:lpstr>
      <vt:lpstr>Wingdings</vt:lpstr>
      <vt:lpstr>Custom Design</vt:lpstr>
      <vt:lpstr>CNAO Overview</vt:lpstr>
      <vt:lpstr>CNAO National Center for Oncological Hadrontherapy</vt:lpstr>
      <vt:lpstr>One of the six therapy centers with p and C beams</vt:lpstr>
      <vt:lpstr>CNAO accelerator system</vt:lpstr>
      <vt:lpstr>Implementation of RFKO in addition to betatron</vt:lpstr>
      <vt:lpstr>Treatment execution with Multi Energy Extraction</vt:lpstr>
      <vt:lpstr>New source</vt:lpstr>
      <vt:lpstr>New source</vt:lpstr>
      <vt:lpstr>CNAO experimental room and facility</vt:lpstr>
      <vt:lpstr>Available beams</vt:lpstr>
      <vt:lpstr>Low intensity Monitor for XPR</vt:lpstr>
      <vt:lpstr>New DDS</vt:lpstr>
      <vt:lpstr>Typical research activities</vt:lpstr>
      <vt:lpstr>CNAO Expansion phase 1-2</vt:lpstr>
      <vt:lpstr>Single room facility with gantry for protons</vt:lpstr>
      <vt:lpstr>BNCT</vt:lpstr>
      <vt:lpstr>Accelerator based BNCT</vt:lpstr>
      <vt:lpstr>SC Gantry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Pullia Marco</cp:lastModifiedBy>
  <cp:revision>138</cp:revision>
  <dcterms:created xsi:type="dcterms:W3CDTF">2019-12-09T11:54:53Z</dcterms:created>
  <dcterms:modified xsi:type="dcterms:W3CDTF">2024-02-11T16:27:23Z</dcterms:modified>
</cp:coreProperties>
</file>