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0" r:id="rId2"/>
  </p:sldMasterIdLst>
  <p:notesMasterIdLst>
    <p:notesMasterId r:id="rId21"/>
  </p:notesMasterIdLst>
  <p:handoutMasterIdLst>
    <p:handoutMasterId r:id="rId22"/>
  </p:handoutMasterIdLst>
  <p:sldIdLst>
    <p:sldId id="287" r:id="rId3"/>
    <p:sldId id="301" r:id="rId4"/>
    <p:sldId id="314" r:id="rId5"/>
    <p:sldId id="302" r:id="rId6"/>
    <p:sldId id="304" r:id="rId7"/>
    <p:sldId id="306" r:id="rId8"/>
    <p:sldId id="307" r:id="rId9"/>
    <p:sldId id="333" r:id="rId10"/>
    <p:sldId id="600" r:id="rId11"/>
    <p:sldId id="599" r:id="rId12"/>
    <p:sldId id="601" r:id="rId13"/>
    <p:sldId id="316" r:id="rId14"/>
    <p:sldId id="317" r:id="rId15"/>
    <p:sldId id="293" r:id="rId16"/>
    <p:sldId id="311" r:id="rId17"/>
    <p:sldId id="312" r:id="rId18"/>
    <p:sldId id="602" r:id="rId19"/>
    <p:sldId id="29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94A8BB"/>
    <a:srgbClr val="143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91"/>
  </p:normalViewPr>
  <p:slideViewPr>
    <p:cSldViewPr snapToGrid="0" snapToObjects="1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F726DF0-548C-8645-BDE9-D4ABE2CF2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E5927A-8E33-844C-9D1B-458A00D816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FD296-3D47-F642-BBB0-28897FE3E135}" type="datetimeFigureOut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09.02.2024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B7483B-0A22-E94F-AA4C-D6036B525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280ED2-84DE-0543-8B03-DE7FCEC92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3A38E-3C75-B842-A89E-F4131720A92D}" type="slidenum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3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E25616-705A-0747-A2A2-72FD79CBAFE5}" type="datetimeFigureOut">
              <a:rPr lang="de-AT" smtClean="0"/>
              <a:pPr/>
              <a:t>09.02.2024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 dirty="0"/>
              <a:t>Mastertextformat bearbeiten
Zweite Ebene
Dritte Ebene
Vierte Ebene
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129B8A9-70CF-F840-AE57-77557091BF0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039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2E12D-9780-CC49-9266-9DD8E1091171}" type="slidenum">
              <a:rPr lang="de-AT" smtClean="0"/>
              <a:pPr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962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a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21754B5-9DFE-654F-9FF6-AFE4C3CDD78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63249004"/>
              </p:ext>
            </p:extLst>
          </p:nvPr>
        </p:nvGraphicFramePr>
        <p:xfrm>
          <a:off x="323529" y="1528341"/>
          <a:ext cx="8974966" cy="626160"/>
        </p:xfrm>
        <a:graphic>
          <a:graphicData uri="http://schemas.openxmlformats.org/drawingml/2006/table">
            <a:tbl>
              <a:tblPr bandRow="1"/>
              <a:tblGrid>
                <a:gridCol w="290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9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3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Dokumentennummer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Number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DokKlasse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Inhaltskennz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Content Code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Version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 / Date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DokEigner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DocOwner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800" dirty="0">
                          <a:solidFill>
                            <a:srgbClr val="00336E"/>
                          </a:solidFill>
                          <a:effectLst/>
                        </a:rPr>
                        <a:t> ab / effective from</a:t>
                      </a: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bis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/effective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until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70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Wartungsinterv</a:t>
                      </a:r>
                      <a:r>
                        <a:rPr lang="de-AT" sz="70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de-AT" sz="700" baseline="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MaintInterv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067AF7C-AFD4-114E-A387-61EDB83DDD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82015653"/>
              </p:ext>
            </p:extLst>
          </p:nvPr>
        </p:nvGraphicFramePr>
        <p:xfrm>
          <a:off x="323529" y="5331929"/>
          <a:ext cx="11238636" cy="553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3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54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936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0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Empfehlung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des DokEigners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bezügl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/ recommendation by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DocOwner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regarding training </a:t>
                      </a:r>
                      <a:endParaRPr lang="en-GB" sz="800" b="1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Schulungsrelevant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/yes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--&gt;                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Selbstschulung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durch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Kommentar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comments: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subject to training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nein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/no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self-instruction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instruction by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B2FDA4F8-C17B-204F-9B9B-7E4A9EE892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98824497"/>
              </p:ext>
            </p:extLst>
          </p:nvPr>
        </p:nvGraphicFramePr>
        <p:xfrm>
          <a:off x="323530" y="3408083"/>
          <a:ext cx="11238634" cy="1722720"/>
        </p:xfrm>
        <a:graphic>
          <a:graphicData uri="http://schemas.openxmlformats.org/drawingml/2006/table">
            <a:tbl>
              <a:tblPr firstRow="1" firstCol="1" bandRow="1"/>
              <a:tblGrid>
                <a:gridCol w="10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003">
                  <a:extLst>
                    <a:ext uri="{9D8B030D-6E8A-4147-A177-3AD203B41FA5}">
                      <a16:colId xmlns:a16="http://schemas.microsoft.com/office/drawing/2014/main" val="2813174626"/>
                    </a:ext>
                  </a:extLst>
                </a:gridCol>
                <a:gridCol w="1416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424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Freigabe / </a:t>
                      </a:r>
                      <a:r>
                        <a:rPr lang="en-GB" sz="800" b="1" kern="120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Approva</a:t>
                      </a: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</a:t>
                      </a:r>
                      <a:endParaRPr lang="de-AT" sz="700" b="0" kern="120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7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Name 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de-AT" sz="700" dirty="0"/>
                        <a:t>Funktion / </a:t>
                      </a:r>
                      <a:r>
                        <a:rPr lang="en-GB" sz="700" noProof="0" dirty="0"/>
                        <a:t>Function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Bemerkung / </a:t>
                      </a:r>
                      <a:r>
                        <a:rPr lang="de-AT" sz="7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Remark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Datum / Date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noProof="0" dirty="0">
                          <a:effectLst/>
                        </a:rPr>
                        <a:t>Unterschrift</a:t>
                      </a:r>
                      <a:r>
                        <a:rPr lang="en-GB" sz="700" dirty="0">
                          <a:effectLst/>
                        </a:rPr>
                        <a:t> / Signature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erstellt von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dirty="0">
                          <a:solidFill>
                            <a:srgbClr val="14316C"/>
                          </a:solidFill>
                          <a:effectLst/>
                        </a:rPr>
                        <a:t>prepared by</a:t>
                      </a:r>
                      <a:endParaRPr lang="de-AT" sz="700" b="0" dirty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0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77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geprüft von /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checked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97032"/>
                  </a:ext>
                </a:extLst>
              </a:tr>
              <a:tr h="2267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freigegeben von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34632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6051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D7BD878-362D-984A-97F3-017689C804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54789968"/>
              </p:ext>
            </p:extLst>
          </p:nvPr>
        </p:nvGraphicFramePr>
        <p:xfrm>
          <a:off x="323529" y="2316928"/>
          <a:ext cx="7385666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57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Dokumentenhistorie</a:t>
                      </a:r>
                      <a:r>
                        <a:rPr lang="de-AT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baseline="0" noProof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 History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Vers</a:t>
                      </a:r>
                      <a:endParaRPr lang="de-AT" sz="7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Beschreibung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C70FFEA-4ABA-854A-A3ED-50504B10B6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55851444"/>
              </p:ext>
            </p:extLst>
          </p:nvPr>
        </p:nvGraphicFramePr>
        <p:xfrm>
          <a:off x="323529" y="525572"/>
          <a:ext cx="8974968" cy="842428"/>
        </p:xfrm>
        <a:graphic>
          <a:graphicData uri="http://schemas.openxmlformats.org/drawingml/2006/table">
            <a:tbl>
              <a:tblPr bandRow="1"/>
              <a:tblGrid>
                <a:gridCol w="5570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Dokumententitel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Title </a:t>
                      </a:r>
                      <a:endParaRPr lang="de-AT" sz="1000" dirty="0">
                        <a:solidFill>
                          <a:srgbClr val="00336E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400" b="1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id="{E1F525B4-1986-224B-8F16-7A12E71D9CAF}"/>
              </a:ext>
            </a:extLst>
          </p:cNvPr>
          <p:cNvSpPr txBox="1"/>
          <p:nvPr userDrawn="1"/>
        </p:nvSpPr>
        <p:spPr>
          <a:xfrm>
            <a:off x="312377" y="6708345"/>
            <a:ext cx="2320572" cy="6155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4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Zugrundeliegende Vorlage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underlying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template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ZA000_10700_1310013, v15.0</a:t>
            </a:r>
            <a:endParaRPr lang="de-AT" sz="400" dirty="0">
              <a:solidFill>
                <a:srgbClr val="1431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894C8BAD-1BD1-CE4B-B298-CF9BB9B34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739730"/>
            <a:ext cx="8974967" cy="6026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Title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3081F266-9B71-864D-A225-B8C4C6CA9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660605"/>
            <a:ext cx="2544031" cy="199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AAnnn_XXXXX_YYMMDDn</a:t>
            </a:r>
            <a:endParaRPr lang="de-DE" dirty="0"/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5399CC37-005C-D845-8ABF-6C39FC6040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0399" y="1660602"/>
            <a:ext cx="1381111" cy="199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0F30D979-A73B-EE4B-A259-5193483CC0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9474" y="1660602"/>
            <a:ext cx="1328709" cy="199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XXXXX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82C3BE5E-09F4-DC4F-AF25-17D8BCA14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3951" y="1660602"/>
            <a:ext cx="1128839" cy="181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n.n</a:t>
            </a:r>
            <a:endParaRPr lang="de-DE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AC7C0562-9BE6-8546-BDC7-D19D0A6D57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8029" y="1638459"/>
            <a:ext cx="1539315" cy="2143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67BA2CED-9E2D-4D46-BADC-8F57F43F60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1995404"/>
            <a:ext cx="1205349" cy="14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NN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54829390-31F8-2D45-AC80-ACBA28882E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2343" y="1983652"/>
            <a:ext cx="1499616" cy="164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= Freigabe /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59D96100-CA5C-384A-82D4-00999B0D1F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970" y="1989059"/>
            <a:ext cx="1053100" cy="151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not </a:t>
            </a:r>
            <a:r>
              <a:rPr lang="de-DE" dirty="0" err="1"/>
              <a:t>defined</a:t>
            </a:r>
            <a:endParaRPr lang="de-DE" dirty="0"/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64D0DA75-D901-C642-AF2D-C6BBFF8924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9195" y="1989031"/>
            <a:ext cx="1523812" cy="151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nach Bedarf / on </a:t>
            </a:r>
            <a:r>
              <a:rPr lang="de-DE" dirty="0" err="1"/>
              <a:t>demand</a:t>
            </a:r>
            <a:endParaRPr lang="de-DE" dirty="0"/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B4AC1211-90DC-B740-8215-1EA7E21A10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80350" y="3803548"/>
            <a:ext cx="2084119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40C9B38-1264-C149-ACB1-D5766B177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0350" y="4029625"/>
            <a:ext cx="2084119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C83512B8-9BD3-AC40-AC55-6F05E6C881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80350" y="4248163"/>
            <a:ext cx="2084119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id="{DB50EEE0-B59E-F74B-8D9B-135D67204B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081" y="3783226"/>
            <a:ext cx="1909967" cy="192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id="{04BF880B-FCE6-4F41-A274-5BF3B31B9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6216" y="3761762"/>
            <a:ext cx="1925305" cy="187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46" name="Textplatzhalter 29">
            <a:extLst>
              <a:ext uri="{FF2B5EF4-FFF2-40B4-BE49-F238E27FC236}">
                <a16:creationId xmlns:a16="http://schemas.microsoft.com/office/drawing/2014/main" id="{DDD1EA5E-289E-9441-B823-B6650E5746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6654" y="2607411"/>
            <a:ext cx="89902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47" name="Textplatzhalter 29">
            <a:extLst>
              <a:ext uri="{FF2B5EF4-FFF2-40B4-BE49-F238E27FC236}">
                <a16:creationId xmlns:a16="http://schemas.microsoft.com/office/drawing/2014/main" id="{1D05C094-DD21-3B4C-8310-DD497ADECE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365" y="2607411"/>
            <a:ext cx="36071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/>
              <a:t>1.0</a:t>
            </a:r>
            <a:endParaRPr lang="de-DE" dirty="0"/>
          </a:p>
        </p:txBody>
      </p:sp>
      <p:sp>
        <p:nvSpPr>
          <p:cNvPr id="48" name="Textplatzhalter 29">
            <a:extLst>
              <a:ext uri="{FF2B5EF4-FFF2-40B4-BE49-F238E27FC236}">
                <a16:creationId xmlns:a16="http://schemas.microsoft.com/office/drawing/2014/main" id="{0AF2F1EE-2B30-E941-9912-60F0B5C405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53234" y="2614149"/>
            <a:ext cx="5678521" cy="139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Erstausgabe / First </a:t>
            </a:r>
            <a:r>
              <a:rPr lang="de-DE" dirty="0" err="1"/>
              <a:t>Issue</a:t>
            </a:r>
            <a:endParaRPr lang="de-DE" dirty="0"/>
          </a:p>
        </p:txBody>
      </p:sp>
      <p:sp>
        <p:nvSpPr>
          <p:cNvPr id="49" name="Textplatzhalter 29">
            <a:extLst>
              <a:ext uri="{FF2B5EF4-FFF2-40B4-BE49-F238E27FC236}">
                <a16:creationId xmlns:a16="http://schemas.microsoft.com/office/drawing/2014/main" id="{75353B1B-B994-C44D-B3E1-58C5651763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365" y="2766086"/>
            <a:ext cx="36071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0" name="Textplatzhalter 29">
            <a:extLst>
              <a:ext uri="{FF2B5EF4-FFF2-40B4-BE49-F238E27FC236}">
                <a16:creationId xmlns:a16="http://schemas.microsoft.com/office/drawing/2014/main" id="{92DED64F-B0FC-FE4B-BCE1-2CB2AF9773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365" y="2917405"/>
            <a:ext cx="36071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1" name="Textplatzhalter 29">
            <a:extLst>
              <a:ext uri="{FF2B5EF4-FFF2-40B4-BE49-F238E27FC236}">
                <a16:creationId xmlns:a16="http://schemas.microsoft.com/office/drawing/2014/main" id="{91268A1A-2289-8F45-ABBE-945D6918D1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56654" y="2768290"/>
            <a:ext cx="89902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2" name="Textplatzhalter 29">
            <a:extLst>
              <a:ext uri="{FF2B5EF4-FFF2-40B4-BE49-F238E27FC236}">
                <a16:creationId xmlns:a16="http://schemas.microsoft.com/office/drawing/2014/main" id="{60ADE633-7690-6B46-B67C-6D5ECEB0F4C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6654" y="2921477"/>
            <a:ext cx="89902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id="{4EBA737B-6762-8C42-9C33-E1098A1C9B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3395" y="2741780"/>
            <a:ext cx="5668360" cy="177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CAA6B481-78F6-804B-80A7-FBB03BD21B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3395" y="2886225"/>
            <a:ext cx="5668360" cy="144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0" name="Textplatzhalter 29">
            <a:extLst>
              <a:ext uri="{FF2B5EF4-FFF2-40B4-BE49-F238E27FC236}">
                <a16:creationId xmlns:a16="http://schemas.microsoft.com/office/drawing/2014/main" id="{A8322084-B6F0-F040-AC3E-9A33D0286C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07216" y="5462441"/>
            <a:ext cx="232821" cy="20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1" name="Textplatzhalter 29">
            <a:extLst>
              <a:ext uri="{FF2B5EF4-FFF2-40B4-BE49-F238E27FC236}">
                <a16:creationId xmlns:a16="http://schemas.microsoft.com/office/drawing/2014/main" id="{A04E35FB-3710-E54A-9C7F-A5E27CDD81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7216" y="5616195"/>
            <a:ext cx="232821" cy="151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id="{B3BE34B6-08E8-384A-9586-0A67318F25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489750" y="4479426"/>
            <a:ext cx="2084119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7" name="Textplatzhalter 29">
            <a:extLst>
              <a:ext uri="{FF2B5EF4-FFF2-40B4-BE49-F238E27FC236}">
                <a16:creationId xmlns:a16="http://schemas.microsoft.com/office/drawing/2014/main" id="{07BD47CC-B43E-C945-A078-05B231509E1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80350" y="4702043"/>
            <a:ext cx="2084119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8" name="Textplatzhalter 29">
            <a:extLst>
              <a:ext uri="{FF2B5EF4-FFF2-40B4-BE49-F238E27FC236}">
                <a16:creationId xmlns:a16="http://schemas.microsoft.com/office/drawing/2014/main" id="{437E725A-4033-D14F-B8CB-2BC62BF1DE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89750" y="4937385"/>
            <a:ext cx="2084119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BB078A5A-24A4-3B4E-B231-300F6E94A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2777"/>
            <a:ext cx="9322420" cy="200809"/>
          </a:xfrm>
          <a:prstGeom prst="rect">
            <a:avLst/>
          </a:prstGeom>
        </p:spPr>
      </p:pic>
      <p:sp>
        <p:nvSpPr>
          <p:cNvPr id="121" name="Textplatzhalter 29">
            <a:extLst>
              <a:ext uri="{FF2B5EF4-FFF2-40B4-BE49-F238E27FC236}">
                <a16:creationId xmlns:a16="http://schemas.microsoft.com/office/drawing/2014/main" id="{0F3BC434-EDFC-1744-A554-82C5A0CB07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3481" y="3061567"/>
            <a:ext cx="36071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id="{E5655591-8149-534A-9635-622749E130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60772" y="3065639"/>
            <a:ext cx="899025" cy="149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3" name="Textplatzhalter 29">
            <a:extLst>
              <a:ext uri="{FF2B5EF4-FFF2-40B4-BE49-F238E27FC236}">
                <a16:creationId xmlns:a16="http://schemas.microsoft.com/office/drawing/2014/main" id="{9BCD28DB-7FBC-F945-B47E-E2A8C2B7161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67511" y="3040547"/>
            <a:ext cx="5668360" cy="165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4" name="Textplatzhalter 29">
            <a:extLst>
              <a:ext uri="{FF2B5EF4-FFF2-40B4-BE49-F238E27FC236}">
                <a16:creationId xmlns:a16="http://schemas.microsoft.com/office/drawing/2014/main" id="{C162FB3B-6818-1D47-B4E2-0FD9BE9D94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22281" y="4005074"/>
            <a:ext cx="1925305" cy="187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id="{E455FA25-F83A-6847-B04D-829B5A834E3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26214" y="4248161"/>
            <a:ext cx="1925305" cy="187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id="{6A63400C-EB81-F24F-83F7-695492D00A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22281" y="4461035"/>
            <a:ext cx="1925305" cy="187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7" name="Textplatzhalter 29">
            <a:extLst>
              <a:ext uri="{FF2B5EF4-FFF2-40B4-BE49-F238E27FC236}">
                <a16:creationId xmlns:a16="http://schemas.microsoft.com/office/drawing/2014/main" id="{49BF8F05-620D-1C40-90B4-F2B825455B0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22280" y="4693419"/>
            <a:ext cx="1925305" cy="187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8" name="Textplatzhalter 29">
            <a:extLst>
              <a:ext uri="{FF2B5EF4-FFF2-40B4-BE49-F238E27FC236}">
                <a16:creationId xmlns:a16="http://schemas.microsoft.com/office/drawing/2014/main" id="{CF9CD660-3884-844D-B339-64088098A8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22280" y="4917395"/>
            <a:ext cx="1925305" cy="187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9" name="Textplatzhalter 29">
            <a:extLst>
              <a:ext uri="{FF2B5EF4-FFF2-40B4-BE49-F238E27FC236}">
                <a16:creationId xmlns:a16="http://schemas.microsoft.com/office/drawing/2014/main" id="{CCFCBEE1-1A5C-4F43-B54C-9FE1371E45B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17527" y="3761763"/>
            <a:ext cx="1333840" cy="199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0" name="Textplatzhalter 29">
            <a:extLst>
              <a:ext uri="{FF2B5EF4-FFF2-40B4-BE49-F238E27FC236}">
                <a16:creationId xmlns:a16="http://schemas.microsoft.com/office/drawing/2014/main" id="{486058E5-118A-A94F-8C81-E23180D1B9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17527" y="4015643"/>
            <a:ext cx="1333840" cy="204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id="{58FA51E3-4A98-934B-9ABF-26E64F4FF8F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417527" y="4239633"/>
            <a:ext cx="1333840" cy="204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id="{76764023-91F4-9347-861A-1494523046B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417527" y="4472434"/>
            <a:ext cx="1333840" cy="204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id="{513B8066-17DC-E245-B1AF-FE5D290FD6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417527" y="4695005"/>
            <a:ext cx="1333840" cy="204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id="{AF5CDEE7-3AA0-CC4C-BFFA-D98E6270ABD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417527" y="4920233"/>
            <a:ext cx="1333840" cy="204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id="{78B6D638-20DA-954B-8DBC-3C08E3AF7D0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186081" y="3995373"/>
            <a:ext cx="1909967" cy="192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id="{76AEA1D2-D520-8A44-9C7B-C45A01CCF57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186081" y="4222173"/>
            <a:ext cx="1909967" cy="192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id="{46E50CE8-B938-7D4E-8C54-6D051DDA5C6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86081" y="4464133"/>
            <a:ext cx="1909967" cy="192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id="{140B05F8-7252-FB45-9AD6-171B8FB1BC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86081" y="4698589"/>
            <a:ext cx="1909967" cy="192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9" name="Textplatzhalter 29">
            <a:extLst>
              <a:ext uri="{FF2B5EF4-FFF2-40B4-BE49-F238E27FC236}">
                <a16:creationId xmlns:a16="http://schemas.microsoft.com/office/drawing/2014/main" id="{C79E242F-6FCB-1344-ACD2-70E52123F77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86081" y="4930618"/>
            <a:ext cx="1909967" cy="192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57" name="Textplatzhalter 29">
            <a:extLst>
              <a:ext uri="{FF2B5EF4-FFF2-40B4-BE49-F238E27FC236}">
                <a16:creationId xmlns:a16="http://schemas.microsoft.com/office/drawing/2014/main" id="{A31009AD-15D7-4A45-9D3C-1DA901DAC21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933" y="5538951"/>
            <a:ext cx="3645227" cy="228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8" name="Textplatzhalter 29">
            <a:extLst>
              <a:ext uri="{FF2B5EF4-FFF2-40B4-BE49-F238E27FC236}">
                <a16:creationId xmlns:a16="http://schemas.microsoft.com/office/drawing/2014/main" id="{A1A62064-901F-9F49-8048-B02CF9E2E5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73951" y="5471129"/>
            <a:ext cx="232821" cy="1700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id="{81B0A986-A67D-344B-B57C-563C92FE367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8753" y="5468471"/>
            <a:ext cx="306684" cy="1455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graphicFrame>
        <p:nvGraphicFramePr>
          <p:cNvPr id="142" name="Tabelle 141">
            <a:extLst>
              <a:ext uri="{FF2B5EF4-FFF2-40B4-BE49-F238E27FC236}">
                <a16:creationId xmlns:a16="http://schemas.microsoft.com/office/drawing/2014/main" id="{864C7CC3-26F0-0A4B-A186-39EF3A283D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8770197"/>
              </p:ext>
            </p:extLst>
          </p:nvPr>
        </p:nvGraphicFramePr>
        <p:xfrm>
          <a:off x="312377" y="6025006"/>
          <a:ext cx="11239545" cy="606027"/>
        </p:xfrm>
        <a:graphic>
          <a:graphicData uri="http://schemas.openxmlformats.org/drawingml/2006/table">
            <a:tbl>
              <a:tblPr bandRow="1"/>
              <a:tblGrid>
                <a:gridCol w="7188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1">
                  <a:extLst>
                    <a:ext uri="{9D8B030D-6E8A-4147-A177-3AD203B41FA5}">
                      <a16:colId xmlns:a16="http://schemas.microsoft.com/office/drawing/2014/main" val="1041234662"/>
                    </a:ext>
                  </a:extLst>
                </a:gridCol>
              </a:tblGrid>
              <a:tr h="1200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</a:rPr>
                        <a:t>Weitergabe sowie Vervielfältigung dieses Dokuments, Verwertung und Mitteilung seines Inhalts sind verboten, soweit nicht ausdrücklich gestattet.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Zuwiderhandlungen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verpflichten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zu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Schadenersatz</a:t>
                      </a:r>
                      <a:r>
                        <a:rPr lang="en-GB" sz="700" dirty="0">
                          <a:effectLst/>
                        </a:rPr>
                        <a:t>. 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The Reproduction, distribution and utilization of this document as well as communication of its contents to others without express authorization is prohibited.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Offenders will be held liable for the payment of damages.</a:t>
                      </a:r>
                      <a:endParaRPr lang="de-AT" sz="7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Schutzklasse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/ Protection 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965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6113"/>
                  </a:ext>
                </a:extLst>
              </a:tr>
            </a:tbl>
          </a:graphicData>
        </a:graphic>
      </p:graphicFrame>
      <p:sp>
        <p:nvSpPr>
          <p:cNvPr id="143" name="Textplatzhalter 29">
            <a:extLst>
              <a:ext uri="{FF2B5EF4-FFF2-40B4-BE49-F238E27FC236}">
                <a16:creationId xmlns:a16="http://schemas.microsoft.com/office/drawing/2014/main" id="{F6965929-83B8-9541-B51D-929231ABA64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551166" y="6257530"/>
            <a:ext cx="1533281" cy="224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eingeschränkt</a:t>
            </a:r>
          </a:p>
        </p:txBody>
      </p:sp>
      <p:graphicFrame>
        <p:nvGraphicFramePr>
          <p:cNvPr id="144" name="Tabelle 143">
            <a:extLst>
              <a:ext uri="{FF2B5EF4-FFF2-40B4-BE49-F238E27FC236}">
                <a16:creationId xmlns:a16="http://schemas.microsoft.com/office/drawing/2014/main" id="{171F2E61-E0D6-4D43-AB2F-2C55A29922A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77883560"/>
              </p:ext>
            </p:extLst>
          </p:nvPr>
        </p:nvGraphicFramePr>
        <p:xfrm>
          <a:off x="7709195" y="2316897"/>
          <a:ext cx="3783720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378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Dieses Dokument ersetzt das (die) Dokument(</a:t>
                      </a:r>
                      <a:r>
                        <a:rPr lang="de-AT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1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This document replaces the following document(s)</a:t>
                      </a:r>
                      <a:endParaRPr lang="de-AT" sz="700" b="1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sp>
        <p:nvSpPr>
          <p:cNvPr id="55" name="Textplatzhalter 29">
            <a:extLst>
              <a:ext uri="{FF2B5EF4-FFF2-40B4-BE49-F238E27FC236}">
                <a16:creationId xmlns:a16="http://schemas.microsoft.com/office/drawing/2014/main" id="{74CF9E6E-6BA9-4E47-A0B4-9FF2FBFC7A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5629" y="2611596"/>
            <a:ext cx="3613411" cy="154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5" name="Textplatzhalter 29">
            <a:extLst>
              <a:ext uri="{FF2B5EF4-FFF2-40B4-BE49-F238E27FC236}">
                <a16:creationId xmlns:a16="http://schemas.microsoft.com/office/drawing/2014/main" id="{4F655D48-CB61-2E48-A44D-61612E8EDF5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55629" y="2753776"/>
            <a:ext cx="3613411" cy="154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6" name="Textplatzhalter 29">
            <a:extLst>
              <a:ext uri="{FF2B5EF4-FFF2-40B4-BE49-F238E27FC236}">
                <a16:creationId xmlns:a16="http://schemas.microsoft.com/office/drawing/2014/main" id="{53A6588D-AF29-0E4F-B411-38FDB013C0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55629" y="2885714"/>
            <a:ext cx="3613411" cy="154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7" name="Textplatzhalter 29">
            <a:extLst>
              <a:ext uri="{FF2B5EF4-FFF2-40B4-BE49-F238E27FC236}">
                <a16:creationId xmlns:a16="http://schemas.microsoft.com/office/drawing/2014/main" id="{EE432717-F9D9-814D-B4F4-C1B4E9A4B05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55629" y="3038042"/>
            <a:ext cx="3613411" cy="154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B80F881B-DAC3-654B-B24B-49A536B61B03}"/>
              </a:ext>
            </a:extLst>
          </p:cNvPr>
          <p:cNvSpPr/>
          <p:nvPr userDrawn="1"/>
        </p:nvSpPr>
        <p:spPr>
          <a:xfrm>
            <a:off x="10832124" y="6146744"/>
            <a:ext cx="708933" cy="4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AT" sz="1800" dirty="0"/>
              <a:t>&lt;&lt;&lt;</a:t>
            </a:r>
          </a:p>
        </p:txBody>
      </p:sp>
      <p:pic>
        <p:nvPicPr>
          <p:cNvPr id="56" name="Picture 2" descr="C:\Users\nra\Desktop\mdc_plakette_13485_d1.jpg">
            <a:extLst>
              <a:ext uri="{FF2B5EF4-FFF2-40B4-BE49-F238E27FC236}">
                <a16:creationId xmlns:a16="http://schemas.microsoft.com/office/drawing/2014/main" id="{773C2802-7171-2143-B957-F57A4870F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38" y="6201479"/>
            <a:ext cx="356303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hteck 149">
            <a:extLst>
              <a:ext uri="{FF2B5EF4-FFF2-40B4-BE49-F238E27FC236}">
                <a16:creationId xmlns:a16="http://schemas.microsoft.com/office/drawing/2014/main" id="{082BC448-5C55-F24F-AE99-A0A8AE38B6FA}"/>
              </a:ext>
            </a:extLst>
          </p:cNvPr>
          <p:cNvSpPr/>
          <p:nvPr userDrawn="1"/>
        </p:nvSpPr>
        <p:spPr>
          <a:xfrm>
            <a:off x="9309863" y="1760582"/>
            <a:ext cx="21704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Ausschließlich gültige Version dieses Dokuments ist anwendbar. </a:t>
            </a:r>
            <a:r>
              <a:rPr lang="en-US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confirm use of the valid version of this document.</a:t>
            </a:r>
            <a:endParaRPr lang="de-AT" sz="7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BADAA7-B283-914E-A486-3E6D76F6AA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055" y="314729"/>
            <a:ext cx="2158093" cy="4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88F849-FDB3-EB4D-BFE3-3697B95B1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5" name="Foliennummernplatzhalter 8">
            <a:extLst>
              <a:ext uri="{FF2B5EF4-FFF2-40B4-BE49-F238E27FC236}">
                <a16:creationId xmlns:a16="http://schemas.microsoft.com/office/drawing/2014/main" id="{46555DEE-F278-1541-A97D-AD5ABD389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169" y="642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F4B282-7904-614B-9E30-2097EED7D1ED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1591D82-2054-4376-8CB2-31086EC91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1" y="6684252"/>
            <a:ext cx="7559040" cy="173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7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4AE46BF0-459B-DC46-BC11-1B9DCFD5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542" y="1585052"/>
            <a:ext cx="7319785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83A4CEB9-EA62-2241-8344-1620E2A07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542" y="4780692"/>
            <a:ext cx="7319785" cy="1289685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14316C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2DE78C-F65D-B549-A52B-96B51A6DA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49" y="4479927"/>
            <a:ext cx="6383867" cy="165100"/>
          </a:xfrm>
          <a:prstGeom prst="rect">
            <a:avLst/>
          </a:prstGeom>
        </p:spPr>
      </p:pic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2443A69D-E14A-0B43-8F7E-E9BD8EF9F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169" y="642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F4B282-7904-614B-9E30-2097EED7D1ED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FB70E1A-0EF3-4DAF-9E0B-A8B6EE642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1" y="6684252"/>
            <a:ext cx="7559040" cy="173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643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oliennummernplatzhalter 8">
            <a:extLst>
              <a:ext uri="{FF2B5EF4-FFF2-40B4-BE49-F238E27FC236}">
                <a16:creationId xmlns:a16="http://schemas.microsoft.com/office/drawing/2014/main" id="{FFDE2F36-2563-A049-B7A6-C86160004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169" y="642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F4B282-7904-614B-9E30-2097EED7D1ED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BB40918-F954-406C-8F54-F97053059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1" y="6684252"/>
            <a:ext cx="7559040" cy="173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1115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21754B5-9DFE-654F-9FF6-AFE4C3CDD78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3009132"/>
              </p:ext>
            </p:extLst>
          </p:nvPr>
        </p:nvGraphicFramePr>
        <p:xfrm>
          <a:off x="323529" y="1528341"/>
          <a:ext cx="8974966" cy="626160"/>
        </p:xfrm>
        <a:graphic>
          <a:graphicData uri="http://schemas.openxmlformats.org/drawingml/2006/table">
            <a:tbl>
              <a:tblPr bandRow="1"/>
              <a:tblGrid>
                <a:gridCol w="290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9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3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Dokumentennummer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Number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DokKlasse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Inhaltskennz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Content Code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Version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 / Date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DokEigner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DocOwner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800" dirty="0">
                          <a:solidFill>
                            <a:srgbClr val="00336E"/>
                          </a:solidFill>
                          <a:effectLst/>
                        </a:rPr>
                        <a:t> ab / effective from</a:t>
                      </a: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bis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/effective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until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70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Wartungsinterv</a:t>
                      </a:r>
                      <a:r>
                        <a:rPr lang="de-AT" sz="70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de-AT" sz="700" baseline="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MaintInterv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067AF7C-AFD4-114E-A387-61EDB83DDD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01143037"/>
              </p:ext>
            </p:extLst>
          </p:nvPr>
        </p:nvGraphicFramePr>
        <p:xfrm>
          <a:off x="323529" y="5331929"/>
          <a:ext cx="11238636" cy="553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3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54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936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0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Empfehlung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des DokEigners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bezügl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/ recommendation by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DocOwner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regarding training </a:t>
                      </a:r>
                      <a:endParaRPr lang="en-GB" sz="800" b="1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Schulungsrelevant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/yes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--&gt;                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Selbstschulung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durch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Kommentar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comments: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subject to training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nein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/no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self-instruction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instruction by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B2FDA4F8-C17B-204F-9B9B-7E4A9EE892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5615689"/>
              </p:ext>
            </p:extLst>
          </p:nvPr>
        </p:nvGraphicFramePr>
        <p:xfrm>
          <a:off x="323530" y="3408083"/>
          <a:ext cx="11238634" cy="1722720"/>
        </p:xfrm>
        <a:graphic>
          <a:graphicData uri="http://schemas.openxmlformats.org/drawingml/2006/table">
            <a:tbl>
              <a:tblPr firstRow="1" firstCol="1" bandRow="1"/>
              <a:tblGrid>
                <a:gridCol w="10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003">
                  <a:extLst>
                    <a:ext uri="{9D8B030D-6E8A-4147-A177-3AD203B41FA5}">
                      <a16:colId xmlns:a16="http://schemas.microsoft.com/office/drawing/2014/main" val="2813174626"/>
                    </a:ext>
                  </a:extLst>
                </a:gridCol>
                <a:gridCol w="1416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424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Freigabe / </a:t>
                      </a:r>
                      <a:r>
                        <a:rPr lang="en-GB" sz="800" b="1" kern="120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Approva</a:t>
                      </a: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</a:t>
                      </a:r>
                      <a:endParaRPr lang="de-AT" sz="700" b="0" kern="120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7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Name 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de-AT" sz="700" dirty="0"/>
                        <a:t>Funktion / </a:t>
                      </a:r>
                      <a:r>
                        <a:rPr lang="en-GB" sz="700" noProof="0" dirty="0"/>
                        <a:t>Function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Bemerkung / </a:t>
                      </a:r>
                      <a:r>
                        <a:rPr lang="de-AT" sz="7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Remark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Datum / Date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noProof="0" dirty="0">
                          <a:effectLst/>
                        </a:rPr>
                        <a:t>Unterschrift</a:t>
                      </a:r>
                      <a:r>
                        <a:rPr lang="en-GB" sz="700" dirty="0">
                          <a:effectLst/>
                        </a:rPr>
                        <a:t> / Signature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erstellt von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dirty="0">
                          <a:solidFill>
                            <a:srgbClr val="14316C"/>
                          </a:solidFill>
                          <a:effectLst/>
                        </a:rPr>
                        <a:t>prepared by</a:t>
                      </a:r>
                      <a:endParaRPr lang="de-AT" sz="700" b="0" dirty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0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77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geprüft von /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checked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97032"/>
                  </a:ext>
                </a:extLst>
              </a:tr>
              <a:tr h="2267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freigegeben von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34632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6051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D7BD878-362D-984A-97F3-017689C804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94446718"/>
              </p:ext>
            </p:extLst>
          </p:nvPr>
        </p:nvGraphicFramePr>
        <p:xfrm>
          <a:off x="323529" y="2316928"/>
          <a:ext cx="7385666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57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Dokumentenhistorie</a:t>
                      </a:r>
                      <a:r>
                        <a:rPr lang="de-AT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baseline="0" noProof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 History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Vers</a:t>
                      </a:r>
                      <a:endParaRPr lang="de-AT" sz="7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Beschreibung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C70FFEA-4ABA-854A-A3ED-50504B10B6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26122187"/>
              </p:ext>
            </p:extLst>
          </p:nvPr>
        </p:nvGraphicFramePr>
        <p:xfrm>
          <a:off x="323529" y="525572"/>
          <a:ext cx="8974968" cy="842428"/>
        </p:xfrm>
        <a:graphic>
          <a:graphicData uri="http://schemas.openxmlformats.org/drawingml/2006/table">
            <a:tbl>
              <a:tblPr bandRow="1"/>
              <a:tblGrid>
                <a:gridCol w="5570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Dokumententitel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Title </a:t>
                      </a:r>
                      <a:endParaRPr lang="de-AT" sz="1000" dirty="0">
                        <a:solidFill>
                          <a:srgbClr val="00336E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400" b="1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id="{E1F525B4-1986-224B-8F16-7A12E71D9CAF}"/>
              </a:ext>
            </a:extLst>
          </p:cNvPr>
          <p:cNvSpPr txBox="1"/>
          <p:nvPr userDrawn="1"/>
        </p:nvSpPr>
        <p:spPr>
          <a:xfrm>
            <a:off x="312377" y="6708345"/>
            <a:ext cx="2320572" cy="6155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4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Zugrundeliegende Vorlage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underlying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template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ZA000_10700_1310013, v15.0</a:t>
            </a:r>
            <a:endParaRPr lang="de-AT" sz="400" dirty="0">
              <a:solidFill>
                <a:srgbClr val="1431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894C8BAD-1BD1-CE4B-B298-CF9BB9B34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739730"/>
            <a:ext cx="8974967" cy="6026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Title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3081F266-9B71-864D-A225-B8C4C6CA9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660605"/>
            <a:ext cx="2544031" cy="199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AAnnn_XXXXX_YYMMDDn</a:t>
            </a:r>
            <a:endParaRPr lang="de-DE" dirty="0"/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5399CC37-005C-D845-8ABF-6C39FC6040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0399" y="1660602"/>
            <a:ext cx="1381111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0F30D979-A73B-EE4B-A259-5193483CC0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9474" y="1660602"/>
            <a:ext cx="1328709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XXXXX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82C3BE5E-09F4-DC4F-AF25-17D8BCA14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3951" y="1660602"/>
            <a:ext cx="1128839" cy="1810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n.n</a:t>
            </a:r>
            <a:endParaRPr lang="de-DE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AC7C0562-9BE6-8546-BDC7-D19D0A6D57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8029" y="1638459"/>
            <a:ext cx="1539315" cy="2143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67BA2CED-9E2D-4D46-BADC-8F57F43F60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1995404"/>
            <a:ext cx="1205349" cy="1450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NN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54829390-31F8-2D45-AC80-ACBA28882E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2343" y="1983652"/>
            <a:ext cx="1499616" cy="1641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= Freigabe /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59D96100-CA5C-384A-82D4-00999B0D1F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970" y="1989059"/>
            <a:ext cx="1053100" cy="15142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not </a:t>
            </a:r>
            <a:r>
              <a:rPr lang="de-DE" dirty="0" err="1"/>
              <a:t>defined</a:t>
            </a:r>
            <a:endParaRPr lang="de-DE" dirty="0"/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64D0DA75-D901-C642-AF2D-C6BBFF8924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9195" y="1989031"/>
            <a:ext cx="1523812" cy="151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nach Bedarf / on </a:t>
            </a:r>
            <a:r>
              <a:rPr lang="de-DE" dirty="0" err="1"/>
              <a:t>demand</a:t>
            </a:r>
            <a:endParaRPr lang="de-DE" dirty="0"/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B4AC1211-90DC-B740-8215-1EA7E21A10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80350" y="3803548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40C9B38-1264-C149-ACB1-D5766B177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0350" y="402962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C83512B8-9BD3-AC40-AC55-6F05E6C881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80350" y="424816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id="{DB50EEE0-B59E-F74B-8D9B-135D67204B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081" y="3783226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id="{04BF880B-FCE6-4F41-A274-5BF3B31B9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6216" y="3761762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46" name="Textplatzhalter 29">
            <a:extLst>
              <a:ext uri="{FF2B5EF4-FFF2-40B4-BE49-F238E27FC236}">
                <a16:creationId xmlns:a16="http://schemas.microsoft.com/office/drawing/2014/main" id="{DDD1EA5E-289E-9441-B823-B6650E5746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6654" y="2607411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47" name="Textplatzhalter 29">
            <a:extLst>
              <a:ext uri="{FF2B5EF4-FFF2-40B4-BE49-F238E27FC236}">
                <a16:creationId xmlns:a16="http://schemas.microsoft.com/office/drawing/2014/main" id="{1D05C094-DD21-3B4C-8310-DD497ADECE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365" y="2607411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/>
              <a:t>1.0</a:t>
            </a:r>
            <a:endParaRPr lang="de-DE" dirty="0"/>
          </a:p>
        </p:txBody>
      </p:sp>
      <p:sp>
        <p:nvSpPr>
          <p:cNvPr id="48" name="Textplatzhalter 29">
            <a:extLst>
              <a:ext uri="{FF2B5EF4-FFF2-40B4-BE49-F238E27FC236}">
                <a16:creationId xmlns:a16="http://schemas.microsoft.com/office/drawing/2014/main" id="{0AF2F1EE-2B30-E941-9912-60F0B5C405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53234" y="2614149"/>
            <a:ext cx="5678521" cy="1397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Erstausgabe / First </a:t>
            </a:r>
            <a:r>
              <a:rPr lang="de-DE" dirty="0" err="1"/>
              <a:t>Issue</a:t>
            </a:r>
            <a:endParaRPr lang="de-DE" dirty="0"/>
          </a:p>
        </p:txBody>
      </p:sp>
      <p:sp>
        <p:nvSpPr>
          <p:cNvPr id="49" name="Textplatzhalter 29">
            <a:extLst>
              <a:ext uri="{FF2B5EF4-FFF2-40B4-BE49-F238E27FC236}">
                <a16:creationId xmlns:a16="http://schemas.microsoft.com/office/drawing/2014/main" id="{75353B1B-B994-C44D-B3E1-58C5651763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365" y="2766086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0" name="Textplatzhalter 29">
            <a:extLst>
              <a:ext uri="{FF2B5EF4-FFF2-40B4-BE49-F238E27FC236}">
                <a16:creationId xmlns:a16="http://schemas.microsoft.com/office/drawing/2014/main" id="{92DED64F-B0FC-FE4B-BCE1-2CB2AF9773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365" y="2917405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1" name="Textplatzhalter 29">
            <a:extLst>
              <a:ext uri="{FF2B5EF4-FFF2-40B4-BE49-F238E27FC236}">
                <a16:creationId xmlns:a16="http://schemas.microsoft.com/office/drawing/2014/main" id="{91268A1A-2289-8F45-ABBE-945D6918D1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56654" y="2768290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2" name="Textplatzhalter 29">
            <a:extLst>
              <a:ext uri="{FF2B5EF4-FFF2-40B4-BE49-F238E27FC236}">
                <a16:creationId xmlns:a16="http://schemas.microsoft.com/office/drawing/2014/main" id="{60ADE633-7690-6B46-B67C-6D5ECEB0F4C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6654" y="2921477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id="{4EBA737B-6762-8C42-9C33-E1098A1C9B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3395" y="2741780"/>
            <a:ext cx="5668360" cy="1771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CAA6B481-78F6-804B-80A7-FBB03BD21B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3395" y="2886225"/>
            <a:ext cx="5668360" cy="144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0" name="Textplatzhalter 29">
            <a:extLst>
              <a:ext uri="{FF2B5EF4-FFF2-40B4-BE49-F238E27FC236}">
                <a16:creationId xmlns:a16="http://schemas.microsoft.com/office/drawing/2014/main" id="{A8322084-B6F0-F040-AC3E-9A33D0286C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07216" y="5462441"/>
            <a:ext cx="232821" cy="2052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1" name="Textplatzhalter 29">
            <a:extLst>
              <a:ext uri="{FF2B5EF4-FFF2-40B4-BE49-F238E27FC236}">
                <a16:creationId xmlns:a16="http://schemas.microsoft.com/office/drawing/2014/main" id="{A04E35FB-3710-E54A-9C7F-A5E27CDD81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7216" y="5616195"/>
            <a:ext cx="232821" cy="1513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id="{B3BE34B6-08E8-384A-9586-0A67318F25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489750" y="4479426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7" name="Textplatzhalter 29">
            <a:extLst>
              <a:ext uri="{FF2B5EF4-FFF2-40B4-BE49-F238E27FC236}">
                <a16:creationId xmlns:a16="http://schemas.microsoft.com/office/drawing/2014/main" id="{07BD47CC-B43E-C945-A078-05B231509E1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80350" y="470204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8" name="Textplatzhalter 29">
            <a:extLst>
              <a:ext uri="{FF2B5EF4-FFF2-40B4-BE49-F238E27FC236}">
                <a16:creationId xmlns:a16="http://schemas.microsoft.com/office/drawing/2014/main" id="{437E725A-4033-D14F-B8CB-2BC62BF1DE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89750" y="493738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BB078A5A-24A4-3B4E-B231-300F6E94A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2777"/>
            <a:ext cx="9322420" cy="200809"/>
          </a:xfrm>
          <a:prstGeom prst="rect">
            <a:avLst/>
          </a:prstGeom>
        </p:spPr>
      </p:pic>
      <p:sp>
        <p:nvSpPr>
          <p:cNvPr id="121" name="Textplatzhalter 29">
            <a:extLst>
              <a:ext uri="{FF2B5EF4-FFF2-40B4-BE49-F238E27FC236}">
                <a16:creationId xmlns:a16="http://schemas.microsoft.com/office/drawing/2014/main" id="{0F3BC434-EDFC-1744-A554-82C5A0CB07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3481" y="3061567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id="{E5655591-8149-534A-9635-622749E130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60772" y="3065639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3" name="Textplatzhalter 29">
            <a:extLst>
              <a:ext uri="{FF2B5EF4-FFF2-40B4-BE49-F238E27FC236}">
                <a16:creationId xmlns:a16="http://schemas.microsoft.com/office/drawing/2014/main" id="{9BCD28DB-7FBC-F945-B47E-E2A8C2B7161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67511" y="3040547"/>
            <a:ext cx="5668360" cy="1654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4" name="Textplatzhalter 29">
            <a:extLst>
              <a:ext uri="{FF2B5EF4-FFF2-40B4-BE49-F238E27FC236}">
                <a16:creationId xmlns:a16="http://schemas.microsoft.com/office/drawing/2014/main" id="{C162FB3B-6818-1D47-B4E2-0FD9BE9D94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22281" y="4005074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id="{E455FA25-F83A-6847-B04D-829B5A834E3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26214" y="4248161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id="{6A63400C-EB81-F24F-83F7-695492D00A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22281" y="446103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7" name="Textplatzhalter 29">
            <a:extLst>
              <a:ext uri="{FF2B5EF4-FFF2-40B4-BE49-F238E27FC236}">
                <a16:creationId xmlns:a16="http://schemas.microsoft.com/office/drawing/2014/main" id="{49BF8F05-620D-1C40-90B4-F2B825455B0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22280" y="4693419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8" name="Textplatzhalter 29">
            <a:extLst>
              <a:ext uri="{FF2B5EF4-FFF2-40B4-BE49-F238E27FC236}">
                <a16:creationId xmlns:a16="http://schemas.microsoft.com/office/drawing/2014/main" id="{CF9CD660-3884-844D-B339-64088098A8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22280" y="491739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9" name="Textplatzhalter 29">
            <a:extLst>
              <a:ext uri="{FF2B5EF4-FFF2-40B4-BE49-F238E27FC236}">
                <a16:creationId xmlns:a16="http://schemas.microsoft.com/office/drawing/2014/main" id="{CCFCBEE1-1A5C-4F43-B54C-9FE1371E45B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17527" y="3761763"/>
            <a:ext cx="1333840" cy="1998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0" name="Textplatzhalter 29">
            <a:extLst>
              <a:ext uri="{FF2B5EF4-FFF2-40B4-BE49-F238E27FC236}">
                <a16:creationId xmlns:a16="http://schemas.microsoft.com/office/drawing/2014/main" id="{486058E5-118A-A94F-8C81-E23180D1B9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17527" y="401564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id="{58FA51E3-4A98-934B-9ABF-26E64F4FF8F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417527" y="42396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id="{76764023-91F4-9347-861A-1494523046B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417527" y="4472434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id="{513B8066-17DC-E245-B1AF-FE5D290FD6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417527" y="4695005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id="{AF5CDEE7-3AA0-CC4C-BFFA-D98E6270ABD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417527" y="49202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id="{78B6D638-20DA-954B-8DBC-3C08E3AF7D0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186081" y="39953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id="{76AEA1D2-D520-8A44-9C7B-C45A01CCF57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186081" y="42221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id="{46E50CE8-B938-7D4E-8C54-6D051DDA5C6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86081" y="446413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id="{140B05F8-7252-FB45-9AD6-171B8FB1BC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86081" y="4698589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9" name="Textplatzhalter 29">
            <a:extLst>
              <a:ext uri="{FF2B5EF4-FFF2-40B4-BE49-F238E27FC236}">
                <a16:creationId xmlns:a16="http://schemas.microsoft.com/office/drawing/2014/main" id="{C79E242F-6FCB-1344-ACD2-70E52123F77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86081" y="4930618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57" name="Textplatzhalter 29">
            <a:extLst>
              <a:ext uri="{FF2B5EF4-FFF2-40B4-BE49-F238E27FC236}">
                <a16:creationId xmlns:a16="http://schemas.microsoft.com/office/drawing/2014/main" id="{A31009AD-15D7-4A45-9D3C-1DA901DAC21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933" y="5538951"/>
            <a:ext cx="3645227" cy="228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8" name="Textplatzhalter 29">
            <a:extLst>
              <a:ext uri="{FF2B5EF4-FFF2-40B4-BE49-F238E27FC236}">
                <a16:creationId xmlns:a16="http://schemas.microsoft.com/office/drawing/2014/main" id="{A1A62064-901F-9F49-8048-B02CF9E2E5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73951" y="5471129"/>
            <a:ext cx="232821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id="{81B0A986-A67D-344B-B57C-563C92FE367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8753" y="5468471"/>
            <a:ext cx="306684" cy="14557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graphicFrame>
        <p:nvGraphicFramePr>
          <p:cNvPr id="142" name="Tabelle 141">
            <a:extLst>
              <a:ext uri="{FF2B5EF4-FFF2-40B4-BE49-F238E27FC236}">
                <a16:creationId xmlns:a16="http://schemas.microsoft.com/office/drawing/2014/main" id="{864C7CC3-26F0-0A4B-A186-39EF3A283D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45998081"/>
              </p:ext>
            </p:extLst>
          </p:nvPr>
        </p:nvGraphicFramePr>
        <p:xfrm>
          <a:off x="312377" y="6025006"/>
          <a:ext cx="11239545" cy="606027"/>
        </p:xfrm>
        <a:graphic>
          <a:graphicData uri="http://schemas.openxmlformats.org/drawingml/2006/table">
            <a:tbl>
              <a:tblPr bandRow="1"/>
              <a:tblGrid>
                <a:gridCol w="7188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1">
                  <a:extLst>
                    <a:ext uri="{9D8B030D-6E8A-4147-A177-3AD203B41FA5}">
                      <a16:colId xmlns:a16="http://schemas.microsoft.com/office/drawing/2014/main" val="1041234662"/>
                    </a:ext>
                  </a:extLst>
                </a:gridCol>
              </a:tblGrid>
              <a:tr h="1200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</a:rPr>
                        <a:t>Weitergabe sowie Vervielfältigung dieses Dokuments, Verwertung und Mitteilung seines Inhalts sind verboten, soweit nicht ausdrücklich gestattet.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Zuwiderhandlungen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verpflichten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zu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Schadenersatz</a:t>
                      </a:r>
                      <a:r>
                        <a:rPr lang="en-GB" sz="700" dirty="0">
                          <a:effectLst/>
                        </a:rPr>
                        <a:t>. 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The Reproduction, distribution and utilization of this document as well as communication of its contents to others without express authorization is prohibited.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Offenders will be held liable for the payment of damages.</a:t>
                      </a:r>
                      <a:endParaRPr lang="de-AT" sz="7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Schutzklasse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/ Protection 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965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6113"/>
                  </a:ext>
                </a:extLst>
              </a:tr>
            </a:tbl>
          </a:graphicData>
        </a:graphic>
      </p:graphicFrame>
      <p:sp>
        <p:nvSpPr>
          <p:cNvPr id="143" name="Textplatzhalter 29">
            <a:extLst>
              <a:ext uri="{FF2B5EF4-FFF2-40B4-BE49-F238E27FC236}">
                <a16:creationId xmlns:a16="http://schemas.microsoft.com/office/drawing/2014/main" id="{F6965929-83B8-9541-B51D-929231ABA64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551166" y="6257530"/>
            <a:ext cx="1533281" cy="2246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eingeschränkt</a:t>
            </a:r>
          </a:p>
        </p:txBody>
      </p:sp>
      <p:graphicFrame>
        <p:nvGraphicFramePr>
          <p:cNvPr id="144" name="Tabelle 143">
            <a:extLst>
              <a:ext uri="{FF2B5EF4-FFF2-40B4-BE49-F238E27FC236}">
                <a16:creationId xmlns:a16="http://schemas.microsoft.com/office/drawing/2014/main" id="{171F2E61-E0D6-4D43-AB2F-2C55A29922A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2798819"/>
              </p:ext>
            </p:extLst>
          </p:nvPr>
        </p:nvGraphicFramePr>
        <p:xfrm>
          <a:off x="7709195" y="2316897"/>
          <a:ext cx="3783720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378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Dieses Dokument ersetzt das (die) Dokument(</a:t>
                      </a:r>
                      <a:r>
                        <a:rPr lang="de-AT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1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This document replaces the following document(s)</a:t>
                      </a:r>
                      <a:endParaRPr lang="de-AT" sz="700" b="1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sp>
        <p:nvSpPr>
          <p:cNvPr id="55" name="Textplatzhalter 29">
            <a:extLst>
              <a:ext uri="{FF2B5EF4-FFF2-40B4-BE49-F238E27FC236}">
                <a16:creationId xmlns:a16="http://schemas.microsoft.com/office/drawing/2014/main" id="{74CF9E6E-6BA9-4E47-A0B4-9FF2FBFC7A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5629" y="261159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5" name="Textplatzhalter 29">
            <a:extLst>
              <a:ext uri="{FF2B5EF4-FFF2-40B4-BE49-F238E27FC236}">
                <a16:creationId xmlns:a16="http://schemas.microsoft.com/office/drawing/2014/main" id="{4F655D48-CB61-2E48-A44D-61612E8EDF5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55629" y="275377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6" name="Textplatzhalter 29">
            <a:extLst>
              <a:ext uri="{FF2B5EF4-FFF2-40B4-BE49-F238E27FC236}">
                <a16:creationId xmlns:a16="http://schemas.microsoft.com/office/drawing/2014/main" id="{53A6588D-AF29-0E4F-B411-38FDB013C0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55629" y="2885714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7" name="Textplatzhalter 29">
            <a:extLst>
              <a:ext uri="{FF2B5EF4-FFF2-40B4-BE49-F238E27FC236}">
                <a16:creationId xmlns:a16="http://schemas.microsoft.com/office/drawing/2014/main" id="{EE432717-F9D9-814D-B4F4-C1B4E9A4B05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55629" y="3038042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B80F881B-DAC3-654B-B24B-49A536B61B03}"/>
              </a:ext>
            </a:extLst>
          </p:cNvPr>
          <p:cNvSpPr/>
          <p:nvPr userDrawn="1"/>
        </p:nvSpPr>
        <p:spPr>
          <a:xfrm>
            <a:off x="10832124" y="6146744"/>
            <a:ext cx="708933" cy="4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AT" sz="1800" dirty="0"/>
              <a:t>&lt;&lt;&lt;&lt;&lt;</a:t>
            </a:r>
          </a:p>
        </p:txBody>
      </p:sp>
      <p:pic>
        <p:nvPicPr>
          <p:cNvPr id="56" name="Picture 2" descr="C:\Users\nra\Desktop\mdc_plakette_13485_d1.jpg">
            <a:extLst>
              <a:ext uri="{FF2B5EF4-FFF2-40B4-BE49-F238E27FC236}">
                <a16:creationId xmlns:a16="http://schemas.microsoft.com/office/drawing/2014/main" id="{773C2802-7171-2143-B957-F57A4870F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38" y="6201479"/>
            <a:ext cx="356303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hteck 149">
            <a:extLst>
              <a:ext uri="{FF2B5EF4-FFF2-40B4-BE49-F238E27FC236}">
                <a16:creationId xmlns:a16="http://schemas.microsoft.com/office/drawing/2014/main" id="{082BC448-5C55-F24F-AE99-A0A8AE38B6FA}"/>
              </a:ext>
            </a:extLst>
          </p:cNvPr>
          <p:cNvSpPr/>
          <p:nvPr userDrawn="1"/>
        </p:nvSpPr>
        <p:spPr>
          <a:xfrm>
            <a:off x="9309863" y="1760582"/>
            <a:ext cx="21704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Ausschließlich gültige Version dieses Dokuments ist anwendbar. </a:t>
            </a:r>
            <a:r>
              <a:rPr lang="en-US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confirm use of the valid version of this document.</a:t>
            </a:r>
            <a:endParaRPr lang="de-AT" sz="7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A9DD81E9-A02F-2F46-8901-648D72E7C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055" y="314729"/>
            <a:ext cx="2158093" cy="4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746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18342"/>
            <a:ext cx="10515600" cy="12896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9F439D-5BFF-904E-84E4-11D5048D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87" y="4479927"/>
            <a:ext cx="4787900" cy="165100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20C70EE-92E3-4022-B4D9-A5D53A0C4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50278"/>
            <a:ext cx="9130819" cy="107722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58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B1919D9-C44A-A043-9D27-B03B28CF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6" y="1605830"/>
            <a:ext cx="8431045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54C06538-6A5A-4A4A-9F12-F73030C69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406" y="4780688"/>
            <a:ext cx="8431045" cy="128968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38A68D-AA60-CE46-BC7B-0A79D2092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7961"/>
            <a:ext cx="5106001" cy="176069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14989F6-6EC8-4338-BA90-0CC498230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35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5AFFFF6-716A-DA48-88BC-1557A0943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ED10E14-FC6A-3240-B1BC-AD625E31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BFD656E-F813-46AE-B5D7-4FF50FBFD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1544C-7777-4989-BB96-4BFD1393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4" y="146916"/>
            <a:ext cx="8980955" cy="10792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66AC5-1154-4623-883F-630444E23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1644650"/>
            <a:ext cx="8980487" cy="4500563"/>
          </a:xfrm>
        </p:spPr>
        <p:txBody>
          <a:bodyPr/>
          <a:lstStyle>
            <a:lvl1pPr marL="457200" indent="-457200">
              <a:buSzPct val="100000"/>
              <a:buFont typeface="+mj-lt"/>
              <a:buAutoNum type="arabicPeriod"/>
              <a:defRPr/>
            </a:lvl1pPr>
            <a:lvl2pPr marL="800089" indent="-342900">
              <a:buSzPct val="100000"/>
              <a:buFont typeface="+mj-lt"/>
              <a:buAutoNum type="alphaLcPeriod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8617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88F849-FDB3-EB4D-BFE3-3697B95B1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4F2925-40F2-E149-BCCE-35566A281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56E00087-EFB1-45C0-A5D6-059F16AC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553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726C6-59A5-9046-8884-CD0D3496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A3221-B5A8-CA4F-BD1B-262F50B4C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40" y="1485900"/>
            <a:ext cx="57759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6C0F5B-5821-8C40-8C00-B3B6555F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5900"/>
            <a:ext cx="57251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64CBAF44-D7DB-DD43-8183-2D82193C0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E2A352E-26F6-4839-83E9-534CA5CA3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527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EE5600D4-8468-7C45-BF8F-9022EA5F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C7B975-42EC-4850-BB7D-B8EA449DF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A8AC6-0EFC-4832-B719-6BAF53A1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60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7465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07951"/>
            <a:ext cx="10515600" cy="12896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2C8C14-075E-0641-BDC3-B2D4A97BD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87" y="4479927"/>
            <a:ext cx="4787900" cy="165100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8B298A5-5D48-4140-905D-9F776DF18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38626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023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97AFB229-9695-264A-8488-30C1B2716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7FD8E32-2337-40CC-8AB1-026CCD4BD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13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6" y="1605830"/>
            <a:ext cx="8431045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406" y="4780688"/>
            <a:ext cx="8431045" cy="12896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2C8C14-075E-0641-BDC3-B2D4A97BD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7961"/>
            <a:ext cx="5106001" cy="176069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AAAFC2C-7C2A-4E02-804F-2F25400EE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38626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94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93B0599-03D9-0841-86E8-B7C64DFD3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6B55AA6E-173A-8F44-BFED-57CB3756F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2338A02-6E91-4684-BE02-C9E2B511C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8352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EB47B-5759-4D7A-84A8-5B9758CF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4" y="157307"/>
            <a:ext cx="8980955" cy="1120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8E548-35CF-4FE5-B8CC-BD8DD3317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1627188"/>
            <a:ext cx="8980487" cy="4554537"/>
          </a:xfrm>
        </p:spPr>
        <p:txBody>
          <a:bodyPr/>
          <a:lstStyle>
            <a:lvl1pPr marL="457200" indent="-457200">
              <a:buSzPct val="100000"/>
              <a:buFont typeface="+mj-lt"/>
              <a:buAutoNum type="arabicPeriod"/>
              <a:defRPr/>
            </a:lvl1pPr>
            <a:lvl2pPr marL="800089" indent="-342900">
              <a:buSzPct val="100000"/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594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33656B-A279-484E-AE02-F759071DF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259CEDE6-B231-C448-8233-54512A48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57307"/>
            <a:ext cx="1165352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3CF066A-23A1-894E-9863-ECE4EC8A3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489480"/>
            <a:ext cx="11653520" cy="468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00CE3DC-565D-4BCC-9CDE-9C8764D05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38626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725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A3221-B5A8-CA4F-BD1B-262F50B4C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40" y="1381991"/>
            <a:ext cx="5775960" cy="479497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6C0F5B-5821-8C40-8C00-B3B6555F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1991"/>
            <a:ext cx="5725160" cy="479497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A283B5AC-A746-7242-933A-29D964FB7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4783C771-7FB1-F047-9B80-6ADF82E0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57307"/>
            <a:ext cx="1165352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F50125FB-88CF-48F5-8B5E-9256C0D63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38626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33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819224FC-2DFD-434A-B321-D77CED6AF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E360F42-CFC4-4A45-A51D-DF8C07069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38626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E05BF-0651-4F4A-9F92-D63B5CF1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486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2270DAE8-462F-2447-B0C7-8598A93D8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F000EB-E3BB-4036-A226-542EE3225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38626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1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8505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49519"/>
            <a:ext cx="10515600" cy="1289685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14316C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B30C07-EA66-2B46-90E1-B52F064FC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49" y="4479927"/>
            <a:ext cx="6383867" cy="165100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42E875D-B7A9-4A98-A31B-27B57E719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1" y="6684252"/>
            <a:ext cx="7559040" cy="173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Doc-No: DE000_11100_202307181 • Version: 2.0 • Confidentiality: restricted • Title: General MedAustron Presentation 16:9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66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CC9C054-7756-6A44-95BC-00A00ECF0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59516"/>
          <a:stretch/>
        </p:blipFill>
        <p:spPr>
          <a:xfrm>
            <a:off x="-1" y="6239672"/>
            <a:ext cx="12192001" cy="563803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E557F5-B976-DA41-97D0-A7285F5F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57307"/>
            <a:ext cx="1165352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26E36C-117B-1347-B80F-A77B7E6CB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489480"/>
            <a:ext cx="11653520" cy="468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B17C80-DCD5-F849-916C-E0DC96118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2A8EF21-BDE8-5D44-A58D-39D8963E6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9177"/>
            <a:ext cx="9106106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CD36B-BFF2-4631-A321-A86946572AF8}"/>
              </a:ext>
            </a:extLst>
          </p:cNvPr>
          <p:cNvSpPr txBox="1"/>
          <p:nvPr userDrawn="1"/>
        </p:nvSpPr>
        <p:spPr>
          <a:xfrm>
            <a:off x="243840" y="6503588"/>
            <a:ext cx="882797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750" dirty="0">
                <a:solidFill>
                  <a:schemeClr val="bg1"/>
                </a:solidFill>
                <a:latin typeface="+mn-lt"/>
              </a:rPr>
              <a:t>Lehr- und Forschungsstandort der Karl Landsteiner Privatuniversität für Gesundheitswissenschaften • Akkreditiert nach JCI</a:t>
            </a:r>
          </a:p>
        </p:txBody>
      </p:sp>
      <p:sp>
        <p:nvSpPr>
          <p:cNvPr id="13" name="Textfeld 28">
            <a:extLst>
              <a:ext uri="{FF2B5EF4-FFF2-40B4-BE49-F238E27FC236}">
                <a16:creationId xmlns:a16="http://schemas.microsoft.com/office/drawing/2014/main" id="{F6C9BD4F-1795-440E-8C20-29307BE342C7}"/>
              </a:ext>
            </a:extLst>
          </p:cNvPr>
          <p:cNvSpPr txBox="1"/>
          <p:nvPr userDrawn="1"/>
        </p:nvSpPr>
        <p:spPr>
          <a:xfrm>
            <a:off x="151586" y="6503588"/>
            <a:ext cx="9012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750" dirty="0">
                <a:solidFill>
                  <a:schemeClr val="bg1"/>
                </a:solidFill>
              </a:rPr>
              <a:t>© MedAustron</a:t>
            </a:r>
          </a:p>
        </p:txBody>
      </p:sp>
    </p:spTree>
    <p:extLst>
      <p:ext uri="{BB962C8B-B14F-4D97-AF65-F5344CB8AC3E}">
        <p14:creationId xmlns:p14="http://schemas.microsoft.com/office/powerpoint/2010/main" val="350085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78" r:id="rId3"/>
    <p:sldLayoutId id="2147483680" r:id="rId4"/>
    <p:sldLayoutId id="2147483650" r:id="rId5"/>
    <p:sldLayoutId id="2147483652" r:id="rId6"/>
    <p:sldLayoutId id="2147483661" r:id="rId7"/>
    <p:sldLayoutId id="2147483655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kern="1200" cap="all" baseline="0">
          <a:solidFill>
            <a:srgbClr val="006AB3"/>
          </a:solidFill>
          <a:effectLst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24A5EE7-AF31-DD4C-AB0A-118A0A077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-5382" b="58755"/>
          <a:stretch/>
        </p:blipFill>
        <p:spPr>
          <a:xfrm>
            <a:off x="4810" y="6208899"/>
            <a:ext cx="12187190" cy="649101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E557F5-B976-DA41-97D0-A7285F5F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46916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26E36C-117B-1347-B80F-A77B7E6CB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419193"/>
            <a:ext cx="11653520" cy="475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  <a:p>
            <a:endParaRPr lang="de-AT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E84BB64-F041-F041-8055-CF67E67C7E2C}"/>
              </a:ext>
            </a:extLst>
          </p:cNvPr>
          <p:cNvSpPr txBox="1"/>
          <p:nvPr userDrawn="1"/>
        </p:nvSpPr>
        <p:spPr>
          <a:xfrm>
            <a:off x="243840" y="6500441"/>
            <a:ext cx="2904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chemeClr val="bg1"/>
                </a:solidFill>
              </a:rPr>
              <a:t>© MedAustron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D0C95D02-6413-AB47-A798-FC51CF14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2AC69E3-5290-E841-B195-47F9B5C94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131701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latin typeface="Verdana" charset="0"/>
              </a:rPr>
              <a:t>Doc-No: DE000_11100_202307181 • Version: 2.0 • Confidentiality: restricted • Title: General MedAustron Presentation 16:9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FF6BA-6074-4C44-9AAF-5A0866829922}"/>
              </a:ext>
            </a:extLst>
          </p:cNvPr>
          <p:cNvSpPr txBox="1"/>
          <p:nvPr userDrawn="1"/>
        </p:nvSpPr>
        <p:spPr>
          <a:xfrm>
            <a:off x="1307431" y="6500733"/>
            <a:ext cx="77362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800" dirty="0" err="1">
                <a:solidFill>
                  <a:schemeClr val="bg1"/>
                </a:solidFill>
              </a:rPr>
              <a:t>Affiliated</a:t>
            </a:r>
            <a:r>
              <a:rPr lang="de-AT" sz="800" dirty="0">
                <a:solidFill>
                  <a:schemeClr val="bg1"/>
                </a:solidFill>
              </a:rPr>
              <a:t> </a:t>
            </a:r>
            <a:r>
              <a:rPr lang="de-AT" sz="800" dirty="0" err="1">
                <a:solidFill>
                  <a:schemeClr val="bg1"/>
                </a:solidFill>
              </a:rPr>
              <a:t>with</a:t>
            </a:r>
            <a:r>
              <a:rPr lang="de-AT" sz="800" dirty="0">
                <a:solidFill>
                  <a:schemeClr val="bg1"/>
                </a:solidFill>
              </a:rPr>
              <a:t> Karl Landsteiner University of Health Sciences • JCI </a:t>
            </a:r>
            <a:r>
              <a:rPr lang="de-AT" sz="800" dirty="0" err="1">
                <a:solidFill>
                  <a:schemeClr val="bg1"/>
                </a:solidFill>
              </a:rPr>
              <a:t>accredited</a:t>
            </a:r>
            <a:endParaRPr lang="de-A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4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9" r:id="rId3"/>
    <p:sldLayoutId id="2147483681" r:id="rId4"/>
    <p:sldLayoutId id="2147483674" r:id="rId5"/>
    <p:sldLayoutId id="2147483675" r:id="rId6"/>
    <p:sldLayoutId id="2147483676" r:id="rId7"/>
    <p:sldLayoutId id="2147483677" r:id="rId8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kern="1200" cap="all" baseline="0">
          <a:solidFill>
            <a:srgbClr val="006AB3"/>
          </a:solidFill>
          <a:effectLst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cog.site/index.php/facilities-in-operation-public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jp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ipac2022/papers/thpoms002.pdf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E2CD5-8BEC-884E-A533-94E8585B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6000" dirty="0" err="1"/>
              <a:t>Medaustron</a:t>
            </a:r>
            <a:r>
              <a:rPr lang="de-AT" sz="6000" dirty="0"/>
              <a:t> </a:t>
            </a:r>
            <a:r>
              <a:rPr lang="de-AT" sz="6000" dirty="0" err="1"/>
              <a:t>facility</a:t>
            </a:r>
            <a:r>
              <a:rPr lang="de-AT" sz="6000" dirty="0"/>
              <a:t> </a:t>
            </a:r>
            <a:r>
              <a:rPr lang="de-AT" sz="6000" dirty="0" err="1"/>
              <a:t>overview</a:t>
            </a:r>
            <a:endParaRPr lang="de-AT" sz="6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EF0BEB-7753-394C-B151-B4D37B1A9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08355"/>
            <a:ext cx="10515600" cy="402908"/>
          </a:xfrm>
        </p:spPr>
        <p:txBody>
          <a:bodyPr/>
          <a:lstStyle/>
          <a:p>
            <a:r>
              <a:rPr lang="de-AT" dirty="0"/>
              <a:t>Greta Guidoboni</a:t>
            </a:r>
          </a:p>
          <a:p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5709D-411D-4F35-8E3B-E161C62A6D20}"/>
              </a:ext>
            </a:extLst>
          </p:cNvPr>
          <p:cNvSpPr txBox="1"/>
          <p:nvPr/>
        </p:nvSpPr>
        <p:spPr>
          <a:xfrm>
            <a:off x="3438863" y="5136720"/>
            <a:ext cx="5314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5</a:t>
            </a:r>
            <a:r>
              <a:rPr lang="en-US" sz="2400" b="1" baseline="30000" dirty="0"/>
              <a:t>th</a:t>
            </a:r>
            <a:r>
              <a:rPr lang="en-US" sz="2400" b="1" dirty="0"/>
              <a:t> Slow Extraction Workshop</a:t>
            </a:r>
          </a:p>
          <a:p>
            <a:pPr algn="ctr"/>
            <a:r>
              <a:rPr lang="en-US" dirty="0"/>
              <a:t>Wiener Neustadt</a:t>
            </a:r>
          </a:p>
          <a:p>
            <a:pPr algn="ctr"/>
            <a:r>
              <a:rPr lang="en-US" dirty="0"/>
              <a:t>12/02/2024</a:t>
            </a:r>
          </a:p>
        </p:txBody>
      </p:sp>
    </p:spTree>
    <p:extLst>
      <p:ext uri="{BB962C8B-B14F-4D97-AF65-F5344CB8AC3E}">
        <p14:creationId xmlns:p14="http://schemas.microsoft.com/office/powerpoint/2010/main" val="392180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83" y="865544"/>
            <a:ext cx="7246228" cy="5434671"/>
          </a:xfrm>
          <a:prstGeom prst="rect">
            <a:avLst/>
          </a:prstGeom>
          <a:ln>
            <a:noFill/>
          </a:ln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D9D8899C-6151-EE4C-8D1A-D0B0CF5A003E}"/>
              </a:ext>
            </a:extLst>
          </p:cNvPr>
          <p:cNvSpPr txBox="1">
            <a:spLocks/>
          </p:cNvSpPr>
          <p:nvPr/>
        </p:nvSpPr>
        <p:spPr>
          <a:xfrm>
            <a:off x="200025" y="-28931"/>
            <a:ext cx="1165225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/>
              <a:t>Rotator and Proton GANTRY</a:t>
            </a:r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92D9CC93-D7CE-47F2-87BB-BA4A4BD9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00" t="-12386" b="-1"/>
          <a:stretch/>
        </p:blipFill>
        <p:spPr>
          <a:xfrm>
            <a:off x="0" y="5847591"/>
            <a:ext cx="4223943" cy="289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1C0C2-4013-4BE6-87ED-8C9143761896}"/>
              </a:ext>
            </a:extLst>
          </p:cNvPr>
          <p:cNvSpPr txBox="1"/>
          <p:nvPr/>
        </p:nvSpPr>
        <p:spPr>
          <a:xfrm>
            <a:off x="492369" y="3180861"/>
            <a:ext cx="235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~ 220 tons</a:t>
            </a:r>
          </a:p>
        </p:txBody>
      </p:sp>
    </p:spTree>
    <p:extLst>
      <p:ext uri="{BB962C8B-B14F-4D97-AF65-F5344CB8AC3E}">
        <p14:creationId xmlns:p14="http://schemas.microsoft.com/office/powerpoint/2010/main" val="58627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073B95-89BF-416B-9484-FB6F2396B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341" y="1489075"/>
            <a:ext cx="7032518" cy="4687888"/>
          </a:xfr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6B9C4EBC-0B86-4819-9353-78F26F112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00" t="-12386" b="-1"/>
          <a:stretch/>
        </p:blipFill>
        <p:spPr>
          <a:xfrm>
            <a:off x="0" y="5313406"/>
            <a:ext cx="4223943" cy="28973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7CE50DD-F543-4CC2-89D9-BAA18A734FBF}"/>
              </a:ext>
            </a:extLst>
          </p:cNvPr>
          <p:cNvSpPr txBox="1">
            <a:spLocks/>
          </p:cNvSpPr>
          <p:nvPr/>
        </p:nvSpPr>
        <p:spPr>
          <a:xfrm>
            <a:off x="200025" y="-28931"/>
            <a:ext cx="1165225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/>
              <a:t>Rotator and Proton GANTRY</a:t>
            </a:r>
          </a:p>
        </p:txBody>
      </p:sp>
    </p:spTree>
    <p:extLst>
      <p:ext uri="{BB962C8B-B14F-4D97-AF65-F5344CB8AC3E}">
        <p14:creationId xmlns:p14="http://schemas.microsoft.com/office/powerpoint/2010/main" val="358093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8E3A-9669-4503-98DF-195C2D91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extraction at </a:t>
            </a:r>
            <a:r>
              <a:rPr lang="en-US" dirty="0" err="1"/>
              <a:t>medaustron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85B8FB-97E7-4751-AAE0-29359DDEB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04" y="1368016"/>
            <a:ext cx="7559040" cy="4481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/>
              <a:t>CURRENT STATUS</a:t>
            </a:r>
          </a:p>
          <a:p>
            <a:r>
              <a:rPr lang="en-US" sz="1600" dirty="0"/>
              <a:t>Slow extraction based on: </a:t>
            </a:r>
          </a:p>
          <a:p>
            <a:pPr lvl="1"/>
            <a:r>
              <a:rPr lang="en-US" sz="1600" dirty="0">
                <a:solidFill>
                  <a:srgbClr val="006AB3"/>
                </a:solidFill>
              </a:rPr>
              <a:t>third order integer</a:t>
            </a:r>
            <a:r>
              <a:rPr lang="en-US" sz="1600" dirty="0">
                <a:solidFill>
                  <a:srgbClr val="006A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rgbClr val="006AB3"/>
                </a:solidFill>
              </a:rPr>
              <a:t>resonance </a:t>
            </a:r>
          </a:p>
          <a:p>
            <a:pPr lvl="1"/>
            <a:r>
              <a:rPr lang="en-US" sz="1600" dirty="0"/>
              <a:t>u</a:t>
            </a:r>
            <a:r>
              <a:rPr lang="en-AU" sz="1600" dirty="0"/>
              <a:t>sing a </a:t>
            </a:r>
            <a:r>
              <a:rPr lang="en-AU" sz="1600" dirty="0" err="1">
                <a:solidFill>
                  <a:srgbClr val="006AB3"/>
                </a:solidFill>
              </a:rPr>
              <a:t>Betatron</a:t>
            </a:r>
            <a:r>
              <a:rPr lang="en-AU" sz="1600" dirty="0">
                <a:solidFill>
                  <a:srgbClr val="006AB3"/>
                </a:solidFill>
              </a:rPr>
              <a:t> core </a:t>
            </a:r>
            <a:r>
              <a:rPr lang="en-AU" sz="1600" dirty="0"/>
              <a:t>to drive beam into unstable region with </a:t>
            </a:r>
            <a:r>
              <a:rPr lang="en-AU" sz="1600" dirty="0">
                <a:solidFill>
                  <a:srgbClr val="006AB3"/>
                </a:solidFill>
              </a:rPr>
              <a:t>resonant </a:t>
            </a:r>
            <a:r>
              <a:rPr lang="en-AU" sz="1600" dirty="0" err="1">
                <a:solidFill>
                  <a:srgbClr val="006AB3"/>
                </a:solidFill>
              </a:rPr>
              <a:t>sextupole</a:t>
            </a:r>
            <a:r>
              <a:rPr lang="en-AU" sz="1600" dirty="0"/>
              <a:t> to enlarge the stopband</a:t>
            </a:r>
            <a:endParaRPr lang="en-US" sz="1600" dirty="0"/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channeling </a:t>
            </a:r>
            <a:r>
              <a:rPr lang="en-US" sz="1600" dirty="0"/>
              <a:t>for all particle types</a:t>
            </a:r>
          </a:p>
          <a:p>
            <a:r>
              <a:rPr lang="en-AU" sz="1600" dirty="0"/>
              <a:t>Clinical extraction times of </a:t>
            </a:r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seconds </a:t>
            </a:r>
            <a:r>
              <a:rPr lang="en-AU" sz="1600" dirty="0"/>
              <a:t>(0.1-30 seconds available for research &amp; development) </a:t>
            </a:r>
            <a:endParaRPr lang="en-US" sz="1600" dirty="0"/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Downward operation </a:t>
            </a:r>
            <a:r>
              <a:rPr lang="en-US" sz="1600" dirty="0"/>
              <a:t>(from MAX to MIN energy)</a:t>
            </a:r>
          </a:p>
          <a:p>
            <a:pPr lvl="1"/>
            <a:r>
              <a:rPr lang="en-US" sz="1400" dirty="0"/>
              <a:t>p </a:t>
            </a:r>
            <a:r>
              <a:rPr lang="en-US" sz="1400" dirty="0">
                <a:sym typeface="Wingdings" panose="05000000000000000000" pitchFamily="2" charset="2"/>
              </a:rPr>
              <a:t> 252.7 - 62.4 MeV, </a:t>
            </a:r>
            <a:r>
              <a:rPr lang="en-US" sz="1400" i="1" dirty="0">
                <a:sym typeface="Wingdings" panose="05000000000000000000" pitchFamily="2" charset="2"/>
              </a:rPr>
              <a:t>(800 MeV only for research)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C  402.8 – 120.0 MeV/n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He  402.8 – 40.0 MeV/n </a:t>
            </a:r>
            <a:r>
              <a:rPr lang="en-US" sz="1400" i="1" dirty="0">
                <a:sym typeface="Wingdings" panose="05000000000000000000" pitchFamily="2" charset="2"/>
              </a:rPr>
              <a:t>(under commissioning)</a:t>
            </a:r>
            <a:endParaRPr lang="en-US" sz="1400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2E0166-9A82-444F-A6BC-8A519E1A5EB4}"/>
              </a:ext>
            </a:extLst>
          </p:cNvPr>
          <p:cNvGrpSpPr/>
          <p:nvPr/>
        </p:nvGrpSpPr>
        <p:grpSpPr>
          <a:xfrm>
            <a:off x="8168580" y="1096000"/>
            <a:ext cx="3175587" cy="4932826"/>
            <a:chOff x="5863042" y="660256"/>
            <a:chExt cx="3175587" cy="49328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9B0495-DB9A-47D6-9AED-90E004CB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6939" y="660256"/>
              <a:ext cx="3111690" cy="23640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721B6A-04E0-4DCD-AE1E-F716F4F74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3042" y="3227882"/>
              <a:ext cx="3059978" cy="236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4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8E3A-9669-4503-98DF-195C2D91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extraction at </a:t>
            </a:r>
            <a:r>
              <a:rPr lang="en-US" dirty="0" err="1"/>
              <a:t>medaustron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68F11-E774-4846-9489-9988AEF3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31573"/>
            <a:ext cx="6633698" cy="1206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/>
              <a:t>STUDIES and FUTURE DEVELOPMENTS</a:t>
            </a:r>
          </a:p>
          <a:p>
            <a:r>
              <a:rPr lang="en-US" sz="1800" dirty="0">
                <a:solidFill>
                  <a:srgbClr val="006AB3"/>
                </a:solidFill>
              </a:rPr>
              <a:t>General overview</a:t>
            </a:r>
          </a:p>
          <a:p>
            <a:pPr lvl="1"/>
            <a:r>
              <a:rPr lang="en-US" sz="1600" dirty="0"/>
              <a:t>Within the IFAST-REX collaboration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9FB06-4E8D-40AD-9118-6579EECA2AEE}"/>
              </a:ext>
            </a:extLst>
          </p:cNvPr>
          <p:cNvSpPr txBox="1"/>
          <p:nvPr/>
        </p:nvSpPr>
        <p:spPr>
          <a:xfrm>
            <a:off x="6272629" y="1653446"/>
            <a:ext cx="5702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Florian Kühteubl (MedAustron and TUW)</a:t>
            </a:r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“IFAST-REX slow extraction survey”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475E1-10D9-4552-BFBF-F8F2F3B3F070}"/>
              </a:ext>
            </a:extLst>
          </p:cNvPr>
          <p:cNvSpPr txBox="1"/>
          <p:nvPr/>
        </p:nvSpPr>
        <p:spPr>
          <a:xfrm>
            <a:off x="6261296" y="2588137"/>
            <a:ext cx="5881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Markus Wolf (MedAustron) </a:t>
            </a:r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“Development of a RF system for Slow Extraction signal generation and measurement”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925A1-B54B-48D9-81BD-F03BFC129846}"/>
              </a:ext>
            </a:extLst>
          </p:cNvPr>
          <p:cNvSpPr txBox="1"/>
          <p:nvPr/>
        </p:nvSpPr>
        <p:spPr>
          <a:xfrm>
            <a:off x="6272629" y="4530934"/>
            <a:ext cx="5638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Florian Kühteubl (MedAustron and TUW)</a:t>
            </a:r>
            <a:endParaRPr lang="en-US" sz="1600" dirty="0"/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“Beam ripple studies at MedAustron”</a:t>
            </a:r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“Slow extraction developments at MedAustron”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B434E-B946-4531-AE05-1432DEB534C0}"/>
              </a:ext>
            </a:extLst>
          </p:cNvPr>
          <p:cNvSpPr txBox="1"/>
          <p:nvPr/>
        </p:nvSpPr>
        <p:spPr>
          <a:xfrm>
            <a:off x="6261296" y="3330538"/>
            <a:ext cx="62718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Fabien Plassard (MedAustron)</a:t>
            </a:r>
            <a:r>
              <a:rPr lang="en-US" sz="1600" dirty="0"/>
              <a:t> </a:t>
            </a:r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“Beam loss optimization for slow extraction at MedAustron”</a:t>
            </a:r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“Simulation of multi-energy extraction with RFKO”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4D0E1-DE0B-497D-B1DB-4AF2641101A5}"/>
              </a:ext>
            </a:extLst>
          </p:cNvPr>
          <p:cNvSpPr txBox="1"/>
          <p:nvPr/>
        </p:nvSpPr>
        <p:spPr>
          <a:xfrm>
            <a:off x="6276926" y="5282704"/>
            <a:ext cx="570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Elisabeth Renner (TUW) </a:t>
            </a:r>
          </a:p>
          <a:p>
            <a:pPr marL="285750" indent="-285750">
              <a:buClr>
                <a:srgbClr val="006AB3"/>
              </a:buClr>
              <a:buFont typeface="Wingdings" panose="05000000000000000000" pitchFamily="2" charset="2"/>
              <a:buChar char="Ø"/>
            </a:pPr>
            <a:r>
              <a:rPr lang="en-US" sz="1600" i="1" dirty="0"/>
              <a:t>“Simulation study of mixed He2+/C6+ beam slow extraction for online range-verification”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4144CE-475E-4A78-9336-AC87B558F6BD}"/>
              </a:ext>
            </a:extLst>
          </p:cNvPr>
          <p:cNvSpPr txBox="1"/>
          <p:nvPr/>
        </p:nvSpPr>
        <p:spPr>
          <a:xfrm>
            <a:off x="243840" y="4579962"/>
            <a:ext cx="5675532" cy="61555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AB3"/>
                </a:solidFill>
              </a:rPr>
              <a:t>Studies</a:t>
            </a:r>
            <a:r>
              <a:rPr lang="en-US" sz="1800" dirty="0">
                <a:solidFill>
                  <a:srgbClr val="006AB3"/>
                </a:solidFill>
              </a:rPr>
              <a:t> and applications</a:t>
            </a:r>
          </a:p>
          <a:p>
            <a:pPr marL="742950" lvl="1" indent="-285750"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In collaboration with CERN and TUW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3857D9-BCE3-470B-940E-80408CC12A4A}"/>
              </a:ext>
            </a:extLst>
          </p:cNvPr>
          <p:cNvSpPr txBox="1"/>
          <p:nvPr/>
        </p:nvSpPr>
        <p:spPr>
          <a:xfrm>
            <a:off x="243840" y="2616950"/>
            <a:ext cx="5852160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AB3"/>
                </a:solidFill>
              </a:rPr>
              <a:t>RFKO future implementation</a:t>
            </a:r>
          </a:p>
          <a:p>
            <a:pPr marL="742950" lvl="1" indent="-285750"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Efficiency increase (less losses and chopping)</a:t>
            </a:r>
          </a:p>
          <a:p>
            <a:pPr marL="742950" lvl="1" indent="-285750"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Necessary for Multi Energy Extraction and Dynamic Intensity Control</a:t>
            </a:r>
            <a:endParaRPr lang="en-US" sz="12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9468DF-57C5-44F4-B87C-05129C979213}"/>
              </a:ext>
            </a:extLst>
          </p:cNvPr>
          <p:cNvSpPr/>
          <p:nvPr/>
        </p:nvSpPr>
        <p:spPr>
          <a:xfrm>
            <a:off x="262597" y="1653446"/>
            <a:ext cx="11666807" cy="80058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6F7D6C-2CCF-4DC9-A53D-77BA92BC7A89}"/>
              </a:ext>
            </a:extLst>
          </p:cNvPr>
          <p:cNvSpPr/>
          <p:nvPr/>
        </p:nvSpPr>
        <p:spPr>
          <a:xfrm>
            <a:off x="262597" y="2578003"/>
            <a:ext cx="11666807" cy="18669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1CEE5E-CBF2-4E3B-8196-1856BC0411A2}"/>
              </a:ext>
            </a:extLst>
          </p:cNvPr>
          <p:cNvSpPr/>
          <p:nvPr/>
        </p:nvSpPr>
        <p:spPr>
          <a:xfrm>
            <a:off x="262597" y="4574072"/>
            <a:ext cx="11666807" cy="15396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2" grpId="0"/>
      <p:bldP spid="14" grpId="0"/>
      <p:bldP spid="18" grpId="0"/>
      <p:bldP spid="20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nival in Vienna – Vienna Residence Blog">
            <a:extLst>
              <a:ext uri="{FF2B5EF4-FFF2-40B4-BE49-F238E27FC236}">
                <a16:creationId xmlns:a16="http://schemas.microsoft.com/office/drawing/2014/main" id="{8B7EA1A1-E7FD-4BC5-8156-BCCBD603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18" y="1371600"/>
            <a:ext cx="5896965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F0249B-AEC8-4867-9E69-EE5B9A558C45}"/>
              </a:ext>
            </a:extLst>
          </p:cNvPr>
          <p:cNvSpPr txBox="1"/>
          <p:nvPr/>
        </p:nvSpPr>
        <p:spPr>
          <a:xfrm>
            <a:off x="821158" y="648677"/>
            <a:ext cx="1054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AB3"/>
                </a:solidFill>
              </a:rPr>
              <a:t>Thanks for your attention </a:t>
            </a:r>
            <a:r>
              <a:rPr lang="en-US" sz="2800" dirty="0">
                <a:solidFill>
                  <a:srgbClr val="006AB3"/>
                </a:solidFill>
              </a:rPr>
              <a:t>and </a:t>
            </a:r>
            <a:r>
              <a:rPr lang="en-US" sz="2800" b="1" dirty="0">
                <a:solidFill>
                  <a:srgbClr val="006AB3"/>
                </a:solidFill>
              </a:rPr>
              <a:t>enjoy the workshop!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FD713-AC5A-4F41-9A36-97825480D0CC}"/>
              </a:ext>
            </a:extLst>
          </p:cNvPr>
          <p:cNvSpPr txBox="1"/>
          <p:nvPr/>
        </p:nvSpPr>
        <p:spPr>
          <a:xfrm>
            <a:off x="3798277" y="5907548"/>
            <a:ext cx="8143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In Wiener Neustadt city center </a:t>
            </a:r>
            <a:r>
              <a:rPr lang="en-US" i="1" dirty="0">
                <a:sym typeface="Wingdings" panose="05000000000000000000" pitchFamily="2" charset="2"/>
              </a:rPr>
              <a:t></a:t>
            </a:r>
            <a:r>
              <a:rPr lang="en-US" i="1" dirty="0"/>
              <a:t> https://konditorei-ferstl.at/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AF04A-2500-4FE3-8C23-BD05F1F2DE2C}"/>
              </a:ext>
            </a:extLst>
          </p:cNvPr>
          <p:cNvSpPr txBox="1"/>
          <p:nvPr/>
        </p:nvSpPr>
        <p:spPr>
          <a:xfrm>
            <a:off x="4337345" y="5297267"/>
            <a:ext cx="3517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6AB3"/>
                </a:solidFill>
              </a:rPr>
              <a:t>Rosenmontag!</a:t>
            </a:r>
          </a:p>
        </p:txBody>
      </p:sp>
    </p:spTree>
    <p:extLst>
      <p:ext uri="{BB962C8B-B14F-4D97-AF65-F5344CB8AC3E}">
        <p14:creationId xmlns:p14="http://schemas.microsoft.com/office/powerpoint/2010/main" val="889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B094F-6712-964F-BB53-FF097E50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Areas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research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AFBE1A-9C8B-484F-9BCE-7CD69A9B9E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Clinical • </a:t>
            </a:r>
            <a:r>
              <a:rPr lang="de-AT" dirty="0" err="1"/>
              <a:t>translational</a:t>
            </a:r>
            <a:r>
              <a:rPr lang="de-AT" dirty="0"/>
              <a:t> • </a:t>
            </a:r>
            <a:r>
              <a:rPr lang="de-AT" dirty="0" err="1"/>
              <a:t>scientific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561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E1A15-E013-DA46-816F-0CA3DE6E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RESEARCH AT MEDAUSTRON</a:t>
            </a:r>
          </a:p>
        </p:txBody>
      </p:sp>
      <p:sp>
        <p:nvSpPr>
          <p:cNvPr id="19" name="Textfeld 4">
            <a:extLst>
              <a:ext uri="{FF2B5EF4-FFF2-40B4-BE49-F238E27FC236}">
                <a16:creationId xmlns:a16="http://schemas.microsoft.com/office/drawing/2014/main" id="{2B33C03C-6E91-4D59-96F1-61D0335535CE}"/>
              </a:ext>
            </a:extLst>
          </p:cNvPr>
          <p:cNvSpPr txBox="1"/>
          <p:nvPr/>
        </p:nvSpPr>
        <p:spPr>
          <a:xfrm>
            <a:off x="1820455" y="2970481"/>
            <a:ext cx="1308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dirty="0">
                <a:solidFill>
                  <a:srgbClr val="14316C"/>
                </a:solidFill>
              </a:rPr>
              <a:t>CLINICAL </a:t>
            </a:r>
          </a:p>
          <a:p>
            <a:pPr algn="ctr"/>
            <a:r>
              <a:rPr lang="de-AT" sz="1600" dirty="0">
                <a:solidFill>
                  <a:srgbClr val="14316C"/>
                </a:solidFill>
              </a:rPr>
              <a:t>RESEARCH</a:t>
            </a:r>
          </a:p>
        </p:txBody>
      </p:sp>
      <p:sp>
        <p:nvSpPr>
          <p:cNvPr id="20" name="Textfeld 5">
            <a:extLst>
              <a:ext uri="{FF2B5EF4-FFF2-40B4-BE49-F238E27FC236}">
                <a16:creationId xmlns:a16="http://schemas.microsoft.com/office/drawing/2014/main" id="{E04CAC87-3094-430F-BAB7-44177EA3D16D}"/>
              </a:ext>
            </a:extLst>
          </p:cNvPr>
          <p:cNvSpPr txBox="1"/>
          <p:nvPr/>
        </p:nvSpPr>
        <p:spPr>
          <a:xfrm>
            <a:off x="1357644" y="4135063"/>
            <a:ext cx="2673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913" lvl="1" indent="-282575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/>
              <a:t>Registry </a:t>
            </a:r>
            <a:r>
              <a:rPr lang="de-AT" sz="1400" b="1" dirty="0" err="1"/>
              <a:t>study</a:t>
            </a:r>
            <a:endParaRPr lang="de-AT" sz="1400" b="1" dirty="0"/>
          </a:p>
          <a:p>
            <a:pPr marL="315913" lvl="1" indent="-282575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/>
              <a:t>Clinical </a:t>
            </a:r>
            <a:r>
              <a:rPr lang="de-AT" sz="1400" b="1" dirty="0" err="1"/>
              <a:t>studies</a:t>
            </a:r>
            <a:endParaRPr lang="de-AT" sz="1400" dirty="0"/>
          </a:p>
          <a:p>
            <a:pPr>
              <a:buClr>
                <a:schemeClr val="accent1"/>
              </a:buClr>
              <a:buSzPct val="130000"/>
            </a:pPr>
            <a:endParaRPr lang="de-AT" sz="1400" dirty="0"/>
          </a:p>
          <a:p>
            <a:pPr>
              <a:buClr>
                <a:schemeClr val="accent1"/>
              </a:buClr>
              <a:buSzPct val="130000"/>
            </a:pPr>
            <a:r>
              <a:rPr lang="de-AT" sz="1400" dirty="0" err="1"/>
              <a:t>Creating</a:t>
            </a:r>
            <a:r>
              <a:rPr lang="de-AT" sz="1400" dirty="0"/>
              <a:t> </a:t>
            </a:r>
            <a:r>
              <a:rPr lang="de-AT" sz="1400" dirty="0" err="1"/>
              <a:t>more</a:t>
            </a:r>
            <a:r>
              <a:rPr lang="de-AT" sz="1400" dirty="0"/>
              <a:t> </a:t>
            </a:r>
            <a:r>
              <a:rPr lang="de-AT" sz="1400" dirty="0" err="1"/>
              <a:t>evidence</a:t>
            </a:r>
            <a:r>
              <a:rPr lang="de-AT" sz="1400" dirty="0"/>
              <a:t> in </a:t>
            </a:r>
            <a:r>
              <a:rPr lang="de-AT" sz="1400" dirty="0" err="1"/>
              <a:t>particle</a:t>
            </a:r>
            <a:r>
              <a:rPr lang="de-AT" sz="1400" dirty="0"/>
              <a:t> </a:t>
            </a:r>
            <a:r>
              <a:rPr lang="de-AT" sz="1400" dirty="0" err="1"/>
              <a:t>therapy</a:t>
            </a:r>
            <a:endParaRPr lang="de-AT" sz="1400" dirty="0"/>
          </a:p>
          <a:p>
            <a:pPr>
              <a:buClr>
                <a:schemeClr val="accent1"/>
              </a:buClr>
              <a:buSzPct val="130000"/>
            </a:pPr>
            <a:endParaRPr lang="de-AT" sz="1400" dirty="0"/>
          </a:p>
        </p:txBody>
      </p:sp>
      <p:sp>
        <p:nvSpPr>
          <p:cNvPr id="21" name="Textfeld 6">
            <a:extLst>
              <a:ext uri="{FF2B5EF4-FFF2-40B4-BE49-F238E27FC236}">
                <a16:creationId xmlns:a16="http://schemas.microsoft.com/office/drawing/2014/main" id="{ECD09EF1-DDE3-4438-9EC7-26E00A9E3B40}"/>
              </a:ext>
            </a:extLst>
          </p:cNvPr>
          <p:cNvSpPr txBox="1"/>
          <p:nvPr/>
        </p:nvSpPr>
        <p:spPr>
          <a:xfrm>
            <a:off x="7374247" y="2965946"/>
            <a:ext cx="3838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rgbClr val="14316C"/>
                </a:solidFill>
              </a:rPr>
              <a:t>TRANSLATIONAL &amp; </a:t>
            </a:r>
            <a:br>
              <a:rPr lang="de-AT" sz="1600" dirty="0">
                <a:solidFill>
                  <a:srgbClr val="14316C"/>
                </a:solidFill>
              </a:rPr>
            </a:br>
            <a:r>
              <a:rPr lang="de-AT" sz="1600" dirty="0">
                <a:solidFill>
                  <a:srgbClr val="14316C"/>
                </a:solidFill>
              </a:rPr>
              <a:t>SCIENTIFIC</a:t>
            </a:r>
          </a:p>
          <a:p>
            <a:pPr algn="ctr"/>
            <a:r>
              <a:rPr lang="de-AT" sz="1600" dirty="0">
                <a:solidFill>
                  <a:srgbClr val="14316C"/>
                </a:solidFill>
              </a:rPr>
              <a:t>RESEARCH</a:t>
            </a:r>
          </a:p>
        </p:txBody>
      </p:sp>
      <p:sp>
        <p:nvSpPr>
          <p:cNvPr id="22" name="Textfeld 7">
            <a:extLst>
              <a:ext uri="{FF2B5EF4-FFF2-40B4-BE49-F238E27FC236}">
                <a16:creationId xmlns:a16="http://schemas.microsoft.com/office/drawing/2014/main" id="{E8FD85BE-EB55-4719-96B7-63D500756C32}"/>
              </a:ext>
            </a:extLst>
          </p:cNvPr>
          <p:cNvSpPr txBox="1"/>
          <p:nvPr/>
        </p:nvSpPr>
        <p:spPr>
          <a:xfrm>
            <a:off x="8208540" y="4120258"/>
            <a:ext cx="3028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60350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/>
              <a:t>Radiation </a:t>
            </a:r>
            <a:r>
              <a:rPr lang="de-AT" sz="1400" b="1" dirty="0" err="1"/>
              <a:t>Biology</a:t>
            </a:r>
            <a:endParaRPr lang="de-AT" sz="1400" b="1" dirty="0"/>
          </a:p>
          <a:p>
            <a:pPr marL="271463" lvl="1" indent="-260350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/>
              <a:t>Med. Radiation Physics</a:t>
            </a:r>
          </a:p>
          <a:p>
            <a:pPr marL="271463" lvl="1" indent="-260350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 err="1"/>
              <a:t>Accelerator</a:t>
            </a:r>
            <a:r>
              <a:rPr lang="de-AT" sz="1400" b="1" dirty="0"/>
              <a:t> Physics</a:t>
            </a:r>
          </a:p>
          <a:p>
            <a:pPr marL="271463" lvl="1" indent="-260350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 err="1"/>
              <a:t>Particle</a:t>
            </a:r>
            <a:r>
              <a:rPr lang="de-AT" sz="1400" b="1" dirty="0"/>
              <a:t> Physics</a:t>
            </a:r>
          </a:p>
          <a:p>
            <a:pPr marL="285750" indent="-285750"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endParaRPr lang="de-AT" sz="1400" dirty="0"/>
          </a:p>
          <a:p>
            <a:pPr>
              <a:buClr>
                <a:schemeClr val="accent1"/>
              </a:buClr>
              <a:buSzPct val="130000"/>
            </a:pPr>
            <a:r>
              <a:rPr lang="de-AT" sz="1400" dirty="0"/>
              <a:t>In </a:t>
            </a:r>
            <a:r>
              <a:rPr lang="de-AT" sz="1400" dirty="0" err="1"/>
              <a:t>cooperation</a:t>
            </a:r>
            <a:r>
              <a:rPr lang="de-AT" sz="1400" dirty="0"/>
              <a:t> </a:t>
            </a:r>
            <a:r>
              <a:rPr lang="de-AT" sz="1400" dirty="0" err="1"/>
              <a:t>with</a:t>
            </a:r>
            <a:r>
              <a:rPr lang="de-AT" sz="1400" dirty="0"/>
              <a:t> Medical </a:t>
            </a:r>
            <a:r>
              <a:rPr lang="de-AT" sz="1400" dirty="0" err="1"/>
              <a:t>Universities</a:t>
            </a:r>
            <a:r>
              <a:rPr lang="de-AT" sz="1400" dirty="0"/>
              <a:t> Vienna &amp; Graz, Technical University Vienna, HEPHY and FH </a:t>
            </a:r>
            <a:r>
              <a:rPr lang="de-AT" sz="1400" dirty="0" err="1"/>
              <a:t>Wr</a:t>
            </a:r>
            <a:r>
              <a:rPr lang="de-AT" sz="1400" dirty="0"/>
              <a:t>. Neustadt</a:t>
            </a:r>
          </a:p>
        </p:txBody>
      </p:sp>
      <p:grpSp>
        <p:nvGrpSpPr>
          <p:cNvPr id="23" name="Gruppieren 8">
            <a:extLst>
              <a:ext uri="{FF2B5EF4-FFF2-40B4-BE49-F238E27FC236}">
                <a16:creationId xmlns:a16="http://schemas.microsoft.com/office/drawing/2014/main" id="{012C1D95-C05E-4854-863C-EAE702135046}"/>
              </a:ext>
            </a:extLst>
          </p:cNvPr>
          <p:cNvGrpSpPr/>
          <p:nvPr/>
        </p:nvGrpSpPr>
        <p:grpSpPr>
          <a:xfrm>
            <a:off x="5040130" y="1535386"/>
            <a:ext cx="1233180" cy="1237344"/>
            <a:chOff x="5886883" y="2089859"/>
            <a:chExt cx="1934557" cy="194108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11C943A-116A-45CE-B38D-9CFD08852D3F}"/>
                </a:ext>
              </a:extLst>
            </p:cNvPr>
            <p:cNvSpPr/>
            <p:nvPr/>
          </p:nvSpPr>
          <p:spPr>
            <a:xfrm>
              <a:off x="5886883" y="2096391"/>
              <a:ext cx="1934557" cy="1934557"/>
            </a:xfrm>
            <a:prstGeom prst="ellipse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35E089-3E8D-4A4A-B4DE-FFFB6227B34A}"/>
                </a:ext>
              </a:extLst>
            </p:cNvPr>
            <p:cNvSpPr/>
            <p:nvPr/>
          </p:nvSpPr>
          <p:spPr>
            <a:xfrm>
              <a:off x="7251052" y="2089859"/>
              <a:ext cx="343841" cy="343841"/>
            </a:xfrm>
            <a:prstGeom prst="ellipse">
              <a:avLst/>
            </a:prstGeom>
            <a:solidFill>
              <a:srgbClr val="005A9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26" name="Gruppieren 11">
            <a:extLst>
              <a:ext uri="{FF2B5EF4-FFF2-40B4-BE49-F238E27FC236}">
                <a16:creationId xmlns:a16="http://schemas.microsoft.com/office/drawing/2014/main" id="{BF0E1BF9-D9E2-40E5-A156-FB67481C565A}"/>
              </a:ext>
            </a:extLst>
          </p:cNvPr>
          <p:cNvGrpSpPr/>
          <p:nvPr/>
        </p:nvGrpSpPr>
        <p:grpSpPr>
          <a:xfrm>
            <a:off x="1868812" y="1579291"/>
            <a:ext cx="1233180" cy="1233180"/>
            <a:chOff x="3797741" y="2101348"/>
            <a:chExt cx="1934557" cy="193455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6D6517-0C21-4855-9590-E5255F1E5DE2}"/>
                </a:ext>
              </a:extLst>
            </p:cNvPr>
            <p:cNvSpPr/>
            <p:nvPr/>
          </p:nvSpPr>
          <p:spPr>
            <a:xfrm>
              <a:off x="3797741" y="2101348"/>
              <a:ext cx="1934557" cy="1934557"/>
            </a:xfrm>
            <a:prstGeom prst="ellipse">
              <a:avLst/>
            </a:prstGeom>
            <a:noFill/>
            <a:ln w="38100">
              <a:solidFill>
                <a:srgbClr val="143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103E22-D9A1-4ABE-A18B-7FC5B162CD98}"/>
                </a:ext>
              </a:extLst>
            </p:cNvPr>
            <p:cNvSpPr/>
            <p:nvPr/>
          </p:nvSpPr>
          <p:spPr>
            <a:xfrm>
              <a:off x="5166208" y="3650711"/>
              <a:ext cx="343841" cy="343841"/>
            </a:xfrm>
            <a:prstGeom prst="ellipse">
              <a:avLst/>
            </a:prstGeom>
            <a:solidFill>
              <a:srgbClr val="14316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pic>
        <p:nvPicPr>
          <p:cNvPr id="29" name="Grafik 14">
            <a:extLst>
              <a:ext uri="{FF2B5EF4-FFF2-40B4-BE49-F238E27FC236}">
                <a16:creationId xmlns:a16="http://schemas.microsoft.com/office/drawing/2014/main" id="{31CF0A43-DFE7-4196-AF51-C0D0F999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49" b="61121"/>
          <a:stretch/>
        </p:blipFill>
        <p:spPr>
          <a:xfrm>
            <a:off x="2301820" y="1747632"/>
            <a:ext cx="391011" cy="940239"/>
          </a:xfrm>
          <a:prstGeom prst="rect">
            <a:avLst/>
          </a:prstGeom>
        </p:spPr>
      </p:pic>
      <p:pic>
        <p:nvPicPr>
          <p:cNvPr id="30" name="Grafik 15">
            <a:extLst>
              <a:ext uri="{FF2B5EF4-FFF2-40B4-BE49-F238E27FC236}">
                <a16:creationId xmlns:a16="http://schemas.microsoft.com/office/drawing/2014/main" id="{2BB43327-70D4-4DA2-9E13-5EE5B499B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54" r="-6207" b="61121"/>
          <a:stretch/>
        </p:blipFill>
        <p:spPr>
          <a:xfrm>
            <a:off x="8899250" y="1722262"/>
            <a:ext cx="903576" cy="940239"/>
          </a:xfrm>
          <a:prstGeom prst="rect">
            <a:avLst/>
          </a:prstGeom>
        </p:spPr>
      </p:pic>
      <p:sp>
        <p:nvSpPr>
          <p:cNvPr id="31" name="Textfeld 18">
            <a:extLst>
              <a:ext uri="{FF2B5EF4-FFF2-40B4-BE49-F238E27FC236}">
                <a16:creationId xmlns:a16="http://schemas.microsoft.com/office/drawing/2014/main" id="{1FFC71C9-93C2-4D58-9FF7-2F55D43B1ADE}"/>
              </a:ext>
            </a:extLst>
          </p:cNvPr>
          <p:cNvSpPr txBox="1"/>
          <p:nvPr/>
        </p:nvSpPr>
        <p:spPr>
          <a:xfrm>
            <a:off x="4468400" y="2979228"/>
            <a:ext cx="2489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rgbClr val="14316C"/>
                </a:solidFill>
              </a:rPr>
              <a:t>INTERDISCIPLINARY ONCOLOGY RESEARCH</a:t>
            </a:r>
          </a:p>
        </p:txBody>
      </p:sp>
      <p:sp>
        <p:nvSpPr>
          <p:cNvPr id="32" name="Textfeld 19">
            <a:extLst>
              <a:ext uri="{FF2B5EF4-FFF2-40B4-BE49-F238E27FC236}">
                <a16:creationId xmlns:a16="http://schemas.microsoft.com/office/drawing/2014/main" id="{E7478E39-4D3C-4EAB-B58A-D2BB7D8D600C}"/>
              </a:ext>
            </a:extLst>
          </p:cNvPr>
          <p:cNvSpPr txBox="1"/>
          <p:nvPr/>
        </p:nvSpPr>
        <p:spPr>
          <a:xfrm>
            <a:off x="4469380" y="4120257"/>
            <a:ext cx="26640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1" indent="-214313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/>
              <a:t>Radiation </a:t>
            </a:r>
            <a:r>
              <a:rPr lang="de-AT" sz="1400" b="1" dirty="0" err="1"/>
              <a:t>Oncology</a:t>
            </a:r>
            <a:r>
              <a:rPr lang="de-AT" sz="1400" b="1" dirty="0"/>
              <a:t> </a:t>
            </a:r>
          </a:p>
          <a:p>
            <a:pPr marL="225425" lvl="1" indent="-214313">
              <a:buClr>
                <a:srgbClr val="005A9A"/>
              </a:buClr>
              <a:buSzPct val="130000"/>
              <a:buFont typeface="Arial" panose="020B0604020202020204" pitchFamily="34" charset="0"/>
              <a:buChar char="•"/>
            </a:pPr>
            <a:r>
              <a:rPr lang="de-AT" sz="1400" b="1" dirty="0"/>
              <a:t>Medical Physics</a:t>
            </a:r>
          </a:p>
          <a:p>
            <a:pPr algn="ctr">
              <a:buClr>
                <a:schemeClr val="accent1"/>
              </a:buClr>
              <a:buSzPct val="130000"/>
            </a:pPr>
            <a:endParaRPr lang="de-AT" sz="1400" dirty="0"/>
          </a:p>
          <a:p>
            <a:pPr>
              <a:buClr>
                <a:schemeClr val="accent1"/>
              </a:buClr>
              <a:buSzPct val="130000"/>
            </a:pPr>
            <a:r>
              <a:rPr lang="de-AT" sz="1400" dirty="0"/>
              <a:t>Teaching and </a:t>
            </a:r>
            <a:r>
              <a:rPr lang="de-AT" sz="1400" dirty="0" err="1"/>
              <a:t>research</a:t>
            </a:r>
            <a:r>
              <a:rPr lang="de-AT" sz="1400" dirty="0"/>
              <a:t> </a:t>
            </a:r>
            <a:r>
              <a:rPr lang="de-AT" sz="1400" dirty="0" err="1"/>
              <a:t>site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Karl </a:t>
            </a:r>
            <a:r>
              <a:rPr lang="de-AT" sz="1400"/>
              <a:t>Landsteiner University</a:t>
            </a:r>
            <a:endParaRPr lang="de-AT" sz="1400" dirty="0"/>
          </a:p>
          <a:p>
            <a:pPr>
              <a:buClr>
                <a:schemeClr val="accent1"/>
              </a:buClr>
              <a:buSzPct val="130000"/>
            </a:pPr>
            <a:endParaRPr lang="de-AT" sz="1400" dirty="0"/>
          </a:p>
        </p:txBody>
      </p:sp>
      <p:grpSp>
        <p:nvGrpSpPr>
          <p:cNvPr id="33" name="Gruppieren 20">
            <a:extLst>
              <a:ext uri="{FF2B5EF4-FFF2-40B4-BE49-F238E27FC236}">
                <a16:creationId xmlns:a16="http://schemas.microsoft.com/office/drawing/2014/main" id="{DD6B9796-F409-4FF7-B7BE-E9DEF19D24C8}"/>
              </a:ext>
            </a:extLst>
          </p:cNvPr>
          <p:cNvGrpSpPr/>
          <p:nvPr/>
        </p:nvGrpSpPr>
        <p:grpSpPr>
          <a:xfrm>
            <a:off x="8676666" y="1548767"/>
            <a:ext cx="1233180" cy="1237344"/>
            <a:chOff x="5886883" y="2089859"/>
            <a:chExt cx="1934557" cy="194108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E7C294C-5687-4374-B99C-C7C162F71DC3}"/>
                </a:ext>
              </a:extLst>
            </p:cNvPr>
            <p:cNvSpPr/>
            <p:nvPr/>
          </p:nvSpPr>
          <p:spPr>
            <a:xfrm>
              <a:off x="5886883" y="2096391"/>
              <a:ext cx="1934557" cy="1934557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C8A517-0B17-458D-B952-F6B3D2A4A187}"/>
                </a:ext>
              </a:extLst>
            </p:cNvPr>
            <p:cNvSpPr/>
            <p:nvPr/>
          </p:nvSpPr>
          <p:spPr>
            <a:xfrm>
              <a:off x="7251052" y="2089859"/>
              <a:ext cx="343841" cy="34384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36" name="Grafik 23">
            <a:extLst>
              <a:ext uri="{FF2B5EF4-FFF2-40B4-BE49-F238E27FC236}">
                <a16:creationId xmlns:a16="http://schemas.microsoft.com/office/drawing/2014/main" id="{4F983748-1BB5-4FEC-9521-E06551551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94" t="73942"/>
          <a:stretch/>
        </p:blipFill>
        <p:spPr>
          <a:xfrm>
            <a:off x="5142079" y="1676507"/>
            <a:ext cx="935831" cy="95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3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0A61-ADDA-4A08-971E-03CA6E7A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Non-clinical research at </a:t>
            </a:r>
            <a:r>
              <a:rPr lang="en-US" dirty="0" err="1"/>
              <a:t>medaustron</a:t>
            </a:r>
            <a:r>
              <a:rPr lang="en-US" dirty="0"/>
              <a:t>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21FCB5-97BC-48FE-9178-AC7895363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" t="18387" r="17661" b="14903"/>
          <a:stretch/>
        </p:blipFill>
        <p:spPr>
          <a:xfrm>
            <a:off x="1723367" y="1283112"/>
            <a:ext cx="8745267" cy="46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Bild 867">
            <a:extLst>
              <a:ext uri="{FF2B5EF4-FFF2-40B4-BE49-F238E27FC236}">
                <a16:creationId xmlns:a16="http://schemas.microsoft.com/office/drawing/2014/main" id="{90A92B00-4A0F-40CF-B6E3-156F7CC23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615" y="2181950"/>
            <a:ext cx="696398" cy="264991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7D2A63-542B-4130-8894-7813FAD2725B}"/>
              </a:ext>
            </a:extLst>
          </p:cNvPr>
          <p:cNvCxnSpPr>
            <a:cxnSpLocks/>
          </p:cNvCxnSpPr>
          <p:nvPr/>
        </p:nvCxnSpPr>
        <p:spPr>
          <a:xfrm flipV="1">
            <a:off x="10692999" y="2626901"/>
            <a:ext cx="0" cy="1207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64CE45C-E892-49CC-8B86-0A9D2682BE33}"/>
              </a:ext>
            </a:extLst>
          </p:cNvPr>
          <p:cNvCxnSpPr>
            <a:cxnSpLocks/>
            <a:endCxn id="64" idx="2"/>
          </p:cNvCxnSpPr>
          <p:nvPr/>
        </p:nvCxnSpPr>
        <p:spPr>
          <a:xfrm flipV="1">
            <a:off x="8952873" y="1874386"/>
            <a:ext cx="0" cy="21404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D7CA76-0268-429E-AE47-008FDCCAA76C}"/>
              </a:ext>
            </a:extLst>
          </p:cNvPr>
          <p:cNvCxnSpPr>
            <a:cxnSpLocks/>
          </p:cNvCxnSpPr>
          <p:nvPr/>
        </p:nvCxnSpPr>
        <p:spPr>
          <a:xfrm flipV="1">
            <a:off x="4757427" y="3320361"/>
            <a:ext cx="0" cy="1207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7F078D-DA8A-4AE4-85F3-EFCAAE278E11}"/>
              </a:ext>
            </a:extLst>
          </p:cNvPr>
          <p:cNvCxnSpPr>
            <a:cxnSpLocks/>
          </p:cNvCxnSpPr>
          <p:nvPr/>
        </p:nvCxnSpPr>
        <p:spPr>
          <a:xfrm flipH="1" flipV="1">
            <a:off x="3451998" y="4293175"/>
            <a:ext cx="4687" cy="5144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265E89-0151-4C41-B253-8E60730C65D2}"/>
              </a:ext>
            </a:extLst>
          </p:cNvPr>
          <p:cNvCxnSpPr>
            <a:cxnSpLocks/>
          </p:cNvCxnSpPr>
          <p:nvPr/>
        </p:nvCxnSpPr>
        <p:spPr>
          <a:xfrm flipV="1">
            <a:off x="3188376" y="3518449"/>
            <a:ext cx="0" cy="1207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CF907C-B779-4B7B-9535-39AA22C516C1}"/>
              </a:ext>
            </a:extLst>
          </p:cNvPr>
          <p:cNvCxnSpPr>
            <a:cxnSpLocks/>
          </p:cNvCxnSpPr>
          <p:nvPr/>
        </p:nvCxnSpPr>
        <p:spPr>
          <a:xfrm flipV="1">
            <a:off x="1757250" y="3017262"/>
            <a:ext cx="0" cy="18990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20">
            <a:extLst>
              <a:ext uri="{FF2B5EF4-FFF2-40B4-BE49-F238E27FC236}">
                <a16:creationId xmlns:a16="http://schemas.microsoft.com/office/drawing/2014/main" id="{21ED709A-C104-4941-B0AD-7077450E9A0C}"/>
              </a:ext>
            </a:extLst>
          </p:cNvPr>
          <p:cNvSpPr/>
          <p:nvPr/>
        </p:nvSpPr>
        <p:spPr>
          <a:xfrm>
            <a:off x="1140233" y="3709149"/>
            <a:ext cx="694044" cy="6940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5" descr="Übersicht Bestrahlungsräume Med-nkF.jpg">
            <a:extLst>
              <a:ext uri="{FF2B5EF4-FFF2-40B4-BE49-F238E27FC236}">
                <a16:creationId xmlns:a16="http://schemas.microsoft.com/office/drawing/2014/main" id="{609A4318-1D73-4B32-BA16-9022F67B6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6" t="39234" r="8300" b="20562"/>
          <a:stretch/>
        </p:blipFill>
        <p:spPr>
          <a:xfrm>
            <a:off x="1202695" y="3954810"/>
            <a:ext cx="595219" cy="296918"/>
          </a:xfrm>
          <a:prstGeom prst="rect">
            <a:avLst/>
          </a:prstGeom>
          <a:ln w="76200"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400956-C6A9-4A12-981D-35963B7A7162}"/>
              </a:ext>
            </a:extLst>
          </p:cNvPr>
          <p:cNvCxnSpPr>
            <a:cxnSpLocks/>
          </p:cNvCxnSpPr>
          <p:nvPr/>
        </p:nvCxnSpPr>
        <p:spPr>
          <a:xfrm flipH="1" flipV="1">
            <a:off x="1482569" y="4410231"/>
            <a:ext cx="4687" cy="5144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8F0F046-FBD7-420F-AC36-F29F99FFB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MILESTONES</a:t>
            </a:r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1135A4A-D1C9-414F-9CAE-5381EA09E51A}"/>
              </a:ext>
            </a:extLst>
          </p:cNvPr>
          <p:cNvSpPr/>
          <p:nvPr/>
        </p:nvSpPr>
        <p:spPr>
          <a:xfrm rot="15768633">
            <a:off x="5958349" y="-1740718"/>
            <a:ext cx="216773" cy="12425915"/>
          </a:xfrm>
          <a:prstGeom prst="triangle">
            <a:avLst>
              <a:gd name="adj" fmla="val 454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2B791D-5D28-43E9-A216-480DEF6684AB}"/>
              </a:ext>
            </a:extLst>
          </p:cNvPr>
          <p:cNvSpPr/>
          <p:nvPr/>
        </p:nvSpPr>
        <p:spPr>
          <a:xfrm>
            <a:off x="1357633" y="4874753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 867">
            <a:extLst>
              <a:ext uri="{FF2B5EF4-FFF2-40B4-BE49-F238E27FC236}">
                <a16:creationId xmlns:a16="http://schemas.microsoft.com/office/drawing/2014/main" id="{94D72766-ADF3-4B09-A5EC-1D754ED25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874" y="2559317"/>
            <a:ext cx="696398" cy="264991"/>
          </a:xfrm>
          <a:prstGeom prst="rect">
            <a:avLst/>
          </a:prstGeom>
        </p:spPr>
      </p:pic>
      <p:sp>
        <p:nvSpPr>
          <p:cNvPr id="15" name="Abgerundetes Rechteck 20">
            <a:extLst>
              <a:ext uri="{FF2B5EF4-FFF2-40B4-BE49-F238E27FC236}">
                <a16:creationId xmlns:a16="http://schemas.microsoft.com/office/drawing/2014/main" id="{C9A40761-439A-4B85-B8EC-12C35B1A7D64}"/>
              </a:ext>
            </a:extLst>
          </p:cNvPr>
          <p:cNvSpPr/>
          <p:nvPr/>
        </p:nvSpPr>
        <p:spPr>
          <a:xfrm>
            <a:off x="1410228" y="2323836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B29F14-1DDC-4060-8A55-83722305DD99}"/>
              </a:ext>
            </a:extLst>
          </p:cNvPr>
          <p:cNvSpPr/>
          <p:nvPr/>
        </p:nvSpPr>
        <p:spPr>
          <a:xfrm>
            <a:off x="1626450" y="4856581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0B2D50-69DE-4FA6-A0E3-0B9002190294}"/>
              </a:ext>
            </a:extLst>
          </p:cNvPr>
          <p:cNvSpPr/>
          <p:nvPr/>
        </p:nvSpPr>
        <p:spPr>
          <a:xfrm>
            <a:off x="3057194" y="4671367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DDBEE9-B724-471C-BF8B-516DE936007A}"/>
              </a:ext>
            </a:extLst>
          </p:cNvPr>
          <p:cNvSpPr/>
          <p:nvPr/>
        </p:nvSpPr>
        <p:spPr>
          <a:xfrm>
            <a:off x="3326011" y="4653195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Bild 867">
            <a:extLst>
              <a:ext uri="{FF2B5EF4-FFF2-40B4-BE49-F238E27FC236}">
                <a16:creationId xmlns:a16="http://schemas.microsoft.com/office/drawing/2014/main" id="{8440A10A-F64A-4AC9-B256-FA39B29B29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035" y="3061732"/>
            <a:ext cx="696398" cy="264991"/>
          </a:xfrm>
          <a:prstGeom prst="rect">
            <a:avLst/>
          </a:prstGeom>
        </p:spPr>
      </p:pic>
      <p:sp>
        <p:nvSpPr>
          <p:cNvPr id="29" name="Abgerundetes Rechteck 20">
            <a:extLst>
              <a:ext uri="{FF2B5EF4-FFF2-40B4-BE49-F238E27FC236}">
                <a16:creationId xmlns:a16="http://schemas.microsoft.com/office/drawing/2014/main" id="{C27495A8-8D13-43FD-9E9B-89CD1871AA6A}"/>
              </a:ext>
            </a:extLst>
          </p:cNvPr>
          <p:cNvSpPr/>
          <p:nvPr/>
        </p:nvSpPr>
        <p:spPr>
          <a:xfrm>
            <a:off x="2831389" y="2826251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Abgerundetes Rechteck 20">
            <a:extLst>
              <a:ext uri="{FF2B5EF4-FFF2-40B4-BE49-F238E27FC236}">
                <a16:creationId xmlns:a16="http://schemas.microsoft.com/office/drawing/2014/main" id="{B67E1C3E-38F1-416E-8886-E2E605144895}"/>
              </a:ext>
            </a:extLst>
          </p:cNvPr>
          <p:cNvSpPr/>
          <p:nvPr/>
        </p:nvSpPr>
        <p:spPr>
          <a:xfrm>
            <a:off x="3097606" y="3591539"/>
            <a:ext cx="694044" cy="6940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5" name="Grafik 3">
            <a:extLst>
              <a:ext uri="{FF2B5EF4-FFF2-40B4-BE49-F238E27FC236}">
                <a16:creationId xmlns:a16="http://schemas.microsoft.com/office/drawing/2014/main" id="{0151D1B4-07AF-464C-BEDC-0545A7217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364" y="3728278"/>
            <a:ext cx="296870" cy="42056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DE2EB5FF-D7A0-40C3-B242-955A221813D6}"/>
              </a:ext>
            </a:extLst>
          </p:cNvPr>
          <p:cNvSpPr/>
          <p:nvPr/>
        </p:nvSpPr>
        <p:spPr>
          <a:xfrm>
            <a:off x="4630143" y="4464939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bgerundetes Rechteck 20">
            <a:extLst>
              <a:ext uri="{FF2B5EF4-FFF2-40B4-BE49-F238E27FC236}">
                <a16:creationId xmlns:a16="http://schemas.microsoft.com/office/drawing/2014/main" id="{9FCAA5F4-857A-4299-ADF2-497FD61931F0}"/>
              </a:ext>
            </a:extLst>
          </p:cNvPr>
          <p:cNvSpPr/>
          <p:nvPr/>
        </p:nvSpPr>
        <p:spPr>
          <a:xfrm>
            <a:off x="4400440" y="2628163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Bild 29" descr="Übersicht Bestrahlungsräume Med-nkF.jpg">
            <a:extLst>
              <a:ext uri="{FF2B5EF4-FFF2-40B4-BE49-F238E27FC236}">
                <a16:creationId xmlns:a16="http://schemas.microsoft.com/office/drawing/2014/main" id="{66975B3A-97AE-44F5-B886-D7ADAB4A1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8" t="22734" b="20475"/>
          <a:stretch/>
        </p:blipFill>
        <p:spPr>
          <a:xfrm>
            <a:off x="4477307" y="2818787"/>
            <a:ext cx="591586" cy="383344"/>
          </a:xfrm>
          <a:prstGeom prst="rect">
            <a:avLst/>
          </a:prstGeom>
          <a:ln w="50800">
            <a:noFill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04A205-E80D-4F0A-96DE-A514D2654952}"/>
              </a:ext>
            </a:extLst>
          </p:cNvPr>
          <p:cNvCxnSpPr>
            <a:cxnSpLocks/>
          </p:cNvCxnSpPr>
          <p:nvPr/>
        </p:nvCxnSpPr>
        <p:spPr>
          <a:xfrm flipV="1">
            <a:off x="6346983" y="2452012"/>
            <a:ext cx="0" cy="18990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bgerundetes Rechteck 20">
            <a:extLst>
              <a:ext uri="{FF2B5EF4-FFF2-40B4-BE49-F238E27FC236}">
                <a16:creationId xmlns:a16="http://schemas.microsoft.com/office/drawing/2014/main" id="{8936568C-B9D9-4433-8C70-46388E33C0E7}"/>
              </a:ext>
            </a:extLst>
          </p:cNvPr>
          <p:cNvSpPr/>
          <p:nvPr/>
        </p:nvSpPr>
        <p:spPr>
          <a:xfrm>
            <a:off x="5772696" y="3126807"/>
            <a:ext cx="694044" cy="6940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5" name="Bild 15" descr="Übersicht Bestrahlungsräume Med-nkF.jpg">
            <a:extLst>
              <a:ext uri="{FF2B5EF4-FFF2-40B4-BE49-F238E27FC236}">
                <a16:creationId xmlns:a16="http://schemas.microsoft.com/office/drawing/2014/main" id="{8653A705-3A03-4AD4-8E14-53238BB5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6" t="39234" r="5830" b="20562"/>
          <a:stretch/>
        </p:blipFill>
        <p:spPr>
          <a:xfrm>
            <a:off x="5815480" y="3389560"/>
            <a:ext cx="613459" cy="296918"/>
          </a:xfrm>
          <a:prstGeom prst="rect">
            <a:avLst/>
          </a:prstGeom>
          <a:ln w="76200"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5C1700-D432-41F7-8530-ACA3CA32CE70}"/>
              </a:ext>
            </a:extLst>
          </p:cNvPr>
          <p:cNvCxnSpPr>
            <a:cxnSpLocks/>
          </p:cNvCxnSpPr>
          <p:nvPr/>
        </p:nvCxnSpPr>
        <p:spPr>
          <a:xfrm flipH="1" flipV="1">
            <a:off x="6072302" y="3844981"/>
            <a:ext cx="4687" cy="5144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EFD9FE4-963A-400B-B6CE-EC364EE6597A}"/>
              </a:ext>
            </a:extLst>
          </p:cNvPr>
          <p:cNvSpPr/>
          <p:nvPr/>
        </p:nvSpPr>
        <p:spPr>
          <a:xfrm>
            <a:off x="5947366" y="4309503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Bild 867">
            <a:extLst>
              <a:ext uri="{FF2B5EF4-FFF2-40B4-BE49-F238E27FC236}">
                <a16:creationId xmlns:a16="http://schemas.microsoft.com/office/drawing/2014/main" id="{7A0131A8-A9AF-4AA1-A0D3-7DC7F9CEE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607" y="1994067"/>
            <a:ext cx="696398" cy="264991"/>
          </a:xfrm>
          <a:prstGeom prst="rect">
            <a:avLst/>
          </a:prstGeom>
        </p:spPr>
      </p:pic>
      <p:sp>
        <p:nvSpPr>
          <p:cNvPr id="49" name="Abgerundetes Rechteck 20">
            <a:extLst>
              <a:ext uri="{FF2B5EF4-FFF2-40B4-BE49-F238E27FC236}">
                <a16:creationId xmlns:a16="http://schemas.microsoft.com/office/drawing/2014/main" id="{20B01CFD-88B1-40B1-B8FA-91FC46540AFA}"/>
              </a:ext>
            </a:extLst>
          </p:cNvPr>
          <p:cNvSpPr/>
          <p:nvPr/>
        </p:nvSpPr>
        <p:spPr>
          <a:xfrm>
            <a:off x="5999961" y="1758586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DABF495-13C3-493F-871B-9566D82AF95B}"/>
              </a:ext>
            </a:extLst>
          </p:cNvPr>
          <p:cNvSpPr/>
          <p:nvPr/>
        </p:nvSpPr>
        <p:spPr>
          <a:xfrm>
            <a:off x="6216183" y="4291331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46B90B2-513A-4359-B9F3-AB0316AF9557}"/>
              </a:ext>
            </a:extLst>
          </p:cNvPr>
          <p:cNvCxnSpPr>
            <a:cxnSpLocks/>
            <a:endCxn id="53" idx="2"/>
          </p:cNvCxnSpPr>
          <p:nvPr/>
        </p:nvCxnSpPr>
        <p:spPr>
          <a:xfrm flipH="1" flipV="1">
            <a:off x="7709091" y="3504663"/>
            <a:ext cx="3242" cy="6747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16C89DDF-8AF5-455A-B7C9-7E84916347F2}"/>
              </a:ext>
            </a:extLst>
          </p:cNvPr>
          <p:cNvSpPr/>
          <p:nvPr/>
        </p:nvSpPr>
        <p:spPr>
          <a:xfrm>
            <a:off x="7585048" y="4116232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bgerundetes Rechteck 20">
            <a:extLst>
              <a:ext uri="{FF2B5EF4-FFF2-40B4-BE49-F238E27FC236}">
                <a16:creationId xmlns:a16="http://schemas.microsoft.com/office/drawing/2014/main" id="{2285A710-4610-4509-AFCB-4D1A5348D3B5}"/>
              </a:ext>
            </a:extLst>
          </p:cNvPr>
          <p:cNvSpPr/>
          <p:nvPr/>
        </p:nvSpPr>
        <p:spPr>
          <a:xfrm>
            <a:off x="7362069" y="2810619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4" name="Bild 29" descr="Übersicht Bestrahlungsräume Med-nkF.jpg">
            <a:extLst>
              <a:ext uri="{FF2B5EF4-FFF2-40B4-BE49-F238E27FC236}">
                <a16:creationId xmlns:a16="http://schemas.microsoft.com/office/drawing/2014/main" id="{D185657A-BE29-42FB-87D9-F3C725DDA9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8" t="22734" b="20475"/>
          <a:stretch/>
        </p:blipFill>
        <p:spPr>
          <a:xfrm>
            <a:off x="7438936" y="3001243"/>
            <a:ext cx="591586" cy="383344"/>
          </a:xfrm>
          <a:prstGeom prst="rect">
            <a:avLst/>
          </a:prstGeom>
          <a:ln w="50800">
            <a:noFill/>
          </a:ln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030C37-65BA-4DF5-BC2E-BA955DBE9787}"/>
              </a:ext>
            </a:extLst>
          </p:cNvPr>
          <p:cNvCxnSpPr>
            <a:cxnSpLocks/>
          </p:cNvCxnSpPr>
          <p:nvPr/>
        </p:nvCxnSpPr>
        <p:spPr>
          <a:xfrm flipV="1">
            <a:off x="9244635" y="2767569"/>
            <a:ext cx="0" cy="1207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DA791C78-5162-4E95-A3BA-6659A6C538B0}"/>
              </a:ext>
            </a:extLst>
          </p:cNvPr>
          <p:cNvSpPr/>
          <p:nvPr/>
        </p:nvSpPr>
        <p:spPr>
          <a:xfrm>
            <a:off x="9117351" y="3912147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bgerundetes Rechteck 20">
            <a:extLst>
              <a:ext uri="{FF2B5EF4-FFF2-40B4-BE49-F238E27FC236}">
                <a16:creationId xmlns:a16="http://schemas.microsoft.com/office/drawing/2014/main" id="{C53BB7B7-7461-4CE9-829E-E5AAFF760BE6}"/>
              </a:ext>
            </a:extLst>
          </p:cNvPr>
          <p:cNvSpPr/>
          <p:nvPr/>
        </p:nvSpPr>
        <p:spPr>
          <a:xfrm>
            <a:off x="8887648" y="2075371"/>
            <a:ext cx="694044" cy="6940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97A572D-3FDD-405F-B3E1-5B2EFD2E58CE}"/>
              </a:ext>
            </a:extLst>
          </p:cNvPr>
          <p:cNvSpPr/>
          <p:nvPr/>
        </p:nvSpPr>
        <p:spPr>
          <a:xfrm>
            <a:off x="10565715" y="3752429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bgerundetes Rechteck 20">
            <a:extLst>
              <a:ext uri="{FF2B5EF4-FFF2-40B4-BE49-F238E27FC236}">
                <a16:creationId xmlns:a16="http://schemas.microsoft.com/office/drawing/2014/main" id="{1FCD05FC-9510-4767-B0EA-2BFEAF52F34E}"/>
              </a:ext>
            </a:extLst>
          </p:cNvPr>
          <p:cNvSpPr/>
          <p:nvPr/>
        </p:nvSpPr>
        <p:spPr>
          <a:xfrm>
            <a:off x="10336012" y="1934703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Abgerundetes Rechteck 20">
            <a:extLst>
              <a:ext uri="{FF2B5EF4-FFF2-40B4-BE49-F238E27FC236}">
                <a16:creationId xmlns:a16="http://schemas.microsoft.com/office/drawing/2014/main" id="{FBE281E0-BF22-4523-BE3A-D9247FBBD47C}"/>
              </a:ext>
            </a:extLst>
          </p:cNvPr>
          <p:cNvSpPr/>
          <p:nvPr/>
        </p:nvSpPr>
        <p:spPr>
          <a:xfrm>
            <a:off x="8605851" y="1180342"/>
            <a:ext cx="694044" cy="694044"/>
          </a:xfrm>
          <a:prstGeom prst="roundRect">
            <a:avLst/>
          </a:prstGeom>
          <a:noFill/>
          <a:ln w="38100">
            <a:solidFill>
              <a:srgbClr val="00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65C7813-B4A3-4595-B092-621D419BDB5E}"/>
              </a:ext>
            </a:extLst>
          </p:cNvPr>
          <p:cNvSpPr/>
          <p:nvPr/>
        </p:nvSpPr>
        <p:spPr>
          <a:xfrm>
            <a:off x="8822073" y="3955137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8599FBE-75E0-4A09-85FC-6F702CD9A8B5}"/>
              </a:ext>
            </a:extLst>
          </p:cNvPr>
          <p:cNvSpPr txBox="1"/>
          <p:nvPr/>
        </p:nvSpPr>
        <p:spPr>
          <a:xfrm>
            <a:off x="1122880" y="5187245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81FA2D-2C11-440B-BE23-F9DC1A30F713}"/>
              </a:ext>
            </a:extLst>
          </p:cNvPr>
          <p:cNvSpPr txBox="1"/>
          <p:nvPr/>
        </p:nvSpPr>
        <p:spPr>
          <a:xfrm>
            <a:off x="2832014" y="4996244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574C151-2FF6-4316-95CA-D07E1935CD0E}"/>
              </a:ext>
            </a:extLst>
          </p:cNvPr>
          <p:cNvSpPr txBox="1"/>
          <p:nvPr/>
        </p:nvSpPr>
        <p:spPr>
          <a:xfrm>
            <a:off x="4294636" y="4805243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AA21CA-0227-4A3E-B21D-2229AA3A4AF0}"/>
              </a:ext>
            </a:extLst>
          </p:cNvPr>
          <p:cNvSpPr txBox="1"/>
          <p:nvPr/>
        </p:nvSpPr>
        <p:spPr>
          <a:xfrm>
            <a:off x="5682930" y="4662368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433A9B-10A1-45F0-BF50-492CF60D77C2}"/>
              </a:ext>
            </a:extLst>
          </p:cNvPr>
          <p:cNvSpPr txBox="1"/>
          <p:nvPr/>
        </p:nvSpPr>
        <p:spPr>
          <a:xfrm>
            <a:off x="7231644" y="4527013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57E0543-8713-49A6-A2D5-17D13F959837}"/>
              </a:ext>
            </a:extLst>
          </p:cNvPr>
          <p:cNvSpPr txBox="1"/>
          <p:nvPr/>
        </p:nvSpPr>
        <p:spPr>
          <a:xfrm>
            <a:off x="8628092" y="4368096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BA7D59-719D-486D-A31C-3330B54654B8}"/>
              </a:ext>
            </a:extLst>
          </p:cNvPr>
          <p:cNvSpPr txBox="1"/>
          <p:nvPr/>
        </p:nvSpPr>
        <p:spPr>
          <a:xfrm>
            <a:off x="10218917" y="4191633"/>
            <a:ext cx="987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>
                <a:solidFill>
                  <a:srgbClr val="14316C"/>
                </a:solidFill>
              </a:rPr>
              <a:t>2023</a:t>
            </a:r>
            <a:endParaRPr lang="en-US" sz="1050" b="1" dirty="0">
              <a:solidFill>
                <a:srgbClr val="14316C"/>
              </a:solidFill>
            </a:endParaRPr>
          </a:p>
        </p:txBody>
      </p:sp>
      <p:pic>
        <p:nvPicPr>
          <p:cNvPr id="74" name="Bild 30" descr="Übersicht Bestrahlungsräume Med-nkF.jpg">
            <a:extLst>
              <a:ext uri="{FF2B5EF4-FFF2-40B4-BE49-F238E27FC236}">
                <a16:creationId xmlns:a16="http://schemas.microsoft.com/office/drawing/2014/main" id="{2EA3CE2A-0A3C-4B3C-853B-C7764FD5E0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5" t="11129" b="13084"/>
          <a:stretch/>
        </p:blipFill>
        <p:spPr>
          <a:xfrm>
            <a:off x="8667118" y="1287653"/>
            <a:ext cx="577518" cy="466887"/>
          </a:xfrm>
          <a:prstGeom prst="rect">
            <a:avLst/>
          </a:prstGeom>
          <a:ln w="50800">
            <a:noFill/>
          </a:ln>
        </p:spPr>
      </p:pic>
      <p:sp>
        <p:nvSpPr>
          <p:cNvPr id="76" name="Textfeld 30">
            <a:extLst>
              <a:ext uri="{FF2B5EF4-FFF2-40B4-BE49-F238E27FC236}">
                <a16:creationId xmlns:a16="http://schemas.microsoft.com/office/drawing/2014/main" id="{35139C70-B366-4521-AC2F-DBA30786C918}"/>
              </a:ext>
            </a:extLst>
          </p:cNvPr>
          <p:cNvSpPr txBox="1"/>
          <p:nvPr/>
        </p:nvSpPr>
        <p:spPr>
          <a:xfrm>
            <a:off x="4248335" y="5032315"/>
            <a:ext cx="11571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Vertical beam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VBL-IR2</a:t>
            </a:r>
          </a:p>
        </p:txBody>
      </p:sp>
      <p:sp>
        <p:nvSpPr>
          <p:cNvPr id="77" name="Textfeld 32">
            <a:extLst>
              <a:ext uri="{FF2B5EF4-FFF2-40B4-BE49-F238E27FC236}">
                <a16:creationId xmlns:a16="http://schemas.microsoft.com/office/drawing/2014/main" id="{8D6F36F8-D66A-4029-A849-8D7D12CD3D58}"/>
              </a:ext>
            </a:extLst>
          </p:cNvPr>
          <p:cNvSpPr txBox="1"/>
          <p:nvPr/>
        </p:nvSpPr>
        <p:spPr>
          <a:xfrm>
            <a:off x="5643099" y="4915964"/>
            <a:ext cx="12515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ions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HBL-IR2/IR3</a:t>
            </a:r>
          </a:p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8" name="Textfeld 34">
            <a:extLst>
              <a:ext uri="{FF2B5EF4-FFF2-40B4-BE49-F238E27FC236}">
                <a16:creationId xmlns:a16="http://schemas.microsoft.com/office/drawing/2014/main" id="{607337D8-B0B8-4AE9-BE52-0524136F638D}"/>
              </a:ext>
            </a:extLst>
          </p:cNvPr>
          <p:cNvSpPr txBox="1"/>
          <p:nvPr/>
        </p:nvSpPr>
        <p:spPr>
          <a:xfrm>
            <a:off x="7250125" y="4777730"/>
            <a:ext cx="97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</a:t>
            </a:r>
            <a:r>
              <a:rPr lang="de-DE" sz="1000" dirty="0" err="1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ions</a:t>
            </a:r>
            <a:r>
              <a:rPr lang="de-DE" sz="1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vertical</a:t>
            </a:r>
            <a:r>
              <a:rPr lang="de-DE" sz="1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beam </a:t>
            </a:r>
            <a:r>
              <a:rPr lang="de-DE" sz="1000" dirty="0" err="1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  <a:br>
              <a:rPr lang="de-DE" sz="1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rgbClr val="7979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VBL-IR2</a:t>
            </a:r>
            <a:endParaRPr lang="de-DE" sz="800" dirty="0">
              <a:solidFill>
                <a:srgbClr val="7979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Textfeld 36">
            <a:extLst>
              <a:ext uri="{FF2B5EF4-FFF2-40B4-BE49-F238E27FC236}">
                <a16:creationId xmlns:a16="http://schemas.microsoft.com/office/drawing/2014/main" id="{84479D49-F2CB-4956-83E3-1C04EA39CF1F}"/>
              </a:ext>
            </a:extLst>
          </p:cNvPr>
          <p:cNvSpPr txBox="1"/>
          <p:nvPr/>
        </p:nvSpPr>
        <p:spPr>
          <a:xfrm>
            <a:off x="8582263" y="4644228"/>
            <a:ext cx="1184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 Proton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Gantry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</a:t>
            </a:r>
          </a:p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Helium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Commissioning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GBL-IR4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0" name="Textfeld 47">
            <a:extLst>
              <a:ext uri="{FF2B5EF4-FFF2-40B4-BE49-F238E27FC236}">
                <a16:creationId xmlns:a16="http://schemas.microsoft.com/office/drawing/2014/main" id="{0FAFC3F8-77D2-43A6-8126-B3196950AF70}"/>
              </a:ext>
            </a:extLst>
          </p:cNvPr>
          <p:cNvSpPr txBox="1"/>
          <p:nvPr/>
        </p:nvSpPr>
        <p:spPr>
          <a:xfrm>
            <a:off x="2621119" y="5208561"/>
            <a:ext cx="1364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Pediatric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treatments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de-DE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room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HBL-IR2</a:t>
            </a:r>
          </a:p>
        </p:txBody>
      </p:sp>
      <p:sp>
        <p:nvSpPr>
          <p:cNvPr id="81" name="Textfeld 49">
            <a:extLst>
              <a:ext uri="{FF2B5EF4-FFF2-40B4-BE49-F238E27FC236}">
                <a16:creationId xmlns:a16="http://schemas.microsoft.com/office/drawing/2014/main" id="{91ED2382-6E00-4A5B-A10D-ABFF9556180B}"/>
              </a:ext>
            </a:extLst>
          </p:cNvPr>
          <p:cNvSpPr txBox="1"/>
          <p:nvPr/>
        </p:nvSpPr>
        <p:spPr>
          <a:xfrm>
            <a:off x="946755" y="5457619"/>
            <a:ext cx="13402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HBL-IR1/IR3</a:t>
            </a:r>
          </a:p>
        </p:txBody>
      </p:sp>
      <p:sp>
        <p:nvSpPr>
          <p:cNvPr id="82" name="Textfeld 65">
            <a:extLst>
              <a:ext uri="{FF2B5EF4-FFF2-40B4-BE49-F238E27FC236}">
                <a16:creationId xmlns:a16="http://schemas.microsoft.com/office/drawing/2014/main" id="{F7D72FBC-05AF-4DED-ABB6-CD3623F943C3}"/>
              </a:ext>
            </a:extLst>
          </p:cNvPr>
          <p:cNvSpPr txBox="1"/>
          <p:nvPr/>
        </p:nvSpPr>
        <p:spPr>
          <a:xfrm>
            <a:off x="10180974" y="4452410"/>
            <a:ext cx="1102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</a:t>
            </a:r>
            <a:r>
              <a:rPr lang="de-DE" sz="100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ions</a:t>
            </a:r>
            <a:r>
              <a:rPr lang="de-DE" sz="10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horizontal beam </a:t>
            </a:r>
            <a:r>
              <a:rPr lang="de-DE" sz="100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  <a:r>
              <a:rPr lang="de-DE" sz="10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</a:t>
            </a:r>
            <a:br>
              <a:rPr lang="de-DE" sz="10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000" dirty="0">
              <a:solidFill>
                <a:srgbClr val="1431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8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HBL-IR3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150302D-F7B1-4670-95EC-2458BDB527EA}"/>
              </a:ext>
            </a:extLst>
          </p:cNvPr>
          <p:cNvSpPr/>
          <p:nvPr/>
        </p:nvSpPr>
        <p:spPr>
          <a:xfrm rot="20870128">
            <a:off x="1304055" y="2190325"/>
            <a:ext cx="319348" cy="319348"/>
          </a:xfrm>
          <a:prstGeom prst="ellipse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P</a:t>
            </a:r>
            <a:endParaRPr lang="en-US" sz="1000" b="1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C7D76C3-5644-4128-8B47-4D2F732730E6}"/>
              </a:ext>
            </a:extLst>
          </p:cNvPr>
          <p:cNvSpPr/>
          <p:nvPr/>
        </p:nvSpPr>
        <p:spPr>
          <a:xfrm rot="21030127">
            <a:off x="5863102" y="1590833"/>
            <a:ext cx="319348" cy="3193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C</a:t>
            </a:r>
            <a:endParaRPr lang="en-US" sz="1000" b="1" dirty="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97A31B8-D968-4098-8BB9-70F5B8C27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278" y="2221795"/>
            <a:ext cx="603556" cy="468916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CDD72890-E175-4142-8F49-AEF67431E2E5}"/>
              </a:ext>
            </a:extLst>
          </p:cNvPr>
          <p:cNvSpPr/>
          <p:nvPr/>
        </p:nvSpPr>
        <p:spPr>
          <a:xfrm rot="462539">
            <a:off x="3303736" y="2690319"/>
            <a:ext cx="319348" cy="319348"/>
          </a:xfrm>
          <a:prstGeom prst="ellipse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P</a:t>
            </a:r>
            <a:endParaRPr lang="en-US" sz="1000" b="1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CAF77E2-A907-47D0-9630-C3A6F38B9EB8}"/>
              </a:ext>
            </a:extLst>
          </p:cNvPr>
          <p:cNvSpPr/>
          <p:nvPr/>
        </p:nvSpPr>
        <p:spPr>
          <a:xfrm rot="20870128">
            <a:off x="4296818" y="2485678"/>
            <a:ext cx="319348" cy="319348"/>
          </a:xfrm>
          <a:prstGeom prst="ellipse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P</a:t>
            </a:r>
            <a:endParaRPr lang="en-US" sz="1000" b="1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A937BA6-ED00-4A22-AC93-34D2CF12CCE9}"/>
              </a:ext>
            </a:extLst>
          </p:cNvPr>
          <p:cNvSpPr/>
          <p:nvPr/>
        </p:nvSpPr>
        <p:spPr>
          <a:xfrm rot="20870128">
            <a:off x="1056665" y="3587144"/>
            <a:ext cx="319348" cy="319348"/>
          </a:xfrm>
          <a:prstGeom prst="ellipse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P</a:t>
            </a:r>
            <a:endParaRPr lang="en-US" sz="10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3825A6B-DE0F-43C9-9A67-88F4037B24FD}"/>
              </a:ext>
            </a:extLst>
          </p:cNvPr>
          <p:cNvSpPr/>
          <p:nvPr/>
        </p:nvSpPr>
        <p:spPr>
          <a:xfrm rot="538652">
            <a:off x="6255158" y="3047774"/>
            <a:ext cx="319348" cy="3193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C</a:t>
            </a:r>
            <a:endParaRPr lang="en-US" sz="10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C279FEA-BFE2-419B-BF31-657C875F00C1}"/>
              </a:ext>
            </a:extLst>
          </p:cNvPr>
          <p:cNvSpPr/>
          <p:nvPr/>
        </p:nvSpPr>
        <p:spPr>
          <a:xfrm rot="21030127">
            <a:off x="7258908" y="2679390"/>
            <a:ext cx="319348" cy="3193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C</a:t>
            </a:r>
            <a:endParaRPr lang="en-US" sz="10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979BD31-8121-47C4-97A5-CA01D71E6088}"/>
              </a:ext>
            </a:extLst>
          </p:cNvPr>
          <p:cNvSpPr/>
          <p:nvPr/>
        </p:nvSpPr>
        <p:spPr>
          <a:xfrm rot="20870128">
            <a:off x="8507445" y="1039001"/>
            <a:ext cx="319348" cy="319348"/>
          </a:xfrm>
          <a:prstGeom prst="ellipse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P</a:t>
            </a:r>
            <a:endParaRPr lang="en-US" sz="1000" b="1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13952CF-F560-400C-88B5-CE66DE57CC02}"/>
              </a:ext>
            </a:extLst>
          </p:cNvPr>
          <p:cNvSpPr/>
          <p:nvPr/>
        </p:nvSpPr>
        <p:spPr>
          <a:xfrm rot="590046">
            <a:off x="9373160" y="1890675"/>
            <a:ext cx="319348" cy="3193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00" b="1" dirty="0"/>
              <a:t>He</a:t>
            </a:r>
            <a:endParaRPr lang="en-US" sz="1000" b="1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2E133F0-CC01-4DA0-8267-4C55DA66B017}"/>
              </a:ext>
            </a:extLst>
          </p:cNvPr>
          <p:cNvSpPr/>
          <p:nvPr/>
        </p:nvSpPr>
        <p:spPr>
          <a:xfrm rot="21030127">
            <a:off x="10265628" y="1792805"/>
            <a:ext cx="319348" cy="3193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/>
              <a:t>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57639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E295C8A-2A81-A546-B8A0-BB1904E6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10" y="949009"/>
            <a:ext cx="9190149" cy="5486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7F91C5-AD52-114D-9A8E-CA70BF97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introduction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703F7C-D4DC-2F42-ABE5-CD3039CA5CF7}"/>
              </a:ext>
            </a:extLst>
          </p:cNvPr>
          <p:cNvSpPr txBox="1">
            <a:spLocks/>
          </p:cNvSpPr>
          <p:nvPr/>
        </p:nvSpPr>
        <p:spPr>
          <a:xfrm>
            <a:off x="192720" y="4065914"/>
            <a:ext cx="2501310" cy="10598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/>
          <a:lstStyle>
            <a:lvl1pPr marL="171446" indent="-171446" algn="l" defTabSz="685783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4A8BB"/>
              </a:buClr>
              <a:buSzPct val="13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4A8BB"/>
              </a:buClr>
              <a:buSzPct val="110000"/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4A8BB"/>
              </a:buClr>
              <a:buSzPct val="13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A9A"/>
              </a:buClr>
              <a:buNone/>
            </a:pPr>
            <a:r>
              <a:rPr lang="de-AT" i="1" dirty="0" err="1"/>
              <a:t>One</a:t>
            </a:r>
            <a:r>
              <a:rPr lang="de-AT" i="1" dirty="0"/>
              <a:t> </a:t>
            </a:r>
            <a:r>
              <a:rPr lang="de-AT" i="1" dirty="0" err="1"/>
              <a:t>of</a:t>
            </a:r>
            <a:r>
              <a:rPr lang="de-AT" i="1" dirty="0"/>
              <a:t> </a:t>
            </a:r>
            <a:r>
              <a:rPr lang="de-AT" i="1" dirty="0" err="1"/>
              <a:t>the</a:t>
            </a:r>
            <a:r>
              <a:rPr lang="de-AT" i="1" dirty="0"/>
              <a:t> </a:t>
            </a:r>
            <a:r>
              <a:rPr lang="de-AT" b="1" i="1" dirty="0"/>
              <a:t>6 </a:t>
            </a:r>
            <a:r>
              <a:rPr lang="de-AT" b="1" i="1" dirty="0" err="1"/>
              <a:t>centers</a:t>
            </a:r>
            <a:r>
              <a:rPr lang="de-AT" i="1" dirty="0"/>
              <a:t>, </a:t>
            </a:r>
            <a:r>
              <a:rPr lang="de-AT" b="1" i="1" dirty="0" err="1"/>
              <a:t>worldwilde</a:t>
            </a:r>
            <a:r>
              <a:rPr lang="de-AT" i="1" dirty="0"/>
              <a:t>, </a:t>
            </a:r>
            <a:r>
              <a:rPr lang="de-AT" i="1" dirty="0" err="1"/>
              <a:t>providing</a:t>
            </a:r>
            <a:r>
              <a:rPr lang="de-AT" i="1" dirty="0"/>
              <a:t> </a:t>
            </a:r>
            <a:r>
              <a:rPr lang="de-AT" b="1" i="1" u="sng" dirty="0"/>
              <a:t>Proton and Carbon </a:t>
            </a:r>
            <a:r>
              <a:rPr lang="de-AT" b="1" i="1" dirty="0"/>
              <a:t>Ion </a:t>
            </a:r>
            <a:r>
              <a:rPr lang="de-AT" b="1" i="1" dirty="0" err="1"/>
              <a:t>therapy</a:t>
            </a:r>
            <a:endParaRPr lang="de-AT" b="1" i="1" dirty="0"/>
          </a:p>
          <a:p>
            <a:pPr marL="0" indent="0">
              <a:buClr>
                <a:srgbClr val="005A9A"/>
              </a:buClr>
              <a:buNone/>
            </a:pPr>
            <a:endParaRPr lang="de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2AA5E-ADD6-4CDA-B9A5-2DA68FED8666}"/>
              </a:ext>
            </a:extLst>
          </p:cNvPr>
          <p:cNvSpPr txBox="1"/>
          <p:nvPr/>
        </p:nvSpPr>
        <p:spPr>
          <a:xfrm>
            <a:off x="147025" y="6117898"/>
            <a:ext cx="38301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https://www.ptcog.site/index.php/facilities-in-operation-public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5789E-B9EE-41D2-BF80-87BDFE67D216}"/>
              </a:ext>
            </a:extLst>
          </p:cNvPr>
          <p:cNvSpPr txBox="1"/>
          <p:nvPr/>
        </p:nvSpPr>
        <p:spPr>
          <a:xfrm>
            <a:off x="5456745" y="2517703"/>
            <a:ext cx="3234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buClr>
                <a:srgbClr val="005A9A"/>
              </a:buClr>
            </a:pPr>
            <a:r>
              <a:rPr lang="de-AT" sz="1600" dirty="0"/>
              <a:t>Austria</a:t>
            </a:r>
          </a:p>
          <a:p>
            <a:pPr lvl="1" algn="ctr">
              <a:buClr>
                <a:srgbClr val="005A9A"/>
              </a:buClr>
            </a:pPr>
            <a:r>
              <a:rPr lang="de-AT" sz="1600" dirty="0"/>
              <a:t>(</a:t>
            </a:r>
            <a:r>
              <a:rPr lang="de-AT" sz="1600" b="1" dirty="0"/>
              <a:t>MedAustron</a:t>
            </a:r>
            <a:r>
              <a:rPr lang="de-AT" sz="16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20967-CA7F-4B5B-AA94-1A006A50811E}"/>
              </a:ext>
            </a:extLst>
          </p:cNvPr>
          <p:cNvSpPr txBox="1"/>
          <p:nvPr/>
        </p:nvSpPr>
        <p:spPr>
          <a:xfrm>
            <a:off x="8691054" y="3631493"/>
            <a:ext cx="1607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buClr>
                <a:srgbClr val="005A9A"/>
              </a:buClr>
            </a:pPr>
            <a:r>
              <a:rPr lang="de-AT" sz="1600" dirty="0"/>
              <a:t>China</a:t>
            </a:r>
          </a:p>
          <a:p>
            <a:pPr lvl="1" algn="ctr">
              <a:buClr>
                <a:srgbClr val="005A9A"/>
              </a:buClr>
            </a:pPr>
            <a:r>
              <a:rPr lang="de-AT" sz="1600" dirty="0"/>
              <a:t>(</a:t>
            </a:r>
            <a:r>
              <a:rPr lang="de-AT" sz="1600" b="1" dirty="0"/>
              <a:t>SPHIC</a:t>
            </a:r>
            <a:r>
              <a:rPr lang="de-AT" sz="16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9215E-6826-47B0-A892-44BC74A44D7F}"/>
              </a:ext>
            </a:extLst>
          </p:cNvPr>
          <p:cNvSpPr txBox="1"/>
          <p:nvPr/>
        </p:nvSpPr>
        <p:spPr>
          <a:xfrm>
            <a:off x="9339385" y="2809224"/>
            <a:ext cx="2421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buClr>
                <a:srgbClr val="005A9A"/>
              </a:buClr>
            </a:pPr>
            <a:r>
              <a:rPr lang="de-AT" sz="1600" dirty="0"/>
              <a:t>Japan</a:t>
            </a:r>
          </a:p>
          <a:p>
            <a:pPr lvl="1" algn="ctr">
              <a:buClr>
                <a:srgbClr val="005A9A"/>
              </a:buClr>
            </a:pPr>
            <a:r>
              <a:rPr lang="de-AT" sz="1600" dirty="0"/>
              <a:t>(</a:t>
            </a:r>
            <a:r>
              <a:rPr lang="en-US" sz="1600" b="1" dirty="0"/>
              <a:t>HIBMC</a:t>
            </a:r>
            <a:r>
              <a:rPr lang="de-AT" sz="16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37816-0BE3-4809-B873-893892BBED34}"/>
              </a:ext>
            </a:extLst>
          </p:cNvPr>
          <p:cNvSpPr txBox="1"/>
          <p:nvPr/>
        </p:nvSpPr>
        <p:spPr>
          <a:xfrm>
            <a:off x="4426358" y="3291252"/>
            <a:ext cx="1130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Italy</a:t>
            </a:r>
          </a:p>
          <a:p>
            <a:pPr algn="ctr"/>
            <a:r>
              <a:rPr lang="en-US" dirty="0"/>
              <a:t>(</a:t>
            </a:r>
            <a:r>
              <a:rPr lang="en-US" b="1" dirty="0"/>
              <a:t>CNAO</a:t>
            </a:r>
            <a:r>
              <a:rPr lang="en-US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F27FF0-5064-46DF-993E-C598AE7A0AEC}"/>
              </a:ext>
            </a:extLst>
          </p:cNvPr>
          <p:cNvSpPr txBox="1"/>
          <p:nvPr/>
        </p:nvSpPr>
        <p:spPr>
          <a:xfrm>
            <a:off x="4152483" y="2729683"/>
            <a:ext cx="1765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Germany</a:t>
            </a:r>
          </a:p>
          <a:p>
            <a:pPr algn="ctr"/>
            <a:r>
              <a:rPr lang="en-US" sz="1600" dirty="0"/>
              <a:t>(</a:t>
            </a:r>
            <a:r>
              <a:rPr lang="en-US" sz="1600" b="1" dirty="0"/>
              <a:t>HIT</a:t>
            </a:r>
            <a:r>
              <a:rPr lang="en-US" sz="1600" dirty="0"/>
              <a:t> and </a:t>
            </a:r>
            <a:r>
              <a:rPr lang="en-US" sz="1600" b="1" dirty="0"/>
              <a:t>MIT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656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FD4F-61E4-4053-95EC-A746EE3E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de-DE" dirty="0" err="1"/>
              <a:t>History</a:t>
            </a:r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04A9DE5-A747-427A-9DA4-0012D4FB6506}"/>
              </a:ext>
            </a:extLst>
          </p:cNvPr>
          <p:cNvGrpSpPr/>
          <p:nvPr/>
        </p:nvGrpSpPr>
        <p:grpSpPr>
          <a:xfrm>
            <a:off x="10543037" y="2146919"/>
            <a:ext cx="696398" cy="1215532"/>
            <a:chOff x="8129137" y="2155628"/>
            <a:chExt cx="696398" cy="1215532"/>
          </a:xfrm>
        </p:grpSpPr>
        <p:pic>
          <p:nvPicPr>
            <p:cNvPr id="115" name="Bild 867">
              <a:extLst>
                <a:ext uri="{FF2B5EF4-FFF2-40B4-BE49-F238E27FC236}">
                  <a16:creationId xmlns:a16="http://schemas.microsoft.com/office/drawing/2014/main" id="{C196F8C5-585F-417E-A24B-863F0091E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9137" y="2391108"/>
              <a:ext cx="696398" cy="264991"/>
            </a:xfrm>
            <a:prstGeom prst="rect">
              <a:avLst/>
            </a:prstGeom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22D6C37-DC83-4034-9799-071393CAFBA4}"/>
                </a:ext>
              </a:extLst>
            </p:cNvPr>
            <p:cNvGrpSpPr/>
            <p:nvPr/>
          </p:nvGrpSpPr>
          <p:grpSpPr>
            <a:xfrm>
              <a:off x="8131491" y="2155628"/>
              <a:ext cx="694044" cy="1215532"/>
              <a:chOff x="397893" y="1696618"/>
              <a:chExt cx="694044" cy="1215532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CD0B2014-BEE9-4ED7-8B9A-F2850C52E7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228" y="2397699"/>
                <a:ext cx="4687" cy="51445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Abgerundetes Rechteck 20">
                <a:extLst>
                  <a:ext uri="{FF2B5EF4-FFF2-40B4-BE49-F238E27FC236}">
                    <a16:creationId xmlns:a16="http://schemas.microsoft.com/office/drawing/2014/main" id="{D8D36D52-6E80-46E4-9381-63E675DA5F0D}"/>
                  </a:ext>
                </a:extLst>
              </p:cNvPr>
              <p:cNvSpPr/>
              <p:nvPr/>
            </p:nvSpPr>
            <p:spPr>
              <a:xfrm>
                <a:off x="397893" y="1696618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37E74D5-73D4-4ABD-A27D-ADB5D025403E}"/>
              </a:ext>
            </a:extLst>
          </p:cNvPr>
          <p:cNvGrpSpPr/>
          <p:nvPr/>
        </p:nvGrpSpPr>
        <p:grpSpPr>
          <a:xfrm>
            <a:off x="10541842" y="3460706"/>
            <a:ext cx="738532" cy="1208495"/>
            <a:chOff x="8119229" y="3460703"/>
            <a:chExt cx="738532" cy="1208495"/>
          </a:xfrm>
        </p:grpSpPr>
        <p:pic>
          <p:nvPicPr>
            <p:cNvPr id="134" name="Bild 15" descr="Übersicht Bestrahlungsräume Med-nkF.jpg">
              <a:extLst>
                <a:ext uri="{FF2B5EF4-FFF2-40B4-BE49-F238E27FC236}">
                  <a16:creationId xmlns:a16="http://schemas.microsoft.com/office/drawing/2014/main" id="{F00DE41D-F979-468A-ADB4-D634F9FC5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589" b="20562"/>
            <a:stretch/>
          </p:blipFill>
          <p:spPr>
            <a:xfrm>
              <a:off x="8119229" y="4112346"/>
              <a:ext cx="738532" cy="375537"/>
            </a:xfrm>
            <a:prstGeom prst="rect">
              <a:avLst/>
            </a:prstGeom>
            <a:ln w="76200">
              <a:noFill/>
            </a:ln>
          </p:spPr>
        </p:pic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48DED89-A097-4BE2-967F-0ACC643D5A94}"/>
                </a:ext>
              </a:extLst>
            </p:cNvPr>
            <p:cNvGrpSpPr/>
            <p:nvPr/>
          </p:nvGrpSpPr>
          <p:grpSpPr>
            <a:xfrm>
              <a:off x="8141473" y="3460703"/>
              <a:ext cx="694044" cy="1208495"/>
              <a:chOff x="493688" y="3386009"/>
              <a:chExt cx="694044" cy="1208495"/>
            </a:xfrm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681D24FA-82E9-4B22-B1E4-E1AE572CAFC4}"/>
                  </a:ext>
                </a:extLst>
              </p:cNvPr>
              <p:cNvCxnSpPr>
                <a:stCxn id="150" idx="0"/>
              </p:cNvCxnSpPr>
              <p:nvPr/>
            </p:nvCxnSpPr>
            <p:spPr>
              <a:xfrm flipH="1" flipV="1">
                <a:off x="836023" y="3386009"/>
                <a:ext cx="4687" cy="51445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Abgerundetes Rechteck 20">
                <a:extLst>
                  <a:ext uri="{FF2B5EF4-FFF2-40B4-BE49-F238E27FC236}">
                    <a16:creationId xmlns:a16="http://schemas.microsoft.com/office/drawing/2014/main" id="{2A16D3D4-EA55-4358-9D29-B8D951A49557}"/>
                  </a:ext>
                </a:extLst>
              </p:cNvPr>
              <p:cNvSpPr/>
              <p:nvPr/>
            </p:nvSpPr>
            <p:spPr>
              <a:xfrm>
                <a:off x="493688" y="3900460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4A1F87B-91EE-4AB7-B5D8-1274674A1713}"/>
              </a:ext>
            </a:extLst>
          </p:cNvPr>
          <p:cNvGrpSpPr/>
          <p:nvPr/>
        </p:nvGrpSpPr>
        <p:grpSpPr>
          <a:xfrm>
            <a:off x="9600349" y="3444019"/>
            <a:ext cx="694044" cy="2295460"/>
            <a:chOff x="493688" y="3401453"/>
            <a:chExt cx="694044" cy="2295460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C460966-4447-4A87-8CEC-8554CE44D0A2}"/>
                </a:ext>
              </a:extLst>
            </p:cNvPr>
            <p:cNvCxnSpPr>
              <a:cxnSpLocks/>
              <a:stCxn id="153" idx="0"/>
            </p:cNvCxnSpPr>
            <p:nvPr/>
          </p:nvCxnSpPr>
          <p:spPr>
            <a:xfrm flipV="1">
              <a:off x="840710" y="3401453"/>
              <a:ext cx="0" cy="16014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Abgerundetes Rechteck 20">
              <a:extLst>
                <a:ext uri="{FF2B5EF4-FFF2-40B4-BE49-F238E27FC236}">
                  <a16:creationId xmlns:a16="http://schemas.microsoft.com/office/drawing/2014/main" id="{EA6206C8-0D1A-4AF7-B8BD-6529FF6DABC7}"/>
                </a:ext>
              </a:extLst>
            </p:cNvPr>
            <p:cNvSpPr/>
            <p:nvPr/>
          </p:nvSpPr>
          <p:spPr>
            <a:xfrm>
              <a:off x="493688" y="5002869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9924C0C-D184-4721-9A75-2567FBA7F55B}"/>
              </a:ext>
            </a:extLst>
          </p:cNvPr>
          <p:cNvGrpSpPr/>
          <p:nvPr/>
        </p:nvGrpSpPr>
        <p:grpSpPr>
          <a:xfrm>
            <a:off x="6368234" y="3948773"/>
            <a:ext cx="694044" cy="1524237"/>
            <a:chOff x="4929694" y="3948770"/>
            <a:chExt cx="694044" cy="1524237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7DE3422-043A-4165-98C6-DADB7EAFBD74}"/>
                </a:ext>
              </a:extLst>
            </p:cNvPr>
            <p:cNvGrpSpPr/>
            <p:nvPr/>
          </p:nvGrpSpPr>
          <p:grpSpPr>
            <a:xfrm>
              <a:off x="4929694" y="3948770"/>
              <a:ext cx="694044" cy="1524237"/>
              <a:chOff x="493688" y="3420647"/>
              <a:chExt cx="694044" cy="1524237"/>
            </a:xfrm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EF9FE4A-E27D-4732-8964-D35BD0F0293F}"/>
                  </a:ext>
                </a:extLst>
              </p:cNvPr>
              <p:cNvCxnSpPr>
                <a:cxnSpLocks/>
                <a:stCxn id="158" idx="0"/>
              </p:cNvCxnSpPr>
              <p:nvPr/>
            </p:nvCxnSpPr>
            <p:spPr>
              <a:xfrm flipV="1">
                <a:off x="840710" y="3420647"/>
                <a:ext cx="6686" cy="83019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Abgerundetes Rechteck 20">
                <a:extLst>
                  <a:ext uri="{FF2B5EF4-FFF2-40B4-BE49-F238E27FC236}">
                    <a16:creationId xmlns:a16="http://schemas.microsoft.com/office/drawing/2014/main" id="{CA8F4BD9-C34C-447E-8C14-CF345E954AE8}"/>
                  </a:ext>
                </a:extLst>
              </p:cNvPr>
              <p:cNvSpPr/>
              <p:nvPr/>
            </p:nvSpPr>
            <p:spPr>
              <a:xfrm>
                <a:off x="493688" y="4250840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56" name="Bild 862">
              <a:extLst>
                <a:ext uri="{FF2B5EF4-FFF2-40B4-BE49-F238E27FC236}">
                  <a16:creationId xmlns:a16="http://schemas.microsoft.com/office/drawing/2014/main" id="{A597CF22-718A-4A1E-BF4A-C43CA040F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2060" y="4844351"/>
              <a:ext cx="586738" cy="585998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209A31D-46DB-4EA5-878C-43EAAE51A4F0}"/>
              </a:ext>
            </a:extLst>
          </p:cNvPr>
          <p:cNvGrpSpPr/>
          <p:nvPr/>
        </p:nvGrpSpPr>
        <p:grpSpPr>
          <a:xfrm>
            <a:off x="7856609" y="2329854"/>
            <a:ext cx="694044" cy="1032650"/>
            <a:chOff x="397893" y="1947870"/>
            <a:chExt cx="694044" cy="103265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9826809-018E-42A9-B2EE-F8CEEC30C689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 flipH="1" flipV="1">
              <a:off x="744915" y="2641914"/>
              <a:ext cx="2" cy="33860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Abgerundetes Rechteck 20">
              <a:extLst>
                <a:ext uri="{FF2B5EF4-FFF2-40B4-BE49-F238E27FC236}">
                  <a16:creationId xmlns:a16="http://schemas.microsoft.com/office/drawing/2014/main" id="{BE478B74-E502-427B-B052-829C17E15C66}"/>
                </a:ext>
              </a:extLst>
            </p:cNvPr>
            <p:cNvSpPr/>
            <p:nvPr/>
          </p:nvSpPr>
          <p:spPr>
            <a:xfrm>
              <a:off x="397893" y="1947870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101D945-0DB0-4C7F-9CC8-D76810EF8009}"/>
              </a:ext>
            </a:extLst>
          </p:cNvPr>
          <p:cNvGrpSpPr/>
          <p:nvPr/>
        </p:nvGrpSpPr>
        <p:grpSpPr>
          <a:xfrm>
            <a:off x="5953882" y="1695498"/>
            <a:ext cx="694044" cy="1215532"/>
            <a:chOff x="397893" y="1696618"/>
            <a:chExt cx="694044" cy="1215532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1FB5AF1-3E0F-45B8-9AEF-D2B5D6BFCA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228" y="2397699"/>
              <a:ext cx="4687" cy="5144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Abgerundetes Rechteck 20">
              <a:extLst>
                <a:ext uri="{FF2B5EF4-FFF2-40B4-BE49-F238E27FC236}">
                  <a16:creationId xmlns:a16="http://schemas.microsoft.com/office/drawing/2014/main" id="{6249BD47-A134-46A6-A87B-FDBDD90B188B}"/>
                </a:ext>
              </a:extLst>
            </p:cNvPr>
            <p:cNvSpPr/>
            <p:nvPr/>
          </p:nvSpPr>
          <p:spPr>
            <a:xfrm>
              <a:off x="397893" y="1696618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C48AB2F-0479-4B97-8EF3-7BBDFCD6C447}"/>
              </a:ext>
            </a:extLst>
          </p:cNvPr>
          <p:cNvGrpSpPr/>
          <p:nvPr/>
        </p:nvGrpSpPr>
        <p:grpSpPr>
          <a:xfrm>
            <a:off x="6935255" y="1564153"/>
            <a:ext cx="694044" cy="1215532"/>
            <a:chOff x="397893" y="1696618"/>
            <a:chExt cx="694044" cy="1215532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19D1D66-3A01-446A-94FA-D2E149CAB8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228" y="2397699"/>
              <a:ext cx="4687" cy="5144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Abgerundetes Rechteck 20">
              <a:extLst>
                <a:ext uri="{FF2B5EF4-FFF2-40B4-BE49-F238E27FC236}">
                  <a16:creationId xmlns:a16="http://schemas.microsoft.com/office/drawing/2014/main" id="{C1125251-D5C9-4400-967F-F61B03985D7E}"/>
                </a:ext>
              </a:extLst>
            </p:cNvPr>
            <p:cNvSpPr/>
            <p:nvPr/>
          </p:nvSpPr>
          <p:spPr>
            <a:xfrm>
              <a:off x="397893" y="1696618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199D178D-444E-48E2-A50B-17FA52C4127C}"/>
              </a:ext>
            </a:extLst>
          </p:cNvPr>
          <p:cNvCxnSpPr>
            <a:cxnSpLocks/>
          </p:cNvCxnSpPr>
          <p:nvPr/>
        </p:nvCxnSpPr>
        <p:spPr>
          <a:xfrm flipV="1">
            <a:off x="7637503" y="3486971"/>
            <a:ext cx="479977" cy="475336"/>
          </a:xfrm>
          <a:prstGeom prst="line">
            <a:avLst/>
          </a:prstGeom>
          <a:ln w="76200">
            <a:solidFill>
              <a:srgbClr val="BAD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8501251B-6F9D-4D17-B550-341F4EE71E7C}"/>
              </a:ext>
            </a:extLst>
          </p:cNvPr>
          <p:cNvCxnSpPr>
            <a:cxnSpLocks/>
          </p:cNvCxnSpPr>
          <p:nvPr/>
        </p:nvCxnSpPr>
        <p:spPr>
          <a:xfrm flipH="1" flipV="1">
            <a:off x="7640955" y="2903221"/>
            <a:ext cx="479977" cy="475336"/>
          </a:xfrm>
          <a:prstGeom prst="line">
            <a:avLst/>
          </a:prstGeom>
          <a:ln w="76200">
            <a:solidFill>
              <a:srgbClr val="BAD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947B5CC-02E0-43FD-A6A4-15B58DE981D0}"/>
              </a:ext>
            </a:extLst>
          </p:cNvPr>
          <p:cNvCxnSpPr>
            <a:cxnSpLocks/>
          </p:cNvCxnSpPr>
          <p:nvPr/>
        </p:nvCxnSpPr>
        <p:spPr>
          <a:xfrm flipH="1" flipV="1">
            <a:off x="5231831" y="3490072"/>
            <a:ext cx="479977" cy="475336"/>
          </a:xfrm>
          <a:prstGeom prst="line">
            <a:avLst/>
          </a:prstGeom>
          <a:ln w="76200">
            <a:solidFill>
              <a:srgbClr val="BAD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3AF662AD-7246-48C2-A239-6644BA8BD672}"/>
              </a:ext>
            </a:extLst>
          </p:cNvPr>
          <p:cNvCxnSpPr>
            <a:cxnSpLocks/>
          </p:cNvCxnSpPr>
          <p:nvPr/>
        </p:nvCxnSpPr>
        <p:spPr>
          <a:xfrm flipV="1">
            <a:off x="5235283" y="2906322"/>
            <a:ext cx="479977" cy="475336"/>
          </a:xfrm>
          <a:prstGeom prst="line">
            <a:avLst/>
          </a:prstGeom>
          <a:ln w="76200">
            <a:solidFill>
              <a:srgbClr val="BAD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2B52176-84F5-4219-8DE0-6EDA4E127A4C}"/>
              </a:ext>
            </a:extLst>
          </p:cNvPr>
          <p:cNvGrpSpPr/>
          <p:nvPr/>
        </p:nvGrpSpPr>
        <p:grpSpPr>
          <a:xfrm>
            <a:off x="3187265" y="2391108"/>
            <a:ext cx="694044" cy="1032650"/>
            <a:chOff x="2349619" y="2391108"/>
            <a:chExt cx="694044" cy="1032650"/>
          </a:xfrm>
        </p:grpSpPr>
        <p:pic>
          <p:nvPicPr>
            <p:cNvPr id="173" name="Bild 833">
              <a:extLst>
                <a:ext uri="{FF2B5EF4-FFF2-40B4-BE49-F238E27FC236}">
                  <a16:creationId xmlns:a16="http://schemas.microsoft.com/office/drawing/2014/main" id="{775449B5-EF4A-4204-85EB-B66BD45FD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8421" y="2434573"/>
              <a:ext cx="500302" cy="607108"/>
            </a:xfrm>
            <a:prstGeom prst="rect">
              <a:avLst/>
            </a:prstGeom>
          </p:spPr>
        </p:pic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7D2DBBD-2E67-4C80-88D3-0BE20A632479}"/>
                </a:ext>
              </a:extLst>
            </p:cNvPr>
            <p:cNvGrpSpPr/>
            <p:nvPr/>
          </p:nvGrpSpPr>
          <p:grpSpPr>
            <a:xfrm>
              <a:off x="2349619" y="2391108"/>
              <a:ext cx="694044" cy="1032650"/>
              <a:chOff x="397893" y="1879502"/>
              <a:chExt cx="694044" cy="1032650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99333FB-24EC-4682-B737-FDB371C55A89}"/>
                  </a:ext>
                </a:extLst>
              </p:cNvPr>
              <p:cNvCxnSpPr>
                <a:cxnSpLocks/>
                <a:endCxn id="176" idx="2"/>
              </p:cNvCxnSpPr>
              <p:nvPr/>
            </p:nvCxnSpPr>
            <p:spPr>
              <a:xfrm flipH="1" flipV="1">
                <a:off x="744915" y="2573546"/>
                <a:ext cx="2" cy="33860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Abgerundetes Rechteck 20">
                <a:extLst>
                  <a:ext uri="{FF2B5EF4-FFF2-40B4-BE49-F238E27FC236}">
                    <a16:creationId xmlns:a16="http://schemas.microsoft.com/office/drawing/2014/main" id="{77CC895F-EB5C-4558-A669-DC3142E8AE78}"/>
                  </a:ext>
                </a:extLst>
              </p:cNvPr>
              <p:cNvSpPr/>
              <p:nvPr/>
            </p:nvSpPr>
            <p:spPr>
              <a:xfrm>
                <a:off x="397893" y="1879502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C6957A7-469A-4A31-9EE0-17F716C25858}"/>
              </a:ext>
            </a:extLst>
          </p:cNvPr>
          <p:cNvGrpSpPr/>
          <p:nvPr/>
        </p:nvGrpSpPr>
        <p:grpSpPr>
          <a:xfrm>
            <a:off x="2307342" y="3437288"/>
            <a:ext cx="694044" cy="1993437"/>
            <a:chOff x="1868991" y="3437285"/>
            <a:chExt cx="694044" cy="1993437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65526CC-A63B-4DA7-AC2B-D09129B8081A}"/>
                </a:ext>
              </a:extLst>
            </p:cNvPr>
            <p:cNvGrpSpPr/>
            <p:nvPr/>
          </p:nvGrpSpPr>
          <p:grpSpPr>
            <a:xfrm>
              <a:off x="1868991" y="3437285"/>
              <a:ext cx="694044" cy="1993437"/>
              <a:chOff x="493688" y="3436114"/>
              <a:chExt cx="694044" cy="1993437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88C2BB85-4ADE-4280-BB56-2882B6727EED}"/>
                  </a:ext>
                </a:extLst>
              </p:cNvPr>
              <p:cNvCxnSpPr>
                <a:cxnSpLocks/>
                <a:stCxn id="181" idx="0"/>
              </p:cNvCxnSpPr>
              <p:nvPr/>
            </p:nvCxnSpPr>
            <p:spPr>
              <a:xfrm flipV="1">
                <a:off x="840710" y="3436114"/>
                <a:ext cx="0" cy="129939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Abgerundetes Rechteck 20">
                <a:extLst>
                  <a:ext uri="{FF2B5EF4-FFF2-40B4-BE49-F238E27FC236}">
                    <a16:creationId xmlns:a16="http://schemas.microsoft.com/office/drawing/2014/main" id="{7038AFEF-AC9B-47BB-BDD0-21B7B24CE5E2}"/>
                  </a:ext>
                </a:extLst>
              </p:cNvPr>
              <p:cNvSpPr/>
              <p:nvPr/>
            </p:nvSpPr>
            <p:spPr>
              <a:xfrm>
                <a:off x="493688" y="4735507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79" name="Grafik 17">
              <a:extLst>
                <a:ext uri="{FF2B5EF4-FFF2-40B4-BE49-F238E27FC236}">
                  <a16:creationId xmlns:a16="http://schemas.microsoft.com/office/drawing/2014/main" id="{3DCEED0D-A28F-40DA-A6C9-31C6CA393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3604" y="4824864"/>
              <a:ext cx="504817" cy="538997"/>
            </a:xfrm>
            <a:prstGeom prst="rect">
              <a:avLst/>
            </a:prstGeom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C0C39DD-AE1D-49A8-A6D1-22B82D845ED2}"/>
              </a:ext>
            </a:extLst>
          </p:cNvPr>
          <p:cNvGrpSpPr/>
          <p:nvPr/>
        </p:nvGrpSpPr>
        <p:grpSpPr>
          <a:xfrm>
            <a:off x="1530290" y="2114909"/>
            <a:ext cx="694044" cy="1215532"/>
            <a:chOff x="1795630" y="1956242"/>
            <a:chExt cx="694044" cy="1215532"/>
          </a:xfrm>
        </p:grpSpPr>
        <p:pic>
          <p:nvPicPr>
            <p:cNvPr id="183" name="Bild 830">
              <a:extLst>
                <a:ext uri="{FF2B5EF4-FFF2-40B4-BE49-F238E27FC236}">
                  <a16:creationId xmlns:a16="http://schemas.microsoft.com/office/drawing/2014/main" id="{054EB3D7-0539-471D-82A1-931F09DC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2011" y="2110050"/>
              <a:ext cx="401282" cy="401828"/>
            </a:xfrm>
            <a:prstGeom prst="rect">
              <a:avLst/>
            </a:prstGeom>
          </p:spPr>
        </p:pic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8BFD1EA8-2BC4-4A0F-A386-45CC25EF5E10}"/>
                </a:ext>
              </a:extLst>
            </p:cNvPr>
            <p:cNvGrpSpPr/>
            <p:nvPr/>
          </p:nvGrpSpPr>
          <p:grpSpPr>
            <a:xfrm>
              <a:off x="1795630" y="1956242"/>
              <a:ext cx="694044" cy="1215532"/>
              <a:chOff x="397893" y="1696618"/>
              <a:chExt cx="694044" cy="1215532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CDBA0D6-B553-4FA1-829C-864B52DA0B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228" y="2397699"/>
                <a:ext cx="4687" cy="51445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Abgerundetes Rechteck 20">
                <a:extLst>
                  <a:ext uri="{FF2B5EF4-FFF2-40B4-BE49-F238E27FC236}">
                    <a16:creationId xmlns:a16="http://schemas.microsoft.com/office/drawing/2014/main" id="{7755E48B-707C-4079-9A31-9889F6216E5D}"/>
                  </a:ext>
                </a:extLst>
              </p:cNvPr>
              <p:cNvSpPr/>
              <p:nvPr/>
            </p:nvSpPr>
            <p:spPr>
              <a:xfrm>
                <a:off x="397893" y="1696618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B108F11-D12F-40FE-9BDE-367DE3A972AE}"/>
              </a:ext>
            </a:extLst>
          </p:cNvPr>
          <p:cNvGrpSpPr/>
          <p:nvPr/>
        </p:nvGrpSpPr>
        <p:grpSpPr>
          <a:xfrm>
            <a:off x="948156" y="3437288"/>
            <a:ext cx="694044" cy="1208495"/>
            <a:chOff x="493688" y="3437285"/>
            <a:chExt cx="694044" cy="1208495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465E3AC-0D82-422B-B63F-A4181A790F1C}"/>
                </a:ext>
              </a:extLst>
            </p:cNvPr>
            <p:cNvCxnSpPr>
              <a:stCxn id="189" idx="0"/>
            </p:cNvCxnSpPr>
            <p:nvPr/>
          </p:nvCxnSpPr>
          <p:spPr>
            <a:xfrm flipH="1" flipV="1">
              <a:off x="836023" y="3437285"/>
              <a:ext cx="4687" cy="5144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Abgerundetes Rechteck 20">
              <a:extLst>
                <a:ext uri="{FF2B5EF4-FFF2-40B4-BE49-F238E27FC236}">
                  <a16:creationId xmlns:a16="http://schemas.microsoft.com/office/drawing/2014/main" id="{D86276F8-C6B7-48EE-9BB5-3195E4AB2058}"/>
                </a:ext>
              </a:extLst>
            </p:cNvPr>
            <p:cNvSpPr/>
            <p:nvPr/>
          </p:nvSpPr>
          <p:spPr>
            <a:xfrm>
              <a:off x="493688" y="3951736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0" name="Bild 826">
              <a:extLst>
                <a:ext uri="{FF2B5EF4-FFF2-40B4-BE49-F238E27FC236}">
                  <a16:creationId xmlns:a16="http://schemas.microsoft.com/office/drawing/2014/main" id="{3534B599-C8FA-4038-8973-3802F2BD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218" y="4038534"/>
              <a:ext cx="604983" cy="551207"/>
            </a:xfrm>
            <a:prstGeom prst="rect">
              <a:avLst/>
            </a:prstGeom>
          </p:spPr>
        </p:pic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453625A-D0F1-4C77-A9E9-69082CDAD023}"/>
              </a:ext>
            </a:extLst>
          </p:cNvPr>
          <p:cNvCxnSpPr>
            <a:cxnSpLocks/>
            <a:endCxn id="208" idx="6"/>
          </p:cNvCxnSpPr>
          <p:nvPr/>
        </p:nvCxnSpPr>
        <p:spPr>
          <a:xfrm flipV="1">
            <a:off x="0" y="3423758"/>
            <a:ext cx="5270586" cy="524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id="{AB0D0E94-8E6E-4815-B023-C23EF5465BAE}"/>
              </a:ext>
            </a:extLst>
          </p:cNvPr>
          <p:cNvSpPr/>
          <p:nvPr/>
        </p:nvSpPr>
        <p:spPr>
          <a:xfrm>
            <a:off x="611221" y="3289552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72C2B0BE-2985-45EF-BAE9-06518A068378}"/>
              </a:ext>
            </a:extLst>
          </p:cNvPr>
          <p:cNvSpPr/>
          <p:nvPr/>
        </p:nvSpPr>
        <p:spPr>
          <a:xfrm>
            <a:off x="1747690" y="3294710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B4FDB44F-3B4A-483C-8A51-60A87FB5396D}"/>
              </a:ext>
            </a:extLst>
          </p:cNvPr>
          <p:cNvSpPr/>
          <p:nvPr/>
        </p:nvSpPr>
        <p:spPr>
          <a:xfrm>
            <a:off x="4225448" y="3294423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1E44852-ADD1-411A-B889-44D044B9A118}"/>
              </a:ext>
            </a:extLst>
          </p:cNvPr>
          <p:cNvSpPr txBox="1"/>
          <p:nvPr/>
        </p:nvSpPr>
        <p:spPr>
          <a:xfrm>
            <a:off x="457816" y="4697506"/>
            <a:ext cx="166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14316C"/>
                </a:solidFill>
              </a:rPr>
              <a:t>AUSTRON </a:t>
            </a:r>
            <a:r>
              <a:rPr lang="de-DE" sz="900" dirty="0" err="1">
                <a:solidFill>
                  <a:srgbClr val="14316C"/>
                </a:solidFill>
              </a:rPr>
              <a:t>feasibility</a:t>
            </a:r>
            <a:r>
              <a:rPr lang="de-DE" sz="900" dirty="0">
                <a:solidFill>
                  <a:srgbClr val="14316C"/>
                </a:solidFill>
              </a:rPr>
              <a:t> </a:t>
            </a:r>
            <a:r>
              <a:rPr lang="de-DE" sz="900" dirty="0" err="1">
                <a:solidFill>
                  <a:srgbClr val="14316C"/>
                </a:solidFill>
              </a:rPr>
              <a:t>study</a:t>
            </a:r>
            <a:br>
              <a:rPr lang="de-DE" sz="900" dirty="0">
                <a:solidFill>
                  <a:srgbClr val="14316C"/>
                </a:solidFill>
              </a:rPr>
            </a:br>
            <a:r>
              <a:rPr lang="de-DE" sz="900" dirty="0">
                <a:solidFill>
                  <a:srgbClr val="14316C"/>
                </a:solidFill>
              </a:rPr>
              <a:t> (</a:t>
            </a:r>
            <a:r>
              <a:rPr lang="de-DE" sz="900" b="1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research</a:t>
            </a:r>
            <a:r>
              <a:rPr lang="de-DE" sz="900" b="1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b="1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facility</a:t>
            </a:r>
            <a:r>
              <a:rPr lang="de-DE" sz="900" b="1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neutron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spallation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)</a:t>
            </a:r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EA6DF24F-4E30-4D59-B885-430D4A35860F}"/>
              </a:ext>
            </a:extLst>
          </p:cNvPr>
          <p:cNvSpPr txBox="1"/>
          <p:nvPr/>
        </p:nvSpPr>
        <p:spPr>
          <a:xfrm>
            <a:off x="1152191" y="1429964"/>
            <a:ext cx="1456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 err="1">
                <a:solidFill>
                  <a:srgbClr val="14316C"/>
                </a:solidFill>
              </a:rPr>
              <a:t>Reorientation</a:t>
            </a:r>
            <a:r>
              <a:rPr lang="de-DE" sz="900" dirty="0">
                <a:solidFill>
                  <a:srgbClr val="14316C"/>
                </a:solidFill>
              </a:rPr>
              <a:t>: </a:t>
            </a:r>
            <a:r>
              <a:rPr lang="de-DE" sz="900" b="1" dirty="0">
                <a:solidFill>
                  <a:srgbClr val="14316C"/>
                </a:solidFill>
              </a:rPr>
              <a:t>MedAustron</a:t>
            </a:r>
            <a:r>
              <a:rPr lang="de-DE" sz="900" dirty="0">
                <a:solidFill>
                  <a:srgbClr val="14316C"/>
                </a:solidFill>
              </a:rPr>
              <a:t> – </a:t>
            </a:r>
            <a:r>
              <a:rPr lang="de-DE" sz="900" dirty="0" err="1">
                <a:solidFill>
                  <a:srgbClr val="14316C"/>
                </a:solidFill>
              </a:rPr>
              <a:t>therapy</a:t>
            </a:r>
            <a:r>
              <a:rPr lang="de-DE" sz="900" dirty="0">
                <a:solidFill>
                  <a:srgbClr val="14316C"/>
                </a:solidFill>
              </a:rPr>
              <a:t> and </a:t>
            </a:r>
            <a:r>
              <a:rPr lang="de-DE" sz="900" dirty="0" err="1">
                <a:solidFill>
                  <a:srgbClr val="14316C"/>
                </a:solidFill>
              </a:rPr>
              <a:t>research</a:t>
            </a:r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2A004CE-BB8A-4422-8966-7E2896999AEF}"/>
              </a:ext>
            </a:extLst>
          </p:cNvPr>
          <p:cNvSpPr txBox="1"/>
          <p:nvPr/>
        </p:nvSpPr>
        <p:spPr>
          <a:xfrm>
            <a:off x="2900394" y="1822026"/>
            <a:ext cx="1262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MedAustron</a:t>
            </a:r>
            <a:r>
              <a:rPr lang="de-DE" sz="900" dirty="0">
                <a:solidFill>
                  <a:srgbClr val="14316C"/>
                </a:solidFill>
              </a:rPr>
              <a:t> </a:t>
            </a:r>
            <a:r>
              <a:rPr lang="de-DE" sz="900" dirty="0" err="1">
                <a:solidFill>
                  <a:srgbClr val="14316C"/>
                </a:solidFill>
              </a:rPr>
              <a:t>feasibility</a:t>
            </a:r>
            <a:r>
              <a:rPr lang="de-DE" sz="900" dirty="0">
                <a:solidFill>
                  <a:srgbClr val="14316C"/>
                </a:solidFill>
              </a:rPr>
              <a:t> and design </a:t>
            </a:r>
            <a:r>
              <a:rPr lang="de-DE" sz="900" dirty="0" err="1">
                <a:solidFill>
                  <a:srgbClr val="14316C"/>
                </a:solidFill>
              </a:rPr>
              <a:t>studies</a:t>
            </a:r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E6ED985-4AA8-4E2D-9BDB-8169D2E21042}"/>
              </a:ext>
            </a:extLst>
          </p:cNvPr>
          <p:cNvSpPr txBox="1"/>
          <p:nvPr/>
        </p:nvSpPr>
        <p:spPr>
          <a:xfrm>
            <a:off x="1821689" y="5485470"/>
            <a:ext cx="166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14316C"/>
                </a:solidFill>
              </a:rPr>
              <a:t>Proton-Ion Medical </a:t>
            </a:r>
            <a:r>
              <a:rPr lang="de-DE" sz="900" dirty="0" err="1">
                <a:solidFill>
                  <a:srgbClr val="14316C"/>
                </a:solidFill>
              </a:rPr>
              <a:t>Machine</a:t>
            </a:r>
            <a:r>
              <a:rPr lang="de-DE" sz="900" dirty="0">
                <a:solidFill>
                  <a:srgbClr val="14316C"/>
                </a:solidFill>
              </a:rPr>
              <a:t> Study</a:t>
            </a:r>
            <a:endParaRPr lang="en-US" sz="900" dirty="0">
              <a:solidFill>
                <a:srgbClr val="14316C"/>
              </a:solidFill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2E878AC5-9B70-4189-BA56-A378E46FDA14}"/>
              </a:ext>
            </a:extLst>
          </p:cNvPr>
          <p:cNvGrpSpPr/>
          <p:nvPr/>
        </p:nvGrpSpPr>
        <p:grpSpPr>
          <a:xfrm>
            <a:off x="4016594" y="3553667"/>
            <a:ext cx="694044" cy="913112"/>
            <a:chOff x="2856726" y="3581582"/>
            <a:chExt cx="694044" cy="913112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434B4F72-408F-42D1-A801-6F002BCD01BE}"/>
                </a:ext>
              </a:extLst>
            </p:cNvPr>
            <p:cNvGrpSpPr/>
            <p:nvPr/>
          </p:nvGrpSpPr>
          <p:grpSpPr>
            <a:xfrm>
              <a:off x="2856726" y="3581582"/>
              <a:ext cx="694044" cy="913112"/>
              <a:chOff x="493688" y="3732668"/>
              <a:chExt cx="694044" cy="913112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C179980E-D669-4104-978B-F49CD29D7392}"/>
                  </a:ext>
                </a:extLst>
              </p:cNvPr>
              <p:cNvCxnSpPr>
                <a:cxnSpLocks/>
                <a:stCxn id="203" idx="0"/>
                <a:endCxn id="194" idx="4"/>
              </p:cNvCxnSpPr>
              <p:nvPr/>
            </p:nvCxnSpPr>
            <p:spPr>
              <a:xfrm flipV="1">
                <a:off x="840710" y="3732668"/>
                <a:ext cx="163" cy="21906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Abgerundetes Rechteck 20">
                <a:extLst>
                  <a:ext uri="{FF2B5EF4-FFF2-40B4-BE49-F238E27FC236}">
                    <a16:creationId xmlns:a16="http://schemas.microsoft.com/office/drawing/2014/main" id="{83E18D3E-21BE-429F-B471-C537174B2C2D}"/>
                  </a:ext>
                </a:extLst>
              </p:cNvPr>
              <p:cNvSpPr/>
              <p:nvPr/>
            </p:nvSpPr>
            <p:spPr>
              <a:xfrm>
                <a:off x="493688" y="3951736"/>
                <a:ext cx="694044" cy="694044"/>
              </a:xfrm>
              <a:prstGeom prst="roundRect">
                <a:avLst/>
              </a:prstGeom>
              <a:noFill/>
              <a:ln w="38100"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01" name="Bild 836">
              <a:extLst>
                <a:ext uri="{FF2B5EF4-FFF2-40B4-BE49-F238E27FC236}">
                  <a16:creationId xmlns:a16="http://schemas.microsoft.com/office/drawing/2014/main" id="{D81A2F8F-6B15-4011-8F64-6098FC0E1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4035" y="3913072"/>
              <a:ext cx="545013" cy="447352"/>
            </a:xfrm>
            <a:prstGeom prst="rect">
              <a:avLst/>
            </a:prstGeom>
          </p:spPr>
        </p:pic>
      </p:grpSp>
      <p:sp>
        <p:nvSpPr>
          <p:cNvPr id="204" name="Inhaltsplatzhalter 2">
            <a:extLst>
              <a:ext uri="{FF2B5EF4-FFF2-40B4-BE49-F238E27FC236}">
                <a16:creationId xmlns:a16="http://schemas.microsoft.com/office/drawing/2014/main" id="{50E0E061-8B19-4A75-A11E-32995FF29539}"/>
              </a:ext>
            </a:extLst>
          </p:cNvPr>
          <p:cNvSpPr txBox="1">
            <a:spLocks/>
          </p:cNvSpPr>
          <p:nvPr/>
        </p:nvSpPr>
        <p:spPr>
          <a:xfrm>
            <a:off x="3646340" y="4532944"/>
            <a:ext cx="1519872" cy="106053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 algn="ctr">
              <a:spcBef>
                <a:spcPts val="525"/>
              </a:spcBef>
              <a:buNone/>
            </a:pP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Signing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b="1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basic</a:t>
            </a:r>
            <a:r>
              <a:rPr lang="de-DE" sz="900" b="1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b="1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agreement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on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realisation</a:t>
            </a:r>
            <a:b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</a:b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Rep. of Austria - Federal State of Lower Austria – 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city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of Wiener Neustadt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81CF045-F748-46B1-A504-32C0E24CF32F}"/>
              </a:ext>
            </a:extLst>
          </p:cNvPr>
          <p:cNvGrpSpPr/>
          <p:nvPr/>
        </p:nvGrpSpPr>
        <p:grpSpPr>
          <a:xfrm>
            <a:off x="4793942" y="2078604"/>
            <a:ext cx="694044" cy="1215532"/>
            <a:chOff x="397893" y="1696618"/>
            <a:chExt cx="694044" cy="1215532"/>
          </a:xfrm>
        </p:grpSpPr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4331BE5-E3F3-4F00-8923-BB13470E75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228" y="2397699"/>
              <a:ext cx="4687" cy="5144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Abgerundetes Rechteck 20">
              <a:extLst>
                <a:ext uri="{FF2B5EF4-FFF2-40B4-BE49-F238E27FC236}">
                  <a16:creationId xmlns:a16="http://schemas.microsoft.com/office/drawing/2014/main" id="{A344D2B7-1C23-470B-903F-CE0FA8958E08}"/>
                </a:ext>
              </a:extLst>
            </p:cNvPr>
            <p:cNvSpPr/>
            <p:nvPr/>
          </p:nvSpPr>
          <p:spPr>
            <a:xfrm>
              <a:off x="397893" y="1696618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8" name="Oval 207">
            <a:extLst>
              <a:ext uri="{FF2B5EF4-FFF2-40B4-BE49-F238E27FC236}">
                <a16:creationId xmlns:a16="http://schemas.microsoft.com/office/drawing/2014/main" id="{11643542-1894-41AE-A7DD-2E60F80C87AF}"/>
              </a:ext>
            </a:extLst>
          </p:cNvPr>
          <p:cNvSpPr/>
          <p:nvPr/>
        </p:nvSpPr>
        <p:spPr>
          <a:xfrm>
            <a:off x="5011342" y="3294136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0EC6F7E-A4C8-4EB1-BC85-BAE03A677734}"/>
              </a:ext>
            </a:extLst>
          </p:cNvPr>
          <p:cNvSpPr txBox="1"/>
          <p:nvPr/>
        </p:nvSpPr>
        <p:spPr>
          <a:xfrm>
            <a:off x="4273455" y="1678875"/>
            <a:ext cx="166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Company </a:t>
            </a:r>
            <a:r>
              <a:rPr lang="de-DE" sz="900" b="1" dirty="0" err="1">
                <a:solidFill>
                  <a:srgbClr val="14316C"/>
                </a:solidFill>
              </a:rPr>
              <a:t>foundation</a:t>
            </a:r>
            <a:br>
              <a:rPr lang="de-DE" sz="900" dirty="0">
                <a:solidFill>
                  <a:srgbClr val="14316C"/>
                </a:solidFill>
              </a:rPr>
            </a:br>
            <a:r>
              <a:rPr lang="de-DE" sz="900" dirty="0">
                <a:solidFill>
                  <a:srgbClr val="14316C"/>
                </a:solidFill>
              </a:rPr>
              <a:t> EBG</a:t>
            </a:r>
            <a:endParaRPr lang="en-US" sz="900" dirty="0">
              <a:solidFill>
                <a:srgbClr val="14316C"/>
              </a:solidFill>
            </a:endParaRPr>
          </a:p>
        </p:txBody>
      </p:sp>
      <p:pic>
        <p:nvPicPr>
          <p:cNvPr id="210" name="Grafik 3">
            <a:extLst>
              <a:ext uri="{FF2B5EF4-FFF2-40B4-BE49-F238E27FC236}">
                <a16:creationId xmlns:a16="http://schemas.microsoft.com/office/drawing/2014/main" id="{73386BF7-76BB-43E5-B896-207DA9E23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4721" y="2389886"/>
            <a:ext cx="572348" cy="117502"/>
          </a:xfrm>
          <a:prstGeom prst="rect">
            <a:avLst/>
          </a:prstGeom>
        </p:spPr>
      </p:pic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72EDAA1F-0E8A-474C-A311-1FC6C499E806}"/>
              </a:ext>
            </a:extLst>
          </p:cNvPr>
          <p:cNvCxnSpPr>
            <a:cxnSpLocks/>
          </p:cNvCxnSpPr>
          <p:nvPr/>
        </p:nvCxnSpPr>
        <p:spPr>
          <a:xfrm>
            <a:off x="5688325" y="2906322"/>
            <a:ext cx="1988616" cy="4708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D9768429-7718-42BC-AB5D-813AF1A1CD39}"/>
              </a:ext>
            </a:extLst>
          </p:cNvPr>
          <p:cNvCxnSpPr>
            <a:cxnSpLocks/>
          </p:cNvCxnSpPr>
          <p:nvPr/>
        </p:nvCxnSpPr>
        <p:spPr>
          <a:xfrm flipV="1">
            <a:off x="5669472" y="3965408"/>
            <a:ext cx="2004300" cy="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>
            <a:extLst>
              <a:ext uri="{FF2B5EF4-FFF2-40B4-BE49-F238E27FC236}">
                <a16:creationId xmlns:a16="http://schemas.microsoft.com/office/drawing/2014/main" id="{C107B8E9-2536-4588-8D68-939CAA98F609}"/>
              </a:ext>
            </a:extLst>
          </p:cNvPr>
          <p:cNvSpPr/>
          <p:nvPr/>
        </p:nvSpPr>
        <p:spPr>
          <a:xfrm>
            <a:off x="7152655" y="2763394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C6096D81-7922-4A22-AC44-F8906CE08AA7}"/>
              </a:ext>
            </a:extLst>
          </p:cNvPr>
          <p:cNvSpPr/>
          <p:nvPr/>
        </p:nvSpPr>
        <p:spPr>
          <a:xfrm>
            <a:off x="8077699" y="3294136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" name="Bild 853">
            <a:extLst>
              <a:ext uri="{FF2B5EF4-FFF2-40B4-BE49-F238E27FC236}">
                <a16:creationId xmlns:a16="http://schemas.microsoft.com/office/drawing/2014/main" id="{69392783-922D-475A-839E-1048E88B62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258" y="1693535"/>
            <a:ext cx="432958" cy="447015"/>
          </a:xfrm>
          <a:prstGeom prst="rect">
            <a:avLst/>
          </a:prstGeom>
        </p:spPr>
      </p:pic>
      <p:pic>
        <p:nvPicPr>
          <p:cNvPr id="216" name="Grafik 42">
            <a:extLst>
              <a:ext uri="{FF2B5EF4-FFF2-40B4-BE49-F238E27FC236}">
                <a16:creationId xmlns:a16="http://schemas.microsoft.com/office/drawing/2014/main" id="{8DB74F5E-E73D-464F-A7E9-2D31157F34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0757" y="1829467"/>
            <a:ext cx="451949" cy="498279"/>
          </a:xfrm>
          <a:prstGeom prst="rect">
            <a:avLst/>
          </a:prstGeom>
        </p:spPr>
      </p:pic>
      <p:pic>
        <p:nvPicPr>
          <p:cNvPr id="217" name="Grafik 66">
            <a:extLst>
              <a:ext uri="{FF2B5EF4-FFF2-40B4-BE49-F238E27FC236}">
                <a16:creationId xmlns:a16="http://schemas.microsoft.com/office/drawing/2014/main" id="{FBEBF9DE-FFF4-4FBD-BCD1-B378CE1623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6240" y="2507388"/>
            <a:ext cx="523952" cy="391574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9B4B6D1C-C945-4916-B481-402EC87E44F8}"/>
              </a:ext>
            </a:extLst>
          </p:cNvPr>
          <p:cNvSpPr txBox="1"/>
          <p:nvPr/>
        </p:nvSpPr>
        <p:spPr>
          <a:xfrm>
            <a:off x="5721149" y="1415349"/>
            <a:ext cx="1103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EIA </a:t>
            </a:r>
            <a:r>
              <a:rPr lang="de-DE" sz="900" dirty="0" err="1">
                <a:solidFill>
                  <a:srgbClr val="14316C"/>
                </a:solidFill>
              </a:rPr>
              <a:t>process</a:t>
            </a:r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79C6976A-DBA4-4FC0-B7E3-AEA09DD654DE}"/>
              </a:ext>
            </a:extLst>
          </p:cNvPr>
          <p:cNvSpPr txBox="1"/>
          <p:nvPr/>
        </p:nvSpPr>
        <p:spPr>
          <a:xfrm>
            <a:off x="6857599" y="1135528"/>
            <a:ext cx="98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14316C"/>
                </a:solidFill>
              </a:rPr>
              <a:t>Ground </a:t>
            </a:r>
            <a:r>
              <a:rPr lang="de-DE" sz="900" dirty="0" err="1">
                <a:solidFill>
                  <a:srgbClr val="14316C"/>
                </a:solidFill>
              </a:rPr>
              <a:t>breaking</a:t>
            </a:r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220" name="Inhaltsplatzhalter 2">
            <a:extLst>
              <a:ext uri="{FF2B5EF4-FFF2-40B4-BE49-F238E27FC236}">
                <a16:creationId xmlns:a16="http://schemas.microsoft.com/office/drawing/2014/main" id="{F522C590-3B9E-4374-BCDF-E500435E0863}"/>
              </a:ext>
            </a:extLst>
          </p:cNvPr>
          <p:cNvSpPr txBox="1">
            <a:spLocks/>
          </p:cNvSpPr>
          <p:nvPr/>
        </p:nvSpPr>
        <p:spPr>
          <a:xfrm>
            <a:off x="5688325" y="5538398"/>
            <a:ext cx="2091688" cy="62112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 algn="ctr">
              <a:spcBef>
                <a:spcPts val="525"/>
              </a:spcBef>
              <a:buNone/>
            </a:pPr>
            <a:r>
              <a:rPr lang="de-DE" sz="900" b="1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Cooperations</a:t>
            </a:r>
            <a:r>
              <a:rPr lang="de-DE" sz="900" b="1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br>
              <a:rPr lang="de-DE" sz="900" b="1" dirty="0">
                <a:solidFill>
                  <a:srgbClr val="14316C"/>
                </a:solidFill>
                <a:ea typeface="Garamond" charset="0"/>
                <a:cs typeface="Garamond" charset="0"/>
              </a:rPr>
            </a:br>
            <a:r>
              <a:rPr lang="de-DE" sz="900" b="1" dirty="0">
                <a:solidFill>
                  <a:srgbClr val="14316C"/>
                </a:solidFill>
                <a:ea typeface="Garamond" charset="0"/>
                <a:cs typeface="Garamond" charset="0"/>
              </a:rPr>
              <a:t>CERN &amp; CNAO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: </a:t>
            </a:r>
            <a:b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</a:b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design,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tendering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,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manufacturing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of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accelerator</a:t>
            </a:r>
            <a:r>
              <a:rPr lang="de-DE" sz="900" dirty="0">
                <a:solidFill>
                  <a:srgbClr val="14316C"/>
                </a:solidFill>
                <a:ea typeface="Garamond" charset="0"/>
                <a:cs typeface="Garamond" charset="0"/>
              </a:rPr>
              <a:t> </a:t>
            </a:r>
            <a:r>
              <a:rPr lang="de-DE" sz="900" dirty="0" err="1">
                <a:solidFill>
                  <a:srgbClr val="14316C"/>
                </a:solidFill>
                <a:ea typeface="Garamond" charset="0"/>
                <a:cs typeface="Garamond" charset="0"/>
              </a:rPr>
              <a:t>components</a:t>
            </a:r>
            <a:endParaRPr lang="de-DE" sz="900" dirty="0">
              <a:solidFill>
                <a:srgbClr val="14316C"/>
              </a:solidFill>
              <a:ea typeface="Garamond" charset="0"/>
              <a:cs typeface="Garamond" charset="0"/>
            </a:endParaRPr>
          </a:p>
          <a:p>
            <a:pPr marL="7938" lvl="1" indent="0" algn="ctr">
              <a:spcBef>
                <a:spcPts val="525"/>
              </a:spcBef>
              <a:buNone/>
            </a:pPr>
            <a:endParaRPr lang="de-DE" sz="900" dirty="0">
              <a:solidFill>
                <a:srgbClr val="14316C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6758BD8-5BC0-413F-B691-58CA2998C950}"/>
              </a:ext>
            </a:extLst>
          </p:cNvPr>
          <p:cNvSpPr txBox="1"/>
          <p:nvPr/>
        </p:nvSpPr>
        <p:spPr>
          <a:xfrm>
            <a:off x="7766655" y="1920696"/>
            <a:ext cx="98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Building </a:t>
            </a:r>
            <a:r>
              <a:rPr lang="de-DE" sz="900" b="1" dirty="0" err="1">
                <a:solidFill>
                  <a:srgbClr val="14316C"/>
                </a:solidFill>
              </a:rPr>
              <a:t>finished</a:t>
            </a:r>
            <a:endParaRPr lang="en-US" sz="900" b="1" dirty="0">
              <a:solidFill>
                <a:srgbClr val="14316C"/>
              </a:solidFill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4196703-6B6C-4805-A93D-9A8EB57CB4B0}"/>
              </a:ext>
            </a:extLst>
          </p:cNvPr>
          <p:cNvCxnSpPr>
            <a:cxnSpLocks/>
            <a:stCxn id="214" idx="6"/>
          </p:cNvCxnSpPr>
          <p:nvPr/>
        </p:nvCxnSpPr>
        <p:spPr>
          <a:xfrm>
            <a:off x="8336943" y="3423758"/>
            <a:ext cx="3271582" cy="3475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Oval 222">
            <a:extLst>
              <a:ext uri="{FF2B5EF4-FFF2-40B4-BE49-F238E27FC236}">
                <a16:creationId xmlns:a16="http://schemas.microsoft.com/office/drawing/2014/main" id="{9936FB03-9F40-44ED-9C2F-9004D0063B79}"/>
              </a:ext>
            </a:extLst>
          </p:cNvPr>
          <p:cNvSpPr/>
          <p:nvPr/>
        </p:nvSpPr>
        <p:spPr>
          <a:xfrm>
            <a:off x="8923877" y="3285674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16D51934-D0ED-4166-80E1-F6CC02DECB1F}"/>
              </a:ext>
            </a:extLst>
          </p:cNvPr>
          <p:cNvSpPr/>
          <p:nvPr/>
        </p:nvSpPr>
        <p:spPr>
          <a:xfrm>
            <a:off x="10772773" y="3305688"/>
            <a:ext cx="259244" cy="2592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D636D97-A0B3-4580-A0B7-4D39447F36BC}"/>
              </a:ext>
            </a:extLst>
          </p:cNvPr>
          <p:cNvGrpSpPr/>
          <p:nvPr/>
        </p:nvGrpSpPr>
        <p:grpSpPr>
          <a:xfrm>
            <a:off x="8706473" y="3551728"/>
            <a:ext cx="694044" cy="941027"/>
            <a:chOff x="493688" y="3704753"/>
            <a:chExt cx="694044" cy="941027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0E016A22-8684-47C3-B4C7-3B12D0966E80}"/>
                </a:ext>
              </a:extLst>
            </p:cNvPr>
            <p:cNvCxnSpPr>
              <a:cxnSpLocks/>
              <a:stCxn id="227" idx="0"/>
            </p:cNvCxnSpPr>
            <p:nvPr/>
          </p:nvCxnSpPr>
          <p:spPr>
            <a:xfrm flipV="1">
              <a:off x="840710" y="3704753"/>
              <a:ext cx="0" cy="24698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Abgerundetes Rechteck 20">
              <a:extLst>
                <a:ext uri="{FF2B5EF4-FFF2-40B4-BE49-F238E27FC236}">
                  <a16:creationId xmlns:a16="http://schemas.microsoft.com/office/drawing/2014/main" id="{9248AAD8-0B56-4251-B2C2-1B97FA04F89F}"/>
                </a:ext>
              </a:extLst>
            </p:cNvPr>
            <p:cNvSpPr/>
            <p:nvPr/>
          </p:nvSpPr>
          <p:spPr>
            <a:xfrm>
              <a:off x="493688" y="3951736"/>
              <a:ext cx="694044" cy="694044"/>
            </a:xfrm>
            <a:prstGeom prst="roundRect">
              <a:avLst/>
            </a:prstGeom>
            <a:noFill/>
            <a:ln w="38100">
              <a:solidFill>
                <a:srgbClr val="005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8" name="Bild 862">
            <a:extLst>
              <a:ext uri="{FF2B5EF4-FFF2-40B4-BE49-F238E27FC236}">
                <a16:creationId xmlns:a16="http://schemas.microsoft.com/office/drawing/2014/main" id="{5373A637-84AB-4112-9A91-9F46A7F66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186" y="3890513"/>
            <a:ext cx="527970" cy="527304"/>
          </a:xfrm>
          <a:prstGeom prst="rect">
            <a:avLst/>
          </a:prstGeom>
        </p:spPr>
      </p:pic>
      <p:pic>
        <p:nvPicPr>
          <p:cNvPr id="229" name="Grafik 91">
            <a:extLst>
              <a:ext uri="{FF2B5EF4-FFF2-40B4-BE49-F238E27FC236}">
                <a16:creationId xmlns:a16="http://schemas.microsoft.com/office/drawing/2014/main" id="{64DB06CB-BAA6-4C76-825D-AA236407053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530" t="23838"/>
          <a:stretch/>
        </p:blipFill>
        <p:spPr>
          <a:xfrm>
            <a:off x="8978075" y="4052498"/>
            <a:ext cx="316213" cy="345668"/>
          </a:xfrm>
          <a:prstGeom prst="rect">
            <a:avLst/>
          </a:prstGeom>
        </p:spPr>
      </p:pic>
      <p:sp>
        <p:nvSpPr>
          <p:cNvPr id="230" name="TextBox 229">
            <a:extLst>
              <a:ext uri="{FF2B5EF4-FFF2-40B4-BE49-F238E27FC236}">
                <a16:creationId xmlns:a16="http://schemas.microsoft.com/office/drawing/2014/main" id="{342AB7FA-CE05-44D8-983E-357D7251A9A7}"/>
              </a:ext>
            </a:extLst>
          </p:cNvPr>
          <p:cNvSpPr txBox="1"/>
          <p:nvPr/>
        </p:nvSpPr>
        <p:spPr>
          <a:xfrm>
            <a:off x="8572525" y="4540567"/>
            <a:ext cx="10645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14316C"/>
                </a:solidFill>
              </a:rPr>
              <a:t>Start </a:t>
            </a:r>
            <a:r>
              <a:rPr lang="de-DE" sz="900" dirty="0" err="1">
                <a:solidFill>
                  <a:srgbClr val="14316C"/>
                </a:solidFill>
              </a:rPr>
              <a:t>accelerator</a:t>
            </a:r>
            <a:r>
              <a:rPr lang="de-DE" sz="900" dirty="0">
                <a:solidFill>
                  <a:srgbClr val="14316C"/>
                </a:solidFill>
              </a:rPr>
              <a:t> </a:t>
            </a:r>
            <a:r>
              <a:rPr lang="de-DE" sz="900" b="1" dirty="0" err="1">
                <a:solidFill>
                  <a:srgbClr val="14316C"/>
                </a:solidFill>
              </a:rPr>
              <a:t>installation</a:t>
            </a:r>
            <a:endParaRPr lang="en-US" sz="900" b="1" dirty="0">
              <a:solidFill>
                <a:srgbClr val="14316C"/>
              </a:solidFill>
            </a:endParaRPr>
          </a:p>
        </p:txBody>
      </p:sp>
      <p:pic>
        <p:nvPicPr>
          <p:cNvPr id="231" name="Grafik 117">
            <a:extLst>
              <a:ext uri="{FF2B5EF4-FFF2-40B4-BE49-F238E27FC236}">
                <a16:creationId xmlns:a16="http://schemas.microsoft.com/office/drawing/2014/main" id="{5A4F3C58-58A5-435F-A084-50754A1BD1E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215" t="15634" r="18786" b="25669"/>
          <a:stretch/>
        </p:blipFill>
        <p:spPr>
          <a:xfrm>
            <a:off x="9704145" y="5131173"/>
            <a:ext cx="486471" cy="486471"/>
          </a:xfrm>
          <a:prstGeom prst="rect">
            <a:avLst/>
          </a:prstGeom>
        </p:spPr>
      </p:pic>
      <p:sp>
        <p:nvSpPr>
          <p:cNvPr id="232" name="TextBox 231">
            <a:extLst>
              <a:ext uri="{FF2B5EF4-FFF2-40B4-BE49-F238E27FC236}">
                <a16:creationId xmlns:a16="http://schemas.microsoft.com/office/drawing/2014/main" id="{6CC8DDB8-3AE2-4169-89AF-C60C267B100A}"/>
              </a:ext>
            </a:extLst>
          </p:cNvPr>
          <p:cNvSpPr txBox="1"/>
          <p:nvPr/>
        </p:nvSpPr>
        <p:spPr>
          <a:xfrm>
            <a:off x="9248659" y="5766052"/>
            <a:ext cx="1437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 err="1">
                <a:solidFill>
                  <a:srgbClr val="14316C"/>
                </a:solidFill>
              </a:rPr>
              <a:t>Commissioning</a:t>
            </a:r>
            <a:r>
              <a:rPr lang="de-DE" sz="900" dirty="0">
                <a:solidFill>
                  <a:srgbClr val="14316C"/>
                </a:solidFill>
              </a:rPr>
              <a:t>, </a:t>
            </a:r>
            <a:r>
              <a:rPr lang="de-DE" sz="900" dirty="0" err="1">
                <a:solidFill>
                  <a:srgbClr val="14316C"/>
                </a:solidFill>
              </a:rPr>
              <a:t>preparation</a:t>
            </a:r>
            <a:r>
              <a:rPr lang="de-DE" sz="900" dirty="0">
                <a:solidFill>
                  <a:srgbClr val="14316C"/>
                </a:solidFill>
              </a:rPr>
              <a:t> </a:t>
            </a:r>
            <a:r>
              <a:rPr lang="de-DE" sz="900" dirty="0" err="1">
                <a:solidFill>
                  <a:srgbClr val="14316C"/>
                </a:solidFill>
              </a:rPr>
              <a:t>certification</a:t>
            </a:r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3112E92-2731-4C21-B79C-407597B471EB}"/>
              </a:ext>
            </a:extLst>
          </p:cNvPr>
          <p:cNvSpPr txBox="1"/>
          <p:nvPr/>
        </p:nvSpPr>
        <p:spPr>
          <a:xfrm>
            <a:off x="10423179" y="4690441"/>
            <a:ext cx="106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Start </a:t>
            </a:r>
            <a:r>
              <a:rPr lang="de-DE" sz="900" b="1" dirty="0" err="1">
                <a:solidFill>
                  <a:srgbClr val="14316C"/>
                </a:solidFill>
              </a:rPr>
              <a:t>Start</a:t>
            </a:r>
            <a:r>
              <a:rPr lang="de-DE" sz="900" b="1" dirty="0">
                <a:solidFill>
                  <a:srgbClr val="14316C"/>
                </a:solidFill>
              </a:rPr>
              <a:t> </a:t>
            </a:r>
            <a:r>
              <a:rPr lang="de-DE" sz="900" b="1" dirty="0" err="1">
                <a:solidFill>
                  <a:srgbClr val="14316C"/>
                </a:solidFill>
              </a:rPr>
              <a:t>research</a:t>
            </a:r>
            <a:r>
              <a:rPr lang="de-DE" sz="900" b="1" dirty="0">
                <a:solidFill>
                  <a:srgbClr val="14316C"/>
                </a:solidFill>
              </a:rPr>
              <a:t> </a:t>
            </a:r>
            <a:r>
              <a:rPr lang="de-DE" sz="900" dirty="0" err="1">
                <a:solidFill>
                  <a:srgbClr val="14316C"/>
                </a:solidFill>
              </a:rPr>
              <a:t>program</a:t>
            </a:r>
            <a:endParaRPr lang="en-US" sz="900" dirty="0">
              <a:solidFill>
                <a:srgbClr val="14316C"/>
              </a:solidFill>
            </a:endParaRPr>
          </a:p>
          <a:p>
            <a:pPr algn="ctr"/>
            <a:endParaRPr lang="en-US" sz="900" dirty="0">
              <a:solidFill>
                <a:srgbClr val="14316C"/>
              </a:solidFill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CD586A47-D766-4E23-AEAB-F6B28FD9D7F7}"/>
              </a:ext>
            </a:extLst>
          </p:cNvPr>
          <p:cNvSpPr txBox="1"/>
          <p:nvPr/>
        </p:nvSpPr>
        <p:spPr>
          <a:xfrm>
            <a:off x="10242872" y="1750503"/>
            <a:ext cx="128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CE </a:t>
            </a:r>
            <a:r>
              <a:rPr lang="de-DE" sz="900" b="1" dirty="0" err="1">
                <a:solidFill>
                  <a:srgbClr val="14316C"/>
                </a:solidFill>
              </a:rPr>
              <a:t>certification</a:t>
            </a:r>
            <a:r>
              <a:rPr lang="de-DE" sz="900" b="1" dirty="0">
                <a:solidFill>
                  <a:srgbClr val="14316C"/>
                </a:solidFill>
              </a:rPr>
              <a:t> &amp; 1</a:t>
            </a:r>
            <a:r>
              <a:rPr lang="de-DE" sz="900" b="1" baseline="30000" dirty="0">
                <a:solidFill>
                  <a:srgbClr val="14316C"/>
                </a:solidFill>
              </a:rPr>
              <a:t>st</a:t>
            </a:r>
            <a:r>
              <a:rPr lang="de-DE" sz="900" b="1" dirty="0">
                <a:solidFill>
                  <a:srgbClr val="14316C"/>
                </a:solidFill>
              </a:rPr>
              <a:t> </a:t>
            </a:r>
            <a:r>
              <a:rPr lang="de-DE" sz="900" b="1" dirty="0" err="1">
                <a:solidFill>
                  <a:srgbClr val="14316C"/>
                </a:solidFill>
              </a:rPr>
              <a:t>patient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35" name="Isosceles Triangle 234">
            <a:extLst>
              <a:ext uri="{FF2B5EF4-FFF2-40B4-BE49-F238E27FC236}">
                <a16:creationId xmlns:a16="http://schemas.microsoft.com/office/drawing/2014/main" id="{D5A3F114-8AFF-4680-BC02-659CC017BBF9}"/>
              </a:ext>
            </a:extLst>
          </p:cNvPr>
          <p:cNvSpPr/>
          <p:nvPr/>
        </p:nvSpPr>
        <p:spPr>
          <a:xfrm rot="19800000">
            <a:off x="11444325" y="3260834"/>
            <a:ext cx="358360" cy="308931"/>
          </a:xfrm>
          <a:prstGeom prst="triangl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1DC6D936-521C-4410-A919-683665F8B379}"/>
              </a:ext>
            </a:extLst>
          </p:cNvPr>
          <p:cNvSpPr txBox="1"/>
          <p:nvPr/>
        </p:nvSpPr>
        <p:spPr>
          <a:xfrm>
            <a:off x="801181" y="3138170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1989 - 1994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23254A0-E629-4FAF-811E-64E6471CEE1B}"/>
              </a:ext>
            </a:extLst>
          </p:cNvPr>
          <p:cNvSpPr txBox="1"/>
          <p:nvPr/>
        </p:nvSpPr>
        <p:spPr>
          <a:xfrm>
            <a:off x="1383315" y="3558925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1995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035FAD3-64F2-4C08-94B2-468ED5777A50}"/>
              </a:ext>
            </a:extLst>
          </p:cNvPr>
          <p:cNvSpPr txBox="1"/>
          <p:nvPr/>
        </p:nvSpPr>
        <p:spPr>
          <a:xfrm>
            <a:off x="2159245" y="3135635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1996 - 2000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84838A7-921A-4B02-93D6-9FEB614465B9}"/>
              </a:ext>
            </a:extLst>
          </p:cNvPr>
          <p:cNvSpPr txBox="1"/>
          <p:nvPr/>
        </p:nvSpPr>
        <p:spPr>
          <a:xfrm>
            <a:off x="3061562" y="3476776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1998 - 2004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01A4F716-AF01-4B44-8B03-CA14291E16EC}"/>
              </a:ext>
            </a:extLst>
          </p:cNvPr>
          <p:cNvSpPr txBox="1"/>
          <p:nvPr/>
        </p:nvSpPr>
        <p:spPr>
          <a:xfrm>
            <a:off x="3861073" y="2998777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2005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3E9AE0C1-063E-4EEB-85CF-C3F393081339}"/>
              </a:ext>
            </a:extLst>
          </p:cNvPr>
          <p:cNvSpPr txBox="1"/>
          <p:nvPr/>
        </p:nvSpPr>
        <p:spPr>
          <a:xfrm>
            <a:off x="4631988" y="3544918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2007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DF4D4B22-963C-4E0A-8966-45267B50FA24}"/>
              </a:ext>
            </a:extLst>
          </p:cNvPr>
          <p:cNvSpPr txBox="1"/>
          <p:nvPr/>
        </p:nvSpPr>
        <p:spPr>
          <a:xfrm>
            <a:off x="5771475" y="2956003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2009 - 2010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77D08A06-6EB4-4268-B894-C4A716A0DCC4}"/>
              </a:ext>
            </a:extLst>
          </p:cNvPr>
          <p:cNvSpPr txBox="1"/>
          <p:nvPr/>
        </p:nvSpPr>
        <p:spPr>
          <a:xfrm>
            <a:off x="6781206" y="3083956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2011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D46CC6AC-DEEF-43D2-90E3-DE9032A21D79}"/>
              </a:ext>
            </a:extLst>
          </p:cNvPr>
          <p:cNvSpPr txBox="1"/>
          <p:nvPr/>
        </p:nvSpPr>
        <p:spPr>
          <a:xfrm>
            <a:off x="7712772" y="3560688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2012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A3E84F5-251E-42ED-819A-E883B015A0ED}"/>
              </a:ext>
            </a:extLst>
          </p:cNvPr>
          <p:cNvSpPr txBox="1"/>
          <p:nvPr/>
        </p:nvSpPr>
        <p:spPr>
          <a:xfrm>
            <a:off x="5962521" y="3671834"/>
            <a:ext cx="1506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2007 - 2012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5BA40842-43E0-4804-848C-989341D41B6E}"/>
              </a:ext>
            </a:extLst>
          </p:cNvPr>
          <p:cNvSpPr txBox="1"/>
          <p:nvPr/>
        </p:nvSpPr>
        <p:spPr>
          <a:xfrm>
            <a:off x="8556965" y="3013585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2013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FF47EA3D-0565-42E7-A2B8-B9E689DF492F}"/>
              </a:ext>
            </a:extLst>
          </p:cNvPr>
          <p:cNvSpPr txBox="1"/>
          <p:nvPr/>
        </p:nvSpPr>
        <p:spPr>
          <a:xfrm>
            <a:off x="9390993" y="3131672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2014 - 2016</a:t>
            </a:r>
            <a:endParaRPr lang="en-US" sz="900" b="1" dirty="0">
              <a:solidFill>
                <a:srgbClr val="14316C"/>
              </a:solidFill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B7F9229B-23B5-4A82-B2C9-B190FF82DD21}"/>
              </a:ext>
            </a:extLst>
          </p:cNvPr>
          <p:cNvSpPr txBox="1"/>
          <p:nvPr/>
        </p:nvSpPr>
        <p:spPr>
          <a:xfrm>
            <a:off x="10299552" y="3257655"/>
            <a:ext cx="987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14316C"/>
                </a:solidFill>
              </a:rPr>
              <a:t>2016</a:t>
            </a:r>
            <a:endParaRPr lang="en-US" sz="900" b="1" dirty="0">
              <a:solidFill>
                <a:srgbClr val="1431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6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AD788-90FB-6941-9800-4B2B8A43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Medaustron</a:t>
            </a:r>
            <a:r>
              <a:rPr lang="de-AT" dirty="0"/>
              <a:t> IN FEW NUMBERS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14FB38-F2EE-2E41-9264-96AC125F759A}"/>
              </a:ext>
            </a:extLst>
          </p:cNvPr>
          <p:cNvSpPr txBox="1"/>
          <p:nvPr/>
        </p:nvSpPr>
        <p:spPr>
          <a:xfrm>
            <a:off x="4908986" y="5675359"/>
            <a:ext cx="2655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 </a:t>
            </a:r>
            <a:r>
              <a:rPr lang="de-DE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de-DE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September 2023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BF07FF-FC86-6E4A-97F0-C8EF0742941D}"/>
              </a:ext>
            </a:extLst>
          </p:cNvPr>
          <p:cNvSpPr txBox="1"/>
          <p:nvPr/>
        </p:nvSpPr>
        <p:spPr>
          <a:xfrm>
            <a:off x="3329354" y="1948399"/>
            <a:ext cx="33494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CNS</a:t>
            </a:r>
          </a:p>
          <a:p>
            <a:pPr algn="r"/>
            <a:r>
              <a:rPr lang="de-DE" sz="30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Head &amp; Neck</a:t>
            </a:r>
          </a:p>
          <a:p>
            <a:pPr algn="r"/>
            <a:r>
              <a:rPr lang="de-DE" sz="3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de-DE" sz="28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Re-Irradiation</a:t>
            </a:r>
            <a:endParaRPr lang="de-DE" sz="3200" b="1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r"/>
            <a:r>
              <a:rPr lang="de-DE" sz="28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Pediatrics</a:t>
            </a:r>
            <a:endParaRPr lang="de-DE" sz="2800" b="1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r"/>
            <a:r>
              <a:rPr lang="de-DE" sz="20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Sarcoma</a:t>
            </a:r>
            <a:endParaRPr lang="de-DE" sz="2700" b="1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r"/>
            <a:r>
              <a:rPr lang="de-DE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Skull Base</a:t>
            </a:r>
            <a:endParaRPr lang="de-DE" sz="1600" b="1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r"/>
            <a:r>
              <a:rPr lang="de-DE" sz="16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Prostate</a:t>
            </a:r>
            <a:endParaRPr lang="de-DE" sz="1600" b="1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r"/>
            <a:r>
              <a:rPr lang="de-DE" sz="14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Gastrointestinal (</a:t>
            </a:r>
            <a:r>
              <a:rPr lang="de-DE" sz="14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upper</a:t>
            </a:r>
            <a:r>
              <a:rPr lang="de-DE" sz="14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 algn="r"/>
            <a:r>
              <a:rPr lang="de-DE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Gastrointestinal (</a:t>
            </a:r>
            <a:r>
              <a:rPr lang="de-DE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lower</a:t>
            </a:r>
            <a:r>
              <a:rPr lang="de-DE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 algn="r"/>
            <a:r>
              <a:rPr lang="de-DE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Gynecological</a:t>
            </a:r>
            <a:r>
              <a:rPr lang="de-DE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 Tumors</a:t>
            </a:r>
          </a:p>
          <a:p>
            <a:pPr algn="r"/>
            <a:r>
              <a:rPr lang="de-DE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Urogenital Tumors</a:t>
            </a:r>
          </a:p>
          <a:p>
            <a:pPr algn="r"/>
            <a:r>
              <a:rPr lang="de-DE" sz="1200" b="1" dirty="0" err="1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Breast</a:t>
            </a:r>
            <a:r>
              <a:rPr lang="de-DE" sz="1200" b="1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/Mamma-Ca&lt;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73C5EA-4D30-1F45-B93B-54359244DC58}"/>
              </a:ext>
            </a:extLst>
          </p:cNvPr>
          <p:cNvSpPr txBox="1"/>
          <p:nvPr/>
        </p:nvSpPr>
        <p:spPr>
          <a:xfrm>
            <a:off x="6751635" y="1811068"/>
            <a:ext cx="15298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26%</a:t>
            </a:r>
          </a:p>
          <a:p>
            <a:r>
              <a:rPr lang="de-DE" sz="30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20</a:t>
            </a:r>
            <a:r>
              <a:rPr lang="de-DE" sz="32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  <a:p>
            <a:r>
              <a:rPr lang="de-DE" sz="28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16%</a:t>
            </a:r>
          </a:p>
          <a:p>
            <a:r>
              <a:rPr lang="de-DE" sz="28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16%</a:t>
            </a:r>
          </a:p>
          <a:p>
            <a:r>
              <a:rPr lang="de-DE" sz="20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12%</a:t>
            </a:r>
          </a:p>
          <a:p>
            <a:r>
              <a:rPr lang="de-DE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5%</a:t>
            </a:r>
          </a:p>
          <a:p>
            <a:r>
              <a:rPr lang="de-DE" sz="16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3%</a:t>
            </a:r>
          </a:p>
          <a:p>
            <a:r>
              <a:rPr lang="de-DE" sz="14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2%</a:t>
            </a:r>
          </a:p>
          <a:p>
            <a:r>
              <a:rPr lang="de-DE" sz="12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&lt;1%</a:t>
            </a:r>
          </a:p>
          <a:p>
            <a:r>
              <a:rPr lang="de-DE" sz="12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&lt;1%</a:t>
            </a:r>
          </a:p>
          <a:p>
            <a:r>
              <a:rPr lang="de-DE" sz="12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&lt;1%</a:t>
            </a:r>
          </a:p>
          <a:p>
            <a:r>
              <a:rPr lang="de-DE" sz="1200" dirty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&lt;1%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1A6652-0983-4C72-9980-4EB1F48724A1}"/>
              </a:ext>
            </a:extLst>
          </p:cNvPr>
          <p:cNvGrpSpPr/>
          <p:nvPr/>
        </p:nvGrpSpPr>
        <p:grpSpPr>
          <a:xfrm>
            <a:off x="455253" y="1902848"/>
            <a:ext cx="2505750" cy="3907531"/>
            <a:chOff x="3628297" y="1494443"/>
            <a:chExt cx="2505750" cy="390753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D4212E2-1659-B34A-A5D8-7F0F4657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2166" y="1494443"/>
              <a:ext cx="1442634" cy="3907531"/>
            </a:xfrm>
            <a:prstGeom prst="rect">
              <a:avLst/>
            </a:prstGeom>
          </p:spPr>
        </p:pic>
        <p:sp>
          <p:nvSpPr>
            <p:cNvPr id="16" name="Abgerundetes Rechteck 6">
              <a:extLst>
                <a:ext uri="{FF2B5EF4-FFF2-40B4-BE49-F238E27FC236}">
                  <a16:creationId xmlns:a16="http://schemas.microsoft.com/office/drawing/2014/main" id="{84352464-1B3C-4B49-9EFC-B3C71E53A53F}"/>
                </a:ext>
              </a:extLst>
            </p:cNvPr>
            <p:cNvSpPr/>
            <p:nvPr/>
          </p:nvSpPr>
          <p:spPr>
            <a:xfrm>
              <a:off x="3878438" y="3818548"/>
              <a:ext cx="2005468" cy="1288561"/>
            </a:xfrm>
            <a:prstGeom prst="roundRect">
              <a:avLst>
                <a:gd name="adj" fmla="val 8718"/>
              </a:avLst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Rechteck 7">
              <a:extLst>
                <a:ext uri="{FF2B5EF4-FFF2-40B4-BE49-F238E27FC236}">
                  <a16:creationId xmlns:a16="http://schemas.microsoft.com/office/drawing/2014/main" id="{E8D0A2AA-16E2-4BB5-8214-4F1FBEDE150A}"/>
                </a:ext>
              </a:extLst>
            </p:cNvPr>
            <p:cNvSpPr/>
            <p:nvPr/>
          </p:nvSpPr>
          <p:spPr>
            <a:xfrm>
              <a:off x="3628297" y="3839383"/>
              <a:ext cx="250575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5A9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Since</a:t>
              </a:r>
              <a:r>
                <a:rPr lang="de-DE" sz="1400" dirty="0">
                  <a:solidFill>
                    <a:srgbClr val="005A9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2016:</a:t>
              </a:r>
            </a:p>
            <a:p>
              <a:pPr algn="ctr"/>
              <a:r>
                <a:rPr lang="de-DE" sz="1600" b="1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 2000</a:t>
              </a:r>
            </a:p>
            <a:p>
              <a:pPr algn="ctr"/>
              <a:r>
                <a:rPr lang="de-DE" sz="1400" dirty="0" err="1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Patients</a:t>
              </a:r>
              <a:endParaRPr lang="de-DE" sz="14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de-DE" sz="1600" b="1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 50,000</a:t>
              </a:r>
            </a:p>
            <a:p>
              <a:pPr algn="ctr"/>
              <a:r>
                <a:rPr lang="de-DE" sz="1400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Single </a:t>
              </a:r>
              <a:r>
                <a:rPr lang="de-DE" sz="1400" dirty="0" err="1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Fractions</a:t>
              </a:r>
              <a:endParaRPr lang="de-DE" sz="14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BEF98C-6FBC-4FC3-BEFB-B4C5BB267BA8}"/>
              </a:ext>
            </a:extLst>
          </p:cNvPr>
          <p:cNvGrpSpPr/>
          <p:nvPr/>
        </p:nvGrpSpPr>
        <p:grpSpPr>
          <a:xfrm>
            <a:off x="9331680" y="2187249"/>
            <a:ext cx="2278513" cy="3338729"/>
            <a:chOff x="1028560" y="3166710"/>
            <a:chExt cx="2278513" cy="3338729"/>
          </a:xfrm>
        </p:grpSpPr>
        <p:sp>
          <p:nvSpPr>
            <p:cNvPr id="18" name="Textfeld 13">
              <a:extLst>
                <a:ext uri="{FF2B5EF4-FFF2-40B4-BE49-F238E27FC236}">
                  <a16:creationId xmlns:a16="http://schemas.microsoft.com/office/drawing/2014/main" id="{D1EE43CF-B057-4870-9F1B-91C320FFA81A}"/>
                </a:ext>
              </a:extLst>
            </p:cNvPr>
            <p:cNvSpPr txBox="1"/>
            <p:nvPr/>
          </p:nvSpPr>
          <p:spPr>
            <a:xfrm>
              <a:off x="1755685" y="5535801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dirty="0">
                  <a:solidFill>
                    <a:srgbClr val="14316C"/>
                  </a:solidFill>
                </a:rPr>
                <a:t>TEAM</a:t>
              </a:r>
            </a:p>
          </p:txBody>
        </p:sp>
        <p:sp>
          <p:nvSpPr>
            <p:cNvPr id="19" name="Textfeld 16">
              <a:extLst>
                <a:ext uri="{FF2B5EF4-FFF2-40B4-BE49-F238E27FC236}">
                  <a16:creationId xmlns:a16="http://schemas.microsoft.com/office/drawing/2014/main" id="{7D514EB7-533F-42B1-A112-CF058ED82408}"/>
                </a:ext>
              </a:extLst>
            </p:cNvPr>
            <p:cNvSpPr txBox="1"/>
            <p:nvPr/>
          </p:nvSpPr>
          <p:spPr>
            <a:xfrm>
              <a:off x="1028560" y="5982219"/>
              <a:ext cx="2278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400" dirty="0">
                  <a:solidFill>
                    <a:srgbClr val="222222"/>
                  </a:solidFill>
                  <a:latin typeface="TypefactsExample"/>
                </a:rPr>
                <a:t>~</a:t>
              </a:r>
              <a:r>
                <a:rPr lang="de-AT" sz="1400" dirty="0"/>
                <a:t>300 </a:t>
              </a:r>
              <a:r>
                <a:rPr lang="de-AT" sz="1400" dirty="0" err="1"/>
                <a:t>employees</a:t>
              </a:r>
              <a:r>
                <a:rPr lang="de-AT" sz="1400" dirty="0"/>
                <a:t> </a:t>
              </a:r>
              <a:r>
                <a:rPr lang="de-AT" sz="1400" dirty="0" err="1"/>
                <a:t>from</a:t>
              </a:r>
              <a:r>
                <a:rPr lang="de-AT" sz="1400" dirty="0"/>
                <a:t> 20 different countries</a:t>
              </a:r>
            </a:p>
          </p:txBody>
        </p:sp>
        <p:grpSp>
          <p:nvGrpSpPr>
            <p:cNvPr id="20" name="Gruppieren 7">
              <a:extLst>
                <a:ext uri="{FF2B5EF4-FFF2-40B4-BE49-F238E27FC236}">
                  <a16:creationId xmlns:a16="http://schemas.microsoft.com/office/drawing/2014/main" id="{F30D8A9F-A1B0-4EE6-AA7A-E14424D9C623}"/>
                </a:ext>
              </a:extLst>
            </p:cNvPr>
            <p:cNvGrpSpPr/>
            <p:nvPr/>
          </p:nvGrpSpPr>
          <p:grpSpPr>
            <a:xfrm>
              <a:off x="1138519" y="3166710"/>
              <a:ext cx="2051434" cy="1934557"/>
              <a:chOff x="1591722" y="2101348"/>
              <a:chExt cx="2051434" cy="193455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BFFBB01-92C2-4E0A-9F6A-EF1008EBC160}"/>
                  </a:ext>
                </a:extLst>
              </p:cNvPr>
              <p:cNvSpPr/>
              <p:nvPr/>
            </p:nvSpPr>
            <p:spPr>
              <a:xfrm>
                <a:off x="1708599" y="2101348"/>
                <a:ext cx="1934557" cy="1934557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780AC86-4DC9-4B52-921C-689F275DCE58}"/>
                  </a:ext>
                </a:extLst>
              </p:cNvPr>
              <p:cNvSpPr/>
              <p:nvPr/>
            </p:nvSpPr>
            <p:spPr>
              <a:xfrm>
                <a:off x="1591722" y="3233436"/>
                <a:ext cx="343841" cy="343841"/>
              </a:xfrm>
              <a:prstGeom prst="ellips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pic>
          <p:nvPicPr>
            <p:cNvPr id="23" name="Grafik 23">
              <a:extLst>
                <a:ext uri="{FF2B5EF4-FFF2-40B4-BE49-F238E27FC236}">
                  <a16:creationId xmlns:a16="http://schemas.microsoft.com/office/drawing/2014/main" id="{6F46C72C-8218-46E0-A623-7E8156AB2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9861" y="3651250"/>
              <a:ext cx="1112077" cy="90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81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E328F-A46D-434A-A25D-9D29ED0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Facility </a:t>
            </a:r>
            <a:r>
              <a:rPr lang="de-AT" dirty="0" err="1"/>
              <a:t>overview</a:t>
            </a:r>
            <a:endParaRPr lang="de-AT" dirty="0"/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5EA76486-FFC8-C34D-A677-58E56CD0D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49" y="1140427"/>
            <a:ext cx="6408712" cy="504056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FF323A06-992B-494F-B307-AF548EE99846}"/>
              </a:ext>
            </a:extLst>
          </p:cNvPr>
          <p:cNvCxnSpPr/>
          <p:nvPr/>
        </p:nvCxnSpPr>
        <p:spPr>
          <a:xfrm>
            <a:off x="6848410" y="1821144"/>
            <a:ext cx="227730" cy="170014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7C24267-F56B-5548-AFB5-E5A634DB7092}"/>
              </a:ext>
            </a:extLst>
          </p:cNvPr>
          <p:cNvSpPr/>
          <p:nvPr/>
        </p:nvSpPr>
        <p:spPr>
          <a:xfrm>
            <a:off x="6079131" y="3347374"/>
            <a:ext cx="972000" cy="972000"/>
          </a:xfrm>
          <a:prstGeom prst="ellipse">
            <a:avLst/>
          </a:prstGeom>
          <a:noFill/>
          <a:ln w="47625">
            <a:solidFill>
              <a:srgbClr val="EDD0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AB4691-389C-C34A-AC7C-DC46FECFA751}"/>
              </a:ext>
            </a:extLst>
          </p:cNvPr>
          <p:cNvSpPr/>
          <p:nvPr/>
        </p:nvSpPr>
        <p:spPr>
          <a:xfrm>
            <a:off x="7133428" y="3180649"/>
            <a:ext cx="661875" cy="661875"/>
          </a:xfrm>
          <a:prstGeom prst="ellipse">
            <a:avLst/>
          </a:prstGeom>
          <a:noFill/>
          <a:ln w="47625">
            <a:solidFill>
              <a:srgbClr val="EDD0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3F9DC14E-001D-DE40-9302-826C20070215}"/>
              </a:ext>
            </a:extLst>
          </p:cNvPr>
          <p:cNvCxnSpPr>
            <a:cxnSpLocks/>
          </p:cNvCxnSpPr>
          <p:nvPr/>
        </p:nvCxnSpPr>
        <p:spPr>
          <a:xfrm>
            <a:off x="3303406" y="1812958"/>
            <a:ext cx="3545005" cy="0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EBDFE3A-206F-9448-8F0D-0AC5DB83DC80}"/>
              </a:ext>
            </a:extLst>
          </p:cNvPr>
          <p:cNvSpPr txBox="1">
            <a:spLocks/>
          </p:cNvSpPr>
          <p:nvPr/>
        </p:nvSpPr>
        <p:spPr>
          <a:xfrm>
            <a:off x="184659" y="1450121"/>
            <a:ext cx="3118747" cy="751064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spcBef>
                <a:spcPts val="525"/>
              </a:spcBef>
              <a:buNone/>
            </a:pPr>
            <a:r>
              <a:rPr lang="de-DE" sz="1400" b="1" dirty="0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Irradiation </a:t>
            </a:r>
            <a:r>
              <a:rPr lang="de-DE" sz="1400" b="1" dirty="0" err="1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Rooms</a:t>
            </a:r>
            <a:br>
              <a:rPr lang="de-DE" sz="2000" dirty="0">
                <a:solidFill>
                  <a:srgbClr val="112359"/>
                </a:solidFill>
              </a:rPr>
            </a:b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rooms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treatments</a:t>
            </a:r>
            <a:endParaRPr lang="de-DE" sz="1400" dirty="0">
              <a:solidFill>
                <a:srgbClr val="1123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19671EA-77AF-8B44-BDDC-FFF763F2AE39}"/>
              </a:ext>
            </a:extLst>
          </p:cNvPr>
          <p:cNvSpPr txBox="1">
            <a:spLocks/>
          </p:cNvSpPr>
          <p:nvPr/>
        </p:nvSpPr>
        <p:spPr>
          <a:xfrm>
            <a:off x="184658" y="2605997"/>
            <a:ext cx="3118747" cy="813186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spcBef>
                <a:spcPts val="525"/>
              </a:spcBef>
              <a:buNone/>
            </a:pPr>
            <a:r>
              <a:rPr lang="de-DE" sz="1400" b="1" dirty="0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Research</a:t>
            </a:r>
            <a:br>
              <a:rPr lang="de-DE" sz="1400" dirty="0">
                <a:solidFill>
                  <a:srgbClr val="112359"/>
                </a:solidFill>
              </a:rPr>
            </a:b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Irradiation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room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non-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clinical</a:t>
            </a: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</a:t>
            </a:r>
            <a:endParaRPr lang="de-DE" sz="1400" dirty="0">
              <a:solidFill>
                <a:srgbClr val="1123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C5D57CA-0592-8840-A85D-D3B8DEBA8267}"/>
              </a:ext>
            </a:extLst>
          </p:cNvPr>
          <p:cNvSpPr txBox="1">
            <a:spLocks/>
          </p:cNvSpPr>
          <p:nvPr/>
        </p:nvSpPr>
        <p:spPr>
          <a:xfrm>
            <a:off x="184657" y="4988627"/>
            <a:ext cx="3118747" cy="60305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spcBef>
                <a:spcPts val="525"/>
              </a:spcBef>
              <a:buNone/>
            </a:pPr>
            <a:r>
              <a:rPr lang="de-DE" sz="1400" b="1" dirty="0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Synchrotron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B8A4D06-661D-8C41-9F04-B7514F7AC464}"/>
              </a:ext>
            </a:extLst>
          </p:cNvPr>
          <p:cNvSpPr txBox="1">
            <a:spLocks/>
          </p:cNvSpPr>
          <p:nvPr/>
        </p:nvSpPr>
        <p:spPr>
          <a:xfrm>
            <a:off x="184657" y="3530384"/>
            <a:ext cx="3118747" cy="117910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>
              <a:spcBef>
                <a:spcPts val="525"/>
              </a:spcBef>
              <a:buNone/>
            </a:pPr>
            <a:r>
              <a:rPr lang="de-DE" sz="1400" b="1" dirty="0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Ion Sources</a:t>
            </a:r>
            <a:br>
              <a:rPr lang="de-DE" sz="1400" dirty="0">
                <a:solidFill>
                  <a:srgbClr val="112359"/>
                </a:solidFill>
              </a:rPr>
            </a:br>
            <a:r>
              <a:rPr lang="de-DE" sz="14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linear </a:t>
            </a:r>
            <a:r>
              <a:rPr lang="de-DE" sz="1400" dirty="0" err="1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accelerator</a:t>
            </a:r>
            <a:endParaRPr lang="de-DE" sz="1400" dirty="0">
              <a:solidFill>
                <a:srgbClr val="1123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25450" lvl="1">
              <a:spcBef>
                <a:spcPts val="525"/>
              </a:spcBef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S1 </a:t>
            </a:r>
            <a:r>
              <a:rPr lang="de-DE" sz="11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p</a:t>
            </a:r>
          </a:p>
          <a:p>
            <a:pPr marL="425450" lvl="1">
              <a:spcBef>
                <a:spcPts val="525"/>
              </a:spcBef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S2  C</a:t>
            </a:r>
          </a:p>
          <a:p>
            <a:pPr marL="425450" lvl="1">
              <a:spcBef>
                <a:spcPts val="525"/>
              </a:spcBef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1123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S3  He</a:t>
            </a:r>
            <a:endParaRPr lang="de-DE" sz="1100" dirty="0">
              <a:solidFill>
                <a:srgbClr val="11235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A183B-2429-2E46-B3E5-B41773056A0B}"/>
              </a:ext>
            </a:extLst>
          </p:cNvPr>
          <p:cNvSpPr/>
          <p:nvPr/>
        </p:nvSpPr>
        <p:spPr>
          <a:xfrm>
            <a:off x="7064435" y="1387061"/>
            <a:ext cx="1765517" cy="1785402"/>
          </a:xfrm>
          <a:prstGeom prst="ellipse">
            <a:avLst/>
          </a:prstGeom>
          <a:noFill/>
          <a:ln w="47625">
            <a:solidFill>
              <a:srgbClr val="EDD0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C731FE37-F36C-7842-A8E8-341235A03FF8}"/>
              </a:ext>
            </a:extLst>
          </p:cNvPr>
          <p:cNvCxnSpPr/>
          <p:nvPr/>
        </p:nvCxnSpPr>
        <p:spPr>
          <a:xfrm>
            <a:off x="6921924" y="3016850"/>
            <a:ext cx="286526" cy="255407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E50216E-ACFC-7F4E-80D3-1CA423B2ED31}"/>
              </a:ext>
            </a:extLst>
          </p:cNvPr>
          <p:cNvCxnSpPr>
            <a:cxnSpLocks/>
          </p:cNvCxnSpPr>
          <p:nvPr/>
        </p:nvCxnSpPr>
        <p:spPr>
          <a:xfrm flipV="1">
            <a:off x="3303406" y="3014190"/>
            <a:ext cx="3618519" cy="23563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C440ABD-D98A-444D-8987-3D8EE254EB60}"/>
              </a:ext>
            </a:extLst>
          </p:cNvPr>
          <p:cNvCxnSpPr/>
          <p:nvPr/>
        </p:nvCxnSpPr>
        <p:spPr>
          <a:xfrm flipH="1">
            <a:off x="5736421" y="3820247"/>
            <a:ext cx="338510" cy="294689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595F5DB-8395-9443-BB79-4BB0B47C301A}"/>
              </a:ext>
            </a:extLst>
          </p:cNvPr>
          <p:cNvCxnSpPr>
            <a:cxnSpLocks/>
          </p:cNvCxnSpPr>
          <p:nvPr/>
        </p:nvCxnSpPr>
        <p:spPr>
          <a:xfrm flipV="1">
            <a:off x="3303406" y="4113805"/>
            <a:ext cx="2428815" cy="1130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BE6FB10A-EA9A-0142-B028-C10857F0B419}"/>
              </a:ext>
            </a:extLst>
          </p:cNvPr>
          <p:cNvCxnSpPr/>
          <p:nvPr/>
        </p:nvCxnSpPr>
        <p:spPr>
          <a:xfrm flipH="1">
            <a:off x="5192226" y="5152505"/>
            <a:ext cx="216024" cy="147345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CD5184A9-645A-B349-A3A0-1F265731D7F3}"/>
              </a:ext>
            </a:extLst>
          </p:cNvPr>
          <p:cNvCxnSpPr>
            <a:cxnSpLocks/>
          </p:cNvCxnSpPr>
          <p:nvPr/>
        </p:nvCxnSpPr>
        <p:spPr>
          <a:xfrm flipV="1">
            <a:off x="3303406" y="5299849"/>
            <a:ext cx="1888821" cy="1"/>
          </a:xfrm>
          <a:prstGeom prst="line">
            <a:avLst/>
          </a:prstGeom>
          <a:ln w="47625" cap="rnd">
            <a:solidFill>
              <a:srgbClr val="EDD0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6680699-4583-A240-80F9-85AF5B46D4A4}"/>
              </a:ext>
            </a:extLst>
          </p:cNvPr>
          <p:cNvSpPr/>
          <p:nvPr/>
        </p:nvSpPr>
        <p:spPr>
          <a:xfrm>
            <a:off x="5408250" y="4392459"/>
            <a:ext cx="1889816" cy="1911101"/>
          </a:xfrm>
          <a:prstGeom prst="ellipse">
            <a:avLst/>
          </a:prstGeom>
          <a:noFill/>
          <a:ln w="47625">
            <a:solidFill>
              <a:srgbClr val="EDD0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23F61E4D-2C34-D44E-BA13-53CE4B0E8E69}"/>
              </a:ext>
            </a:extLst>
          </p:cNvPr>
          <p:cNvCxnSpPr>
            <a:cxnSpLocks/>
          </p:cNvCxnSpPr>
          <p:nvPr/>
        </p:nvCxnSpPr>
        <p:spPr>
          <a:xfrm flipH="1">
            <a:off x="7539812" y="1906151"/>
            <a:ext cx="1598012" cy="4183168"/>
          </a:xfrm>
          <a:prstGeom prst="line">
            <a:avLst/>
          </a:prstGeom>
          <a:ln w="34925" cap="rnd">
            <a:solidFill>
              <a:srgbClr val="14316C"/>
            </a:solidFill>
            <a:headEnd type="diamond" w="sm" len="med"/>
            <a:tailEnd type="diamond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301A66F5-934A-FC4B-8940-2F33A5D17F55}"/>
              </a:ext>
            </a:extLst>
          </p:cNvPr>
          <p:cNvSpPr txBox="1">
            <a:spLocks/>
          </p:cNvSpPr>
          <p:nvPr/>
        </p:nvSpPr>
        <p:spPr>
          <a:xfrm>
            <a:off x="8286379" y="3861620"/>
            <a:ext cx="944828" cy="25175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l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 algn="ctr">
              <a:spcBef>
                <a:spcPts val="525"/>
              </a:spcBef>
              <a:buNone/>
            </a:pPr>
            <a:r>
              <a:rPr lang="de-DE" sz="1100" b="1" dirty="0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140 m</a:t>
            </a:r>
            <a:endParaRPr lang="de-DE" sz="1100" dirty="0">
              <a:solidFill>
                <a:srgbClr val="11235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21B04F-709F-452E-9D19-9AC8DD86A470}"/>
              </a:ext>
            </a:extLst>
          </p:cNvPr>
          <p:cNvSpPr txBox="1"/>
          <p:nvPr/>
        </p:nvSpPr>
        <p:spPr>
          <a:xfrm>
            <a:off x="9477271" y="1466014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IR4</a:t>
            </a:r>
            <a:r>
              <a:rPr lang="en-US" sz="1400" dirty="0"/>
              <a:t> – Gantry and rotator</a:t>
            </a:r>
          </a:p>
          <a:p>
            <a:r>
              <a:rPr lang="en-US" sz="1400" dirty="0">
                <a:solidFill>
                  <a:srgbClr val="006AB3"/>
                </a:solidFill>
              </a:rPr>
              <a:t>Proton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2C4769-7946-4D6F-83D0-FD2F79D218C4}"/>
              </a:ext>
            </a:extLst>
          </p:cNvPr>
          <p:cNvSpPr txBox="1"/>
          <p:nvPr/>
        </p:nvSpPr>
        <p:spPr>
          <a:xfrm>
            <a:off x="9490542" y="2045687"/>
            <a:ext cx="2213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IR3</a:t>
            </a:r>
            <a:r>
              <a:rPr lang="en-US" sz="1400" dirty="0"/>
              <a:t> – Fixed beam line</a:t>
            </a:r>
          </a:p>
          <a:p>
            <a:r>
              <a:rPr lang="en-US" sz="1400" dirty="0"/>
              <a:t>Horizontal</a:t>
            </a:r>
          </a:p>
          <a:p>
            <a:r>
              <a:rPr lang="en-US" sz="1400" dirty="0">
                <a:solidFill>
                  <a:srgbClr val="006AB3"/>
                </a:solidFill>
              </a:rPr>
              <a:t>Proton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7030A0"/>
                </a:solidFill>
              </a:rPr>
              <a:t>Carbon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DA1E8D-AE2A-4E76-92C1-CDFB832435AB}"/>
              </a:ext>
            </a:extLst>
          </p:cNvPr>
          <p:cNvSpPr txBox="1"/>
          <p:nvPr/>
        </p:nvSpPr>
        <p:spPr>
          <a:xfrm>
            <a:off x="9477271" y="2788465"/>
            <a:ext cx="22119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IR2 </a:t>
            </a:r>
            <a:r>
              <a:rPr lang="en-US" sz="1400" dirty="0"/>
              <a:t>– Fixed beam line</a:t>
            </a:r>
          </a:p>
          <a:p>
            <a:r>
              <a:rPr lang="en-US" sz="1400" dirty="0" err="1"/>
              <a:t>Hor</a:t>
            </a:r>
            <a:r>
              <a:rPr lang="en-US" sz="1400" dirty="0"/>
              <a:t> + Ver</a:t>
            </a:r>
          </a:p>
          <a:p>
            <a:r>
              <a:rPr lang="en-US" sz="1400" dirty="0">
                <a:solidFill>
                  <a:srgbClr val="006AB3"/>
                </a:solidFill>
              </a:rPr>
              <a:t>Proton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7030A0"/>
                </a:solidFill>
              </a:rPr>
              <a:t>Carbon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F7581D-EB3C-4750-AD11-C1FB7625C114}"/>
              </a:ext>
            </a:extLst>
          </p:cNvPr>
          <p:cNvSpPr txBox="1"/>
          <p:nvPr/>
        </p:nvSpPr>
        <p:spPr>
          <a:xfrm>
            <a:off x="9475668" y="3574677"/>
            <a:ext cx="22135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IR1</a:t>
            </a:r>
            <a:r>
              <a:rPr lang="en-US" sz="1400" dirty="0"/>
              <a:t> – Fixed beam line</a:t>
            </a:r>
          </a:p>
          <a:p>
            <a:r>
              <a:rPr lang="en-US" sz="1400" dirty="0" err="1"/>
              <a:t>Hor</a:t>
            </a:r>
            <a:r>
              <a:rPr lang="en-US" sz="1400" dirty="0"/>
              <a:t> </a:t>
            </a:r>
          </a:p>
          <a:p>
            <a:r>
              <a:rPr lang="en-US" sz="1400" dirty="0">
                <a:solidFill>
                  <a:srgbClr val="006AB3"/>
                </a:solidFill>
              </a:rPr>
              <a:t>Proton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7030A0"/>
                </a:solidFill>
              </a:rPr>
              <a:t>Carbon</a:t>
            </a:r>
            <a:r>
              <a:rPr lang="en-US" sz="1400" dirty="0"/>
              <a:t> and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Helium</a:t>
            </a:r>
            <a:r>
              <a:rPr lang="en-US" sz="1400" dirty="0"/>
              <a:t> ions!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E4A535-1784-4937-95A7-0A98EAC207B2}"/>
              </a:ext>
            </a:extLst>
          </p:cNvPr>
          <p:cNvSpPr/>
          <p:nvPr/>
        </p:nvSpPr>
        <p:spPr>
          <a:xfrm rot="1254057">
            <a:off x="8435366" y="2686189"/>
            <a:ext cx="195385" cy="2916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: 8 Points 28">
            <a:extLst>
              <a:ext uri="{FF2B5EF4-FFF2-40B4-BE49-F238E27FC236}">
                <a16:creationId xmlns:a16="http://schemas.microsoft.com/office/drawing/2014/main" id="{9B1D0065-F477-4AE2-82DA-4F31E73BAB26}"/>
              </a:ext>
            </a:extLst>
          </p:cNvPr>
          <p:cNvSpPr/>
          <p:nvPr/>
        </p:nvSpPr>
        <p:spPr>
          <a:xfrm rot="20751968">
            <a:off x="4535450" y="202758"/>
            <a:ext cx="3267333" cy="2543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TOUR ON THURSDAY!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7DD20D98-3AF7-43D5-8C24-A1A351FBEDB8}"/>
              </a:ext>
            </a:extLst>
          </p:cNvPr>
          <p:cNvSpPr txBox="1">
            <a:spLocks/>
          </p:cNvSpPr>
          <p:nvPr/>
        </p:nvSpPr>
        <p:spPr>
          <a:xfrm>
            <a:off x="4496948" y="5812302"/>
            <a:ext cx="1333923" cy="25175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l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1" indent="0" algn="ctr">
              <a:spcBef>
                <a:spcPts val="525"/>
              </a:spcBef>
              <a:buNone/>
            </a:pPr>
            <a:r>
              <a:rPr lang="de-DE" sz="1100" b="1" dirty="0" err="1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Circ</a:t>
            </a:r>
            <a:r>
              <a:rPr lang="de-DE" sz="1100" b="1" dirty="0">
                <a:solidFill>
                  <a:srgbClr val="112359"/>
                </a:solidFill>
                <a:latin typeface="Verdana" charset="0"/>
                <a:ea typeface="Verdana" charset="0"/>
                <a:cs typeface="Verdana" charset="0"/>
              </a:rPr>
              <a:t>. ~77 m</a:t>
            </a:r>
            <a:endParaRPr lang="de-DE" sz="1100" dirty="0">
              <a:solidFill>
                <a:srgbClr val="11235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C078D-3CA6-2546-98A3-C322E6BA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Linear </a:t>
            </a:r>
            <a:r>
              <a:rPr lang="de-AT" dirty="0" err="1"/>
              <a:t>accelerator</a:t>
            </a:r>
            <a:endParaRPr lang="de-AT" dirty="0"/>
          </a:p>
        </p:txBody>
      </p:sp>
      <p:pic>
        <p:nvPicPr>
          <p:cNvPr id="3" name="Bild 11" descr="131218_TKP3973.jpg">
            <a:extLst>
              <a:ext uri="{FF2B5EF4-FFF2-40B4-BE49-F238E27FC236}">
                <a16:creationId xmlns:a16="http://schemas.microsoft.com/office/drawing/2014/main" id="{5E9F0804-274D-F84E-A909-9287ABF24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704" y="1416083"/>
            <a:ext cx="6190593" cy="4649628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A4672DA2-812B-440C-AD85-546E3A2FE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00" t="-12386" b="-1"/>
          <a:stretch/>
        </p:blipFill>
        <p:spPr>
          <a:xfrm>
            <a:off x="0" y="5313406"/>
            <a:ext cx="4223943" cy="2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1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49488-538B-2E46-BD98-C839CCCA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Synchrotron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00F7CA-D860-8A43-BFDE-3B3A5DCF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82" y="1176739"/>
            <a:ext cx="8687500" cy="5073941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6A5A8F59-34D6-454D-8449-6FC0B3A44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00" t="-12386" b="-1"/>
          <a:stretch/>
        </p:blipFill>
        <p:spPr>
          <a:xfrm>
            <a:off x="0" y="5313406"/>
            <a:ext cx="4223943" cy="2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5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-27681"/>
            <a:ext cx="11653520" cy="1079212"/>
          </a:xfrm>
        </p:spPr>
        <p:txBody>
          <a:bodyPr/>
          <a:lstStyle/>
          <a:p>
            <a:r>
              <a:rPr lang="en-US" sz="3600" cap="all" dirty="0">
                <a:solidFill>
                  <a:srgbClr val="006AB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 energy transfer line HEBT </a:t>
            </a:r>
            <a:endParaRPr lang="de-DE" sz="3600" cap="all" dirty="0">
              <a:solidFill>
                <a:srgbClr val="006AB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0" y="1035415"/>
            <a:ext cx="10026501" cy="5297284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442929-930F-40FB-8EB3-D499806AF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00" t="-12386" b="-1"/>
          <a:stretch/>
        </p:blipFill>
        <p:spPr>
          <a:xfrm>
            <a:off x="0" y="5847591"/>
            <a:ext cx="4223943" cy="2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3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DEAAC-2C79-4641-AB1E-F29E3EB53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328" y="1046863"/>
            <a:ext cx="7728046" cy="51281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542937-72EF-49CA-99BA-0EA5FC114C2B}"/>
              </a:ext>
            </a:extLst>
          </p:cNvPr>
          <p:cNvSpPr txBox="1">
            <a:spLocks/>
          </p:cNvSpPr>
          <p:nvPr/>
        </p:nvSpPr>
        <p:spPr>
          <a:xfrm>
            <a:off x="243840" y="2082647"/>
            <a:ext cx="3744587" cy="1903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AU" sz="1350" b="1" dirty="0"/>
              <a:t>World-wide</a:t>
            </a:r>
            <a:r>
              <a:rPr lang="en-AU" sz="1350" dirty="0"/>
              <a:t> </a:t>
            </a:r>
            <a:r>
              <a:rPr lang="en-AU" sz="1350" b="1" dirty="0"/>
              <a:t>first</a:t>
            </a:r>
            <a:r>
              <a:rPr lang="en-AU" sz="1350" dirty="0"/>
              <a:t> </a:t>
            </a:r>
            <a:r>
              <a:rPr lang="en-AU" sz="1350" b="1" dirty="0"/>
              <a:t>Rotator</a:t>
            </a:r>
            <a:r>
              <a:rPr lang="en-AU" sz="1350" dirty="0"/>
              <a:t> system</a:t>
            </a:r>
          </a:p>
          <a:p>
            <a:r>
              <a:rPr lang="en-AU" sz="1350" dirty="0"/>
              <a:t>7 quadrupoles</a:t>
            </a:r>
          </a:p>
          <a:p>
            <a:r>
              <a:rPr lang="en-AU" sz="1350" dirty="0"/>
              <a:t>Rotating synchronously with the Gantry</a:t>
            </a:r>
          </a:p>
          <a:p>
            <a:pPr marL="0" indent="0">
              <a:buNone/>
            </a:pPr>
            <a:r>
              <a:rPr lang="en-AU" sz="1350" dirty="0">
                <a:sym typeface="Wingdings" panose="05000000000000000000" pitchFamily="2" charset="2"/>
              </a:rPr>
              <a:t> Beam parameters at the </a:t>
            </a:r>
            <a:r>
              <a:rPr lang="en-AU" sz="1350" dirty="0" err="1">
                <a:sym typeface="Wingdings" panose="05000000000000000000" pitchFamily="2" charset="2"/>
              </a:rPr>
              <a:t>isocenter</a:t>
            </a:r>
            <a:r>
              <a:rPr lang="en-AU" sz="1350" dirty="0">
                <a:sym typeface="Wingdings" panose="05000000000000000000" pitchFamily="2" charset="2"/>
              </a:rPr>
              <a:t> are independent from Gantry angle</a:t>
            </a:r>
            <a:endParaRPr lang="en-AU" sz="135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A65D0C7-E74C-4759-A2D0-93EA33EEBC78}"/>
              </a:ext>
            </a:extLst>
          </p:cNvPr>
          <p:cNvSpPr txBox="1">
            <a:spLocks/>
          </p:cNvSpPr>
          <p:nvPr/>
        </p:nvSpPr>
        <p:spPr>
          <a:xfrm>
            <a:off x="200025" y="-28931"/>
            <a:ext cx="11652250" cy="112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/>
              <a:t>Rotator and Proton GANTRY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CD892-5208-414A-BBDE-A9CB54DA286E}"/>
              </a:ext>
            </a:extLst>
          </p:cNvPr>
          <p:cNvSpPr txBox="1"/>
          <p:nvPr/>
        </p:nvSpPr>
        <p:spPr>
          <a:xfrm>
            <a:off x="200025" y="5850984"/>
            <a:ext cx="3856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M. Pivi at al, IPAC’22 </a:t>
            </a:r>
            <a:r>
              <a:rPr lang="en-US" sz="900" dirty="0">
                <a:hlinkClick r:id="rId3"/>
              </a:rPr>
              <a:t>https://accelconf.web.cern.ch/ipac2022/papers/thpoms002.pdf</a:t>
            </a:r>
            <a:endParaRPr lang="en-US" sz="900" dirty="0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534A2537-114B-4F4B-AF7D-1D69E0D11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00" t="-12386" b="-1"/>
          <a:stretch/>
        </p:blipFill>
        <p:spPr>
          <a:xfrm>
            <a:off x="0" y="5313406"/>
            <a:ext cx="4223943" cy="2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37835"/>
      </p:ext>
    </p:extLst>
  </p:cSld>
  <p:clrMapOvr>
    <a:masterClrMapping/>
  </p:clrMapOvr>
</p:sld>
</file>

<file path=ppt/theme/theme1.xml><?xml version="1.0" encoding="utf-8"?>
<a:theme xmlns:a="http://schemas.openxmlformats.org/drawingml/2006/main" name="MedAustron Master DE">
  <a:themeElements>
    <a:clrScheme name="MedAustr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99A"/>
      </a:accent1>
      <a:accent2>
        <a:srgbClr val="F1D611"/>
      </a:accent2>
      <a:accent3>
        <a:srgbClr val="14316C"/>
      </a:accent3>
      <a:accent4>
        <a:srgbClr val="A8B712"/>
      </a:accent4>
      <a:accent5>
        <a:srgbClr val="F7A512"/>
      </a:accent5>
      <a:accent6>
        <a:srgbClr val="BAD5F1"/>
      </a:accent6>
      <a:hlink>
        <a:srgbClr val="0E2149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65E0838-C416-42BE-89AD-6AC6501E8530}" vid="{837458E1-6395-46A3-9F44-98BC8D69AEA9}"/>
    </a:ext>
  </a:extLst>
</a:theme>
</file>

<file path=ppt/theme/theme2.xml><?xml version="1.0" encoding="utf-8"?>
<a:theme xmlns:a="http://schemas.openxmlformats.org/drawingml/2006/main" name="MedAustron Master EN">
  <a:themeElements>
    <a:clrScheme name="MedAustr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A7BA"/>
      </a:accent1>
      <a:accent2>
        <a:srgbClr val="F1D611"/>
      </a:accent2>
      <a:accent3>
        <a:srgbClr val="14316C"/>
      </a:accent3>
      <a:accent4>
        <a:srgbClr val="F7A512"/>
      </a:accent4>
      <a:accent5>
        <a:srgbClr val="0069B3"/>
      </a:accent5>
      <a:accent6>
        <a:srgbClr val="A8B719"/>
      </a:accent6>
      <a:hlink>
        <a:srgbClr val="0E2149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65E0838-C416-42BE-89AD-6AC6501E8530}" vid="{6C26B8F1-01FA-48F6-B40D-01A12589BC85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MedAustron Master Breitbild</Template>
  <TotalTime>0</TotalTime>
  <Words>830</Words>
  <Application>Microsoft Office PowerPoint</Application>
  <PresentationFormat>Widescreen</PresentationFormat>
  <Paragraphs>208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Courier New</vt:lpstr>
      <vt:lpstr>Garamond</vt:lpstr>
      <vt:lpstr>HiraMinProN-W3</vt:lpstr>
      <vt:lpstr>TypefactsExample</vt:lpstr>
      <vt:lpstr>Verdana</vt:lpstr>
      <vt:lpstr>Wingdings</vt:lpstr>
      <vt:lpstr>MedAustron Master DE</vt:lpstr>
      <vt:lpstr>MedAustron Master EN</vt:lpstr>
      <vt:lpstr>Medaustron facility overview</vt:lpstr>
      <vt:lpstr>introduction</vt:lpstr>
      <vt:lpstr>Company History</vt:lpstr>
      <vt:lpstr>Medaustron IN FEW NUMBERS</vt:lpstr>
      <vt:lpstr>Facility overview</vt:lpstr>
      <vt:lpstr>Linear accelerator</vt:lpstr>
      <vt:lpstr>Synchrotron</vt:lpstr>
      <vt:lpstr>high energy transfer line HEBT </vt:lpstr>
      <vt:lpstr>PowerPoint Presentation</vt:lpstr>
      <vt:lpstr>PowerPoint Presentation</vt:lpstr>
      <vt:lpstr>PowerPoint Presentation</vt:lpstr>
      <vt:lpstr>Slow extraction at medaustron</vt:lpstr>
      <vt:lpstr>Slow extraction at medaustron</vt:lpstr>
      <vt:lpstr>PowerPoint Presentation</vt:lpstr>
      <vt:lpstr>Areas of research</vt:lpstr>
      <vt:lpstr>RESEARCH AT MEDAUSTRON</vt:lpstr>
      <vt:lpstr>Non-clinical research at medaustron </vt:lpstr>
      <vt:lpstr>MILESTONES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Medizin. Forschung. Hoffnung.</dc:title>
  <dc:creator>Wurzer Petra</dc:creator>
  <cp:lastModifiedBy>Guidoboni Greta</cp:lastModifiedBy>
  <cp:revision>77</cp:revision>
  <dcterms:created xsi:type="dcterms:W3CDTF">2023-07-18T12:21:03Z</dcterms:created>
  <dcterms:modified xsi:type="dcterms:W3CDTF">2024-02-09T15:13:15Z</dcterms:modified>
</cp:coreProperties>
</file>