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0" r:id="rId1"/>
  </p:sldMasterIdLst>
  <p:notesMasterIdLst>
    <p:notesMasterId r:id="rId9"/>
  </p:notesMasterIdLst>
  <p:handoutMasterIdLst>
    <p:handoutMasterId r:id="rId10"/>
  </p:handoutMasterIdLst>
  <p:sldIdLst>
    <p:sldId id="257" r:id="rId2"/>
    <p:sldId id="259" r:id="rId3"/>
    <p:sldId id="260" r:id="rId4"/>
    <p:sldId id="261" r:id="rId5"/>
    <p:sldId id="262" r:id="rId6"/>
    <p:sldId id="263" r:id="rId7"/>
    <p:sldId id="258" r:id="rId8"/>
  </p:sldIdLst>
  <p:sldSz cx="12192000" cy="6858000"/>
  <p:notesSz cx="6797675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F2CC"/>
    <a:srgbClr val="DDEBF7"/>
    <a:srgbClr val="FCE4D6"/>
    <a:srgbClr val="006AB3"/>
    <a:srgbClr val="14316C"/>
    <a:srgbClr val="94A8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291"/>
  </p:normalViewPr>
  <p:slideViewPr>
    <p:cSldViewPr snapToGrid="0" snapToObjects="1">
      <p:cViewPr varScale="1">
        <p:scale>
          <a:sx n="119" d="100"/>
          <a:sy n="119" d="100"/>
        </p:scale>
        <p:origin x="132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6" d="100"/>
          <a:sy n="96" d="100"/>
        </p:scale>
        <p:origin x="3688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1F726DF0-548C-8645-BDE9-D4ABE2CF21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8E5927A-8E33-844C-9D1B-458A00D816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FD296-3D47-F642-BBB0-28897FE3E135}" type="datetimeFigureOut">
              <a:rPr lang="de-AT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09.02.2024</a:t>
            </a:fld>
            <a:endParaRPr lang="de-A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5B7483B-0A22-E94F-AA4C-D6036B5255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280ED2-84DE-0543-8B03-DE7FCEC92B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3A38E-3C75-B842-A89E-F4131720A92D}" type="slidenum">
              <a:rPr lang="de-AT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de-A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730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7E25616-705A-0747-A2A2-72FD79CBAFE5}" type="datetimeFigureOut">
              <a:rPr lang="de-AT" smtClean="0"/>
              <a:pPr/>
              <a:t>09.02.2024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 dirty="0"/>
              <a:t>Mastertextformat bearbeiten
Zweite Ebene
Dritte Ebene
Vierte Ebene
Fünfte Ebene</a:t>
            </a:r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129B8A9-70CF-F840-AE57-77557091BF0E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70392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05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ta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721754B5-9DFE-654F-9FF6-AFE4C3CDD78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33009132"/>
              </p:ext>
            </p:extLst>
          </p:nvPr>
        </p:nvGraphicFramePr>
        <p:xfrm>
          <a:off x="323529" y="1528341"/>
          <a:ext cx="8974966" cy="626160"/>
        </p:xfrm>
        <a:graphic>
          <a:graphicData uri="http://schemas.openxmlformats.org/drawingml/2006/table">
            <a:tbl>
              <a:tblPr bandRow="1"/>
              <a:tblGrid>
                <a:gridCol w="2903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8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05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94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30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700" dirty="0" err="1">
                          <a:solidFill>
                            <a:srgbClr val="00336E"/>
                          </a:solidFill>
                          <a:effectLst/>
                        </a:rPr>
                        <a:t>Dokumentennummer</a:t>
                      </a:r>
                      <a:r>
                        <a:rPr lang="en-GB" sz="700" dirty="0">
                          <a:solidFill>
                            <a:srgbClr val="00336E"/>
                          </a:solidFill>
                          <a:effectLst/>
                        </a:rPr>
                        <a:t> / Document Number</a:t>
                      </a:r>
                      <a:endParaRPr lang="de-AT" sz="700" dirty="0">
                        <a:solidFill>
                          <a:srgbClr val="00336E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700" dirty="0" err="1">
                          <a:solidFill>
                            <a:srgbClr val="00336E"/>
                          </a:solidFill>
                          <a:effectLst/>
                        </a:rPr>
                        <a:t>DokKlasse</a:t>
                      </a:r>
                      <a:r>
                        <a:rPr lang="en-GB" sz="700" dirty="0">
                          <a:solidFill>
                            <a:srgbClr val="00336E"/>
                          </a:solidFill>
                          <a:effectLst/>
                        </a:rPr>
                        <a:t> / </a:t>
                      </a:r>
                      <a:r>
                        <a:rPr lang="en-GB" sz="700" dirty="0" err="1">
                          <a:solidFill>
                            <a:srgbClr val="00336E"/>
                          </a:solidFill>
                          <a:effectLst/>
                        </a:rPr>
                        <a:t>DocClass</a:t>
                      </a:r>
                      <a:endParaRPr lang="de-AT" sz="700" dirty="0">
                        <a:solidFill>
                          <a:srgbClr val="00336E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700" dirty="0" err="1">
                          <a:solidFill>
                            <a:srgbClr val="00336E"/>
                          </a:solidFill>
                          <a:effectLst/>
                        </a:rPr>
                        <a:t>Inhaltskennz</a:t>
                      </a:r>
                      <a:r>
                        <a:rPr lang="en-GB" sz="700" dirty="0">
                          <a:solidFill>
                            <a:srgbClr val="00336E"/>
                          </a:solidFill>
                          <a:effectLst/>
                        </a:rPr>
                        <a:t> / Content Code</a:t>
                      </a:r>
                      <a:endParaRPr lang="de-AT" sz="700" dirty="0">
                        <a:solidFill>
                          <a:srgbClr val="00336E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rgbClr val="00336E"/>
                          </a:solidFill>
                          <a:effectLst/>
                        </a:rPr>
                        <a:t>Version</a:t>
                      </a:r>
                      <a:endParaRPr lang="de-AT" sz="700" dirty="0">
                        <a:solidFill>
                          <a:srgbClr val="00336E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rgbClr val="00336E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Datum / Date</a:t>
                      </a:r>
                      <a:endParaRPr lang="de-AT" sz="700" dirty="0">
                        <a:solidFill>
                          <a:srgbClr val="00336E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de-AT" sz="700" dirty="0">
                        <a:solidFill>
                          <a:srgbClr val="00336E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de-AT" sz="700" dirty="0">
                        <a:solidFill>
                          <a:srgbClr val="00336E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de-AT" sz="700" dirty="0">
                        <a:solidFill>
                          <a:srgbClr val="00336E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de-AT" sz="700" dirty="0">
                        <a:solidFill>
                          <a:srgbClr val="00336E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AT" sz="700" dirty="0">
                        <a:solidFill>
                          <a:srgbClr val="00336E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95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rgbClr val="00336E"/>
                          </a:solidFill>
                          <a:effectLst/>
                        </a:rPr>
                        <a:t>DokEigner / </a:t>
                      </a:r>
                      <a:r>
                        <a:rPr lang="en-GB" sz="700" dirty="0" err="1">
                          <a:solidFill>
                            <a:srgbClr val="00336E"/>
                          </a:solidFill>
                          <a:effectLst/>
                        </a:rPr>
                        <a:t>DocOwner</a:t>
                      </a:r>
                      <a:endParaRPr lang="de-AT" sz="700" dirty="0">
                        <a:solidFill>
                          <a:srgbClr val="00336E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de-AT" sz="700" dirty="0">
                        <a:solidFill>
                          <a:srgbClr val="00336E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err="1">
                          <a:solidFill>
                            <a:srgbClr val="00336E"/>
                          </a:solidFill>
                          <a:effectLst/>
                        </a:rPr>
                        <a:t>gültig</a:t>
                      </a:r>
                      <a:r>
                        <a:rPr lang="en-GB" sz="800" dirty="0">
                          <a:solidFill>
                            <a:srgbClr val="00336E"/>
                          </a:solidFill>
                          <a:effectLst/>
                        </a:rPr>
                        <a:t> ab / effective from</a:t>
                      </a:r>
                      <a:endParaRPr lang="de-AT" sz="800" dirty="0">
                        <a:solidFill>
                          <a:srgbClr val="00336E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700" dirty="0" err="1">
                          <a:solidFill>
                            <a:srgbClr val="00336E"/>
                          </a:solidFill>
                          <a:effectLst/>
                        </a:rPr>
                        <a:t>gültig</a:t>
                      </a:r>
                      <a:r>
                        <a:rPr lang="en-GB" sz="700" baseline="0" dirty="0">
                          <a:solidFill>
                            <a:srgbClr val="00336E"/>
                          </a:solidFill>
                          <a:effectLst/>
                        </a:rPr>
                        <a:t> </a:t>
                      </a:r>
                      <a:r>
                        <a:rPr lang="en-GB" sz="700" baseline="0" dirty="0" err="1">
                          <a:solidFill>
                            <a:srgbClr val="00336E"/>
                          </a:solidFill>
                          <a:effectLst/>
                        </a:rPr>
                        <a:t>bis</a:t>
                      </a:r>
                      <a:r>
                        <a:rPr lang="en-GB" sz="700" baseline="0" dirty="0">
                          <a:solidFill>
                            <a:srgbClr val="00336E"/>
                          </a:solidFill>
                          <a:effectLst/>
                        </a:rPr>
                        <a:t>/effective </a:t>
                      </a:r>
                      <a:r>
                        <a:rPr lang="en-GB" sz="700" dirty="0">
                          <a:solidFill>
                            <a:srgbClr val="00336E"/>
                          </a:solidFill>
                          <a:effectLst/>
                        </a:rPr>
                        <a:t>until</a:t>
                      </a:r>
                      <a:endParaRPr lang="de-AT" sz="700" dirty="0">
                        <a:solidFill>
                          <a:srgbClr val="00336E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700" dirty="0" err="1">
                          <a:solidFill>
                            <a:srgbClr val="00336E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Wartungsinterv</a:t>
                      </a:r>
                      <a:r>
                        <a:rPr lang="de-AT" sz="700" dirty="0">
                          <a:solidFill>
                            <a:srgbClr val="00336E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de-AT" sz="700" baseline="0" dirty="0">
                          <a:solidFill>
                            <a:srgbClr val="00336E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 / </a:t>
                      </a:r>
                      <a:r>
                        <a:rPr lang="de-AT" sz="700" baseline="0" dirty="0" err="1">
                          <a:solidFill>
                            <a:srgbClr val="00336E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MaintInterv</a:t>
                      </a:r>
                      <a:r>
                        <a:rPr lang="de-AT" sz="700" baseline="0" dirty="0">
                          <a:solidFill>
                            <a:srgbClr val="00336E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.</a:t>
                      </a:r>
                      <a:endParaRPr lang="de-AT" sz="700" dirty="0">
                        <a:solidFill>
                          <a:srgbClr val="00336E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14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de-AT" sz="700" dirty="0">
                        <a:solidFill>
                          <a:srgbClr val="00336E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de-AT" sz="700" dirty="0">
                        <a:solidFill>
                          <a:srgbClr val="00336E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2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de-AT" sz="700" dirty="0">
                        <a:solidFill>
                          <a:srgbClr val="00336E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de-AT" sz="800" dirty="0">
                        <a:solidFill>
                          <a:srgbClr val="00336E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3067AF7C-AFD4-114E-A387-61EDB83DDD7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01143037"/>
              </p:ext>
            </p:extLst>
          </p:nvPr>
        </p:nvGraphicFramePr>
        <p:xfrm>
          <a:off x="323529" y="5331929"/>
          <a:ext cx="11238636" cy="553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9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7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457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06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539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72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2543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9360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80000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en-GB" sz="800" b="1" u="none" strike="noStrike" dirty="0" err="1">
                          <a:solidFill>
                            <a:srgbClr val="14316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Empfehlung</a:t>
                      </a:r>
                      <a:r>
                        <a:rPr lang="en-GB" sz="800" b="1" u="none" strike="noStrike" dirty="0">
                          <a:solidFill>
                            <a:srgbClr val="14316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des DokEigners </a:t>
                      </a:r>
                      <a:r>
                        <a:rPr lang="en-GB" sz="800" b="1" u="none" strike="noStrike" dirty="0" err="1">
                          <a:solidFill>
                            <a:srgbClr val="14316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bezügl</a:t>
                      </a:r>
                      <a:r>
                        <a:rPr lang="en-GB" sz="800" b="1" u="none" strike="noStrike" dirty="0">
                          <a:solidFill>
                            <a:srgbClr val="14316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 </a:t>
                      </a:r>
                      <a:r>
                        <a:rPr lang="en-GB" sz="800" b="1" u="none" strike="noStrike" dirty="0" err="1">
                          <a:solidFill>
                            <a:srgbClr val="14316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Schulung</a:t>
                      </a:r>
                      <a:r>
                        <a:rPr lang="en-GB" sz="800" b="1" u="none" strike="noStrike" dirty="0">
                          <a:solidFill>
                            <a:srgbClr val="14316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/ recommendation by </a:t>
                      </a:r>
                      <a:r>
                        <a:rPr lang="en-GB" sz="800" b="1" u="none" strike="noStrike" dirty="0" err="1">
                          <a:solidFill>
                            <a:srgbClr val="14316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DocOwner</a:t>
                      </a:r>
                      <a:r>
                        <a:rPr lang="en-GB" sz="800" b="1" u="none" strike="noStrike" dirty="0">
                          <a:solidFill>
                            <a:srgbClr val="14316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regarding training </a:t>
                      </a:r>
                      <a:endParaRPr lang="en-GB" sz="800" b="1" i="0" u="none" strike="noStrike" dirty="0">
                        <a:solidFill>
                          <a:srgbClr val="14316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Schulungsrelevant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</a:t>
                      </a:r>
                      <a:r>
                        <a:rPr lang="en-GB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/yes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 dirty="0">
                          <a:solidFill>
                            <a:srgbClr val="14316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GB" sz="700" b="0" i="0" u="none" strike="noStrike" dirty="0">
                        <a:solidFill>
                          <a:srgbClr val="14316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en-GB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Wingdings" panose="05000000000000000000" pitchFamily="2" charset="2"/>
                        </a:rPr>
                        <a:t>--&gt;                 </a:t>
                      </a:r>
                      <a:r>
                        <a:rPr lang="en-GB" sz="7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Selbstschulung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7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Schulung</a:t>
                      </a:r>
                      <a:r>
                        <a:rPr lang="en-GB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GB" sz="7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durch</a:t>
                      </a:r>
                      <a:r>
                        <a:rPr lang="en-GB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Trainer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Kommentar</a:t>
                      </a:r>
                      <a:r>
                        <a:rPr lang="en-GB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comments: 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subject to training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nein</a:t>
                      </a:r>
                      <a:r>
                        <a:rPr lang="en-GB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/no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solidFill>
                            <a:srgbClr val="14316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GB" sz="700" b="0" i="0" u="none" strike="noStrike" dirty="0">
                        <a:solidFill>
                          <a:srgbClr val="14316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self-instruction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instruction by trainer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B2FDA4F8-C17B-204F-9B9B-7E4A9EE8920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5615689"/>
              </p:ext>
            </p:extLst>
          </p:nvPr>
        </p:nvGraphicFramePr>
        <p:xfrm>
          <a:off x="323530" y="3408083"/>
          <a:ext cx="11238634" cy="1722720"/>
        </p:xfrm>
        <a:graphic>
          <a:graphicData uri="http://schemas.openxmlformats.org/drawingml/2006/table">
            <a:tbl>
              <a:tblPr firstRow="1" firstCol="1" bandRow="1"/>
              <a:tblGrid>
                <a:gridCol w="1088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2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5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6003">
                  <a:extLst>
                    <a:ext uri="{9D8B030D-6E8A-4147-A177-3AD203B41FA5}">
                      <a16:colId xmlns:a16="http://schemas.microsoft.com/office/drawing/2014/main" val="2813174626"/>
                    </a:ext>
                  </a:extLst>
                </a:gridCol>
                <a:gridCol w="1416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91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2424"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AT" sz="800" b="1" kern="1200" dirty="0">
                          <a:solidFill>
                            <a:srgbClr val="14316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Freigabe / </a:t>
                      </a:r>
                      <a:r>
                        <a:rPr lang="en-GB" sz="800" b="1" kern="1200" noProof="0" dirty="0" err="1">
                          <a:solidFill>
                            <a:srgbClr val="14316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Approva</a:t>
                      </a:r>
                      <a:r>
                        <a:rPr lang="de-AT" sz="800" b="1" kern="1200" dirty="0">
                          <a:solidFill>
                            <a:srgbClr val="14316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</a:t>
                      </a:r>
                      <a:endParaRPr lang="de-AT" sz="700" b="0" kern="1200" dirty="0">
                        <a:solidFill>
                          <a:srgbClr val="14316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de-AT" sz="7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 sz="700" dirty="0"/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de-AT" sz="7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de-AT" sz="7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1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 </a:t>
                      </a:r>
                      <a:endParaRPr lang="de-AT" sz="10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Name </a:t>
                      </a:r>
                      <a:endParaRPr lang="de-AT" sz="7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de-AT" sz="700" dirty="0"/>
                        <a:t>Funktion / </a:t>
                      </a:r>
                      <a:r>
                        <a:rPr lang="en-GB" sz="700" noProof="0" dirty="0"/>
                        <a:t>Function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AT" sz="7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Bemerkung / </a:t>
                      </a:r>
                      <a:r>
                        <a:rPr lang="de-AT" sz="700" dirty="0" err="1">
                          <a:effectLst/>
                          <a:latin typeface="Verdana"/>
                          <a:ea typeface="Calibri"/>
                          <a:cs typeface="Times New Roman"/>
                        </a:rPr>
                        <a:t>Remark</a:t>
                      </a:r>
                      <a:endParaRPr lang="de-AT" sz="7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Datum / Date</a:t>
                      </a:r>
                      <a:endParaRPr lang="de-AT" sz="7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AT" sz="700" noProof="0" dirty="0">
                          <a:effectLst/>
                        </a:rPr>
                        <a:t>Unterschrift</a:t>
                      </a:r>
                      <a:r>
                        <a:rPr lang="en-GB" sz="700" dirty="0">
                          <a:effectLst/>
                        </a:rPr>
                        <a:t> / Signature</a:t>
                      </a:r>
                      <a:endParaRPr lang="de-AT" sz="7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665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700" b="0" noProof="0" dirty="0">
                          <a:solidFill>
                            <a:srgbClr val="14316C"/>
                          </a:solidFill>
                          <a:effectLst/>
                        </a:rPr>
                        <a:t>erstellt von /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rgbClr val="14316C"/>
                          </a:solidFill>
                          <a:effectLst/>
                        </a:rPr>
                        <a:t>prepared by</a:t>
                      </a:r>
                      <a:endParaRPr lang="de-AT" sz="700" b="0" dirty="0">
                        <a:solidFill>
                          <a:srgbClr val="14316C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de-AT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de-AT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de-AT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+mn-lt"/>
                        </a:rPr>
                        <a:t> </a:t>
                      </a:r>
                      <a:endParaRPr lang="de-AT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+mn-lt"/>
                        </a:rPr>
                        <a:t> </a:t>
                      </a:r>
                      <a:endParaRPr lang="de-AT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402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AT" sz="700" b="0" noProof="0" dirty="0">
                        <a:solidFill>
                          <a:srgbClr val="14316C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+mn-lt"/>
                        </a:rPr>
                        <a:t> </a:t>
                      </a:r>
                      <a:endParaRPr lang="de-AT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de-AT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de-AT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+mn-lt"/>
                        </a:rPr>
                        <a:t> </a:t>
                      </a:r>
                      <a:endParaRPr lang="de-AT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+mn-lt"/>
                        </a:rPr>
                        <a:t> </a:t>
                      </a:r>
                      <a:endParaRPr lang="de-AT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771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AT" sz="700" b="0" noProof="0" dirty="0">
                          <a:solidFill>
                            <a:srgbClr val="14316C"/>
                          </a:solidFill>
                          <a:effectLst/>
                        </a:rPr>
                        <a:t>geprüft von / </a:t>
                      </a: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AT" sz="700" b="0" noProof="0" dirty="0" err="1">
                          <a:solidFill>
                            <a:srgbClr val="14316C"/>
                          </a:solidFill>
                          <a:effectLst/>
                        </a:rPr>
                        <a:t>checked</a:t>
                      </a:r>
                      <a:r>
                        <a:rPr lang="de-AT" sz="700" b="0" noProof="0" dirty="0">
                          <a:solidFill>
                            <a:srgbClr val="14316C"/>
                          </a:solidFill>
                          <a:effectLst/>
                        </a:rPr>
                        <a:t> </a:t>
                      </a:r>
                      <a:r>
                        <a:rPr lang="de-AT" sz="700" b="0" noProof="0" dirty="0" err="1">
                          <a:solidFill>
                            <a:srgbClr val="14316C"/>
                          </a:solidFill>
                          <a:effectLst/>
                        </a:rPr>
                        <a:t>by</a:t>
                      </a:r>
                      <a:endParaRPr lang="de-AT" sz="700" b="0" noProof="0" dirty="0">
                        <a:solidFill>
                          <a:srgbClr val="14316C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+mn-lt"/>
                        </a:rPr>
                        <a:t> </a:t>
                      </a:r>
                      <a:endParaRPr lang="de-AT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de-AT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de-AT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+mn-lt"/>
                        </a:rPr>
                        <a:t> </a:t>
                      </a:r>
                      <a:endParaRPr lang="de-AT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+mn-lt"/>
                        </a:rPr>
                        <a:t> </a:t>
                      </a:r>
                      <a:endParaRPr lang="de-AT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771">
                <a:tc vMerge="1"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AT" sz="700" b="0" noProof="0" dirty="0">
                        <a:solidFill>
                          <a:srgbClr val="14316C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de-AT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de-AT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de-AT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de-AT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de-AT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497032"/>
                  </a:ext>
                </a:extLst>
              </a:tr>
              <a:tr h="226771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700" b="0" noProof="0" dirty="0">
                          <a:solidFill>
                            <a:srgbClr val="14316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freigegeben von /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700" b="0" noProof="0" dirty="0" err="1">
                          <a:solidFill>
                            <a:srgbClr val="14316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approved</a:t>
                      </a:r>
                      <a:r>
                        <a:rPr lang="de-AT" sz="700" b="0" noProof="0" dirty="0">
                          <a:solidFill>
                            <a:srgbClr val="14316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AT" sz="700" b="0" noProof="0" dirty="0" err="1">
                          <a:solidFill>
                            <a:srgbClr val="14316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by</a:t>
                      </a:r>
                      <a:endParaRPr lang="de-AT" sz="700" b="0" noProof="0" dirty="0">
                        <a:solidFill>
                          <a:srgbClr val="14316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AT" sz="700" b="0" noProof="0" dirty="0">
                        <a:solidFill>
                          <a:srgbClr val="14316C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de-AT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de-AT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de-AT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de-AT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de-AT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34632"/>
                  </a:ext>
                </a:extLst>
              </a:tr>
              <a:tr h="226771">
                <a:tc vMerge="1"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AT" sz="700" b="0" noProof="0" dirty="0">
                        <a:solidFill>
                          <a:srgbClr val="14316C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de-AT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de-AT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de-AT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de-AT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de-AT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6051"/>
                  </a:ext>
                </a:extLst>
              </a:tr>
            </a:tbl>
          </a:graphicData>
        </a:graphic>
      </p:graphicFrame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DD7BD878-362D-984A-97F3-017689C804F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894446718"/>
              </p:ext>
            </p:extLst>
          </p:nvPr>
        </p:nvGraphicFramePr>
        <p:xfrm>
          <a:off x="323529" y="2316928"/>
          <a:ext cx="7385666" cy="879008"/>
        </p:xfrm>
        <a:graphic>
          <a:graphicData uri="http://schemas.openxmlformats.org/drawingml/2006/table">
            <a:tbl>
              <a:tblPr firstRow="1" firstCol="1" bandRow="1"/>
              <a:tblGrid>
                <a:gridCol w="579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86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276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000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AT" sz="700" kern="1200" dirty="0">
                          <a:solidFill>
                            <a:srgbClr val="00336E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Dokumentenhistorie</a:t>
                      </a:r>
                      <a:r>
                        <a:rPr lang="de-AT" sz="700" kern="1200" baseline="0" dirty="0">
                          <a:solidFill>
                            <a:srgbClr val="00336E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/ </a:t>
                      </a:r>
                      <a:r>
                        <a:rPr lang="en-GB" sz="700" kern="1200" baseline="0" noProof="0" dirty="0">
                          <a:solidFill>
                            <a:srgbClr val="00336E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Document History</a:t>
                      </a:r>
                      <a:endParaRPr lang="en-GB" sz="700" kern="1200" noProof="0" dirty="0">
                        <a:solidFill>
                          <a:srgbClr val="00336E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de-AT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de-AT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700" b="0" kern="1200" dirty="0" err="1">
                          <a:solidFill>
                            <a:srgbClr val="00336E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Vers</a:t>
                      </a:r>
                      <a:endParaRPr lang="de-AT" sz="700" b="0" kern="1200" dirty="0">
                        <a:solidFill>
                          <a:srgbClr val="00336E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700" kern="1200" dirty="0">
                          <a:solidFill>
                            <a:srgbClr val="00336E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Datum</a:t>
                      </a:r>
                      <a:r>
                        <a:rPr lang="en-GB" sz="700" kern="1200" baseline="0" dirty="0">
                          <a:solidFill>
                            <a:srgbClr val="00336E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/ </a:t>
                      </a:r>
                      <a:r>
                        <a:rPr lang="en-GB" sz="700" kern="1200" dirty="0">
                          <a:solidFill>
                            <a:srgbClr val="00336E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Date</a:t>
                      </a:r>
                      <a:endParaRPr lang="de-AT" sz="700" kern="1200" dirty="0">
                        <a:solidFill>
                          <a:srgbClr val="00336E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700" kern="1200" dirty="0" err="1">
                          <a:solidFill>
                            <a:srgbClr val="00336E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Beschreibung</a:t>
                      </a:r>
                      <a:r>
                        <a:rPr lang="en-GB" sz="700" kern="1200" baseline="0" dirty="0">
                          <a:solidFill>
                            <a:srgbClr val="00336E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/ </a:t>
                      </a:r>
                      <a:r>
                        <a:rPr lang="en-GB" sz="700" kern="1200" dirty="0">
                          <a:solidFill>
                            <a:srgbClr val="00336E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Description</a:t>
                      </a:r>
                      <a:endParaRPr lang="de-AT" sz="700" kern="1200" dirty="0">
                        <a:solidFill>
                          <a:srgbClr val="00336E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800" b="0" kern="1200" dirty="0">
                        <a:solidFill>
                          <a:srgbClr val="00336E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de-AT" sz="800" kern="1200" dirty="0">
                        <a:solidFill>
                          <a:srgbClr val="00336E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de-AT" sz="800" kern="1200" dirty="0">
                        <a:solidFill>
                          <a:srgbClr val="00336E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1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800" kern="1200" dirty="0">
                          <a:solidFill>
                            <a:srgbClr val="00336E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de-AT" sz="800" kern="1200" dirty="0">
                        <a:solidFill>
                          <a:srgbClr val="00336E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800" kern="1200" dirty="0">
                          <a:solidFill>
                            <a:srgbClr val="00336E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de-AT" sz="800" kern="1200" dirty="0">
                        <a:solidFill>
                          <a:srgbClr val="00336E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800" kern="1200" dirty="0">
                          <a:solidFill>
                            <a:srgbClr val="00336E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de-AT" sz="800" kern="1200" dirty="0">
                        <a:solidFill>
                          <a:srgbClr val="00336E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1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800" kern="1200" dirty="0">
                          <a:solidFill>
                            <a:srgbClr val="00336E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de-AT" sz="800" kern="1200" dirty="0">
                        <a:solidFill>
                          <a:srgbClr val="00336E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800" kern="1200" dirty="0">
                          <a:solidFill>
                            <a:srgbClr val="00336E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de-AT" sz="800" kern="1200" dirty="0">
                        <a:solidFill>
                          <a:srgbClr val="00336E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800" kern="1200" dirty="0">
                          <a:solidFill>
                            <a:srgbClr val="00336E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de-AT" sz="800" kern="1200" dirty="0">
                        <a:solidFill>
                          <a:srgbClr val="00336E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de-AT" sz="800" kern="1200" dirty="0">
                        <a:solidFill>
                          <a:srgbClr val="00336E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de-AT" sz="800" kern="1200" dirty="0">
                        <a:solidFill>
                          <a:srgbClr val="00336E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de-AT" sz="800" kern="1200" dirty="0">
                        <a:solidFill>
                          <a:srgbClr val="00336E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926910"/>
                  </a:ext>
                </a:extLst>
              </a:tr>
            </a:tbl>
          </a:graphicData>
        </a:graphic>
      </p:graphicFrame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FC70FFEA-4ABA-854A-A3ED-50504B10B67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526122187"/>
              </p:ext>
            </p:extLst>
          </p:nvPr>
        </p:nvGraphicFramePr>
        <p:xfrm>
          <a:off x="323529" y="525572"/>
          <a:ext cx="8974968" cy="842428"/>
        </p:xfrm>
        <a:graphic>
          <a:graphicData uri="http://schemas.openxmlformats.org/drawingml/2006/table">
            <a:tbl>
              <a:tblPr bandRow="1"/>
              <a:tblGrid>
                <a:gridCol w="5570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4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00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 err="1">
                          <a:solidFill>
                            <a:srgbClr val="00336E"/>
                          </a:solidFill>
                          <a:effectLst/>
                        </a:rPr>
                        <a:t>Dokumententitel</a:t>
                      </a:r>
                      <a:r>
                        <a:rPr lang="en-GB" sz="700" dirty="0">
                          <a:solidFill>
                            <a:srgbClr val="00336E"/>
                          </a:solidFill>
                          <a:effectLst/>
                        </a:rPr>
                        <a:t> / Document Title </a:t>
                      </a:r>
                      <a:endParaRPr lang="de-AT" sz="1000" dirty="0">
                        <a:solidFill>
                          <a:srgbClr val="00336E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0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de-AT" sz="400" b="1" dirty="0">
                        <a:solidFill>
                          <a:srgbClr val="00336E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Textfeld 23">
            <a:extLst>
              <a:ext uri="{FF2B5EF4-FFF2-40B4-BE49-F238E27FC236}">
                <a16:creationId xmlns:a16="http://schemas.microsoft.com/office/drawing/2014/main" id="{E1F525B4-1986-224B-8F16-7A12E71D9CAF}"/>
              </a:ext>
            </a:extLst>
          </p:cNvPr>
          <p:cNvSpPr txBox="1"/>
          <p:nvPr userDrawn="1"/>
        </p:nvSpPr>
        <p:spPr>
          <a:xfrm>
            <a:off x="312377" y="6708345"/>
            <a:ext cx="2320572" cy="61555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l"/>
            <a:r>
              <a:rPr lang="de-AT" sz="400" dirty="0">
                <a:solidFill>
                  <a:srgbClr val="14316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Zugrundeliegende Vorlage</a:t>
            </a:r>
            <a:r>
              <a:rPr lang="de-AT" sz="400" baseline="0" dirty="0">
                <a:solidFill>
                  <a:srgbClr val="14316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/ </a:t>
            </a:r>
            <a:r>
              <a:rPr lang="de-AT" sz="400" baseline="0" dirty="0" err="1">
                <a:solidFill>
                  <a:srgbClr val="14316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underlying</a:t>
            </a:r>
            <a:r>
              <a:rPr lang="de-AT" sz="400" baseline="0" dirty="0">
                <a:solidFill>
                  <a:srgbClr val="14316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AT" sz="400" baseline="0" dirty="0" err="1">
                <a:solidFill>
                  <a:srgbClr val="14316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template</a:t>
            </a:r>
            <a:r>
              <a:rPr lang="de-AT" sz="400" baseline="0" dirty="0">
                <a:solidFill>
                  <a:srgbClr val="14316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ZA000_10700_1310013, v15.0</a:t>
            </a:r>
            <a:endParaRPr lang="de-AT" sz="400" dirty="0">
              <a:solidFill>
                <a:srgbClr val="14316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Textplatzhalter 29">
            <a:extLst>
              <a:ext uri="{FF2B5EF4-FFF2-40B4-BE49-F238E27FC236}">
                <a16:creationId xmlns:a16="http://schemas.microsoft.com/office/drawing/2014/main" id="{894C8BAD-1BD1-CE4B-B298-CF9BB9B34F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529" y="739730"/>
            <a:ext cx="8974967" cy="60269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Title</a:t>
            </a:r>
          </a:p>
        </p:txBody>
      </p:sp>
      <p:sp>
        <p:nvSpPr>
          <p:cNvPr id="28" name="Textplatzhalter 29">
            <a:extLst>
              <a:ext uri="{FF2B5EF4-FFF2-40B4-BE49-F238E27FC236}">
                <a16:creationId xmlns:a16="http://schemas.microsoft.com/office/drawing/2014/main" id="{3081F266-9B71-864D-A225-B8C4C6CA94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529" y="1660605"/>
            <a:ext cx="2544031" cy="19995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 err="1"/>
              <a:t>AAnnn_XXXXX_YYMMDDn</a:t>
            </a:r>
            <a:endParaRPr lang="de-DE" dirty="0"/>
          </a:p>
        </p:txBody>
      </p:sp>
      <p:sp>
        <p:nvSpPr>
          <p:cNvPr id="29" name="Textplatzhalter 29">
            <a:extLst>
              <a:ext uri="{FF2B5EF4-FFF2-40B4-BE49-F238E27FC236}">
                <a16:creationId xmlns:a16="http://schemas.microsoft.com/office/drawing/2014/main" id="{5399CC37-005C-D845-8ABF-6C39FC6040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90399" y="1660602"/>
            <a:ext cx="1381111" cy="19995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 err="1"/>
              <a:t>AAnnn</a:t>
            </a:r>
            <a:endParaRPr lang="de-DE" dirty="0"/>
          </a:p>
        </p:txBody>
      </p:sp>
      <p:sp>
        <p:nvSpPr>
          <p:cNvPr id="30" name="Textplatzhalter 29">
            <a:extLst>
              <a:ext uri="{FF2B5EF4-FFF2-40B4-BE49-F238E27FC236}">
                <a16:creationId xmlns:a16="http://schemas.microsoft.com/office/drawing/2014/main" id="{0F30D979-A73B-EE4B-A259-5193483CC0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59474" y="1660602"/>
            <a:ext cx="1328709" cy="19995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XXXXX</a:t>
            </a:r>
          </a:p>
        </p:txBody>
      </p:sp>
      <p:sp>
        <p:nvSpPr>
          <p:cNvPr id="31" name="Textplatzhalter 29">
            <a:extLst>
              <a:ext uri="{FF2B5EF4-FFF2-40B4-BE49-F238E27FC236}">
                <a16:creationId xmlns:a16="http://schemas.microsoft.com/office/drawing/2014/main" id="{82C3BE5E-09F4-DC4F-AF25-17D8BCA143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73951" y="1660602"/>
            <a:ext cx="1128839" cy="18105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 err="1"/>
              <a:t>n.n</a:t>
            </a:r>
            <a:endParaRPr lang="de-DE" dirty="0"/>
          </a:p>
        </p:txBody>
      </p:sp>
      <p:sp>
        <p:nvSpPr>
          <p:cNvPr id="32" name="Textplatzhalter 29">
            <a:extLst>
              <a:ext uri="{FF2B5EF4-FFF2-40B4-BE49-F238E27FC236}">
                <a16:creationId xmlns:a16="http://schemas.microsoft.com/office/drawing/2014/main" id="{AC7C0562-9BE6-8546-BDC7-D19D0A6D57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48029" y="1638459"/>
            <a:ext cx="1539315" cy="21434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YYYY-MM-DD</a:t>
            </a:r>
          </a:p>
        </p:txBody>
      </p:sp>
      <p:sp>
        <p:nvSpPr>
          <p:cNvPr id="33" name="Textplatzhalter 29">
            <a:extLst>
              <a:ext uri="{FF2B5EF4-FFF2-40B4-BE49-F238E27FC236}">
                <a16:creationId xmlns:a16="http://schemas.microsoft.com/office/drawing/2014/main" id="{67BA2CED-9E2D-4D46-BADC-8F57F43F60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3528" y="1995404"/>
            <a:ext cx="1205349" cy="14507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NN</a:t>
            </a:r>
          </a:p>
        </p:txBody>
      </p:sp>
      <p:sp>
        <p:nvSpPr>
          <p:cNvPr id="34" name="Textplatzhalter 29">
            <a:extLst>
              <a:ext uri="{FF2B5EF4-FFF2-40B4-BE49-F238E27FC236}">
                <a16:creationId xmlns:a16="http://schemas.microsoft.com/office/drawing/2014/main" id="{54829390-31F8-2D45-AC80-ACBA28882E2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02343" y="1983652"/>
            <a:ext cx="1499616" cy="16414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00" b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= Freigabe / </a:t>
            </a:r>
            <a:r>
              <a:rPr lang="de-DE" dirty="0" err="1"/>
              <a:t>release</a:t>
            </a:r>
            <a:r>
              <a:rPr lang="de-DE" dirty="0"/>
              <a:t> </a:t>
            </a:r>
            <a:r>
              <a:rPr lang="de-DE" dirty="0" err="1"/>
              <a:t>date</a:t>
            </a:r>
            <a:endParaRPr lang="de-DE" dirty="0"/>
          </a:p>
        </p:txBody>
      </p:sp>
      <p:sp>
        <p:nvSpPr>
          <p:cNvPr id="35" name="Textplatzhalter 29">
            <a:extLst>
              <a:ext uri="{FF2B5EF4-FFF2-40B4-BE49-F238E27FC236}">
                <a16:creationId xmlns:a16="http://schemas.microsoft.com/office/drawing/2014/main" id="{59D96100-CA5C-384A-82D4-00999B0D1F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48970" y="1989059"/>
            <a:ext cx="1053100" cy="15142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800" b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not </a:t>
            </a:r>
            <a:r>
              <a:rPr lang="de-DE" dirty="0" err="1"/>
              <a:t>defined</a:t>
            </a:r>
            <a:endParaRPr lang="de-DE" dirty="0"/>
          </a:p>
        </p:txBody>
      </p:sp>
      <p:sp>
        <p:nvSpPr>
          <p:cNvPr id="36" name="Textplatzhalter 29">
            <a:extLst>
              <a:ext uri="{FF2B5EF4-FFF2-40B4-BE49-F238E27FC236}">
                <a16:creationId xmlns:a16="http://schemas.microsoft.com/office/drawing/2014/main" id="{64D0DA75-D901-C642-AF2D-C6BBFF8924F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09195" y="1989031"/>
            <a:ext cx="1523812" cy="1514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00" b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nach Bedarf / on </a:t>
            </a:r>
            <a:r>
              <a:rPr lang="de-DE" dirty="0" err="1"/>
              <a:t>demand</a:t>
            </a:r>
            <a:endParaRPr lang="de-DE" dirty="0"/>
          </a:p>
        </p:txBody>
      </p:sp>
      <p:sp>
        <p:nvSpPr>
          <p:cNvPr id="37" name="Textplatzhalter 29">
            <a:extLst>
              <a:ext uri="{FF2B5EF4-FFF2-40B4-BE49-F238E27FC236}">
                <a16:creationId xmlns:a16="http://schemas.microsoft.com/office/drawing/2014/main" id="{B4AC1211-90DC-B740-8215-1EA7E21A10B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480350" y="3803548"/>
            <a:ext cx="2084119" cy="17000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00" b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Last </a:t>
            </a:r>
            <a:r>
              <a:rPr lang="de-DE" dirty="0" err="1"/>
              <a:t>name</a:t>
            </a:r>
            <a:r>
              <a:rPr lang="de-DE" dirty="0"/>
              <a:t>,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name</a:t>
            </a:r>
            <a:endParaRPr lang="de-DE" dirty="0"/>
          </a:p>
        </p:txBody>
      </p:sp>
      <p:sp>
        <p:nvSpPr>
          <p:cNvPr id="38" name="Textplatzhalter 29">
            <a:extLst>
              <a:ext uri="{FF2B5EF4-FFF2-40B4-BE49-F238E27FC236}">
                <a16:creationId xmlns:a16="http://schemas.microsoft.com/office/drawing/2014/main" id="{140C9B38-1264-C149-ACB1-D5766B17772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80350" y="4029625"/>
            <a:ext cx="2084119" cy="17000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00" b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Last </a:t>
            </a:r>
            <a:r>
              <a:rPr lang="de-DE" dirty="0" err="1"/>
              <a:t>name</a:t>
            </a:r>
            <a:r>
              <a:rPr lang="de-DE" dirty="0"/>
              <a:t>,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name</a:t>
            </a:r>
            <a:endParaRPr lang="de-DE" dirty="0"/>
          </a:p>
        </p:txBody>
      </p:sp>
      <p:sp>
        <p:nvSpPr>
          <p:cNvPr id="39" name="Textplatzhalter 29">
            <a:extLst>
              <a:ext uri="{FF2B5EF4-FFF2-40B4-BE49-F238E27FC236}">
                <a16:creationId xmlns:a16="http://schemas.microsoft.com/office/drawing/2014/main" id="{C83512B8-9BD3-AC40-AC55-6F05E6C8812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80350" y="4248163"/>
            <a:ext cx="2084119" cy="17000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00" b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Last </a:t>
            </a:r>
            <a:r>
              <a:rPr lang="de-DE" dirty="0" err="1"/>
              <a:t>name</a:t>
            </a:r>
            <a:r>
              <a:rPr lang="de-DE" dirty="0"/>
              <a:t>,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name</a:t>
            </a:r>
            <a:endParaRPr lang="de-DE" dirty="0"/>
          </a:p>
        </p:txBody>
      </p:sp>
      <p:sp>
        <p:nvSpPr>
          <p:cNvPr id="40" name="Textplatzhalter 29">
            <a:extLst>
              <a:ext uri="{FF2B5EF4-FFF2-40B4-BE49-F238E27FC236}">
                <a16:creationId xmlns:a16="http://schemas.microsoft.com/office/drawing/2014/main" id="{DB50EEE0-B59E-F74B-8D9B-135D67204B3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86081" y="3783226"/>
            <a:ext cx="1909967" cy="1922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00" b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 err="1"/>
              <a:t>xxxxxxx</a:t>
            </a:r>
            <a:endParaRPr lang="de-DE" dirty="0"/>
          </a:p>
        </p:txBody>
      </p:sp>
      <p:sp>
        <p:nvSpPr>
          <p:cNvPr id="43" name="Textplatzhalter 29">
            <a:extLst>
              <a:ext uri="{FF2B5EF4-FFF2-40B4-BE49-F238E27FC236}">
                <a16:creationId xmlns:a16="http://schemas.microsoft.com/office/drawing/2014/main" id="{04BF880B-FCE6-4F41-A274-5BF3B31B953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26216" y="3761762"/>
            <a:ext cx="1925305" cy="18724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.</a:t>
            </a:r>
          </a:p>
        </p:txBody>
      </p:sp>
      <p:sp>
        <p:nvSpPr>
          <p:cNvPr id="46" name="Textplatzhalter 29">
            <a:extLst>
              <a:ext uri="{FF2B5EF4-FFF2-40B4-BE49-F238E27FC236}">
                <a16:creationId xmlns:a16="http://schemas.microsoft.com/office/drawing/2014/main" id="{DDD1EA5E-289E-9441-B823-B6650E5746D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56654" y="2607411"/>
            <a:ext cx="899025" cy="1491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YYYY-MM-DD</a:t>
            </a:r>
          </a:p>
        </p:txBody>
      </p:sp>
      <p:sp>
        <p:nvSpPr>
          <p:cNvPr id="47" name="Textplatzhalter 29">
            <a:extLst>
              <a:ext uri="{FF2B5EF4-FFF2-40B4-BE49-F238E27FC236}">
                <a16:creationId xmlns:a16="http://schemas.microsoft.com/office/drawing/2014/main" id="{1D05C094-DD21-3B4C-8310-DD497ADECEA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9365" y="2607411"/>
            <a:ext cx="360715" cy="1491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/>
              <a:t>1.0</a:t>
            </a:r>
            <a:endParaRPr lang="de-DE" dirty="0"/>
          </a:p>
        </p:txBody>
      </p:sp>
      <p:sp>
        <p:nvSpPr>
          <p:cNvPr id="48" name="Textplatzhalter 29">
            <a:extLst>
              <a:ext uri="{FF2B5EF4-FFF2-40B4-BE49-F238E27FC236}">
                <a16:creationId xmlns:a16="http://schemas.microsoft.com/office/drawing/2014/main" id="{0AF2F1EE-2B30-E941-9912-60F0B5C4059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953234" y="2614149"/>
            <a:ext cx="5678521" cy="13970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Erstausgabe / First </a:t>
            </a:r>
            <a:r>
              <a:rPr lang="de-DE" dirty="0" err="1"/>
              <a:t>Issue</a:t>
            </a:r>
            <a:endParaRPr lang="de-DE" dirty="0"/>
          </a:p>
        </p:txBody>
      </p:sp>
      <p:sp>
        <p:nvSpPr>
          <p:cNvPr id="49" name="Textplatzhalter 29">
            <a:extLst>
              <a:ext uri="{FF2B5EF4-FFF2-40B4-BE49-F238E27FC236}">
                <a16:creationId xmlns:a16="http://schemas.microsoft.com/office/drawing/2014/main" id="{75353B1B-B994-C44D-B3E1-58C56517634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89365" y="2766086"/>
            <a:ext cx="360715" cy="1491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.</a:t>
            </a:r>
          </a:p>
        </p:txBody>
      </p:sp>
      <p:sp>
        <p:nvSpPr>
          <p:cNvPr id="50" name="Textplatzhalter 29">
            <a:extLst>
              <a:ext uri="{FF2B5EF4-FFF2-40B4-BE49-F238E27FC236}">
                <a16:creationId xmlns:a16="http://schemas.microsoft.com/office/drawing/2014/main" id="{92DED64F-B0FC-FE4B-BCE1-2CB2AF97739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89365" y="2917405"/>
            <a:ext cx="360715" cy="1491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.</a:t>
            </a:r>
          </a:p>
        </p:txBody>
      </p:sp>
      <p:sp>
        <p:nvSpPr>
          <p:cNvPr id="51" name="Textplatzhalter 29">
            <a:extLst>
              <a:ext uri="{FF2B5EF4-FFF2-40B4-BE49-F238E27FC236}">
                <a16:creationId xmlns:a16="http://schemas.microsoft.com/office/drawing/2014/main" id="{91268A1A-2289-8F45-ABBE-945D6918D13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56654" y="2768290"/>
            <a:ext cx="899025" cy="1491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.</a:t>
            </a:r>
          </a:p>
        </p:txBody>
      </p:sp>
      <p:sp>
        <p:nvSpPr>
          <p:cNvPr id="52" name="Textplatzhalter 29">
            <a:extLst>
              <a:ext uri="{FF2B5EF4-FFF2-40B4-BE49-F238E27FC236}">
                <a16:creationId xmlns:a16="http://schemas.microsoft.com/office/drawing/2014/main" id="{60ADE633-7690-6B46-B67C-6D5ECEB0F4C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56654" y="2921477"/>
            <a:ext cx="899025" cy="1491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.</a:t>
            </a:r>
          </a:p>
        </p:txBody>
      </p:sp>
      <p:sp>
        <p:nvSpPr>
          <p:cNvPr id="53" name="Textplatzhalter 29">
            <a:extLst>
              <a:ext uri="{FF2B5EF4-FFF2-40B4-BE49-F238E27FC236}">
                <a16:creationId xmlns:a16="http://schemas.microsoft.com/office/drawing/2014/main" id="{4EBA737B-6762-8C42-9C33-E1098A1C9BB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963395" y="2741780"/>
            <a:ext cx="5668360" cy="1771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.</a:t>
            </a:r>
          </a:p>
        </p:txBody>
      </p:sp>
      <p:sp>
        <p:nvSpPr>
          <p:cNvPr id="54" name="Textplatzhalter 29">
            <a:extLst>
              <a:ext uri="{FF2B5EF4-FFF2-40B4-BE49-F238E27FC236}">
                <a16:creationId xmlns:a16="http://schemas.microsoft.com/office/drawing/2014/main" id="{CAA6B481-78F6-804B-80A7-FBB03BD21BC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963395" y="2886225"/>
            <a:ext cx="5668360" cy="1441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.</a:t>
            </a:r>
          </a:p>
        </p:txBody>
      </p:sp>
      <p:sp>
        <p:nvSpPr>
          <p:cNvPr id="60" name="Textplatzhalter 29">
            <a:extLst>
              <a:ext uri="{FF2B5EF4-FFF2-40B4-BE49-F238E27FC236}">
                <a16:creationId xmlns:a16="http://schemas.microsoft.com/office/drawing/2014/main" id="{A8322084-B6F0-F040-AC3E-9A33D0286C3E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107216" y="5462441"/>
            <a:ext cx="232821" cy="20521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00" b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.</a:t>
            </a:r>
          </a:p>
        </p:txBody>
      </p:sp>
      <p:sp>
        <p:nvSpPr>
          <p:cNvPr id="61" name="Textplatzhalter 29">
            <a:extLst>
              <a:ext uri="{FF2B5EF4-FFF2-40B4-BE49-F238E27FC236}">
                <a16:creationId xmlns:a16="http://schemas.microsoft.com/office/drawing/2014/main" id="{A04E35FB-3710-E54A-9C7F-A5E27CDD817F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107216" y="5616195"/>
            <a:ext cx="232821" cy="15134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00" b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.</a:t>
            </a:r>
          </a:p>
        </p:txBody>
      </p:sp>
      <p:sp>
        <p:nvSpPr>
          <p:cNvPr id="116" name="Textplatzhalter 29">
            <a:extLst>
              <a:ext uri="{FF2B5EF4-FFF2-40B4-BE49-F238E27FC236}">
                <a16:creationId xmlns:a16="http://schemas.microsoft.com/office/drawing/2014/main" id="{B3BE34B6-08E8-384A-9586-0A67318F25B8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489750" y="4479426"/>
            <a:ext cx="2084119" cy="17000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00" b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Last </a:t>
            </a:r>
            <a:r>
              <a:rPr lang="de-DE" dirty="0" err="1"/>
              <a:t>name</a:t>
            </a:r>
            <a:r>
              <a:rPr lang="de-DE" dirty="0"/>
              <a:t>,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name</a:t>
            </a:r>
            <a:endParaRPr lang="de-DE" dirty="0"/>
          </a:p>
        </p:txBody>
      </p:sp>
      <p:sp>
        <p:nvSpPr>
          <p:cNvPr id="117" name="Textplatzhalter 29">
            <a:extLst>
              <a:ext uri="{FF2B5EF4-FFF2-40B4-BE49-F238E27FC236}">
                <a16:creationId xmlns:a16="http://schemas.microsoft.com/office/drawing/2014/main" id="{07BD47CC-B43E-C945-A078-05B231509E1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480350" y="4702043"/>
            <a:ext cx="2084119" cy="17000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00" b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Last </a:t>
            </a:r>
            <a:r>
              <a:rPr lang="de-DE" dirty="0" err="1"/>
              <a:t>name</a:t>
            </a:r>
            <a:r>
              <a:rPr lang="de-DE" dirty="0"/>
              <a:t>,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name</a:t>
            </a:r>
            <a:endParaRPr lang="de-DE" dirty="0"/>
          </a:p>
        </p:txBody>
      </p:sp>
      <p:sp>
        <p:nvSpPr>
          <p:cNvPr id="118" name="Textplatzhalter 29">
            <a:extLst>
              <a:ext uri="{FF2B5EF4-FFF2-40B4-BE49-F238E27FC236}">
                <a16:creationId xmlns:a16="http://schemas.microsoft.com/office/drawing/2014/main" id="{437E725A-4033-D14F-B8CB-2BC62BF1DEC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489750" y="4937385"/>
            <a:ext cx="2084119" cy="17000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00" b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Last </a:t>
            </a:r>
            <a:r>
              <a:rPr lang="de-DE" dirty="0" err="1"/>
              <a:t>name</a:t>
            </a:r>
            <a:r>
              <a:rPr lang="de-DE" dirty="0"/>
              <a:t>,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name</a:t>
            </a:r>
            <a:endParaRPr lang="de-DE" dirty="0"/>
          </a:p>
        </p:txBody>
      </p:sp>
      <p:pic>
        <p:nvPicPr>
          <p:cNvPr id="120" name="Grafik 119">
            <a:extLst>
              <a:ext uri="{FF2B5EF4-FFF2-40B4-BE49-F238E27FC236}">
                <a16:creationId xmlns:a16="http://schemas.microsoft.com/office/drawing/2014/main" id="{BB078A5A-24A4-3B4E-B231-300F6E94AC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-2777"/>
            <a:ext cx="9322420" cy="200809"/>
          </a:xfrm>
          <a:prstGeom prst="rect">
            <a:avLst/>
          </a:prstGeom>
        </p:spPr>
      </p:pic>
      <p:sp>
        <p:nvSpPr>
          <p:cNvPr id="121" name="Textplatzhalter 29">
            <a:extLst>
              <a:ext uri="{FF2B5EF4-FFF2-40B4-BE49-F238E27FC236}">
                <a16:creationId xmlns:a16="http://schemas.microsoft.com/office/drawing/2014/main" id="{0F3BC434-EDFC-1744-A554-82C5A0CB07F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93481" y="3061567"/>
            <a:ext cx="360715" cy="1491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.</a:t>
            </a:r>
          </a:p>
        </p:txBody>
      </p:sp>
      <p:sp>
        <p:nvSpPr>
          <p:cNvPr id="122" name="Textplatzhalter 29">
            <a:extLst>
              <a:ext uri="{FF2B5EF4-FFF2-40B4-BE49-F238E27FC236}">
                <a16:creationId xmlns:a16="http://schemas.microsoft.com/office/drawing/2014/main" id="{E5655591-8149-534A-9635-622749E1304A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60772" y="3065639"/>
            <a:ext cx="899025" cy="1491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.</a:t>
            </a:r>
          </a:p>
        </p:txBody>
      </p:sp>
      <p:sp>
        <p:nvSpPr>
          <p:cNvPr id="123" name="Textplatzhalter 29">
            <a:extLst>
              <a:ext uri="{FF2B5EF4-FFF2-40B4-BE49-F238E27FC236}">
                <a16:creationId xmlns:a16="http://schemas.microsoft.com/office/drawing/2014/main" id="{9BCD28DB-7FBC-F945-B47E-E2A8C2B71610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967511" y="3040547"/>
            <a:ext cx="5668360" cy="16541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.</a:t>
            </a:r>
          </a:p>
        </p:txBody>
      </p:sp>
      <p:sp>
        <p:nvSpPr>
          <p:cNvPr id="124" name="Textplatzhalter 29">
            <a:extLst>
              <a:ext uri="{FF2B5EF4-FFF2-40B4-BE49-F238E27FC236}">
                <a16:creationId xmlns:a16="http://schemas.microsoft.com/office/drawing/2014/main" id="{C162FB3B-6818-1D47-B4E2-0FD9BE9D943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422281" y="4005074"/>
            <a:ext cx="1925305" cy="18724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.</a:t>
            </a:r>
          </a:p>
        </p:txBody>
      </p:sp>
      <p:sp>
        <p:nvSpPr>
          <p:cNvPr id="125" name="Textplatzhalter 29">
            <a:extLst>
              <a:ext uri="{FF2B5EF4-FFF2-40B4-BE49-F238E27FC236}">
                <a16:creationId xmlns:a16="http://schemas.microsoft.com/office/drawing/2014/main" id="{E455FA25-F83A-6847-B04D-829B5A834E35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426214" y="4248161"/>
            <a:ext cx="1925305" cy="18724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.</a:t>
            </a:r>
          </a:p>
        </p:txBody>
      </p:sp>
      <p:sp>
        <p:nvSpPr>
          <p:cNvPr id="126" name="Textplatzhalter 29">
            <a:extLst>
              <a:ext uri="{FF2B5EF4-FFF2-40B4-BE49-F238E27FC236}">
                <a16:creationId xmlns:a16="http://schemas.microsoft.com/office/drawing/2014/main" id="{6A63400C-EB81-F24F-83F7-695492D00AD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422281" y="4461035"/>
            <a:ext cx="1925305" cy="18724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.</a:t>
            </a:r>
          </a:p>
        </p:txBody>
      </p:sp>
      <p:sp>
        <p:nvSpPr>
          <p:cNvPr id="127" name="Textplatzhalter 29">
            <a:extLst>
              <a:ext uri="{FF2B5EF4-FFF2-40B4-BE49-F238E27FC236}">
                <a16:creationId xmlns:a16="http://schemas.microsoft.com/office/drawing/2014/main" id="{49BF8F05-620D-1C40-90B4-F2B825455B0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422280" y="4693419"/>
            <a:ext cx="1925305" cy="18724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.</a:t>
            </a:r>
          </a:p>
        </p:txBody>
      </p:sp>
      <p:sp>
        <p:nvSpPr>
          <p:cNvPr id="128" name="Textplatzhalter 29">
            <a:extLst>
              <a:ext uri="{FF2B5EF4-FFF2-40B4-BE49-F238E27FC236}">
                <a16:creationId xmlns:a16="http://schemas.microsoft.com/office/drawing/2014/main" id="{CF9CD660-3884-844D-B339-64088098A8C8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422280" y="4917395"/>
            <a:ext cx="1925305" cy="18724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.</a:t>
            </a:r>
          </a:p>
        </p:txBody>
      </p:sp>
      <p:sp>
        <p:nvSpPr>
          <p:cNvPr id="129" name="Textplatzhalter 29">
            <a:extLst>
              <a:ext uri="{FF2B5EF4-FFF2-40B4-BE49-F238E27FC236}">
                <a16:creationId xmlns:a16="http://schemas.microsoft.com/office/drawing/2014/main" id="{CCFCBEE1-1A5C-4F43-B54C-9FE1371E45B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8417527" y="3761763"/>
            <a:ext cx="1333840" cy="19985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YYYY-MM-DD</a:t>
            </a:r>
          </a:p>
        </p:txBody>
      </p:sp>
      <p:sp>
        <p:nvSpPr>
          <p:cNvPr id="130" name="Textplatzhalter 29">
            <a:extLst>
              <a:ext uri="{FF2B5EF4-FFF2-40B4-BE49-F238E27FC236}">
                <a16:creationId xmlns:a16="http://schemas.microsoft.com/office/drawing/2014/main" id="{486058E5-118A-A94F-8C81-E23180D1B977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417527" y="4015643"/>
            <a:ext cx="1333840" cy="2043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YYYY-MM-DD</a:t>
            </a:r>
          </a:p>
        </p:txBody>
      </p:sp>
      <p:sp>
        <p:nvSpPr>
          <p:cNvPr id="131" name="Textplatzhalter 29">
            <a:extLst>
              <a:ext uri="{FF2B5EF4-FFF2-40B4-BE49-F238E27FC236}">
                <a16:creationId xmlns:a16="http://schemas.microsoft.com/office/drawing/2014/main" id="{58FA51E3-4A98-934B-9ABF-26E64F4FF8F3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8417527" y="4239633"/>
            <a:ext cx="1333840" cy="2043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YYYY-MM-DD</a:t>
            </a:r>
          </a:p>
        </p:txBody>
      </p:sp>
      <p:sp>
        <p:nvSpPr>
          <p:cNvPr id="132" name="Textplatzhalter 29">
            <a:extLst>
              <a:ext uri="{FF2B5EF4-FFF2-40B4-BE49-F238E27FC236}">
                <a16:creationId xmlns:a16="http://schemas.microsoft.com/office/drawing/2014/main" id="{76764023-91F4-9347-861A-1494523046B6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8417527" y="4472434"/>
            <a:ext cx="1333840" cy="2043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YYYY-MM-DD</a:t>
            </a:r>
          </a:p>
        </p:txBody>
      </p:sp>
      <p:sp>
        <p:nvSpPr>
          <p:cNvPr id="133" name="Textplatzhalter 29">
            <a:extLst>
              <a:ext uri="{FF2B5EF4-FFF2-40B4-BE49-F238E27FC236}">
                <a16:creationId xmlns:a16="http://schemas.microsoft.com/office/drawing/2014/main" id="{513B8066-17DC-E245-B1AF-FE5D290FD6A7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8417527" y="4695005"/>
            <a:ext cx="1333840" cy="2043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YYYY-MM-DD</a:t>
            </a:r>
          </a:p>
        </p:txBody>
      </p:sp>
      <p:sp>
        <p:nvSpPr>
          <p:cNvPr id="134" name="Textplatzhalter 29">
            <a:extLst>
              <a:ext uri="{FF2B5EF4-FFF2-40B4-BE49-F238E27FC236}">
                <a16:creationId xmlns:a16="http://schemas.microsoft.com/office/drawing/2014/main" id="{AF5CDEE7-3AA0-CC4C-BFFA-D98E6270ABDB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8417527" y="4920233"/>
            <a:ext cx="1333840" cy="2043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YYYY-MM-DD</a:t>
            </a:r>
          </a:p>
        </p:txBody>
      </p:sp>
      <p:sp>
        <p:nvSpPr>
          <p:cNvPr id="135" name="Textplatzhalter 29">
            <a:extLst>
              <a:ext uri="{FF2B5EF4-FFF2-40B4-BE49-F238E27FC236}">
                <a16:creationId xmlns:a16="http://schemas.microsoft.com/office/drawing/2014/main" id="{78B6D638-20DA-954B-8DBC-3C08E3AF7D07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4186081" y="3995373"/>
            <a:ext cx="1909967" cy="1922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00" b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 err="1"/>
              <a:t>xxxxxxx</a:t>
            </a:r>
            <a:endParaRPr lang="de-DE" dirty="0"/>
          </a:p>
        </p:txBody>
      </p:sp>
      <p:sp>
        <p:nvSpPr>
          <p:cNvPr id="136" name="Textplatzhalter 29">
            <a:extLst>
              <a:ext uri="{FF2B5EF4-FFF2-40B4-BE49-F238E27FC236}">
                <a16:creationId xmlns:a16="http://schemas.microsoft.com/office/drawing/2014/main" id="{76AEA1D2-D520-8A44-9C7B-C45A01CCF574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4186081" y="4222173"/>
            <a:ext cx="1909967" cy="1922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00" b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 err="1"/>
              <a:t>xxxxxxx</a:t>
            </a:r>
            <a:endParaRPr lang="de-DE" dirty="0"/>
          </a:p>
        </p:txBody>
      </p:sp>
      <p:sp>
        <p:nvSpPr>
          <p:cNvPr id="137" name="Textplatzhalter 29">
            <a:extLst>
              <a:ext uri="{FF2B5EF4-FFF2-40B4-BE49-F238E27FC236}">
                <a16:creationId xmlns:a16="http://schemas.microsoft.com/office/drawing/2014/main" id="{46E50CE8-B938-7D4E-8C54-6D051DDA5C6F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4186081" y="4464133"/>
            <a:ext cx="1909967" cy="1922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00" b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 err="1"/>
              <a:t>xxxxxxx</a:t>
            </a:r>
            <a:endParaRPr lang="de-DE" dirty="0"/>
          </a:p>
        </p:txBody>
      </p:sp>
      <p:sp>
        <p:nvSpPr>
          <p:cNvPr id="138" name="Textplatzhalter 29">
            <a:extLst>
              <a:ext uri="{FF2B5EF4-FFF2-40B4-BE49-F238E27FC236}">
                <a16:creationId xmlns:a16="http://schemas.microsoft.com/office/drawing/2014/main" id="{140B05F8-7252-FB45-9AD6-171B8FB1BC8F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4186081" y="4698589"/>
            <a:ext cx="1909967" cy="1922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00" b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 err="1"/>
              <a:t>xxxxxxx</a:t>
            </a:r>
            <a:endParaRPr lang="de-DE" dirty="0"/>
          </a:p>
        </p:txBody>
      </p:sp>
      <p:sp>
        <p:nvSpPr>
          <p:cNvPr id="139" name="Textplatzhalter 29">
            <a:extLst>
              <a:ext uri="{FF2B5EF4-FFF2-40B4-BE49-F238E27FC236}">
                <a16:creationId xmlns:a16="http://schemas.microsoft.com/office/drawing/2014/main" id="{C79E242F-6FCB-1344-ACD2-70E52123F77B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4186081" y="4930618"/>
            <a:ext cx="1909967" cy="1922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00" b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 err="1"/>
              <a:t>xxxxxxx</a:t>
            </a:r>
            <a:endParaRPr lang="de-DE" dirty="0"/>
          </a:p>
        </p:txBody>
      </p:sp>
      <p:sp>
        <p:nvSpPr>
          <p:cNvPr id="57" name="Textplatzhalter 29">
            <a:extLst>
              <a:ext uri="{FF2B5EF4-FFF2-40B4-BE49-F238E27FC236}">
                <a16:creationId xmlns:a16="http://schemas.microsoft.com/office/drawing/2014/main" id="{A31009AD-15D7-4A45-9D3C-1DA901DAC21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916933" y="5538951"/>
            <a:ext cx="3645227" cy="22858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7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.</a:t>
            </a:r>
          </a:p>
        </p:txBody>
      </p:sp>
      <p:sp>
        <p:nvSpPr>
          <p:cNvPr id="58" name="Textplatzhalter 29">
            <a:extLst>
              <a:ext uri="{FF2B5EF4-FFF2-40B4-BE49-F238E27FC236}">
                <a16:creationId xmlns:a16="http://schemas.microsoft.com/office/drawing/2014/main" id="{A1A62064-901F-9F49-8048-B02CF9E2E5C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473951" y="5471129"/>
            <a:ext cx="232821" cy="17000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00" b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.</a:t>
            </a:r>
          </a:p>
        </p:txBody>
      </p:sp>
      <p:sp>
        <p:nvSpPr>
          <p:cNvPr id="59" name="Textplatzhalter 29">
            <a:extLst>
              <a:ext uri="{FF2B5EF4-FFF2-40B4-BE49-F238E27FC236}">
                <a16:creationId xmlns:a16="http://schemas.microsoft.com/office/drawing/2014/main" id="{81B0A986-A67D-344B-B57C-563C92FE367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498753" y="5468471"/>
            <a:ext cx="306684" cy="145576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800" b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.</a:t>
            </a:r>
          </a:p>
        </p:txBody>
      </p:sp>
      <p:graphicFrame>
        <p:nvGraphicFramePr>
          <p:cNvPr id="142" name="Tabelle 141">
            <a:extLst>
              <a:ext uri="{FF2B5EF4-FFF2-40B4-BE49-F238E27FC236}">
                <a16:creationId xmlns:a16="http://schemas.microsoft.com/office/drawing/2014/main" id="{864C7CC3-26F0-0A4B-A186-39EF3A283D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45998081"/>
              </p:ext>
            </p:extLst>
          </p:nvPr>
        </p:nvGraphicFramePr>
        <p:xfrm>
          <a:off x="312377" y="6025006"/>
          <a:ext cx="11239545" cy="606027"/>
        </p:xfrm>
        <a:graphic>
          <a:graphicData uri="http://schemas.openxmlformats.org/drawingml/2006/table">
            <a:tbl>
              <a:tblPr bandRow="1"/>
              <a:tblGrid>
                <a:gridCol w="7188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00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1">
                  <a:extLst>
                    <a:ext uri="{9D8B030D-6E8A-4147-A177-3AD203B41FA5}">
                      <a16:colId xmlns:a16="http://schemas.microsoft.com/office/drawing/2014/main" val="1041234662"/>
                    </a:ext>
                  </a:extLst>
                </a:gridCol>
              </a:tblGrid>
              <a:tr h="12006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AT" sz="700" dirty="0">
                          <a:effectLst/>
                        </a:rPr>
                        <a:t>Weitergabe sowie Vervielfältigung dieses Dokuments, Verwertung und Mitteilung seines Inhalts sind verboten, soweit nicht ausdrücklich gestattet. </a:t>
                      </a: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 err="1">
                          <a:effectLst/>
                        </a:rPr>
                        <a:t>Zuwiderhandlungen</a:t>
                      </a:r>
                      <a:r>
                        <a:rPr lang="en-GB" sz="700" dirty="0">
                          <a:effectLst/>
                        </a:rPr>
                        <a:t> </a:t>
                      </a:r>
                      <a:r>
                        <a:rPr lang="en-GB" sz="700" dirty="0" err="1">
                          <a:effectLst/>
                        </a:rPr>
                        <a:t>verpflichten</a:t>
                      </a:r>
                      <a:r>
                        <a:rPr lang="en-GB" sz="700" dirty="0">
                          <a:effectLst/>
                        </a:rPr>
                        <a:t> </a:t>
                      </a:r>
                      <a:r>
                        <a:rPr lang="en-GB" sz="700" dirty="0" err="1">
                          <a:effectLst/>
                        </a:rPr>
                        <a:t>zu</a:t>
                      </a:r>
                      <a:r>
                        <a:rPr lang="en-GB" sz="700" dirty="0">
                          <a:effectLst/>
                        </a:rPr>
                        <a:t> </a:t>
                      </a:r>
                      <a:r>
                        <a:rPr lang="en-GB" sz="700" dirty="0" err="1">
                          <a:effectLst/>
                        </a:rPr>
                        <a:t>Schadenersatz</a:t>
                      </a:r>
                      <a:r>
                        <a:rPr lang="en-GB" sz="700" dirty="0">
                          <a:effectLst/>
                        </a:rPr>
                        <a:t>. </a:t>
                      </a:r>
                      <a:endParaRPr lang="de-AT" sz="700" dirty="0">
                        <a:effectLst/>
                      </a:endParaRP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The Reproduction, distribution and utilization of this document as well as communication of its contents to others without express authorization is prohibited. </a:t>
                      </a: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Offenders will be held liable for the payment of damages.</a:t>
                      </a:r>
                      <a:endParaRPr lang="de-AT" sz="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aseline="0" dirty="0" err="1">
                          <a:solidFill>
                            <a:srgbClr val="00336E"/>
                          </a:solidFill>
                          <a:effectLst/>
                        </a:rPr>
                        <a:t>Schutzklasse</a:t>
                      </a:r>
                      <a:r>
                        <a:rPr lang="en-GB" sz="700" baseline="0" dirty="0">
                          <a:solidFill>
                            <a:srgbClr val="00336E"/>
                          </a:solidFill>
                          <a:effectLst/>
                        </a:rPr>
                        <a:t> / Protection Class</a:t>
                      </a:r>
                      <a:endParaRPr lang="de-AT" sz="700" dirty="0">
                        <a:solidFill>
                          <a:srgbClr val="00336E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700" dirty="0">
                        <a:solidFill>
                          <a:srgbClr val="00336E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965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AT" sz="700" dirty="0">
                        <a:solidFill>
                          <a:srgbClr val="00336E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AT" sz="700" dirty="0">
                        <a:solidFill>
                          <a:srgbClr val="00336E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36113"/>
                  </a:ext>
                </a:extLst>
              </a:tr>
            </a:tbl>
          </a:graphicData>
        </a:graphic>
      </p:graphicFrame>
      <p:sp>
        <p:nvSpPr>
          <p:cNvPr id="143" name="Textplatzhalter 29">
            <a:extLst>
              <a:ext uri="{FF2B5EF4-FFF2-40B4-BE49-F238E27FC236}">
                <a16:creationId xmlns:a16="http://schemas.microsoft.com/office/drawing/2014/main" id="{F6965929-83B8-9541-B51D-929231ABA649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7551166" y="6257530"/>
            <a:ext cx="1533281" cy="22461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700" b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eingeschränkt</a:t>
            </a:r>
          </a:p>
        </p:txBody>
      </p:sp>
      <p:graphicFrame>
        <p:nvGraphicFramePr>
          <p:cNvPr id="144" name="Tabelle 143">
            <a:extLst>
              <a:ext uri="{FF2B5EF4-FFF2-40B4-BE49-F238E27FC236}">
                <a16:creationId xmlns:a16="http://schemas.microsoft.com/office/drawing/2014/main" id="{171F2E61-E0D6-4D43-AB2F-2C55A29922A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822798819"/>
              </p:ext>
            </p:extLst>
          </p:nvPr>
        </p:nvGraphicFramePr>
        <p:xfrm>
          <a:off x="7709195" y="2316897"/>
          <a:ext cx="3783720" cy="879008"/>
        </p:xfrm>
        <a:graphic>
          <a:graphicData uri="http://schemas.openxmlformats.org/drawingml/2006/table">
            <a:tbl>
              <a:tblPr firstRow="1" firstCol="1" bandRow="1"/>
              <a:tblGrid>
                <a:gridCol w="3783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AT" sz="700" kern="1200" dirty="0">
                          <a:solidFill>
                            <a:srgbClr val="00336E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Dieses Dokument ersetzt das (die) Dokument(</a:t>
                      </a:r>
                      <a:r>
                        <a:rPr lang="de-AT" sz="700" kern="1200" dirty="0" err="1">
                          <a:solidFill>
                            <a:srgbClr val="00336E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</a:t>
                      </a:r>
                      <a:r>
                        <a:rPr lang="de-AT" sz="700" kern="1200" dirty="0">
                          <a:solidFill>
                            <a:srgbClr val="00336E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endParaRPr lang="en-GB" sz="700" kern="1200" noProof="0" dirty="0">
                        <a:solidFill>
                          <a:srgbClr val="00336E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700" b="1" kern="1200" dirty="0">
                          <a:solidFill>
                            <a:srgbClr val="00336E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This document replaces the following document(s)</a:t>
                      </a:r>
                      <a:endParaRPr lang="de-AT" sz="700" b="1" kern="1200" dirty="0">
                        <a:solidFill>
                          <a:srgbClr val="00336E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800" b="0" kern="1200" dirty="0">
                        <a:solidFill>
                          <a:srgbClr val="00336E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1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800" kern="1200" dirty="0">
                          <a:solidFill>
                            <a:srgbClr val="00336E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de-AT" sz="800" kern="1200" dirty="0">
                        <a:solidFill>
                          <a:srgbClr val="00336E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1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800" kern="1200" dirty="0">
                          <a:solidFill>
                            <a:srgbClr val="00336E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de-AT" sz="800" kern="1200" dirty="0">
                        <a:solidFill>
                          <a:srgbClr val="00336E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de-AT" sz="800" kern="1200" dirty="0">
                        <a:solidFill>
                          <a:srgbClr val="00336E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926910"/>
                  </a:ext>
                </a:extLst>
              </a:tr>
            </a:tbl>
          </a:graphicData>
        </a:graphic>
      </p:graphicFrame>
      <p:sp>
        <p:nvSpPr>
          <p:cNvPr id="55" name="Textplatzhalter 29">
            <a:extLst>
              <a:ext uri="{FF2B5EF4-FFF2-40B4-BE49-F238E27FC236}">
                <a16:creationId xmlns:a16="http://schemas.microsoft.com/office/drawing/2014/main" id="{74CF9E6E-6BA9-4E47-A0B4-9FF2FBFC7A4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755629" y="2611596"/>
            <a:ext cx="3613411" cy="1544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.</a:t>
            </a:r>
          </a:p>
        </p:txBody>
      </p:sp>
      <p:sp>
        <p:nvSpPr>
          <p:cNvPr id="145" name="Textplatzhalter 29">
            <a:extLst>
              <a:ext uri="{FF2B5EF4-FFF2-40B4-BE49-F238E27FC236}">
                <a16:creationId xmlns:a16="http://schemas.microsoft.com/office/drawing/2014/main" id="{4F655D48-CB61-2E48-A44D-61612E8EDF5B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7755629" y="2753776"/>
            <a:ext cx="3613411" cy="1544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.</a:t>
            </a:r>
          </a:p>
        </p:txBody>
      </p:sp>
      <p:sp>
        <p:nvSpPr>
          <p:cNvPr id="146" name="Textplatzhalter 29">
            <a:extLst>
              <a:ext uri="{FF2B5EF4-FFF2-40B4-BE49-F238E27FC236}">
                <a16:creationId xmlns:a16="http://schemas.microsoft.com/office/drawing/2014/main" id="{53A6588D-AF29-0E4F-B411-38FDB013C080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7755629" y="2885714"/>
            <a:ext cx="3613411" cy="1544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.</a:t>
            </a:r>
          </a:p>
        </p:txBody>
      </p:sp>
      <p:sp>
        <p:nvSpPr>
          <p:cNvPr id="147" name="Textplatzhalter 29">
            <a:extLst>
              <a:ext uri="{FF2B5EF4-FFF2-40B4-BE49-F238E27FC236}">
                <a16:creationId xmlns:a16="http://schemas.microsoft.com/office/drawing/2014/main" id="{EE432717-F9D9-814D-B4F4-C1B4E9A4B053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7755629" y="3038042"/>
            <a:ext cx="3613411" cy="1544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.</a:t>
            </a:r>
          </a:p>
        </p:txBody>
      </p:sp>
      <p:sp>
        <p:nvSpPr>
          <p:cNvPr id="149" name="Rechteck 148">
            <a:extLst>
              <a:ext uri="{FF2B5EF4-FFF2-40B4-BE49-F238E27FC236}">
                <a16:creationId xmlns:a16="http://schemas.microsoft.com/office/drawing/2014/main" id="{B80F881B-DAC3-654B-B24B-49A536B61B03}"/>
              </a:ext>
            </a:extLst>
          </p:cNvPr>
          <p:cNvSpPr/>
          <p:nvPr userDrawn="1"/>
        </p:nvSpPr>
        <p:spPr>
          <a:xfrm>
            <a:off x="10832124" y="6146744"/>
            <a:ext cx="708933" cy="459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800" dirty="0"/>
              <a:t>&lt;&lt;&lt;&lt;&lt;</a:t>
            </a:r>
          </a:p>
        </p:txBody>
      </p:sp>
      <p:pic>
        <p:nvPicPr>
          <p:cNvPr id="56" name="Picture 2" descr="C:\Users\nra\Desktop\mdc_plakette_13485_d1.jpg">
            <a:extLst>
              <a:ext uri="{FF2B5EF4-FFF2-40B4-BE49-F238E27FC236}">
                <a16:creationId xmlns:a16="http://schemas.microsoft.com/office/drawing/2014/main" id="{773C2802-7171-2143-B957-F57A4870F6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2738" y="6201479"/>
            <a:ext cx="356303" cy="34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" name="Rechteck 149">
            <a:extLst>
              <a:ext uri="{FF2B5EF4-FFF2-40B4-BE49-F238E27FC236}">
                <a16:creationId xmlns:a16="http://schemas.microsoft.com/office/drawing/2014/main" id="{082BC448-5C55-F24F-AE99-A0A8AE38B6FA}"/>
              </a:ext>
            </a:extLst>
          </p:cNvPr>
          <p:cNvSpPr/>
          <p:nvPr userDrawn="1"/>
        </p:nvSpPr>
        <p:spPr>
          <a:xfrm>
            <a:off x="9309863" y="1760582"/>
            <a:ext cx="217049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70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Ausschließlich gültige Version dieses Dokuments ist anwendbar. </a:t>
            </a:r>
            <a:r>
              <a:rPr lang="en-US" sz="70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Always confirm use of the valid version of this document.</a:t>
            </a:r>
            <a:endParaRPr lang="de-AT" sz="700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0" name="Grafik 79">
            <a:extLst>
              <a:ext uri="{FF2B5EF4-FFF2-40B4-BE49-F238E27FC236}">
                <a16:creationId xmlns:a16="http://schemas.microsoft.com/office/drawing/2014/main" id="{A9DD81E9-A02F-2F46-8901-648D72E7CDF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01055" y="314729"/>
            <a:ext cx="2158093" cy="44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96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8B517B-9FCA-7147-B172-292A37321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57465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5FBEE194-A8D3-3647-B64D-2BCB40DA99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851" y="4718342"/>
            <a:ext cx="10515600" cy="1289685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14316C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79586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8C2F22-6F93-A640-8292-569FE9940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888F849-FDB3-EB4D-BFE3-3697B95B1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
Vierte Ebene
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84553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4726C6-59A5-9046-8884-CD0D34964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3A3221-B5A8-CA4F-BD1B-262F50B4CD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3840" y="1485900"/>
            <a:ext cx="5775960" cy="46910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
Vierte Ebene
Fünfte Ebene</a:t>
            </a:r>
            <a:endParaRPr lang="de-AT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D6C0F5B-5821-8C40-8C00-B3B6555FD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85900"/>
            <a:ext cx="5725160" cy="46910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
Vierte Ebene
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58527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8DA8AC6-0EFC-4832-B719-6BAF53A1B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8600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1136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DE557F5-B976-DA41-97D0-A7285F5FF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6916"/>
            <a:ext cx="11653520" cy="1079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B26E36C-117B-1347-B80F-A77B7E6CBC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3840" y="1419193"/>
            <a:ext cx="11653520" cy="4757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
Vierte Ebene
Fünfte Ebene</a:t>
            </a:r>
            <a:endParaRPr lang="de-AT" dirty="0"/>
          </a:p>
          <a:p>
            <a:endParaRPr lang="de-AT" dirty="0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3E84BB64-F041-F041-8055-CF67E67C7E2C}"/>
              </a:ext>
            </a:extLst>
          </p:cNvPr>
          <p:cNvSpPr txBox="1"/>
          <p:nvPr userDrawn="1"/>
        </p:nvSpPr>
        <p:spPr>
          <a:xfrm>
            <a:off x="243840" y="6500441"/>
            <a:ext cx="29044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dirty="0">
                <a:solidFill>
                  <a:schemeClr val="bg1"/>
                </a:solidFill>
              </a:rPr>
              <a:t>© MedAustron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F70E42-E8AE-49B2-997E-714763A463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l="4500" t="75975" b="2497"/>
          <a:stretch/>
        </p:blipFill>
        <p:spPr>
          <a:xfrm>
            <a:off x="0" y="5381597"/>
            <a:ext cx="12192000" cy="14764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D088CF-8A80-46FA-B828-CE457DB3DF9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345285" y="6269908"/>
            <a:ext cx="1037848" cy="3459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4B40F9F-ED44-485D-A06B-292860F1F44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793547" y="6245064"/>
            <a:ext cx="773973" cy="443052"/>
          </a:xfrm>
          <a:prstGeom prst="rect">
            <a:avLst/>
          </a:prstGeom>
        </p:spPr>
      </p:pic>
      <p:pic>
        <p:nvPicPr>
          <p:cNvPr id="15" name="Grafik 79">
            <a:extLst>
              <a:ext uri="{FF2B5EF4-FFF2-40B4-BE49-F238E27FC236}">
                <a16:creationId xmlns:a16="http://schemas.microsoft.com/office/drawing/2014/main" id="{4A33458C-7778-4A0D-97E6-809870FA5E45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099660" y="6288097"/>
            <a:ext cx="1835211" cy="37676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DF62F4A-039E-4893-9A03-6C9C1B68D3B6}"/>
              </a:ext>
            </a:extLst>
          </p:cNvPr>
          <p:cNvSpPr txBox="1"/>
          <p:nvPr userDrawn="1"/>
        </p:nvSpPr>
        <p:spPr>
          <a:xfrm>
            <a:off x="9077776" y="5992840"/>
            <a:ext cx="15728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In collaboration with</a:t>
            </a:r>
            <a:endParaRPr lang="en-US" sz="1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D2086E-B894-4D23-8E71-EA48873077EE}"/>
              </a:ext>
            </a:extLst>
          </p:cNvPr>
          <p:cNvSpPr txBox="1"/>
          <p:nvPr userDrawn="1"/>
        </p:nvSpPr>
        <p:spPr>
          <a:xfrm>
            <a:off x="10650642" y="5983788"/>
            <a:ext cx="10567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Supported by</a:t>
            </a:r>
            <a:endParaRPr lang="en-US" sz="1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FF0998-91A2-4EED-954D-ED165BE2558E}"/>
              </a:ext>
            </a:extLst>
          </p:cNvPr>
          <p:cNvSpPr txBox="1"/>
          <p:nvPr userDrawn="1"/>
        </p:nvSpPr>
        <p:spPr>
          <a:xfrm>
            <a:off x="2242503" y="6288097"/>
            <a:ext cx="3670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solidFill>
                  <a:srgbClr val="006AB3"/>
                </a:solidFill>
              </a:rPr>
              <a:t>5</a:t>
            </a:r>
            <a:r>
              <a:rPr lang="de-DE" sz="1800" baseline="30000" dirty="0">
                <a:solidFill>
                  <a:srgbClr val="006AB3"/>
                </a:solidFill>
              </a:rPr>
              <a:t>th</a:t>
            </a:r>
            <a:r>
              <a:rPr lang="de-DE" sz="1800" dirty="0">
                <a:solidFill>
                  <a:srgbClr val="006AB3"/>
                </a:solidFill>
              </a:rPr>
              <a:t> Slow </a:t>
            </a:r>
            <a:r>
              <a:rPr lang="de-DE" sz="1800" dirty="0" err="1">
                <a:solidFill>
                  <a:srgbClr val="006AB3"/>
                </a:solidFill>
              </a:rPr>
              <a:t>Extraction</a:t>
            </a:r>
            <a:r>
              <a:rPr lang="de-DE" sz="1800" dirty="0">
                <a:solidFill>
                  <a:srgbClr val="006AB3"/>
                </a:solidFill>
              </a:rPr>
              <a:t> Workshop</a:t>
            </a:r>
            <a:endParaRPr lang="en-US" sz="1800" dirty="0">
              <a:solidFill>
                <a:srgbClr val="006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148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4" r:id="rId3"/>
    <p:sldLayoutId id="2147483675" r:id="rId4"/>
    <p:sldLayoutId id="2147483676" r:id="rId5"/>
    <p:sldLayoutId id="2147483677" r:id="rId6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b="0" kern="1200" cap="all" baseline="0">
          <a:solidFill>
            <a:srgbClr val="006AB3"/>
          </a:solidFill>
          <a:effectLst/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1000"/>
        </a:spcBef>
        <a:buClr>
          <a:srgbClr val="006AB3"/>
        </a:buClr>
        <a:buSzPct val="13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500"/>
        </a:spcBef>
        <a:buClr>
          <a:srgbClr val="006AB3"/>
        </a:buClr>
        <a:buSzPct val="130000"/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500"/>
        </a:spcBef>
        <a:buClr>
          <a:srgbClr val="006AB3"/>
        </a:buClr>
        <a:buSzPct val="13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128DD-8ABB-45AA-9102-8C89FCD30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0"/>
            <a:ext cx="11653520" cy="54259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12</a:t>
            </a:r>
            <a:r>
              <a:rPr lang="en-US" baseline="30000" dirty="0"/>
              <a:t>th</a:t>
            </a:r>
            <a:r>
              <a:rPr lang="en-US" dirty="0"/>
              <a:t> February Morning Sessions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1825B15-EC29-436F-AFEB-82B222775C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7286159"/>
              </p:ext>
            </p:extLst>
          </p:nvPr>
        </p:nvGraphicFramePr>
        <p:xfrm>
          <a:off x="1236617" y="542591"/>
          <a:ext cx="9718766" cy="5474196"/>
        </p:xfrm>
        <a:graphic>
          <a:graphicData uri="http://schemas.openxmlformats.org/drawingml/2006/table">
            <a:tbl>
              <a:tblPr/>
              <a:tblGrid>
                <a:gridCol w="1007909">
                  <a:extLst>
                    <a:ext uri="{9D8B030D-6E8A-4147-A177-3AD203B41FA5}">
                      <a16:colId xmlns:a16="http://schemas.microsoft.com/office/drawing/2014/main" val="2397014665"/>
                    </a:ext>
                  </a:extLst>
                </a:gridCol>
                <a:gridCol w="3003749">
                  <a:extLst>
                    <a:ext uri="{9D8B030D-6E8A-4147-A177-3AD203B41FA5}">
                      <a16:colId xmlns:a16="http://schemas.microsoft.com/office/drawing/2014/main" val="653686241"/>
                    </a:ext>
                  </a:extLst>
                </a:gridCol>
                <a:gridCol w="5707108">
                  <a:extLst>
                    <a:ext uri="{9D8B030D-6E8A-4147-A177-3AD203B41FA5}">
                      <a16:colId xmlns:a16="http://schemas.microsoft.com/office/drawing/2014/main" val="1988628968"/>
                    </a:ext>
                  </a:extLst>
                </a:gridCol>
              </a:tblGrid>
              <a:tr h="15064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A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Welcome &amp; Facility Overview I</a:t>
                      </a:r>
                    </a:p>
                  </a:txBody>
                  <a:tcPr marL="3798" marR="3798" marT="37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A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Welcome &amp; Facility Overview I</a:t>
                      </a:r>
                    </a:p>
                  </a:txBody>
                  <a:tcPr marL="3798" marR="3798" marT="3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A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8" marR="3798" marT="37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902506"/>
                  </a:ext>
                </a:extLst>
              </a:tr>
              <a:tr h="15064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Chair: Dale Prokopovich </a:t>
                      </a:r>
                    </a:p>
                  </a:txBody>
                  <a:tcPr marL="3798" marR="3798" marT="37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Chair: Dale Prokopovich </a:t>
                      </a:r>
                    </a:p>
                  </a:txBody>
                  <a:tcPr marL="3798" marR="3798" marT="3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8" marR="3798" marT="37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4032393"/>
                  </a:ext>
                </a:extLst>
              </a:tr>
              <a:tr h="150645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8:30</a:t>
                      </a:r>
                    </a:p>
                  </a:txBody>
                  <a:tcPr marL="3798" marR="3798" marT="37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Dale Prokopovich, Peter Forck, et al. 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Welcome</a:t>
                      </a:r>
                      <a:endParaRPr lang="en-AU" sz="3600" dirty="0"/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364519"/>
                  </a:ext>
                </a:extLst>
              </a:tr>
              <a:tr h="150645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8:40</a:t>
                      </a:r>
                    </a:p>
                  </a:txBody>
                  <a:tcPr marL="3798" marR="3798" marT="37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Dale Prokopovich  et al.,  MedAustron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Practical hints</a:t>
                      </a:r>
                      <a:endParaRPr lang="en-AU" sz="3600" dirty="0"/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721280"/>
                  </a:ext>
                </a:extLst>
              </a:tr>
              <a:tr h="150645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8:50</a:t>
                      </a:r>
                    </a:p>
                  </a:txBody>
                  <a:tcPr marL="3798" marR="3798" marT="37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Greta Guidoboni, MedAustron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MedAustron Facility Overview</a:t>
                      </a:r>
                      <a:endParaRPr lang="en-AU" sz="3600" dirty="0"/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470749"/>
                  </a:ext>
                </a:extLst>
              </a:tr>
              <a:tr h="150645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9:00</a:t>
                      </a:r>
                    </a:p>
                  </a:txBody>
                  <a:tcPr marL="3798" marR="3798" marT="37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Marco Pullia, CNAO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CNAO overview</a:t>
                      </a:r>
                      <a:endParaRPr lang="en-AU" sz="3600" dirty="0"/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271653"/>
                  </a:ext>
                </a:extLst>
              </a:tr>
              <a:tr h="150645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9:10</a:t>
                      </a:r>
                    </a:p>
                  </a:txBody>
                  <a:tcPr marL="3798" marR="3798" marT="37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Christian </a:t>
                      </a:r>
                      <a:r>
                        <a:rPr lang="en-A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Schömers</a:t>
                      </a:r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HIT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Heidelberg Iontherapy Centre Overview</a:t>
                      </a:r>
                      <a:endParaRPr lang="en-AU" sz="3600" dirty="0"/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9231121"/>
                  </a:ext>
                </a:extLst>
              </a:tr>
              <a:tr h="150645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9:20</a:t>
                      </a:r>
                    </a:p>
                  </a:txBody>
                  <a:tcPr marL="3798" marR="3798" marT="37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Shuang </a:t>
                      </a:r>
                      <a:r>
                        <a:rPr lang="en-A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Ruan</a:t>
                      </a:r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IMP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Compact application facilities development in China</a:t>
                      </a:r>
                      <a:endParaRPr lang="en-AU" sz="3600" dirty="0"/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694392"/>
                  </a:ext>
                </a:extLst>
              </a:tr>
              <a:tr h="150645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9:30</a:t>
                      </a:r>
                    </a:p>
                  </a:txBody>
                  <a:tcPr marL="3798" marR="3798" marT="37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Elena Benedetto, CERN &amp; NIMMS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Next Ion Medical Machine Study (NIMMS)</a:t>
                      </a:r>
                      <a:endParaRPr lang="en-AU" sz="3600" dirty="0"/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273183"/>
                  </a:ext>
                </a:extLst>
              </a:tr>
              <a:tr h="216945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9:40</a:t>
                      </a:r>
                    </a:p>
                  </a:txBody>
                  <a:tcPr marL="3798" marR="3798" marT="37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Eliott Johnson, CERN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 VHE ion beam irradiation facility at CERN (CHIMERA/HEARTS)</a:t>
                      </a:r>
                      <a:endParaRPr lang="en-AU" sz="3600" dirty="0"/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081079"/>
                  </a:ext>
                </a:extLst>
              </a:tr>
              <a:tr h="150645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9:50</a:t>
                      </a:r>
                    </a:p>
                  </a:txBody>
                  <a:tcPr marL="3798" marR="3798" marT="37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Matthew Fraser, CERN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 new high-intensity fixed target facility at ECN3 in the CERN SPS North Area </a:t>
                      </a:r>
                      <a:endParaRPr lang="en-AU" sz="3600" dirty="0"/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830074"/>
                  </a:ext>
                </a:extLst>
              </a:tr>
              <a:tr h="150645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10:00</a:t>
                      </a:r>
                    </a:p>
                  </a:txBody>
                  <a:tcPr marL="3798" marR="3798" marT="37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David </a:t>
                      </a:r>
                      <a:r>
                        <a:rPr lang="en-A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Ondreka</a:t>
                      </a:r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GSI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Slow Extraction at GSI and FAIR: An Overview</a:t>
                      </a:r>
                      <a:endParaRPr lang="en-AU" sz="3600" dirty="0"/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100163"/>
                  </a:ext>
                </a:extLst>
              </a:tr>
              <a:tr h="216945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10:10</a:t>
                      </a:r>
                    </a:p>
                  </a:txBody>
                  <a:tcPr marL="3798" marR="3798" marT="37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Florian Kühteubl, TU-Wien, MedAustron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IFAST-REX Slow Extraction Survey</a:t>
                      </a:r>
                      <a:endParaRPr lang="en-AU" sz="3600" dirty="0"/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458683"/>
                  </a:ext>
                </a:extLst>
              </a:tr>
              <a:tr h="150645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10:20</a:t>
                      </a:r>
                    </a:p>
                  </a:txBody>
                  <a:tcPr marL="3798" marR="3798" marT="37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Hikaru </a:t>
                      </a:r>
                      <a:r>
                        <a:rPr lang="en-A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Souda</a:t>
                      </a:r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Yamagata University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Medical facilities in Japan</a:t>
                      </a:r>
                      <a:endParaRPr lang="en-AU" sz="3600" dirty="0"/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039802"/>
                  </a:ext>
                </a:extLst>
              </a:tr>
              <a:tr h="150645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10:30</a:t>
                      </a:r>
                    </a:p>
                  </a:txBody>
                  <a:tcPr marL="3798" marR="3798" marT="37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Coffee break (10:30 to 11:00)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978857"/>
                  </a:ext>
                </a:extLst>
              </a:tr>
              <a:tr h="15064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Facility Overview II &amp; Xsuite Tutorial   </a:t>
                      </a:r>
                    </a:p>
                  </a:txBody>
                  <a:tcPr marL="3798" marR="3798" marT="37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Facility Overview II &amp; Xsuite Tutorial   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8" marR="3798" marT="37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704044"/>
                  </a:ext>
                </a:extLst>
              </a:tr>
              <a:tr h="15064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Chair: Matthew Fraser</a:t>
                      </a:r>
                    </a:p>
                  </a:txBody>
                  <a:tcPr marL="3798" marR="3798" marT="37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Chair: Matthew Fraser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8" marR="3798" marT="37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2945110"/>
                  </a:ext>
                </a:extLst>
              </a:tr>
              <a:tr h="171872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11:00</a:t>
                      </a:r>
                    </a:p>
                  </a:txBody>
                  <a:tcPr marL="3798" marR="3798" marT="37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Kevin Brown, BNL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SEE testing at NSRL and operational modes for the proposed HEET facility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925979"/>
                  </a:ext>
                </a:extLst>
              </a:tr>
              <a:tr h="150645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11:10</a:t>
                      </a:r>
                    </a:p>
                  </a:txBody>
                  <a:tcPr marL="3798" marR="3798" marT="37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Vladimir </a:t>
                      </a:r>
                      <a:r>
                        <a:rPr lang="en-A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Nagaslaev</a:t>
                      </a:r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FNAL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First Operational Experience with Slow Extraction for the Mu2e experiment at FNAL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188141"/>
                  </a:ext>
                </a:extLst>
              </a:tr>
              <a:tr h="150645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11:20</a:t>
                      </a:r>
                    </a:p>
                  </a:txBody>
                  <a:tcPr marL="3798" marR="3798" marT="37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Ryotaro</a:t>
                      </a:r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Muto, J-PARC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Current status of J-PARC Main Ring slow extraction  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7260246"/>
                  </a:ext>
                </a:extLst>
              </a:tr>
              <a:tr h="150645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11:30</a:t>
                      </a:r>
                    </a:p>
                  </a:txBody>
                  <a:tcPr marL="3798" marR="3798" marT="37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Guodong</a:t>
                      </a:r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Sheng, IMP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Challenges and status of HIAF in China 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874947"/>
                  </a:ext>
                </a:extLst>
              </a:tr>
              <a:tr h="150645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11:40</a:t>
                      </a:r>
                    </a:p>
                  </a:txBody>
                  <a:tcPr marL="3798" marR="3798" marT="37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Discussion: Facility requirements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307627"/>
                  </a:ext>
                </a:extLst>
              </a:tr>
              <a:tr h="150645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11:50</a:t>
                      </a:r>
                    </a:p>
                  </a:txBody>
                  <a:tcPr marL="3798" marR="3798" marT="37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l" fontAlgn="ctr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Giovanni Iadarola, CERN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 rowSpan="6">
                  <a:txBody>
                    <a:bodyPr/>
                    <a:lstStyle/>
                    <a:p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Xsuite Tutorial (60 min) </a:t>
                      </a:r>
                      <a:endParaRPr lang="en-AU" sz="3600" dirty="0"/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764170"/>
                  </a:ext>
                </a:extLst>
              </a:tr>
              <a:tr h="150645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12:00</a:t>
                      </a:r>
                    </a:p>
                  </a:txBody>
                  <a:tcPr marL="3798" marR="3798" marT="37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857080"/>
                  </a:ext>
                </a:extLst>
              </a:tr>
              <a:tr h="150645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12:10</a:t>
                      </a:r>
                    </a:p>
                  </a:txBody>
                  <a:tcPr marL="3798" marR="3798" marT="37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229228"/>
                  </a:ext>
                </a:extLst>
              </a:tr>
              <a:tr h="150645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12:20</a:t>
                      </a:r>
                    </a:p>
                  </a:txBody>
                  <a:tcPr marL="3798" marR="3798" marT="37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955336"/>
                  </a:ext>
                </a:extLst>
              </a:tr>
              <a:tr h="150645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12:30</a:t>
                      </a:r>
                    </a:p>
                  </a:txBody>
                  <a:tcPr marL="3798" marR="3798" marT="37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9923521"/>
                  </a:ext>
                </a:extLst>
              </a:tr>
              <a:tr h="150645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12:40</a:t>
                      </a:r>
                    </a:p>
                  </a:txBody>
                  <a:tcPr marL="3798" marR="3798" marT="37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461450"/>
                  </a:ext>
                </a:extLst>
              </a:tr>
              <a:tr h="150645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12:50</a:t>
                      </a:r>
                    </a:p>
                  </a:txBody>
                  <a:tcPr marL="3798" marR="3798" marT="37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Group photo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785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7822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128DD-8ABB-45AA-9102-8C89FCD30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0"/>
            <a:ext cx="11653520" cy="54259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12</a:t>
            </a:r>
            <a:r>
              <a:rPr lang="en-US" baseline="30000" dirty="0"/>
              <a:t>th</a:t>
            </a:r>
            <a:r>
              <a:rPr lang="en-US" dirty="0"/>
              <a:t> February Afternoon Sessions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89FD863-95D6-46D8-A6C7-491A4E8D29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257204"/>
              </p:ext>
            </p:extLst>
          </p:nvPr>
        </p:nvGraphicFramePr>
        <p:xfrm>
          <a:off x="1322342" y="542592"/>
          <a:ext cx="9736183" cy="5440200"/>
        </p:xfrm>
        <a:graphic>
          <a:graphicData uri="http://schemas.openxmlformats.org/drawingml/2006/table">
            <a:tbl>
              <a:tblPr/>
              <a:tblGrid>
                <a:gridCol w="1018311">
                  <a:extLst>
                    <a:ext uri="{9D8B030D-6E8A-4147-A177-3AD203B41FA5}">
                      <a16:colId xmlns:a16="http://schemas.microsoft.com/office/drawing/2014/main" val="1008062264"/>
                    </a:ext>
                  </a:extLst>
                </a:gridCol>
                <a:gridCol w="2778711">
                  <a:extLst>
                    <a:ext uri="{9D8B030D-6E8A-4147-A177-3AD203B41FA5}">
                      <a16:colId xmlns:a16="http://schemas.microsoft.com/office/drawing/2014/main" val="3873369525"/>
                    </a:ext>
                  </a:extLst>
                </a:gridCol>
                <a:gridCol w="5939161">
                  <a:extLst>
                    <a:ext uri="{9D8B030D-6E8A-4147-A177-3AD203B41FA5}">
                      <a16:colId xmlns:a16="http://schemas.microsoft.com/office/drawing/2014/main" val="1113505950"/>
                    </a:ext>
                  </a:extLst>
                </a:gridCol>
              </a:tblGrid>
              <a:tr h="36268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Spill Ripples &amp; Beam Quality I</a:t>
                      </a:r>
                    </a:p>
                  </a:txBody>
                  <a:tcPr marL="7787" marR="7787" marT="7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Spill Ripples &amp; Beam Quality I</a:t>
                      </a:r>
                    </a:p>
                  </a:txBody>
                  <a:tcPr marL="7787" marR="7787" marT="7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416793"/>
                  </a:ext>
                </a:extLst>
              </a:tr>
              <a:tr h="36268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Chair: Peter Forck</a:t>
                      </a:r>
                    </a:p>
                  </a:txBody>
                  <a:tcPr marL="7787" marR="7787" marT="7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Chair: Peter Forck</a:t>
                      </a:r>
                    </a:p>
                  </a:txBody>
                  <a:tcPr marL="7787" marR="7787" marT="7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717279"/>
                  </a:ext>
                </a:extLst>
              </a:tr>
              <a:tr h="362680"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14:00</a:t>
                      </a:r>
                    </a:p>
                  </a:txBody>
                  <a:tcPr marL="7787" marR="7787" marT="7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Florian Kühteubl, TU-Wien, MedAustron</a:t>
                      </a:r>
                    </a:p>
                  </a:txBody>
                  <a:tcPr marL="72000" marR="7787" marT="7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Beam </a:t>
                      </a:r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ripple studies </a:t>
                      </a:r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 MedAustron</a:t>
                      </a:r>
                    </a:p>
                  </a:txBody>
                  <a:tcPr marL="72000" marR="7787" marT="7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6025259"/>
                  </a:ext>
                </a:extLst>
              </a:tr>
              <a:tr h="362680"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14:20</a:t>
                      </a:r>
                    </a:p>
                  </a:txBody>
                  <a:tcPr marL="7787" marR="7787" marT="7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Stefan Sorge, GSI</a:t>
                      </a:r>
                    </a:p>
                  </a:txBody>
                  <a:tcPr marL="72000" marR="7787" marT="7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Spill structure simulations for GSI and FAIR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787" marT="7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55389"/>
                  </a:ext>
                </a:extLst>
              </a:tr>
              <a:tr h="362680"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14:40</a:t>
                      </a:r>
                    </a:p>
                  </a:txBody>
                  <a:tcPr marL="7787" marR="7787" marT="7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Rahul Singh, GSI</a:t>
                      </a:r>
                    </a:p>
                  </a:txBody>
                  <a:tcPr marL="72000" marR="7787" marT="7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Knock-out extraction feedback dynamics</a:t>
                      </a:r>
                    </a:p>
                  </a:txBody>
                  <a:tcPr marL="72000" marR="7787" marT="7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053479"/>
                  </a:ext>
                </a:extLst>
              </a:tr>
              <a:tr h="362680"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15:00</a:t>
                      </a:r>
                    </a:p>
                  </a:txBody>
                  <a:tcPr marL="7787" marR="7787" marT="7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Cristopher Cortes, GSI, &amp; HIT</a:t>
                      </a:r>
                    </a:p>
                  </a:txBody>
                  <a:tcPr marL="72000" marR="7787" marT="7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Interpretation of BTF-based tune measurements close to a 3rd-order resonance at HIT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787" marT="7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2988"/>
                  </a:ext>
                </a:extLst>
              </a:tr>
              <a:tr h="362680"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15:20</a:t>
                      </a:r>
                    </a:p>
                  </a:txBody>
                  <a:tcPr marL="7787" marR="7787" marT="7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Eike Feldmeier, HIT</a:t>
                      </a:r>
                    </a:p>
                  </a:txBody>
                  <a:tcPr marL="72000" marR="7787" marT="7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Upgrade of HIT's slow extraction system and the first experience in medical operation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787" marT="7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882511"/>
                  </a:ext>
                </a:extLst>
              </a:tr>
              <a:tr h="362680"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15:40</a:t>
                      </a:r>
                    </a:p>
                  </a:txBody>
                  <a:tcPr marL="7787" marR="7787" marT="7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Aakaash Narayanan, FNAL</a:t>
                      </a:r>
                    </a:p>
                  </a:txBody>
                  <a:tcPr marL="72000" marR="7787" marT="7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Transit Time Simulation Studies</a:t>
                      </a:r>
                    </a:p>
                  </a:txBody>
                  <a:tcPr marL="72000" marR="7787" marT="7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608963"/>
                  </a:ext>
                </a:extLst>
              </a:tr>
              <a:tr h="36268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Coffee break (16:00 to 16:30)</a:t>
                      </a:r>
                    </a:p>
                  </a:txBody>
                  <a:tcPr marL="72000" marR="7787" marT="7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Coffee break (16:00 to 16:30)</a:t>
                      </a:r>
                    </a:p>
                  </a:txBody>
                  <a:tcPr marL="7787" marR="7787" marT="7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1025304"/>
                  </a:ext>
                </a:extLst>
              </a:tr>
              <a:tr h="36268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Spill </a:t>
                      </a:r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Ripples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&amp; Beam Quality II</a:t>
                      </a:r>
                    </a:p>
                  </a:txBody>
                  <a:tcPr marL="72000" marR="7787" marT="7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Spill Ripples &amp; Beam Quality II</a:t>
                      </a:r>
                    </a:p>
                  </a:txBody>
                  <a:tcPr marL="7787" marR="7787" marT="77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840089"/>
                  </a:ext>
                </a:extLst>
              </a:tr>
              <a:tr h="36268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Chair: Marco Pullia</a:t>
                      </a:r>
                    </a:p>
                  </a:txBody>
                  <a:tcPr marL="72000" marR="7787" marT="7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Chair: Marco Pullia</a:t>
                      </a:r>
                    </a:p>
                  </a:txBody>
                  <a:tcPr marL="7787" marR="7787" marT="7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2937439"/>
                  </a:ext>
                </a:extLst>
              </a:tr>
              <a:tr h="362680"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16:30</a:t>
                      </a:r>
                    </a:p>
                  </a:txBody>
                  <a:tcPr marL="7787" marR="7787" marT="7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Ryotaro</a:t>
                      </a:r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Muto, J-PARC</a:t>
                      </a:r>
                    </a:p>
                  </a:txBody>
                  <a:tcPr marL="72000" marR="7787" marT="7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Spill structure with newly upgraded main magnet power supplies in J-PARC Main Ring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787" marT="7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907591"/>
                  </a:ext>
                </a:extLst>
              </a:tr>
              <a:tr h="362680"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16:50</a:t>
                      </a:r>
                    </a:p>
                  </a:txBody>
                  <a:tcPr marL="7787" marR="7787" marT="7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Kevin Brown, BNL</a:t>
                      </a:r>
                    </a:p>
                  </a:txBody>
                  <a:tcPr marL="72000" marR="7787" marT="7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Spill ripple compensation with direct field ripple measurements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787" marT="7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582991"/>
                  </a:ext>
                </a:extLst>
              </a:tr>
              <a:tr h="362680"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17:10</a:t>
                      </a:r>
                    </a:p>
                  </a:txBody>
                  <a:tcPr marL="7787" marR="7787" marT="7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Pablo Arrutia, CERN</a:t>
                      </a:r>
                    </a:p>
                  </a:txBody>
                  <a:tcPr marL="72000" marR="7787" marT="7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RF techniques for spill ripple improvement</a:t>
                      </a:r>
                    </a:p>
                  </a:txBody>
                  <a:tcPr marL="72000" marR="7787" marT="7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029931"/>
                  </a:ext>
                </a:extLst>
              </a:tr>
              <a:tr h="36268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17:30</a:t>
                      </a:r>
                    </a:p>
                  </a:txBody>
                  <a:tcPr marL="7787" marR="7787" marT="7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Discussion: Beam quality requirements (conveners: Peter Forck, Marco Pullia)</a:t>
                      </a:r>
                    </a:p>
                  </a:txBody>
                  <a:tcPr marL="72000" marR="7787" marT="7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65714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242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6877D72-97E7-412A-8BD4-16922E8CE0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277692"/>
              </p:ext>
            </p:extLst>
          </p:nvPr>
        </p:nvGraphicFramePr>
        <p:xfrm>
          <a:off x="1322342" y="542594"/>
          <a:ext cx="9736183" cy="5496256"/>
        </p:xfrm>
        <a:graphic>
          <a:graphicData uri="http://schemas.openxmlformats.org/drawingml/2006/table">
            <a:tbl>
              <a:tblPr/>
              <a:tblGrid>
                <a:gridCol w="1020808">
                  <a:extLst>
                    <a:ext uri="{9D8B030D-6E8A-4147-A177-3AD203B41FA5}">
                      <a16:colId xmlns:a16="http://schemas.microsoft.com/office/drawing/2014/main" val="2133184543"/>
                    </a:ext>
                  </a:extLst>
                </a:gridCol>
                <a:gridCol w="2781300">
                  <a:extLst>
                    <a:ext uri="{9D8B030D-6E8A-4147-A177-3AD203B41FA5}">
                      <a16:colId xmlns:a16="http://schemas.microsoft.com/office/drawing/2014/main" val="3328991327"/>
                    </a:ext>
                  </a:extLst>
                </a:gridCol>
                <a:gridCol w="5934075">
                  <a:extLst>
                    <a:ext uri="{9D8B030D-6E8A-4147-A177-3AD203B41FA5}">
                      <a16:colId xmlns:a16="http://schemas.microsoft.com/office/drawing/2014/main" val="114145405"/>
                    </a:ext>
                  </a:extLst>
                </a:gridCol>
              </a:tblGrid>
              <a:tr h="30534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Slow Extraction Hardware and Machine Protection</a:t>
                      </a: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Slow Extraction Hardware and Machine Protection</a:t>
                      </a:r>
                    </a:p>
                  </a:txBody>
                  <a:tcPr marL="5475" marR="5475" marT="547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061769"/>
                  </a:ext>
                </a:extLst>
              </a:tr>
              <a:tr h="30534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Chair: Vladimir </a:t>
                      </a:r>
                      <a:r>
                        <a:rPr lang="en-A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Nagaslaev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Chair: Vladimir </a:t>
                      </a:r>
                      <a:r>
                        <a:rPr lang="en-A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Nagaslaev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5" marR="5475" marT="547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830209"/>
                  </a:ext>
                </a:extLst>
              </a:tr>
              <a:tr h="305344"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8:30</a:t>
                      </a: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Federico Roncarolo, CERN</a:t>
                      </a:r>
                    </a:p>
                  </a:txBody>
                  <a:tcPr marL="72000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Fast Spill Monitoring at the CERN SPS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634319"/>
                  </a:ext>
                </a:extLst>
              </a:tr>
              <a:tr h="305344"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8:50</a:t>
                      </a: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Maarten van Dijk, CERN</a:t>
                      </a:r>
                    </a:p>
                  </a:txBody>
                  <a:tcPr marL="72000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Absolute calibration of second emission monitors at CERN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030784"/>
                  </a:ext>
                </a:extLst>
              </a:tr>
              <a:tr h="381696"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9:10</a:t>
                      </a: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Thomas </a:t>
                      </a:r>
                      <a:r>
                        <a:rPr lang="en-A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Sieber</a:t>
                      </a:r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GSI</a:t>
                      </a:r>
                    </a:p>
                  </a:txBody>
                  <a:tcPr marL="72000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 Cryogenic Current Comparator (CCC) for nondestructive spill measurement in the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range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482379"/>
                  </a:ext>
                </a:extLst>
              </a:tr>
              <a:tr h="305344"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9:30</a:t>
                      </a: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Akihisa Toyoda, J-PARC</a:t>
                      </a:r>
                    </a:p>
                  </a:txBody>
                  <a:tcPr marL="72000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Position and beam size measurements for unbunched beams in transfer lines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13125"/>
                  </a:ext>
                </a:extLst>
              </a:tr>
              <a:tr h="381696"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9:50</a:t>
                      </a: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Masahito Tomizawa, J-PARC</a:t>
                      </a:r>
                    </a:p>
                  </a:txBody>
                  <a:tcPr marL="72000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Machine protection measures for malfunctions of accelerator devices in J-PARC Main Ring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700615"/>
                  </a:ext>
                </a:extLst>
              </a:tr>
              <a:tr h="305344"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10:10</a:t>
                      </a: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Markus Wolf, MedAustron</a:t>
                      </a:r>
                    </a:p>
                  </a:txBody>
                  <a:tcPr marL="72000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Development of a RF system for Slow Extraction signal generation and measurement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999905"/>
                  </a:ext>
                </a:extLst>
              </a:tr>
              <a:tr h="30534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Coffee break (10:30 to 11:00)</a:t>
                      </a:r>
                    </a:p>
                  </a:txBody>
                  <a:tcPr marL="72000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Coffee break (10:30 to 11:00)</a:t>
                      </a:r>
                    </a:p>
                  </a:txBody>
                  <a:tcPr marL="5475" marR="5475" marT="5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761381"/>
                  </a:ext>
                </a:extLst>
              </a:tr>
              <a:tr h="30534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A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Managing Extraction Efficiency I &amp; Discussion Session</a:t>
                      </a:r>
                    </a:p>
                  </a:txBody>
                  <a:tcPr marL="72000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A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Managing Extraction Efficiency I &amp; Discussion Session</a:t>
                      </a:r>
                    </a:p>
                  </a:txBody>
                  <a:tcPr marL="5475" marR="5475" marT="547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021514"/>
                  </a:ext>
                </a:extLst>
              </a:tr>
              <a:tr h="30534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Chair: </a:t>
                      </a:r>
                      <a:r>
                        <a:rPr lang="en-A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Ryotaro</a:t>
                      </a:r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Muto</a:t>
                      </a:r>
                    </a:p>
                  </a:txBody>
                  <a:tcPr marL="72000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Chair: </a:t>
                      </a:r>
                      <a:r>
                        <a:rPr lang="en-A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Ryotaro</a:t>
                      </a:r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Muto</a:t>
                      </a:r>
                    </a:p>
                  </a:txBody>
                  <a:tcPr marL="5475" marR="5475" marT="547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1606672"/>
                  </a:ext>
                </a:extLst>
              </a:tr>
              <a:tr h="305344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11:00</a:t>
                      </a: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Fabien Plassard, MedAustron</a:t>
                      </a:r>
                    </a:p>
                  </a:txBody>
                  <a:tcPr marL="72000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Beam loss </a:t>
                      </a:r>
                      <a:r>
                        <a:rPr lang="en-AU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optimisation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for slow extraction at MedAustron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281451"/>
                  </a:ext>
                </a:extLst>
              </a:tr>
              <a:tr h="381696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11:20</a:t>
                      </a: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Bhawin Dhital, BNL</a:t>
                      </a:r>
                    </a:p>
                  </a:txBody>
                  <a:tcPr marL="72000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Beam Trajectory influence on dispersion and uniform beams at NASA Space Radiation Laboratory’s Beam Line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198849"/>
                  </a:ext>
                </a:extLst>
              </a:tr>
              <a:tr h="305344"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11:40</a:t>
                      </a: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Linxiao Hou, IMP</a:t>
                      </a:r>
                    </a:p>
                  </a:txBody>
                  <a:tcPr marL="72000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Challenge of low energy, large emittance beams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799816"/>
                  </a:ext>
                </a:extLst>
              </a:tr>
              <a:tr h="305344"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12:00</a:t>
                      </a: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David Ondreka, GSI </a:t>
                      </a:r>
                    </a:p>
                  </a:txBody>
                  <a:tcPr marL="72000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SIS100 extraction layout: Influence of non-linear beam dynamics 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47186"/>
                  </a:ext>
                </a:extLst>
              </a:tr>
              <a:tr h="305344"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12:20</a:t>
                      </a: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Cristopher Cortes, DESY </a:t>
                      </a:r>
                    </a:p>
                  </a:txBody>
                  <a:tcPr marL="72000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Slow extraction from electron synchrotrons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361647"/>
                  </a:ext>
                </a:extLst>
              </a:tr>
              <a:tr h="38169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12:40</a:t>
                      </a: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Discussion: Spill quality requirements and spill monitoring and absolute measurements of DC beams </a:t>
                      </a:r>
                    </a:p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(conveners: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Ryotaro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Muto, Federico Roncarolo)</a:t>
                      </a:r>
                    </a:p>
                  </a:txBody>
                  <a:tcPr marL="72000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79216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C9128DD-8ABB-45AA-9102-8C89FCD30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0"/>
            <a:ext cx="11653520" cy="54259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13</a:t>
            </a:r>
            <a:r>
              <a:rPr lang="en-US" baseline="30000" dirty="0"/>
              <a:t>th</a:t>
            </a:r>
            <a:r>
              <a:rPr lang="en-US" dirty="0"/>
              <a:t> February Morning Sessions</a:t>
            </a:r>
          </a:p>
        </p:txBody>
      </p:sp>
    </p:spTree>
    <p:extLst>
      <p:ext uri="{BB962C8B-B14F-4D97-AF65-F5344CB8AC3E}">
        <p14:creationId xmlns:p14="http://schemas.microsoft.com/office/powerpoint/2010/main" val="219942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B9E90EF-B43B-459C-8B19-B630CDA4DA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559187"/>
              </p:ext>
            </p:extLst>
          </p:nvPr>
        </p:nvGraphicFramePr>
        <p:xfrm>
          <a:off x="1322342" y="542591"/>
          <a:ext cx="9736182" cy="5499844"/>
        </p:xfrm>
        <a:graphic>
          <a:graphicData uri="http://schemas.openxmlformats.org/drawingml/2006/table">
            <a:tbl>
              <a:tblPr/>
              <a:tblGrid>
                <a:gridCol w="1020808">
                  <a:extLst>
                    <a:ext uri="{9D8B030D-6E8A-4147-A177-3AD203B41FA5}">
                      <a16:colId xmlns:a16="http://schemas.microsoft.com/office/drawing/2014/main" val="1270413652"/>
                    </a:ext>
                  </a:extLst>
                </a:gridCol>
                <a:gridCol w="2781300">
                  <a:extLst>
                    <a:ext uri="{9D8B030D-6E8A-4147-A177-3AD203B41FA5}">
                      <a16:colId xmlns:a16="http://schemas.microsoft.com/office/drawing/2014/main" val="1617294454"/>
                    </a:ext>
                  </a:extLst>
                </a:gridCol>
                <a:gridCol w="5934074">
                  <a:extLst>
                    <a:ext uri="{9D8B030D-6E8A-4147-A177-3AD203B41FA5}">
                      <a16:colId xmlns:a16="http://schemas.microsoft.com/office/drawing/2014/main" val="2788904619"/>
                    </a:ext>
                  </a:extLst>
                </a:gridCol>
              </a:tblGrid>
              <a:tr h="34133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A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Managing Extraction Efficiency II</a:t>
                      </a:r>
                    </a:p>
                  </a:txBody>
                  <a:tcPr marL="72000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278100"/>
                  </a:ext>
                </a:extLst>
              </a:tr>
              <a:tr h="34133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Chair: David </a:t>
                      </a:r>
                      <a:r>
                        <a:rPr lang="en-A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Ondreka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071755"/>
                  </a:ext>
                </a:extLst>
              </a:tr>
              <a:tr h="341339"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14:00</a:t>
                      </a:r>
                    </a:p>
                  </a:txBody>
                  <a:tcPr marL="72000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A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Ryotaro</a:t>
                      </a:r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Muto, J-PARC</a:t>
                      </a:r>
                    </a:p>
                  </a:txBody>
                  <a:tcPr marL="72000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Beam diffusers for beam loss reduction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238654"/>
                  </a:ext>
                </a:extLst>
              </a:tr>
              <a:tr h="341339"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14:20</a:t>
                      </a:r>
                    </a:p>
                  </a:txBody>
                  <a:tcPr marL="72000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Vladimir </a:t>
                      </a:r>
                      <a:r>
                        <a:rPr lang="en-A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Nagaslaev</a:t>
                      </a:r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FNAL</a:t>
                      </a:r>
                    </a:p>
                  </a:txBody>
                  <a:tcPr marL="72000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Feasibility of crystal shadowing for SX at 8 GeV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325468"/>
                  </a:ext>
                </a:extLst>
              </a:tr>
              <a:tr h="341339"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14:40</a:t>
                      </a:r>
                    </a:p>
                  </a:txBody>
                  <a:tcPr marL="72000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Francesco Velotti, CERN</a:t>
                      </a:r>
                    </a:p>
                  </a:txBody>
                  <a:tcPr marL="72000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Crystal shadowing in the SPS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317904"/>
                  </a:ext>
                </a:extLst>
              </a:tr>
              <a:tr h="379759"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15:00</a:t>
                      </a:r>
                    </a:p>
                  </a:txBody>
                  <a:tcPr marL="72000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Olha Kazinova, TU-Darmstadt</a:t>
                      </a:r>
                    </a:p>
                  </a:txBody>
                  <a:tcPr marL="72000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Application of numerical optimisers to the particle loss minimization at the SIS18 septum during slow extraction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536928"/>
                  </a:ext>
                </a:extLst>
              </a:tr>
              <a:tr h="341339"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15:20</a:t>
                      </a:r>
                    </a:p>
                  </a:txBody>
                  <a:tcPr marL="72000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Björn </a:t>
                      </a:r>
                      <a:r>
                        <a:rPr lang="en-A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Galnander</a:t>
                      </a:r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GSI</a:t>
                      </a:r>
                    </a:p>
                  </a:txBody>
                  <a:tcPr marL="72000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Electrostatic septa with heavy ions: challenges for machine protection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802069"/>
                  </a:ext>
                </a:extLst>
              </a:tr>
              <a:tr h="341339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15:40</a:t>
                      </a:r>
                    </a:p>
                  </a:txBody>
                  <a:tcPr marL="72000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Discussion: Extraction efficiency and machine protection (conveners: David </a:t>
                      </a:r>
                      <a:r>
                        <a:rPr lang="en-A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Ondreka</a:t>
                      </a:r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en-A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Jiancheng</a:t>
                      </a:r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Yang)</a:t>
                      </a:r>
                    </a:p>
                  </a:txBody>
                  <a:tcPr marL="72000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399943"/>
                  </a:ext>
                </a:extLst>
              </a:tr>
              <a:tr h="34133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Coffee break (16:00 to 16:30)</a:t>
                      </a:r>
                    </a:p>
                  </a:txBody>
                  <a:tcPr marL="72000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1404322"/>
                  </a:ext>
                </a:extLst>
              </a:tr>
              <a:tr h="34133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A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Septa Development</a:t>
                      </a:r>
                    </a:p>
                  </a:txBody>
                  <a:tcPr marL="72000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9635245"/>
                  </a:ext>
                </a:extLst>
              </a:tr>
              <a:tr h="34133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Chair: Christian </a:t>
                      </a:r>
                      <a:r>
                        <a:rPr lang="en-A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Schömers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6149766"/>
                  </a:ext>
                </a:extLst>
              </a:tr>
              <a:tr h="341339"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16:30</a:t>
                      </a:r>
                    </a:p>
                  </a:txBody>
                  <a:tcPr marL="72000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Bruno Balhan, CERN</a:t>
                      </a:r>
                    </a:p>
                  </a:txBody>
                  <a:tcPr marL="72000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Operational experience with electrostatic septa at CERN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205351"/>
                  </a:ext>
                </a:extLst>
              </a:tr>
              <a:tr h="341339"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16:50</a:t>
                      </a:r>
                    </a:p>
                  </a:txBody>
                  <a:tcPr marL="72000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Friedrich Lackner, CERN</a:t>
                      </a:r>
                    </a:p>
                  </a:txBody>
                  <a:tcPr marL="72000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Development of Low-Z septa for CERN's future FT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programme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395823"/>
                  </a:ext>
                </a:extLst>
              </a:tr>
              <a:tr h="341339"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17:10</a:t>
                      </a:r>
                    </a:p>
                  </a:txBody>
                  <a:tcPr marL="72000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Katherine Laureto, FNAL</a:t>
                      </a:r>
                    </a:p>
                  </a:txBody>
                  <a:tcPr marL="72000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Electrostatic septa development at FNAL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078378"/>
                  </a:ext>
                </a:extLst>
              </a:tr>
              <a:tr h="341339"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17:30</a:t>
                      </a:r>
                    </a:p>
                  </a:txBody>
                  <a:tcPr marL="72000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Jan Borburgh, CERN</a:t>
                      </a:r>
                    </a:p>
                  </a:txBody>
                  <a:tcPr marL="72000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CNAO septum ESE2 development</a:t>
                      </a:r>
                    </a:p>
                  </a:txBody>
                  <a:tcPr marL="72000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482432"/>
                  </a:ext>
                </a:extLst>
              </a:tr>
              <a:tr h="341339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Conference Dinner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(19:30 to 22:00, bus transport from Plaza Inn hotel at 18:50)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399" marT="7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399" marT="7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03631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C9128DD-8ABB-45AA-9102-8C89FCD30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0"/>
            <a:ext cx="11653520" cy="54259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13</a:t>
            </a:r>
            <a:r>
              <a:rPr lang="en-US" baseline="30000" dirty="0"/>
              <a:t>th</a:t>
            </a:r>
            <a:r>
              <a:rPr lang="en-US" dirty="0"/>
              <a:t> February Afternoon Sessions</a:t>
            </a:r>
          </a:p>
        </p:txBody>
      </p:sp>
    </p:spTree>
    <p:extLst>
      <p:ext uri="{BB962C8B-B14F-4D97-AF65-F5344CB8AC3E}">
        <p14:creationId xmlns:p14="http://schemas.microsoft.com/office/powerpoint/2010/main" val="550218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0DC3236-8841-4356-B718-E1D425D7D8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361047"/>
              </p:ext>
            </p:extLst>
          </p:nvPr>
        </p:nvGraphicFramePr>
        <p:xfrm>
          <a:off x="1322534" y="542591"/>
          <a:ext cx="9735990" cy="5503062"/>
        </p:xfrm>
        <a:graphic>
          <a:graphicData uri="http://schemas.openxmlformats.org/drawingml/2006/table">
            <a:tbl>
              <a:tblPr/>
              <a:tblGrid>
                <a:gridCol w="1020616">
                  <a:extLst>
                    <a:ext uri="{9D8B030D-6E8A-4147-A177-3AD203B41FA5}">
                      <a16:colId xmlns:a16="http://schemas.microsoft.com/office/drawing/2014/main" val="526875910"/>
                    </a:ext>
                  </a:extLst>
                </a:gridCol>
                <a:gridCol w="2781300">
                  <a:extLst>
                    <a:ext uri="{9D8B030D-6E8A-4147-A177-3AD203B41FA5}">
                      <a16:colId xmlns:a16="http://schemas.microsoft.com/office/drawing/2014/main" val="3106313239"/>
                    </a:ext>
                  </a:extLst>
                </a:gridCol>
                <a:gridCol w="5934074">
                  <a:extLst>
                    <a:ext uri="{9D8B030D-6E8A-4147-A177-3AD203B41FA5}">
                      <a16:colId xmlns:a16="http://schemas.microsoft.com/office/drawing/2014/main" val="3884347541"/>
                    </a:ext>
                  </a:extLst>
                </a:gridCol>
              </a:tblGrid>
              <a:tr h="32071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Optimisation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and Machine Learning for Slow Extraction</a:t>
                      </a:r>
                    </a:p>
                  </a:txBody>
                  <a:tcPr marL="72000" marR="5910" marT="5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529987"/>
                  </a:ext>
                </a:extLst>
              </a:tr>
              <a:tr h="32071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Chair: Kevin Brown</a:t>
                      </a:r>
                    </a:p>
                  </a:txBody>
                  <a:tcPr marL="72000" marR="5910" marT="5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877573"/>
                  </a:ext>
                </a:extLst>
              </a:tr>
              <a:tr h="320712"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8:30</a:t>
                      </a:r>
                    </a:p>
                  </a:txBody>
                  <a:tcPr marL="72000" marR="5910" marT="5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Christian </a:t>
                      </a:r>
                      <a:r>
                        <a:rPr lang="en-A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Schömers</a:t>
                      </a:r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HIT</a:t>
                      </a:r>
                    </a:p>
                  </a:txBody>
                  <a:tcPr marL="72000" marR="5910" marT="5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Slow extraction serving raster scanning at medical facilities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5910" marT="5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349587"/>
                  </a:ext>
                </a:extLst>
              </a:tr>
              <a:tr h="320712"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8:50</a:t>
                      </a:r>
                    </a:p>
                  </a:txBody>
                  <a:tcPr marL="72000" marR="5910" marT="5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Alexander Huschauer, CERN</a:t>
                      </a:r>
                    </a:p>
                  </a:txBody>
                  <a:tcPr marL="72000" marR="5910" marT="5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Integrating automation and optimisation into the CERN control system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5910" marT="5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94821"/>
                  </a:ext>
                </a:extLst>
              </a:tr>
              <a:tr h="320712"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9:10</a:t>
                      </a:r>
                    </a:p>
                  </a:txBody>
                  <a:tcPr marL="72000" marR="5910" marT="5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Francesco Velotti, CERN</a:t>
                      </a:r>
                    </a:p>
                  </a:txBody>
                  <a:tcPr marL="72000" marR="5910" marT="5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 detailed ML example: SPS spill quality control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5910" marT="5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499131"/>
                  </a:ext>
                </a:extLst>
              </a:tr>
              <a:tr h="320712"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9:30</a:t>
                      </a:r>
                    </a:p>
                  </a:txBody>
                  <a:tcPr marL="72000" marR="5910" marT="5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Francesco Velotti, CERN</a:t>
                      </a:r>
                    </a:p>
                  </a:txBody>
                  <a:tcPr marL="72000" marR="5910" marT="5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Induced radioactivity predictions from prompt beam loss readings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5910" marT="5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747259"/>
                  </a:ext>
                </a:extLst>
              </a:tr>
              <a:tr h="320712"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9:50</a:t>
                      </a:r>
                    </a:p>
                  </a:txBody>
                  <a:tcPr marL="72000" marR="5910" marT="5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Aakaash Narayanan, FNAL</a:t>
                      </a:r>
                    </a:p>
                  </a:txBody>
                  <a:tcPr marL="72000" marR="5910" marT="5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ML Techniques in Spill Regulation for Mu2e</a:t>
                      </a:r>
                    </a:p>
                  </a:txBody>
                  <a:tcPr marL="72000" marR="5910" marT="5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127191"/>
                  </a:ext>
                </a:extLst>
              </a:tr>
              <a:tr h="320712"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10:10</a:t>
                      </a:r>
                    </a:p>
                  </a:txBody>
                  <a:tcPr marL="72000" marR="5910" marT="5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Discussion: Machine learning (conveners: Kevin Brown, Francesco Velotti)</a:t>
                      </a:r>
                    </a:p>
                  </a:txBody>
                  <a:tcPr marL="72000" marR="5910" marT="5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5900270"/>
                  </a:ext>
                </a:extLst>
              </a:tr>
              <a:tr h="32071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Coffee break (10:30 to 11:00)</a:t>
                      </a:r>
                    </a:p>
                  </a:txBody>
                  <a:tcPr marL="72000" marR="5910" marT="5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5121452"/>
                  </a:ext>
                </a:extLst>
              </a:tr>
              <a:tr h="32071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A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Advanced Extraction Techniques I</a:t>
                      </a:r>
                    </a:p>
                  </a:txBody>
                  <a:tcPr marL="72000" marR="5910" marT="5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0741026"/>
                  </a:ext>
                </a:extLst>
              </a:tr>
              <a:tr h="32071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Chair: Masahito Tomizawa</a:t>
                      </a:r>
                    </a:p>
                  </a:txBody>
                  <a:tcPr marL="72000" marR="5910" marT="5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078677"/>
                  </a:ext>
                </a:extLst>
              </a:tr>
              <a:tr h="320712"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11:00</a:t>
                      </a:r>
                    </a:p>
                  </a:txBody>
                  <a:tcPr marL="72000" marR="5910" marT="5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Bhawin Dhital, Cornell University</a:t>
                      </a:r>
                    </a:p>
                  </a:txBody>
                  <a:tcPr marL="72000" marR="5910" marT="5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Bmad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Based Particle Tracking Simulation for Slow Resonant Extraction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5910" marT="5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881156"/>
                  </a:ext>
                </a:extLst>
              </a:tr>
              <a:tr h="320712"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11:20</a:t>
                      </a:r>
                    </a:p>
                  </a:txBody>
                  <a:tcPr marL="72000" marR="5910" marT="5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Yann Dutheil, CERN</a:t>
                      </a:r>
                    </a:p>
                  </a:txBody>
                  <a:tcPr marL="72000" marR="5910" marT="5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Replacement of electrostatic septa with crystal technology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5910" marT="5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034157"/>
                  </a:ext>
                </a:extLst>
              </a:tr>
              <a:tr h="320712"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11:40</a:t>
                      </a:r>
                    </a:p>
                  </a:txBody>
                  <a:tcPr marL="72000" marR="5910" marT="5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Luigi Esposito, CERN</a:t>
                      </a:r>
                    </a:p>
                  </a:txBody>
                  <a:tcPr marL="72000" marR="5910" marT="5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In-house Development of crystals at CERN (DECRYCE)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5910" marT="5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451320"/>
                  </a:ext>
                </a:extLst>
              </a:tr>
              <a:tr h="320712"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12:00</a:t>
                      </a:r>
                    </a:p>
                  </a:txBody>
                  <a:tcPr marL="72000" marR="5910" marT="5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Marco </a:t>
                      </a:r>
                      <a:r>
                        <a:rPr lang="en-A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Garattini</a:t>
                      </a:r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INFN Frascati</a:t>
                      </a:r>
                    </a:p>
                  </a:txBody>
                  <a:tcPr marL="72000" marR="5910" marT="5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Crystal slow extraction of positrons from the Frascati DAΦNE collider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5910" marT="5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530139"/>
                  </a:ext>
                </a:extLst>
              </a:tr>
              <a:tr h="368445"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12:20</a:t>
                      </a:r>
                    </a:p>
                  </a:txBody>
                  <a:tcPr marL="72000" marR="5910" marT="5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Elisabeth Renner, TU-Wien</a:t>
                      </a:r>
                    </a:p>
                  </a:txBody>
                  <a:tcPr marL="72000" marR="5910" marT="5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Simulation study of mixed He-2+/C-6+ beam slow extraction for online range-verification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5910" marT="5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565220"/>
                  </a:ext>
                </a:extLst>
              </a:tr>
              <a:tr h="320712"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12:40</a:t>
                      </a:r>
                    </a:p>
                  </a:txBody>
                  <a:tcPr marL="72000" marR="5910" marT="5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Rebecca Taylor, CERN &amp; NIMMS</a:t>
                      </a:r>
                    </a:p>
                  </a:txBody>
                  <a:tcPr marL="72000" marR="5910" marT="5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FLASH extraction from NIMMS helium synchrotron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5910" marT="5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038204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C9128DD-8ABB-45AA-9102-8C89FCD30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0"/>
            <a:ext cx="11653520" cy="54259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14</a:t>
            </a:r>
            <a:r>
              <a:rPr lang="en-US" baseline="30000" dirty="0"/>
              <a:t>th</a:t>
            </a:r>
            <a:r>
              <a:rPr lang="en-US" dirty="0"/>
              <a:t> February Morning Sessions</a:t>
            </a:r>
          </a:p>
        </p:txBody>
      </p:sp>
    </p:spTree>
    <p:extLst>
      <p:ext uri="{BB962C8B-B14F-4D97-AF65-F5344CB8AC3E}">
        <p14:creationId xmlns:p14="http://schemas.microsoft.com/office/powerpoint/2010/main" val="2785374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A81FBD2-1A27-4FE6-B30A-F9A7DEE97B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346181"/>
              </p:ext>
            </p:extLst>
          </p:nvPr>
        </p:nvGraphicFramePr>
        <p:xfrm>
          <a:off x="1322534" y="542591"/>
          <a:ext cx="9735990" cy="5503064"/>
        </p:xfrm>
        <a:graphic>
          <a:graphicData uri="http://schemas.openxmlformats.org/drawingml/2006/table">
            <a:tbl>
              <a:tblPr/>
              <a:tblGrid>
                <a:gridCol w="1020616">
                  <a:extLst>
                    <a:ext uri="{9D8B030D-6E8A-4147-A177-3AD203B41FA5}">
                      <a16:colId xmlns:a16="http://schemas.microsoft.com/office/drawing/2014/main" val="2414134194"/>
                    </a:ext>
                  </a:extLst>
                </a:gridCol>
                <a:gridCol w="2790825">
                  <a:extLst>
                    <a:ext uri="{9D8B030D-6E8A-4147-A177-3AD203B41FA5}">
                      <a16:colId xmlns:a16="http://schemas.microsoft.com/office/drawing/2014/main" val="2290647886"/>
                    </a:ext>
                  </a:extLst>
                </a:gridCol>
                <a:gridCol w="5924549">
                  <a:extLst>
                    <a:ext uri="{9D8B030D-6E8A-4147-A177-3AD203B41FA5}">
                      <a16:colId xmlns:a16="http://schemas.microsoft.com/office/drawing/2014/main" val="1511789690"/>
                    </a:ext>
                  </a:extLst>
                </a:gridCol>
              </a:tblGrid>
              <a:tr h="39307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A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Advanced Extraction Techniques II</a:t>
                      </a:r>
                    </a:p>
                  </a:txBody>
                  <a:tcPr marL="72000" marR="7007" marT="7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8815924"/>
                  </a:ext>
                </a:extLst>
              </a:tr>
              <a:tr h="39307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Chair:  Mauro Pivi</a:t>
                      </a:r>
                    </a:p>
                  </a:txBody>
                  <a:tcPr marL="72000" marR="7007" marT="7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225979"/>
                  </a:ext>
                </a:extLst>
              </a:tr>
              <a:tr h="393076"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14:00</a:t>
                      </a:r>
                    </a:p>
                  </a:txBody>
                  <a:tcPr marL="72000" marR="7007" marT="7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Frank </a:t>
                      </a:r>
                      <a:r>
                        <a:rPr lang="en-A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Stulle</a:t>
                      </a:r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en-A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Bergoz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007" marT="7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Power supplier ripple measuments with a DC/AC transformer combination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007" marT="7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489220"/>
                  </a:ext>
                </a:extLst>
              </a:tr>
              <a:tr h="393076"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14:20</a:t>
                      </a:r>
                    </a:p>
                  </a:txBody>
                  <a:tcPr marL="72000" marR="7007" marT="7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Florian Kühteubl, TU-Wien, MedAustron</a:t>
                      </a:r>
                    </a:p>
                  </a:txBody>
                  <a:tcPr marL="72000" marR="7007" marT="7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Slow extraction developments at MedAustron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007" marT="7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605183"/>
                  </a:ext>
                </a:extLst>
              </a:tr>
              <a:tr h="393076"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14:40</a:t>
                      </a:r>
                    </a:p>
                  </a:txBody>
                  <a:tcPr marL="72000" marR="7007" marT="7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Fabien Plassard, MedAustron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007" marT="7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Simulation of multi-energy extraction with RFKO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007" marT="7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550538"/>
                  </a:ext>
                </a:extLst>
              </a:tr>
              <a:tr h="393076"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15:00</a:t>
                      </a:r>
                    </a:p>
                  </a:txBody>
                  <a:tcPr marL="72000" marR="7007" marT="7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Philipp </a:t>
                      </a:r>
                      <a:r>
                        <a:rPr lang="en-A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Niedermayer</a:t>
                      </a:r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GSI </a:t>
                      </a:r>
                    </a:p>
                  </a:txBody>
                  <a:tcPr marL="72000" marR="7007" marT="7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Tailored excitation signals for RFKO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007" marT="7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9416539"/>
                  </a:ext>
                </a:extLst>
              </a:tr>
              <a:tr h="393076"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15:20</a:t>
                      </a:r>
                    </a:p>
                  </a:txBody>
                  <a:tcPr marL="72000" marR="7007" marT="7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Pablo Arrutia, CERN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007" marT="7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RF techniques for bunched/pulsed slow extractions from synchrotrons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007" marT="7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23197"/>
                  </a:ext>
                </a:extLst>
              </a:tr>
              <a:tr h="393076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15:40</a:t>
                      </a:r>
                    </a:p>
                  </a:txBody>
                  <a:tcPr marL="72000" marR="7007" marT="7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Discussion: Advanced extraction techniques (conveners: Mauro Pivi, Rahul Singh) </a:t>
                      </a:r>
                    </a:p>
                  </a:txBody>
                  <a:tcPr marL="72000" marR="7007" marT="7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229377"/>
                  </a:ext>
                </a:extLst>
              </a:tr>
              <a:tr h="39307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Coffee break (16:00 to 16:30)</a:t>
                      </a:r>
                    </a:p>
                  </a:txBody>
                  <a:tcPr marL="72000" marR="7007" marT="7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607787"/>
                  </a:ext>
                </a:extLst>
              </a:tr>
              <a:tr h="39307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A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Discussion &amp; Conclusion</a:t>
                      </a:r>
                    </a:p>
                  </a:txBody>
                  <a:tcPr marL="72000" marR="7007" marT="7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9308030"/>
                  </a:ext>
                </a:extLst>
              </a:tr>
              <a:tr h="39307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Chair: Dale Prokopovich (Peter Forck on second level) </a:t>
                      </a:r>
                    </a:p>
                  </a:txBody>
                  <a:tcPr marL="72000" marR="7007" marT="7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940902"/>
                  </a:ext>
                </a:extLst>
              </a:tr>
              <a:tr h="39307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16:30</a:t>
                      </a:r>
                    </a:p>
                  </a:txBody>
                  <a:tcPr marL="72000" marR="7007" marT="7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Discussion: Machine learning tools and virtual diagnostics (conveners: Kevin Brown, Francesco Velotti)</a:t>
                      </a:r>
                    </a:p>
                  </a:txBody>
                  <a:tcPr marL="72000" marR="7007" marT="7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363836"/>
                  </a:ext>
                </a:extLst>
              </a:tr>
              <a:tr h="393076"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17:10</a:t>
                      </a:r>
                    </a:p>
                  </a:txBody>
                  <a:tcPr marL="72000" marR="7007" marT="7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Discussion: Collaborative opportunities and conclusions (conveners: Brennan Goddard, Vladimir </a:t>
                      </a:r>
                      <a:r>
                        <a:rPr lang="en-A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Nagaslaev</a:t>
                      </a:r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Masahito Tomizawa)</a:t>
                      </a:r>
                    </a:p>
                  </a:txBody>
                  <a:tcPr marL="72000" marR="7007" marT="7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604719"/>
                  </a:ext>
                </a:extLst>
              </a:tr>
              <a:tr h="393076"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17:40</a:t>
                      </a:r>
                    </a:p>
                  </a:txBody>
                  <a:tcPr marL="72000" marR="7007" marT="7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Dale Prokopovich</a:t>
                      </a:r>
                    </a:p>
                  </a:txBody>
                  <a:tcPr marL="72000" marR="7007" marT="7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Closing remarks &amp; MedAustron tour RP induction</a:t>
                      </a:r>
                    </a:p>
                  </a:txBody>
                  <a:tcPr marL="72000" marR="7007" marT="7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700736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C9128DD-8ABB-45AA-9102-8C89FCD30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0"/>
            <a:ext cx="11653520" cy="54259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14</a:t>
            </a:r>
            <a:r>
              <a:rPr lang="en-US" baseline="30000" dirty="0"/>
              <a:t>th</a:t>
            </a:r>
            <a:r>
              <a:rPr lang="en-US" dirty="0"/>
              <a:t> February Afternoon Sessions</a:t>
            </a:r>
          </a:p>
        </p:txBody>
      </p:sp>
    </p:spTree>
    <p:extLst>
      <p:ext uri="{BB962C8B-B14F-4D97-AF65-F5344CB8AC3E}">
        <p14:creationId xmlns:p14="http://schemas.microsoft.com/office/powerpoint/2010/main" val="1885046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128DD-8ABB-45AA-9102-8C89FCD30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7E790-329F-44C5-8894-D5713DD43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46618"/>
      </p:ext>
    </p:extLst>
  </p:cSld>
  <p:clrMapOvr>
    <a:masterClrMapping/>
  </p:clrMapOvr>
</p:sld>
</file>

<file path=ppt/theme/theme1.xml><?xml version="1.0" encoding="utf-8"?>
<a:theme xmlns:a="http://schemas.openxmlformats.org/drawingml/2006/main" name="MedAustron Master EN">
  <a:themeElements>
    <a:clrScheme name="MedAustro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93A7BA"/>
      </a:accent1>
      <a:accent2>
        <a:srgbClr val="F1D611"/>
      </a:accent2>
      <a:accent3>
        <a:srgbClr val="14316C"/>
      </a:accent3>
      <a:accent4>
        <a:srgbClr val="F7A512"/>
      </a:accent4>
      <a:accent5>
        <a:srgbClr val="0069B3"/>
      </a:accent5>
      <a:accent6>
        <a:srgbClr val="A8B719"/>
      </a:accent6>
      <a:hlink>
        <a:srgbClr val="0E2149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765E0838-C416-42BE-89AD-6AC6501E8530}" vid="{6C26B8F1-01FA-48F6-B40D-01A12589BC85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MedAustron Master Breitbild</Template>
  <TotalTime>454</TotalTime>
  <Words>1182</Words>
  <Application>Microsoft Office PowerPoint</Application>
  <PresentationFormat>Widescreen</PresentationFormat>
  <Paragraphs>251</Paragraphs>
  <Slides>7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Courier New</vt:lpstr>
      <vt:lpstr>HiraMinProN-W3</vt:lpstr>
      <vt:lpstr>Verdana</vt:lpstr>
      <vt:lpstr>MedAustron Master EN</vt:lpstr>
      <vt:lpstr>12th February Morning Sessions</vt:lpstr>
      <vt:lpstr>12th February Afternoon Sessions</vt:lpstr>
      <vt:lpstr>13th February Morning Sessions</vt:lpstr>
      <vt:lpstr>13th February Afternoon Sessions</vt:lpstr>
      <vt:lpstr>14th February Morning Sessions</vt:lpstr>
      <vt:lpstr>14th February Afternoon Sessions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the template</dc:title>
  <dc:creator>Wurzer Petra</dc:creator>
  <cp:lastModifiedBy>Prokopovich Dale</cp:lastModifiedBy>
  <cp:revision>42</cp:revision>
  <cp:lastPrinted>2024-02-06T12:08:52Z</cp:lastPrinted>
  <dcterms:created xsi:type="dcterms:W3CDTF">2024-01-08T12:13:38Z</dcterms:created>
  <dcterms:modified xsi:type="dcterms:W3CDTF">2024-02-09T10:37:30Z</dcterms:modified>
</cp:coreProperties>
</file>