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60" r:id="rId2"/>
    <p:sldId id="310" r:id="rId3"/>
    <p:sldId id="280" r:id="rId4"/>
    <p:sldId id="281" r:id="rId5"/>
    <p:sldId id="282" r:id="rId6"/>
    <p:sldId id="307" r:id="rId7"/>
    <p:sldId id="284" r:id="rId8"/>
    <p:sldId id="288" r:id="rId9"/>
    <p:sldId id="290" r:id="rId10"/>
    <p:sldId id="311" r:id="rId11"/>
    <p:sldId id="297" r:id="rId12"/>
    <p:sldId id="309" r:id="rId13"/>
    <p:sldId id="299" r:id="rId14"/>
    <p:sldId id="301" r:id="rId15"/>
    <p:sldId id="291" r:id="rId16"/>
    <p:sldId id="313" r:id="rId17"/>
    <p:sldId id="306" r:id="rId18"/>
    <p:sldId id="289" r:id="rId19"/>
    <p:sldId id="293" r:id="rId20"/>
    <p:sldId id="294" r:id="rId21"/>
  </p:sldIdLst>
  <p:sldSz cx="12204700" cy="6858000"/>
  <p:notesSz cx="6858000" cy="9144000"/>
  <p:defaultTextStyle>
    <a:defPPr>
      <a:defRPr lang="de-DE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orient="horz" pos="4110" userDrawn="1">
          <p15:clr>
            <a:srgbClr val="A4A3A4"/>
          </p15:clr>
        </p15:guide>
        <p15:guide id="3" pos="215" userDrawn="1">
          <p15:clr>
            <a:srgbClr val="A4A3A4"/>
          </p15:clr>
        </p15:guide>
        <p15:guide id="4" pos="7473" userDrawn="1">
          <p15:clr>
            <a:srgbClr val="A4A3A4"/>
          </p15:clr>
        </p15:guide>
        <p15:guide id="5" orient="horz" pos="23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A6FF"/>
    <a:srgbClr val="9A5EFF"/>
    <a:srgbClr val="FFA829"/>
    <a:srgbClr val="DEB400"/>
    <a:srgbClr val="31B0DA"/>
    <a:srgbClr val="99D6EB"/>
    <a:srgbClr val="4CBA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29" autoAdjust="0"/>
    <p:restoredTop sz="95679" autoAdjust="0"/>
  </p:normalViewPr>
  <p:slideViewPr>
    <p:cSldViewPr snapToObjects="1">
      <p:cViewPr>
        <p:scale>
          <a:sx n="104" d="100"/>
          <a:sy n="104" d="100"/>
        </p:scale>
        <p:origin x="1128" y="568"/>
      </p:cViewPr>
      <p:guideLst>
        <p:guide orient="horz" pos="527"/>
        <p:guide orient="horz" pos="4110"/>
        <p:guide pos="215"/>
        <p:guide pos="7473"/>
        <p:guide orient="horz" pos="23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EDDC4-A7BF-4A62-85FF-17C95660EF76}" type="datetimeFigureOut">
              <a:rPr lang="de-DE" smtClean="0"/>
              <a:t>12.06.23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551E-9F22-4B6E-924D-4DC3CE72867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590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861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8893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hell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itel 1"/>
              <p:cNvSpPr>
                <a:spLocks noGrp="1"/>
              </p:cNvSpPr>
              <p:nvPr>
                <p:ph type="ctrTitle" hasCustomPrompt="1"/>
              </p:nvPr>
            </p:nvSpPr>
            <p:spPr>
              <a:xfrm>
                <a:off x="360000" y="1962150"/>
                <a:ext cx="7974598" cy="1276350"/>
              </a:xfrm>
            </p:spPr>
            <p:txBody>
              <a:bodyPr anchor="t" anchorCtr="0"/>
              <a:lstStyle>
                <a:lvl1pPr marL="0" indent="0" algn="l">
                  <a:lnSpc>
                    <a:spcPct val="90000"/>
                  </a:lnSpc>
                  <a:buFont typeface="Arial" panose="020B0604020202020204" pitchFamily="34" charset="0"/>
                  <a:buNone/>
                  <a:defRPr sz="3600" b="1" i="0" baseline="0"/>
                </a:lvl1pPr>
              </a:lstStyle>
              <a:p>
                <a:r>
                  <a:rPr lang="en-US" dirty="0"/>
                  <a:t>Vakuumsimulationen </a:t>
                </a:r>
                <a:r>
                  <a:rPr lang="en-US" dirty="0" err="1"/>
                  <a:t>zum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>
                            <a:latin typeface="Cambria Math" panose="02040503050406030204" pitchFamily="18" charset="0"/>
                          </a:rPr>
                          <m:t>𝐏</m:t>
                        </m:r>
                      </m:e>
                    </m:acc>
                  </m:oMath>
                </a14:m>
                <a:r>
                  <a:rPr lang="en-US" dirty="0"/>
                  <a:t>ANDA Target</a:t>
                </a:r>
                <a:endParaRPr lang="de-DE" dirty="0"/>
              </a:p>
            </p:txBody>
          </p:sp>
        </mc:Choice>
        <mc:Fallback xmlns="">
          <p:sp>
            <p:nvSpPr>
              <p:cNvPr id="48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 hasCustomPrompt="1"/>
              </p:nvPr>
            </p:nvSpPr>
            <p:spPr>
              <a:xfrm>
                <a:off x="360000" y="1962150"/>
                <a:ext cx="7974598" cy="1276350"/>
              </a:xfrm>
              <a:blipFill>
                <a:blip r:embed="rId2"/>
                <a:stretch>
                  <a:fillRect l="-3440" t="-14833" r="-45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Group meeting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/>
              <a:t>01.02.2023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Michael Weide</a:t>
            </a:r>
          </a:p>
        </p:txBody>
      </p:sp>
      <p:sp>
        <p:nvSpPr>
          <p:cNvPr id="51" name="Linie"/>
          <p:cNvSpPr/>
          <p:nvPr userDrawn="1"/>
        </p:nvSpPr>
        <p:spPr>
          <a:xfrm>
            <a:off x="0" y="5642640"/>
            <a:ext cx="12204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r>
              <a:rPr lang="de-DE" b="1" dirty="0"/>
              <a:t>Institute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Nuclear</a:t>
            </a:r>
            <a:r>
              <a:rPr lang="de-DE" b="1" dirty="0"/>
              <a:t> Physics</a:t>
            </a:r>
            <a:endParaRPr lang="de-DE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1" name="Regieanweisungen"/>
          <p:cNvGrpSpPr/>
          <p:nvPr userDrawn="1"/>
        </p:nvGrpSpPr>
        <p:grpSpPr>
          <a:xfrm>
            <a:off x="-1908000" y="-468000"/>
            <a:ext cx="14580000" cy="7776000"/>
            <a:chOff x="-1908000" y="-468000"/>
            <a:chExt cx="14580000" cy="7776000"/>
          </a:xfrm>
        </p:grpSpPr>
        <p:sp>
          <p:nvSpPr>
            <p:cNvPr id="92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93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94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103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8244000" cy="360000"/>
          </a:xfrm>
        </p:spPr>
        <p:txBody>
          <a:bodyPr/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Characterization of nanostructures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60363" y="7020000"/>
            <a:ext cx="8280000" cy="360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Name: der Referentin / des Referenten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2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grpSp>
        <p:nvGrpSpPr>
          <p:cNvPr id="30" name="Türmchen"/>
          <p:cNvGrpSpPr>
            <a:grpSpLocks noChangeAspect="1"/>
          </p:cNvGrpSpPr>
          <p:nvPr userDrawn="1"/>
        </p:nvGrpSpPr>
        <p:grpSpPr bwMode="auto">
          <a:xfrm>
            <a:off x="8696325" y="1035714"/>
            <a:ext cx="3508375" cy="4606925"/>
            <a:chOff x="3550" y="652"/>
            <a:chExt cx="2210" cy="2902"/>
          </a:xfrm>
        </p:grpSpPr>
        <p:sp>
          <p:nvSpPr>
            <p:cNvPr id="31" name="Glocken"/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4D89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3" name="Glocken innen"/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3278A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4" name="Türmchen"/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6" name="Linien"/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32" name="livng.knowledge">
            <a:extLst>
              <a:ext uri="{FF2B5EF4-FFF2-40B4-BE49-F238E27FC236}">
                <a16:creationId xmlns:a16="http://schemas.microsoft.com/office/drawing/2014/main" id="{BD5E178B-2E7E-4A3A-B564-6C014E5E537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6320880"/>
            <a:ext cx="1693440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B14FDB2-3F5A-404A-82F1-0534D4D044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2407" y="195805"/>
            <a:ext cx="2939617" cy="97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86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040" userDrawn="1">
          <p15:clr>
            <a:srgbClr val="FBAE40"/>
          </p15:clr>
        </p15:guide>
        <p15:guide id="3" pos="215" userDrawn="1">
          <p15:clr>
            <a:srgbClr val="FBAE40"/>
          </p15:clr>
        </p15:guide>
        <p15:guide id="4" pos="7461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lau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äche"/>
          <p:cNvSpPr/>
          <p:nvPr userDrawn="1"/>
        </p:nvSpPr>
        <p:spPr>
          <a:xfrm>
            <a:off x="0" y="0"/>
            <a:ext cx="122047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Linie"/>
          <p:cNvSpPr/>
          <p:nvPr userDrawn="1"/>
        </p:nvSpPr>
        <p:spPr>
          <a:xfrm>
            <a:off x="0" y="5642640"/>
            <a:ext cx="122047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grpSp>
        <p:nvGrpSpPr>
          <p:cNvPr id="29" name="Regieanweisungen"/>
          <p:cNvGrpSpPr/>
          <p:nvPr userDrawn="1"/>
        </p:nvGrpSpPr>
        <p:grpSpPr>
          <a:xfrm>
            <a:off x="-1908000" y="-468000"/>
            <a:ext cx="14580000" cy="7776000"/>
            <a:chOff x="-1908000" y="-468000"/>
            <a:chExt cx="14580000" cy="7776000"/>
          </a:xfrm>
        </p:grpSpPr>
        <p:sp>
          <p:nvSpPr>
            <p:cNvPr id="35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40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42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51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Datumsplatzhalter 3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8244000" cy="360000"/>
          </a:xfrm>
        </p:spPr>
        <p:txBody>
          <a:bodyPr/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Characterization of nanostructures</a:t>
            </a:r>
            <a:endParaRPr lang="de-DE" dirty="0"/>
          </a:p>
        </p:txBody>
      </p:sp>
      <p:sp>
        <p:nvSpPr>
          <p:cNvPr id="6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59999" y="7020000"/>
            <a:ext cx="8280000" cy="360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Name: der Referentin / des Referenten</a:t>
            </a:r>
          </a:p>
        </p:txBody>
      </p:sp>
      <p:sp>
        <p:nvSpPr>
          <p:cNvPr id="66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2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itel 1"/>
              <p:cNvSpPr>
                <a:spLocks noGrp="1"/>
              </p:cNvSpPr>
              <p:nvPr>
                <p:ph type="ctrTitle" hasCustomPrompt="1"/>
              </p:nvPr>
            </p:nvSpPr>
            <p:spPr>
              <a:xfrm>
                <a:off x="360000" y="1962150"/>
                <a:ext cx="8190622" cy="1276350"/>
              </a:xfrm>
            </p:spPr>
            <p:txBody>
              <a:bodyPr anchor="t" anchorCtr="0"/>
              <a:lstStyle>
                <a:lvl1pPr marL="0" indent="0" algn="l">
                  <a:lnSpc>
                    <a:spcPct val="90000"/>
                  </a:lnSpc>
                  <a:buFont typeface="Arial" panose="020B0604020202020204" pitchFamily="34" charset="0"/>
                  <a:buNone/>
                  <a:defRPr sz="3600" b="1">
                    <a:solidFill>
                      <a:schemeClr val="bg1"/>
                    </a:solidFill>
                  </a:defRPr>
                </a:lvl1pPr>
              </a:lstStyle>
              <a:p>
                <a:r>
                  <a:rPr lang="en-US" dirty="0"/>
                  <a:t>Vakuumsimulationen </a:t>
                </a:r>
                <a:r>
                  <a:rPr lang="en-US" dirty="0" err="1"/>
                  <a:t>zum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>
                            <a:latin typeface="Cambria Math" panose="02040503050406030204" pitchFamily="18" charset="0"/>
                          </a:rPr>
                          <m:t>𝐏</m:t>
                        </m:r>
                      </m:e>
                    </m:acc>
                  </m:oMath>
                </a14:m>
                <a:r>
                  <a:rPr lang="en-US" dirty="0"/>
                  <a:t>ANDA Target</a:t>
                </a:r>
                <a:endParaRPr lang="de-DE" dirty="0"/>
              </a:p>
            </p:txBody>
          </p:sp>
        </mc:Choice>
        <mc:Fallback xmlns="">
          <p:sp>
            <p:nvSpPr>
              <p:cNvPr id="72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 hasCustomPrompt="1"/>
              </p:nvPr>
            </p:nvSpPr>
            <p:spPr>
              <a:xfrm>
                <a:off x="360000" y="1962150"/>
                <a:ext cx="8190622" cy="1276350"/>
              </a:xfrm>
              <a:blipFill>
                <a:blip r:embed="rId2"/>
                <a:stretch>
                  <a:fillRect l="-3348" t="-148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Group meeting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/>
              <a:t>01.02.2023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Michael Weide</a:t>
            </a:r>
          </a:p>
        </p:txBody>
      </p:sp>
      <p:sp>
        <p:nvSpPr>
          <p:cNvPr id="74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76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894438" y="6360057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r>
              <a:rPr lang="de-DE" b="1" dirty="0"/>
              <a:t>Institute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Nuclear</a:t>
            </a:r>
            <a:r>
              <a:rPr lang="de-DE" b="1" dirty="0"/>
              <a:t> Physics</a:t>
            </a:r>
            <a:endParaRPr lang="de-DE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1" name="Türmchen"/>
          <p:cNvGrpSpPr>
            <a:grpSpLocks noChangeAspect="1"/>
          </p:cNvGrpSpPr>
          <p:nvPr userDrawn="1"/>
        </p:nvGrpSpPr>
        <p:grpSpPr bwMode="auto">
          <a:xfrm>
            <a:off x="8696325" y="1035714"/>
            <a:ext cx="3508375" cy="4606925"/>
            <a:chOff x="3550" y="652"/>
            <a:chExt cx="2210" cy="2902"/>
          </a:xfrm>
        </p:grpSpPr>
        <p:sp>
          <p:nvSpPr>
            <p:cNvPr id="32" name="Glocken"/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ABC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3" name="Glocken innen"/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679AB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4" name="Türmchen"/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6" name="Linien"/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37" name="livng.knowledge">
            <a:extLst>
              <a:ext uri="{FF2B5EF4-FFF2-40B4-BE49-F238E27FC236}">
                <a16:creationId xmlns:a16="http://schemas.microsoft.com/office/drawing/2014/main" id="{6BFEF655-E012-4F00-AA54-B8060638B126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89543" y="6593850"/>
            <a:ext cx="1693440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1521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040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hell mit Typoe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Regieanweisungen"/>
          <p:cNvGrpSpPr/>
          <p:nvPr userDrawn="1"/>
        </p:nvGrpSpPr>
        <p:grpSpPr>
          <a:xfrm>
            <a:off x="-1908000" y="-468000"/>
            <a:ext cx="14580000" cy="7776000"/>
            <a:chOff x="-1908000" y="-468000"/>
            <a:chExt cx="14580000" cy="7776000"/>
          </a:xfrm>
        </p:grpSpPr>
        <p:sp>
          <p:nvSpPr>
            <p:cNvPr id="26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1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7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46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Datumsplatzhalter 3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8244000" cy="360000"/>
          </a:xfrm>
        </p:spPr>
        <p:txBody>
          <a:bodyPr/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Characterization of nanostructures</a:t>
            </a:r>
            <a:endParaRPr lang="de-DE" dirty="0"/>
          </a:p>
        </p:txBody>
      </p:sp>
      <p:sp>
        <p:nvSpPr>
          <p:cNvPr id="49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59999" y="7020000"/>
            <a:ext cx="8280001" cy="360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Name: der Referentin / des Referenten</a:t>
            </a:r>
          </a:p>
        </p:txBody>
      </p:sp>
      <p:sp>
        <p:nvSpPr>
          <p:cNvPr id="50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2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itel 1"/>
              <p:cNvSpPr>
                <a:spLocks noGrp="1"/>
              </p:cNvSpPr>
              <p:nvPr>
                <p:ph type="ctrTitle" hasCustomPrompt="1"/>
              </p:nvPr>
            </p:nvSpPr>
            <p:spPr>
              <a:xfrm>
                <a:off x="360000" y="1962150"/>
                <a:ext cx="8046606" cy="1276350"/>
              </a:xfrm>
            </p:spPr>
            <p:txBody>
              <a:bodyPr anchor="t" anchorCtr="0"/>
              <a:lstStyle>
                <a:lvl1pPr marL="0" indent="0" algn="l">
                  <a:lnSpc>
                    <a:spcPct val="90000"/>
                  </a:lnSpc>
                  <a:buFont typeface="Arial" panose="020B0604020202020204" pitchFamily="34" charset="0"/>
                  <a:buNone/>
                  <a:defRPr sz="3600" b="1"/>
                </a:lvl1pPr>
              </a:lstStyle>
              <a:p>
                <a:r>
                  <a:rPr lang="en-US" dirty="0"/>
                  <a:t>Vakuumsimulationen </a:t>
                </a:r>
                <a:r>
                  <a:rPr lang="en-US" dirty="0" err="1"/>
                  <a:t>zum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>
                            <a:latin typeface="Cambria Math" panose="02040503050406030204" pitchFamily="18" charset="0"/>
                          </a:rPr>
                          <m:t>𝐏</m:t>
                        </m:r>
                      </m:e>
                    </m:acc>
                  </m:oMath>
                </a14:m>
                <a:r>
                  <a:rPr lang="en-US" dirty="0"/>
                  <a:t>ANDA Target</a:t>
                </a:r>
                <a:endParaRPr lang="de-DE" dirty="0"/>
              </a:p>
            </p:txBody>
          </p:sp>
        </mc:Choice>
        <mc:Fallback xmlns="">
          <p:sp>
            <p:nvSpPr>
              <p:cNvPr id="58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 hasCustomPrompt="1"/>
              </p:nvPr>
            </p:nvSpPr>
            <p:spPr>
              <a:xfrm>
                <a:off x="360000" y="1962150"/>
                <a:ext cx="8046606" cy="1276350"/>
              </a:xfrm>
              <a:blipFill>
                <a:blip r:embed="rId2"/>
                <a:stretch>
                  <a:fillRect l="-3409" t="-148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Group meeting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/>
              <a:t>01.02.2023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Michael Weide</a:t>
            </a:r>
          </a:p>
        </p:txBody>
      </p:sp>
      <p:sp>
        <p:nvSpPr>
          <p:cNvPr id="6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62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5219727" y="6069200"/>
            <a:ext cx="3420273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r>
              <a:rPr lang="de-DE" b="1" dirty="0"/>
              <a:t>Institute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Nuclear</a:t>
            </a:r>
            <a:r>
              <a:rPr lang="de-DE" b="1" dirty="0"/>
              <a:t> Physics</a:t>
            </a:r>
            <a:endParaRPr lang="de-DE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Ecke">
            <a:extLst>
              <a:ext uri="{FF2B5EF4-FFF2-40B4-BE49-F238E27FC236}">
                <a16:creationId xmlns:a16="http://schemas.microsoft.com/office/drawing/2014/main" id="{C53AF5F2-1BF3-4DBB-8677-1A9063FCD6D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821737" y="0"/>
            <a:ext cx="3382963" cy="6858000"/>
            <a:chOff x="1316" y="-660"/>
            <a:chExt cx="2131" cy="4320"/>
          </a:xfrm>
        </p:grpSpPr>
        <p:sp>
          <p:nvSpPr>
            <p:cNvPr id="28" name="Fläche">
              <a:extLst>
                <a:ext uri="{FF2B5EF4-FFF2-40B4-BE49-F238E27FC236}">
                  <a16:creationId xmlns:a16="http://schemas.microsoft.com/office/drawing/2014/main" id="{812D917D-2A6B-47F5-B5E0-7BFE020ED6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29" name="FONT">
              <a:extLst>
                <a:ext uri="{FF2B5EF4-FFF2-40B4-BE49-F238E27FC236}">
                  <a16:creationId xmlns:a16="http://schemas.microsoft.com/office/drawing/2014/main" id="{F551F88A-8B63-4873-836F-77D42C873EA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</p:grpSp>
      <p:sp>
        <p:nvSpPr>
          <p:cNvPr id="30" name="livng.knowledge">
            <a:extLst>
              <a:ext uri="{FF2B5EF4-FFF2-40B4-BE49-F238E27FC236}">
                <a16:creationId xmlns:a16="http://schemas.microsoft.com/office/drawing/2014/main" id="{108D130C-F230-4BCD-BABD-4EC214560749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6320880"/>
            <a:ext cx="1693440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4219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040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lau mit Typoe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Regieanweisungen"/>
          <p:cNvGrpSpPr/>
          <p:nvPr userDrawn="1"/>
        </p:nvGrpSpPr>
        <p:grpSpPr>
          <a:xfrm>
            <a:off x="-1908000" y="-468000"/>
            <a:ext cx="14580000" cy="7776000"/>
            <a:chOff x="-1908000" y="-468000"/>
            <a:chExt cx="14580000" cy="7776000"/>
          </a:xfrm>
        </p:grpSpPr>
        <p:sp>
          <p:nvSpPr>
            <p:cNvPr id="26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1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7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46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Datumsplatzhalter 3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8244000" cy="360000"/>
          </a:xfrm>
        </p:spPr>
        <p:txBody>
          <a:bodyPr/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Characterization of nanostructures</a:t>
            </a:r>
            <a:endParaRPr lang="de-DE" dirty="0"/>
          </a:p>
        </p:txBody>
      </p:sp>
      <p:sp>
        <p:nvSpPr>
          <p:cNvPr id="49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8280274" cy="360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Name: der Referentin / des Referenten</a:t>
            </a:r>
          </a:p>
        </p:txBody>
      </p:sp>
      <p:sp>
        <p:nvSpPr>
          <p:cNvPr id="50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2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itel 1"/>
              <p:cNvSpPr>
                <a:spLocks noGrp="1"/>
              </p:cNvSpPr>
              <p:nvPr>
                <p:ph type="ctrTitle" hasCustomPrompt="1"/>
              </p:nvPr>
            </p:nvSpPr>
            <p:spPr>
              <a:xfrm>
                <a:off x="360000" y="1962150"/>
                <a:ext cx="8118614" cy="1276350"/>
              </a:xfrm>
            </p:spPr>
            <p:txBody>
              <a:bodyPr anchor="t" anchorCtr="0"/>
              <a:lstStyle>
                <a:lvl1pPr marL="0" indent="0" algn="l">
                  <a:lnSpc>
                    <a:spcPct val="90000"/>
                  </a:lnSpc>
                  <a:buFont typeface="Arial" panose="020B0604020202020204" pitchFamily="34" charset="0"/>
                  <a:buNone/>
                  <a:defRPr sz="3600" b="1">
                    <a:solidFill>
                      <a:schemeClr val="bg1"/>
                    </a:solidFill>
                  </a:defRPr>
                </a:lvl1pPr>
              </a:lstStyle>
              <a:p>
                <a:r>
                  <a:rPr lang="en-US" dirty="0"/>
                  <a:t>Vakuumsimulationen </a:t>
                </a:r>
                <a:r>
                  <a:rPr lang="en-US" dirty="0" err="1"/>
                  <a:t>zum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>
                            <a:latin typeface="Cambria Math" panose="02040503050406030204" pitchFamily="18" charset="0"/>
                          </a:rPr>
                          <m:t>𝐏</m:t>
                        </m:r>
                      </m:e>
                    </m:acc>
                  </m:oMath>
                </a14:m>
                <a:r>
                  <a:rPr lang="en-US" dirty="0"/>
                  <a:t>ANDA Target</a:t>
                </a:r>
                <a:endParaRPr lang="de-DE" dirty="0"/>
              </a:p>
            </p:txBody>
          </p:sp>
        </mc:Choice>
        <mc:Fallback xmlns="">
          <p:sp>
            <p:nvSpPr>
              <p:cNvPr id="58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 hasCustomPrompt="1"/>
              </p:nvPr>
            </p:nvSpPr>
            <p:spPr>
              <a:xfrm>
                <a:off x="360000" y="1962150"/>
                <a:ext cx="8118614" cy="1276350"/>
              </a:xfrm>
              <a:blipFill>
                <a:blip r:embed="rId2"/>
                <a:stretch>
                  <a:fillRect l="-3378" t="-148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Group meeting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/>
              <a:t>01.02.2023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Michael Weide</a:t>
            </a:r>
          </a:p>
        </p:txBody>
      </p:sp>
      <p:sp>
        <p:nvSpPr>
          <p:cNvPr id="6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62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5220000" y="6069200"/>
            <a:ext cx="3420273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9pPr>
          </a:lstStyle>
          <a:p>
            <a:r>
              <a:rPr lang="de-DE" b="1" dirty="0"/>
              <a:t>Institute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Nuclear</a:t>
            </a:r>
            <a:r>
              <a:rPr lang="de-DE" b="1" dirty="0"/>
              <a:t> Physics</a:t>
            </a:r>
            <a:endParaRPr lang="de-DE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Ecke">
            <a:extLst>
              <a:ext uri="{FF2B5EF4-FFF2-40B4-BE49-F238E27FC236}">
                <a16:creationId xmlns:a16="http://schemas.microsoft.com/office/drawing/2014/main" id="{3C33B74B-79AF-4E07-833F-CCFEB4D1F0B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821737" y="0"/>
            <a:ext cx="3382963" cy="6858000"/>
            <a:chOff x="1316" y="-660"/>
            <a:chExt cx="2131" cy="4320"/>
          </a:xfrm>
        </p:grpSpPr>
        <p:sp>
          <p:nvSpPr>
            <p:cNvPr id="28" name="Fläche">
              <a:extLst>
                <a:ext uri="{FF2B5EF4-FFF2-40B4-BE49-F238E27FC236}">
                  <a16:creationId xmlns:a16="http://schemas.microsoft.com/office/drawing/2014/main" id="{75BDD209-62B8-4F54-8078-F33DE0370B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29" name="FONT">
              <a:extLst>
                <a:ext uri="{FF2B5EF4-FFF2-40B4-BE49-F238E27FC236}">
                  <a16:creationId xmlns:a16="http://schemas.microsoft.com/office/drawing/2014/main" id="{3C1FC946-327A-4807-9F83-DD89587152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</p:grpSp>
      <p:sp>
        <p:nvSpPr>
          <p:cNvPr id="30" name="livng.knowledge">
            <a:extLst>
              <a:ext uri="{FF2B5EF4-FFF2-40B4-BE49-F238E27FC236}">
                <a16:creationId xmlns:a16="http://schemas.microsoft.com/office/drawing/2014/main" id="{C1714EDE-A10D-46E9-A5BD-3ED96295819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6320880"/>
            <a:ext cx="1693440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9022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040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intergrundbil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981"/>
            <a:ext cx="12204700" cy="5654051"/>
          </a:xfrm>
          <a:prstGeom prst="rect">
            <a:avLst/>
          </a:prstGeom>
        </p:spPr>
      </p:pic>
      <p:sp>
        <p:nvSpPr>
          <p:cNvPr id="12" name="Linie"/>
          <p:cNvSpPr/>
          <p:nvPr userDrawn="1"/>
        </p:nvSpPr>
        <p:spPr>
          <a:xfrm>
            <a:off x="0" y="5642640"/>
            <a:ext cx="122047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grpSp>
        <p:nvGrpSpPr>
          <p:cNvPr id="27" name="Regieanweisungen"/>
          <p:cNvGrpSpPr/>
          <p:nvPr userDrawn="1"/>
        </p:nvGrpSpPr>
        <p:grpSpPr>
          <a:xfrm>
            <a:off x="-1908000" y="-468000"/>
            <a:ext cx="14580000" cy="7776000"/>
            <a:chOff x="-1908000" y="-468000"/>
            <a:chExt cx="14580000" cy="7776000"/>
          </a:xfrm>
        </p:grpSpPr>
        <p:sp>
          <p:nvSpPr>
            <p:cNvPr id="28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0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1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40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Datumsplatzhalter 3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8244000" cy="360000"/>
          </a:xfrm>
        </p:spPr>
        <p:txBody>
          <a:bodyPr/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Characterization of nanostructures</a:t>
            </a:r>
            <a:endParaRPr lang="de-DE" dirty="0"/>
          </a:p>
        </p:txBody>
      </p:sp>
      <p:sp>
        <p:nvSpPr>
          <p:cNvPr id="52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59999" y="7020000"/>
            <a:ext cx="8280000" cy="360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Name: der Referentin / des Referenten</a:t>
            </a:r>
          </a:p>
        </p:txBody>
      </p:sp>
      <p:sp>
        <p:nvSpPr>
          <p:cNvPr id="58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2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itel 1"/>
              <p:cNvSpPr>
                <a:spLocks noGrp="1"/>
              </p:cNvSpPr>
              <p:nvPr>
                <p:ph type="ctrTitle" hasCustomPrompt="1"/>
              </p:nvPr>
            </p:nvSpPr>
            <p:spPr>
              <a:xfrm>
                <a:off x="360000" y="1962075"/>
                <a:ext cx="8194464" cy="498598"/>
              </a:xfrm>
              <a:solidFill>
                <a:schemeClr val="bg2"/>
              </a:solidFill>
            </p:spPr>
            <p:txBody>
              <a:bodyPr wrap="none" lIns="90000" tIns="0" rIns="90000" anchor="t" anchorCtr="0">
                <a:spAutoFit/>
              </a:bodyPr>
              <a:lstStyle>
                <a:lvl1pPr marL="0" indent="0" algn="l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3600" b="1" i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1pPr>
              </a:lstStyle>
              <a:p>
                <a:r>
                  <a:rPr lang="en-US" dirty="0"/>
                  <a:t>Vakuumsimulationen </a:t>
                </a:r>
                <a:r>
                  <a:rPr lang="en-US" dirty="0" err="1"/>
                  <a:t>zum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>
                            <a:latin typeface="Cambria Math" panose="02040503050406030204" pitchFamily="18" charset="0"/>
                          </a:rPr>
                          <m:t>𝐏</m:t>
                        </m:r>
                      </m:e>
                    </m:acc>
                  </m:oMath>
                </a14:m>
                <a:r>
                  <a:rPr lang="en-US" dirty="0"/>
                  <a:t>ANDA Target</a:t>
                </a:r>
                <a:endParaRPr lang="de-DE" dirty="0"/>
              </a:p>
            </p:txBody>
          </p:sp>
        </mc:Choice>
        <mc:Fallback xmlns="">
          <p:sp>
            <p:nvSpPr>
              <p:cNvPr id="59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 hasCustomPrompt="1"/>
              </p:nvPr>
            </p:nvSpPr>
            <p:spPr>
              <a:xfrm>
                <a:off x="360000" y="1962075"/>
                <a:ext cx="8194464" cy="498598"/>
              </a:xfrm>
              <a:blipFill>
                <a:blip r:embed="rId3"/>
                <a:stretch>
                  <a:fillRect l="-2307" t="-37805" b="-548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590925"/>
            <a:ext cx="2016000" cy="18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9pPr>
          </a:lstStyle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Group meeting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/>
              <a:t>01.02.2023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Michael Weide</a:t>
            </a:r>
          </a:p>
        </p:txBody>
      </p:sp>
      <p:sp>
        <p:nvSpPr>
          <p:cNvPr id="61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64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r>
              <a:rPr lang="de-DE" b="1" dirty="0"/>
              <a:t>Institute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Nuclear</a:t>
            </a:r>
            <a:r>
              <a:rPr lang="de-DE" b="1" dirty="0"/>
              <a:t> Physics</a:t>
            </a:r>
            <a:endParaRPr lang="de-DE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livng.knowledge">
            <a:extLst>
              <a:ext uri="{FF2B5EF4-FFF2-40B4-BE49-F238E27FC236}">
                <a16:creationId xmlns:a16="http://schemas.microsoft.com/office/drawing/2014/main" id="{011C6D9D-EB95-406A-9797-EAE9E8C9361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6320880"/>
            <a:ext cx="1693440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6101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262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  <p15:guide id="5" orient="horz" pos="1565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Datumsplatzhalter 2"/>
              <p:cNvSpPr>
                <a:spLocks noGrp="1"/>
              </p:cNvSpPr>
              <p:nvPr>
                <p:ph type="dt" sz="half" idx="10"/>
              </p:nvPr>
            </p:nvSpPr>
            <p:spPr>
              <a:xfrm>
                <a:off x="3602780" y="-99352"/>
                <a:ext cx="8244000" cy="360000"/>
              </a:xfrm>
            </p:spPr>
            <p:txBody>
              <a:bodyPr/>
              <a:lstStyle>
                <a:lvl1pPr>
                  <a:defRPr/>
                </a:lvl1pPr>
              </a:lstStyle>
              <a:p>
                <a:r>
                  <a:rPr lang="en-US" dirty="0"/>
                  <a:t>Vakuumsimulationen </a:t>
                </a:r>
                <a:r>
                  <a:rPr lang="en-US" dirty="0" err="1"/>
                  <a:t>zum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>
                            <a:latin typeface="Cambria Math" panose="02040503050406030204" pitchFamily="18" charset="0"/>
                          </a:rPr>
                          <m:t>𝐏</m:t>
                        </m:r>
                      </m:e>
                    </m:acc>
                  </m:oMath>
                </a14:m>
                <a:r>
                  <a:rPr lang="en-US" dirty="0"/>
                  <a:t>ANDA Target</a:t>
                </a:r>
                <a:endParaRPr lang="de-DE" dirty="0"/>
              </a:p>
            </p:txBody>
          </p:sp>
        </mc:Choice>
        <mc:Fallback xmlns="">
          <p:sp>
            <p:nvSpPr>
              <p:cNvPr id="3" name="Datum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dt" sz="half" idx="10"/>
              </p:nvPr>
            </p:nvSpPr>
            <p:spPr>
              <a:xfrm>
                <a:off x="3602780" y="-99352"/>
                <a:ext cx="8244000" cy="360000"/>
              </a:xfrm>
              <a:blipFill>
                <a:blip r:embed="rId2"/>
                <a:stretch>
                  <a:fillRect r="-1331" b="-3220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1502949" y="6452601"/>
            <a:ext cx="621291" cy="360000"/>
          </a:xfrm>
        </p:spPr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4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4" y="1124744"/>
            <a:ext cx="11485225" cy="3421062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7" name="Titelplatzhalter 1">
            <a:extLst>
              <a:ext uri="{FF2B5EF4-FFF2-40B4-BE49-F238E27FC236}">
                <a16:creationId xmlns:a16="http://schemas.microsoft.com/office/drawing/2014/main" id="{482ED57E-D77F-2750-C694-47D550D3C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72" y="260648"/>
            <a:ext cx="11484000" cy="5753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6738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10" userDrawn="1">
          <p15:clr>
            <a:srgbClr val="FBAE40"/>
          </p15:clr>
        </p15:guide>
        <p15:guide id="2" orient="horz" pos="527" userDrawn="1">
          <p15:clr>
            <a:srgbClr val="FBAE40"/>
          </p15:clr>
        </p15:guide>
        <p15:guide id="3" orient="horz" pos="2341" userDrawn="1">
          <p15:clr>
            <a:srgbClr val="FBAE40"/>
          </p15:clr>
        </p15:guide>
        <p15:guide id="4" pos="215" userDrawn="1">
          <p15:clr>
            <a:srgbClr val="FBAE40"/>
          </p15:clr>
        </p15:guide>
        <p15:guide id="5" pos="7473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Datumsplatzhalter 3"/>
              <p:cNvSpPr>
                <a:spLocks noGrp="1"/>
              </p:cNvSpPr>
              <p:nvPr>
                <p:ph type="dt" sz="half" idx="10"/>
              </p:nvPr>
            </p:nvSpPr>
            <p:spPr>
              <a:xfrm>
                <a:off x="3600363" y="-99352"/>
                <a:ext cx="8244000" cy="360000"/>
              </a:xfrm>
            </p:spPr>
            <p:txBody>
              <a:bodyPr/>
              <a:lstStyle>
                <a:lvl1pPr>
                  <a:defRPr/>
                </a:lvl1pPr>
              </a:lstStyle>
              <a:p>
                <a:r>
                  <a:rPr lang="en-US" dirty="0"/>
                  <a:t>Vakuumsimulationen </a:t>
                </a:r>
                <a:r>
                  <a:rPr lang="en-US" dirty="0" err="1"/>
                  <a:t>zum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>
                            <a:latin typeface="Cambria Math" panose="02040503050406030204" pitchFamily="18" charset="0"/>
                          </a:rPr>
                          <m:t>𝐏</m:t>
                        </m:r>
                      </m:e>
                    </m:acc>
                  </m:oMath>
                </a14:m>
                <a:r>
                  <a:rPr lang="en-US" dirty="0"/>
                  <a:t>ANDA Target</a:t>
                </a:r>
                <a:endParaRPr lang="de-DE" dirty="0"/>
              </a:p>
            </p:txBody>
          </p:sp>
        </mc:Choice>
        <mc:Fallback xmlns="">
          <p:sp>
            <p:nvSpPr>
              <p:cNvPr id="4" name="Datumsplatzhalt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dt" sz="half" idx="10"/>
              </p:nvPr>
            </p:nvSpPr>
            <p:spPr>
              <a:xfrm>
                <a:off x="3600363" y="-99352"/>
                <a:ext cx="8244000" cy="360000"/>
              </a:xfrm>
              <a:blipFill>
                <a:blip r:embed="rId2"/>
                <a:stretch>
                  <a:fillRect r="-1331" b="-3220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Inhaltsplatzhalter 2"/>
          <p:cNvSpPr>
            <a:spLocks noGrp="1"/>
          </p:cNvSpPr>
          <p:nvPr>
            <p:ph idx="1" hasCustomPrompt="1"/>
          </p:nvPr>
        </p:nvSpPr>
        <p:spPr>
          <a:xfrm>
            <a:off x="360000" y="1124744"/>
            <a:ext cx="11484000" cy="342106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7" name="Titelplatzhalter 1">
            <a:extLst>
              <a:ext uri="{FF2B5EF4-FFF2-40B4-BE49-F238E27FC236}">
                <a16:creationId xmlns:a16="http://schemas.microsoft.com/office/drawing/2014/main" id="{9D92E794-28DE-6060-6C5C-73D8AA0C7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63" y="260648"/>
            <a:ext cx="11484000" cy="5753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 dirty="0"/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6EEC5389-8304-4C1D-A4B2-AF4C31946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4241" y="6452601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370586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41" userDrawn="1">
          <p15:clr>
            <a:srgbClr val="FBAE40"/>
          </p15:clr>
        </p15:guide>
        <p15:guide id="2" orient="horz" pos="4110" userDrawn="1">
          <p15:clr>
            <a:srgbClr val="FBAE40"/>
          </p15:clr>
        </p15:guide>
        <p15:guide id="3" orient="horz" pos="527" userDrawn="1">
          <p15:clr>
            <a:srgbClr val="FBAE40"/>
          </p15:clr>
        </p15:guide>
        <p15:guide id="4" pos="215" userDrawn="1">
          <p15:clr>
            <a:srgbClr val="FBAE40"/>
          </p15:clr>
        </p15:guide>
        <p15:guide id="5" pos="7473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Datumsplatzhalter 2"/>
              <p:cNvSpPr>
                <a:spLocks noGrp="1"/>
              </p:cNvSpPr>
              <p:nvPr>
                <p:ph type="dt" sz="half" idx="15"/>
              </p:nvPr>
            </p:nvSpPr>
            <p:spPr>
              <a:xfrm>
                <a:off x="3600000" y="-99352"/>
                <a:ext cx="8244000" cy="360000"/>
              </a:xfrm>
            </p:spPr>
            <p:txBody>
              <a:bodyPr/>
              <a:lstStyle>
                <a:lvl1pPr>
                  <a:defRPr/>
                </a:lvl1pPr>
              </a:lstStyle>
              <a:p>
                <a:r>
                  <a:rPr lang="en-US" dirty="0"/>
                  <a:t>Vakuumsimulationen </a:t>
                </a:r>
                <a:r>
                  <a:rPr lang="en-US" dirty="0" err="1"/>
                  <a:t>zum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>
                            <a:latin typeface="Cambria Math" panose="02040503050406030204" pitchFamily="18" charset="0"/>
                          </a:rPr>
                          <m:t>𝐏</m:t>
                        </m:r>
                      </m:e>
                    </m:acc>
                  </m:oMath>
                </a14:m>
                <a:r>
                  <a:rPr lang="en-US" dirty="0"/>
                  <a:t>ANDA Target</a:t>
                </a:r>
                <a:endParaRPr lang="de-DE" dirty="0"/>
              </a:p>
            </p:txBody>
          </p:sp>
        </mc:Choice>
        <mc:Fallback xmlns="">
          <p:sp>
            <p:nvSpPr>
              <p:cNvPr id="3" name="Datum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dt" sz="half" idx="15"/>
              </p:nvPr>
            </p:nvSpPr>
            <p:spPr>
              <a:xfrm>
                <a:off x="3600000" y="-99352"/>
                <a:ext cx="8244000" cy="360000"/>
              </a:xfrm>
              <a:blipFill>
                <a:blip r:embed="rId2"/>
                <a:stretch>
                  <a:fillRect r="-1331" b="-3220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5" y="1124744"/>
            <a:ext cx="5751000" cy="291623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6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7524000" y="1512000"/>
            <a:ext cx="4320000" cy="324000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200"/>
            </a:lvl1pPr>
          </a:lstStyle>
          <a:p>
            <a:r>
              <a:rPr lang="de-DE" dirty="0"/>
              <a:t>Platzhalter für ein Bild (Format: 4:3)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17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7524000" y="4896000"/>
            <a:ext cx="4320000" cy="847575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9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9D649E1B-3A71-6F6B-F0B2-6FD499345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58290"/>
            <a:ext cx="11484000" cy="5753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endParaRPr lang="de-DE" dirty="0"/>
          </a:p>
        </p:txBody>
      </p:sp>
      <p:sp>
        <p:nvSpPr>
          <p:cNvPr id="9" name="Foliennummernplatzhalter 4">
            <a:extLst>
              <a:ext uri="{FF2B5EF4-FFF2-40B4-BE49-F238E27FC236}">
                <a16:creationId xmlns:a16="http://schemas.microsoft.com/office/drawing/2014/main" id="{8FBE74B7-F340-47D3-A981-5A5CE18C7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4241" y="6452601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831319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10" userDrawn="1">
          <p15:clr>
            <a:srgbClr val="FBAE40"/>
          </p15:clr>
        </p15:guide>
        <p15:guide id="2" orient="horz" pos="527" userDrawn="1">
          <p15:clr>
            <a:srgbClr val="FBAE40"/>
          </p15:clr>
        </p15:guide>
        <p15:guide id="3" orient="horz" pos="2341" userDrawn="1">
          <p15:clr>
            <a:srgbClr val="FBAE40"/>
          </p15:clr>
        </p15:guide>
        <p15:guide id="4" pos="227" userDrawn="1">
          <p15:clr>
            <a:srgbClr val="FBAE40"/>
          </p15:clr>
        </p15:guide>
        <p15:guide id="5" pos="7461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Datumsplatzhalter 2"/>
              <p:cNvSpPr>
                <a:spLocks noGrp="1"/>
              </p:cNvSpPr>
              <p:nvPr>
                <p:ph type="dt" sz="half" idx="10"/>
              </p:nvPr>
            </p:nvSpPr>
            <p:spPr>
              <a:xfrm>
                <a:off x="3589897" y="-99352"/>
                <a:ext cx="8244000" cy="360000"/>
              </a:xfrm>
            </p:spPr>
            <p:txBody>
              <a:bodyPr/>
              <a:lstStyle>
                <a:lvl1pPr>
                  <a:defRPr/>
                </a:lvl1pPr>
              </a:lstStyle>
              <a:p>
                <a:r>
                  <a:rPr lang="en-US" dirty="0"/>
                  <a:t>Vakuumsimulationen </a:t>
                </a:r>
                <a:r>
                  <a:rPr lang="en-US" dirty="0" err="1"/>
                  <a:t>zum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>
                            <a:latin typeface="Cambria Math" panose="02040503050406030204" pitchFamily="18" charset="0"/>
                          </a:rPr>
                          <m:t>𝐏</m:t>
                        </m:r>
                      </m:e>
                    </m:acc>
                  </m:oMath>
                </a14:m>
                <a:r>
                  <a:rPr lang="en-US" dirty="0"/>
                  <a:t>ANDA Target</a:t>
                </a:r>
                <a:endParaRPr lang="de-DE" dirty="0"/>
              </a:p>
            </p:txBody>
          </p:sp>
        </mc:Choice>
        <mc:Fallback xmlns="">
          <p:sp>
            <p:nvSpPr>
              <p:cNvPr id="3" name="Datum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dt" sz="half" idx="10"/>
              </p:nvPr>
            </p:nvSpPr>
            <p:spPr>
              <a:xfrm>
                <a:off x="3589897" y="-99352"/>
                <a:ext cx="8244000" cy="360000"/>
              </a:xfrm>
              <a:blipFill>
                <a:blip r:embed="rId2"/>
                <a:stretch>
                  <a:fillRect r="-1331" b="-3220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31E52EA9-5341-01DD-F3BB-9E7A16842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60648"/>
            <a:ext cx="11484000" cy="5753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endParaRPr lang="de-DE" dirty="0"/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0877F784-00AC-445D-9148-881E4627F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4241" y="6452601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12240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41" userDrawn="1">
          <p15:clr>
            <a:srgbClr val="FBAE40"/>
          </p15:clr>
        </p15:guide>
        <p15:guide id="2" orient="horz" pos="4110" userDrawn="1">
          <p15:clr>
            <a:srgbClr val="FBAE40"/>
          </p15:clr>
        </p15:guide>
        <p15:guide id="3" orient="horz" pos="527" userDrawn="1">
          <p15:clr>
            <a:srgbClr val="FBAE40"/>
          </p15:clr>
        </p15:guide>
        <p15:guide id="4" pos="227" userDrawn="1">
          <p15:clr>
            <a:srgbClr val="FBAE40"/>
          </p15:clr>
        </p15:guide>
        <p15:guide id="5" pos="746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Regieanweisungen"/>
          <p:cNvGrpSpPr/>
          <p:nvPr userDrawn="1"/>
        </p:nvGrpSpPr>
        <p:grpSpPr>
          <a:xfrm>
            <a:off x="-1908000" y="-468000"/>
            <a:ext cx="15696684" cy="7776001"/>
            <a:chOff x="-1908000" y="-468000"/>
            <a:chExt cx="15696684" cy="7776001"/>
          </a:xfrm>
        </p:grpSpPr>
        <p:grpSp>
          <p:nvGrpSpPr>
            <p:cNvPr id="32" name="Listenebenen"/>
            <p:cNvGrpSpPr/>
            <p:nvPr userDrawn="1"/>
          </p:nvGrpSpPr>
          <p:grpSpPr>
            <a:xfrm>
              <a:off x="-1908000" y="2376000"/>
              <a:ext cx="1800000" cy="1476000"/>
              <a:chOff x="-1908000" y="1368000"/>
              <a:chExt cx="1800000" cy="1107000"/>
            </a:xfrm>
          </p:grpSpPr>
          <p:sp>
            <p:nvSpPr>
              <p:cNvPr id="53" name="Text // Listenebene erhöhen"/>
              <p:cNvSpPr txBox="1"/>
              <p:nvPr userDrawn="1"/>
            </p:nvSpPr>
            <p:spPr>
              <a:xfrm>
                <a:off x="-1656000" y="1989000"/>
                <a:ext cx="864680" cy="189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erhöhen</a:t>
                </a:r>
              </a:p>
            </p:txBody>
          </p:sp>
          <p:sp>
            <p:nvSpPr>
              <p:cNvPr id="54" name="Text // Listenebene verringern"/>
              <p:cNvSpPr txBox="1"/>
              <p:nvPr userDrawn="1"/>
            </p:nvSpPr>
            <p:spPr>
              <a:xfrm>
                <a:off x="-1656000" y="2286000"/>
                <a:ext cx="864680" cy="189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verringern</a:t>
                </a:r>
              </a:p>
            </p:txBody>
          </p:sp>
          <p:sp>
            <p:nvSpPr>
              <p:cNvPr id="55" name="Listenebenen"/>
              <p:cNvSpPr txBox="1"/>
              <p:nvPr userDrawn="1"/>
            </p:nvSpPr>
            <p:spPr>
              <a:xfrm rot="10800000" flipH="1" flipV="1">
                <a:off x="-1908000" y="1368000"/>
                <a:ext cx="1800000" cy="54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>
                    <a:solidFill>
                      <a:schemeClr val="tx1"/>
                    </a:solidFill>
                    <a:latin typeface="+mn-lt"/>
                  </a:rPr>
                  <a:t>Wechsel der Textebene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>
                    <a:solidFill>
                      <a:schemeClr val="tx1"/>
                    </a:solidFill>
                    <a:latin typeface="+mn-lt"/>
                  </a:rPr>
                  <a:t>im Menü über: </a:t>
                </a:r>
                <a:br>
                  <a:rPr lang="de-DE" sz="1100" b="0" baseline="0" dirty="0">
                    <a:solidFill>
                      <a:schemeClr val="tx1"/>
                    </a:solidFill>
                    <a:latin typeface="+mn-lt"/>
                  </a:rPr>
                </a:br>
                <a:r>
                  <a:rPr lang="de-DE" sz="1100" b="1" baseline="0" dirty="0">
                    <a:solidFill>
                      <a:schemeClr val="tx1"/>
                    </a:solidFill>
                    <a:latin typeface="+mn-lt"/>
                  </a:rPr>
                  <a:t>Start &gt; Absatz &gt; Listenebene erhöhen/verringern</a:t>
                </a:r>
              </a:p>
            </p:txBody>
          </p:sp>
          <p:pic>
            <p:nvPicPr>
              <p:cNvPr id="56" name="Bild // Listenebene verringern"/>
              <p:cNvPicPr>
                <a:picLocks noChangeAspect="1"/>
              </p:cNvPicPr>
              <p:nvPr userDrawn="1"/>
            </p:nvPicPr>
            <p:blipFill>
              <a:blip r:embed="rId11"/>
              <a:stretch>
                <a:fillRect/>
              </a:stretch>
            </p:blipFill>
            <p:spPr>
              <a:xfrm>
                <a:off x="-684000" y="2286000"/>
                <a:ext cx="544320" cy="189000"/>
              </a:xfrm>
              <a:prstGeom prst="rect">
                <a:avLst/>
              </a:prstGeom>
            </p:spPr>
          </p:pic>
          <p:pic>
            <p:nvPicPr>
              <p:cNvPr id="57" name="Bild // Listenebene erhöhen"/>
              <p:cNvPicPr>
                <a:picLocks noChangeAspect="1"/>
              </p:cNvPicPr>
              <p:nvPr userDrawn="1"/>
            </p:nvPicPr>
            <p:blipFill>
              <a:blip r:embed="rId12"/>
              <a:stretch>
                <a:fillRect/>
              </a:stretch>
            </p:blipFill>
            <p:spPr>
              <a:xfrm>
                <a:off x="-684000" y="1989000"/>
                <a:ext cx="544320" cy="189000"/>
              </a:xfrm>
              <a:prstGeom prst="rect">
                <a:avLst/>
              </a:prstGeom>
            </p:spPr>
          </p:pic>
        </p:grpSp>
        <p:sp>
          <p:nvSpPr>
            <p:cNvPr id="33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5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sp>
          <p:nvSpPr>
            <p:cNvPr id="36" name="Fußzeile"/>
            <p:cNvSpPr txBox="1"/>
            <p:nvPr userDrawn="1"/>
          </p:nvSpPr>
          <p:spPr>
            <a:xfrm rot="10800000" flipH="1" flipV="1">
              <a:off x="395999" y="6948001"/>
              <a:ext cx="8389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  <p:cxnSp>
          <p:nvCxnSpPr>
            <p:cNvPr id="39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50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Fußzeile"/>
            <p:cNvSpPr txBox="1"/>
            <p:nvPr userDrawn="1"/>
          </p:nvSpPr>
          <p:spPr>
            <a:xfrm rot="10800000" flipH="1" flipV="1">
              <a:off x="12312000" y="388800"/>
              <a:ext cx="1476684" cy="962162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bg2"/>
                  </a:solidFill>
                  <a:latin typeface="+mn-lt"/>
                </a:rPr>
                <a:t>Datumsfeld dient 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bg2"/>
                  </a:solidFill>
                  <a:latin typeface="+mn-lt"/>
                </a:rPr>
                <a:t>als Kopfzeile!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Kopfzeile anpassen: 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Einfügen &gt; Text 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&gt; Kopf- und Fußzeile</a:t>
              </a:r>
            </a:p>
          </p:txBody>
        </p:sp>
      </p:grpSp>
      <p:sp>
        <p:nvSpPr>
          <p:cNvPr id="58" name="Titelplatzhalter 1"/>
          <p:cNvSpPr>
            <a:spLocks noGrp="1"/>
          </p:cNvSpPr>
          <p:nvPr>
            <p:ph type="title"/>
          </p:nvPr>
        </p:nvSpPr>
        <p:spPr>
          <a:xfrm>
            <a:off x="360000" y="269295"/>
            <a:ext cx="11484000" cy="5753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 dirty="0"/>
          </a:p>
        </p:txBody>
      </p:sp>
      <p:sp>
        <p:nvSpPr>
          <p:cNvPr id="59" name="Textplatzhalter 2"/>
          <p:cNvSpPr>
            <a:spLocks noGrp="1"/>
          </p:cNvSpPr>
          <p:nvPr>
            <p:ph type="body" idx="1"/>
          </p:nvPr>
        </p:nvSpPr>
        <p:spPr>
          <a:xfrm>
            <a:off x="360000" y="1156373"/>
            <a:ext cx="11484000" cy="34210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Datumsplatzhalter 3"/>
              <p:cNvSpPr>
                <a:spLocks noGrp="1"/>
              </p:cNvSpPr>
              <p:nvPr>
                <p:ph type="dt" sz="half" idx="2"/>
              </p:nvPr>
            </p:nvSpPr>
            <p:spPr>
              <a:xfrm>
                <a:off x="3931278" y="0"/>
                <a:ext cx="8244000" cy="222404"/>
              </a:xfrm>
              <a:prstGeom prst="rect">
                <a:avLst/>
              </a:prstGeom>
            </p:spPr>
            <p:txBody>
              <a:bodyPr vert="horz" lIns="0" tIns="0" rIns="0" bIns="0" rtlCol="0" anchor="b" anchorCtr="0">
                <a:noAutofit/>
              </a:bodyPr>
              <a:lstStyle>
                <a:lvl1pPr marL="0" indent="0" algn="r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400" b="1" i="0" baseline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1pPr>
                <a:lvl2pPr marL="0" indent="0" algn="r">
                  <a:lnSpc>
                    <a:spcPct val="100000"/>
                  </a:lnSpc>
                  <a:spcBef>
                    <a:spcPts val="0"/>
                  </a:spcBef>
                  <a:defRPr sz="1200" b="1" i="0" baseline="0">
                    <a:latin typeface="+mn-lt"/>
                  </a:defRPr>
                </a:lvl2pPr>
                <a:lvl3pPr marL="0" indent="0" algn="r">
                  <a:lnSpc>
                    <a:spcPct val="100000"/>
                  </a:lnSpc>
                  <a:spcBef>
                    <a:spcPts val="0"/>
                  </a:spcBef>
                  <a:defRPr sz="1200" b="1" i="0" baseline="0">
                    <a:latin typeface="+mn-lt"/>
                  </a:defRPr>
                </a:lvl3pPr>
                <a:lvl4pPr marL="0" indent="0" algn="r">
                  <a:lnSpc>
                    <a:spcPct val="100000"/>
                  </a:lnSpc>
                  <a:spcBef>
                    <a:spcPts val="0"/>
                  </a:spcBef>
                  <a:defRPr sz="1200" b="1" i="0" baseline="0">
                    <a:latin typeface="+mn-lt"/>
                  </a:defRPr>
                </a:lvl4pPr>
                <a:lvl5pPr marL="0" indent="0" algn="r">
                  <a:lnSpc>
                    <a:spcPct val="100000"/>
                  </a:lnSpc>
                  <a:spcBef>
                    <a:spcPts val="0"/>
                  </a:spcBef>
                  <a:defRPr sz="1200" b="1" i="0" baseline="0">
                    <a:latin typeface="+mn-lt"/>
                  </a:defRPr>
                </a:lvl5pPr>
                <a:lvl6pPr marL="0" indent="0" algn="r">
                  <a:lnSpc>
                    <a:spcPct val="100000"/>
                  </a:lnSpc>
                  <a:spcBef>
                    <a:spcPts val="0"/>
                  </a:spcBef>
                  <a:defRPr sz="1200" b="1" i="0" baseline="0">
                    <a:latin typeface="+mn-lt"/>
                  </a:defRPr>
                </a:lvl6pPr>
                <a:lvl7pPr marL="0" indent="0" algn="r">
                  <a:lnSpc>
                    <a:spcPct val="100000"/>
                  </a:lnSpc>
                  <a:spcBef>
                    <a:spcPts val="0"/>
                  </a:spcBef>
                  <a:defRPr sz="1200" b="1" i="0" baseline="0">
                    <a:latin typeface="+mn-lt"/>
                  </a:defRPr>
                </a:lvl7pPr>
                <a:lvl8pPr marL="0" indent="0" algn="r">
                  <a:lnSpc>
                    <a:spcPct val="100000"/>
                  </a:lnSpc>
                  <a:spcBef>
                    <a:spcPts val="0"/>
                  </a:spcBef>
                  <a:defRPr sz="1200" b="1" i="0" baseline="0">
                    <a:latin typeface="+mn-lt"/>
                  </a:defRPr>
                </a:lvl8pPr>
                <a:lvl9pPr marL="0" indent="0" algn="r">
                  <a:lnSpc>
                    <a:spcPct val="100000"/>
                  </a:lnSpc>
                  <a:spcBef>
                    <a:spcPts val="0"/>
                  </a:spcBef>
                  <a:defRPr sz="1200" b="1" i="0" baseline="0">
                    <a:latin typeface="+mn-lt"/>
                  </a:defRPr>
                </a:lvl9pPr>
              </a:lstStyle>
              <a:p>
                <a:r>
                  <a:rPr lang="en-US" dirty="0"/>
                  <a:t>Vakuumsimulationen </a:t>
                </a:r>
                <a:r>
                  <a:rPr lang="en-US" dirty="0" err="1"/>
                  <a:t>zum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>
                            <a:latin typeface="Cambria Math" panose="02040503050406030204" pitchFamily="18" charset="0"/>
                          </a:rPr>
                          <m:t>𝐏</m:t>
                        </m:r>
                      </m:e>
                    </m:acc>
                  </m:oMath>
                </a14:m>
                <a:r>
                  <a:rPr lang="en-US" dirty="0"/>
                  <a:t>ANDA Target</a:t>
                </a:r>
                <a:endParaRPr lang="de-DE" dirty="0"/>
              </a:p>
            </p:txBody>
          </p:sp>
        </mc:Choice>
        <mc:Fallback xmlns="">
          <p:sp>
            <p:nvSpPr>
              <p:cNvPr id="60" name="Datumsplatzhalt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dt" sz="half" idx="2"/>
              </p:nvPr>
            </p:nvSpPr>
            <p:spPr>
              <a:xfrm>
                <a:off x="3931278" y="0"/>
                <a:ext cx="8244000" cy="222404"/>
              </a:xfrm>
              <a:prstGeom prst="rect">
                <a:avLst/>
              </a:prstGeom>
              <a:blipFill>
                <a:blip r:embed="rId13"/>
                <a:stretch>
                  <a:fillRect t="-19444" r="-1331" b="-527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455278" y="6481080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mtClean="0"/>
              <a:pPr/>
              <a:t>‹#›</a:t>
            </a:fld>
            <a:r>
              <a:rPr lang="de-DE" dirty="0"/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4B49654-73E5-8334-56EB-06552D15EDD7}"/>
              </a:ext>
            </a:extLst>
          </p:cNvPr>
          <p:cNvCxnSpPr>
            <a:cxnSpLocks/>
          </p:cNvCxnSpPr>
          <p:nvPr userDrawn="1"/>
        </p:nvCxnSpPr>
        <p:spPr>
          <a:xfrm>
            <a:off x="366278" y="836712"/>
            <a:ext cx="2429982" cy="0"/>
          </a:xfrm>
          <a:prstGeom prst="line">
            <a:avLst/>
          </a:prstGeom>
          <a:ln w="1905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041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64" r:id="rId4"/>
    <p:sldLayoutId id="2147483665" r:id="rId5"/>
    <p:sldLayoutId id="2147483660" r:id="rId6"/>
    <p:sldLayoutId id="2147483650" r:id="rId7"/>
    <p:sldLayoutId id="2147483661" r:id="rId8"/>
    <p:sldLayoutId id="2147483666" r:id="rId9"/>
  </p:sldLayoutIdLst>
  <p:hf hdr="0"/>
  <p:txStyles>
    <p:titleStyle>
      <a:lvl1pPr marL="0" indent="0" algn="l" defTabSz="914299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800" b="1" i="0" kern="1200" baseline="0">
          <a:solidFill>
            <a:schemeClr val="bg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Arial" panose="020B0604020202020204" pitchFamily="34" charset="0"/>
        <a:buNone/>
        <a:defRPr lang="de-DE" sz="2000" b="0" i="0" u="none" strike="noStrike" kern="1200" baseline="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323972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503958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683942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7pPr>
      <a:lvl8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8pPr>
      <a:lvl9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9pPr>
    </p:bodyStyle>
    <p:otherStyle>
      <a:defPPr>
        <a:defRPr lang="de-DE"/>
      </a:defPPr>
      <a:lvl1pPr marL="0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8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8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7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7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6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6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cosylab.com/2021/06/21/a-case-of-improved-beam-control-at-cosy-julich/" TargetMode="External"/><Relationship Id="rId5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9.png"/><Relationship Id="rId7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43.png"/><Relationship Id="rId4" Type="http://schemas.openxmlformats.org/officeDocument/2006/relationships/image" Target="../media/image27.pn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9.png"/><Relationship Id="rId7" Type="http://schemas.openxmlformats.org/officeDocument/2006/relationships/image" Target="../media/image48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43.png"/><Relationship Id="rId10" Type="http://schemas.openxmlformats.org/officeDocument/2006/relationships/image" Target="../media/image41.png"/><Relationship Id="rId4" Type="http://schemas.openxmlformats.org/officeDocument/2006/relationships/image" Target="../media/image27.pn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hyperlink" Target="https://www.cosylab.com/2021/06/21/a-case-of-improved-beam-control-at-cosy-julich/" TargetMode="Externa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image" Target="../media/image5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20.png"/><Relationship Id="rId4" Type="http://schemas.openxmlformats.org/officeDocument/2006/relationships/image" Target="../media/image5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el 7"/>
              <p:cNvSpPr>
                <a:spLocks noGrp="1"/>
              </p:cNvSpPr>
              <p:nvPr>
                <p:ph type="ctrTitle"/>
              </p:nvPr>
            </p:nvSpPr>
            <p:spPr>
              <a:xfrm>
                <a:off x="360000" y="1962150"/>
                <a:ext cx="8406646" cy="1276350"/>
              </a:xfrm>
            </p:spPr>
            <p:txBody>
              <a:bodyPr/>
              <a:lstStyle/>
              <a:p>
                <a:r>
                  <a:rPr lang="en-US" sz="3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Vacuum studies on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>
                            <a:latin typeface="Cambria Math" panose="02040503050406030204" pitchFamily="18" charset="0"/>
                          </a:rPr>
                          <m:t>𝐏</m:t>
                        </m:r>
                      </m:e>
                    </m:acc>
                  </m:oMath>
                </a14:m>
                <a:r>
                  <a:rPr lang="en-US" dirty="0"/>
                  <a:t>ANDA Target –</a:t>
                </a:r>
                <a:br>
                  <a:rPr lang="en-US" dirty="0"/>
                </a:br>
                <a:r>
                  <a:rPr lang="en-US" dirty="0"/>
                  <a:t>Flash evaporation and cluster bursting</a:t>
                </a:r>
                <a:endParaRPr lang="en-US" sz="3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itel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360000" y="1962150"/>
                <a:ext cx="8406646" cy="1276350"/>
              </a:xfrm>
              <a:blipFill>
                <a:blip r:embed="rId2"/>
                <a:stretch>
                  <a:fillRect l="-3263" t="-148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360363" y="3256288"/>
            <a:ext cx="6894478" cy="900000"/>
          </a:xfrm>
        </p:spPr>
        <p:txBody>
          <a:bodyPr/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Michael Weide</a:t>
            </a:r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r>
              <a:rPr lang="de-DE" b="1" dirty="0"/>
              <a:t>Institute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Nuclear</a:t>
            </a:r>
            <a:r>
              <a:rPr lang="de-DE" b="1" dirty="0"/>
              <a:t> Physics</a:t>
            </a:r>
            <a:endParaRPr lang="de-DE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dirty="0"/>
              <a:t>Hier steht der Titel der Präsentation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/>
              <a:t>Name: der Referentin / des Referenten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CAE2F6C-C208-400B-B8C5-81F541366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0841" y="6109175"/>
            <a:ext cx="2301619" cy="52505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8D1A430-37B6-4103-969D-7BBF66173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4038" y="5907079"/>
            <a:ext cx="2160240" cy="72008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36D8BD5-532F-4201-9C27-7E980BD0A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6647" y="4446439"/>
            <a:ext cx="1390008" cy="136562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FFFF620-C5DB-4ED4-8936-A1472F7E5C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670" y="5954058"/>
            <a:ext cx="2016224" cy="82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19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D535882F-5064-4289-BD24-1289E73AF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7022" y="1030324"/>
            <a:ext cx="2717974" cy="2717974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1F4BF4E-00A7-4EA5-9749-8406251D7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10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Vertikaler Textplatzhalter 3">
                <a:extLst>
                  <a:ext uri="{FF2B5EF4-FFF2-40B4-BE49-F238E27FC236}">
                    <a16:creationId xmlns:a16="http://schemas.microsoft.com/office/drawing/2014/main" id="{5C87517A-5D0E-4192-93DD-E9BE9AD60CD4}"/>
                  </a:ext>
                </a:extLst>
              </p:cNvPr>
              <p:cNvSpPr>
                <a:spLocks noGrp="1"/>
              </p:cNvSpPr>
              <p:nvPr>
                <p:ph type="body" orient="vert" idx="1"/>
              </p:nvPr>
            </p:nvSpPr>
            <p:spPr>
              <a:xfrm>
                <a:off x="358774" y="1124743"/>
                <a:ext cx="6319640" cy="5379577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de-DE" b="1" dirty="0" err="1"/>
                  <a:t>Nucleation</a:t>
                </a:r>
                <a:r>
                  <a:rPr lang="de-DE" dirty="0"/>
                  <a:t> </a:t>
                </a:r>
                <a:r>
                  <a:rPr lang="de-DE" b="1" dirty="0" err="1"/>
                  <a:t>starts</a:t>
                </a:r>
                <a:r>
                  <a:rPr lang="de-DE" dirty="0"/>
                  <a:t> at </a:t>
                </a:r>
                <a:r>
                  <a:rPr lang="de-DE" b="1" dirty="0" err="1"/>
                  <a:t>surface</a:t>
                </a:r>
                <a:r>
                  <a:rPr lang="de-DE" dirty="0"/>
                  <a:t> (</a:t>
                </a:r>
                <a:r>
                  <a:rPr lang="de-DE" b="1" dirty="0"/>
                  <a:t>radial</a:t>
                </a:r>
                <a:r>
                  <a:rPr lang="de-DE" dirty="0"/>
                  <a:t> </a:t>
                </a:r>
                <a:r>
                  <a:rPr lang="de-DE" b="1" dirty="0" err="1"/>
                  <a:t>nucleus</a:t>
                </a:r>
                <a:r>
                  <a:rPr lang="de-DE" dirty="0"/>
                  <a:t> </a:t>
                </a:r>
                <a:r>
                  <a:rPr lang="de-DE" dirty="0" err="1"/>
                  <a:t>assumed</a:t>
                </a:r>
                <a:r>
                  <a:rPr lang="de-DE" dirty="0"/>
                  <a:t>)</a:t>
                </a:r>
                <a:endParaRPr lang="de-DE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de-DE" b="1" dirty="0" err="1"/>
                  <a:t>Freezing</a:t>
                </a:r>
                <a:r>
                  <a:rPr lang="de-DE" dirty="0"/>
                  <a:t> </a:t>
                </a:r>
                <a:r>
                  <a:rPr lang="de-DE" b="1" dirty="0"/>
                  <a:t>out</a:t>
                </a:r>
                <a:r>
                  <a:rPr lang="de-DE" dirty="0"/>
                  <a:t> </a:t>
                </a:r>
                <a:r>
                  <a:rPr lang="de-DE" dirty="0" err="1"/>
                  <a:t>results</a:t>
                </a:r>
                <a:r>
                  <a:rPr lang="de-DE" dirty="0"/>
                  <a:t> in </a:t>
                </a:r>
                <a:r>
                  <a:rPr lang="de-DE" b="1" dirty="0" err="1"/>
                  <a:t>release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b="1" dirty="0" err="1"/>
                  <a:t>heat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endParaRPr lang="de-DE" b="1" dirty="0"/>
              </a:p>
              <a:p>
                <a:r>
                  <a:rPr lang="de-DE" dirty="0"/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released</m:t>
                        </m:r>
                      </m:sub>
                    </m:sSub>
                    <m:r>
                      <a:rPr lang="de-DE" b="0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fus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freeze</m:t>
                        </m:r>
                      </m:sub>
                    </m:sSub>
                  </m:oMath>
                </a14:m>
                <a:r>
                  <a:rPr lang="de-DE" dirty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b="0" i="0" dirty="0" smtClean="0">
                            <a:latin typeface="Cambria Math" panose="02040503050406030204" pitchFamily="18" charset="0"/>
                          </a:rPr>
                          <m:t>absorb</m:t>
                        </m:r>
                      </m:sub>
                    </m:sSub>
                    <m:r>
                      <a:rPr lang="de-DE" b="0" i="0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b="0" i="0" dirty="0" smtClean="0">
                            <a:latin typeface="Cambria Math" panose="02040503050406030204" pitchFamily="18" charset="0"/>
                          </a:rPr>
                          <m:t>absorb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de-DE" dirty="0"/>
              </a:p>
              <a:p>
                <a:r>
                  <a:rPr lang="de-DE" dirty="0"/>
                  <a:t>   		       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⇒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fus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den>
                    </m:f>
                  </m:oMath>
                </a14:m>
                <a:endParaRPr lang="de-DE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If a shell </a:t>
                </a:r>
                <a:r>
                  <a:rPr lang="en-US" b="1" dirty="0"/>
                  <a:t>absorbs</a:t>
                </a:r>
                <a:r>
                  <a:rPr lang="en-US" dirty="0"/>
                  <a:t> its </a:t>
                </a:r>
                <a:r>
                  <a:rPr lang="en-US" b="1" dirty="0"/>
                  <a:t>complete</a:t>
                </a:r>
                <a:r>
                  <a:rPr lang="en-US" dirty="0"/>
                  <a:t> </a:t>
                </a:r>
                <a:r>
                  <a:rPr lang="en-US" b="1" dirty="0"/>
                  <a:t>released</a:t>
                </a:r>
                <a:r>
                  <a:rPr lang="en-US" dirty="0"/>
                  <a:t> </a:t>
                </a:r>
                <a:r>
                  <a:rPr lang="en-US" b="1" dirty="0"/>
                  <a:t>heat</a:t>
                </a:r>
                <a:r>
                  <a:rPr lang="en-US" dirty="0"/>
                  <a:t> </a:t>
                </a:r>
                <a:r>
                  <a:rPr lang="en-US" b="1" dirty="0"/>
                  <a:t>𝑄</a:t>
                </a:r>
                <a:r>
                  <a:rPr lang="en-US" dirty="0"/>
                  <a:t> </a:t>
                </a:r>
                <a:r>
                  <a:rPr lang="en-US" b="1" dirty="0"/>
                  <a:t>instantaneously</a:t>
                </a:r>
                <a:r>
                  <a:rPr lang="en-US" dirty="0"/>
                  <a:t>, it would </a:t>
                </a:r>
                <a:r>
                  <a:rPr lang="en-US" b="1" dirty="0"/>
                  <a:t>apply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shell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sub>
                    </m:sSub>
                    <m:r>
                      <a:rPr lang="de-DE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↯</m:t>
                    </m:r>
                  </m:oMath>
                </a14:m>
                <a:endParaRPr lang="de-DE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de-DE" b="1" dirty="0" err="1"/>
                  <a:t>Dividing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b="1" dirty="0" err="1"/>
                  <a:t>shells</a:t>
                </a:r>
                <a:r>
                  <a:rPr lang="de-DE" dirty="0"/>
                  <a:t> in </a:t>
                </a:r>
                <a:r>
                  <a:rPr lang="de-DE" b="1" dirty="0" err="1"/>
                  <a:t>three</a:t>
                </a:r>
                <a:r>
                  <a:rPr lang="de-DE" dirty="0"/>
                  <a:t> </a:t>
                </a:r>
                <a:r>
                  <a:rPr lang="de-DE" dirty="0" err="1"/>
                  <a:t>parts</a:t>
                </a:r>
                <a:r>
                  <a:rPr lang="de-DE" dirty="0"/>
                  <a:t> (</a:t>
                </a:r>
                <a:r>
                  <a:rPr lang="de-DE" b="1" dirty="0"/>
                  <a:t>liquid</a:t>
                </a:r>
                <a:r>
                  <a:rPr lang="de-DE" dirty="0"/>
                  <a:t>, </a:t>
                </a:r>
                <a:r>
                  <a:rPr lang="de-DE" b="1" dirty="0"/>
                  <a:t>solid</a:t>
                </a:r>
                <a:r>
                  <a:rPr lang="de-DE" dirty="0"/>
                  <a:t> &amp; </a:t>
                </a:r>
                <a:r>
                  <a:rPr lang="de-DE" b="1" dirty="0" err="1"/>
                  <a:t>freezing</a:t>
                </a:r>
                <a:r>
                  <a:rPr lang="de-DE" dirty="0"/>
                  <a:t>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de-DE" b="1" dirty="0"/>
                  <a:t>Shells</a:t>
                </a:r>
                <a:r>
                  <a:rPr lang="de-DE" dirty="0"/>
                  <a:t> </a:t>
                </a:r>
                <a:r>
                  <a:rPr lang="de-DE" b="1" dirty="0" err="1"/>
                  <a:t>freeze</a:t>
                </a:r>
                <a:r>
                  <a:rPr lang="de-DE" dirty="0"/>
                  <a:t> </a:t>
                </a:r>
                <a:r>
                  <a:rPr lang="de-DE" dirty="0" err="1"/>
                  <a:t>with</a:t>
                </a:r>
                <a:r>
                  <a:rPr lang="de-DE" dirty="0"/>
                  <a:t> </a:t>
                </a:r>
                <a:r>
                  <a:rPr lang="de-DE" b="1" dirty="0" err="1"/>
                  <a:t>constant</a:t>
                </a:r>
                <a:r>
                  <a:rPr lang="de-DE" dirty="0"/>
                  <a:t> </a:t>
                </a:r>
                <a:r>
                  <a:rPr lang="de-DE" b="1" dirty="0" err="1"/>
                  <a:t>mass</a:t>
                </a:r>
                <a:r>
                  <a:rPr lang="de-DE" dirty="0"/>
                  <a:t> </a:t>
                </a:r>
                <a:r>
                  <a:rPr lang="de-DE" b="1" dirty="0" err="1"/>
                  <a:t>increment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1" i="0" smtClean="0">
                        <a:latin typeface="Cambria Math" panose="02040503050406030204" pitchFamily="18" charset="0"/>
                      </a:rPr>
                      <m:t>𝚫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endParaRPr lang="de-DE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de-DE" b="1" dirty="0"/>
                  <a:t>Duration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b="1" dirty="0" err="1"/>
                  <a:t>freezing</a:t>
                </a:r>
                <a:r>
                  <a:rPr lang="de-DE" dirty="0"/>
                  <a:t> </a:t>
                </a:r>
                <a:r>
                  <a:rPr lang="de-DE" b="1" dirty="0" err="1"/>
                  <a:t>process</a:t>
                </a:r>
                <a:r>
                  <a:rPr lang="de-DE" dirty="0"/>
                  <a:t> </a:t>
                </a:r>
                <a:r>
                  <a:rPr lang="de-DE" dirty="0" err="1"/>
                  <a:t>determined</a:t>
                </a:r>
                <a:r>
                  <a:rPr lang="de-DE" dirty="0"/>
                  <a:t> </a:t>
                </a:r>
                <a:r>
                  <a:rPr lang="de-DE" dirty="0" err="1"/>
                  <a:t>by</a:t>
                </a:r>
                <a:r>
                  <a:rPr lang="de-DE" dirty="0"/>
                  <a:t> </a:t>
                </a:r>
                <a:r>
                  <a:rPr lang="de-DE" b="1" dirty="0" err="1"/>
                  <a:t>crystal</a:t>
                </a:r>
                <a:r>
                  <a:rPr lang="de-DE" dirty="0"/>
                  <a:t> </a:t>
                </a:r>
                <a:r>
                  <a:rPr lang="de-DE" b="1" dirty="0" err="1"/>
                  <a:t>growth</a:t>
                </a:r>
                <a:r>
                  <a:rPr lang="de-DE" dirty="0"/>
                  <a:t> </a:t>
                </a:r>
                <a:r>
                  <a:rPr lang="de-DE" b="1" dirty="0"/>
                  <a:t>rate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endParaRPr lang="de-DE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de-DE" b="1" dirty="0"/>
              </a:p>
            </p:txBody>
          </p:sp>
        </mc:Choice>
        <mc:Fallback xmlns="">
          <p:sp>
            <p:nvSpPr>
              <p:cNvPr id="4" name="Vertikaler Textplatzhalter 3">
                <a:extLst>
                  <a:ext uri="{FF2B5EF4-FFF2-40B4-BE49-F238E27FC236}">
                    <a16:creationId xmlns:a16="http://schemas.microsoft.com/office/drawing/2014/main" id="{5C87517A-5D0E-4192-93DD-E9BE9AD60C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orient="vert" idx="1"/>
              </p:nvPr>
            </p:nvSpPr>
            <p:spPr>
              <a:xfrm>
                <a:off x="358774" y="1124743"/>
                <a:ext cx="6319640" cy="5379577"/>
              </a:xfrm>
              <a:blipFill>
                <a:blip r:embed="rId3"/>
                <a:stretch>
                  <a:fillRect l="-2314" t="-1134" r="-183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el 4">
            <a:extLst>
              <a:ext uri="{FF2B5EF4-FFF2-40B4-BE49-F238E27FC236}">
                <a16:creationId xmlns:a16="http://schemas.microsoft.com/office/drawing/2014/main" id="{6ABBA675-391F-4755-833B-B8755B3AD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Freeze out </a:t>
            </a:r>
            <a:r>
              <a:rPr lang="de-DE" dirty="0" err="1"/>
              <a:t>shell</a:t>
            </a:r>
            <a:r>
              <a:rPr lang="de-DE" dirty="0"/>
              <a:t> </a:t>
            </a:r>
            <a:r>
              <a:rPr lang="de-DE" dirty="0" err="1"/>
              <a:t>model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7D2C713-EA68-447A-ADF6-BA81FE219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8901" y="3730699"/>
            <a:ext cx="4179804" cy="272263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98FC95E-50DC-4264-9980-16102494FD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8658" y="1033017"/>
            <a:ext cx="2887311" cy="271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608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7D46BF8-8BA3-4C35-A8AC-70CB74A63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11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030C313B-667D-411A-B9C8-B80351AA4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362CA99-A183-455C-8A94-761CAA723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Temperature</a:t>
            </a:r>
            <a:r>
              <a:rPr lang="de-DE" dirty="0"/>
              <a:t> &amp; </a:t>
            </a:r>
            <a:r>
              <a:rPr lang="de-DE" dirty="0" err="1"/>
              <a:t>clustersize</a:t>
            </a:r>
            <a:r>
              <a:rPr lang="de-DE" dirty="0"/>
              <a:t> </a:t>
            </a:r>
            <a:r>
              <a:rPr lang="de-DE" dirty="0" err="1"/>
              <a:t>animation</a:t>
            </a:r>
            <a:r>
              <a:rPr lang="de-DE" dirty="0"/>
              <a:t> (</a:t>
            </a:r>
            <a:r>
              <a:rPr lang="de-DE" dirty="0" err="1"/>
              <a:t>freeze</a:t>
            </a:r>
            <a:r>
              <a:rPr lang="de-DE" dirty="0"/>
              <a:t> out)</a:t>
            </a:r>
          </a:p>
        </p:txBody>
      </p:sp>
      <p:pic>
        <p:nvPicPr>
          <p:cNvPr id="7" name="shells50_nucl25.0_d5.0microns_T24.5K_pvac1e-05mbar_dt1e-08ms_single_sphere_temp">
            <a:hlinkClick r:id="" action="ppaction://media"/>
            <a:extLst>
              <a:ext uri="{FF2B5EF4-FFF2-40B4-BE49-F238E27FC236}">
                <a16:creationId xmlns:a16="http://schemas.microsoft.com/office/drawing/2014/main" id="{733A53AE-C832-4CCB-A148-D15499E976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874" y="1810891"/>
            <a:ext cx="11794132" cy="392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7D46BF8-8BA3-4C35-A8AC-70CB74A63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12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030C313B-667D-411A-B9C8-B80351AA4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362CA99-A183-455C-8A94-761CAA723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Discretization</a:t>
            </a:r>
            <a:r>
              <a:rPr lang="de-DE" dirty="0"/>
              <a:t> </a:t>
            </a:r>
            <a:r>
              <a:rPr lang="de-DE" dirty="0" err="1"/>
              <a:t>effect</a:t>
            </a:r>
            <a:r>
              <a:rPr lang="de-DE" dirty="0"/>
              <a:t> </a:t>
            </a:r>
            <a:r>
              <a:rPr lang="de-DE" dirty="0" err="1"/>
              <a:t>during</a:t>
            </a:r>
            <a:r>
              <a:rPr lang="de-DE" dirty="0"/>
              <a:t> </a:t>
            </a:r>
            <a:r>
              <a:rPr lang="de-DE" dirty="0" err="1"/>
              <a:t>freeze</a:t>
            </a:r>
            <a:r>
              <a:rPr lang="de-DE" dirty="0"/>
              <a:t> out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F9A9774-3A7B-4BFC-B062-A54088B24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223" y="1248755"/>
            <a:ext cx="8959613" cy="520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42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51CC85A-5980-4318-BA98-474AD35DD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13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Vertikaler Textplatzhalter 3">
                <a:extLst>
                  <a:ext uri="{FF2B5EF4-FFF2-40B4-BE49-F238E27FC236}">
                    <a16:creationId xmlns:a16="http://schemas.microsoft.com/office/drawing/2014/main" id="{95426431-8144-4DA4-B1C1-AA4146A5E667}"/>
                  </a:ext>
                </a:extLst>
              </p:cNvPr>
              <p:cNvSpPr>
                <a:spLocks noGrp="1"/>
              </p:cNvSpPr>
              <p:nvPr>
                <p:ph type="body" orient="vert" idx="1"/>
              </p:nvPr>
            </p:nvSpPr>
            <p:spPr>
              <a:xfrm>
                <a:off x="358775" y="1124743"/>
                <a:ext cx="5095503" cy="5399881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de-DE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p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b="1" dirty="0"/>
                  <a:t>-</a:t>
                </a:r>
                <a:r>
                  <a:rPr lang="de-DE" b="1" dirty="0" err="1"/>
                  <a:t>ions</a:t>
                </a:r>
                <a:r>
                  <a:rPr lang="de-DE" b="1" dirty="0"/>
                  <a:t> </a:t>
                </a:r>
                <a:r>
                  <a:rPr lang="de-DE" dirty="0" err="1"/>
                  <a:t>accelerated</a:t>
                </a:r>
                <a:r>
                  <a:rPr lang="de-DE" dirty="0"/>
                  <a:t> in </a:t>
                </a:r>
                <a:r>
                  <a:rPr lang="de-DE" b="1" dirty="0" err="1"/>
                  <a:t>Cyclotron</a:t>
                </a:r>
                <a:endParaRPr lang="de-DE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de-DE" dirty="0"/>
                  <a:t>At </a:t>
                </a:r>
                <a:r>
                  <a:rPr lang="de-DE" b="1" dirty="0" err="1"/>
                  <a:t>injection</a:t>
                </a:r>
                <a:r>
                  <a:rPr lang="de-DE" b="1" dirty="0"/>
                  <a:t> </a:t>
                </a:r>
                <a:r>
                  <a:rPr lang="de-DE" b="1" dirty="0" err="1"/>
                  <a:t>point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p>
                        <m:r>
                          <a:rPr lang="de-DE" b="1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b="1" dirty="0"/>
                  <a:t>-</a:t>
                </a:r>
                <a:r>
                  <a:rPr lang="de-DE" b="1" dirty="0" err="1"/>
                  <a:t>ions</a:t>
                </a:r>
                <a:r>
                  <a:rPr lang="de-DE" b="1" dirty="0"/>
                  <a:t> </a:t>
                </a:r>
                <a:r>
                  <a:rPr lang="de-DE" b="1" dirty="0" err="1"/>
                  <a:t>fly</a:t>
                </a:r>
                <a:r>
                  <a:rPr lang="de-DE" b="1" dirty="0"/>
                  <a:t> </a:t>
                </a:r>
                <a:r>
                  <a:rPr lang="de-DE" dirty="0" err="1"/>
                  <a:t>through</a:t>
                </a:r>
                <a:r>
                  <a:rPr lang="de-DE" dirty="0"/>
                  <a:t> </a:t>
                </a:r>
                <a:r>
                  <a:rPr lang="de-DE" b="1" dirty="0" err="1"/>
                  <a:t>carbon-foile</a:t>
                </a:r>
                <a:r>
                  <a:rPr lang="de-DE" b="1" dirty="0"/>
                  <a:t>        </a:t>
                </a:r>
                <a:r>
                  <a:rPr lang="de-DE" dirty="0"/>
                  <a:t>                                                 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DE" dirty="0"/>
                  <a:t> </a:t>
                </a:r>
                <a:r>
                  <a:rPr lang="de-DE" b="1" dirty="0"/>
                  <a:t>Stripping </a:t>
                </a:r>
                <a:r>
                  <a:rPr lang="de-DE" dirty="0"/>
                  <a:t>off</a:t>
                </a:r>
                <a:r>
                  <a:rPr lang="de-DE" b="1" dirty="0"/>
                  <a:t> </a:t>
                </a:r>
                <a:r>
                  <a:rPr lang="de-DE" dirty="0" err="1"/>
                  <a:t>the</a:t>
                </a:r>
                <a:r>
                  <a:rPr lang="de-DE" b="1" dirty="0"/>
                  <a:t> </a:t>
                </a:r>
                <a:r>
                  <a:rPr lang="de-DE" b="1" dirty="0" err="1"/>
                  <a:t>electrons</a:t>
                </a:r>
                <a:endParaRPr lang="de-DE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b="1" dirty="0"/>
                  <a:t>Beam </a:t>
                </a:r>
                <a:r>
                  <a:rPr lang="en-US" dirty="0"/>
                  <a:t>can</a:t>
                </a:r>
                <a:r>
                  <a:rPr lang="en-US" b="1" dirty="0"/>
                  <a:t> </a:t>
                </a:r>
                <a:r>
                  <a:rPr lang="en-US" dirty="0"/>
                  <a:t>be</a:t>
                </a:r>
                <a:r>
                  <a:rPr lang="en-US" b="1" dirty="0"/>
                  <a:t> focused </a:t>
                </a:r>
                <a:r>
                  <a:rPr lang="en-US" dirty="0"/>
                  <a:t>with</a:t>
                </a:r>
                <a:r>
                  <a:rPr lang="en-US" b="1" dirty="0"/>
                  <a:t> electron </a:t>
                </a:r>
                <a:r>
                  <a:rPr lang="en-US" dirty="0"/>
                  <a:t>and</a:t>
                </a:r>
                <a:r>
                  <a:rPr lang="en-US" b="1" dirty="0"/>
                  <a:t> stochastic cooling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de-DE" b="1" dirty="0"/>
                  <a:t>Proton beam</a:t>
                </a:r>
                <a:r>
                  <a:rPr lang="de-DE" dirty="0"/>
                  <a:t> </a:t>
                </a:r>
                <a:r>
                  <a:rPr lang="de-DE" dirty="0" err="1"/>
                  <a:t>with</a:t>
                </a:r>
                <a:r>
                  <a:rPr lang="de-DE" dirty="0"/>
                  <a:t> </a:t>
                </a:r>
                <a:r>
                  <a:rPr lang="de-DE" dirty="0" err="1"/>
                  <a:t>impulse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≤3,5 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GeV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endParaRPr lang="de-DE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b="1" dirty="0"/>
                  <a:t>Beam </a:t>
                </a:r>
                <a:r>
                  <a:rPr lang="en-US" dirty="0"/>
                  <a:t>can</a:t>
                </a:r>
                <a:r>
                  <a:rPr lang="en-US" b="1" dirty="0"/>
                  <a:t> </a:t>
                </a:r>
                <a:r>
                  <a:rPr lang="en-US" dirty="0"/>
                  <a:t>be</a:t>
                </a:r>
                <a:r>
                  <a:rPr lang="en-US" b="1" dirty="0"/>
                  <a:t> guided </a:t>
                </a:r>
                <a:r>
                  <a:rPr lang="en-US" dirty="0"/>
                  <a:t>to</a:t>
                </a:r>
                <a:r>
                  <a:rPr lang="en-US" b="1" dirty="0"/>
                  <a:t> </a:t>
                </a:r>
                <a:r>
                  <a:rPr lang="en-US" dirty="0"/>
                  <a:t>the</a:t>
                </a:r>
                <a:r>
                  <a:rPr lang="en-US" b="1" dirty="0"/>
                  <a:t> right, center </a:t>
                </a:r>
                <a:r>
                  <a:rPr lang="en-US" dirty="0"/>
                  <a:t>and</a:t>
                </a:r>
                <a:r>
                  <a:rPr lang="en-US" b="1" dirty="0"/>
                  <a:t> left </a:t>
                </a:r>
                <a:r>
                  <a:rPr lang="en-US" dirty="0"/>
                  <a:t>of</a:t>
                </a:r>
                <a:r>
                  <a:rPr lang="en-US" b="1" dirty="0"/>
                  <a:t> target beam </a:t>
                </a:r>
                <a:r>
                  <a:rPr lang="en-US" dirty="0"/>
                  <a:t>by</a:t>
                </a:r>
                <a:r>
                  <a:rPr lang="en-US" b="1" dirty="0"/>
                  <a:t> steerer magnets</a:t>
                </a:r>
                <a:r>
                  <a:rPr lang="de-DE" dirty="0"/>
                  <a:t>                                                 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DE" dirty="0"/>
                  <a:t> </a:t>
                </a:r>
                <a:r>
                  <a:rPr lang="de-DE" b="1" dirty="0" err="1"/>
                  <a:t>Sweeping</a:t>
                </a:r>
                <a:r>
                  <a:rPr lang="de-DE" b="1" dirty="0"/>
                  <a:t> </a:t>
                </a:r>
                <a:r>
                  <a:rPr lang="de-DE" b="1" dirty="0" err="1"/>
                  <a:t>over</a:t>
                </a:r>
                <a:r>
                  <a:rPr lang="de-DE" b="1" dirty="0"/>
                  <a:t> </a:t>
                </a:r>
                <a:r>
                  <a:rPr lang="de-DE" b="1" dirty="0" err="1"/>
                  <a:t>target</a:t>
                </a:r>
                <a:r>
                  <a:rPr lang="de-DE" b="1" dirty="0"/>
                  <a:t> beam possible</a:t>
                </a:r>
                <a:endParaRPr lang="de-DE" dirty="0"/>
              </a:p>
            </p:txBody>
          </p:sp>
        </mc:Choice>
        <mc:Fallback xmlns="">
          <p:sp>
            <p:nvSpPr>
              <p:cNvPr id="4" name="Vertikaler Textplatzhalter 3">
                <a:extLst>
                  <a:ext uri="{FF2B5EF4-FFF2-40B4-BE49-F238E27FC236}">
                    <a16:creationId xmlns:a16="http://schemas.microsoft.com/office/drawing/2014/main" id="{95426431-8144-4DA4-B1C1-AA4146A5E6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orient="vert" idx="1"/>
              </p:nvPr>
            </p:nvSpPr>
            <p:spPr>
              <a:xfrm>
                <a:off x="358775" y="1124743"/>
                <a:ext cx="5095503" cy="5399881"/>
              </a:xfrm>
              <a:blipFill>
                <a:blip r:embed="rId2"/>
                <a:stretch>
                  <a:fillRect l="-2871" t="-113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el 4">
            <a:extLst>
              <a:ext uri="{FF2B5EF4-FFF2-40B4-BE49-F238E27FC236}">
                <a16:creationId xmlns:a16="http://schemas.microsoft.com/office/drawing/2014/main" id="{0AF99FB0-3645-49B1-8009-07B47D236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Cooler Synchrotron – COSY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4602A69-952B-49F4-9F39-D1837FD58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6286" y="1124744"/>
            <a:ext cx="6340344" cy="53998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F904FB98-7C09-472C-914F-A19153923057}"/>
                  </a:ext>
                </a:extLst>
              </p:cNvPr>
              <p:cNvSpPr txBox="1"/>
              <p:nvPr/>
            </p:nvSpPr>
            <p:spPr>
              <a:xfrm>
                <a:off x="6099117" y="4969373"/>
                <a:ext cx="1112741" cy="276999"/>
              </a:xfrm>
              <a:prstGeom prst="rect">
                <a:avLst/>
              </a:prstGeom>
              <a:noFill/>
              <a:ln w="28575">
                <a:solidFill>
                  <a:schemeClr val="bg2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sz="1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de-DE" sz="1200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</m:acc>
                    <m:r>
                      <m:rPr>
                        <m:sty m:val="p"/>
                      </m:rPr>
                      <a:rPr lang="de-DE" sz="1200" b="0" i="0" smtClean="0">
                        <a:latin typeface="Cambria Math" panose="02040503050406030204" pitchFamily="18" charset="0"/>
                      </a:rPr>
                      <m:t>ANDA</m:t>
                    </m:r>
                  </m:oMath>
                </a14:m>
                <a:r>
                  <a:rPr lang="de-DE" sz="1200" dirty="0"/>
                  <a:t>-Target</a:t>
                </a:r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F904FB98-7C09-472C-914F-A19153923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9117" y="4969373"/>
                <a:ext cx="1112741" cy="276999"/>
              </a:xfrm>
              <a:prstGeom prst="rect">
                <a:avLst/>
              </a:prstGeom>
              <a:blipFill>
                <a:blip r:embed="rId5"/>
                <a:stretch>
                  <a:fillRect b="-7843"/>
                </a:stretch>
              </a:blipFill>
              <a:ln w="28575"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8E619FF3-A1E4-4875-AF0A-25F1E3BFC025}"/>
              </a:ext>
            </a:extLst>
          </p:cNvPr>
          <p:cNvCxnSpPr>
            <a:cxnSpLocks/>
          </p:cNvCxnSpPr>
          <p:nvPr/>
        </p:nvCxnSpPr>
        <p:spPr>
          <a:xfrm flipH="1" flipV="1">
            <a:off x="5814318" y="4797152"/>
            <a:ext cx="284800" cy="172222"/>
          </a:xfrm>
          <a:prstGeom prst="straightConnector1">
            <a:avLst/>
          </a:prstGeom>
          <a:ln w="28575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1F86C8F8-E828-4EED-96C2-F087E10B47B8}"/>
              </a:ext>
            </a:extLst>
          </p:cNvPr>
          <p:cNvSpPr txBox="1"/>
          <p:nvPr/>
        </p:nvSpPr>
        <p:spPr>
          <a:xfrm>
            <a:off x="2213918" y="6648448"/>
            <a:ext cx="101106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[1] R. </a:t>
            </a:r>
            <a:r>
              <a:rPr lang="de-DE" sz="900" dirty="0" err="1"/>
              <a:t>Modic</a:t>
            </a:r>
            <a:r>
              <a:rPr lang="de-DE" sz="900" dirty="0"/>
              <a:t>, </a:t>
            </a:r>
            <a:r>
              <a:rPr lang="en-US" sz="900" dirty="0"/>
              <a:t>A case of Improved Beam Control at COSY </a:t>
            </a:r>
            <a:r>
              <a:rPr lang="en-US" sz="900" dirty="0" err="1"/>
              <a:t>Jülich</a:t>
            </a:r>
            <a:r>
              <a:rPr lang="en-US" sz="900" dirty="0"/>
              <a:t>, 2021.</a:t>
            </a:r>
            <a:r>
              <a:rPr lang="de-DE" sz="900" dirty="0"/>
              <a:t> </a:t>
            </a:r>
            <a:r>
              <a:rPr lang="de-DE" sz="900" dirty="0">
                <a:hlinkClick r:id="rId6"/>
              </a:rPr>
              <a:t>https://www.cosylab.com/2021/06/21/a-case-of-improved-beam-control-at-cosy-julich/</a:t>
            </a:r>
            <a:r>
              <a:rPr lang="de-DE" sz="900" dirty="0"/>
              <a:t> (</a:t>
            </a:r>
            <a:r>
              <a:rPr lang="de-DE" sz="900" dirty="0" err="1"/>
              <a:t>Lastly</a:t>
            </a:r>
            <a:r>
              <a:rPr lang="de-DE" sz="900" dirty="0"/>
              <a:t> </a:t>
            </a:r>
            <a:r>
              <a:rPr lang="de-DE" sz="900" dirty="0" err="1"/>
              <a:t>visited</a:t>
            </a:r>
            <a:r>
              <a:rPr lang="de-DE" sz="900" dirty="0"/>
              <a:t>: 10.05.2023)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FF6DF32-003E-4D4D-8527-F1ADFD6729D1}"/>
              </a:ext>
            </a:extLst>
          </p:cNvPr>
          <p:cNvSpPr txBox="1"/>
          <p:nvPr/>
        </p:nvSpPr>
        <p:spPr>
          <a:xfrm>
            <a:off x="11600255" y="6270506"/>
            <a:ext cx="31771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/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374138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F818822-78CB-4AFF-83BF-622F905B7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14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Vertikaler Textplatzhalter 3">
                <a:extLst>
                  <a:ext uri="{FF2B5EF4-FFF2-40B4-BE49-F238E27FC236}">
                    <a16:creationId xmlns:a16="http://schemas.microsoft.com/office/drawing/2014/main" id="{94C8ED19-2208-4889-BEAA-399E0496026C}"/>
                  </a:ext>
                </a:extLst>
              </p:cNvPr>
              <p:cNvSpPr>
                <a:spLocks noGrp="1"/>
              </p:cNvSpPr>
              <p:nvPr>
                <p:ph type="body" orient="vert" idx="1"/>
              </p:nvPr>
            </p:nvSpPr>
            <p:spPr>
              <a:xfrm>
                <a:off x="358774" y="1124744"/>
                <a:ext cx="5743575" cy="5112568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b="1" dirty="0"/>
                  <a:t>Aim</a:t>
                </a:r>
                <a:r>
                  <a:rPr lang="en-US" dirty="0"/>
                  <a:t> is to </a:t>
                </a:r>
                <a:r>
                  <a:rPr lang="en-US" b="1" dirty="0"/>
                  <a:t>measure</a:t>
                </a:r>
                <a:r>
                  <a:rPr lang="en-US" dirty="0"/>
                  <a:t> </a:t>
                </a:r>
                <a:r>
                  <a:rPr lang="en-US" b="1" dirty="0"/>
                  <a:t>gas</a:t>
                </a:r>
                <a:r>
                  <a:rPr lang="en-US" dirty="0"/>
                  <a:t> </a:t>
                </a:r>
                <a:r>
                  <a:rPr lang="en-US" b="1" dirty="0"/>
                  <a:t>load</a:t>
                </a:r>
                <a:r>
                  <a:rPr lang="en-US" dirty="0"/>
                  <a:t> due to </a:t>
                </a:r>
                <a:r>
                  <a:rPr lang="en-US" b="1" dirty="0"/>
                  <a:t>bursting</a:t>
                </a:r>
                <a:r>
                  <a:rPr lang="en-US" dirty="0"/>
                  <a:t> of </a:t>
                </a:r>
                <a:r>
                  <a:rPr lang="en-US" b="1" dirty="0"/>
                  <a:t>clusters</a:t>
                </a:r>
                <a:r>
                  <a:rPr lang="en-US" dirty="0"/>
                  <a:t> during </a:t>
                </a:r>
                <a:r>
                  <a:rPr lang="en-US" b="1" dirty="0"/>
                  <a:t>beam</a:t>
                </a:r>
                <a:r>
                  <a:rPr lang="en-US" dirty="0"/>
                  <a:t> </a:t>
                </a:r>
                <a:r>
                  <a:rPr lang="en-US" b="1" dirty="0"/>
                  <a:t>interaction</a:t>
                </a:r>
                <a:r>
                  <a:rPr lang="en-US" dirty="0"/>
                  <a:t>                                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DE" dirty="0"/>
                  <a:t> </a:t>
                </a:r>
                <a:r>
                  <a:rPr lang="de-DE" b="1" dirty="0" err="1"/>
                  <a:t>Sweeping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b="1" dirty="0" err="1"/>
                  <a:t>accelerator</a:t>
                </a:r>
                <a:r>
                  <a:rPr lang="de-DE" dirty="0"/>
                  <a:t> beam </a:t>
                </a:r>
                <a:r>
                  <a:rPr lang="de-DE" dirty="0" err="1"/>
                  <a:t>over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b="1" dirty="0" err="1"/>
                  <a:t>cluster</a:t>
                </a:r>
                <a:r>
                  <a:rPr lang="de-DE" dirty="0"/>
                  <a:t> </a:t>
                </a:r>
                <a:r>
                  <a:rPr lang="de-DE" b="1" dirty="0"/>
                  <a:t>beam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de-DE" b="1" dirty="0"/>
                  <a:t>Multiple</a:t>
                </a:r>
                <a:r>
                  <a:rPr lang="de-DE" dirty="0"/>
                  <a:t> </a:t>
                </a:r>
                <a:r>
                  <a:rPr lang="de-DE" b="1" dirty="0" err="1"/>
                  <a:t>measurements</a:t>
                </a:r>
                <a:r>
                  <a:rPr lang="de-DE" dirty="0"/>
                  <a:t> at different </a:t>
                </a:r>
                <a:r>
                  <a:rPr lang="de-DE" b="1" dirty="0" err="1"/>
                  <a:t>densities</a:t>
                </a:r>
                <a:endParaRPr lang="de-DE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de-DE" dirty="0"/>
                  <a:t>At </a:t>
                </a:r>
                <a:r>
                  <a:rPr lang="de-DE" dirty="0" err="1"/>
                  <a:t>very</a:t>
                </a:r>
                <a:r>
                  <a:rPr lang="de-DE" dirty="0"/>
                  <a:t> </a:t>
                </a:r>
                <a:r>
                  <a:rPr lang="de-DE" b="1" dirty="0"/>
                  <a:t>high</a:t>
                </a:r>
                <a:r>
                  <a:rPr lang="de-DE" dirty="0"/>
                  <a:t> </a:t>
                </a:r>
                <a:r>
                  <a:rPr lang="de-DE" b="1" dirty="0" err="1"/>
                  <a:t>densities</a:t>
                </a:r>
                <a:r>
                  <a:rPr lang="de-DE" b="1" dirty="0"/>
                  <a:t>,</a:t>
                </a:r>
                <a:r>
                  <a:rPr lang="de-DE" dirty="0"/>
                  <a:t> </a:t>
                </a:r>
                <a:r>
                  <a:rPr lang="de-DE" b="1" dirty="0" err="1"/>
                  <a:t>pressure</a:t>
                </a:r>
                <a:r>
                  <a:rPr lang="de-DE" dirty="0"/>
                  <a:t> </a:t>
                </a:r>
                <a:r>
                  <a:rPr lang="de-DE" b="1" dirty="0" err="1"/>
                  <a:t>increase</a:t>
                </a:r>
                <a:r>
                  <a:rPr lang="de-DE" dirty="0"/>
                  <a:t> </a:t>
                </a:r>
                <a:r>
                  <a:rPr lang="de-DE" dirty="0" err="1"/>
                  <a:t>is</a:t>
                </a:r>
                <a:r>
                  <a:rPr lang="de-DE" dirty="0"/>
                  <a:t> </a:t>
                </a:r>
                <a:r>
                  <a:rPr lang="de-DE" b="1" dirty="0"/>
                  <a:t>not</a:t>
                </a:r>
                <a:r>
                  <a:rPr lang="de-DE" dirty="0"/>
                  <a:t> </a:t>
                </a:r>
                <a:r>
                  <a:rPr lang="de-DE" b="1" dirty="0" err="1"/>
                  <a:t>measurable</a:t>
                </a:r>
                <a:r>
                  <a:rPr lang="de-DE" dirty="0"/>
                  <a:t> due </a:t>
                </a:r>
                <a:r>
                  <a:rPr lang="de-DE" dirty="0" err="1"/>
                  <a:t>to</a:t>
                </a:r>
                <a:r>
                  <a:rPr lang="de-DE" dirty="0"/>
                  <a:t> </a:t>
                </a:r>
                <a:r>
                  <a:rPr lang="de-DE" b="1" dirty="0"/>
                  <a:t>large</a:t>
                </a:r>
                <a:r>
                  <a:rPr lang="de-DE" dirty="0"/>
                  <a:t> </a:t>
                </a:r>
                <a:r>
                  <a:rPr lang="de-DE" b="1" dirty="0" err="1"/>
                  <a:t>background</a:t>
                </a:r>
                <a:endParaRPr lang="de-DE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de-DE" dirty="0"/>
                  <a:t>Start</a:t>
                </a:r>
                <a:r>
                  <a:rPr lang="de-DE" b="1" dirty="0"/>
                  <a:t> </a:t>
                </a:r>
                <a:r>
                  <a:rPr lang="de-DE" dirty="0"/>
                  <a:t>at</a:t>
                </a:r>
                <a:r>
                  <a:rPr lang="de-DE" b="1" dirty="0"/>
                  <a:t> </a:t>
                </a:r>
                <a:r>
                  <a:rPr lang="de-DE" b="1" dirty="0" err="1"/>
                  <a:t>low</a:t>
                </a:r>
                <a:r>
                  <a:rPr lang="de-DE" b="1" dirty="0"/>
                  <a:t> </a:t>
                </a:r>
                <a:r>
                  <a:rPr lang="de-DE" b="1" dirty="0" err="1"/>
                  <a:t>densities</a:t>
                </a:r>
                <a:r>
                  <a:rPr lang="de-DE" b="1" dirty="0"/>
                  <a:t> </a:t>
                </a:r>
                <a:r>
                  <a:rPr lang="de-DE" dirty="0" err="1"/>
                  <a:t>to</a:t>
                </a:r>
                <a:r>
                  <a:rPr lang="de-DE" b="1" dirty="0"/>
                  <a:t> </a:t>
                </a:r>
                <a:r>
                  <a:rPr lang="de-DE" b="1" dirty="0" err="1"/>
                  <a:t>determine</a:t>
                </a:r>
                <a:r>
                  <a:rPr lang="de-DE" b="1" dirty="0"/>
                  <a:t> </a:t>
                </a:r>
                <a:r>
                  <a:rPr lang="de-DE" b="1" dirty="0" err="1"/>
                  <a:t>extrapolation</a:t>
                </a:r>
                <a:r>
                  <a:rPr lang="de-DE" b="1" dirty="0"/>
                  <a:t> </a:t>
                </a:r>
                <a:r>
                  <a:rPr lang="de-DE" b="1" dirty="0" err="1"/>
                  <a:t>function</a:t>
                </a:r>
                <a:r>
                  <a:rPr lang="de-DE" b="1" dirty="0"/>
                  <a:t> </a:t>
                </a:r>
                <a:r>
                  <a:rPr lang="de-DE" dirty="0" err="1"/>
                  <a:t>for</a:t>
                </a:r>
                <a:r>
                  <a:rPr lang="de-DE" b="1" dirty="0"/>
                  <a:t> high </a:t>
                </a:r>
                <a:r>
                  <a:rPr lang="de-DE" b="1" dirty="0" err="1"/>
                  <a:t>densities</a:t>
                </a:r>
                <a:endParaRPr lang="de-DE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de-DE" b="1" dirty="0" err="1"/>
                  <a:t>Verification</a:t>
                </a:r>
                <a:r>
                  <a:rPr lang="de-DE" b="1" dirty="0"/>
                  <a:t> </a:t>
                </a:r>
                <a:r>
                  <a:rPr lang="de-DE" dirty="0" err="1"/>
                  <a:t>by</a:t>
                </a:r>
                <a:r>
                  <a:rPr lang="de-DE" b="1" dirty="0"/>
                  <a:t> </a:t>
                </a:r>
                <a:r>
                  <a:rPr lang="de-DE" b="1" dirty="0" err="1"/>
                  <a:t>energy</a:t>
                </a:r>
                <a:r>
                  <a:rPr lang="de-DE" b="1" dirty="0"/>
                  <a:t> </a:t>
                </a:r>
                <a:r>
                  <a:rPr lang="de-DE" b="1" dirty="0" err="1"/>
                  <a:t>transfer</a:t>
                </a:r>
                <a:r>
                  <a:rPr lang="de-DE" b="1" dirty="0"/>
                  <a:t> </a:t>
                </a:r>
                <a:r>
                  <a:rPr lang="de-DE" dirty="0" err="1"/>
                  <a:t>to</a:t>
                </a:r>
                <a:r>
                  <a:rPr lang="de-DE" b="1" dirty="0"/>
                  <a:t> </a:t>
                </a:r>
                <a:r>
                  <a:rPr lang="de-DE" b="1" dirty="0" err="1"/>
                  <a:t>cluster</a:t>
                </a:r>
                <a:r>
                  <a:rPr lang="de-DE" b="1" dirty="0"/>
                  <a:t> </a:t>
                </a:r>
                <a:r>
                  <a:rPr lang="de-DE" dirty="0"/>
                  <a:t>and</a:t>
                </a:r>
                <a:r>
                  <a:rPr lang="de-DE" b="1" dirty="0"/>
                  <a:t> </a:t>
                </a:r>
                <a:r>
                  <a:rPr lang="de-DE" b="1" dirty="0" err="1"/>
                  <a:t>its</a:t>
                </a:r>
                <a:r>
                  <a:rPr lang="de-DE" b="1" dirty="0"/>
                  <a:t> </a:t>
                </a:r>
                <a:r>
                  <a:rPr lang="de-DE" b="1" dirty="0" err="1"/>
                  <a:t>binding</a:t>
                </a:r>
                <a:r>
                  <a:rPr lang="de-DE" b="1" dirty="0"/>
                  <a:t> </a:t>
                </a:r>
                <a:r>
                  <a:rPr lang="de-DE" b="1" dirty="0" err="1"/>
                  <a:t>energy</a:t>
                </a:r>
                <a:r>
                  <a:rPr lang="de-DE" b="1" dirty="0"/>
                  <a:t> </a:t>
                </a:r>
                <a:r>
                  <a:rPr lang="de-DE" dirty="0"/>
                  <a:t>possible</a:t>
                </a:r>
              </a:p>
            </p:txBody>
          </p:sp>
        </mc:Choice>
        <mc:Fallback xmlns="">
          <p:sp>
            <p:nvSpPr>
              <p:cNvPr id="4" name="Vertikaler Textplatzhalter 3">
                <a:extLst>
                  <a:ext uri="{FF2B5EF4-FFF2-40B4-BE49-F238E27FC236}">
                    <a16:creationId xmlns:a16="http://schemas.microsoft.com/office/drawing/2014/main" id="{94C8ED19-2208-4889-BEAA-399E049602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orient="vert" idx="1"/>
              </p:nvPr>
            </p:nvSpPr>
            <p:spPr>
              <a:xfrm>
                <a:off x="358774" y="1124744"/>
                <a:ext cx="5743575" cy="5112568"/>
              </a:xfrm>
              <a:blipFill>
                <a:blip r:embed="rId2"/>
                <a:stretch>
                  <a:fillRect l="-2548" t="-1193" r="-31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el 4">
            <a:extLst>
              <a:ext uri="{FF2B5EF4-FFF2-40B4-BE49-F238E27FC236}">
                <a16:creationId xmlns:a16="http://schemas.microsoft.com/office/drawing/2014/main" id="{2CF80D02-BC53-46D9-95EB-C1AD6AB03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72" y="260648"/>
            <a:ext cx="11484000" cy="575329"/>
          </a:xfrm>
        </p:spPr>
        <p:txBody>
          <a:bodyPr/>
          <a:lstStyle/>
          <a:p>
            <a:r>
              <a:rPr lang="de-DE" dirty="0"/>
              <a:t>COSY beam time </a:t>
            </a:r>
            <a:r>
              <a:rPr lang="de-DE" dirty="0" err="1"/>
              <a:t>measurements</a:t>
            </a:r>
            <a:endParaRPr lang="de-DE" dirty="0"/>
          </a:p>
        </p:txBody>
      </p:sp>
      <p:pic>
        <p:nvPicPr>
          <p:cNvPr id="216" name="Grafik 215">
            <a:extLst>
              <a:ext uri="{FF2B5EF4-FFF2-40B4-BE49-F238E27FC236}">
                <a16:creationId xmlns:a16="http://schemas.microsoft.com/office/drawing/2014/main" id="{92982F95-719D-480C-A22A-39C4CABE9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2470" y="835978"/>
            <a:ext cx="4223962" cy="568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56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18DAE1E-D8D9-41B6-BE98-6111CCB3C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15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E0BC6C6B-1CE4-4849-B721-67EF9B586F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58775" y="1124744"/>
            <a:ext cx="6319639" cy="342106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 err="1"/>
              <a:t>Vacuum</a:t>
            </a:r>
            <a:r>
              <a:rPr lang="de-DE" b="1" dirty="0"/>
              <a:t> </a:t>
            </a:r>
            <a:r>
              <a:rPr lang="de-DE" b="1" dirty="0" err="1"/>
              <a:t>simulations</a:t>
            </a:r>
            <a:r>
              <a:rPr lang="de-DE" b="1" dirty="0"/>
              <a:t> not </a:t>
            </a:r>
            <a:r>
              <a:rPr lang="de-DE" dirty="0" err="1"/>
              <a:t>yet</a:t>
            </a:r>
            <a:r>
              <a:rPr lang="de-DE" b="1" dirty="0"/>
              <a:t> </a:t>
            </a:r>
            <a:r>
              <a:rPr lang="de-DE" b="1" dirty="0" err="1"/>
              <a:t>complete</a:t>
            </a:r>
            <a:endParaRPr lang="de-DE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 err="1"/>
              <a:t>Aim</a:t>
            </a:r>
            <a:r>
              <a:rPr lang="de-DE" b="1" dirty="0"/>
              <a:t>: </a:t>
            </a:r>
            <a:r>
              <a:rPr lang="de-DE" dirty="0" err="1"/>
              <a:t>Determine</a:t>
            </a:r>
            <a:r>
              <a:rPr lang="de-DE" b="1" dirty="0"/>
              <a:t> </a:t>
            </a:r>
            <a:r>
              <a:rPr lang="de-DE" b="1" dirty="0" err="1"/>
              <a:t>spatially</a:t>
            </a:r>
            <a:r>
              <a:rPr lang="de-DE" b="1" dirty="0"/>
              <a:t> </a:t>
            </a:r>
            <a:r>
              <a:rPr lang="de-DE" b="1" dirty="0" err="1"/>
              <a:t>resolved</a:t>
            </a:r>
            <a:r>
              <a:rPr lang="de-DE" b="1" dirty="0"/>
              <a:t> gas </a:t>
            </a:r>
            <a:r>
              <a:rPr lang="de-DE" b="1" dirty="0" err="1"/>
              <a:t>flow</a:t>
            </a:r>
            <a:r>
              <a:rPr lang="de-DE" b="1" dirty="0"/>
              <a:t> rate </a:t>
            </a:r>
            <a:r>
              <a:rPr lang="de-DE" dirty="0" err="1"/>
              <a:t>by</a:t>
            </a:r>
            <a:r>
              <a:rPr lang="de-DE" b="1" dirty="0"/>
              <a:t> </a:t>
            </a:r>
            <a:r>
              <a:rPr lang="de-DE" b="1" dirty="0" err="1"/>
              <a:t>flash</a:t>
            </a:r>
            <a:r>
              <a:rPr lang="de-DE" b="1" dirty="0"/>
              <a:t> </a:t>
            </a:r>
            <a:r>
              <a:rPr lang="de-DE" b="1" dirty="0" err="1"/>
              <a:t>evaporation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Theory </a:t>
            </a:r>
            <a:r>
              <a:rPr lang="en-US" dirty="0"/>
              <a:t>on</a:t>
            </a:r>
            <a:r>
              <a:rPr lang="en-US" b="1" dirty="0"/>
              <a:t> flash evaporation </a:t>
            </a:r>
            <a:r>
              <a:rPr lang="en-US" dirty="0"/>
              <a:t>and</a:t>
            </a:r>
            <a:r>
              <a:rPr lang="en-US" b="1" dirty="0"/>
              <a:t> freezing 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Final </a:t>
            </a:r>
            <a:r>
              <a:rPr lang="en-US" b="1" dirty="0"/>
              <a:t>adjustments</a:t>
            </a:r>
            <a:r>
              <a:rPr lang="en-US" dirty="0"/>
              <a:t> </a:t>
            </a:r>
            <a:r>
              <a:rPr lang="en-US" b="1" dirty="0"/>
              <a:t>required</a:t>
            </a:r>
            <a:r>
              <a:rPr lang="en-US" dirty="0"/>
              <a:t> in </a:t>
            </a:r>
            <a:r>
              <a:rPr lang="en-US" b="1" dirty="0"/>
              <a:t>numerical</a:t>
            </a:r>
            <a:r>
              <a:rPr lang="en-US" dirty="0"/>
              <a:t> </a:t>
            </a:r>
            <a:r>
              <a:rPr lang="en-US" b="1" dirty="0"/>
              <a:t>simulations</a:t>
            </a:r>
            <a:endParaRPr lang="de-DE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/>
              <a:t>Models </a:t>
            </a:r>
            <a:r>
              <a:rPr lang="de-DE" dirty="0" err="1"/>
              <a:t>for</a:t>
            </a:r>
            <a:r>
              <a:rPr lang="de-DE" b="1" dirty="0"/>
              <a:t> </a:t>
            </a:r>
            <a:r>
              <a:rPr lang="de-DE" b="1" dirty="0" err="1"/>
              <a:t>Molflow</a:t>
            </a:r>
            <a:r>
              <a:rPr lang="de-DE" b="1" dirty="0"/>
              <a:t>+ </a:t>
            </a:r>
            <a:r>
              <a:rPr lang="de-DE" dirty="0" err="1"/>
              <a:t>already</a:t>
            </a:r>
            <a:r>
              <a:rPr lang="de-DE" b="1" dirty="0"/>
              <a:t> </a:t>
            </a:r>
            <a:r>
              <a:rPr lang="de-DE" b="1" dirty="0" err="1"/>
              <a:t>exist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COSY measurement plan </a:t>
            </a:r>
            <a:r>
              <a:rPr lang="en-US" dirty="0"/>
              <a:t>is</a:t>
            </a:r>
            <a:r>
              <a:rPr lang="en-US" b="1" dirty="0"/>
              <a:t> prepared</a:t>
            </a:r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9E8D79B-BFD4-4EF2-8B90-81138776E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Summary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204B693-8CDB-4A1D-9035-B99948D40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5425" y="4673266"/>
            <a:ext cx="1097524" cy="179948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730F587-A751-4FEB-87C7-D6DB5FC6E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8158" y="1653193"/>
            <a:ext cx="2070229" cy="142847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C30B9C6-A42D-487A-9701-7C142AFB8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4489" y="40873"/>
            <a:ext cx="2214245" cy="126552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4B8E546-024B-44F4-A181-45FED09C9E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9843" y="5336555"/>
            <a:ext cx="2178891" cy="126552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D5498BA6-5D2E-4601-943F-85A3AD0311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624" y="4187956"/>
            <a:ext cx="2198110" cy="1078691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18BAEB22-A1FA-4D44-8161-31BF06F3D2D4}"/>
              </a:ext>
            </a:extLst>
          </p:cNvPr>
          <p:cNvSpPr txBox="1"/>
          <p:nvPr/>
        </p:nvSpPr>
        <p:spPr>
          <a:xfrm>
            <a:off x="9338612" y="1120877"/>
            <a:ext cx="4039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[1]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1097CBC1-063C-4C3D-87DC-A7DDD617797C}"/>
              </a:ext>
            </a:extLst>
          </p:cNvPr>
          <p:cNvSpPr txBox="1"/>
          <p:nvPr/>
        </p:nvSpPr>
        <p:spPr>
          <a:xfrm>
            <a:off x="-72399" y="6452601"/>
            <a:ext cx="926775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/>
              <a:t>[1] Daniel Klostermann, S</a:t>
            </a:r>
            <a:r>
              <a:rPr lang="en-US" sz="700" dirty="0" err="1"/>
              <a:t>tudies</a:t>
            </a:r>
            <a:r>
              <a:rPr lang="en-US" sz="700" dirty="0"/>
              <a:t> on PANDA vacuum conditions using simulations and a cooled beam pipe</a:t>
            </a:r>
            <a:r>
              <a:rPr lang="de-DE" sz="700" dirty="0"/>
              <a:t>. Master </a:t>
            </a:r>
            <a:r>
              <a:rPr lang="de-DE" sz="700" dirty="0" err="1"/>
              <a:t>thesis</a:t>
            </a:r>
            <a:r>
              <a:rPr lang="de-DE" sz="700" dirty="0"/>
              <a:t>. Westfälische Wilhelms-Universität Münster. 2020.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D84CE20-5E51-4EA0-9F43-33A6EF7BC64D}"/>
              </a:ext>
            </a:extLst>
          </p:cNvPr>
          <p:cNvSpPr txBox="1"/>
          <p:nvPr/>
        </p:nvSpPr>
        <p:spPr>
          <a:xfrm>
            <a:off x="-72399" y="6571960"/>
            <a:ext cx="115753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/>
              <a:t>[2] Kühnel, Matthias; Fernández, José M.; Tejeda, Guzmán; Kalinin, Anton; Montero, Salvador; </a:t>
            </a:r>
            <a:r>
              <a:rPr lang="de-DE" sz="700" dirty="0" err="1"/>
              <a:t>Grisenti</a:t>
            </a:r>
            <a:r>
              <a:rPr lang="de-DE" sz="700" dirty="0"/>
              <a:t>, Robert E. (2011): Time-</a:t>
            </a:r>
            <a:r>
              <a:rPr lang="de-DE" sz="700" dirty="0" err="1"/>
              <a:t>resolved</a:t>
            </a:r>
            <a:r>
              <a:rPr lang="de-DE" sz="700" dirty="0"/>
              <a:t> </a:t>
            </a:r>
            <a:r>
              <a:rPr lang="de-DE" sz="700" dirty="0" err="1"/>
              <a:t>study</a:t>
            </a:r>
            <a:r>
              <a:rPr lang="de-DE" sz="700" dirty="0"/>
              <a:t> </a:t>
            </a:r>
            <a:r>
              <a:rPr lang="de-DE" sz="700" dirty="0" err="1"/>
              <a:t>of</a:t>
            </a:r>
            <a:r>
              <a:rPr lang="de-DE" sz="700" dirty="0"/>
              <a:t> </a:t>
            </a:r>
            <a:r>
              <a:rPr lang="de-DE" sz="700" dirty="0" err="1"/>
              <a:t>crystallization</a:t>
            </a:r>
            <a:r>
              <a:rPr lang="de-DE" sz="700" dirty="0"/>
              <a:t> in </a:t>
            </a:r>
            <a:r>
              <a:rPr lang="de-DE" sz="700" dirty="0" err="1"/>
              <a:t>deeply</a:t>
            </a:r>
            <a:r>
              <a:rPr lang="de-DE" sz="700" dirty="0"/>
              <a:t> </a:t>
            </a:r>
            <a:r>
              <a:rPr lang="de-DE" sz="700" dirty="0" err="1"/>
              <a:t>cooled</a:t>
            </a:r>
            <a:r>
              <a:rPr lang="de-DE" sz="700" dirty="0"/>
              <a:t> liquid parahydrogen. In: </a:t>
            </a:r>
            <a:r>
              <a:rPr lang="de-DE" sz="700" i="1" dirty="0" err="1"/>
              <a:t>Physical</a:t>
            </a:r>
            <a:r>
              <a:rPr lang="de-DE" sz="700" i="1" dirty="0"/>
              <a:t> review </a:t>
            </a:r>
            <a:r>
              <a:rPr lang="de-DE" sz="700" i="1" dirty="0" err="1"/>
              <a:t>letters</a:t>
            </a:r>
            <a:r>
              <a:rPr lang="de-DE" sz="700" i="1" dirty="0"/>
              <a:t> </a:t>
            </a:r>
            <a:r>
              <a:rPr lang="de-DE" sz="700" dirty="0"/>
              <a:t>106 (24), S. 245301. DOI: 10.1103/PhysRevLett.106.245301.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87389A5-38FE-4852-AF34-DCBF1CEAE851}"/>
              </a:ext>
            </a:extLst>
          </p:cNvPr>
          <p:cNvSpPr txBox="1"/>
          <p:nvPr/>
        </p:nvSpPr>
        <p:spPr>
          <a:xfrm>
            <a:off x="-72399" y="6675988"/>
            <a:ext cx="606984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/>
              <a:t>[3] </a:t>
            </a:r>
            <a:r>
              <a:rPr lang="de-DE" sz="700" dirty="0" err="1"/>
              <a:t>Anenja</a:t>
            </a:r>
            <a:r>
              <a:rPr lang="de-DE" sz="700" dirty="0"/>
              <a:t> </a:t>
            </a:r>
            <a:r>
              <a:rPr lang="de-DE" sz="700" dirty="0" err="1"/>
              <a:t>Vihara</a:t>
            </a:r>
            <a:r>
              <a:rPr lang="de-DE" sz="700" dirty="0"/>
              <a:t>, http://anenja-vihara.org/vortrag-samstag-den-25-1/ (</a:t>
            </a:r>
            <a:r>
              <a:rPr lang="de-DE" sz="700" dirty="0" err="1"/>
              <a:t>Lastly</a:t>
            </a:r>
            <a:r>
              <a:rPr lang="de-DE" sz="700" dirty="0"/>
              <a:t> </a:t>
            </a:r>
            <a:r>
              <a:rPr lang="de-DE" sz="700" dirty="0" err="1"/>
              <a:t>visited</a:t>
            </a:r>
            <a:r>
              <a:rPr lang="de-DE" sz="700" dirty="0"/>
              <a:t>: 10.05.2023)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58CF223-ED62-40A7-A1E8-B8626F0C78EB}"/>
              </a:ext>
            </a:extLst>
          </p:cNvPr>
          <p:cNvSpPr txBox="1"/>
          <p:nvPr/>
        </p:nvSpPr>
        <p:spPr>
          <a:xfrm>
            <a:off x="9305360" y="5071419"/>
            <a:ext cx="4039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[2]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80EF6EF2-83FF-480D-86DF-A235F9A38B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3041" y="528931"/>
            <a:ext cx="2185189" cy="1891508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BB75ADB1-F0AF-48F9-BADD-C7A049F598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2741" y="2705339"/>
            <a:ext cx="1512168" cy="1512168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11E03325-6DBE-4FC7-B049-252A65FF1B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96727" y="2705339"/>
            <a:ext cx="1607973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38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18DAE1E-D8D9-41B6-BE98-6111CCB3C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16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E0BC6C6B-1CE4-4849-B721-67EF9B586F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58775" y="1124744"/>
            <a:ext cx="6319639" cy="342106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 err="1"/>
              <a:t>Vacuum</a:t>
            </a:r>
            <a:r>
              <a:rPr lang="de-DE" b="1" dirty="0"/>
              <a:t> </a:t>
            </a:r>
            <a:r>
              <a:rPr lang="de-DE" b="1" dirty="0" err="1"/>
              <a:t>simulations</a:t>
            </a:r>
            <a:r>
              <a:rPr lang="de-DE" b="1" dirty="0"/>
              <a:t> not </a:t>
            </a:r>
            <a:r>
              <a:rPr lang="de-DE" dirty="0" err="1"/>
              <a:t>yet</a:t>
            </a:r>
            <a:r>
              <a:rPr lang="de-DE" b="1" dirty="0"/>
              <a:t> </a:t>
            </a:r>
            <a:r>
              <a:rPr lang="de-DE" b="1" dirty="0" err="1"/>
              <a:t>complete</a:t>
            </a:r>
            <a:endParaRPr lang="de-DE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 err="1"/>
              <a:t>Aim</a:t>
            </a:r>
            <a:r>
              <a:rPr lang="de-DE" b="1" dirty="0"/>
              <a:t>: </a:t>
            </a:r>
            <a:r>
              <a:rPr lang="de-DE" dirty="0" err="1"/>
              <a:t>Determine</a:t>
            </a:r>
            <a:r>
              <a:rPr lang="de-DE" b="1" dirty="0"/>
              <a:t> </a:t>
            </a:r>
            <a:r>
              <a:rPr lang="de-DE" b="1" dirty="0" err="1"/>
              <a:t>spatially</a:t>
            </a:r>
            <a:r>
              <a:rPr lang="de-DE" b="1" dirty="0"/>
              <a:t> </a:t>
            </a:r>
            <a:r>
              <a:rPr lang="de-DE" b="1" dirty="0" err="1"/>
              <a:t>resolved</a:t>
            </a:r>
            <a:r>
              <a:rPr lang="de-DE" b="1" dirty="0"/>
              <a:t> gas </a:t>
            </a:r>
            <a:r>
              <a:rPr lang="de-DE" b="1" dirty="0" err="1"/>
              <a:t>flow</a:t>
            </a:r>
            <a:r>
              <a:rPr lang="de-DE" b="1" dirty="0"/>
              <a:t> rate </a:t>
            </a:r>
            <a:r>
              <a:rPr lang="de-DE" dirty="0" err="1"/>
              <a:t>by</a:t>
            </a:r>
            <a:r>
              <a:rPr lang="de-DE" b="1" dirty="0"/>
              <a:t> </a:t>
            </a:r>
            <a:r>
              <a:rPr lang="de-DE" b="1" dirty="0" err="1"/>
              <a:t>flash</a:t>
            </a:r>
            <a:r>
              <a:rPr lang="de-DE" b="1" dirty="0"/>
              <a:t> </a:t>
            </a:r>
            <a:r>
              <a:rPr lang="de-DE" b="1" dirty="0" err="1"/>
              <a:t>evaporation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Theory </a:t>
            </a:r>
            <a:r>
              <a:rPr lang="en-US" dirty="0"/>
              <a:t>on</a:t>
            </a:r>
            <a:r>
              <a:rPr lang="en-US" b="1" dirty="0"/>
              <a:t> flash evaporation </a:t>
            </a:r>
            <a:r>
              <a:rPr lang="en-US" dirty="0"/>
              <a:t>and</a:t>
            </a:r>
            <a:r>
              <a:rPr lang="en-US" b="1" dirty="0"/>
              <a:t> freezing 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Final </a:t>
            </a:r>
            <a:r>
              <a:rPr lang="en-US" b="1" dirty="0"/>
              <a:t>adjustments</a:t>
            </a:r>
            <a:r>
              <a:rPr lang="en-US" dirty="0"/>
              <a:t> </a:t>
            </a:r>
            <a:r>
              <a:rPr lang="en-US" b="1" dirty="0"/>
              <a:t>required</a:t>
            </a:r>
            <a:r>
              <a:rPr lang="en-US" dirty="0"/>
              <a:t> in </a:t>
            </a:r>
            <a:r>
              <a:rPr lang="en-US" b="1" dirty="0"/>
              <a:t>numerical</a:t>
            </a:r>
            <a:r>
              <a:rPr lang="en-US" dirty="0"/>
              <a:t> </a:t>
            </a:r>
            <a:r>
              <a:rPr lang="en-US" b="1" dirty="0"/>
              <a:t>simulations</a:t>
            </a:r>
            <a:endParaRPr lang="de-DE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/>
              <a:t>Models </a:t>
            </a:r>
            <a:r>
              <a:rPr lang="de-DE" dirty="0" err="1"/>
              <a:t>for</a:t>
            </a:r>
            <a:r>
              <a:rPr lang="de-DE" b="1" dirty="0"/>
              <a:t> </a:t>
            </a:r>
            <a:r>
              <a:rPr lang="de-DE" b="1" dirty="0" err="1"/>
              <a:t>Molflow</a:t>
            </a:r>
            <a:r>
              <a:rPr lang="de-DE" b="1" dirty="0"/>
              <a:t>+ </a:t>
            </a:r>
            <a:r>
              <a:rPr lang="de-DE" dirty="0" err="1"/>
              <a:t>already</a:t>
            </a:r>
            <a:r>
              <a:rPr lang="de-DE" b="1" dirty="0"/>
              <a:t> </a:t>
            </a:r>
            <a:r>
              <a:rPr lang="de-DE" b="1" dirty="0" err="1"/>
              <a:t>exist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COSY measurement plan </a:t>
            </a:r>
            <a:r>
              <a:rPr lang="en-US" dirty="0"/>
              <a:t>is</a:t>
            </a:r>
            <a:r>
              <a:rPr lang="en-US" b="1" dirty="0"/>
              <a:t> prepared</a:t>
            </a:r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9E8D79B-BFD4-4EF2-8B90-81138776E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Summary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204B693-8CDB-4A1D-9035-B99948D40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5425" y="4673266"/>
            <a:ext cx="1097524" cy="179948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730F587-A751-4FEB-87C7-D6DB5FC6E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8158" y="1653193"/>
            <a:ext cx="2070229" cy="142847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C30B9C6-A42D-487A-9701-7C142AFB8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4489" y="40873"/>
            <a:ext cx="2214245" cy="126552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4B8E546-024B-44F4-A181-45FED09C9E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9843" y="5336555"/>
            <a:ext cx="2178891" cy="126552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D5498BA6-5D2E-4601-943F-85A3AD0311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624" y="4187956"/>
            <a:ext cx="2198110" cy="1078691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18BAEB22-A1FA-4D44-8161-31BF06F3D2D4}"/>
              </a:ext>
            </a:extLst>
          </p:cNvPr>
          <p:cNvSpPr txBox="1"/>
          <p:nvPr/>
        </p:nvSpPr>
        <p:spPr>
          <a:xfrm>
            <a:off x="9338612" y="1120877"/>
            <a:ext cx="4039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[1]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E8C3D0AF-8C98-45F4-9F27-C95CDFB7B6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801" y="4463511"/>
            <a:ext cx="4248472" cy="1964918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6B33DFAD-54B1-47FB-B5B8-27147E7ED6C3}"/>
              </a:ext>
            </a:extLst>
          </p:cNvPr>
          <p:cNvSpPr txBox="1"/>
          <p:nvPr/>
        </p:nvSpPr>
        <p:spPr>
          <a:xfrm>
            <a:off x="4707109" y="6207115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[3]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08F1A963-3352-45B6-A691-ADB847984CDB}"/>
              </a:ext>
            </a:extLst>
          </p:cNvPr>
          <p:cNvSpPr txBox="1"/>
          <p:nvPr/>
        </p:nvSpPr>
        <p:spPr>
          <a:xfrm>
            <a:off x="-72399" y="6452601"/>
            <a:ext cx="926775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/>
              <a:t>[1] Daniel Klostermann, S</a:t>
            </a:r>
            <a:r>
              <a:rPr lang="en-US" sz="700" dirty="0" err="1"/>
              <a:t>tudies</a:t>
            </a:r>
            <a:r>
              <a:rPr lang="en-US" sz="700" dirty="0"/>
              <a:t> on PANDA vacuum conditions using simulations and a cooled beam pipe</a:t>
            </a:r>
            <a:r>
              <a:rPr lang="de-DE" sz="700" dirty="0"/>
              <a:t>. Master </a:t>
            </a:r>
            <a:r>
              <a:rPr lang="de-DE" sz="700" dirty="0" err="1"/>
              <a:t>thesis</a:t>
            </a:r>
            <a:r>
              <a:rPr lang="de-DE" sz="700" dirty="0"/>
              <a:t>. Westfälische Wilhelms-Universität Münster. 2020.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E477F4F6-0912-4A22-AB21-36B826B1D566}"/>
              </a:ext>
            </a:extLst>
          </p:cNvPr>
          <p:cNvSpPr txBox="1"/>
          <p:nvPr/>
        </p:nvSpPr>
        <p:spPr>
          <a:xfrm>
            <a:off x="-72399" y="6571960"/>
            <a:ext cx="115753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/>
              <a:t>[2] Kühnel, Matthias; Fernández, José M.; Tejeda, Guzmán; Kalinin, Anton; Montero, Salvador; </a:t>
            </a:r>
            <a:r>
              <a:rPr lang="de-DE" sz="700" dirty="0" err="1"/>
              <a:t>Grisenti</a:t>
            </a:r>
            <a:r>
              <a:rPr lang="de-DE" sz="700" dirty="0"/>
              <a:t>, Robert E. (2011): Time-</a:t>
            </a:r>
            <a:r>
              <a:rPr lang="de-DE" sz="700" dirty="0" err="1"/>
              <a:t>resolved</a:t>
            </a:r>
            <a:r>
              <a:rPr lang="de-DE" sz="700" dirty="0"/>
              <a:t> </a:t>
            </a:r>
            <a:r>
              <a:rPr lang="de-DE" sz="700" dirty="0" err="1"/>
              <a:t>study</a:t>
            </a:r>
            <a:r>
              <a:rPr lang="de-DE" sz="700" dirty="0"/>
              <a:t> </a:t>
            </a:r>
            <a:r>
              <a:rPr lang="de-DE" sz="700" dirty="0" err="1"/>
              <a:t>of</a:t>
            </a:r>
            <a:r>
              <a:rPr lang="de-DE" sz="700" dirty="0"/>
              <a:t> </a:t>
            </a:r>
            <a:r>
              <a:rPr lang="de-DE" sz="700" dirty="0" err="1"/>
              <a:t>crystallization</a:t>
            </a:r>
            <a:r>
              <a:rPr lang="de-DE" sz="700" dirty="0"/>
              <a:t> in </a:t>
            </a:r>
            <a:r>
              <a:rPr lang="de-DE" sz="700" dirty="0" err="1"/>
              <a:t>deeply</a:t>
            </a:r>
            <a:r>
              <a:rPr lang="de-DE" sz="700" dirty="0"/>
              <a:t> </a:t>
            </a:r>
            <a:r>
              <a:rPr lang="de-DE" sz="700" dirty="0" err="1"/>
              <a:t>cooled</a:t>
            </a:r>
            <a:r>
              <a:rPr lang="de-DE" sz="700" dirty="0"/>
              <a:t> liquid parahydrogen. In: </a:t>
            </a:r>
            <a:r>
              <a:rPr lang="de-DE" sz="700" i="1" dirty="0" err="1"/>
              <a:t>Physical</a:t>
            </a:r>
            <a:r>
              <a:rPr lang="de-DE" sz="700" i="1" dirty="0"/>
              <a:t> review </a:t>
            </a:r>
            <a:r>
              <a:rPr lang="de-DE" sz="700" i="1" dirty="0" err="1"/>
              <a:t>letters</a:t>
            </a:r>
            <a:r>
              <a:rPr lang="de-DE" sz="700" i="1" dirty="0"/>
              <a:t> </a:t>
            </a:r>
            <a:r>
              <a:rPr lang="de-DE" sz="700" dirty="0"/>
              <a:t>106 (24), S. 245301. DOI: 10.1103/PhysRevLett.106.245301.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A681B881-A499-4D53-A9A1-0E648C1AAD82}"/>
              </a:ext>
            </a:extLst>
          </p:cNvPr>
          <p:cNvSpPr txBox="1"/>
          <p:nvPr/>
        </p:nvSpPr>
        <p:spPr>
          <a:xfrm>
            <a:off x="-72399" y="6675988"/>
            <a:ext cx="606984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/>
              <a:t>[3] </a:t>
            </a:r>
            <a:r>
              <a:rPr lang="de-DE" sz="700" dirty="0" err="1"/>
              <a:t>Anenja</a:t>
            </a:r>
            <a:r>
              <a:rPr lang="de-DE" sz="700" dirty="0"/>
              <a:t> </a:t>
            </a:r>
            <a:r>
              <a:rPr lang="de-DE" sz="700" dirty="0" err="1"/>
              <a:t>Vihara</a:t>
            </a:r>
            <a:r>
              <a:rPr lang="de-DE" sz="700" dirty="0"/>
              <a:t>, http://anenja-vihara.org/vortrag-samstag-den-25-1/ (</a:t>
            </a:r>
            <a:r>
              <a:rPr lang="de-DE" sz="700" dirty="0" err="1"/>
              <a:t>Lastly</a:t>
            </a:r>
            <a:r>
              <a:rPr lang="de-DE" sz="700" dirty="0"/>
              <a:t> </a:t>
            </a:r>
            <a:r>
              <a:rPr lang="de-DE" sz="700" dirty="0" err="1"/>
              <a:t>visited</a:t>
            </a:r>
            <a:r>
              <a:rPr lang="de-DE" sz="700" dirty="0"/>
              <a:t>: 10.05.2023)</a:t>
            </a: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81326574-8BB3-4EDD-8C6F-7B7979DD72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03041" y="528931"/>
            <a:ext cx="2185189" cy="1891508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7DA766D3-9C6B-4468-BD1A-D00753BB65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32741" y="2705339"/>
            <a:ext cx="1512168" cy="1512168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A7913DFA-3AA7-49C5-ACCE-6C3D470320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96727" y="2705339"/>
            <a:ext cx="1607973" cy="1512168"/>
          </a:xfrm>
          <a:prstGeom prst="rect">
            <a:avLst/>
          </a:prstGeom>
        </p:spPr>
      </p:pic>
      <p:sp>
        <p:nvSpPr>
          <p:cNvPr id="2" name="Textfeld 16">
            <a:extLst>
              <a:ext uri="{FF2B5EF4-FFF2-40B4-BE49-F238E27FC236}">
                <a16:creationId xmlns:a16="http://schemas.microsoft.com/office/drawing/2014/main" id="{0117D4A9-6802-78F0-C119-82B753C1E40F}"/>
              </a:ext>
            </a:extLst>
          </p:cNvPr>
          <p:cNvSpPr txBox="1"/>
          <p:nvPr/>
        </p:nvSpPr>
        <p:spPr>
          <a:xfrm>
            <a:off x="9305360" y="5071419"/>
            <a:ext cx="4039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[2]</a:t>
            </a:r>
          </a:p>
        </p:txBody>
      </p:sp>
    </p:spTree>
    <p:extLst>
      <p:ext uri="{BB962C8B-B14F-4D97-AF65-F5344CB8AC3E}">
        <p14:creationId xmlns:p14="http://schemas.microsoft.com/office/powerpoint/2010/main" val="2422395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7D46BF8-8BA3-4C35-A8AC-70CB74A63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17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030C313B-667D-411A-B9C8-B80351AA4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362CA99-A183-455C-8A94-761CAA723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Backup </a:t>
            </a:r>
            <a:r>
              <a:rPr lang="de-DE" dirty="0" err="1"/>
              <a:t>slides</a:t>
            </a:r>
            <a:r>
              <a:rPr lang="de-DE" dirty="0"/>
              <a:t> – Plots </a:t>
            </a:r>
            <a:r>
              <a:rPr lang="de-DE" dirty="0" err="1"/>
              <a:t>with</a:t>
            </a:r>
            <a:r>
              <a:rPr lang="de-DE" dirty="0"/>
              <a:t> different </a:t>
            </a:r>
            <a:r>
              <a:rPr lang="de-DE" dirty="0" err="1"/>
              <a:t>cluster</a:t>
            </a:r>
            <a:r>
              <a:rPr lang="de-DE" dirty="0"/>
              <a:t> </a:t>
            </a:r>
            <a:r>
              <a:rPr lang="de-DE" dirty="0" err="1"/>
              <a:t>sizes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48086EE-3237-42EA-9D42-0F29794EE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72" y="1913134"/>
            <a:ext cx="5760640" cy="382012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7306B20-0C3E-4051-9F7B-0C90FD2C2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367" y="1913134"/>
            <a:ext cx="5574830" cy="382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71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0B1513B-4218-4239-803E-B7C020809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18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05CBA298-62F7-4925-818F-85466BF9C6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247F93A-2FBE-45A5-A8F6-767820DAC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72" y="260648"/>
            <a:ext cx="11484000" cy="575329"/>
          </a:xfrm>
        </p:spPr>
        <p:txBody>
          <a:bodyPr/>
          <a:lstStyle/>
          <a:p>
            <a:r>
              <a:rPr lang="de-DE" dirty="0"/>
              <a:t>Backup </a:t>
            </a:r>
            <a:r>
              <a:rPr lang="de-DE" dirty="0" err="1"/>
              <a:t>slides</a:t>
            </a:r>
            <a:r>
              <a:rPr lang="de-DE" dirty="0"/>
              <a:t> – </a:t>
            </a:r>
            <a:r>
              <a:rPr lang="de-DE" dirty="0" err="1"/>
              <a:t>Temperature</a:t>
            </a:r>
            <a:r>
              <a:rPr lang="de-DE" dirty="0"/>
              <a:t>- &amp; </a:t>
            </a:r>
            <a:r>
              <a:rPr lang="de-DE" dirty="0" err="1"/>
              <a:t>clustersize</a:t>
            </a:r>
            <a:r>
              <a:rPr lang="de-DE" dirty="0"/>
              <a:t>-animation (</a:t>
            </a:r>
            <a:r>
              <a:rPr lang="de-DE" dirty="0" err="1"/>
              <a:t>Only</a:t>
            </a:r>
            <a:r>
              <a:rPr lang="de-DE" dirty="0"/>
              <a:t> solid)</a:t>
            </a:r>
          </a:p>
        </p:txBody>
      </p:sp>
      <p:pic>
        <p:nvPicPr>
          <p:cNvPr id="8" name="shells50_nucl10.0_d5.0microns_T13.957K_pvac1e-05mbar_dt1e-08ms_single_sphere_temp">
            <a:hlinkClick r:id="" action="ppaction://media"/>
            <a:extLst>
              <a:ext uri="{FF2B5EF4-FFF2-40B4-BE49-F238E27FC236}">
                <a16:creationId xmlns:a16="http://schemas.microsoft.com/office/drawing/2014/main" id="{44902C40-3825-4E7A-A801-1FDCDD5C5A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280" y="1809284"/>
            <a:ext cx="11791726" cy="392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9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205D4BF-3F7E-4D47-8A0B-2647872AA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19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Vertikaler Textplatzhalter 3">
                <a:extLst>
                  <a:ext uri="{FF2B5EF4-FFF2-40B4-BE49-F238E27FC236}">
                    <a16:creationId xmlns:a16="http://schemas.microsoft.com/office/drawing/2014/main" id="{CD2D77C9-16C1-45F0-97E0-FE239D667F76}"/>
                  </a:ext>
                </a:extLst>
              </p:cNvPr>
              <p:cNvSpPr>
                <a:spLocks noGrp="1"/>
              </p:cNvSpPr>
              <p:nvPr>
                <p:ph type="body" orient="vert" idx="1"/>
              </p:nvPr>
            </p:nvSpPr>
            <p:spPr>
              <a:xfrm>
                <a:off x="358776" y="1124743"/>
                <a:ext cx="5743574" cy="5399881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b="1" dirty="0"/>
                  <a:t>Nucleation </a:t>
                </a:r>
                <a:r>
                  <a:rPr lang="en-US" dirty="0"/>
                  <a:t>is</a:t>
                </a:r>
                <a:r>
                  <a:rPr lang="en-US" b="1" dirty="0"/>
                  <a:t> statistical process </a:t>
                </a:r>
                <a:r>
                  <a:rPr lang="en-US" dirty="0"/>
                  <a:t>driven</a:t>
                </a:r>
                <a:r>
                  <a:rPr lang="en-US" b="1" dirty="0"/>
                  <a:t> by free energy reduction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sub>
                    </m:sSub>
                  </m:oMath>
                </a14:m>
                <a:endParaRPr lang="de-DE" dirty="0"/>
              </a:p>
              <a:p>
                <a:pPr marL="666872" lvl="1" indent="-342900">
                  <a:buFont typeface="Symbol" panose="05050102010706020507" pitchFamily="18" charset="2"/>
                  <a:buChar char="-"/>
                </a:pPr>
                <a:r>
                  <a:rPr lang="en-US" dirty="0"/>
                  <a:t>Atoms/molecules combine randomly </a:t>
                </a:r>
                <a:r>
                  <a:rPr lang="en-US" b="0" dirty="0"/>
                  <a:t>to</a:t>
                </a:r>
                <a:r>
                  <a:rPr lang="en-US" dirty="0"/>
                  <a:t> </a:t>
                </a:r>
                <a:r>
                  <a:rPr lang="en-US" b="0" dirty="0"/>
                  <a:t>form</a:t>
                </a:r>
                <a:r>
                  <a:rPr lang="en-US" dirty="0"/>
                  <a:t>      </a:t>
                </a:r>
                <a:r>
                  <a:rPr lang="en-US" b="0" dirty="0"/>
                  <a:t>a</a:t>
                </a:r>
                <a:r>
                  <a:rPr lang="en-US" dirty="0"/>
                  <a:t> nucleus</a:t>
                </a:r>
                <a:endParaRPr lang="de-DE" b="0" dirty="0"/>
              </a:p>
              <a:p>
                <a:pPr marL="666872" lvl="1" indent="-342900">
                  <a:buFont typeface="Symbol" panose="05050102010706020507" pitchFamily="18" charset="2"/>
                  <a:buChar char="-"/>
                </a:pPr>
                <a:r>
                  <a:rPr lang="en-US" b="0" dirty="0"/>
                  <a:t>If </a:t>
                </a:r>
                <a:r>
                  <a:rPr lang="en-US" dirty="0"/>
                  <a:t>energy</a:t>
                </a:r>
                <a:r>
                  <a:rPr lang="en-US" b="0" dirty="0"/>
                  <a:t> of the </a:t>
                </a:r>
                <a:r>
                  <a:rPr lang="en-US" dirty="0"/>
                  <a:t>nucleus</a:t>
                </a:r>
                <a:r>
                  <a:rPr lang="en-US" b="0" dirty="0"/>
                  <a:t> </a:t>
                </a:r>
                <a14:m>
                  <m:oMath xmlns:m="http://schemas.openxmlformats.org/officeDocument/2006/math">
                    <m:r>
                      <a:rPr lang="de-DE" b="1" i="0" smtClean="0">
                        <a:latin typeface="Cambria Math" panose="02040503050406030204" pitchFamily="18" charset="0"/>
                      </a:rPr>
                      <m:t>𝚫</m:t>
                    </m:r>
                    <m:sSup>
                      <m:sSupPr>
                        <m:ctrlPr>
                          <a:rPr lang="de-DE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0" smtClean="0">
                            <a:latin typeface="Cambria Math" panose="02040503050406030204" pitchFamily="18" charset="0"/>
                          </a:rPr>
                          <m:t>𝐆</m:t>
                        </m:r>
                      </m:e>
                      <m:sup>
                        <m:r>
                          <a:rPr lang="de-DE" b="1" i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de-DE" dirty="0"/>
                  <a:t> </a:t>
                </a:r>
                <a:r>
                  <a:rPr lang="en-US" dirty="0"/>
                  <a:t>is greater </a:t>
                </a:r>
                <a:r>
                  <a:rPr lang="en-US" b="0" dirty="0"/>
                  <a:t>than</a:t>
                </a:r>
                <a:r>
                  <a:rPr lang="en-US" dirty="0"/>
                  <a:t> interfacial energy, it is preserved</a:t>
                </a:r>
                <a:endParaRPr lang="de-DE" dirty="0"/>
              </a:p>
              <a:p>
                <a:pPr marL="666872" lvl="1" indent="-342900">
                  <a:buFont typeface="Symbol" panose="05050102010706020507" pitchFamily="18" charset="2"/>
                  <a:buChar char="-"/>
                </a:pPr>
                <a:r>
                  <a:rPr lang="en-US" dirty="0"/>
                  <a:t>Grows radially </a:t>
                </a:r>
                <a:r>
                  <a:rPr lang="en-US" b="0" dirty="0"/>
                  <a:t>with</a:t>
                </a:r>
                <a:r>
                  <a:rPr lang="en-US" dirty="0"/>
                  <a:t> growth rate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endParaRPr lang="de-DE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b="1" dirty="0"/>
                  <a:t>Differentiation </a:t>
                </a:r>
                <a:r>
                  <a:rPr lang="en-US" dirty="0"/>
                  <a:t>between</a:t>
                </a:r>
                <a:r>
                  <a:rPr lang="en-US" b="1" dirty="0"/>
                  <a:t> homogeneous </a:t>
                </a:r>
                <a:r>
                  <a:rPr lang="en-US" dirty="0"/>
                  <a:t>and</a:t>
                </a:r>
                <a:r>
                  <a:rPr lang="en-US" b="1" dirty="0"/>
                  <a:t> heterogeneous nucleation</a:t>
                </a:r>
                <a:endParaRPr lang="de-DE" b="1" dirty="0"/>
              </a:p>
              <a:p>
                <a:pPr marL="666872" lvl="1" indent="-342900">
                  <a:buFont typeface="Symbol" panose="05050102010706020507" pitchFamily="18" charset="2"/>
                  <a:buChar char="-"/>
                </a:pPr>
                <a:r>
                  <a:rPr lang="en-US" dirty="0"/>
                  <a:t>Homogeneous: Formation </a:t>
                </a:r>
                <a:r>
                  <a:rPr lang="en-US" b="0" dirty="0"/>
                  <a:t>of</a:t>
                </a:r>
                <a:r>
                  <a:rPr lang="en-US" dirty="0"/>
                  <a:t> </a:t>
                </a:r>
                <a:r>
                  <a:rPr lang="en-US" b="0" dirty="0"/>
                  <a:t>a</a:t>
                </a:r>
                <a:r>
                  <a:rPr lang="en-US" dirty="0"/>
                  <a:t> spherical nucleus Heterogeneous: Spherical nucleus </a:t>
                </a:r>
                <a:r>
                  <a:rPr lang="en-US" b="0" dirty="0"/>
                  <a:t>forms</a:t>
                </a:r>
                <a:r>
                  <a:rPr lang="en-US" dirty="0"/>
                  <a:t> </a:t>
                </a:r>
                <a:r>
                  <a:rPr lang="en-US" b="0" dirty="0"/>
                  <a:t>on</a:t>
                </a:r>
                <a:r>
                  <a:rPr lang="en-US" dirty="0"/>
                  <a:t> foreign atoms </a:t>
                </a:r>
                <a:r>
                  <a:rPr lang="en-US" b="0" dirty="0"/>
                  <a:t>or</a:t>
                </a:r>
                <a:r>
                  <a:rPr lang="en-US" dirty="0"/>
                  <a:t> surface</a:t>
                </a:r>
                <a:r>
                  <a:rPr lang="de-DE" dirty="0"/>
                  <a:t>                                          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Reduction </a:t>
                </a:r>
                <a:r>
                  <a:rPr lang="en-US" b="0" dirty="0"/>
                  <a:t>of</a:t>
                </a:r>
                <a:r>
                  <a:rPr lang="en-US" dirty="0"/>
                  <a:t> </a:t>
                </a:r>
                <a:r>
                  <a:rPr lang="en-US" b="0" dirty="0"/>
                  <a:t>the</a:t>
                </a:r>
                <a:r>
                  <a:rPr lang="en-US" dirty="0"/>
                  <a:t> interfacial energy</a:t>
                </a:r>
                <a:endParaRPr lang="de-DE" dirty="0"/>
              </a:p>
            </p:txBody>
          </p:sp>
        </mc:Choice>
        <mc:Fallback xmlns="">
          <p:sp>
            <p:nvSpPr>
              <p:cNvPr id="4" name="Vertikaler Textplatzhalter 3">
                <a:extLst>
                  <a:ext uri="{FF2B5EF4-FFF2-40B4-BE49-F238E27FC236}">
                    <a16:creationId xmlns:a16="http://schemas.microsoft.com/office/drawing/2014/main" id="{CD2D77C9-16C1-45F0-97E0-FE239D667F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orient="vert" idx="1"/>
              </p:nvPr>
            </p:nvSpPr>
            <p:spPr>
              <a:xfrm>
                <a:off x="358776" y="1124743"/>
                <a:ext cx="5743574" cy="5399881"/>
              </a:xfrm>
              <a:blipFill>
                <a:blip r:embed="rId2"/>
                <a:stretch>
                  <a:fillRect l="-2548" t="-1130" r="-339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el 4">
            <a:extLst>
              <a:ext uri="{FF2B5EF4-FFF2-40B4-BE49-F238E27FC236}">
                <a16:creationId xmlns:a16="http://schemas.microsoft.com/office/drawing/2014/main" id="{5DD4EC98-4BEA-4F40-9DE5-B2A6329CC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Backup </a:t>
            </a:r>
            <a:r>
              <a:rPr lang="de-DE" dirty="0" err="1"/>
              <a:t>slides</a:t>
            </a:r>
            <a:r>
              <a:rPr lang="de-DE" dirty="0"/>
              <a:t> – Theory on </a:t>
            </a:r>
            <a:r>
              <a:rPr lang="de-DE" dirty="0" err="1"/>
              <a:t>freeze</a:t>
            </a:r>
            <a:r>
              <a:rPr lang="de-DE" dirty="0"/>
              <a:t> out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8A02787-32C6-4217-98E3-046D9891B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866" y="835976"/>
            <a:ext cx="3177682" cy="269561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047207-A4E0-40FC-B09B-40CD72BFB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2350" y="3746883"/>
            <a:ext cx="3258755" cy="225867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DA166CE-B607-4E22-8B43-46A3DE1B5A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8160" y="3706089"/>
            <a:ext cx="2341212" cy="231519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8223BEB-0ABC-428A-BBD5-15F059ACA6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6548" y="844873"/>
            <a:ext cx="2769695" cy="2686722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6E022E53-38CB-4B05-867C-86E7ACA365CD}"/>
              </a:ext>
            </a:extLst>
          </p:cNvPr>
          <p:cNvSpPr txBox="1"/>
          <p:nvPr/>
        </p:nvSpPr>
        <p:spPr>
          <a:xfrm>
            <a:off x="6406663" y="6018562"/>
            <a:ext cx="2805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Heterogeneous</a:t>
            </a:r>
            <a:r>
              <a:rPr lang="de-DE" dirty="0"/>
              <a:t> </a:t>
            </a:r>
            <a:r>
              <a:rPr lang="de-DE" dirty="0" err="1"/>
              <a:t>nucleation</a:t>
            </a:r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C3F4BE2-8974-45FF-856C-DC1E808C7AD5}"/>
              </a:ext>
            </a:extLst>
          </p:cNvPr>
          <p:cNvSpPr txBox="1"/>
          <p:nvPr/>
        </p:nvSpPr>
        <p:spPr>
          <a:xfrm>
            <a:off x="9289097" y="6011116"/>
            <a:ext cx="2732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Homogeneous</a:t>
            </a:r>
            <a:r>
              <a:rPr lang="de-DE" dirty="0"/>
              <a:t> </a:t>
            </a:r>
            <a:r>
              <a:rPr lang="de-DE" dirty="0" err="1"/>
              <a:t>nucleation</a:t>
            </a:r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0BBB4B6-6961-4AE5-96F4-50E00352D6FF}"/>
              </a:ext>
            </a:extLst>
          </p:cNvPr>
          <p:cNvSpPr txBox="1"/>
          <p:nvPr/>
        </p:nvSpPr>
        <p:spPr>
          <a:xfrm>
            <a:off x="4518174" y="6532573"/>
            <a:ext cx="75116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[1] Porter, David A.; </a:t>
            </a:r>
            <a:r>
              <a:rPr lang="de-DE" sz="900" dirty="0" err="1"/>
              <a:t>Easterling</a:t>
            </a:r>
            <a:r>
              <a:rPr lang="de-DE" sz="900" dirty="0"/>
              <a:t>, Kenneth E.; Y, Sherif Mohamed (2009): Phase </a:t>
            </a:r>
            <a:r>
              <a:rPr lang="de-DE" sz="900" dirty="0" err="1"/>
              <a:t>transformations</a:t>
            </a:r>
            <a:r>
              <a:rPr lang="de-DE" sz="900" dirty="0"/>
              <a:t> in </a:t>
            </a:r>
            <a:r>
              <a:rPr lang="de-DE" sz="900" dirty="0" err="1"/>
              <a:t>metals</a:t>
            </a:r>
            <a:r>
              <a:rPr lang="de-DE" sz="900" dirty="0"/>
              <a:t> and </a:t>
            </a:r>
            <a:r>
              <a:rPr lang="de-DE" sz="900" dirty="0" err="1"/>
              <a:t>alloys</a:t>
            </a:r>
            <a:r>
              <a:rPr lang="de-DE" sz="900" dirty="0"/>
              <a:t>. 3rd </a:t>
            </a:r>
            <a:r>
              <a:rPr lang="de-DE" sz="900" dirty="0" err="1"/>
              <a:t>ed</a:t>
            </a:r>
            <a:r>
              <a:rPr lang="de-DE" sz="900" dirty="0"/>
              <a:t>. Boca </a:t>
            </a:r>
            <a:r>
              <a:rPr lang="de-DE" sz="900" dirty="0" err="1"/>
              <a:t>Raton</a:t>
            </a:r>
            <a:r>
              <a:rPr lang="de-DE" sz="900" dirty="0"/>
              <a:t>: CRC Press.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041FAF5-27F0-4D3B-BCA0-EEAF9217196E}"/>
              </a:ext>
            </a:extLst>
          </p:cNvPr>
          <p:cNvSpPr txBox="1"/>
          <p:nvPr/>
        </p:nvSpPr>
        <p:spPr>
          <a:xfrm>
            <a:off x="11612928" y="5728818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[1]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E907DF9-91C0-48BA-9019-1C559D7E24EB}"/>
              </a:ext>
            </a:extLst>
          </p:cNvPr>
          <p:cNvSpPr txBox="1"/>
          <p:nvPr/>
        </p:nvSpPr>
        <p:spPr>
          <a:xfrm>
            <a:off x="11591284" y="3291065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[1]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E4FDFEF-0695-4E47-B8AC-E644BD7FAB6E}"/>
              </a:ext>
            </a:extLst>
          </p:cNvPr>
          <p:cNvSpPr txBox="1"/>
          <p:nvPr/>
        </p:nvSpPr>
        <p:spPr>
          <a:xfrm>
            <a:off x="8993970" y="5739232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[1]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5431D3B-8457-4C49-A4F8-F933E705F156}"/>
              </a:ext>
            </a:extLst>
          </p:cNvPr>
          <p:cNvSpPr txBox="1"/>
          <p:nvPr/>
        </p:nvSpPr>
        <p:spPr>
          <a:xfrm>
            <a:off x="9049193" y="3279630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1522716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9D07383-A56C-4205-A03A-DD420882A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086" y="4258124"/>
            <a:ext cx="3241428" cy="2120528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07F51C6-C2A3-41B6-B255-0BF26B5A4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824FDA2-0B37-4A70-9950-68CE80123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Plan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work</a:t>
            </a:r>
            <a:endParaRPr lang="de-DE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29F2FAC6-9365-4476-ABE3-1B436C831933}"/>
              </a:ext>
            </a:extLst>
          </p:cNvPr>
          <p:cNvSpPr/>
          <p:nvPr/>
        </p:nvSpPr>
        <p:spPr>
          <a:xfrm>
            <a:off x="1655554" y="1630291"/>
            <a:ext cx="118654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2000" b="0" cap="none" spc="0" dirty="0">
                <a:ln w="0"/>
                <a:solidFill>
                  <a:schemeClr val="bg2"/>
                </a:solidFill>
              </a:rPr>
              <a:t>1. </a:t>
            </a:r>
            <a:r>
              <a:rPr lang="de-DE" sz="2000" b="0" cap="none" spc="0" dirty="0" err="1">
                <a:ln w="0"/>
                <a:solidFill>
                  <a:schemeClr val="bg2"/>
                </a:solidFill>
              </a:rPr>
              <a:t>Step</a:t>
            </a:r>
            <a:endParaRPr lang="de-DE" sz="2000" b="0" cap="none" spc="0" dirty="0">
              <a:ln w="0"/>
              <a:solidFill>
                <a:schemeClr val="bg2"/>
              </a:solidFill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CCAB7D9D-1B81-47D1-8353-1698E8CF48B1}"/>
              </a:ext>
            </a:extLst>
          </p:cNvPr>
          <p:cNvSpPr/>
          <p:nvPr/>
        </p:nvSpPr>
        <p:spPr>
          <a:xfrm>
            <a:off x="5039930" y="1628800"/>
            <a:ext cx="1186543" cy="400110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2000" b="0" cap="none" spc="0" dirty="0">
                <a:ln w="0"/>
                <a:solidFill>
                  <a:schemeClr val="bg2"/>
                </a:solidFill>
              </a:rPr>
              <a:t>2. </a:t>
            </a:r>
            <a:r>
              <a:rPr lang="de-DE" sz="2000" b="0" cap="none" spc="0" dirty="0" err="1">
                <a:ln w="0"/>
                <a:solidFill>
                  <a:schemeClr val="bg2"/>
                </a:solidFill>
              </a:rPr>
              <a:t>Step</a:t>
            </a:r>
            <a:endParaRPr lang="de-DE" sz="2000" b="0" cap="none" spc="0" dirty="0">
              <a:ln w="0"/>
              <a:solidFill>
                <a:schemeClr val="bg2"/>
              </a:solidFill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CD92398-426D-4431-9BF0-B804DE3C8DC5}"/>
              </a:ext>
            </a:extLst>
          </p:cNvPr>
          <p:cNvSpPr/>
          <p:nvPr/>
        </p:nvSpPr>
        <p:spPr>
          <a:xfrm>
            <a:off x="8424306" y="1628800"/>
            <a:ext cx="118654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2000" b="0" cap="none" spc="0" dirty="0">
                <a:ln w="0"/>
                <a:solidFill>
                  <a:schemeClr val="bg2"/>
                </a:solidFill>
              </a:rPr>
              <a:t>3. </a:t>
            </a:r>
            <a:r>
              <a:rPr lang="de-DE" sz="2000" b="0" cap="none" spc="0" dirty="0" err="1">
                <a:ln w="0"/>
                <a:solidFill>
                  <a:schemeClr val="bg2"/>
                </a:solidFill>
              </a:rPr>
              <a:t>Step</a:t>
            </a:r>
            <a:endParaRPr lang="de-DE" sz="2000" b="0" cap="none" spc="0" dirty="0">
              <a:ln w="0"/>
              <a:solidFill>
                <a:schemeClr val="bg2"/>
              </a:solidFill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00BD1ADB-4E98-437D-A498-A7C9BD421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911" y="4262649"/>
            <a:ext cx="3248442" cy="2116003"/>
          </a:xfrm>
          <a:prstGeom prst="rect">
            <a:avLst/>
          </a:prstGeom>
        </p:spPr>
      </p:pic>
      <p:sp>
        <p:nvSpPr>
          <p:cNvPr id="20" name="Pfeil: eingekerbt nach rechts 19">
            <a:extLst>
              <a:ext uri="{FF2B5EF4-FFF2-40B4-BE49-F238E27FC236}">
                <a16:creationId xmlns:a16="http://schemas.microsoft.com/office/drawing/2014/main" id="{3F6D73E7-A2E2-4F26-834A-E04D2E42A36E}"/>
              </a:ext>
            </a:extLst>
          </p:cNvPr>
          <p:cNvSpPr/>
          <p:nvPr/>
        </p:nvSpPr>
        <p:spPr>
          <a:xfrm>
            <a:off x="701750" y="2030400"/>
            <a:ext cx="3816424" cy="2118679"/>
          </a:xfrm>
          <a:prstGeom prst="notched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Pfeil: eingekerbt nach rechts 21">
            <a:extLst>
              <a:ext uri="{FF2B5EF4-FFF2-40B4-BE49-F238E27FC236}">
                <a16:creationId xmlns:a16="http://schemas.microsoft.com/office/drawing/2014/main" id="{455A215D-433E-4278-AA17-A0F06590D9AA}"/>
              </a:ext>
            </a:extLst>
          </p:cNvPr>
          <p:cNvSpPr/>
          <p:nvPr/>
        </p:nvSpPr>
        <p:spPr>
          <a:xfrm>
            <a:off x="4086126" y="2030033"/>
            <a:ext cx="3816424" cy="2118678"/>
          </a:xfrm>
          <a:prstGeom prst="notched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Pfeil: eingekerbt nach rechts 23">
            <a:extLst>
              <a:ext uri="{FF2B5EF4-FFF2-40B4-BE49-F238E27FC236}">
                <a16:creationId xmlns:a16="http://schemas.microsoft.com/office/drawing/2014/main" id="{23A1FCCE-BEEF-490D-844C-9C3EB64975FB}"/>
              </a:ext>
            </a:extLst>
          </p:cNvPr>
          <p:cNvSpPr/>
          <p:nvPr/>
        </p:nvSpPr>
        <p:spPr>
          <a:xfrm>
            <a:off x="7470502" y="2029665"/>
            <a:ext cx="3816424" cy="2118678"/>
          </a:xfrm>
          <a:prstGeom prst="notched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Vertikaler Textplatzhalter 3">
            <a:extLst>
              <a:ext uri="{FF2B5EF4-FFF2-40B4-BE49-F238E27FC236}">
                <a16:creationId xmlns:a16="http://schemas.microsoft.com/office/drawing/2014/main" id="{A56FE1AC-9E42-4E99-8BD3-85E6EE246870}"/>
              </a:ext>
            </a:extLst>
          </p:cNvPr>
          <p:cNvSpPr txBox="1">
            <a:spLocks/>
          </p:cNvSpPr>
          <p:nvPr/>
        </p:nvSpPr>
        <p:spPr>
          <a:xfrm>
            <a:off x="1322586" y="2708920"/>
            <a:ext cx="2674041" cy="8640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20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397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03958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68394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pPr algn="ctr"/>
            <a:r>
              <a:rPr lang="de-DE" dirty="0" err="1">
                <a:solidFill>
                  <a:schemeClr val="bg1"/>
                </a:solidFill>
              </a:rPr>
              <a:t>Numerical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simulations</a:t>
            </a:r>
            <a:r>
              <a:rPr lang="de-DE" dirty="0">
                <a:solidFill>
                  <a:schemeClr val="bg1"/>
                </a:solidFill>
              </a:rPr>
              <a:t> on </a:t>
            </a:r>
            <a:r>
              <a:rPr lang="de-DE" dirty="0" err="1">
                <a:solidFill>
                  <a:schemeClr val="bg1"/>
                </a:solidFill>
              </a:rPr>
              <a:t>flash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evaporation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7" name="Vertikaler Textplatzhalter 3">
            <a:extLst>
              <a:ext uri="{FF2B5EF4-FFF2-40B4-BE49-F238E27FC236}">
                <a16:creationId xmlns:a16="http://schemas.microsoft.com/office/drawing/2014/main" id="{B3F8DC5E-9BE5-49DB-907B-C4AB0021B3F9}"/>
              </a:ext>
            </a:extLst>
          </p:cNvPr>
          <p:cNvSpPr txBox="1">
            <a:spLocks/>
          </p:cNvSpPr>
          <p:nvPr/>
        </p:nvSpPr>
        <p:spPr>
          <a:xfrm>
            <a:off x="4528653" y="2708920"/>
            <a:ext cx="2882366" cy="8640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20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397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03958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68394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Vacuum measurements &amp; beam interaction at COSY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6083BD54-7B4A-407C-8FEA-7ABB36C87936}"/>
              </a:ext>
            </a:extLst>
          </p:cNvPr>
          <p:cNvSpPr txBox="1"/>
          <p:nvPr/>
        </p:nvSpPr>
        <p:spPr>
          <a:xfrm>
            <a:off x="2213918" y="6511268"/>
            <a:ext cx="60698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[1] </a:t>
            </a:r>
            <a:r>
              <a:rPr lang="de-DE" sz="900" dirty="0" err="1"/>
              <a:t>Cern</a:t>
            </a:r>
            <a:r>
              <a:rPr lang="de-DE" sz="900" dirty="0"/>
              <a:t>, </a:t>
            </a:r>
            <a:r>
              <a:rPr lang="de-DE" sz="900" dirty="0" err="1"/>
              <a:t>Molflow</a:t>
            </a:r>
            <a:r>
              <a:rPr lang="de-DE" sz="900" dirty="0"/>
              <a:t>+ About, https://molflow.web.cern.ch/node/354 (</a:t>
            </a:r>
            <a:r>
              <a:rPr lang="de-DE" sz="900" dirty="0" err="1"/>
              <a:t>Lastly</a:t>
            </a:r>
            <a:r>
              <a:rPr lang="de-DE" sz="900" dirty="0"/>
              <a:t> </a:t>
            </a:r>
            <a:r>
              <a:rPr lang="de-DE" sz="900" dirty="0" err="1"/>
              <a:t>visited</a:t>
            </a:r>
            <a:r>
              <a:rPr lang="de-DE" sz="900" dirty="0"/>
              <a:t>: 05.06.2023)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59E330F4-B3A2-44B8-B475-14A1FEEB7B78}"/>
              </a:ext>
            </a:extLst>
          </p:cNvPr>
          <p:cNvSpPr txBox="1"/>
          <p:nvPr/>
        </p:nvSpPr>
        <p:spPr>
          <a:xfrm>
            <a:off x="10782870" y="6163544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[1]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A01C7EF6-D982-4EF4-938E-6AA226C624F6}"/>
              </a:ext>
            </a:extLst>
          </p:cNvPr>
          <p:cNvSpPr txBox="1"/>
          <p:nvPr/>
        </p:nvSpPr>
        <p:spPr>
          <a:xfrm>
            <a:off x="2213918" y="6648448"/>
            <a:ext cx="101106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[2] R. </a:t>
            </a:r>
            <a:r>
              <a:rPr lang="de-DE" sz="900" dirty="0" err="1"/>
              <a:t>Modic</a:t>
            </a:r>
            <a:r>
              <a:rPr lang="de-DE" sz="900" dirty="0"/>
              <a:t>, </a:t>
            </a:r>
            <a:r>
              <a:rPr lang="en-US" sz="900" dirty="0"/>
              <a:t>A case of Improved Beam Control at COSY </a:t>
            </a:r>
            <a:r>
              <a:rPr lang="en-US" sz="900" dirty="0" err="1"/>
              <a:t>Jülich</a:t>
            </a:r>
            <a:r>
              <a:rPr lang="en-US" sz="900" dirty="0"/>
              <a:t>, 2021.</a:t>
            </a:r>
            <a:r>
              <a:rPr lang="de-DE" sz="900" dirty="0"/>
              <a:t> </a:t>
            </a:r>
            <a:r>
              <a:rPr lang="de-DE" sz="900" dirty="0">
                <a:hlinkClick r:id="rId4"/>
              </a:rPr>
              <a:t>https://www.cosylab.com/2021/06/21/a-case-of-improved-beam-control-at-cosy-julich/</a:t>
            </a:r>
            <a:r>
              <a:rPr lang="de-DE" sz="900" dirty="0"/>
              <a:t> (</a:t>
            </a:r>
            <a:r>
              <a:rPr lang="de-DE" sz="900" dirty="0" err="1"/>
              <a:t>Lastly</a:t>
            </a:r>
            <a:r>
              <a:rPr lang="de-DE" sz="900" dirty="0"/>
              <a:t> </a:t>
            </a:r>
            <a:r>
              <a:rPr lang="de-DE" sz="900" dirty="0" err="1"/>
              <a:t>visited</a:t>
            </a:r>
            <a:r>
              <a:rPr lang="de-DE" sz="900" dirty="0"/>
              <a:t>: 10.05.2023)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D20F4627-61A7-4235-855D-9CD11877F07A}"/>
              </a:ext>
            </a:extLst>
          </p:cNvPr>
          <p:cNvSpPr txBox="1"/>
          <p:nvPr/>
        </p:nvSpPr>
        <p:spPr>
          <a:xfrm>
            <a:off x="7304431" y="6163544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[2]</a:t>
            </a:r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6800C415-D226-49C0-B138-BC5BF49258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749" y="4263310"/>
            <a:ext cx="3241429" cy="2115342"/>
          </a:xfrm>
          <a:prstGeom prst="rect">
            <a:avLst/>
          </a:prstGeom>
        </p:spPr>
      </p:pic>
      <p:sp>
        <p:nvSpPr>
          <p:cNvPr id="34" name="Vertikaler Textplatzhalter 3">
            <a:extLst>
              <a:ext uri="{FF2B5EF4-FFF2-40B4-BE49-F238E27FC236}">
                <a16:creationId xmlns:a16="http://schemas.microsoft.com/office/drawing/2014/main" id="{A2582D7B-A2C4-40E9-B10D-4D2CEAAD7FAF}"/>
              </a:ext>
            </a:extLst>
          </p:cNvPr>
          <p:cNvSpPr txBox="1">
            <a:spLocks/>
          </p:cNvSpPr>
          <p:nvPr/>
        </p:nvSpPr>
        <p:spPr>
          <a:xfrm>
            <a:off x="7920280" y="2549438"/>
            <a:ext cx="2719239" cy="8640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20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397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03958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68394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pPr algn="ctr"/>
            <a:r>
              <a:rPr lang="de-DE" dirty="0">
                <a:solidFill>
                  <a:schemeClr val="bg1"/>
                </a:solidFill>
              </a:rPr>
              <a:t>Evaporation and </a:t>
            </a:r>
            <a:r>
              <a:rPr lang="de-DE" dirty="0" err="1">
                <a:solidFill>
                  <a:schemeClr val="bg1"/>
                </a:solidFill>
              </a:rPr>
              <a:t>cluster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bursting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as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input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for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vacuum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simulations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7651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3112815-7B0D-4C0A-A025-FF7F2687C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20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Vertikaler Textplatzhalter 3">
                <a:extLst>
                  <a:ext uri="{FF2B5EF4-FFF2-40B4-BE49-F238E27FC236}">
                    <a16:creationId xmlns:a16="http://schemas.microsoft.com/office/drawing/2014/main" id="{D5AD717F-45E9-4E91-ACB9-7CF811B2BC2D}"/>
                  </a:ext>
                </a:extLst>
              </p:cNvPr>
              <p:cNvSpPr>
                <a:spLocks noGrp="1"/>
              </p:cNvSpPr>
              <p:nvPr>
                <p:ph type="body" orient="vert" idx="1"/>
              </p:nvPr>
            </p:nvSpPr>
            <p:spPr>
              <a:xfrm>
                <a:off x="358775" y="1124744"/>
                <a:ext cx="7183735" cy="5184576"/>
              </a:xfrm>
            </p:spPr>
            <p:txBody>
              <a:bodyPr/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de-DE" b="1" dirty="0"/>
                  <a:t>Crystal </a:t>
                </a:r>
                <a:r>
                  <a:rPr lang="de-DE" b="1" dirty="0" err="1"/>
                  <a:t>growth</a:t>
                </a:r>
                <a:r>
                  <a:rPr lang="de-DE" b="1" dirty="0"/>
                  <a:t> rate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de-DE" dirty="0"/>
                  <a:t> </a:t>
                </a:r>
              </a:p>
              <a:p>
                <a:pPr lvl="1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𝑓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latin typeface="Cambria Math" panose="02040503050406030204" pitchFamily="18" charset="0"/>
                                    </a:rPr>
                                    <m:t>fus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latin typeface="Cambria Math" panose="02040503050406030204" pitchFamily="18" charset="0"/>
                                    </a:rPr>
                                    <m:t>B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0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latin typeface="Cambria Math" panose="02040503050406030204" pitchFamily="18" charset="0"/>
                                    </a:rPr>
                                    <m:t>Δg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de-DE" b="0" i="0" smtClean="0">
                                          <a:latin typeface="Cambria Math" panose="02040503050406030204" pitchFamily="18" charset="0"/>
                                        </a:rPr>
                                        <m:t>B</m:t>
                                      </m:r>
                                    </m:sub>
                                  </m:s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de-DE" b="0" dirty="0"/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de-DE" b="1" dirty="0"/>
                  <a:t>Free </a:t>
                </a:r>
                <a:r>
                  <a:rPr lang="de-DE" b="1" dirty="0" err="1"/>
                  <a:t>energy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1" i="0" smtClean="0">
                        <a:latin typeface="Cambria Math" panose="02040503050406030204" pitchFamily="18" charset="0"/>
                      </a:rPr>
                      <m:t>𝚫</m:t>
                    </m:r>
                    <m:r>
                      <a:rPr lang="de-DE" b="1" i="0" smtClean="0">
                        <a:latin typeface="Cambria Math" panose="02040503050406030204" pitchFamily="18" charset="0"/>
                      </a:rPr>
                      <m:t>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is</a:t>
                </a:r>
                <a:r>
                  <a:rPr lang="de-DE" dirty="0"/>
                  <a:t> </a:t>
                </a:r>
                <a:r>
                  <a:rPr lang="de-DE" b="1" dirty="0" err="1"/>
                  <a:t>determined</a:t>
                </a:r>
                <a:r>
                  <a:rPr lang="de-DE" dirty="0"/>
                  <a:t> </a:t>
                </a:r>
                <a:r>
                  <a:rPr lang="de-DE" b="1" dirty="0" err="1"/>
                  <a:t>through</a:t>
                </a:r>
                <a:r>
                  <a:rPr lang="de-DE" dirty="0"/>
                  <a:t> </a:t>
                </a:r>
                <a:r>
                  <a:rPr lang="de-DE" b="1" dirty="0" err="1"/>
                  <a:t>heat</a:t>
                </a:r>
                <a:r>
                  <a:rPr lang="de-DE" dirty="0"/>
                  <a:t> </a:t>
                </a:r>
                <a:r>
                  <a:rPr lang="de-DE" b="1" dirty="0" err="1"/>
                  <a:t>capacity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endParaRPr lang="de-DE" dirty="0"/>
              </a:p>
              <a:p>
                <a:pPr lvl="1" indent="0">
                  <a:lnSpc>
                    <a:spcPct val="150000"/>
                  </a:lnSpc>
                  <a:buNone/>
                </a:pPr>
                <a:r>
                  <a:rPr lang="de-DE" b="1" dirty="0"/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g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L</m:t>
                        </m:r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sup>
                    </m:sSup>
                    <m:r>
                      <a:rPr lang="de-DE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           </m:t>
                        </m:r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L</m:t>
                        </m:r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sup>
                    </m:sSup>
                    <m:r>
                      <a:rPr lang="de-DE" b="0" i="0" smtClean="0">
                        <a:latin typeface="Cambria Math" panose="02040503050406030204" pitchFamily="18" charset="0"/>
                      </a:rPr>
                      <m:t>                  −                    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p>
                    </m:sSup>
                  </m:oMath>
                </a14:m>
                <a:endParaRPr lang="de-DE" b="0" dirty="0"/>
              </a:p>
              <a:p>
                <a:pPr lvl="1" indent="0">
                  <a:lnSpc>
                    <a:spcPct val="150000"/>
                  </a:lnSpc>
                  <a:buNone/>
                </a:pPr>
                <a:endParaRPr lang="de-DE" b="0" dirty="0"/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𝟎𝟏</m:t>
                    </m:r>
                  </m:oMath>
                </a14:m>
                <a:r>
                  <a:rPr lang="de-DE" b="1" dirty="0"/>
                  <a:t> </a:t>
                </a:r>
                <a:r>
                  <a:rPr lang="de-DE" dirty="0"/>
                  <a:t>for</a:t>
                </a:r>
                <a:r>
                  <a:rPr lang="de-DE" b="1" dirty="0"/>
                  <a:t> Para-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0" smtClean="0">
                            <a:latin typeface="Cambria Math" panose="02040503050406030204" pitchFamily="18" charset="0"/>
                          </a:rPr>
                          <m:t>𝐇</m:t>
                        </m:r>
                      </m:e>
                      <m:sub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de-DE" dirty="0"/>
                  <a:t> observed (Kühnel, </a:t>
                </a:r>
                <a:r>
                  <a:rPr lang="de-DE" dirty="0" err="1"/>
                  <a:t>Grisenti</a:t>
                </a:r>
                <a:r>
                  <a:rPr lang="de-DE" dirty="0"/>
                  <a:t> et. al)</a:t>
                </a:r>
              </a:p>
              <a:p>
                <a:pPr marL="666872" lvl="1" indent="-342900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𝟎𝟎𝟐𝟓</m:t>
                    </m:r>
                  </m:oMath>
                </a14:m>
                <a:r>
                  <a:rPr lang="de-DE" dirty="0"/>
                  <a:t> </a:t>
                </a:r>
                <a:r>
                  <a:rPr lang="de-DE" b="0" dirty="0"/>
                  <a:t>for</a:t>
                </a:r>
                <a:r>
                  <a:rPr lang="de-DE" dirty="0"/>
                  <a:t> n-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0" smtClean="0">
                            <a:latin typeface="Cambria Math" panose="02040503050406030204" pitchFamily="18" charset="0"/>
                          </a:rPr>
                          <m:t>𝐇</m:t>
                        </m:r>
                      </m:e>
                      <m:sub>
                        <m:r>
                          <a:rPr lang="de-DE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de-DE" dirty="0"/>
                  <a:t> </a:t>
                </a:r>
                <a:r>
                  <a:rPr lang="de-DE" b="0" dirty="0"/>
                  <a:t>rather agrees with research</a:t>
                </a:r>
              </a:p>
            </p:txBody>
          </p:sp>
        </mc:Choice>
        <mc:Fallback xmlns="">
          <p:sp>
            <p:nvSpPr>
              <p:cNvPr id="4" name="Vertikaler Textplatzhalter 3">
                <a:extLst>
                  <a:ext uri="{FF2B5EF4-FFF2-40B4-BE49-F238E27FC236}">
                    <a16:creationId xmlns:a16="http://schemas.microsoft.com/office/drawing/2014/main" id="{D5AD717F-45E9-4E91-ACB9-7CF811B2BC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orient="vert" idx="1"/>
              </p:nvPr>
            </p:nvSpPr>
            <p:spPr>
              <a:xfrm>
                <a:off x="358775" y="1124744"/>
                <a:ext cx="7183735" cy="5184576"/>
              </a:xfrm>
              <a:blipFill>
                <a:blip r:embed="rId2"/>
                <a:stretch>
                  <a:fillRect l="-203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el 4">
            <a:extLst>
              <a:ext uri="{FF2B5EF4-FFF2-40B4-BE49-F238E27FC236}">
                <a16:creationId xmlns:a16="http://schemas.microsoft.com/office/drawing/2014/main" id="{33E437BD-6A7F-4D1A-AEFB-DD9B2AF87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Backup </a:t>
            </a:r>
            <a:r>
              <a:rPr lang="de-DE" dirty="0" err="1"/>
              <a:t>slides</a:t>
            </a:r>
            <a:r>
              <a:rPr lang="de-DE" dirty="0"/>
              <a:t> – Crystal </a:t>
            </a:r>
            <a:r>
              <a:rPr lang="de-DE" dirty="0" err="1"/>
              <a:t>growth</a:t>
            </a:r>
            <a:r>
              <a:rPr lang="de-DE" dirty="0"/>
              <a:t> rate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3FCECC4F-2797-4665-9DE8-84E9C3E0FD0F}"/>
              </a:ext>
            </a:extLst>
          </p:cNvPr>
          <p:cNvSpPr/>
          <p:nvPr/>
        </p:nvSpPr>
        <p:spPr>
          <a:xfrm>
            <a:off x="1553208" y="2038356"/>
            <a:ext cx="255444" cy="360039"/>
          </a:xfrm>
          <a:prstGeom prst="ellipse">
            <a:avLst/>
          </a:prstGeom>
          <a:noFill/>
          <a:ln>
            <a:solidFill>
              <a:srgbClr val="5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B782F35-303D-473A-B882-8C64DFEC0CAA}"/>
              </a:ext>
            </a:extLst>
          </p:cNvPr>
          <p:cNvSpPr txBox="1"/>
          <p:nvPr/>
        </p:nvSpPr>
        <p:spPr>
          <a:xfrm>
            <a:off x="689111" y="2365604"/>
            <a:ext cx="2278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59A6FF"/>
                </a:solidFill>
              </a:rPr>
              <a:t>Fraction</a:t>
            </a:r>
            <a:r>
              <a:rPr lang="de-DE" sz="1200" dirty="0">
                <a:solidFill>
                  <a:srgbClr val="59A6FF"/>
                </a:solidFill>
              </a:rPr>
              <a:t> </a:t>
            </a:r>
            <a:r>
              <a:rPr lang="de-DE" sz="1200" dirty="0" err="1">
                <a:solidFill>
                  <a:srgbClr val="59A6FF"/>
                </a:solidFill>
              </a:rPr>
              <a:t>of</a:t>
            </a:r>
            <a:r>
              <a:rPr lang="de-DE" sz="1200" dirty="0">
                <a:solidFill>
                  <a:srgbClr val="59A6FF"/>
                </a:solidFill>
              </a:rPr>
              <a:t> </a:t>
            </a:r>
            <a:r>
              <a:rPr lang="de-DE" sz="1200" dirty="0" err="1">
                <a:solidFill>
                  <a:srgbClr val="59A6FF"/>
                </a:solidFill>
              </a:rPr>
              <a:t>active</a:t>
            </a:r>
            <a:r>
              <a:rPr lang="de-DE" sz="1200" dirty="0">
                <a:solidFill>
                  <a:srgbClr val="59A6FF"/>
                </a:solidFill>
              </a:rPr>
              <a:t> </a:t>
            </a:r>
            <a:r>
              <a:rPr lang="de-DE" sz="1200" dirty="0" err="1">
                <a:solidFill>
                  <a:srgbClr val="59A6FF"/>
                </a:solidFill>
              </a:rPr>
              <a:t>sites</a:t>
            </a:r>
            <a:r>
              <a:rPr lang="de-DE" sz="1200" dirty="0">
                <a:solidFill>
                  <a:srgbClr val="59A6FF"/>
                </a:solidFill>
              </a:rPr>
              <a:t> </a:t>
            </a:r>
            <a:r>
              <a:rPr lang="de-DE" sz="1200" dirty="0" err="1">
                <a:solidFill>
                  <a:srgbClr val="59A6FF"/>
                </a:solidFill>
              </a:rPr>
              <a:t>contributing</a:t>
            </a:r>
            <a:r>
              <a:rPr lang="de-DE" sz="1200" dirty="0">
                <a:solidFill>
                  <a:srgbClr val="59A6FF"/>
                </a:solidFill>
              </a:rPr>
              <a:t> </a:t>
            </a:r>
            <a:r>
              <a:rPr lang="de-DE" sz="1200" dirty="0" err="1">
                <a:solidFill>
                  <a:srgbClr val="59A6FF"/>
                </a:solidFill>
              </a:rPr>
              <a:t>to</a:t>
            </a:r>
            <a:r>
              <a:rPr lang="de-DE" sz="1200" dirty="0">
                <a:solidFill>
                  <a:srgbClr val="59A6FF"/>
                </a:solidFill>
              </a:rPr>
              <a:t> </a:t>
            </a:r>
            <a:r>
              <a:rPr lang="de-DE" sz="1200" dirty="0" err="1">
                <a:solidFill>
                  <a:srgbClr val="59A6FF"/>
                </a:solidFill>
              </a:rPr>
              <a:t>growth</a:t>
            </a:r>
            <a:endParaRPr lang="de-DE" sz="1300" dirty="0">
              <a:solidFill>
                <a:srgbClr val="00B050"/>
              </a:solidFill>
            </a:endParaRP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15F49200-5A85-4C2A-903F-6CC3BC2DCCE0}"/>
              </a:ext>
            </a:extLst>
          </p:cNvPr>
          <p:cNvCxnSpPr>
            <a:cxnSpLocks/>
            <a:stCxn id="6" idx="3"/>
          </p:cNvCxnSpPr>
          <p:nvPr/>
        </p:nvCxnSpPr>
        <p:spPr>
          <a:xfrm flipH="1">
            <a:off x="1450749" y="2345669"/>
            <a:ext cx="139868" cy="92417"/>
          </a:xfrm>
          <a:prstGeom prst="line">
            <a:avLst/>
          </a:prstGeom>
          <a:ln w="12700">
            <a:solidFill>
              <a:srgbClr val="5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8592B86B-D369-4E91-A21F-64DDFA6F8272}"/>
              </a:ext>
            </a:extLst>
          </p:cNvPr>
          <p:cNvSpPr/>
          <p:nvPr/>
        </p:nvSpPr>
        <p:spPr>
          <a:xfrm>
            <a:off x="1911136" y="2032035"/>
            <a:ext cx="302782" cy="3600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52F0EFE-5AA1-4247-B487-0AC0C4D23D57}"/>
              </a:ext>
            </a:extLst>
          </p:cNvPr>
          <p:cNvSpPr txBox="1"/>
          <p:nvPr/>
        </p:nvSpPr>
        <p:spPr>
          <a:xfrm>
            <a:off x="1133475" y="1727810"/>
            <a:ext cx="1834035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Average thermal </a:t>
            </a:r>
            <a:r>
              <a:rPr lang="de-DE" sz="1200" dirty="0" err="1">
                <a:solidFill>
                  <a:srgbClr val="FF0000"/>
                </a:solidFill>
              </a:rPr>
              <a:t>velocity</a:t>
            </a:r>
            <a:endParaRPr lang="de-DE" sz="1200" dirty="0">
              <a:solidFill>
                <a:srgbClr val="FF0000"/>
              </a:solidFill>
            </a:endParaRPr>
          </a:p>
          <a:p>
            <a:endParaRPr lang="de-DE" sz="1300" dirty="0">
              <a:solidFill>
                <a:srgbClr val="00B050"/>
              </a:solidFill>
            </a:endParaRP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543CA321-ADCD-4FF6-9F52-41AD7C895303}"/>
              </a:ext>
            </a:extLst>
          </p:cNvPr>
          <p:cNvCxnSpPr>
            <a:cxnSpLocks/>
            <a:endCxn id="14" idx="0"/>
          </p:cNvCxnSpPr>
          <p:nvPr/>
        </p:nvCxnSpPr>
        <p:spPr>
          <a:xfrm flipH="1">
            <a:off x="2062527" y="1972498"/>
            <a:ext cx="123714" cy="5953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82F699CB-3D5B-404F-B40E-23CB31FA29C2}"/>
              </a:ext>
            </a:extLst>
          </p:cNvPr>
          <p:cNvSpPr/>
          <p:nvPr/>
        </p:nvSpPr>
        <p:spPr>
          <a:xfrm>
            <a:off x="3475303" y="1854856"/>
            <a:ext cx="512634" cy="36003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B89E8261-EBD9-4550-8D86-B8E80754719D}"/>
              </a:ext>
            </a:extLst>
          </p:cNvPr>
          <p:cNvSpPr txBox="1"/>
          <p:nvPr/>
        </p:nvSpPr>
        <p:spPr>
          <a:xfrm>
            <a:off x="3031863" y="1556792"/>
            <a:ext cx="1630327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B050"/>
                </a:solidFill>
              </a:rPr>
              <a:t>Enthalpy</a:t>
            </a:r>
            <a:r>
              <a:rPr lang="de-DE" sz="1200" dirty="0">
                <a:solidFill>
                  <a:srgbClr val="00B050"/>
                </a:solidFill>
              </a:rPr>
              <a:t> </a:t>
            </a:r>
            <a:r>
              <a:rPr lang="de-DE" sz="1200" dirty="0" err="1">
                <a:solidFill>
                  <a:srgbClr val="00B050"/>
                </a:solidFill>
              </a:rPr>
              <a:t>of</a:t>
            </a:r>
            <a:r>
              <a:rPr lang="de-DE" sz="1200" dirty="0">
                <a:solidFill>
                  <a:srgbClr val="00B050"/>
                </a:solidFill>
              </a:rPr>
              <a:t> </a:t>
            </a:r>
            <a:r>
              <a:rPr lang="de-DE" sz="1200" dirty="0" err="1">
                <a:solidFill>
                  <a:srgbClr val="00B050"/>
                </a:solidFill>
              </a:rPr>
              <a:t>fusion</a:t>
            </a:r>
            <a:endParaRPr lang="de-DE" sz="1200" dirty="0">
              <a:solidFill>
                <a:srgbClr val="00B050"/>
              </a:solidFill>
            </a:endParaRPr>
          </a:p>
          <a:p>
            <a:endParaRPr lang="de-DE" sz="1300" dirty="0">
              <a:solidFill>
                <a:srgbClr val="00B050"/>
              </a:solidFill>
            </a:endParaRPr>
          </a:p>
        </p:txBody>
      </p: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EF1E5CEF-E55B-45E3-8A63-DEDCDB5C6628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3627897" y="1795319"/>
            <a:ext cx="103723" cy="59537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046AC8D8-81D2-449E-A340-2B5B205E1D7F}"/>
              </a:ext>
            </a:extLst>
          </p:cNvPr>
          <p:cNvSpPr/>
          <p:nvPr/>
        </p:nvSpPr>
        <p:spPr>
          <a:xfrm>
            <a:off x="5886325" y="1844825"/>
            <a:ext cx="330201" cy="360039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50FB733F-5308-4EDB-9D5E-0F5A964EE61C}"/>
              </a:ext>
            </a:extLst>
          </p:cNvPr>
          <p:cNvSpPr txBox="1"/>
          <p:nvPr/>
        </p:nvSpPr>
        <p:spPr>
          <a:xfrm>
            <a:off x="5094238" y="1554196"/>
            <a:ext cx="202482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FFC000"/>
                </a:solidFill>
              </a:rPr>
              <a:t>Difference</a:t>
            </a:r>
            <a:r>
              <a:rPr lang="de-DE" sz="1200" dirty="0">
                <a:solidFill>
                  <a:srgbClr val="FFC000"/>
                </a:solidFill>
              </a:rPr>
              <a:t> in </a:t>
            </a:r>
            <a:r>
              <a:rPr lang="de-DE" sz="1200" dirty="0" err="1">
                <a:solidFill>
                  <a:srgbClr val="FFC000"/>
                </a:solidFill>
              </a:rPr>
              <a:t>free</a:t>
            </a:r>
            <a:r>
              <a:rPr lang="de-DE" sz="1200" dirty="0">
                <a:solidFill>
                  <a:srgbClr val="FFC000"/>
                </a:solidFill>
              </a:rPr>
              <a:t> </a:t>
            </a:r>
            <a:r>
              <a:rPr lang="de-DE" sz="1200" dirty="0" err="1">
                <a:solidFill>
                  <a:srgbClr val="FFC000"/>
                </a:solidFill>
              </a:rPr>
              <a:t>energy</a:t>
            </a:r>
            <a:endParaRPr lang="de-DE" sz="1300" dirty="0">
              <a:solidFill>
                <a:srgbClr val="FFC000"/>
              </a:solidFill>
            </a:endParaRPr>
          </a:p>
        </p:txBody>
      </p: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049CBC7F-8959-40B6-A98D-B7807C762E8A}"/>
              </a:ext>
            </a:extLst>
          </p:cNvPr>
          <p:cNvCxnSpPr>
            <a:cxnSpLocks/>
            <a:endCxn id="27" idx="0"/>
          </p:cNvCxnSpPr>
          <p:nvPr/>
        </p:nvCxnSpPr>
        <p:spPr>
          <a:xfrm flipH="1">
            <a:off x="6051426" y="1785288"/>
            <a:ext cx="80166" cy="59537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eschweifte Klammer links 8">
            <a:extLst>
              <a:ext uri="{FF2B5EF4-FFF2-40B4-BE49-F238E27FC236}">
                <a16:creationId xmlns:a16="http://schemas.microsoft.com/office/drawing/2014/main" id="{FA469711-0C3D-45C4-B38D-945FBFEFEDF2}"/>
              </a:ext>
            </a:extLst>
          </p:cNvPr>
          <p:cNvSpPr/>
          <p:nvPr/>
        </p:nvSpPr>
        <p:spPr>
          <a:xfrm rot="16200000">
            <a:off x="2694112" y="3722897"/>
            <a:ext cx="118201" cy="661720"/>
          </a:xfrm>
          <a:prstGeom prst="leftBrace">
            <a:avLst>
              <a:gd name="adj1" fmla="val 12397"/>
              <a:gd name="adj2" fmla="val 48645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Geschweifte Klammer links 21">
            <a:extLst>
              <a:ext uri="{FF2B5EF4-FFF2-40B4-BE49-F238E27FC236}">
                <a16:creationId xmlns:a16="http://schemas.microsoft.com/office/drawing/2014/main" id="{AD2E3BF3-5702-4D37-81C7-549DC42F4939}"/>
              </a:ext>
            </a:extLst>
          </p:cNvPr>
          <p:cNvSpPr/>
          <p:nvPr/>
        </p:nvSpPr>
        <p:spPr>
          <a:xfrm rot="16200000">
            <a:off x="5583272" y="3722897"/>
            <a:ext cx="118201" cy="661720"/>
          </a:xfrm>
          <a:prstGeom prst="leftBrace">
            <a:avLst>
              <a:gd name="adj1" fmla="val 12397"/>
              <a:gd name="adj2" fmla="val 48645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C20F58C2-5FDF-4831-8BD8-5B55F187C5AA}"/>
                  </a:ext>
                </a:extLst>
              </p:cNvPr>
              <p:cNvSpPr txBox="1"/>
              <p:nvPr/>
            </p:nvSpPr>
            <p:spPr>
              <a:xfrm>
                <a:off x="1133798" y="4160445"/>
                <a:ext cx="3171589" cy="737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𝑆</m:t>
                          </m:r>
                        </m:sup>
                      </m:sSubSup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sub>
                          </m:sSub>
                        </m:sup>
                        <m:e>
                          <m:sSubSup>
                            <m:sSub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C20F58C2-5FDF-4831-8BD8-5B55F187C5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798" y="4160445"/>
                <a:ext cx="3171589" cy="7378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54F51FEA-5B36-4F85-AD71-C7119880D943}"/>
                  </a:ext>
                </a:extLst>
              </p:cNvPr>
              <p:cNvSpPr txBox="1"/>
              <p:nvPr/>
            </p:nvSpPr>
            <p:spPr>
              <a:xfrm>
                <a:off x="4302150" y="4112858"/>
                <a:ext cx="3301731" cy="7480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𝑇𝑠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𝑆</m:t>
                          </m:r>
                        </m:sup>
                      </m:sSubSup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</m:t>
                      </m:r>
                      <m:nary>
                        <m:nary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num>
                            <m:den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den>
                          </m:f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54F51FEA-5B36-4F85-AD71-C7119880D9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2150" y="4112858"/>
                <a:ext cx="3301731" cy="7480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Grafik 11">
            <a:extLst>
              <a:ext uri="{FF2B5EF4-FFF2-40B4-BE49-F238E27FC236}">
                <a16:creationId xmlns:a16="http://schemas.microsoft.com/office/drawing/2014/main" id="{C1854F4C-2A86-4EC3-8CC4-173D64F2AF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3604" y="835977"/>
            <a:ext cx="4227578" cy="2846349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43AE0AD-A1FE-4823-833E-37A1E7B4E9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4344" y="3682326"/>
            <a:ext cx="4227578" cy="284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59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A35AB772-7494-4E62-8555-0F377EFC5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9540" y="2356181"/>
            <a:ext cx="7302932" cy="4501819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02ADBCB-DCEB-4C17-940E-A9ECDC71E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el 4">
                <a:extLst>
                  <a:ext uri="{FF2B5EF4-FFF2-40B4-BE49-F238E27FC236}">
                    <a16:creationId xmlns:a16="http://schemas.microsoft.com/office/drawing/2014/main" id="{901E9167-D174-45D6-BAE2-7DF8594EC62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 dirty="0">
                    <a:solidFill>
                      <a:schemeClr val="bg2"/>
                    </a:solidFill>
                  </a:rPr>
                  <a:t>HESR und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𝐏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bg2"/>
                    </a:solidFill>
                  </a:rPr>
                  <a:t>ANDA-Detector</a:t>
                </a:r>
                <a:endParaRPr lang="de-DE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5" name="Titel 4">
                <a:extLst>
                  <a:ext uri="{FF2B5EF4-FFF2-40B4-BE49-F238E27FC236}">
                    <a16:creationId xmlns:a16="http://schemas.microsoft.com/office/drawing/2014/main" id="{901E9167-D174-45D6-BAE2-7DF8594EC6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911" t="-18085" b="-1276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Vertikaler Textplatzhalter 3">
                <a:extLst>
                  <a:ext uri="{FF2B5EF4-FFF2-40B4-BE49-F238E27FC236}">
                    <a16:creationId xmlns:a16="http://schemas.microsoft.com/office/drawing/2014/main" id="{95B437A9-9F3B-4FD8-AEDD-29370B80E7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8774" y="1766429"/>
                <a:ext cx="3727352" cy="5118955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914299" rtl="0" eaLnBrk="1" latinLnBrk="0" hangingPunct="1">
                  <a:lnSpc>
                    <a:spcPct val="112000"/>
                  </a:lnSpc>
                  <a:spcBef>
                    <a:spcPts val="130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lang="de-DE" sz="20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323972" indent="-143988" algn="l" defTabSz="914299" rtl="0" eaLnBrk="1" latinLnBrk="0" hangingPunct="1">
                  <a:lnSpc>
                    <a:spcPct val="112000"/>
                  </a:lnSpc>
                  <a:spcBef>
                    <a:spcPts val="1300"/>
                  </a:spcBef>
                  <a:spcAft>
                    <a:spcPts val="0"/>
                  </a:spcAft>
                  <a:buFont typeface="Meta Offc Pro" panose="020B0504030101020102" pitchFamily="34" charset="0"/>
                  <a:buChar char="-"/>
                  <a:defRPr sz="2000" b="1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2pPr>
                <a:lvl3pPr marL="503958" indent="-143988" algn="l" defTabSz="914299" rtl="0" eaLnBrk="1" latinLnBrk="0" hangingPunct="1">
                  <a:lnSpc>
                    <a:spcPct val="112000"/>
                  </a:lnSpc>
                  <a:spcBef>
                    <a:spcPts val="1300"/>
                  </a:spcBef>
                  <a:spcAft>
                    <a:spcPts val="0"/>
                  </a:spcAft>
                  <a:buFont typeface="Meta Offc Pro" panose="020B0504030101020102" pitchFamily="34" charset="0"/>
                  <a:buChar char="-"/>
                  <a:defRPr sz="2000" b="1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3pPr>
                <a:lvl4pPr marL="683942" indent="-143988" algn="l" defTabSz="914299" rtl="0" eaLnBrk="1" latinLnBrk="0" hangingPunct="1">
                  <a:lnSpc>
                    <a:spcPct val="112000"/>
                  </a:lnSpc>
                  <a:spcBef>
                    <a:spcPts val="1300"/>
                  </a:spcBef>
                  <a:spcAft>
                    <a:spcPts val="0"/>
                  </a:spcAft>
                  <a:buFont typeface="Meta Offc Pro" panose="020B0504030101020102" pitchFamily="34" charset="0"/>
                  <a:buChar char="-"/>
                  <a:defRPr sz="2000" b="1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4pPr>
                <a:lvl5pPr marL="863926" indent="-143988" algn="l" defTabSz="914299" rtl="0" eaLnBrk="1" latinLnBrk="0" hangingPunct="1">
                  <a:lnSpc>
                    <a:spcPct val="112000"/>
                  </a:lnSpc>
                  <a:spcBef>
                    <a:spcPts val="1300"/>
                  </a:spcBef>
                  <a:spcAft>
                    <a:spcPts val="0"/>
                  </a:spcAft>
                  <a:buFont typeface="Meta Offc Pro" panose="020B0504030101020102" pitchFamily="34" charset="0"/>
                  <a:buChar char="-"/>
                  <a:defRPr sz="2000" b="1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5pPr>
                <a:lvl6pPr marL="863926" indent="-143988" algn="l" defTabSz="914299" rtl="0" eaLnBrk="1" latinLnBrk="0" hangingPunct="1">
                  <a:lnSpc>
                    <a:spcPct val="112000"/>
                  </a:lnSpc>
                  <a:spcBef>
                    <a:spcPts val="1300"/>
                  </a:spcBef>
                  <a:spcAft>
                    <a:spcPts val="0"/>
                  </a:spcAft>
                  <a:buFont typeface="Meta Offc Pro" panose="020B0504030101020102" pitchFamily="34" charset="0"/>
                  <a:buChar char="-"/>
                  <a:defRPr sz="2000" b="1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6pPr>
                <a:lvl7pPr marL="863926" indent="-143988" algn="l" defTabSz="914299" rtl="0" eaLnBrk="1" latinLnBrk="0" hangingPunct="1">
                  <a:lnSpc>
                    <a:spcPct val="112000"/>
                  </a:lnSpc>
                  <a:spcBef>
                    <a:spcPts val="1300"/>
                  </a:spcBef>
                  <a:spcAft>
                    <a:spcPts val="0"/>
                  </a:spcAft>
                  <a:buFont typeface="Meta Offc Pro" panose="020B0504030101020102" pitchFamily="34" charset="0"/>
                  <a:buChar char="-"/>
                  <a:defRPr sz="2000" b="1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7pPr>
                <a:lvl8pPr marL="863926" indent="-143988" algn="l" defTabSz="914299" rtl="0" eaLnBrk="1" latinLnBrk="0" hangingPunct="1">
                  <a:lnSpc>
                    <a:spcPct val="112000"/>
                  </a:lnSpc>
                  <a:spcBef>
                    <a:spcPts val="1300"/>
                  </a:spcBef>
                  <a:spcAft>
                    <a:spcPts val="0"/>
                  </a:spcAft>
                  <a:buFont typeface="Meta Offc Pro" panose="020B0504030101020102" pitchFamily="34" charset="0"/>
                  <a:buChar char="-"/>
                  <a:defRPr sz="2000" b="1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8pPr>
                <a:lvl9pPr marL="863926" indent="-143988" algn="l" defTabSz="914299" rtl="0" eaLnBrk="1" latinLnBrk="0" hangingPunct="1">
                  <a:lnSpc>
                    <a:spcPct val="112000"/>
                  </a:lnSpc>
                  <a:spcBef>
                    <a:spcPts val="1300"/>
                  </a:spcBef>
                  <a:spcAft>
                    <a:spcPts val="0"/>
                  </a:spcAft>
                  <a:buFont typeface="Meta Offc Pro" panose="020B0504030101020102" pitchFamily="34" charset="0"/>
                  <a:buChar char="-"/>
                  <a:defRPr sz="2000" b="1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9pPr>
              </a:lstStyle>
              <a:p>
                <a:r>
                  <a:rPr lang="de-DE" b="1" dirty="0"/>
                  <a:t>Requirements </a:t>
                </a:r>
                <a:r>
                  <a:rPr lang="de-DE" b="1" dirty="0" err="1"/>
                  <a:t>for</a:t>
                </a:r>
                <a:r>
                  <a:rPr lang="de-DE" b="1" dirty="0"/>
                  <a:t> </a:t>
                </a:r>
                <a:r>
                  <a:rPr lang="de-DE" b="1" dirty="0" err="1"/>
                  <a:t>target</a:t>
                </a:r>
                <a:endParaRPr lang="de-DE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de-DE" b="1" dirty="0"/>
                  <a:t>Proton </a:t>
                </a:r>
                <a:r>
                  <a:rPr lang="de-DE" b="1" dirty="0" err="1"/>
                  <a:t>target</a:t>
                </a:r>
                <a:r>
                  <a:rPr lang="de-DE" b="1" dirty="0"/>
                  <a:t> </a:t>
                </a:r>
                <a:r>
                  <a:rPr lang="de-DE" b="1" dirty="0" err="1"/>
                  <a:t>realized</a:t>
                </a:r>
                <a:r>
                  <a:rPr lang="de-DE" b="1" dirty="0"/>
                  <a:t> </a:t>
                </a:r>
                <a:r>
                  <a:rPr lang="de-DE" b="1" dirty="0" err="1"/>
                  <a:t>by</a:t>
                </a:r>
                <a:r>
                  <a:rPr lang="de-DE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0" smtClean="0">
                            <a:latin typeface="Cambria Math" panose="02040503050406030204" pitchFamily="18" charset="0"/>
                          </a:rPr>
                          <m:t>𝐇</m:t>
                        </m:r>
                      </m:e>
                      <m:sub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de-DE" b="1" dirty="0"/>
                  <a:t> cluster-jet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de-DE" b="1" dirty="0"/>
                  <a:t>Source </a:t>
                </a:r>
                <a:r>
                  <a:rPr lang="de-DE" dirty="0"/>
                  <a:t>and </a:t>
                </a:r>
                <a:r>
                  <a:rPr lang="de-DE" b="1" dirty="0"/>
                  <a:t>beam </a:t>
                </a:r>
                <a:r>
                  <a:rPr lang="de-DE" b="1" dirty="0" err="1"/>
                  <a:t>dump</a:t>
                </a:r>
                <a:r>
                  <a:rPr lang="de-DE" b="1" dirty="0"/>
                  <a:t> in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𝟐𝟓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b="1" i="0" smtClean="0"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r>
                  <a:rPr lang="de-DE" b="1" dirty="0"/>
                  <a:t> </a:t>
                </a:r>
                <a:r>
                  <a:rPr lang="de-DE" b="1" dirty="0" err="1"/>
                  <a:t>distance</a:t>
                </a:r>
                <a:r>
                  <a:rPr lang="de-DE" b="1" dirty="0"/>
                  <a:t> </a:t>
                </a:r>
                <a:r>
                  <a:rPr lang="de-DE" dirty="0" err="1"/>
                  <a:t>from</a:t>
                </a:r>
                <a:r>
                  <a:rPr lang="de-DE" dirty="0"/>
                  <a:t> </a:t>
                </a:r>
                <a:r>
                  <a:rPr lang="de-DE" b="1" dirty="0"/>
                  <a:t>IP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de-DE" b="1" dirty="0"/>
                  <a:t>Density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1" i="0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de-DE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𝟏𝟓</m:t>
                        </m:r>
                      </m:sup>
                    </m:sSup>
                    <m:r>
                      <a:rPr lang="de-DE" b="1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de-DE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1" i="0" smtClean="0">
                            <a:latin typeface="Cambria Math" panose="02040503050406030204" pitchFamily="18" charset="0"/>
                          </a:rPr>
                          <m:t>𝐚𝐭𝐨𝐦𝐬</m:t>
                        </m:r>
                      </m:num>
                      <m:den>
                        <m:sSup>
                          <m:sSupPr>
                            <m:ctrlPr>
                              <a:rPr lang="de-DE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0" smtClean="0">
                                <a:latin typeface="Cambria Math" panose="02040503050406030204" pitchFamily="18" charset="0"/>
                              </a:rPr>
                              <m:t>𝐜𝐦</m:t>
                            </m:r>
                          </m:e>
                          <m:sup>
                            <m:r>
                              <a:rPr lang="de-DE" b="1" i="0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endParaRPr lang="de-DE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de-DE" b="1" dirty="0"/>
                  <a:t>Low residual gas </a:t>
                </a:r>
                <a:r>
                  <a:rPr lang="de-DE" b="1" dirty="0" err="1"/>
                  <a:t>density</a:t>
                </a:r>
                <a:r>
                  <a:rPr lang="de-DE" b="1" dirty="0"/>
                  <a:t> </a:t>
                </a:r>
                <a:r>
                  <a:rPr lang="de-DE" dirty="0"/>
                  <a:t>in</a:t>
                </a:r>
                <a:r>
                  <a:rPr lang="de-DE" b="1" dirty="0"/>
                  <a:t> beam </a:t>
                </a:r>
                <a:r>
                  <a:rPr lang="de-DE" b="1" dirty="0" err="1"/>
                  <a:t>line</a:t>
                </a:r>
                <a:endParaRPr lang="de-DE" b="1" dirty="0"/>
              </a:p>
            </p:txBody>
          </p:sp>
        </mc:Choice>
        <mc:Fallback xmlns="">
          <p:sp>
            <p:nvSpPr>
              <p:cNvPr id="10" name="Vertikaler Textplatzhalter 3">
                <a:extLst>
                  <a:ext uri="{FF2B5EF4-FFF2-40B4-BE49-F238E27FC236}">
                    <a16:creationId xmlns:a16="http://schemas.microsoft.com/office/drawing/2014/main" id="{95B437A9-9F3B-4FD8-AEDD-29370B80E7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" y="1766429"/>
                <a:ext cx="3727352" cy="5118955"/>
              </a:xfrm>
              <a:prstGeom prst="rect">
                <a:avLst/>
              </a:prstGeom>
              <a:blipFill>
                <a:blip r:embed="rId4"/>
                <a:stretch>
                  <a:fillRect l="-4255" t="-119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hteck 11">
            <a:extLst>
              <a:ext uri="{FF2B5EF4-FFF2-40B4-BE49-F238E27FC236}">
                <a16:creationId xmlns:a16="http://schemas.microsoft.com/office/drawing/2014/main" id="{BE6A903A-EBCF-43EA-8B98-159A3E80ADB3}"/>
              </a:ext>
            </a:extLst>
          </p:cNvPr>
          <p:cNvSpPr/>
          <p:nvPr/>
        </p:nvSpPr>
        <p:spPr>
          <a:xfrm>
            <a:off x="4539541" y="2348878"/>
            <a:ext cx="7323847" cy="4110603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BCA82C2-4B5A-47B1-A240-2EBC063A3732}"/>
              </a:ext>
            </a:extLst>
          </p:cNvPr>
          <p:cNvSpPr/>
          <p:nvPr/>
        </p:nvSpPr>
        <p:spPr>
          <a:xfrm>
            <a:off x="8056542" y="1658255"/>
            <a:ext cx="504056" cy="216347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33248F90-28EA-4E06-8FB9-4106FFE6034C}"/>
              </a:ext>
            </a:extLst>
          </p:cNvPr>
          <p:cNvCxnSpPr>
            <a:cxnSpLocks/>
          </p:cNvCxnSpPr>
          <p:nvPr/>
        </p:nvCxnSpPr>
        <p:spPr>
          <a:xfrm flipH="1">
            <a:off x="4539542" y="1874602"/>
            <a:ext cx="3517000" cy="474276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312D639C-FC48-49C1-B52B-84949B5D336F}"/>
              </a:ext>
            </a:extLst>
          </p:cNvPr>
          <p:cNvSpPr txBox="1"/>
          <p:nvPr/>
        </p:nvSpPr>
        <p:spPr>
          <a:xfrm>
            <a:off x="9630742" y="6517185"/>
            <a:ext cx="28803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[1] </a:t>
            </a:r>
            <a:r>
              <a:rPr lang="en-US" sz="900" dirty="0"/>
              <a:t>Image rights are held by </a:t>
            </a:r>
            <a:r>
              <a:rPr lang="de-DE" sz="900" dirty="0"/>
              <a:t>FAIR/GSI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0E9A8599-D28C-4938-AB37-D8C510439859}"/>
              </a:ext>
            </a:extLst>
          </p:cNvPr>
          <p:cNvSpPr txBox="1"/>
          <p:nvPr/>
        </p:nvSpPr>
        <p:spPr>
          <a:xfrm>
            <a:off x="10360798" y="1791321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[1]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01938D7-3057-456D-94A4-3DD123C7AB86}"/>
              </a:ext>
            </a:extLst>
          </p:cNvPr>
          <p:cNvSpPr txBox="1"/>
          <p:nvPr/>
        </p:nvSpPr>
        <p:spPr>
          <a:xfrm>
            <a:off x="9630742" y="6664737"/>
            <a:ext cx="28803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[2] </a:t>
            </a:r>
            <a:r>
              <a:rPr lang="de-DE" sz="900" dirty="0" err="1"/>
              <a:t>Created</a:t>
            </a:r>
            <a:r>
              <a:rPr lang="de-DE" sz="900" dirty="0"/>
              <a:t> </a:t>
            </a:r>
            <a:r>
              <a:rPr lang="de-DE" sz="900" dirty="0" err="1"/>
              <a:t>by</a:t>
            </a:r>
            <a:r>
              <a:rPr lang="de-DE" sz="900" dirty="0"/>
              <a:t> D. Bonaventura, </a:t>
            </a:r>
            <a:r>
              <a:rPr lang="de-DE" sz="900" dirty="0" err="1"/>
              <a:t>edited</a:t>
            </a:r>
            <a:endParaRPr lang="de-DE" sz="900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6ABF9DB-6F7B-47FB-B0B2-9FDC853A9188}"/>
              </a:ext>
            </a:extLst>
          </p:cNvPr>
          <p:cNvSpPr txBox="1"/>
          <p:nvPr/>
        </p:nvSpPr>
        <p:spPr>
          <a:xfrm>
            <a:off x="11531247" y="6189688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[2]</a:t>
            </a: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119B8641-F64B-47DC-9EA6-509CBC1F27E9}"/>
              </a:ext>
            </a:extLst>
          </p:cNvPr>
          <p:cNvCxnSpPr>
            <a:cxnSpLocks/>
          </p:cNvCxnSpPr>
          <p:nvPr/>
        </p:nvCxnSpPr>
        <p:spPr>
          <a:xfrm flipH="1" flipV="1">
            <a:off x="8560598" y="1874602"/>
            <a:ext cx="3281874" cy="474276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>
            <a:extLst>
              <a:ext uri="{FF2B5EF4-FFF2-40B4-BE49-F238E27FC236}">
                <a16:creationId xmlns:a16="http://schemas.microsoft.com/office/drawing/2014/main" id="{25158AE7-507D-4403-A770-0BF73CDE30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6326" y="0"/>
            <a:ext cx="4916500" cy="237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47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F4FD726-4F99-461F-865A-B84881C72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Vertikaler Textplatzhalter 3">
                <a:extLst>
                  <a:ext uri="{FF2B5EF4-FFF2-40B4-BE49-F238E27FC236}">
                    <a16:creationId xmlns:a16="http://schemas.microsoft.com/office/drawing/2014/main" id="{FF4EB5BF-822F-429F-BFDE-6B10DF423895}"/>
                  </a:ext>
                </a:extLst>
              </p:cNvPr>
              <p:cNvSpPr>
                <a:spLocks noGrp="1"/>
              </p:cNvSpPr>
              <p:nvPr>
                <p:ph type="body" orient="vert" idx="1"/>
              </p:nvPr>
            </p:nvSpPr>
            <p:spPr>
              <a:xfrm>
                <a:off x="358774" y="1124744"/>
                <a:ext cx="5301606" cy="5112568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de-DE" b="1" dirty="0"/>
                  <a:t>Core </a:t>
                </a:r>
                <a:r>
                  <a:rPr lang="de-DE" b="1" dirty="0" err="1"/>
                  <a:t>piece</a:t>
                </a:r>
                <a:r>
                  <a:rPr lang="de-DE" dirty="0"/>
                  <a:t> ist </a:t>
                </a:r>
                <a:r>
                  <a:rPr lang="de-DE" b="1" dirty="0" err="1"/>
                  <a:t>copper</a:t>
                </a:r>
                <a:r>
                  <a:rPr lang="de-DE" b="1" dirty="0"/>
                  <a:t> </a:t>
                </a:r>
                <a:r>
                  <a:rPr lang="de-DE" b="1" dirty="0" err="1"/>
                  <a:t>laval</a:t>
                </a:r>
                <a:r>
                  <a:rPr lang="de-DE" b="1" dirty="0"/>
                  <a:t> </a:t>
                </a:r>
                <a:r>
                  <a:rPr lang="de-DE" b="1" dirty="0" err="1"/>
                  <a:t>nozzle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≈30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μm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de-DE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de-DE" b="1" dirty="0"/>
                  <a:t>Hydrogen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0" smtClean="0">
                            <a:latin typeface="Cambria Math" panose="02040503050406030204" pitchFamily="18" charset="0"/>
                          </a:rPr>
                          <m:t>𝐇</m:t>
                        </m:r>
                      </m:e>
                      <m:sub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de-DE" b="1" dirty="0"/>
                  <a:t> </a:t>
                </a:r>
                <a:r>
                  <a:rPr lang="de-DE" dirty="0"/>
                  <a:t>with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𝟐𝟐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𝟑𝟓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b="1" i="0" smtClean="0">
                        <a:latin typeface="Cambria Math" panose="02040503050406030204" pitchFamily="18" charset="0"/>
                      </a:rPr>
                      <m:t>𝐊</m:t>
                    </m:r>
                  </m:oMath>
                </a14:m>
                <a:r>
                  <a:rPr lang="de-DE" b="1" dirty="0"/>
                  <a:t> </a:t>
                </a:r>
                <a:r>
                  <a:rPr lang="de-DE" dirty="0"/>
                  <a:t>and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𝒑</m:t>
                    </m:r>
                    <m:r>
                      <a:rPr lang="de-DE" b="1" i="0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de-DE" b="1" i="0" smtClean="0">
                        <a:latin typeface="Cambria Math" panose="02040503050406030204" pitchFamily="18" charset="0"/>
                      </a:rPr>
                      <m:t>𝟐𝟎</m:t>
                    </m:r>
                    <m:r>
                      <a:rPr lang="de-DE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b="1" i="0" smtClean="0">
                        <a:latin typeface="Cambria Math" panose="02040503050406030204" pitchFamily="18" charset="0"/>
                      </a:rPr>
                      <m:t>𝐛𝐚𝐫</m:t>
                    </m:r>
                  </m:oMath>
                </a14:m>
                <a:endParaRPr lang="de-DE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de-DE" b="1" dirty="0"/>
                  <a:t>Cluster </a:t>
                </a:r>
                <a:r>
                  <a:rPr lang="en-US" b="1" dirty="0"/>
                  <a:t>velocities</a:t>
                </a:r>
                <a:r>
                  <a:rPr lang="de-DE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de-DE" b="1" i="0" smtClean="0">
                            <a:latin typeface="Cambria Math" panose="02040503050406030204" pitchFamily="18" charset="0"/>
                          </a:rPr>
                          <m:t>𝐂𝐥𝐮𝐬𝐭𝐞𝐫</m:t>
                        </m:r>
                      </m:sub>
                    </m:sSub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roughly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200−1000 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endParaRPr lang="de-DE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de-DE" dirty="0"/>
                  <a:t>Formation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b="1" dirty="0" err="1"/>
                  <a:t>core</a:t>
                </a:r>
                <a:r>
                  <a:rPr lang="de-DE" b="1" dirty="0"/>
                  <a:t> </a:t>
                </a:r>
                <a:r>
                  <a:rPr lang="de-DE" b="1" dirty="0" err="1"/>
                  <a:t>beams</a:t>
                </a:r>
                <a:r>
                  <a:rPr lang="de-DE" dirty="0"/>
                  <a:t>, </a:t>
                </a:r>
                <a:r>
                  <a:rPr lang="de-DE" dirty="0" err="1"/>
                  <a:t>which</a:t>
                </a:r>
                <a:r>
                  <a:rPr lang="de-DE" dirty="0"/>
                  <a:t> </a:t>
                </a:r>
                <a:r>
                  <a:rPr lang="de-DE" dirty="0" err="1"/>
                  <a:t>are</a:t>
                </a:r>
                <a:r>
                  <a:rPr lang="de-DE" dirty="0"/>
                  <a:t> </a:t>
                </a:r>
                <a:r>
                  <a:rPr lang="de-DE" b="1" dirty="0" err="1"/>
                  <a:t>separated</a:t>
                </a:r>
                <a:r>
                  <a:rPr lang="de-DE" dirty="0"/>
                  <a:t> </a:t>
                </a:r>
                <a:r>
                  <a:rPr lang="de-DE" dirty="0" err="1"/>
                  <a:t>from</a:t>
                </a:r>
                <a:r>
                  <a:rPr lang="de-DE" dirty="0"/>
                  <a:t> </a:t>
                </a:r>
                <a:r>
                  <a:rPr lang="de-DE" b="1" dirty="0"/>
                  <a:t>residual</a:t>
                </a:r>
                <a:r>
                  <a:rPr lang="de-DE" dirty="0"/>
                  <a:t> </a:t>
                </a:r>
                <a:r>
                  <a:rPr lang="de-DE" b="1" dirty="0"/>
                  <a:t>gas</a:t>
                </a:r>
                <a:r>
                  <a:rPr lang="de-DE" dirty="0"/>
                  <a:t> and </a:t>
                </a:r>
                <a:r>
                  <a:rPr lang="de-DE" b="1" dirty="0" err="1"/>
                  <a:t>tailored</a:t>
                </a:r>
                <a:r>
                  <a:rPr lang="de-DE" dirty="0"/>
                  <a:t> </a:t>
                </a:r>
                <a:r>
                  <a:rPr lang="de-DE" dirty="0" err="1"/>
                  <a:t>by</a:t>
                </a:r>
                <a:r>
                  <a:rPr lang="de-DE" dirty="0"/>
                  <a:t> </a:t>
                </a:r>
                <a:r>
                  <a:rPr lang="de-DE" b="1" dirty="0" err="1"/>
                  <a:t>Skimmer</a:t>
                </a:r>
                <a:r>
                  <a:rPr lang="de-DE" dirty="0"/>
                  <a:t> </a:t>
                </a:r>
                <a:r>
                  <a:rPr lang="de-DE" b="1" dirty="0"/>
                  <a:t>&amp;</a:t>
                </a:r>
                <a:r>
                  <a:rPr lang="de-DE" dirty="0"/>
                  <a:t> </a:t>
                </a:r>
                <a:r>
                  <a:rPr lang="de-DE" b="1" dirty="0" err="1"/>
                  <a:t>Collimator</a:t>
                </a:r>
                <a:endParaRPr lang="de-DE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b="1" dirty="0"/>
                  <a:t>After</a:t>
                </a:r>
                <a:r>
                  <a:rPr lang="en-US" dirty="0"/>
                  <a:t> Transition Vacuum Chamber (</a:t>
                </a:r>
                <a:r>
                  <a:rPr lang="en-US" b="1" dirty="0"/>
                  <a:t>TVC</a:t>
                </a:r>
                <a:r>
                  <a:rPr lang="en-US" dirty="0"/>
                  <a:t>), a   </a:t>
                </a:r>
                <a:r>
                  <a:rPr lang="en-US" b="1" dirty="0"/>
                  <a:t>pipe</a:t>
                </a:r>
                <a:r>
                  <a:rPr lang="en-US" dirty="0"/>
                  <a:t> leads to </a:t>
                </a:r>
                <a:r>
                  <a:rPr lang="en-US" b="1" dirty="0"/>
                  <a:t>IP</a:t>
                </a:r>
                <a:endParaRPr lang="de-DE" b="1" dirty="0"/>
              </a:p>
            </p:txBody>
          </p:sp>
        </mc:Choice>
        <mc:Fallback>
          <p:sp>
            <p:nvSpPr>
              <p:cNvPr id="4" name="Vertikaler Textplatzhalter 3">
                <a:extLst>
                  <a:ext uri="{FF2B5EF4-FFF2-40B4-BE49-F238E27FC236}">
                    <a16:creationId xmlns:a16="http://schemas.microsoft.com/office/drawing/2014/main" id="{FF4EB5BF-822F-429F-BFDE-6B10DF4238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orient="vert" idx="1"/>
              </p:nvPr>
            </p:nvSpPr>
            <p:spPr>
              <a:xfrm>
                <a:off x="358774" y="1124744"/>
                <a:ext cx="5301606" cy="5112568"/>
              </a:xfrm>
              <a:blipFill>
                <a:blip r:embed="rId3"/>
                <a:stretch>
                  <a:fillRect l="-2871" t="-1238" r="-71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el 4">
            <a:extLst>
              <a:ext uri="{FF2B5EF4-FFF2-40B4-BE49-F238E27FC236}">
                <a16:creationId xmlns:a16="http://schemas.microsoft.com/office/drawing/2014/main" id="{28F41544-BBBA-4A0E-862A-5DF5B561F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Cluster Jet-Target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225149-3F9E-431D-AE01-22502DA47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222500" y="1506725"/>
            <a:ext cx="4051900" cy="165124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184414A8-3889-43B7-AE4E-5AD40F281145}"/>
              </a:ext>
            </a:extLst>
          </p:cNvPr>
          <p:cNvSpPr/>
          <p:nvPr/>
        </p:nvSpPr>
        <p:spPr>
          <a:xfrm>
            <a:off x="7182470" y="511399"/>
            <a:ext cx="824288" cy="216024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EF176EEE-9D5F-4010-8DC7-21932DAD1CB8}"/>
              </a:ext>
            </a:extLst>
          </p:cNvPr>
          <p:cNvSpPr/>
          <p:nvPr/>
        </p:nvSpPr>
        <p:spPr>
          <a:xfrm>
            <a:off x="10372660" y="306395"/>
            <a:ext cx="1701410" cy="4051900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D5BB46A6-07ED-45DE-AE7F-A91DF9607695}"/>
              </a:ext>
            </a:extLst>
          </p:cNvPr>
          <p:cNvCxnSpPr>
            <a:cxnSpLocks/>
          </p:cNvCxnSpPr>
          <p:nvPr/>
        </p:nvCxnSpPr>
        <p:spPr>
          <a:xfrm flipV="1">
            <a:off x="8006758" y="306190"/>
            <a:ext cx="2365902" cy="20521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5EF0CF22-CD26-495D-BB5C-D6025E9D9A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8618" y="2397769"/>
            <a:ext cx="1296442" cy="3600399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1779B43-A316-4E28-8EA1-ADC4A9AEF344}"/>
              </a:ext>
            </a:extLst>
          </p:cNvPr>
          <p:cNvSpPr txBox="1"/>
          <p:nvPr/>
        </p:nvSpPr>
        <p:spPr>
          <a:xfrm>
            <a:off x="-27926" y="6521050"/>
            <a:ext cx="5949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[1] Benjamin Hetz, C</a:t>
            </a:r>
            <a:r>
              <a:rPr lang="en-US" sz="900" dirty="0" err="1"/>
              <a:t>onstruction</a:t>
            </a:r>
            <a:r>
              <a:rPr lang="en-US" sz="900" dirty="0"/>
              <a:t>, implementation, and first beam analysis using the newly developed slow control system of the PANDA cluster-jet target in Münster </a:t>
            </a:r>
            <a:r>
              <a:rPr lang="de-DE" sz="900" dirty="0"/>
              <a:t>. Master </a:t>
            </a:r>
            <a:r>
              <a:rPr lang="de-DE" sz="900" dirty="0" err="1"/>
              <a:t>thesis</a:t>
            </a:r>
            <a:r>
              <a:rPr lang="de-DE" sz="900" dirty="0"/>
              <a:t>. Westfälische Wilhelms-Universität Münster. 2017.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DCE262C-18C2-4D5B-90DC-A518DBFA2E8B}"/>
              </a:ext>
            </a:extLst>
          </p:cNvPr>
          <p:cNvSpPr txBox="1"/>
          <p:nvPr/>
        </p:nvSpPr>
        <p:spPr>
          <a:xfrm>
            <a:off x="9766718" y="5813051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[1]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196FF78-4827-4B30-999D-0B8F145B5E53}"/>
              </a:ext>
            </a:extLst>
          </p:cNvPr>
          <p:cNvSpPr txBox="1"/>
          <p:nvPr/>
        </p:nvSpPr>
        <p:spPr>
          <a:xfrm>
            <a:off x="6007824" y="6505669"/>
            <a:ext cx="6030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[2]</a:t>
            </a:r>
            <a:r>
              <a:rPr lang="en-US" sz="900" dirty="0"/>
              <a:t> Sophia </a:t>
            </a:r>
            <a:r>
              <a:rPr lang="en-US" sz="900" dirty="0" err="1"/>
              <a:t>Vestrick</a:t>
            </a:r>
            <a:r>
              <a:rPr lang="en-US" sz="900" dirty="0"/>
              <a:t>, Clara Fischer, </a:t>
            </a:r>
            <a:r>
              <a:rPr lang="en-US" sz="900" dirty="0" err="1"/>
              <a:t>Alfons</a:t>
            </a:r>
            <a:r>
              <a:rPr lang="en-US" sz="900" dirty="0"/>
              <a:t> </a:t>
            </a:r>
            <a:r>
              <a:rPr lang="en-US" sz="900" dirty="0" err="1"/>
              <a:t>Khoukaz</a:t>
            </a:r>
            <a:r>
              <a:rPr lang="en-US" sz="900" dirty="0"/>
              <a:t>, Crossing the </a:t>
            </a:r>
            <a:r>
              <a:rPr lang="en-US" sz="900" dirty="0" err="1"/>
              <a:t>Widom</a:t>
            </a:r>
            <a:r>
              <a:rPr lang="en-US" sz="900" dirty="0"/>
              <a:t> line: Cluster formation as sensitive probe of supercritical fluids, The Journal of Supercritical Fluids, 2022. https://doi.org/10.1016/j.supflu.2022.105686.</a:t>
            </a:r>
            <a:endParaRPr lang="de-DE" sz="90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1A13259-AEA3-4690-A6EE-662A91AB4F79}"/>
              </a:ext>
            </a:extLst>
          </p:cNvPr>
          <p:cNvSpPr txBox="1"/>
          <p:nvPr/>
        </p:nvSpPr>
        <p:spPr>
          <a:xfrm>
            <a:off x="11792098" y="4124579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[2]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014778BE-2CD1-413B-B356-DF4E1CD7FFAC}"/>
              </a:ext>
            </a:extLst>
          </p:cNvPr>
          <p:cNvSpPr/>
          <p:nvPr/>
        </p:nvSpPr>
        <p:spPr>
          <a:xfrm>
            <a:off x="7267100" y="1645535"/>
            <a:ext cx="995489" cy="218283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Bogen 32">
            <a:extLst>
              <a:ext uri="{FF2B5EF4-FFF2-40B4-BE49-F238E27FC236}">
                <a16:creationId xmlns:a16="http://schemas.microsoft.com/office/drawing/2014/main" id="{117BA656-9C9F-4B67-8A47-D8C042A27D24}"/>
              </a:ext>
            </a:extLst>
          </p:cNvPr>
          <p:cNvSpPr/>
          <p:nvPr/>
        </p:nvSpPr>
        <p:spPr>
          <a:xfrm>
            <a:off x="5632878" y="727423"/>
            <a:ext cx="4785644" cy="8943468"/>
          </a:xfrm>
          <a:prstGeom prst="arc">
            <a:avLst>
              <a:gd name="adj1" fmla="val 16200000"/>
              <a:gd name="adj2" fmla="val 20429692"/>
            </a:avLst>
          </a:prstGeom>
          <a:noFill/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5ECE93E1-2487-4F6E-AD37-33F25D631884}"/>
              </a:ext>
            </a:extLst>
          </p:cNvPr>
          <p:cNvSpPr/>
          <p:nvPr/>
        </p:nvSpPr>
        <p:spPr>
          <a:xfrm>
            <a:off x="8528618" y="2395517"/>
            <a:ext cx="1296442" cy="3602651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F5D80E05-891D-452F-82E3-EC5635532BAA}"/>
              </a:ext>
            </a:extLst>
          </p:cNvPr>
          <p:cNvCxnSpPr>
            <a:cxnSpLocks/>
          </p:cNvCxnSpPr>
          <p:nvPr/>
        </p:nvCxnSpPr>
        <p:spPr>
          <a:xfrm>
            <a:off x="8262589" y="1645535"/>
            <a:ext cx="266029" cy="749982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Bogen 40">
            <a:extLst>
              <a:ext uri="{FF2B5EF4-FFF2-40B4-BE49-F238E27FC236}">
                <a16:creationId xmlns:a16="http://schemas.microsoft.com/office/drawing/2014/main" id="{A5B26F3A-212C-4A3B-B6C8-2D481C9E62BA}"/>
              </a:ext>
            </a:extLst>
          </p:cNvPr>
          <p:cNvSpPr/>
          <p:nvPr/>
        </p:nvSpPr>
        <p:spPr>
          <a:xfrm>
            <a:off x="7981018" y="1863819"/>
            <a:ext cx="547600" cy="8943468"/>
          </a:xfrm>
          <a:prstGeom prst="arc">
            <a:avLst>
              <a:gd name="adj1" fmla="val 16200000"/>
              <a:gd name="adj2" fmla="val 18497098"/>
            </a:avLst>
          </a:prstGeom>
          <a:noFill/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CDFC7B8-66BC-43A6-AEFC-D86B121BE5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0380" y="274867"/>
            <a:ext cx="2803870" cy="608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80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49F20D8-50E7-4B01-A80D-2B0959664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Vertikaler Textplatzhalter 3">
                <a:extLst>
                  <a:ext uri="{FF2B5EF4-FFF2-40B4-BE49-F238E27FC236}">
                    <a16:creationId xmlns:a16="http://schemas.microsoft.com/office/drawing/2014/main" id="{1ED001D8-5C63-4832-97DD-EBB8B0C18107}"/>
                  </a:ext>
                </a:extLst>
              </p:cNvPr>
              <p:cNvSpPr>
                <a:spLocks noGrp="1"/>
              </p:cNvSpPr>
              <p:nvPr>
                <p:ph type="body" orient="vert" idx="1"/>
              </p:nvPr>
            </p:nvSpPr>
            <p:spPr>
              <a:xfrm>
                <a:off x="358774" y="1124743"/>
                <a:ext cx="5050277" cy="5327857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b="1" i="0">
                            <a:latin typeface="Cambria Math" panose="02040503050406030204" pitchFamily="18" charset="0"/>
                          </a:rPr>
                          <m:t>𝐏</m:t>
                        </m:r>
                      </m:e>
                    </m:acc>
                  </m:oMath>
                </a14:m>
                <a:r>
                  <a:rPr lang="en-US" b="1" dirty="0"/>
                  <a:t>ANDA</a:t>
                </a:r>
                <a:r>
                  <a:rPr lang="de-DE" b="1" dirty="0"/>
                  <a:t> </a:t>
                </a:r>
                <a:r>
                  <a:rPr lang="de-DE" b="1" dirty="0" err="1"/>
                  <a:t>vacuum</a:t>
                </a:r>
                <a:r>
                  <a:rPr lang="de-DE" b="1" dirty="0"/>
                  <a:t> </a:t>
                </a:r>
                <a:r>
                  <a:rPr lang="de-DE" b="1" dirty="0" err="1"/>
                  <a:t>studies</a:t>
                </a:r>
                <a:r>
                  <a:rPr lang="de-DE" dirty="0"/>
                  <a:t> </a:t>
                </a:r>
                <a:r>
                  <a:rPr lang="de-DE" dirty="0" err="1"/>
                  <a:t>by</a:t>
                </a:r>
                <a:r>
                  <a:rPr lang="de-DE" dirty="0"/>
                  <a:t> D. </a:t>
                </a:r>
                <a:r>
                  <a:rPr lang="de-DE" b="1" dirty="0"/>
                  <a:t>Klostermann (2020)</a:t>
                </a:r>
              </a:p>
              <a:p>
                <a:pPr marL="666872" lvl="1" indent="-342900">
                  <a:buFont typeface="Symbol" panose="05050102010706020507" pitchFamily="18" charset="2"/>
                  <a:buChar char="-"/>
                </a:pPr>
                <a:r>
                  <a:rPr lang="de-DE" dirty="0"/>
                  <a:t>Density </a:t>
                </a:r>
                <a:r>
                  <a:rPr lang="de-DE" b="0" dirty="0" err="1"/>
                  <a:t>of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de-DE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𝟏𝟓</m:t>
                        </m:r>
                      </m:sup>
                    </m:sSup>
                    <m:r>
                      <a:rPr lang="de-DE" b="1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de-DE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1" i="0" smtClean="0">
                            <a:latin typeface="Cambria Math" panose="02040503050406030204" pitchFamily="18" charset="0"/>
                          </a:rPr>
                          <m:t>𝐚𝐭𝐨𝐦</m:t>
                        </m:r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num>
                      <m:den>
                        <m:r>
                          <a:rPr lang="de-DE" b="1" i="0" smtClean="0">
                            <a:latin typeface="Cambria Math" panose="02040503050406030204" pitchFamily="18" charset="0"/>
                          </a:rPr>
                          <m:t>𝐜</m:t>
                        </m:r>
                        <m:sSup>
                          <m:sSupPr>
                            <m:ctrlPr>
                              <a:rPr lang="de-DE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0" smtClean="0">
                                <a:latin typeface="Cambria Math" panose="02040503050406030204" pitchFamily="18" charset="0"/>
                              </a:rPr>
                              <m:t>𝐦</m:t>
                            </m:r>
                          </m:e>
                          <m:sup>
                            <m:r>
                              <a:rPr lang="de-DE" b="1" i="0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de-DE" dirty="0"/>
                  <a:t> </a:t>
                </a:r>
                <a:r>
                  <a:rPr lang="de-DE" b="0" dirty="0"/>
                  <a:t>at</a:t>
                </a:r>
                <a:r>
                  <a:rPr lang="de-DE" dirty="0"/>
                  <a:t> IP</a:t>
                </a:r>
              </a:p>
              <a:p>
                <a:pPr marL="666872" lvl="1" indent="-342900">
                  <a:buFont typeface="Symbol" panose="05050102010706020507" pitchFamily="18" charset="2"/>
                  <a:buChar char="-"/>
                </a:pPr>
                <a:r>
                  <a:rPr lang="de-DE" dirty="0"/>
                  <a:t>Residual gas </a:t>
                </a:r>
                <a:r>
                  <a:rPr lang="de-DE" dirty="0" err="1"/>
                  <a:t>originates</a:t>
                </a:r>
                <a:r>
                  <a:rPr lang="de-DE" dirty="0"/>
                  <a:t> </a:t>
                </a:r>
                <a:r>
                  <a:rPr lang="de-DE" b="0" dirty="0" err="1"/>
                  <a:t>only</a:t>
                </a:r>
                <a:r>
                  <a:rPr lang="de-DE" dirty="0"/>
                  <a:t> </a:t>
                </a:r>
                <a:r>
                  <a:rPr lang="de-DE" b="0" dirty="0"/>
                  <a:t>at</a:t>
                </a:r>
                <a:r>
                  <a:rPr lang="de-DE" dirty="0"/>
                  <a:t> IP                        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DE" dirty="0"/>
                  <a:t> Flash </a:t>
                </a:r>
                <a:r>
                  <a:rPr lang="de-DE" dirty="0" err="1"/>
                  <a:t>evaporation</a:t>
                </a:r>
                <a:r>
                  <a:rPr lang="de-DE" dirty="0"/>
                  <a:t> not </a:t>
                </a:r>
                <a:r>
                  <a:rPr lang="de-DE" dirty="0" err="1"/>
                  <a:t>included</a:t>
                </a:r>
                <a:endParaRPr lang="de-DE" dirty="0"/>
              </a:p>
              <a:p>
                <a:pPr marL="666872" lvl="1" indent="-342900">
                  <a:buFont typeface="Symbol" panose="05050102010706020507" pitchFamily="18" charset="2"/>
                  <a:buChar char="-"/>
                </a:pPr>
                <a:r>
                  <a:rPr lang="de-DE" dirty="0" err="1"/>
                  <a:t>Simulations</a:t>
                </a:r>
                <a:r>
                  <a:rPr lang="de-DE" b="0" dirty="0"/>
                  <a:t> in</a:t>
                </a:r>
                <a:r>
                  <a:rPr lang="de-DE" dirty="0"/>
                  <a:t> </a:t>
                </a:r>
                <a:r>
                  <a:rPr lang="de-DE" dirty="0" err="1"/>
                  <a:t>target</a:t>
                </a:r>
                <a:r>
                  <a:rPr lang="de-DE" dirty="0"/>
                  <a:t> </a:t>
                </a:r>
                <a:r>
                  <a:rPr lang="de-DE" dirty="0" err="1"/>
                  <a:t>pipe</a:t>
                </a:r>
                <a:r>
                  <a:rPr lang="de-DE" dirty="0"/>
                  <a:t> </a:t>
                </a:r>
                <a:r>
                  <a:rPr lang="de-DE" dirty="0" err="1"/>
                  <a:t>differ</a:t>
                </a:r>
                <a:r>
                  <a:rPr lang="de-DE" dirty="0"/>
                  <a:t> </a:t>
                </a:r>
                <a:r>
                  <a:rPr lang="de-DE" b="0" dirty="0" err="1"/>
                  <a:t>from</a:t>
                </a:r>
                <a:r>
                  <a:rPr lang="de-DE" dirty="0"/>
                  <a:t> </a:t>
                </a:r>
                <a:r>
                  <a:rPr lang="de-DE" dirty="0" err="1"/>
                  <a:t>measurements</a:t>
                </a:r>
                <a:r>
                  <a:rPr lang="de-DE" dirty="0"/>
                  <a:t> at COSY </a:t>
                </a:r>
                <a:r>
                  <a:rPr lang="de-DE" b="0" dirty="0" err="1"/>
                  <a:t>by</a:t>
                </a:r>
                <a:r>
                  <a:rPr lang="de-DE" b="0" dirty="0"/>
                  <a:t> </a:t>
                </a:r>
                <a:r>
                  <a:rPr lang="de-DE" b="0" dirty="0" err="1"/>
                  <a:t>up</a:t>
                </a:r>
                <a:r>
                  <a:rPr lang="de-DE" b="0" dirty="0"/>
                  <a:t> </a:t>
                </a:r>
                <a:r>
                  <a:rPr lang="de-DE" b="0" dirty="0" err="1"/>
                  <a:t>to</a:t>
                </a:r>
                <a:r>
                  <a:rPr lang="de-DE" b="0" dirty="0"/>
                  <a:t> </a:t>
                </a:r>
                <a:r>
                  <a:rPr lang="de-DE" dirty="0" err="1"/>
                  <a:t>one</a:t>
                </a:r>
                <a:r>
                  <a:rPr lang="de-DE" b="0" dirty="0"/>
                  <a:t> </a:t>
                </a:r>
                <a:r>
                  <a:rPr lang="de-DE" dirty="0" err="1"/>
                  <a:t>order</a:t>
                </a:r>
                <a:r>
                  <a:rPr lang="de-DE" b="0" dirty="0"/>
                  <a:t> </a:t>
                </a:r>
                <a:r>
                  <a:rPr lang="de-DE" dirty="0" err="1"/>
                  <a:t>of</a:t>
                </a:r>
                <a:r>
                  <a:rPr lang="de-DE" b="0" dirty="0"/>
                  <a:t> </a:t>
                </a:r>
                <a:r>
                  <a:rPr lang="de-DE" dirty="0" err="1"/>
                  <a:t>magnitude</a:t>
                </a:r>
                <a:endParaRPr lang="de-DE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de-DE" b="1" dirty="0" err="1"/>
                  <a:t>Challenges</a:t>
                </a:r>
                <a:r>
                  <a:rPr lang="de-DE" dirty="0"/>
                  <a:t> </a:t>
                </a:r>
                <a:r>
                  <a:rPr lang="de-DE" dirty="0" err="1"/>
                  <a:t>for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b="1" i="0">
                            <a:latin typeface="Cambria Math" panose="02040503050406030204" pitchFamily="18" charset="0"/>
                          </a:rPr>
                          <m:t>𝐏</m:t>
                        </m:r>
                      </m:e>
                    </m:acc>
                  </m:oMath>
                </a14:m>
                <a:r>
                  <a:rPr lang="en-US" b="1" dirty="0"/>
                  <a:t>ANDA</a:t>
                </a:r>
                <a:r>
                  <a:rPr lang="de-DE" b="1" dirty="0"/>
                  <a:t> </a:t>
                </a:r>
              </a:p>
              <a:p>
                <a:pPr marL="781172" lvl="1" indent="-457200">
                  <a:buFont typeface="Symbol" panose="05050102010706020507" pitchFamily="18" charset="2"/>
                  <a:buChar char="-"/>
                </a:pPr>
                <a:r>
                  <a:rPr lang="de-DE" dirty="0"/>
                  <a:t>Large </a:t>
                </a:r>
                <a:r>
                  <a:rPr lang="de-DE" dirty="0" err="1"/>
                  <a:t>background</a:t>
                </a:r>
                <a:endParaRPr lang="de-DE" dirty="0"/>
              </a:p>
              <a:p>
                <a:pPr marL="781172" lvl="1" indent="-457200">
                  <a:buFont typeface="Symbol" panose="05050102010706020507" pitchFamily="18" charset="2"/>
                  <a:buChar char="-"/>
                </a:pPr>
                <a:r>
                  <a:rPr lang="de-DE" dirty="0"/>
                  <a:t>Loss </a:t>
                </a:r>
                <a:r>
                  <a:rPr lang="de-DE" b="0" dirty="0" err="1"/>
                  <a:t>of</a:t>
                </a:r>
                <a:r>
                  <a:rPr lang="de-DE" dirty="0"/>
                  <a:t> expensive </a:t>
                </a:r>
                <a:r>
                  <a:rPr lang="de-DE" dirty="0" err="1"/>
                  <a:t>antiprotons</a:t>
                </a:r>
                <a:r>
                  <a:rPr lang="de-DE" dirty="0"/>
                  <a:t>, </a:t>
                </a:r>
                <a:r>
                  <a:rPr lang="de-DE" b="0" dirty="0" err="1"/>
                  <a:t>that</a:t>
                </a:r>
                <a:r>
                  <a:rPr lang="de-DE" dirty="0"/>
                  <a:t> </a:t>
                </a:r>
                <a:r>
                  <a:rPr lang="de-DE" b="0" dirty="0" err="1"/>
                  <a:t>are</a:t>
                </a:r>
                <a:r>
                  <a:rPr lang="de-DE" dirty="0"/>
                  <a:t>   </a:t>
                </a:r>
                <a:r>
                  <a:rPr lang="de-DE" dirty="0" err="1"/>
                  <a:t>scattered</a:t>
                </a:r>
                <a:r>
                  <a:rPr lang="de-DE" dirty="0"/>
                  <a:t>/</a:t>
                </a:r>
                <a:r>
                  <a:rPr lang="de-DE" dirty="0" err="1"/>
                  <a:t>annihilated</a:t>
                </a:r>
                <a:r>
                  <a:rPr lang="de-DE" dirty="0"/>
                  <a:t> </a:t>
                </a:r>
                <a:r>
                  <a:rPr lang="de-DE" b="0" dirty="0"/>
                  <a:t>at</a:t>
                </a:r>
                <a:r>
                  <a:rPr lang="de-DE" dirty="0"/>
                  <a:t> residual gas</a:t>
                </a:r>
                <a:endParaRPr lang="de-DE" b="0" dirty="0"/>
              </a:p>
            </p:txBody>
          </p:sp>
        </mc:Choice>
        <mc:Fallback xmlns="">
          <p:sp>
            <p:nvSpPr>
              <p:cNvPr id="4" name="Vertikaler Textplatzhalter 3">
                <a:extLst>
                  <a:ext uri="{FF2B5EF4-FFF2-40B4-BE49-F238E27FC236}">
                    <a16:creationId xmlns:a16="http://schemas.microsoft.com/office/drawing/2014/main" id="{1ED001D8-5C63-4832-97DD-EBB8B0C181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orient="vert" idx="1"/>
              </p:nvPr>
            </p:nvSpPr>
            <p:spPr>
              <a:xfrm>
                <a:off x="358774" y="1124743"/>
                <a:ext cx="5050277" cy="5327857"/>
              </a:xfrm>
              <a:blipFill>
                <a:blip r:embed="rId2"/>
                <a:stretch>
                  <a:fillRect l="-2899" t="-1145" r="-12198" b="-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el 4">
            <a:extLst>
              <a:ext uri="{FF2B5EF4-FFF2-40B4-BE49-F238E27FC236}">
                <a16:creationId xmlns:a16="http://schemas.microsoft.com/office/drawing/2014/main" id="{6BE70A7D-6AD1-4EA0-AE6E-D23B96E3B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status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01458FD-2033-49AD-B4E6-93D7D2F62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4278" y="3439802"/>
            <a:ext cx="6624735" cy="303279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3A98E384-4E66-4511-B2F7-47763CC39780}"/>
              </a:ext>
            </a:extLst>
          </p:cNvPr>
          <p:cNvSpPr txBox="1"/>
          <p:nvPr/>
        </p:nvSpPr>
        <p:spPr>
          <a:xfrm>
            <a:off x="7470502" y="6528334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[1] Daniel Klostermann, S</a:t>
            </a:r>
            <a:r>
              <a:rPr lang="en-US" sz="900" dirty="0" err="1"/>
              <a:t>tudies</a:t>
            </a:r>
            <a:r>
              <a:rPr lang="en-US" sz="900" dirty="0"/>
              <a:t> on PANDA vacuum conditions using simulations and a cooled beam pipe</a:t>
            </a:r>
            <a:r>
              <a:rPr lang="de-DE" sz="900" dirty="0"/>
              <a:t>. Master </a:t>
            </a:r>
            <a:r>
              <a:rPr lang="de-DE" sz="900" dirty="0" err="1"/>
              <a:t>thesis</a:t>
            </a:r>
            <a:r>
              <a:rPr lang="de-DE" sz="900" dirty="0"/>
              <a:t>. Westfälische Wilhelms-Universität Münster. 2020.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82382FF-4A07-4851-B5F2-124A90DBBFFE}"/>
              </a:ext>
            </a:extLst>
          </p:cNvPr>
          <p:cNvSpPr txBox="1"/>
          <p:nvPr/>
        </p:nvSpPr>
        <p:spPr>
          <a:xfrm>
            <a:off x="11822476" y="6268907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[1]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E2159EB-ABC1-49D8-8CE9-6B233E1EE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0302" y="444342"/>
            <a:ext cx="6408711" cy="299546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B0F87196-5983-4C5A-8BB1-A5E3443053BB}"/>
              </a:ext>
            </a:extLst>
          </p:cNvPr>
          <p:cNvSpPr txBox="1"/>
          <p:nvPr/>
        </p:nvSpPr>
        <p:spPr>
          <a:xfrm>
            <a:off x="11746871" y="3042602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700758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8A69A3E-94E3-4A7A-9FF4-0987F9B2A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CA43245D-7773-4BC3-AD32-8591ED5581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58774" y="1124744"/>
            <a:ext cx="5311527" cy="43924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 err="1"/>
              <a:t>Simulations</a:t>
            </a:r>
            <a:r>
              <a:rPr lang="de-DE" b="1" dirty="0"/>
              <a:t> </a:t>
            </a:r>
            <a:r>
              <a:rPr lang="de-DE" dirty="0" err="1"/>
              <a:t>considering</a:t>
            </a:r>
            <a:r>
              <a:rPr lang="de-DE" b="1" dirty="0"/>
              <a:t> </a:t>
            </a:r>
            <a:r>
              <a:rPr lang="de-DE" b="1" dirty="0" err="1"/>
              <a:t>flash</a:t>
            </a:r>
            <a:r>
              <a:rPr lang="de-DE" b="1" dirty="0"/>
              <a:t> </a:t>
            </a:r>
            <a:r>
              <a:rPr lang="de-DE" b="1" dirty="0" err="1"/>
              <a:t>evaporation</a:t>
            </a:r>
            <a:endParaRPr lang="de-DE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Determination </a:t>
            </a:r>
            <a:r>
              <a:rPr lang="en-US" dirty="0"/>
              <a:t>of</a:t>
            </a:r>
            <a:r>
              <a:rPr lang="en-US" b="1" dirty="0"/>
              <a:t> gas flow </a:t>
            </a:r>
            <a:r>
              <a:rPr lang="en-US" dirty="0"/>
              <a:t>per</a:t>
            </a:r>
            <a:r>
              <a:rPr lang="en-US" b="1" dirty="0"/>
              <a:t> cluster size </a:t>
            </a:r>
            <a:r>
              <a:rPr lang="en-US" dirty="0"/>
              <a:t>along</a:t>
            </a:r>
            <a:r>
              <a:rPr lang="en-US" b="1" dirty="0"/>
              <a:t> </a:t>
            </a:r>
            <a:r>
              <a:rPr lang="en-US" dirty="0"/>
              <a:t>the</a:t>
            </a:r>
            <a:r>
              <a:rPr lang="en-US" b="1" dirty="0"/>
              <a:t> target tube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Spatially</a:t>
            </a:r>
            <a:r>
              <a:rPr lang="en-US" dirty="0"/>
              <a:t> </a:t>
            </a:r>
            <a:r>
              <a:rPr lang="en-US" b="1" dirty="0"/>
              <a:t>resolved</a:t>
            </a:r>
            <a:r>
              <a:rPr lang="en-US" dirty="0"/>
              <a:t> </a:t>
            </a:r>
            <a:r>
              <a:rPr lang="en-US" b="1" dirty="0"/>
              <a:t>gas</a:t>
            </a:r>
            <a:r>
              <a:rPr lang="en-US" dirty="0"/>
              <a:t> </a:t>
            </a:r>
            <a:r>
              <a:rPr lang="en-US" b="1" dirty="0"/>
              <a:t>flow</a:t>
            </a:r>
            <a:r>
              <a:rPr lang="en-US" dirty="0"/>
              <a:t> </a:t>
            </a:r>
            <a:r>
              <a:rPr lang="en-US" b="1" dirty="0"/>
              <a:t>rate</a:t>
            </a:r>
            <a:r>
              <a:rPr lang="en-US" dirty="0"/>
              <a:t> through </a:t>
            </a:r>
            <a:r>
              <a:rPr lang="en-US" b="1" dirty="0"/>
              <a:t>flash</a:t>
            </a:r>
            <a:r>
              <a:rPr lang="en-US" dirty="0"/>
              <a:t> </a:t>
            </a:r>
            <a:r>
              <a:rPr lang="en-US" b="1" dirty="0"/>
              <a:t>evaporation</a:t>
            </a:r>
            <a:r>
              <a:rPr lang="en-US" dirty="0"/>
              <a:t> determinable by </a:t>
            </a:r>
            <a:r>
              <a:rPr lang="en-US" b="1" dirty="0"/>
              <a:t>cluster</a:t>
            </a:r>
            <a:r>
              <a:rPr lang="en-US" dirty="0"/>
              <a:t> </a:t>
            </a:r>
            <a:r>
              <a:rPr lang="en-US" b="1" dirty="0"/>
              <a:t>size</a:t>
            </a:r>
            <a:r>
              <a:rPr lang="en-US" dirty="0"/>
              <a:t> </a:t>
            </a:r>
            <a:r>
              <a:rPr lang="en-US" b="1" dirty="0"/>
              <a:t>distribution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Understand</a:t>
            </a:r>
            <a:r>
              <a:rPr lang="en-US" b="1" dirty="0"/>
              <a:t> vacuum conditions </a:t>
            </a:r>
            <a:r>
              <a:rPr lang="en-US" dirty="0"/>
              <a:t>at</a:t>
            </a:r>
            <a:r>
              <a:rPr lang="en-US" b="1" dirty="0"/>
              <a:t> COSY with simulations </a:t>
            </a:r>
            <a:r>
              <a:rPr lang="en-US" dirty="0"/>
              <a:t>and</a:t>
            </a:r>
            <a:r>
              <a:rPr lang="en-US" b="1" dirty="0"/>
              <a:t> measurements </a:t>
            </a:r>
            <a:r>
              <a:rPr lang="en-US" dirty="0"/>
              <a:t>as</a:t>
            </a:r>
            <a:r>
              <a:rPr lang="en-US" b="1" dirty="0"/>
              <a:t> comparison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 err="1"/>
              <a:t>Predict</a:t>
            </a:r>
            <a:r>
              <a:rPr lang="de-DE" b="1" dirty="0"/>
              <a:t> </a:t>
            </a:r>
            <a:r>
              <a:rPr lang="de-DE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vacuum</a:t>
            </a:r>
            <a:r>
              <a:rPr lang="de-DE" b="1" dirty="0"/>
              <a:t> </a:t>
            </a:r>
            <a:r>
              <a:rPr lang="de-DE" dirty="0"/>
              <a:t>at</a:t>
            </a:r>
            <a:r>
              <a:rPr lang="de-DE" b="1" dirty="0"/>
              <a:t> HESR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415A7A1-7C4D-4DB4-B260-F1A304643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72" y="260648"/>
            <a:ext cx="11484000" cy="575329"/>
          </a:xfrm>
        </p:spPr>
        <p:txBody>
          <a:bodyPr/>
          <a:lstStyle/>
          <a:p>
            <a:r>
              <a:rPr lang="de-DE" dirty="0" err="1"/>
              <a:t>Aim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work</a:t>
            </a:r>
            <a:endParaRPr lang="de-DE" dirty="0"/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A9134EE7-A556-455E-9462-2168491DD854}"/>
              </a:ext>
            </a:extLst>
          </p:cNvPr>
          <p:cNvCxnSpPr>
            <a:cxnSpLocks/>
          </p:cNvCxnSpPr>
          <p:nvPr/>
        </p:nvCxnSpPr>
        <p:spPr>
          <a:xfrm flipV="1">
            <a:off x="7228880" y="116632"/>
            <a:ext cx="0" cy="2376264"/>
          </a:xfrm>
          <a:prstGeom prst="straightConnector1">
            <a:avLst/>
          </a:prstGeom>
          <a:ln w="19050">
            <a:solidFill>
              <a:schemeClr val="bg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C860AE04-CDD9-475E-B3C2-D27C81F0A69E}"/>
              </a:ext>
            </a:extLst>
          </p:cNvPr>
          <p:cNvCxnSpPr>
            <a:cxnSpLocks/>
          </p:cNvCxnSpPr>
          <p:nvPr/>
        </p:nvCxnSpPr>
        <p:spPr>
          <a:xfrm>
            <a:off x="7228880" y="2492896"/>
            <a:ext cx="2880320" cy="0"/>
          </a:xfrm>
          <a:prstGeom prst="straightConnector1">
            <a:avLst/>
          </a:prstGeom>
          <a:ln w="19050">
            <a:solidFill>
              <a:schemeClr val="bg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C287D139-36F5-46FD-AB07-3A54529FF701}"/>
              </a:ext>
            </a:extLst>
          </p:cNvPr>
          <p:cNvSpPr txBox="1"/>
          <p:nvPr/>
        </p:nvSpPr>
        <p:spPr>
          <a:xfrm>
            <a:off x="8658361" y="2489498"/>
            <a:ext cx="1070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Cluster </a:t>
            </a:r>
            <a:r>
              <a:rPr lang="de-DE" sz="1400" dirty="0" err="1"/>
              <a:t>size</a:t>
            </a:r>
            <a:endParaRPr lang="de-DE" sz="14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B96C5EE-76DD-4883-8B99-1586EB7752AC}"/>
              </a:ext>
            </a:extLst>
          </p:cNvPr>
          <p:cNvSpPr txBox="1"/>
          <p:nvPr/>
        </p:nvSpPr>
        <p:spPr>
          <a:xfrm rot="16200000">
            <a:off x="5737866" y="1154965"/>
            <a:ext cx="2628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Gas </a:t>
            </a:r>
            <a:r>
              <a:rPr lang="de-DE" sz="1400" dirty="0" err="1"/>
              <a:t>flow</a:t>
            </a:r>
            <a:r>
              <a:rPr lang="de-DE" sz="1400" dirty="0"/>
              <a:t> </a:t>
            </a:r>
            <a:r>
              <a:rPr lang="de-DE" sz="1400" dirty="0" err="1"/>
              <a:t>from</a:t>
            </a:r>
            <a:r>
              <a:rPr lang="de-DE" sz="1400" dirty="0"/>
              <a:t> </a:t>
            </a:r>
            <a:r>
              <a:rPr lang="de-DE" sz="1400" dirty="0" err="1"/>
              <a:t>flash</a:t>
            </a:r>
            <a:r>
              <a:rPr lang="de-DE" sz="1400" dirty="0"/>
              <a:t> </a:t>
            </a:r>
            <a:r>
              <a:rPr lang="de-DE" sz="1400" dirty="0" err="1"/>
              <a:t>evaporation</a:t>
            </a:r>
            <a:endParaRPr lang="de-DE" sz="1400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83A308C0-9A5A-4138-BFAE-BEAA0118B762}"/>
              </a:ext>
            </a:extLst>
          </p:cNvPr>
          <p:cNvSpPr txBox="1"/>
          <p:nvPr/>
        </p:nvSpPr>
        <p:spPr>
          <a:xfrm>
            <a:off x="9473120" y="1090618"/>
            <a:ext cx="74571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0" dirty="0">
                <a:solidFill>
                  <a:srgbClr val="59A6FF"/>
                </a:solidFill>
              </a:rPr>
              <a:t>?</a:t>
            </a:r>
          </a:p>
        </p:txBody>
      </p: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BF0CAE4A-F479-46B7-BD66-C6F6DFE025F8}"/>
              </a:ext>
            </a:extLst>
          </p:cNvPr>
          <p:cNvCxnSpPr>
            <a:cxnSpLocks/>
          </p:cNvCxnSpPr>
          <p:nvPr/>
        </p:nvCxnSpPr>
        <p:spPr>
          <a:xfrm flipV="1">
            <a:off x="7812501" y="743203"/>
            <a:ext cx="0" cy="2376264"/>
          </a:xfrm>
          <a:prstGeom prst="straightConnector1">
            <a:avLst/>
          </a:prstGeom>
          <a:ln w="19050">
            <a:solidFill>
              <a:schemeClr val="bg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2CF9C698-6A14-4A24-B974-A51CF30B6385}"/>
              </a:ext>
            </a:extLst>
          </p:cNvPr>
          <p:cNvCxnSpPr>
            <a:cxnSpLocks/>
          </p:cNvCxnSpPr>
          <p:nvPr/>
        </p:nvCxnSpPr>
        <p:spPr>
          <a:xfrm>
            <a:off x="7812501" y="3119467"/>
            <a:ext cx="2880320" cy="0"/>
          </a:xfrm>
          <a:prstGeom prst="straightConnector1">
            <a:avLst/>
          </a:prstGeom>
          <a:ln w="19050">
            <a:solidFill>
              <a:schemeClr val="bg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FBCEF716-4E07-44EB-9FAB-0BA19FCD966D}"/>
              </a:ext>
            </a:extLst>
          </p:cNvPr>
          <p:cNvSpPr txBox="1"/>
          <p:nvPr/>
        </p:nvSpPr>
        <p:spPr>
          <a:xfrm>
            <a:off x="9241982" y="3116069"/>
            <a:ext cx="1070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Cluster </a:t>
            </a:r>
            <a:r>
              <a:rPr lang="de-DE" sz="1400" dirty="0" err="1"/>
              <a:t>size</a:t>
            </a:r>
            <a:endParaRPr lang="de-DE" sz="1400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141D6D45-F395-4B96-B494-CDB0F906FA05}"/>
              </a:ext>
            </a:extLst>
          </p:cNvPr>
          <p:cNvSpPr txBox="1"/>
          <p:nvPr/>
        </p:nvSpPr>
        <p:spPr>
          <a:xfrm rot="16200000">
            <a:off x="6300649" y="1781536"/>
            <a:ext cx="26700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Gas </a:t>
            </a:r>
            <a:r>
              <a:rPr lang="de-DE" sz="1400" dirty="0" err="1"/>
              <a:t>flow</a:t>
            </a:r>
            <a:r>
              <a:rPr lang="de-DE" sz="1400" dirty="0"/>
              <a:t> </a:t>
            </a:r>
            <a:r>
              <a:rPr lang="de-DE" sz="1400" dirty="0" err="1"/>
              <a:t>from</a:t>
            </a:r>
            <a:r>
              <a:rPr lang="de-DE" sz="1400" dirty="0"/>
              <a:t> </a:t>
            </a:r>
            <a:r>
              <a:rPr lang="de-DE" sz="1400" dirty="0" err="1"/>
              <a:t>flash</a:t>
            </a:r>
            <a:r>
              <a:rPr lang="de-DE" sz="1400" dirty="0"/>
              <a:t> </a:t>
            </a:r>
            <a:r>
              <a:rPr lang="de-DE" sz="1400" dirty="0" err="1"/>
              <a:t>evaporation</a:t>
            </a:r>
            <a:endParaRPr lang="de-DE" sz="1400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1C45957E-E1A0-49BA-B591-8E1E8B208789}"/>
              </a:ext>
            </a:extLst>
          </p:cNvPr>
          <p:cNvSpPr txBox="1"/>
          <p:nvPr/>
        </p:nvSpPr>
        <p:spPr>
          <a:xfrm>
            <a:off x="10056741" y="1717189"/>
            <a:ext cx="74571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0" dirty="0">
                <a:solidFill>
                  <a:srgbClr val="59A6FF"/>
                </a:solidFill>
              </a:rPr>
              <a:t>?</a:t>
            </a:r>
          </a:p>
        </p:txBody>
      </p: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3A07406B-4B66-4B56-86E6-E9C2F76F2196}"/>
              </a:ext>
            </a:extLst>
          </p:cNvPr>
          <p:cNvCxnSpPr>
            <a:cxnSpLocks/>
          </p:cNvCxnSpPr>
          <p:nvPr/>
        </p:nvCxnSpPr>
        <p:spPr>
          <a:xfrm flipV="1">
            <a:off x="8448580" y="1319267"/>
            <a:ext cx="0" cy="2376264"/>
          </a:xfrm>
          <a:prstGeom prst="straightConnector1">
            <a:avLst/>
          </a:prstGeom>
          <a:ln w="19050">
            <a:solidFill>
              <a:schemeClr val="bg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D28317A9-D524-4D88-9B76-41CFC749D7E1}"/>
              </a:ext>
            </a:extLst>
          </p:cNvPr>
          <p:cNvCxnSpPr>
            <a:cxnSpLocks/>
          </p:cNvCxnSpPr>
          <p:nvPr/>
        </p:nvCxnSpPr>
        <p:spPr>
          <a:xfrm>
            <a:off x="8448580" y="3695531"/>
            <a:ext cx="2880320" cy="0"/>
          </a:xfrm>
          <a:prstGeom prst="straightConnector1">
            <a:avLst/>
          </a:prstGeom>
          <a:ln w="19050">
            <a:solidFill>
              <a:schemeClr val="bg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>
            <a:extLst>
              <a:ext uri="{FF2B5EF4-FFF2-40B4-BE49-F238E27FC236}">
                <a16:creationId xmlns:a16="http://schemas.microsoft.com/office/drawing/2014/main" id="{0DC0B499-5355-4BE1-8F2A-C2791FADAC84}"/>
              </a:ext>
            </a:extLst>
          </p:cNvPr>
          <p:cNvSpPr txBox="1"/>
          <p:nvPr/>
        </p:nvSpPr>
        <p:spPr>
          <a:xfrm>
            <a:off x="9878061" y="3692133"/>
            <a:ext cx="1070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Cluster </a:t>
            </a:r>
            <a:r>
              <a:rPr lang="de-DE" sz="1400" dirty="0" err="1"/>
              <a:t>size</a:t>
            </a:r>
            <a:endParaRPr lang="de-DE" sz="1400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F03D93C5-6426-488E-B220-A01E24150096}"/>
              </a:ext>
            </a:extLst>
          </p:cNvPr>
          <p:cNvSpPr txBox="1"/>
          <p:nvPr/>
        </p:nvSpPr>
        <p:spPr>
          <a:xfrm rot="16200000">
            <a:off x="6957570" y="2357600"/>
            <a:ext cx="2628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Gas </a:t>
            </a:r>
            <a:r>
              <a:rPr lang="de-DE" sz="1400" dirty="0" err="1"/>
              <a:t>flow</a:t>
            </a:r>
            <a:r>
              <a:rPr lang="de-DE" sz="1400" dirty="0"/>
              <a:t> </a:t>
            </a:r>
            <a:r>
              <a:rPr lang="de-DE" sz="1400" dirty="0" err="1"/>
              <a:t>from</a:t>
            </a:r>
            <a:r>
              <a:rPr lang="de-DE" sz="1400" dirty="0"/>
              <a:t> </a:t>
            </a:r>
            <a:r>
              <a:rPr lang="de-DE" sz="1400" dirty="0" err="1"/>
              <a:t>flash</a:t>
            </a:r>
            <a:r>
              <a:rPr lang="de-DE" sz="1400" dirty="0"/>
              <a:t> </a:t>
            </a:r>
            <a:r>
              <a:rPr lang="de-DE" sz="1400" dirty="0" err="1"/>
              <a:t>evaporation</a:t>
            </a:r>
            <a:endParaRPr lang="de-DE" sz="1400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C7E479B5-CD2B-4B7D-B0D0-70BBCDBF911F}"/>
              </a:ext>
            </a:extLst>
          </p:cNvPr>
          <p:cNvSpPr txBox="1"/>
          <p:nvPr/>
        </p:nvSpPr>
        <p:spPr>
          <a:xfrm>
            <a:off x="10692820" y="2293253"/>
            <a:ext cx="74571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0" dirty="0">
                <a:solidFill>
                  <a:srgbClr val="59A6FF"/>
                </a:solidFill>
              </a:rPr>
              <a:t>?</a:t>
            </a:r>
          </a:p>
        </p:txBody>
      </p: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ECC8B1C8-27D6-40EF-9245-FF913D856A92}"/>
              </a:ext>
            </a:extLst>
          </p:cNvPr>
          <p:cNvCxnSpPr/>
          <p:nvPr/>
        </p:nvCxnSpPr>
        <p:spPr>
          <a:xfrm>
            <a:off x="6796832" y="2721834"/>
            <a:ext cx="1321050" cy="1202635"/>
          </a:xfrm>
          <a:prstGeom prst="straightConnector1">
            <a:avLst/>
          </a:prstGeom>
          <a:ln w="28575">
            <a:solidFill>
              <a:schemeClr val="bg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>
            <a:extLst>
              <a:ext uri="{FF2B5EF4-FFF2-40B4-BE49-F238E27FC236}">
                <a16:creationId xmlns:a16="http://schemas.microsoft.com/office/drawing/2014/main" id="{A0882B53-8BD1-4D6A-9355-5400A87D37BB}"/>
              </a:ext>
            </a:extLst>
          </p:cNvPr>
          <p:cNvSpPr txBox="1"/>
          <p:nvPr/>
        </p:nvSpPr>
        <p:spPr>
          <a:xfrm rot="2503060">
            <a:off x="6777599" y="3264716"/>
            <a:ext cx="1037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Target </a:t>
            </a:r>
            <a:r>
              <a:rPr lang="de-DE" sz="1400" dirty="0" err="1"/>
              <a:t>pipe</a:t>
            </a:r>
            <a:endParaRPr lang="de-DE" sz="14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C5B5D8A-60C7-4841-B593-1502D3736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6498" y="4214464"/>
            <a:ext cx="3792326" cy="2287882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C80A4928-2C61-4C1E-BDE8-DA2F0A5ECCCA}"/>
              </a:ext>
            </a:extLst>
          </p:cNvPr>
          <p:cNvSpPr txBox="1"/>
          <p:nvPr/>
        </p:nvSpPr>
        <p:spPr>
          <a:xfrm>
            <a:off x="7635692" y="6532234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[1] Hanna Eick, </a:t>
            </a:r>
            <a:r>
              <a:rPr lang="en-US" sz="900" dirty="0"/>
              <a:t>Cluster-jet beams: Size distributions and their effects on a stored accelerator beam</a:t>
            </a:r>
            <a:r>
              <a:rPr lang="de-DE" sz="900" dirty="0"/>
              <a:t>. Master </a:t>
            </a:r>
            <a:r>
              <a:rPr lang="de-DE" sz="900" dirty="0" err="1"/>
              <a:t>thesis</a:t>
            </a:r>
            <a:r>
              <a:rPr lang="de-DE" sz="900" dirty="0"/>
              <a:t>. Westfälische Wilhelms-Universität Münster. 2023.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BC9B8C08-2841-4A5F-82AA-86D54DAAC04B}"/>
              </a:ext>
            </a:extLst>
          </p:cNvPr>
          <p:cNvSpPr txBox="1"/>
          <p:nvPr/>
        </p:nvSpPr>
        <p:spPr>
          <a:xfrm>
            <a:off x="10879233" y="6269119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2882956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37AEF10D-1C19-4AB4-A380-1D7E2AB35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0302" y="1086897"/>
            <a:ext cx="4044494" cy="3034689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23BE39D-8959-41BA-807F-81C6ACE41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7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Vertikaler Textplatzhalter 3">
                <a:extLst>
                  <a:ext uri="{FF2B5EF4-FFF2-40B4-BE49-F238E27FC236}">
                    <a16:creationId xmlns:a16="http://schemas.microsoft.com/office/drawing/2014/main" id="{0EE30D28-5A17-4A90-8A77-D412B4458D21}"/>
                  </a:ext>
                </a:extLst>
              </p:cNvPr>
              <p:cNvSpPr>
                <a:spLocks noGrp="1"/>
              </p:cNvSpPr>
              <p:nvPr>
                <p:ph type="body" orient="vert" idx="1"/>
              </p:nvPr>
            </p:nvSpPr>
            <p:spPr>
              <a:xfrm>
                <a:off x="358774" y="1124744"/>
                <a:ext cx="5671568" cy="5184576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b="1" dirty="0"/>
                  <a:t>Flash evaporation </a:t>
                </a:r>
                <a:r>
                  <a:rPr lang="en-US" dirty="0"/>
                  <a:t>due</a:t>
                </a:r>
                <a:r>
                  <a:rPr lang="en-US" b="1" dirty="0"/>
                  <a:t> </a:t>
                </a:r>
                <a:r>
                  <a:rPr lang="en-US" dirty="0"/>
                  <a:t>to</a:t>
                </a:r>
                <a:r>
                  <a:rPr lang="en-US" b="1" dirty="0"/>
                  <a:t> pressure difference </a:t>
                </a:r>
                <a:r>
                  <a:rPr lang="en-US" dirty="0"/>
                  <a:t>between</a:t>
                </a:r>
                <a:r>
                  <a:rPr lang="en-US" b="1" dirty="0"/>
                  <a:t> cluster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de-DE" b="1" i="0" smtClean="0">
                            <a:latin typeface="Cambria Math" panose="02040503050406030204" pitchFamily="18" charset="0"/>
                          </a:rPr>
                          <m:t>𝐜𝐥𝐮𝐬𝐭𝐞𝐫</m:t>
                        </m:r>
                      </m:sub>
                    </m:sSub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and</a:t>
                </a:r>
                <a:r>
                  <a:rPr lang="en-US" b="1" dirty="0"/>
                  <a:t> vacuum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de-DE" b="1" i="0" smtClean="0">
                            <a:latin typeface="Cambria Math" panose="02040503050406030204" pitchFamily="18" charset="0"/>
                          </a:rPr>
                          <m:t>𝐯𝐚𝐜</m:t>
                        </m:r>
                      </m:sub>
                    </m:sSub>
                  </m:oMath>
                </a14:m>
                <a:endParaRPr lang="en-US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de-DE" b="1" dirty="0"/>
                  <a:t>Cluster</a:t>
                </a:r>
                <a:r>
                  <a:rPr lang="de-DE" dirty="0"/>
                  <a:t> </a:t>
                </a:r>
                <a:r>
                  <a:rPr lang="de-DE" b="1" dirty="0" err="1"/>
                  <a:t>surface</a:t>
                </a:r>
                <a:r>
                  <a:rPr lang="de-DE" dirty="0"/>
                  <a:t> in </a:t>
                </a:r>
                <a:r>
                  <a:rPr lang="de-DE" b="1" dirty="0"/>
                  <a:t>quasi-</a:t>
                </a:r>
                <a:r>
                  <a:rPr lang="de-DE" b="1" dirty="0" err="1"/>
                  <a:t>steady</a:t>
                </a:r>
                <a:r>
                  <a:rPr lang="de-DE" b="1" dirty="0"/>
                  <a:t> </a:t>
                </a:r>
                <a:r>
                  <a:rPr lang="de-DE" b="1" dirty="0" err="1"/>
                  <a:t>equilibrium</a:t>
                </a:r>
                <a:r>
                  <a:rPr lang="de-DE" b="1" dirty="0"/>
                  <a:t> </a:t>
                </a:r>
                <a:r>
                  <a:rPr lang="de-DE" dirty="0" err="1"/>
                  <a:t>state</a:t>
                </a:r>
                <a:r>
                  <a:rPr lang="de-DE" dirty="0"/>
                  <a:t> </a:t>
                </a:r>
                <a:r>
                  <a:rPr lang="de-DE" dirty="0" err="1"/>
                  <a:t>with</a:t>
                </a:r>
                <a:r>
                  <a:rPr lang="de-DE" dirty="0"/>
                  <a:t> </a:t>
                </a:r>
                <a:r>
                  <a:rPr lang="de-DE" dirty="0" err="1"/>
                  <a:t>its</a:t>
                </a:r>
                <a:r>
                  <a:rPr lang="de-DE" dirty="0"/>
                  <a:t> </a:t>
                </a:r>
                <a:r>
                  <a:rPr lang="de-DE" b="1" dirty="0" err="1"/>
                  <a:t>evaporating</a:t>
                </a:r>
                <a:r>
                  <a:rPr lang="de-DE" dirty="0"/>
                  <a:t> </a:t>
                </a:r>
                <a:r>
                  <a:rPr lang="de-DE" b="1" dirty="0"/>
                  <a:t>gas</a:t>
                </a:r>
              </a:p>
              <a:p>
                <a:pPr lvl="1" indent="0">
                  <a:buNone/>
                </a:pP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DE" dirty="0"/>
                  <a:t> </a:t>
                </a:r>
                <a:r>
                  <a:rPr lang="en-US" dirty="0"/>
                  <a:t>Calculation </a:t>
                </a:r>
                <a:r>
                  <a:rPr lang="en-US" b="0" dirty="0"/>
                  <a:t>along</a:t>
                </a:r>
                <a:r>
                  <a:rPr lang="en-US" dirty="0"/>
                  <a:t> gaseous saturation line</a:t>
                </a:r>
                <a:endParaRPr lang="de-DE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b="1" dirty="0"/>
                  <a:t>Phase transition </a:t>
                </a:r>
                <a:r>
                  <a:rPr lang="en-US" dirty="0"/>
                  <a:t>at</a:t>
                </a:r>
                <a:r>
                  <a:rPr lang="en-US" b="1" dirty="0"/>
                  <a:t> surface results </a:t>
                </a:r>
                <a:r>
                  <a:rPr lang="en-US" dirty="0"/>
                  <a:t>in</a:t>
                </a:r>
                <a:r>
                  <a:rPr lang="en-US" b="1" dirty="0"/>
                  <a:t>:</a:t>
                </a:r>
                <a:endParaRPr lang="de-DE" dirty="0"/>
              </a:p>
              <a:p>
                <a:pPr lvl="1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de-DE" b="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b="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r>
                        <a:rPr lang="de-DE" b="0" i="1">
                          <a:latin typeface="Cambria Math" panose="02040503050406030204" pitchFamily="18" charset="0"/>
                        </a:rPr>
                        <m:t>=1.668⋅</m:t>
                      </m:r>
                      <m:sSub>
                        <m:sSubPr>
                          <m:ctrlPr>
                            <a:rPr lang="de-DE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b="0">
                              <a:latin typeface="Cambria Math" panose="02040503050406030204" pitchFamily="18" charset="0"/>
                            </a:rPr>
                            <m:t>surf</m:t>
                          </m:r>
                        </m:sub>
                      </m:sSub>
                      <m:r>
                        <a:rPr lang="de-DE" b="0" i="1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de-DE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b="0">
                                  <a:latin typeface="Cambria Math" panose="02040503050406030204" pitchFamily="18" charset="0"/>
                                </a:rPr>
                                <m:t>sat</m:t>
                              </m:r>
                            </m:sub>
                          </m:sSub>
                          <m:r>
                            <a:rPr lang="de-DE" b="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b="0">
                                  <a:latin typeface="Cambria Math" panose="02040503050406030204" pitchFamily="18" charset="0"/>
                                </a:rPr>
                                <m:t>vac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b="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de-DE" b="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de-DE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de-DE" b="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  <m:r>
                                <a:rPr lang="de-DE" b="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de-DE" b="0" dirty="0"/>
              </a:p>
              <a:p>
                <a:pPr lvl="1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b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de-DE" b="0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de-DE" b="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̇"/>
                              <m:ctrlPr>
                                <a:rPr lang="de-DE" b="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b="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  <m:r>
                            <a:rPr lang="de-DE" b="0" i="1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de-DE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b="0">
                                  <a:latin typeface="Cambria Math" panose="02040503050406030204" pitchFamily="18" charset="0"/>
                                </a:rPr>
                                <m:t>vap</m:t>
                              </m:r>
                            </m:sub>
                          </m:sSub>
                          <m:r>
                            <a:rPr lang="de-DE" b="0" i="1"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̇"/>
                              <m:ctrlPr>
                                <a:rPr lang="de-DE" b="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b="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num>
                        <m:den>
                          <m:r>
                            <a:rPr lang="de-DE" b="0" i="1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de-DE" b="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b="0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de-DE" b="0" i="1">
                              <a:latin typeface="Cambria Math" panose="02040503050406030204" pitchFamily="18" charset="0"/>
                            </a:rPr>
                            <m:t>)⋅</m:t>
                          </m:r>
                          <m:r>
                            <a:rPr lang="de-DE" b="0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de-DE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  <m:r>
                            <a:rPr lang="de-DE" b="0" i="1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de-DE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b="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de-DE" b="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b="0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de-DE" b="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de-DE" b="0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de-DE" b="0" i="1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de-DE" b="0" dirty="0"/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de-DE" b="1" dirty="0" err="1"/>
                  <a:t>Discretization</a:t>
                </a:r>
                <a:r>
                  <a:rPr lang="de-DE" b="0" dirty="0"/>
                  <a:t> </a:t>
                </a:r>
                <a:r>
                  <a:rPr lang="de-DE" b="0" dirty="0" err="1"/>
                  <a:t>allow</a:t>
                </a:r>
                <a:r>
                  <a:rPr lang="de-DE" dirty="0" err="1"/>
                  <a:t>s</a:t>
                </a:r>
                <a:r>
                  <a:rPr lang="de-DE" dirty="0"/>
                  <a:t> </a:t>
                </a:r>
                <a:r>
                  <a:rPr lang="de-DE" dirty="0" err="1"/>
                  <a:t>to</a:t>
                </a:r>
                <a:r>
                  <a:rPr lang="de-DE" dirty="0"/>
                  <a:t> </a:t>
                </a:r>
                <a:r>
                  <a:rPr lang="de-DE" b="1" dirty="0" err="1"/>
                  <a:t>determine</a:t>
                </a:r>
                <a:r>
                  <a:rPr lang="de-DE" dirty="0"/>
                  <a:t> </a:t>
                </a:r>
                <a:r>
                  <a:rPr lang="de-DE" b="1" dirty="0" err="1"/>
                  <a:t>heat</a:t>
                </a:r>
                <a:r>
                  <a:rPr lang="de-DE" b="1" dirty="0"/>
                  <a:t> </a:t>
                </a:r>
                <a:r>
                  <a:rPr lang="de-DE" b="1" dirty="0" err="1"/>
                  <a:t>flow</a:t>
                </a:r>
                <a:r>
                  <a:rPr lang="de-DE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de-DE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</m:acc>
                  </m:oMath>
                </a14:m>
                <a:r>
                  <a:rPr lang="de-DE" b="1" dirty="0"/>
                  <a:t> </a:t>
                </a:r>
                <a:r>
                  <a:rPr lang="de-DE" dirty="0"/>
                  <a:t>and </a:t>
                </a:r>
                <a:r>
                  <a:rPr lang="de-DE" b="1" dirty="0" err="1"/>
                  <a:t>temperature</a:t>
                </a:r>
                <a:r>
                  <a:rPr lang="de-DE" b="1" dirty="0"/>
                  <a:t> </a:t>
                </a:r>
                <a:r>
                  <a:rPr lang="de-DE" b="1" dirty="0" err="1"/>
                  <a:t>gradient</a:t>
                </a:r>
                <a:r>
                  <a:rPr lang="de-DE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by</a:t>
                </a:r>
                <a:r>
                  <a:rPr lang="de-DE" dirty="0"/>
                  <a:t> </a:t>
                </a:r>
                <a:r>
                  <a:rPr lang="de-DE" b="1" dirty="0" err="1"/>
                  <a:t>Fourier‘s</a:t>
                </a:r>
                <a:r>
                  <a:rPr lang="de-DE" b="1" dirty="0"/>
                  <a:t> </a:t>
                </a:r>
                <a:r>
                  <a:rPr lang="de-DE" b="1" dirty="0" err="1"/>
                  <a:t>law</a:t>
                </a:r>
                <a:endParaRPr lang="de-DE" b="1" dirty="0"/>
              </a:p>
              <a:p>
                <a:pPr lvl="1" indent="0">
                  <a:buNone/>
                </a:pPr>
                <a:endParaRPr lang="de-DE" dirty="0"/>
              </a:p>
            </p:txBody>
          </p:sp>
        </mc:Choice>
        <mc:Fallback xmlns="">
          <p:sp>
            <p:nvSpPr>
              <p:cNvPr id="4" name="Vertikaler Textplatzhalter 3">
                <a:extLst>
                  <a:ext uri="{FF2B5EF4-FFF2-40B4-BE49-F238E27FC236}">
                    <a16:creationId xmlns:a16="http://schemas.microsoft.com/office/drawing/2014/main" id="{0EE30D28-5A17-4A90-8A77-D412B4458D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orient="vert" idx="1"/>
              </p:nvPr>
            </p:nvSpPr>
            <p:spPr>
              <a:xfrm>
                <a:off x="358774" y="1124744"/>
                <a:ext cx="5671568" cy="5184576"/>
              </a:xfrm>
              <a:blipFill>
                <a:blip r:embed="rId4"/>
                <a:stretch>
                  <a:fillRect l="-2581" t="-1176" r="-3548" b="-12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el 4">
            <a:extLst>
              <a:ext uri="{FF2B5EF4-FFF2-40B4-BE49-F238E27FC236}">
                <a16:creationId xmlns:a16="http://schemas.microsoft.com/office/drawing/2014/main" id="{034E002F-A8D1-497F-9736-1D24E4B9E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Flash </a:t>
            </a:r>
            <a:r>
              <a:rPr lang="de-DE" dirty="0" err="1"/>
              <a:t>evaporation</a:t>
            </a:r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4EFC0BDA-4BA8-4385-BE8B-49A7E99AC2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0795" y="4372734"/>
            <a:ext cx="5295733" cy="2391357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FC11BA69-408D-4FBD-9545-FE39373FA2B9}"/>
              </a:ext>
            </a:extLst>
          </p:cNvPr>
          <p:cNvSpPr/>
          <p:nvPr/>
        </p:nvSpPr>
        <p:spPr>
          <a:xfrm>
            <a:off x="2750532" y="4041101"/>
            <a:ext cx="576064" cy="533948"/>
          </a:xfrm>
          <a:prstGeom prst="ellipse">
            <a:avLst/>
          </a:prstGeom>
          <a:noFill/>
          <a:ln>
            <a:solidFill>
              <a:srgbClr val="5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2C89C57-77CE-4B46-B26B-E92BFD7B32DD}"/>
              </a:ext>
            </a:extLst>
          </p:cNvPr>
          <p:cNvSpPr/>
          <p:nvPr/>
        </p:nvSpPr>
        <p:spPr>
          <a:xfrm>
            <a:off x="3326597" y="3963576"/>
            <a:ext cx="136815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353C783-EA3F-4272-A278-3F716E9BBD3F}"/>
              </a:ext>
            </a:extLst>
          </p:cNvPr>
          <p:cNvSpPr txBox="1"/>
          <p:nvPr/>
        </p:nvSpPr>
        <p:spPr>
          <a:xfrm>
            <a:off x="4519859" y="3613220"/>
            <a:ext cx="15692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dirty="0" err="1">
                <a:solidFill>
                  <a:srgbClr val="FF0000"/>
                </a:solidFill>
              </a:rPr>
              <a:t>Pressure</a:t>
            </a:r>
            <a:r>
              <a:rPr lang="de-DE" sz="1300" dirty="0">
                <a:solidFill>
                  <a:srgbClr val="FF0000"/>
                </a:solidFill>
              </a:rPr>
              <a:t> </a:t>
            </a:r>
            <a:r>
              <a:rPr lang="de-DE" sz="1300" dirty="0" err="1">
                <a:solidFill>
                  <a:srgbClr val="FF0000"/>
                </a:solidFill>
              </a:rPr>
              <a:t>difference</a:t>
            </a:r>
            <a:endParaRPr lang="de-DE" sz="1300" dirty="0">
              <a:solidFill>
                <a:srgbClr val="FF0000"/>
              </a:solidFill>
            </a:endParaRPr>
          </a:p>
          <a:p>
            <a:r>
              <a:rPr lang="de-DE" sz="1300" dirty="0">
                <a:solidFill>
                  <a:srgbClr val="FF0000"/>
                </a:solidFill>
              </a:rPr>
              <a:t>       (dominant</a:t>
            </a:r>
            <a:r>
              <a:rPr lang="de-DE" sz="1200" dirty="0">
                <a:solidFill>
                  <a:srgbClr val="FF0000"/>
                </a:solidFill>
              </a:rPr>
              <a:t>)</a:t>
            </a: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17790349-2039-4641-BE01-7D652CA9EFD1}"/>
              </a:ext>
            </a:extLst>
          </p:cNvPr>
          <p:cNvCxnSpPr>
            <a:cxnSpLocks/>
            <a:stCxn id="11" idx="7"/>
          </p:cNvCxnSpPr>
          <p:nvPr/>
        </p:nvCxnSpPr>
        <p:spPr>
          <a:xfrm flipV="1">
            <a:off x="4494388" y="3863856"/>
            <a:ext cx="128352" cy="15244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9CDB893B-9A47-496C-A4CF-2A24E8551594}"/>
              </a:ext>
            </a:extLst>
          </p:cNvPr>
          <p:cNvSpPr txBox="1"/>
          <p:nvPr/>
        </p:nvSpPr>
        <p:spPr>
          <a:xfrm>
            <a:off x="2032437" y="4467632"/>
            <a:ext cx="954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59A6FF"/>
                </a:solidFill>
              </a:rPr>
              <a:t>Surface</a:t>
            </a:r>
            <a:endParaRPr lang="de-DE" sz="1300" dirty="0">
              <a:solidFill>
                <a:srgbClr val="59A6FF"/>
              </a:solidFill>
            </a:endParaRPr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CF4BA0DC-0572-4112-A34B-8E3A14F626D3}"/>
              </a:ext>
            </a:extLst>
          </p:cNvPr>
          <p:cNvCxnSpPr>
            <a:cxnSpLocks/>
          </p:cNvCxnSpPr>
          <p:nvPr/>
        </p:nvCxnSpPr>
        <p:spPr>
          <a:xfrm flipV="1">
            <a:off x="2686356" y="4430299"/>
            <a:ext cx="98035" cy="120040"/>
          </a:xfrm>
          <a:prstGeom prst="line">
            <a:avLst/>
          </a:prstGeom>
          <a:ln w="12700">
            <a:solidFill>
              <a:srgbClr val="5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B8ED0FA6-CAD4-43C5-AA0C-DC43CFE333E8}"/>
              </a:ext>
            </a:extLst>
          </p:cNvPr>
          <p:cNvSpPr/>
          <p:nvPr/>
        </p:nvSpPr>
        <p:spPr>
          <a:xfrm>
            <a:off x="3557533" y="5321792"/>
            <a:ext cx="701205" cy="36003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10A67C4-0D76-469E-822E-F9C565C19AB4}"/>
              </a:ext>
            </a:extLst>
          </p:cNvPr>
          <p:cNvSpPr txBox="1"/>
          <p:nvPr/>
        </p:nvSpPr>
        <p:spPr>
          <a:xfrm>
            <a:off x="4333998" y="5501921"/>
            <a:ext cx="12961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B050"/>
                </a:solidFill>
              </a:rPr>
              <a:t>Heat </a:t>
            </a:r>
            <a:r>
              <a:rPr lang="de-DE" sz="1200" dirty="0" err="1">
                <a:solidFill>
                  <a:srgbClr val="00B050"/>
                </a:solidFill>
              </a:rPr>
              <a:t>capacity</a:t>
            </a:r>
            <a:endParaRPr lang="de-DE" sz="1300" dirty="0">
              <a:solidFill>
                <a:srgbClr val="00B050"/>
              </a:solidFill>
            </a:endParaRPr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7D28DA1E-12B1-4184-9878-FF1A1C1FBA11}"/>
              </a:ext>
            </a:extLst>
          </p:cNvPr>
          <p:cNvCxnSpPr>
            <a:cxnSpLocks/>
          </p:cNvCxnSpPr>
          <p:nvPr/>
        </p:nvCxnSpPr>
        <p:spPr>
          <a:xfrm>
            <a:off x="4223693" y="5568413"/>
            <a:ext cx="148290" cy="72008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74554223-B1C8-4C10-8AF4-7E4B6C3575FE}"/>
              </a:ext>
            </a:extLst>
          </p:cNvPr>
          <p:cNvSpPr/>
          <p:nvPr/>
        </p:nvSpPr>
        <p:spPr>
          <a:xfrm>
            <a:off x="2875603" y="4926477"/>
            <a:ext cx="576064" cy="36004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5F72B8D9-2567-4FEE-9269-0AAE58DCE6EF}"/>
              </a:ext>
            </a:extLst>
          </p:cNvPr>
          <p:cNvCxnSpPr>
            <a:cxnSpLocks/>
            <a:stCxn id="20" idx="7"/>
          </p:cNvCxnSpPr>
          <p:nvPr/>
        </p:nvCxnSpPr>
        <p:spPr>
          <a:xfrm flipV="1">
            <a:off x="3367304" y="4868939"/>
            <a:ext cx="564816" cy="110265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589EB86B-D5E8-4CA6-9964-6ABE82A971AF}"/>
              </a:ext>
            </a:extLst>
          </p:cNvPr>
          <p:cNvSpPr txBox="1"/>
          <p:nvPr/>
        </p:nvSpPr>
        <p:spPr>
          <a:xfrm>
            <a:off x="3891660" y="4689030"/>
            <a:ext cx="18133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7030A0"/>
                </a:solidFill>
              </a:rPr>
              <a:t>Enthalpy</a:t>
            </a:r>
            <a:r>
              <a:rPr lang="de-DE" sz="1200" dirty="0">
                <a:solidFill>
                  <a:srgbClr val="7030A0"/>
                </a:solidFill>
              </a:rPr>
              <a:t> </a:t>
            </a:r>
            <a:r>
              <a:rPr lang="de-DE" sz="1200" dirty="0" err="1">
                <a:solidFill>
                  <a:srgbClr val="7030A0"/>
                </a:solidFill>
              </a:rPr>
              <a:t>of</a:t>
            </a:r>
            <a:r>
              <a:rPr lang="de-DE" sz="1200" dirty="0">
                <a:solidFill>
                  <a:srgbClr val="7030A0"/>
                </a:solidFill>
              </a:rPr>
              <a:t> </a:t>
            </a:r>
            <a:r>
              <a:rPr lang="de-DE" sz="1200" dirty="0" err="1">
                <a:solidFill>
                  <a:srgbClr val="7030A0"/>
                </a:solidFill>
              </a:rPr>
              <a:t>vaporization</a:t>
            </a:r>
            <a:endParaRPr lang="de-DE" sz="1300" dirty="0">
              <a:solidFill>
                <a:srgbClr val="7030A0"/>
              </a:solidFill>
            </a:endParaRPr>
          </a:p>
        </p:txBody>
      </p:sp>
      <p:sp>
        <p:nvSpPr>
          <p:cNvPr id="23" name="Rechteck: abgerundete Ecken 22">
            <a:extLst>
              <a:ext uri="{FF2B5EF4-FFF2-40B4-BE49-F238E27FC236}">
                <a16:creationId xmlns:a16="http://schemas.microsoft.com/office/drawing/2014/main" id="{92336085-4A94-4ACB-9C65-38E3207B25C1}"/>
              </a:ext>
            </a:extLst>
          </p:cNvPr>
          <p:cNvSpPr/>
          <p:nvPr/>
        </p:nvSpPr>
        <p:spPr>
          <a:xfrm>
            <a:off x="2154708" y="5330632"/>
            <a:ext cx="1259489" cy="315926"/>
          </a:xfrm>
          <a:prstGeom prst="roundRect">
            <a:avLst/>
          </a:prstGeom>
          <a:noFill/>
          <a:ln>
            <a:solidFill>
              <a:srgbClr val="FFA8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0D015587-47E5-436A-AAE6-FDA3C57BDE99}"/>
              </a:ext>
            </a:extLst>
          </p:cNvPr>
          <p:cNvCxnSpPr>
            <a:cxnSpLocks/>
          </p:cNvCxnSpPr>
          <p:nvPr/>
        </p:nvCxnSpPr>
        <p:spPr>
          <a:xfrm flipV="1">
            <a:off x="2030328" y="5623953"/>
            <a:ext cx="140892" cy="109303"/>
          </a:xfrm>
          <a:prstGeom prst="line">
            <a:avLst/>
          </a:prstGeom>
          <a:ln w="12700">
            <a:solidFill>
              <a:srgbClr val="FFA8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C955148A-2F78-43A0-9172-2BB765AA67C3}"/>
              </a:ext>
            </a:extLst>
          </p:cNvPr>
          <p:cNvSpPr txBox="1"/>
          <p:nvPr/>
        </p:nvSpPr>
        <p:spPr>
          <a:xfrm>
            <a:off x="1557328" y="5623953"/>
            <a:ext cx="538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FFA829"/>
                </a:solidFill>
              </a:rPr>
              <a:t>Mass</a:t>
            </a:r>
            <a:endParaRPr lang="de-DE" sz="1300" dirty="0">
              <a:solidFill>
                <a:srgbClr val="FFA829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65FC52C-0235-4F48-8D23-2244E9C409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0702" y="1124744"/>
            <a:ext cx="2884404" cy="288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866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0B1513B-4218-4239-803E-B7C020809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8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05CBA298-62F7-4925-818F-85466BF9C6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247F93A-2FBE-45A5-A8F6-767820DAC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Temperature</a:t>
            </a:r>
            <a:r>
              <a:rPr lang="de-DE" dirty="0"/>
              <a:t> &amp; </a:t>
            </a:r>
            <a:r>
              <a:rPr lang="de-DE" dirty="0" err="1"/>
              <a:t>clustersize</a:t>
            </a:r>
            <a:r>
              <a:rPr lang="de-DE" dirty="0"/>
              <a:t> </a:t>
            </a:r>
            <a:r>
              <a:rPr lang="de-DE" dirty="0" err="1"/>
              <a:t>animation</a:t>
            </a:r>
            <a:r>
              <a:rPr lang="de-DE" dirty="0"/>
              <a:t> (</a:t>
            </a:r>
            <a:r>
              <a:rPr lang="de-DE" dirty="0" err="1"/>
              <a:t>only</a:t>
            </a:r>
            <a:r>
              <a:rPr lang="de-DE" dirty="0"/>
              <a:t> liquid)</a:t>
            </a:r>
          </a:p>
        </p:txBody>
      </p:sp>
      <p:pic>
        <p:nvPicPr>
          <p:cNvPr id="6" name="shells50_nucl10.0_d5.0microns_T24.5K_pvac1e-05mbar_dt1e-08ms_single_sphere_temp">
            <a:hlinkClick r:id="" action="ppaction://media"/>
            <a:extLst>
              <a:ext uri="{FF2B5EF4-FFF2-40B4-BE49-F238E27FC236}">
                <a16:creationId xmlns:a16="http://schemas.microsoft.com/office/drawing/2014/main" id="{C7D2D024-8867-414B-B729-7D640B95CB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280" y="1809284"/>
            <a:ext cx="11770384" cy="392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9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0B1513B-4218-4239-803E-B7C020809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9</a:t>
            </a:fld>
            <a:r>
              <a:rPr lang="de-DE" dirty="0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Vertikaler Textplatzhalter 3">
                <a:extLst>
                  <a:ext uri="{FF2B5EF4-FFF2-40B4-BE49-F238E27FC236}">
                    <a16:creationId xmlns:a16="http://schemas.microsoft.com/office/drawing/2014/main" id="{05CBA298-62F7-4925-818F-85466BF9C6FD}"/>
                  </a:ext>
                </a:extLst>
              </p:cNvPr>
              <p:cNvSpPr>
                <a:spLocks noGrp="1"/>
              </p:cNvSpPr>
              <p:nvPr>
                <p:ph type="body" orient="vert" idx="1"/>
              </p:nvPr>
            </p:nvSpPr>
            <p:spPr>
              <a:xfrm>
                <a:off x="358775" y="1124744"/>
                <a:ext cx="7374610" cy="3421062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de-DE" b="1" dirty="0"/>
                  <a:t>Freezing out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b="1" dirty="0"/>
                  <a:t> Para-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0" smtClean="0">
                            <a:latin typeface="Cambria Math" panose="02040503050406030204" pitchFamily="18" charset="0"/>
                          </a:rPr>
                          <m:t>𝐇</m:t>
                        </m:r>
                      </m:e>
                      <m:sub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de-DE" b="1" dirty="0"/>
                  <a:t> observed </a:t>
                </a:r>
                <a:r>
                  <a:rPr lang="de-DE" dirty="0"/>
                  <a:t>(Kühnel, </a:t>
                </a:r>
                <a:r>
                  <a:rPr lang="de-DE" dirty="0" err="1"/>
                  <a:t>Grisenti</a:t>
                </a:r>
                <a:r>
                  <a:rPr lang="de-DE" dirty="0"/>
                  <a:t> et. al)</a:t>
                </a:r>
              </a:p>
              <a:p>
                <a:pPr marL="666872" lvl="1" indent="-342900">
                  <a:buFont typeface="Symbol" panose="05050102010706020507" pitchFamily="18" charset="2"/>
                  <a:buChar char="-"/>
                </a:pPr>
                <a:r>
                  <a:rPr lang="en-US" dirty="0"/>
                  <a:t>Recording </a:t>
                </a:r>
                <a:r>
                  <a:rPr lang="en-US" b="0" dirty="0"/>
                  <a:t>of</a:t>
                </a:r>
                <a:r>
                  <a:rPr lang="en-US" dirty="0"/>
                  <a:t> Raman spectra along </a:t>
                </a:r>
                <a:r>
                  <a:rPr lang="en-US" b="0" dirty="0"/>
                  <a:t>a</a:t>
                </a:r>
                <a:r>
                  <a:rPr lang="en-US" dirty="0"/>
                  <a:t> cylindrical hydrogen beam</a:t>
                </a:r>
                <a:endParaRPr lang="de-DE" dirty="0"/>
              </a:p>
              <a:p>
                <a:pPr marL="666872" lvl="1" indent="-342900">
                  <a:buFont typeface="Symbol" panose="05050102010706020507" pitchFamily="18" charset="2"/>
                  <a:buChar char="-"/>
                </a:pPr>
                <a:r>
                  <a:rPr lang="de-DE" dirty="0" err="1"/>
                  <a:t>Temperature</a:t>
                </a:r>
                <a:r>
                  <a:rPr lang="de-DE" dirty="0"/>
                  <a:t> </a:t>
                </a:r>
                <a:r>
                  <a:rPr lang="de-DE" dirty="0" err="1"/>
                  <a:t>gradient</a:t>
                </a:r>
                <a:r>
                  <a:rPr lang="de-DE" dirty="0"/>
                  <a:t> </a:t>
                </a:r>
                <a:r>
                  <a:rPr lang="de-DE" b="0" dirty="0"/>
                  <a:t>and</a:t>
                </a:r>
                <a:r>
                  <a:rPr lang="de-DE" dirty="0"/>
                  <a:t> </a:t>
                </a:r>
                <a:r>
                  <a:rPr lang="de-DE" dirty="0" err="1"/>
                  <a:t>moment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freeze</a:t>
                </a:r>
                <a:r>
                  <a:rPr lang="de-DE" dirty="0"/>
                  <a:t> out </a:t>
                </a:r>
                <a:r>
                  <a:rPr lang="de-DE" b="0" dirty="0" err="1"/>
                  <a:t>measured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0.65⋅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≈9 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K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freeze</m:t>
                        </m:r>
                      </m:sub>
                    </m:sSub>
                  </m:oMath>
                </a14:m>
                <a:endParaRPr lang="de-DE" b="0" dirty="0"/>
              </a:p>
              <a:p>
                <a:pPr marL="666872" lvl="1" indent="-342900">
                  <a:buFont typeface="Symbol" panose="05050102010706020507" pitchFamily="18" charset="2"/>
                  <a:buChar char="-"/>
                </a:pPr>
                <a:r>
                  <a:rPr lang="en-US" b="0" dirty="0"/>
                  <a:t>With </a:t>
                </a:r>
                <a:r>
                  <a:rPr lang="en-US" dirty="0"/>
                  <a:t>numerical</a:t>
                </a:r>
                <a:r>
                  <a:rPr lang="en-US" b="0" dirty="0"/>
                  <a:t> </a:t>
                </a:r>
                <a:r>
                  <a:rPr lang="en-US" dirty="0"/>
                  <a:t>calculations</a:t>
                </a:r>
                <a:r>
                  <a:rPr lang="en-US" b="0" dirty="0"/>
                  <a:t> </a:t>
                </a:r>
                <a:r>
                  <a:rPr lang="en-US" dirty="0"/>
                  <a:t>temperature</a:t>
                </a:r>
                <a:r>
                  <a:rPr lang="en-US" b="0" dirty="0"/>
                  <a:t> at </a:t>
                </a:r>
                <a:r>
                  <a:rPr lang="en-US" dirty="0"/>
                  <a:t>surface</a:t>
                </a:r>
                <a:r>
                  <a:rPr lang="en-US" b="0" dirty="0"/>
                  <a:t> and in the </a:t>
                </a:r>
                <a:r>
                  <a:rPr lang="en-US" dirty="0"/>
                  <a:t>center</a:t>
                </a:r>
                <a:r>
                  <a:rPr lang="en-US" b="0" dirty="0"/>
                  <a:t> could be </a:t>
                </a:r>
                <a:r>
                  <a:rPr lang="en-US" dirty="0"/>
                  <a:t>clearly</a:t>
                </a:r>
                <a:r>
                  <a:rPr lang="en-US" b="0" dirty="0"/>
                  <a:t> </a:t>
                </a:r>
                <a:r>
                  <a:rPr lang="en-US" dirty="0"/>
                  <a:t>identified</a:t>
                </a:r>
                <a:endParaRPr lang="de-DE" dirty="0"/>
              </a:p>
            </p:txBody>
          </p:sp>
        </mc:Choice>
        <mc:Fallback xmlns="">
          <p:sp>
            <p:nvSpPr>
              <p:cNvPr id="4" name="Vertikaler Textplatzhalter 3">
                <a:extLst>
                  <a:ext uri="{FF2B5EF4-FFF2-40B4-BE49-F238E27FC236}">
                    <a16:creationId xmlns:a16="http://schemas.microsoft.com/office/drawing/2014/main" id="{05CBA298-62F7-4925-818F-85466BF9C6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orient="vert" idx="1"/>
              </p:nvPr>
            </p:nvSpPr>
            <p:spPr>
              <a:xfrm>
                <a:off x="358775" y="1124744"/>
                <a:ext cx="7374610" cy="3421062"/>
              </a:xfrm>
              <a:blipFill>
                <a:blip r:embed="rId2"/>
                <a:stretch>
                  <a:fillRect l="-1983" t="-1783" r="-49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el 4">
            <a:extLst>
              <a:ext uri="{FF2B5EF4-FFF2-40B4-BE49-F238E27FC236}">
                <a16:creationId xmlns:a16="http://schemas.microsoft.com/office/drawing/2014/main" id="{0247F93A-2FBE-45A5-A8F6-767820DAC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Freeze out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53735E8-F5A7-4FF0-A9DB-7E216DEDD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571" y="3829700"/>
            <a:ext cx="4166689" cy="217105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A49152F-BD73-4870-B53E-B569ACE36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983" y="896943"/>
            <a:ext cx="4152277" cy="289844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2BA929E-E16B-4576-BD9D-AFE8CB6190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1333"/>
          <a:stretch/>
        </p:blipFill>
        <p:spPr>
          <a:xfrm>
            <a:off x="1764867" y="4196284"/>
            <a:ext cx="4577283" cy="2049222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287CB78B-7AE4-4D19-9B6E-E906D8DA2628}"/>
              </a:ext>
            </a:extLst>
          </p:cNvPr>
          <p:cNvSpPr txBox="1"/>
          <p:nvPr/>
        </p:nvSpPr>
        <p:spPr>
          <a:xfrm>
            <a:off x="246882" y="6456777"/>
            <a:ext cx="7374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[1] Kühnel, Matthias; Fernández, José M.; Tejeda, Guzmán; Kalinin, Anton; Montero, Salvador; </a:t>
            </a:r>
            <a:r>
              <a:rPr lang="de-DE" sz="900" dirty="0" err="1"/>
              <a:t>Grisenti</a:t>
            </a:r>
            <a:r>
              <a:rPr lang="de-DE" sz="900" dirty="0"/>
              <a:t>, Robert E. (2011): Time-</a:t>
            </a:r>
            <a:r>
              <a:rPr lang="de-DE" sz="900" dirty="0" err="1"/>
              <a:t>resolved</a:t>
            </a:r>
            <a:r>
              <a:rPr lang="de-DE" sz="900" dirty="0"/>
              <a:t> </a:t>
            </a:r>
            <a:r>
              <a:rPr lang="de-DE" sz="900" dirty="0" err="1"/>
              <a:t>study</a:t>
            </a:r>
            <a:r>
              <a:rPr lang="de-DE" sz="900" dirty="0"/>
              <a:t> </a:t>
            </a:r>
            <a:r>
              <a:rPr lang="de-DE" sz="900" dirty="0" err="1"/>
              <a:t>of</a:t>
            </a:r>
            <a:r>
              <a:rPr lang="de-DE" sz="900" dirty="0"/>
              <a:t> </a:t>
            </a:r>
            <a:r>
              <a:rPr lang="de-DE" sz="900" dirty="0" err="1"/>
              <a:t>crystallization</a:t>
            </a:r>
            <a:r>
              <a:rPr lang="de-DE" sz="900" dirty="0"/>
              <a:t> in </a:t>
            </a:r>
            <a:r>
              <a:rPr lang="de-DE" sz="900" dirty="0" err="1"/>
              <a:t>deeply</a:t>
            </a:r>
            <a:r>
              <a:rPr lang="de-DE" sz="900" dirty="0"/>
              <a:t> </a:t>
            </a:r>
            <a:r>
              <a:rPr lang="de-DE" sz="900" dirty="0" err="1"/>
              <a:t>cooled</a:t>
            </a:r>
            <a:r>
              <a:rPr lang="de-DE" sz="900" dirty="0"/>
              <a:t> liquid parahydrogen. In: </a:t>
            </a:r>
            <a:r>
              <a:rPr lang="de-DE" sz="900" i="1" dirty="0" err="1"/>
              <a:t>Physical</a:t>
            </a:r>
            <a:r>
              <a:rPr lang="de-DE" sz="900" i="1" dirty="0"/>
              <a:t> review </a:t>
            </a:r>
            <a:r>
              <a:rPr lang="de-DE" sz="900" i="1" dirty="0" err="1"/>
              <a:t>letters</a:t>
            </a:r>
            <a:r>
              <a:rPr lang="de-DE" sz="900" i="1" dirty="0"/>
              <a:t> </a:t>
            </a:r>
            <a:r>
              <a:rPr lang="de-DE" sz="900" dirty="0"/>
              <a:t>106 (24), S. 245301. DOI: 10.1103/PhysRevLett.106.245301.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27C0F48-008D-4278-B850-DFB6B145898A}"/>
              </a:ext>
            </a:extLst>
          </p:cNvPr>
          <p:cNvSpPr txBox="1"/>
          <p:nvPr/>
        </p:nvSpPr>
        <p:spPr>
          <a:xfrm>
            <a:off x="11599462" y="5753064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[1]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6335E30-9A71-4CA2-9422-5FC0B4806C1D}"/>
              </a:ext>
            </a:extLst>
          </p:cNvPr>
          <p:cNvSpPr txBox="1"/>
          <p:nvPr/>
        </p:nvSpPr>
        <p:spPr>
          <a:xfrm>
            <a:off x="11632060" y="3593227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[1]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8B86399-FD7A-4DCE-AC47-2C5C2FE6569F}"/>
              </a:ext>
            </a:extLst>
          </p:cNvPr>
          <p:cNvSpPr txBox="1"/>
          <p:nvPr/>
        </p:nvSpPr>
        <p:spPr>
          <a:xfrm>
            <a:off x="6011794" y="5999285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2209371778"/>
      </p:ext>
    </p:extLst>
  </p:cSld>
  <p:clrMapOvr>
    <a:masterClrMapping/>
  </p:clrMapOvr>
</p:sld>
</file>

<file path=ppt/theme/theme1.xml><?xml version="1.0" encoding="utf-8"?>
<a:theme xmlns:a="http://schemas.openxmlformats.org/drawingml/2006/main" name="WWU Münster PowerPoint Master">
  <a:themeElements>
    <a:clrScheme name="WWU Münster Var3">
      <a:dk1>
        <a:srgbClr val="58585A"/>
      </a:dk1>
      <a:lt1>
        <a:srgbClr val="F4F4F4"/>
      </a:lt1>
      <a:dk2>
        <a:srgbClr val="F4F4F4"/>
      </a:dk2>
      <a:lt2>
        <a:srgbClr val="00568A"/>
      </a:lt2>
      <a:accent1>
        <a:srgbClr val="009DD1"/>
      </a:accent1>
      <a:accent2>
        <a:srgbClr val="67C5E4"/>
      </a:accent2>
      <a:accent3>
        <a:srgbClr val="008E96"/>
      </a:accent3>
      <a:accent4>
        <a:srgbClr val="65BBBF"/>
      </a:accent4>
      <a:accent5>
        <a:srgbClr val="00568A"/>
      </a:accent5>
      <a:accent6>
        <a:srgbClr val="679AB9"/>
      </a:accent6>
      <a:hlink>
        <a:srgbClr val="58585A"/>
      </a:hlink>
      <a:folHlink>
        <a:srgbClr val="58585A"/>
      </a:folHlink>
    </a:clrScheme>
    <a:fontScheme name="WWU Münster">
      <a:majorFont>
        <a:latin typeface="Meta Offc Pro"/>
        <a:ea typeface=""/>
        <a:cs typeface=""/>
      </a:majorFont>
      <a:minorFont>
        <a:latin typeface="Meta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_WWU_Var3_Meta_16x9_02.potx" id="{7BC2AC94-F614-45FD-9567-2C83D20BAE70}" vid="{4AB6B996-5867-4FB7-9B98-FB8F210AC6D1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PPT_WWU_Var3_Meta_16x9_EN_01</Template>
  <TotalTime>62</TotalTime>
  <Words>1646</Words>
  <Application>Microsoft Macintosh PowerPoint</Application>
  <PresentationFormat>Custom</PresentationFormat>
  <Paragraphs>195</Paragraphs>
  <Slides>20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Cambria Math</vt:lpstr>
      <vt:lpstr>Meta Offc Pro</vt:lpstr>
      <vt:lpstr>Symbol</vt:lpstr>
      <vt:lpstr>WWU Münster PowerPoint Master</vt:lpstr>
      <vt:lpstr>Vacuum studies on the P ̅ANDA Target – Flash evaporation and cluster bursting</vt:lpstr>
      <vt:lpstr>Plan for this work</vt:lpstr>
      <vt:lpstr>HESR und P ̅ANDA-Detector</vt:lpstr>
      <vt:lpstr>Cluster Jet-Target</vt:lpstr>
      <vt:lpstr>Current status</vt:lpstr>
      <vt:lpstr>Aim of this work</vt:lpstr>
      <vt:lpstr>Flash evaporation</vt:lpstr>
      <vt:lpstr>Temperature &amp; clustersize animation (only liquid)</vt:lpstr>
      <vt:lpstr>Freeze out</vt:lpstr>
      <vt:lpstr>Freeze out shell model</vt:lpstr>
      <vt:lpstr>Temperature &amp; clustersize animation (freeze out)</vt:lpstr>
      <vt:lpstr>Discretization effect during freeze out</vt:lpstr>
      <vt:lpstr>Cooler Synchrotron – COSY</vt:lpstr>
      <vt:lpstr>COSY beam time measurements</vt:lpstr>
      <vt:lpstr>Summary</vt:lpstr>
      <vt:lpstr>Summary</vt:lpstr>
      <vt:lpstr>Backup slides – Plots with different cluster sizes</vt:lpstr>
      <vt:lpstr>Backup slides – Temperature- &amp; clustersize-animation (Only solid)</vt:lpstr>
      <vt:lpstr>Backup slides – Theory on freeze out</vt:lpstr>
      <vt:lpstr>Backup slides – Crystal growth rate</vt:lpstr>
    </vt:vector>
  </TitlesOfParts>
  <Company>Westfälische Wilhelms-Universität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zweizeilige Titel der Präsentation</dc:title>
  <dc:creator>Thieleke, Christine</dc:creator>
  <cp:lastModifiedBy>Michael Weide</cp:lastModifiedBy>
  <cp:revision>298</cp:revision>
  <dcterms:created xsi:type="dcterms:W3CDTF">2019-09-05T08:23:45Z</dcterms:created>
  <dcterms:modified xsi:type="dcterms:W3CDTF">2023-06-12T20:27:31Z</dcterms:modified>
</cp:coreProperties>
</file>