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1" r:id="rId2"/>
    <p:sldMasterId id="2147483682" r:id="rId3"/>
  </p:sldMasterIdLst>
  <p:notesMasterIdLst>
    <p:notesMasterId r:id="rId19"/>
  </p:notesMasterIdLst>
  <p:sldIdLst>
    <p:sldId id="256" r:id="rId4"/>
    <p:sldId id="261" r:id="rId5"/>
    <p:sldId id="343" r:id="rId6"/>
    <p:sldId id="279" r:id="rId7"/>
    <p:sldId id="344" r:id="rId8"/>
    <p:sldId id="351" r:id="rId9"/>
    <p:sldId id="345" r:id="rId10"/>
    <p:sldId id="346" r:id="rId11"/>
    <p:sldId id="347" r:id="rId12"/>
    <p:sldId id="294" r:id="rId13"/>
    <p:sldId id="348" r:id="rId14"/>
    <p:sldId id="349" r:id="rId15"/>
    <p:sldId id="350" r:id="rId16"/>
    <p:sldId id="260" r:id="rId17"/>
    <p:sldId id="295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eta Offc Pro" panose="020B0504030101020102" pitchFamily="34" charset="0"/>
      <p:regular r:id="rId24"/>
      <p:bold r:id="rId25"/>
      <p:italic r:id="rId26"/>
    </p:embeddedFont>
  </p:embeddedFontLst>
  <p:defaultTextStyle>
    <a:defPPr>
      <a:defRPr lang="de-DE"/>
    </a:defPPr>
    <a:lvl1pPr marL="0" algn="l" defTabSz="9142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4" algn="l" defTabSz="9142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6" algn="l" defTabSz="9142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2" algn="l" defTabSz="9142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35" algn="l" defTabSz="9142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70" algn="l" defTabSz="9142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02" algn="l" defTabSz="9142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37" algn="l" defTabSz="9142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70" algn="l" defTabSz="9142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8A"/>
    <a:srgbClr val="F4F4F4"/>
    <a:srgbClr val="FF7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989" y="72"/>
      </p:cViewPr>
      <p:guideLst/>
    </p:cSldViewPr>
  </p:slideViewPr>
  <p:outlineViewPr>
    <p:cViewPr>
      <p:scale>
        <a:sx n="33" d="100"/>
        <a:sy n="33" d="100"/>
      </p:scale>
      <p:origin x="0" y="-15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FCCAD-9B1C-4FD5-AA59-FF463AEF9B49}" type="datetimeFigureOut">
              <a:rPr lang="de-DE" smtClean="0"/>
              <a:t>11.06.2023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DE7E3-3551-4212-9F99-724B535E47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157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9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7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4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21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46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68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/>
        </p:nvGrpSpPr>
        <p:grpSpPr bwMode="auto">
          <a:xfrm>
            <a:off x="8687279" y="1035715"/>
            <a:ext cx="3504724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51" name="Linie"/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88" y="7020000"/>
            <a:ext cx="8271384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505123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72B4D3-8007-4996-9DBD-88945ECC4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DCDBD5-18C5-4711-A3AB-4693FD570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E60F58-3959-4C22-96F9-9E651AD8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E89873-9CFB-4863-9999-C01781ABD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1D6E94-1AD9-4A14-9CB8-F4405E51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59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51" name="Linie"/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88" y="7020000"/>
            <a:ext cx="8271384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grpSp>
        <p:nvGrpSpPr>
          <p:cNvPr id="30" name="Türmchen"/>
          <p:cNvGrpSpPr>
            <a:grpSpLocks noChangeAspect="1"/>
          </p:cNvGrpSpPr>
          <p:nvPr/>
        </p:nvGrpSpPr>
        <p:grpSpPr bwMode="auto">
          <a:xfrm>
            <a:off x="8687279" y="1035715"/>
            <a:ext cx="3504724" cy="4606925"/>
            <a:chOff x="3550" y="652"/>
            <a:chExt cx="2210" cy="2902"/>
          </a:xfrm>
        </p:grpSpPr>
        <p:sp>
          <p:nvSpPr>
            <p:cNvPr id="31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0B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3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A5A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6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</p:grpSp>
      <p:sp>
        <p:nvSpPr>
          <p:cNvPr id="32" name="livng.knowledge">
            <a:extLst>
              <a:ext uri="{FF2B5EF4-FFF2-40B4-BE49-F238E27FC236}">
                <a16:creationId xmlns:a16="http://schemas.microsoft.com/office/drawing/2014/main" id="{59598607-EBBA-4BFE-B323-426985CDB7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2089338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grpSp>
        <p:nvGrpSpPr>
          <p:cNvPr id="29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4" y="7020000"/>
            <a:ext cx="8271384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31" name="Türmchen"/>
          <p:cNvGrpSpPr>
            <a:grpSpLocks noChangeAspect="1"/>
          </p:cNvGrpSpPr>
          <p:nvPr/>
        </p:nvGrpSpPr>
        <p:grpSpPr bwMode="auto">
          <a:xfrm>
            <a:off x="8687279" y="1035715"/>
            <a:ext cx="3504724" cy="4606925"/>
            <a:chOff x="3550" y="652"/>
            <a:chExt cx="2210" cy="2902"/>
          </a:xfrm>
        </p:grpSpPr>
        <p:sp>
          <p:nvSpPr>
            <p:cNvPr id="32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D2D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3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5BB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6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</p:grpSp>
      <p:sp>
        <p:nvSpPr>
          <p:cNvPr id="37" name="livng.knowledge">
            <a:extLst>
              <a:ext uri="{FF2B5EF4-FFF2-40B4-BE49-F238E27FC236}">
                <a16:creationId xmlns:a16="http://schemas.microsoft.com/office/drawing/2014/main" id="{C533E4B0-8CD3-4068-BA9C-C5C73F5B59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909076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9" y="7020000"/>
            <a:ext cx="8271385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4297" y="6069200"/>
            <a:ext cx="3416715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22ABA745-0D91-400A-BEA6-392476D7AF1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61" y="0"/>
            <a:ext cx="337944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C98B188C-2C53-40F8-A2E2-DC4675FE67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23CC12C-4CE2-4125-BF00-CFCA401DA1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750F5B3C-694A-479F-9459-96F68E337C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413952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5" y="7020000"/>
            <a:ext cx="8271659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4569" y="6069200"/>
            <a:ext cx="3416715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D73216BB-FB10-4681-887F-80A66FE162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61" y="0"/>
            <a:ext cx="337944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A62FF4B-C8F3-4806-87CE-89223593B1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F1FA4564-42B9-47CA-85FB-F54CD95F3A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494A190B-69A6-4608-B464-72703FF1297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1644069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5"/>
            <a:ext cx="12192000" cy="5654051"/>
          </a:xfrm>
          <a:prstGeom prst="rect">
            <a:avLst/>
          </a:prstGeom>
        </p:spPr>
      </p:pic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grpSp>
        <p:nvGrpSpPr>
          <p:cNvPr id="27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4" y="7020000"/>
            <a:ext cx="8271384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074"/>
            <a:ext cx="5694614" cy="442814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197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der Präsentation erste Zeile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9" y="3590926"/>
            <a:ext cx="2013903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401" y="2484439"/>
            <a:ext cx="3681306" cy="442814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64D2141D-F2EC-4E28-B1EC-B58FCD3AB1C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761558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59629" y="1350967"/>
            <a:ext cx="11473273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401" y="2322514"/>
            <a:ext cx="1147327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428888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59625" y="1350967"/>
            <a:ext cx="11472051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2322514"/>
            <a:ext cx="11472051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671051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596256" y="3888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400" y="1350962"/>
            <a:ext cx="574501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401" y="2827341"/>
            <a:ext cx="5745016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16174" y="1512000"/>
            <a:ext cx="4315505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16174" y="4896004"/>
            <a:ext cx="4315505" cy="847576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199" b="0" i="0">
                <a:latin typeface="+mn-lt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606329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59625" y="1350967"/>
            <a:ext cx="11472051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1915235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grpSp>
        <p:nvGrpSpPr>
          <p:cNvPr id="29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4" y="7020000"/>
            <a:ext cx="8271384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grpSp>
        <p:nvGrpSpPr>
          <p:cNvPr id="67" name="Türmchen"/>
          <p:cNvGrpSpPr>
            <a:grpSpLocks noChangeAspect="1"/>
          </p:cNvGrpSpPr>
          <p:nvPr/>
        </p:nvGrpSpPr>
        <p:grpSpPr bwMode="auto">
          <a:xfrm>
            <a:off x="8687279" y="1035715"/>
            <a:ext cx="3504724" cy="4606925"/>
            <a:chOff x="3550" y="652"/>
            <a:chExt cx="2210" cy="2902"/>
          </a:xfrm>
        </p:grpSpPr>
        <p:sp>
          <p:nvSpPr>
            <p:cNvPr id="68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69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70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71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</p:grp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1" name="livng.knowledge">
            <a:extLst>
              <a:ext uri="{FF2B5EF4-FFF2-40B4-BE49-F238E27FC236}">
                <a16:creationId xmlns:a16="http://schemas.microsoft.com/office/drawing/2014/main" id="{B73DE3EF-896D-4971-8C8A-221E397EEDE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199279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72B4D3-8007-4996-9DBD-88945ECC4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DCDBD5-18C5-4711-A3AB-4693FD570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E60F58-3959-4C22-96F9-9E651AD8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E89873-9CFB-4863-9999-C01781ABD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1D6E94-1AD9-4A14-9CB8-F4405E51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097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51" name="Linie"/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88" y="7020000"/>
            <a:ext cx="8271384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grpSp>
        <p:nvGrpSpPr>
          <p:cNvPr id="30" name="Türmchen"/>
          <p:cNvGrpSpPr>
            <a:grpSpLocks noChangeAspect="1"/>
          </p:cNvGrpSpPr>
          <p:nvPr/>
        </p:nvGrpSpPr>
        <p:grpSpPr bwMode="auto">
          <a:xfrm>
            <a:off x="8687279" y="1035715"/>
            <a:ext cx="3504724" cy="4606925"/>
            <a:chOff x="3550" y="652"/>
            <a:chExt cx="2210" cy="2902"/>
          </a:xfrm>
        </p:grpSpPr>
        <p:sp>
          <p:nvSpPr>
            <p:cNvPr id="31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3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6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</p:grpSp>
      <p:sp>
        <p:nvSpPr>
          <p:cNvPr id="32" name="livng.knowledge">
            <a:extLst>
              <a:ext uri="{FF2B5EF4-FFF2-40B4-BE49-F238E27FC236}">
                <a16:creationId xmlns:a16="http://schemas.microsoft.com/office/drawing/2014/main" id="{BD5E178B-2E7E-4A3A-B564-6C014E5E537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57488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grpSp>
        <p:nvGrpSpPr>
          <p:cNvPr id="29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4" y="7020000"/>
            <a:ext cx="8271384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31" name="Türmchen"/>
          <p:cNvGrpSpPr>
            <a:grpSpLocks noChangeAspect="1"/>
          </p:cNvGrpSpPr>
          <p:nvPr/>
        </p:nvGrpSpPr>
        <p:grpSpPr bwMode="auto">
          <a:xfrm>
            <a:off x="8687279" y="1035715"/>
            <a:ext cx="3504724" cy="4606925"/>
            <a:chOff x="3550" y="652"/>
            <a:chExt cx="2210" cy="2902"/>
          </a:xfrm>
        </p:grpSpPr>
        <p:sp>
          <p:nvSpPr>
            <p:cNvPr id="32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3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  <p:sp>
          <p:nvSpPr>
            <p:cNvPr id="36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9"/>
            </a:p>
          </p:txBody>
        </p:sp>
      </p:grpSp>
      <p:sp>
        <p:nvSpPr>
          <p:cNvPr id="37" name="livng.knowledge">
            <a:extLst>
              <a:ext uri="{FF2B5EF4-FFF2-40B4-BE49-F238E27FC236}">
                <a16:creationId xmlns:a16="http://schemas.microsoft.com/office/drawing/2014/main" id="{6BFEF655-E012-4F00-AA54-B8060638B12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852955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9" y="7020000"/>
            <a:ext cx="8271385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4297" y="6069200"/>
            <a:ext cx="3416715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C53AF5F2-1BF3-4DBB-8677-1A9063FCD6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61" y="0"/>
            <a:ext cx="337944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812D917D-2A6B-47F5-B5E0-7BFE020ED6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F551F88A-8B63-4873-836F-77D42C873E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108D130C-F230-4BCD-BABD-4EC21456074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421624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5" y="7020000"/>
            <a:ext cx="8271659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4569" y="6069200"/>
            <a:ext cx="3416715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3C33B74B-79AF-4E07-833F-CCFEB4D1F0B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61" y="0"/>
            <a:ext cx="337944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75BDD209-62B8-4F54-8078-F33DE0370B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3C1FC946-327A-4807-9F83-DD89587152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1714EDE-A10D-46E9-A5BD-3ED96295819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700537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5"/>
            <a:ext cx="12192000" cy="5654051"/>
          </a:xfrm>
          <a:prstGeom prst="rect">
            <a:avLst/>
          </a:prstGeom>
        </p:spPr>
      </p:pic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grpSp>
        <p:nvGrpSpPr>
          <p:cNvPr id="27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4" y="7020000"/>
            <a:ext cx="8271384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074"/>
            <a:ext cx="5694614" cy="442814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197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der Präsentation erste Zeile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9" y="3590926"/>
            <a:ext cx="2013903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401" y="2484439"/>
            <a:ext cx="3681306" cy="442814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011C6D9D-EB95-406A-9797-EAE9E8C9361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657307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59629" y="1350967"/>
            <a:ext cx="11473273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401" y="2322514"/>
            <a:ext cx="1147327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68414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59625" y="1350967"/>
            <a:ext cx="11472051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2322514"/>
            <a:ext cx="11472051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861864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596256" y="388800"/>
            <a:ext cx="8235421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400" y="1350962"/>
            <a:ext cx="574501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401" y="2827341"/>
            <a:ext cx="5745016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16174" y="1512000"/>
            <a:ext cx="4315505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16174" y="4896004"/>
            <a:ext cx="4315505" cy="847576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199" b="0" i="0">
                <a:latin typeface="+mn-lt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525371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59625" y="1350967"/>
            <a:ext cx="11472051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4126110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9" y="7020000"/>
            <a:ext cx="8271385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4297" y="6069200"/>
            <a:ext cx="3416715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2EF1D502-9C96-42B4-95AC-4CF059C623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61" y="0"/>
            <a:ext cx="337944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E507C7A8-F812-426B-8C12-A4B5593AD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E6E8217F-7D64-4451-8277-0AF5A494DF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659FDFF9-C6F9-4AC7-9609-7E5702684F4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1416289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72B4D3-8007-4996-9DBD-88945ECC4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DCDBD5-18C5-4711-A3AB-4693FD570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E60F58-3959-4C22-96F9-9E651AD8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E89873-9CFB-4863-9999-C01781ABD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1D6E94-1AD9-4A14-9CB8-F4405E51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80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5" y="7020000"/>
            <a:ext cx="8271659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59627" y="1962153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7" y="323850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4569" y="6069200"/>
            <a:ext cx="3416715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61" y="0"/>
            <a:ext cx="337944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9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450701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5"/>
            <a:ext cx="12192000" cy="5654051"/>
          </a:xfrm>
          <a:prstGeom prst="rect">
            <a:avLst/>
          </a:prstGeom>
        </p:spPr>
      </p:pic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grpSp>
        <p:nvGrpSpPr>
          <p:cNvPr id="27" name="Regieanweisungen"/>
          <p:cNvGrpSpPr/>
          <p:nvPr/>
        </p:nvGrpSpPr>
        <p:grpSpPr>
          <a:xfrm>
            <a:off x="-1906014" y="-468000"/>
            <a:ext cx="14564828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596256" y="-7200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624" y="7020000"/>
            <a:ext cx="8271384" cy="360000"/>
          </a:xfrm>
        </p:spPr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12425" y="7020000"/>
            <a:ext cx="719251" cy="360000"/>
          </a:xfrm>
        </p:spPr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074"/>
            <a:ext cx="5694614" cy="442814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197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der Präsentation erste Zeile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9" y="3590926"/>
            <a:ext cx="2013903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/>
        </p:nvSpPr>
        <p:spPr bwMode="auto">
          <a:xfrm>
            <a:off x="359629" y="304199"/>
            <a:ext cx="2697191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401" y="2484439"/>
            <a:ext cx="3681306" cy="442814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9A159AA1-9B2C-4721-B871-37BB4C5069F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9" y="6320880"/>
            <a:ext cx="1691679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47237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59629" y="1350967"/>
            <a:ext cx="11473273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401" y="2322514"/>
            <a:ext cx="1147327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95765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59625" y="1350967"/>
            <a:ext cx="11472051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2322514"/>
            <a:ext cx="11472051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912721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596256" y="388800"/>
            <a:ext cx="8235421" cy="360000"/>
          </a:xfrm>
        </p:spPr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400" y="1350962"/>
            <a:ext cx="574501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401" y="2827341"/>
            <a:ext cx="5745016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16174" y="1512000"/>
            <a:ext cx="4315505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16174" y="4896004"/>
            <a:ext cx="4315505" cy="847576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199" b="0" i="0">
                <a:latin typeface="+mn-lt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835096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59625" y="1350967"/>
            <a:ext cx="11472051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337587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/>
        </p:nvGrpSpPr>
        <p:grpSpPr>
          <a:xfrm>
            <a:off x="-1906012" y="-467997"/>
            <a:ext cx="15680351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99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99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099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099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3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99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199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59625" y="1350967"/>
            <a:ext cx="11472051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59625" y="2322514"/>
            <a:ext cx="11472051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596256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9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624" y="6172447"/>
            <a:ext cx="8416459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9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12425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63" name="Logo"/>
          <p:cNvSpPr>
            <a:spLocks noChangeAspect="1" noEditPoints="1"/>
          </p:cNvSpPr>
          <p:nvPr/>
        </p:nvSpPr>
        <p:spPr bwMode="auto">
          <a:xfrm>
            <a:off x="359629" y="304200"/>
            <a:ext cx="1438503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4" name="Linie"/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12662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/>
  <p:txStyles>
    <p:titleStyle>
      <a:lvl1pPr marL="0" indent="0" algn="l" defTabSz="91334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197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Arial" panose="020B0604020202020204" pitchFamily="34" charset="0"/>
        <a:buNone/>
        <a:defRPr lang="de-DE" sz="1999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3632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343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3226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670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340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008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6678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347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018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6687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3355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/>
        </p:nvGrpSpPr>
        <p:grpSpPr>
          <a:xfrm>
            <a:off x="-1906012" y="-467997"/>
            <a:ext cx="15680351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99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99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099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099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3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99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199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59625" y="1350967"/>
            <a:ext cx="11472051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59625" y="2322514"/>
            <a:ext cx="11472051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596256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9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624" y="6172447"/>
            <a:ext cx="8416459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9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12425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63" name="Logo"/>
          <p:cNvSpPr>
            <a:spLocks noChangeAspect="1" noEditPoints="1"/>
          </p:cNvSpPr>
          <p:nvPr/>
        </p:nvSpPr>
        <p:spPr bwMode="auto">
          <a:xfrm>
            <a:off x="359629" y="304200"/>
            <a:ext cx="1438503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4" name="Linie"/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172889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/>
  <p:txStyles>
    <p:titleStyle>
      <a:lvl1pPr marL="0" indent="0" algn="l" defTabSz="91334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197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Arial" panose="020B0604020202020204" pitchFamily="34" charset="0"/>
        <a:buNone/>
        <a:defRPr lang="de-DE" sz="1999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3632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343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3226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670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340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008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6678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347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018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6687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3355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/>
        </p:nvGrpSpPr>
        <p:grpSpPr>
          <a:xfrm>
            <a:off x="-1906012" y="-467997"/>
            <a:ext cx="15680351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99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99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66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99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099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099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3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99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199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99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6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99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59625" y="1350967"/>
            <a:ext cx="11472051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59625" y="2322514"/>
            <a:ext cx="11472051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596256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9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624" y="6172447"/>
            <a:ext cx="8416459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9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12425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5A3E22CE-80BB-4F29-89AC-7B2F38BE0D4B}" type="slidenum">
              <a:rPr lang="de-DE" smtClean="0"/>
              <a:t>‹Nr.›</a:t>
            </a:fld>
            <a:endParaRPr lang="de-DE"/>
          </a:p>
        </p:txBody>
      </p:sp>
      <p:sp>
        <p:nvSpPr>
          <p:cNvPr id="63" name="Logo"/>
          <p:cNvSpPr>
            <a:spLocks noChangeAspect="1" noEditPoints="1"/>
          </p:cNvSpPr>
          <p:nvPr/>
        </p:nvSpPr>
        <p:spPr bwMode="auto">
          <a:xfrm>
            <a:off x="359629" y="304200"/>
            <a:ext cx="1438503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9" dirty="0"/>
          </a:p>
        </p:txBody>
      </p:sp>
      <p:sp>
        <p:nvSpPr>
          <p:cNvPr id="64" name="Linie"/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07550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hdr="0"/>
  <p:txStyles>
    <p:titleStyle>
      <a:lvl1pPr marL="0" indent="0" algn="l" defTabSz="91334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197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Arial" panose="020B0604020202020204" pitchFamily="34" charset="0"/>
        <a:buNone/>
        <a:defRPr lang="de-DE" sz="1999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3632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343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3226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3020" indent="-143836" algn="l" defTabSz="913340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9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670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340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008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6678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347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018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6687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3355" algn="l" defTabSz="91334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694E5DA-0236-43CB-8183-ED51F60DD5C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C8DA346-7E41-441C-B34C-E4FCFB2CA1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1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A48AA0E-A9BA-4505-96B9-679B8D8249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16" name="Titel 3">
            <a:extLst>
              <a:ext uri="{FF2B5EF4-FFF2-40B4-BE49-F238E27FC236}">
                <a16:creationId xmlns:a16="http://schemas.microsoft.com/office/drawing/2014/main" id="{522047DF-C440-4131-B08A-4FEE2C758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625" y="1962151"/>
            <a:ext cx="8271384" cy="1276351"/>
          </a:xfrm>
        </p:spPr>
        <p:txBody>
          <a:bodyPr/>
          <a:lstStyle/>
          <a:p>
            <a:r>
              <a:rPr lang="en-US" sz="4000" noProof="0" dirty="0">
                <a:latin typeface="+mn-lt"/>
              </a:rPr>
              <a:t>Final Design of the PANDA Target Beam Dump</a:t>
            </a:r>
          </a:p>
        </p:txBody>
      </p:sp>
      <p:sp>
        <p:nvSpPr>
          <p:cNvPr id="17" name="Untertitel 4">
            <a:extLst>
              <a:ext uri="{FF2B5EF4-FFF2-40B4-BE49-F238E27FC236}">
                <a16:creationId xmlns:a16="http://schemas.microsoft.com/office/drawing/2014/main" id="{6C0DA335-CFC5-4309-A6BF-2288AFC01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626" y="3723695"/>
            <a:ext cx="9530823" cy="900000"/>
          </a:xfrm>
        </p:spPr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Philipp Brand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WWU Münster, </a:t>
            </a:r>
            <a:r>
              <a:rPr lang="en-US" dirty="0" err="1">
                <a:latin typeface="+mn-lt"/>
              </a:rPr>
              <a:t>Institut</a:t>
            </a:r>
            <a:r>
              <a:rPr lang="en-US" dirty="0">
                <a:latin typeface="+mn-lt"/>
              </a:rPr>
              <a:t> für </a:t>
            </a:r>
            <a:r>
              <a:rPr lang="en-US" dirty="0" err="1">
                <a:latin typeface="+mn-lt"/>
              </a:rPr>
              <a:t>Kernphysik</a:t>
            </a:r>
            <a:r>
              <a:rPr lang="en-US" dirty="0">
                <a:latin typeface="+mn-lt"/>
              </a:rPr>
              <a:t>, Germany</a:t>
            </a:r>
            <a:endParaRPr lang="en-US" dirty="0"/>
          </a:p>
          <a:p>
            <a:endParaRPr lang="en-US" noProof="0" dirty="0">
              <a:latin typeface="+mn-lt"/>
            </a:endParaRPr>
          </a:p>
          <a:p>
            <a:r>
              <a:rPr lang="en-US" dirty="0"/>
              <a:t>PANDA collaboration meeting, Prague, June 12 – 16, 2023</a:t>
            </a:r>
            <a:endParaRPr lang="en-US" noProof="0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E02E84-8AF3-40D5-905A-D2A4E9D7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046" y="5893824"/>
            <a:ext cx="3380501" cy="77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9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F40E6-EF08-4127-90DC-514172B2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3E6BA-4FF4-4837-AC72-AD08AC29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1A0323-CB3B-40CC-A5EC-CC6E18FC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/>
              <a:t> </a:t>
            </a:r>
            <a:endParaRPr lang="de-DE" sz="1399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489A36-3C24-445E-9FFD-613BE7DE1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Pumping Station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ED605F-FB3C-4159-A3D4-7D157A290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1" y="2322514"/>
            <a:ext cx="5776553" cy="3421062"/>
          </a:xfrm>
        </p:spPr>
        <p:txBody>
          <a:bodyPr/>
          <a:lstStyle/>
          <a:p>
            <a:pPr marL="285464" indent="-285464">
              <a:buFont typeface="Arial" panose="020B0604020202020204" pitchFamily="34" charset="0"/>
              <a:buChar char="•"/>
            </a:pPr>
            <a:r>
              <a:rPr lang="en-US" dirty="0"/>
              <a:t>Rotary vane pump and roots pump</a:t>
            </a:r>
          </a:p>
          <a:p>
            <a:pPr marL="285464" indent="-285464">
              <a:buFont typeface="Arial" panose="020B0604020202020204" pitchFamily="34" charset="0"/>
              <a:buChar char="•"/>
            </a:pPr>
            <a:r>
              <a:rPr lang="en-US" dirty="0"/>
              <a:t>Remote controllable (pumps, pneumatic valves, gate valves)</a:t>
            </a:r>
          </a:p>
          <a:p>
            <a:pPr marL="285464" indent="-285464">
              <a:buFont typeface="Arial" panose="020B0604020202020204" pitchFamily="34" charset="0"/>
              <a:buChar char="•"/>
            </a:pPr>
            <a:r>
              <a:rPr lang="en-US" dirty="0"/>
              <a:t>Movable for easy access in maintenance</a:t>
            </a:r>
          </a:p>
          <a:p>
            <a:pPr marL="285464" indent="-285464">
              <a:buFont typeface="Arial" panose="020B0604020202020204" pitchFamily="34" charset="0"/>
              <a:buChar char="•"/>
            </a:pPr>
            <a:r>
              <a:rPr lang="en-US" b="0" dirty="0"/>
              <a:t>Placed under detector directly next to beam </a:t>
            </a:r>
            <a:r>
              <a:rPr lang="en-US" dirty="0"/>
              <a:t>d</a:t>
            </a:r>
            <a:r>
              <a:rPr lang="en-US" b="0" dirty="0"/>
              <a:t>ump</a:t>
            </a:r>
          </a:p>
          <a:p>
            <a:pPr marL="285464" indent="-285464">
              <a:buFont typeface="Arial" panose="020B0604020202020204" pitchFamily="34" charset="0"/>
              <a:buChar char="•"/>
            </a:pPr>
            <a:r>
              <a:rPr lang="en-US" dirty="0"/>
              <a:t>Separate ventilation line with clean gas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D10392E-470D-4BD8-84D7-58725F726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722" y="1180080"/>
            <a:ext cx="5879878" cy="4783444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EFE9083-3D5A-493D-B50F-83928AF3A849}"/>
              </a:ext>
            </a:extLst>
          </p:cNvPr>
          <p:cNvCxnSpPr>
            <a:cxnSpLocks/>
          </p:cNvCxnSpPr>
          <p:nvPr/>
        </p:nvCxnSpPr>
        <p:spPr>
          <a:xfrm>
            <a:off x="6671464" y="4795728"/>
            <a:ext cx="1798327" cy="621924"/>
          </a:xfrm>
          <a:prstGeom prst="straightConnector1">
            <a:avLst/>
          </a:prstGeom>
          <a:ln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9180AE7-28DC-458B-BE32-A7ED5BDB250A}"/>
              </a:ext>
            </a:extLst>
          </p:cNvPr>
          <p:cNvCxnSpPr>
            <a:cxnSpLocks/>
          </p:cNvCxnSpPr>
          <p:nvPr/>
        </p:nvCxnSpPr>
        <p:spPr>
          <a:xfrm flipH="1">
            <a:off x="8469791" y="4904381"/>
            <a:ext cx="3165055" cy="538745"/>
          </a:xfrm>
          <a:prstGeom prst="straightConnector1">
            <a:avLst/>
          </a:prstGeom>
          <a:ln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570DEA9-90C0-406B-86D4-9D5FFC2C0CF7}"/>
              </a:ext>
            </a:extLst>
          </p:cNvPr>
          <p:cNvCxnSpPr>
            <a:cxnSpLocks/>
          </p:cNvCxnSpPr>
          <p:nvPr/>
        </p:nvCxnSpPr>
        <p:spPr>
          <a:xfrm flipV="1">
            <a:off x="6671465" y="1918406"/>
            <a:ext cx="0" cy="2851849"/>
          </a:xfrm>
          <a:prstGeom prst="straightConnector1">
            <a:avLst/>
          </a:prstGeom>
          <a:ln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B9E9E4A8-7645-42E8-9A0E-F99D2464DC4E}"/>
              </a:ext>
            </a:extLst>
          </p:cNvPr>
          <p:cNvSpPr/>
          <p:nvPr/>
        </p:nvSpPr>
        <p:spPr>
          <a:xfrm>
            <a:off x="7058009" y="5150593"/>
            <a:ext cx="523957" cy="261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99" dirty="0"/>
              <a:t>98cm</a:t>
            </a:r>
            <a:endParaRPr lang="en-US" sz="1798" dirty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2262258-DA0D-4CB9-B8B9-383564CD2D9C}"/>
              </a:ext>
            </a:extLst>
          </p:cNvPr>
          <p:cNvSpPr/>
          <p:nvPr/>
        </p:nvSpPr>
        <p:spPr>
          <a:xfrm>
            <a:off x="10080845" y="5150593"/>
            <a:ext cx="604024" cy="261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99" dirty="0"/>
              <a:t>125cm</a:t>
            </a:r>
            <a:endParaRPr lang="en-US" sz="1798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748EF2C-AE2E-46C7-8478-35843222D592}"/>
              </a:ext>
            </a:extLst>
          </p:cNvPr>
          <p:cNvSpPr/>
          <p:nvPr/>
        </p:nvSpPr>
        <p:spPr>
          <a:xfrm>
            <a:off x="6651708" y="2327326"/>
            <a:ext cx="523957" cy="261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99" dirty="0"/>
              <a:t>98cm</a:t>
            </a:r>
            <a:endParaRPr lang="en-US" sz="1798" dirty="0"/>
          </a:p>
        </p:txBody>
      </p:sp>
    </p:spTree>
    <p:extLst>
      <p:ext uri="{BB962C8B-B14F-4D97-AF65-F5344CB8AC3E}">
        <p14:creationId xmlns:p14="http://schemas.microsoft.com/office/powerpoint/2010/main" val="2595565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F40E6-EF08-4127-90DC-514172B2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3E6BA-4FF4-4837-AC72-AD08AC29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1A0323-CB3B-40CC-A5EC-CC6E18FC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11</a:t>
            </a:fld>
            <a:r>
              <a:rPr lang="de-DE"/>
              <a:t> </a:t>
            </a:r>
            <a:endParaRPr lang="de-DE" sz="1399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489A36-3C24-445E-9FFD-613BE7DE1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progress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ED605F-FB3C-4159-A3D4-7D157A290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1" y="2322514"/>
            <a:ext cx="5776553" cy="3421062"/>
          </a:xfrm>
        </p:spPr>
        <p:txBody>
          <a:bodyPr/>
          <a:lstStyle/>
          <a:p>
            <a:pPr marL="285464" indent="-285464">
              <a:buFont typeface="Arial" panose="020B0604020202020204" pitchFamily="34" charset="0"/>
              <a:buChar char="•"/>
            </a:pPr>
            <a:r>
              <a:rPr lang="de-DE" dirty="0"/>
              <a:t>Construction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pumping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last </a:t>
            </a:r>
            <a:r>
              <a:rPr lang="de-DE" dirty="0" err="1"/>
              <a:t>week</a:t>
            </a:r>
            <a:r>
              <a:rPr lang="de-DE" dirty="0"/>
              <a:t> </a:t>
            </a:r>
          </a:p>
          <a:p>
            <a:pPr marL="609096" lvl="1" indent="-285464">
              <a:buFont typeface="Arial" panose="020B0604020202020204" pitchFamily="34" charset="0"/>
              <a:buChar char="•"/>
            </a:pPr>
            <a:r>
              <a:rPr lang="de-DE" b="0" dirty="0"/>
              <a:t>Next </a:t>
            </a:r>
            <a:r>
              <a:rPr lang="de-DE" b="0" dirty="0" err="1"/>
              <a:t>step</a:t>
            </a:r>
            <a:r>
              <a:rPr lang="de-DE" b="0" dirty="0"/>
              <a:t>: Installation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pipes</a:t>
            </a:r>
            <a:r>
              <a:rPr lang="de-DE" b="0" dirty="0"/>
              <a:t>, </a:t>
            </a:r>
            <a:r>
              <a:rPr lang="de-DE" b="0" dirty="0" err="1"/>
              <a:t>valves</a:t>
            </a:r>
            <a:r>
              <a:rPr lang="de-DE" b="0" dirty="0"/>
              <a:t>, …</a:t>
            </a:r>
          </a:p>
          <a:p>
            <a:endParaRPr lang="en-US" dirty="0"/>
          </a:p>
        </p:txBody>
      </p:sp>
      <p:pic>
        <p:nvPicPr>
          <p:cNvPr id="8" name="Grafik 7" descr="Ein Bild, das Transport, Handwagen, Rad, Stahl enthält.&#10;&#10;Automatisch generierte Beschreibung">
            <a:extLst>
              <a:ext uri="{FF2B5EF4-FFF2-40B4-BE49-F238E27FC236}">
                <a16:creationId xmlns:a16="http://schemas.microsoft.com/office/drawing/2014/main" id="{1CF6A5D7-163B-E70E-394F-A90C8B0F7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r="2621"/>
          <a:stretch/>
        </p:blipFill>
        <p:spPr>
          <a:xfrm>
            <a:off x="0" y="3653832"/>
            <a:ext cx="5240594" cy="3204168"/>
          </a:xfrm>
          <a:prstGeom prst="rect">
            <a:avLst/>
          </a:prstGeom>
        </p:spPr>
      </p:pic>
      <p:pic>
        <p:nvPicPr>
          <p:cNvPr id="9" name="Grafik 8" descr="Ein Bild, das Gelände, Werkzeug, Bautechnik, Stahl enthält.&#10;&#10;Automatisch generierte Beschreibung">
            <a:extLst>
              <a:ext uri="{FF2B5EF4-FFF2-40B4-BE49-F238E27FC236}">
                <a16:creationId xmlns:a16="http://schemas.microsoft.com/office/drawing/2014/main" id="{6365FAAD-7194-A3C9-D005-E5A67B243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3" b="13367"/>
          <a:stretch/>
        </p:blipFill>
        <p:spPr>
          <a:xfrm>
            <a:off x="5240594" y="3647752"/>
            <a:ext cx="3057832" cy="3210248"/>
          </a:xfrm>
          <a:prstGeom prst="rect">
            <a:avLst/>
          </a:prstGeom>
        </p:spPr>
      </p:pic>
      <p:pic>
        <p:nvPicPr>
          <p:cNvPr id="11" name="Grafik 10" descr="Ein Bild, das Maschine, Gelände, Im Haus, Boden enthält.&#10;&#10;Automatisch generierte Beschreibung">
            <a:extLst>
              <a:ext uri="{FF2B5EF4-FFF2-40B4-BE49-F238E27FC236}">
                <a16:creationId xmlns:a16="http://schemas.microsoft.com/office/drawing/2014/main" id="{04FEC427-5453-5259-969C-8AE531FED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26" y="1057626"/>
            <a:ext cx="3885188" cy="51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0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F40E6-EF08-4127-90DC-514172B2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3E6BA-4FF4-4837-AC72-AD08AC29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1A0323-CB3B-40CC-A5EC-CC6E18FC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12</a:t>
            </a:fld>
            <a:r>
              <a:rPr lang="de-DE"/>
              <a:t> </a:t>
            </a:r>
            <a:endParaRPr lang="de-DE" sz="1399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489A36-3C24-445E-9FFD-613BE7DE1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progress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ED605F-FB3C-4159-A3D4-7D157A290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1" y="2322514"/>
            <a:ext cx="5776553" cy="3421062"/>
          </a:xfrm>
        </p:spPr>
        <p:txBody>
          <a:bodyPr/>
          <a:lstStyle/>
          <a:p>
            <a:pPr marL="285464" indent="-285464">
              <a:buFont typeface="Arial" panose="020B0604020202020204" pitchFamily="34" charset="0"/>
              <a:buChar char="•"/>
            </a:pPr>
            <a:r>
              <a:rPr lang="de-DE" dirty="0"/>
              <a:t>Construction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pumping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last </a:t>
            </a:r>
            <a:r>
              <a:rPr lang="de-DE" dirty="0" err="1"/>
              <a:t>week</a:t>
            </a:r>
            <a:r>
              <a:rPr lang="de-DE" dirty="0"/>
              <a:t> </a:t>
            </a:r>
          </a:p>
          <a:p>
            <a:pPr marL="609096" lvl="1" indent="-285464">
              <a:buFont typeface="Arial" panose="020B0604020202020204" pitchFamily="34" charset="0"/>
              <a:buChar char="•"/>
            </a:pPr>
            <a:r>
              <a:rPr lang="de-DE" b="0" dirty="0"/>
              <a:t>Next </a:t>
            </a:r>
            <a:r>
              <a:rPr lang="de-DE" b="0" dirty="0" err="1"/>
              <a:t>step</a:t>
            </a:r>
            <a:r>
              <a:rPr lang="de-DE" b="0" dirty="0"/>
              <a:t>: Installation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pipes</a:t>
            </a:r>
            <a:r>
              <a:rPr lang="de-DE" b="0" dirty="0"/>
              <a:t>, </a:t>
            </a:r>
            <a:r>
              <a:rPr lang="de-DE" b="0" dirty="0" err="1"/>
              <a:t>valves</a:t>
            </a:r>
            <a:r>
              <a:rPr lang="de-DE" b="0" dirty="0"/>
              <a:t>, …</a:t>
            </a:r>
          </a:p>
          <a:p>
            <a:pPr marL="285464" indent="-285464">
              <a:buFont typeface="Arial" panose="020B0604020202020204" pitchFamily="34" charset="0"/>
              <a:buChar char="•"/>
            </a:pPr>
            <a:r>
              <a:rPr lang="de-DE" dirty="0"/>
              <a:t>First </a:t>
            </a:r>
            <a:r>
              <a:rPr lang="de-DE" dirty="0" err="1"/>
              <a:t>orifice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mounted</a:t>
            </a:r>
            <a:endParaRPr lang="de-DE" dirty="0"/>
          </a:p>
          <a:p>
            <a:pPr marL="609096" lvl="1" indent="-285464">
              <a:buFont typeface="Arial" panose="020B0604020202020204" pitchFamily="34" charset="0"/>
              <a:buChar char="•"/>
            </a:pPr>
            <a:r>
              <a:rPr lang="de-DE" b="0" dirty="0"/>
              <a:t>Next </a:t>
            </a:r>
            <a:r>
              <a:rPr lang="de-DE" b="0" dirty="0" err="1"/>
              <a:t>step</a:t>
            </a:r>
            <a:r>
              <a:rPr lang="de-DE" b="0" dirty="0"/>
              <a:t>: </a:t>
            </a:r>
            <a:r>
              <a:rPr lang="de-DE" b="0" dirty="0" err="1"/>
              <a:t>Commissioning</a:t>
            </a:r>
            <a:r>
              <a:rPr lang="de-DE" b="0" dirty="0"/>
              <a:t> and                   </a:t>
            </a:r>
            <a:r>
              <a:rPr lang="de-DE" b="0" dirty="0" err="1"/>
              <a:t>control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motors</a:t>
            </a:r>
            <a:endParaRPr lang="en-US" b="0" dirty="0"/>
          </a:p>
        </p:txBody>
      </p:sp>
      <p:pic>
        <p:nvPicPr>
          <p:cNvPr id="9" name="Grafik 8" descr="Ein Bild, das Autoteile, Maschine, Boden, Im Haus enthält.&#10;&#10;Automatisch generierte Beschreibung">
            <a:extLst>
              <a:ext uri="{FF2B5EF4-FFF2-40B4-BE49-F238E27FC236}">
                <a16:creationId xmlns:a16="http://schemas.microsoft.com/office/drawing/2014/main" id="{812B3353-B3B8-9758-F394-F994A36B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" b="14321"/>
          <a:stretch/>
        </p:blipFill>
        <p:spPr>
          <a:xfrm>
            <a:off x="5476568" y="2625636"/>
            <a:ext cx="6715432" cy="35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25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F40E6-EF08-4127-90DC-514172B2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3E6BA-4FF4-4837-AC72-AD08AC29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1A0323-CB3B-40CC-A5EC-CC6E18FC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/>
              <a:t> </a:t>
            </a:r>
            <a:endParaRPr lang="de-DE" sz="1399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489A36-3C24-445E-9FFD-613BE7DE1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progress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ED605F-FB3C-4159-A3D4-7D157A290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1" y="2322514"/>
            <a:ext cx="5776553" cy="3421062"/>
          </a:xfrm>
        </p:spPr>
        <p:txBody>
          <a:bodyPr/>
          <a:lstStyle/>
          <a:p>
            <a:pPr marL="285464" indent="-285464">
              <a:buFont typeface="Arial" panose="020B0604020202020204" pitchFamily="34" charset="0"/>
              <a:buChar char="•"/>
            </a:pPr>
            <a:r>
              <a:rPr lang="de-DE" dirty="0"/>
              <a:t>Construction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pumping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last </a:t>
            </a:r>
            <a:r>
              <a:rPr lang="de-DE" dirty="0" err="1"/>
              <a:t>week</a:t>
            </a:r>
            <a:r>
              <a:rPr lang="de-DE" dirty="0"/>
              <a:t> </a:t>
            </a:r>
          </a:p>
          <a:p>
            <a:pPr marL="609096" lvl="1" indent="-285464">
              <a:buFont typeface="Arial" panose="020B0604020202020204" pitchFamily="34" charset="0"/>
              <a:buChar char="•"/>
            </a:pPr>
            <a:r>
              <a:rPr lang="de-DE" b="0" dirty="0"/>
              <a:t>Next </a:t>
            </a:r>
            <a:r>
              <a:rPr lang="de-DE" b="0" dirty="0" err="1"/>
              <a:t>step</a:t>
            </a:r>
            <a:r>
              <a:rPr lang="de-DE" b="0" dirty="0"/>
              <a:t>: Installation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pipes</a:t>
            </a:r>
            <a:r>
              <a:rPr lang="de-DE" b="0" dirty="0"/>
              <a:t>, </a:t>
            </a:r>
            <a:r>
              <a:rPr lang="de-DE" b="0" dirty="0" err="1"/>
              <a:t>valves</a:t>
            </a:r>
            <a:r>
              <a:rPr lang="de-DE" b="0" dirty="0"/>
              <a:t>, …</a:t>
            </a:r>
          </a:p>
          <a:p>
            <a:pPr marL="285464" indent="-285464">
              <a:buFont typeface="Arial" panose="020B0604020202020204" pitchFamily="34" charset="0"/>
              <a:buChar char="•"/>
            </a:pPr>
            <a:r>
              <a:rPr lang="de-DE" dirty="0"/>
              <a:t>First </a:t>
            </a:r>
            <a:r>
              <a:rPr lang="de-DE" dirty="0" err="1"/>
              <a:t>orifice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mounted</a:t>
            </a:r>
            <a:endParaRPr lang="de-DE" dirty="0"/>
          </a:p>
          <a:p>
            <a:pPr marL="609096" lvl="1" indent="-285464">
              <a:buFont typeface="Arial" panose="020B0604020202020204" pitchFamily="34" charset="0"/>
              <a:buChar char="•"/>
            </a:pPr>
            <a:r>
              <a:rPr lang="de-DE" b="0" dirty="0"/>
              <a:t>Next </a:t>
            </a:r>
            <a:r>
              <a:rPr lang="de-DE" b="0" dirty="0" err="1"/>
              <a:t>step</a:t>
            </a:r>
            <a:r>
              <a:rPr lang="de-DE" b="0" dirty="0"/>
              <a:t>: </a:t>
            </a:r>
            <a:r>
              <a:rPr lang="de-DE" b="0" dirty="0" err="1"/>
              <a:t>Commissioning</a:t>
            </a:r>
            <a:r>
              <a:rPr lang="de-DE" b="0" dirty="0"/>
              <a:t> and                   </a:t>
            </a:r>
            <a:r>
              <a:rPr lang="de-DE" b="0" dirty="0" err="1"/>
              <a:t>control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motors</a:t>
            </a:r>
            <a:endParaRPr lang="de-DE" b="0" dirty="0"/>
          </a:p>
          <a:p>
            <a:pPr marL="285464" indent="-285464">
              <a:buFont typeface="Arial" panose="020B0604020202020204" pitchFamily="34" charset="0"/>
              <a:buChar char="•"/>
            </a:pPr>
            <a:r>
              <a:rPr lang="de-DE" dirty="0" err="1"/>
              <a:t>Simplified</a:t>
            </a:r>
            <a:r>
              <a:rPr lang="de-DE" dirty="0"/>
              <a:t> MCP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mounted</a:t>
            </a:r>
            <a:r>
              <a:rPr lang="de-DE" dirty="0"/>
              <a:t> (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H. Eick)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A810446-2A26-0CF3-23EC-4EF249F649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10137" r="31134" b="13394"/>
          <a:stretch/>
        </p:blipFill>
        <p:spPr>
          <a:xfrm>
            <a:off x="6379272" y="1000265"/>
            <a:ext cx="5958260" cy="553218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499A865-E1B6-AAC9-274C-65A8BD6A719A}"/>
              </a:ext>
            </a:extLst>
          </p:cNvPr>
          <p:cNvSpPr txBox="1"/>
          <p:nvPr/>
        </p:nvSpPr>
        <p:spPr>
          <a:xfrm>
            <a:off x="6389455" y="3626385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rgbClr val="FF0000"/>
                </a:solidFill>
              </a:rPr>
              <a:t>AMS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3E4DE9B-2BBC-05EC-FD8E-318BF7EB930C}"/>
              </a:ext>
            </a:extLst>
          </p:cNvPr>
          <p:cNvSpPr txBox="1"/>
          <p:nvPr/>
        </p:nvSpPr>
        <p:spPr>
          <a:xfrm>
            <a:off x="6425097" y="4437535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rgbClr val="FF0000"/>
                </a:solidFill>
              </a:rPr>
              <a:t>MCP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1DD2B7-E470-4FD8-175D-69E1C5A7BF24}"/>
              </a:ext>
            </a:extLst>
          </p:cNvPr>
          <p:cNvSpPr txBox="1"/>
          <p:nvPr/>
        </p:nvSpPr>
        <p:spPr>
          <a:xfrm>
            <a:off x="11583746" y="3864705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CCD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261006-9170-F42B-6374-20F703D4C4FC}"/>
              </a:ext>
            </a:extLst>
          </p:cNvPr>
          <p:cNvSpPr txBox="1"/>
          <p:nvPr/>
        </p:nvSpPr>
        <p:spPr>
          <a:xfrm>
            <a:off x="6572593" y="4810285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rgbClr val="FF0000"/>
                </a:solidFill>
              </a:rPr>
              <a:t>Prism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48D96338-0226-D156-EDE2-F2E1CB6D8CB3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7390772" y="4542503"/>
            <a:ext cx="2008867" cy="796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DD18AA3-F6DD-21A3-A992-CB8F944F0840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7538268" y="4693920"/>
            <a:ext cx="1989911" cy="3010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867DA91-E2CB-C72A-31FF-DDBCA1FECBF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7355130" y="3811051"/>
            <a:ext cx="20445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256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B8FAD01-E4F4-42DA-B90F-974542A64C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F51C944-4FE8-4212-B7BA-6E02B4E8AA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14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0F4C054-16C3-4498-9C82-074168A46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>
                <a:latin typeface="+mn-lt"/>
              </a:rPr>
              <a:t>Thank you for your attention!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5BE6A4EA-42E1-40B4-9343-F034B531F5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3C8D6046-6632-419E-B225-409DA094AA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C7623D-054A-4C2C-B13E-692537D40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41" y="5893824"/>
            <a:ext cx="3380501" cy="77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9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ADCE0-77EC-47D7-AE69-AB2EE983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4B549D-1697-4B05-B5F6-44D0BACED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7A0B99-DE8E-4BC3-B7F4-3C4879649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P. Brand, PANDA collaboration meeting, Prague, June 12 – 16, 2023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FFA3FA-07E4-4732-BCE5-8FAC558C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15</a:t>
            </a:fld>
            <a:r>
              <a:rPr lang="de-DE"/>
              <a:t> </a:t>
            </a:r>
            <a:endParaRPr lang="de-DE" sz="1399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7FCDDB9-CC8D-43DC-9057-1795E8B5B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055" y="0"/>
            <a:ext cx="9700945" cy="6858594"/>
          </a:xfrm>
        </p:spPr>
      </p:pic>
    </p:spTree>
    <p:extLst>
      <p:ext uri="{BB962C8B-B14F-4D97-AF65-F5344CB8AC3E}">
        <p14:creationId xmlns:p14="http://schemas.microsoft.com/office/powerpoint/2010/main" val="4137715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057433-74BE-4B5F-92AA-A8EEC3D2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Final Design of the PANDA Target Beam Dump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FE0E94-1F71-435F-9677-BC844282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1DF64C-2FAC-4AEC-BD89-AE3E0AAF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en-US" smtClean="0"/>
              <a:t>2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53493B-72DB-43A6-A274-7438D747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Beam Dump System</a:t>
            </a:r>
          </a:p>
        </p:txBody>
      </p:sp>
      <p:pic>
        <p:nvPicPr>
          <p:cNvPr id="15" name="Grafik 14" descr="Ein Bild, das Spielzeug, LEGO enthält.&#10;&#10;Automatisch generierte Beschreibung">
            <a:extLst>
              <a:ext uri="{FF2B5EF4-FFF2-40B4-BE49-F238E27FC236}">
                <a16:creationId xmlns:a16="http://schemas.microsoft.com/office/drawing/2014/main" id="{D22FA02A-1FD4-4543-9C41-7A07174F6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32" y="280658"/>
            <a:ext cx="10091740" cy="5698569"/>
          </a:xfrm>
          <a:prstGeom prst="rect">
            <a:avLst/>
          </a:prstGeom>
        </p:spPr>
      </p:pic>
      <p:pic>
        <p:nvPicPr>
          <p:cNvPr id="17" name="Grafik 16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B47E8EA2-631F-4B15-A506-EB3D57A2D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4" y="2613867"/>
            <a:ext cx="5084342" cy="28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519CC6D-19D6-5D3F-07CC-8E0EF5F2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10137" r="31134" b="13394"/>
          <a:stretch/>
        </p:blipFill>
        <p:spPr>
          <a:xfrm>
            <a:off x="6379272" y="1000265"/>
            <a:ext cx="5958260" cy="5532182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057433-74BE-4B5F-92AA-A8EEC3D2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FE0E94-1F71-435F-9677-BC844282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1DF64C-2FAC-4AEC-BD89-AE3E0AAF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3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53493B-72DB-43A6-A274-7438D747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Beam Dump System</a:t>
            </a:r>
            <a:endParaRPr lang="en-US" noProof="0" dirty="0"/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1FC8448C-6816-46AD-95A6-62E97DF3B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1" y="2322514"/>
            <a:ext cx="6956799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Similar to current design (3 stages, 7 pumps)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3 orifices with variable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pic>
        <p:nvPicPr>
          <p:cNvPr id="10" name="Grafik 9" descr="Ein Bild, das drinnen, Kasten, Spielzeug enthält.&#10;&#10;Automatisch generierte Beschreibung">
            <a:extLst>
              <a:ext uri="{FF2B5EF4-FFF2-40B4-BE49-F238E27FC236}">
                <a16:creationId xmlns:a16="http://schemas.microsoft.com/office/drawing/2014/main" id="{4EB7E37C-FE17-41C1-8D03-4FA2E0CDE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5"/>
          <a:stretch/>
        </p:blipFill>
        <p:spPr>
          <a:xfrm>
            <a:off x="635465" y="3281585"/>
            <a:ext cx="6352045" cy="2954623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F87C8ED-D298-425A-81F1-D620B8C3F78D}"/>
              </a:ext>
            </a:extLst>
          </p:cNvPr>
          <p:cNvCxnSpPr>
            <a:cxnSpLocks/>
          </p:cNvCxnSpPr>
          <p:nvPr/>
        </p:nvCxnSpPr>
        <p:spPr>
          <a:xfrm>
            <a:off x="7358312" y="1720645"/>
            <a:ext cx="1" cy="4621161"/>
          </a:xfrm>
          <a:prstGeom prst="straightConnector1">
            <a:avLst/>
          </a:prstGeom>
          <a:ln w="5715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2232C65A-BB0E-4274-9804-BC98D3D329AB}"/>
              </a:ext>
            </a:extLst>
          </p:cNvPr>
          <p:cNvSpPr txBox="1"/>
          <p:nvPr/>
        </p:nvSpPr>
        <p:spPr>
          <a:xfrm rot="16200000">
            <a:off x="6472289" y="3898267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1250 mm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4EBD5A-22F6-46AE-8423-E8245C2753BB}"/>
              </a:ext>
            </a:extLst>
          </p:cNvPr>
          <p:cNvCxnSpPr/>
          <p:nvPr/>
        </p:nvCxnSpPr>
        <p:spPr>
          <a:xfrm flipH="1">
            <a:off x="1061271" y="4176713"/>
            <a:ext cx="862012" cy="690562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CD0EF548-5E39-47A0-9A3F-10EE137671AB}"/>
              </a:ext>
            </a:extLst>
          </p:cNvPr>
          <p:cNvSpPr txBox="1"/>
          <p:nvPr/>
        </p:nvSpPr>
        <p:spPr>
          <a:xfrm>
            <a:off x="-667" y="4848471"/>
            <a:ext cx="212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movable slit orifice with adjustable size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4FF70929-B011-4959-830B-20AAC1B84968}"/>
              </a:ext>
            </a:extLst>
          </p:cNvPr>
          <p:cNvCxnSpPr>
            <a:cxnSpLocks/>
          </p:cNvCxnSpPr>
          <p:nvPr/>
        </p:nvCxnSpPr>
        <p:spPr>
          <a:xfrm flipH="1">
            <a:off x="4618859" y="3639662"/>
            <a:ext cx="1209979" cy="70770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A8C38EFB-DE2B-4533-B37F-E2775930CA38}"/>
              </a:ext>
            </a:extLst>
          </p:cNvPr>
          <p:cNvCxnSpPr>
            <a:cxnSpLocks/>
          </p:cNvCxnSpPr>
          <p:nvPr/>
        </p:nvCxnSpPr>
        <p:spPr>
          <a:xfrm flipH="1">
            <a:off x="5153981" y="3695518"/>
            <a:ext cx="922202" cy="1434575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25ECA504-D09D-4C77-B78A-FB751596E725}"/>
              </a:ext>
            </a:extLst>
          </p:cNvPr>
          <p:cNvSpPr txBox="1"/>
          <p:nvPr/>
        </p:nvSpPr>
        <p:spPr>
          <a:xfrm>
            <a:off x="5424473" y="3281585"/>
            <a:ext cx="145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motor drives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6DC5906-4D9E-072A-3846-13218C8E1CEF}"/>
              </a:ext>
            </a:extLst>
          </p:cNvPr>
          <p:cNvSpPr/>
          <p:nvPr/>
        </p:nvSpPr>
        <p:spPr>
          <a:xfrm rot="21407222">
            <a:off x="7948776" y="2182065"/>
            <a:ext cx="2236741" cy="6927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E825AF1-493A-4679-86E6-BE08ED34D135}"/>
              </a:ext>
            </a:extLst>
          </p:cNvPr>
          <p:cNvSpPr/>
          <p:nvPr/>
        </p:nvSpPr>
        <p:spPr>
          <a:xfrm rot="21407222">
            <a:off x="7942596" y="3065903"/>
            <a:ext cx="2236741" cy="6927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60EF37A-B4F9-4A53-AF72-663F47D6A8BC}"/>
              </a:ext>
            </a:extLst>
          </p:cNvPr>
          <p:cNvSpPr/>
          <p:nvPr/>
        </p:nvSpPr>
        <p:spPr>
          <a:xfrm rot="21407222">
            <a:off x="7942597" y="3946405"/>
            <a:ext cx="2236741" cy="6927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2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857FCF85-4634-4615-8464-8E6D09B7F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10137" r="31134" b="13394"/>
          <a:stretch/>
        </p:blipFill>
        <p:spPr>
          <a:xfrm>
            <a:off x="6379272" y="1000265"/>
            <a:ext cx="5958260" cy="5532182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057433-74BE-4B5F-92AA-A8EEC3D2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FE0E94-1F71-435F-9677-BC844282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1DF64C-2FAC-4AEC-BD89-AE3E0AAF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53493B-72DB-43A6-A274-7438D747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Beam Dump System</a:t>
            </a:r>
            <a:endParaRPr lang="en-US" noProof="0" dirty="0"/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1FC8448C-6816-46AD-95A6-62E97DF3B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2" y="2322514"/>
            <a:ext cx="5892330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Similar to current design (3 stages, 7 pumps)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 orifices </a:t>
            </a:r>
            <a:r>
              <a:rPr lang="en-US" noProof="0" dirty="0"/>
              <a:t>with variable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Can be equipped with several monitor systems</a:t>
            </a:r>
          </a:p>
          <a:p>
            <a:pPr marL="666532" lvl="1" indent="-342900">
              <a:buFont typeface="Arial" panose="020B0604020202020204" pitchFamily="34" charset="0"/>
              <a:buChar char="•"/>
            </a:pPr>
            <a:r>
              <a:rPr lang="en-US" b="0" noProof="0" dirty="0"/>
              <a:t>Absolute thickness monitor system (AMS)</a:t>
            </a:r>
          </a:p>
          <a:p>
            <a:pPr marL="666532" lvl="1" indent="-342900">
              <a:buFont typeface="Arial" panose="020B0604020202020204" pitchFamily="34" charset="0"/>
              <a:buChar char="•"/>
            </a:pPr>
            <a:r>
              <a:rPr lang="en-US" b="0" dirty="0"/>
              <a:t>Movable</a:t>
            </a:r>
            <a:r>
              <a:rPr lang="en-US" b="0" noProof="0" dirty="0"/>
              <a:t> MCP system for 2D beam visualization and cluster velocity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finished; some parts already available</a:t>
            </a:r>
            <a:endParaRPr lang="en-US" b="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9CF924C-ADAA-4928-B260-ED6F08B08839}"/>
              </a:ext>
            </a:extLst>
          </p:cNvPr>
          <p:cNvSpPr txBox="1"/>
          <p:nvPr/>
        </p:nvSpPr>
        <p:spPr>
          <a:xfrm>
            <a:off x="6389455" y="3626385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rgbClr val="FF0000"/>
                </a:solidFill>
              </a:rPr>
              <a:t>AMS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82B6C8-468E-45C3-B996-FDEFCD46EEB8}"/>
              </a:ext>
            </a:extLst>
          </p:cNvPr>
          <p:cNvSpPr txBox="1"/>
          <p:nvPr/>
        </p:nvSpPr>
        <p:spPr>
          <a:xfrm>
            <a:off x="6425097" y="4437535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rgbClr val="FF0000"/>
                </a:solidFill>
              </a:rPr>
              <a:t>MCP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55B160-F1C0-4FAD-AF89-5DDB0F747690}"/>
              </a:ext>
            </a:extLst>
          </p:cNvPr>
          <p:cNvSpPr txBox="1"/>
          <p:nvPr/>
        </p:nvSpPr>
        <p:spPr>
          <a:xfrm>
            <a:off x="11583746" y="3864705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CCD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E76553B-B896-41CA-99B0-102769C71BEC}"/>
              </a:ext>
            </a:extLst>
          </p:cNvPr>
          <p:cNvSpPr txBox="1"/>
          <p:nvPr/>
        </p:nvSpPr>
        <p:spPr>
          <a:xfrm>
            <a:off x="6572593" y="4810285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rgbClr val="FF0000"/>
                </a:solidFill>
              </a:rPr>
              <a:t>Prism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ECBD4DC-0E5C-41C2-88C6-129EE22B90EB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7390772" y="4542503"/>
            <a:ext cx="2008867" cy="796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DB90A1A-7F84-4B25-9875-CC87C326259C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538268" y="4693920"/>
            <a:ext cx="1989911" cy="3010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F448867-58BF-4C1C-AAC2-1D113E10A16C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7355130" y="3811051"/>
            <a:ext cx="20445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85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057433-74BE-4B5F-92AA-A8EEC3D2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FE0E94-1F71-435F-9677-BC844282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1DF64C-2FAC-4AEC-BD89-AE3E0AAF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53493B-72DB-43A6-A274-7438D747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Beam Dump System</a:t>
            </a:r>
            <a:endParaRPr lang="en-US" noProof="0" dirty="0"/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1FC8448C-6816-46AD-95A6-62E97DF3B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2" y="2322514"/>
            <a:ext cx="5892330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Beam dump will be connected to target beam line by self-developed snap connector</a:t>
            </a:r>
            <a:endParaRPr lang="en-US" b="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pic>
        <p:nvPicPr>
          <p:cNvPr id="8" name="Grafik 7" descr="Ein Bild, das Himmel, Screenshot, Maßstabsmodell enthält.&#10;&#10;Automatisch generierte Beschreibung">
            <a:extLst>
              <a:ext uri="{FF2B5EF4-FFF2-40B4-BE49-F238E27FC236}">
                <a16:creationId xmlns:a16="http://schemas.microsoft.com/office/drawing/2014/main" id="{ABE72A9F-388C-7265-BB36-BEA5CB00F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2973"/>
            <a:ext cx="7303267" cy="3855027"/>
          </a:xfrm>
          <a:prstGeom prst="rect">
            <a:avLst/>
          </a:prstGeom>
        </p:spPr>
      </p:pic>
      <p:pic>
        <p:nvPicPr>
          <p:cNvPr id="11" name="Grafik 10" descr="Ein Bild, das Himmel, Maschine enthält.&#10;&#10;Automatisch generierte Beschreibung">
            <a:extLst>
              <a:ext uri="{FF2B5EF4-FFF2-40B4-BE49-F238E27FC236}">
                <a16:creationId xmlns:a16="http://schemas.microsoft.com/office/drawing/2014/main" id="{544A4DBB-5B3B-872D-3A9C-5D1F3C7C8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67" y="3646025"/>
            <a:ext cx="4287194" cy="3529093"/>
          </a:xfrm>
          <a:prstGeom prst="rect">
            <a:avLst/>
          </a:prstGeom>
        </p:spPr>
      </p:pic>
      <p:pic>
        <p:nvPicPr>
          <p:cNvPr id="9" name="Grafik 8" descr="Ein Bild, das 3D-Modellierung, Platane Flugzeug Hobel, draußen enthält.&#10;&#10;Automatisch generierte Beschreibung">
            <a:extLst>
              <a:ext uri="{FF2B5EF4-FFF2-40B4-BE49-F238E27FC236}">
                <a16:creationId xmlns:a16="http://schemas.microsoft.com/office/drawing/2014/main" id="{8172D48B-8AB6-F4C5-FA21-BDDEB2656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28" y="0"/>
            <a:ext cx="6024372" cy="364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06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057433-74BE-4B5F-92AA-A8EEC3D2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FE0E94-1F71-435F-9677-BC844282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P. Brand, PANDA collaboration meeting, Prague, June 12 – 16, 2023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1DF64C-2FAC-4AEC-BD89-AE3E0AAF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53493B-72DB-43A6-A274-7438D747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Beam Dump System</a:t>
            </a:r>
            <a:endParaRPr lang="en-US" noProof="0" dirty="0"/>
          </a:p>
        </p:txBody>
      </p:sp>
      <p:pic>
        <p:nvPicPr>
          <p:cNvPr id="7" name="Verriegelungsablauf-HD">
            <a:hlinkClick r:id="" action="ppaction://media"/>
            <a:extLst>
              <a:ext uri="{FF2B5EF4-FFF2-40B4-BE49-F238E27FC236}">
                <a16:creationId xmlns:a16="http://schemas.microsoft.com/office/drawing/2014/main" id="{214F65CF-0959-7481-FCC7-08402CEDBC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889" b="12740"/>
          <a:stretch/>
        </p:blipFill>
        <p:spPr>
          <a:xfrm>
            <a:off x="1635760" y="1882354"/>
            <a:ext cx="8920480" cy="49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057433-74BE-4B5F-92AA-A8EEC3D2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FE0E94-1F71-435F-9677-BC844282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1DF64C-2FAC-4AEC-BD89-AE3E0AAF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53493B-72DB-43A6-A274-7438D747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Beam Dump System</a:t>
            </a:r>
            <a:endParaRPr lang="en-US" noProof="0" dirty="0"/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1FC8448C-6816-46AD-95A6-62E97DF3B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2" y="2322514"/>
            <a:ext cx="5892330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Beam dump will </a:t>
            </a:r>
            <a:r>
              <a:rPr lang="en-US" dirty="0"/>
              <a:t>hang below the solenoid at four defined points, exact position can be adjusted</a:t>
            </a:r>
            <a:endParaRPr lang="en-US" b="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pic>
        <p:nvPicPr>
          <p:cNvPr id="10" name="Grafik 9" descr="Ein Bild, das Himmel enthält.&#10;&#10;Automatisch generierte Beschreibung">
            <a:extLst>
              <a:ext uri="{FF2B5EF4-FFF2-40B4-BE49-F238E27FC236}">
                <a16:creationId xmlns:a16="http://schemas.microsoft.com/office/drawing/2014/main" id="{FDB68F10-CE2D-E805-CAB3-074F70057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02" y="3045660"/>
            <a:ext cx="5571030" cy="3812340"/>
          </a:xfrm>
          <a:prstGeom prst="rect">
            <a:avLst/>
          </a:prstGeom>
        </p:spPr>
      </p:pic>
      <p:pic>
        <p:nvPicPr>
          <p:cNvPr id="13" name="Grafik 12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676D5C3F-7BD5-46B7-C9CA-03BF59050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32" y="3522626"/>
            <a:ext cx="4750799" cy="334058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3D017EE-E8EC-C1BD-E74A-8701787BA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80" y="-50567"/>
            <a:ext cx="3812339" cy="38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6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057433-74BE-4B5F-92AA-A8EEC3D2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FE0E94-1F71-435F-9677-BC844282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1DF64C-2FAC-4AEC-BD89-AE3E0AAF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53493B-72DB-43A6-A274-7438D747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Beam Dump System</a:t>
            </a:r>
            <a:endParaRPr lang="en-US" noProof="0" dirty="0"/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1FC8448C-6816-46AD-95A6-62E97DF3B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2" y="2322514"/>
            <a:ext cx="5892330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Complete system can be tilted for perfect adjustment</a:t>
            </a:r>
            <a:endParaRPr lang="en-US" b="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157EC98-893E-CB4D-CBAD-294975950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95" y="3672936"/>
            <a:ext cx="4487603" cy="3200400"/>
          </a:xfrm>
          <a:prstGeom prst="rect">
            <a:avLst/>
          </a:prstGeom>
        </p:spPr>
      </p:pic>
      <p:pic>
        <p:nvPicPr>
          <p:cNvPr id="11" name="Grafik 10" descr="Ein Bild, das Himmel, Maschine, draußen, Schiff enthält.&#10;&#10;Automatisch generierte Beschreibung">
            <a:extLst>
              <a:ext uri="{FF2B5EF4-FFF2-40B4-BE49-F238E27FC236}">
                <a16:creationId xmlns:a16="http://schemas.microsoft.com/office/drawing/2014/main" id="{F3A621D5-B186-09CA-AE45-9FC718827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6056"/>
            <a:ext cx="5671595" cy="3801944"/>
          </a:xfrm>
          <a:prstGeom prst="rect">
            <a:avLst/>
          </a:prstGeom>
        </p:spPr>
      </p:pic>
      <p:pic>
        <p:nvPicPr>
          <p:cNvPr id="14" name="Grafik 13" descr="Ein Bild, das Spielzeug, Maßstabsmodell enthält.&#10;&#10;Automatisch generierte Beschreibung">
            <a:extLst>
              <a:ext uri="{FF2B5EF4-FFF2-40B4-BE49-F238E27FC236}">
                <a16:creationId xmlns:a16="http://schemas.microsoft.com/office/drawing/2014/main" id="{CC9A545C-3C7A-A21E-3AE0-A7C51B340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10" y="-30040"/>
            <a:ext cx="4332790" cy="40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8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057433-74BE-4B5F-92AA-A8EEC3D2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Design of the PANDA Target Beam Dump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FE0E94-1F71-435F-9677-BC844282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Brand, PANDA collaboration meeting, Prague, June 12 – 16,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1DF64C-2FAC-4AEC-BD89-AE3E0AAF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22CE-80BB-4F29-89AC-7B2F38BE0D4B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53493B-72DB-43A6-A274-7438D747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Beam Dump System</a:t>
            </a:r>
            <a:endParaRPr lang="en-US" noProof="0" dirty="0"/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1FC8448C-6816-46AD-95A6-62E97DF3B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3" y="2322514"/>
            <a:ext cx="4457438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Complete system can be moved and lifted by a transport frame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Last turbo pump has to be removed for this (limited height below the solenoid)</a:t>
            </a:r>
            <a:endParaRPr lang="en-US" b="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pic>
        <p:nvPicPr>
          <p:cNvPr id="9" name="Grafik 8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9A16BE71-2B40-0004-77AC-879CFF234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63" y="608728"/>
            <a:ext cx="7249537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7965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16x9_02.potx" id="{4D6FD075-7A6A-49AF-9F12-E0D3C3A1D824}" vid="{3139306D-F639-4A8A-884A-B90BDA1ACFFE}"/>
    </a:ext>
  </a:extLst>
</a:theme>
</file>

<file path=ppt/theme/theme2.xml><?xml version="1.0" encoding="utf-8"?>
<a:theme xmlns:a="http://schemas.openxmlformats.org/drawingml/2006/main" name="1_WWU Münster PowerPoint Master">
  <a:themeElements>
    <a:clrScheme name="WWU Münster Var2">
      <a:dk1>
        <a:srgbClr val="58585A"/>
      </a:dk1>
      <a:lt1>
        <a:srgbClr val="F4F4F4"/>
      </a:lt1>
      <a:dk2>
        <a:srgbClr val="F4F4F4"/>
      </a:dk2>
      <a:lt2>
        <a:srgbClr val="008E96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2_Meta_16x9_02.potx" id="{587B10BE-7670-4DA5-8AF2-49D188A65466}" vid="{25436E73-D294-4554-8310-0D063084EF8D}"/>
    </a:ext>
  </a:extLst>
</a:theme>
</file>

<file path=ppt/theme/theme3.xml><?xml version="1.0" encoding="utf-8"?>
<a:theme xmlns:a="http://schemas.openxmlformats.org/drawingml/2006/main" name="2_WWU Münster PowerPoint Master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3_Meta_16x9_02.potx" id="{7BC2AC94-F614-45FD-9567-2C83D20BAE70}" vid="{4AB6B996-5867-4FB7-9B98-FB8F210AC6D1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PPT_WWU_Var1_Meta_16x9_EN_01</Template>
  <TotalTime>0</TotalTime>
  <Words>742</Words>
  <Application>Microsoft Office PowerPoint</Application>
  <PresentationFormat>Breitbild</PresentationFormat>
  <Paragraphs>112</Paragraphs>
  <Slides>15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Arial</vt:lpstr>
      <vt:lpstr>Meta Offc Pro</vt:lpstr>
      <vt:lpstr>Calibri</vt:lpstr>
      <vt:lpstr>WWU Münster PowerPoint Master</vt:lpstr>
      <vt:lpstr>1_WWU Münster PowerPoint Master</vt:lpstr>
      <vt:lpstr>2_WWU Münster PowerPoint Master</vt:lpstr>
      <vt:lpstr>Final Design of the PANDA Target Beam Dump</vt:lpstr>
      <vt:lpstr>The Beam Dump System</vt:lpstr>
      <vt:lpstr>The Beam Dump System</vt:lpstr>
      <vt:lpstr>The Beam Dump System</vt:lpstr>
      <vt:lpstr>The Beam Dump System</vt:lpstr>
      <vt:lpstr>The Beam Dump System</vt:lpstr>
      <vt:lpstr>The Beam Dump System</vt:lpstr>
      <vt:lpstr>The Beam Dump System</vt:lpstr>
      <vt:lpstr>The Beam Dump System</vt:lpstr>
      <vt:lpstr>The new Pumping Station</vt:lpstr>
      <vt:lpstr>Current progress</vt:lpstr>
      <vt:lpstr>Current progress</vt:lpstr>
      <vt:lpstr>Current progress</vt:lpstr>
      <vt:lpstr>Thank you for your attention!</vt:lpstr>
      <vt:lpstr>Backup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Design of the PANDA Target Beam Dump</dc:title>
  <dc:creator>Philipp Brand</dc:creator>
  <cp:lastModifiedBy>Philipp Brand</cp:lastModifiedBy>
  <cp:revision>164</cp:revision>
  <dcterms:created xsi:type="dcterms:W3CDTF">2019-03-01T07:54:33Z</dcterms:created>
  <dcterms:modified xsi:type="dcterms:W3CDTF">2023-06-12T20:56:09Z</dcterms:modified>
</cp:coreProperties>
</file>