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70" r:id="rId3"/>
    <p:sldId id="342" r:id="rId4"/>
    <p:sldId id="368" r:id="rId5"/>
    <p:sldId id="341" r:id="rId6"/>
    <p:sldId id="369" r:id="rId7"/>
    <p:sldId id="374" r:id="rId8"/>
    <p:sldId id="344" r:id="rId9"/>
    <p:sldId id="373" r:id="rId10"/>
    <p:sldId id="372" r:id="rId11"/>
    <p:sldId id="343" r:id="rId12"/>
    <p:sldId id="261" r:id="rId13"/>
    <p:sldId id="371" r:id="rId14"/>
    <p:sldId id="26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9"/>
    <p:restoredTop sz="94648"/>
  </p:normalViewPr>
  <p:slideViewPr>
    <p:cSldViewPr snapToGrid="0" snapToObjects="1">
      <p:cViewPr varScale="1">
        <p:scale>
          <a:sx n="92" d="100"/>
          <a:sy n="92" d="100"/>
        </p:scale>
        <p:origin x="184" y="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FF607-57B8-2A4A-8F32-990C376A582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C4CBA-947B-4C40-8FE1-051433880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7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5B93-38B0-4153-A54E-F6AD25960B6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10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5B93-38B0-4153-A54E-F6AD25960B6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83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5B93-38B0-4153-A54E-F6AD25960B6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74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5B93-38B0-4153-A54E-F6AD25960B6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2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5B93-38B0-4153-A54E-F6AD25960B6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85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5B93-38B0-4153-A54E-F6AD25960B6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163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5B93-38B0-4153-A54E-F6AD25960B6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54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5B93-38B0-4153-A54E-F6AD25960B6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46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5B93-38B0-4153-A54E-F6AD25960B6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93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5B93-38B0-4153-A54E-F6AD25960B6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00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4CBA-947B-4C40-8FE1-0514338800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0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29DA-D057-2447-BC67-ADC70975A9A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EF53-8F8A-EB4A-B2EB-80DF7D45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8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29DA-D057-2447-BC67-ADC70975A9A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EF53-8F8A-EB4A-B2EB-80DF7D45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09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29DA-D057-2447-BC67-ADC70975A9A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EF53-8F8A-EB4A-B2EB-80DF7D45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18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29DA-D057-2447-BC67-ADC70975A9A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EF53-8F8A-EB4A-B2EB-80DF7D45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82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29DA-D057-2447-BC67-ADC70975A9A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EF53-8F8A-EB4A-B2EB-80DF7D45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9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29DA-D057-2447-BC67-ADC70975A9A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EF53-8F8A-EB4A-B2EB-80DF7D45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5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29DA-D057-2447-BC67-ADC70975A9A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EF53-8F8A-EB4A-B2EB-80DF7D45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6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29DA-D057-2447-BC67-ADC70975A9A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EF53-8F8A-EB4A-B2EB-80DF7D45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9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29DA-D057-2447-BC67-ADC70975A9A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EF53-8F8A-EB4A-B2EB-80DF7D45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5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29DA-D057-2447-BC67-ADC70975A9A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EF53-8F8A-EB4A-B2EB-80DF7D45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54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29DA-D057-2447-BC67-ADC70975A9A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EF53-8F8A-EB4A-B2EB-80DF7D45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0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C29DA-D057-2447-BC67-ADC70975A9A6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EEF53-8F8A-EB4A-B2EB-80DF7D45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 Measurement Results </a:t>
            </a:r>
            <a:b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during Material Screening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PANDA week June 2023, Prague, Czech Republic Georg Schepers</a:t>
            </a:r>
          </a:p>
        </p:txBody>
      </p:sp>
    </p:spTree>
    <p:extLst>
      <p:ext uri="{BB962C8B-B14F-4D97-AF65-F5344CB8AC3E}">
        <p14:creationId xmlns:p14="http://schemas.microsoft.com/office/powerpoint/2010/main" val="2943733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F1C0B399-200E-4034-D340-84CD2754D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049029"/>
            <a:ext cx="8229600" cy="4371004"/>
          </a:xfrm>
        </p:spPr>
      </p:pic>
    </p:spTree>
    <p:extLst>
      <p:ext uri="{BB962C8B-B14F-4D97-AF65-F5344CB8AC3E}">
        <p14:creationId xmlns:p14="http://schemas.microsoft.com/office/powerpoint/2010/main" val="983555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70" y="77902"/>
            <a:ext cx="1008112" cy="33603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952"/>
            <a:ext cx="1341009" cy="3047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en-US" sz="1200" dirty="0"/>
              <a:t>Georg </a:t>
            </a:r>
            <a:r>
              <a:rPr lang="en-US" sz="1200" dirty="0" err="1"/>
              <a:t>Schepers</a:t>
            </a:r>
            <a:r>
              <a:rPr lang="en-US" sz="1200" dirty="0"/>
              <a:t>– March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B40BF8-CD53-ECDF-2E34-857A607BABE8}"/>
              </a:ext>
            </a:extLst>
          </p:cNvPr>
          <p:cNvSpPr txBox="1"/>
          <p:nvPr/>
        </p:nvSpPr>
        <p:spPr>
          <a:xfrm>
            <a:off x="994032" y="2444204"/>
            <a:ext cx="729648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Nikon Bar #21 stays in Nitrogen air flow only (Reference bar)</a:t>
            </a:r>
          </a:p>
          <a:p>
            <a:endParaRPr lang="en-US" dirty="0"/>
          </a:p>
          <a:p>
            <a:r>
              <a:rPr lang="en-US" dirty="0"/>
              <a:t>Nikon Bar #41 stays in Nitrogen air flow over large amount of “old” CFRP</a:t>
            </a:r>
          </a:p>
          <a:p>
            <a:endParaRPr lang="en-US" dirty="0"/>
          </a:p>
          <a:p>
            <a:r>
              <a:rPr lang="en-US" dirty="0"/>
              <a:t>Nikon Bar #61 about to go into Nitrogen air flow over “original” CFRP</a:t>
            </a:r>
          </a:p>
          <a:p>
            <a:endParaRPr lang="en-US" dirty="0"/>
          </a:p>
          <a:p>
            <a:r>
              <a:rPr lang="en-US" dirty="0"/>
              <a:t>Longer periods (several months) in the material screening setup needed  </a:t>
            </a:r>
          </a:p>
          <a:p>
            <a:endParaRPr lang="en-US" dirty="0"/>
          </a:p>
          <a:p>
            <a:r>
              <a:rPr lang="en-US" dirty="0"/>
              <a:t>PANDA Technical Notes in preparation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F7642A-48D9-441E-A8CA-EA9C5ABF86A4}"/>
              </a:ext>
            </a:extLst>
          </p:cNvPr>
          <p:cNvSpPr txBox="1"/>
          <p:nvPr/>
        </p:nvSpPr>
        <p:spPr>
          <a:xfrm>
            <a:off x="3371850" y="1268730"/>
            <a:ext cx="228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4008393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6834" y="2281108"/>
            <a:ext cx="1929134" cy="1752600"/>
          </a:xfrm>
        </p:spPr>
        <p:txBody>
          <a:bodyPr>
            <a:normAutofit/>
          </a:bodyPr>
          <a:lstStyle/>
          <a:p>
            <a:pPr algn="just"/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Backup slides</a:t>
            </a:r>
          </a:p>
          <a:p>
            <a:pPr algn="just"/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/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/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/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1800" dirty="0">
              <a:latin typeface="Arial"/>
              <a:cs typeface="Arial"/>
            </a:endParaRPr>
          </a:p>
          <a:p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6990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70" y="77902"/>
            <a:ext cx="1008112" cy="33603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952"/>
            <a:ext cx="1341009" cy="3047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en-US" sz="1200" dirty="0"/>
              <a:t>Georg </a:t>
            </a:r>
            <a:r>
              <a:rPr lang="en-US" sz="1200" dirty="0" err="1"/>
              <a:t>Schepers</a:t>
            </a:r>
            <a:r>
              <a:rPr lang="en-US" sz="1200" dirty="0"/>
              <a:t>– March 2023</a:t>
            </a:r>
          </a:p>
        </p:txBody>
      </p:sp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CE8EA4F2-6A0B-0BDD-E112-CF6C70B5A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97" y="1422472"/>
            <a:ext cx="7772400" cy="41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69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80780" y="4070405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Screenshot 2019-02-28 at 13.43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0" y="604584"/>
            <a:ext cx="7645777" cy="60383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4980" y="1968085"/>
            <a:ext cx="1204558" cy="3878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12341" y="947390"/>
            <a:ext cx="930639" cy="3878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93985" y="947390"/>
            <a:ext cx="945522" cy="3878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12340" y="1968085"/>
            <a:ext cx="930639" cy="3878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93985" y="1975060"/>
            <a:ext cx="945522" cy="3878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8501" y="4983230"/>
            <a:ext cx="1204558" cy="28813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8501" y="5506760"/>
            <a:ext cx="1204558" cy="20359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51937" y="4275494"/>
            <a:ext cx="3221161" cy="25904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21835" y="4983230"/>
            <a:ext cx="3221161" cy="25904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51937" y="5484648"/>
            <a:ext cx="3221161" cy="25904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939507" y="1986553"/>
            <a:ext cx="10454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400" dirty="0">
                <a:latin typeface="Arial"/>
                <a:cs typeface="Arial"/>
              </a:rPr>
              <a:t>or 120000</a:t>
            </a:r>
          </a:p>
          <a:p>
            <a:r>
              <a:rPr lang="en-US" sz="1200" dirty="0">
                <a:latin typeface="Arial"/>
                <a:cs typeface="Arial"/>
              </a:rPr>
              <a:t>Stefan Koch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55448" y="96950"/>
            <a:ext cx="252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400" b="1" dirty="0">
                <a:latin typeface="Arial"/>
                <a:cs typeface="Arial"/>
              </a:rPr>
              <a:t>Carbon Fiber </a:t>
            </a:r>
            <a:r>
              <a:rPr lang="en-US" sz="1400" b="1" dirty="0" err="1">
                <a:latin typeface="Arial"/>
                <a:cs typeface="Arial"/>
              </a:rPr>
              <a:t>vs</a:t>
            </a:r>
            <a:r>
              <a:rPr lang="en-US" sz="1400" b="1" dirty="0">
                <a:latin typeface="Arial"/>
                <a:cs typeface="Arial"/>
              </a:rPr>
              <a:t> Aluminum 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205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70" y="77902"/>
            <a:ext cx="1008112" cy="33603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952"/>
            <a:ext cx="1341009" cy="3047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en-US" sz="1200" dirty="0"/>
              <a:t>Georg </a:t>
            </a:r>
            <a:r>
              <a:rPr lang="en-US" sz="1200" dirty="0" err="1"/>
              <a:t>Schepers</a:t>
            </a:r>
            <a:r>
              <a:rPr lang="en-US" sz="1200" dirty="0"/>
              <a:t>– March 2023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7C3497FE-C481-C52F-6F76-2675817D3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00411" y="1400945"/>
            <a:ext cx="4485503" cy="3364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71D11-D1B2-596A-B637-FA0026D98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58086" y="1400945"/>
            <a:ext cx="4485503" cy="3364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C086C-2BC0-2879-39BC-566332932391}"/>
              </a:ext>
            </a:extLst>
          </p:cNvPr>
          <p:cNvSpPr txBox="1"/>
          <p:nvPr/>
        </p:nvSpPr>
        <p:spPr>
          <a:xfrm>
            <a:off x="2600837" y="75487"/>
            <a:ext cx="4578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Storage of the Bars in Horseshoes</a:t>
            </a:r>
          </a:p>
        </p:txBody>
      </p:sp>
    </p:spTree>
    <p:extLst>
      <p:ext uri="{BB962C8B-B14F-4D97-AF65-F5344CB8AC3E}">
        <p14:creationId xmlns:p14="http://schemas.microsoft.com/office/powerpoint/2010/main" val="861591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70" y="77902"/>
            <a:ext cx="1008112" cy="33603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952"/>
            <a:ext cx="1341009" cy="3047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en-US" sz="1200" dirty="0"/>
              <a:t>Georg </a:t>
            </a:r>
            <a:r>
              <a:rPr lang="en-US" sz="1200" dirty="0" err="1"/>
              <a:t>Schepers</a:t>
            </a:r>
            <a:r>
              <a:rPr lang="en-US" sz="1200" dirty="0"/>
              <a:t>– March 2023</a:t>
            </a:r>
          </a:p>
        </p:txBody>
      </p:sp>
      <p:pic>
        <p:nvPicPr>
          <p:cNvPr id="2" name="Picture 1" descr="opticslab_oct17.JPG">
            <a:extLst>
              <a:ext uri="{FF2B5EF4-FFF2-40B4-BE49-F238E27FC236}">
                <a16:creationId xmlns:a16="http://schemas.microsoft.com/office/drawing/2014/main" id="{C3DE5B8C-8EB0-FB9C-2DE0-99C52A455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99" y="3341340"/>
            <a:ext cx="2702172" cy="2026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224D71-F90E-5E07-8360-AF6CA4EC6E23}"/>
              </a:ext>
            </a:extLst>
          </p:cNvPr>
          <p:cNvSpPr txBox="1"/>
          <p:nvPr/>
        </p:nvSpPr>
        <p:spPr>
          <a:xfrm>
            <a:off x="2550694" y="89673"/>
            <a:ext cx="393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QA @ GSI: Nikon Bar Surface Roughness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405B96-1139-9648-399F-CA294E482663}"/>
              </a:ext>
            </a:extLst>
          </p:cNvPr>
          <p:cNvSpPr txBox="1"/>
          <p:nvPr/>
        </p:nvSpPr>
        <p:spPr>
          <a:xfrm>
            <a:off x="323528" y="1595683"/>
            <a:ext cx="4168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Determination of the surface roughness 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H</a:t>
            </a:r>
          </a:p>
          <a:p>
            <a:r>
              <a:rPr lang="en-US" dirty="0"/>
              <a:t>with help of the internal reflectivity </a:t>
            </a:r>
            <a:r>
              <a:rPr lang="en-US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R</a:t>
            </a:r>
            <a:r>
              <a:rPr lang="en-US" dirty="0"/>
              <a:t>  of </a:t>
            </a:r>
          </a:p>
          <a:p>
            <a:r>
              <a:rPr lang="en-US" dirty="0"/>
              <a:t>6 laser wave lengths </a:t>
            </a:r>
          </a:p>
          <a:p>
            <a:r>
              <a:rPr lang="en-US" dirty="0"/>
              <a:t>via Scalar Scattering Theory (dotted lines)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76A2C-BDD0-4510-F1ED-252CA251805B}"/>
              </a:ext>
            </a:extLst>
          </p:cNvPr>
          <p:cNvSpPr txBox="1"/>
          <p:nvPr/>
        </p:nvSpPr>
        <p:spPr>
          <a:xfrm>
            <a:off x="605017" y="990027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Laser setup</a:t>
            </a:r>
          </a:p>
        </p:txBody>
      </p:sp>
      <p:pic>
        <p:nvPicPr>
          <p:cNvPr id="3" name="Picture 2" descr="catia_setup_fulltable_denom.png">
            <a:extLst>
              <a:ext uri="{FF2B5EF4-FFF2-40B4-BE49-F238E27FC236}">
                <a16:creationId xmlns:a16="http://schemas.microsoft.com/office/drawing/2014/main" id="{702837AB-19AD-8962-5DDD-09B5142BE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85" y="1052528"/>
            <a:ext cx="3949904" cy="1930301"/>
          </a:xfrm>
          <a:prstGeom prst="rect">
            <a:avLst/>
          </a:prstGeom>
        </p:spPr>
      </p:pic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6D245391-2050-B75B-40F0-9C38FAF12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2982829"/>
            <a:ext cx="4812632" cy="2550557"/>
          </a:xfrm>
          <a:prstGeom prst="rect">
            <a:avLst/>
          </a:prstGeom>
        </p:spPr>
      </p:pic>
      <p:pic>
        <p:nvPicPr>
          <p:cNvPr id="17" name="Picture 16" descr="Screen Shot 2017-10-14 at 12.52.21.png">
            <a:extLst>
              <a:ext uri="{FF2B5EF4-FFF2-40B4-BE49-F238E27FC236}">
                <a16:creationId xmlns:a16="http://schemas.microsoft.com/office/drawing/2014/main" id="{2AFE2E94-A1D7-8C9F-6A99-F56A5CDE55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3" y="4802782"/>
            <a:ext cx="1683854" cy="3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6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0" y="-27434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70" y="-192601"/>
            <a:ext cx="1008112" cy="33603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140938"/>
            <a:ext cx="1341009" cy="3047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en-US" sz="1200" dirty="0"/>
              <a:t>Georg </a:t>
            </a:r>
            <a:r>
              <a:rPr lang="en-US" sz="1200" dirty="0" err="1"/>
              <a:t>Schepers</a:t>
            </a:r>
            <a:r>
              <a:rPr lang="en-US" sz="1200" dirty="0"/>
              <a:t>– March 2023</a:t>
            </a:r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6B62ABB3-1F86-3F3E-C0CD-59FE215B5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27" y="1575060"/>
            <a:ext cx="8766745" cy="2407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100F34-0764-19DF-BA3B-66E039E61FD2}"/>
              </a:ext>
            </a:extLst>
          </p:cNvPr>
          <p:cNvSpPr txBox="1"/>
          <p:nvPr/>
        </p:nvSpPr>
        <p:spPr>
          <a:xfrm>
            <a:off x="2865410" y="-123412"/>
            <a:ext cx="341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Material Screening Measurements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61D77-8740-7D46-F863-373DD40471DA}"/>
              </a:ext>
            </a:extLst>
          </p:cNvPr>
          <p:cNvSpPr txBox="1"/>
          <p:nvPr/>
        </p:nvSpPr>
        <p:spPr>
          <a:xfrm>
            <a:off x="1200150" y="4331970"/>
            <a:ext cx="545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Distribution of Transmission after 48 internal Reflections</a:t>
            </a:r>
          </a:p>
        </p:txBody>
      </p:sp>
    </p:spTree>
    <p:extLst>
      <p:ext uri="{BB962C8B-B14F-4D97-AF65-F5344CB8AC3E}">
        <p14:creationId xmlns:p14="http://schemas.microsoft.com/office/powerpoint/2010/main" val="3523356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70" y="77902"/>
            <a:ext cx="1008112" cy="33603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952"/>
            <a:ext cx="1341009" cy="3047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en-US" sz="1200" dirty="0"/>
              <a:t>Georg </a:t>
            </a:r>
            <a:r>
              <a:rPr lang="en-US" sz="1200" dirty="0" err="1"/>
              <a:t>Schepers</a:t>
            </a:r>
            <a:r>
              <a:rPr lang="en-US" sz="1200" dirty="0"/>
              <a:t>– March 2023</a:t>
            </a:r>
          </a:p>
        </p:txBody>
      </p:sp>
      <p:pic>
        <p:nvPicPr>
          <p:cNvPr id="2" name="Picture 1" descr="A picture containing indoor, person, cluttered&#10;&#10;Description automatically generated">
            <a:extLst>
              <a:ext uri="{FF2B5EF4-FFF2-40B4-BE49-F238E27FC236}">
                <a16:creationId xmlns:a16="http://schemas.microsoft.com/office/drawing/2014/main" id="{F39842AC-858E-57B3-D219-93554A65D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26" y="2148120"/>
            <a:ext cx="2690470" cy="2122061"/>
          </a:xfrm>
          <a:prstGeom prst="rect">
            <a:avLst/>
          </a:prstGeom>
        </p:spPr>
      </p:pic>
      <p:pic>
        <p:nvPicPr>
          <p:cNvPr id="3" name="Picture 2" descr="ms_01.png">
            <a:extLst>
              <a:ext uri="{FF2B5EF4-FFF2-40B4-BE49-F238E27FC236}">
                <a16:creationId xmlns:a16="http://schemas.microsoft.com/office/drawing/2014/main" id="{E417E781-CD9B-39B3-D68E-E8AFF8045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44" y="2148120"/>
            <a:ext cx="2807943" cy="2506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5C2ED8-F652-F337-D1A1-27C76D129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1435" y="2148120"/>
            <a:ext cx="2382932" cy="2390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2A42B-EE83-4F73-CFAA-D130F47E81DE}"/>
              </a:ext>
            </a:extLst>
          </p:cNvPr>
          <p:cNvSpPr txBox="1"/>
          <p:nvPr/>
        </p:nvSpPr>
        <p:spPr>
          <a:xfrm>
            <a:off x="2923796" y="77902"/>
            <a:ext cx="341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Material Screening Measurements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F21A4-C4C0-C08C-5771-568B57B8EE1B}"/>
              </a:ext>
            </a:extLst>
          </p:cNvPr>
          <p:cNvSpPr txBox="1"/>
          <p:nvPr/>
        </p:nvSpPr>
        <p:spPr>
          <a:xfrm>
            <a:off x="233326" y="1778788"/>
            <a:ext cx="127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Setup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511301-1E63-0C0A-4A27-095BEBE62530}"/>
              </a:ext>
            </a:extLst>
          </p:cNvPr>
          <p:cNvSpPr txBox="1"/>
          <p:nvPr/>
        </p:nvSpPr>
        <p:spPr>
          <a:xfrm>
            <a:off x="4819478" y="1718416"/>
            <a:ext cx="252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Material Screening setup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64165C-C3DB-6F4D-B705-45D7734E7628}"/>
              </a:ext>
            </a:extLst>
          </p:cNvPr>
          <p:cNvSpPr txBox="1"/>
          <p:nvPr/>
        </p:nvSpPr>
        <p:spPr>
          <a:xfrm>
            <a:off x="387560" y="4900021"/>
            <a:ext cx="73736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bar holder is used in the Laser setup as in the Material screening setup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No manipulation of the bar surface needed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Only faces of the bars accessible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916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equipment&#10;&#10;Description automatically generated">
            <a:extLst>
              <a:ext uri="{FF2B5EF4-FFF2-40B4-BE49-F238E27FC236}">
                <a16:creationId xmlns:a16="http://schemas.microsoft.com/office/drawing/2014/main" id="{A1C72D7B-0976-4DCE-7F55-8E9EADD77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1" t="405" r="18716" b="-342"/>
          <a:stretch/>
        </p:blipFill>
        <p:spPr>
          <a:xfrm rot="5400000">
            <a:off x="2565889" y="3518842"/>
            <a:ext cx="2088295" cy="2454361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70" y="77902"/>
            <a:ext cx="1008112" cy="33603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952"/>
            <a:ext cx="1341009" cy="3047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en-US" sz="1200" dirty="0"/>
              <a:t>Georg </a:t>
            </a:r>
            <a:r>
              <a:rPr lang="en-US" sz="1200" dirty="0" err="1"/>
              <a:t>Schepers</a:t>
            </a:r>
            <a:r>
              <a:rPr lang="en-US" sz="1200" dirty="0"/>
              <a:t>– March 2023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1B8F83B0-F540-7E94-D253-3DEC85280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253172" y="1281241"/>
            <a:ext cx="3972697" cy="2979523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1EF448BF-827C-9785-D635-340FFB1F8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3907" y="1213279"/>
            <a:ext cx="3429000" cy="2571750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1E3D18CA-B8E5-02AE-F8A4-368DB603D6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403" t="43253" r="50685" b="17828"/>
          <a:stretch/>
        </p:blipFill>
        <p:spPr>
          <a:xfrm rot="5400000">
            <a:off x="3230340" y="747502"/>
            <a:ext cx="1729947" cy="18763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1BB045-2F84-B470-0B3E-39A605EFCD1F}"/>
              </a:ext>
            </a:extLst>
          </p:cNvPr>
          <p:cNvSpPr txBox="1"/>
          <p:nvPr/>
        </p:nvSpPr>
        <p:spPr>
          <a:xfrm>
            <a:off x="2296812" y="57395"/>
            <a:ext cx="4578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Bar holder and Support for Material Screening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91999F-DF48-5B2B-142B-B0D431CE43C8}"/>
              </a:ext>
            </a:extLst>
          </p:cNvPr>
          <p:cNvSpPr txBox="1"/>
          <p:nvPr/>
        </p:nvSpPr>
        <p:spPr>
          <a:xfrm>
            <a:off x="4233605" y="2853767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6A7C48-82D5-61CD-786A-D09B1B3ADAFD}"/>
              </a:ext>
            </a:extLst>
          </p:cNvPr>
          <p:cNvSpPr txBox="1"/>
          <p:nvPr/>
        </p:nvSpPr>
        <p:spPr>
          <a:xfrm>
            <a:off x="176871" y="4502140"/>
            <a:ext cx="197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printed support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A65D82-A40F-431F-329B-A88203821475}"/>
              </a:ext>
            </a:extLst>
          </p:cNvPr>
          <p:cNvSpPr txBox="1"/>
          <p:nvPr/>
        </p:nvSpPr>
        <p:spPr>
          <a:xfrm>
            <a:off x="6393891" y="4939830"/>
            <a:ext cx="1831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Storage in sledge </a:t>
            </a:r>
          </a:p>
          <a:p>
            <a:r>
              <a:rPr lang="en-US" dirty="0"/>
              <a:t>under heap-filter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FEF8482-BABB-C1AB-9541-9AA98E54B757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4020063" y="1792413"/>
            <a:ext cx="551936" cy="10613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5FB784C-3A92-6855-DB7C-C64728D0533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1575645" y="2012387"/>
            <a:ext cx="2657960" cy="10260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9625A93-48C3-8F42-FEC3-F56527C15C41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147475" y="4686806"/>
            <a:ext cx="1032631" cy="1492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83FA22B-5085-B0BA-B607-D593688AE160}"/>
              </a:ext>
            </a:extLst>
          </p:cNvPr>
          <p:cNvCxnSpPr>
            <a:cxnSpLocks/>
          </p:cNvCxnSpPr>
          <p:nvPr/>
        </p:nvCxnSpPr>
        <p:spPr>
          <a:xfrm flipH="1" flipV="1">
            <a:off x="1446858" y="3933989"/>
            <a:ext cx="61542" cy="6074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83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70" y="77902"/>
            <a:ext cx="1008112" cy="33603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952"/>
            <a:ext cx="1341009" cy="3047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en-US" sz="1200" dirty="0"/>
              <a:t>Georg </a:t>
            </a:r>
            <a:r>
              <a:rPr lang="en-US" sz="1200" dirty="0" err="1"/>
              <a:t>Schepers</a:t>
            </a:r>
            <a:r>
              <a:rPr lang="en-US" sz="1200" dirty="0"/>
              <a:t>– March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1BB045-2F84-B470-0B3E-39A605EFCD1F}"/>
              </a:ext>
            </a:extLst>
          </p:cNvPr>
          <p:cNvSpPr txBox="1"/>
          <p:nvPr/>
        </p:nvSpPr>
        <p:spPr>
          <a:xfrm>
            <a:off x="3710648" y="89673"/>
            <a:ext cx="1595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New Material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1804D-0DCD-531A-31B0-A635FE455C1F}"/>
              </a:ext>
            </a:extLst>
          </p:cNvPr>
          <p:cNvSpPr txBox="1"/>
          <p:nvPr/>
        </p:nvSpPr>
        <p:spPr>
          <a:xfrm>
            <a:off x="2785401" y="1115650"/>
            <a:ext cx="303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Prototype CFRP in the Tube #3</a:t>
            </a:r>
          </a:p>
        </p:txBody>
      </p:sp>
      <p:pic>
        <p:nvPicPr>
          <p:cNvPr id="7" name="Picture 6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3DB2D195-756E-DE16-D02B-84E781079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430" y="1868504"/>
            <a:ext cx="4008120" cy="41487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7DEDCD-86AD-5FAA-AD0D-C40CEA293AD8}"/>
              </a:ext>
            </a:extLst>
          </p:cNvPr>
          <p:cNvSpPr txBox="1"/>
          <p:nvPr/>
        </p:nvSpPr>
        <p:spPr>
          <a:xfrm>
            <a:off x="6755841" y="3059668"/>
            <a:ext cx="1903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ca. 0.4 m</a:t>
            </a:r>
            <a:r>
              <a:rPr lang="en-US" baseline="30000" dirty="0"/>
              <a:t>2</a:t>
            </a:r>
            <a:r>
              <a:rPr lang="en-US" dirty="0"/>
              <a:t> Surface</a:t>
            </a:r>
          </a:p>
          <a:p>
            <a:endParaRPr lang="en-US" dirty="0"/>
          </a:p>
          <a:p>
            <a:r>
              <a:rPr lang="en-US" dirty="0"/>
              <a:t>(Bar box ca. 1 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42982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62FA669D-5744-BB8B-DDCF-8A935E065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" y="695056"/>
            <a:ext cx="7772400" cy="3963782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70" y="77902"/>
            <a:ext cx="1008112" cy="33603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952"/>
            <a:ext cx="1341009" cy="3047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en-US" sz="1200" dirty="0"/>
              <a:t>Georg </a:t>
            </a:r>
            <a:r>
              <a:rPr lang="en-US" sz="1200" dirty="0" err="1"/>
              <a:t>Schepers</a:t>
            </a:r>
            <a:r>
              <a:rPr lang="en-US" sz="1200" dirty="0"/>
              <a:t>– March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31B67-0C74-BDBF-112B-F7798AF71E99}"/>
              </a:ext>
            </a:extLst>
          </p:cNvPr>
          <p:cNvSpPr txBox="1"/>
          <p:nvPr/>
        </p:nvSpPr>
        <p:spPr>
          <a:xfrm>
            <a:off x="2714108" y="146376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Reflectivity Measurements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44680-CA3E-B332-21DC-C2DC94A69682}"/>
              </a:ext>
            </a:extLst>
          </p:cNvPr>
          <p:cNvSpPr txBox="1"/>
          <p:nvPr/>
        </p:nvSpPr>
        <p:spPr>
          <a:xfrm>
            <a:off x="1027695" y="4462074"/>
            <a:ext cx="75203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Nikon Bar #21 stays in Nitrogen air flow only (Reference bar)</a:t>
            </a:r>
          </a:p>
          <a:p>
            <a:endParaRPr lang="en-US" dirty="0"/>
          </a:p>
          <a:p>
            <a:r>
              <a:rPr lang="en-US" dirty="0"/>
              <a:t>Nikon Bar #41 stays in Nitrogen air flow over large amount of “Common” CFRP</a:t>
            </a:r>
          </a:p>
          <a:p>
            <a:endParaRPr lang="en-US" dirty="0"/>
          </a:p>
          <a:p>
            <a:r>
              <a:rPr lang="en-US" dirty="0"/>
              <a:t>Nikon Bar #61 in Nitrogen air flow over “Prototype” CFRP</a:t>
            </a:r>
          </a:p>
          <a:p>
            <a:endParaRPr lang="en-US" dirty="0"/>
          </a:p>
          <a:p>
            <a:r>
              <a:rPr lang="en-US" dirty="0"/>
              <a:t>Longer periods (several months) in the material screening setup needed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974C44-42F9-3A59-ECF5-74C8C2196DB0}"/>
              </a:ext>
            </a:extLst>
          </p:cNvPr>
          <p:cNvSpPr txBox="1"/>
          <p:nvPr/>
        </p:nvSpPr>
        <p:spPr>
          <a:xfrm>
            <a:off x="6572250" y="3669030"/>
            <a:ext cx="1067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P-CFRP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D7C8AD-1B50-C416-7CB1-6BA878C4C47B}"/>
              </a:ext>
            </a:extLst>
          </p:cNvPr>
          <p:cNvSpPr txBox="1"/>
          <p:nvPr/>
        </p:nvSpPr>
        <p:spPr>
          <a:xfrm>
            <a:off x="2602567" y="3667010"/>
            <a:ext cx="1067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P-CFRP 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90950-B065-4FA3-D6E4-454251BF51A3}"/>
              </a:ext>
            </a:extLst>
          </p:cNvPr>
          <p:cNvSpPr txBox="1"/>
          <p:nvPr/>
        </p:nvSpPr>
        <p:spPr>
          <a:xfrm>
            <a:off x="1854567" y="3683780"/>
            <a:ext cx="71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 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DFEAB7-05B4-E486-AD4B-6712C3A4C38F}"/>
              </a:ext>
            </a:extLst>
          </p:cNvPr>
          <p:cNvSpPr/>
          <p:nvPr/>
        </p:nvSpPr>
        <p:spPr>
          <a:xfrm>
            <a:off x="1851460" y="3696576"/>
            <a:ext cx="717183" cy="312056"/>
          </a:xfrm>
          <a:prstGeom prst="rect">
            <a:avLst/>
          </a:prstGeom>
          <a:noFill/>
          <a:ln w="31750">
            <a:solidFill>
              <a:srgbClr val="8EF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CDB1D3-158F-4519-9E79-06E2D7C78B92}"/>
              </a:ext>
            </a:extLst>
          </p:cNvPr>
          <p:cNvSpPr/>
          <p:nvPr/>
        </p:nvSpPr>
        <p:spPr>
          <a:xfrm>
            <a:off x="2641024" y="3695254"/>
            <a:ext cx="1029015" cy="341088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07D930-287C-6CC5-8B36-B7999112ACB4}"/>
              </a:ext>
            </a:extLst>
          </p:cNvPr>
          <p:cNvSpPr/>
          <p:nvPr/>
        </p:nvSpPr>
        <p:spPr>
          <a:xfrm>
            <a:off x="6572250" y="3665654"/>
            <a:ext cx="1029015" cy="34108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96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hart&#10;&#10;Description automatically generated">
            <a:extLst>
              <a:ext uri="{FF2B5EF4-FFF2-40B4-BE49-F238E27FC236}">
                <a16:creationId xmlns:a16="http://schemas.microsoft.com/office/drawing/2014/main" id="{69A61028-9AC0-D8E4-915C-142B9F1FA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32" y="974194"/>
            <a:ext cx="5745779" cy="3064052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70" y="77902"/>
            <a:ext cx="1008112" cy="33603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952"/>
            <a:ext cx="1341009" cy="3047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6414972"/>
            <a:ext cx="914399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en-US" sz="1200" dirty="0"/>
              <a:t>Georg </a:t>
            </a:r>
            <a:r>
              <a:rPr lang="en-US" sz="1200" dirty="0" err="1"/>
              <a:t>Schepers</a:t>
            </a:r>
            <a:r>
              <a:rPr lang="en-US" sz="1200" dirty="0"/>
              <a:t>– March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31B67-0C74-BDBF-112B-F7798AF71E99}"/>
              </a:ext>
            </a:extLst>
          </p:cNvPr>
          <p:cNvSpPr txBox="1"/>
          <p:nvPr/>
        </p:nvSpPr>
        <p:spPr>
          <a:xfrm>
            <a:off x="2714108" y="146376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Reflectivity Measurements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44680-CA3E-B332-21DC-C2DC94A69682}"/>
              </a:ext>
            </a:extLst>
          </p:cNvPr>
          <p:cNvSpPr txBox="1"/>
          <p:nvPr/>
        </p:nvSpPr>
        <p:spPr>
          <a:xfrm>
            <a:off x="1027695" y="4462074"/>
            <a:ext cx="70886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Nikon Bar #21 stays in Nitrogen air flow only (Reference bar)</a:t>
            </a:r>
          </a:p>
          <a:p>
            <a:endParaRPr lang="en-US" dirty="0"/>
          </a:p>
          <a:p>
            <a:r>
              <a:rPr lang="en-US" dirty="0"/>
              <a:t>Nikon Bar #41 stays in Nitrogen air flow over large amount of “old” CFRP</a:t>
            </a:r>
          </a:p>
          <a:p>
            <a:endParaRPr lang="en-US" dirty="0"/>
          </a:p>
          <a:p>
            <a:r>
              <a:rPr lang="en-US" dirty="0"/>
              <a:t>Nikon Bar #61 about to go into Nitrogen air flow over “original” CFRP</a:t>
            </a:r>
          </a:p>
          <a:p>
            <a:endParaRPr lang="en-US" dirty="0"/>
          </a:p>
          <a:p>
            <a:r>
              <a:rPr lang="en-US" dirty="0"/>
              <a:t>Longer periods (several months) in the material screening setup needed 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F7FADC-1026-F456-64C9-1837C1196E85}"/>
              </a:ext>
            </a:extLst>
          </p:cNvPr>
          <p:cNvSpPr/>
          <p:nvPr/>
        </p:nvSpPr>
        <p:spPr>
          <a:xfrm>
            <a:off x="3961333" y="1263498"/>
            <a:ext cx="187510" cy="2474112"/>
          </a:xfrm>
          <a:prstGeom prst="rect">
            <a:avLst/>
          </a:prstGeom>
          <a:solidFill>
            <a:schemeClr val="accent1">
              <a:alpha val="19154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4201F0-4D4E-6B82-7E54-BCB5E7FD264A}"/>
              </a:ext>
            </a:extLst>
          </p:cNvPr>
          <p:cNvSpPr/>
          <p:nvPr/>
        </p:nvSpPr>
        <p:spPr>
          <a:xfrm>
            <a:off x="5435468" y="1274278"/>
            <a:ext cx="245798" cy="2045548"/>
          </a:xfrm>
          <a:prstGeom prst="rect">
            <a:avLst/>
          </a:prstGeom>
          <a:solidFill>
            <a:schemeClr val="accent1">
              <a:alpha val="19154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6A90F5-0C99-DDF7-B5B8-4EF9A77671C2}"/>
              </a:ext>
            </a:extLst>
          </p:cNvPr>
          <p:cNvSpPr/>
          <p:nvPr/>
        </p:nvSpPr>
        <p:spPr>
          <a:xfrm>
            <a:off x="2090586" y="1285707"/>
            <a:ext cx="45719" cy="2451903"/>
          </a:xfrm>
          <a:prstGeom prst="rect">
            <a:avLst/>
          </a:prstGeom>
          <a:solidFill>
            <a:schemeClr val="accent1">
              <a:alpha val="19154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ED95A2-5E1E-D230-D89E-573E7A5E9BFA}"/>
              </a:ext>
            </a:extLst>
          </p:cNvPr>
          <p:cNvSpPr txBox="1"/>
          <p:nvPr/>
        </p:nvSpPr>
        <p:spPr>
          <a:xfrm rot="16200000">
            <a:off x="1351193" y="4068200"/>
            <a:ext cx="652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Nov. 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C112FE-3FD1-55A3-CC95-D9EA8099D0E6}"/>
              </a:ext>
            </a:extLst>
          </p:cNvPr>
          <p:cNvSpPr txBox="1"/>
          <p:nvPr/>
        </p:nvSpPr>
        <p:spPr>
          <a:xfrm rot="16200000">
            <a:off x="3726489" y="4037988"/>
            <a:ext cx="640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Feb. 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4C1742-6568-E27C-E331-703986978298}"/>
              </a:ext>
            </a:extLst>
          </p:cNvPr>
          <p:cNvSpPr txBox="1"/>
          <p:nvPr/>
        </p:nvSpPr>
        <p:spPr>
          <a:xfrm rot="16200000">
            <a:off x="5181919" y="4061520"/>
            <a:ext cx="778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March 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4B1EEB-C766-6CC7-CFBF-1D99D35ABB2C}"/>
              </a:ext>
            </a:extLst>
          </p:cNvPr>
          <p:cNvSpPr txBox="1"/>
          <p:nvPr/>
        </p:nvSpPr>
        <p:spPr>
          <a:xfrm>
            <a:off x="2137168" y="805932"/>
            <a:ext cx="6270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 days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46F003-6D65-A9A6-DE32-F191D92F70A3}"/>
              </a:ext>
            </a:extLst>
          </p:cNvPr>
          <p:cNvSpPr txBox="1"/>
          <p:nvPr/>
        </p:nvSpPr>
        <p:spPr>
          <a:xfrm>
            <a:off x="4419405" y="823230"/>
            <a:ext cx="7152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14 days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825BAF-34B6-6AE9-BF40-18A800260A10}"/>
              </a:ext>
            </a:extLst>
          </p:cNvPr>
          <p:cNvCxnSpPr/>
          <p:nvPr/>
        </p:nvCxnSpPr>
        <p:spPr>
          <a:xfrm>
            <a:off x="2469234" y="1027486"/>
            <a:ext cx="0" cy="2009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72DE70-7E00-1F50-2CE3-2C11A2AD8748}"/>
              </a:ext>
            </a:extLst>
          </p:cNvPr>
          <p:cNvCxnSpPr>
            <a:cxnSpLocks/>
          </p:cNvCxnSpPr>
          <p:nvPr/>
        </p:nvCxnSpPr>
        <p:spPr>
          <a:xfrm flipH="1">
            <a:off x="4148843" y="1055752"/>
            <a:ext cx="345912" cy="2039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89E893-03DC-87EF-2282-AB8EF8E00F51}"/>
              </a:ext>
            </a:extLst>
          </p:cNvPr>
          <p:cNvCxnSpPr>
            <a:cxnSpLocks/>
          </p:cNvCxnSpPr>
          <p:nvPr/>
        </p:nvCxnSpPr>
        <p:spPr>
          <a:xfrm>
            <a:off x="5088098" y="1055753"/>
            <a:ext cx="321057" cy="2009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9B01C38-8B97-4716-1BFB-EA4AC7B19613}"/>
              </a:ext>
            </a:extLst>
          </p:cNvPr>
          <p:cNvSpPr txBox="1"/>
          <p:nvPr/>
        </p:nvSpPr>
        <p:spPr>
          <a:xfrm rot="16200000">
            <a:off x="1794885" y="4078771"/>
            <a:ext cx="646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Dez. 22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966336-1519-49F3-AA91-57BF5EEAE8A7}"/>
              </a:ext>
            </a:extLst>
          </p:cNvPr>
          <p:cNvSpPr/>
          <p:nvPr/>
        </p:nvSpPr>
        <p:spPr>
          <a:xfrm>
            <a:off x="7093431" y="1698310"/>
            <a:ext cx="126569" cy="207750"/>
          </a:xfrm>
          <a:prstGeom prst="rect">
            <a:avLst/>
          </a:prstGeom>
          <a:solidFill>
            <a:schemeClr val="accent1">
              <a:alpha val="19154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A46BD1-4DBB-AF0E-7483-0FC06395B6C9}"/>
              </a:ext>
            </a:extLst>
          </p:cNvPr>
          <p:cNvSpPr txBox="1"/>
          <p:nvPr/>
        </p:nvSpPr>
        <p:spPr>
          <a:xfrm>
            <a:off x="7258918" y="1657692"/>
            <a:ext cx="15350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Time in the </a:t>
            </a:r>
          </a:p>
          <a:p>
            <a:r>
              <a:rPr lang="en-US" sz="1350" dirty="0"/>
              <a:t>Material screening </a:t>
            </a:r>
          </a:p>
          <a:p>
            <a:r>
              <a:rPr lang="en-US" sz="1350" dirty="0"/>
              <a:t>setup</a:t>
            </a:r>
          </a:p>
        </p:txBody>
      </p:sp>
    </p:spTree>
    <p:extLst>
      <p:ext uri="{BB962C8B-B14F-4D97-AF65-F5344CB8AC3E}">
        <p14:creationId xmlns:p14="http://schemas.microsoft.com/office/powerpoint/2010/main" val="1269132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32511</TotalTime>
  <Words>430</Words>
  <Application>Microsoft Macintosh PowerPoint</Application>
  <PresentationFormat>On-screen Show (4:3)</PresentationFormat>
  <Paragraphs>94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Apple Chancery</vt:lpstr>
      <vt:lpstr>Arial</vt:lpstr>
      <vt:lpstr>Calibri</vt:lpstr>
      <vt:lpstr>Wingdings</vt:lpstr>
      <vt:lpstr>Office Theme</vt:lpstr>
      <vt:lpstr>Bar Measurement Results  during Material Screening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Polution Measurement Time plan</dc:title>
  <dc:creator>Georg Schepers</dc:creator>
  <cp:lastModifiedBy>Microsoft Office User</cp:lastModifiedBy>
  <cp:revision>29</cp:revision>
  <dcterms:created xsi:type="dcterms:W3CDTF">2019-02-28T10:15:07Z</dcterms:created>
  <dcterms:modified xsi:type="dcterms:W3CDTF">2023-06-13T12:58:07Z</dcterms:modified>
</cp:coreProperties>
</file>