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67" r:id="rId3"/>
    <p:sldId id="275" r:id="rId4"/>
    <p:sldId id="276" r:id="rId5"/>
    <p:sldId id="277" r:id="rId6"/>
    <p:sldId id="278" r:id="rId7"/>
    <p:sldId id="279" r:id="rId8"/>
    <p:sldId id="268" r:id="rId9"/>
    <p:sldId id="272" r:id="rId10"/>
    <p:sldId id="269" r:id="rId11"/>
    <p:sldId id="271" r:id="rId12"/>
    <p:sldId id="280" r:id="rId13"/>
    <p:sldId id="281" r:id="rId14"/>
    <p:sldId id="283" r:id="rId15"/>
    <p:sldId id="282" r:id="rId16"/>
    <p:sldId id="263" r:id="rId17"/>
    <p:sldId id="256" r:id="rId18"/>
    <p:sldId id="261" r:id="rId19"/>
    <p:sldId id="257" r:id="rId20"/>
    <p:sldId id="266" r:id="rId21"/>
    <p:sldId id="260" r:id="rId22"/>
    <p:sldId id="284" r:id="rId23"/>
    <p:sldId id="258" r:id="rId24"/>
    <p:sldId id="259" r:id="rId25"/>
    <p:sldId id="265" r:id="rId26"/>
    <p:sldId id="262" r:id="rId27"/>
    <p:sldId id="264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12" y="-104"/>
      </p:cViewPr>
      <p:guideLst>
        <p:guide orient="horz" pos="1888"/>
        <p:guide pos="333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946A8-0BB6-D245-A01E-98E0859072F9}" type="datetimeFigureOut">
              <a:rPr lang="en-US" smtClean="0"/>
              <a:t>26/4/11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AE8AC-3FB9-AD4C-B741-A3E8FC124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682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38336-684A-1A4F-AC88-90179E1A47D6}" type="datetimeFigureOut">
              <a:rPr lang="en-US" smtClean="0"/>
              <a:t>26/4/11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249ED-34EC-C345-9F94-B5AA4E547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398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Threaded = </a:t>
            </a:r>
            <a:r>
              <a:rPr lang="en-US" dirty="0" err="1" smtClean="0"/>
              <a:t>filettati</a:t>
            </a:r>
            <a:endParaRPr lang="en-US" dirty="0" smtClean="0"/>
          </a:p>
          <a:p>
            <a:r>
              <a:rPr lang="en-US" dirty="0" smtClean="0"/>
              <a:t>Nut = dado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249ED-34EC-C345-9F94-B5AA4E547F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3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5069B-68E3-41AE-B7A1-5C62F91129EF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8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1033" name="Group 2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058" name="Group 3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18436" name="Line 4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37" name="Line 5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38" name="Line 6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39" name="Line 7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40" name="Line 8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41" name="Line 9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42" name="Line 10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43" name="Line 11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44" name="Line 12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45" name="Line 13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46" name="Line 14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47" name="Line 15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48" name="Line 16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49" name="Line 17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50" name="Line 18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51" name="Line 19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52" name="Line 20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53" name="Line 21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54" name="Line 22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55" name="Line 23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56" name="Line 24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57" name="Line 25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</p:grpSp>
          <p:grpSp>
            <p:nvGrpSpPr>
              <p:cNvPr id="1059" name="Group 26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18459" name="Line 27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60" name="Line 28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61" name="Line 29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62" name="Line 30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63" name="Line 31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64" name="Line 32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65" name="Line 33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66" name="Line 34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67" name="Line 35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68" name="Line 36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69" name="Line 37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70" name="Line 38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71" name="Line 39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72" name="Line 40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73" name="Line 41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74" name="Line 42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75" name="Line 43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76" name="Line 44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77" name="Line 45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78" name="Line 46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79" name="Line 47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80" name="Line 48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81" name="Line 49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82" name="Line 50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83" name="Line 51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84" name="Line 52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85" name="Line 53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86" name="Line 54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  <p:sp>
              <p:nvSpPr>
                <p:cNvPr id="18487" name="Line 55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 dirty="0">
                    <a:solidFill>
                      <a:srgbClr val="40458C"/>
                    </a:solidFill>
                    <a:latin typeface="Tahoma"/>
                    <a:ea typeface="ＭＳ Ｐゴシック"/>
                    <a:cs typeface="ＭＳ Ｐゴシック"/>
                  </a:endParaRPr>
                </a:p>
              </p:txBody>
            </p:sp>
          </p:grpSp>
        </p:grpSp>
        <p:sp>
          <p:nvSpPr>
            <p:cNvPr id="18488" name="Rectangle 56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>
                <a:defRPr/>
              </a:pPr>
              <a:endParaRPr lang="en-US" dirty="0">
                <a:solidFill>
                  <a:srgbClr val="40458C"/>
                </a:solidFill>
                <a:latin typeface="Tahoma" charset="0"/>
                <a:ea typeface="ＭＳ Ｐゴシック"/>
                <a:cs typeface="ＭＳ Ｐゴシック"/>
              </a:endParaRPr>
            </a:p>
          </p:txBody>
        </p:sp>
        <p:grpSp>
          <p:nvGrpSpPr>
            <p:cNvPr id="1035" name="Group 57"/>
            <p:cNvGrpSpPr>
              <a:grpSpLocks/>
            </p:cNvGrpSpPr>
            <p:nvPr/>
          </p:nvGrpSpPr>
          <p:grpSpPr bwMode="auto">
            <a:xfrm>
              <a:off x="2064" y="3984"/>
              <a:ext cx="1920" cy="288"/>
              <a:chOff x="2064" y="3984"/>
              <a:chExt cx="1920" cy="288"/>
            </a:xfrm>
          </p:grpSpPr>
          <p:sp>
            <p:nvSpPr>
              <p:cNvPr id="18490" name="Rectangle 58" descr="60%"/>
              <p:cNvSpPr>
                <a:spLocks noChangeArrowheads="1"/>
              </p:cNvSpPr>
              <p:nvPr/>
            </p:nvSpPr>
            <p:spPr bwMode="ltGray">
              <a:xfrm>
                <a:off x="2112" y="4032"/>
                <a:ext cx="1824" cy="192"/>
              </a:xfrm>
              <a:prstGeom prst="rect">
                <a:avLst/>
              </a:prstGeom>
              <a:pattFill prst="pct60">
                <a:fgClr>
                  <a:schemeClr val="folHlink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dirty="0">
                  <a:solidFill>
                    <a:srgbClr val="40458C"/>
                  </a:solidFill>
                  <a:latin typeface="Tahoma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491" name="Line 59"/>
              <p:cNvSpPr>
                <a:spLocks noChangeShapeType="1"/>
              </p:cNvSpPr>
              <p:nvPr/>
            </p:nvSpPr>
            <p:spPr bwMode="ltGray">
              <a:xfrm>
                <a:off x="2064" y="4032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492" name="Line 60"/>
              <p:cNvSpPr>
                <a:spLocks noChangeShapeType="1"/>
              </p:cNvSpPr>
              <p:nvPr/>
            </p:nvSpPr>
            <p:spPr bwMode="ltGray">
              <a:xfrm>
                <a:off x="2064" y="4224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493" name="Line 61"/>
              <p:cNvSpPr>
                <a:spLocks noChangeShapeType="1"/>
              </p:cNvSpPr>
              <p:nvPr/>
            </p:nvSpPr>
            <p:spPr bwMode="ltGray">
              <a:xfrm>
                <a:off x="2112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494" name="Line 62"/>
              <p:cNvSpPr>
                <a:spLocks noChangeShapeType="1"/>
              </p:cNvSpPr>
              <p:nvPr/>
            </p:nvSpPr>
            <p:spPr bwMode="ltGray">
              <a:xfrm>
                <a:off x="3936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</p:grpSp>
        <p:grpSp>
          <p:nvGrpSpPr>
            <p:cNvPr id="1036" name="Group 63"/>
            <p:cNvGrpSpPr>
              <a:grpSpLocks/>
            </p:cNvGrpSpPr>
            <p:nvPr/>
          </p:nvGrpSpPr>
          <p:grpSpPr bwMode="auto">
            <a:xfrm>
              <a:off x="4512" y="3984"/>
              <a:ext cx="912" cy="288"/>
              <a:chOff x="4512" y="3984"/>
              <a:chExt cx="912" cy="288"/>
            </a:xfrm>
          </p:grpSpPr>
          <p:sp>
            <p:nvSpPr>
              <p:cNvPr id="18496" name="Rectangle 64" descr="60%"/>
              <p:cNvSpPr>
                <a:spLocks noChangeArrowheads="1"/>
              </p:cNvSpPr>
              <p:nvPr/>
            </p:nvSpPr>
            <p:spPr bwMode="ltGray">
              <a:xfrm>
                <a:off x="4560" y="4032"/>
                <a:ext cx="816" cy="192"/>
              </a:xfrm>
              <a:prstGeom prst="rect">
                <a:avLst/>
              </a:prstGeom>
              <a:pattFill prst="pct60">
                <a:fgClr>
                  <a:schemeClr val="folHlink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dirty="0">
                  <a:solidFill>
                    <a:srgbClr val="40458C"/>
                  </a:solidFill>
                  <a:latin typeface="Tahoma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497" name="Line 65"/>
              <p:cNvSpPr>
                <a:spLocks noChangeShapeType="1"/>
              </p:cNvSpPr>
              <p:nvPr/>
            </p:nvSpPr>
            <p:spPr bwMode="ltGray">
              <a:xfrm>
                <a:off x="4512" y="4032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498" name="Line 66"/>
              <p:cNvSpPr>
                <a:spLocks noChangeShapeType="1"/>
              </p:cNvSpPr>
              <p:nvPr/>
            </p:nvSpPr>
            <p:spPr bwMode="ltGray">
              <a:xfrm>
                <a:off x="4512" y="4224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499" name="Line 67"/>
              <p:cNvSpPr>
                <a:spLocks noChangeShapeType="1"/>
              </p:cNvSpPr>
              <p:nvPr/>
            </p:nvSpPr>
            <p:spPr bwMode="ltGray">
              <a:xfrm>
                <a:off x="4560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500" name="Line 68"/>
              <p:cNvSpPr>
                <a:spLocks noChangeShapeType="1"/>
              </p:cNvSpPr>
              <p:nvPr/>
            </p:nvSpPr>
            <p:spPr bwMode="ltGray">
              <a:xfrm>
                <a:off x="5376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</p:grpSp>
        <p:grpSp>
          <p:nvGrpSpPr>
            <p:cNvPr id="1037" name="Group 69"/>
            <p:cNvGrpSpPr>
              <a:grpSpLocks/>
            </p:cNvGrpSpPr>
            <p:nvPr/>
          </p:nvGrpSpPr>
          <p:grpSpPr bwMode="auto">
            <a:xfrm>
              <a:off x="624" y="3984"/>
              <a:ext cx="912" cy="288"/>
              <a:chOff x="624" y="3984"/>
              <a:chExt cx="912" cy="288"/>
            </a:xfrm>
          </p:grpSpPr>
          <p:sp>
            <p:nvSpPr>
              <p:cNvPr id="18502" name="Rectangle 70" descr="60%"/>
              <p:cNvSpPr>
                <a:spLocks noChangeArrowheads="1"/>
              </p:cNvSpPr>
              <p:nvPr/>
            </p:nvSpPr>
            <p:spPr bwMode="ltGray">
              <a:xfrm>
                <a:off x="672" y="4032"/>
                <a:ext cx="816" cy="192"/>
              </a:xfrm>
              <a:prstGeom prst="rect">
                <a:avLst/>
              </a:prstGeom>
              <a:pattFill prst="pct60">
                <a:fgClr>
                  <a:schemeClr val="folHlink"/>
                </a:fgClr>
                <a:bgClr>
                  <a:schemeClr val="bg1"/>
                </a:bgClr>
              </a:patt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dirty="0">
                  <a:solidFill>
                    <a:srgbClr val="40458C"/>
                  </a:solidFill>
                  <a:latin typeface="Tahoma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503" name="Line 71"/>
              <p:cNvSpPr>
                <a:spLocks noChangeShapeType="1"/>
              </p:cNvSpPr>
              <p:nvPr/>
            </p:nvSpPr>
            <p:spPr bwMode="ltGray">
              <a:xfrm>
                <a:off x="624" y="4032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504" name="Line 72"/>
              <p:cNvSpPr>
                <a:spLocks noChangeShapeType="1"/>
              </p:cNvSpPr>
              <p:nvPr/>
            </p:nvSpPr>
            <p:spPr bwMode="ltGray">
              <a:xfrm>
                <a:off x="624" y="4224"/>
                <a:ext cx="91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505" name="Line 73"/>
              <p:cNvSpPr>
                <a:spLocks noChangeShapeType="1"/>
              </p:cNvSpPr>
              <p:nvPr/>
            </p:nvSpPr>
            <p:spPr bwMode="ltGray">
              <a:xfrm>
                <a:off x="672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506" name="Line 74"/>
              <p:cNvSpPr>
                <a:spLocks noChangeShapeType="1"/>
              </p:cNvSpPr>
              <p:nvPr/>
            </p:nvSpPr>
            <p:spPr bwMode="ltGray">
              <a:xfrm>
                <a:off x="1488" y="3984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</p:grpSp>
        <p:sp>
          <p:nvSpPr>
            <p:cNvPr id="18512" name="Line 80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457200">
                <a:defRPr/>
              </a:pPr>
              <a:endParaRPr lang="it-IT" dirty="0">
                <a:solidFill>
                  <a:srgbClr val="40458C"/>
                </a:solidFill>
                <a:latin typeface="Tahoma"/>
                <a:ea typeface="ＭＳ Ｐゴシック"/>
                <a:cs typeface="ＭＳ Ｐゴシック"/>
              </a:endParaRPr>
            </a:p>
          </p:txBody>
        </p:sp>
        <p:grpSp>
          <p:nvGrpSpPr>
            <p:cNvPr id="1039" name="Group 81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18514" name="Line 82"/>
              <p:cNvSpPr>
                <a:spLocks noChangeShapeType="1"/>
              </p:cNvSpPr>
              <p:nvPr/>
            </p:nvSpPr>
            <p:spPr bwMode="ltGray">
              <a:xfrm flipH="1">
                <a:off x="96" y="1038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515" name="Line 83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457200">
                  <a:defRPr/>
                </a:pPr>
                <a:endParaRPr lang="it-IT" dirty="0">
                  <a:solidFill>
                    <a:srgbClr val="40458C"/>
                  </a:solidFill>
                  <a:latin typeface="Tahoma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18516" name="Arc 84"/>
              <p:cNvSpPr>
                <a:spLocks/>
              </p:cNvSpPr>
              <p:nvPr/>
            </p:nvSpPr>
            <p:spPr bwMode="ltGray">
              <a:xfrm flipH="1">
                <a:off x="218" y="916"/>
                <a:ext cx="238" cy="240"/>
              </a:xfrm>
              <a:custGeom>
                <a:avLst/>
                <a:gdLst>
                  <a:gd name="T0" fmla="*/ 116 w 43195"/>
                  <a:gd name="T1" fmla="*/ 0 h 43200"/>
                  <a:gd name="T2" fmla="*/ 0 w 43195"/>
                  <a:gd name="T3" fmla="*/ 123 h 43200"/>
                  <a:gd name="T4" fmla="*/ 119 w 43195"/>
                  <a:gd name="T5" fmla="*/ 120 h 43200"/>
                  <a:gd name="T6" fmla="*/ 0 60000 65536"/>
                  <a:gd name="T7" fmla="*/ 0 60000 65536"/>
                  <a:gd name="T8" fmla="*/ 0 60000 65536"/>
                  <a:gd name="T9" fmla="*/ 0 w 43195"/>
                  <a:gd name="T10" fmla="*/ 0 h 43200"/>
                  <a:gd name="T11" fmla="*/ 43195 w 43195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-1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>
                  <a:defRPr/>
                </a:pPr>
                <a:endParaRPr lang="en-US" dirty="0">
                  <a:solidFill>
                    <a:srgbClr val="40458C"/>
                  </a:solidFill>
                  <a:latin typeface="Tahoma" charset="0"/>
                  <a:ea typeface="ＭＳ Ｐゴシック"/>
                  <a:cs typeface="ＭＳ Ｐゴシック"/>
                </a:endParaRPr>
              </a:p>
            </p:txBody>
          </p:sp>
        </p:grpSp>
      </p:grpSp>
      <p:sp>
        <p:nvSpPr>
          <p:cNvPr id="1027" name="Rectangle 7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1028" name="Rectangle 76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18509" name="Rectangle 7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9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omic Sans MS" charset="0"/>
              </a:defRPr>
            </a:lvl1pPr>
          </a:lstStyle>
          <a:p>
            <a:pPr defTabSz="457200"/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510" name="Rectangle 7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omic Sans MS" charset="0"/>
              </a:defRPr>
            </a:lvl1pPr>
          </a:lstStyle>
          <a:p>
            <a:pPr defTabSz="457200"/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8511" name="Rectangle 7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Comic Sans MS" charset="0"/>
              </a:defRPr>
            </a:lvl1pPr>
          </a:lstStyle>
          <a:p>
            <a:pPr defTabSz="457200"/>
            <a:fld id="{9611D5F7-7359-A045-819F-B048D1C15366}" type="slidenum"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pPr defTabSz="457200"/>
              <a:t>‹#›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158" name="Rectangle 86"/>
          <p:cNvSpPr>
            <a:spLocks noChangeArrowheads="1"/>
          </p:cNvSpPr>
          <p:nvPr/>
        </p:nvSpPr>
        <p:spPr bwMode="auto">
          <a:xfrm>
            <a:off x="8848725" y="203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>
              <a:defRPr/>
            </a:pPr>
            <a:endParaRPr lang="en-US">
              <a:solidFill>
                <a:srgbClr val="40458C"/>
              </a:solidFill>
              <a:latin typeface="Tahoma"/>
              <a:ea typeface="ＭＳ Ｐゴシック"/>
              <a:cs typeface="ＭＳ Ｐ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9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Central Tracker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Cabling and Mechanics</a:t>
            </a:r>
          </a:p>
        </p:txBody>
      </p:sp>
      <p:pic>
        <p:nvPicPr>
          <p:cNvPr id="6" name="Picture 5" descr="INFN_logoGianotti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5" y="44624"/>
            <a:ext cx="2122307" cy="1356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464" y="188640"/>
            <a:ext cx="2540000" cy="609600"/>
          </a:xfrm>
          <a:prstGeom prst="rect">
            <a:avLst/>
          </a:prstGeom>
        </p:spPr>
      </p:pic>
      <p:sp>
        <p:nvSpPr>
          <p:cNvPr id="8" name="Footer Placeholder 6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</p:spPr>
        <p:txBody>
          <a:bodyPr/>
          <a:lstStyle/>
          <a:p>
            <a:r>
              <a:rPr lang="en-US" dirty="0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 dirty="0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D5F7-7359-A045-819F-B048D1C15366}" type="slidenum"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1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354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ewed Study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2559380"/>
            <a:ext cx="6143668" cy="3461908"/>
          </a:xfrm>
          <a:prstGeom prst="rect">
            <a:avLst/>
          </a:prstGeom>
        </p:spPr>
      </p:pic>
      <p:pic>
        <p:nvPicPr>
          <p:cNvPr id="3" name="Picture 2" descr="Skewed Study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630554"/>
            <a:ext cx="5000628" cy="281781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0668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491880" y="265824"/>
            <a:ext cx="56521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1000" b="1" i="1" dirty="0" smtClean="0">
                <a:solidFill>
                  <a:srgbClr val="40458C"/>
                </a:solidFill>
                <a:latin typeface="Comic Sans MS" pitchFamily="66" charset="0"/>
                <a:ea typeface="ＭＳ Ｐゴシック"/>
                <a:cs typeface="ＭＳ Ｐゴシック"/>
              </a:rPr>
              <a:t>CENTRAL TRACKER MECHANICS</a:t>
            </a:r>
            <a:endParaRPr lang="it-IT" sz="1000" i="1" dirty="0" smtClean="0">
              <a:solidFill>
                <a:srgbClr val="40458C"/>
              </a:solidFill>
              <a:latin typeface="Comic Sans MS" pitchFamily="66" charset="0"/>
              <a:ea typeface="ＭＳ Ｐゴシック"/>
              <a:cs typeface="ＭＳ Ｐゴシック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71500" y="58738"/>
            <a:ext cx="14463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00" b="1" i="1" dirty="0">
                <a:solidFill>
                  <a:srgbClr val="40458C"/>
                </a:solidFill>
                <a:latin typeface="Comic Sans MS" pitchFamily="66" charset="0"/>
                <a:ea typeface="ＭＳ Ｐゴシック"/>
                <a:cs typeface="ＭＳ Ｐゴシック"/>
              </a:rPr>
              <a:t>INFN-LNF - SPAS</a:t>
            </a:r>
          </a:p>
        </p:txBody>
      </p:sp>
      <p:pic>
        <p:nvPicPr>
          <p:cNvPr id="6" name="Picture 5" descr="panda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58738"/>
            <a:ext cx="4730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Users\orecchini\Desktop\Immagine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6840760" cy="4714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tangolo arrotondato 9"/>
          <p:cNvSpPr/>
          <p:nvPr/>
        </p:nvSpPr>
        <p:spPr>
          <a:xfrm>
            <a:off x="1331640" y="836712"/>
            <a:ext cx="7416824" cy="360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r>
              <a:rPr lang="en-US" sz="1200" dirty="0" smtClean="0">
                <a:solidFill>
                  <a:srgbClr val="40458C"/>
                </a:solidFill>
                <a:latin typeface="Comic Sans MS" pitchFamily="66" charset="0"/>
                <a:ea typeface="ＭＳ Ｐゴシック"/>
                <a:cs typeface="ＭＳ Ｐゴシック"/>
              </a:rPr>
              <a:t>-</a:t>
            </a:r>
            <a:r>
              <a:rPr lang="en-US" sz="1200" dirty="0" err="1" smtClean="0">
                <a:solidFill>
                  <a:srgbClr val="40458C"/>
                </a:solidFill>
                <a:latin typeface="Comic Sans MS" pitchFamily="66" charset="0"/>
                <a:ea typeface="ＭＳ Ｐゴシック"/>
                <a:cs typeface="ＭＳ Ｐゴシック"/>
              </a:rPr>
              <a:t>StrawTracker</a:t>
            </a:r>
            <a:r>
              <a:rPr lang="en-US" sz="1200" dirty="0" smtClean="0">
                <a:solidFill>
                  <a:srgbClr val="40458C"/>
                </a:solidFill>
                <a:latin typeface="Comic Sans MS" pitchFamily="66" charset="0"/>
                <a:ea typeface="ＭＳ Ｐゴシック"/>
                <a:cs typeface="ＭＳ Ｐゴシック"/>
              </a:rPr>
              <a:t>, Vertex Det., Cross Pipe  are supported by a </a:t>
            </a:r>
            <a:r>
              <a:rPr lang="en-US" sz="1200" dirty="0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ＭＳ Ｐゴシック"/>
              </a:rPr>
              <a:t>CENTRAL SUPPORT FRAME</a:t>
            </a:r>
            <a:endParaRPr lang="en-US" sz="1200" dirty="0">
              <a:solidFill>
                <a:srgbClr val="FF0000"/>
              </a:solidFill>
              <a:latin typeface="Comic Sans MS" pitchFamily="66" charset="0"/>
              <a:ea typeface="ＭＳ Ｐゴシック"/>
              <a:cs typeface="ＭＳ Ｐゴシック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6084168" y="1052736"/>
            <a:ext cx="936104" cy="15121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D5F7-7359-A045-819F-B048D1C15366}" type="slidenum"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11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1" name="Rettangolo arrotondato 10"/>
          <p:cNvSpPr/>
          <p:nvPr/>
        </p:nvSpPr>
        <p:spPr>
          <a:xfrm>
            <a:off x="4860032" y="4869160"/>
            <a:ext cx="4104456" cy="1656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endParaRPr lang="en-US" sz="1100" b="1" i="1" dirty="0" smtClean="0">
              <a:solidFill>
                <a:srgbClr val="40458C"/>
              </a:solidFill>
              <a:latin typeface="Comic Sans MS" pitchFamily="66" charset="0"/>
              <a:ea typeface="ＭＳ Ｐゴシック"/>
              <a:cs typeface="ＭＳ Ｐゴシック"/>
            </a:endParaRPr>
          </a:p>
          <a:p>
            <a:pPr defTabSz="457200"/>
            <a:endParaRPr lang="en-US" sz="900" b="1" i="1" dirty="0" smtClean="0">
              <a:solidFill>
                <a:srgbClr val="40458C"/>
              </a:solidFill>
              <a:latin typeface="Comic Sans MS" pitchFamily="66" charset="0"/>
              <a:ea typeface="ＭＳ Ｐゴシック"/>
              <a:cs typeface="ＭＳ Ｐゴシック"/>
            </a:endParaRPr>
          </a:p>
          <a:p>
            <a:pPr defTabSz="457200">
              <a:buFontTx/>
              <a:buChar char="-"/>
            </a:pPr>
            <a:r>
              <a:rPr lang="en-US" sz="900" b="1" i="1" dirty="0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ＭＳ Ｐゴシック"/>
              </a:rPr>
              <a:t>CENTRAL SUPPORT FRAME</a:t>
            </a:r>
            <a:r>
              <a:rPr lang="en-US" sz="900" b="1" i="1" dirty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ＭＳ Ｐゴシック"/>
              </a:rPr>
              <a:t> </a:t>
            </a:r>
            <a:r>
              <a:rPr lang="en-US" sz="900" b="1" i="1" dirty="0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ＭＳ Ｐゴシック"/>
              </a:rPr>
              <a:t>PROTOTYPE: DONE !</a:t>
            </a:r>
          </a:p>
          <a:p>
            <a:pPr defTabSz="457200">
              <a:buFontTx/>
              <a:buChar char="-"/>
            </a:pPr>
            <a:endParaRPr lang="en-US" sz="900" b="1" i="1" dirty="0" smtClean="0">
              <a:solidFill>
                <a:srgbClr val="FF0000"/>
              </a:solidFill>
              <a:latin typeface="Comic Sans MS" pitchFamily="66" charset="0"/>
              <a:ea typeface="ＭＳ Ｐゴシック"/>
              <a:cs typeface="ＭＳ Ｐゴシック"/>
            </a:endParaRPr>
          </a:p>
          <a:p>
            <a:pPr defTabSz="457200">
              <a:buFontTx/>
              <a:buChar char="-"/>
            </a:pPr>
            <a:r>
              <a:rPr lang="en-US" sz="900" b="1" i="1" dirty="0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ＭＳ Ｐゴシック"/>
              </a:rPr>
              <a:t>STRAW SUPPORT FRAME PROTOTYPE: DONE !</a:t>
            </a:r>
          </a:p>
          <a:p>
            <a:pPr defTabSz="457200">
              <a:buFontTx/>
              <a:buChar char="-"/>
            </a:pPr>
            <a:endParaRPr lang="en-US" sz="900" b="1" i="1" dirty="0" smtClean="0">
              <a:solidFill>
                <a:srgbClr val="FF0000"/>
              </a:solidFill>
              <a:latin typeface="Comic Sans MS" pitchFamily="66" charset="0"/>
              <a:ea typeface="ＭＳ Ｐゴシック"/>
              <a:cs typeface="ＭＳ Ｐゴシック"/>
            </a:endParaRPr>
          </a:p>
          <a:p>
            <a:pPr defTabSz="457200">
              <a:buFontTx/>
              <a:buChar char="-"/>
            </a:pPr>
            <a:r>
              <a:rPr lang="en-US" sz="900" b="1" i="1" dirty="0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ＭＳ Ｐゴシック"/>
              </a:rPr>
              <a:t>AUXILIARY INSERTION STRUCTURE PROTOTYPE: DONE !</a:t>
            </a:r>
          </a:p>
          <a:p>
            <a:pPr defTabSz="457200">
              <a:buFontTx/>
              <a:buChar char="-"/>
            </a:pPr>
            <a:endParaRPr lang="en-US" sz="900" b="1" i="1" dirty="0" smtClean="0">
              <a:solidFill>
                <a:srgbClr val="FF0000"/>
              </a:solidFill>
              <a:latin typeface="Comic Sans MS" pitchFamily="66" charset="0"/>
              <a:ea typeface="ＭＳ Ｐゴシック"/>
              <a:cs typeface="ＭＳ Ｐゴシック"/>
            </a:endParaRPr>
          </a:p>
          <a:p>
            <a:pPr defTabSz="457200">
              <a:buFontTx/>
              <a:buChar char="-"/>
            </a:pPr>
            <a:r>
              <a:rPr lang="en-US" sz="900" b="1" i="1" dirty="0" smtClean="0">
                <a:solidFill>
                  <a:srgbClr val="40458C"/>
                </a:solidFill>
                <a:latin typeface="Comic Sans MS" pitchFamily="66" charset="0"/>
                <a:ea typeface="ＭＳ Ｐゴシック"/>
                <a:cs typeface="ＭＳ Ｐゴシック"/>
              </a:rPr>
              <a:t>VERTEX PROTOTYPE: UNDER DEVELOPMENT;</a:t>
            </a:r>
          </a:p>
          <a:p>
            <a:pPr defTabSz="457200">
              <a:buFontTx/>
              <a:buChar char="-"/>
            </a:pPr>
            <a:endParaRPr lang="en-US" sz="900" b="1" i="1" dirty="0" smtClean="0">
              <a:solidFill>
                <a:srgbClr val="40458C"/>
              </a:solidFill>
              <a:latin typeface="Comic Sans MS" pitchFamily="66" charset="0"/>
              <a:ea typeface="ＭＳ Ｐゴシック"/>
              <a:cs typeface="ＭＳ Ｐゴシック"/>
            </a:endParaRPr>
          </a:p>
          <a:p>
            <a:pPr defTabSz="457200">
              <a:buFontTx/>
              <a:buChar char="-"/>
            </a:pPr>
            <a:r>
              <a:rPr lang="en-US" sz="900" b="1" i="1" dirty="0" smtClean="0">
                <a:solidFill>
                  <a:srgbClr val="40458C"/>
                </a:solidFill>
                <a:latin typeface="Comic Sans MS" pitchFamily="66" charset="0"/>
                <a:ea typeface="ＭＳ Ｐゴシック"/>
                <a:cs typeface="ＭＳ Ｐゴシック"/>
              </a:rPr>
              <a:t>CROSS-PIPE PROTOTYPE: PLANNED IN THE NEXT MONTHS. </a:t>
            </a:r>
            <a:endParaRPr lang="it-IT" sz="900" dirty="0">
              <a:solidFill>
                <a:srgbClr val="40458C"/>
              </a:solidFill>
              <a:latin typeface="Comic Sans MS" pitchFamily="66" charset="0"/>
              <a:ea typeface="ＭＳ Ｐゴシック"/>
              <a:cs typeface="ＭＳ Ｐゴシック"/>
            </a:endParaRPr>
          </a:p>
          <a:p>
            <a:pPr algn="ctr" defTabSz="457200"/>
            <a:r>
              <a:rPr lang="it-IT" dirty="0" smtClean="0">
                <a:solidFill>
                  <a:srgbClr val="40458C"/>
                </a:solidFill>
                <a:latin typeface="Tahoma"/>
                <a:ea typeface="ＭＳ Ｐゴシック"/>
                <a:cs typeface="ＭＳ Ｐゴシック"/>
              </a:rPr>
              <a:t> </a:t>
            </a:r>
            <a:endParaRPr lang="it-IT" dirty="0">
              <a:solidFill>
                <a:srgbClr val="40458C"/>
              </a:solidFill>
              <a:latin typeface="Tahoma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orecchini\Desktop\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475022"/>
            <a:ext cx="3502132" cy="2890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tangolo arrotondato 4"/>
          <p:cNvSpPr/>
          <p:nvPr/>
        </p:nvSpPr>
        <p:spPr>
          <a:xfrm>
            <a:off x="179512" y="1403014"/>
            <a:ext cx="2304256" cy="2880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800" b="1" i="1" dirty="0" smtClean="0">
                <a:solidFill>
                  <a:schemeClr val="tx1"/>
                </a:solidFill>
                <a:latin typeface="Comic Sans MS" pitchFamily="66" charset="0"/>
              </a:rPr>
              <a:t>-CENTRAL  SUPPORT  FRAME  IDEA</a:t>
            </a:r>
            <a:r>
              <a:rPr lang="it-IT" sz="800" dirty="0" smtClean="0">
                <a:solidFill>
                  <a:schemeClr val="tx1"/>
                </a:solidFill>
                <a:latin typeface="Comic Sans MS" pitchFamily="66" charset="0"/>
              </a:rPr>
              <a:t>.</a:t>
            </a:r>
            <a:endParaRPr lang="it-IT" sz="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2699792" y="548680"/>
            <a:ext cx="3816424" cy="360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-CENTRAL  SUPPORT  FRAME  PROTOTYPE-</a:t>
            </a:r>
            <a:endParaRPr lang="it-IT" sz="1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635896" y="147680"/>
            <a:ext cx="55081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-"/>
              <a:defRPr/>
            </a:pPr>
            <a:r>
              <a:rPr lang="en-US" sz="1000" b="1" i="1" dirty="0" smtClean="0">
                <a:latin typeface="Comic Sans MS" pitchFamily="66" charset="0"/>
              </a:rPr>
              <a:t>CENTRAL TRACKER MECHANICS</a:t>
            </a:r>
            <a:endParaRPr lang="it-IT" sz="1000" i="1" dirty="0" smtClean="0">
              <a:latin typeface="Comic Sans MS" pitchFamily="66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71500" y="58738"/>
            <a:ext cx="14463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dirty="0">
                <a:latin typeface="Comic Sans MS" pitchFamily="66" charset="0"/>
                <a:ea typeface="+mn-ea"/>
                <a:cs typeface="+mn-cs"/>
              </a:rPr>
              <a:t>INFN-LNF - SPAS</a:t>
            </a:r>
          </a:p>
        </p:txBody>
      </p:sp>
      <p:pic>
        <p:nvPicPr>
          <p:cNvPr id="11" name="Picture 5" descr="panda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58738"/>
            <a:ext cx="4730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orecchini\Desktop\101_PANA\PICT01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5" y="1796756"/>
            <a:ext cx="5760641" cy="4320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9"/>
          <p:cNvSpPr/>
          <p:nvPr/>
        </p:nvSpPr>
        <p:spPr>
          <a:xfrm>
            <a:off x="683567" y="5901212"/>
            <a:ext cx="6336704" cy="3361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>
              <a:buFontTx/>
              <a:buChar char="-"/>
            </a:pPr>
            <a:r>
              <a:rPr lang="it-IT" sz="800" dirty="0" smtClean="0">
                <a:solidFill>
                  <a:schemeClr val="tx1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THE PROTOTYPE OF </a:t>
            </a:r>
            <a:r>
              <a:rPr lang="it-IT" sz="800" b="1" i="1" dirty="0" smtClean="0">
                <a:solidFill>
                  <a:schemeClr val="tx1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THE  </a:t>
            </a:r>
            <a:r>
              <a:rPr lang="it-IT" sz="800" b="1" i="1" dirty="0">
                <a:solidFill>
                  <a:schemeClr val="tx1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C</a:t>
            </a:r>
            <a:r>
              <a:rPr lang="it-IT" sz="800" b="1" i="1" dirty="0" smtClean="0">
                <a:solidFill>
                  <a:schemeClr val="tx1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ENTRAL SUPPORT FRAME </a:t>
            </a:r>
            <a:r>
              <a:rPr lang="it-IT" sz="800" dirty="0" smtClean="0">
                <a:solidFill>
                  <a:schemeClr val="tx1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HAS  BEEN  REALIZED  IN  THE INFN  TURIN  WORKSHOP</a:t>
            </a:r>
            <a:r>
              <a:rPr lang="it-IT" sz="900" dirty="0" smtClean="0">
                <a:solidFill>
                  <a:schemeClr val="tx1"/>
                </a:solidFill>
                <a:latin typeface="Comic Sans MS" pitchFamily="-72" charset="0"/>
                <a:ea typeface="ＭＳ Ｐゴシック" pitchFamily="-72" charset="-128"/>
                <a:cs typeface="ＭＳ Ｐゴシック" pitchFamily="-72" charset="-128"/>
              </a:rPr>
              <a:t>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D5F7-7359-A045-819F-B048D1C15366}" type="slidenum"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12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recchini\Desktop\Immag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908720"/>
            <a:ext cx="7522865" cy="527507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539552" y="332656"/>
            <a:ext cx="79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External support structure for assembly and insertion: Feb 2011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D5F7-7359-A045-819F-B048D1C15366}" type="slidenum"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13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355976" y="1268760"/>
            <a:ext cx="576064" cy="23042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635896" y="2636912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2000mm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067944" y="3645024"/>
            <a:ext cx="1151186" cy="360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214701" y="3933056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1500mm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orecchini\Desktop\P1000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339808" y="2204808"/>
            <a:ext cx="4608512" cy="345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orecchini\Desktop\P10003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282190" y="3897055"/>
            <a:ext cx="2880367" cy="252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orecchini\Desktop\P1000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264481" y="1784761"/>
            <a:ext cx="355228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ttangolo arrotondato 9"/>
          <p:cNvSpPr/>
          <p:nvPr/>
        </p:nvSpPr>
        <p:spPr>
          <a:xfrm>
            <a:off x="1403648" y="476672"/>
            <a:ext cx="6192688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t-IT" sz="1200" dirty="0" smtClean="0">
                <a:solidFill>
                  <a:srgbClr val="40458C"/>
                </a:solidFill>
                <a:latin typeface="Comic Sans MS" pitchFamily="66" charset="0"/>
              </a:rPr>
              <a:t>-AN AUXILIARY INSERTION STRUCTURE</a:t>
            </a:r>
            <a:r>
              <a:rPr lang="it-IT" sz="1200" dirty="0">
                <a:solidFill>
                  <a:srgbClr val="40458C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40458C"/>
                </a:solidFill>
                <a:latin typeface="Comic Sans MS" pitchFamily="66" charset="0"/>
              </a:rPr>
              <a:t>IS NEEDED;</a:t>
            </a:r>
          </a:p>
          <a:p>
            <a:r>
              <a:rPr lang="it-IT" sz="1200" dirty="0" smtClean="0">
                <a:solidFill>
                  <a:srgbClr val="40458C"/>
                </a:solidFill>
                <a:latin typeface="Comic Sans MS" pitchFamily="66" charset="0"/>
              </a:rPr>
              <a:t>                              -CENTRAL SUPPOR FRAME PROTOTYPE;</a:t>
            </a:r>
          </a:p>
          <a:p>
            <a:r>
              <a:rPr lang="it-IT" sz="1200" dirty="0" smtClean="0">
                <a:solidFill>
                  <a:srgbClr val="40458C"/>
                </a:solidFill>
                <a:latin typeface="Comic Sans MS" pitchFamily="66" charset="0"/>
              </a:rPr>
              <a:t>                                                        -STRAW SUPPORT FRAME PROTOTYPE. </a:t>
            </a:r>
            <a:endParaRPr lang="it-IT" sz="1200" dirty="0">
              <a:solidFill>
                <a:srgbClr val="40458C"/>
              </a:solidFill>
              <a:latin typeface="Comic Sans MS" pitchFamily="66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3563888" y="103376"/>
            <a:ext cx="55801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00" b="1" i="1" dirty="0" smtClean="0">
                <a:solidFill>
                  <a:srgbClr val="40458C"/>
                </a:solidFill>
                <a:latin typeface="Comic Sans MS" pitchFamily="66" charset="0"/>
              </a:rPr>
              <a:t>CENTRAL TRACKER MECHANICS</a:t>
            </a:r>
            <a:endParaRPr lang="it-IT" sz="1000" i="1" dirty="0" smtClean="0">
              <a:solidFill>
                <a:srgbClr val="40458C"/>
              </a:solidFill>
              <a:latin typeface="Comic Sans MS" pitchFamily="66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71500" y="58738"/>
            <a:ext cx="144639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i="1" dirty="0">
                <a:solidFill>
                  <a:srgbClr val="40458C"/>
                </a:solidFill>
                <a:latin typeface="Comic Sans MS" pitchFamily="66" charset="0"/>
                <a:ea typeface="+mn-ea"/>
                <a:cs typeface="+mn-cs"/>
              </a:rPr>
              <a:t>INFN-LNF - SPAS</a:t>
            </a:r>
          </a:p>
        </p:txBody>
      </p:sp>
      <p:pic>
        <p:nvPicPr>
          <p:cNvPr id="13" name="Picture 5" descr="panda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8" y="58738"/>
            <a:ext cx="4730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D5F7-7359-A045-819F-B048D1C15366}" type="slidenum"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14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6146" name="Picture 2" descr="C:\Users\orecchini\Desktop\a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06728"/>
            <a:ext cx="6840760" cy="59346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332656"/>
            <a:ext cx="793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Layout for Cable Routing after the March 2011 Meeting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3099872"/>
            <a:ext cx="1461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Patch Panels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411760" y="3429000"/>
            <a:ext cx="576064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>
            <a:stCxn id="5" idx="2"/>
          </p:cNvCxnSpPr>
          <p:nvPr/>
        </p:nvCxnSpPr>
        <p:spPr bwMode="auto">
          <a:xfrm>
            <a:off x="2422409" y="3469204"/>
            <a:ext cx="1141479" cy="8959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3491880" y="3645024"/>
            <a:ext cx="1151186" cy="2160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638637" y="3933056"/>
            <a:ext cx="107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1500mm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recchini\Desktop\STracker Backward Side_1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285"/>
          <a:stretch/>
        </p:blipFill>
        <p:spPr bwMode="auto">
          <a:xfrm>
            <a:off x="216024" y="764704"/>
            <a:ext cx="8748464" cy="5440325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STT Cable Routing system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51520" y="908720"/>
            <a:ext cx="8280920" cy="295232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51520" y="3933056"/>
            <a:ext cx="8280920" cy="2592288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ctangle 3"/>
          <p:cNvSpPr/>
          <p:nvPr/>
        </p:nvSpPr>
        <p:spPr>
          <a:xfrm>
            <a:off x="357158" y="548680"/>
            <a:ext cx="8429684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/>
              <a:t>Weight and </a:t>
            </a:r>
            <a:r>
              <a:rPr lang="en-US" sz="1600" b="1" i="1" dirty="0" smtClean="0"/>
              <a:t>Cabling for one half of STT </a:t>
            </a:r>
          </a:p>
          <a:p>
            <a:endParaRPr lang="en-US" sz="1600" b="1" i="1" dirty="0"/>
          </a:p>
          <a:p>
            <a:r>
              <a:rPr lang="en-US" sz="1600" i="1" dirty="0" smtClean="0"/>
              <a:t>         -Half </a:t>
            </a:r>
            <a:r>
              <a:rPr lang="en-US" sz="1600" i="1" dirty="0"/>
              <a:t>STT houses </a:t>
            </a:r>
            <a:r>
              <a:rPr lang="en-US" sz="1600" i="1" dirty="0" smtClean="0"/>
              <a:t>~2100 </a:t>
            </a:r>
            <a:r>
              <a:rPr lang="en-US" sz="1600" i="1" dirty="0"/>
              <a:t>straws + </a:t>
            </a:r>
            <a:r>
              <a:rPr lang="en-US" sz="1600" i="1" dirty="0" err="1"/>
              <a:t>preams</a:t>
            </a:r>
            <a:r>
              <a:rPr lang="en-US" sz="1600" i="1" dirty="0"/>
              <a:t> + HV</a:t>
            </a:r>
          </a:p>
          <a:p>
            <a:r>
              <a:rPr lang="en-US" sz="1600" dirty="0"/>
              <a:t>• straw weight less than 6 Kg</a:t>
            </a:r>
          </a:p>
          <a:p>
            <a:r>
              <a:rPr lang="en-US" sz="1600" dirty="0"/>
              <a:t>• frame structure 9 Kg</a:t>
            </a:r>
          </a:p>
          <a:p>
            <a:r>
              <a:rPr lang="en-US" sz="1600" dirty="0"/>
              <a:t>• 5 kg preamp boards + short cabling, 2100ch × 10cm, + HV</a:t>
            </a:r>
          </a:p>
          <a:p>
            <a:r>
              <a:rPr lang="en-US" sz="1600" dirty="0"/>
              <a:t>• 5 kg gas </a:t>
            </a:r>
            <a:r>
              <a:rPr lang="en-US" sz="1600" dirty="0" smtClean="0"/>
              <a:t>manifolds</a:t>
            </a:r>
          </a:p>
          <a:p>
            <a:r>
              <a:rPr lang="en-US" sz="1600" dirty="0" smtClean="0"/>
              <a:t>   </a:t>
            </a:r>
            <a:r>
              <a:rPr lang="en-US" sz="1600" b="1" i="1" dirty="0" smtClean="0"/>
              <a:t>TOTAL </a:t>
            </a:r>
            <a:r>
              <a:rPr lang="en-US" sz="1600" b="1" i="1" dirty="0"/>
              <a:t>WEIGHT ~ 25 </a:t>
            </a:r>
            <a:r>
              <a:rPr lang="en-US" sz="1600" b="1" i="1" dirty="0" smtClean="0"/>
              <a:t>Kg</a:t>
            </a:r>
          </a:p>
          <a:p>
            <a:endParaRPr lang="en-US" sz="1600" b="1" i="1" dirty="0" smtClean="0"/>
          </a:p>
          <a:p>
            <a:endParaRPr lang="en-US" sz="1600" dirty="0"/>
          </a:p>
          <a:p>
            <a:r>
              <a:rPr lang="en-US" sz="1600" i="1" dirty="0" smtClean="0"/>
              <a:t>           -FEE </a:t>
            </a:r>
            <a:r>
              <a:rPr lang="en-US" sz="1600" i="1" dirty="0"/>
              <a:t>boards (discriminators, TDC, …)</a:t>
            </a:r>
          </a:p>
          <a:p>
            <a:r>
              <a:rPr lang="en-US" sz="1600" dirty="0"/>
              <a:t>• cooling system ?</a:t>
            </a:r>
          </a:p>
          <a:p>
            <a:r>
              <a:rPr lang="en-US" sz="1600" dirty="0" smtClean="0"/>
              <a:t>   </a:t>
            </a:r>
            <a:r>
              <a:rPr lang="en-US" sz="1600" b="1" i="1" dirty="0" smtClean="0"/>
              <a:t>TOTAL </a:t>
            </a:r>
            <a:r>
              <a:rPr lang="en-US" sz="1600" b="1" i="1" dirty="0"/>
              <a:t>WEIGHT ~ 20 </a:t>
            </a:r>
            <a:r>
              <a:rPr lang="en-US" sz="1600" b="1" i="1" dirty="0" smtClean="0"/>
              <a:t>kg? </a:t>
            </a:r>
          </a:p>
          <a:p>
            <a:endParaRPr lang="en-US" sz="1600" b="1" i="1" dirty="0" smtClean="0"/>
          </a:p>
          <a:p>
            <a:r>
              <a:rPr lang="en-US" sz="1600" dirty="0"/>
              <a:t> </a:t>
            </a:r>
            <a:r>
              <a:rPr lang="en-US" sz="1600" dirty="0" smtClean="0"/>
              <a:t>         -</a:t>
            </a:r>
            <a:r>
              <a:rPr lang="en-US" sz="1600" i="1" dirty="0" smtClean="0"/>
              <a:t>10m </a:t>
            </a:r>
            <a:r>
              <a:rPr lang="en-US" sz="1600" i="1" dirty="0"/>
              <a:t>cables</a:t>
            </a:r>
          </a:p>
          <a:p>
            <a:r>
              <a:rPr lang="en-US" sz="1600" dirty="0"/>
              <a:t>• gas tubes: 2.7 kg 20 </a:t>
            </a:r>
            <a:r>
              <a:rPr lang="en-US" sz="1600" dirty="0" err="1"/>
              <a:t>rilsan</a:t>
            </a:r>
            <a:r>
              <a:rPr lang="en-US" sz="1600" dirty="0"/>
              <a:t> tubes (10in-10out) </a:t>
            </a:r>
            <a:r>
              <a:rPr lang="en-US" sz="1600" dirty="0" smtClean="0"/>
              <a:t>(</a:t>
            </a:r>
            <a:r>
              <a:rPr lang="en-US" sz="1600" dirty="0" smtClean="0">
                <a:latin typeface="Webdings"/>
                <a:ea typeface="Webdings"/>
                <a:cs typeface="Webdings"/>
                <a:sym typeface="Webdings"/>
              </a:rPr>
              <a:t></a:t>
            </a:r>
            <a:r>
              <a:rPr lang="en-US" sz="1600" dirty="0" smtClean="0"/>
              <a:t>5 </a:t>
            </a:r>
            <a:r>
              <a:rPr lang="en-US" sz="1600" dirty="0"/>
              <a:t>mm </a:t>
            </a:r>
            <a:r>
              <a:rPr lang="en-US" sz="1600" dirty="0" smtClean="0"/>
              <a:t>, </a:t>
            </a:r>
            <a:r>
              <a:rPr lang="en-US" sz="1600" dirty="0"/>
              <a:t>~13.2 g/m, 1× gas </a:t>
            </a:r>
            <a:r>
              <a:rPr lang="en-US" sz="1600" dirty="0" smtClean="0"/>
              <a:t>line per </a:t>
            </a:r>
            <a:r>
              <a:rPr lang="en-US" sz="1600" dirty="0"/>
              <a:t>100 straws)</a:t>
            </a:r>
          </a:p>
          <a:p>
            <a:r>
              <a:rPr lang="fr-FR" sz="1600" dirty="0"/>
              <a:t>• signal </a:t>
            </a:r>
            <a:r>
              <a:rPr lang="fr-FR" sz="1600" dirty="0" err="1"/>
              <a:t>cables</a:t>
            </a:r>
            <a:r>
              <a:rPr lang="fr-FR" sz="1600" dirty="0"/>
              <a:t>:17 kg signal </a:t>
            </a:r>
            <a:r>
              <a:rPr lang="fr-FR" sz="1600" dirty="0" err="1"/>
              <a:t>coax</a:t>
            </a:r>
            <a:r>
              <a:rPr lang="fr-FR" sz="1600" dirty="0"/>
              <a:t> </a:t>
            </a:r>
            <a:r>
              <a:rPr lang="fr-FR" sz="1600" dirty="0" err="1"/>
              <a:t>cables</a:t>
            </a:r>
            <a:r>
              <a:rPr lang="fr-FR" sz="1600" dirty="0"/>
              <a:t>, 2100ch × 10m × </a:t>
            </a:r>
            <a:r>
              <a:rPr lang="fr-FR" sz="1600" dirty="0" smtClean="0"/>
              <a:t>0.5mm </a:t>
            </a:r>
            <a:r>
              <a:rPr lang="fr-FR" sz="1600" dirty="0"/>
              <a:t>0.83 g/m</a:t>
            </a:r>
          </a:p>
          <a:p>
            <a:r>
              <a:rPr lang="en-US" sz="1600" dirty="0"/>
              <a:t>• HV cables: 80 kg for 60 HV channels (~1 mainframe), </a:t>
            </a:r>
            <a:r>
              <a:rPr lang="en-US" sz="1600" dirty="0" smtClean="0"/>
              <a:t>3.5mm </a:t>
            </a:r>
            <a:r>
              <a:rPr lang="en-US" sz="1600" dirty="0"/>
              <a:t>coax 130 g/</a:t>
            </a:r>
            <a:r>
              <a:rPr lang="en-US" sz="1600" dirty="0" smtClean="0"/>
              <a:t>m</a:t>
            </a:r>
            <a:endParaRPr lang="en-US" sz="1600" dirty="0"/>
          </a:p>
          <a:p>
            <a:r>
              <a:rPr lang="fr-FR" sz="1600" dirty="0"/>
              <a:t>• LV </a:t>
            </a:r>
            <a:r>
              <a:rPr lang="fr-FR" sz="1600" dirty="0" err="1"/>
              <a:t>cables</a:t>
            </a:r>
            <a:r>
              <a:rPr lang="fr-FR" sz="1600" dirty="0"/>
              <a:t>: 9.6 kg 64 LV </a:t>
            </a:r>
            <a:r>
              <a:rPr lang="fr-FR" sz="1600" dirty="0" smtClean="0"/>
              <a:t>double-</a:t>
            </a:r>
            <a:r>
              <a:rPr lang="fr-FR" sz="1600" dirty="0" err="1" smtClean="0"/>
              <a:t>cables</a:t>
            </a:r>
            <a:r>
              <a:rPr lang="fr-FR" sz="1600" dirty="0"/>
              <a:t> </a:t>
            </a:r>
            <a:r>
              <a:rPr lang="fr-FR" sz="1600" dirty="0" smtClean="0"/>
              <a:t>2.5mm </a:t>
            </a:r>
            <a:r>
              <a:rPr lang="fr-FR" sz="1600" dirty="0"/>
              <a:t>x 10m </a:t>
            </a:r>
            <a:r>
              <a:rPr lang="fr-FR" sz="1600" dirty="0" smtClean="0"/>
              <a:t>15g/m</a:t>
            </a:r>
          </a:p>
          <a:p>
            <a:endParaRPr lang="fr-FR" sz="1600" dirty="0" smtClean="0"/>
          </a:p>
          <a:p>
            <a:endParaRPr lang="fr-FR" sz="1600" dirty="0"/>
          </a:p>
          <a:p>
            <a:r>
              <a:rPr lang="en-US" sz="1600" dirty="0" smtClean="0"/>
              <a:t>   </a:t>
            </a:r>
            <a:r>
              <a:rPr lang="en-US" sz="1600" b="1" i="1" dirty="0" smtClean="0"/>
              <a:t>TOTAL </a:t>
            </a:r>
            <a:r>
              <a:rPr lang="en-US" sz="1600" b="1" i="1" dirty="0"/>
              <a:t>WEIGHT 100 kg cable weight (20kg/m)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6012160" y="548680"/>
            <a:ext cx="2664296" cy="5040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 smtClean="0">
                <a:solidFill>
                  <a:schemeClr val="tx1"/>
                </a:solidFill>
              </a:rPr>
              <a:t>Loads</a:t>
            </a:r>
            <a:r>
              <a:rPr lang="it-IT" sz="1400" dirty="0" smtClean="0">
                <a:solidFill>
                  <a:schemeClr val="tx1"/>
                </a:solidFill>
              </a:rPr>
              <a:t> on STT </a:t>
            </a:r>
            <a:r>
              <a:rPr lang="it-IT" sz="1400" dirty="0" err="1" smtClean="0">
                <a:solidFill>
                  <a:schemeClr val="tx1"/>
                </a:solidFill>
              </a:rPr>
              <a:t>Support</a:t>
            </a:r>
            <a:r>
              <a:rPr lang="it-IT" sz="1400" dirty="0" smtClean="0">
                <a:solidFill>
                  <a:schemeClr val="tx1"/>
                </a:solidFill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</a:rPr>
              <a:t>Structure</a:t>
            </a:r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7" name="Rettangolo arrotondato 6"/>
          <p:cNvSpPr/>
          <p:nvPr/>
        </p:nvSpPr>
        <p:spPr>
          <a:xfrm>
            <a:off x="5868144" y="6093296"/>
            <a:ext cx="2880320" cy="50405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 smtClean="0">
                <a:solidFill>
                  <a:schemeClr val="tx1"/>
                </a:solidFill>
              </a:rPr>
              <a:t>Loads</a:t>
            </a:r>
            <a:r>
              <a:rPr lang="it-IT" sz="1400" dirty="0" smtClean="0">
                <a:solidFill>
                  <a:schemeClr val="tx1"/>
                </a:solidFill>
              </a:rPr>
              <a:t> on </a:t>
            </a:r>
            <a:r>
              <a:rPr lang="it-IT" sz="1400" dirty="0" err="1" smtClean="0">
                <a:solidFill>
                  <a:schemeClr val="tx1"/>
                </a:solidFill>
              </a:rPr>
              <a:t>Routing</a:t>
            </a:r>
            <a:r>
              <a:rPr lang="it-IT" sz="1400" dirty="0" smtClean="0">
                <a:solidFill>
                  <a:schemeClr val="tx1"/>
                </a:solidFill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</a:rPr>
              <a:t>Support</a:t>
            </a:r>
            <a:r>
              <a:rPr lang="it-IT" sz="1400" dirty="0" smtClean="0">
                <a:solidFill>
                  <a:schemeClr val="tx1"/>
                </a:solidFill>
              </a:rPr>
              <a:t> </a:t>
            </a:r>
            <a:r>
              <a:rPr lang="it-IT" sz="1400" dirty="0" err="1" smtClean="0">
                <a:solidFill>
                  <a:schemeClr val="tx1"/>
                </a:solidFill>
              </a:rPr>
              <a:t>Structure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recchini\Desktop\STracker Backward Si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6840760" cy="6603851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395536" y="3356992"/>
            <a:ext cx="1269774" cy="369332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  <a:latin typeface="Comic Sans MS" pitchFamily="66" charset="0"/>
              </a:rPr>
              <a:t>5000 mm</a:t>
            </a:r>
            <a:r>
              <a:rPr lang="it-IT" baseline="30000" dirty="0" smtClean="0">
                <a:solidFill>
                  <a:srgbClr val="FF6600"/>
                </a:solidFill>
                <a:latin typeface="Comic Sans MS" pitchFamily="66" charset="0"/>
              </a:rPr>
              <a:t>2</a:t>
            </a:r>
            <a:endParaRPr lang="en-US" baseline="30000" dirty="0">
              <a:solidFill>
                <a:srgbClr val="FF66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030423" y="2997200"/>
            <a:ext cx="1021297" cy="2880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740352" y="3356992"/>
            <a:ext cx="126977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6600"/>
                </a:solidFill>
                <a:latin typeface="Comic Sans MS" pitchFamily="66" charset="0"/>
              </a:rPr>
              <a:t>5000 mm</a:t>
            </a:r>
            <a:r>
              <a:rPr lang="it-IT" baseline="30000" dirty="0" smtClean="0">
                <a:solidFill>
                  <a:srgbClr val="FF6600"/>
                </a:solidFill>
                <a:latin typeface="Comic Sans MS" pitchFamily="66" charset="0"/>
              </a:rPr>
              <a:t>2</a:t>
            </a:r>
            <a:endParaRPr lang="en-US" baseline="30000" dirty="0">
              <a:solidFill>
                <a:srgbClr val="FF66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7308304" y="2997200"/>
            <a:ext cx="1021297" cy="288032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12160" y="6926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99"/>
                </a:solidFill>
              </a:rPr>
              <a:t>Cable arrangement</a:t>
            </a:r>
            <a:endParaRPr lang="en-US" dirty="0">
              <a:solidFill>
                <a:srgbClr val="FF0099"/>
              </a:solidFill>
            </a:endParaRPr>
          </a:p>
        </p:txBody>
      </p:sp>
      <p:cxnSp>
        <p:nvCxnSpPr>
          <p:cNvPr id="15" name="Straight Arrow Connector 14"/>
          <p:cNvCxnSpPr>
            <a:stCxn id="13" idx="2"/>
          </p:cNvCxnSpPr>
          <p:nvPr/>
        </p:nvCxnSpPr>
        <p:spPr>
          <a:xfrm flipH="1">
            <a:off x="6228184" y="1062028"/>
            <a:ext cx="936104" cy="710788"/>
          </a:xfrm>
          <a:prstGeom prst="straightConnector1">
            <a:avLst/>
          </a:prstGeom>
          <a:ln>
            <a:solidFill>
              <a:srgbClr val="FF0099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recchini\Desktop\tttt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774620"/>
            <a:ext cx="8784976" cy="596674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Electronics arrangement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664"/>
          <a:stretch/>
        </p:blipFill>
        <p:spPr bwMode="auto">
          <a:xfrm>
            <a:off x="6612182" y="1628304"/>
            <a:ext cx="2327275" cy="482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Clr>
                <a:srgbClr val="3A6F8A"/>
              </a:buClr>
            </a:pP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21-27 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layers</a:t>
            </a:r>
            <a:r>
              <a:rPr lang="de-DE" dirty="0" smtClean="0"/>
              <a:t>, </a:t>
            </a:r>
            <a:r>
              <a:rPr lang="de-DE" dirty="0"/>
              <a:t>from inner to outer </a:t>
            </a:r>
            <a:r>
              <a:rPr lang="de-DE" dirty="0" smtClean="0"/>
              <a:t>radius:</a:t>
            </a:r>
            <a:endParaRPr lang="de-DE" dirty="0"/>
          </a:p>
          <a:p>
            <a:pPr>
              <a:buClr>
                <a:srgbClr val="3A6F8A"/>
              </a:buClr>
              <a:buFont typeface="Wingdings" pitchFamily="2" charset="2"/>
              <a:buChar char="§"/>
            </a:pPr>
            <a:r>
              <a:rPr lang="de-DE" dirty="0" smtClean="0"/>
              <a:t>8 </a:t>
            </a:r>
            <a:r>
              <a:rPr lang="de-DE" dirty="0"/>
              <a:t>Axial layers</a:t>
            </a:r>
          </a:p>
          <a:p>
            <a:pPr>
              <a:buClr>
                <a:srgbClr val="3A6F8A"/>
              </a:buClr>
              <a:buFont typeface="Wingdings" pitchFamily="2" charset="2"/>
              <a:buChar char="§"/>
            </a:pPr>
            <a:r>
              <a:rPr lang="de-DE" dirty="0" smtClean="0">
                <a:sym typeface="Symbol"/>
              </a:rPr>
              <a:t>4 </a:t>
            </a:r>
            <a:r>
              <a:rPr lang="de-DE" dirty="0">
                <a:sym typeface="Symbol"/>
              </a:rPr>
              <a:t>Skewed double-layers (±2.89°)</a:t>
            </a:r>
          </a:p>
          <a:p>
            <a:pPr>
              <a:buClr>
                <a:srgbClr val="3A6F8A"/>
              </a:buClr>
              <a:buFont typeface="Wingdings" pitchFamily="2" charset="2"/>
              <a:buChar char="§"/>
            </a:pPr>
            <a:r>
              <a:rPr lang="de-DE" dirty="0" smtClean="0">
                <a:sym typeface="Symbol"/>
              </a:rPr>
              <a:t>5 </a:t>
            </a:r>
            <a:r>
              <a:rPr lang="de-DE" dirty="0">
                <a:sym typeface="Symbol"/>
              </a:rPr>
              <a:t>Axial </a:t>
            </a:r>
            <a:r>
              <a:rPr lang="de-DE" dirty="0" smtClean="0">
                <a:sym typeface="Symbol"/>
              </a:rPr>
              <a:t>layers + </a:t>
            </a:r>
            <a:r>
              <a:rPr lang="de-DE" dirty="0" smtClean="0"/>
              <a:t>6 axial outer filling </a:t>
            </a:r>
            <a:r>
              <a:rPr lang="de-DE" dirty="0"/>
              <a:t>layers </a:t>
            </a:r>
          </a:p>
          <a:p>
            <a:pPr>
              <a:buClr>
                <a:srgbClr val="3A6F8A"/>
              </a:buClr>
              <a:buFont typeface="Wingdings" pitchFamily="2" charset="2"/>
              <a:buChar char="§"/>
            </a:pPr>
            <a:r>
              <a:rPr lang="de-DE" dirty="0" smtClean="0">
                <a:sym typeface="Symbol"/>
              </a:rPr>
              <a:t>2</a:t>
            </a:r>
            <a:r>
              <a:rPr lang="de-DE" dirty="0">
                <a:sym typeface="Symbol"/>
              </a:rPr>
              <a:t> </a:t>
            </a:r>
            <a:r>
              <a:rPr lang="de-DE" dirty="0"/>
              <a:t>2050 straws with 1200mm length</a:t>
            </a:r>
          </a:p>
          <a:p>
            <a:pPr>
              <a:buClr>
                <a:srgbClr val="3A6F8A"/>
              </a:buClr>
              <a:buFont typeface="Wingdings" pitchFamily="2" charset="2"/>
              <a:buChar char="§"/>
            </a:pPr>
            <a:r>
              <a:rPr lang="de-DE" dirty="0" smtClean="0">
                <a:sym typeface="Symbol"/>
              </a:rPr>
              <a:t>2</a:t>
            </a:r>
            <a:r>
              <a:rPr lang="de-DE" dirty="0">
                <a:sym typeface="Symbol"/>
              </a:rPr>
              <a:t> </a:t>
            </a:r>
            <a:r>
              <a:rPr lang="de-DE" dirty="0"/>
              <a:t>240 skewed straws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diff.</a:t>
            </a:r>
            <a:r>
              <a:rPr lang="de-DE" dirty="0"/>
              <a:t> </a:t>
            </a:r>
            <a:r>
              <a:rPr lang="de-DE" dirty="0" err="1"/>
              <a:t>length</a:t>
            </a:r>
            <a:endParaRPr lang="de-DE" dirty="0"/>
          </a:p>
          <a:p>
            <a:pPr>
              <a:buClr>
                <a:srgbClr val="3A6F8A"/>
              </a:buClr>
              <a:buFont typeface="Wingdings" pitchFamily="2" charset="2"/>
              <a:buChar char="§"/>
            </a:pPr>
            <a:r>
              <a:rPr lang="de-DE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4636 </a:t>
            </a:r>
            <a:r>
              <a:rPr lang="de-DE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straws</a:t>
            </a: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/>
              <a:t>in </a:t>
            </a:r>
            <a:r>
              <a:rPr lang="de-DE" dirty="0" smtClean="0"/>
              <a:t>total</a:t>
            </a:r>
          </a:p>
          <a:p>
            <a:pPr>
              <a:buClr>
                <a:srgbClr val="3A6F8A"/>
              </a:buClr>
              <a:buFont typeface="Wingdings" pitchFamily="2" charset="2"/>
              <a:buChar char="§"/>
            </a:pPr>
            <a:endParaRPr lang="de-DE" dirty="0" smtClean="0"/>
          </a:p>
          <a:p>
            <a:pPr lvl="0">
              <a:buClr>
                <a:srgbClr val="3A6F8A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</a:rPr>
              <a:t>All straws close-packed with &lt;20µm gaps </a:t>
            </a:r>
          </a:p>
          <a:p>
            <a:pPr>
              <a:buClr>
                <a:srgbClr val="3A6F8A"/>
              </a:buClr>
              <a:buFont typeface="Wingdings" pitchFamily="2" charset="2"/>
              <a:buChar char="§"/>
            </a:pP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  <a:r>
              <a:rPr lang="de-DE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volume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85% </a:t>
            </a:r>
            <a:r>
              <a:rPr lang="de-DE" sz="1800" dirty="0" smtClean="0"/>
              <a:t>(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cylindr</a:t>
            </a:r>
            <a:r>
              <a:rPr lang="de-DE" sz="1800" dirty="0" smtClean="0"/>
              <a:t>. vol. 160/410mm)</a:t>
            </a:r>
            <a:endParaRPr lang="de-DE" dirty="0" smtClean="0"/>
          </a:p>
          <a:p>
            <a:pPr>
              <a:buClr>
                <a:srgbClr val="3A6F8A"/>
              </a:buClr>
              <a:buFont typeface="Wingdings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X/X</a:t>
            </a:r>
            <a:r>
              <a:rPr lang="de-DE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~ 1.25% </a:t>
            </a:r>
            <a:r>
              <a:rPr lang="de-DE" dirty="0" smtClean="0"/>
              <a:t>(</a:t>
            </a:r>
            <a:r>
              <a:rPr lang="de-DE" baseline="30000" dirty="0" smtClean="0"/>
              <a:t>2</a:t>
            </a:r>
            <a:r>
              <a:rPr lang="de-DE" dirty="0" smtClean="0"/>
              <a:t>/</a:t>
            </a:r>
            <a:r>
              <a:rPr lang="de-DE" baseline="-25000" dirty="0" smtClean="0"/>
              <a:t>3</a:t>
            </a:r>
            <a:r>
              <a:rPr lang="de-DE" dirty="0" smtClean="0"/>
              <a:t> </a:t>
            </a:r>
            <a:r>
              <a:rPr lang="de-DE" dirty="0" err="1" smtClean="0"/>
              <a:t>tube</a:t>
            </a:r>
            <a:r>
              <a:rPr lang="de-DE" dirty="0" smtClean="0"/>
              <a:t> wall + </a:t>
            </a:r>
            <a:r>
              <a:rPr lang="de-DE" baseline="30000" dirty="0" smtClean="0"/>
              <a:t>1</a:t>
            </a:r>
            <a:r>
              <a:rPr lang="de-DE" dirty="0" smtClean="0"/>
              <a:t>/</a:t>
            </a:r>
            <a:r>
              <a:rPr lang="de-DE" baseline="-25000" dirty="0" smtClean="0"/>
              <a:t>3</a:t>
            </a:r>
            <a:r>
              <a:rPr lang="de-DE" dirty="0" smtClean="0"/>
              <a:t> gas)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STT Layout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6609553" y="1412776"/>
            <a:ext cx="205376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One</a:t>
            </a:r>
            <a:r>
              <a:rPr lang="de-DE" sz="1400" dirty="0" smtClean="0"/>
              <a:t> semi-barrel </a:t>
            </a:r>
            <a:r>
              <a:rPr lang="de-DE" sz="1400" dirty="0" err="1" smtClean="0"/>
              <a:t>of</a:t>
            </a:r>
            <a:r>
              <a:rPr lang="de-DE" sz="1400" dirty="0" smtClean="0"/>
              <a:t> STT</a:t>
            </a:r>
            <a:endParaRPr lang="en-US" sz="1400" dirty="0"/>
          </a:p>
        </p:txBody>
      </p:sp>
      <p:sp>
        <p:nvSpPr>
          <p:cNvPr id="10" name="Pfeil nach rechts 9"/>
          <p:cNvSpPr/>
          <p:nvPr/>
        </p:nvSpPr>
        <p:spPr bwMode="auto">
          <a:xfrm rot="21136155">
            <a:off x="5515490" y="2399495"/>
            <a:ext cx="845016" cy="166922"/>
          </a:xfrm>
          <a:prstGeom prst="rightArrow">
            <a:avLst/>
          </a:prstGeom>
          <a:solidFill>
            <a:srgbClr val="00B050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Peter </a:t>
            </a:r>
            <a:r>
              <a:rPr lang="it-IT" dirty="0" err="1" smtClean="0"/>
              <a:t>Wintz</a:t>
            </a:r>
            <a:endParaRPr lang="it-IT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0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recchini\Desktop\Straw Tracker Loads.jpg"/>
          <p:cNvPicPr>
            <a:picLocks noChangeAspect="1" noChangeArrowheads="1"/>
          </p:cNvPicPr>
          <p:nvPr/>
        </p:nvPicPr>
        <p:blipFill>
          <a:blip r:embed="rId2" cstate="print"/>
          <a:srcRect l="909" t="1210"/>
          <a:stretch>
            <a:fillRect/>
          </a:stretch>
        </p:blipFill>
        <p:spPr bwMode="auto">
          <a:xfrm>
            <a:off x="107504" y="188640"/>
            <a:ext cx="8956633" cy="6492133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>
            <a:off x="1115616" y="3501008"/>
            <a:ext cx="3384376" cy="0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67744" y="3140968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1500mm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55576" y="3068960"/>
            <a:ext cx="7772400" cy="1143000"/>
          </a:xfrm>
        </p:spPr>
        <p:txBody>
          <a:bodyPr/>
          <a:lstStyle/>
          <a:p>
            <a:pPr algn="ctr"/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8945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recchini\Desktop\STracker Forward Sid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19520"/>
            <a:ext cx="8640960" cy="5858884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recchini\Desktop\STracker Forward Sid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0974" y="323616"/>
            <a:ext cx="6573394" cy="6345744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recchini\Desktop\hhhh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052736"/>
            <a:ext cx="8938103" cy="5462174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arrotondato 3"/>
          <p:cNvSpPr/>
          <p:nvPr/>
        </p:nvSpPr>
        <p:spPr>
          <a:xfrm>
            <a:off x="395536" y="4077072"/>
            <a:ext cx="6912768" cy="22322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-“ROUTING SUPPORT STRUCTURE” LOADS ANALYSIS (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Loads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for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1.5m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cables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)-</a:t>
            </a:r>
          </a:p>
          <a:p>
            <a:endParaRPr lang="it-IT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- Gas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rilsan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tubes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: 4 dia.20mm (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In-Out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Main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Lines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): -----------------------------0,40Kg</a:t>
            </a:r>
          </a:p>
          <a:p>
            <a:pPr>
              <a:buFontTx/>
              <a:buChar char="-"/>
            </a:pP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Signal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cables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signals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coax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cables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- 2100chx3mx0.5mm: -----------------------2,55Kg</a:t>
            </a:r>
          </a:p>
          <a:p>
            <a:pPr>
              <a:buFontTx/>
              <a:buChar char="-"/>
            </a:pPr>
            <a:r>
              <a:rPr lang="it-IT" sz="12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HV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Cables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: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for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60 HV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channels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- (1 mainframe), 3.5mm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coax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: -----------------12,0Kg</a:t>
            </a:r>
          </a:p>
          <a:p>
            <a:pPr>
              <a:buFontTx/>
              <a:buChar char="-"/>
            </a:pP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LV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cables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: 64 LV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double-cables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 - 2.5mmx5m: ----------------------------------1,50Kg</a:t>
            </a:r>
          </a:p>
          <a:p>
            <a:r>
              <a:rPr lang="it-IT" sz="12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----------------------------------------------------------------------------------------------</a:t>
            </a:r>
          </a:p>
          <a:p>
            <a:r>
              <a:rPr lang="it-IT" sz="12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                                                                            TOTAL: --------------------17,00Kg  </a:t>
            </a:r>
            <a:endParaRPr lang="it-IT" sz="1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95536" y="620688"/>
            <a:ext cx="7632848" cy="25202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-“STT TRACKER”  LOADS ANALYSIS (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Half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STT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houses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2600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straws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+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preams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+ HV)-</a:t>
            </a:r>
          </a:p>
          <a:p>
            <a:endParaRPr lang="it-IT" sz="1200" dirty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Straw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weight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: ----------------------------------------------7,5Kg</a:t>
            </a:r>
          </a:p>
          <a:p>
            <a:pPr>
              <a:buFontTx/>
              <a:buChar char="-"/>
            </a:pPr>
            <a:r>
              <a:rPr lang="it-IT" sz="12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Frame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structure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: ------------------------------------------9,0Kg</a:t>
            </a:r>
          </a:p>
          <a:p>
            <a:pPr>
              <a:buFontTx/>
              <a:buChar char="-"/>
            </a:pPr>
            <a:r>
              <a:rPr lang="it-IT" sz="12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Preamp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board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+ short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cabling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– 2600ch x 10cm + HV:---6,0Kg</a:t>
            </a:r>
          </a:p>
          <a:p>
            <a:pPr>
              <a:buFontTx/>
              <a:buChar char="-"/>
            </a:pPr>
            <a:r>
              <a:rPr lang="it-IT" sz="12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Gas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manifolds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: ---------------------------------------------5,0Kg</a:t>
            </a:r>
          </a:p>
          <a:p>
            <a:pPr>
              <a:buFontTx/>
              <a:buChar char="-"/>
            </a:pPr>
            <a:endParaRPr lang="it-IT" sz="12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>
              <a:buFontTx/>
              <a:buChar char="-"/>
            </a:pPr>
            <a:r>
              <a:rPr lang="it-IT" sz="12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FEE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boards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(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discriminators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, TDC,….):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---------------------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>
              <a:buFontTx/>
              <a:buChar char="-"/>
            </a:pPr>
            <a:r>
              <a:rPr lang="it-IT" sz="1200" dirty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Cooling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system: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---------------------------------------------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251520" y="260648"/>
            <a:ext cx="3744416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-ANALYSIS FOR AN HALF “SST TRACKER”-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251520" y="3717032"/>
            <a:ext cx="3744416" cy="4320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-ANALYSIS FOR AN HALF “SST TRACKER”-</a:t>
            </a:r>
            <a:endParaRPr lang="it-IT" sz="12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3851920" y="6165304"/>
            <a:ext cx="3024336" cy="3600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-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Needed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space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: 5000mm^2</a:t>
            </a:r>
            <a:endParaRPr lang="it-IT" sz="1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3779912" y="2996952"/>
            <a:ext cx="3024336" cy="36004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-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See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detailed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“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constrain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it-IT" sz="1200" dirty="0" err="1" smtClean="0">
                <a:solidFill>
                  <a:schemeClr val="tx1"/>
                </a:solidFill>
                <a:latin typeface="Comic Sans MS" pitchFamily="66" charset="0"/>
              </a:rPr>
              <a:t>reactions</a:t>
            </a:r>
            <a:r>
              <a:rPr lang="it-IT" sz="1200" dirty="0" smtClean="0">
                <a:solidFill>
                  <a:schemeClr val="tx1"/>
                </a:solidFill>
                <a:latin typeface="Comic Sans MS" pitchFamily="66" charset="0"/>
              </a:rPr>
              <a:t>”</a:t>
            </a:r>
            <a:endParaRPr lang="it-IT" sz="12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recchini\Desktop\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25808" cy="5832648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116632"/>
            <a:ext cx="7772400" cy="1143000"/>
          </a:xfrm>
        </p:spPr>
        <p:txBody>
          <a:bodyPr/>
          <a:lstStyle/>
          <a:p>
            <a:r>
              <a:rPr lang="en-US" dirty="0" smtClean="0"/>
              <a:t>Geometrical constraints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97972" y="1548002"/>
            <a:ext cx="78584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buClr>
                <a:srgbClr val="40458C"/>
              </a:buClr>
            </a:pPr>
            <a:r>
              <a:rPr lang="en-US" dirty="0" smtClean="0">
                <a:solidFill>
                  <a:srgbClr val="40458C"/>
                </a:solidFill>
                <a:latin typeface="Tahoma"/>
                <a:ea typeface="ＭＳ Ｐゴシック"/>
                <a:cs typeface="Times New Roman" pitchFamily="18" charset="0"/>
              </a:rPr>
              <a:t>The Central Tracker (CT) has to fill a cylindrical volume surrounding the </a:t>
            </a:r>
            <a:r>
              <a:rPr lang="en-US" dirty="0" err="1" smtClean="0">
                <a:solidFill>
                  <a:srgbClr val="40458C"/>
                </a:solidFill>
                <a:latin typeface="Tahoma"/>
                <a:ea typeface="ＭＳ Ｐゴシック"/>
                <a:cs typeface="Times New Roman" pitchFamily="18" charset="0"/>
              </a:rPr>
              <a:t>MicroVertex</a:t>
            </a:r>
            <a:r>
              <a:rPr lang="en-US" dirty="0" smtClean="0">
                <a:solidFill>
                  <a:srgbClr val="40458C"/>
                </a:solidFill>
                <a:latin typeface="Tahoma"/>
                <a:ea typeface="ＭＳ Ｐゴシック"/>
                <a:cs typeface="Times New Roman" pitchFamily="18" charset="0"/>
              </a:rPr>
              <a:t> Detector and the target-beam cross pipe.</a:t>
            </a:r>
          </a:p>
          <a:p>
            <a:pPr defTabSz="457200">
              <a:buClr>
                <a:srgbClr val="40458C"/>
              </a:buClr>
            </a:pPr>
            <a:r>
              <a:rPr lang="en-US" dirty="0" smtClean="0">
                <a:solidFill>
                  <a:srgbClr val="40458C"/>
                </a:solidFill>
                <a:latin typeface="Tahoma"/>
                <a:ea typeface="ＭＳ Ｐゴシック"/>
                <a:cs typeface="Times New Roman" pitchFamily="18" charset="0"/>
              </a:rPr>
              <a:t>Geometrical constrains are:</a:t>
            </a:r>
          </a:p>
          <a:p>
            <a:pPr defTabSz="457200">
              <a:buClr>
                <a:srgbClr val="40458C"/>
              </a:buClr>
            </a:pPr>
            <a:endParaRPr lang="en-US" dirty="0">
              <a:solidFill>
                <a:srgbClr val="40458C"/>
              </a:solidFill>
              <a:latin typeface="Tahoma"/>
              <a:ea typeface="ＭＳ Ｐゴシック"/>
              <a:cs typeface="Times New Roman" pitchFamily="18" charset="0"/>
            </a:endParaRPr>
          </a:p>
          <a:p>
            <a:pPr defTabSz="457200">
              <a:buClr>
                <a:srgbClr val="40458C"/>
              </a:buClr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int. 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Ø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 150 mm, ext. 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Ø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 418 mm, </a:t>
            </a:r>
          </a:p>
          <a:p>
            <a:pPr defTabSz="457200">
              <a:buClr>
                <a:srgbClr val="40458C"/>
              </a:buClr>
            </a:pPr>
            <a:r>
              <a:rPr lang="en-US" dirty="0" smtClean="0">
                <a:solidFill>
                  <a:srgbClr val="FF0000"/>
                </a:solidFill>
                <a:latin typeface="Times New Roman"/>
                <a:ea typeface="ＭＳ Ｐゴシック"/>
                <a:cs typeface="Times New Roman"/>
              </a:rPr>
              <a:t>length 1500mm  + 150 mm upstream for electronics and services</a:t>
            </a:r>
          </a:p>
          <a:p>
            <a:pPr defTabSz="457200">
              <a:buClr>
                <a:srgbClr val="40458C"/>
              </a:buClr>
            </a:pPr>
            <a:endParaRPr lang="en-US" dirty="0">
              <a:solidFill>
                <a:srgbClr val="FF0000"/>
              </a:solidFill>
              <a:latin typeface="Times New Roman"/>
              <a:ea typeface="ＭＳ Ｐゴシック"/>
              <a:cs typeface="Times New Roman"/>
            </a:endParaRPr>
          </a:p>
          <a:p>
            <a:pPr defTabSz="457200">
              <a:buClr>
                <a:srgbClr val="40458C"/>
              </a:buClr>
            </a:pPr>
            <a:r>
              <a:rPr lang="en-US" dirty="0" smtClean="0">
                <a:solidFill>
                  <a:srgbClr val="40458C"/>
                </a:solidFill>
                <a:latin typeface="Tahoma"/>
                <a:ea typeface="ＭＳ Ｐゴシック"/>
                <a:cs typeface="Times New Roman" pitchFamily="18" charset="0"/>
              </a:rPr>
              <a:t>This volume is split in two halves by the target-beam cross pipe.</a:t>
            </a:r>
            <a:endParaRPr lang="en-US" dirty="0">
              <a:solidFill>
                <a:srgbClr val="40458C"/>
              </a:solidFill>
              <a:latin typeface="Tahoma"/>
              <a:ea typeface="ＭＳ Ｐゴシック"/>
              <a:cs typeface="Times New Roman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flipH="1">
            <a:off x="2108686" y="3984867"/>
            <a:ext cx="1876739" cy="1879314"/>
            <a:chOff x="2849885" y="3954140"/>
            <a:chExt cx="1876739" cy="1879314"/>
          </a:xfrm>
        </p:grpSpPr>
        <p:grpSp>
          <p:nvGrpSpPr>
            <p:cNvPr id="16" name="Group 15"/>
            <p:cNvGrpSpPr/>
            <p:nvPr/>
          </p:nvGrpSpPr>
          <p:grpSpPr>
            <a:xfrm>
              <a:off x="2849885" y="3954140"/>
              <a:ext cx="1876739" cy="1879314"/>
              <a:chOff x="2849885" y="3954140"/>
              <a:chExt cx="1876739" cy="1879314"/>
            </a:xfrm>
          </p:grpSpPr>
          <p:sp>
            <p:nvSpPr>
              <p:cNvPr id="8" name="Arc 7"/>
              <p:cNvSpPr/>
              <p:nvPr/>
            </p:nvSpPr>
            <p:spPr bwMode="auto">
              <a:xfrm>
                <a:off x="2849885" y="3957887"/>
                <a:ext cx="1871999" cy="1875567"/>
              </a:xfrm>
              <a:prstGeom prst="arc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9" name="Arc 8"/>
              <p:cNvSpPr/>
              <p:nvPr/>
            </p:nvSpPr>
            <p:spPr bwMode="auto">
              <a:xfrm flipV="1">
                <a:off x="2854625" y="3954140"/>
                <a:ext cx="1871999" cy="1875567"/>
              </a:xfrm>
              <a:prstGeom prst="arc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12" name="Straight Connector 11"/>
            <p:cNvCxnSpPr>
              <a:stCxn id="8" idx="0"/>
            </p:cNvCxnSpPr>
            <p:nvPr/>
          </p:nvCxnSpPr>
          <p:spPr bwMode="auto">
            <a:xfrm flipH="1">
              <a:off x="3783316" y="3957887"/>
              <a:ext cx="2568" cy="66491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>
              <a:stCxn id="19" idx="0"/>
            </p:cNvCxnSpPr>
            <p:nvPr/>
          </p:nvCxnSpPr>
          <p:spPr bwMode="auto">
            <a:xfrm>
              <a:off x="3783316" y="5161724"/>
              <a:ext cx="0" cy="67173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21" name="Group 20"/>
            <p:cNvGrpSpPr/>
            <p:nvPr/>
          </p:nvGrpSpPr>
          <p:grpSpPr>
            <a:xfrm>
              <a:off x="3514367" y="4622801"/>
              <a:ext cx="537898" cy="538923"/>
              <a:chOff x="3514367" y="4622801"/>
              <a:chExt cx="537898" cy="538923"/>
            </a:xfrm>
          </p:grpSpPr>
          <p:sp>
            <p:nvSpPr>
              <p:cNvPr id="18" name="Arc 17"/>
              <p:cNvSpPr/>
              <p:nvPr/>
            </p:nvSpPr>
            <p:spPr bwMode="auto">
              <a:xfrm>
                <a:off x="3514367" y="4622801"/>
                <a:ext cx="537898" cy="538923"/>
              </a:xfrm>
              <a:prstGeom prst="arc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FFFFF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9" name="Arc 18"/>
              <p:cNvSpPr/>
              <p:nvPr/>
            </p:nvSpPr>
            <p:spPr bwMode="auto">
              <a:xfrm flipV="1">
                <a:off x="3514367" y="4622801"/>
                <a:ext cx="537898" cy="538923"/>
              </a:xfrm>
              <a:prstGeom prst="arc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 smtClean="0">
                    <a:solidFill>
                      <a:srgbClr val="FFFFFF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150 </a:t>
                </a:r>
                <a:endParaRPr lang="en-US" sz="1200" dirty="0">
                  <a:solidFill>
                    <a:srgbClr val="1B285F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2965221" y="4675890"/>
            <a:ext cx="6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40458C"/>
                </a:solidFill>
                <a:latin typeface="Tahoma"/>
                <a:ea typeface="ＭＳ Ｐゴシック"/>
                <a:cs typeface="ＭＳ Ｐゴシック"/>
              </a:rPr>
              <a:t>150mm</a:t>
            </a:r>
            <a:endParaRPr lang="en-US" sz="1200" dirty="0">
              <a:solidFill>
                <a:srgbClr val="40458C"/>
              </a:solidFill>
              <a:latin typeface="Tahoma"/>
              <a:ea typeface="ＭＳ Ｐゴシック"/>
              <a:cs typeface="ＭＳ Ｐゴシック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H="1" flipV="1">
            <a:off x="2857134" y="4761777"/>
            <a:ext cx="194862" cy="1626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>
            <a:endCxn id="9" idx="2"/>
          </p:cNvCxnSpPr>
          <p:nvPr/>
        </p:nvCxnSpPr>
        <p:spPr bwMode="auto">
          <a:xfrm flipH="1" flipV="1">
            <a:off x="2108686" y="4922650"/>
            <a:ext cx="943309" cy="18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2141975" y="4966789"/>
            <a:ext cx="779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40458C"/>
                </a:solidFill>
                <a:latin typeface="Tahoma"/>
                <a:ea typeface="ＭＳ Ｐゴシック"/>
                <a:cs typeface="ＭＳ Ｐゴシック"/>
              </a:rPr>
              <a:t>4200mm</a:t>
            </a:r>
            <a:endParaRPr lang="en-US" sz="1200" dirty="0">
              <a:solidFill>
                <a:srgbClr val="40458C"/>
              </a:solidFill>
              <a:latin typeface="Tahoma"/>
              <a:ea typeface="ＭＳ Ｐゴシック"/>
              <a:cs typeface="ＭＳ Ｐゴシック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926318" y="3988614"/>
            <a:ext cx="1246411" cy="2086089"/>
            <a:chOff x="897972" y="3772845"/>
            <a:chExt cx="1246411" cy="2086089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 flipV="1">
              <a:off x="897972" y="3772845"/>
              <a:ext cx="0" cy="20860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rot="5400000" flipV="1">
              <a:off x="1521178" y="5230589"/>
              <a:ext cx="0" cy="12464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7" name="TextBox 36"/>
          <p:cNvSpPr txBox="1"/>
          <p:nvPr/>
        </p:nvSpPr>
        <p:spPr>
          <a:xfrm>
            <a:off x="3048056" y="6047187"/>
            <a:ext cx="260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FF0000"/>
                </a:solidFill>
                <a:latin typeface="Tahoma"/>
                <a:ea typeface="ＭＳ Ｐゴシック"/>
                <a:cs typeface="ＭＳ Ｐゴシック"/>
              </a:rPr>
              <a:t>x</a:t>
            </a:r>
            <a:endParaRPr lang="en-US" sz="1200" dirty="0">
              <a:solidFill>
                <a:srgbClr val="FF0000"/>
              </a:solidFill>
              <a:latin typeface="Tahoma"/>
              <a:ea typeface="ＭＳ Ｐゴシック"/>
              <a:cs typeface="ＭＳ Ｐゴシック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89004" y="4008721"/>
            <a:ext cx="260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FF0000"/>
                </a:solidFill>
                <a:latin typeface="Tahoma"/>
                <a:ea typeface="ＭＳ Ｐゴシック"/>
                <a:cs typeface="ＭＳ Ｐゴシック"/>
              </a:rPr>
              <a:t>y</a:t>
            </a:r>
            <a:endParaRPr lang="en-US" sz="1200" dirty="0">
              <a:solidFill>
                <a:srgbClr val="FF0000"/>
              </a:solidFill>
              <a:latin typeface="Tahoma"/>
              <a:ea typeface="ＭＳ Ｐゴシック"/>
              <a:cs typeface="ＭＳ Ｐゴシック"/>
            </a:endParaRPr>
          </a:p>
        </p:txBody>
      </p:sp>
      <p:cxnSp>
        <p:nvCxnSpPr>
          <p:cNvPr id="42" name="Straight Arrow Connector 41"/>
          <p:cNvCxnSpPr/>
          <p:nvPr/>
        </p:nvCxnSpPr>
        <p:spPr bwMode="auto">
          <a:xfrm flipV="1">
            <a:off x="4051451" y="3988614"/>
            <a:ext cx="23545" cy="20860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>
            <a:off x="4051451" y="6069562"/>
            <a:ext cx="3067719" cy="51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6930364" y="6047187"/>
            <a:ext cx="260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FF0000"/>
                </a:solidFill>
                <a:latin typeface="Tahoma"/>
                <a:ea typeface="ＭＳ Ｐゴシック"/>
                <a:cs typeface="ＭＳ Ｐゴシック"/>
              </a:rPr>
              <a:t>z</a:t>
            </a:r>
            <a:endParaRPr lang="en-US" sz="1200" dirty="0">
              <a:solidFill>
                <a:srgbClr val="FF0000"/>
              </a:solidFill>
              <a:latin typeface="Tahoma"/>
              <a:ea typeface="ＭＳ Ｐゴシック"/>
              <a:cs typeface="ＭＳ Ｐゴシック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814137" y="4008721"/>
            <a:ext cx="260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FF0000"/>
                </a:solidFill>
                <a:latin typeface="Tahoma"/>
                <a:ea typeface="ＭＳ Ｐゴシック"/>
                <a:cs typeface="ＭＳ Ｐゴシック"/>
              </a:rPr>
              <a:t>y</a:t>
            </a:r>
            <a:endParaRPr lang="en-US" sz="1200" dirty="0">
              <a:solidFill>
                <a:srgbClr val="FF0000"/>
              </a:solidFill>
              <a:latin typeface="Tahoma"/>
              <a:ea typeface="ＭＳ Ｐゴシック"/>
              <a:cs typeface="ＭＳ Ｐゴシック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4724456" y="4894801"/>
            <a:ext cx="2116666" cy="81706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40458C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435203" y="5770188"/>
            <a:ext cx="779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40458C"/>
                </a:solidFill>
                <a:latin typeface="Tahoma"/>
                <a:ea typeface="ＭＳ Ｐゴシック"/>
                <a:cs typeface="ＭＳ Ｐゴシック"/>
              </a:rPr>
              <a:t>1500mm</a:t>
            </a:r>
            <a:endParaRPr lang="en-US" sz="1200" dirty="0">
              <a:solidFill>
                <a:srgbClr val="40458C"/>
              </a:solidFill>
              <a:latin typeface="Tahoma"/>
              <a:ea typeface="ＭＳ Ｐゴシック"/>
              <a:cs typeface="ＭＳ Ｐゴシック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304481" y="4966789"/>
            <a:ext cx="6951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40458C"/>
                </a:solidFill>
                <a:latin typeface="Tahoma"/>
                <a:ea typeface="ＭＳ Ｐゴシック"/>
                <a:cs typeface="ＭＳ Ｐゴシック"/>
              </a:rPr>
              <a:t>150mm</a:t>
            </a:r>
            <a:endParaRPr lang="en-US" sz="1200" dirty="0">
              <a:solidFill>
                <a:srgbClr val="40458C"/>
              </a:solidFill>
              <a:latin typeface="Tahoma"/>
              <a:ea typeface="ＭＳ Ｐゴシック"/>
              <a:cs typeface="ＭＳ Ｐゴシック"/>
            </a:endParaRPr>
          </a:p>
        </p:txBody>
      </p:sp>
      <p:cxnSp>
        <p:nvCxnSpPr>
          <p:cNvPr id="56" name="Straight Connector 55"/>
          <p:cNvCxnSpPr/>
          <p:nvPr/>
        </p:nvCxnSpPr>
        <p:spPr bwMode="auto">
          <a:xfrm flipH="1">
            <a:off x="4473826" y="4894801"/>
            <a:ext cx="8468" cy="8170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9" name="Straight Arrow Connector 58"/>
          <p:cNvCxnSpPr/>
          <p:nvPr/>
        </p:nvCxnSpPr>
        <p:spPr bwMode="auto">
          <a:xfrm>
            <a:off x="4482294" y="5339328"/>
            <a:ext cx="252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4724456" y="5821941"/>
            <a:ext cx="211666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6" name="Date Placeholder 6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 dirty="0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3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0043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7772400" cy="1143000"/>
          </a:xfrm>
        </p:spPr>
        <p:txBody>
          <a:bodyPr/>
          <a:lstStyle/>
          <a:p>
            <a:r>
              <a:rPr lang="en-US" dirty="0" smtClean="0"/>
              <a:t>Present layout</a:t>
            </a:r>
            <a:endParaRPr lang="en-US" dirty="0"/>
          </a:p>
        </p:txBody>
      </p:sp>
      <p:pic>
        <p:nvPicPr>
          <p:cNvPr id="3" name="Picture 2" descr="C:\Users\orecchini\Desktop\Im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0717" y="1683582"/>
            <a:ext cx="3985642" cy="2999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tpc_model_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822" y="1742654"/>
            <a:ext cx="4165227" cy="29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86822" y="5375638"/>
            <a:ext cx="79951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40458C"/>
                </a:solidFill>
                <a:latin typeface="Tahoma"/>
                <a:ea typeface="ＭＳ Ｐゴシック"/>
                <a:cs typeface="ＭＳ Ｐゴシック"/>
              </a:rPr>
              <a:t>Presently, two options are under developments. Both have to fit the same physical and mechanical requirements. We can therefore figure out a unique  mechanical solution.</a:t>
            </a:r>
            <a:endParaRPr lang="en-US" dirty="0">
              <a:solidFill>
                <a:srgbClr val="40458C"/>
              </a:solidFill>
              <a:latin typeface="Tahoma"/>
              <a:ea typeface="ＭＳ Ｐゴシック"/>
              <a:cs typeface="ＭＳ Ｐゴシック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4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7114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5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642938" y="1568450"/>
            <a:ext cx="7643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>
                <a:solidFill>
                  <a:srgbClr val="40458C"/>
                </a:solidFill>
                <a:cs typeface="ＭＳ Ｐゴシック"/>
              </a:rPr>
              <a:t>Following the idea of a STT made of planar double-layers a Light Mechanical Frame has been designed</a:t>
            </a:r>
          </a:p>
        </p:txBody>
      </p:sp>
      <p:pic>
        <p:nvPicPr>
          <p:cNvPr id="7" name="Picture 10" descr="Assy Prototype Full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713" y="1928813"/>
            <a:ext cx="5475287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71438" y="2724150"/>
            <a:ext cx="4059237" cy="2298700"/>
          </a:xfrm>
          <a:prstGeom prst="rect">
            <a:avLst/>
          </a:prstGeom>
          <a:solidFill>
            <a:srgbClr val="FFD7E8"/>
          </a:solidFill>
          <a:ln w="9525">
            <a:solidFill>
              <a:srgbClr val="00349E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 dirty="0" smtClean="0">
                <a:solidFill>
                  <a:srgbClr val="0000FF"/>
                </a:solidFill>
                <a:cs typeface="ＭＳ Ｐゴシック"/>
              </a:rPr>
              <a:t>If the </a:t>
            </a:r>
            <a:r>
              <a:rPr lang="en-US" dirty="0">
                <a:solidFill>
                  <a:srgbClr val="0000FF"/>
                </a:solidFill>
                <a:cs typeface="ＭＳ Ｐゴシック"/>
              </a:rPr>
              <a:t>material of the Support Structure will be  Aluminum:</a:t>
            </a:r>
          </a:p>
          <a:p>
            <a:pPr defTabSz="4572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cs typeface="ＭＳ Ｐゴシック"/>
              </a:rPr>
              <a:t> Density 2.7g/cm</a:t>
            </a:r>
            <a:r>
              <a:rPr lang="en-US" baseline="30000" dirty="0">
                <a:solidFill>
                  <a:srgbClr val="0000FF"/>
                </a:solidFill>
                <a:cs typeface="ＭＳ Ｐゴシック"/>
              </a:rPr>
              <a:t>3 </a:t>
            </a:r>
          </a:p>
          <a:p>
            <a:pPr defTabSz="4572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cs typeface="ＭＳ Ｐゴシック"/>
              </a:rPr>
              <a:t> Young’s modulus: 70 </a:t>
            </a:r>
            <a:r>
              <a:rPr lang="en-US" dirty="0" err="1">
                <a:solidFill>
                  <a:srgbClr val="0000FF"/>
                </a:solidFill>
                <a:cs typeface="ＭＳ Ｐゴシック"/>
              </a:rPr>
              <a:t>GPa</a:t>
            </a:r>
            <a:r>
              <a:rPr lang="en-US" dirty="0">
                <a:solidFill>
                  <a:srgbClr val="0000FF"/>
                </a:solidFill>
                <a:cs typeface="ＭＳ Ｐゴシック"/>
              </a:rPr>
              <a:t> </a:t>
            </a:r>
          </a:p>
          <a:p>
            <a:pPr defTabSz="4572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cs typeface="ＭＳ Ｐゴシック"/>
              </a:rPr>
              <a:t> Radiation Length (X</a:t>
            </a:r>
            <a:r>
              <a:rPr lang="en-US" baseline="-25000" dirty="0">
                <a:solidFill>
                  <a:srgbClr val="0000FF"/>
                </a:solidFill>
                <a:cs typeface="ＭＳ Ｐゴシック"/>
              </a:rPr>
              <a:t>o</a:t>
            </a:r>
            <a:r>
              <a:rPr lang="en-US" dirty="0">
                <a:solidFill>
                  <a:srgbClr val="0000FF"/>
                </a:solidFill>
                <a:cs typeface="ＭＳ Ｐゴシック"/>
              </a:rPr>
              <a:t>): 9 cm </a:t>
            </a:r>
          </a:p>
          <a:p>
            <a:pPr defTabSz="457200">
              <a:buFont typeface="Arial" charset="0"/>
              <a:buChar char="•"/>
            </a:pPr>
            <a:r>
              <a:rPr lang="en-US" dirty="0">
                <a:solidFill>
                  <a:srgbClr val="0000FF"/>
                </a:solidFill>
                <a:cs typeface="ＭＳ Ｐゴシック"/>
              </a:rPr>
              <a:t> Thermal expansion:24 ppm/°C</a:t>
            </a:r>
            <a:r>
              <a:rPr lang="en-US" dirty="0">
                <a:solidFill>
                  <a:srgbClr val="1B285F"/>
                </a:solidFill>
                <a:cs typeface="ＭＳ Ｐゴシック"/>
              </a:rPr>
              <a:t> </a:t>
            </a:r>
          </a:p>
          <a:p>
            <a:pPr defTabSz="457200"/>
            <a:endParaRPr lang="en-US" dirty="0">
              <a:solidFill>
                <a:srgbClr val="1B285F"/>
              </a:solidFill>
              <a:cs typeface="ＭＳ Ｐゴシック"/>
            </a:endParaRPr>
          </a:p>
          <a:p>
            <a:pPr defTabSz="457200"/>
            <a:r>
              <a:rPr lang="en-US" dirty="0">
                <a:solidFill>
                  <a:srgbClr val="FF3300"/>
                </a:solidFill>
                <a:cs typeface="ＭＳ Ｐゴシック"/>
              </a:rPr>
              <a:t>Total weight of the structure is 8.2 kg</a:t>
            </a:r>
          </a:p>
        </p:txBody>
      </p:sp>
      <p:sp>
        <p:nvSpPr>
          <p:cNvPr id="9" name="CasellaDiTesto 7"/>
          <p:cNvSpPr txBox="1">
            <a:spLocks noChangeArrowheads="1"/>
          </p:cNvSpPr>
          <p:nvPr/>
        </p:nvSpPr>
        <p:spPr bwMode="auto">
          <a:xfrm>
            <a:off x="5513388" y="5381625"/>
            <a:ext cx="34083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/>
            <a:r>
              <a:rPr lang="en-US">
                <a:solidFill>
                  <a:srgbClr val="40458C"/>
                </a:solidFill>
                <a:cs typeface="ＭＳ Ｐゴシック"/>
              </a:rPr>
              <a:t>Internal bars can be removed</a:t>
            </a:r>
          </a:p>
        </p:txBody>
      </p:sp>
      <p:cxnSp>
        <p:nvCxnSpPr>
          <p:cNvPr id="10" name="Connettore 2 8"/>
          <p:cNvCxnSpPr>
            <a:cxnSpLocks noChangeShapeType="1"/>
          </p:cNvCxnSpPr>
          <p:nvPr/>
        </p:nvCxnSpPr>
        <p:spPr bwMode="auto">
          <a:xfrm rot="5400000" flipH="1" flipV="1">
            <a:off x="6352381" y="4404519"/>
            <a:ext cx="1093788" cy="6921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Connettore 2 9"/>
          <p:cNvCxnSpPr>
            <a:cxnSpLocks noChangeShapeType="1"/>
          </p:cNvCxnSpPr>
          <p:nvPr/>
        </p:nvCxnSpPr>
        <p:spPr bwMode="auto">
          <a:xfrm rot="16200000" flipV="1">
            <a:off x="6421438" y="4335463"/>
            <a:ext cx="1898650" cy="2222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Titolo 10"/>
          <p:cNvSpPr txBox="1">
            <a:spLocks/>
          </p:cNvSpPr>
          <p:nvPr/>
        </p:nvSpPr>
        <p:spPr bwMode="auto">
          <a:xfrm>
            <a:off x="457200" y="12695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charset="0"/>
                <a:ea typeface="ＭＳ Ｐゴシック" charset="-128"/>
                <a:cs typeface="ＭＳ Ｐゴシック" charset="-128"/>
              </a:defRPr>
            </a:lvl9pPr>
          </a:lstStyle>
          <a:p>
            <a:pPr defTabSz="457200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9900CC"/>
                </a:solidFill>
                <a:latin typeface="Tahoma"/>
                <a:ea typeface="ＭＳ Ｐゴシック"/>
                <a:cs typeface="ＭＳ Ｐゴシック"/>
              </a:rPr>
              <a:t>STT detector assembly </a:t>
            </a:r>
            <a:endParaRPr lang="en-US" dirty="0">
              <a:solidFill>
                <a:srgbClr val="9900CC"/>
              </a:solidFill>
              <a:latin typeface="Tahom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18229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Structure prototype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D5F7-7359-A045-819F-B048D1C15366}" type="slidenum">
              <a:rPr lang="en-US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6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0" name="Picture 9" descr="PIC0000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61" y="1572902"/>
            <a:ext cx="6537357" cy="2785048"/>
          </a:xfrm>
          <a:prstGeom prst="rect">
            <a:avLst/>
          </a:prstGeom>
        </p:spPr>
      </p:pic>
      <p:pic>
        <p:nvPicPr>
          <p:cNvPr id="8" name="Picture 7" descr="Straw Support Structure_VMises &amp; Sa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194" y="3694156"/>
            <a:ext cx="4208806" cy="3139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76063" y="4868709"/>
            <a:ext cx="3206565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FF0000"/>
                </a:solidFill>
                <a:latin typeface="Tahoma"/>
                <a:ea typeface="ＭＳ Ｐゴシック"/>
                <a:cs typeface="ＭＳ Ｐゴシック"/>
              </a:rPr>
              <a:t>FEM analysis results:</a:t>
            </a:r>
          </a:p>
          <a:p>
            <a:pPr defTabSz="457200"/>
            <a:r>
              <a:rPr lang="en-US" dirty="0" smtClean="0">
                <a:solidFill>
                  <a:srgbClr val="FF0000"/>
                </a:solidFill>
                <a:latin typeface="Tahoma"/>
                <a:ea typeface="ＭＳ Ｐゴシック"/>
                <a:cs typeface="ＭＳ Ｐゴシック"/>
              </a:rPr>
              <a:t>maximum deflection 0.03 mm </a:t>
            </a:r>
            <a:endParaRPr lang="en-US" dirty="0">
              <a:solidFill>
                <a:srgbClr val="FF0000"/>
              </a:solidFill>
              <a:latin typeface="Tahoma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34460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1010031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7" b="9093"/>
          <a:stretch/>
        </p:blipFill>
        <p:spPr>
          <a:xfrm>
            <a:off x="395537" y="188640"/>
            <a:ext cx="3281362" cy="1944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2276872"/>
            <a:ext cx="1850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Band prototypes</a:t>
            </a:r>
            <a:endParaRPr lang="en-US" dirty="0"/>
          </a:p>
        </p:txBody>
      </p:sp>
      <p:pic>
        <p:nvPicPr>
          <p:cNvPr id="8" name="Picture 10" descr="Assy Prototype Full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0320" y="620713"/>
            <a:ext cx="4204293" cy="27362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076056" y="2636912"/>
            <a:ext cx="19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STT support frame</a:t>
            </a:r>
            <a:endParaRPr lang="en-US" dirty="0"/>
          </a:p>
        </p:txBody>
      </p:sp>
      <p:pic>
        <p:nvPicPr>
          <p:cNvPr id="11" name="Picture 2" descr="G:\DCIM\100OLYMP\P1010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3147414" cy="2360561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 flipV="1">
            <a:off x="1979712" y="1556792"/>
            <a:ext cx="72008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26/4/11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t>Paola Gianotti</a:t>
            </a:r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1D5F7-7359-A045-819F-B048D1C15366}" type="slidenum">
              <a:rPr lang="en-US" smtClean="0">
                <a:solidFill>
                  <a:srgbClr val="40458C"/>
                </a:solidFill>
                <a:ea typeface="ＭＳ Ｐゴシック"/>
                <a:cs typeface="ＭＳ Ｐゴシック"/>
              </a:rPr>
              <a:pPr/>
              <a:t>7</a:t>
            </a:fld>
            <a:endParaRPr lang="en-US">
              <a:solidFill>
                <a:srgbClr val="40458C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12" name="Picture 11" descr="untitle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723334"/>
            <a:ext cx="4572032" cy="3162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8064" y="6237312"/>
            <a:ext cx="1162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Fixing pin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483768" y="2636912"/>
            <a:ext cx="2088232" cy="18001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691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y Prot Study.jpg"/>
          <p:cNvPicPr>
            <a:picLocks noChangeAspect="1"/>
          </p:cNvPicPr>
          <p:nvPr/>
        </p:nvPicPr>
        <p:blipFill>
          <a:blip r:embed="rId3" cstate="print"/>
          <a:srcRect l="8264" r="7438"/>
          <a:stretch>
            <a:fillRect/>
          </a:stretch>
        </p:blipFill>
        <p:spPr>
          <a:xfrm>
            <a:off x="928662" y="571480"/>
            <a:ext cx="7286676" cy="4870824"/>
          </a:xfrm>
          <a:prstGeom prst="rect">
            <a:avLst/>
          </a:prstGeom>
        </p:spPr>
      </p:pic>
      <p:sp>
        <p:nvSpPr>
          <p:cNvPr id="3" name="CasellaDiTesto 14"/>
          <p:cNvSpPr txBox="1"/>
          <p:nvPr/>
        </p:nvSpPr>
        <p:spPr>
          <a:xfrm>
            <a:off x="357158" y="5517232"/>
            <a:ext cx="57990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Some minor refinements have been studied to reinforce the edge bands of the straw modules and to test new fixing tools for the end-plugs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5" name="Connettore 2 9"/>
          <p:cNvCxnSpPr/>
          <p:nvPr/>
        </p:nvCxnSpPr>
        <p:spPr>
          <a:xfrm flipV="1">
            <a:off x="2411760" y="3429003"/>
            <a:ext cx="2588867" cy="23042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2810200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1" t="29398" r="15137" b="28245"/>
          <a:stretch/>
        </p:blipFill>
        <p:spPr>
          <a:xfrm>
            <a:off x="6139006" y="4712906"/>
            <a:ext cx="2975136" cy="14523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80312" y="4725144"/>
            <a:ext cx="1518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fixing pin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8</a:t>
            </a:fld>
            <a:endParaRPr lang="it-IT"/>
          </a:p>
        </p:txBody>
      </p:sp>
      <p:cxnSp>
        <p:nvCxnSpPr>
          <p:cNvPr id="4" name="Connettore 2 16"/>
          <p:cNvCxnSpPr/>
          <p:nvPr/>
        </p:nvCxnSpPr>
        <p:spPr>
          <a:xfrm flipV="1">
            <a:off x="4427984" y="3861048"/>
            <a:ext cx="1080120" cy="23608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5334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t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2357430"/>
            <a:ext cx="7226306" cy="4071966"/>
          </a:xfrm>
          <a:prstGeom prst="rect">
            <a:avLst/>
          </a:prstGeom>
        </p:spPr>
      </p:pic>
      <p:pic>
        <p:nvPicPr>
          <p:cNvPr id="3" name="Picture 2" descr="12_Cent Modu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571480"/>
            <a:ext cx="3676542" cy="2071702"/>
          </a:xfrm>
          <a:prstGeom prst="rect">
            <a:avLst/>
          </a:prstGeom>
        </p:spPr>
      </p:pic>
      <p:pic>
        <p:nvPicPr>
          <p:cNvPr id="4" name="Picture 3" descr="13_Cent Modu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571480"/>
            <a:ext cx="3643338" cy="205299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3500430" y="2071678"/>
            <a:ext cx="857256" cy="85725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>
            <a:off x="5036347" y="2464587"/>
            <a:ext cx="714380" cy="5000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26/4/11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Paola Gianotti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5069B-68E3-41AE-B7A1-5C62F91129EF}" type="slidenum">
              <a:rPr lang="it-IT" smtClean="0"/>
              <a:pPr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10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Theme">
  <a:themeElements>
    <a:clrScheme name="GianottiFerrara 2">
      <a:dk1>
        <a:srgbClr val="40458C"/>
      </a:dk1>
      <a:lt1>
        <a:srgbClr val="FFFFFF"/>
      </a:lt1>
      <a:dk2>
        <a:srgbClr val="9900CC"/>
      </a:dk2>
      <a:lt2>
        <a:srgbClr val="1B285F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GianottiFerrara">
      <a:majorFont>
        <a:latin typeface="Tahoma"/>
        <a:ea typeface="ＭＳ Ｐゴシック"/>
        <a:cs typeface="ＭＳ Ｐゴシック"/>
      </a:majorFont>
      <a:minorFont>
        <a:latin typeface="Tahom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GianottiFerrara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nottiFerrara 2">
        <a:dk1>
          <a:srgbClr val="40458C"/>
        </a:dk1>
        <a:lt1>
          <a:srgbClr val="FFFFFF"/>
        </a:lt1>
        <a:dk2>
          <a:srgbClr val="9900CC"/>
        </a:dk2>
        <a:lt2>
          <a:srgbClr val="1B285F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nottiFerrara 3">
        <a:dk1>
          <a:srgbClr val="000000"/>
        </a:dk1>
        <a:lt1>
          <a:srgbClr val="FFFFFF"/>
        </a:lt1>
        <a:dk2>
          <a:srgbClr val="4D4D4D"/>
        </a:dk2>
        <a:lt2>
          <a:srgbClr val="333333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nottiFerrara 4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nottiFerrara 5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nottiFerrara 6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ianottiFerrara 7">
        <a:dk1>
          <a:srgbClr val="003D62"/>
        </a:dk1>
        <a:lt1>
          <a:srgbClr val="E3F0F9"/>
        </a:lt1>
        <a:dk2>
          <a:srgbClr val="006699"/>
        </a:dk2>
        <a:lt2>
          <a:srgbClr val="000000"/>
        </a:lt2>
        <a:accent1>
          <a:srgbClr val="9AC0EA"/>
        </a:accent1>
        <a:accent2>
          <a:srgbClr val="80C3C8"/>
        </a:accent2>
        <a:accent3>
          <a:srgbClr val="EFF6FB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nottiFerrara 8">
        <a:dk1>
          <a:srgbClr val="003D62"/>
        </a:dk1>
        <a:lt1>
          <a:srgbClr val="FFFFFF"/>
        </a:lt1>
        <a:dk2>
          <a:srgbClr val="006699"/>
        </a:dk2>
        <a:lt2>
          <a:srgbClr val="000000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ianottiFerrara 9">
        <a:dk1>
          <a:srgbClr val="333300"/>
        </a:dk1>
        <a:lt1>
          <a:srgbClr val="FFFFFF"/>
        </a:lt1>
        <a:dk2>
          <a:srgbClr val="663300"/>
        </a:dk2>
        <a:lt2>
          <a:srgbClr val="000000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1515</Words>
  <Application>Microsoft Macintosh PowerPoint</Application>
  <PresentationFormat>On-screen Show (4:3)</PresentationFormat>
  <Paragraphs>216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Tema di Office</vt:lpstr>
      <vt:lpstr>SchoolTheme</vt:lpstr>
      <vt:lpstr>Central Tracker</vt:lpstr>
      <vt:lpstr>STT Layout</vt:lpstr>
      <vt:lpstr>Geometrical constraints</vt:lpstr>
      <vt:lpstr>Present layout</vt:lpstr>
      <vt:lpstr>PowerPoint Presentation</vt:lpstr>
      <vt:lpstr>Support Structure prototype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STT Cable Routing system</vt:lpstr>
      <vt:lpstr>PowerPoint Presentation</vt:lpstr>
      <vt:lpstr>PowerPoint Presentation</vt:lpstr>
      <vt:lpstr>Electronics arrangement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orecchini</dc:creator>
  <cp:lastModifiedBy>Paola Gianotti</cp:lastModifiedBy>
  <cp:revision>20</cp:revision>
  <dcterms:created xsi:type="dcterms:W3CDTF">2011-04-08T09:49:07Z</dcterms:created>
  <dcterms:modified xsi:type="dcterms:W3CDTF">2011-04-26T12:13:28Z</dcterms:modified>
</cp:coreProperties>
</file>