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9" r:id="rId3"/>
    <p:sldMasterId id="2147483729" r:id="rId4"/>
    <p:sldMasterId id="2147483746" r:id="rId5"/>
  </p:sldMasterIdLst>
  <p:notesMasterIdLst>
    <p:notesMasterId r:id="rId44"/>
  </p:notesMasterIdLst>
  <p:handoutMasterIdLst>
    <p:handoutMasterId r:id="rId45"/>
  </p:handoutMasterIdLst>
  <p:sldIdLst>
    <p:sldId id="256" r:id="rId6"/>
    <p:sldId id="347" r:id="rId7"/>
    <p:sldId id="270" r:id="rId8"/>
    <p:sldId id="344" r:id="rId9"/>
    <p:sldId id="346" r:id="rId10"/>
    <p:sldId id="320" r:id="rId11"/>
    <p:sldId id="272" r:id="rId12"/>
    <p:sldId id="287" r:id="rId13"/>
    <p:sldId id="274" r:id="rId14"/>
    <p:sldId id="343" r:id="rId15"/>
    <p:sldId id="276" r:id="rId16"/>
    <p:sldId id="277" r:id="rId17"/>
    <p:sldId id="295" r:id="rId18"/>
    <p:sldId id="275" r:id="rId19"/>
    <p:sldId id="302" r:id="rId20"/>
    <p:sldId id="315" r:id="rId21"/>
    <p:sldId id="303" r:id="rId22"/>
    <p:sldId id="279" r:id="rId23"/>
    <p:sldId id="280" r:id="rId24"/>
    <p:sldId id="313" r:id="rId25"/>
    <p:sldId id="318" r:id="rId26"/>
    <p:sldId id="317" r:id="rId27"/>
    <p:sldId id="349" r:id="rId28"/>
    <p:sldId id="350" r:id="rId29"/>
    <p:sldId id="354" r:id="rId30"/>
    <p:sldId id="351" r:id="rId31"/>
    <p:sldId id="356" r:id="rId32"/>
    <p:sldId id="360" r:id="rId33"/>
    <p:sldId id="366" r:id="rId34"/>
    <p:sldId id="372" r:id="rId35"/>
    <p:sldId id="373" r:id="rId36"/>
    <p:sldId id="374" r:id="rId37"/>
    <p:sldId id="348" r:id="rId38"/>
    <p:sldId id="323" r:id="rId39"/>
    <p:sldId id="352" r:id="rId40"/>
    <p:sldId id="353" r:id="rId41"/>
    <p:sldId id="361" r:id="rId42"/>
    <p:sldId id="371" r:id="rId43"/>
  </p:sldIdLst>
  <p:sldSz cx="9144000" cy="6858000" type="screen4x3"/>
  <p:notesSz cx="6858000" cy="994568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095" autoAdjust="0"/>
    <p:restoredTop sz="94660"/>
  </p:normalViewPr>
  <p:slideViewPr>
    <p:cSldViewPr>
      <p:cViewPr varScale="1">
        <p:scale>
          <a:sx n="51" d="100"/>
          <a:sy n="51" d="100"/>
        </p:scale>
        <p:origin x="-1224" y="-84"/>
      </p:cViewPr>
      <p:guideLst>
        <p:guide orient="horz" pos="2160"/>
        <p:guide pos="2880"/>
      </p:guideLst>
    </p:cSldViewPr>
  </p:slideViewPr>
  <p:notesTextViewPr>
    <p:cViewPr>
      <p:scale>
        <a:sx n="100" d="100"/>
        <a:sy n="100" d="100"/>
      </p:scale>
      <p:origin x="0" y="0"/>
    </p:cViewPr>
  </p:notesTextViewPr>
  <p:sorterViewPr>
    <p:cViewPr>
      <p:scale>
        <a:sx n="62" d="100"/>
        <a:sy n="6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fld id="{2B461D55-41F1-4BD9-8A7C-710E0F4F0444}" type="datetimeFigureOut">
              <a:rPr lang="en-US" smtClean="0"/>
              <a:pPr/>
              <a:t>9/9/2011</a:t>
            </a:fld>
            <a:endParaRPr lang="en-US"/>
          </a:p>
        </p:txBody>
      </p:sp>
      <p:sp>
        <p:nvSpPr>
          <p:cNvPr id="4" name="Footer Placeholder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3789989B-39CA-4105-9E70-1E7040E36587}" type="slidenum">
              <a:rPr lang="en-US" smtClean="0"/>
              <a:pPr/>
              <a:t>‹#›</a:t>
            </a:fld>
            <a:endParaRPr lang="en-US"/>
          </a:p>
        </p:txBody>
      </p:sp>
    </p:spTree>
    <p:extLst>
      <p:ext uri="{BB962C8B-B14F-4D97-AF65-F5344CB8AC3E}">
        <p14:creationId xmlns:p14="http://schemas.microsoft.com/office/powerpoint/2010/main" val="1210344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00C7284A-9A2F-4885-BE1B-BA0B8AB75A27}" type="datetimeFigureOut">
              <a:rPr lang="en-US" smtClean="0"/>
              <a:pPr/>
              <a:t>9/9/2011</a:t>
            </a:fld>
            <a:endParaRPr lang="en-US"/>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55CB9E70-40D1-4062-83C6-848764296AAA}" type="slidenum">
              <a:rPr lang="en-US" smtClean="0"/>
              <a:pPr/>
              <a:t>‹#›</a:t>
            </a:fld>
            <a:endParaRPr lang="en-US"/>
          </a:p>
        </p:txBody>
      </p:sp>
    </p:spTree>
    <p:extLst>
      <p:ext uri="{BB962C8B-B14F-4D97-AF65-F5344CB8AC3E}">
        <p14:creationId xmlns:p14="http://schemas.microsoft.com/office/powerpoint/2010/main" val="2501387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B9E70-40D1-4062-83C6-848764296AAA}" type="slidenum">
              <a:rPr lang="en-US" smtClean="0"/>
              <a:pPr/>
              <a:t>1</a:t>
            </a:fld>
            <a:endParaRPr lang="en-US"/>
          </a:p>
        </p:txBody>
      </p:sp>
    </p:spTree>
    <p:extLst>
      <p:ext uri="{BB962C8B-B14F-4D97-AF65-F5344CB8AC3E}">
        <p14:creationId xmlns:p14="http://schemas.microsoft.com/office/powerpoint/2010/main" val="1226490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9B65CE-4BA6-48A0-A057-F08D2EF3497E}" type="slidenum">
              <a:rPr lang="en-US">
                <a:solidFill>
                  <a:prstClr val="black"/>
                </a:solidFill>
              </a:rPr>
              <a:pPr/>
              <a:t>12</a:t>
            </a:fld>
            <a:endParaRPr lang="en-US">
              <a:solidFill>
                <a:prstClr val="black"/>
              </a:solidFill>
            </a:endParaRPr>
          </a:p>
        </p:txBody>
      </p:sp>
      <p:sp>
        <p:nvSpPr>
          <p:cNvPr id="36866" name="Rectangle 2"/>
          <p:cNvSpPr txBox="1">
            <a:spLocks noGrp="1" noRot="1" noChangeAspect="1" noChangeArrowheads="1" noTextEdit="1"/>
          </p:cNvSpPr>
          <p:nvPr>
            <p:ph type="sldImg"/>
          </p:nvPr>
        </p:nvSpPr>
        <p:spPr>
          <a:xfrm>
            <a:off x="942975" y="744538"/>
            <a:ext cx="4972050" cy="3729037"/>
          </a:xfrm>
          <a:ln/>
        </p:spPr>
      </p:sp>
      <p:sp>
        <p:nvSpPr>
          <p:cNvPr id="36867" name="Text Box 3"/>
          <p:cNvSpPr txBox="1">
            <a:spLocks noGrp="1" noChangeArrowheads="1"/>
          </p:cNvSpPr>
          <p:nvPr>
            <p:ph type="body" idx="1"/>
          </p:nvPr>
        </p:nvSpPr>
        <p:spPr>
          <a:xfrm>
            <a:off x="913438" y="4723562"/>
            <a:ext cx="5031126" cy="4570159"/>
          </a:xfrm>
          <a:noFill/>
          <a:ln/>
        </p:spPr>
        <p:txBody>
          <a:bodyPr wrap="none" anchor="ctr"/>
          <a:lstStyle/>
          <a:p>
            <a:pPr defTabSz="449263"/>
            <a:r>
              <a:rPr lang="en-US"/>
              <a:t>Why is radium now a good candidate. Parity violating effect grow faster than Z^3. Weak interaction is short range and the propability at the nucleus plays a role. That scales as Z^3. Additional enhancement arises relativistic effects. Here is show that the weak effect in Radium grow faster than Z^3. As a result the weak effects are 50 times larger than for Cs and even 20 times larger than for Ba+. This makes radium a superior candidate for APV.</a:t>
            </a:r>
          </a:p>
          <a:p>
            <a:pPr defTabSz="449263"/>
            <a:r>
              <a:rPr lang="en-US"/>
              <a:t>For an evaluation of the weak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B9E70-40D1-4062-83C6-848764296AAA}" type="slidenum">
              <a:rPr lang="en-US" smtClean="0"/>
              <a:pPr/>
              <a:t>13</a:t>
            </a:fld>
            <a:endParaRPr lang="en-US"/>
          </a:p>
        </p:txBody>
      </p:sp>
    </p:spTree>
    <p:extLst>
      <p:ext uri="{BB962C8B-B14F-4D97-AF65-F5344CB8AC3E}">
        <p14:creationId xmlns:p14="http://schemas.microsoft.com/office/powerpoint/2010/main" val="1103325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254F26-7BC0-4275-B2E5-5436EA539DEC}" type="slidenum">
              <a:rPr lang="en-US">
                <a:solidFill>
                  <a:prstClr val="black"/>
                </a:solidFill>
              </a:rPr>
              <a:pPr/>
              <a:t>14</a:t>
            </a:fld>
            <a:endParaRPr lang="en-US">
              <a:solidFill>
                <a:prstClr val="black"/>
              </a:solidFill>
            </a:endParaRPr>
          </a:p>
        </p:txBody>
      </p:sp>
      <p:sp>
        <p:nvSpPr>
          <p:cNvPr id="22530" name="Rectangle 2"/>
          <p:cNvSpPr txBox="1">
            <a:spLocks noGrp="1" noRot="1" noChangeAspect="1" noChangeArrowheads="1" noTextEdit="1"/>
          </p:cNvSpPr>
          <p:nvPr>
            <p:ph type="sldImg"/>
          </p:nvPr>
        </p:nvSpPr>
        <p:spPr>
          <a:xfrm>
            <a:off x="942975" y="744538"/>
            <a:ext cx="4972050" cy="3729037"/>
          </a:xfrm>
          <a:ln/>
        </p:spPr>
      </p:sp>
      <p:sp>
        <p:nvSpPr>
          <p:cNvPr id="22531" name="Text Box 3"/>
          <p:cNvSpPr txBox="1">
            <a:spLocks noGrp="1" noChangeArrowheads="1"/>
          </p:cNvSpPr>
          <p:nvPr>
            <p:ph type="body" idx="1"/>
          </p:nvPr>
        </p:nvSpPr>
        <p:spPr>
          <a:xfrm>
            <a:off x="913438" y="4723562"/>
            <a:ext cx="5032731" cy="4570159"/>
          </a:xfrm>
          <a:noFill/>
          <a:ln/>
        </p:spPr>
        <p:txBody>
          <a:bodyPr wrap="none" anchor="ctr"/>
          <a:lstStyle/>
          <a:p>
            <a:pPr defTabSz="449263"/>
            <a:r>
              <a:rPr lang="en-US"/>
              <a:t>Weinberg angle is one of the central parameters in the electroweak interaction. It is connected to the strength of the weak interaction. It is given to first order by the ratio of the masses of the vector bosons and its numerical value is around 0.24. In the standard model the weak mixing angle can be calculated for different ranges of momentum transfer and there radiative corrections become visible. The  value changes by about 3% from the Z resonance, where it is measured with the highest precision, down to the low momentum transfer region which can be probed by atomic parity violation experiments. The best value arises from an experiment done with Cs atomic beam and there is a long history of its value due to incomplete atomic theory. The latest value of theory (2009) puts the Cs measurement right on top of the SM prediction for the running of the weinberg angle.</a:t>
            </a:r>
          </a:p>
          <a:p>
            <a:pPr defTabSz="449263"/>
            <a:r>
              <a:rPr lang="en-US"/>
              <a:t>There are several experiments planned at different energy scales to test the SM prediction. We are using the Ra ion. A single Ra ion has the potential to increase the precision at low energies by a factor of 5. </a:t>
            </a:r>
          </a:p>
          <a:p>
            <a:pPr defTabSz="449263"/>
            <a:r>
              <a:rPr lang="en-US"/>
              <a:t>It is important to note that a deviation from the prediction of the SM can indicate new physics.</a:t>
            </a:r>
          </a:p>
          <a:p>
            <a:pPr defTabSz="449263"/>
            <a:r>
              <a:rPr lang="en-US"/>
              <a:t>Now I want to introduce the weak interaction in atoms.</a:t>
            </a:r>
          </a:p>
          <a:p>
            <a:pPr defTabSz="449263"/>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3974AFC-DAB1-4C5A-B0BF-D0386544F652}" type="slidenum">
              <a:rPr lang="en-US"/>
              <a:pPr/>
              <a:t>15</a:t>
            </a:fld>
            <a:endParaRPr lang="en-US"/>
          </a:p>
        </p:txBody>
      </p:sp>
      <p:sp>
        <p:nvSpPr>
          <p:cNvPr id="94210" name="Rectangle 2"/>
          <p:cNvSpPr>
            <a:spLocks noGrp="1" noRot="1" noChangeAspect="1" noChangeArrowheads="1" noTextEdit="1"/>
          </p:cNvSpPr>
          <p:nvPr>
            <p:ph type="sldImg"/>
          </p:nvPr>
        </p:nvSpPr>
        <p:spPr>
          <a:xfrm>
            <a:off x="942975" y="744538"/>
            <a:ext cx="4972050" cy="3729037"/>
          </a:xfrm>
        </p:spPr>
      </p:sp>
      <p:sp>
        <p:nvSpPr>
          <p:cNvPr id="9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7B6B9AF-4E9C-497E-B602-4B721C5ADFA1}" type="slidenum">
              <a:rPr lang="en-US"/>
              <a:pPr/>
              <a:t>16</a:t>
            </a:fld>
            <a:endParaRPr lang="en-US"/>
          </a:p>
        </p:txBody>
      </p:sp>
      <p:sp>
        <p:nvSpPr>
          <p:cNvPr id="80897" name="Rectangle 1"/>
          <p:cNvSpPr txBox="1">
            <a:spLocks noGrp="1" noRot="1" noChangeAspect="1" noChangeArrowheads="1"/>
          </p:cNvSpPr>
          <p:nvPr>
            <p:ph type="sldImg"/>
          </p:nvPr>
        </p:nvSpPr>
        <p:spPr bwMode="auto">
          <a:xfrm>
            <a:off x="942975" y="746125"/>
            <a:ext cx="4972050" cy="3729038"/>
          </a:xfrm>
          <a:prstGeom prst="rect">
            <a:avLst/>
          </a:prstGeom>
          <a:solidFill>
            <a:srgbClr val="FFFFFF"/>
          </a:solidFill>
          <a:ln>
            <a:solidFill>
              <a:srgbClr val="000000"/>
            </a:solidFill>
            <a:miter lim="800000"/>
            <a:headEnd/>
            <a:tailEnd/>
          </a:ln>
        </p:spPr>
      </p:sp>
      <p:sp>
        <p:nvSpPr>
          <p:cNvPr id="80898" name="Rectangle 2"/>
          <p:cNvSpPr txBox="1">
            <a:spLocks noGrp="1" noChangeArrowheads="1"/>
          </p:cNvSpPr>
          <p:nvPr>
            <p:ph type="body" idx="1"/>
          </p:nvPr>
        </p:nvSpPr>
        <p:spPr bwMode="auto">
          <a:xfrm>
            <a:off x="685480" y="4722805"/>
            <a:ext cx="5487042" cy="4476757"/>
          </a:xfrm>
          <a:prstGeom prst="rect">
            <a:avLst/>
          </a:prstGeom>
          <a:noFill/>
          <a:ln>
            <a:round/>
            <a:headEnd/>
            <a:tailEnd/>
          </a:ln>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9D6A75F-27F1-44F2-8C33-847734044DF8}" type="slidenum">
              <a:rPr lang="en-US"/>
              <a:pPr/>
              <a:t>17</a:t>
            </a:fld>
            <a:endParaRPr lang="en-US"/>
          </a:p>
        </p:txBody>
      </p:sp>
      <p:sp>
        <p:nvSpPr>
          <p:cNvPr id="46081" name="Rectangle 1"/>
          <p:cNvSpPr txBox="1">
            <a:spLocks noGrp="1" noRot="1" noChangeAspect="1" noChangeArrowheads="1"/>
          </p:cNvSpPr>
          <p:nvPr>
            <p:ph type="sldImg"/>
          </p:nvPr>
        </p:nvSpPr>
        <p:spPr bwMode="auto">
          <a:xfrm>
            <a:off x="942975" y="744538"/>
            <a:ext cx="4972050" cy="3729037"/>
          </a:xfrm>
          <a:prstGeom prst="rect">
            <a:avLst/>
          </a:prstGeom>
          <a:solidFill>
            <a:srgbClr val="FFFFFF"/>
          </a:solidFill>
          <a:ln>
            <a:solidFill>
              <a:srgbClr val="000000"/>
            </a:solidFill>
            <a:miter lim="800000"/>
            <a:headEnd/>
            <a:tailEnd/>
          </a:ln>
        </p:spPr>
      </p:sp>
      <p:sp>
        <p:nvSpPr>
          <p:cNvPr id="46082" name="Rectangle 2"/>
          <p:cNvSpPr txBox="1">
            <a:spLocks noGrp="1" noChangeArrowheads="1"/>
          </p:cNvSpPr>
          <p:nvPr>
            <p:ph type="body" idx="1"/>
          </p:nvPr>
        </p:nvSpPr>
        <p:spPr bwMode="auto">
          <a:xfrm>
            <a:off x="913438" y="4724523"/>
            <a:ext cx="5032731" cy="4569121"/>
          </a:xfrm>
          <a:prstGeom prst="rect">
            <a:avLst/>
          </a:prstGeom>
          <a:noFill/>
          <a:ln>
            <a:round/>
            <a:headEnd/>
            <a:tailEnd/>
          </a:ln>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FE346-AE37-4F5F-ABBB-D37412B53F0B}" type="slidenum">
              <a:rPr lang="en-US">
                <a:solidFill>
                  <a:prstClr val="black"/>
                </a:solidFill>
              </a:rPr>
              <a:pPr/>
              <a:t>18</a:t>
            </a:fld>
            <a:endParaRPr lang="en-US">
              <a:solidFill>
                <a:prstClr val="black"/>
              </a:solidFill>
            </a:endParaRPr>
          </a:p>
        </p:txBody>
      </p:sp>
      <p:sp>
        <p:nvSpPr>
          <p:cNvPr id="111618" name="Rectangle 2"/>
          <p:cNvSpPr>
            <a:spLocks noGrp="1" noRot="1" noChangeAspect="1" noChangeArrowheads="1" noTextEdit="1"/>
          </p:cNvSpPr>
          <p:nvPr>
            <p:ph type="sldImg"/>
          </p:nvPr>
        </p:nvSpPr>
        <p:spPr>
          <a:xfrm>
            <a:off x="942975" y="744538"/>
            <a:ext cx="4972050" cy="3729037"/>
          </a:xfrm>
          <a:ln/>
        </p:spPr>
      </p:sp>
      <p:sp>
        <p:nvSpPr>
          <p:cNvPr id="111619" name="Rectangle 3"/>
          <p:cNvSpPr>
            <a:spLocks noGrp="1" noChangeArrowheads="1"/>
          </p:cNvSpPr>
          <p:nvPr>
            <p:ph type="body" idx="1"/>
          </p:nvPr>
        </p:nvSpPr>
        <p:spPr>
          <a:xfrm>
            <a:off x="913438" y="4723562"/>
            <a:ext cx="5031126" cy="4475879"/>
          </a:xfrm>
        </p:spPr>
        <p:txBody>
          <a:bodyPr/>
          <a:lstStyle/>
          <a:p>
            <a:pPr defTabSz="449263"/>
            <a:r>
              <a:rPr lang="en-US"/>
              <a:t>RFQ at end RFQ paul trap where ions also interact with laser light. The RFQ and paul trap are filled with buffer gas. In our case we use N2 and Neon. The laser beams are overlapped and sent through the main axis of the trap. We can access three resonances in Ra. The observable in all of the measurements is the fluorescence rate at 468nm, caused by pumping on the S-P and repumping on the D-P (this one plugs a leak to the meta-stable D-state). The lasers were free-running throughout the epx. They were reference to wavelengthmeters, optical cavities and molecular absorption lines.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4A6633-5CE0-423D-93CE-14F2012D0A17}" type="slidenum">
              <a:rPr lang="en-US">
                <a:solidFill>
                  <a:prstClr val="black"/>
                </a:solidFill>
              </a:rPr>
              <a:pPr/>
              <a:t>19</a:t>
            </a:fld>
            <a:endParaRPr lang="en-US">
              <a:solidFill>
                <a:prstClr val="black"/>
              </a:solidFill>
            </a:endParaRPr>
          </a:p>
        </p:txBody>
      </p:sp>
      <p:sp>
        <p:nvSpPr>
          <p:cNvPr id="61442" name="Rectangle 2"/>
          <p:cNvSpPr>
            <a:spLocks noGrp="1" noRot="1" noChangeAspect="1" noChangeArrowheads="1" noTextEdit="1"/>
          </p:cNvSpPr>
          <p:nvPr>
            <p:ph type="sldImg"/>
          </p:nvPr>
        </p:nvSpPr>
        <p:spPr>
          <a:xfrm>
            <a:off x="942975" y="744538"/>
            <a:ext cx="4972050" cy="3729037"/>
          </a:xfrm>
          <a:ln/>
        </p:spPr>
      </p:sp>
      <p:sp>
        <p:nvSpPr>
          <p:cNvPr id="61443" name="Rectangle 3"/>
          <p:cNvSpPr>
            <a:spLocks noGrp="1" noChangeArrowheads="1"/>
          </p:cNvSpPr>
          <p:nvPr>
            <p:ph type="body" idx="1"/>
          </p:nvPr>
        </p:nvSpPr>
        <p:spPr>
          <a:xfrm>
            <a:off x="913438" y="4723562"/>
            <a:ext cx="5031126" cy="4475879"/>
          </a:xfrm>
        </p:spPr>
        <p:txBody>
          <a:bodyPr/>
          <a:lstStyle/>
          <a:p>
            <a:pPr defTabSz="449263"/>
            <a:r>
              <a:rPr lang="en-US"/>
              <a:t>Example of the measurement in Radium isotopes.   First time spectroscopy of short lived isotopes in an ion trap. About 100 of ion in trap. Input is required for improvements on atomic structure calculations. These many electron systems become treatable. Effective one electron systems. Next reports on this will be on a single laser cooled radium ion in a trap. Well on its way to a APV</a:t>
            </a:r>
          </a:p>
          <a:p>
            <a:pPr defTabSz="449263"/>
            <a:endParaRPr lang="en-US"/>
          </a:p>
          <a:p>
            <a:pPr defTabSz="449263"/>
            <a:r>
              <a:rPr lang="en-US"/>
              <a:t>Add the lifetime picture</a:t>
            </a:r>
          </a:p>
          <a:p>
            <a:pPr defTabSz="449263"/>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B9E70-40D1-4062-83C6-848764296AAA}" type="slidenum">
              <a:rPr lang="en-US" smtClean="0"/>
              <a:pPr/>
              <a:t>21</a:t>
            </a:fld>
            <a:endParaRPr lang="en-US"/>
          </a:p>
        </p:txBody>
      </p:sp>
    </p:spTree>
    <p:extLst>
      <p:ext uri="{BB962C8B-B14F-4D97-AF65-F5344CB8AC3E}">
        <p14:creationId xmlns:p14="http://schemas.microsoft.com/office/powerpoint/2010/main" val="3087001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ECFC888-D4E1-407F-BB70-1428DD47805F}" type="slidenum">
              <a:rPr lang="en-US"/>
              <a:pPr/>
              <a:t>22</a:t>
            </a:fld>
            <a:endParaRPr lang="en-US"/>
          </a:p>
        </p:txBody>
      </p:sp>
      <p:sp>
        <p:nvSpPr>
          <p:cNvPr id="87041" name="Rectangle 1"/>
          <p:cNvSpPr txBox="1">
            <a:spLocks noGrp="1" noRot="1" noChangeAspect="1" noChangeArrowheads="1"/>
          </p:cNvSpPr>
          <p:nvPr>
            <p:ph type="sldImg"/>
          </p:nvPr>
        </p:nvSpPr>
        <p:spPr bwMode="auto">
          <a:xfrm>
            <a:off x="942975" y="746125"/>
            <a:ext cx="4972050" cy="3729038"/>
          </a:xfrm>
          <a:prstGeom prst="rect">
            <a:avLst/>
          </a:prstGeom>
          <a:solidFill>
            <a:srgbClr val="FFFFFF"/>
          </a:solidFill>
          <a:ln>
            <a:solidFill>
              <a:srgbClr val="000000"/>
            </a:solidFill>
            <a:miter lim="800000"/>
            <a:headEnd/>
            <a:tailEnd/>
          </a:ln>
        </p:spPr>
      </p:sp>
      <p:sp>
        <p:nvSpPr>
          <p:cNvPr id="87042" name="Rectangle 2"/>
          <p:cNvSpPr txBox="1">
            <a:spLocks noGrp="1" noChangeArrowheads="1"/>
          </p:cNvSpPr>
          <p:nvPr>
            <p:ph type="body" idx="1"/>
          </p:nvPr>
        </p:nvSpPr>
        <p:spPr bwMode="auto">
          <a:xfrm>
            <a:off x="685480" y="4722804"/>
            <a:ext cx="5487042" cy="4475160"/>
          </a:xfrm>
          <a:prstGeom prst="rect">
            <a:avLst/>
          </a:prstGeom>
          <a:noFill/>
          <a:ln>
            <a:round/>
            <a:headEnd/>
            <a:tailEnd/>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However, in the weak interaction, </a:t>
            </a:r>
          </a:p>
          <a:p>
            <a:r>
              <a:rPr lang="en-US" dirty="0" smtClean="0"/>
              <a:t>Parity symmetry is violated in the weak interaction and its most widely-known manifestation is the nuclear beta-decay  and atomic parity violation</a:t>
            </a:r>
          </a:p>
          <a:p>
            <a:r>
              <a:rPr lang="en-US" dirty="0" smtClean="0"/>
              <a:t>and CP violation in the K and B-meson decay.</a:t>
            </a:r>
          </a:p>
          <a:p>
            <a:r>
              <a:rPr lang="en-US" dirty="0" smtClean="0"/>
              <a:t>The CP violation could be explained by complex phase in the CKM matrix of the Standard Model.</a:t>
            </a:r>
          </a:p>
          <a:p>
            <a:r>
              <a:rPr lang="en-US" dirty="0" smtClean="0"/>
              <a:t>According to CPT theorem this is equivalent to T-violation.</a:t>
            </a:r>
          </a:p>
          <a:p>
            <a:r>
              <a:rPr lang="en-US" dirty="0" smtClean="0"/>
              <a:t>But, it is insufficient  for matter and anti-matter asymmetry observed in the universe. It is pertinent to look for the violation of time reversal symmetry.</a:t>
            </a:r>
          </a:p>
          <a:p>
            <a:r>
              <a:rPr lang="en-US" dirty="0" smtClean="0"/>
              <a:t>Further the CP violation observed is not sufficient to explain the </a:t>
            </a:r>
            <a:r>
              <a:rPr lang="en-US" dirty="0" err="1" smtClean="0"/>
              <a:t>baryogenesis</a:t>
            </a:r>
            <a:r>
              <a:rPr lang="en-US" dirty="0" smtClean="0"/>
              <a:t>. This can be explored through searches for electric dipole moments.</a:t>
            </a:r>
          </a:p>
          <a:p>
            <a:r>
              <a:rPr lang="en-US" dirty="0" smtClean="0"/>
              <a:t>Searches for </a:t>
            </a:r>
            <a:r>
              <a:rPr lang="en-US" dirty="0" err="1" smtClean="0"/>
              <a:t>pEDMs</a:t>
            </a:r>
            <a:r>
              <a:rPr lang="en-US" dirty="0" smtClean="0"/>
              <a:t>  are a best probe for new sources of CP violation.</a:t>
            </a:r>
          </a:p>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F69095-FE62-495A-BDD8-F84985157FFE}" type="slidenum">
              <a:rPr lang="en-US">
                <a:solidFill>
                  <a:prstClr val="black"/>
                </a:solidFill>
              </a:rPr>
              <a:pPr/>
              <a:t>23</a:t>
            </a:fld>
            <a:endParaRPr lang="en-US">
              <a:solidFill>
                <a:prstClr val="black"/>
              </a:solidFill>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3CDE70-8A2D-401C-8607-8847C8935B40}" type="slidenum">
              <a:rPr lang="en-US">
                <a:solidFill>
                  <a:prstClr val="black"/>
                </a:solidFill>
              </a:rPr>
              <a:pPr eaLnBrk="1" hangingPunct="1"/>
              <a:t>24</a:t>
            </a:fld>
            <a:endParaRPr lang="en-US">
              <a:solidFill>
                <a:prstClr val="black"/>
              </a:solidFill>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000" smtClean="0"/>
              <a:t>Permanent electric dipole moments violate both parity and time reversal symmetry.</a:t>
            </a:r>
          </a:p>
          <a:p>
            <a:r>
              <a:rPr lang="en-US" sz="1000" smtClean="0"/>
              <a:t>The parity operator  exchanges charges and hence the direction of the charges of the electric dipole moment, but leaves the spin J unchanged.</a:t>
            </a:r>
          </a:p>
          <a:p>
            <a:r>
              <a:rPr lang="en-US" sz="1000" smtClean="0"/>
              <a:t>The time reversal operator changes the sign of the spin and leaves the charges in place.</a:t>
            </a:r>
          </a:p>
          <a:p>
            <a:r>
              <a:rPr lang="en-US" sz="1000" smtClean="0"/>
              <a:t>In both cases the resulting particles would have an electric dipole moment opposite in its direction wrt the spin as compared to the original particle.</a:t>
            </a:r>
          </a:p>
          <a:p>
            <a:endParaRPr lang="en-US" sz="1000" smtClean="0"/>
          </a:p>
          <a:p>
            <a:r>
              <a:rPr lang="en-US" sz="1000" smtClean="0"/>
              <a:t>The magnetic moment of particle can be measured and the its counter part is dipole moment which is a smaller quantity.</a:t>
            </a:r>
          </a:p>
          <a:p>
            <a:r>
              <a:rPr lang="en-US" sz="1000" smtClean="0"/>
              <a:t>Now, the hamiltonian of a particle interacting with both magnetic and electric can be written as </a:t>
            </a:r>
          </a:p>
          <a:p>
            <a:r>
              <a:rPr lang="en-US" sz="1000" smtClean="0"/>
              <a:t>Under t to –t E does not change direction but both B and I then</a:t>
            </a:r>
          </a:p>
          <a:p>
            <a:endParaRPr lang="en-US" sz="1000" smtClean="0"/>
          </a:p>
          <a:p>
            <a:pPr eaLnBrk="1" hangingPunct="1"/>
            <a:r>
              <a:rPr lang="en-US" sz="1000" smtClean="0"/>
              <a:t>Extensions to the SM naturally invoke CP violation which in turn requires the existence of an EDM</a:t>
            </a:r>
          </a:p>
          <a:p>
            <a:pPr eaLnBrk="1" hangingPunct="1"/>
            <a:endParaRPr lang="en-US" sz="1000" smtClean="0"/>
          </a:p>
          <a:p>
            <a:pPr eaLnBrk="1" hangingPunct="1"/>
            <a:endParaRPr lang="en-US" sz="10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xfrm>
            <a:off x="942975" y="747713"/>
            <a:ext cx="4972050" cy="3729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xfrm>
            <a:off x="684214" y="4724203"/>
            <a:ext cx="5489575" cy="44738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Overview of some of the experimental EDM limits, the system in which they were measured. SM values are also shown. Largest allowed prediction from various SM extensions are also shown</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CFCDC8-99A6-4A12-ACA6-EC3D49ACD7E3}" type="slidenum">
              <a:rPr lang="en-US">
                <a:solidFill>
                  <a:prstClr val="black"/>
                </a:solidFill>
              </a:rPr>
              <a:pPr eaLnBrk="1" hangingPunct="1"/>
              <a:t>26</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BE7BEA-B8F9-4939-8403-D43720B46CD5}" type="slidenum">
              <a:rPr lang="en-US">
                <a:solidFill>
                  <a:prstClr val="black"/>
                </a:solidFill>
              </a:rPr>
              <a:pPr/>
              <a:t>27</a:t>
            </a:fld>
            <a:endParaRPr lang="en-US">
              <a:solidFill>
                <a:prstClr val="black"/>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a:t>The radium atoms exhibits the largest known enhancement factors for EDM for all atomic systems. The EDM of the atom can be larger the EDM of the constituent fundamental particles by orders of magnitude.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Then we can rewrite the flux in terms of the average trap population as N/deltat with N the trap population and delta_t a typical measurement cycle time. Essentlially we a posing here that we do not loose the atoms from the trap and we “reuse” them in the next measurement cycle. The optical detection is destructive to the state but does not necessarily lead to a loss of atoms from the trap.</a:t>
            </a:r>
          </a:p>
          <a:p>
            <a:endParaRPr lang="en-US" smtClean="0"/>
          </a:p>
          <a:p>
            <a:r>
              <a:rPr lang="en-US" smtClean="0"/>
              <a:t>The optical trapping has them only to compensate the losses. The trap populations is (trap loading rate)/(trap lifetime). Thus to get 10</a:t>
            </a:r>
            <a:r>
              <a:rPr lang="en-US" baseline="30000" smtClean="0"/>
              <a:t>6 </a:t>
            </a:r>
            <a:r>
              <a:rPr lang="en-US" smtClean="0"/>
              <a:t> atoms in the trap for a trap lifetime of 100s (which is ambitious) we need a trap loading rate of 10</a:t>
            </a:r>
            <a:r>
              <a:rPr lang="en-US" baseline="30000" smtClean="0"/>
              <a:t>4</a:t>
            </a:r>
            <a:r>
              <a:rPr lang="en-US" smtClean="0"/>
              <a:t>/s. With a trapping efficiency of 10</a:t>
            </a:r>
            <a:r>
              <a:rPr lang="en-US" baseline="30000" smtClean="0"/>
              <a:t>-5</a:t>
            </a:r>
            <a:r>
              <a:rPr lang="en-US" smtClean="0"/>
              <a:t> the required flux is on the order of 10</a:t>
            </a:r>
            <a:r>
              <a:rPr lang="en-US" baseline="30000" smtClean="0"/>
              <a:t>9</a:t>
            </a:r>
            <a:r>
              <a:rPr lang="en-US" smtClean="0"/>
              <a:t>/s.</a:t>
            </a:r>
          </a:p>
          <a:p>
            <a:endParaRPr lang="en-US" smtClean="0"/>
          </a:p>
          <a:p>
            <a:r>
              <a:rPr lang="en-US" smtClean="0"/>
              <a:t>Use the same atoms longer coherently or use them more often. The latter is the advantage of the trap (it is obvious for a single trapped ion for clocks or PNC that there is no issue with using the same atom multiple times.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0AE4B5E-83F4-47C2-A2A8-875059909FBD}" type="slidenum">
              <a:rPr lang="en-US" smtClean="0"/>
              <a:pPr eaLnBrk="1" hangingPunct="1"/>
              <a:t>29</a:t>
            </a:fld>
            <a:endParaRPr lang="en-US" smtClean="0"/>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p:nvPr>
        </p:nvSpPr>
        <p:spPr>
          <a:ln/>
        </p:spPr>
        <p:txBody>
          <a:bodyPr/>
          <a:lstStyle/>
          <a:p>
            <a:fld id="{7476F48C-6500-4E55-B8E5-CB13C0B93EA4}" type="slidenum">
              <a:rPr lang="en-US"/>
              <a:pPr/>
              <a:t>30</a:t>
            </a:fld>
            <a:endParaRPr lang="en-US"/>
          </a:p>
        </p:txBody>
      </p:sp>
      <p:sp>
        <p:nvSpPr>
          <p:cNvPr id="121857" name="Text Box 1"/>
          <p:cNvSpPr txBox="1">
            <a:spLocks noChangeArrowheads="1"/>
          </p:cNvSpPr>
          <p:nvPr/>
        </p:nvSpPr>
        <p:spPr bwMode="auto">
          <a:xfrm>
            <a:off x="3928260" y="8741022"/>
            <a:ext cx="3005191" cy="46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747" tIns="47188" rIns="90747" bIns="47188"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r">
              <a:buClrTx/>
              <a:buFontTx/>
              <a:buNone/>
            </a:pPr>
            <a:fld id="{7E345BDA-F7A6-4BE4-882E-397D784D4035}" type="slidenum">
              <a:rPr lang="en-US" sz="1200"/>
              <a:pPr algn="r">
                <a:buClrTx/>
                <a:buFontTx/>
                <a:buNone/>
              </a:pPr>
              <a:t>30</a:t>
            </a:fld>
            <a:endParaRPr lang="en-US" sz="1200"/>
          </a:p>
        </p:txBody>
      </p:sp>
      <p:sp>
        <p:nvSpPr>
          <p:cNvPr id="121858" name="Rectangle 2"/>
          <p:cNvSpPr txBox="1">
            <a:spLocks noGrp="1" noRot="1" noChangeAspect="1" noChangeArrowheads="1"/>
          </p:cNvSpPr>
          <p:nvPr>
            <p:ph type="sldImg"/>
          </p:nvPr>
        </p:nvSpPr>
        <p:spPr bwMode="auto">
          <a:xfrm>
            <a:off x="1155843" y="690207"/>
            <a:ext cx="4623371" cy="3451034"/>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9" name="Text Box 3"/>
          <p:cNvSpPr txBox="1">
            <a:spLocks noGrp="1" noChangeArrowheads="1"/>
          </p:cNvSpPr>
          <p:nvPr>
            <p:ph type="body" idx="1"/>
          </p:nvPr>
        </p:nvSpPr>
        <p:spPr bwMode="auto">
          <a:xfrm>
            <a:off x="693506" y="4371310"/>
            <a:ext cx="5548045" cy="4141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spcBef>
                <a:spcPts val="454"/>
              </a:spcBef>
            </a:pPr>
            <a:r>
              <a:rPr lang="en-US">
                <a:latin typeface="Arial" charset="0"/>
                <a:ea typeface="Microsoft YaHei" charset="-122"/>
              </a:rPr>
              <a:t>Laser spectroscopy of the singlet s to singlet p transition in Ra was performed. The hyperfine splitting of the two excited states has been measured, which is 4.2 GHz. Te2 molecule was used as a frequency reference. Accuracy of our measurement is within 4 MHz wrt Te2. This is in good agreement with reported literature values. </a:t>
            </a:r>
          </a:p>
          <a:p>
            <a:pPr>
              <a:spcBef>
                <a:spcPts val="454"/>
              </a:spcBef>
            </a:pPr>
            <a:endParaRPr lang="en-US">
              <a:latin typeface="Arial" charset="0"/>
              <a:ea typeface="Microsoft YaHei"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p:nvPr>
        </p:nvSpPr>
        <p:spPr>
          <a:ln/>
        </p:spPr>
        <p:txBody>
          <a:bodyPr/>
          <a:lstStyle/>
          <a:p>
            <a:fld id="{C1782387-0EBB-4D91-B912-E8FD8AC01071}" type="slidenum">
              <a:rPr lang="en-US"/>
              <a:pPr/>
              <a:t>31</a:t>
            </a:fld>
            <a:endParaRPr lang="en-US"/>
          </a:p>
        </p:txBody>
      </p:sp>
      <p:sp>
        <p:nvSpPr>
          <p:cNvPr id="122881" name="Rectangle 1"/>
          <p:cNvSpPr txBox="1">
            <a:spLocks noGrp="1" noRot="1" noChangeAspect="1" noChangeArrowheads="1"/>
          </p:cNvSpPr>
          <p:nvPr>
            <p:ph type="sldImg"/>
          </p:nvPr>
        </p:nvSpPr>
        <p:spPr bwMode="auto">
          <a:xfrm>
            <a:off x="1166813" y="690563"/>
            <a:ext cx="4600575" cy="34512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Text Box 2"/>
          <p:cNvSpPr txBox="1">
            <a:spLocks noGrp="1" noChangeArrowheads="1"/>
          </p:cNvSpPr>
          <p:nvPr>
            <p:ph type="body" idx="1"/>
          </p:nvPr>
        </p:nvSpPr>
        <p:spPr bwMode="auto">
          <a:xfrm>
            <a:off x="693506" y="4371310"/>
            <a:ext cx="5548045" cy="4141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spcBef>
                <a:spcPts val="454"/>
              </a:spcBef>
            </a:pPr>
            <a:r>
              <a:rPr lang="en-US">
                <a:latin typeface="Arial" charset="0"/>
                <a:ea typeface="Microsoft YaHei" charset="-122"/>
              </a:rPr>
              <a:t>Similarly, laser spectroscopy of the singlet ’s’ to triplet ’p’ transition in Ra was performed.  The absolute frequency is determined using  a15 component of the R(116)(2-9) transition in I2 molecule as a frequency reference. The absolute frequency is determined. This is a factor of 6 improvement compared to the reported values. </a:t>
            </a:r>
          </a:p>
          <a:p>
            <a:pPr>
              <a:spcBef>
                <a:spcPts val="454"/>
              </a:spcBef>
            </a:pPr>
            <a:endParaRPr lang="en-US">
              <a:latin typeface="Arial" charset="0"/>
              <a:ea typeface="Microsoft YaHei" charset="-122"/>
            </a:endParaRPr>
          </a:p>
          <a:p>
            <a:pPr>
              <a:spcBef>
                <a:spcPts val="454"/>
              </a:spcBef>
            </a:pPr>
            <a:endParaRPr lang="en-US">
              <a:latin typeface="Arial" charset="0"/>
              <a:ea typeface="Microsoft YaHei" charset="-122"/>
            </a:endParaRPr>
          </a:p>
          <a:p>
            <a:pPr>
              <a:spcBef>
                <a:spcPts val="454"/>
              </a:spcBef>
            </a:pPr>
            <a:r>
              <a:rPr lang="en-US">
                <a:latin typeface="Arial" charset="0"/>
                <a:ea typeface="Microsoft YaHei" charset="-122"/>
              </a:rPr>
              <a:t>measure the absolute frequency of the transitions with the comb</a:t>
            </a:r>
          </a:p>
          <a:p>
            <a:pPr>
              <a:spcBef>
                <a:spcPts val="454"/>
              </a:spcBef>
            </a:pPr>
            <a:endParaRPr lang="en-US">
              <a:latin typeface="Arial" charset="0"/>
              <a:ea typeface="Microsoft YaHei" charset="-122"/>
            </a:endParaRPr>
          </a:p>
        </p:txBody>
      </p:sp>
      <p:sp>
        <p:nvSpPr>
          <p:cNvPr id="122883" name="Text Box 3"/>
          <p:cNvSpPr txBox="1">
            <a:spLocks noChangeArrowheads="1"/>
          </p:cNvSpPr>
          <p:nvPr/>
        </p:nvSpPr>
        <p:spPr bwMode="auto">
          <a:xfrm>
            <a:off x="3928260" y="8741022"/>
            <a:ext cx="3005191" cy="46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747" tIns="47188" rIns="90747" bIns="47188"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r">
              <a:buClrTx/>
              <a:buFontTx/>
              <a:buNone/>
            </a:pPr>
            <a:fld id="{C623C543-025D-4844-801D-B0387E02CB3B}" type="slidenum">
              <a:rPr lang="en-US" sz="1200"/>
              <a:pPr algn="r">
                <a:buClrTx/>
                <a:buFontTx/>
                <a:buNone/>
              </a:pPr>
              <a:t>31</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CDE26A4-EFBC-40EB-9664-BF379CA8A1A9}" type="slidenum">
              <a:rPr lang="en-US"/>
              <a:pPr/>
              <a:t>32</a:t>
            </a:fld>
            <a:endParaRPr lang="en-US"/>
          </a:p>
        </p:txBody>
      </p:sp>
      <p:sp>
        <p:nvSpPr>
          <p:cNvPr id="123905" name="Rectangle 1"/>
          <p:cNvSpPr txBox="1">
            <a:spLocks noGrp="1" noRot="1" noChangeAspect="1" noChangeArrowheads="1"/>
          </p:cNvSpPr>
          <p:nvPr>
            <p:ph type="sldImg"/>
          </p:nvPr>
        </p:nvSpPr>
        <p:spPr bwMode="auto">
          <a:xfrm>
            <a:off x="1166813" y="690563"/>
            <a:ext cx="4600575" cy="34512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693506" y="4371310"/>
            <a:ext cx="5548045" cy="4141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2796F2-0007-4463-81D3-20B5AC3972F1}" type="slidenum">
              <a:rPr lang="en-US">
                <a:solidFill>
                  <a:prstClr val="black"/>
                </a:solidFill>
              </a:rPr>
              <a:pPr/>
              <a:t>3</a:t>
            </a:fld>
            <a:endParaRPr lang="en-US">
              <a:solidFill>
                <a:prstClr val="black"/>
              </a:solidFill>
            </a:endParaRPr>
          </a:p>
        </p:txBody>
      </p:sp>
      <p:sp>
        <p:nvSpPr>
          <p:cNvPr id="16386" name="Rectangle 2"/>
          <p:cNvSpPr>
            <a:spLocks noGrp="1" noRot="1" noChangeAspect="1" noChangeArrowheads="1" noTextEdit="1"/>
          </p:cNvSpPr>
          <p:nvPr>
            <p:ph type="sldImg"/>
          </p:nvPr>
        </p:nvSpPr>
        <p:spPr>
          <a:xfrm>
            <a:off x="944563" y="746125"/>
            <a:ext cx="4972050" cy="3729038"/>
          </a:xfrm>
          <a:ln/>
        </p:spPr>
      </p:sp>
      <p:sp>
        <p:nvSpPr>
          <p:cNvPr id="16387" name="Rectangle 3"/>
          <p:cNvSpPr>
            <a:spLocks noGrp="1" noChangeArrowheads="1"/>
          </p:cNvSpPr>
          <p:nvPr>
            <p:ph type="body" idx="1"/>
          </p:nvPr>
        </p:nvSpPr>
        <p:spPr/>
        <p:txBody>
          <a:bodyPr/>
          <a:lstStyle/>
          <a:p>
            <a:r>
              <a:rPr lang="en-US"/>
              <a:t>The SM of te electro weak interactions is an excellent description of all particle physics experiments </a:t>
            </a:r>
          </a:p>
          <a:p>
            <a:endParaRPr lang="en-US"/>
          </a:p>
          <a:p>
            <a:endParaRPr lang="en-US"/>
          </a:p>
          <a:p>
            <a:r>
              <a:rPr lang="en-US"/>
              <a:t>Low energy experiments test some of the open questions</a:t>
            </a:r>
          </a:p>
          <a:p>
            <a:r>
              <a:rPr lang="en-US"/>
              <a:t>Facts: Three generations, number of gauge bosons, 3 forces </a:t>
            </a:r>
          </a:p>
          <a:p>
            <a:endParaRPr lang="en-US"/>
          </a:p>
          <a:p>
            <a:r>
              <a:rPr lang="en-US"/>
              <a:t>Parity violation put in by hand (lefthandednes of neutrinos), no explanation for the origin</a:t>
            </a:r>
          </a:p>
          <a:p>
            <a:r>
              <a:rPr lang="en-US"/>
              <a:t>Apparent matter antimatter assymmetry. Could be caused by CP violation (Sacharov, deviation from thermal equilibrium is required.) but CP violation in SM is not sufficient. Other sources are required. Extensions to the SM ofter bring in CP violation in a natural way.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0A4DAF2-605C-4C82-BA7D-F709E847B080}" type="slidenum">
              <a:rPr lang="en-US"/>
              <a:pPr/>
              <a:t>33</a:t>
            </a:fld>
            <a:endParaRPr lang="en-US"/>
          </a:p>
        </p:txBody>
      </p:sp>
      <p:sp>
        <p:nvSpPr>
          <p:cNvPr id="125953" name="Rectangle 1"/>
          <p:cNvSpPr txBox="1">
            <a:spLocks noGrp="1" noRot="1" noChangeAspect="1" noChangeArrowheads="1"/>
          </p:cNvSpPr>
          <p:nvPr>
            <p:ph type="sldImg"/>
          </p:nvPr>
        </p:nvSpPr>
        <p:spPr bwMode="auto">
          <a:xfrm>
            <a:off x="1166813" y="690563"/>
            <a:ext cx="4600575" cy="34512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693506" y="4371310"/>
            <a:ext cx="5548045" cy="4141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BDDE2D5-5818-4B7F-B1DA-AF5840AA2E4B}" type="slidenum">
              <a:rPr lang="en-US">
                <a:latin typeface="Arial" pitchFamily="34" charset="0"/>
                <a:cs typeface="Arial" pitchFamily="34" charset="0"/>
              </a:rPr>
              <a:pPr fontAlgn="base">
                <a:spcBef>
                  <a:spcPct val="0"/>
                </a:spcBef>
                <a:spcAft>
                  <a:spcPct val="0"/>
                </a:spcAft>
              </a:pPr>
              <a:t>35</a:t>
            </a:fld>
            <a:endParaRPr lang="en-US">
              <a:latin typeface="Arial" pitchFamily="34" charset="0"/>
              <a:cs typeface="Arial" pitchFamily="34" charset="0"/>
            </a:endParaRPr>
          </a:p>
        </p:txBody>
      </p:sp>
      <p:sp>
        <p:nvSpPr>
          <p:cNvPr id="157699" name="Rectangle 2"/>
          <p:cNvSpPr>
            <a:spLocks noGrp="1" noRot="1" noChangeAspect="1" noChangeArrowheads="1" noTextEdit="1"/>
          </p:cNvSpPr>
          <p:nvPr>
            <p:ph type="sldImg"/>
          </p:nvPr>
        </p:nvSpPr>
        <p:spPr bwMode="auto">
          <a:xfrm>
            <a:off x="0" y="330200"/>
            <a:ext cx="1588" cy="3175"/>
          </a:xfrm>
          <a:solidFill>
            <a:srgbClr val="FFFFFF"/>
          </a:solidFill>
          <a:ln>
            <a:solidFill>
              <a:srgbClr val="000000"/>
            </a:solidFill>
            <a:miter lim="800000"/>
            <a:headEnd/>
            <a:tailEnd/>
          </a:ln>
        </p:spPr>
      </p:sp>
      <p:sp>
        <p:nvSpPr>
          <p:cNvPr id="157700" name="Rectangle 3"/>
          <p:cNvSpPr>
            <a:spLocks noGrp="1" noChangeArrowheads="1"/>
          </p:cNvSpPr>
          <p:nvPr>
            <p:ph type="body" idx="1"/>
          </p:nvPr>
        </p:nvSpPr>
        <p:spPr bwMode="auto">
          <a:xfrm>
            <a:off x="503239" y="4694850"/>
            <a:ext cx="5856287" cy="4416852"/>
          </a:xfrm>
          <a:noFill/>
        </p:spPr>
        <p:txBody>
          <a:bodyPr wrap="none" numCol="1" anchor="ctr" anchorCtr="0" compatLnSpc="1">
            <a:prstTxWarp prst="textNoShape">
              <a:avLst/>
            </a:prstTxWarp>
          </a:bodyPr>
          <a:lstStyle/>
          <a:p>
            <a:pPr>
              <a:spcBef>
                <a:spcPct val="0"/>
              </a:spcBef>
            </a:pPr>
            <a:endParaRPr lang="en-US" smtClean="0">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A88FC0-83F6-4AB0-AB3E-46EA5677B315}" type="slidenum">
              <a:rPr lang="en-US">
                <a:solidFill>
                  <a:prstClr val="black"/>
                </a:solidFill>
              </a:rPr>
              <a:pPr/>
              <a:t>36</a:t>
            </a:fld>
            <a:endParaRPr lang="en-US">
              <a:solidFill>
                <a:prstClr val="black"/>
              </a:solidFill>
            </a:endParaRPr>
          </a:p>
        </p:txBody>
      </p:sp>
      <p:sp>
        <p:nvSpPr>
          <p:cNvPr id="141314" name="Rectangle 2"/>
          <p:cNvSpPr>
            <a:spLocks noGrp="1" noRot="1" noChangeAspect="1" noChangeArrowheads="1" noTextEdit="1"/>
          </p:cNvSpPr>
          <p:nvPr>
            <p:ph type="sldImg"/>
          </p:nvPr>
        </p:nvSpPr>
        <p:spPr>
          <a:xfrm>
            <a:off x="942975" y="747713"/>
            <a:ext cx="4972050" cy="3729037"/>
          </a:xfrm>
          <a:ln/>
        </p:spPr>
      </p:sp>
      <p:sp>
        <p:nvSpPr>
          <p:cNvPr id="141315" name="Rectangle 3"/>
          <p:cNvSpPr>
            <a:spLocks noGrp="1" noChangeArrowheads="1"/>
          </p:cNvSpPr>
          <p:nvPr>
            <p:ph type="body" idx="1"/>
          </p:nvPr>
        </p:nvSpPr>
        <p:spPr>
          <a:xfrm>
            <a:off x="685480" y="4725162"/>
            <a:ext cx="5487042" cy="4472683"/>
          </a:xfrm>
        </p:spPr>
        <p:txBody>
          <a:bodyPr/>
          <a:lstStyle/>
          <a:p>
            <a:r>
              <a:rPr lang="en-US"/>
              <a:t>Why many competing experimental searches?</a:t>
            </a:r>
          </a:p>
          <a:p>
            <a:endParaRPr lang="en-US"/>
          </a:p>
          <a:p>
            <a:r>
              <a:rPr lang="en-US"/>
              <a:t>Where should we expect an electric dipole moment to appear. Here we need guidance from theory. Based on the SM and theories beyond the SM EDM can be calculated. The CP violation in the SM gives rise to EDM’s which are several orders below the current experimental sensitivities, but beyond the SM theories predict EDM’ in a measurable range. </a:t>
            </a:r>
          </a:p>
          <a:p>
            <a:r>
              <a:rPr lang="en-US"/>
              <a:t>A measurement of an EDM in one system on the other hand does not select a single theory. Thus several experimental appraoches are necessary and followed worldwide. We are focussing on EDM in the hadronic sectors. We work on radium because of its unique intrinsic sensitivity (next sllide).</a:t>
            </a:r>
          </a:p>
          <a:p>
            <a:endParaRPr lang="en-US"/>
          </a:p>
          <a:p>
            <a:endParaRPr lang="en-US"/>
          </a:p>
          <a:p>
            <a:r>
              <a:rPr lang="en-US"/>
              <a:t>concentrate on one system (Ra) which has large enhancement factors</a:t>
            </a:r>
          </a:p>
          <a:p>
            <a:endParaRPr lang="en-US"/>
          </a:p>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p:nvPr>
        </p:nvSpPr>
        <p:spPr>
          <a:ln/>
        </p:spPr>
        <p:txBody>
          <a:bodyPr/>
          <a:lstStyle/>
          <a:p>
            <a:fld id="{47076653-990C-4E9F-A095-CFC17669F292}" type="slidenum">
              <a:rPr lang="en-US"/>
              <a:pPr/>
              <a:t>38</a:t>
            </a:fld>
            <a:endParaRPr lang="en-US"/>
          </a:p>
        </p:txBody>
      </p:sp>
      <p:sp>
        <p:nvSpPr>
          <p:cNvPr id="120833" name="Text Box 1"/>
          <p:cNvSpPr txBox="1">
            <a:spLocks noChangeArrowheads="1"/>
          </p:cNvSpPr>
          <p:nvPr/>
        </p:nvSpPr>
        <p:spPr bwMode="auto">
          <a:xfrm>
            <a:off x="3928260" y="8741022"/>
            <a:ext cx="3005191" cy="46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747" tIns="45374" rIns="90747" bIns="45374"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r">
              <a:buClrTx/>
              <a:buFontTx/>
              <a:buNone/>
            </a:pPr>
            <a:fld id="{7ABAA976-920D-4D67-A843-D9630BED0AB2}" type="slidenum">
              <a:rPr lang="en-US" sz="1200"/>
              <a:pPr algn="r">
                <a:buClrTx/>
                <a:buFontTx/>
                <a:buNone/>
              </a:pPr>
              <a:t>38</a:t>
            </a:fld>
            <a:endParaRPr lang="en-US" sz="1200"/>
          </a:p>
        </p:txBody>
      </p:sp>
      <p:sp>
        <p:nvSpPr>
          <p:cNvPr id="120834" name="Rectangle 2"/>
          <p:cNvSpPr txBox="1">
            <a:spLocks noGrp="1" noRot="1" noChangeAspect="1" noChangeArrowheads="1"/>
          </p:cNvSpPr>
          <p:nvPr>
            <p:ph type="sldImg"/>
          </p:nvPr>
        </p:nvSpPr>
        <p:spPr bwMode="auto">
          <a:xfrm>
            <a:off x="1166813" y="690563"/>
            <a:ext cx="4600575" cy="34512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5" name="Text Box 3"/>
          <p:cNvSpPr txBox="1">
            <a:spLocks noGrp="1" noChangeArrowheads="1"/>
          </p:cNvSpPr>
          <p:nvPr>
            <p:ph type="body" idx="1"/>
          </p:nvPr>
        </p:nvSpPr>
        <p:spPr bwMode="auto">
          <a:xfrm>
            <a:off x="693506" y="4371310"/>
            <a:ext cx="5548045" cy="4141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747" tIns="45374" rIns="90747" bIns="45374"/>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a:spcBef>
                <a:spcPts val="454"/>
              </a:spcBef>
            </a:pPr>
            <a:endParaRPr lang="en-US">
              <a:latin typeface="Arial" charset="0"/>
              <a:ea typeface="Microsoft YaHei" charset="-122"/>
            </a:endParaRPr>
          </a:p>
          <a:p>
            <a:pPr>
              <a:spcBef>
                <a:spcPts val="454"/>
              </a:spcBef>
            </a:pPr>
            <a:endParaRPr lang="en-US">
              <a:latin typeface="Arial" charset="0"/>
              <a:ea typeface="Microsoft YaHei"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C080DFE-08C2-4D17-A459-B6C25CBA67B9}" type="slidenum">
              <a:rPr lang="en-US">
                <a:solidFill>
                  <a:prstClr val="white"/>
                </a:solidFill>
              </a:rPr>
              <a:pPr/>
              <a:t>5</a:t>
            </a:fld>
            <a:endParaRPr lang="en-US">
              <a:solidFill>
                <a:prstClr val="white"/>
              </a:solidFill>
            </a:endParaRPr>
          </a:p>
        </p:txBody>
      </p:sp>
      <p:sp>
        <p:nvSpPr>
          <p:cNvPr id="73729" name="Rectangle 1"/>
          <p:cNvSpPr txBox="1">
            <a:spLocks noGrp="1" noRot="1" noChangeAspect="1" noChangeArrowheads="1"/>
          </p:cNvSpPr>
          <p:nvPr>
            <p:ph type="sldImg"/>
          </p:nvPr>
        </p:nvSpPr>
        <p:spPr bwMode="auto">
          <a:xfrm>
            <a:off x="942975" y="746125"/>
            <a:ext cx="4972050"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685480" y="4722804"/>
            <a:ext cx="5487042" cy="447675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72DB81-EFDF-41F4-9D78-BACA19FC9954}" type="slidenum">
              <a:rPr lang="en-US">
                <a:solidFill>
                  <a:prstClr val="black"/>
                </a:solidFill>
              </a:rPr>
              <a:pPr/>
              <a:t>6</a:t>
            </a:fld>
            <a:endParaRPr lang="en-US">
              <a:solidFill>
                <a:prstClr val="black"/>
              </a:solidFill>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29C4D4-6E70-488F-BF60-9E87BDD12A79}" type="slidenum">
              <a:rPr lang="en-US">
                <a:solidFill>
                  <a:prstClr val="black"/>
                </a:solidFill>
              </a:rPr>
              <a:pPr/>
              <a:t>7</a:t>
            </a:fld>
            <a:endParaRPr lang="en-US">
              <a:solidFill>
                <a:prstClr val="black"/>
              </a:solidFill>
            </a:endParaRPr>
          </a:p>
        </p:txBody>
      </p:sp>
      <p:sp>
        <p:nvSpPr>
          <p:cNvPr id="90114" name="Rectangle 2"/>
          <p:cNvSpPr>
            <a:spLocks noGrp="1" noRot="1" noChangeAspect="1" noChangeArrowheads="1" noTextEdit="1"/>
          </p:cNvSpPr>
          <p:nvPr>
            <p:ph type="sldImg"/>
          </p:nvPr>
        </p:nvSpPr>
        <p:spPr>
          <a:xfrm>
            <a:off x="996950" y="766763"/>
            <a:ext cx="4902200" cy="3678237"/>
          </a:xfrm>
          <a:ln/>
        </p:spPr>
      </p:sp>
      <p:sp>
        <p:nvSpPr>
          <p:cNvPr id="90115" name="Rectangle 3"/>
          <p:cNvSpPr>
            <a:spLocks noGrp="1" noChangeArrowheads="1"/>
          </p:cNvSpPr>
          <p:nvPr>
            <p:ph type="body" idx="1"/>
          </p:nvPr>
        </p:nvSpPr>
        <p:spPr>
          <a:xfrm>
            <a:off x="929491" y="4750728"/>
            <a:ext cx="5037548" cy="4440724"/>
          </a:xfrm>
        </p:spPr>
        <p:txBody>
          <a:bodyPr lIns="91714" tIns="45857" rIns="91714" bIns="45857"/>
          <a:lstStyle/>
          <a:p>
            <a:r>
              <a:rPr lang="en-US"/>
              <a:t>The trimp facility is setup to produce short lived isotopes using heavy ion beams from the cyclotron AGOR. On a production target we produce isotopes of interest. In a magnetic separator we can select the specific isotope of interest. The still high energy ion beam in moderated in a thermal ionizer and extracted as a low energy ion beam, which is guided by electrostatic beamline to the experiment, where they can be trapped in neutral atoms traps or ion traps for the experiment. Here are pictures of key devices in the whole setup. The facility produces routinely beam for experiments (not only radium). (While going to the next slide) This is a production side, there is another key ingredient needed for the experiment.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72DB81-EFDF-41F4-9D78-BACA19FC9954}" type="slidenum">
              <a:rPr lang="en-US">
                <a:solidFill>
                  <a:prstClr val="black"/>
                </a:solidFill>
              </a:rPr>
              <a:pPr/>
              <a:t>9</a:t>
            </a:fld>
            <a:endParaRPr lang="en-US">
              <a:solidFill>
                <a:prstClr val="black"/>
              </a:solidFill>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DD9E6A-8D4B-4E41-8BD6-E419B8C9EAE5}" type="slidenum">
              <a:rPr lang="en-US">
                <a:solidFill>
                  <a:prstClr val="black"/>
                </a:solidFill>
              </a:rPr>
              <a:pPr/>
              <a:t>10</a:t>
            </a:fld>
            <a:endParaRPr lang="en-US">
              <a:solidFill>
                <a:prstClr val="black"/>
              </a:solidFill>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r>
              <a:rPr lang="en-US"/>
              <a:t>The interaction between the nucleus and the electrons in an atom mediated by photons but also by the parity violating exchange of Z-bosons. The amplitudes for the em and the weak interaction add up. To calculate transition strength we have to evaluate the square of the matrix element. This leaves us with the dominating em interaction and tiny weak part and the interference term. The measurement can be done in a system with a sufficiently weak em transition strength such that the interference term is not too small.</a:t>
            </a:r>
          </a:p>
          <a:p>
            <a:r>
              <a:rPr lang="en-US"/>
              <a:t>Theory can connect the measurable E1</a:t>
            </a:r>
            <a:r>
              <a:rPr lang="en-US" baseline="-25000"/>
              <a:t>PNC</a:t>
            </a:r>
            <a:r>
              <a:rPr lang="en-US" baseline="30000"/>
              <a:t> </a:t>
            </a:r>
            <a:r>
              <a:rPr lang="en-US"/>
              <a:t>to the Weinberg angle as it is defined in the SM. Weak charge and role of KVI theory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DD9E6A-8D4B-4E41-8BD6-E419B8C9EAE5}" type="slidenum">
              <a:rPr lang="en-US">
                <a:solidFill>
                  <a:prstClr val="black"/>
                </a:solidFill>
              </a:rPr>
              <a:pPr/>
              <a:t>11</a:t>
            </a:fld>
            <a:endParaRPr lang="en-US">
              <a:solidFill>
                <a:prstClr val="black"/>
              </a:solidFill>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r>
              <a:rPr lang="en-US"/>
              <a:t>The interaction between the nucleus and the electrons in an atom mediated by photons but also by the parity violating exchange of Z-bosons. The amplitudes for the em and the weak interaction add up. To calculate transition strength we have to evaluate the square of the matrix element. This leaves us with the dominating em interaction and tiny weak part and the interference term. The measurement can be done in a system with a sufficiently weak em transition strength such that the interference term is not too small.</a:t>
            </a:r>
          </a:p>
          <a:p>
            <a:r>
              <a:rPr lang="en-US"/>
              <a:t>Theory can connect the measurable E1</a:t>
            </a:r>
            <a:r>
              <a:rPr lang="en-US" baseline="-25000"/>
              <a:t>PNC</a:t>
            </a:r>
            <a:r>
              <a:rPr lang="en-US" baseline="30000"/>
              <a:t> </a:t>
            </a:r>
            <a:r>
              <a:rPr lang="en-US"/>
              <a:t>to the Weinberg angle as it is defined in the SM. Weak charge and role of KVI theory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DD58341-A9CE-4549-BF7C-A9A9A7A685C9}" type="datetimeFigureOut">
              <a:rPr lang="en-US"/>
              <a:pPr>
                <a:defRPr/>
              </a:pPr>
              <a:t>9/9/2011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D7A4F5-7B94-4FCF-BF09-F155FEB04959}" type="slidenum">
              <a:rPr lang="en-US"/>
              <a:pPr>
                <a:defRPr/>
              </a:pPr>
              <a:t>‹#›</a:t>
            </a:fld>
            <a:endParaRPr lang="en-US"/>
          </a:p>
        </p:txBody>
      </p:sp>
      <p:sp>
        <p:nvSpPr>
          <p:cNvPr id="12" name="Rectangle 3"/>
          <p:cNvSpPr>
            <a:spLocks noChangeArrowheads="1"/>
          </p:cNvSpPr>
          <p:nvPr userDrawn="1"/>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13"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 Box 6"/>
          <p:cNvSpPr txBox="1">
            <a:spLocks noChangeArrowheads="1"/>
          </p:cNvSpPr>
          <p:nvPr userDrawn="1"/>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Rectangle 7"/>
          <p:cNvSpPr>
            <a:spLocks noChangeArrowheads="1"/>
          </p:cNvSpPr>
          <p:nvPr userDrawn="1"/>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B36751-D19C-4261-A5B2-EEFE9512ABEB}" type="datetimeFigureOut">
              <a:rPr lang="en-US"/>
              <a:pPr>
                <a:defRPr/>
              </a:pPr>
              <a:t>9/9/2011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D301CB-625F-4DAE-8B6A-0CF385FE806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38D3FA-99A0-4049-A931-102ACCCE94B0}" type="datetimeFigureOut">
              <a:rPr lang="en-US"/>
              <a:pPr>
                <a:defRPr/>
              </a:pPr>
              <a:t>9/9/2011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54FE4F-FCBA-435C-9E6C-DC1AA17C3F7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219200"/>
            <a:ext cx="40005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19200"/>
            <a:ext cx="40005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A2E2B2-CF22-4A49-9AA2-6A289B5FE1B7}" type="datetimeFigureOut">
              <a:rPr lang="en-US"/>
              <a:pPr>
                <a:defRPr/>
              </a:pPr>
              <a:t>9/9/2011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1335E5-5F75-4018-96FA-C6FB5684770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0"/>
            <a:ext cx="219075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0"/>
            <a:ext cx="64198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0"/>
            <a:ext cx="8763000" cy="647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219200"/>
            <a:ext cx="40005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19200"/>
            <a:ext cx="40005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1FE0AE5-C0AD-4EC5-AE8F-BE95762B5D40}" type="datetimeFigureOut">
              <a:rPr lang="en-US"/>
              <a:pPr>
                <a:defRPr/>
              </a:pPr>
              <a:t>9/9/2011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C1E468-3723-4AA8-BA9B-F6AD862DC83A}"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0"/>
            <a:ext cx="219075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0"/>
            <a:ext cx="64198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0"/>
            <a:ext cx="8763000" cy="647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E8B0288-7B05-441C-A403-443461940A30}" type="datetimeFigureOut">
              <a:rPr lang="en-US">
                <a:solidFill>
                  <a:prstClr val="black"/>
                </a:solidFill>
              </a:rPr>
              <a:pPr>
                <a:defRPr/>
              </a:pPr>
              <a:t>9/9/2011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F4B5B44-54D1-46F0-AD80-3A3FFF8F1157}"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1D6A74F-D4C8-4560-8F77-2406B42DE858}" type="datetimeFigureOut">
              <a:rPr lang="en-US">
                <a:solidFill>
                  <a:prstClr val="black"/>
                </a:solidFill>
              </a:rPr>
              <a:pPr>
                <a:defRPr/>
              </a:pPr>
              <a:t>9/9/2011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F2BEE36-530D-4F4A-AF23-DF16325A731A}"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E2980C1-61D8-4126-A9F4-10127B771DA7}" type="datetimeFigureOut">
              <a:rPr lang="en-US">
                <a:solidFill>
                  <a:prstClr val="black"/>
                </a:solidFill>
              </a:rPr>
              <a:pPr>
                <a:defRPr/>
              </a:pPr>
              <a:t>9/9/2011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43948FD-544F-4B30-859B-83734266B74B}"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AF4977E-37E9-4418-8CA1-90C2F2D37EDF}" type="datetimeFigureOut">
              <a:rPr lang="en-US">
                <a:solidFill>
                  <a:prstClr val="black"/>
                </a:solidFill>
              </a:rPr>
              <a:pPr>
                <a:defRPr/>
              </a:pPr>
              <a:t>9/9/2011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90F09F6-B262-4FE7-916F-738C8E902435}"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B1C5206-AFED-4C98-9589-B6FBA462114E}" type="datetimeFigureOut">
              <a:rPr lang="en-US"/>
              <a:pPr>
                <a:defRPr/>
              </a:pPr>
              <a:t>9/9/2011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424B94-7923-4F19-AF08-9E1443B8E12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D21E6BA-1A0E-48B4-A915-B9CB4664F8E7}" type="datetimeFigureOut">
              <a:rPr lang="en-US">
                <a:solidFill>
                  <a:prstClr val="black"/>
                </a:solidFill>
              </a:rPr>
              <a:pPr>
                <a:defRPr/>
              </a:pPr>
              <a:t>9/9/2011</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2A6E41A-C807-4D00-A0D4-852DD829D020}"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F0E4AA2-FEDF-479C-86A4-5D8112E87983}" type="datetimeFigureOut">
              <a:rPr lang="en-US">
                <a:solidFill>
                  <a:prstClr val="black"/>
                </a:solidFill>
              </a:rPr>
              <a:pPr>
                <a:defRPr/>
              </a:pPr>
              <a:t>9/9/2011</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BFC8543-954C-47A9-A4F9-C9D7F90D5985}"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BBAD95C-5C9A-4D4B-B61E-E8DBEBC548AF}" type="datetimeFigureOut">
              <a:rPr lang="en-US">
                <a:solidFill>
                  <a:prstClr val="black"/>
                </a:solidFill>
              </a:rPr>
              <a:pPr>
                <a:defRPr/>
              </a:pPr>
              <a:t>9/9/2011</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B761A36-C6DA-4558-94BB-E0FC8598D60E}"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754FFE-0D59-48C3-988B-9E7B8A3BA68B}" type="datetimeFigureOut">
              <a:rPr lang="en-US">
                <a:solidFill>
                  <a:prstClr val="black"/>
                </a:solidFill>
              </a:rPr>
              <a:pPr>
                <a:defRPr/>
              </a:pPr>
              <a:t>9/9/2011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243B0B9-020A-42C6-82E8-493E01F67E3A}"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3E8D7B-C693-436D-9D57-751DECA056CF}" type="datetimeFigureOut">
              <a:rPr lang="en-US">
                <a:solidFill>
                  <a:prstClr val="black"/>
                </a:solidFill>
              </a:rPr>
              <a:pPr>
                <a:defRPr/>
              </a:pPr>
              <a:t>9/9/2011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0D3E37-9036-4B4B-AA87-510B5C150618}"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6B5D219-5F9C-4D30-BB87-B48D1207CB14}" type="datetimeFigureOut">
              <a:rPr lang="en-US">
                <a:solidFill>
                  <a:prstClr val="black"/>
                </a:solidFill>
              </a:rPr>
              <a:pPr>
                <a:defRPr/>
              </a:pPr>
              <a:t>9/9/2011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8F54496-BE70-41A7-8D8B-C50F18DE110E}"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A218E84-69E9-4301-B6AB-0E3497E7D1F1}" type="datetimeFigureOut">
              <a:rPr lang="en-US">
                <a:solidFill>
                  <a:prstClr val="black"/>
                </a:solidFill>
              </a:rPr>
              <a:pPr>
                <a:defRPr/>
              </a:pPr>
              <a:t>9/9/2011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3AE7B63-3D75-41C5-A038-0A809270D70B}"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solidFill>
                  <a:srgbClr val="000000"/>
                </a:solidFill>
                <a:latin typeface="+mn-lt"/>
                <a:cs typeface="+mn-cs"/>
              </a:defRPr>
            </a:lvl1pPr>
          </a:lstStyle>
          <a:p>
            <a:pPr>
              <a:defRPr/>
            </a:pPr>
            <a:r>
              <a:rPr lang="nl-NL"/>
              <a:t>20-25 june 2005</a:t>
            </a: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00000"/>
                </a:solidFill>
                <a:latin typeface="+mn-lt"/>
                <a:cs typeface="+mn-cs"/>
              </a:defRPr>
            </a:lvl1pPr>
          </a:lstStyle>
          <a:p>
            <a:pPr>
              <a:defRPr/>
            </a:pPr>
            <a:r>
              <a:rPr lang="en-US"/>
              <a:t>ENS'05</a:t>
            </a:r>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solidFill>
                  <a:srgbClr val="000000"/>
                </a:solidFill>
                <a:latin typeface="+mn-lt"/>
                <a:cs typeface="+mn-cs"/>
              </a:defRPr>
            </a:lvl1pPr>
          </a:lstStyle>
          <a:p>
            <a:pPr>
              <a:defRPr/>
            </a:pPr>
            <a:fld id="{875DD429-6DB8-416A-9888-F266BE100991}"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5979CDD-E745-45D0-AF82-9CAEE2626A0F}" type="datetimeFigureOut">
              <a:rPr lang="en-US"/>
              <a:pPr>
                <a:defRPr/>
              </a:pPr>
              <a:t>9/9/2011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4DB7F07-1AE4-4A15-8B6D-CF7533B5DA01}"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7239000" y="6400800"/>
            <a:ext cx="1905000" cy="457200"/>
          </a:xfrm>
          <a:prstGeom prst="rect">
            <a:avLst/>
          </a:prstGeom>
        </p:spPr>
        <p:txBody>
          <a:bodyPr/>
          <a:lstStyle>
            <a:lvl1pPr>
              <a:defRPr>
                <a:solidFill>
                  <a:srgbClr val="000000"/>
                </a:solidFill>
                <a:latin typeface="+mn-lt"/>
                <a:cs typeface="+mn-cs"/>
              </a:defRPr>
            </a:lvl1pPr>
          </a:lstStyle>
          <a:p>
            <a:pPr>
              <a:defRPr/>
            </a:pPr>
            <a:fld id="{06DC268B-55AB-4D7B-9163-252ADF0393DA}" type="slidenum">
              <a:rPr lang="de-DE"/>
              <a:pPr>
                <a:defRPr/>
              </a:pPr>
              <a:t>‹#›</a:t>
            </a:fld>
            <a:endParaRPr lang="de-DE"/>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noChangeArrowheads="1"/>
          </p:cNvSpPr>
          <p:nvPr>
            <p:ph type="dt" sz="half" idx="10"/>
          </p:nvPr>
        </p:nvSpPr>
        <p:spPr>
          <a:xfrm>
            <a:off x="0" y="6381750"/>
            <a:ext cx="2133600" cy="476250"/>
          </a:xfrm>
          <a:prstGeom prst="rect">
            <a:avLst/>
          </a:prstGeom>
        </p:spPr>
        <p:txBody>
          <a:bodyPr/>
          <a:lstStyle>
            <a:lvl1pPr>
              <a:defRPr>
                <a:solidFill>
                  <a:srgbClr val="000000"/>
                </a:solidFill>
                <a:latin typeface="+mn-lt"/>
                <a:cs typeface="+mn-cs"/>
              </a:defRPr>
            </a:lvl1pPr>
          </a:lstStyle>
          <a:p>
            <a:pPr>
              <a:defRPr/>
            </a:pPr>
            <a:endParaRPr lang="nl-NL"/>
          </a:p>
        </p:txBody>
      </p:sp>
      <p:sp>
        <p:nvSpPr>
          <p:cNvPr id="4" name="Rectangle 6"/>
          <p:cNvSpPr>
            <a:spLocks noGrp="1" noChangeArrowheads="1"/>
          </p:cNvSpPr>
          <p:nvPr>
            <p:ph type="sldNum" sz="quarter" idx="11"/>
          </p:nvPr>
        </p:nvSpPr>
        <p:spPr>
          <a:xfrm>
            <a:off x="7010400" y="6381750"/>
            <a:ext cx="2133600" cy="476250"/>
          </a:xfrm>
          <a:prstGeom prst="rect">
            <a:avLst/>
          </a:prstGeom>
        </p:spPr>
        <p:txBody>
          <a:bodyPr/>
          <a:lstStyle>
            <a:lvl1pPr>
              <a:defRPr>
                <a:solidFill>
                  <a:srgbClr val="000000"/>
                </a:solidFill>
                <a:latin typeface="+mn-lt"/>
                <a:cs typeface="+mn-cs"/>
              </a:defRPr>
            </a:lvl1pPr>
          </a:lstStyle>
          <a:p>
            <a:pPr>
              <a:defRPr/>
            </a:pPr>
            <a:fld id="{C29C6687-D242-4D78-B8E3-2728C9760348}" type="slidenum">
              <a:rPr lang="nl-NL"/>
              <a:pPr>
                <a:defRPr/>
              </a:pPr>
              <a:t>‹#›</a:t>
            </a:fld>
            <a:endParaRPr lang="nl-NL"/>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E8B0288-7B05-441C-A403-443461940A30}" type="datetimeFigureOut">
              <a:rPr lang="en-US">
                <a:solidFill>
                  <a:prstClr val="black"/>
                </a:solidFill>
              </a:rPr>
              <a:pPr>
                <a:defRPr/>
              </a:pPr>
              <a:t>9/9/2011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F4B5B44-54D1-46F0-AD80-3A3FFF8F1157}"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1D6A74F-D4C8-4560-8F77-2406B42DE858}" type="datetimeFigureOut">
              <a:rPr lang="en-US">
                <a:solidFill>
                  <a:prstClr val="black"/>
                </a:solidFill>
              </a:rPr>
              <a:pPr>
                <a:defRPr/>
              </a:pPr>
              <a:t>9/9/2011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F2BEE36-530D-4F4A-AF23-DF16325A731A}"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E2980C1-61D8-4126-A9F4-10127B771DA7}" type="datetimeFigureOut">
              <a:rPr lang="en-US">
                <a:solidFill>
                  <a:prstClr val="black"/>
                </a:solidFill>
              </a:rPr>
              <a:pPr>
                <a:defRPr/>
              </a:pPr>
              <a:t>9/9/2011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43948FD-544F-4B30-859B-83734266B74B}"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AF4977E-37E9-4418-8CA1-90C2F2D37EDF}" type="datetimeFigureOut">
              <a:rPr lang="en-US">
                <a:solidFill>
                  <a:prstClr val="black"/>
                </a:solidFill>
              </a:rPr>
              <a:pPr>
                <a:defRPr/>
              </a:pPr>
              <a:t>9/9/2011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90F09F6-B262-4FE7-916F-738C8E902435}"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D21E6BA-1A0E-48B4-A915-B9CB4664F8E7}" type="datetimeFigureOut">
              <a:rPr lang="en-US">
                <a:solidFill>
                  <a:prstClr val="black"/>
                </a:solidFill>
              </a:rPr>
              <a:pPr>
                <a:defRPr/>
              </a:pPr>
              <a:t>9/9/2011</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2A6E41A-C807-4D00-A0D4-852DD829D020}"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F0E4AA2-FEDF-479C-86A4-5D8112E87983}" type="datetimeFigureOut">
              <a:rPr lang="en-US">
                <a:solidFill>
                  <a:prstClr val="black"/>
                </a:solidFill>
              </a:rPr>
              <a:pPr>
                <a:defRPr/>
              </a:pPr>
              <a:t>9/9/2011</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BFC8543-954C-47A9-A4F9-C9D7F90D5985}"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BBAD95C-5C9A-4D4B-B61E-E8DBEBC548AF}" type="datetimeFigureOut">
              <a:rPr lang="en-US">
                <a:solidFill>
                  <a:prstClr val="black"/>
                </a:solidFill>
              </a:rPr>
              <a:pPr>
                <a:defRPr/>
              </a:pPr>
              <a:t>9/9/2011</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B761A36-C6DA-4558-94BB-E0FC8598D60E}"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754FFE-0D59-48C3-988B-9E7B8A3BA68B}" type="datetimeFigureOut">
              <a:rPr lang="en-US">
                <a:solidFill>
                  <a:prstClr val="black"/>
                </a:solidFill>
              </a:rPr>
              <a:pPr>
                <a:defRPr/>
              </a:pPr>
              <a:t>9/9/2011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243B0B9-020A-42C6-82E8-493E01F67E3A}"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AC4023E-89CF-4AEA-95AE-A7A806029E5C}" type="datetimeFigureOut">
              <a:rPr lang="en-US"/>
              <a:pPr>
                <a:defRPr/>
              </a:pPr>
              <a:t>9/9/2011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54E2AF0-D9C9-43DE-B62F-F001FA1B75D4}"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3E8D7B-C693-436D-9D57-751DECA056CF}" type="datetimeFigureOut">
              <a:rPr lang="en-US">
                <a:solidFill>
                  <a:prstClr val="black"/>
                </a:solidFill>
              </a:rPr>
              <a:pPr>
                <a:defRPr/>
              </a:pPr>
              <a:t>9/9/2011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0D3E37-9036-4B4B-AA87-510B5C150618}"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6B5D219-5F9C-4D30-BB87-B48D1207CB14}" type="datetimeFigureOut">
              <a:rPr lang="en-US">
                <a:solidFill>
                  <a:prstClr val="black"/>
                </a:solidFill>
              </a:rPr>
              <a:pPr>
                <a:defRPr/>
              </a:pPr>
              <a:t>9/9/2011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8F54496-BE70-41A7-8D8B-C50F18DE110E}"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A218E84-69E9-4301-B6AB-0E3497E7D1F1}" type="datetimeFigureOut">
              <a:rPr lang="en-US">
                <a:solidFill>
                  <a:prstClr val="black"/>
                </a:solidFill>
              </a:rPr>
              <a:pPr>
                <a:defRPr/>
              </a:pPr>
              <a:t>9/9/2011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3AE7B63-3D75-41C5-A038-0A809270D70B}"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solidFill>
                  <a:srgbClr val="000000"/>
                </a:solidFill>
                <a:latin typeface="+mn-lt"/>
                <a:cs typeface="+mn-cs"/>
              </a:defRPr>
            </a:lvl1pPr>
          </a:lstStyle>
          <a:p>
            <a:pPr>
              <a:defRPr/>
            </a:pPr>
            <a:r>
              <a:rPr lang="nl-NL"/>
              <a:t>20-25 june 2005</a:t>
            </a: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00000"/>
                </a:solidFill>
                <a:latin typeface="+mn-lt"/>
                <a:cs typeface="+mn-cs"/>
              </a:defRPr>
            </a:lvl1pPr>
          </a:lstStyle>
          <a:p>
            <a:pPr>
              <a:defRPr/>
            </a:pPr>
            <a:r>
              <a:rPr lang="en-US"/>
              <a:t>ENS'05</a:t>
            </a:r>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solidFill>
                  <a:srgbClr val="000000"/>
                </a:solidFill>
                <a:latin typeface="+mn-lt"/>
                <a:cs typeface="+mn-cs"/>
              </a:defRPr>
            </a:lvl1pPr>
          </a:lstStyle>
          <a:p>
            <a:pPr>
              <a:defRPr/>
            </a:pPr>
            <a:fld id="{875DD429-6DB8-416A-9888-F266BE100991}"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7239000" y="6400800"/>
            <a:ext cx="1905000" cy="457200"/>
          </a:xfrm>
          <a:prstGeom prst="rect">
            <a:avLst/>
          </a:prstGeom>
        </p:spPr>
        <p:txBody>
          <a:bodyPr/>
          <a:lstStyle>
            <a:lvl1pPr>
              <a:defRPr>
                <a:solidFill>
                  <a:srgbClr val="000000"/>
                </a:solidFill>
                <a:latin typeface="+mn-lt"/>
                <a:cs typeface="+mn-cs"/>
              </a:defRPr>
            </a:lvl1pPr>
          </a:lstStyle>
          <a:p>
            <a:pPr>
              <a:defRPr/>
            </a:pPr>
            <a:fld id="{06DC268B-55AB-4D7B-9163-252ADF0393DA}" type="slidenum">
              <a:rPr lang="de-DE"/>
              <a:pPr>
                <a:defRPr/>
              </a:pPr>
              <a:t>‹#›</a:t>
            </a:fld>
            <a:endParaRPr lang="de-DE"/>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noChangeArrowheads="1"/>
          </p:cNvSpPr>
          <p:nvPr>
            <p:ph type="dt" sz="half" idx="10"/>
          </p:nvPr>
        </p:nvSpPr>
        <p:spPr>
          <a:xfrm>
            <a:off x="0" y="6381750"/>
            <a:ext cx="2133600" cy="476250"/>
          </a:xfrm>
          <a:prstGeom prst="rect">
            <a:avLst/>
          </a:prstGeom>
        </p:spPr>
        <p:txBody>
          <a:bodyPr/>
          <a:lstStyle>
            <a:lvl1pPr>
              <a:defRPr>
                <a:solidFill>
                  <a:srgbClr val="000000"/>
                </a:solidFill>
                <a:latin typeface="+mn-lt"/>
                <a:cs typeface="+mn-cs"/>
              </a:defRPr>
            </a:lvl1pPr>
          </a:lstStyle>
          <a:p>
            <a:pPr>
              <a:defRPr/>
            </a:pPr>
            <a:endParaRPr lang="nl-NL"/>
          </a:p>
        </p:txBody>
      </p:sp>
      <p:sp>
        <p:nvSpPr>
          <p:cNvPr id="4" name="Rectangle 6"/>
          <p:cNvSpPr>
            <a:spLocks noGrp="1" noChangeArrowheads="1"/>
          </p:cNvSpPr>
          <p:nvPr>
            <p:ph type="sldNum" sz="quarter" idx="11"/>
          </p:nvPr>
        </p:nvSpPr>
        <p:spPr>
          <a:xfrm>
            <a:off x="7010400" y="6381750"/>
            <a:ext cx="2133600" cy="476250"/>
          </a:xfrm>
          <a:prstGeom prst="rect">
            <a:avLst/>
          </a:prstGeom>
        </p:spPr>
        <p:txBody>
          <a:bodyPr/>
          <a:lstStyle>
            <a:lvl1pPr>
              <a:defRPr>
                <a:solidFill>
                  <a:srgbClr val="000000"/>
                </a:solidFill>
                <a:latin typeface="+mn-lt"/>
                <a:cs typeface="+mn-cs"/>
              </a:defRPr>
            </a:lvl1pPr>
          </a:lstStyle>
          <a:p>
            <a:pPr>
              <a:defRPr/>
            </a:pPr>
            <a:fld id="{C29C6687-D242-4D78-B8E3-2728C9760348}" type="slidenum">
              <a:rPr lang="nl-NL"/>
              <a:pPr>
                <a:defRPr/>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27AA15-B9B3-4255-BEC2-EA892AE28DDB}" type="datetimeFigureOut">
              <a:rPr lang="en-US"/>
              <a:pPr>
                <a:defRPr/>
              </a:pPr>
              <a:t>9/9/2011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B711023-1404-4D86-8111-3D5A6C384DB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38D98D7-D418-4EE8-AB84-88D64AB063A2}" type="datetimeFigureOut">
              <a:rPr lang="en-US"/>
              <a:pPr>
                <a:defRPr/>
              </a:pPr>
              <a:t>9/9/2011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8ECD44-2771-46E0-86F0-A7C67E0325F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5C8B5C-8160-405D-85FF-E0B397B78E58}" type="datetimeFigureOut">
              <a:rPr lang="en-US"/>
              <a:pPr>
                <a:defRPr/>
              </a:pPr>
              <a:t>9/9/2011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90923E-5FBC-4C67-BDC9-D4BC39B9B66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5.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6000">
              <a:srgbClr val="FFFFE3"/>
            </a:gs>
            <a:gs pos="14000">
              <a:srgbClr val="FFFF80">
                <a:lumMod val="45000"/>
                <a:lumOff val="55000"/>
              </a:srgbClr>
            </a:gs>
            <a:gs pos="0">
              <a:srgbClr val="FFFF00"/>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9193B33-F922-449D-8139-B27D4AEB7FDC}" type="datetimeFigureOut">
              <a:rPr lang="en-US"/>
              <a:pPr>
                <a:defRPr/>
              </a:pPr>
              <a:t>9/9/2011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EC2337B3-350F-4D58-88CF-1C9728A03980}" type="slidenum">
              <a:rPr lang="en-US"/>
              <a:pPr>
                <a:defRPr/>
              </a:pPr>
              <a:t>‹#›</a:t>
            </a:fld>
            <a:endParaRPr lang="en-US"/>
          </a:p>
        </p:txBody>
      </p:sp>
      <p:sp>
        <p:nvSpPr>
          <p:cNvPr id="12" name="Rectangle 3"/>
          <p:cNvSpPr>
            <a:spLocks noChangeArrowheads="1"/>
          </p:cNvSpPr>
          <p:nvPr userDrawn="1"/>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13" name="Picture 4"/>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5"/>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 Box 6"/>
          <p:cNvSpPr txBox="1">
            <a:spLocks noChangeArrowheads="1"/>
          </p:cNvSpPr>
          <p:nvPr userDrawn="1"/>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Rectangle 7"/>
          <p:cNvSpPr>
            <a:spLocks noChangeArrowheads="1"/>
          </p:cNvSpPr>
          <p:nvPr userDrawn="1"/>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6000">
              <a:srgbClr val="FFFFE3"/>
            </a:gs>
            <a:gs pos="14000">
              <a:srgbClr val="FFFF80">
                <a:lumMod val="45000"/>
                <a:lumOff val="55000"/>
              </a:srgbClr>
            </a:gs>
            <a:gs pos="0">
              <a:srgbClr val="FFFF00"/>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0"/>
            <a:ext cx="8763000" cy="1066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219200"/>
            <a:ext cx="81534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ChangeArrowheads="1"/>
          </p:cNvSpPr>
          <p:nvPr userDrawn="1"/>
        </p:nvSpPr>
        <p:spPr bwMode="auto">
          <a:xfrm>
            <a:off x="0" y="6577013"/>
            <a:ext cx="9144000" cy="280987"/>
          </a:xfrm>
          <a:prstGeom prst="rect">
            <a:avLst/>
          </a:prstGeom>
          <a:noFill/>
          <a:ln w="9525">
            <a:solidFill>
              <a:schemeClr val="tx1"/>
            </a:solidFill>
            <a:miter lim="800000"/>
            <a:headEnd/>
            <a:tailEnd/>
          </a:ln>
          <a:effectLst/>
        </p:spPr>
        <p:txBody>
          <a:bodyPr wrap="none" anchor="ctr"/>
          <a:lstStyle/>
          <a:p>
            <a:endParaRPr lang="en-US">
              <a:solidFill>
                <a:srgbClr val="000000"/>
              </a:solidFill>
              <a:cs typeface="+mn-cs"/>
            </a:endParaRPr>
          </a:p>
        </p:txBody>
      </p:sp>
      <p:pic>
        <p:nvPicPr>
          <p:cNvPr id="1032" name="Picture 8" descr="KVI_logo_klein_cmyk_color"/>
          <p:cNvPicPr>
            <a:picLocks noChangeAspect="1" noChangeArrowheads="1"/>
          </p:cNvPicPr>
          <p:nvPr userDrawn="1"/>
        </p:nvPicPr>
        <p:blipFill>
          <a:blip r:embed="rId14" cstate="print">
            <a:clrChange>
              <a:clrFrom>
                <a:srgbClr val="FDFDFD"/>
              </a:clrFrom>
              <a:clrTo>
                <a:srgbClr val="FDFDFD">
                  <a:alpha val="0"/>
                </a:srgbClr>
              </a:clrTo>
            </a:clrChange>
          </a:blip>
          <a:srcRect/>
          <a:stretch>
            <a:fillRect/>
          </a:stretch>
        </p:blipFill>
        <p:spPr bwMode="auto">
          <a:xfrm>
            <a:off x="1106488" y="6597650"/>
            <a:ext cx="603250" cy="228600"/>
          </a:xfrm>
          <a:prstGeom prst="rect">
            <a:avLst/>
          </a:prstGeom>
          <a:noFill/>
          <a:ln w="9525">
            <a:noFill/>
            <a:miter lim="800000"/>
            <a:headEnd/>
            <a:tailEnd/>
          </a:ln>
        </p:spPr>
      </p:pic>
      <p:pic>
        <p:nvPicPr>
          <p:cNvPr id="1033" name="Picture 9" descr="official_logo"/>
          <p:cNvPicPr>
            <a:picLocks noChangeAspect="1" noChangeArrowheads="1"/>
          </p:cNvPicPr>
          <p:nvPr userDrawn="1"/>
        </p:nvPicPr>
        <p:blipFill>
          <a:blip r:embed="rId15" cstate="print"/>
          <a:srcRect/>
          <a:stretch>
            <a:fillRect/>
          </a:stretch>
        </p:blipFill>
        <p:spPr bwMode="auto">
          <a:xfrm>
            <a:off x="76200" y="6584950"/>
            <a:ext cx="895350" cy="246063"/>
          </a:xfrm>
          <a:prstGeom prst="rect">
            <a:avLst/>
          </a:prstGeom>
          <a:noFill/>
          <a:ln w="9525">
            <a:noFill/>
            <a:miter lim="800000"/>
            <a:headEnd/>
            <a:tailEnd/>
          </a:ln>
        </p:spPr>
      </p:pic>
      <p:sp>
        <p:nvSpPr>
          <p:cNvPr id="1034" name="Text Box 10"/>
          <p:cNvSpPr txBox="1">
            <a:spLocks noChangeArrowheads="1"/>
          </p:cNvSpPr>
          <p:nvPr userDrawn="1"/>
        </p:nvSpPr>
        <p:spPr bwMode="auto">
          <a:xfrm>
            <a:off x="6308725" y="6437313"/>
            <a:ext cx="184150" cy="366712"/>
          </a:xfrm>
          <a:prstGeom prst="rect">
            <a:avLst/>
          </a:prstGeom>
          <a:noFill/>
          <a:ln w="9525">
            <a:noFill/>
            <a:miter lim="800000"/>
            <a:headEnd/>
            <a:tailEnd/>
          </a:ln>
          <a:effectLst/>
        </p:spPr>
        <p:txBody>
          <a:bodyPr wrap="none">
            <a:spAutoFit/>
          </a:bodyPr>
          <a:lstStyle/>
          <a:p>
            <a:endParaRPr lang="en-US">
              <a:solidFill>
                <a:srgbClr val="000000"/>
              </a:solidFill>
              <a:latin typeface="Times New Roman" charset="0"/>
              <a:cs typeface="+mn-cs"/>
            </a:endParaRPr>
          </a:p>
        </p:txBody>
      </p:sp>
      <p:sp>
        <p:nvSpPr>
          <p:cNvPr id="1035" name="Rectangle 11"/>
          <p:cNvSpPr>
            <a:spLocks noChangeArrowheads="1"/>
          </p:cNvSpPr>
          <p:nvPr userDrawn="1"/>
        </p:nvSpPr>
        <p:spPr bwMode="auto">
          <a:xfrm>
            <a:off x="3517900" y="6553200"/>
            <a:ext cx="5626100" cy="304800"/>
          </a:xfrm>
          <a:prstGeom prst="rect">
            <a:avLst/>
          </a:prstGeom>
          <a:noFill/>
          <a:ln w="9525">
            <a:noFill/>
            <a:miter lim="800000"/>
            <a:headEnd/>
            <a:tailEnd/>
          </a:ln>
          <a:effectLst/>
        </p:spPr>
        <p:txBody>
          <a:bodyPr wrap="none">
            <a:spAutoFit/>
          </a:bodyPr>
          <a:lstStyle/>
          <a:p>
            <a:r>
              <a:rPr lang="en-US" sz="1400" b="1" i="1">
                <a:solidFill>
                  <a:srgbClr val="CC0000"/>
                </a:solidFill>
                <a:effectLst>
                  <a:outerShdw blurRad="38100" dist="38100" dir="2700000" algn="tl">
                    <a:srgbClr val="C0C0C0"/>
                  </a:outerShdw>
                </a:effectLst>
                <a:latin typeface="Times New Roman" charset="0"/>
                <a:cs typeface="+mn-cs"/>
              </a:rPr>
              <a:t>T</a:t>
            </a:r>
            <a:r>
              <a:rPr lang="en-US" sz="1400" b="1" i="1">
                <a:solidFill>
                  <a:srgbClr val="000099"/>
                </a:solidFill>
                <a:effectLst>
                  <a:outerShdw blurRad="38100" dist="38100" dir="2700000" algn="tl">
                    <a:srgbClr val="C0C0C0"/>
                  </a:outerShdw>
                </a:effectLst>
                <a:latin typeface="Times New Roman" charset="0"/>
                <a:cs typeface="+mn-cs"/>
              </a:rPr>
              <a:t>rapped</a:t>
            </a:r>
            <a:r>
              <a:rPr lang="en-US" sz="1400" b="1" i="1">
                <a:solidFill>
                  <a:srgbClr val="000000"/>
                </a:solidFill>
                <a:effectLst>
                  <a:outerShdw blurRad="38100" dist="38100" dir="2700000" algn="tl">
                    <a:srgbClr val="C0C0C0"/>
                  </a:outerShdw>
                </a:effectLst>
                <a:latin typeface="Times New Roman" charset="0"/>
                <a:cs typeface="+mn-cs"/>
              </a:rPr>
              <a:t> </a:t>
            </a:r>
            <a:r>
              <a:rPr lang="en-US" sz="1400" b="1" i="1">
                <a:solidFill>
                  <a:srgbClr val="CC0000"/>
                </a:solidFill>
                <a:effectLst>
                  <a:outerShdw blurRad="38100" dist="38100" dir="2700000" algn="tl">
                    <a:srgbClr val="C0C0C0"/>
                  </a:outerShdw>
                </a:effectLst>
                <a:latin typeface="Times New Roman" charset="0"/>
                <a:cs typeface="+mn-cs"/>
              </a:rPr>
              <a:t>R</a:t>
            </a:r>
            <a:r>
              <a:rPr lang="en-US" sz="1400" b="1" i="1">
                <a:solidFill>
                  <a:srgbClr val="000099"/>
                </a:solidFill>
                <a:effectLst>
                  <a:outerShdw blurRad="38100" dist="38100" dir="2700000" algn="tl">
                    <a:srgbClr val="C0C0C0"/>
                  </a:outerShdw>
                </a:effectLst>
                <a:latin typeface="Times New Roman" charset="0"/>
                <a:cs typeface="+mn-cs"/>
              </a:rPr>
              <a:t>adioactive</a:t>
            </a:r>
            <a:r>
              <a:rPr lang="en-US" sz="1400" b="1" i="1">
                <a:solidFill>
                  <a:srgbClr val="000000"/>
                </a:solidFill>
                <a:effectLst>
                  <a:outerShdw blurRad="38100" dist="38100" dir="2700000" algn="tl">
                    <a:srgbClr val="C0C0C0"/>
                  </a:outerShdw>
                </a:effectLst>
                <a:latin typeface="Times New Roman" charset="0"/>
                <a:cs typeface="+mn-cs"/>
              </a:rPr>
              <a:t> </a:t>
            </a:r>
            <a:r>
              <a:rPr lang="en-US" sz="1400" b="1" i="1">
                <a:solidFill>
                  <a:srgbClr val="CC0000"/>
                </a:solidFill>
                <a:effectLst>
                  <a:outerShdw blurRad="38100" dist="38100" dir="2700000" algn="tl">
                    <a:srgbClr val="C0C0C0"/>
                  </a:outerShdw>
                </a:effectLst>
                <a:latin typeface="Times New Roman" charset="0"/>
                <a:cs typeface="+mn-cs"/>
              </a:rPr>
              <a:t>I</a:t>
            </a:r>
            <a:r>
              <a:rPr lang="en-US" sz="1400" b="1" i="1">
                <a:solidFill>
                  <a:srgbClr val="000099"/>
                </a:solidFill>
                <a:effectLst>
                  <a:outerShdw blurRad="38100" dist="38100" dir="2700000" algn="tl">
                    <a:srgbClr val="C0C0C0"/>
                  </a:outerShdw>
                </a:effectLst>
                <a:latin typeface="Times New Roman" charset="0"/>
                <a:cs typeface="+mn-cs"/>
              </a:rPr>
              <a:t>sotopes</a:t>
            </a:r>
            <a:r>
              <a:rPr lang="en-US" sz="1400" b="1" i="1">
                <a:solidFill>
                  <a:srgbClr val="000000"/>
                </a:solidFill>
                <a:effectLst>
                  <a:outerShdw blurRad="38100" dist="38100" dir="2700000" algn="tl">
                    <a:srgbClr val="C0C0C0"/>
                  </a:outerShdw>
                </a:effectLst>
                <a:latin typeface="Times New Roman" charset="0"/>
                <a:cs typeface="+mn-cs"/>
              </a:rPr>
              <a:t>: </a:t>
            </a:r>
            <a:r>
              <a:rPr lang="en-US" sz="1400" b="1" i="1">
                <a:solidFill>
                  <a:srgbClr val="CC0000"/>
                </a:solidFill>
                <a:effectLst>
                  <a:outerShdw blurRad="38100" dist="38100" dir="2700000" algn="tl">
                    <a:srgbClr val="C0C0C0"/>
                  </a:outerShdw>
                </a:effectLst>
                <a:latin typeface="Symbol" pitchFamily="18" charset="2"/>
                <a:cs typeface="+mn-cs"/>
              </a:rPr>
              <a:t>m</a:t>
            </a:r>
            <a:r>
              <a:rPr lang="en-US" sz="1400" b="1" i="1">
                <a:solidFill>
                  <a:srgbClr val="000099"/>
                </a:solidFill>
                <a:effectLst>
                  <a:outerShdw blurRad="38100" dist="38100" dir="2700000" algn="tl">
                    <a:srgbClr val="C0C0C0"/>
                  </a:outerShdw>
                </a:effectLst>
                <a:latin typeface="Times New Roman" charset="0"/>
                <a:cs typeface="+mn-cs"/>
              </a:rPr>
              <a:t>icro-laboratories</a:t>
            </a:r>
            <a:r>
              <a:rPr lang="en-US" sz="1400" b="1" i="1">
                <a:solidFill>
                  <a:srgbClr val="000000"/>
                </a:solidFill>
                <a:effectLst>
                  <a:outerShdw blurRad="38100" dist="38100" dir="2700000" algn="tl">
                    <a:srgbClr val="C0C0C0"/>
                  </a:outerShdw>
                </a:effectLst>
                <a:latin typeface="Times New Roman" charset="0"/>
                <a:cs typeface="+mn-cs"/>
              </a:rPr>
              <a:t> </a:t>
            </a:r>
            <a:r>
              <a:rPr lang="en-US" sz="1400" b="1" i="1">
                <a:solidFill>
                  <a:srgbClr val="000099"/>
                </a:solidFill>
                <a:effectLst>
                  <a:outerShdw blurRad="38100" dist="38100" dir="2700000" algn="tl">
                    <a:srgbClr val="C0C0C0"/>
                  </a:outerShdw>
                </a:effectLst>
                <a:latin typeface="Times New Roman" charset="0"/>
                <a:cs typeface="+mn-cs"/>
              </a:rPr>
              <a:t>for fundamental</a:t>
            </a:r>
            <a:r>
              <a:rPr lang="en-US" sz="1400" b="1" i="1">
                <a:solidFill>
                  <a:srgbClr val="000000"/>
                </a:solidFill>
                <a:effectLst>
                  <a:outerShdw blurRad="38100" dist="38100" dir="2700000" algn="tl">
                    <a:srgbClr val="C0C0C0"/>
                  </a:outerShdw>
                </a:effectLst>
                <a:latin typeface="Times New Roman" charset="0"/>
                <a:cs typeface="+mn-cs"/>
              </a:rPr>
              <a:t> </a:t>
            </a:r>
            <a:r>
              <a:rPr lang="en-US" sz="1400" b="1" i="1">
                <a:solidFill>
                  <a:srgbClr val="CC0000"/>
                </a:solidFill>
                <a:effectLst>
                  <a:outerShdw blurRad="38100" dist="38100" dir="2700000" algn="tl">
                    <a:srgbClr val="C0C0C0"/>
                  </a:outerShdw>
                </a:effectLst>
                <a:latin typeface="Times New Roman" charset="0"/>
                <a:cs typeface="+mn-cs"/>
              </a:rPr>
              <a:t>P</a:t>
            </a:r>
            <a:r>
              <a:rPr lang="en-US" sz="1400" b="1" i="1">
                <a:solidFill>
                  <a:srgbClr val="000099"/>
                </a:solidFill>
                <a:effectLst>
                  <a:outerShdw blurRad="38100" dist="38100" dir="2700000" algn="tl">
                    <a:srgbClr val="C0C0C0"/>
                  </a:outerShdw>
                </a:effectLst>
                <a:latin typeface="Times New Roman" charset="0"/>
                <a:cs typeface="+mn-cs"/>
              </a:rPr>
              <a:t>hysics</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ctr" rtl="0" fontAlgn="base">
        <a:spcBef>
          <a:spcPct val="0"/>
        </a:spcBef>
        <a:spcAft>
          <a:spcPct val="0"/>
        </a:spcAft>
        <a:defRPr sz="4400" b="1" i="1">
          <a:solidFill>
            <a:schemeClr val="tx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4400" b="1" i="1">
          <a:solidFill>
            <a:schemeClr val="tx2"/>
          </a:solidFill>
          <a:effectLst>
            <a:outerShdw blurRad="38100" dist="38100" dir="2700000" algn="tl">
              <a:srgbClr val="C0C0C0"/>
            </a:outerShdw>
          </a:effectLst>
          <a:latin typeface="Comic Sans MS" pitchFamily="66" charset="0"/>
        </a:defRPr>
      </a:lvl2pPr>
      <a:lvl3pPr algn="ctr" rtl="0" fontAlgn="base">
        <a:spcBef>
          <a:spcPct val="0"/>
        </a:spcBef>
        <a:spcAft>
          <a:spcPct val="0"/>
        </a:spcAft>
        <a:defRPr sz="4400" b="1" i="1">
          <a:solidFill>
            <a:schemeClr val="tx2"/>
          </a:solidFill>
          <a:effectLst>
            <a:outerShdw blurRad="38100" dist="38100" dir="2700000" algn="tl">
              <a:srgbClr val="C0C0C0"/>
            </a:outerShdw>
          </a:effectLst>
          <a:latin typeface="Comic Sans MS" pitchFamily="66" charset="0"/>
        </a:defRPr>
      </a:lvl3pPr>
      <a:lvl4pPr algn="ctr" rtl="0" fontAlgn="base">
        <a:spcBef>
          <a:spcPct val="0"/>
        </a:spcBef>
        <a:spcAft>
          <a:spcPct val="0"/>
        </a:spcAft>
        <a:defRPr sz="4400" b="1" i="1">
          <a:solidFill>
            <a:schemeClr val="tx2"/>
          </a:solidFill>
          <a:effectLst>
            <a:outerShdw blurRad="38100" dist="38100" dir="2700000" algn="tl">
              <a:srgbClr val="C0C0C0"/>
            </a:outerShdw>
          </a:effectLst>
          <a:latin typeface="Comic Sans MS" pitchFamily="66" charset="0"/>
        </a:defRPr>
      </a:lvl4pPr>
      <a:lvl5pPr algn="ctr" rtl="0" fontAlgn="base">
        <a:spcBef>
          <a:spcPct val="0"/>
        </a:spcBef>
        <a:spcAft>
          <a:spcPct val="0"/>
        </a:spcAft>
        <a:defRPr sz="4400" b="1" i="1">
          <a:solidFill>
            <a:schemeClr val="tx2"/>
          </a:solidFill>
          <a:effectLst>
            <a:outerShdw blurRad="38100" dist="38100" dir="2700000" algn="tl">
              <a:srgbClr val="C0C0C0"/>
            </a:outerShdw>
          </a:effectLst>
          <a:latin typeface="Comic Sans MS" pitchFamily="66" charset="0"/>
        </a:defRPr>
      </a:lvl5pPr>
      <a:lvl6pPr marL="457200" algn="ctr" rtl="0" fontAlgn="base">
        <a:spcBef>
          <a:spcPct val="0"/>
        </a:spcBef>
        <a:spcAft>
          <a:spcPct val="0"/>
        </a:spcAft>
        <a:defRPr sz="4400" b="1" i="1">
          <a:solidFill>
            <a:schemeClr val="tx2"/>
          </a:solidFill>
          <a:effectLst>
            <a:outerShdw blurRad="38100" dist="38100" dir="2700000" algn="tl">
              <a:srgbClr val="C0C0C0"/>
            </a:outerShdw>
          </a:effectLst>
          <a:latin typeface="Comic Sans MS" pitchFamily="66" charset="0"/>
        </a:defRPr>
      </a:lvl6pPr>
      <a:lvl7pPr marL="914400" algn="ctr" rtl="0" fontAlgn="base">
        <a:spcBef>
          <a:spcPct val="0"/>
        </a:spcBef>
        <a:spcAft>
          <a:spcPct val="0"/>
        </a:spcAft>
        <a:defRPr sz="4400" b="1" i="1">
          <a:solidFill>
            <a:schemeClr val="tx2"/>
          </a:solidFill>
          <a:effectLst>
            <a:outerShdw blurRad="38100" dist="38100" dir="2700000" algn="tl">
              <a:srgbClr val="C0C0C0"/>
            </a:outerShdw>
          </a:effectLst>
          <a:latin typeface="Comic Sans MS" pitchFamily="66" charset="0"/>
        </a:defRPr>
      </a:lvl7pPr>
      <a:lvl8pPr marL="1371600" algn="ctr" rtl="0" fontAlgn="base">
        <a:spcBef>
          <a:spcPct val="0"/>
        </a:spcBef>
        <a:spcAft>
          <a:spcPct val="0"/>
        </a:spcAft>
        <a:defRPr sz="4400" b="1" i="1">
          <a:solidFill>
            <a:schemeClr val="tx2"/>
          </a:solidFill>
          <a:effectLst>
            <a:outerShdw blurRad="38100" dist="38100" dir="2700000" algn="tl">
              <a:srgbClr val="C0C0C0"/>
            </a:outerShdw>
          </a:effectLst>
          <a:latin typeface="Comic Sans MS" pitchFamily="66" charset="0"/>
        </a:defRPr>
      </a:lvl8pPr>
      <a:lvl9pPr marL="1828800" algn="ctr" rtl="0" fontAlgn="base">
        <a:spcBef>
          <a:spcPct val="0"/>
        </a:spcBef>
        <a:spcAft>
          <a:spcPct val="0"/>
        </a:spcAft>
        <a:defRPr sz="4400" b="1" i="1">
          <a:solidFill>
            <a:schemeClr val="tx2"/>
          </a:solidFill>
          <a:effectLst>
            <a:outerShdw blurRad="38100" dist="38100" dir="2700000" algn="tl">
              <a:srgbClr val="C0C0C0"/>
            </a:outerShdw>
          </a:effectLst>
          <a:latin typeface="Comic Sans MS" pitchFamily="66"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6000">
              <a:srgbClr val="FFFFE3"/>
            </a:gs>
            <a:gs pos="14000">
              <a:srgbClr val="FFFF80">
                <a:lumMod val="45000"/>
                <a:lumOff val="55000"/>
              </a:srgbClr>
            </a:gs>
            <a:gs pos="0">
              <a:srgbClr val="FFFF00"/>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0"/>
            <a:ext cx="8763000" cy="1066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219200"/>
            <a:ext cx="81534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ChangeArrowheads="1"/>
          </p:cNvSpPr>
          <p:nvPr userDrawn="1"/>
        </p:nvSpPr>
        <p:spPr bwMode="auto">
          <a:xfrm>
            <a:off x="0" y="6577013"/>
            <a:ext cx="9144000" cy="280987"/>
          </a:xfrm>
          <a:prstGeom prst="rect">
            <a:avLst/>
          </a:prstGeom>
          <a:noFill/>
          <a:ln w="9525">
            <a:solidFill>
              <a:schemeClr val="tx1"/>
            </a:solidFill>
            <a:miter lim="800000"/>
            <a:headEnd/>
            <a:tailEnd/>
          </a:ln>
          <a:effectLst/>
        </p:spPr>
        <p:txBody>
          <a:bodyPr wrap="none" anchor="ctr"/>
          <a:lstStyle/>
          <a:p>
            <a:endParaRPr lang="en-US">
              <a:solidFill>
                <a:srgbClr val="000000"/>
              </a:solidFill>
              <a:latin typeface="Arial" pitchFamily="34" charset="0"/>
              <a:cs typeface="+mn-cs"/>
            </a:endParaRPr>
          </a:p>
        </p:txBody>
      </p:sp>
      <p:pic>
        <p:nvPicPr>
          <p:cNvPr id="1032" name="Picture 8" descr="KVI_logo_klein_cmyk_color"/>
          <p:cNvPicPr>
            <a:picLocks noChangeAspect="1" noChangeArrowheads="1"/>
          </p:cNvPicPr>
          <p:nvPr userDrawn="1"/>
        </p:nvPicPr>
        <p:blipFill>
          <a:blip r:embed="rId14" cstate="print">
            <a:clrChange>
              <a:clrFrom>
                <a:srgbClr val="FDFDFD"/>
              </a:clrFrom>
              <a:clrTo>
                <a:srgbClr val="FDFDFD">
                  <a:alpha val="0"/>
                </a:srgbClr>
              </a:clrTo>
            </a:clrChange>
          </a:blip>
          <a:srcRect/>
          <a:stretch>
            <a:fillRect/>
          </a:stretch>
        </p:blipFill>
        <p:spPr bwMode="auto">
          <a:xfrm>
            <a:off x="1106488" y="6597650"/>
            <a:ext cx="603250" cy="228600"/>
          </a:xfrm>
          <a:prstGeom prst="rect">
            <a:avLst/>
          </a:prstGeom>
          <a:noFill/>
          <a:ln w="9525">
            <a:noFill/>
            <a:miter lim="800000"/>
            <a:headEnd/>
            <a:tailEnd/>
          </a:ln>
        </p:spPr>
      </p:pic>
      <p:pic>
        <p:nvPicPr>
          <p:cNvPr id="1033" name="Picture 9" descr="official_logo"/>
          <p:cNvPicPr>
            <a:picLocks noChangeAspect="1" noChangeArrowheads="1"/>
          </p:cNvPicPr>
          <p:nvPr userDrawn="1"/>
        </p:nvPicPr>
        <p:blipFill>
          <a:blip r:embed="rId15" cstate="print"/>
          <a:srcRect/>
          <a:stretch>
            <a:fillRect/>
          </a:stretch>
        </p:blipFill>
        <p:spPr bwMode="auto">
          <a:xfrm>
            <a:off x="76200" y="6584950"/>
            <a:ext cx="895350" cy="246063"/>
          </a:xfrm>
          <a:prstGeom prst="rect">
            <a:avLst/>
          </a:prstGeom>
          <a:noFill/>
          <a:ln w="9525">
            <a:noFill/>
            <a:miter lim="800000"/>
            <a:headEnd/>
            <a:tailEnd/>
          </a:ln>
        </p:spPr>
      </p:pic>
      <p:sp>
        <p:nvSpPr>
          <p:cNvPr id="1034" name="Text Box 10"/>
          <p:cNvSpPr txBox="1">
            <a:spLocks noChangeArrowheads="1"/>
          </p:cNvSpPr>
          <p:nvPr userDrawn="1"/>
        </p:nvSpPr>
        <p:spPr bwMode="auto">
          <a:xfrm>
            <a:off x="6308725" y="6437313"/>
            <a:ext cx="184150" cy="366712"/>
          </a:xfrm>
          <a:prstGeom prst="rect">
            <a:avLst/>
          </a:prstGeom>
          <a:noFill/>
          <a:ln w="9525">
            <a:noFill/>
            <a:miter lim="800000"/>
            <a:headEnd/>
            <a:tailEnd/>
          </a:ln>
          <a:effectLst/>
        </p:spPr>
        <p:txBody>
          <a:bodyPr wrap="none">
            <a:spAutoFit/>
          </a:bodyPr>
          <a:lstStyle/>
          <a:p>
            <a:endParaRPr lang="en-US">
              <a:solidFill>
                <a:srgbClr val="000000"/>
              </a:solidFill>
              <a:latin typeface="Times New Roman" pitchFamily="18" charset="0"/>
              <a:cs typeface="+mn-cs"/>
            </a:endParaRPr>
          </a:p>
        </p:txBody>
      </p:sp>
      <p:sp>
        <p:nvSpPr>
          <p:cNvPr id="1035" name="Rectangle 11"/>
          <p:cNvSpPr>
            <a:spLocks noChangeArrowheads="1"/>
          </p:cNvSpPr>
          <p:nvPr userDrawn="1"/>
        </p:nvSpPr>
        <p:spPr bwMode="auto">
          <a:xfrm>
            <a:off x="3517900" y="6553200"/>
            <a:ext cx="5626100" cy="304800"/>
          </a:xfrm>
          <a:prstGeom prst="rect">
            <a:avLst/>
          </a:prstGeom>
          <a:noFill/>
          <a:ln w="9525">
            <a:noFill/>
            <a:miter lim="800000"/>
            <a:headEnd/>
            <a:tailEnd/>
          </a:ln>
          <a:effectLst/>
        </p:spPr>
        <p:txBody>
          <a:bodyPr wrap="none">
            <a:spAutoFit/>
          </a:bodyPr>
          <a:lstStyle/>
          <a:p>
            <a:r>
              <a:rPr lang="en-US" sz="1400" b="1" i="1">
                <a:solidFill>
                  <a:srgbClr val="CC0000"/>
                </a:solidFill>
                <a:effectLst>
                  <a:outerShdw blurRad="38100" dist="38100" dir="2700000" algn="tl">
                    <a:srgbClr val="C0C0C0"/>
                  </a:outerShdw>
                </a:effectLst>
                <a:latin typeface="Times New Roman" pitchFamily="18" charset="0"/>
                <a:cs typeface="+mn-cs"/>
              </a:rPr>
              <a:t>T</a:t>
            </a:r>
            <a:r>
              <a:rPr lang="en-US" sz="1400" b="1" i="1">
                <a:solidFill>
                  <a:srgbClr val="000099"/>
                </a:solidFill>
                <a:effectLst>
                  <a:outerShdw blurRad="38100" dist="38100" dir="2700000" algn="tl">
                    <a:srgbClr val="C0C0C0"/>
                  </a:outerShdw>
                </a:effectLst>
                <a:latin typeface="Times New Roman" pitchFamily="18" charset="0"/>
                <a:cs typeface="+mn-cs"/>
              </a:rPr>
              <a:t>rapped</a:t>
            </a:r>
            <a:r>
              <a:rPr lang="en-US" sz="1400" b="1" i="1">
                <a:solidFill>
                  <a:srgbClr val="000000"/>
                </a:solidFill>
                <a:effectLst>
                  <a:outerShdw blurRad="38100" dist="38100" dir="2700000" algn="tl">
                    <a:srgbClr val="C0C0C0"/>
                  </a:outerShdw>
                </a:effectLst>
                <a:latin typeface="Times New Roman" pitchFamily="18" charset="0"/>
                <a:cs typeface="+mn-cs"/>
              </a:rPr>
              <a:t> </a:t>
            </a:r>
            <a:r>
              <a:rPr lang="en-US" sz="1400" b="1" i="1">
                <a:solidFill>
                  <a:srgbClr val="CC0000"/>
                </a:solidFill>
                <a:effectLst>
                  <a:outerShdw blurRad="38100" dist="38100" dir="2700000" algn="tl">
                    <a:srgbClr val="C0C0C0"/>
                  </a:outerShdw>
                </a:effectLst>
                <a:latin typeface="Times New Roman" pitchFamily="18" charset="0"/>
                <a:cs typeface="+mn-cs"/>
              </a:rPr>
              <a:t>R</a:t>
            </a:r>
            <a:r>
              <a:rPr lang="en-US" sz="1400" b="1" i="1">
                <a:solidFill>
                  <a:srgbClr val="000099"/>
                </a:solidFill>
                <a:effectLst>
                  <a:outerShdw blurRad="38100" dist="38100" dir="2700000" algn="tl">
                    <a:srgbClr val="C0C0C0"/>
                  </a:outerShdw>
                </a:effectLst>
                <a:latin typeface="Times New Roman" pitchFamily="18" charset="0"/>
                <a:cs typeface="+mn-cs"/>
              </a:rPr>
              <a:t>adioactive</a:t>
            </a:r>
            <a:r>
              <a:rPr lang="en-US" sz="1400" b="1" i="1">
                <a:solidFill>
                  <a:srgbClr val="000000"/>
                </a:solidFill>
                <a:effectLst>
                  <a:outerShdw blurRad="38100" dist="38100" dir="2700000" algn="tl">
                    <a:srgbClr val="C0C0C0"/>
                  </a:outerShdw>
                </a:effectLst>
                <a:latin typeface="Times New Roman" pitchFamily="18" charset="0"/>
                <a:cs typeface="+mn-cs"/>
              </a:rPr>
              <a:t> </a:t>
            </a:r>
            <a:r>
              <a:rPr lang="en-US" sz="1400" b="1" i="1">
                <a:solidFill>
                  <a:srgbClr val="CC0000"/>
                </a:solidFill>
                <a:effectLst>
                  <a:outerShdw blurRad="38100" dist="38100" dir="2700000" algn="tl">
                    <a:srgbClr val="C0C0C0"/>
                  </a:outerShdw>
                </a:effectLst>
                <a:latin typeface="Times New Roman" pitchFamily="18" charset="0"/>
                <a:cs typeface="+mn-cs"/>
              </a:rPr>
              <a:t>I</a:t>
            </a:r>
            <a:r>
              <a:rPr lang="en-US" sz="1400" b="1" i="1">
                <a:solidFill>
                  <a:srgbClr val="000099"/>
                </a:solidFill>
                <a:effectLst>
                  <a:outerShdw blurRad="38100" dist="38100" dir="2700000" algn="tl">
                    <a:srgbClr val="C0C0C0"/>
                  </a:outerShdw>
                </a:effectLst>
                <a:latin typeface="Times New Roman" pitchFamily="18" charset="0"/>
                <a:cs typeface="+mn-cs"/>
              </a:rPr>
              <a:t>sotopes</a:t>
            </a:r>
            <a:r>
              <a:rPr lang="en-US" sz="1400" b="1" i="1">
                <a:solidFill>
                  <a:srgbClr val="000000"/>
                </a:solidFill>
                <a:effectLst>
                  <a:outerShdw blurRad="38100" dist="38100" dir="2700000" algn="tl">
                    <a:srgbClr val="C0C0C0"/>
                  </a:outerShdw>
                </a:effectLst>
                <a:latin typeface="Times New Roman" pitchFamily="18" charset="0"/>
                <a:cs typeface="+mn-cs"/>
              </a:rPr>
              <a:t>: </a:t>
            </a:r>
            <a:r>
              <a:rPr lang="en-US" sz="1400" b="1" i="1">
                <a:solidFill>
                  <a:srgbClr val="CC0000"/>
                </a:solidFill>
                <a:effectLst>
                  <a:outerShdw blurRad="38100" dist="38100" dir="2700000" algn="tl">
                    <a:srgbClr val="C0C0C0"/>
                  </a:outerShdw>
                </a:effectLst>
                <a:latin typeface="Symbol" pitchFamily="18" charset="2"/>
                <a:cs typeface="+mn-cs"/>
              </a:rPr>
              <a:t>m</a:t>
            </a:r>
            <a:r>
              <a:rPr lang="en-US" sz="1400" b="1" i="1">
                <a:solidFill>
                  <a:srgbClr val="000099"/>
                </a:solidFill>
                <a:effectLst>
                  <a:outerShdw blurRad="38100" dist="38100" dir="2700000" algn="tl">
                    <a:srgbClr val="C0C0C0"/>
                  </a:outerShdw>
                </a:effectLst>
                <a:latin typeface="Times New Roman" pitchFamily="18" charset="0"/>
                <a:cs typeface="+mn-cs"/>
              </a:rPr>
              <a:t>icro-laboratories</a:t>
            </a:r>
            <a:r>
              <a:rPr lang="en-US" sz="1400" b="1" i="1">
                <a:solidFill>
                  <a:srgbClr val="000000"/>
                </a:solidFill>
                <a:effectLst>
                  <a:outerShdw blurRad="38100" dist="38100" dir="2700000" algn="tl">
                    <a:srgbClr val="C0C0C0"/>
                  </a:outerShdw>
                </a:effectLst>
                <a:latin typeface="Times New Roman" pitchFamily="18" charset="0"/>
                <a:cs typeface="+mn-cs"/>
              </a:rPr>
              <a:t> </a:t>
            </a:r>
            <a:r>
              <a:rPr lang="en-US" sz="1400" b="1" i="1">
                <a:solidFill>
                  <a:srgbClr val="000099"/>
                </a:solidFill>
                <a:effectLst>
                  <a:outerShdw blurRad="38100" dist="38100" dir="2700000" algn="tl">
                    <a:srgbClr val="C0C0C0"/>
                  </a:outerShdw>
                </a:effectLst>
                <a:latin typeface="Times New Roman" pitchFamily="18" charset="0"/>
                <a:cs typeface="+mn-cs"/>
              </a:rPr>
              <a:t>for fundamental</a:t>
            </a:r>
            <a:r>
              <a:rPr lang="en-US" sz="1400" b="1" i="1">
                <a:solidFill>
                  <a:srgbClr val="000000"/>
                </a:solidFill>
                <a:effectLst>
                  <a:outerShdw blurRad="38100" dist="38100" dir="2700000" algn="tl">
                    <a:srgbClr val="C0C0C0"/>
                  </a:outerShdw>
                </a:effectLst>
                <a:latin typeface="Times New Roman" pitchFamily="18" charset="0"/>
                <a:cs typeface="+mn-cs"/>
              </a:rPr>
              <a:t> </a:t>
            </a:r>
            <a:r>
              <a:rPr lang="en-US" sz="1400" b="1" i="1">
                <a:solidFill>
                  <a:srgbClr val="CC0000"/>
                </a:solidFill>
                <a:effectLst>
                  <a:outerShdw blurRad="38100" dist="38100" dir="2700000" algn="tl">
                    <a:srgbClr val="C0C0C0"/>
                  </a:outerShdw>
                </a:effectLst>
                <a:latin typeface="Times New Roman" pitchFamily="18" charset="0"/>
                <a:cs typeface="+mn-cs"/>
              </a:rPr>
              <a:t>P</a:t>
            </a:r>
            <a:r>
              <a:rPr lang="en-US" sz="1400" b="1" i="1">
                <a:solidFill>
                  <a:srgbClr val="000099"/>
                </a:solidFill>
                <a:effectLst>
                  <a:outerShdw blurRad="38100" dist="38100" dir="2700000" algn="tl">
                    <a:srgbClr val="C0C0C0"/>
                  </a:outerShdw>
                </a:effectLst>
                <a:latin typeface="Times New Roman" pitchFamily="18" charset="0"/>
                <a:cs typeface="+mn-cs"/>
              </a:rPr>
              <a:t>hysics</a:t>
            </a: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id="1" dur="indefinite" restart="never" nodeType="tmRoot"/>
      </p:par>
    </p:tnLst>
  </p:timing>
  <p:txStyles>
    <p:titleStyle>
      <a:lvl1pPr algn="ctr" rtl="0" fontAlgn="base">
        <a:spcBef>
          <a:spcPct val="0"/>
        </a:spcBef>
        <a:spcAft>
          <a:spcPct val="0"/>
        </a:spcAft>
        <a:defRPr sz="4400" b="1" i="1">
          <a:solidFill>
            <a:schemeClr val="tx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4400" b="1" i="1">
          <a:solidFill>
            <a:schemeClr val="tx2"/>
          </a:solidFill>
          <a:effectLst>
            <a:outerShdw blurRad="38100" dist="38100" dir="2700000" algn="tl">
              <a:srgbClr val="C0C0C0"/>
            </a:outerShdw>
          </a:effectLst>
          <a:latin typeface="Times New Roman" pitchFamily="18" charset="0"/>
        </a:defRPr>
      </a:lvl2pPr>
      <a:lvl3pPr algn="ctr" rtl="0" fontAlgn="base">
        <a:spcBef>
          <a:spcPct val="0"/>
        </a:spcBef>
        <a:spcAft>
          <a:spcPct val="0"/>
        </a:spcAft>
        <a:defRPr sz="4400" b="1" i="1">
          <a:solidFill>
            <a:schemeClr val="tx2"/>
          </a:solidFill>
          <a:effectLst>
            <a:outerShdw blurRad="38100" dist="38100" dir="2700000" algn="tl">
              <a:srgbClr val="C0C0C0"/>
            </a:outerShdw>
          </a:effectLst>
          <a:latin typeface="Times New Roman" pitchFamily="18" charset="0"/>
        </a:defRPr>
      </a:lvl3pPr>
      <a:lvl4pPr algn="ctr" rtl="0" fontAlgn="base">
        <a:spcBef>
          <a:spcPct val="0"/>
        </a:spcBef>
        <a:spcAft>
          <a:spcPct val="0"/>
        </a:spcAft>
        <a:defRPr sz="4400" b="1" i="1">
          <a:solidFill>
            <a:schemeClr val="tx2"/>
          </a:solidFill>
          <a:effectLst>
            <a:outerShdw blurRad="38100" dist="38100" dir="2700000" algn="tl">
              <a:srgbClr val="C0C0C0"/>
            </a:outerShdw>
          </a:effectLst>
          <a:latin typeface="Times New Roman" pitchFamily="18" charset="0"/>
        </a:defRPr>
      </a:lvl4pPr>
      <a:lvl5pPr algn="ctr" rtl="0" fontAlgn="base">
        <a:spcBef>
          <a:spcPct val="0"/>
        </a:spcBef>
        <a:spcAft>
          <a:spcPct val="0"/>
        </a:spcAft>
        <a:defRPr sz="4400" b="1" i="1">
          <a:solidFill>
            <a:schemeClr val="tx2"/>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4400" b="1" i="1">
          <a:solidFill>
            <a:schemeClr val="tx2"/>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4400" b="1" i="1">
          <a:solidFill>
            <a:schemeClr val="tx2"/>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4400" b="1" i="1">
          <a:solidFill>
            <a:schemeClr val="tx2"/>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4400" b="1" i="1">
          <a:solidFill>
            <a:schemeClr val="tx2"/>
          </a:solidFill>
          <a:effectLst>
            <a:outerShdw blurRad="38100" dist="38100" dir="2700000" algn="tl">
              <a:srgbClr val="C0C0C0"/>
            </a:outerShdw>
          </a:effectLst>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6000">
              <a:srgbClr val="FFFFE3"/>
            </a:gs>
            <a:gs pos="14000">
              <a:srgbClr val="FFFF80">
                <a:lumMod val="45000"/>
                <a:lumOff val="55000"/>
              </a:srgbClr>
            </a:gs>
            <a:gs pos="0">
              <a:srgbClr val="FFFF00"/>
            </a:gs>
            <a:gs pos="100000">
              <a:schemeClr val="bg1"/>
            </a:gs>
          </a:gsLst>
          <a:lin ang="5400000" scaled="1"/>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6000">
              <a:srgbClr val="FFFFE3"/>
            </a:gs>
            <a:gs pos="14000">
              <a:srgbClr val="FFFF80">
                <a:lumMod val="45000"/>
                <a:lumOff val="55000"/>
              </a:srgbClr>
            </a:gs>
            <a:gs pos="0">
              <a:srgbClr val="FFFF00"/>
            </a:gs>
            <a:gs pos="100000">
              <a:schemeClr val="bg1"/>
            </a:gs>
          </a:gsLst>
          <a:lin ang="5400000" scaled="1"/>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0.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image" Target="../media/image38.wmf"/><Relationship Id="rId5" Type="http://schemas.openxmlformats.org/officeDocument/2006/relationships/oleObject" Target="../embeddings/oleObject3.bin"/><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oleObject" Target="../embeddings/oleObject8.bin"/><Relationship Id="rId18" Type="http://schemas.openxmlformats.org/officeDocument/2006/relationships/image" Target="../media/image2.png"/><Relationship Id="rId3" Type="http://schemas.openxmlformats.org/officeDocument/2006/relationships/notesSlide" Target="../notesSlides/notesSlide13.xml"/><Relationship Id="rId7" Type="http://schemas.openxmlformats.org/officeDocument/2006/relationships/oleObject" Target="../embeddings/oleObject5.bin"/><Relationship Id="rId12" Type="http://schemas.openxmlformats.org/officeDocument/2006/relationships/image" Target="../media/image44.wmf"/><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46.wmf"/><Relationship Id="rId1" Type="http://schemas.openxmlformats.org/officeDocument/2006/relationships/vmlDrawing" Target="../drawings/vmlDrawing3.vml"/><Relationship Id="rId6" Type="http://schemas.openxmlformats.org/officeDocument/2006/relationships/image" Target="../media/image47.wmf"/><Relationship Id="rId11" Type="http://schemas.openxmlformats.org/officeDocument/2006/relationships/oleObject" Target="../embeddings/oleObject7.bin"/><Relationship Id="rId5" Type="http://schemas.openxmlformats.org/officeDocument/2006/relationships/image" Target="../media/image41.wmf"/><Relationship Id="rId15" Type="http://schemas.openxmlformats.org/officeDocument/2006/relationships/oleObject" Target="../embeddings/oleObject9.bin"/><Relationship Id="rId10" Type="http://schemas.openxmlformats.org/officeDocument/2006/relationships/image" Target="../media/image43.wmf"/><Relationship Id="rId4" Type="http://schemas.openxmlformats.org/officeDocument/2006/relationships/oleObject" Target="../embeddings/oleObject4.bin"/><Relationship Id="rId9" Type="http://schemas.openxmlformats.org/officeDocument/2006/relationships/oleObject" Target="../embeddings/oleObject6.bin"/><Relationship Id="rId14" Type="http://schemas.openxmlformats.org/officeDocument/2006/relationships/image" Target="../media/image45.wmf"/></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4.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vmlDrawing" Target="../drawings/vmlDrawing4.vml"/><Relationship Id="rId6" Type="http://schemas.openxmlformats.org/officeDocument/2006/relationships/image" Target="../media/image63.png"/><Relationship Id="rId5" Type="http://schemas.openxmlformats.org/officeDocument/2006/relationships/image" Target="../media/image62.wmf"/><Relationship Id="rId4" Type="http://schemas.openxmlformats.org/officeDocument/2006/relationships/oleObject" Target="../embeddings/oleObject10.bin"/></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66.emf"/><Relationship Id="rId4" Type="http://schemas.openxmlformats.org/officeDocument/2006/relationships/image" Target="../media/image65.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70.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wmf"/><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jpe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png"/><Relationship Id="rId17" Type="http://schemas.openxmlformats.org/officeDocument/2006/relationships/image" Target="../media/image32.jpeg"/><Relationship Id="rId2" Type="http://schemas.openxmlformats.org/officeDocument/2006/relationships/notesSlide" Target="../notesSlides/notesSlide6.xml"/><Relationship Id="rId16" Type="http://schemas.openxmlformats.org/officeDocument/2006/relationships/image" Target="../media/image31.jpeg"/><Relationship Id="rId20"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jpeg"/><Relationship Id="rId10" Type="http://schemas.openxmlformats.org/officeDocument/2006/relationships/image" Target="../media/image25.png"/><Relationship Id="rId19" Type="http://schemas.openxmlformats.org/officeDocument/2006/relationships/image" Target="../media/image1.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oleObject" Target="../embeddings/oleObject1.bin"/><Relationship Id="rId7" Type="http://schemas.openxmlformats.org/officeDocument/2006/relationships/image" Target="../media/image29.jpeg"/><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oleObject" Target="../embeddings/oleObject2.bin"/><Relationship Id="rId4" Type="http://schemas.openxmlformats.org/officeDocument/2006/relationships/image" Target="../media/image34.wmf"/><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304800" y="2130425"/>
            <a:ext cx="8534400" cy="1470025"/>
          </a:xfrm>
        </p:spPr>
        <p:txBody>
          <a:bodyPr/>
          <a:lstStyle/>
          <a:p>
            <a:r>
              <a:rPr lang="en-US" b="1" i="1" dirty="0" smtClean="0">
                <a:latin typeface="Comic Sans MS" pitchFamily="66" charset="0"/>
              </a:rPr>
              <a:t>The </a:t>
            </a:r>
            <a:r>
              <a:rPr lang="en-US" b="1" i="1" dirty="0" err="1" smtClean="0">
                <a:latin typeface="Comic Sans MS" pitchFamily="66" charset="0"/>
              </a:rPr>
              <a:t>TRImP</a:t>
            </a:r>
            <a:r>
              <a:rPr lang="en-US" b="1" i="1" dirty="0" smtClean="0">
                <a:latin typeface="Comic Sans MS" pitchFamily="66" charset="0"/>
              </a:rPr>
              <a:t> Facility</a:t>
            </a:r>
            <a:br>
              <a:rPr lang="en-US" b="1" i="1" dirty="0" smtClean="0">
                <a:latin typeface="Comic Sans MS" pitchFamily="66" charset="0"/>
              </a:rPr>
            </a:br>
            <a:r>
              <a:rPr lang="en-US" sz="3200" b="1" i="1" dirty="0" smtClean="0">
                <a:latin typeface="Comic Sans MS" pitchFamily="66" charset="0"/>
              </a:rPr>
              <a:t>Testing discrete symmetry violation with radioactive atoms</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r>
              <a:rPr lang="en-US" sz="2800" dirty="0" smtClean="0"/>
              <a:t>Lorenz </a:t>
            </a:r>
            <a:r>
              <a:rPr lang="en-US" sz="2800" dirty="0" err="1" smtClean="0"/>
              <a:t>Willmann</a:t>
            </a:r>
            <a:endParaRPr lang="en-US" sz="2800" dirty="0" smtClean="0"/>
          </a:p>
          <a:p>
            <a:pPr fontAlgn="auto">
              <a:spcAft>
                <a:spcPts val="0"/>
              </a:spcAft>
              <a:buFont typeface="Arial" pitchFamily="34" charset="0"/>
              <a:buNone/>
              <a:defRPr/>
            </a:pPr>
            <a:r>
              <a:rPr lang="en-US" sz="2800" dirty="0" smtClean="0"/>
              <a:t>KVI, University of Groningen</a:t>
            </a:r>
          </a:p>
        </p:txBody>
      </p:sp>
      <p:sp>
        <p:nvSpPr>
          <p:cNvPr id="4" name="TextBox 3"/>
          <p:cNvSpPr txBox="1"/>
          <p:nvPr/>
        </p:nvSpPr>
        <p:spPr>
          <a:xfrm>
            <a:off x="3830231" y="5117068"/>
            <a:ext cx="3942169" cy="369332"/>
          </a:xfrm>
          <a:prstGeom prst="rect">
            <a:avLst/>
          </a:prstGeom>
          <a:noFill/>
        </p:spPr>
        <p:txBody>
          <a:bodyPr wrap="none" rtlCol="0">
            <a:spAutoFit/>
          </a:bodyPr>
          <a:lstStyle/>
          <a:p>
            <a:r>
              <a:rPr lang="en-US" dirty="0" smtClean="0"/>
              <a:t>EXA11, Vienna, 5-9 September 2011</a:t>
            </a:r>
            <a:endParaRPr lang="en-US" dirty="0"/>
          </a:p>
        </p:txBody>
      </p:sp>
      <p:sp>
        <p:nvSpPr>
          <p:cNvPr id="5"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5638800"/>
            <a:ext cx="8318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5638800"/>
            <a:ext cx="877888" cy="781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5562600"/>
            <a:ext cx="1298575" cy="949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7" descr="intro"/>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5638800"/>
            <a:ext cx="996950" cy="898525"/>
          </a:xfrm>
          <a:prstGeom prst="rect">
            <a:avLst/>
          </a:prstGeom>
          <a:solidFill>
            <a:schemeClr val="bg1"/>
          </a:solidFill>
          <a:ln>
            <a:noFill/>
          </a:ln>
          <a:extLst>
            <a:ext uri="{91240B29-F687-4F45-9708-019B960494DF}">
              <a14:hiddenLine xmlns:a14="http://schemas.microsoft.com/office/drawing/2010/main" w="63500">
                <a:solidFill>
                  <a:srgbClr val="FF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9" name="Rectangle 7"/>
          <p:cNvSpPr>
            <a:spLocks noGrp="1" noChangeArrowheads="1"/>
          </p:cNvSpPr>
          <p:nvPr>
            <p:ph type="title"/>
          </p:nvPr>
        </p:nvSpPr>
        <p:spPr/>
        <p:txBody>
          <a:bodyPr/>
          <a:lstStyle/>
          <a:p>
            <a:r>
              <a:rPr lang="en-US">
                <a:solidFill>
                  <a:srgbClr val="FF0000"/>
                </a:solidFill>
              </a:rPr>
              <a:t>Weak Interaction in Atoms</a:t>
            </a:r>
          </a:p>
        </p:txBody>
      </p:sp>
      <p:sp>
        <p:nvSpPr>
          <p:cNvPr id="23562" name="Rectangle 10"/>
          <p:cNvSpPr>
            <a:spLocks noGrp="1" noChangeArrowheads="1"/>
          </p:cNvSpPr>
          <p:nvPr>
            <p:ph type="body" idx="4294967295"/>
          </p:nvPr>
        </p:nvSpPr>
        <p:spPr>
          <a:xfrm>
            <a:off x="457200" y="1219200"/>
            <a:ext cx="8153400" cy="5257800"/>
          </a:xfrm>
        </p:spPr>
        <p:txBody>
          <a:bodyPr/>
          <a:lstStyle/>
          <a:p>
            <a:pPr algn="ctr">
              <a:buFontTx/>
              <a:buNone/>
            </a:pPr>
            <a:r>
              <a:rPr lang="en-US" sz="2800"/>
              <a:t> Interference of EM and Weak interactions</a:t>
            </a:r>
          </a:p>
        </p:txBody>
      </p:sp>
      <p:sp>
        <p:nvSpPr>
          <p:cNvPr id="23567" name="Text Box 15"/>
          <p:cNvSpPr txBox="1">
            <a:spLocks noChangeArrowheads="1"/>
          </p:cNvSpPr>
          <p:nvPr/>
        </p:nvSpPr>
        <p:spPr bwMode="auto">
          <a:xfrm>
            <a:off x="457200" y="4558605"/>
            <a:ext cx="8409674" cy="1384995"/>
          </a:xfrm>
          <a:prstGeom prst="rect">
            <a:avLst/>
          </a:prstGeom>
          <a:noFill/>
          <a:ln w="9525">
            <a:noFill/>
            <a:miter lim="800000"/>
            <a:headEnd/>
            <a:tailEnd/>
          </a:ln>
          <a:effectLst/>
        </p:spPr>
        <p:txBody>
          <a:bodyPr wrap="none">
            <a:spAutoFit/>
          </a:bodyPr>
          <a:lstStyle/>
          <a:p>
            <a:pPr marL="457200" indent="-457200">
              <a:buFont typeface="Arial" pitchFamily="34" charset="0"/>
              <a:buChar char="•"/>
            </a:pPr>
            <a:r>
              <a:rPr lang="en-US" sz="2800" dirty="0">
                <a:solidFill>
                  <a:srgbClr val="000000"/>
                </a:solidFill>
                <a:latin typeface="Comic Sans MS" pitchFamily="66" charset="0"/>
                <a:cs typeface="+mn-cs"/>
              </a:rPr>
              <a:t>W</a:t>
            </a:r>
            <a:r>
              <a:rPr lang="en-US" sz="2800" dirty="0" smtClean="0">
                <a:solidFill>
                  <a:srgbClr val="000000"/>
                </a:solidFill>
                <a:latin typeface="Comic Sans MS" pitchFamily="66" charset="0"/>
                <a:cs typeface="+mn-cs"/>
              </a:rPr>
              <a:t>eak effects measurable due to interference</a:t>
            </a:r>
          </a:p>
          <a:p>
            <a:pPr marL="457200" indent="-457200">
              <a:buFont typeface="Arial" pitchFamily="34" charset="0"/>
              <a:buChar char="•"/>
            </a:pPr>
            <a:r>
              <a:rPr lang="en-US" sz="2800" dirty="0" smtClean="0">
                <a:solidFill>
                  <a:srgbClr val="000000"/>
                </a:solidFill>
                <a:latin typeface="Comic Sans MS" pitchFamily="66" charset="0"/>
                <a:cs typeface="+mn-cs"/>
              </a:rPr>
              <a:t>atomic theory required</a:t>
            </a:r>
          </a:p>
          <a:p>
            <a:pPr marL="457200" indent="-457200">
              <a:buFont typeface="Arial" pitchFamily="34" charset="0"/>
              <a:buChar char="•"/>
            </a:pPr>
            <a:r>
              <a:rPr lang="en-US" sz="2800" dirty="0" smtClean="0">
                <a:solidFill>
                  <a:srgbClr val="000000"/>
                </a:solidFill>
                <a:latin typeface="Comic Sans MS" pitchFamily="66" charset="0"/>
                <a:cs typeface="+mn-cs"/>
              </a:rPr>
              <a:t>Connection to SM</a:t>
            </a:r>
          </a:p>
        </p:txBody>
      </p:sp>
      <p:grpSp>
        <p:nvGrpSpPr>
          <p:cNvPr id="2" name="Group 25"/>
          <p:cNvGrpSpPr>
            <a:grpSpLocks noChangeAspect="1"/>
          </p:cNvGrpSpPr>
          <p:nvPr/>
        </p:nvGrpSpPr>
        <p:grpSpPr bwMode="auto">
          <a:xfrm>
            <a:off x="319340" y="1844040"/>
            <a:ext cx="9129460" cy="2194560"/>
            <a:chOff x="1159" y="1104"/>
            <a:chExt cx="3977" cy="956"/>
          </a:xfrm>
        </p:grpSpPr>
        <p:pic>
          <p:nvPicPr>
            <p:cNvPr id="23574" name="Picture 22" descr="weak-em-interference"/>
            <p:cNvPicPr>
              <a:picLocks noChangeAspect="1" noChangeArrowheads="1"/>
            </p:cNvPicPr>
            <p:nvPr/>
          </p:nvPicPr>
          <p:blipFill>
            <a:blip r:embed="rId3" cstate="print"/>
            <a:srcRect b="46445"/>
            <a:stretch>
              <a:fillRect/>
            </a:stretch>
          </p:blipFill>
          <p:spPr bwMode="auto">
            <a:xfrm>
              <a:off x="1159" y="1104"/>
              <a:ext cx="2418" cy="956"/>
            </a:xfrm>
            <a:prstGeom prst="rect">
              <a:avLst/>
            </a:prstGeom>
            <a:noFill/>
          </p:spPr>
        </p:pic>
        <p:pic>
          <p:nvPicPr>
            <p:cNvPr id="23575" name="Picture 23" descr="weak-em-interference"/>
            <p:cNvPicPr>
              <a:picLocks noChangeAspect="1" noChangeArrowheads="1"/>
            </p:cNvPicPr>
            <p:nvPr/>
          </p:nvPicPr>
          <p:blipFill>
            <a:blip r:embed="rId4" cstate="print"/>
            <a:srcRect l="45091" t="51836"/>
            <a:stretch>
              <a:fillRect/>
            </a:stretch>
          </p:blipFill>
          <p:spPr bwMode="auto">
            <a:xfrm>
              <a:off x="3809" y="1191"/>
              <a:ext cx="1327" cy="859"/>
            </a:xfrm>
            <a:prstGeom prst="rect">
              <a:avLst/>
            </a:prstGeom>
            <a:noFill/>
          </p:spPr>
        </p:pic>
        <p:pic>
          <p:nvPicPr>
            <p:cNvPr id="23576" name="Picture 24" descr="weak-em-interference"/>
            <p:cNvPicPr>
              <a:picLocks noChangeAspect="1" noChangeArrowheads="1"/>
            </p:cNvPicPr>
            <p:nvPr/>
          </p:nvPicPr>
          <p:blipFill>
            <a:blip r:embed="rId3" cstate="print"/>
            <a:srcRect l="93300" b="89244"/>
            <a:stretch>
              <a:fillRect/>
            </a:stretch>
          </p:blipFill>
          <p:spPr bwMode="auto">
            <a:xfrm>
              <a:off x="3678" y="1488"/>
              <a:ext cx="162" cy="192"/>
            </a:xfrm>
            <a:prstGeom prst="rect">
              <a:avLst/>
            </a:prstGeom>
            <a:noFill/>
          </p:spPr>
        </p:pic>
      </p:grpSp>
      <p:sp>
        <p:nvSpPr>
          <p:cNvPr id="9"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extLst>
      <p:ext uri="{BB962C8B-B14F-4D97-AF65-F5344CB8AC3E}">
        <p14:creationId xmlns:p14="http://schemas.microsoft.com/office/powerpoint/2010/main" val="177706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304800" y="1905000"/>
            <a:ext cx="3200400" cy="2819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9" name="Rectangle 7"/>
          <p:cNvSpPr>
            <a:spLocks noGrp="1" noChangeArrowheads="1"/>
          </p:cNvSpPr>
          <p:nvPr>
            <p:ph type="title"/>
          </p:nvPr>
        </p:nvSpPr>
        <p:spPr/>
        <p:txBody>
          <a:bodyPr/>
          <a:lstStyle/>
          <a:p>
            <a:r>
              <a:rPr lang="en-US" dirty="0">
                <a:solidFill>
                  <a:srgbClr val="FF0000"/>
                </a:solidFill>
              </a:rPr>
              <a:t>Weak Interaction in Atoms</a:t>
            </a:r>
          </a:p>
        </p:txBody>
      </p:sp>
      <p:sp>
        <p:nvSpPr>
          <p:cNvPr id="23562" name="Rectangle 10"/>
          <p:cNvSpPr>
            <a:spLocks noGrp="1" noChangeArrowheads="1"/>
          </p:cNvSpPr>
          <p:nvPr>
            <p:ph type="body" idx="4294967295"/>
          </p:nvPr>
        </p:nvSpPr>
        <p:spPr>
          <a:xfrm>
            <a:off x="457200" y="1219200"/>
            <a:ext cx="8153400" cy="5257800"/>
          </a:xfrm>
        </p:spPr>
        <p:txBody>
          <a:bodyPr/>
          <a:lstStyle/>
          <a:p>
            <a:pPr algn="ctr">
              <a:buFontTx/>
              <a:buNone/>
            </a:pPr>
            <a:r>
              <a:rPr lang="en-US" sz="2800" dirty="0"/>
              <a:t> Interference of EM and Weak interactions</a:t>
            </a:r>
          </a:p>
        </p:txBody>
      </p:sp>
      <p:grpSp>
        <p:nvGrpSpPr>
          <p:cNvPr id="10" name="Group 9"/>
          <p:cNvGrpSpPr/>
          <p:nvPr/>
        </p:nvGrpSpPr>
        <p:grpSpPr>
          <a:xfrm>
            <a:off x="533400" y="4967288"/>
            <a:ext cx="8278813" cy="1281112"/>
            <a:chOff x="533400" y="4967288"/>
            <a:chExt cx="8278813" cy="1281112"/>
          </a:xfrm>
        </p:grpSpPr>
        <p:sp>
          <p:nvSpPr>
            <p:cNvPr id="23567" name="Text Box 15"/>
            <p:cNvSpPr txBox="1">
              <a:spLocks noChangeArrowheads="1"/>
            </p:cNvSpPr>
            <p:nvPr/>
          </p:nvSpPr>
          <p:spPr bwMode="auto">
            <a:xfrm>
              <a:off x="1295400" y="4967288"/>
              <a:ext cx="7516813" cy="519112"/>
            </a:xfrm>
            <a:prstGeom prst="rect">
              <a:avLst/>
            </a:prstGeom>
            <a:noFill/>
            <a:ln w="9525">
              <a:noFill/>
              <a:miter lim="800000"/>
              <a:headEnd/>
              <a:tailEnd/>
            </a:ln>
            <a:effectLst/>
          </p:spPr>
          <p:txBody>
            <a:bodyPr wrap="none">
              <a:spAutoFit/>
            </a:bodyPr>
            <a:lstStyle/>
            <a:p>
              <a:r>
                <a:rPr lang="en-US" sz="2800" dirty="0">
                  <a:solidFill>
                    <a:srgbClr val="0070C0"/>
                  </a:solidFill>
                  <a:latin typeface="Comic Sans MS" pitchFamily="66" charset="0"/>
                  <a:cs typeface="+mn-cs"/>
                </a:rPr>
                <a:t>E1</a:t>
              </a:r>
              <a:r>
                <a:rPr lang="en-US" sz="2800" baseline="30000" dirty="0">
                  <a:solidFill>
                    <a:srgbClr val="0070C0"/>
                  </a:solidFill>
                  <a:latin typeface="Comic Sans MS" pitchFamily="66" charset="0"/>
                  <a:cs typeface="+mn-cs"/>
                </a:rPr>
                <a:t>PNC</a:t>
              </a:r>
              <a:r>
                <a:rPr lang="en-US" sz="2800" baseline="-25000" dirty="0">
                  <a:solidFill>
                    <a:srgbClr val="000000"/>
                  </a:solidFill>
                  <a:latin typeface="Comic Sans MS" pitchFamily="66" charset="0"/>
                  <a:cs typeface="+mn-cs"/>
                </a:rPr>
                <a:t> </a:t>
              </a:r>
              <a:r>
                <a:rPr lang="en-US" sz="2800" dirty="0">
                  <a:solidFill>
                    <a:srgbClr val="000000"/>
                  </a:solidFill>
                  <a:latin typeface="Comic Sans MS" pitchFamily="66" charset="0"/>
                  <a:cs typeface="+mn-cs"/>
                </a:rPr>
                <a:t>= K</a:t>
              </a:r>
              <a:r>
                <a:rPr lang="en-US" sz="2800" baseline="-25000" dirty="0">
                  <a:solidFill>
                    <a:srgbClr val="000000"/>
                  </a:solidFill>
                  <a:latin typeface="Comic Sans MS" pitchFamily="66" charset="0"/>
                  <a:cs typeface="+mn-cs"/>
                </a:rPr>
                <a:t>r </a:t>
              </a:r>
              <a:r>
                <a:rPr lang="en-US" sz="2800" dirty="0">
                  <a:solidFill>
                    <a:srgbClr val="000000"/>
                  </a:solidFill>
                  <a:latin typeface="Comic Sans MS" pitchFamily="66" charset="0"/>
                  <a:cs typeface="+mn-cs"/>
                </a:rPr>
                <a:t>Z</a:t>
              </a:r>
              <a:r>
                <a:rPr lang="en-US" sz="2800" baseline="30000" dirty="0">
                  <a:solidFill>
                    <a:srgbClr val="000000"/>
                  </a:solidFill>
                  <a:latin typeface="Comic Sans MS" pitchFamily="66" charset="0"/>
                  <a:cs typeface="+mn-cs"/>
                </a:rPr>
                <a:t>3</a:t>
              </a:r>
              <a:r>
                <a:rPr lang="en-US" sz="2800" dirty="0">
                  <a:solidFill>
                    <a:srgbClr val="000000"/>
                  </a:solidFill>
                  <a:latin typeface="Comic Sans MS" pitchFamily="66" charset="0"/>
                  <a:cs typeface="+mn-cs"/>
                </a:rPr>
                <a:t> </a:t>
              </a:r>
              <a:r>
                <a:rPr lang="en-US" sz="2800" dirty="0" err="1">
                  <a:solidFill>
                    <a:srgbClr val="0070C0"/>
                  </a:solidFill>
                  <a:latin typeface="Comic Sans MS" pitchFamily="66" charset="0"/>
                  <a:cs typeface="+mn-cs"/>
                </a:rPr>
                <a:t>Q</a:t>
              </a:r>
              <a:r>
                <a:rPr lang="en-US" sz="2800" baseline="-25000" dirty="0" err="1">
                  <a:solidFill>
                    <a:srgbClr val="0070C0"/>
                  </a:solidFill>
                  <a:latin typeface="Comic Sans MS" pitchFamily="66" charset="0"/>
                  <a:cs typeface="+mn-cs"/>
                </a:rPr>
                <a:t>w</a:t>
              </a:r>
              <a:r>
                <a:rPr lang="en-US" sz="2800" dirty="0">
                  <a:solidFill>
                    <a:srgbClr val="000000"/>
                  </a:solidFill>
                  <a:latin typeface="Comic Sans MS" pitchFamily="66" charset="0"/>
                  <a:cs typeface="+mn-cs"/>
                </a:rPr>
                <a:t> = K</a:t>
              </a:r>
              <a:r>
                <a:rPr lang="en-US" sz="2800" baseline="-25000" dirty="0">
                  <a:solidFill>
                    <a:srgbClr val="000000"/>
                  </a:solidFill>
                  <a:latin typeface="Comic Sans MS" pitchFamily="66" charset="0"/>
                  <a:cs typeface="+mn-cs"/>
                </a:rPr>
                <a:t>r </a:t>
              </a:r>
              <a:r>
                <a:rPr lang="en-US" sz="2800" dirty="0">
                  <a:solidFill>
                    <a:srgbClr val="000000"/>
                  </a:solidFill>
                  <a:latin typeface="Comic Sans MS" pitchFamily="66" charset="0"/>
                  <a:cs typeface="+mn-cs"/>
                </a:rPr>
                <a:t>Z</a:t>
              </a:r>
              <a:r>
                <a:rPr lang="en-US" sz="2800" baseline="30000" dirty="0">
                  <a:solidFill>
                    <a:srgbClr val="000000"/>
                  </a:solidFill>
                  <a:latin typeface="Comic Sans MS" pitchFamily="66" charset="0"/>
                  <a:cs typeface="+mn-cs"/>
                </a:rPr>
                <a:t>3</a:t>
              </a:r>
              <a:r>
                <a:rPr lang="en-US" sz="2800" dirty="0">
                  <a:solidFill>
                    <a:srgbClr val="000000"/>
                  </a:solidFill>
                  <a:latin typeface="Comic Sans MS" pitchFamily="66" charset="0"/>
                  <a:cs typeface="+mn-cs"/>
                </a:rPr>
                <a:t> </a:t>
              </a:r>
              <a:r>
                <a:rPr lang="en-US" sz="2800" dirty="0">
                  <a:solidFill>
                    <a:srgbClr val="0070C0"/>
                  </a:solidFill>
                  <a:latin typeface="Comic Sans MS" pitchFamily="66" charset="0"/>
                  <a:cs typeface="+mn-cs"/>
                </a:rPr>
                <a:t>(- N + Z (1-4sin</a:t>
              </a:r>
              <a:r>
                <a:rPr lang="en-US" sz="2800" baseline="30000" dirty="0">
                  <a:solidFill>
                    <a:srgbClr val="0070C0"/>
                  </a:solidFill>
                  <a:latin typeface="Comic Sans MS" pitchFamily="66" charset="0"/>
                  <a:cs typeface="+mn-cs"/>
                </a:rPr>
                <a:t>2 </a:t>
              </a:r>
              <a:r>
                <a:rPr lang="el-GR" sz="2800" dirty="0">
                  <a:solidFill>
                    <a:srgbClr val="0070C0"/>
                  </a:solidFill>
                  <a:latin typeface="Comic Sans MS" pitchFamily="66" charset="0"/>
                </a:rPr>
                <a:t>θ</a:t>
              </a:r>
              <a:r>
                <a:rPr lang="en-US" sz="2800" baseline="-25000" dirty="0">
                  <a:solidFill>
                    <a:srgbClr val="0070C0"/>
                  </a:solidFill>
                  <a:latin typeface="Comic Sans MS" pitchFamily="66" charset="0"/>
                </a:rPr>
                <a:t>W</a:t>
              </a:r>
              <a:r>
                <a:rPr lang="en-US" sz="2800" dirty="0">
                  <a:solidFill>
                    <a:srgbClr val="0070C0"/>
                  </a:solidFill>
                  <a:latin typeface="Comic Sans MS" pitchFamily="66" charset="0"/>
                </a:rPr>
                <a:t>))</a:t>
              </a:r>
              <a:endParaRPr lang="el-GR" sz="2800" dirty="0">
                <a:solidFill>
                  <a:srgbClr val="0070C0"/>
                </a:solidFill>
                <a:latin typeface="Comic Sans MS" pitchFamily="66" charset="0"/>
              </a:endParaRPr>
            </a:p>
          </p:txBody>
        </p:sp>
        <p:sp>
          <p:nvSpPr>
            <p:cNvPr id="23568" name="Line 16"/>
            <p:cNvSpPr>
              <a:spLocks noChangeShapeType="1"/>
            </p:cNvSpPr>
            <p:nvPr/>
          </p:nvSpPr>
          <p:spPr bwMode="auto">
            <a:xfrm flipV="1">
              <a:off x="1616075" y="5491163"/>
              <a:ext cx="136525" cy="339725"/>
            </a:xfrm>
            <a:prstGeom prst="line">
              <a:avLst/>
            </a:prstGeom>
            <a:noFill/>
            <a:ln w="9525">
              <a:solidFill>
                <a:schemeClr val="tx1"/>
              </a:solidFill>
              <a:round/>
              <a:headEnd/>
              <a:tailEnd type="triangle" w="med" len="med"/>
            </a:ln>
            <a:effectLst/>
          </p:spPr>
          <p:txBody>
            <a:bodyPr/>
            <a:lstStyle/>
            <a:p>
              <a:endParaRPr lang="en-US">
                <a:solidFill>
                  <a:srgbClr val="000000"/>
                </a:solidFill>
                <a:cs typeface="+mn-cs"/>
              </a:endParaRPr>
            </a:p>
          </p:txBody>
        </p:sp>
        <p:sp>
          <p:nvSpPr>
            <p:cNvPr id="23569" name="Text Box 17"/>
            <p:cNvSpPr txBox="1">
              <a:spLocks noChangeArrowheads="1"/>
            </p:cNvSpPr>
            <p:nvPr/>
          </p:nvSpPr>
          <p:spPr bwMode="auto">
            <a:xfrm>
              <a:off x="2895600" y="5851525"/>
              <a:ext cx="3430588" cy="396875"/>
            </a:xfrm>
            <a:prstGeom prst="rect">
              <a:avLst/>
            </a:prstGeom>
            <a:noFill/>
            <a:ln w="9525">
              <a:noFill/>
              <a:miter lim="800000"/>
              <a:headEnd/>
              <a:tailEnd/>
            </a:ln>
            <a:effectLst/>
          </p:spPr>
          <p:txBody>
            <a:bodyPr wrap="none">
              <a:spAutoFit/>
            </a:bodyPr>
            <a:lstStyle/>
            <a:p>
              <a:r>
                <a:rPr lang="en-US" sz="2000">
                  <a:solidFill>
                    <a:srgbClr val="000000"/>
                  </a:solidFill>
                  <a:latin typeface="Comic Sans MS" pitchFamily="66" charset="0"/>
                  <a:cs typeface="+mn-cs"/>
                </a:rPr>
                <a:t>3% accuracy: Theory@KVI </a:t>
              </a:r>
            </a:p>
          </p:txBody>
        </p:sp>
        <p:sp>
          <p:nvSpPr>
            <p:cNvPr id="23571" name="Rectangle 19"/>
            <p:cNvSpPr>
              <a:spLocks noChangeArrowheads="1"/>
            </p:cNvSpPr>
            <p:nvPr/>
          </p:nvSpPr>
          <p:spPr bwMode="auto">
            <a:xfrm>
              <a:off x="533400" y="5851525"/>
              <a:ext cx="1525588" cy="396875"/>
            </a:xfrm>
            <a:prstGeom prst="rect">
              <a:avLst/>
            </a:prstGeom>
            <a:noFill/>
            <a:ln w="9525">
              <a:noFill/>
              <a:miter lim="800000"/>
              <a:headEnd/>
              <a:tailEnd/>
            </a:ln>
            <a:effectLst/>
          </p:spPr>
          <p:txBody>
            <a:bodyPr wrap="none">
              <a:spAutoFit/>
            </a:bodyPr>
            <a:lstStyle/>
            <a:p>
              <a:r>
                <a:rPr lang="en-US" sz="2000">
                  <a:solidFill>
                    <a:srgbClr val="000000"/>
                  </a:solidFill>
                  <a:latin typeface="Comic Sans MS" pitchFamily="66" charset="0"/>
                  <a:cs typeface="+mn-cs"/>
                </a:rPr>
                <a:t>Ra</a:t>
              </a:r>
              <a:r>
                <a:rPr lang="en-US" sz="2000" baseline="30000">
                  <a:solidFill>
                    <a:srgbClr val="000000"/>
                  </a:solidFill>
                  <a:latin typeface="Comic Sans MS" pitchFamily="66" charset="0"/>
                  <a:cs typeface="+mn-cs"/>
                </a:rPr>
                <a:t>+</a:t>
              </a:r>
              <a:r>
                <a:rPr lang="en-US" sz="2000">
                  <a:solidFill>
                    <a:srgbClr val="000000"/>
                  </a:solidFill>
                  <a:latin typeface="Comic Sans MS" pitchFamily="66" charset="0"/>
                  <a:cs typeface="+mn-cs"/>
                </a:rPr>
                <a:t>@TRI</a:t>
              </a:r>
              <a:r>
                <a:rPr lang="en-US" sz="2000">
                  <a:solidFill>
                    <a:srgbClr val="000000"/>
                  </a:solidFill>
                  <a:latin typeface="Comic Sans MS" pitchFamily="66" charset="0"/>
                </a:rPr>
                <a:t>µ</a:t>
              </a:r>
              <a:r>
                <a:rPr lang="en-US" sz="2000">
                  <a:solidFill>
                    <a:srgbClr val="000000"/>
                  </a:solidFill>
                  <a:latin typeface="Comic Sans MS" pitchFamily="66" charset="0"/>
                  <a:cs typeface="+mn-cs"/>
                </a:rPr>
                <a:t>P</a:t>
              </a:r>
            </a:p>
          </p:txBody>
        </p:sp>
        <p:sp>
          <p:nvSpPr>
            <p:cNvPr id="23572" name="Line 20"/>
            <p:cNvSpPr>
              <a:spLocks noChangeShapeType="1"/>
            </p:cNvSpPr>
            <p:nvPr/>
          </p:nvSpPr>
          <p:spPr bwMode="auto">
            <a:xfrm flipH="1" flipV="1">
              <a:off x="2971800" y="5491163"/>
              <a:ext cx="533400" cy="304800"/>
            </a:xfrm>
            <a:prstGeom prst="line">
              <a:avLst/>
            </a:prstGeom>
            <a:noFill/>
            <a:ln w="9525">
              <a:solidFill>
                <a:schemeClr val="tx1"/>
              </a:solidFill>
              <a:round/>
              <a:headEnd/>
              <a:tailEnd type="triangle" w="med" len="med"/>
            </a:ln>
            <a:effectLst/>
          </p:spPr>
          <p:txBody>
            <a:bodyPr/>
            <a:lstStyle/>
            <a:p>
              <a:endParaRPr lang="en-US">
                <a:solidFill>
                  <a:srgbClr val="000000"/>
                </a:solidFill>
                <a:cs typeface="+mn-cs"/>
              </a:endParaRPr>
            </a:p>
          </p:txBody>
        </p:sp>
      </p:grpSp>
      <p:sp>
        <p:nvSpPr>
          <p:cNvPr id="3" name="TextBox 2"/>
          <p:cNvSpPr txBox="1"/>
          <p:nvPr/>
        </p:nvSpPr>
        <p:spPr>
          <a:xfrm>
            <a:off x="304800" y="2067580"/>
            <a:ext cx="760144"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Ra</a:t>
            </a:r>
            <a:r>
              <a:rPr lang="en-US" sz="2800" b="1" baseline="30000"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11"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
        <p:nvSpPr>
          <p:cNvPr id="17" name="Text Box 27"/>
          <p:cNvSpPr txBox="1">
            <a:spLocks noChangeArrowheads="1"/>
          </p:cNvSpPr>
          <p:nvPr/>
        </p:nvSpPr>
        <p:spPr bwMode="auto">
          <a:xfrm>
            <a:off x="838200" y="4233048"/>
            <a:ext cx="1363662" cy="390612"/>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2400" b="1" dirty="0" smtClean="0">
                <a:solidFill>
                  <a:srgbClr val="000000"/>
                </a:solidFill>
                <a:latin typeface="Calibri" pitchFamily="34" charset="0"/>
                <a:ea typeface="ＭＳ Ｐゴシック" pitchFamily="34" charset="-128"/>
                <a:cs typeface="+mn-cs"/>
              </a:rPr>
              <a:t>  7S</a:t>
            </a:r>
            <a:r>
              <a:rPr lang="en-US" sz="2400" b="1" baseline="-25000" dirty="0" smtClean="0">
                <a:solidFill>
                  <a:srgbClr val="000000"/>
                </a:solidFill>
                <a:latin typeface="Calibri" pitchFamily="34" charset="0"/>
                <a:ea typeface="ＭＳ Ｐゴシック" pitchFamily="34" charset="-128"/>
                <a:cs typeface="+mn-cs"/>
              </a:rPr>
              <a:t>1/2</a:t>
            </a:r>
            <a:endParaRPr lang="en-US" sz="2400" b="1" dirty="0">
              <a:solidFill>
                <a:srgbClr val="000000"/>
              </a:solidFill>
              <a:latin typeface="Calibri" pitchFamily="34" charset="0"/>
              <a:ea typeface="ＭＳ Ｐゴシック" pitchFamily="34" charset="-128"/>
              <a:cs typeface="+mn-cs"/>
              <a:sym typeface="Symbol" pitchFamily="18" charset="2"/>
            </a:endParaRPr>
          </a:p>
        </p:txBody>
      </p:sp>
      <p:sp>
        <p:nvSpPr>
          <p:cNvPr id="18" name="Text Box 28"/>
          <p:cNvSpPr txBox="1">
            <a:spLocks noChangeArrowheads="1"/>
          </p:cNvSpPr>
          <p:nvPr/>
        </p:nvSpPr>
        <p:spPr bwMode="auto">
          <a:xfrm>
            <a:off x="2873375" y="3256822"/>
            <a:ext cx="477837" cy="267501"/>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1600" b="1">
                <a:solidFill>
                  <a:srgbClr val="000000"/>
                </a:solidFill>
                <a:latin typeface="Calibri" pitchFamily="34" charset="0"/>
                <a:ea typeface="ＭＳ Ｐゴシック" pitchFamily="34" charset="-128"/>
                <a:cs typeface="+mn-cs"/>
              </a:rPr>
              <a:t>6D</a:t>
            </a:r>
            <a:r>
              <a:rPr lang="en-US" sz="1600" b="1" baseline="-25000">
                <a:solidFill>
                  <a:srgbClr val="000000"/>
                </a:solidFill>
                <a:latin typeface="Calibri" pitchFamily="34" charset="0"/>
                <a:ea typeface="ＭＳ Ｐゴシック" pitchFamily="34" charset="-128"/>
                <a:cs typeface="+mn-cs"/>
              </a:rPr>
              <a:t>3/2</a:t>
            </a:r>
            <a:endParaRPr lang="en-US" sz="1600" b="1">
              <a:solidFill>
                <a:srgbClr val="000000"/>
              </a:solidFill>
              <a:latin typeface="Calibri" pitchFamily="34" charset="0"/>
              <a:ea typeface="ＭＳ Ｐゴシック" pitchFamily="34" charset="-128"/>
              <a:cs typeface="+mn-cs"/>
            </a:endParaRPr>
          </a:p>
        </p:txBody>
      </p:sp>
      <p:sp>
        <p:nvSpPr>
          <p:cNvPr id="19" name="Text Box 29"/>
          <p:cNvSpPr txBox="1">
            <a:spLocks noChangeArrowheads="1"/>
          </p:cNvSpPr>
          <p:nvPr/>
        </p:nvSpPr>
        <p:spPr bwMode="auto">
          <a:xfrm>
            <a:off x="2873375" y="3091722"/>
            <a:ext cx="479425" cy="267501"/>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1600" b="1">
                <a:solidFill>
                  <a:srgbClr val="000000"/>
                </a:solidFill>
                <a:latin typeface="Calibri" pitchFamily="34" charset="0"/>
                <a:ea typeface="ＭＳ Ｐゴシック" pitchFamily="34" charset="-128"/>
                <a:cs typeface="+mn-cs"/>
              </a:rPr>
              <a:t>6D</a:t>
            </a:r>
            <a:r>
              <a:rPr lang="en-US" sz="1600" b="1" baseline="-25000">
                <a:solidFill>
                  <a:srgbClr val="000000"/>
                </a:solidFill>
                <a:latin typeface="Calibri" pitchFamily="34" charset="0"/>
                <a:ea typeface="ＭＳ Ｐゴシック" pitchFamily="34" charset="-128"/>
                <a:cs typeface="+mn-cs"/>
              </a:rPr>
              <a:t>5/2</a:t>
            </a:r>
            <a:endParaRPr lang="en-US" sz="1600" b="1">
              <a:solidFill>
                <a:srgbClr val="000000"/>
              </a:solidFill>
              <a:latin typeface="Calibri" pitchFamily="34" charset="0"/>
              <a:ea typeface="ＭＳ Ｐゴシック" pitchFamily="34" charset="-128"/>
              <a:cs typeface="+mn-cs"/>
            </a:endParaRPr>
          </a:p>
        </p:txBody>
      </p:sp>
      <p:sp>
        <p:nvSpPr>
          <p:cNvPr id="20" name="Line 30"/>
          <p:cNvSpPr>
            <a:spLocks noChangeShapeType="1"/>
          </p:cNvSpPr>
          <p:nvPr/>
        </p:nvSpPr>
        <p:spPr bwMode="auto">
          <a:xfrm>
            <a:off x="1377950" y="2694847"/>
            <a:ext cx="603250" cy="1588"/>
          </a:xfrm>
          <a:prstGeom prst="line">
            <a:avLst/>
          </a:prstGeom>
          <a:noFill/>
          <a:ln w="12700">
            <a:solidFill>
              <a:schemeClr val="tx1"/>
            </a:solidFill>
            <a:round/>
            <a:headEnd/>
            <a:tailEnd/>
          </a:ln>
          <a:effectLst/>
        </p:spPr>
        <p:txBody>
          <a:bodyPr wrap="none" anchor="ctr"/>
          <a:lstStyle/>
          <a:p>
            <a:endParaRPr lang="en-US" sz="2400">
              <a:solidFill>
                <a:srgbClr val="000000"/>
              </a:solidFill>
              <a:cs typeface="+mn-cs"/>
            </a:endParaRPr>
          </a:p>
        </p:txBody>
      </p:sp>
      <p:sp>
        <p:nvSpPr>
          <p:cNvPr id="21" name="Line 31"/>
          <p:cNvSpPr>
            <a:spLocks noChangeShapeType="1"/>
          </p:cNvSpPr>
          <p:nvPr/>
        </p:nvSpPr>
        <p:spPr bwMode="auto">
          <a:xfrm>
            <a:off x="1371600" y="2364647"/>
            <a:ext cx="609600" cy="1588"/>
          </a:xfrm>
          <a:prstGeom prst="line">
            <a:avLst/>
          </a:prstGeom>
          <a:noFill/>
          <a:ln w="12700">
            <a:solidFill>
              <a:schemeClr val="tx1"/>
            </a:solidFill>
            <a:round/>
            <a:headEnd/>
            <a:tailEnd/>
          </a:ln>
          <a:effectLst/>
        </p:spPr>
        <p:txBody>
          <a:bodyPr wrap="none" anchor="ctr"/>
          <a:lstStyle/>
          <a:p>
            <a:endParaRPr lang="en-US" sz="2400">
              <a:solidFill>
                <a:srgbClr val="000000"/>
              </a:solidFill>
              <a:cs typeface="+mn-cs"/>
            </a:endParaRPr>
          </a:p>
        </p:txBody>
      </p:sp>
      <p:sp>
        <p:nvSpPr>
          <p:cNvPr id="22" name="Line 32"/>
          <p:cNvSpPr>
            <a:spLocks noChangeShapeType="1"/>
          </p:cNvSpPr>
          <p:nvPr/>
        </p:nvSpPr>
        <p:spPr bwMode="auto">
          <a:xfrm flipH="1">
            <a:off x="842962" y="3404460"/>
            <a:ext cx="1528763" cy="842962"/>
          </a:xfrm>
          <a:prstGeom prst="line">
            <a:avLst/>
          </a:prstGeom>
          <a:noFill/>
          <a:ln w="38100">
            <a:solidFill>
              <a:srgbClr val="00B050"/>
            </a:solidFill>
            <a:round/>
            <a:headEnd type="triangle" w="sm" len="sm"/>
            <a:tailEnd type="triangle" w="sm" len="sm"/>
          </a:ln>
          <a:effectLst/>
        </p:spPr>
        <p:txBody>
          <a:bodyPr/>
          <a:lstStyle/>
          <a:p>
            <a:endParaRPr lang="en-US" sz="2400">
              <a:solidFill>
                <a:srgbClr val="000000"/>
              </a:solidFill>
              <a:cs typeface="+mn-cs"/>
            </a:endParaRPr>
          </a:p>
        </p:txBody>
      </p:sp>
      <p:sp>
        <p:nvSpPr>
          <p:cNvPr id="25" name="Line 35"/>
          <p:cNvSpPr>
            <a:spLocks noChangeShapeType="1"/>
          </p:cNvSpPr>
          <p:nvPr/>
        </p:nvSpPr>
        <p:spPr bwMode="auto">
          <a:xfrm flipV="1">
            <a:off x="2362200" y="3358422"/>
            <a:ext cx="536575" cy="1588"/>
          </a:xfrm>
          <a:prstGeom prst="line">
            <a:avLst/>
          </a:prstGeom>
          <a:noFill/>
          <a:ln w="12700">
            <a:solidFill>
              <a:schemeClr val="tx1"/>
            </a:solidFill>
            <a:round/>
            <a:headEnd/>
            <a:tailEnd/>
          </a:ln>
          <a:effectLst/>
        </p:spPr>
        <p:txBody>
          <a:bodyPr wrap="none" anchor="ctr"/>
          <a:lstStyle/>
          <a:p>
            <a:endParaRPr lang="en-US" sz="2400">
              <a:solidFill>
                <a:srgbClr val="000000"/>
              </a:solidFill>
              <a:cs typeface="+mn-cs"/>
            </a:endParaRPr>
          </a:p>
        </p:txBody>
      </p:sp>
      <p:sp>
        <p:nvSpPr>
          <p:cNvPr id="26" name="Line 36"/>
          <p:cNvSpPr>
            <a:spLocks noChangeShapeType="1"/>
          </p:cNvSpPr>
          <p:nvPr/>
        </p:nvSpPr>
        <p:spPr bwMode="auto">
          <a:xfrm>
            <a:off x="2359025" y="3190147"/>
            <a:ext cx="539750" cy="1588"/>
          </a:xfrm>
          <a:prstGeom prst="line">
            <a:avLst/>
          </a:prstGeom>
          <a:noFill/>
          <a:ln w="12700">
            <a:solidFill>
              <a:schemeClr val="tx1"/>
            </a:solidFill>
            <a:round/>
            <a:headEnd/>
            <a:tailEnd/>
          </a:ln>
          <a:effectLst/>
        </p:spPr>
        <p:txBody>
          <a:bodyPr wrap="none" anchor="ctr"/>
          <a:lstStyle/>
          <a:p>
            <a:endParaRPr lang="en-US" sz="2400">
              <a:solidFill>
                <a:srgbClr val="000000"/>
              </a:solidFill>
              <a:cs typeface="+mn-cs"/>
            </a:endParaRPr>
          </a:p>
        </p:txBody>
      </p:sp>
      <p:sp>
        <p:nvSpPr>
          <p:cNvPr id="27" name="Line 37"/>
          <p:cNvSpPr>
            <a:spLocks noChangeShapeType="1"/>
          </p:cNvSpPr>
          <p:nvPr/>
        </p:nvSpPr>
        <p:spPr bwMode="auto">
          <a:xfrm>
            <a:off x="614362" y="4263297"/>
            <a:ext cx="603250" cy="1588"/>
          </a:xfrm>
          <a:prstGeom prst="line">
            <a:avLst/>
          </a:prstGeom>
          <a:noFill/>
          <a:ln w="12700">
            <a:solidFill>
              <a:schemeClr val="tx1"/>
            </a:solidFill>
            <a:round/>
            <a:headEnd/>
            <a:tailEnd/>
          </a:ln>
          <a:effectLst/>
        </p:spPr>
        <p:txBody>
          <a:bodyPr wrap="none" anchor="ctr"/>
          <a:lstStyle/>
          <a:p>
            <a:endParaRPr lang="en-US" sz="2400">
              <a:solidFill>
                <a:srgbClr val="000000"/>
              </a:solidFill>
              <a:cs typeface="+mn-cs"/>
            </a:endParaRPr>
          </a:p>
        </p:txBody>
      </p:sp>
      <p:sp>
        <p:nvSpPr>
          <p:cNvPr id="28" name="Text Box 38"/>
          <p:cNvSpPr txBox="1">
            <a:spLocks noChangeArrowheads="1"/>
          </p:cNvSpPr>
          <p:nvPr/>
        </p:nvSpPr>
        <p:spPr bwMode="auto">
          <a:xfrm>
            <a:off x="1204912" y="2450372"/>
            <a:ext cx="719138" cy="267501"/>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1600" b="1">
                <a:solidFill>
                  <a:srgbClr val="000000"/>
                </a:solidFill>
                <a:latin typeface="Calibri" pitchFamily="34" charset="0"/>
                <a:ea typeface="ＭＳ Ｐゴシック" pitchFamily="34" charset="-128"/>
                <a:cs typeface="+mn-cs"/>
              </a:rPr>
              <a:t>7P</a:t>
            </a:r>
            <a:r>
              <a:rPr lang="en-US" sz="1600" b="1" baseline="-25000">
                <a:solidFill>
                  <a:srgbClr val="000000"/>
                </a:solidFill>
                <a:latin typeface="Calibri" pitchFamily="34" charset="0"/>
                <a:ea typeface="ＭＳ Ｐゴシック" pitchFamily="34" charset="-128"/>
                <a:cs typeface="+mn-cs"/>
              </a:rPr>
              <a:t>1/2</a:t>
            </a:r>
            <a:endParaRPr lang="en-US" sz="1600" b="1">
              <a:solidFill>
                <a:srgbClr val="000000"/>
              </a:solidFill>
              <a:latin typeface="Calibri" pitchFamily="34" charset="0"/>
              <a:ea typeface="ＭＳ Ｐゴシック" pitchFamily="34" charset="-128"/>
              <a:cs typeface="+mn-cs"/>
            </a:endParaRPr>
          </a:p>
        </p:txBody>
      </p:sp>
      <p:sp>
        <p:nvSpPr>
          <p:cNvPr id="29" name="Text Box 39"/>
          <p:cNvSpPr txBox="1">
            <a:spLocks noChangeArrowheads="1"/>
          </p:cNvSpPr>
          <p:nvPr/>
        </p:nvSpPr>
        <p:spPr bwMode="auto">
          <a:xfrm>
            <a:off x="1203325" y="2109060"/>
            <a:ext cx="719137" cy="267501"/>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1600" b="1">
                <a:solidFill>
                  <a:srgbClr val="000000"/>
                </a:solidFill>
                <a:latin typeface="Calibri" pitchFamily="34" charset="0"/>
                <a:ea typeface="ＭＳ Ｐゴシック" pitchFamily="34" charset="-128"/>
                <a:cs typeface="+mn-cs"/>
              </a:rPr>
              <a:t>7P</a:t>
            </a:r>
            <a:r>
              <a:rPr lang="en-US" sz="1600" b="1" baseline="-25000">
                <a:solidFill>
                  <a:srgbClr val="000000"/>
                </a:solidFill>
                <a:latin typeface="Calibri" pitchFamily="34" charset="0"/>
                <a:ea typeface="ＭＳ Ｐゴシック" pitchFamily="34" charset="-128"/>
                <a:cs typeface="+mn-cs"/>
              </a:rPr>
              <a:t>3/2</a:t>
            </a:r>
            <a:endParaRPr lang="en-US" sz="1600" b="1">
              <a:solidFill>
                <a:srgbClr val="000000"/>
              </a:solidFill>
              <a:latin typeface="Calibri" pitchFamily="34" charset="0"/>
              <a:ea typeface="ＭＳ Ｐゴシック" pitchFamily="34" charset="-128"/>
              <a:cs typeface="+mn-cs"/>
            </a:endParaRPr>
          </a:p>
        </p:txBody>
      </p:sp>
      <p:sp>
        <p:nvSpPr>
          <p:cNvPr id="33" name="Text Box 27"/>
          <p:cNvSpPr txBox="1">
            <a:spLocks noChangeArrowheads="1"/>
          </p:cNvSpPr>
          <p:nvPr/>
        </p:nvSpPr>
        <p:spPr bwMode="auto">
          <a:xfrm>
            <a:off x="6256338" y="4233048"/>
            <a:ext cx="1363662" cy="390612"/>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1600" b="1" dirty="0" smtClean="0">
                <a:solidFill>
                  <a:srgbClr val="000000"/>
                </a:solidFill>
                <a:latin typeface="Calibri" pitchFamily="34" charset="0"/>
                <a:ea typeface="ＭＳ Ｐゴシック" pitchFamily="34" charset="-128"/>
                <a:cs typeface="+mn-cs"/>
              </a:rPr>
              <a:t>   </a:t>
            </a:r>
            <a:r>
              <a:rPr lang="en-US" sz="2400" b="1" dirty="0" smtClean="0">
                <a:solidFill>
                  <a:srgbClr val="000000"/>
                </a:solidFill>
                <a:latin typeface="Calibri" pitchFamily="34" charset="0"/>
                <a:ea typeface="ＭＳ Ｐゴシック" pitchFamily="34" charset="-128"/>
                <a:cs typeface="+mn-cs"/>
              </a:rPr>
              <a:t>7S</a:t>
            </a:r>
            <a:r>
              <a:rPr lang="en-US" sz="2400" b="1" baseline="-25000" dirty="0" smtClean="0">
                <a:solidFill>
                  <a:srgbClr val="000000"/>
                </a:solidFill>
                <a:latin typeface="Calibri" pitchFamily="34" charset="0"/>
                <a:ea typeface="ＭＳ Ｐゴシック" pitchFamily="34" charset="-128"/>
                <a:cs typeface="+mn-cs"/>
              </a:rPr>
              <a:t>1/2</a:t>
            </a:r>
            <a:endParaRPr lang="en-US" sz="1600" b="1" dirty="0">
              <a:solidFill>
                <a:srgbClr val="000000"/>
              </a:solidFill>
              <a:latin typeface="Calibri" pitchFamily="34" charset="0"/>
              <a:ea typeface="ＭＳ Ｐゴシック" pitchFamily="34" charset="-128"/>
              <a:cs typeface="+mn-cs"/>
              <a:sym typeface="Symbol" pitchFamily="18" charset="2"/>
            </a:endParaRPr>
          </a:p>
        </p:txBody>
      </p:sp>
      <p:sp>
        <p:nvSpPr>
          <p:cNvPr id="34" name="Text Box 28"/>
          <p:cNvSpPr txBox="1">
            <a:spLocks noChangeArrowheads="1"/>
          </p:cNvSpPr>
          <p:nvPr/>
        </p:nvSpPr>
        <p:spPr bwMode="auto">
          <a:xfrm>
            <a:off x="8126413" y="3256822"/>
            <a:ext cx="477837" cy="267501"/>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1600" b="1">
                <a:solidFill>
                  <a:srgbClr val="000000"/>
                </a:solidFill>
                <a:latin typeface="Calibri" pitchFamily="34" charset="0"/>
                <a:ea typeface="ＭＳ Ｐゴシック" pitchFamily="34" charset="-128"/>
                <a:cs typeface="+mn-cs"/>
              </a:rPr>
              <a:t>6D</a:t>
            </a:r>
            <a:r>
              <a:rPr lang="en-US" sz="1600" b="1" baseline="-25000">
                <a:solidFill>
                  <a:srgbClr val="000000"/>
                </a:solidFill>
                <a:latin typeface="Calibri" pitchFamily="34" charset="0"/>
                <a:ea typeface="ＭＳ Ｐゴシック" pitchFamily="34" charset="-128"/>
                <a:cs typeface="+mn-cs"/>
              </a:rPr>
              <a:t>3/2</a:t>
            </a:r>
            <a:endParaRPr lang="en-US" sz="1600" b="1">
              <a:solidFill>
                <a:srgbClr val="000000"/>
              </a:solidFill>
              <a:latin typeface="Calibri" pitchFamily="34" charset="0"/>
              <a:ea typeface="ＭＳ Ｐゴシック" pitchFamily="34" charset="-128"/>
              <a:cs typeface="+mn-cs"/>
            </a:endParaRPr>
          </a:p>
        </p:txBody>
      </p:sp>
      <p:sp>
        <p:nvSpPr>
          <p:cNvPr id="35" name="Text Box 29"/>
          <p:cNvSpPr txBox="1">
            <a:spLocks noChangeArrowheads="1"/>
          </p:cNvSpPr>
          <p:nvPr/>
        </p:nvSpPr>
        <p:spPr bwMode="auto">
          <a:xfrm>
            <a:off x="8126413" y="3091722"/>
            <a:ext cx="479425" cy="267501"/>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1600" b="1">
                <a:solidFill>
                  <a:srgbClr val="000000"/>
                </a:solidFill>
                <a:latin typeface="Calibri" pitchFamily="34" charset="0"/>
                <a:ea typeface="ＭＳ Ｐゴシック" pitchFamily="34" charset="-128"/>
                <a:cs typeface="+mn-cs"/>
              </a:rPr>
              <a:t>6D</a:t>
            </a:r>
            <a:r>
              <a:rPr lang="en-US" sz="1600" b="1" baseline="-25000">
                <a:solidFill>
                  <a:srgbClr val="000000"/>
                </a:solidFill>
                <a:latin typeface="Calibri" pitchFamily="34" charset="0"/>
                <a:ea typeface="ＭＳ Ｐゴシック" pitchFamily="34" charset="-128"/>
                <a:cs typeface="+mn-cs"/>
              </a:rPr>
              <a:t>5/2</a:t>
            </a:r>
            <a:endParaRPr lang="en-US" sz="1600" b="1">
              <a:solidFill>
                <a:srgbClr val="000000"/>
              </a:solidFill>
              <a:latin typeface="Calibri" pitchFamily="34" charset="0"/>
              <a:ea typeface="ＭＳ Ｐゴシック" pitchFamily="34" charset="-128"/>
              <a:cs typeface="+mn-cs"/>
            </a:endParaRPr>
          </a:p>
        </p:txBody>
      </p:sp>
      <p:sp>
        <p:nvSpPr>
          <p:cNvPr id="36" name="Line 30"/>
          <p:cNvSpPr>
            <a:spLocks noChangeShapeType="1"/>
          </p:cNvSpPr>
          <p:nvPr/>
        </p:nvSpPr>
        <p:spPr bwMode="auto">
          <a:xfrm>
            <a:off x="6630988" y="2694847"/>
            <a:ext cx="603250" cy="1588"/>
          </a:xfrm>
          <a:prstGeom prst="line">
            <a:avLst/>
          </a:prstGeom>
          <a:noFill/>
          <a:ln w="12700">
            <a:solidFill>
              <a:schemeClr val="tx1"/>
            </a:solidFill>
            <a:round/>
            <a:headEnd/>
            <a:tailEnd/>
          </a:ln>
          <a:effectLst/>
        </p:spPr>
        <p:txBody>
          <a:bodyPr wrap="none" anchor="ctr"/>
          <a:lstStyle/>
          <a:p>
            <a:endParaRPr lang="en-US" sz="2400">
              <a:solidFill>
                <a:srgbClr val="000000"/>
              </a:solidFill>
              <a:cs typeface="+mn-cs"/>
            </a:endParaRPr>
          </a:p>
        </p:txBody>
      </p:sp>
      <p:sp>
        <p:nvSpPr>
          <p:cNvPr id="37" name="Line 31"/>
          <p:cNvSpPr>
            <a:spLocks noChangeShapeType="1"/>
          </p:cNvSpPr>
          <p:nvPr/>
        </p:nvSpPr>
        <p:spPr bwMode="auto">
          <a:xfrm>
            <a:off x="6624638" y="2364647"/>
            <a:ext cx="609600" cy="1588"/>
          </a:xfrm>
          <a:prstGeom prst="line">
            <a:avLst/>
          </a:prstGeom>
          <a:noFill/>
          <a:ln w="12700">
            <a:solidFill>
              <a:schemeClr val="tx1"/>
            </a:solidFill>
            <a:round/>
            <a:headEnd/>
            <a:tailEnd/>
          </a:ln>
          <a:effectLst/>
        </p:spPr>
        <p:txBody>
          <a:bodyPr wrap="none" anchor="ctr"/>
          <a:lstStyle/>
          <a:p>
            <a:endParaRPr lang="en-US" sz="2400">
              <a:solidFill>
                <a:srgbClr val="000000"/>
              </a:solidFill>
              <a:cs typeface="+mn-cs"/>
            </a:endParaRPr>
          </a:p>
        </p:txBody>
      </p:sp>
      <p:sp>
        <p:nvSpPr>
          <p:cNvPr id="38" name="Line 32"/>
          <p:cNvSpPr>
            <a:spLocks noChangeShapeType="1"/>
          </p:cNvSpPr>
          <p:nvPr/>
        </p:nvSpPr>
        <p:spPr bwMode="auto">
          <a:xfrm flipH="1">
            <a:off x="6096000" y="3424238"/>
            <a:ext cx="1528763" cy="842962"/>
          </a:xfrm>
          <a:prstGeom prst="line">
            <a:avLst/>
          </a:prstGeom>
          <a:noFill/>
          <a:ln w="38100">
            <a:solidFill>
              <a:srgbClr val="00B050"/>
            </a:solidFill>
            <a:round/>
            <a:headEnd type="triangle" w="sm" len="sm"/>
            <a:tailEnd type="triangle" w="sm" len="sm"/>
          </a:ln>
          <a:effectLst/>
        </p:spPr>
        <p:txBody>
          <a:bodyPr/>
          <a:lstStyle/>
          <a:p>
            <a:endParaRPr lang="en-US" sz="2400">
              <a:solidFill>
                <a:srgbClr val="000000"/>
              </a:solidFill>
              <a:cs typeface="+mn-cs"/>
            </a:endParaRPr>
          </a:p>
        </p:txBody>
      </p:sp>
      <p:sp>
        <p:nvSpPr>
          <p:cNvPr id="39" name="Line 35"/>
          <p:cNvSpPr>
            <a:spLocks noChangeShapeType="1"/>
          </p:cNvSpPr>
          <p:nvPr/>
        </p:nvSpPr>
        <p:spPr bwMode="auto">
          <a:xfrm flipV="1">
            <a:off x="7615238" y="3358422"/>
            <a:ext cx="536575" cy="1588"/>
          </a:xfrm>
          <a:prstGeom prst="line">
            <a:avLst/>
          </a:prstGeom>
          <a:noFill/>
          <a:ln w="12700">
            <a:solidFill>
              <a:schemeClr val="tx1"/>
            </a:solidFill>
            <a:round/>
            <a:headEnd/>
            <a:tailEnd/>
          </a:ln>
          <a:effectLst/>
        </p:spPr>
        <p:txBody>
          <a:bodyPr wrap="none" anchor="ctr"/>
          <a:lstStyle/>
          <a:p>
            <a:endParaRPr lang="en-US" sz="2400">
              <a:solidFill>
                <a:srgbClr val="000000"/>
              </a:solidFill>
              <a:cs typeface="+mn-cs"/>
            </a:endParaRPr>
          </a:p>
        </p:txBody>
      </p:sp>
      <p:sp>
        <p:nvSpPr>
          <p:cNvPr id="40" name="Line 36"/>
          <p:cNvSpPr>
            <a:spLocks noChangeShapeType="1"/>
          </p:cNvSpPr>
          <p:nvPr/>
        </p:nvSpPr>
        <p:spPr bwMode="auto">
          <a:xfrm>
            <a:off x="7612063" y="3190147"/>
            <a:ext cx="539750" cy="1588"/>
          </a:xfrm>
          <a:prstGeom prst="line">
            <a:avLst/>
          </a:prstGeom>
          <a:noFill/>
          <a:ln w="12700">
            <a:solidFill>
              <a:schemeClr val="tx1"/>
            </a:solidFill>
            <a:round/>
            <a:headEnd/>
            <a:tailEnd/>
          </a:ln>
          <a:effectLst/>
        </p:spPr>
        <p:txBody>
          <a:bodyPr wrap="none" anchor="ctr"/>
          <a:lstStyle/>
          <a:p>
            <a:endParaRPr lang="en-US" sz="2400">
              <a:solidFill>
                <a:srgbClr val="000000"/>
              </a:solidFill>
              <a:cs typeface="+mn-cs"/>
            </a:endParaRPr>
          </a:p>
        </p:txBody>
      </p:sp>
      <p:sp>
        <p:nvSpPr>
          <p:cNvPr id="41" name="Line 37"/>
          <p:cNvSpPr>
            <a:spLocks noChangeShapeType="1"/>
          </p:cNvSpPr>
          <p:nvPr/>
        </p:nvSpPr>
        <p:spPr bwMode="auto">
          <a:xfrm>
            <a:off x="5867400" y="4263297"/>
            <a:ext cx="603250" cy="1588"/>
          </a:xfrm>
          <a:prstGeom prst="line">
            <a:avLst/>
          </a:prstGeom>
          <a:noFill/>
          <a:ln w="12700">
            <a:solidFill>
              <a:schemeClr val="tx1"/>
            </a:solidFill>
            <a:round/>
            <a:headEnd/>
            <a:tailEnd/>
          </a:ln>
          <a:effectLst/>
        </p:spPr>
        <p:txBody>
          <a:bodyPr wrap="none" anchor="ctr"/>
          <a:lstStyle/>
          <a:p>
            <a:endParaRPr lang="en-US" sz="2400">
              <a:solidFill>
                <a:srgbClr val="000000"/>
              </a:solidFill>
              <a:cs typeface="+mn-cs"/>
            </a:endParaRPr>
          </a:p>
        </p:txBody>
      </p:sp>
      <p:sp>
        <p:nvSpPr>
          <p:cNvPr id="42" name="Text Box 38"/>
          <p:cNvSpPr txBox="1">
            <a:spLocks noChangeArrowheads="1"/>
          </p:cNvSpPr>
          <p:nvPr/>
        </p:nvSpPr>
        <p:spPr bwMode="auto">
          <a:xfrm>
            <a:off x="6457950" y="2450372"/>
            <a:ext cx="719138" cy="267501"/>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1600" b="1">
                <a:solidFill>
                  <a:srgbClr val="000000"/>
                </a:solidFill>
                <a:latin typeface="Calibri" pitchFamily="34" charset="0"/>
                <a:ea typeface="ＭＳ Ｐゴシック" pitchFamily="34" charset="-128"/>
                <a:cs typeface="+mn-cs"/>
              </a:rPr>
              <a:t>7P</a:t>
            </a:r>
            <a:r>
              <a:rPr lang="en-US" sz="1600" b="1" baseline="-25000">
                <a:solidFill>
                  <a:srgbClr val="000000"/>
                </a:solidFill>
                <a:latin typeface="Calibri" pitchFamily="34" charset="0"/>
                <a:ea typeface="ＭＳ Ｐゴシック" pitchFamily="34" charset="-128"/>
                <a:cs typeface="+mn-cs"/>
              </a:rPr>
              <a:t>1/2</a:t>
            </a:r>
            <a:endParaRPr lang="en-US" sz="1600" b="1">
              <a:solidFill>
                <a:srgbClr val="000000"/>
              </a:solidFill>
              <a:latin typeface="Calibri" pitchFamily="34" charset="0"/>
              <a:ea typeface="ＭＳ Ｐゴシック" pitchFamily="34" charset="-128"/>
              <a:cs typeface="+mn-cs"/>
            </a:endParaRPr>
          </a:p>
        </p:txBody>
      </p:sp>
      <p:sp>
        <p:nvSpPr>
          <p:cNvPr id="43" name="Text Box 39"/>
          <p:cNvSpPr txBox="1">
            <a:spLocks noChangeArrowheads="1"/>
          </p:cNvSpPr>
          <p:nvPr/>
        </p:nvSpPr>
        <p:spPr bwMode="auto">
          <a:xfrm>
            <a:off x="6456363" y="2109060"/>
            <a:ext cx="719137" cy="267501"/>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1600" b="1">
                <a:solidFill>
                  <a:srgbClr val="000000"/>
                </a:solidFill>
                <a:latin typeface="Calibri" pitchFamily="34" charset="0"/>
                <a:ea typeface="ＭＳ Ｐゴシック" pitchFamily="34" charset="-128"/>
                <a:cs typeface="+mn-cs"/>
              </a:rPr>
              <a:t>7P</a:t>
            </a:r>
            <a:r>
              <a:rPr lang="en-US" sz="1600" b="1" baseline="-25000">
                <a:solidFill>
                  <a:srgbClr val="000000"/>
                </a:solidFill>
                <a:latin typeface="Calibri" pitchFamily="34" charset="0"/>
                <a:ea typeface="ＭＳ Ｐゴシック" pitchFamily="34" charset="-128"/>
                <a:cs typeface="+mn-cs"/>
              </a:rPr>
              <a:t>3/2</a:t>
            </a:r>
            <a:endParaRPr lang="en-US" sz="1600" b="1">
              <a:solidFill>
                <a:srgbClr val="000000"/>
              </a:solidFill>
              <a:latin typeface="Calibri" pitchFamily="34" charset="0"/>
              <a:ea typeface="ＭＳ Ｐゴシック" pitchFamily="34" charset="-128"/>
              <a:cs typeface="+mn-cs"/>
            </a:endParaRPr>
          </a:p>
        </p:txBody>
      </p:sp>
      <p:sp>
        <p:nvSpPr>
          <p:cNvPr id="4" name="Right Arrow 3"/>
          <p:cNvSpPr/>
          <p:nvPr/>
        </p:nvSpPr>
        <p:spPr>
          <a:xfrm>
            <a:off x="3962400" y="3023460"/>
            <a:ext cx="1219200" cy="63579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ine 32"/>
          <p:cNvSpPr>
            <a:spLocks noChangeShapeType="1"/>
          </p:cNvSpPr>
          <p:nvPr/>
        </p:nvSpPr>
        <p:spPr bwMode="auto">
          <a:xfrm flipH="1">
            <a:off x="6396037" y="3404460"/>
            <a:ext cx="1528763" cy="842962"/>
          </a:xfrm>
          <a:prstGeom prst="line">
            <a:avLst/>
          </a:prstGeom>
          <a:noFill/>
          <a:ln w="38100">
            <a:solidFill>
              <a:srgbClr val="0070C0"/>
            </a:solidFill>
            <a:round/>
            <a:headEnd type="triangle" w="sm" len="sm"/>
            <a:tailEnd type="triangle" w="sm" len="sm"/>
          </a:ln>
          <a:effectLst/>
        </p:spPr>
        <p:txBody>
          <a:bodyPr/>
          <a:lstStyle/>
          <a:p>
            <a:endParaRPr lang="en-US" sz="2400">
              <a:solidFill>
                <a:srgbClr val="000000"/>
              </a:solidFill>
              <a:cs typeface="+mn-cs"/>
            </a:endParaRPr>
          </a:p>
        </p:txBody>
      </p:sp>
      <p:sp>
        <p:nvSpPr>
          <p:cNvPr id="5" name="TextBox 4"/>
          <p:cNvSpPr txBox="1"/>
          <p:nvPr/>
        </p:nvSpPr>
        <p:spPr>
          <a:xfrm>
            <a:off x="1062003" y="3474588"/>
            <a:ext cx="498855" cy="400110"/>
          </a:xfrm>
          <a:prstGeom prst="rect">
            <a:avLst/>
          </a:prstGeom>
          <a:noFill/>
        </p:spPr>
        <p:txBody>
          <a:bodyPr wrap="none" rtlCol="0">
            <a:spAutoFit/>
          </a:bodyPr>
          <a:lstStyle/>
          <a:p>
            <a:r>
              <a:rPr lang="en-US" sz="2000" b="1" dirty="0" smtClean="0">
                <a:solidFill>
                  <a:srgbClr val="00B050"/>
                </a:solidFill>
              </a:rPr>
              <a:t>E2</a:t>
            </a:r>
            <a:endParaRPr lang="en-US" sz="2000" b="1" dirty="0">
              <a:solidFill>
                <a:srgbClr val="00B050"/>
              </a:solidFill>
            </a:endParaRPr>
          </a:p>
        </p:txBody>
      </p:sp>
      <p:sp>
        <p:nvSpPr>
          <p:cNvPr id="47" name="TextBox 46"/>
          <p:cNvSpPr txBox="1"/>
          <p:nvPr/>
        </p:nvSpPr>
        <p:spPr>
          <a:xfrm>
            <a:off x="6477000" y="3480660"/>
            <a:ext cx="498855" cy="400110"/>
          </a:xfrm>
          <a:prstGeom prst="rect">
            <a:avLst/>
          </a:prstGeom>
          <a:noFill/>
        </p:spPr>
        <p:txBody>
          <a:bodyPr wrap="none" rtlCol="0">
            <a:spAutoFit/>
          </a:bodyPr>
          <a:lstStyle/>
          <a:p>
            <a:r>
              <a:rPr lang="en-US" sz="2000" b="1" dirty="0" smtClean="0">
                <a:solidFill>
                  <a:srgbClr val="00B050"/>
                </a:solidFill>
              </a:rPr>
              <a:t>E2</a:t>
            </a:r>
            <a:endParaRPr lang="en-US" sz="2000" b="1" dirty="0">
              <a:solidFill>
                <a:srgbClr val="00B050"/>
              </a:solidFill>
            </a:endParaRPr>
          </a:p>
        </p:txBody>
      </p:sp>
      <p:sp>
        <p:nvSpPr>
          <p:cNvPr id="48" name="TextBox 47"/>
          <p:cNvSpPr txBox="1"/>
          <p:nvPr/>
        </p:nvSpPr>
        <p:spPr>
          <a:xfrm>
            <a:off x="7292282" y="3690150"/>
            <a:ext cx="859531" cy="400110"/>
          </a:xfrm>
          <a:prstGeom prst="rect">
            <a:avLst/>
          </a:prstGeom>
          <a:noFill/>
          <a:ln>
            <a:noFill/>
          </a:ln>
        </p:spPr>
        <p:txBody>
          <a:bodyPr wrap="none" rtlCol="0">
            <a:spAutoFit/>
          </a:bodyPr>
          <a:lstStyle/>
          <a:p>
            <a:r>
              <a:rPr lang="en-US" sz="2000" b="1" dirty="0" smtClean="0">
                <a:solidFill>
                  <a:srgbClr val="0070C0"/>
                </a:solidFill>
              </a:rPr>
              <a:t>E1</a:t>
            </a:r>
            <a:r>
              <a:rPr lang="en-US" sz="2000" b="1" baseline="30000" dirty="0" smtClean="0">
                <a:solidFill>
                  <a:srgbClr val="0070C0"/>
                </a:solidFill>
              </a:rPr>
              <a:t>PNC</a:t>
            </a:r>
            <a:endParaRPr lang="en-US" sz="2000" b="1" baseline="30000" dirty="0">
              <a:solidFill>
                <a:srgbClr val="0070C0"/>
              </a:solidFill>
            </a:endParaRPr>
          </a:p>
        </p:txBody>
      </p:sp>
      <p:sp>
        <p:nvSpPr>
          <p:cNvPr id="6" name="TextBox 5"/>
          <p:cNvSpPr txBox="1"/>
          <p:nvPr/>
        </p:nvSpPr>
        <p:spPr>
          <a:xfrm>
            <a:off x="3817124" y="2337660"/>
            <a:ext cx="1364476" cy="646331"/>
          </a:xfrm>
          <a:prstGeom prst="rect">
            <a:avLst/>
          </a:prstGeom>
          <a:noFill/>
        </p:spPr>
        <p:txBody>
          <a:bodyPr wrap="none" rtlCol="0">
            <a:spAutoFit/>
          </a:bodyPr>
          <a:lstStyle/>
          <a:p>
            <a:pPr algn="ctr"/>
            <a:r>
              <a:rPr lang="en-US" b="1" dirty="0" smtClean="0"/>
              <a:t>Weak</a:t>
            </a:r>
          </a:p>
          <a:p>
            <a:pPr algn="ctr"/>
            <a:r>
              <a:rPr lang="en-US" b="1" dirty="0" smtClean="0"/>
              <a:t>Interaction</a:t>
            </a:r>
            <a:endParaRPr lang="en-US" b="1" dirty="0"/>
          </a:p>
        </p:txBody>
      </p:sp>
      <p:sp>
        <p:nvSpPr>
          <p:cNvPr id="51" name="Rectangle 50"/>
          <p:cNvSpPr/>
          <p:nvPr/>
        </p:nvSpPr>
        <p:spPr>
          <a:xfrm>
            <a:off x="5715000" y="1905000"/>
            <a:ext cx="3200400" cy="2819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59106" y="4002286"/>
            <a:ext cx="394660" cy="523220"/>
          </a:xfrm>
          <a:prstGeom prst="rect">
            <a:avLst/>
          </a:prstGeom>
          <a:noFill/>
        </p:spPr>
        <p:txBody>
          <a:bodyPr wrap="none" rtlCol="0">
            <a:spAutoFit/>
          </a:bodyPr>
          <a:lstStyle/>
          <a:p>
            <a:r>
              <a:rPr lang="en-US" sz="2800" b="1" dirty="0" smtClean="0"/>
              <a:t>~</a:t>
            </a:r>
            <a:endParaRPr lang="en-US" sz="24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4" cstate="print"/>
          <a:srcRect/>
          <a:stretch>
            <a:fillRect/>
          </a:stretch>
        </p:blipFill>
        <p:spPr bwMode="auto">
          <a:xfrm>
            <a:off x="1905000" y="2322513"/>
            <a:ext cx="4211638" cy="2655887"/>
          </a:xfrm>
          <a:prstGeom prst="rect">
            <a:avLst/>
          </a:prstGeom>
          <a:noFill/>
          <a:ln w="36000">
            <a:noFill/>
            <a:round/>
            <a:headEnd/>
            <a:tailEnd/>
          </a:ln>
          <a:effectLst/>
        </p:spPr>
      </p:pic>
      <p:sp>
        <p:nvSpPr>
          <p:cNvPr id="35843" name="Rectangle 3"/>
          <p:cNvSpPr>
            <a:spLocks noGrp="1" noChangeArrowheads="1"/>
          </p:cNvSpPr>
          <p:nvPr>
            <p:ph type="title"/>
          </p:nvPr>
        </p:nvSpPr>
        <p:spPr>
          <a:ln/>
        </p:spPr>
        <p:txBody>
          <a:bodyPr lIns="90000" tIns="83844" rIns="90000" bIns="46800" anchor="t"/>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l-NL" dirty="0" smtClean="0">
                <a:solidFill>
                  <a:srgbClr val="FF0000"/>
                </a:solidFill>
              </a:rPr>
              <a:t>Sensitivity of Ra</a:t>
            </a:r>
            <a:r>
              <a:rPr lang="nl-NL" baseline="30000" dirty="0" smtClean="0">
                <a:solidFill>
                  <a:srgbClr val="FF0000"/>
                </a:solidFill>
              </a:rPr>
              <a:t>+</a:t>
            </a:r>
            <a:endParaRPr lang="nl-NL" dirty="0">
              <a:solidFill>
                <a:srgbClr val="FF0000"/>
              </a:solidFill>
            </a:endParaRPr>
          </a:p>
        </p:txBody>
      </p:sp>
      <p:sp>
        <p:nvSpPr>
          <p:cNvPr id="35844" name="Rectangle 4"/>
          <p:cNvSpPr>
            <a:spLocks noGrp="1" noChangeArrowheads="1"/>
          </p:cNvSpPr>
          <p:nvPr>
            <p:ph type="body" idx="4294967295"/>
          </p:nvPr>
        </p:nvSpPr>
        <p:spPr>
          <a:xfrm>
            <a:off x="0" y="1208088"/>
            <a:ext cx="9144000" cy="709612"/>
          </a:xfrm>
          <a:ln/>
        </p:spPr>
        <p:txBody>
          <a:bodyPr lIns="90000" tIns="46800" rIns="90000" bIns="46800"/>
          <a:lstStyle/>
          <a:p>
            <a:pPr marL="341313" indent="-341313" algn="ctr" defTabSz="449263">
              <a:lnSpc>
                <a:spcPct val="90000"/>
              </a:lnSpc>
              <a:buClr>
                <a:srgbClr val="9D9D9D"/>
              </a:buClr>
              <a:buSzPct val="65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a:t>increase faster than Z</a:t>
            </a:r>
            <a:r>
              <a:rPr lang="en-US" sz="2400" baseline="30000"/>
              <a:t>3</a:t>
            </a:r>
            <a:r>
              <a:rPr lang="en-US" sz="2400"/>
              <a:t>		 (Bouchiat &amp; Bouchiat, 1974) </a:t>
            </a:r>
          </a:p>
          <a:p>
            <a:pPr marL="341313" indent="-341313" defTabSz="449263">
              <a:lnSpc>
                <a:spcPct val="90000"/>
              </a:lnSpc>
              <a:buFontTx/>
              <a:buChar char=" "/>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a:p>
        </p:txBody>
      </p:sp>
      <p:graphicFrame>
        <p:nvGraphicFramePr>
          <p:cNvPr id="35846" name="Object 6"/>
          <p:cNvGraphicFramePr>
            <a:graphicFrameLocks noChangeAspect="1"/>
          </p:cNvGraphicFramePr>
          <p:nvPr/>
        </p:nvGraphicFramePr>
        <p:xfrm>
          <a:off x="774700" y="1639888"/>
          <a:ext cx="2470150" cy="460375"/>
        </p:xfrm>
        <a:graphic>
          <a:graphicData uri="http://schemas.openxmlformats.org/presentationml/2006/ole">
            <mc:AlternateContent xmlns:mc="http://schemas.openxmlformats.org/markup-compatibility/2006">
              <mc:Choice xmlns:v="urn:schemas-microsoft-com:vml" Requires="v">
                <p:oleObj spid="_x0000_s27751" name="Microsoft Equation 3.0" r:id="rId5" imgW="1498320" imgH="279360" progId="Equation.3">
                  <p:embed/>
                </p:oleObj>
              </mc:Choice>
              <mc:Fallback>
                <p:oleObj name="Microsoft Equation 3.0" r:id="rId5" imgW="1498320" imgH="27936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700" y="1639888"/>
                        <a:ext cx="2470150" cy="4603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35847" name="Text Box 7"/>
          <p:cNvSpPr txBox="1">
            <a:spLocks noChangeArrowheads="1"/>
          </p:cNvSpPr>
          <p:nvPr/>
        </p:nvSpPr>
        <p:spPr bwMode="auto">
          <a:xfrm>
            <a:off x="3598863" y="1671638"/>
            <a:ext cx="3833812" cy="363537"/>
          </a:xfrm>
          <a:prstGeom prst="rect">
            <a:avLst/>
          </a:prstGeom>
          <a:noFill/>
          <a:ln w="9525">
            <a:noFill/>
            <a:round/>
            <a:headEnd/>
            <a:tailEnd/>
          </a:ln>
          <a:effectLst/>
        </p:spPr>
        <p:txBody>
          <a:bodyPr wrap="none" lIns="90000" tIns="64944" rIns="90000" bIns="46800">
            <a:spAutoFit/>
          </a:bodyPr>
          <a:lstStyle/>
          <a:p>
            <a:pPr defTabSz="449263">
              <a:lnSpc>
                <a:spcPct val="92000"/>
              </a:lnSpc>
              <a:spcBef>
                <a:spcPts val="450"/>
              </a:spcBef>
              <a:buClr>
                <a:srgbClr val="000000"/>
              </a:buClr>
              <a:buSzPct val="100000"/>
              <a:buFont typeface="Times New Roman" charset="0"/>
              <a:buNone/>
              <a:tabLst>
                <a:tab pos="723900" algn="l"/>
                <a:tab pos="1447800" algn="l"/>
                <a:tab pos="2171700" algn="l"/>
                <a:tab pos="2895600" algn="l"/>
                <a:tab pos="3619500" algn="l"/>
                <a:tab pos="4343400" algn="l"/>
              </a:tabLst>
            </a:pPr>
            <a:r>
              <a:rPr lang="nl-NL">
                <a:solidFill>
                  <a:srgbClr val="000000"/>
                </a:solidFill>
                <a:latin typeface="Comic Sans MS" pitchFamily="66" charset="0"/>
                <a:ea typeface="Arial Unicode MS" pitchFamily="34" charset="-128"/>
              </a:rPr>
              <a:t>K</a:t>
            </a:r>
            <a:r>
              <a:rPr lang="nl-NL" baseline="-25000">
                <a:solidFill>
                  <a:srgbClr val="000000"/>
                </a:solidFill>
                <a:latin typeface="Comic Sans MS" pitchFamily="66" charset="0"/>
                <a:ea typeface="Arial Unicode MS" pitchFamily="34" charset="-128"/>
              </a:rPr>
              <a:t>r</a:t>
            </a:r>
            <a:r>
              <a:rPr lang="nl-NL">
                <a:solidFill>
                  <a:srgbClr val="000000"/>
                </a:solidFill>
                <a:latin typeface="Comic Sans MS" pitchFamily="66" charset="0"/>
                <a:ea typeface="Arial Unicode MS" pitchFamily="34" charset="-128"/>
              </a:rPr>
              <a:t> relativistic enhancement factor</a:t>
            </a:r>
          </a:p>
        </p:txBody>
      </p:sp>
      <p:sp>
        <p:nvSpPr>
          <p:cNvPr id="35848" name="Text Box 8"/>
          <p:cNvSpPr txBox="1">
            <a:spLocks noChangeArrowheads="1"/>
          </p:cNvSpPr>
          <p:nvPr/>
        </p:nvSpPr>
        <p:spPr bwMode="auto">
          <a:xfrm>
            <a:off x="4248150" y="4854575"/>
            <a:ext cx="1658938" cy="363538"/>
          </a:xfrm>
          <a:prstGeom prst="rect">
            <a:avLst/>
          </a:prstGeom>
          <a:noFill/>
          <a:ln w="9525">
            <a:noFill/>
            <a:round/>
            <a:headEnd/>
            <a:tailEnd/>
          </a:ln>
          <a:effectLst/>
        </p:spPr>
        <p:txBody>
          <a:bodyPr wrap="none" lIns="90000" tIns="64944" rIns="90000" bIns="46800">
            <a:spAutoFit/>
          </a:bodyPr>
          <a:lstStyle/>
          <a:p>
            <a:pPr defTabSz="449263">
              <a:lnSpc>
                <a:spcPct val="92000"/>
              </a:lnSpc>
              <a:spcBef>
                <a:spcPts val="450"/>
              </a:spcBef>
              <a:buClr>
                <a:srgbClr val="000000"/>
              </a:buClr>
              <a:buSzPct val="100000"/>
              <a:buFont typeface="Times New Roman" charset="0"/>
              <a:buNone/>
              <a:tabLst>
                <a:tab pos="723900" algn="l"/>
                <a:tab pos="1447800" algn="l"/>
              </a:tabLst>
            </a:pPr>
            <a:r>
              <a:rPr lang="nl-NL">
                <a:solidFill>
                  <a:srgbClr val="000000"/>
                </a:solidFill>
                <a:latin typeface="Calibri" pitchFamily="34" charset="0"/>
                <a:ea typeface="Arial Unicode MS" pitchFamily="34" charset="-128"/>
              </a:rPr>
              <a:t>Atomic Number</a:t>
            </a:r>
          </a:p>
        </p:txBody>
      </p:sp>
      <p:sp>
        <p:nvSpPr>
          <p:cNvPr id="35850" name="Text Box 10"/>
          <p:cNvSpPr txBox="1">
            <a:spLocks noChangeArrowheads="1"/>
          </p:cNvSpPr>
          <p:nvPr/>
        </p:nvSpPr>
        <p:spPr bwMode="auto">
          <a:xfrm>
            <a:off x="6046788" y="3803650"/>
            <a:ext cx="539750" cy="455613"/>
          </a:xfrm>
          <a:prstGeom prst="rect">
            <a:avLst/>
          </a:prstGeom>
          <a:noFill/>
          <a:ln w="36000">
            <a:noFill/>
            <a:round/>
            <a:headEnd/>
            <a:tailEnd/>
          </a:ln>
          <a:effectLst/>
        </p:spPr>
        <p:txBody>
          <a:bodyPr lIns="90000" tIns="45000" rIns="90000" bIns="45000"/>
          <a:lstStyle/>
          <a:p>
            <a:pPr algn="just" defTabSz="449263">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l-NL" sz="2400" b="1">
                <a:solidFill>
                  <a:srgbClr val="000000"/>
                </a:solidFill>
                <a:latin typeface="Calibri" pitchFamily="34" charset="0"/>
              </a:rPr>
              <a:t>Z</a:t>
            </a:r>
            <a:r>
              <a:rPr lang="nl-NL" sz="2400" b="1" baseline="33000">
                <a:solidFill>
                  <a:srgbClr val="000000"/>
                </a:solidFill>
                <a:latin typeface="Calibri" pitchFamily="34" charset="0"/>
              </a:rPr>
              <a:t>3</a:t>
            </a:r>
          </a:p>
        </p:txBody>
      </p:sp>
      <p:sp>
        <p:nvSpPr>
          <p:cNvPr id="35851" name="Text Box 11"/>
          <p:cNvSpPr txBox="1">
            <a:spLocks noChangeArrowheads="1"/>
          </p:cNvSpPr>
          <p:nvPr/>
        </p:nvSpPr>
        <p:spPr bwMode="auto">
          <a:xfrm>
            <a:off x="4011613" y="4075113"/>
            <a:ext cx="1200150" cy="395287"/>
          </a:xfrm>
          <a:prstGeom prst="rect">
            <a:avLst/>
          </a:prstGeom>
          <a:noFill/>
          <a:ln w="36000">
            <a:noFill/>
            <a:round/>
            <a:headEnd/>
            <a:tailEnd/>
          </a:ln>
          <a:effectLst/>
        </p:spPr>
        <p:txBody>
          <a:bodyPr lIns="90000" tIns="45000" rIns="90000" bIns="45000"/>
          <a:lstStyle/>
          <a:p>
            <a:pPr defTabSz="449263">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l-NL" sz="2000" b="1">
                <a:solidFill>
                  <a:srgbClr val="000000"/>
                </a:solidFill>
                <a:latin typeface="Calibri" pitchFamily="34" charset="0"/>
              </a:rPr>
              <a:t> Ba</a:t>
            </a:r>
            <a:r>
              <a:rPr lang="nl-NL" sz="2000" b="1" baseline="33000">
                <a:solidFill>
                  <a:srgbClr val="000000"/>
                </a:solidFill>
                <a:latin typeface="Calibri" pitchFamily="34" charset="0"/>
              </a:rPr>
              <a:t>+</a:t>
            </a:r>
            <a:endParaRPr lang="nl-NL" sz="2000" b="1">
              <a:solidFill>
                <a:srgbClr val="000000"/>
              </a:solidFill>
              <a:latin typeface="Calibri" pitchFamily="34" charset="0"/>
            </a:endParaRPr>
          </a:p>
        </p:txBody>
      </p:sp>
      <p:sp>
        <p:nvSpPr>
          <p:cNvPr id="35852" name="Text Box 12"/>
          <p:cNvSpPr txBox="1">
            <a:spLocks noChangeArrowheads="1"/>
          </p:cNvSpPr>
          <p:nvPr/>
        </p:nvSpPr>
        <p:spPr bwMode="auto">
          <a:xfrm>
            <a:off x="3419475" y="4151313"/>
            <a:ext cx="647700" cy="395287"/>
          </a:xfrm>
          <a:prstGeom prst="rect">
            <a:avLst/>
          </a:prstGeom>
          <a:noFill/>
          <a:ln w="36000">
            <a:noFill/>
            <a:round/>
            <a:headEnd/>
            <a:tailEnd/>
          </a:ln>
          <a:effectLst/>
        </p:spPr>
        <p:txBody>
          <a:bodyPr lIns="90000" tIns="45000" rIns="90000" bIns="45000"/>
          <a:lstStyle/>
          <a:p>
            <a:pPr defTabSz="449263">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l-NL" sz="2000" b="1">
                <a:solidFill>
                  <a:srgbClr val="000000"/>
                </a:solidFill>
                <a:latin typeface="Calibri" pitchFamily="34" charset="0"/>
              </a:rPr>
              <a:t>Sr</a:t>
            </a:r>
            <a:r>
              <a:rPr lang="nl-NL" sz="2000" b="1" baseline="33000">
                <a:solidFill>
                  <a:srgbClr val="000000"/>
                </a:solidFill>
                <a:latin typeface="Calibri" pitchFamily="34" charset="0"/>
              </a:rPr>
              <a:t>+</a:t>
            </a:r>
          </a:p>
        </p:txBody>
      </p:sp>
      <p:sp>
        <p:nvSpPr>
          <p:cNvPr id="35853" name="Text Box 13"/>
          <p:cNvSpPr txBox="1">
            <a:spLocks noChangeArrowheads="1"/>
          </p:cNvSpPr>
          <p:nvPr/>
        </p:nvSpPr>
        <p:spPr bwMode="auto">
          <a:xfrm>
            <a:off x="2716213" y="4151313"/>
            <a:ext cx="647700" cy="395287"/>
          </a:xfrm>
          <a:prstGeom prst="rect">
            <a:avLst/>
          </a:prstGeom>
          <a:noFill/>
          <a:ln w="36000">
            <a:noFill/>
            <a:round/>
            <a:headEnd/>
            <a:tailEnd/>
          </a:ln>
          <a:effectLst/>
        </p:spPr>
        <p:txBody>
          <a:bodyPr lIns="90000" tIns="45000" rIns="90000" bIns="45000"/>
          <a:lstStyle/>
          <a:p>
            <a:pPr defTabSz="449263">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l-NL" sz="2000" b="1">
                <a:solidFill>
                  <a:srgbClr val="000000"/>
                </a:solidFill>
                <a:latin typeface="Calibri" pitchFamily="34" charset="0"/>
              </a:rPr>
              <a:t>Ca</a:t>
            </a:r>
            <a:r>
              <a:rPr lang="nl-NL" sz="2000" b="1" baseline="33000">
                <a:solidFill>
                  <a:srgbClr val="000000"/>
                </a:solidFill>
                <a:latin typeface="Calibri" pitchFamily="34" charset="0"/>
              </a:rPr>
              <a:t>+</a:t>
            </a:r>
          </a:p>
        </p:txBody>
      </p:sp>
      <p:sp>
        <p:nvSpPr>
          <p:cNvPr id="35854" name="Text Box 14"/>
          <p:cNvSpPr txBox="1">
            <a:spLocks noChangeArrowheads="1"/>
          </p:cNvSpPr>
          <p:nvPr/>
        </p:nvSpPr>
        <p:spPr bwMode="auto">
          <a:xfrm>
            <a:off x="4773613" y="2627313"/>
            <a:ext cx="647700" cy="395287"/>
          </a:xfrm>
          <a:prstGeom prst="rect">
            <a:avLst/>
          </a:prstGeom>
          <a:noFill/>
          <a:ln w="36000">
            <a:noFill/>
            <a:round/>
            <a:headEnd/>
            <a:tailEnd/>
          </a:ln>
          <a:effectLst/>
        </p:spPr>
        <p:txBody>
          <a:bodyPr lIns="90000" tIns="45000" rIns="90000" bIns="45000"/>
          <a:lstStyle/>
          <a:p>
            <a:pPr defTabSz="449263">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l-NL" sz="2000" b="1">
                <a:solidFill>
                  <a:srgbClr val="000000"/>
                </a:solidFill>
                <a:latin typeface="Calibri" pitchFamily="34" charset="0"/>
              </a:rPr>
              <a:t>Ra</a:t>
            </a:r>
            <a:r>
              <a:rPr lang="nl-NL" sz="2000" b="1" baseline="33000">
                <a:solidFill>
                  <a:srgbClr val="000000"/>
                </a:solidFill>
                <a:latin typeface="Calibri" pitchFamily="34" charset="0"/>
              </a:rPr>
              <a:t>+</a:t>
            </a:r>
          </a:p>
        </p:txBody>
      </p:sp>
      <p:sp>
        <p:nvSpPr>
          <p:cNvPr id="35855" name="Text Box 15"/>
          <p:cNvSpPr txBox="1">
            <a:spLocks noChangeArrowheads="1"/>
          </p:cNvSpPr>
          <p:nvPr/>
        </p:nvSpPr>
        <p:spPr bwMode="auto">
          <a:xfrm>
            <a:off x="6010275" y="2147888"/>
            <a:ext cx="900113" cy="455612"/>
          </a:xfrm>
          <a:prstGeom prst="rect">
            <a:avLst/>
          </a:prstGeom>
          <a:noFill/>
          <a:ln w="36000">
            <a:noFill/>
            <a:round/>
            <a:headEnd/>
            <a:tailEnd/>
          </a:ln>
          <a:effectLst/>
        </p:spPr>
        <p:txBody>
          <a:bodyPr lIns="90000" tIns="45000" rIns="90000" bIns="45000"/>
          <a:lstStyle/>
          <a:p>
            <a:pPr algn="just" defTabSz="449263">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l-NL" sz="2400" b="1">
                <a:solidFill>
                  <a:srgbClr val="000000"/>
                </a:solidFill>
                <a:latin typeface="Calibri" pitchFamily="34" charset="0"/>
              </a:rPr>
              <a:t>Z</a:t>
            </a:r>
            <a:r>
              <a:rPr lang="nl-NL" sz="2400" b="1" baseline="33000">
                <a:solidFill>
                  <a:srgbClr val="000000"/>
                </a:solidFill>
                <a:latin typeface="Calibri" pitchFamily="34" charset="0"/>
              </a:rPr>
              <a:t>3</a:t>
            </a:r>
            <a:r>
              <a:rPr lang="nl-NL" sz="2400" b="1">
                <a:solidFill>
                  <a:srgbClr val="000000"/>
                </a:solidFill>
                <a:latin typeface="Calibri" pitchFamily="34" charset="0"/>
              </a:rPr>
              <a:t>K</a:t>
            </a:r>
            <a:r>
              <a:rPr lang="nl-NL" sz="2400" b="1" baseline="-25000">
                <a:solidFill>
                  <a:srgbClr val="000000"/>
                </a:solidFill>
                <a:latin typeface="Calibri" pitchFamily="34" charset="0"/>
              </a:rPr>
              <a:t>r</a:t>
            </a:r>
          </a:p>
        </p:txBody>
      </p:sp>
      <p:sp>
        <p:nvSpPr>
          <p:cNvPr id="35856" name="Text Box 16"/>
          <p:cNvSpPr txBox="1">
            <a:spLocks noChangeArrowheads="1"/>
          </p:cNvSpPr>
          <p:nvPr/>
        </p:nvSpPr>
        <p:spPr bwMode="auto">
          <a:xfrm>
            <a:off x="6858000" y="2743200"/>
            <a:ext cx="2057400" cy="1371600"/>
          </a:xfrm>
          <a:prstGeom prst="rect">
            <a:avLst/>
          </a:prstGeom>
          <a:noFill/>
          <a:ln w="36000">
            <a:noFill/>
            <a:round/>
            <a:headEnd/>
            <a:tailEnd/>
          </a:ln>
          <a:effectLst/>
        </p:spPr>
        <p:txBody>
          <a:bodyPr wrap="none" lIns="90000" tIns="45000" rIns="90000" bIns="45000"/>
          <a:lstStyle/>
          <a:p>
            <a:pPr defTabSz="449263">
              <a:spcBef>
                <a:spcPts val="450"/>
              </a:spcBef>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000000"/>
                </a:solidFill>
                <a:latin typeface="Comic Sans MS" pitchFamily="66" charset="0"/>
              </a:rPr>
              <a:t>Ra</a:t>
            </a:r>
            <a:r>
              <a:rPr lang="en-US" sz="2000" b="1" baseline="30000">
                <a:solidFill>
                  <a:srgbClr val="000000"/>
                </a:solidFill>
                <a:latin typeface="Comic Sans MS" pitchFamily="66" charset="0"/>
              </a:rPr>
              <a:t>+ </a:t>
            </a:r>
            <a:r>
              <a:rPr lang="en-US" sz="2000" b="1">
                <a:solidFill>
                  <a:srgbClr val="000000"/>
                </a:solidFill>
                <a:latin typeface="Comic Sans MS" pitchFamily="66" charset="0"/>
              </a:rPr>
              <a:t>effects </a:t>
            </a:r>
          </a:p>
          <a:p>
            <a:pPr defTabSz="449263">
              <a:spcBef>
                <a:spcPts val="450"/>
              </a:spcBef>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000000"/>
                </a:solidFill>
                <a:latin typeface="Comic Sans MS" pitchFamily="66" charset="0"/>
              </a:rPr>
              <a:t>larger by:</a:t>
            </a:r>
          </a:p>
          <a:p>
            <a:pPr marL="742950" lvl="1" indent="-285750" defTabSz="449263">
              <a:spcBef>
                <a:spcPts val="450"/>
              </a:spcBef>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000000"/>
                </a:solidFill>
                <a:latin typeface="Comic Sans MS" pitchFamily="66" charset="0"/>
              </a:rPr>
              <a:t>20  (Ba</a:t>
            </a:r>
            <a:r>
              <a:rPr lang="en-US" sz="2000" b="1" baseline="30000">
                <a:solidFill>
                  <a:srgbClr val="000000"/>
                </a:solidFill>
                <a:latin typeface="Comic Sans MS" pitchFamily="66" charset="0"/>
              </a:rPr>
              <a:t>+</a:t>
            </a:r>
            <a:r>
              <a:rPr lang="en-US" sz="2000" b="1">
                <a:solidFill>
                  <a:srgbClr val="000000"/>
                </a:solidFill>
                <a:latin typeface="Comic Sans MS" pitchFamily="66" charset="0"/>
              </a:rPr>
              <a:t>) </a:t>
            </a:r>
          </a:p>
          <a:p>
            <a:pPr marL="742950" lvl="1" indent="-285750" defTabSz="449263">
              <a:spcBef>
                <a:spcPts val="450"/>
              </a:spcBef>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000000"/>
                </a:solidFill>
                <a:latin typeface="Comic Sans MS" pitchFamily="66" charset="0"/>
              </a:rPr>
              <a:t>50  (Cs)</a:t>
            </a:r>
          </a:p>
        </p:txBody>
      </p:sp>
      <p:sp>
        <p:nvSpPr>
          <p:cNvPr id="35857" name="Text Box 17"/>
          <p:cNvSpPr txBox="1">
            <a:spLocks noChangeArrowheads="1"/>
          </p:cNvSpPr>
          <p:nvPr/>
        </p:nvSpPr>
        <p:spPr bwMode="auto">
          <a:xfrm>
            <a:off x="762000" y="5562600"/>
            <a:ext cx="8153400" cy="465138"/>
          </a:xfrm>
          <a:prstGeom prst="rect">
            <a:avLst/>
          </a:prstGeom>
          <a:noFill/>
          <a:ln w="38160">
            <a:noFill/>
            <a:miter lim="800000"/>
            <a:headEnd/>
            <a:tailEnd/>
          </a:ln>
          <a:effectLst/>
        </p:spPr>
        <p:txBody>
          <a:bodyPr lIns="90000" tIns="46800" rIns="90000" bIns="46800">
            <a:spAutoFit/>
          </a:bodyPr>
          <a:lstStyle/>
          <a:p>
            <a:pPr defTabSz="449263">
              <a:lnSpc>
                <a:spcPct val="102000"/>
              </a:lnSpc>
              <a:spcBef>
                <a:spcPts val="450"/>
              </a:spcBef>
              <a:buClr>
                <a:srgbClr val="9D9D9D"/>
              </a:buClr>
              <a:buSzPct val="100000"/>
              <a:buFont typeface="Wingdings" pitchFamily="2" charset="2"/>
              <a:buNone/>
              <a:tabLst>
                <a:tab pos="723900" algn="l"/>
                <a:tab pos="1447800" algn="l"/>
                <a:tab pos="2171700" algn="l"/>
                <a:tab pos="2895600" algn="l"/>
                <a:tab pos="3619500" algn="l"/>
                <a:tab pos="4343400" algn="l"/>
                <a:tab pos="5067300" algn="l"/>
                <a:tab pos="5791200" algn="l"/>
              </a:tabLst>
            </a:pPr>
            <a:r>
              <a:rPr lang="nl-NL" sz="2400" b="1">
                <a:solidFill>
                  <a:srgbClr val="FF0000"/>
                </a:solidFill>
                <a:latin typeface="Wingdings 3" pitchFamily="18" charset="2"/>
                <a:ea typeface="Arial Unicode MS" pitchFamily="34" charset="-128"/>
              </a:rPr>
              <a:t></a:t>
            </a:r>
            <a:r>
              <a:rPr lang="nl-NL" sz="2400" b="1">
                <a:solidFill>
                  <a:srgbClr val="FF0000"/>
                </a:solidFill>
                <a:latin typeface="Calibri" pitchFamily="34" charset="0"/>
                <a:ea typeface="Arial Unicode MS" pitchFamily="34" charset="-128"/>
              </a:rPr>
              <a:t> </a:t>
            </a:r>
            <a:r>
              <a:rPr lang="nl-NL" sz="2400" b="1">
                <a:solidFill>
                  <a:srgbClr val="FF0000"/>
                </a:solidFill>
                <a:latin typeface="Comic Sans MS" pitchFamily="66" charset="0"/>
                <a:ea typeface="Arial Unicode MS" pitchFamily="34" charset="-128"/>
              </a:rPr>
              <a:t>5-fold improvement over Cs feasible in 1day</a:t>
            </a:r>
          </a:p>
        </p:txBody>
      </p:sp>
      <p:sp>
        <p:nvSpPr>
          <p:cNvPr id="35858" name="Text Box 18"/>
          <p:cNvSpPr txBox="1">
            <a:spLocks noChangeArrowheads="1"/>
          </p:cNvSpPr>
          <p:nvPr/>
        </p:nvSpPr>
        <p:spPr bwMode="auto">
          <a:xfrm rot="-5400000">
            <a:off x="769144" y="3221832"/>
            <a:ext cx="1428750" cy="366712"/>
          </a:xfrm>
          <a:prstGeom prst="rect">
            <a:avLst/>
          </a:prstGeom>
          <a:noFill/>
          <a:ln w="9525">
            <a:noFill/>
            <a:miter lim="800000"/>
            <a:headEnd/>
            <a:tailEnd/>
          </a:ln>
          <a:effectLst/>
        </p:spPr>
        <p:txBody>
          <a:bodyPr wrap="none">
            <a:spAutoFit/>
          </a:bodyPr>
          <a:lstStyle/>
          <a:p>
            <a:r>
              <a:rPr lang="en-US" dirty="0">
                <a:solidFill>
                  <a:srgbClr val="000000"/>
                </a:solidFill>
                <a:latin typeface="Times New Roman" charset="0"/>
                <a:cs typeface="+mn-cs"/>
              </a:rPr>
              <a:t>Enhancement</a:t>
            </a:r>
          </a:p>
        </p:txBody>
      </p:sp>
      <p:sp>
        <p:nvSpPr>
          <p:cNvPr id="35859" name="Rectangle 19"/>
          <p:cNvSpPr>
            <a:spLocks noChangeArrowheads="1"/>
          </p:cNvSpPr>
          <p:nvPr/>
        </p:nvSpPr>
        <p:spPr bwMode="auto">
          <a:xfrm>
            <a:off x="7086600" y="4267200"/>
            <a:ext cx="2057400" cy="527050"/>
          </a:xfrm>
          <a:prstGeom prst="rect">
            <a:avLst/>
          </a:prstGeom>
          <a:noFill/>
          <a:ln w="9525">
            <a:noFill/>
            <a:round/>
            <a:headEnd/>
            <a:tailEnd/>
          </a:ln>
          <a:effectLst/>
        </p:spPr>
        <p:txBody>
          <a:bodyPr lIns="90000" tIns="46800" rIns="90000" bIns="46800">
            <a:spAutoFit/>
          </a:bodyPr>
          <a:lstStyle/>
          <a:p>
            <a:pPr marL="457200" indent="-457200" defTabSz="449263">
              <a:lnSpc>
                <a:spcPct val="102000"/>
              </a:lnSpc>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Lst>
            </a:pPr>
            <a:r>
              <a:rPr lang="en-US" sz="1400" dirty="0">
                <a:solidFill>
                  <a:srgbClr val="000000"/>
                </a:solidFill>
                <a:latin typeface="Calibri" pitchFamily="34" charset="0"/>
                <a:ea typeface="Arial Unicode MS" pitchFamily="34" charset="-128"/>
                <a:cs typeface="Arial Unicode MS" pitchFamily="34" charset="-128"/>
              </a:rPr>
              <a:t>L.W. </a:t>
            </a:r>
            <a:r>
              <a:rPr lang="en-US" sz="1400" dirty="0" err="1">
                <a:solidFill>
                  <a:srgbClr val="000000"/>
                </a:solidFill>
                <a:latin typeface="Calibri" pitchFamily="34" charset="0"/>
                <a:ea typeface="Arial Unicode MS" pitchFamily="34" charset="-128"/>
                <a:cs typeface="Arial Unicode MS" pitchFamily="34" charset="-128"/>
              </a:rPr>
              <a:t>Wansbeek</a:t>
            </a:r>
            <a:r>
              <a:rPr lang="en-US" sz="1400" dirty="0">
                <a:solidFill>
                  <a:srgbClr val="000000"/>
                </a:solidFill>
                <a:latin typeface="Calibri" pitchFamily="34" charset="0"/>
                <a:ea typeface="Arial Unicode MS" pitchFamily="34" charset="-128"/>
                <a:cs typeface="Arial Unicode MS" pitchFamily="34" charset="-128"/>
              </a:rPr>
              <a:t> </a:t>
            </a:r>
            <a:r>
              <a:rPr lang="en-US" sz="1400" i="1" dirty="0">
                <a:solidFill>
                  <a:srgbClr val="000000"/>
                </a:solidFill>
                <a:latin typeface="Calibri" pitchFamily="34" charset="0"/>
                <a:ea typeface="Arial Unicode MS" pitchFamily="34" charset="-128"/>
                <a:cs typeface="Arial Unicode MS" pitchFamily="34" charset="-128"/>
              </a:rPr>
              <a:t>et al.</a:t>
            </a:r>
            <a:r>
              <a:rPr lang="en-US" sz="1400" dirty="0">
                <a:solidFill>
                  <a:srgbClr val="000000"/>
                </a:solidFill>
                <a:latin typeface="Calibri" pitchFamily="34" charset="0"/>
                <a:ea typeface="Arial Unicode MS" pitchFamily="34" charset="-128"/>
                <a:cs typeface="Arial Unicode MS" pitchFamily="34" charset="-128"/>
              </a:rPr>
              <a:t>,</a:t>
            </a:r>
          </a:p>
          <a:p>
            <a:pPr marL="457200" indent="-457200" defTabSz="449263">
              <a:lnSpc>
                <a:spcPct val="102000"/>
              </a:lnSpc>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Lst>
            </a:pPr>
            <a:r>
              <a:rPr lang="en-US" sz="1400" dirty="0">
                <a:solidFill>
                  <a:srgbClr val="000000"/>
                </a:solidFill>
                <a:latin typeface="Calibri" pitchFamily="34" charset="0"/>
                <a:ea typeface="Arial Unicode MS" pitchFamily="34" charset="-128"/>
                <a:cs typeface="Arial Unicode MS" pitchFamily="34" charset="-128"/>
              </a:rPr>
              <a:t>   Phys. Rev. A </a:t>
            </a:r>
            <a:r>
              <a:rPr lang="nl-NL" sz="1400" b="1" dirty="0">
                <a:solidFill>
                  <a:srgbClr val="000000"/>
                </a:solidFill>
                <a:latin typeface="Calibri" pitchFamily="34" charset="0"/>
                <a:ea typeface="Arial Unicode MS" pitchFamily="34" charset="-128"/>
                <a:cs typeface="Arial Unicode MS" pitchFamily="34" charset="-128"/>
              </a:rPr>
              <a:t>78</a:t>
            </a:r>
            <a:r>
              <a:rPr lang="nl-NL" sz="1400" dirty="0">
                <a:solidFill>
                  <a:srgbClr val="000000"/>
                </a:solidFill>
                <a:latin typeface="Calibri" pitchFamily="34" charset="0"/>
                <a:ea typeface="Arial Unicode MS" pitchFamily="34" charset="-128"/>
                <a:cs typeface="Arial Unicode MS" pitchFamily="34" charset="-128"/>
              </a:rPr>
              <a:t>, (2008)</a:t>
            </a:r>
          </a:p>
        </p:txBody>
      </p:sp>
      <p:sp>
        <p:nvSpPr>
          <p:cNvPr id="18"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additive="repl">
                                        <p:cTn id="6" dur="1" fill="hold">
                                          <p:stCondLst>
                                            <p:cond delay="0"/>
                                          </p:stCondLst>
                                        </p:cTn>
                                        <p:tgtEl>
                                          <p:spTgt spid="35848"/>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35850"/>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35851"/>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35852"/>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35853"/>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35854"/>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35842"/>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358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8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additive="repl">
                                        <p:cTn id="26" dur="1" fill="hold">
                                          <p:stCondLst>
                                            <p:cond delay="0"/>
                                          </p:stCondLst>
                                        </p:cTn>
                                        <p:tgtEl>
                                          <p:spTgt spid="35856"/>
                                        </p:tgtEl>
                                        <p:attrNameLst>
                                          <p:attrName>style.visibility</p:attrName>
                                        </p:attrNameLst>
                                      </p:cBhvr>
                                      <p:to>
                                        <p:strVal val="visible"/>
                                      </p:to>
                                    </p:set>
                                  </p:childTnLst>
                                </p:cTn>
                              </p:par>
                            </p:childTnLst>
                          </p:cTn>
                        </p:par>
                        <p:par>
                          <p:cTn id="27" fill="hold">
                            <p:stCondLst>
                              <p:cond delay="0"/>
                            </p:stCondLst>
                            <p:childTnLst>
                              <p:par>
                                <p:cTn id="28" presetID="1" presetClass="entr" fill="hold" nodeType="afterEffect">
                                  <p:stCondLst>
                                    <p:cond delay="0"/>
                                  </p:stCondLst>
                                  <p:childTnLst>
                                    <p:set>
                                      <p:cBhvr additive="repl">
                                        <p:cTn id="29" dur="1" fill="hold">
                                          <p:stCondLst>
                                            <p:cond delay="0"/>
                                          </p:stCondLst>
                                        </p:cTn>
                                        <p:tgtEl>
                                          <p:spTgt spid="3585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5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8" grpId="0"/>
      <p:bldP spid="3585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0" y="304800"/>
            <a:ext cx="5785558" cy="769441"/>
          </a:xfrm>
          <a:prstGeom prst="rect">
            <a:avLst/>
          </a:prstGeom>
          <a:noFill/>
        </p:spPr>
        <p:txBody>
          <a:bodyPr wrap="none">
            <a:spAutoFit/>
          </a:bodyPr>
          <a:lstStyle/>
          <a:p>
            <a:pPr fontAlgn="auto">
              <a:spcBef>
                <a:spcPts val="0"/>
              </a:spcBef>
              <a:spcAft>
                <a:spcPts val="0"/>
              </a:spcAft>
              <a:defRPr/>
            </a:pPr>
            <a:r>
              <a:rPr lang="en-US" sz="4400" b="1"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Some </a:t>
            </a:r>
            <a:r>
              <a:rPr lang="en-US" sz="4400" b="1" dirty="0" smtClean="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APV </a:t>
            </a:r>
            <a:r>
              <a:rPr lang="en-US" sz="4400" b="1"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Activities</a:t>
            </a:r>
          </a:p>
        </p:txBody>
      </p:sp>
      <p:sp>
        <p:nvSpPr>
          <p:cNvPr id="4" name="TextBox 3"/>
          <p:cNvSpPr txBox="1"/>
          <p:nvPr/>
        </p:nvSpPr>
        <p:spPr>
          <a:xfrm>
            <a:off x="381000" y="1328281"/>
            <a:ext cx="7917552" cy="6473567"/>
          </a:xfrm>
          <a:prstGeom prst="rect">
            <a:avLst/>
          </a:prstGeom>
          <a:noFill/>
          <a:effectLst/>
        </p:spPr>
        <p:txBody>
          <a:bodyPr wrap="square">
            <a:spAutoFit/>
          </a:bodyPr>
          <a:lstStyle/>
          <a:p>
            <a:pPr fontAlgn="auto">
              <a:spcBef>
                <a:spcPts val="0"/>
              </a:spcBef>
              <a:spcAft>
                <a:spcPts val="0"/>
              </a:spcAft>
              <a:defRPr/>
            </a:pPr>
            <a:r>
              <a:rPr lang="en-US" sz="2400" b="1"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Cs	</a:t>
            </a:r>
            <a:r>
              <a:rPr lang="en-US" sz="2400" b="1" dirty="0" smtClean="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The </a:t>
            </a:r>
            <a:r>
              <a:rPr lang="en-US" sz="2400" b="1" dirty="0" err="1" smtClean="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Standard@Bolder</a:t>
            </a:r>
            <a:r>
              <a:rPr lang="en-US" sz="2400" b="1" dirty="0" smtClean="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     </a:t>
            </a:r>
            <a:endParaRPr lang="en-US" sz="2400" b="1"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endParaRPr>
          </a:p>
          <a:p>
            <a:pPr fontAlgn="auto">
              <a:spcBef>
                <a:spcPts val="0"/>
              </a:spcBef>
              <a:spcAft>
                <a:spcPts val="0"/>
              </a:spcAft>
              <a:defRPr/>
            </a:pPr>
            <a:r>
              <a:rPr lang="en-US" sz="1400" dirty="0">
                <a:solidFill>
                  <a:prstClr val="black"/>
                </a:solidFill>
                <a:latin typeface="Comic Sans MS" pitchFamily="66" charset="0"/>
                <a:cs typeface="Times New Roman" pitchFamily="18" charset="0"/>
              </a:rPr>
              <a:t>	</a:t>
            </a:r>
            <a:r>
              <a:rPr lang="en-US" sz="1000" dirty="0">
                <a:solidFill>
                  <a:prstClr val="black"/>
                </a:solidFill>
                <a:latin typeface="Comic Sans MS" pitchFamily="66" charset="0"/>
                <a:cs typeface="Times New Roman" pitchFamily="18" charset="0"/>
              </a:rPr>
              <a:t>S.C. Bennett, C.E. </a:t>
            </a:r>
            <a:r>
              <a:rPr lang="en-US" sz="1000" dirty="0" err="1" smtClean="0">
                <a:solidFill>
                  <a:prstClr val="black"/>
                </a:solidFill>
                <a:latin typeface="Comic Sans MS" pitchFamily="66" charset="0"/>
                <a:cs typeface="Times New Roman" pitchFamily="18" charset="0"/>
              </a:rPr>
              <a:t>Wieman</a:t>
            </a:r>
            <a:r>
              <a:rPr lang="en-US" sz="1000" dirty="0" smtClean="0">
                <a:solidFill>
                  <a:prstClr val="black"/>
                </a:solidFill>
                <a:latin typeface="Comic Sans MS" pitchFamily="66" charset="0"/>
                <a:cs typeface="Times New Roman" pitchFamily="18" charset="0"/>
              </a:rPr>
              <a:t>, PRL 59, 16 </a:t>
            </a:r>
            <a:r>
              <a:rPr lang="en-US" sz="1000" dirty="0">
                <a:solidFill>
                  <a:prstClr val="black"/>
                </a:solidFill>
                <a:latin typeface="Comic Sans MS" pitchFamily="66" charset="0"/>
                <a:cs typeface="Times New Roman" pitchFamily="18" charset="0"/>
              </a:rPr>
              <a:t>(1999)</a:t>
            </a:r>
          </a:p>
          <a:p>
            <a:pPr fontAlgn="auto">
              <a:spcBef>
                <a:spcPts val="0"/>
              </a:spcBef>
              <a:spcAft>
                <a:spcPts val="0"/>
              </a:spcAft>
              <a:defRPr/>
            </a:pPr>
            <a:endParaRPr lang="en-US" sz="1400" dirty="0">
              <a:solidFill>
                <a:prstClr val="black"/>
              </a:solidFill>
              <a:latin typeface="Comic Sans MS" pitchFamily="66" charset="0"/>
              <a:cs typeface="Times New Roman" pitchFamily="18" charset="0"/>
            </a:endParaRPr>
          </a:p>
          <a:p>
            <a:pPr fontAlgn="auto">
              <a:spcBef>
                <a:spcPts val="0"/>
              </a:spcBef>
              <a:spcAft>
                <a:spcPts val="0"/>
              </a:spcAft>
              <a:defRPr/>
            </a:pPr>
            <a:r>
              <a:rPr lang="en-US" sz="2400" b="1"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Fr	</a:t>
            </a:r>
            <a:r>
              <a:rPr lang="en-US" sz="2400" b="1" dirty="0" smtClean="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Atom </a:t>
            </a:r>
            <a:r>
              <a:rPr lang="en-US" sz="2400" b="1" dirty="0" err="1" smtClean="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traps@Legnaro</a:t>
            </a:r>
            <a:r>
              <a:rPr lang="en-US" sz="2400" b="1"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 </a:t>
            </a:r>
            <a:r>
              <a:rPr lang="en-US" sz="2400" b="1" strike="sngStrike"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Stony Brook </a:t>
            </a:r>
            <a:r>
              <a:rPr lang="en-US" sz="2400" b="1"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TRIUMF</a:t>
            </a:r>
          </a:p>
          <a:p>
            <a:pPr fontAlgn="auto">
              <a:spcBef>
                <a:spcPts val="0"/>
              </a:spcBef>
              <a:spcAft>
                <a:spcPts val="0"/>
              </a:spcAft>
              <a:defRPr/>
            </a:pPr>
            <a:r>
              <a:rPr lang="en-US" sz="1400" dirty="0">
                <a:solidFill>
                  <a:prstClr val="black"/>
                </a:solidFill>
                <a:latin typeface="Comic Sans MS" pitchFamily="66" charset="0"/>
                <a:cs typeface="Times New Roman" pitchFamily="18" charset="0"/>
              </a:rPr>
              <a:t>	</a:t>
            </a:r>
            <a:r>
              <a:rPr lang="en-US" sz="1000" dirty="0">
                <a:solidFill>
                  <a:prstClr val="black"/>
                </a:solidFill>
                <a:latin typeface="Comic Sans MS" pitchFamily="66" charset="0"/>
                <a:cs typeface="Times New Roman" pitchFamily="18" charset="0"/>
              </a:rPr>
              <a:t>G. </a:t>
            </a:r>
            <a:r>
              <a:rPr lang="en-US" sz="1000" dirty="0" err="1">
                <a:solidFill>
                  <a:prstClr val="black"/>
                </a:solidFill>
                <a:latin typeface="Comic Sans MS" pitchFamily="66" charset="0"/>
                <a:cs typeface="Times New Roman" pitchFamily="18" charset="0"/>
              </a:rPr>
              <a:t>Stancari</a:t>
            </a:r>
            <a:r>
              <a:rPr lang="en-US" sz="1000" dirty="0">
                <a:solidFill>
                  <a:prstClr val="black"/>
                </a:solidFill>
                <a:latin typeface="Comic Sans MS" pitchFamily="66" charset="0"/>
                <a:cs typeface="Times New Roman" pitchFamily="18" charset="0"/>
              </a:rPr>
              <a:t> et al</a:t>
            </a:r>
            <a:r>
              <a:rPr lang="en-US" sz="1000" dirty="0" smtClean="0">
                <a:solidFill>
                  <a:prstClr val="black"/>
                </a:solidFill>
                <a:latin typeface="Comic Sans MS" pitchFamily="66" charset="0"/>
                <a:cs typeface="Times New Roman" pitchFamily="18" charset="0"/>
              </a:rPr>
              <a:t>., </a:t>
            </a:r>
            <a:r>
              <a:rPr lang="en-US" sz="1000" dirty="0" err="1">
                <a:solidFill>
                  <a:prstClr val="black"/>
                </a:solidFill>
                <a:latin typeface="Comic Sans MS" pitchFamily="66" charset="0"/>
                <a:cs typeface="Times New Roman" pitchFamily="18" charset="0"/>
              </a:rPr>
              <a:t>E.Phys.J</a:t>
            </a:r>
            <a:r>
              <a:rPr lang="en-US" sz="1000" dirty="0">
                <a:solidFill>
                  <a:prstClr val="black"/>
                </a:solidFill>
                <a:latin typeface="Comic Sans MS" pitchFamily="66" charset="0"/>
                <a:cs typeface="Times New Roman" pitchFamily="18" charset="0"/>
              </a:rPr>
              <a:t>. 150, 389 (2007);  G. </a:t>
            </a:r>
            <a:r>
              <a:rPr lang="en-US" sz="1000" dirty="0" err="1">
                <a:solidFill>
                  <a:prstClr val="black"/>
                </a:solidFill>
                <a:latin typeface="Comic Sans MS" pitchFamily="66" charset="0"/>
                <a:cs typeface="Times New Roman" pitchFamily="18" charset="0"/>
              </a:rPr>
              <a:t>Gwinner</a:t>
            </a:r>
            <a:r>
              <a:rPr lang="en-US" sz="1000" dirty="0">
                <a:solidFill>
                  <a:prstClr val="black"/>
                </a:solidFill>
                <a:latin typeface="Comic Sans MS" pitchFamily="66" charset="0"/>
                <a:cs typeface="Times New Roman" pitchFamily="18" charset="0"/>
              </a:rPr>
              <a:t> et al., </a:t>
            </a:r>
            <a:r>
              <a:rPr lang="en-US" sz="1000" dirty="0" err="1">
                <a:solidFill>
                  <a:prstClr val="black"/>
                </a:solidFill>
                <a:latin typeface="Comic Sans MS" pitchFamily="66" charset="0"/>
                <a:cs typeface="Times New Roman" pitchFamily="18" charset="0"/>
              </a:rPr>
              <a:t>Hyperf</a:t>
            </a:r>
            <a:r>
              <a:rPr lang="en-US" sz="1000" dirty="0">
                <a:solidFill>
                  <a:prstClr val="black"/>
                </a:solidFill>
                <a:latin typeface="Comic Sans MS" pitchFamily="66" charset="0"/>
                <a:cs typeface="Times New Roman" pitchFamily="18" charset="0"/>
              </a:rPr>
              <a:t>. Int. 172, 45 (2006)</a:t>
            </a:r>
            <a:endParaRPr lang="en-US" sz="2400" dirty="0">
              <a:solidFill>
                <a:prstClr val="black"/>
              </a:solidFill>
              <a:latin typeface="Comic Sans MS" pitchFamily="66" charset="0"/>
              <a:cs typeface="Times New Roman" pitchFamily="18" charset="0"/>
            </a:endParaRPr>
          </a:p>
          <a:p>
            <a:pPr fontAlgn="auto">
              <a:spcBef>
                <a:spcPts val="0"/>
              </a:spcBef>
              <a:spcAft>
                <a:spcPts val="0"/>
              </a:spcAft>
              <a:defRPr/>
            </a:pPr>
            <a:endParaRPr lang="en-US" sz="1400" dirty="0">
              <a:solidFill>
                <a:prstClr val="black"/>
              </a:solidFill>
              <a:latin typeface="Comic Sans MS" pitchFamily="66" charset="0"/>
              <a:cs typeface="Times New Roman" pitchFamily="18" charset="0"/>
            </a:endParaRPr>
          </a:p>
          <a:p>
            <a:pPr fontAlgn="auto">
              <a:spcBef>
                <a:spcPts val="0"/>
              </a:spcBef>
              <a:spcAft>
                <a:spcPts val="0"/>
              </a:spcAft>
              <a:defRPr/>
            </a:pPr>
            <a:r>
              <a:rPr lang="en-US" sz="2400" b="1" dirty="0" err="1">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Yb</a:t>
            </a:r>
            <a:r>
              <a:rPr lang="en-US" sz="2400" b="1"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	</a:t>
            </a:r>
            <a:r>
              <a:rPr lang="en-US" sz="2400" b="1" dirty="0" smtClean="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Biggest </a:t>
            </a:r>
            <a:r>
              <a:rPr lang="en-US" sz="2400" b="1"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APV effects observed </a:t>
            </a:r>
            <a:r>
              <a:rPr lang="en-US" sz="2400" b="1" dirty="0" smtClean="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@Berkeley</a:t>
            </a:r>
            <a:endParaRPr lang="en-US" sz="2400" b="1"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endParaRPr>
          </a:p>
          <a:p>
            <a:pPr fontAlgn="auto">
              <a:spcBef>
                <a:spcPts val="0"/>
              </a:spcBef>
              <a:spcAft>
                <a:spcPts val="0"/>
              </a:spcAft>
              <a:defRPr/>
            </a:pPr>
            <a:r>
              <a:rPr lang="en-US" sz="1400" dirty="0">
                <a:solidFill>
                  <a:prstClr val="black"/>
                </a:solidFill>
                <a:latin typeface="Comic Sans MS" pitchFamily="66" charset="0"/>
                <a:cs typeface="Times New Roman" pitchFamily="18" charset="0"/>
              </a:rPr>
              <a:t>	</a:t>
            </a:r>
            <a:r>
              <a:rPr lang="en-US" sz="1000" dirty="0" err="1">
                <a:solidFill>
                  <a:prstClr val="black"/>
                </a:solidFill>
                <a:latin typeface="Comic Sans MS" pitchFamily="66" charset="0"/>
                <a:cs typeface="Times New Roman" pitchFamily="18" charset="0"/>
              </a:rPr>
              <a:t>K.Tsigutkin</a:t>
            </a:r>
            <a:r>
              <a:rPr lang="en-US" sz="1000" dirty="0">
                <a:solidFill>
                  <a:prstClr val="black"/>
                </a:solidFill>
                <a:latin typeface="Comic Sans MS" pitchFamily="66" charset="0"/>
                <a:cs typeface="Times New Roman" pitchFamily="18" charset="0"/>
              </a:rPr>
              <a:t> et </a:t>
            </a:r>
            <a:r>
              <a:rPr lang="en-US" sz="1000" dirty="0" smtClean="0">
                <a:solidFill>
                  <a:prstClr val="black"/>
                </a:solidFill>
                <a:latin typeface="Comic Sans MS" pitchFamily="66" charset="0"/>
                <a:cs typeface="Times New Roman" pitchFamily="18" charset="0"/>
              </a:rPr>
              <a:t>al., PRA 81</a:t>
            </a:r>
            <a:r>
              <a:rPr lang="en-US" sz="1000" dirty="0">
                <a:solidFill>
                  <a:prstClr val="black"/>
                </a:solidFill>
                <a:latin typeface="Comic Sans MS" pitchFamily="66" charset="0"/>
                <a:cs typeface="Times New Roman" pitchFamily="18" charset="0"/>
              </a:rPr>
              <a:t>, 032114 (2010)</a:t>
            </a:r>
            <a:endParaRPr lang="en-US" sz="2400" dirty="0">
              <a:solidFill>
                <a:prstClr val="black"/>
              </a:solidFill>
              <a:latin typeface="Comic Sans MS" pitchFamily="66" charset="0"/>
              <a:cs typeface="Times New Roman" pitchFamily="18" charset="0"/>
            </a:endParaRPr>
          </a:p>
          <a:p>
            <a:pPr fontAlgn="auto">
              <a:spcBef>
                <a:spcPts val="0"/>
              </a:spcBef>
              <a:spcAft>
                <a:spcPts val="0"/>
              </a:spcAft>
              <a:defRPr/>
            </a:pPr>
            <a:endParaRPr lang="en-US" sz="1400" dirty="0">
              <a:solidFill>
                <a:prstClr val="black"/>
              </a:solidFill>
              <a:latin typeface="Comic Sans MS" pitchFamily="66" charset="0"/>
              <a:cs typeface="Times New Roman" pitchFamily="18" charset="0"/>
            </a:endParaRPr>
          </a:p>
          <a:p>
            <a:pPr fontAlgn="auto">
              <a:spcBef>
                <a:spcPts val="0"/>
              </a:spcBef>
              <a:spcAft>
                <a:spcPts val="0"/>
              </a:spcAft>
              <a:defRPr/>
            </a:pPr>
            <a:r>
              <a:rPr lang="en-US" sz="2400" b="1"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Ba</a:t>
            </a:r>
            <a:r>
              <a:rPr lang="en-US" sz="2400" b="1" baseline="30000"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	</a:t>
            </a:r>
            <a:r>
              <a:rPr lang="en-US" sz="2400" b="1" dirty="0" smtClean="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Idea and first steps @Seattle</a:t>
            </a:r>
            <a:endParaRPr lang="en-US" sz="2400" b="1"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endParaRPr>
          </a:p>
          <a:p>
            <a:pPr fontAlgn="auto">
              <a:spcBef>
                <a:spcPts val="0"/>
              </a:spcBef>
              <a:spcAft>
                <a:spcPts val="0"/>
              </a:spcAft>
              <a:defRPr/>
            </a:pPr>
            <a:r>
              <a:rPr lang="en-US" sz="1400" dirty="0">
                <a:solidFill>
                  <a:prstClr val="black"/>
                </a:solidFill>
                <a:latin typeface="Comic Sans MS" pitchFamily="66" charset="0"/>
                <a:cs typeface="Times New Roman" pitchFamily="18" charset="0"/>
              </a:rPr>
              <a:t>	</a:t>
            </a:r>
            <a:r>
              <a:rPr lang="en-US" sz="1100" dirty="0" smtClean="0">
                <a:solidFill>
                  <a:prstClr val="black"/>
                </a:solidFill>
                <a:latin typeface="Comic Sans MS" pitchFamily="66" charset="0"/>
                <a:cs typeface="Times New Roman" pitchFamily="18" charset="0"/>
              </a:rPr>
              <a:t>N. Fortson, PRL </a:t>
            </a:r>
            <a:r>
              <a:rPr lang="en-US" sz="1100" dirty="0" smtClean="0"/>
              <a:t>70, 2383 (1993);</a:t>
            </a:r>
            <a:r>
              <a:rPr lang="en-US" sz="1100" dirty="0" smtClean="0">
                <a:solidFill>
                  <a:prstClr val="black"/>
                </a:solidFill>
                <a:latin typeface="Comic Sans MS" pitchFamily="66" charset="0"/>
                <a:cs typeface="Times New Roman" pitchFamily="18" charset="0"/>
              </a:rPr>
              <a:t> </a:t>
            </a:r>
            <a:r>
              <a:rPr lang="en-US" sz="1000" dirty="0" smtClean="0">
                <a:solidFill>
                  <a:prstClr val="black"/>
                </a:solidFill>
                <a:latin typeface="Comic Sans MS" pitchFamily="66" charset="0"/>
                <a:cs typeface="Times New Roman" pitchFamily="18" charset="0"/>
              </a:rPr>
              <a:t>J.A</a:t>
            </a:r>
            <a:r>
              <a:rPr lang="en-US" sz="1000" dirty="0">
                <a:solidFill>
                  <a:prstClr val="black"/>
                </a:solidFill>
                <a:latin typeface="Comic Sans MS" pitchFamily="66" charset="0"/>
                <a:cs typeface="Times New Roman" pitchFamily="18" charset="0"/>
              </a:rPr>
              <a:t>. Sherman et </a:t>
            </a:r>
            <a:r>
              <a:rPr lang="en-US" sz="1000" dirty="0" smtClean="0">
                <a:solidFill>
                  <a:prstClr val="black"/>
                </a:solidFill>
                <a:latin typeface="Comic Sans MS" pitchFamily="66" charset="0"/>
                <a:cs typeface="Times New Roman" pitchFamily="18" charset="0"/>
              </a:rPr>
              <a:t>al., </a:t>
            </a:r>
            <a:r>
              <a:rPr lang="en-US" sz="1000" dirty="0" err="1">
                <a:solidFill>
                  <a:prstClr val="black"/>
                </a:solidFill>
                <a:latin typeface="Comic Sans MS" pitchFamily="66" charset="0"/>
                <a:cs typeface="Times New Roman" pitchFamily="18" charset="0"/>
              </a:rPr>
              <a:t>Phys.Rev</a:t>
            </a:r>
            <a:r>
              <a:rPr lang="en-US" sz="1000" dirty="0">
                <a:solidFill>
                  <a:prstClr val="black"/>
                </a:solidFill>
                <a:latin typeface="Comic Sans MS" pitchFamily="66" charset="0"/>
                <a:cs typeface="Times New Roman" pitchFamily="18" charset="0"/>
              </a:rPr>
              <a:t>. A 78, 052514 (2008)</a:t>
            </a:r>
            <a:endParaRPr lang="en-US" sz="2400" dirty="0">
              <a:solidFill>
                <a:prstClr val="black"/>
              </a:solidFill>
              <a:latin typeface="Comic Sans MS" pitchFamily="66" charset="0"/>
              <a:cs typeface="Times New Roman" pitchFamily="18" charset="0"/>
            </a:endParaRPr>
          </a:p>
          <a:p>
            <a:pPr fontAlgn="auto">
              <a:spcBef>
                <a:spcPts val="0"/>
              </a:spcBef>
              <a:spcAft>
                <a:spcPts val="0"/>
              </a:spcAft>
              <a:defRPr/>
            </a:pPr>
            <a:endParaRPr lang="en-US" sz="1400" baseline="30000" dirty="0">
              <a:solidFill>
                <a:prstClr val="black"/>
              </a:solidFill>
              <a:latin typeface="Comic Sans MS" pitchFamily="66" charset="0"/>
              <a:cs typeface="Times New Roman" pitchFamily="18" charset="0"/>
            </a:endParaRPr>
          </a:p>
          <a:p>
            <a:pPr fontAlgn="auto">
              <a:spcBef>
                <a:spcPts val="0"/>
              </a:spcBef>
              <a:spcAft>
                <a:spcPts val="0"/>
              </a:spcAft>
              <a:defRPr/>
            </a:pPr>
            <a:r>
              <a:rPr lang="en-US" sz="2400" b="1"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Ra</a:t>
            </a:r>
            <a:r>
              <a:rPr lang="en-US" sz="2400" b="1" baseline="30000"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	</a:t>
            </a:r>
            <a:r>
              <a:rPr lang="en-US" sz="2400" b="1" dirty="0" smtClean="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Ideal </a:t>
            </a:r>
            <a:r>
              <a:rPr lang="en-US" sz="2400" b="1" dirty="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system @KVI</a:t>
            </a:r>
          </a:p>
          <a:p>
            <a:pPr fontAlgn="auto">
              <a:spcBef>
                <a:spcPts val="0"/>
              </a:spcBef>
              <a:spcAft>
                <a:spcPts val="0"/>
              </a:spcAft>
              <a:defRPr/>
            </a:pPr>
            <a:r>
              <a:rPr lang="en-US" sz="1400" dirty="0">
                <a:solidFill>
                  <a:prstClr val="black"/>
                </a:solidFill>
                <a:latin typeface="Comic Sans MS" pitchFamily="66" charset="0"/>
                <a:cs typeface="Times New Roman" pitchFamily="18" charset="0"/>
              </a:rPr>
              <a:t>	</a:t>
            </a:r>
            <a:r>
              <a:rPr lang="en-US" sz="1000" dirty="0">
                <a:solidFill>
                  <a:prstClr val="black"/>
                </a:solidFill>
                <a:latin typeface="Comic Sans MS" pitchFamily="66" charset="0"/>
                <a:cs typeface="Times New Roman" pitchFamily="18" charset="0"/>
              </a:rPr>
              <a:t>O.O. </a:t>
            </a:r>
            <a:r>
              <a:rPr lang="en-US" sz="1000" dirty="0" err="1">
                <a:solidFill>
                  <a:prstClr val="black"/>
                </a:solidFill>
                <a:latin typeface="Comic Sans MS" pitchFamily="66" charset="0"/>
                <a:cs typeface="Times New Roman" pitchFamily="18" charset="0"/>
              </a:rPr>
              <a:t>Versolato</a:t>
            </a:r>
            <a:r>
              <a:rPr lang="en-US" sz="1000" dirty="0">
                <a:solidFill>
                  <a:prstClr val="black"/>
                </a:solidFill>
                <a:latin typeface="Comic Sans MS" pitchFamily="66" charset="0"/>
                <a:cs typeface="Times New Roman" pitchFamily="18" charset="0"/>
              </a:rPr>
              <a:t> et al., </a:t>
            </a:r>
            <a:r>
              <a:rPr lang="pt-BR" sz="1000" dirty="0">
                <a:solidFill>
                  <a:prstClr val="black"/>
                </a:solidFill>
                <a:latin typeface="Comic Sans MS" pitchFamily="66" charset="0"/>
                <a:cs typeface="Times New Roman" pitchFamily="18" charset="0"/>
              </a:rPr>
              <a:t>Phys. Rev. A 82, 010501(R) (2010)</a:t>
            </a:r>
          </a:p>
          <a:p>
            <a:pPr fontAlgn="auto">
              <a:spcBef>
                <a:spcPts val="0"/>
              </a:spcBef>
              <a:spcAft>
                <a:spcPts val="0"/>
              </a:spcAft>
              <a:defRPr/>
            </a:pPr>
            <a:endParaRPr lang="en-US" sz="1400" baseline="30000" dirty="0" smtClean="0">
              <a:solidFill>
                <a:prstClr val="black"/>
              </a:solidFill>
              <a:latin typeface="Comic Sans MS" pitchFamily="66" charset="0"/>
              <a:cs typeface="Times New Roman" pitchFamily="18" charset="0"/>
            </a:endParaRPr>
          </a:p>
          <a:p>
            <a:pPr fontAlgn="auto">
              <a:spcBef>
                <a:spcPts val="0"/>
              </a:spcBef>
              <a:spcAft>
                <a:spcPts val="0"/>
              </a:spcAft>
              <a:defRPr/>
            </a:pPr>
            <a:r>
              <a:rPr lang="en-US" sz="2400" b="1" dirty="0" err="1" smtClean="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Yb</a:t>
            </a:r>
            <a:r>
              <a:rPr lang="en-US" sz="2400" b="1" baseline="30000" dirty="0" smtClean="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	</a:t>
            </a:r>
            <a:r>
              <a:rPr lang="en-US" sz="2400" b="1" dirty="0" smtClean="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@Los Alamos</a:t>
            </a:r>
          </a:p>
          <a:p>
            <a:pPr lvl="0" fontAlgn="auto">
              <a:spcBef>
                <a:spcPts val="0"/>
              </a:spcBef>
              <a:spcAft>
                <a:spcPts val="0"/>
              </a:spcAft>
              <a:defRPr/>
            </a:pPr>
            <a:r>
              <a:rPr lang="en-US" sz="1400" dirty="0">
                <a:solidFill>
                  <a:prstClr val="black"/>
                </a:solidFill>
                <a:latin typeface="Comic Sans MS" pitchFamily="66" charset="0"/>
                <a:cs typeface="Times New Roman" pitchFamily="18" charset="0"/>
              </a:rPr>
              <a:t>	</a:t>
            </a:r>
            <a:r>
              <a:rPr lang="en-US" sz="1200" dirty="0" smtClean="0">
                <a:solidFill>
                  <a:prstClr val="black"/>
                </a:solidFill>
                <a:latin typeface="Comic Sans MS" pitchFamily="66" charset="0"/>
                <a:cs typeface="Times New Roman" pitchFamily="18" charset="0"/>
              </a:rPr>
              <a:t>J. </a:t>
            </a:r>
            <a:r>
              <a:rPr lang="en-US" sz="1200" dirty="0" err="1" smtClean="0">
                <a:solidFill>
                  <a:prstClr val="black"/>
                </a:solidFill>
                <a:latin typeface="Comic Sans MS" pitchFamily="66" charset="0"/>
                <a:cs typeface="Times New Roman" pitchFamily="18" charset="0"/>
              </a:rPr>
              <a:t>Torgerson</a:t>
            </a:r>
            <a:r>
              <a:rPr lang="en-US" sz="1400" dirty="0" smtClean="0">
                <a:solidFill>
                  <a:prstClr val="black"/>
                </a:solidFill>
                <a:latin typeface="Comic Sans MS" pitchFamily="66" charset="0"/>
                <a:cs typeface="Times New Roman" pitchFamily="18" charset="0"/>
              </a:rPr>
              <a:t>, </a:t>
            </a:r>
            <a:r>
              <a:rPr lang="en-US" sz="1000" dirty="0" smtClean="0">
                <a:solidFill>
                  <a:prstClr val="black"/>
                </a:solidFill>
                <a:latin typeface="Comic Sans MS" pitchFamily="66" charset="0"/>
                <a:cs typeface="Times New Roman" pitchFamily="18" charset="0"/>
              </a:rPr>
              <a:t>Talk at Trento ECT* November 2010,</a:t>
            </a:r>
            <a:r>
              <a:rPr lang="en-US" sz="1400" dirty="0" smtClean="0">
                <a:solidFill>
                  <a:prstClr val="black"/>
                </a:solidFill>
                <a:latin typeface="Comic Sans MS" pitchFamily="66" charset="0"/>
                <a:cs typeface="Times New Roman" pitchFamily="18" charset="0"/>
              </a:rPr>
              <a:t>	</a:t>
            </a:r>
            <a:endParaRPr lang="pt-BR" sz="1000" dirty="0" smtClean="0">
              <a:solidFill>
                <a:prstClr val="black"/>
              </a:solidFill>
              <a:latin typeface="Comic Sans MS" pitchFamily="66" charset="0"/>
              <a:cs typeface="Times New Roman" pitchFamily="18" charset="0"/>
            </a:endParaRPr>
          </a:p>
          <a:p>
            <a:pPr fontAlgn="auto">
              <a:spcBef>
                <a:spcPts val="0"/>
              </a:spcBef>
              <a:spcAft>
                <a:spcPts val="0"/>
              </a:spcAft>
              <a:defRPr/>
            </a:pPr>
            <a:endParaRPr lang="pt-BR" sz="1000" dirty="0">
              <a:solidFill>
                <a:prstClr val="black"/>
              </a:solidFill>
              <a:latin typeface="Comic Sans MS" pitchFamily="66" charset="0"/>
              <a:cs typeface="Times New Roman" pitchFamily="18" charset="0"/>
            </a:endParaRPr>
          </a:p>
          <a:p>
            <a:pPr fontAlgn="auto">
              <a:spcBef>
                <a:spcPts val="0"/>
              </a:spcBef>
              <a:spcAft>
                <a:spcPts val="0"/>
              </a:spcAft>
              <a:defRPr/>
            </a:pPr>
            <a:r>
              <a:rPr lang="en-US" sz="2400" b="1" dirty="0" err="1" smtClean="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RaF</a:t>
            </a:r>
            <a:r>
              <a:rPr lang="en-US" sz="2400" b="1" baseline="30000" dirty="0" smtClean="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	</a:t>
            </a:r>
            <a:r>
              <a:rPr lang="en-US" sz="2400" b="1" dirty="0" smtClean="0">
                <a:solidFill>
                  <a:srgbClr val="FF0000"/>
                </a:solidFill>
                <a:effectLst>
                  <a:outerShdw blurRad="38100" dist="38100" dir="2700000" algn="tl">
                    <a:srgbClr val="000000">
                      <a:alpha val="43137"/>
                    </a:srgbClr>
                  </a:outerShdw>
                </a:effectLst>
                <a:latin typeface="Comic Sans MS" pitchFamily="66" charset="0"/>
                <a:cs typeface="Times New Roman" pitchFamily="18" charset="0"/>
              </a:rPr>
              <a:t>advantageous molecular system @KVI</a:t>
            </a:r>
          </a:p>
          <a:p>
            <a:pPr fontAlgn="auto">
              <a:spcBef>
                <a:spcPts val="0"/>
              </a:spcBef>
              <a:spcAft>
                <a:spcPts val="0"/>
              </a:spcAft>
              <a:defRPr/>
            </a:pPr>
            <a:r>
              <a:rPr lang="en-US" sz="1400" dirty="0">
                <a:solidFill>
                  <a:prstClr val="black"/>
                </a:solidFill>
                <a:latin typeface="Comic Sans MS" pitchFamily="66" charset="0"/>
                <a:cs typeface="Times New Roman" pitchFamily="18" charset="0"/>
              </a:rPr>
              <a:t>	</a:t>
            </a:r>
            <a:r>
              <a:rPr lang="en-US" sz="1000" dirty="0">
                <a:solidFill>
                  <a:prstClr val="black"/>
                </a:solidFill>
                <a:latin typeface="Comic Sans MS" pitchFamily="66" charset="0"/>
                <a:cs typeface="Times New Roman" pitchFamily="18" charset="0"/>
              </a:rPr>
              <a:t>Berger, Hoekstra et al</a:t>
            </a:r>
            <a:r>
              <a:rPr lang="en-US" sz="1000" dirty="0" smtClean="0">
                <a:solidFill>
                  <a:prstClr val="black"/>
                </a:solidFill>
                <a:latin typeface="Comic Sans MS" pitchFamily="66" charset="0"/>
                <a:cs typeface="Times New Roman" pitchFamily="18" charset="0"/>
              </a:rPr>
              <a:t>., PRA 82, 052521  </a:t>
            </a:r>
            <a:r>
              <a:rPr lang="pt-BR" sz="1000" dirty="0">
                <a:solidFill>
                  <a:prstClr val="black"/>
                </a:solidFill>
                <a:latin typeface="Comic Sans MS" pitchFamily="66" charset="0"/>
                <a:cs typeface="Times New Roman" pitchFamily="18" charset="0"/>
              </a:rPr>
              <a:t>(2010)</a:t>
            </a:r>
          </a:p>
          <a:p>
            <a:pPr fontAlgn="auto">
              <a:spcBef>
                <a:spcPts val="0"/>
              </a:spcBef>
              <a:spcAft>
                <a:spcPts val="0"/>
              </a:spcAft>
              <a:defRPr/>
            </a:pPr>
            <a:endParaRPr lang="pt-BR" sz="1000" dirty="0">
              <a:solidFill>
                <a:prstClr val="black"/>
              </a:solidFill>
              <a:latin typeface="Times New Roman" pitchFamily="18" charset="0"/>
              <a:cs typeface="Times New Roman" pitchFamily="18" charset="0"/>
            </a:endParaRPr>
          </a:p>
          <a:p>
            <a:pPr fontAlgn="auto">
              <a:spcBef>
                <a:spcPts val="0"/>
              </a:spcBef>
              <a:spcAft>
                <a:spcPts val="0"/>
              </a:spcAft>
              <a:defRPr/>
            </a:pPr>
            <a:endParaRPr lang="pt-BR" sz="1000" dirty="0">
              <a:solidFill>
                <a:prstClr val="black"/>
              </a:solidFill>
              <a:latin typeface="Times New Roman" pitchFamily="18" charset="0"/>
              <a:cs typeface="Times New Roman" pitchFamily="18" charset="0"/>
            </a:endParaRPr>
          </a:p>
          <a:p>
            <a:pPr fontAlgn="auto">
              <a:spcBef>
                <a:spcPts val="0"/>
              </a:spcBef>
              <a:spcAft>
                <a:spcPts val="0"/>
              </a:spcAft>
              <a:defRPr/>
            </a:pPr>
            <a:endParaRPr lang="pt-BR" sz="1000" dirty="0">
              <a:solidFill>
                <a:prstClr val="black"/>
              </a:solidFill>
              <a:latin typeface="Times New Roman" pitchFamily="18" charset="0"/>
              <a:cs typeface="Times New Roman" pitchFamily="18" charset="0"/>
            </a:endParaRPr>
          </a:p>
          <a:p>
            <a:pPr fontAlgn="auto">
              <a:spcBef>
                <a:spcPts val="0"/>
              </a:spcBef>
              <a:spcAft>
                <a:spcPts val="0"/>
              </a:spcAft>
              <a:defRPr/>
            </a:pPr>
            <a:endParaRPr lang="pt-BR" sz="1000" dirty="0">
              <a:solidFill>
                <a:prstClr val="black"/>
              </a:solidFill>
              <a:latin typeface="Times New Roman" pitchFamily="18" charset="0"/>
              <a:cs typeface="Times New Roman" pitchFamily="18" charset="0"/>
            </a:endParaRPr>
          </a:p>
          <a:p>
            <a:pPr fontAlgn="auto">
              <a:spcBef>
                <a:spcPts val="0"/>
              </a:spcBef>
              <a:spcAft>
                <a:spcPts val="0"/>
              </a:spcAft>
              <a:defRPr/>
            </a:pPr>
            <a:endParaRPr lang="en-US" sz="2400" dirty="0">
              <a:solidFill>
                <a:prstClr val="black"/>
              </a:solidFill>
              <a:latin typeface="Times New Roman" pitchFamily="18" charset="0"/>
              <a:cs typeface="Times New Roman" pitchFamily="18" charset="0"/>
            </a:endParaRPr>
          </a:p>
        </p:txBody>
      </p:sp>
      <p:sp>
        <p:nvSpPr>
          <p:cNvPr id="5"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10" name="Rectangle 6"/>
          <p:cNvSpPr>
            <a:spLocks noGrp="1" noChangeArrowheads="1"/>
          </p:cNvSpPr>
          <p:nvPr>
            <p:ph type="title"/>
          </p:nvPr>
        </p:nvSpPr>
        <p:spPr>
          <a:xfrm>
            <a:off x="152400" y="76200"/>
            <a:ext cx="8763000" cy="1066800"/>
          </a:xfrm>
          <a:ln/>
        </p:spPr>
        <p:txBody>
          <a:bodyPr lIns="90000" tIns="83844" rIns="90000" bIns="46800" anchor="t"/>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l-NL" dirty="0">
                <a:solidFill>
                  <a:srgbClr val="FF0000"/>
                </a:solidFill>
              </a:rPr>
              <a:t>Weinberg Angle </a:t>
            </a:r>
            <a:r>
              <a:rPr lang="el-GR" dirty="0">
                <a:solidFill>
                  <a:srgbClr val="FF0000"/>
                </a:solidFill>
              </a:rPr>
              <a:t>θ</a:t>
            </a:r>
            <a:r>
              <a:rPr lang="en-US" baseline="-25000" dirty="0">
                <a:solidFill>
                  <a:srgbClr val="FF0000"/>
                </a:solidFill>
              </a:rPr>
              <a:t>W</a:t>
            </a:r>
            <a:endParaRPr lang="el-GR" dirty="0">
              <a:solidFill>
                <a:srgbClr val="FF0000"/>
              </a:solidFill>
            </a:endParaRPr>
          </a:p>
        </p:txBody>
      </p:sp>
      <p:sp>
        <p:nvSpPr>
          <p:cNvPr id="21512" name="Rectangle 8"/>
          <p:cNvSpPr>
            <a:spLocks noChangeArrowheads="1"/>
          </p:cNvSpPr>
          <p:nvPr/>
        </p:nvSpPr>
        <p:spPr bwMode="auto">
          <a:xfrm>
            <a:off x="819150" y="4065588"/>
            <a:ext cx="4032250" cy="1716087"/>
          </a:xfrm>
          <a:prstGeom prst="rect">
            <a:avLst/>
          </a:prstGeom>
          <a:noFill/>
          <a:ln w="9525">
            <a:noFill/>
            <a:round/>
            <a:headEnd/>
            <a:tailEnd/>
          </a:ln>
          <a:effectLst/>
        </p:spPr>
        <p:txBody>
          <a:bodyPr wrap="none" anchor="ctr"/>
          <a:lstStyle/>
          <a:p>
            <a:endParaRPr lang="en-US">
              <a:solidFill>
                <a:srgbClr val="000000"/>
              </a:solidFill>
              <a:cs typeface="+mn-cs"/>
            </a:endParaRPr>
          </a:p>
        </p:txBody>
      </p:sp>
      <p:sp>
        <p:nvSpPr>
          <p:cNvPr id="21513" name="Text Box 9"/>
          <p:cNvSpPr txBox="1">
            <a:spLocks noChangeArrowheads="1"/>
          </p:cNvSpPr>
          <p:nvPr/>
        </p:nvSpPr>
        <p:spPr bwMode="auto">
          <a:xfrm>
            <a:off x="746125" y="3997325"/>
            <a:ext cx="8280400" cy="304800"/>
          </a:xfrm>
          <a:prstGeom prst="rect">
            <a:avLst/>
          </a:prstGeom>
          <a:noFill/>
          <a:ln w="9525">
            <a:noFill/>
            <a:round/>
            <a:headEnd/>
            <a:tailEnd/>
          </a:ln>
          <a:effectLst/>
        </p:spPr>
        <p:txBody>
          <a:bodyPr wrap="none" anchor="ctr"/>
          <a:lstStyle/>
          <a:p>
            <a:endParaRPr lang="en-US">
              <a:solidFill>
                <a:srgbClr val="000000"/>
              </a:solidFill>
              <a:cs typeface="+mn-cs"/>
            </a:endParaRPr>
          </a:p>
        </p:txBody>
      </p:sp>
      <p:sp>
        <p:nvSpPr>
          <p:cNvPr id="21561" name="Rectangle 57"/>
          <p:cNvSpPr>
            <a:spLocks noGrp="1" noChangeArrowheads="1"/>
          </p:cNvSpPr>
          <p:nvPr>
            <p:ph type="body" idx="1"/>
          </p:nvPr>
        </p:nvSpPr>
        <p:spPr>
          <a:xfrm>
            <a:off x="0" y="1219200"/>
            <a:ext cx="9144000" cy="5257800"/>
          </a:xfrm>
        </p:spPr>
        <p:txBody>
          <a:bodyPr/>
          <a:lstStyle/>
          <a:p>
            <a:pPr algn="ctr">
              <a:buFontTx/>
              <a:buNone/>
            </a:pPr>
            <a:r>
              <a:rPr lang="en-US" sz="2400" b="1" dirty="0"/>
              <a:t>sin</a:t>
            </a:r>
            <a:r>
              <a:rPr lang="en-US" sz="2400" b="1" baseline="30000" dirty="0"/>
              <a:t>2</a:t>
            </a:r>
            <a:r>
              <a:rPr lang="en-US" sz="2400" b="1" dirty="0"/>
              <a:t>(</a:t>
            </a:r>
            <a:r>
              <a:rPr lang="el-GR" sz="2400" b="1" dirty="0"/>
              <a:t>θ</a:t>
            </a:r>
            <a:r>
              <a:rPr lang="en-US" sz="2400" b="1" baseline="-25000" dirty="0"/>
              <a:t>W</a:t>
            </a:r>
            <a:r>
              <a:rPr lang="en-US" sz="2400" b="1" dirty="0"/>
              <a:t>) </a:t>
            </a:r>
            <a:r>
              <a:rPr lang="en-US" sz="2400" dirty="0"/>
              <a:t>= </a:t>
            </a:r>
            <a:r>
              <a:rPr lang="en-US" sz="2400" b="1" dirty="0">
                <a:solidFill>
                  <a:srgbClr val="0000FF"/>
                </a:solidFill>
              </a:rPr>
              <a:t>(1 – (M</a:t>
            </a:r>
            <a:r>
              <a:rPr lang="en-US" sz="2400" b="1" baseline="-25000" dirty="0">
                <a:solidFill>
                  <a:srgbClr val="0000FF"/>
                </a:solidFill>
              </a:rPr>
              <a:t>W</a:t>
            </a:r>
            <a:r>
              <a:rPr lang="en-US" sz="2400" b="1" dirty="0">
                <a:solidFill>
                  <a:srgbClr val="0000FF"/>
                </a:solidFill>
              </a:rPr>
              <a:t>/M</a:t>
            </a:r>
            <a:r>
              <a:rPr lang="en-US" sz="2400" b="1" baseline="-25000" dirty="0">
                <a:solidFill>
                  <a:srgbClr val="0000FF"/>
                </a:solidFill>
              </a:rPr>
              <a:t>Z</a:t>
            </a:r>
            <a:r>
              <a:rPr lang="en-US" sz="2400" b="1" dirty="0">
                <a:solidFill>
                  <a:srgbClr val="0000FF"/>
                </a:solidFill>
              </a:rPr>
              <a:t>)</a:t>
            </a:r>
            <a:r>
              <a:rPr lang="en-US" sz="2400" b="1" baseline="30000" dirty="0">
                <a:solidFill>
                  <a:srgbClr val="0000FF"/>
                </a:solidFill>
              </a:rPr>
              <a:t>2</a:t>
            </a:r>
            <a:r>
              <a:rPr lang="en-US" sz="2400" b="1" dirty="0">
                <a:solidFill>
                  <a:srgbClr val="0000FF"/>
                </a:solidFill>
              </a:rPr>
              <a:t>) + rad. corrections</a:t>
            </a:r>
            <a:r>
              <a:rPr lang="en-US" sz="2400" b="1" dirty="0"/>
              <a:t> + </a:t>
            </a:r>
            <a:r>
              <a:rPr lang="en-US" sz="2400" b="1" dirty="0">
                <a:solidFill>
                  <a:srgbClr val="D60093"/>
                </a:solidFill>
              </a:rPr>
              <a:t>New Physics</a:t>
            </a:r>
          </a:p>
        </p:txBody>
      </p:sp>
      <p:sp>
        <p:nvSpPr>
          <p:cNvPr id="21565" name="Line 61"/>
          <p:cNvSpPr>
            <a:spLocks noChangeShapeType="1"/>
          </p:cNvSpPr>
          <p:nvPr/>
        </p:nvSpPr>
        <p:spPr bwMode="auto">
          <a:xfrm flipV="1">
            <a:off x="6156325" y="4232275"/>
            <a:ext cx="1588" cy="931863"/>
          </a:xfrm>
          <a:prstGeom prst="line">
            <a:avLst/>
          </a:prstGeom>
          <a:noFill/>
          <a:ln w="38160">
            <a:solidFill>
              <a:srgbClr val="0000FF"/>
            </a:solidFill>
            <a:miter lim="800000"/>
            <a:headEnd type="triangle" w="med" len="med"/>
            <a:tailEnd type="triangle" w="med" len="med"/>
          </a:ln>
          <a:effectLst/>
        </p:spPr>
        <p:txBody>
          <a:bodyPr/>
          <a:lstStyle/>
          <a:p>
            <a:endParaRPr lang="en-US">
              <a:solidFill>
                <a:srgbClr val="000000"/>
              </a:solidFill>
              <a:cs typeface="+mn-cs"/>
            </a:endParaRPr>
          </a:p>
        </p:txBody>
      </p:sp>
      <p:sp>
        <p:nvSpPr>
          <p:cNvPr id="21566" name="Text Box 62"/>
          <p:cNvSpPr txBox="1">
            <a:spLocks noChangeArrowheads="1"/>
          </p:cNvSpPr>
          <p:nvPr/>
        </p:nvSpPr>
        <p:spPr bwMode="auto">
          <a:xfrm>
            <a:off x="5434013" y="4433888"/>
            <a:ext cx="758825" cy="406400"/>
          </a:xfrm>
          <a:prstGeom prst="rect">
            <a:avLst/>
          </a:prstGeom>
          <a:noFill/>
          <a:ln w="9525">
            <a:noFill/>
            <a:round/>
            <a:headEnd/>
            <a:tailEnd/>
          </a:ln>
          <a:effectLst/>
        </p:spPr>
        <p:txBody>
          <a:bodyPr wrap="none" lIns="95040" tIns="47520" rIns="95040" bIns="47520">
            <a:spAutoFit/>
          </a:bodyPr>
          <a:lstStyle/>
          <a:p>
            <a:pPr>
              <a:lnSpc>
                <a:spcPct val="102000"/>
              </a:lnSpc>
              <a:buClr>
                <a:srgbClr val="000000"/>
              </a:buClr>
              <a:buSzPct val="100000"/>
              <a:buFont typeface="Times New Roman" charset="0"/>
              <a:buNone/>
            </a:pPr>
            <a:r>
              <a:rPr lang="nl-NL" sz="2000" b="1">
                <a:solidFill>
                  <a:srgbClr val="0000FF"/>
                </a:solidFill>
                <a:latin typeface="Calibri" pitchFamily="34" charset="0"/>
              </a:rPr>
              <a:t>≈ 3 %</a:t>
            </a:r>
          </a:p>
        </p:txBody>
      </p:sp>
      <p:sp>
        <p:nvSpPr>
          <p:cNvPr id="21567" name="Text Box 63"/>
          <p:cNvSpPr txBox="1">
            <a:spLocks noChangeArrowheads="1"/>
          </p:cNvSpPr>
          <p:nvPr/>
        </p:nvSpPr>
        <p:spPr bwMode="auto">
          <a:xfrm>
            <a:off x="6110288" y="5199063"/>
            <a:ext cx="271462" cy="309562"/>
          </a:xfrm>
          <a:prstGeom prst="rect">
            <a:avLst/>
          </a:prstGeom>
          <a:noFill/>
          <a:ln w="9525">
            <a:noFill/>
            <a:round/>
            <a:headEnd/>
            <a:tailEnd/>
          </a:ln>
          <a:effectLst/>
        </p:spPr>
        <p:txBody>
          <a:bodyPr wrap="none" lIns="90000" tIns="46800" rIns="90000" bIns="46800">
            <a:spAutoFit/>
          </a:bodyPr>
          <a:lstStyle/>
          <a:p>
            <a:pPr>
              <a:lnSpc>
                <a:spcPct val="102000"/>
              </a:lnSpc>
              <a:buClr>
                <a:srgbClr val="000000"/>
              </a:buClr>
              <a:buSzPct val="100000"/>
              <a:buFont typeface="Times New Roman" charset="0"/>
              <a:buNone/>
            </a:pPr>
            <a:r>
              <a:rPr lang="nl-NL" sz="1400" b="1">
                <a:solidFill>
                  <a:srgbClr val="000000"/>
                </a:solidFill>
                <a:latin typeface="Calibri" pitchFamily="34" charset="0"/>
                <a:ea typeface="Arial Unicode MS" pitchFamily="34" charset="-128"/>
                <a:cs typeface="Arial Unicode MS" pitchFamily="34" charset="-128"/>
              </a:rPr>
              <a:t>1</a:t>
            </a:r>
          </a:p>
        </p:txBody>
      </p:sp>
      <p:sp>
        <p:nvSpPr>
          <p:cNvPr id="21568" name="Text Box 64"/>
          <p:cNvSpPr txBox="1">
            <a:spLocks noChangeArrowheads="1"/>
          </p:cNvSpPr>
          <p:nvPr/>
        </p:nvSpPr>
        <p:spPr bwMode="auto">
          <a:xfrm>
            <a:off x="6307138" y="4729163"/>
            <a:ext cx="271462" cy="309562"/>
          </a:xfrm>
          <a:prstGeom prst="rect">
            <a:avLst/>
          </a:prstGeom>
          <a:noFill/>
          <a:ln w="9525">
            <a:noFill/>
            <a:round/>
            <a:headEnd/>
            <a:tailEnd/>
          </a:ln>
          <a:effectLst/>
        </p:spPr>
        <p:txBody>
          <a:bodyPr wrap="none" lIns="90000" tIns="46800" rIns="90000" bIns="46800">
            <a:spAutoFit/>
          </a:bodyPr>
          <a:lstStyle/>
          <a:p>
            <a:pPr>
              <a:lnSpc>
                <a:spcPct val="102000"/>
              </a:lnSpc>
              <a:buClr>
                <a:srgbClr val="000000"/>
              </a:buClr>
              <a:buSzPct val="100000"/>
              <a:buFont typeface="Times New Roman" charset="0"/>
              <a:buNone/>
            </a:pPr>
            <a:r>
              <a:rPr lang="nl-NL" sz="1400" b="1">
                <a:solidFill>
                  <a:srgbClr val="000000"/>
                </a:solidFill>
                <a:latin typeface="Calibri" pitchFamily="34" charset="0"/>
                <a:ea typeface="Arial Unicode MS" pitchFamily="34" charset="-128"/>
                <a:cs typeface="Arial Unicode MS" pitchFamily="34" charset="-128"/>
              </a:rPr>
              <a:t>2</a:t>
            </a:r>
          </a:p>
        </p:txBody>
      </p:sp>
      <p:sp>
        <p:nvSpPr>
          <p:cNvPr id="21569" name="Text Box 65"/>
          <p:cNvSpPr txBox="1">
            <a:spLocks noChangeArrowheads="1"/>
          </p:cNvSpPr>
          <p:nvPr/>
        </p:nvSpPr>
        <p:spPr bwMode="auto">
          <a:xfrm>
            <a:off x="3932238" y="3771900"/>
            <a:ext cx="271462" cy="309563"/>
          </a:xfrm>
          <a:prstGeom prst="rect">
            <a:avLst/>
          </a:prstGeom>
          <a:noFill/>
          <a:ln w="9525">
            <a:noFill/>
            <a:round/>
            <a:headEnd/>
            <a:tailEnd/>
          </a:ln>
          <a:effectLst/>
        </p:spPr>
        <p:txBody>
          <a:bodyPr wrap="none" lIns="90000" tIns="46800" rIns="90000" bIns="46800">
            <a:spAutoFit/>
          </a:bodyPr>
          <a:lstStyle/>
          <a:p>
            <a:pPr>
              <a:lnSpc>
                <a:spcPct val="102000"/>
              </a:lnSpc>
              <a:buClr>
                <a:srgbClr val="000000"/>
              </a:buClr>
              <a:buSzPct val="100000"/>
              <a:buFont typeface="Times New Roman" charset="0"/>
              <a:buNone/>
            </a:pPr>
            <a:r>
              <a:rPr lang="nl-NL" sz="1400" b="1">
                <a:solidFill>
                  <a:srgbClr val="000000"/>
                </a:solidFill>
                <a:latin typeface="Calibri" pitchFamily="34" charset="0"/>
                <a:ea typeface="Arial Unicode MS" pitchFamily="34" charset="-128"/>
                <a:cs typeface="Arial Unicode MS" pitchFamily="34" charset="-128"/>
              </a:rPr>
              <a:t>3</a:t>
            </a:r>
          </a:p>
        </p:txBody>
      </p:sp>
      <p:sp>
        <p:nvSpPr>
          <p:cNvPr id="21570" name="Text Box 66"/>
          <p:cNvSpPr txBox="1">
            <a:spLocks noChangeArrowheads="1"/>
          </p:cNvSpPr>
          <p:nvPr/>
        </p:nvSpPr>
        <p:spPr bwMode="auto">
          <a:xfrm>
            <a:off x="5359400" y="3603625"/>
            <a:ext cx="271463" cy="309563"/>
          </a:xfrm>
          <a:prstGeom prst="rect">
            <a:avLst/>
          </a:prstGeom>
          <a:noFill/>
          <a:ln w="9525">
            <a:noFill/>
            <a:round/>
            <a:headEnd/>
            <a:tailEnd/>
          </a:ln>
          <a:effectLst/>
        </p:spPr>
        <p:txBody>
          <a:bodyPr wrap="none" lIns="90000" tIns="46800" rIns="90000" bIns="46800">
            <a:spAutoFit/>
          </a:bodyPr>
          <a:lstStyle/>
          <a:p>
            <a:pPr>
              <a:lnSpc>
                <a:spcPct val="102000"/>
              </a:lnSpc>
              <a:buClr>
                <a:srgbClr val="000000"/>
              </a:buClr>
              <a:buSzPct val="100000"/>
              <a:buFont typeface="Times New Roman" charset="0"/>
              <a:buNone/>
            </a:pPr>
            <a:r>
              <a:rPr lang="nl-NL" sz="1400" b="1">
                <a:solidFill>
                  <a:srgbClr val="000000"/>
                </a:solidFill>
                <a:latin typeface="Calibri" pitchFamily="34" charset="0"/>
                <a:ea typeface="Arial Unicode MS" pitchFamily="34" charset="-128"/>
                <a:cs typeface="Arial Unicode MS" pitchFamily="34" charset="-128"/>
              </a:rPr>
              <a:t>4</a:t>
            </a:r>
          </a:p>
        </p:txBody>
      </p:sp>
      <p:sp>
        <p:nvSpPr>
          <p:cNvPr id="21571" name="Text Box 67"/>
          <p:cNvSpPr txBox="1">
            <a:spLocks noChangeArrowheads="1"/>
          </p:cNvSpPr>
          <p:nvPr/>
        </p:nvSpPr>
        <p:spPr bwMode="auto">
          <a:xfrm>
            <a:off x="3919538" y="3197225"/>
            <a:ext cx="271462" cy="309563"/>
          </a:xfrm>
          <a:prstGeom prst="rect">
            <a:avLst/>
          </a:prstGeom>
          <a:noFill/>
          <a:ln w="9525">
            <a:noFill/>
            <a:round/>
            <a:headEnd/>
            <a:tailEnd/>
          </a:ln>
          <a:effectLst/>
        </p:spPr>
        <p:txBody>
          <a:bodyPr wrap="none" lIns="90000" tIns="46800" rIns="90000" bIns="46800">
            <a:spAutoFit/>
          </a:bodyPr>
          <a:lstStyle/>
          <a:p>
            <a:pPr>
              <a:lnSpc>
                <a:spcPct val="102000"/>
              </a:lnSpc>
              <a:buClr>
                <a:srgbClr val="000000"/>
              </a:buClr>
              <a:buSzPct val="100000"/>
              <a:buFont typeface="Times New Roman" charset="0"/>
              <a:buNone/>
            </a:pPr>
            <a:r>
              <a:rPr lang="nl-NL" sz="1400" b="1">
                <a:solidFill>
                  <a:srgbClr val="000000"/>
                </a:solidFill>
                <a:latin typeface="Calibri" pitchFamily="34" charset="0"/>
                <a:ea typeface="Arial Unicode MS" pitchFamily="34" charset="-128"/>
                <a:cs typeface="Arial Unicode MS" pitchFamily="34" charset="-128"/>
              </a:rPr>
              <a:t>5</a:t>
            </a:r>
          </a:p>
        </p:txBody>
      </p:sp>
      <p:sp>
        <p:nvSpPr>
          <p:cNvPr id="21574" name="Rectangle 70"/>
          <p:cNvSpPr>
            <a:spLocks noChangeArrowheads="1"/>
          </p:cNvSpPr>
          <p:nvPr/>
        </p:nvSpPr>
        <p:spPr bwMode="auto">
          <a:xfrm>
            <a:off x="2808288" y="4973638"/>
            <a:ext cx="288925" cy="700087"/>
          </a:xfrm>
          <a:prstGeom prst="rect">
            <a:avLst/>
          </a:prstGeom>
          <a:solidFill>
            <a:srgbClr val="FFFFFF"/>
          </a:solidFill>
          <a:ln w="9525">
            <a:noFill/>
            <a:round/>
            <a:headEnd/>
            <a:tailEnd/>
          </a:ln>
          <a:effectLst/>
        </p:spPr>
        <p:txBody>
          <a:bodyPr wrap="none" anchor="ctr"/>
          <a:lstStyle/>
          <a:p>
            <a:endParaRPr lang="en-US">
              <a:solidFill>
                <a:srgbClr val="000000"/>
              </a:solidFill>
              <a:cs typeface="+mn-cs"/>
            </a:endParaRPr>
          </a:p>
        </p:txBody>
      </p:sp>
      <p:sp>
        <p:nvSpPr>
          <p:cNvPr id="21575" name="Text Box 71"/>
          <p:cNvSpPr txBox="1">
            <a:spLocks noChangeArrowheads="1"/>
          </p:cNvSpPr>
          <p:nvPr/>
        </p:nvSpPr>
        <p:spPr bwMode="auto">
          <a:xfrm>
            <a:off x="2438400" y="5307013"/>
            <a:ext cx="660400" cy="407987"/>
          </a:xfrm>
          <a:prstGeom prst="rect">
            <a:avLst/>
          </a:prstGeom>
          <a:noFill/>
          <a:ln w="9525">
            <a:noFill/>
            <a:round/>
            <a:headEnd/>
            <a:tailEnd/>
          </a:ln>
          <a:effectLst/>
        </p:spPr>
        <p:txBody>
          <a:bodyPr wrap="none" lIns="95040" tIns="47520" rIns="95040" bIns="47520">
            <a:spAutoFit/>
          </a:bodyPr>
          <a:lstStyle/>
          <a:p>
            <a:pPr defTabSz="449263">
              <a:lnSpc>
                <a:spcPct val="102000"/>
              </a:lnSpc>
              <a:buClr>
                <a:srgbClr val="000000"/>
              </a:buClr>
              <a:buSzPct val="100000"/>
              <a:buFont typeface="Times New Roman" charset="0"/>
              <a:buNone/>
              <a:tabLst>
                <a:tab pos="723900" algn="l"/>
              </a:tabLst>
            </a:pPr>
            <a:r>
              <a:rPr lang="nl-NL" sz="2000" b="1">
                <a:solidFill>
                  <a:srgbClr val="000000"/>
                </a:solidFill>
                <a:latin typeface="Times New Roman" charset="0"/>
                <a:ea typeface="Arial Unicode MS" pitchFamily="34" charset="-128"/>
                <a:cs typeface="Arial Unicode MS" pitchFamily="34" charset="-128"/>
              </a:rPr>
              <a:t> Ra</a:t>
            </a:r>
            <a:r>
              <a:rPr lang="nl-NL" sz="2000" b="1" baseline="30000">
                <a:solidFill>
                  <a:srgbClr val="000000"/>
                </a:solidFill>
                <a:latin typeface="Times New Roman" charset="0"/>
                <a:ea typeface="Arial Unicode MS" pitchFamily="34" charset="-128"/>
                <a:cs typeface="Arial Unicode MS" pitchFamily="34" charset="-128"/>
              </a:rPr>
              <a:t>+</a:t>
            </a:r>
            <a:endParaRPr lang="nl-NL" sz="2000" b="1">
              <a:solidFill>
                <a:srgbClr val="000000"/>
              </a:solidFill>
              <a:latin typeface="Times New Roman" charset="0"/>
              <a:ea typeface="Arial Unicode MS" pitchFamily="34" charset="-128"/>
              <a:cs typeface="Arial Unicode MS" pitchFamily="34" charset="-128"/>
            </a:endParaRPr>
          </a:p>
        </p:txBody>
      </p:sp>
      <p:sp>
        <p:nvSpPr>
          <p:cNvPr id="21576" name="Rectangle 72"/>
          <p:cNvSpPr>
            <a:spLocks noChangeArrowheads="1"/>
          </p:cNvSpPr>
          <p:nvPr/>
        </p:nvSpPr>
        <p:spPr bwMode="auto">
          <a:xfrm>
            <a:off x="2482850" y="4262438"/>
            <a:ext cx="798513" cy="677862"/>
          </a:xfrm>
          <a:prstGeom prst="rect">
            <a:avLst/>
          </a:prstGeom>
          <a:solidFill>
            <a:schemeClr val="bg1"/>
          </a:solidFill>
          <a:ln w="9525">
            <a:noFill/>
            <a:miter lim="800000"/>
            <a:headEnd/>
            <a:tailEnd/>
          </a:ln>
          <a:effectLst/>
        </p:spPr>
        <p:txBody>
          <a:bodyPr wrap="none" anchor="ctr"/>
          <a:lstStyle/>
          <a:p>
            <a:endParaRPr lang="en-US">
              <a:solidFill>
                <a:srgbClr val="000000"/>
              </a:solidFill>
              <a:cs typeface="+mn-cs"/>
            </a:endParaRPr>
          </a:p>
        </p:txBody>
      </p:sp>
      <p:grpSp>
        <p:nvGrpSpPr>
          <p:cNvPr id="2" name="Group 73"/>
          <p:cNvGrpSpPr>
            <a:grpSpLocks/>
          </p:cNvGrpSpPr>
          <p:nvPr/>
        </p:nvGrpSpPr>
        <p:grpSpPr bwMode="auto">
          <a:xfrm>
            <a:off x="2667000" y="3986213"/>
            <a:ext cx="127000" cy="512762"/>
            <a:chOff x="710" y="1411"/>
            <a:chExt cx="53" cy="227"/>
          </a:xfrm>
        </p:grpSpPr>
        <p:sp>
          <p:nvSpPr>
            <p:cNvPr id="21578" name="Line 74"/>
            <p:cNvSpPr>
              <a:spLocks noChangeShapeType="1"/>
            </p:cNvSpPr>
            <p:nvPr/>
          </p:nvSpPr>
          <p:spPr bwMode="auto">
            <a:xfrm flipV="1">
              <a:off x="710" y="1638"/>
              <a:ext cx="53" cy="0"/>
            </a:xfrm>
            <a:prstGeom prst="line">
              <a:avLst/>
            </a:prstGeom>
            <a:noFill/>
            <a:ln w="28575">
              <a:solidFill>
                <a:schemeClr val="tx1"/>
              </a:solidFill>
              <a:round/>
              <a:headEnd/>
              <a:tailEnd/>
            </a:ln>
            <a:effectLst/>
          </p:spPr>
          <p:txBody>
            <a:bodyPr/>
            <a:lstStyle/>
            <a:p>
              <a:endParaRPr lang="en-US">
                <a:solidFill>
                  <a:srgbClr val="000000"/>
                </a:solidFill>
                <a:cs typeface="+mn-cs"/>
              </a:endParaRPr>
            </a:p>
          </p:txBody>
        </p:sp>
        <p:sp>
          <p:nvSpPr>
            <p:cNvPr id="21579" name="Line 75"/>
            <p:cNvSpPr>
              <a:spLocks noChangeShapeType="1"/>
            </p:cNvSpPr>
            <p:nvPr/>
          </p:nvSpPr>
          <p:spPr bwMode="auto">
            <a:xfrm flipV="1">
              <a:off x="710" y="1412"/>
              <a:ext cx="53" cy="0"/>
            </a:xfrm>
            <a:prstGeom prst="line">
              <a:avLst/>
            </a:prstGeom>
            <a:noFill/>
            <a:ln w="28575">
              <a:solidFill>
                <a:schemeClr val="tx1"/>
              </a:solidFill>
              <a:round/>
              <a:headEnd/>
              <a:tailEnd/>
            </a:ln>
            <a:effectLst/>
          </p:spPr>
          <p:txBody>
            <a:bodyPr/>
            <a:lstStyle/>
            <a:p>
              <a:endParaRPr lang="en-US">
                <a:solidFill>
                  <a:srgbClr val="000000"/>
                </a:solidFill>
                <a:cs typeface="+mn-cs"/>
              </a:endParaRPr>
            </a:p>
          </p:txBody>
        </p:sp>
        <p:sp>
          <p:nvSpPr>
            <p:cNvPr id="21580" name="Line 76"/>
            <p:cNvSpPr>
              <a:spLocks noChangeShapeType="1"/>
            </p:cNvSpPr>
            <p:nvPr/>
          </p:nvSpPr>
          <p:spPr bwMode="auto">
            <a:xfrm flipV="1">
              <a:off x="734" y="1411"/>
              <a:ext cx="0" cy="226"/>
            </a:xfrm>
            <a:prstGeom prst="line">
              <a:avLst/>
            </a:prstGeom>
            <a:noFill/>
            <a:ln w="28575">
              <a:solidFill>
                <a:schemeClr val="tx1"/>
              </a:solidFill>
              <a:round/>
              <a:headEnd/>
              <a:tailEnd/>
            </a:ln>
            <a:effectLst/>
          </p:spPr>
          <p:txBody>
            <a:bodyPr/>
            <a:lstStyle/>
            <a:p>
              <a:endParaRPr lang="en-US">
                <a:solidFill>
                  <a:srgbClr val="000000"/>
                </a:solidFill>
                <a:cs typeface="+mn-cs"/>
              </a:endParaRPr>
            </a:p>
          </p:txBody>
        </p:sp>
        <p:sp>
          <p:nvSpPr>
            <p:cNvPr id="21581" name="Oval 77"/>
            <p:cNvSpPr>
              <a:spLocks noChangeAspect="1" noChangeArrowheads="1"/>
            </p:cNvSpPr>
            <p:nvPr/>
          </p:nvSpPr>
          <p:spPr bwMode="auto">
            <a:xfrm>
              <a:off x="717" y="1505"/>
              <a:ext cx="35" cy="35"/>
            </a:xfrm>
            <a:prstGeom prst="ellipse">
              <a:avLst/>
            </a:prstGeom>
            <a:solidFill>
              <a:schemeClr val="tx1"/>
            </a:solidFill>
            <a:ln w="28575">
              <a:solidFill>
                <a:schemeClr val="tx1"/>
              </a:solidFill>
              <a:round/>
              <a:headEnd/>
              <a:tailEnd/>
            </a:ln>
            <a:effectLst/>
          </p:spPr>
          <p:txBody>
            <a:bodyPr wrap="none" anchor="ctr"/>
            <a:lstStyle/>
            <a:p>
              <a:endParaRPr lang="en-US">
                <a:solidFill>
                  <a:srgbClr val="000000"/>
                </a:solidFill>
                <a:cs typeface="+mn-cs"/>
              </a:endParaRPr>
            </a:p>
          </p:txBody>
        </p:sp>
      </p:grpSp>
      <p:sp>
        <p:nvSpPr>
          <p:cNvPr id="21582" name="Text Box 78"/>
          <p:cNvSpPr txBox="1">
            <a:spLocks noChangeArrowheads="1"/>
          </p:cNvSpPr>
          <p:nvPr/>
        </p:nvSpPr>
        <p:spPr bwMode="auto">
          <a:xfrm>
            <a:off x="2841625" y="4329113"/>
            <a:ext cx="334963" cy="309562"/>
          </a:xfrm>
          <a:prstGeom prst="rect">
            <a:avLst/>
          </a:prstGeom>
          <a:solidFill>
            <a:srgbClr val="FFFFFF"/>
          </a:solidFill>
          <a:ln w="9525">
            <a:noFill/>
            <a:round/>
            <a:headEnd/>
            <a:tailEnd/>
          </a:ln>
          <a:effectLst/>
        </p:spPr>
        <p:txBody>
          <a:bodyPr wrap="none" lIns="0" tIns="0" rIns="0" bIns="0">
            <a:spAutoFit/>
          </a:bodyPr>
          <a:lstStyle/>
          <a:p>
            <a:pPr defTabSz="449263">
              <a:lnSpc>
                <a:spcPct val="102000"/>
              </a:lnSpc>
              <a:buClr>
                <a:srgbClr val="000000"/>
              </a:buClr>
              <a:buSzPct val="100000"/>
              <a:buFont typeface="Times New Roman" charset="0"/>
              <a:buNone/>
              <a:tabLst>
                <a:tab pos="723900" algn="l"/>
              </a:tabLst>
            </a:pPr>
            <a:r>
              <a:rPr lang="nl-NL" sz="1600" b="1">
                <a:solidFill>
                  <a:srgbClr val="000000"/>
                </a:solidFill>
                <a:latin typeface="Times New Roman" charset="0"/>
                <a:ea typeface="Arial Unicode MS" pitchFamily="34" charset="-128"/>
                <a:cs typeface="Arial Unicode MS" pitchFamily="34" charset="-128"/>
              </a:rPr>
              <a:t> </a:t>
            </a:r>
            <a:r>
              <a:rPr lang="nl-NL" sz="2000" b="1">
                <a:solidFill>
                  <a:srgbClr val="000000"/>
                </a:solidFill>
                <a:latin typeface="Times New Roman" charset="0"/>
                <a:ea typeface="Arial Unicode MS" pitchFamily="34" charset="-128"/>
                <a:cs typeface="Arial Unicode MS" pitchFamily="34" charset="-128"/>
              </a:rPr>
              <a:t>Cs</a:t>
            </a:r>
          </a:p>
        </p:txBody>
      </p:sp>
      <p:sp>
        <p:nvSpPr>
          <p:cNvPr id="21587" name="Rectangle 83"/>
          <p:cNvSpPr>
            <a:spLocks noChangeArrowheads="1"/>
          </p:cNvSpPr>
          <p:nvPr/>
        </p:nvSpPr>
        <p:spPr bwMode="auto">
          <a:xfrm>
            <a:off x="4699000" y="5343525"/>
            <a:ext cx="211138" cy="207963"/>
          </a:xfrm>
          <a:prstGeom prst="rect">
            <a:avLst/>
          </a:prstGeom>
          <a:solidFill>
            <a:schemeClr val="bg1"/>
          </a:solidFill>
          <a:ln w="9525" algn="ctr">
            <a:noFill/>
            <a:miter lim="800000"/>
            <a:headEnd/>
            <a:tailEnd/>
          </a:ln>
          <a:effectLst/>
        </p:spPr>
        <p:txBody>
          <a:bodyPr wrap="none" anchor="ctr"/>
          <a:lstStyle/>
          <a:p>
            <a:endParaRPr lang="en-US">
              <a:solidFill>
                <a:srgbClr val="000000"/>
              </a:solidFill>
              <a:cs typeface="+mn-cs"/>
            </a:endParaRPr>
          </a:p>
        </p:txBody>
      </p:sp>
      <p:sp>
        <p:nvSpPr>
          <p:cNvPr id="21588" name="Rectangle 84"/>
          <p:cNvSpPr>
            <a:spLocks noChangeArrowheads="1"/>
          </p:cNvSpPr>
          <p:nvPr/>
        </p:nvSpPr>
        <p:spPr bwMode="auto">
          <a:xfrm>
            <a:off x="3956050" y="2903538"/>
            <a:ext cx="2187575" cy="847725"/>
          </a:xfrm>
          <a:prstGeom prst="rect">
            <a:avLst/>
          </a:prstGeom>
          <a:solidFill>
            <a:schemeClr val="bg1"/>
          </a:solidFill>
          <a:ln w="9525" algn="ctr">
            <a:noFill/>
            <a:miter lim="800000"/>
            <a:headEnd/>
            <a:tailEnd/>
          </a:ln>
          <a:effectLst/>
        </p:spPr>
        <p:txBody>
          <a:bodyPr wrap="none" anchor="ctr"/>
          <a:lstStyle/>
          <a:p>
            <a:endParaRPr lang="en-US">
              <a:solidFill>
                <a:srgbClr val="000000"/>
              </a:solidFill>
              <a:cs typeface="+mn-cs"/>
            </a:endParaRPr>
          </a:p>
        </p:txBody>
      </p:sp>
      <p:sp>
        <p:nvSpPr>
          <p:cNvPr id="21589" name="Rectangle 85"/>
          <p:cNvSpPr>
            <a:spLocks noChangeArrowheads="1"/>
          </p:cNvSpPr>
          <p:nvPr/>
        </p:nvSpPr>
        <p:spPr bwMode="auto">
          <a:xfrm>
            <a:off x="4973638" y="3489325"/>
            <a:ext cx="207962" cy="847725"/>
          </a:xfrm>
          <a:prstGeom prst="rect">
            <a:avLst/>
          </a:prstGeom>
          <a:solidFill>
            <a:schemeClr val="bg1"/>
          </a:solidFill>
          <a:ln w="9525" algn="ctr">
            <a:noFill/>
            <a:miter lim="800000"/>
            <a:headEnd/>
            <a:tailEnd/>
          </a:ln>
          <a:effectLst/>
        </p:spPr>
        <p:txBody>
          <a:bodyPr wrap="none" anchor="ctr"/>
          <a:lstStyle/>
          <a:p>
            <a:endParaRPr lang="en-US">
              <a:solidFill>
                <a:srgbClr val="000000"/>
              </a:solidFill>
              <a:cs typeface="+mn-cs"/>
            </a:endParaRPr>
          </a:p>
        </p:txBody>
      </p:sp>
      <p:sp>
        <p:nvSpPr>
          <p:cNvPr id="21590" name="Rectangle 86"/>
          <p:cNvSpPr>
            <a:spLocks noChangeArrowheads="1"/>
          </p:cNvSpPr>
          <p:nvPr/>
        </p:nvSpPr>
        <p:spPr bwMode="auto">
          <a:xfrm>
            <a:off x="4975225" y="3468688"/>
            <a:ext cx="209550" cy="847725"/>
          </a:xfrm>
          <a:prstGeom prst="rect">
            <a:avLst/>
          </a:prstGeom>
          <a:solidFill>
            <a:schemeClr val="bg1"/>
          </a:solidFill>
          <a:ln w="9525" algn="ctr">
            <a:noFill/>
            <a:miter lim="800000"/>
            <a:headEnd/>
            <a:tailEnd/>
          </a:ln>
          <a:effectLst/>
        </p:spPr>
        <p:txBody>
          <a:bodyPr wrap="none" anchor="ctr"/>
          <a:lstStyle/>
          <a:p>
            <a:endParaRPr lang="en-US">
              <a:solidFill>
                <a:srgbClr val="000000"/>
              </a:solidFill>
              <a:cs typeface="+mn-cs"/>
            </a:endParaRPr>
          </a:p>
        </p:txBody>
      </p:sp>
      <p:sp>
        <p:nvSpPr>
          <p:cNvPr id="21591" name="Text Box 87"/>
          <p:cNvSpPr txBox="1">
            <a:spLocks noChangeArrowheads="1"/>
          </p:cNvSpPr>
          <p:nvPr/>
        </p:nvSpPr>
        <p:spPr bwMode="auto">
          <a:xfrm>
            <a:off x="3956050" y="4713288"/>
            <a:ext cx="460375" cy="306387"/>
          </a:xfrm>
          <a:prstGeom prst="rect">
            <a:avLst/>
          </a:prstGeom>
          <a:noFill/>
          <a:ln w="9525" algn="ctr">
            <a:noFill/>
            <a:miter lim="800000"/>
            <a:headEnd/>
            <a:tailEnd/>
          </a:ln>
          <a:effectLst/>
        </p:spPr>
        <p:txBody>
          <a:bodyPr>
            <a:spAutoFit/>
          </a:bodyPr>
          <a:lstStyle/>
          <a:p>
            <a:pPr>
              <a:spcBef>
                <a:spcPct val="50000"/>
              </a:spcBef>
              <a:buClr>
                <a:srgbClr val="000000"/>
              </a:buClr>
              <a:buSzPct val="100000"/>
              <a:buFont typeface="Times New Roman" charset="0"/>
              <a:buNone/>
            </a:pPr>
            <a:r>
              <a:rPr lang="en-US" sz="1400" b="1">
                <a:solidFill>
                  <a:srgbClr val="000000"/>
                </a:solidFill>
                <a:latin typeface="Calibri" pitchFamily="34" charset="0"/>
                <a:cs typeface="+mn-cs"/>
              </a:rPr>
              <a:t>5</a:t>
            </a:r>
          </a:p>
        </p:txBody>
      </p:sp>
      <p:sp>
        <p:nvSpPr>
          <p:cNvPr id="21593" name="Rectangle 89"/>
          <p:cNvSpPr>
            <a:spLocks noChangeArrowheads="1"/>
          </p:cNvSpPr>
          <p:nvPr/>
        </p:nvSpPr>
        <p:spPr bwMode="auto">
          <a:xfrm>
            <a:off x="3962400" y="4724400"/>
            <a:ext cx="239713" cy="304800"/>
          </a:xfrm>
          <a:prstGeom prst="rect">
            <a:avLst/>
          </a:prstGeom>
          <a:solidFill>
            <a:schemeClr val="bg1"/>
          </a:solidFill>
          <a:ln w="9525" algn="ctr">
            <a:noFill/>
            <a:miter lim="800000"/>
            <a:headEnd/>
            <a:tailEnd/>
          </a:ln>
          <a:effectLst/>
        </p:spPr>
        <p:txBody>
          <a:bodyPr wrap="none" anchor="ctr"/>
          <a:lstStyle/>
          <a:p>
            <a:endParaRPr lang="en-US">
              <a:solidFill>
                <a:srgbClr val="000000"/>
              </a:solidFill>
              <a:cs typeface="+mn-cs"/>
            </a:endParaRPr>
          </a:p>
        </p:txBody>
      </p:sp>
      <p:sp>
        <p:nvSpPr>
          <p:cNvPr id="21594" name="Rectangle 90"/>
          <p:cNvSpPr>
            <a:spLocks noChangeArrowheads="1"/>
          </p:cNvSpPr>
          <p:nvPr/>
        </p:nvSpPr>
        <p:spPr bwMode="auto">
          <a:xfrm rot="16200000" flipH="1">
            <a:off x="3674269" y="3571082"/>
            <a:ext cx="695325" cy="414337"/>
          </a:xfrm>
          <a:prstGeom prst="rect">
            <a:avLst/>
          </a:prstGeom>
          <a:solidFill>
            <a:schemeClr val="bg1"/>
          </a:solidFill>
          <a:ln w="9525" algn="ctr">
            <a:noFill/>
            <a:miter lim="800000"/>
            <a:headEnd/>
            <a:tailEnd/>
          </a:ln>
          <a:effectLst/>
        </p:spPr>
        <p:txBody>
          <a:bodyPr wrap="none" anchor="ctr"/>
          <a:lstStyle/>
          <a:p>
            <a:endParaRPr lang="en-US">
              <a:solidFill>
                <a:srgbClr val="000000"/>
              </a:solidFill>
              <a:cs typeface="+mn-cs"/>
            </a:endParaRPr>
          </a:p>
        </p:txBody>
      </p:sp>
      <p:sp>
        <p:nvSpPr>
          <p:cNvPr id="21595" name="Rectangle 91"/>
          <p:cNvSpPr>
            <a:spLocks noChangeArrowheads="1"/>
          </p:cNvSpPr>
          <p:nvPr/>
        </p:nvSpPr>
        <p:spPr bwMode="auto">
          <a:xfrm rot="16200000" flipH="1">
            <a:off x="5285581" y="3417094"/>
            <a:ext cx="696913" cy="415925"/>
          </a:xfrm>
          <a:prstGeom prst="rect">
            <a:avLst/>
          </a:prstGeom>
          <a:solidFill>
            <a:schemeClr val="bg1"/>
          </a:solidFill>
          <a:ln w="9525" algn="ctr">
            <a:noFill/>
            <a:miter lim="800000"/>
            <a:headEnd/>
            <a:tailEnd/>
          </a:ln>
          <a:effectLst/>
        </p:spPr>
        <p:txBody>
          <a:bodyPr wrap="none" anchor="ctr"/>
          <a:lstStyle/>
          <a:p>
            <a:endParaRPr lang="en-US">
              <a:solidFill>
                <a:srgbClr val="000000"/>
              </a:solidFill>
              <a:cs typeface="+mn-cs"/>
            </a:endParaRPr>
          </a:p>
        </p:txBody>
      </p:sp>
      <p:sp>
        <p:nvSpPr>
          <p:cNvPr id="21596" name="Rectangle 92"/>
          <p:cNvSpPr>
            <a:spLocks noChangeArrowheads="1"/>
          </p:cNvSpPr>
          <p:nvPr/>
        </p:nvSpPr>
        <p:spPr bwMode="auto">
          <a:xfrm rot="17443795" flipH="1">
            <a:off x="6470651" y="4824412"/>
            <a:ext cx="215900" cy="307975"/>
          </a:xfrm>
          <a:prstGeom prst="rect">
            <a:avLst/>
          </a:prstGeom>
          <a:solidFill>
            <a:schemeClr val="bg1"/>
          </a:solidFill>
          <a:ln w="9525" algn="ctr">
            <a:noFill/>
            <a:miter lim="800000"/>
            <a:headEnd/>
            <a:tailEnd/>
          </a:ln>
          <a:effectLst/>
        </p:spPr>
        <p:txBody>
          <a:bodyPr wrap="none" anchor="ctr"/>
          <a:lstStyle/>
          <a:p>
            <a:endParaRPr lang="en-US">
              <a:solidFill>
                <a:srgbClr val="000000"/>
              </a:solidFill>
              <a:cs typeface="+mn-cs"/>
            </a:endParaRPr>
          </a:p>
        </p:txBody>
      </p:sp>
      <p:sp>
        <p:nvSpPr>
          <p:cNvPr id="21597" name="Rectangle 93"/>
          <p:cNvSpPr>
            <a:spLocks noChangeArrowheads="1"/>
          </p:cNvSpPr>
          <p:nvPr/>
        </p:nvSpPr>
        <p:spPr bwMode="auto">
          <a:xfrm rot="16487073" flipH="1">
            <a:off x="6265069" y="5325269"/>
            <a:ext cx="325437" cy="346075"/>
          </a:xfrm>
          <a:prstGeom prst="rect">
            <a:avLst/>
          </a:prstGeom>
          <a:solidFill>
            <a:schemeClr val="bg1"/>
          </a:solidFill>
          <a:ln w="9525" algn="ctr">
            <a:noFill/>
            <a:miter lim="800000"/>
            <a:headEnd/>
            <a:tailEnd/>
          </a:ln>
          <a:effectLst/>
        </p:spPr>
        <p:txBody>
          <a:bodyPr wrap="none" anchor="ctr"/>
          <a:lstStyle/>
          <a:p>
            <a:endParaRPr lang="en-US">
              <a:solidFill>
                <a:srgbClr val="000000"/>
              </a:solidFill>
              <a:cs typeface="+mn-cs"/>
            </a:endParaRPr>
          </a:p>
        </p:txBody>
      </p:sp>
      <p:sp>
        <p:nvSpPr>
          <p:cNvPr id="21599" name="AutoShape 95"/>
          <p:cNvSpPr>
            <a:spLocks/>
          </p:cNvSpPr>
          <p:nvPr/>
        </p:nvSpPr>
        <p:spPr bwMode="auto">
          <a:xfrm rot="16200000">
            <a:off x="4076700" y="-495300"/>
            <a:ext cx="304800" cy="4648200"/>
          </a:xfrm>
          <a:prstGeom prst="leftBrace">
            <a:avLst>
              <a:gd name="adj1" fmla="val 127083"/>
              <a:gd name="adj2" fmla="val 50000"/>
            </a:avLst>
          </a:prstGeom>
          <a:noFill/>
          <a:ln w="28575">
            <a:solidFill>
              <a:srgbClr val="0000FF"/>
            </a:solidFill>
            <a:round/>
            <a:headEnd/>
            <a:tailEnd/>
          </a:ln>
          <a:effectLst/>
        </p:spPr>
        <p:txBody>
          <a:bodyPr vert="eaVert" wrap="none" anchor="ctr"/>
          <a:lstStyle/>
          <a:p>
            <a:pPr algn="ctr"/>
            <a:endParaRPr lang="en-US">
              <a:solidFill>
                <a:srgbClr val="0000FF"/>
              </a:solidFill>
              <a:cs typeface="+mn-cs"/>
            </a:endParaRPr>
          </a:p>
        </p:txBody>
      </p:sp>
      <p:sp>
        <p:nvSpPr>
          <p:cNvPr id="21600" name="Text Box 96"/>
          <p:cNvSpPr txBox="1">
            <a:spLocks noChangeArrowheads="1"/>
          </p:cNvSpPr>
          <p:nvPr/>
        </p:nvSpPr>
        <p:spPr bwMode="auto">
          <a:xfrm>
            <a:off x="3276600" y="1981200"/>
            <a:ext cx="1949450" cy="366713"/>
          </a:xfrm>
          <a:prstGeom prst="rect">
            <a:avLst/>
          </a:prstGeom>
          <a:noFill/>
          <a:ln w="9525">
            <a:noFill/>
            <a:miter lim="800000"/>
            <a:headEnd/>
            <a:tailEnd/>
          </a:ln>
          <a:effectLst/>
        </p:spPr>
        <p:txBody>
          <a:bodyPr wrap="none">
            <a:spAutoFit/>
          </a:bodyPr>
          <a:lstStyle/>
          <a:p>
            <a:r>
              <a:rPr lang="en-US" b="1">
                <a:solidFill>
                  <a:srgbClr val="0000FF"/>
                </a:solidFill>
                <a:latin typeface="Comic Sans MS" pitchFamily="66" charset="0"/>
                <a:cs typeface="+mn-cs"/>
              </a:rPr>
              <a:t>Standard Model</a:t>
            </a:r>
          </a:p>
        </p:txBody>
      </p:sp>
      <p:grpSp>
        <p:nvGrpSpPr>
          <p:cNvPr id="3" name="Group 108"/>
          <p:cNvGrpSpPr>
            <a:grpSpLocks/>
          </p:cNvGrpSpPr>
          <p:nvPr/>
        </p:nvGrpSpPr>
        <p:grpSpPr bwMode="auto">
          <a:xfrm>
            <a:off x="2743200" y="5251450"/>
            <a:ext cx="103188" cy="109538"/>
            <a:chOff x="480" y="3561"/>
            <a:chExt cx="65" cy="69"/>
          </a:xfrm>
        </p:grpSpPr>
        <p:sp>
          <p:nvSpPr>
            <p:cNvPr id="21613" name="Line 109"/>
            <p:cNvSpPr>
              <a:spLocks noChangeShapeType="1"/>
            </p:cNvSpPr>
            <p:nvPr/>
          </p:nvSpPr>
          <p:spPr bwMode="auto">
            <a:xfrm>
              <a:off x="480" y="3630"/>
              <a:ext cx="63" cy="0"/>
            </a:xfrm>
            <a:prstGeom prst="line">
              <a:avLst/>
            </a:prstGeom>
            <a:noFill/>
            <a:ln w="28575">
              <a:solidFill>
                <a:srgbClr val="EB2F09"/>
              </a:solidFill>
              <a:miter lim="800000"/>
              <a:headEnd/>
              <a:tailEnd/>
            </a:ln>
            <a:effectLst/>
          </p:spPr>
          <p:txBody>
            <a:bodyPr/>
            <a:lstStyle/>
            <a:p>
              <a:endParaRPr lang="en-US">
                <a:solidFill>
                  <a:srgbClr val="000000"/>
                </a:solidFill>
                <a:cs typeface="+mn-cs"/>
              </a:endParaRPr>
            </a:p>
          </p:txBody>
        </p:sp>
        <p:sp>
          <p:nvSpPr>
            <p:cNvPr id="21614" name="Line 110"/>
            <p:cNvSpPr>
              <a:spLocks noChangeShapeType="1"/>
            </p:cNvSpPr>
            <p:nvPr/>
          </p:nvSpPr>
          <p:spPr bwMode="auto">
            <a:xfrm>
              <a:off x="511" y="3569"/>
              <a:ext cx="2" cy="58"/>
            </a:xfrm>
            <a:prstGeom prst="line">
              <a:avLst/>
            </a:prstGeom>
            <a:noFill/>
            <a:ln w="28575">
              <a:solidFill>
                <a:srgbClr val="EB2F09"/>
              </a:solidFill>
              <a:miter lim="800000"/>
              <a:headEnd/>
              <a:tailEnd/>
            </a:ln>
            <a:effectLst/>
          </p:spPr>
          <p:txBody>
            <a:bodyPr/>
            <a:lstStyle/>
            <a:p>
              <a:endParaRPr lang="en-US">
                <a:solidFill>
                  <a:srgbClr val="000000"/>
                </a:solidFill>
                <a:cs typeface="+mn-cs"/>
              </a:endParaRPr>
            </a:p>
          </p:txBody>
        </p:sp>
        <p:sp>
          <p:nvSpPr>
            <p:cNvPr id="21615" name="Line 111"/>
            <p:cNvSpPr>
              <a:spLocks noChangeShapeType="1"/>
            </p:cNvSpPr>
            <p:nvPr/>
          </p:nvSpPr>
          <p:spPr bwMode="auto">
            <a:xfrm>
              <a:off x="481" y="3561"/>
              <a:ext cx="64" cy="0"/>
            </a:xfrm>
            <a:prstGeom prst="line">
              <a:avLst/>
            </a:prstGeom>
            <a:noFill/>
            <a:ln w="28575">
              <a:solidFill>
                <a:srgbClr val="EB2F09"/>
              </a:solidFill>
              <a:miter lim="800000"/>
              <a:headEnd/>
              <a:tailEnd/>
            </a:ln>
            <a:effectLst/>
          </p:spPr>
          <p:txBody>
            <a:bodyPr/>
            <a:lstStyle/>
            <a:p>
              <a:endParaRPr lang="en-US">
                <a:solidFill>
                  <a:srgbClr val="000000"/>
                </a:solidFill>
                <a:cs typeface="+mn-cs"/>
              </a:endParaRPr>
            </a:p>
          </p:txBody>
        </p:sp>
      </p:grpSp>
      <p:grpSp>
        <p:nvGrpSpPr>
          <p:cNvPr id="4" name="Group 121"/>
          <p:cNvGrpSpPr>
            <a:grpSpLocks/>
          </p:cNvGrpSpPr>
          <p:nvPr/>
        </p:nvGrpSpPr>
        <p:grpSpPr bwMode="auto">
          <a:xfrm>
            <a:off x="4343400" y="5222875"/>
            <a:ext cx="101600" cy="160338"/>
            <a:chOff x="2736" y="3342"/>
            <a:chExt cx="64" cy="101"/>
          </a:xfrm>
        </p:grpSpPr>
        <p:sp>
          <p:nvSpPr>
            <p:cNvPr id="21608" name="Line 104"/>
            <p:cNvSpPr>
              <a:spLocks noChangeShapeType="1"/>
            </p:cNvSpPr>
            <p:nvPr/>
          </p:nvSpPr>
          <p:spPr bwMode="auto">
            <a:xfrm>
              <a:off x="2736" y="3443"/>
              <a:ext cx="63" cy="0"/>
            </a:xfrm>
            <a:prstGeom prst="line">
              <a:avLst/>
            </a:prstGeom>
            <a:noFill/>
            <a:ln w="28575">
              <a:solidFill>
                <a:srgbClr val="EB2F09"/>
              </a:solidFill>
              <a:miter lim="800000"/>
              <a:headEnd/>
              <a:tailEnd/>
            </a:ln>
            <a:effectLst/>
          </p:spPr>
          <p:txBody>
            <a:bodyPr/>
            <a:lstStyle/>
            <a:p>
              <a:endParaRPr lang="en-US">
                <a:solidFill>
                  <a:srgbClr val="000000"/>
                </a:solidFill>
                <a:cs typeface="+mn-cs"/>
              </a:endParaRPr>
            </a:p>
          </p:txBody>
        </p:sp>
        <p:sp>
          <p:nvSpPr>
            <p:cNvPr id="21609" name="Line 105"/>
            <p:cNvSpPr>
              <a:spLocks noChangeShapeType="1"/>
            </p:cNvSpPr>
            <p:nvPr/>
          </p:nvSpPr>
          <p:spPr bwMode="auto">
            <a:xfrm>
              <a:off x="2767" y="3344"/>
              <a:ext cx="2" cy="94"/>
            </a:xfrm>
            <a:prstGeom prst="line">
              <a:avLst/>
            </a:prstGeom>
            <a:noFill/>
            <a:ln w="28575">
              <a:solidFill>
                <a:srgbClr val="EB2F09"/>
              </a:solidFill>
              <a:miter lim="800000"/>
              <a:headEnd/>
              <a:tailEnd/>
            </a:ln>
            <a:effectLst/>
          </p:spPr>
          <p:txBody>
            <a:bodyPr/>
            <a:lstStyle/>
            <a:p>
              <a:endParaRPr lang="en-US">
                <a:solidFill>
                  <a:srgbClr val="000000"/>
                </a:solidFill>
                <a:cs typeface="+mn-cs"/>
              </a:endParaRPr>
            </a:p>
          </p:txBody>
        </p:sp>
        <p:sp>
          <p:nvSpPr>
            <p:cNvPr id="21610" name="Line 106"/>
            <p:cNvSpPr>
              <a:spLocks noChangeShapeType="1"/>
            </p:cNvSpPr>
            <p:nvPr/>
          </p:nvSpPr>
          <p:spPr bwMode="auto">
            <a:xfrm>
              <a:off x="2736" y="3342"/>
              <a:ext cx="64" cy="0"/>
            </a:xfrm>
            <a:prstGeom prst="line">
              <a:avLst/>
            </a:prstGeom>
            <a:noFill/>
            <a:ln w="28575">
              <a:solidFill>
                <a:srgbClr val="EB2F09"/>
              </a:solidFill>
              <a:miter lim="800000"/>
              <a:headEnd/>
              <a:tailEnd/>
            </a:ln>
            <a:effectLst/>
          </p:spPr>
          <p:txBody>
            <a:bodyPr/>
            <a:lstStyle/>
            <a:p>
              <a:endParaRPr lang="en-US">
                <a:solidFill>
                  <a:srgbClr val="000000"/>
                </a:solidFill>
                <a:cs typeface="+mn-cs"/>
              </a:endParaRPr>
            </a:p>
          </p:txBody>
        </p:sp>
      </p:grpSp>
      <p:sp>
        <p:nvSpPr>
          <p:cNvPr id="21616" name="Rectangle 112"/>
          <p:cNvSpPr>
            <a:spLocks noChangeArrowheads="1"/>
          </p:cNvSpPr>
          <p:nvPr/>
        </p:nvSpPr>
        <p:spPr bwMode="auto">
          <a:xfrm>
            <a:off x="4635500" y="5159375"/>
            <a:ext cx="228600" cy="381000"/>
          </a:xfrm>
          <a:prstGeom prst="rect">
            <a:avLst/>
          </a:prstGeom>
          <a:solidFill>
            <a:schemeClr val="bg1"/>
          </a:solidFill>
          <a:ln w="9525">
            <a:noFill/>
            <a:miter lim="800000"/>
            <a:headEnd/>
            <a:tailEnd/>
          </a:ln>
          <a:effectLst/>
        </p:spPr>
        <p:txBody>
          <a:bodyPr wrap="none" anchor="ctr"/>
          <a:lstStyle/>
          <a:p>
            <a:endParaRPr lang="en-US">
              <a:solidFill>
                <a:srgbClr val="000000"/>
              </a:solidFill>
              <a:cs typeface="+mn-cs"/>
            </a:endParaRPr>
          </a:p>
        </p:txBody>
      </p:sp>
      <p:sp>
        <p:nvSpPr>
          <p:cNvPr id="21617" name="Text Box 113"/>
          <p:cNvSpPr txBox="1">
            <a:spLocks noChangeArrowheads="1"/>
          </p:cNvSpPr>
          <p:nvPr/>
        </p:nvSpPr>
        <p:spPr bwMode="auto">
          <a:xfrm>
            <a:off x="4479925" y="5119688"/>
            <a:ext cx="184150" cy="366712"/>
          </a:xfrm>
          <a:prstGeom prst="rect">
            <a:avLst/>
          </a:prstGeom>
          <a:noFill/>
          <a:ln w="9525">
            <a:noFill/>
            <a:miter lim="800000"/>
            <a:headEnd/>
            <a:tailEnd/>
          </a:ln>
          <a:effectLst/>
        </p:spPr>
        <p:txBody>
          <a:bodyPr wrap="none">
            <a:spAutoFit/>
          </a:bodyPr>
          <a:lstStyle/>
          <a:p>
            <a:endParaRPr lang="en-US">
              <a:solidFill>
                <a:srgbClr val="000000"/>
              </a:solidFill>
              <a:cs typeface="+mn-cs"/>
            </a:endParaRPr>
          </a:p>
        </p:txBody>
      </p:sp>
      <p:sp>
        <p:nvSpPr>
          <p:cNvPr id="21618" name="Text Box 114"/>
          <p:cNvSpPr txBox="1">
            <a:spLocks noChangeArrowheads="1"/>
          </p:cNvSpPr>
          <p:nvPr/>
        </p:nvSpPr>
        <p:spPr bwMode="auto">
          <a:xfrm>
            <a:off x="4038600" y="5295900"/>
            <a:ext cx="793750" cy="366713"/>
          </a:xfrm>
          <a:prstGeom prst="rect">
            <a:avLst/>
          </a:prstGeom>
          <a:noFill/>
          <a:ln w="9525">
            <a:noFill/>
            <a:miter lim="800000"/>
            <a:headEnd/>
            <a:tailEnd/>
          </a:ln>
          <a:effectLst/>
        </p:spPr>
        <p:txBody>
          <a:bodyPr wrap="none">
            <a:spAutoFit/>
          </a:bodyPr>
          <a:lstStyle/>
          <a:p>
            <a:r>
              <a:rPr lang="en-US" b="1">
                <a:solidFill>
                  <a:srgbClr val="000000"/>
                </a:solidFill>
                <a:latin typeface="Times New Roman" charset="0"/>
                <a:cs typeface="+mn-cs"/>
              </a:rPr>
              <a:t>Q</a:t>
            </a:r>
            <a:r>
              <a:rPr lang="en-US" b="1" baseline="-25000">
                <a:solidFill>
                  <a:srgbClr val="000000"/>
                </a:solidFill>
                <a:latin typeface="Times New Roman" charset="0"/>
                <a:cs typeface="+mn-cs"/>
              </a:rPr>
              <a:t>W</a:t>
            </a:r>
            <a:r>
              <a:rPr lang="en-US" b="1">
                <a:solidFill>
                  <a:srgbClr val="000000"/>
                </a:solidFill>
                <a:latin typeface="Times New Roman" charset="0"/>
                <a:cs typeface="+mn-cs"/>
              </a:rPr>
              <a:t>(p)</a:t>
            </a:r>
          </a:p>
        </p:txBody>
      </p:sp>
      <p:grpSp>
        <p:nvGrpSpPr>
          <p:cNvPr id="5" name="Group 120"/>
          <p:cNvGrpSpPr>
            <a:grpSpLocks/>
          </p:cNvGrpSpPr>
          <p:nvPr/>
        </p:nvGrpSpPr>
        <p:grpSpPr bwMode="auto">
          <a:xfrm>
            <a:off x="4886325" y="4637088"/>
            <a:ext cx="103188" cy="1306512"/>
            <a:chOff x="288" y="2888"/>
            <a:chExt cx="65" cy="823"/>
          </a:xfrm>
        </p:grpSpPr>
        <p:sp>
          <p:nvSpPr>
            <p:cNvPr id="21621" name="Line 117"/>
            <p:cNvSpPr>
              <a:spLocks noChangeShapeType="1"/>
            </p:cNvSpPr>
            <p:nvPr/>
          </p:nvSpPr>
          <p:spPr bwMode="auto">
            <a:xfrm>
              <a:off x="288" y="3708"/>
              <a:ext cx="63" cy="0"/>
            </a:xfrm>
            <a:prstGeom prst="line">
              <a:avLst/>
            </a:prstGeom>
            <a:noFill/>
            <a:ln w="28575">
              <a:solidFill>
                <a:srgbClr val="EB2F09"/>
              </a:solidFill>
              <a:miter lim="800000"/>
              <a:headEnd/>
              <a:tailEnd/>
            </a:ln>
            <a:effectLst/>
          </p:spPr>
          <p:txBody>
            <a:bodyPr/>
            <a:lstStyle/>
            <a:p>
              <a:endParaRPr lang="en-US">
                <a:solidFill>
                  <a:srgbClr val="000000"/>
                </a:solidFill>
                <a:cs typeface="+mn-cs"/>
              </a:endParaRPr>
            </a:p>
          </p:txBody>
        </p:sp>
        <p:sp>
          <p:nvSpPr>
            <p:cNvPr id="21622" name="Line 118"/>
            <p:cNvSpPr>
              <a:spLocks noChangeShapeType="1"/>
            </p:cNvSpPr>
            <p:nvPr/>
          </p:nvSpPr>
          <p:spPr bwMode="auto">
            <a:xfrm>
              <a:off x="319" y="2890"/>
              <a:ext cx="2" cy="821"/>
            </a:xfrm>
            <a:prstGeom prst="line">
              <a:avLst/>
            </a:prstGeom>
            <a:noFill/>
            <a:ln w="28575">
              <a:solidFill>
                <a:srgbClr val="EB2F09"/>
              </a:solidFill>
              <a:miter lim="800000"/>
              <a:headEnd/>
              <a:tailEnd/>
            </a:ln>
            <a:effectLst/>
          </p:spPr>
          <p:txBody>
            <a:bodyPr/>
            <a:lstStyle/>
            <a:p>
              <a:endParaRPr lang="en-US">
                <a:solidFill>
                  <a:srgbClr val="000000"/>
                </a:solidFill>
                <a:cs typeface="+mn-cs"/>
              </a:endParaRPr>
            </a:p>
          </p:txBody>
        </p:sp>
        <p:sp>
          <p:nvSpPr>
            <p:cNvPr id="21623" name="Line 119"/>
            <p:cNvSpPr>
              <a:spLocks noChangeShapeType="1"/>
            </p:cNvSpPr>
            <p:nvPr/>
          </p:nvSpPr>
          <p:spPr bwMode="auto">
            <a:xfrm>
              <a:off x="289" y="2888"/>
              <a:ext cx="64" cy="0"/>
            </a:xfrm>
            <a:prstGeom prst="line">
              <a:avLst/>
            </a:prstGeom>
            <a:noFill/>
            <a:ln w="28575">
              <a:solidFill>
                <a:srgbClr val="EB2F09"/>
              </a:solidFill>
              <a:miter lim="800000"/>
              <a:headEnd/>
              <a:tailEnd/>
            </a:ln>
            <a:effectLst/>
          </p:spPr>
          <p:txBody>
            <a:bodyPr/>
            <a:lstStyle/>
            <a:p>
              <a:endParaRPr lang="en-US">
                <a:solidFill>
                  <a:srgbClr val="000000"/>
                </a:solidFill>
                <a:cs typeface="+mn-cs"/>
              </a:endParaRPr>
            </a:p>
          </p:txBody>
        </p:sp>
      </p:grpSp>
      <p:sp>
        <p:nvSpPr>
          <p:cNvPr id="21628" name="Rectangle 124"/>
          <p:cNvSpPr>
            <a:spLocks noChangeArrowheads="1"/>
          </p:cNvSpPr>
          <p:nvPr/>
        </p:nvSpPr>
        <p:spPr bwMode="auto">
          <a:xfrm>
            <a:off x="4900613" y="5305425"/>
            <a:ext cx="908050" cy="366713"/>
          </a:xfrm>
          <a:prstGeom prst="rect">
            <a:avLst/>
          </a:prstGeom>
          <a:noFill/>
          <a:ln w="9525">
            <a:noFill/>
            <a:miter lim="800000"/>
            <a:headEnd/>
            <a:tailEnd/>
          </a:ln>
          <a:effectLst/>
        </p:spPr>
        <p:txBody>
          <a:bodyPr wrap="none">
            <a:spAutoFit/>
          </a:bodyPr>
          <a:lstStyle/>
          <a:p>
            <a:r>
              <a:rPr lang="en-US" b="1">
                <a:solidFill>
                  <a:srgbClr val="000000"/>
                </a:solidFill>
                <a:latin typeface="Times New Roman" charset="0"/>
                <a:cs typeface="+mn-cs"/>
              </a:rPr>
              <a:t>eD-DIS</a:t>
            </a:r>
          </a:p>
        </p:txBody>
      </p:sp>
      <p:pic>
        <p:nvPicPr>
          <p:cNvPr id="51" name="Picture 2"/>
          <p:cNvPicPr>
            <a:picLocks noChangeAspect="1" noChangeArrowheads="1"/>
          </p:cNvPicPr>
          <p:nvPr/>
        </p:nvPicPr>
        <p:blipFill>
          <a:blip r:embed="rId3" cstate="print"/>
          <a:srcRect/>
          <a:stretch>
            <a:fillRect/>
          </a:stretch>
        </p:blipFill>
        <p:spPr bwMode="auto">
          <a:xfrm>
            <a:off x="1371600" y="2286000"/>
            <a:ext cx="6226175" cy="4420024"/>
          </a:xfrm>
          <a:prstGeom prst="rect">
            <a:avLst/>
          </a:prstGeom>
          <a:noFill/>
          <a:ln w="9525">
            <a:noFill/>
            <a:miter lim="800000"/>
            <a:headEnd/>
            <a:tailEnd/>
          </a:ln>
          <a:effectLst>
            <a:innerShdw blurRad="114300">
              <a:prstClr val="black"/>
            </a:innerShdw>
          </a:effec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sz="3800" dirty="0" smtClean="0">
                <a:solidFill>
                  <a:srgbClr val="FF0000"/>
                </a:solidFill>
              </a:rPr>
              <a:t>Physics Beyond </a:t>
            </a:r>
            <a:r>
              <a:rPr lang="en-US" sz="3800" dirty="0">
                <a:solidFill>
                  <a:srgbClr val="FF0000"/>
                </a:solidFill>
              </a:rPr>
              <a:t>the SM</a:t>
            </a:r>
          </a:p>
        </p:txBody>
      </p:sp>
      <p:sp>
        <p:nvSpPr>
          <p:cNvPr id="92164" name="Text Box 4"/>
          <p:cNvSpPr txBox="1">
            <a:spLocks noChangeArrowheads="1"/>
          </p:cNvSpPr>
          <p:nvPr/>
        </p:nvSpPr>
        <p:spPr bwMode="auto">
          <a:xfrm>
            <a:off x="349250" y="4400550"/>
            <a:ext cx="4216400" cy="1754326"/>
          </a:xfrm>
          <a:prstGeom prst="rect">
            <a:avLst/>
          </a:prstGeom>
          <a:solidFill>
            <a:srgbClr val="CCFFCC"/>
          </a:solidFill>
          <a:ln w="28575" algn="ctr">
            <a:solidFill>
              <a:schemeClr val="tx1"/>
            </a:solidFill>
            <a:miter lim="800000"/>
            <a:headEnd/>
            <a:tailEnd/>
          </a:ln>
          <a:effectLst/>
        </p:spPr>
        <p:txBody>
          <a:bodyPr>
            <a:spAutoFit/>
          </a:bodyPr>
          <a:lstStyle/>
          <a:p>
            <a:pPr algn="l" defTabSz="3967163">
              <a:buClrTx/>
              <a:buSzTx/>
              <a:buFontTx/>
              <a:buNone/>
            </a:pPr>
            <a:r>
              <a:rPr lang="en-US" sz="1800" b="1" dirty="0">
                <a:solidFill>
                  <a:schemeClr val="tx1"/>
                </a:solidFill>
                <a:ea typeface="ＭＳ Ｐゴシック" pitchFamily="34" charset="-128"/>
              </a:rPr>
              <a:t>Bounds on M</a:t>
            </a:r>
            <a:r>
              <a:rPr lang="en-US" sz="1800" b="1" baseline="-25000" dirty="0">
                <a:solidFill>
                  <a:schemeClr val="tx1"/>
                </a:solidFill>
                <a:ea typeface="ＭＳ Ｐゴシック" pitchFamily="34" charset="-128"/>
              </a:rPr>
              <a:t>Z’</a:t>
            </a:r>
            <a:r>
              <a:rPr lang="en-US" sz="1800" b="1" dirty="0">
                <a:solidFill>
                  <a:schemeClr val="tx1"/>
                </a:solidFill>
                <a:ea typeface="ＭＳ Ｐゴシック" pitchFamily="34" charset="-128"/>
              </a:rPr>
              <a:t> </a:t>
            </a:r>
            <a:r>
              <a:rPr lang="en-US" sz="1800" b="1" dirty="0" smtClean="0">
                <a:solidFill>
                  <a:schemeClr val="tx1"/>
                </a:solidFill>
                <a:ea typeface="ＭＳ Ｐゴシック" pitchFamily="34" charset="-128"/>
              </a:rPr>
              <a:t>from </a:t>
            </a:r>
            <a:r>
              <a:rPr lang="en-US" sz="1800" b="1" dirty="0">
                <a:solidFill>
                  <a:schemeClr val="tx1"/>
                </a:solidFill>
                <a:ea typeface="ＭＳ Ｐゴシック" pitchFamily="34" charset="-128"/>
              </a:rPr>
              <a:t>APV</a:t>
            </a:r>
            <a:r>
              <a:rPr lang="en-US" sz="1800" dirty="0">
                <a:solidFill>
                  <a:schemeClr val="tx1"/>
                </a:solidFill>
                <a:ea typeface="ＭＳ Ｐゴシック" pitchFamily="34" charset="-128"/>
              </a:rPr>
              <a:t> </a:t>
            </a:r>
          </a:p>
          <a:p>
            <a:pPr algn="l" defTabSz="3967163">
              <a:buClrTx/>
              <a:buSzTx/>
              <a:buFontTx/>
              <a:buNone/>
            </a:pPr>
            <a:r>
              <a:rPr lang="en-US" sz="1800" b="1" dirty="0">
                <a:solidFill>
                  <a:schemeClr val="tx1"/>
                </a:solidFill>
                <a:ea typeface="ＭＳ Ｐゴシック" pitchFamily="34" charset="-128"/>
              </a:rPr>
              <a:t>(68% confidence level, </a:t>
            </a:r>
            <a:r>
              <a:rPr lang="el-GR" sz="1800" b="1" dirty="0">
                <a:solidFill>
                  <a:schemeClr val="tx1"/>
                </a:solidFill>
                <a:ea typeface="ＭＳ Ｐゴシック" pitchFamily="34" charset="-128"/>
                <a:cs typeface="Tahoma" pitchFamily="34" charset="0"/>
              </a:rPr>
              <a:t>ξ</a:t>
            </a:r>
            <a:r>
              <a:rPr lang="en-US" sz="1800" b="1" dirty="0">
                <a:solidFill>
                  <a:schemeClr val="tx1"/>
                </a:solidFill>
                <a:ea typeface="ＭＳ Ｐゴシック" pitchFamily="34" charset="-128"/>
                <a:cs typeface="Tahoma" pitchFamily="34" charset="0"/>
              </a:rPr>
              <a:t>= 52°</a:t>
            </a:r>
            <a:r>
              <a:rPr lang="en-US" sz="1800" b="1" dirty="0">
                <a:solidFill>
                  <a:schemeClr val="tx1"/>
                </a:solidFill>
                <a:ea typeface="ＭＳ Ｐゴシック" pitchFamily="34" charset="-128"/>
              </a:rPr>
              <a:t>) </a:t>
            </a:r>
            <a:endParaRPr lang="en-US" sz="1800" baseline="30000" dirty="0">
              <a:solidFill>
                <a:schemeClr val="tx1"/>
              </a:solidFill>
              <a:ea typeface="ＭＳ Ｐゴシック" pitchFamily="34" charset="-128"/>
            </a:endParaRPr>
          </a:p>
          <a:p>
            <a:pPr algn="l" defTabSz="3967163">
              <a:buClrTx/>
              <a:buSzTx/>
              <a:buFontTx/>
              <a:buChar char="•"/>
            </a:pPr>
            <a:r>
              <a:rPr lang="en-US" sz="1800" dirty="0">
                <a:solidFill>
                  <a:schemeClr val="tx1"/>
                </a:solidFill>
                <a:ea typeface="ＭＳ Ｐゴシック" pitchFamily="34" charset="-128"/>
              </a:rPr>
              <a:t> </a:t>
            </a:r>
            <a:r>
              <a:rPr lang="en-US" dirty="0" smtClean="0">
                <a:ea typeface="ＭＳ Ｐゴシック" pitchFamily="34" charset="-128"/>
              </a:rPr>
              <a:t>With current Cs result</a:t>
            </a:r>
            <a:endParaRPr lang="en-US" sz="1800" dirty="0">
              <a:solidFill>
                <a:schemeClr val="tx1"/>
              </a:solidFill>
              <a:ea typeface="ＭＳ Ｐゴシック" pitchFamily="34" charset="-128"/>
            </a:endParaRPr>
          </a:p>
          <a:p>
            <a:pPr algn="l" defTabSz="3967163">
              <a:buClrTx/>
              <a:buSzTx/>
              <a:buFontTx/>
              <a:buNone/>
            </a:pPr>
            <a:r>
              <a:rPr lang="en-US" sz="1800" dirty="0">
                <a:solidFill>
                  <a:schemeClr val="tx1"/>
                </a:solidFill>
                <a:ea typeface="ＭＳ Ｐゴシック" pitchFamily="34" charset="-128"/>
              </a:rPr>
              <a:t>   </a:t>
            </a:r>
            <a:r>
              <a:rPr lang="en-US" sz="1800" dirty="0" err="1">
                <a:solidFill>
                  <a:schemeClr val="tx1"/>
                </a:solidFill>
                <a:ea typeface="ＭＳ Ｐゴシック" pitchFamily="34" charset="-128"/>
              </a:rPr>
              <a:t>M</a:t>
            </a:r>
            <a:r>
              <a:rPr lang="en-US" sz="1800" baseline="-25000" dirty="0" err="1">
                <a:solidFill>
                  <a:schemeClr val="tx1"/>
                </a:solidFill>
                <a:ea typeface="ＭＳ Ｐゴシック" pitchFamily="34" charset="-128"/>
              </a:rPr>
              <a:t>z</a:t>
            </a:r>
            <a:r>
              <a:rPr lang="en-US" sz="1800" baseline="-25000" dirty="0">
                <a:solidFill>
                  <a:schemeClr val="tx1"/>
                </a:solidFill>
                <a:ea typeface="ＭＳ Ｐゴシック" pitchFamily="34" charset="-128"/>
              </a:rPr>
              <a:t>’</a:t>
            </a:r>
            <a:r>
              <a:rPr lang="en-US" sz="1800" dirty="0">
                <a:solidFill>
                  <a:schemeClr val="tx1"/>
                </a:solidFill>
                <a:ea typeface="ＭＳ Ｐゴシック" pitchFamily="34" charset="-128"/>
              </a:rPr>
              <a:t>&gt; 1.2 </a:t>
            </a:r>
            <a:r>
              <a:rPr lang="en-US" sz="1800" dirty="0" err="1" smtClean="0">
                <a:solidFill>
                  <a:schemeClr val="tx1"/>
                </a:solidFill>
                <a:ea typeface="ＭＳ Ｐゴシック" pitchFamily="34" charset="-128"/>
              </a:rPr>
              <a:t>TeV</a:t>
            </a:r>
            <a:r>
              <a:rPr lang="en-US" sz="1800" dirty="0" smtClean="0">
                <a:solidFill>
                  <a:schemeClr val="tx1"/>
                </a:solidFill>
                <a:ea typeface="ＭＳ Ｐゴシック" pitchFamily="34" charset="-128"/>
              </a:rPr>
              <a:t>/c</a:t>
            </a:r>
            <a:r>
              <a:rPr lang="en-US" sz="1800" baseline="30000" dirty="0" smtClean="0">
                <a:solidFill>
                  <a:schemeClr val="tx1"/>
                </a:solidFill>
                <a:ea typeface="ＭＳ Ｐゴシック" pitchFamily="34" charset="-128"/>
              </a:rPr>
              <a:t>2   </a:t>
            </a:r>
            <a:r>
              <a:rPr lang="en-US" dirty="0" smtClean="0">
                <a:ea typeface="ＭＳ Ｐゴシック" pitchFamily="34" charset="-128"/>
              </a:rPr>
              <a:t> </a:t>
            </a:r>
            <a:r>
              <a:rPr lang="en-US" sz="1200" dirty="0" smtClean="0">
                <a:ea typeface="ＭＳ Ｐゴシック" pitchFamily="34" charset="-128"/>
              </a:rPr>
              <a:t>(</a:t>
            </a:r>
            <a:r>
              <a:rPr lang="en-US" sz="1200" dirty="0" err="1" smtClean="0">
                <a:ea typeface="ＭＳ Ｐゴシック" pitchFamily="34" charset="-128"/>
              </a:rPr>
              <a:t>Wansbeek</a:t>
            </a:r>
            <a:r>
              <a:rPr lang="en-US" sz="1200" dirty="0" smtClean="0">
                <a:ea typeface="ＭＳ Ｐゴシック" pitchFamily="34" charset="-128"/>
              </a:rPr>
              <a:t> et al.. PRA (2010))</a:t>
            </a:r>
          </a:p>
          <a:p>
            <a:pPr algn="l" defTabSz="3967163">
              <a:buClrTx/>
              <a:buSzTx/>
              <a:buFont typeface="Arial" pitchFamily="34" charset="0"/>
              <a:buChar char="•"/>
            </a:pPr>
            <a:r>
              <a:rPr lang="en-US" dirty="0" smtClean="0">
                <a:solidFill>
                  <a:schemeClr val="tx1"/>
                </a:solidFill>
                <a:ea typeface="ＭＳ Ｐゴシック" pitchFamily="34" charset="-128"/>
              </a:rPr>
              <a:t> Range for Ra</a:t>
            </a:r>
            <a:r>
              <a:rPr lang="en-US" baseline="30000" dirty="0" smtClean="0">
                <a:solidFill>
                  <a:schemeClr val="tx1"/>
                </a:solidFill>
                <a:ea typeface="ＭＳ Ｐゴシック" pitchFamily="34" charset="-128"/>
              </a:rPr>
              <a:t>+</a:t>
            </a:r>
            <a:r>
              <a:rPr lang="en-US" dirty="0" smtClean="0">
                <a:solidFill>
                  <a:schemeClr val="tx1"/>
                </a:solidFill>
                <a:ea typeface="ＭＳ Ｐゴシック" pitchFamily="34" charset="-128"/>
              </a:rPr>
              <a:t> (</a:t>
            </a:r>
            <a:r>
              <a:rPr lang="en-US" dirty="0" smtClean="0">
                <a:ea typeface="ＭＳ Ｐゴシック" pitchFamily="34" charset="-128"/>
              </a:rPr>
              <a:t>5-fold </a:t>
            </a:r>
            <a:r>
              <a:rPr lang="en-US" dirty="0" err="1" smtClean="0">
                <a:ea typeface="ＭＳ Ｐゴシック" pitchFamily="34" charset="-128"/>
              </a:rPr>
              <a:t>improvent</a:t>
            </a:r>
            <a:r>
              <a:rPr lang="en-US" dirty="0" smtClean="0">
                <a:ea typeface="ＭＳ Ｐゴシック" pitchFamily="34" charset="-128"/>
              </a:rPr>
              <a:t>)</a:t>
            </a:r>
          </a:p>
          <a:p>
            <a:pPr lvl="1" defTabSz="3967163"/>
            <a:r>
              <a:rPr lang="en-US" dirty="0" smtClean="0">
                <a:ea typeface="ＭＳ Ｐゴシック" pitchFamily="34" charset="-128"/>
              </a:rPr>
              <a:t>&gt; 6 </a:t>
            </a:r>
            <a:r>
              <a:rPr lang="en-US" dirty="0" err="1" smtClean="0">
                <a:ea typeface="ＭＳ Ｐゴシック" pitchFamily="34" charset="-128"/>
              </a:rPr>
              <a:t>TeV</a:t>
            </a:r>
            <a:r>
              <a:rPr lang="en-US" dirty="0" smtClean="0">
                <a:ea typeface="ＭＳ Ｐゴシック" pitchFamily="34" charset="-128"/>
              </a:rPr>
              <a:t>/c</a:t>
            </a:r>
            <a:r>
              <a:rPr lang="en-US" baseline="30000" dirty="0">
                <a:ea typeface="ＭＳ Ｐゴシック" pitchFamily="34" charset="-128"/>
              </a:rPr>
              <a:t>2</a:t>
            </a:r>
            <a:endParaRPr lang="en-US" dirty="0" smtClean="0">
              <a:solidFill>
                <a:schemeClr val="tx1"/>
              </a:solidFill>
              <a:ea typeface="ＭＳ Ｐゴシック" pitchFamily="34" charset="-128"/>
            </a:endParaRPr>
          </a:p>
        </p:txBody>
      </p:sp>
      <p:sp>
        <p:nvSpPr>
          <p:cNvPr id="92165" name="Text Box 5"/>
          <p:cNvSpPr txBox="1">
            <a:spLocks noChangeArrowheads="1"/>
          </p:cNvSpPr>
          <p:nvPr/>
        </p:nvSpPr>
        <p:spPr bwMode="auto">
          <a:xfrm>
            <a:off x="271463" y="1203325"/>
            <a:ext cx="5518150" cy="2624138"/>
          </a:xfrm>
          <a:prstGeom prst="rect">
            <a:avLst/>
          </a:prstGeom>
          <a:noFill/>
          <a:ln w="28575">
            <a:noFill/>
            <a:miter lim="800000"/>
            <a:headEnd/>
            <a:tailEnd/>
          </a:ln>
          <a:effectLst/>
        </p:spPr>
        <p:txBody>
          <a:bodyPr>
            <a:spAutoFit/>
          </a:bodyPr>
          <a:lstStyle/>
          <a:p>
            <a:pPr algn="l" defTabSz="914400" eaLnBrk="0" hangingPunct="0">
              <a:buClrTx/>
              <a:buSzTx/>
              <a:buFontTx/>
              <a:buNone/>
            </a:pPr>
            <a:r>
              <a:rPr lang="en-US" sz="1800" b="1">
                <a:solidFill>
                  <a:schemeClr val="tx1"/>
                </a:solidFill>
                <a:ea typeface="ＭＳ Ｐゴシック" pitchFamily="34" charset="-128"/>
              </a:rPr>
              <a:t>Extra Z’ boson in SO(10) GUTs:</a:t>
            </a:r>
            <a:r>
              <a:rPr lang="en-US" sz="1800">
                <a:solidFill>
                  <a:schemeClr val="tx1"/>
                </a:solidFill>
                <a:ea typeface="ＭＳ Ｐゴシック" pitchFamily="34" charset="-128"/>
              </a:rPr>
              <a:t>	</a:t>
            </a:r>
          </a:p>
          <a:p>
            <a:pPr algn="l" defTabSz="914400" eaLnBrk="0" hangingPunct="0">
              <a:buClrTx/>
              <a:buSzTx/>
              <a:buFontTx/>
              <a:buChar char="•"/>
            </a:pPr>
            <a:r>
              <a:rPr lang="en-US" sz="1800">
                <a:solidFill>
                  <a:schemeClr val="tx1"/>
                </a:solidFill>
                <a:ea typeface="ＭＳ Ｐゴシック" pitchFamily="34" charset="-128"/>
              </a:rPr>
              <a:t> Additional U(1)’ gauge symmetry</a:t>
            </a:r>
          </a:p>
          <a:p>
            <a:pPr algn="l" defTabSz="914400" eaLnBrk="0" hangingPunct="0">
              <a:buClrTx/>
              <a:buSzTx/>
              <a:buFontTx/>
              <a:buChar char="•"/>
            </a:pPr>
            <a:r>
              <a:rPr lang="en-US" sz="1800">
                <a:solidFill>
                  <a:schemeClr val="tx1"/>
                </a:solidFill>
                <a:ea typeface="ＭＳ Ｐゴシック" pitchFamily="34" charset="-128"/>
              </a:rPr>
              <a:t> Does not affect ordinary </a:t>
            </a:r>
            <a:r>
              <a:rPr lang="en-US" sz="1800" i="1">
                <a:solidFill>
                  <a:schemeClr val="tx1"/>
                </a:solidFill>
                <a:ea typeface="ＭＳ Ｐゴシック" pitchFamily="34" charset="-128"/>
              </a:rPr>
              <a:t>Z</a:t>
            </a:r>
            <a:r>
              <a:rPr lang="en-US" sz="1800">
                <a:solidFill>
                  <a:schemeClr val="tx1"/>
                </a:solidFill>
                <a:ea typeface="ＭＳ Ｐゴシック" pitchFamily="34" charset="-128"/>
              </a:rPr>
              <a:t> and </a:t>
            </a:r>
            <a:r>
              <a:rPr lang="en-US" sz="1800" i="1">
                <a:solidFill>
                  <a:schemeClr val="tx1"/>
                </a:solidFill>
                <a:ea typeface="ＭＳ Ｐゴシック" pitchFamily="34" charset="-128"/>
              </a:rPr>
              <a:t>W</a:t>
            </a:r>
            <a:r>
              <a:rPr lang="en-US" sz="1800">
                <a:solidFill>
                  <a:schemeClr val="tx1"/>
                </a:solidFill>
                <a:ea typeface="ＭＳ Ｐゴシック" pitchFamily="34" charset="-128"/>
              </a:rPr>
              <a:t> </a:t>
            </a:r>
          </a:p>
          <a:p>
            <a:pPr algn="l" defTabSz="914400" eaLnBrk="0" hangingPunct="0">
              <a:buClrTx/>
              <a:buSzTx/>
              <a:buFontTx/>
              <a:buNone/>
            </a:pPr>
            <a:r>
              <a:rPr lang="en-US" sz="1800">
                <a:solidFill>
                  <a:schemeClr val="tx1"/>
                </a:solidFill>
                <a:ea typeface="ＭＳ Ｐゴシック" pitchFamily="34" charset="-128"/>
              </a:rPr>
              <a:t>  physics</a:t>
            </a:r>
          </a:p>
          <a:p>
            <a:pPr algn="l" defTabSz="914400" eaLnBrk="0" hangingPunct="0">
              <a:buClrTx/>
              <a:buSzTx/>
              <a:buFontTx/>
              <a:buChar char="•"/>
            </a:pPr>
            <a:r>
              <a:rPr lang="en-US" sz="1800">
                <a:solidFill>
                  <a:schemeClr val="tx1"/>
                </a:solidFill>
                <a:ea typeface="ＭＳ Ｐゴシック" pitchFamily="34" charset="-128"/>
              </a:rPr>
              <a:t> Assume no Z-Z’ mixing</a:t>
            </a:r>
          </a:p>
          <a:p>
            <a:pPr algn="l" defTabSz="914400" eaLnBrk="0" hangingPunct="0">
              <a:buClrTx/>
              <a:buSzTx/>
              <a:buFontTx/>
              <a:buNone/>
            </a:pPr>
            <a:endParaRPr lang="en-US" sz="1800">
              <a:solidFill>
                <a:schemeClr val="tx1"/>
              </a:solidFill>
              <a:ea typeface="ＭＳ Ｐゴシック" pitchFamily="34" charset="-128"/>
            </a:endParaRPr>
          </a:p>
          <a:p>
            <a:pPr algn="l" defTabSz="914400" eaLnBrk="0" hangingPunct="0">
              <a:buClrTx/>
              <a:buSzTx/>
              <a:buFontTx/>
              <a:buNone/>
            </a:pPr>
            <a:r>
              <a:rPr lang="en-US" sz="4000">
                <a:solidFill>
                  <a:schemeClr val="tx1"/>
                </a:solidFill>
                <a:ea typeface="ＭＳ Ｐゴシック" pitchFamily="34" charset="-128"/>
              </a:rPr>
              <a:t> </a:t>
            </a:r>
          </a:p>
          <a:p>
            <a:pPr algn="l" defTabSz="914400" eaLnBrk="0" hangingPunct="0">
              <a:buClrTx/>
              <a:buSzTx/>
              <a:buFontTx/>
              <a:buNone/>
            </a:pPr>
            <a:endParaRPr lang="en-US" sz="1800">
              <a:solidFill>
                <a:schemeClr val="tx1"/>
              </a:solidFill>
              <a:ea typeface="ＭＳ Ｐゴシック" pitchFamily="34" charset="-128"/>
            </a:endParaRPr>
          </a:p>
        </p:txBody>
      </p:sp>
      <p:sp>
        <p:nvSpPr>
          <p:cNvPr id="92166" name="Text Box 6"/>
          <p:cNvSpPr txBox="1">
            <a:spLocks noChangeArrowheads="1"/>
          </p:cNvSpPr>
          <p:nvPr/>
        </p:nvSpPr>
        <p:spPr bwMode="auto">
          <a:xfrm>
            <a:off x="561975" y="2917825"/>
            <a:ext cx="309563" cy="488950"/>
          </a:xfrm>
          <a:prstGeom prst="rect">
            <a:avLst/>
          </a:prstGeom>
          <a:noFill/>
          <a:ln w="28575" algn="ctr">
            <a:noFill/>
            <a:miter lim="800000"/>
            <a:headEnd/>
            <a:tailEnd/>
          </a:ln>
          <a:effectLst/>
        </p:spPr>
        <p:txBody>
          <a:bodyPr>
            <a:spAutoFit/>
          </a:bodyPr>
          <a:lstStyle/>
          <a:p>
            <a:pPr algn="l" defTabSz="3967163">
              <a:buClrTx/>
              <a:buSzTx/>
              <a:buFontTx/>
              <a:buNone/>
            </a:pPr>
            <a:endParaRPr lang="en-US" sz="2600">
              <a:solidFill>
                <a:schemeClr val="tx1"/>
              </a:solidFill>
              <a:ea typeface="ＭＳ Ｐゴシック" pitchFamily="34" charset="-128"/>
            </a:endParaRPr>
          </a:p>
        </p:txBody>
      </p:sp>
      <p:graphicFrame>
        <p:nvGraphicFramePr>
          <p:cNvPr id="92167" name="Object 7"/>
          <p:cNvGraphicFramePr>
            <a:graphicFrameLocks noChangeAspect="1"/>
          </p:cNvGraphicFramePr>
          <p:nvPr/>
        </p:nvGraphicFramePr>
        <p:xfrm>
          <a:off x="444500" y="2601913"/>
          <a:ext cx="3632200" cy="784225"/>
        </p:xfrm>
        <a:graphic>
          <a:graphicData uri="http://schemas.openxmlformats.org/presentationml/2006/ole">
            <mc:AlternateContent xmlns:mc="http://schemas.openxmlformats.org/markup-compatibility/2006">
              <mc:Choice xmlns:v="urn:schemas-microsoft-com:vml" Requires="v">
                <p:oleObj spid="_x0000_s208492" name="Equation" r:id="rId4" imgW="2234880" imgH="482400" progId="Equation.3">
                  <p:embed/>
                </p:oleObj>
              </mc:Choice>
              <mc:Fallback>
                <p:oleObj name="Equation" r:id="rId4" imgW="2234880" imgH="4824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2601913"/>
                        <a:ext cx="3632200" cy="784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168" name="Text Box 8"/>
          <p:cNvSpPr txBox="1">
            <a:spLocks noChangeArrowheads="1"/>
          </p:cNvSpPr>
          <p:nvPr/>
        </p:nvSpPr>
        <p:spPr bwMode="auto">
          <a:xfrm>
            <a:off x="363538" y="3346450"/>
            <a:ext cx="1868487" cy="639763"/>
          </a:xfrm>
          <a:prstGeom prst="rect">
            <a:avLst/>
          </a:prstGeom>
          <a:noFill/>
          <a:ln w="28575" algn="ctr">
            <a:noFill/>
            <a:miter lim="800000"/>
            <a:headEnd/>
            <a:tailEnd/>
          </a:ln>
          <a:effectLst/>
        </p:spPr>
        <p:txBody>
          <a:bodyPr wrap="none">
            <a:spAutoFit/>
          </a:bodyPr>
          <a:lstStyle/>
          <a:p>
            <a:pPr algn="l" defTabSz="3967163">
              <a:buClrTx/>
              <a:buSzTx/>
              <a:buFontTx/>
              <a:buNone/>
            </a:pPr>
            <a:r>
              <a:rPr lang="en-US" sz="1200">
                <a:solidFill>
                  <a:schemeClr val="tx1"/>
                </a:solidFill>
                <a:ea typeface="ＭＳ Ｐゴシック" pitchFamily="34" charset="-128"/>
              </a:rPr>
              <a:t>Londen en Rosner (1986)</a:t>
            </a:r>
          </a:p>
          <a:p>
            <a:pPr algn="l" defTabSz="3967163">
              <a:buClrTx/>
              <a:buSzTx/>
              <a:buFontTx/>
              <a:buNone/>
            </a:pPr>
            <a:r>
              <a:rPr lang="en-US" sz="1200">
                <a:solidFill>
                  <a:schemeClr val="tx1"/>
                </a:solidFill>
                <a:ea typeface="ＭＳ Ｐゴシック" pitchFamily="34" charset="-128"/>
              </a:rPr>
              <a:t>Marciano en Rosner (1990)</a:t>
            </a:r>
          </a:p>
          <a:p>
            <a:pPr algn="l" defTabSz="3967163">
              <a:buClrTx/>
              <a:buSzTx/>
              <a:buFontTx/>
              <a:buNone/>
            </a:pPr>
            <a:r>
              <a:rPr lang="en-US" sz="1200">
                <a:solidFill>
                  <a:schemeClr val="tx1"/>
                </a:solidFill>
                <a:ea typeface="ＭＳ Ｐゴシック" pitchFamily="34" charset="-128"/>
              </a:rPr>
              <a:t>Altarelli et al. (1991)</a:t>
            </a:r>
          </a:p>
        </p:txBody>
      </p:sp>
      <p:sp>
        <p:nvSpPr>
          <p:cNvPr id="92169" name="Rectangle 9"/>
          <p:cNvSpPr>
            <a:spLocks noChangeArrowheads="1"/>
          </p:cNvSpPr>
          <p:nvPr/>
        </p:nvSpPr>
        <p:spPr bwMode="auto">
          <a:xfrm>
            <a:off x="4876800" y="4572000"/>
            <a:ext cx="4087812" cy="1477328"/>
          </a:xfrm>
          <a:prstGeom prst="rect">
            <a:avLst/>
          </a:prstGeom>
          <a:noFill/>
          <a:ln w="28575" algn="ctr">
            <a:noFill/>
            <a:miter lim="800000"/>
            <a:headEnd/>
            <a:tailEnd/>
          </a:ln>
          <a:effectLst/>
        </p:spPr>
        <p:txBody>
          <a:bodyPr>
            <a:spAutoFit/>
          </a:bodyPr>
          <a:lstStyle/>
          <a:p>
            <a:pPr algn="l" defTabSz="3967163">
              <a:buClrTx/>
              <a:buSzTx/>
              <a:buFontTx/>
              <a:buNone/>
            </a:pPr>
            <a:r>
              <a:rPr lang="en-US" b="1" dirty="0" smtClean="0">
                <a:ea typeface="ＭＳ Ｐゴシック" pitchFamily="34" charset="-128"/>
              </a:rPr>
              <a:t>From High Energy Experiments</a:t>
            </a:r>
            <a:endParaRPr lang="en-US" sz="1800" b="1" dirty="0">
              <a:solidFill>
                <a:schemeClr val="tx1"/>
              </a:solidFill>
              <a:ea typeface="ＭＳ Ｐゴシック" pitchFamily="34" charset="-128"/>
            </a:endParaRPr>
          </a:p>
          <a:p>
            <a:pPr algn="l" defTabSz="3967163">
              <a:buClrTx/>
              <a:buSzTx/>
              <a:buFontTx/>
              <a:buNone/>
            </a:pPr>
            <a:r>
              <a:rPr lang="en-US" sz="1800" dirty="0" err="1">
                <a:solidFill>
                  <a:schemeClr val="tx1"/>
                </a:solidFill>
                <a:ea typeface="ＭＳ Ｐゴシック" pitchFamily="34" charset="-128"/>
              </a:rPr>
              <a:t>Tevatron</a:t>
            </a:r>
            <a:r>
              <a:rPr lang="en-US" sz="1800" dirty="0">
                <a:solidFill>
                  <a:schemeClr val="tx1"/>
                </a:solidFill>
                <a:ea typeface="ＭＳ Ｐゴシック" pitchFamily="34" charset="-128"/>
              </a:rPr>
              <a:t> </a:t>
            </a:r>
            <a:r>
              <a:rPr lang="en-US" sz="1800" dirty="0" smtClean="0">
                <a:solidFill>
                  <a:schemeClr val="tx1"/>
                </a:solidFill>
                <a:ea typeface="ＭＳ Ｐゴシック" pitchFamily="34" charset="-128"/>
              </a:rPr>
              <a:t>             </a:t>
            </a:r>
          </a:p>
          <a:p>
            <a:pPr algn="l" defTabSz="3967163">
              <a:buClrTx/>
              <a:buSzTx/>
              <a:buFontTx/>
              <a:buNone/>
            </a:pPr>
            <a:r>
              <a:rPr lang="en-US" dirty="0" smtClean="0">
                <a:ea typeface="ＭＳ Ｐゴシック" pitchFamily="34" charset="-128"/>
              </a:rPr>
              <a:t>                            </a:t>
            </a:r>
            <a:r>
              <a:rPr lang="en-US" sz="1800" dirty="0" smtClean="0">
                <a:solidFill>
                  <a:schemeClr val="tx1"/>
                </a:solidFill>
                <a:ea typeface="ＭＳ Ｐゴシック" pitchFamily="34" charset="-128"/>
              </a:rPr>
              <a:t>M</a:t>
            </a:r>
            <a:r>
              <a:rPr lang="en-US" sz="1800" baseline="-25000" dirty="0" smtClean="0">
                <a:solidFill>
                  <a:schemeClr val="tx1"/>
                </a:solidFill>
                <a:ea typeface="ＭＳ Ｐゴシック" pitchFamily="34" charset="-128"/>
              </a:rPr>
              <a:t>Z</a:t>
            </a:r>
            <a:r>
              <a:rPr lang="en-US" sz="1800" baseline="-25000" dirty="0">
                <a:solidFill>
                  <a:schemeClr val="tx1"/>
                </a:solidFill>
                <a:ea typeface="ＭＳ Ｐゴシック" pitchFamily="34" charset="-128"/>
              </a:rPr>
              <a:t>’</a:t>
            </a:r>
            <a:r>
              <a:rPr lang="en-US" sz="1800" dirty="0">
                <a:solidFill>
                  <a:schemeClr val="tx1"/>
                </a:solidFill>
                <a:ea typeface="ＭＳ Ｐゴシック" pitchFamily="34" charset="-128"/>
              </a:rPr>
              <a:t>&gt; 0.9 </a:t>
            </a:r>
            <a:r>
              <a:rPr lang="en-US" sz="1800" dirty="0" err="1">
                <a:solidFill>
                  <a:schemeClr val="tx1"/>
                </a:solidFill>
                <a:ea typeface="ＭＳ Ｐゴシック" pitchFamily="34" charset="-128"/>
              </a:rPr>
              <a:t>TeV</a:t>
            </a:r>
            <a:r>
              <a:rPr lang="en-US" sz="1800" dirty="0">
                <a:solidFill>
                  <a:schemeClr val="tx1"/>
                </a:solidFill>
                <a:ea typeface="ＭＳ Ｐゴシック" pitchFamily="34" charset="-128"/>
              </a:rPr>
              <a:t>/c</a:t>
            </a:r>
            <a:r>
              <a:rPr lang="en-US" sz="1800" baseline="30000" dirty="0">
                <a:solidFill>
                  <a:schemeClr val="tx1"/>
                </a:solidFill>
                <a:ea typeface="ＭＳ Ｐゴシック" pitchFamily="34" charset="-128"/>
              </a:rPr>
              <a:t>2</a:t>
            </a:r>
            <a:r>
              <a:rPr lang="en-US" sz="1800" dirty="0">
                <a:solidFill>
                  <a:schemeClr val="tx1"/>
                </a:solidFill>
                <a:ea typeface="ＭＳ Ｐゴシック" pitchFamily="34" charset="-128"/>
              </a:rPr>
              <a:t> </a:t>
            </a:r>
            <a:br>
              <a:rPr lang="en-US" sz="1800" dirty="0">
                <a:solidFill>
                  <a:schemeClr val="tx1"/>
                </a:solidFill>
                <a:ea typeface="ＭＳ Ｐゴシック" pitchFamily="34" charset="-128"/>
              </a:rPr>
            </a:br>
            <a:r>
              <a:rPr lang="en-US" sz="1800" dirty="0" smtClean="0">
                <a:solidFill>
                  <a:schemeClr val="tx1"/>
                </a:solidFill>
                <a:ea typeface="ＭＳ Ｐゴシック" pitchFamily="34" charset="-128"/>
              </a:rPr>
              <a:t>Expected Range LHC</a:t>
            </a:r>
          </a:p>
          <a:p>
            <a:pPr algn="l" defTabSz="3967163">
              <a:buClrTx/>
              <a:buSzTx/>
              <a:buFontTx/>
              <a:buNone/>
            </a:pPr>
            <a:r>
              <a:rPr lang="en-US" sz="1800" dirty="0" smtClean="0">
                <a:solidFill>
                  <a:schemeClr val="tx1"/>
                </a:solidFill>
                <a:ea typeface="ＭＳ Ｐゴシック" pitchFamily="34" charset="-128"/>
              </a:rPr>
              <a:t>                            M</a:t>
            </a:r>
            <a:r>
              <a:rPr lang="en-US" sz="1800" baseline="-25000" dirty="0" smtClean="0">
                <a:solidFill>
                  <a:schemeClr val="tx1"/>
                </a:solidFill>
                <a:ea typeface="ＭＳ Ｐゴシック" pitchFamily="34" charset="-128"/>
              </a:rPr>
              <a:t>Z</a:t>
            </a:r>
            <a:r>
              <a:rPr lang="en-US" sz="1800" baseline="-25000" dirty="0">
                <a:solidFill>
                  <a:schemeClr val="tx1"/>
                </a:solidFill>
                <a:ea typeface="ＭＳ Ｐゴシック" pitchFamily="34" charset="-128"/>
              </a:rPr>
              <a:t>’ </a:t>
            </a:r>
            <a:r>
              <a:rPr lang="en-US" sz="1800" dirty="0">
                <a:solidFill>
                  <a:schemeClr val="tx1"/>
                </a:solidFill>
                <a:ea typeface="ＭＳ Ｐゴシック" pitchFamily="34" charset="-128"/>
              </a:rPr>
              <a:t>~4.5 </a:t>
            </a:r>
            <a:r>
              <a:rPr lang="en-US" sz="1800" dirty="0" err="1">
                <a:solidFill>
                  <a:schemeClr val="tx1"/>
                </a:solidFill>
                <a:ea typeface="ＭＳ Ｐゴシック" pitchFamily="34" charset="-128"/>
              </a:rPr>
              <a:t>TeV</a:t>
            </a:r>
            <a:r>
              <a:rPr lang="en-US" sz="1800" dirty="0">
                <a:solidFill>
                  <a:schemeClr val="tx1"/>
                </a:solidFill>
                <a:ea typeface="ＭＳ Ｐゴシック" pitchFamily="34" charset="-128"/>
              </a:rPr>
              <a:t>/c</a:t>
            </a:r>
            <a:r>
              <a:rPr lang="en-US" sz="1800" baseline="30000" dirty="0">
                <a:solidFill>
                  <a:schemeClr val="tx1"/>
                </a:solidFill>
                <a:ea typeface="ＭＳ Ｐゴシック" pitchFamily="34" charset="-128"/>
              </a:rPr>
              <a:t>2</a:t>
            </a:r>
          </a:p>
        </p:txBody>
      </p:sp>
      <p:pic>
        <p:nvPicPr>
          <p:cNvPr id="92170" name="Picture 10"/>
          <p:cNvPicPr>
            <a:picLocks noChangeAspect="1" noChangeArrowheads="1"/>
          </p:cNvPicPr>
          <p:nvPr/>
        </p:nvPicPr>
        <p:blipFill>
          <a:blip r:embed="rId6" cstate="print"/>
          <a:srcRect/>
          <a:stretch>
            <a:fillRect/>
          </a:stretch>
        </p:blipFill>
        <p:spPr bwMode="auto">
          <a:xfrm>
            <a:off x="4676775" y="1598613"/>
            <a:ext cx="3614738" cy="2255837"/>
          </a:xfrm>
          <a:prstGeom prst="rect">
            <a:avLst/>
          </a:prstGeom>
          <a:noFill/>
          <a:ln w="28575" algn="ctr">
            <a:noFill/>
            <a:miter lim="800000"/>
            <a:headEnd/>
            <a:tailEnd/>
          </a:ln>
          <a:effectLst/>
        </p:spPr>
      </p:pic>
      <p:grpSp>
        <p:nvGrpSpPr>
          <p:cNvPr id="2" name="Group 11"/>
          <p:cNvGrpSpPr>
            <a:grpSpLocks/>
          </p:cNvGrpSpPr>
          <p:nvPr/>
        </p:nvGrpSpPr>
        <p:grpSpPr bwMode="auto">
          <a:xfrm>
            <a:off x="6276975" y="1587500"/>
            <a:ext cx="763588" cy="619125"/>
            <a:chOff x="192" y="1356"/>
            <a:chExt cx="1315" cy="866"/>
          </a:xfrm>
        </p:grpSpPr>
        <p:sp>
          <p:nvSpPr>
            <p:cNvPr id="92172" name="Text Box 12"/>
            <p:cNvSpPr txBox="1">
              <a:spLocks noChangeArrowheads="1"/>
            </p:cNvSpPr>
            <p:nvPr/>
          </p:nvSpPr>
          <p:spPr bwMode="auto">
            <a:xfrm>
              <a:off x="192" y="1538"/>
              <a:ext cx="317" cy="684"/>
            </a:xfrm>
            <a:prstGeom prst="rect">
              <a:avLst/>
            </a:prstGeom>
            <a:noFill/>
            <a:ln w="28575" algn="ctr">
              <a:noFill/>
              <a:miter lim="800000"/>
              <a:headEnd/>
              <a:tailEnd/>
            </a:ln>
            <a:effectLst/>
          </p:spPr>
          <p:txBody>
            <a:bodyPr>
              <a:spAutoFit/>
            </a:bodyPr>
            <a:lstStyle/>
            <a:p>
              <a:pPr algn="l" defTabSz="3967163">
                <a:buClrTx/>
                <a:buSzTx/>
                <a:buFontTx/>
                <a:buNone/>
              </a:pPr>
              <a:endParaRPr lang="en-US" sz="2600">
                <a:solidFill>
                  <a:schemeClr val="tx1"/>
                </a:solidFill>
                <a:ea typeface="ＭＳ Ｐゴシック" pitchFamily="34" charset="-128"/>
              </a:endParaRPr>
            </a:p>
          </p:txBody>
        </p:sp>
        <p:graphicFrame>
          <p:nvGraphicFramePr>
            <p:cNvPr id="92173" name="Object 13"/>
            <p:cNvGraphicFramePr>
              <a:graphicFrameLocks noChangeAspect="1"/>
            </p:cNvGraphicFramePr>
            <p:nvPr/>
          </p:nvGraphicFramePr>
          <p:xfrm>
            <a:off x="733" y="1356"/>
            <a:ext cx="774" cy="420"/>
          </p:xfrm>
          <a:graphic>
            <a:graphicData uri="http://schemas.openxmlformats.org/presentationml/2006/ole">
              <mc:AlternateContent xmlns:mc="http://schemas.openxmlformats.org/markup-compatibility/2006">
                <mc:Choice xmlns:v="urn:schemas-microsoft-com:vml" Requires="v">
                  <p:oleObj spid="_x0000_s208493" name="Equation" r:id="rId7" imgW="342720" imgH="228600" progId="Equation.3">
                    <p:embed/>
                  </p:oleObj>
                </mc:Choice>
                <mc:Fallback>
                  <p:oleObj name="Equation" r:id="rId7" imgW="342720" imgH="228600" progId="Equation.3">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 y="1356"/>
                          <a:ext cx="774" cy="4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 name="Group 14"/>
          <p:cNvGrpSpPr>
            <a:grpSpLocks/>
          </p:cNvGrpSpPr>
          <p:nvPr/>
        </p:nvGrpSpPr>
        <p:grpSpPr bwMode="auto">
          <a:xfrm>
            <a:off x="4006850" y="2803525"/>
            <a:ext cx="638175" cy="627063"/>
            <a:chOff x="192" y="1345"/>
            <a:chExt cx="1099" cy="877"/>
          </a:xfrm>
        </p:grpSpPr>
        <p:sp>
          <p:nvSpPr>
            <p:cNvPr id="92175" name="Text Box 15"/>
            <p:cNvSpPr txBox="1">
              <a:spLocks noChangeArrowheads="1"/>
            </p:cNvSpPr>
            <p:nvPr/>
          </p:nvSpPr>
          <p:spPr bwMode="auto">
            <a:xfrm>
              <a:off x="192" y="1538"/>
              <a:ext cx="317" cy="684"/>
            </a:xfrm>
            <a:prstGeom prst="rect">
              <a:avLst/>
            </a:prstGeom>
            <a:noFill/>
            <a:ln w="28575" algn="ctr">
              <a:noFill/>
              <a:miter lim="800000"/>
              <a:headEnd/>
              <a:tailEnd/>
            </a:ln>
            <a:effectLst/>
          </p:spPr>
          <p:txBody>
            <a:bodyPr>
              <a:spAutoFit/>
            </a:bodyPr>
            <a:lstStyle/>
            <a:p>
              <a:pPr algn="l" defTabSz="3967163">
                <a:buClrTx/>
                <a:buSzTx/>
                <a:buFontTx/>
                <a:buNone/>
              </a:pPr>
              <a:endParaRPr lang="en-US" sz="2600">
                <a:solidFill>
                  <a:schemeClr val="tx1"/>
                </a:solidFill>
                <a:ea typeface="ＭＳ Ｐゴシック" pitchFamily="34" charset="-128"/>
              </a:endParaRPr>
            </a:p>
          </p:txBody>
        </p:sp>
        <p:graphicFrame>
          <p:nvGraphicFramePr>
            <p:cNvPr id="92176" name="Object 16"/>
            <p:cNvGraphicFramePr>
              <a:graphicFrameLocks noChangeAspect="1"/>
            </p:cNvGraphicFramePr>
            <p:nvPr/>
          </p:nvGraphicFramePr>
          <p:xfrm>
            <a:off x="949" y="1345"/>
            <a:ext cx="342" cy="444"/>
          </p:xfrm>
          <a:graphic>
            <a:graphicData uri="http://schemas.openxmlformats.org/presentationml/2006/ole">
              <mc:AlternateContent xmlns:mc="http://schemas.openxmlformats.org/markup-compatibility/2006">
                <mc:Choice xmlns:v="urn:schemas-microsoft-com:vml" Requires="v">
                  <p:oleObj spid="_x0000_s208494" name="Equation" r:id="rId9" imgW="126720" imgH="203040" progId="Equation.3">
                    <p:embed/>
                  </p:oleObj>
                </mc:Choice>
                <mc:Fallback>
                  <p:oleObj name="Equation" r:id="rId9" imgW="126720" imgH="203040" progId="Equation.3">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9" y="1345"/>
                          <a:ext cx="342" cy="4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92177" name="Text Box 17"/>
          <p:cNvSpPr txBox="1">
            <a:spLocks noChangeArrowheads="1"/>
          </p:cNvSpPr>
          <p:nvPr/>
        </p:nvSpPr>
        <p:spPr bwMode="auto">
          <a:xfrm>
            <a:off x="3205163" y="2830513"/>
            <a:ext cx="184150" cy="488950"/>
          </a:xfrm>
          <a:prstGeom prst="rect">
            <a:avLst/>
          </a:prstGeom>
          <a:noFill/>
          <a:ln w="28575" algn="ctr">
            <a:noFill/>
            <a:miter lim="800000"/>
            <a:headEnd/>
            <a:tailEnd/>
          </a:ln>
          <a:effectLst/>
        </p:spPr>
        <p:txBody>
          <a:bodyPr>
            <a:spAutoFit/>
          </a:bodyPr>
          <a:lstStyle/>
          <a:p>
            <a:pPr algn="l" defTabSz="3967163">
              <a:buClrTx/>
              <a:buSzTx/>
              <a:buFontTx/>
              <a:buNone/>
            </a:pPr>
            <a:endParaRPr lang="en-US" sz="2600">
              <a:solidFill>
                <a:schemeClr val="tx1"/>
              </a:solidFill>
              <a:ea typeface="ＭＳ Ｐゴシック" pitchFamily="34" charset="-128"/>
            </a:endParaRPr>
          </a:p>
        </p:txBody>
      </p:sp>
      <p:graphicFrame>
        <p:nvGraphicFramePr>
          <p:cNvPr id="92178" name="Object 18"/>
          <p:cNvGraphicFramePr>
            <a:graphicFrameLocks noChangeAspect="1"/>
          </p:cNvGraphicFramePr>
          <p:nvPr/>
        </p:nvGraphicFramePr>
        <p:xfrm>
          <a:off x="7885113" y="1806575"/>
          <a:ext cx="1006475" cy="231775"/>
        </p:xfrm>
        <a:graphic>
          <a:graphicData uri="http://schemas.openxmlformats.org/presentationml/2006/ole">
            <mc:AlternateContent xmlns:mc="http://schemas.openxmlformats.org/markup-compatibility/2006">
              <mc:Choice xmlns:v="urn:schemas-microsoft-com:vml" Requires="v">
                <p:oleObj spid="_x0000_s208495" name="Equation" r:id="rId11" imgW="939600" imgH="215640" progId="Equation.3">
                  <p:embed/>
                </p:oleObj>
              </mc:Choice>
              <mc:Fallback>
                <p:oleObj name="Equation" r:id="rId11" imgW="939600" imgH="215640" progId="Equation.3">
                  <p:embed/>
                  <p:pic>
                    <p:nvPicPr>
                      <p:cNvPr id="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5113" y="1806575"/>
                        <a:ext cx="1006475" cy="231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179" name="Object 19"/>
          <p:cNvGraphicFramePr>
            <a:graphicFrameLocks noChangeAspect="1"/>
          </p:cNvGraphicFramePr>
          <p:nvPr/>
        </p:nvGraphicFramePr>
        <p:xfrm>
          <a:off x="8283575" y="2525713"/>
          <a:ext cx="681038" cy="190500"/>
        </p:xfrm>
        <a:graphic>
          <a:graphicData uri="http://schemas.openxmlformats.org/presentationml/2006/ole">
            <mc:AlternateContent xmlns:mc="http://schemas.openxmlformats.org/markup-compatibility/2006">
              <mc:Choice xmlns:v="urn:schemas-microsoft-com:vml" Requires="v">
                <p:oleObj spid="_x0000_s208496" name="Equation" r:id="rId13" imgW="634680" imgH="177480" progId="Equation.3">
                  <p:embed/>
                </p:oleObj>
              </mc:Choice>
              <mc:Fallback>
                <p:oleObj name="Equation" r:id="rId13" imgW="634680" imgH="177480" progId="Equation.3">
                  <p:embed/>
                  <p:pic>
                    <p:nvPicPr>
                      <p:cNvPr id="0"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83575" y="2525713"/>
                        <a:ext cx="681038"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180" name="Object 20"/>
          <p:cNvGraphicFramePr>
            <a:graphicFrameLocks noChangeAspect="1"/>
          </p:cNvGraphicFramePr>
          <p:nvPr/>
        </p:nvGraphicFramePr>
        <p:xfrm>
          <a:off x="8289925" y="2727325"/>
          <a:ext cx="706438" cy="196850"/>
        </p:xfrm>
        <a:graphic>
          <a:graphicData uri="http://schemas.openxmlformats.org/presentationml/2006/ole">
            <mc:AlternateContent xmlns:mc="http://schemas.openxmlformats.org/markup-compatibility/2006">
              <mc:Choice xmlns:v="urn:schemas-microsoft-com:vml" Requires="v">
                <p:oleObj spid="_x0000_s208497" name="Equation" r:id="rId15" imgW="634680" imgH="177480" progId="Equation.3">
                  <p:embed/>
                </p:oleObj>
              </mc:Choice>
              <mc:Fallback>
                <p:oleObj name="Equation" r:id="rId15" imgW="634680" imgH="177480" progId="Equation.3">
                  <p:embed/>
                  <p:pic>
                    <p:nvPicPr>
                      <p:cNvPr id="0"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89925" y="2727325"/>
                        <a:ext cx="706438" cy="19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1" name="Picture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152400" y="0"/>
            <a:ext cx="8763000" cy="10668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FF0000"/>
                </a:solidFill>
              </a:rPr>
              <a:t>Experimental Method</a:t>
            </a:r>
          </a:p>
        </p:txBody>
      </p:sp>
      <p:sp>
        <p:nvSpPr>
          <p:cNvPr id="18434" name="Rectangle 2"/>
          <p:cNvSpPr>
            <a:spLocks noGrp="1" noChangeArrowheads="1"/>
          </p:cNvSpPr>
          <p:nvPr>
            <p:ph type="body" idx="4294967295"/>
          </p:nvPr>
        </p:nvSpPr>
        <p:spPr>
          <a:xfrm>
            <a:off x="533400" y="1219200"/>
            <a:ext cx="8153400" cy="5257800"/>
          </a:xfrm>
          <a:ln/>
        </p:spPr>
        <p:txBody>
          <a:bodyPr/>
          <a:lstStyle/>
          <a:p>
            <a:pPr indent="-341313">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600" dirty="0"/>
              <a:t>Differential Light </a:t>
            </a:r>
            <a:r>
              <a:rPr lang="en-US" sz="2600" dirty="0" smtClean="0"/>
              <a:t>Shift </a:t>
            </a:r>
            <a:endParaRPr lang="en-US" sz="2600" dirty="0"/>
          </a:p>
          <a:p>
            <a:pPr lvl="2" indent="-227013">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1800" dirty="0"/>
              <a:t>N. Fortson (1993)</a:t>
            </a:r>
          </a:p>
        </p:txBody>
      </p:sp>
      <p:pic>
        <p:nvPicPr>
          <p:cNvPr id="18435" name="Picture 3"/>
          <p:cNvPicPr>
            <a:picLocks noChangeAspect="1" noChangeArrowheads="1"/>
          </p:cNvPicPr>
          <p:nvPr/>
        </p:nvPicPr>
        <p:blipFill>
          <a:blip r:embed="rId3" cstate="print"/>
          <a:srcRect/>
          <a:stretch>
            <a:fillRect/>
          </a:stretch>
        </p:blipFill>
        <p:spPr bwMode="auto">
          <a:xfrm>
            <a:off x="914400" y="5821363"/>
            <a:ext cx="6940550" cy="579437"/>
          </a:xfrm>
          <a:prstGeom prst="rect">
            <a:avLst/>
          </a:prstGeom>
          <a:noFill/>
          <a:ln w="9525">
            <a:noFill/>
            <a:round/>
            <a:headEnd/>
            <a:tailEnd/>
          </a:ln>
          <a:effectLst/>
        </p:spPr>
      </p:pic>
      <p:pic>
        <p:nvPicPr>
          <p:cNvPr id="18436" name="Picture 4"/>
          <p:cNvPicPr>
            <a:picLocks noChangeAspect="1" noChangeArrowheads="1"/>
          </p:cNvPicPr>
          <p:nvPr/>
        </p:nvPicPr>
        <p:blipFill>
          <a:blip r:embed="rId4" cstate="print"/>
          <a:srcRect/>
          <a:stretch>
            <a:fillRect/>
          </a:stretch>
        </p:blipFill>
        <p:spPr bwMode="auto">
          <a:xfrm>
            <a:off x="1625600" y="2022475"/>
            <a:ext cx="6400800" cy="3922713"/>
          </a:xfrm>
          <a:prstGeom prst="rect">
            <a:avLst/>
          </a:prstGeom>
          <a:noFill/>
          <a:ln w="9525">
            <a:noFill/>
            <a:round/>
            <a:headEnd/>
            <a:tailEnd/>
          </a:ln>
          <a:effectLst/>
        </p:spPr>
      </p:pic>
      <p:sp>
        <p:nvSpPr>
          <p:cNvPr id="6"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461963" y="271463"/>
            <a:ext cx="8229600" cy="1139825"/>
          </a:xfrm>
          <a:ln/>
        </p:spPr>
        <p:txBody>
          <a:bodyPr tIns="83844" anchor="t"/>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nl-NL" dirty="0" smtClean="0">
                <a:solidFill>
                  <a:srgbClr val="FF0000"/>
                </a:solidFill>
              </a:rPr>
              <a:t>Atomic Structure Status</a:t>
            </a:r>
            <a:endParaRPr lang="nl-NL" dirty="0">
              <a:solidFill>
                <a:srgbClr val="FF0000"/>
              </a:solidFill>
            </a:endParaRPr>
          </a:p>
        </p:txBody>
      </p:sp>
      <p:sp>
        <p:nvSpPr>
          <p:cNvPr id="14338" name="Rectangle 2"/>
          <p:cNvSpPr>
            <a:spLocks noGrp="1" noChangeArrowheads="1"/>
          </p:cNvSpPr>
          <p:nvPr>
            <p:ph type="body" idx="1"/>
          </p:nvPr>
        </p:nvSpPr>
        <p:spPr>
          <a:xfrm>
            <a:off x="152400" y="1371600"/>
            <a:ext cx="8762999" cy="5045075"/>
          </a:xfrm>
          <a:ln/>
        </p:spPr>
        <p:txBody>
          <a:bodyPr/>
          <a:lstStyle/>
          <a:p>
            <a:pPr marL="341313" indent="-341313">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400" b="1" dirty="0" smtClean="0">
                <a:solidFill>
                  <a:srgbClr val="A50021"/>
                </a:solidFill>
              </a:rPr>
              <a:t>Relativistic coupled-cluster (CC) </a:t>
            </a:r>
            <a:r>
              <a:rPr lang="en-US" sz="2400" dirty="0" smtClean="0"/>
              <a:t>calculation </a:t>
            </a:r>
            <a:r>
              <a:rPr lang="en-US" sz="2400" dirty="0"/>
              <a:t>of E1</a:t>
            </a:r>
            <a:r>
              <a:rPr lang="en-US" sz="2400" baseline="-25000" dirty="0"/>
              <a:t>APV</a:t>
            </a:r>
            <a:r>
              <a:rPr lang="en-US" sz="2400" dirty="0"/>
              <a:t> in Ra</a:t>
            </a:r>
            <a:r>
              <a:rPr lang="en-US" sz="2400" baseline="30000" dirty="0" smtClean="0"/>
              <a:t>+</a:t>
            </a:r>
            <a:endParaRPr lang="en-US" sz="2000" dirty="0"/>
          </a:p>
          <a:p>
            <a:pPr marL="341313" indent="-341313">
              <a:spcBef>
                <a:spcPts val="600"/>
              </a:spcBef>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1600" b="1" dirty="0" smtClean="0">
                <a:solidFill>
                  <a:srgbClr val="0066CC"/>
                </a:solidFill>
              </a:rPr>
              <a:t>	</a:t>
            </a:r>
            <a:r>
              <a:rPr lang="en-US" sz="1600" b="1" dirty="0">
                <a:solidFill>
                  <a:srgbClr val="0066CC"/>
                </a:solidFill>
              </a:rPr>
              <a:t>	</a:t>
            </a:r>
            <a:r>
              <a:rPr lang="en-US" sz="2000" b="1" dirty="0" smtClean="0">
                <a:solidFill>
                  <a:srgbClr val="0066CC"/>
                </a:solidFill>
              </a:rPr>
              <a:t>E1</a:t>
            </a:r>
            <a:r>
              <a:rPr lang="en-US" sz="2000" b="1" baseline="-25000" dirty="0" smtClean="0">
                <a:solidFill>
                  <a:srgbClr val="0066CC"/>
                </a:solidFill>
              </a:rPr>
              <a:t>APV </a:t>
            </a:r>
            <a:r>
              <a:rPr lang="en-US" sz="2000" b="1" dirty="0" smtClean="0">
                <a:solidFill>
                  <a:srgbClr val="0066CC"/>
                </a:solidFill>
              </a:rPr>
              <a:t> </a:t>
            </a:r>
            <a:r>
              <a:rPr lang="en-US" sz="2000" b="1" dirty="0">
                <a:solidFill>
                  <a:srgbClr val="0066CC"/>
                </a:solidFill>
              </a:rPr>
              <a:t>= 46.4(1.4) · 10</a:t>
            </a:r>
            <a:r>
              <a:rPr lang="en-US" sz="2000" b="1" baseline="30000" dirty="0">
                <a:solidFill>
                  <a:srgbClr val="0066CC"/>
                </a:solidFill>
              </a:rPr>
              <a:t>-11</a:t>
            </a:r>
            <a:r>
              <a:rPr lang="en-US" sz="2000" b="1" baseline="-25000" dirty="0">
                <a:solidFill>
                  <a:srgbClr val="0066CC"/>
                </a:solidFill>
              </a:rPr>
              <a:t> </a:t>
            </a:r>
            <a:r>
              <a:rPr lang="en-US" sz="2000" b="1" dirty="0">
                <a:solidFill>
                  <a:srgbClr val="0066CC"/>
                </a:solidFill>
              </a:rPr>
              <a:t>iea</a:t>
            </a:r>
            <a:r>
              <a:rPr lang="en-US" sz="2000" b="1" baseline="-25000" dirty="0">
                <a:solidFill>
                  <a:srgbClr val="0066CC"/>
                </a:solidFill>
              </a:rPr>
              <a:t>0</a:t>
            </a:r>
            <a:r>
              <a:rPr lang="en-US" sz="2000" b="1" baseline="30000" dirty="0">
                <a:solidFill>
                  <a:srgbClr val="0066CC"/>
                </a:solidFill>
              </a:rPr>
              <a:t> </a:t>
            </a:r>
            <a:r>
              <a:rPr lang="en-US" sz="2000" b="1" dirty="0">
                <a:solidFill>
                  <a:srgbClr val="0066CC"/>
                </a:solidFill>
              </a:rPr>
              <a:t>(−</a:t>
            </a:r>
            <a:r>
              <a:rPr lang="en-US" sz="2000" b="1" dirty="0" err="1">
                <a:solidFill>
                  <a:srgbClr val="0066CC"/>
                </a:solidFill>
              </a:rPr>
              <a:t>Q</a:t>
            </a:r>
            <a:r>
              <a:rPr lang="en-US" sz="2000" b="1" baseline="-25000" dirty="0" err="1">
                <a:solidFill>
                  <a:srgbClr val="0066CC"/>
                </a:solidFill>
              </a:rPr>
              <a:t>w</a:t>
            </a:r>
            <a:r>
              <a:rPr lang="en-US" sz="2000" b="1" dirty="0">
                <a:solidFill>
                  <a:srgbClr val="0066CC"/>
                </a:solidFill>
              </a:rPr>
              <a:t>/N)</a:t>
            </a:r>
          </a:p>
          <a:p>
            <a:pPr marL="341313" indent="-341313">
              <a:buClr>
                <a:srgbClr val="9D9D9D"/>
              </a:buClr>
              <a:buSzPct val="65000"/>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400" b="1" dirty="0">
                <a:solidFill>
                  <a:srgbClr val="0066CC"/>
                </a:solidFill>
              </a:rPr>
              <a:t>	</a:t>
            </a:r>
            <a:r>
              <a:rPr lang="en-US" sz="2400" b="1" dirty="0" smtClean="0">
                <a:solidFill>
                  <a:srgbClr val="0066CC"/>
                </a:solidFill>
              </a:rPr>
              <a:t>	</a:t>
            </a:r>
            <a:r>
              <a:rPr lang="en-US" sz="2000" dirty="0" smtClean="0"/>
              <a:t>Accuracy </a:t>
            </a:r>
            <a:r>
              <a:rPr lang="en-US" sz="2000" dirty="0"/>
              <a:t>(3 %) </a:t>
            </a:r>
            <a:r>
              <a:rPr lang="en-US" sz="2000" dirty="0" smtClean="0"/>
              <a:t>from comparison with hyperfine structure</a:t>
            </a:r>
          </a:p>
          <a:p>
            <a:pPr marL="457200" lvl="0" indent="-457200">
              <a:lnSpc>
                <a:spcPct val="102000"/>
              </a:lnSpc>
              <a:spcBef>
                <a:spcPct val="0"/>
              </a:spcBef>
              <a:buNone/>
              <a:tabLst>
                <a:tab pos="723900" algn="l"/>
                <a:tab pos="1447800" algn="l"/>
                <a:tab pos="2171700" algn="l"/>
                <a:tab pos="2895600" algn="l"/>
                <a:tab pos="3619500" algn="l"/>
                <a:tab pos="4343400" algn="l"/>
                <a:tab pos="5067300" algn="l"/>
                <a:tab pos="5791200" algn="l"/>
              </a:tabLst>
            </a:pPr>
            <a:r>
              <a:rPr lang="en-US" sz="1200" kern="1200" dirty="0" smtClean="0">
                <a:solidFill>
                  <a:srgbClr val="000000"/>
                </a:solidFill>
                <a:latin typeface="Arial" charset="0"/>
                <a:ea typeface="Arial Unicode MS" pitchFamily="34" charset="-128"/>
                <a:cs typeface="Arial Unicode MS" pitchFamily="34" charset="-128"/>
              </a:rPr>
              <a:t>					L.W. </a:t>
            </a:r>
            <a:r>
              <a:rPr lang="en-US" sz="1200" kern="1200" dirty="0" err="1" smtClean="0">
                <a:solidFill>
                  <a:srgbClr val="000000"/>
                </a:solidFill>
                <a:latin typeface="Arial" charset="0"/>
                <a:ea typeface="Arial Unicode MS" pitchFamily="34" charset="-128"/>
                <a:cs typeface="Arial Unicode MS" pitchFamily="34" charset="-128"/>
              </a:rPr>
              <a:t>Wansbeek</a:t>
            </a:r>
            <a:r>
              <a:rPr lang="en-US" sz="1200" kern="1200" dirty="0" smtClean="0">
                <a:solidFill>
                  <a:srgbClr val="000000"/>
                </a:solidFill>
                <a:latin typeface="Arial" charset="0"/>
                <a:ea typeface="Arial Unicode MS" pitchFamily="34" charset="-128"/>
                <a:cs typeface="Arial Unicode MS" pitchFamily="34" charset="-128"/>
              </a:rPr>
              <a:t> </a:t>
            </a:r>
            <a:r>
              <a:rPr lang="en-US" sz="1200" i="1" kern="1200" dirty="0" smtClean="0">
                <a:solidFill>
                  <a:srgbClr val="000000"/>
                </a:solidFill>
                <a:latin typeface="Arial" charset="0"/>
                <a:ea typeface="Arial Unicode MS" pitchFamily="34" charset="-128"/>
                <a:cs typeface="Arial Unicode MS" pitchFamily="34" charset="-128"/>
              </a:rPr>
              <a:t>et al.</a:t>
            </a:r>
            <a:r>
              <a:rPr lang="en-US" sz="1200" kern="1200" dirty="0" smtClean="0">
                <a:solidFill>
                  <a:srgbClr val="000000"/>
                </a:solidFill>
                <a:latin typeface="Arial" charset="0"/>
                <a:ea typeface="Arial Unicode MS" pitchFamily="34" charset="-128"/>
                <a:cs typeface="Arial Unicode MS" pitchFamily="34" charset="-128"/>
              </a:rPr>
              <a:t>, Phys. Rev. A </a:t>
            </a:r>
            <a:r>
              <a:rPr lang="nl-NL" sz="1200" b="1" kern="1200" dirty="0" smtClean="0">
                <a:solidFill>
                  <a:srgbClr val="000000"/>
                </a:solidFill>
                <a:latin typeface="Arial" charset="0"/>
                <a:ea typeface="Arial Unicode MS" pitchFamily="34" charset="-128"/>
                <a:cs typeface="Arial Unicode MS" pitchFamily="34" charset="-128"/>
              </a:rPr>
              <a:t>78</a:t>
            </a:r>
            <a:r>
              <a:rPr lang="nl-NL" sz="1200" kern="1200" dirty="0" smtClean="0">
                <a:solidFill>
                  <a:srgbClr val="000000"/>
                </a:solidFill>
                <a:latin typeface="Arial" charset="0"/>
                <a:ea typeface="Arial Unicode MS" pitchFamily="34" charset="-128"/>
                <a:cs typeface="Arial Unicode MS" pitchFamily="34" charset="-128"/>
              </a:rPr>
              <a:t>, 050501(R) (2008).</a:t>
            </a:r>
          </a:p>
          <a:p>
            <a:pPr marL="341313" indent="-341313">
              <a:buClr>
                <a:srgbClr val="9D9D9D"/>
              </a:buClr>
              <a:buSzPct val="65000"/>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dirty="0" smtClean="0"/>
              <a:t>  		Other results:</a:t>
            </a:r>
            <a:endParaRPr lang="en-US" sz="2000" dirty="0"/>
          </a:p>
          <a:p>
            <a:pPr marL="341313" indent="-341313">
              <a:buClr>
                <a:srgbClr val="9D9D9D"/>
              </a:buClr>
              <a:buSzPct val="65000"/>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dirty="0" smtClean="0"/>
              <a:t>			 </a:t>
            </a:r>
            <a:r>
              <a:rPr lang="en-US" sz="2000" dirty="0"/>
              <a:t>45.9 · 10</a:t>
            </a:r>
            <a:r>
              <a:rPr lang="en-US" sz="2000" baseline="30000" dirty="0"/>
              <a:t>-11</a:t>
            </a:r>
            <a:r>
              <a:rPr lang="en-US" sz="2000" baseline="-25000" dirty="0"/>
              <a:t> </a:t>
            </a:r>
            <a:r>
              <a:rPr lang="en-US" sz="2000" dirty="0"/>
              <a:t>iea</a:t>
            </a:r>
            <a:r>
              <a:rPr lang="en-US" sz="2000" baseline="-25000" dirty="0"/>
              <a:t>0</a:t>
            </a:r>
            <a:r>
              <a:rPr lang="en-US" sz="2000" baseline="30000" dirty="0"/>
              <a:t> </a:t>
            </a:r>
            <a:r>
              <a:rPr lang="en-US" sz="2000" dirty="0"/>
              <a:t>(−</a:t>
            </a:r>
            <a:r>
              <a:rPr lang="en-US" sz="2000" dirty="0" err="1"/>
              <a:t>Q</a:t>
            </a:r>
            <a:r>
              <a:rPr lang="en-US" sz="2000" baseline="-25000" dirty="0" err="1"/>
              <a:t>w</a:t>
            </a:r>
            <a:r>
              <a:rPr lang="en-US" sz="2000" dirty="0"/>
              <a:t>/N</a:t>
            </a:r>
            <a:r>
              <a:rPr lang="en-US" sz="2000" dirty="0" smtClean="0"/>
              <a:t>)</a:t>
            </a:r>
          </a:p>
          <a:p>
            <a:pPr marL="457200" lvl="0" indent="-457200">
              <a:lnSpc>
                <a:spcPct val="102000"/>
              </a:lnSpc>
              <a:spcBef>
                <a:spcPct val="0"/>
              </a:spcBef>
              <a:buNone/>
              <a:tabLst>
                <a:tab pos="723900" algn="l"/>
                <a:tab pos="1447800" algn="l"/>
                <a:tab pos="2171700" algn="l"/>
                <a:tab pos="2895600" algn="l"/>
                <a:tab pos="3619500" algn="l"/>
                <a:tab pos="4343400" algn="l"/>
                <a:tab pos="5067300" algn="l"/>
                <a:tab pos="5791200" algn="l"/>
              </a:tabLst>
            </a:pPr>
            <a:r>
              <a:rPr lang="nl-NL" sz="1200" kern="1200" dirty="0" smtClean="0">
                <a:solidFill>
                  <a:srgbClr val="000000"/>
                </a:solidFill>
                <a:latin typeface="Arial" charset="0"/>
                <a:ea typeface="Arial Unicode MS" pitchFamily="34" charset="-128"/>
                <a:cs typeface="Arial Unicode MS" pitchFamily="34" charset="-128"/>
              </a:rPr>
              <a:t>					R. Pal </a:t>
            </a:r>
            <a:r>
              <a:rPr lang="nl-NL" sz="1200" i="1" kern="1200" dirty="0" smtClean="0">
                <a:solidFill>
                  <a:srgbClr val="000000"/>
                </a:solidFill>
                <a:latin typeface="Arial" charset="0"/>
                <a:ea typeface="Arial Unicode MS" pitchFamily="34" charset="-128"/>
                <a:cs typeface="Arial Unicode MS" pitchFamily="34" charset="-128"/>
              </a:rPr>
              <a:t>et al., </a:t>
            </a:r>
            <a:r>
              <a:rPr lang="nl-NL" sz="1200" kern="1200" dirty="0" smtClean="0">
                <a:solidFill>
                  <a:srgbClr val="000000"/>
                </a:solidFill>
                <a:latin typeface="Arial" charset="0"/>
                <a:ea typeface="Arial Unicode MS" pitchFamily="34" charset="-128"/>
                <a:cs typeface="Arial Unicode MS" pitchFamily="34" charset="-128"/>
              </a:rPr>
              <a:t>Phys. Rev. A </a:t>
            </a:r>
            <a:r>
              <a:rPr lang="nl-NL" sz="1200" b="1" kern="1200" dirty="0" smtClean="0">
                <a:solidFill>
                  <a:srgbClr val="000000"/>
                </a:solidFill>
                <a:latin typeface="Arial" charset="0"/>
                <a:ea typeface="Arial Unicode MS" pitchFamily="34" charset="-128"/>
                <a:cs typeface="Arial Unicode MS" pitchFamily="34" charset="-128"/>
              </a:rPr>
              <a:t>79</a:t>
            </a:r>
            <a:r>
              <a:rPr lang="nl-NL" sz="1200" kern="1200" dirty="0" smtClean="0">
                <a:solidFill>
                  <a:srgbClr val="000000"/>
                </a:solidFill>
                <a:latin typeface="Arial" charset="0"/>
                <a:ea typeface="Arial Unicode MS" pitchFamily="34" charset="-128"/>
                <a:cs typeface="Arial Unicode MS" pitchFamily="34" charset="-128"/>
              </a:rPr>
              <a:t>, 062505 (2009), </a:t>
            </a:r>
          </a:p>
          <a:p>
            <a:pPr marL="457200" lvl="0" indent="-457200">
              <a:lnSpc>
                <a:spcPct val="102000"/>
              </a:lnSpc>
              <a:spcBef>
                <a:spcPct val="0"/>
              </a:spcBef>
              <a:buNone/>
              <a:tabLst>
                <a:tab pos="723900" algn="l"/>
                <a:tab pos="1447800" algn="l"/>
                <a:tab pos="2171700" algn="l"/>
                <a:tab pos="2895600" algn="l"/>
                <a:tab pos="3619500" algn="l"/>
                <a:tab pos="4343400" algn="l"/>
                <a:tab pos="5067300" algn="l"/>
                <a:tab pos="5791200" algn="l"/>
              </a:tabLst>
            </a:pPr>
            <a:r>
              <a:rPr lang="nl-NL" sz="1200" kern="1200" dirty="0" smtClean="0">
                <a:solidFill>
                  <a:srgbClr val="000000"/>
                </a:solidFill>
                <a:latin typeface="Arial" charset="0"/>
                <a:ea typeface="Arial Unicode MS" pitchFamily="34" charset="-128"/>
                <a:cs typeface="Arial Unicode MS" pitchFamily="34" charset="-128"/>
              </a:rPr>
              <a:t>					Dzuba </a:t>
            </a:r>
            <a:r>
              <a:rPr lang="nl-NL" sz="1200" i="1" kern="1200" dirty="0" smtClean="0">
                <a:solidFill>
                  <a:srgbClr val="000000"/>
                </a:solidFill>
                <a:latin typeface="Arial" charset="0"/>
                <a:ea typeface="Arial Unicode MS" pitchFamily="34" charset="-128"/>
                <a:cs typeface="Arial Unicode MS" pitchFamily="34" charset="-128"/>
              </a:rPr>
              <a:t>et al.</a:t>
            </a:r>
            <a:r>
              <a:rPr lang="nl-NL" sz="1200" kern="1200" dirty="0" smtClean="0">
                <a:solidFill>
                  <a:srgbClr val="000000"/>
                </a:solidFill>
                <a:latin typeface="Arial" charset="0"/>
                <a:ea typeface="Arial Unicode MS" pitchFamily="34" charset="-128"/>
                <a:cs typeface="Arial Unicode MS" pitchFamily="34" charset="-128"/>
              </a:rPr>
              <a:t>, Phys Rev. A </a:t>
            </a:r>
            <a:r>
              <a:rPr lang="nl-NL" sz="1200" b="1" kern="1200" dirty="0" smtClean="0">
                <a:solidFill>
                  <a:srgbClr val="000000"/>
                </a:solidFill>
                <a:latin typeface="Arial" charset="0"/>
                <a:ea typeface="Arial Unicode MS" pitchFamily="34" charset="-128"/>
                <a:cs typeface="Arial Unicode MS" pitchFamily="34" charset="-128"/>
              </a:rPr>
              <a:t>63</a:t>
            </a:r>
            <a:r>
              <a:rPr lang="nl-NL" sz="1200" kern="1200" dirty="0" smtClean="0">
                <a:solidFill>
                  <a:srgbClr val="000000"/>
                </a:solidFill>
                <a:latin typeface="Arial" charset="0"/>
                <a:ea typeface="Arial Unicode MS" pitchFamily="34" charset="-128"/>
                <a:cs typeface="Arial Unicode MS" pitchFamily="34" charset="-128"/>
              </a:rPr>
              <a:t>, 062101 (2001).</a:t>
            </a:r>
            <a:endParaRPr lang="en-US" dirty="0"/>
          </a:p>
          <a:p>
            <a:pPr marL="341313" indent="-341313">
              <a:buClr>
                <a:srgbClr val="9D9D9D"/>
              </a:buClr>
              <a:buSzPct val="65000"/>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dirty="0" smtClean="0"/>
              <a:t>		Theoretical Uncertainty in Cs: 0.3 %</a:t>
            </a:r>
            <a:endParaRPr lang="en-US" sz="2400" dirty="0" smtClean="0"/>
          </a:p>
          <a:p>
            <a:pPr marL="341313" indent="-341313">
              <a:buClr>
                <a:srgbClr val="9D9D9D"/>
              </a:buClr>
              <a:buSzPct val="65000"/>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400" b="1" dirty="0" smtClean="0"/>
              <a:t>SM test requires sub-% accuracy</a:t>
            </a:r>
          </a:p>
          <a:p>
            <a:pPr marL="341313" indent="-341313">
              <a:lnSpc>
                <a:spcPct val="92000"/>
              </a:lnSpc>
              <a:buClrTx/>
              <a:buSz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1600" b="1" dirty="0" smtClean="0"/>
              <a:t>		</a:t>
            </a:r>
            <a:r>
              <a:rPr lang="en-US" sz="1600" b="1" dirty="0" smtClean="0">
                <a:solidFill>
                  <a:srgbClr val="FF0000"/>
                </a:solidFill>
              </a:rPr>
              <a:t>Spectroscopic data required</a:t>
            </a:r>
          </a:p>
          <a:p>
            <a:pPr marL="341313" indent="-341313">
              <a:lnSpc>
                <a:spcPct val="92000"/>
              </a:lnSpc>
              <a:buClr>
                <a:srgbClr val="9D9D9D"/>
              </a:buClr>
              <a:buSzPct val="65000"/>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1600" dirty="0" smtClean="0">
                <a:solidFill>
                  <a:srgbClr val="FF0000"/>
                </a:solidFill>
              </a:rPr>
              <a:t>	 		 ISOLDE @ CERN (1980s)</a:t>
            </a:r>
          </a:p>
          <a:p>
            <a:pPr marL="668338" lvl="1" indent="-325438">
              <a:lnSpc>
                <a:spcPct val="92000"/>
              </a:lnSpc>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1400" dirty="0" smtClean="0">
                <a:solidFill>
                  <a:srgbClr val="FF0000"/>
                </a:solidFill>
              </a:rPr>
              <a:t>			</a:t>
            </a:r>
            <a:r>
              <a:rPr lang="en-US" sz="1400" dirty="0" err="1" smtClean="0">
                <a:solidFill>
                  <a:srgbClr val="FF0000"/>
                </a:solidFill>
              </a:rPr>
              <a:t>TRImP</a:t>
            </a:r>
            <a:r>
              <a:rPr lang="en-US" sz="1400" dirty="0" smtClean="0">
                <a:solidFill>
                  <a:srgbClr val="FF0000"/>
                </a:solidFill>
              </a:rPr>
              <a:t> @ KVI	</a:t>
            </a:r>
          </a:p>
          <a:p>
            <a:pPr marL="668338" lvl="1" indent="-325438">
              <a:lnSpc>
                <a:spcPct val="92000"/>
              </a:lnSpc>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1400" dirty="0" smtClean="0">
                <a:solidFill>
                  <a:srgbClr val="FF0000"/>
                </a:solidFill>
              </a:rPr>
              <a:t>				Isotope shifts of the 7S</a:t>
            </a:r>
            <a:r>
              <a:rPr lang="en-US" sz="1400" baseline="-25000" dirty="0" smtClean="0">
                <a:solidFill>
                  <a:srgbClr val="FF0000"/>
                </a:solidFill>
              </a:rPr>
              <a:t>1/2</a:t>
            </a:r>
            <a:r>
              <a:rPr lang="en-US" sz="1400" dirty="0" smtClean="0">
                <a:solidFill>
                  <a:srgbClr val="FF0000"/>
                </a:solidFill>
              </a:rPr>
              <a:t> – 7P</a:t>
            </a:r>
            <a:r>
              <a:rPr lang="en-US" sz="1400" baseline="-25000" dirty="0" smtClean="0">
                <a:solidFill>
                  <a:srgbClr val="FF0000"/>
                </a:solidFill>
              </a:rPr>
              <a:t>1/2 </a:t>
            </a:r>
            <a:r>
              <a:rPr lang="en-US" sz="1400" dirty="0" smtClean="0">
                <a:solidFill>
                  <a:srgbClr val="FF0000"/>
                </a:solidFill>
              </a:rPr>
              <a:t>line</a:t>
            </a:r>
          </a:p>
          <a:p>
            <a:pPr marL="668338" lvl="1" indent="-325438">
              <a:lnSpc>
                <a:spcPct val="92000"/>
              </a:lnSpc>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1400" dirty="0" smtClean="0">
                <a:solidFill>
                  <a:srgbClr val="FF0000"/>
                </a:solidFill>
              </a:rPr>
              <a:t>				Hyperfine structure of this line</a:t>
            </a:r>
          </a:p>
          <a:p>
            <a:pPr marL="668338" lvl="1" indent="-325438">
              <a:lnSpc>
                <a:spcPct val="92000"/>
              </a:lnSpc>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1400" dirty="0" smtClean="0">
                <a:solidFill>
                  <a:srgbClr val="FF0000"/>
                </a:solidFill>
              </a:rPr>
              <a:t>				State Lifetimes </a:t>
            </a:r>
          </a:p>
          <a:p>
            <a:pPr marL="341313" indent="-341313">
              <a:buClr>
                <a:srgbClr val="9D9D9D"/>
              </a:buClr>
              <a:buSzPct val="6500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sz="2800" dirty="0"/>
          </a:p>
          <a:p>
            <a:pPr marL="341313" indent="-341313">
              <a:spcBef>
                <a:spcPts val="200"/>
              </a:spcBef>
              <a:buClrTx/>
              <a:buSz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sz="500" dirty="0"/>
          </a:p>
          <a:p>
            <a:pPr marL="341313" indent="-341313">
              <a:spcBef>
                <a:spcPts val="200"/>
              </a:spcBef>
              <a:buClrTx/>
              <a:buSz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sz="800" dirty="0"/>
          </a:p>
        </p:txBody>
      </p:sp>
      <p:sp>
        <p:nvSpPr>
          <p:cNvPr id="4"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3" cstate="print"/>
          <a:srcRect/>
          <a:stretch>
            <a:fillRect/>
          </a:stretch>
        </p:blipFill>
        <p:spPr bwMode="auto">
          <a:xfrm>
            <a:off x="1905000" y="4343400"/>
            <a:ext cx="4953000" cy="2405017"/>
          </a:xfrm>
          <a:prstGeom prst="rect">
            <a:avLst/>
          </a:prstGeom>
          <a:noFill/>
          <a:ln w="9525">
            <a:noFill/>
            <a:miter lim="800000"/>
            <a:headEnd/>
            <a:tailEnd/>
          </a:ln>
        </p:spPr>
      </p:pic>
      <p:sp>
        <p:nvSpPr>
          <p:cNvPr id="110594" name="Rectangle 2"/>
          <p:cNvSpPr>
            <a:spLocks noChangeArrowheads="1"/>
          </p:cNvSpPr>
          <p:nvPr/>
        </p:nvSpPr>
        <p:spPr bwMode="auto">
          <a:xfrm>
            <a:off x="5463381" y="1191578"/>
            <a:ext cx="3179762" cy="3106737"/>
          </a:xfrm>
          <a:prstGeom prst="rect">
            <a:avLst/>
          </a:prstGeom>
          <a:solidFill>
            <a:srgbClr val="FFFFFF"/>
          </a:solidFill>
          <a:ln w="38100" algn="ctr">
            <a:solidFill>
              <a:srgbClr val="003300"/>
            </a:solidFill>
            <a:miter lim="800000"/>
            <a:headEnd/>
            <a:tailEnd/>
          </a:ln>
          <a:effectLst/>
        </p:spPr>
        <p:txBody>
          <a:bodyPr wrap="none" anchor="ctr"/>
          <a:lstStyle/>
          <a:p>
            <a:endParaRPr lang="en-US">
              <a:solidFill>
                <a:srgbClr val="000000"/>
              </a:solidFill>
              <a:cs typeface="+mn-cs"/>
            </a:endParaRPr>
          </a:p>
        </p:txBody>
      </p:sp>
      <p:sp>
        <p:nvSpPr>
          <p:cNvPr id="110595" name="Rectangle 3"/>
          <p:cNvSpPr>
            <a:spLocks noChangeArrowheads="1"/>
          </p:cNvSpPr>
          <p:nvPr/>
        </p:nvSpPr>
        <p:spPr bwMode="auto">
          <a:xfrm>
            <a:off x="1712913" y="4419601"/>
            <a:ext cx="5254625" cy="2209800"/>
          </a:xfrm>
          <a:prstGeom prst="rect">
            <a:avLst/>
          </a:prstGeom>
          <a:noFill/>
          <a:ln w="38100" algn="ctr">
            <a:solidFill>
              <a:srgbClr val="003300"/>
            </a:solidFill>
            <a:miter lim="800000"/>
            <a:headEnd/>
            <a:tailEnd/>
          </a:ln>
          <a:effectLst/>
        </p:spPr>
        <p:txBody>
          <a:bodyPr wrap="none" anchor="ctr"/>
          <a:lstStyle/>
          <a:p>
            <a:endParaRPr lang="en-US">
              <a:solidFill>
                <a:srgbClr val="000000"/>
              </a:solidFill>
              <a:cs typeface="+mn-cs"/>
            </a:endParaRPr>
          </a:p>
        </p:txBody>
      </p:sp>
      <p:sp>
        <p:nvSpPr>
          <p:cNvPr id="110638" name="Rectangle 46"/>
          <p:cNvSpPr>
            <a:spLocks noGrp="1" noChangeArrowheads="1"/>
          </p:cNvSpPr>
          <p:nvPr>
            <p:ph type="title"/>
          </p:nvPr>
        </p:nvSpPr>
        <p:spPr/>
        <p:txBody>
          <a:bodyPr/>
          <a:lstStyle/>
          <a:p>
            <a:r>
              <a:rPr lang="en-US" dirty="0">
                <a:solidFill>
                  <a:srgbClr val="FF0000"/>
                </a:solidFill>
              </a:rPr>
              <a:t> Trapped </a:t>
            </a:r>
            <a:r>
              <a:rPr lang="en-US" dirty="0" smtClean="0">
                <a:solidFill>
                  <a:srgbClr val="FF0000"/>
                </a:solidFill>
              </a:rPr>
              <a:t>Ra</a:t>
            </a:r>
            <a:r>
              <a:rPr lang="en-US" baseline="30000" dirty="0" smtClean="0">
                <a:solidFill>
                  <a:srgbClr val="FF0000"/>
                </a:solidFill>
              </a:rPr>
              <a:t>+</a:t>
            </a:r>
            <a:r>
              <a:rPr lang="en-US" dirty="0">
                <a:solidFill>
                  <a:srgbClr val="FF0000"/>
                </a:solidFill>
              </a:rPr>
              <a:t> </a:t>
            </a:r>
            <a:r>
              <a:rPr lang="en-US" dirty="0" smtClean="0">
                <a:solidFill>
                  <a:srgbClr val="FF0000"/>
                </a:solidFill>
              </a:rPr>
              <a:t>Spectroscopy</a:t>
            </a:r>
            <a:endParaRPr lang="en-US" dirty="0">
              <a:solidFill>
                <a:srgbClr val="FF0000"/>
              </a:solidFill>
            </a:endParaRPr>
          </a:p>
        </p:txBody>
      </p:sp>
      <p:pic>
        <p:nvPicPr>
          <p:cNvPr id="110598" name="Picture 12" descr="QPF017"/>
          <p:cNvPicPr>
            <a:picLocks noChangeAspect="1" noChangeArrowheads="1"/>
          </p:cNvPicPr>
          <p:nvPr/>
        </p:nvPicPr>
        <p:blipFill>
          <a:blip r:embed="rId4" cstate="print"/>
          <a:srcRect/>
          <a:stretch>
            <a:fillRect/>
          </a:stretch>
        </p:blipFill>
        <p:spPr bwMode="auto">
          <a:xfrm>
            <a:off x="381000" y="1143000"/>
            <a:ext cx="4267200" cy="3198585"/>
          </a:xfrm>
          <a:prstGeom prst="rect">
            <a:avLst/>
          </a:prstGeom>
          <a:noFill/>
          <a:ln w="9525">
            <a:noFill/>
            <a:miter lim="800000"/>
            <a:headEnd/>
            <a:tailEnd/>
          </a:ln>
        </p:spPr>
      </p:pic>
      <p:sp>
        <p:nvSpPr>
          <p:cNvPr id="110619" name="Text Box 27"/>
          <p:cNvSpPr txBox="1">
            <a:spLocks noChangeArrowheads="1"/>
          </p:cNvSpPr>
          <p:nvPr/>
        </p:nvSpPr>
        <p:spPr bwMode="auto">
          <a:xfrm>
            <a:off x="5951538" y="3538538"/>
            <a:ext cx="1363662" cy="204787"/>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1200" b="1" dirty="0">
                <a:solidFill>
                  <a:srgbClr val="000000"/>
                </a:solidFill>
                <a:latin typeface="Calibri" pitchFamily="34" charset="0"/>
                <a:ea typeface="ＭＳ Ｐゴシック" pitchFamily="34" charset="-128"/>
                <a:cs typeface="+mn-cs"/>
              </a:rPr>
              <a:t>7S</a:t>
            </a:r>
            <a:r>
              <a:rPr lang="en-US" sz="1200" b="1" baseline="-25000" dirty="0">
                <a:solidFill>
                  <a:srgbClr val="000000"/>
                </a:solidFill>
                <a:latin typeface="Calibri" pitchFamily="34" charset="0"/>
                <a:ea typeface="ＭＳ Ｐゴシック" pitchFamily="34" charset="-128"/>
                <a:cs typeface="+mn-cs"/>
              </a:rPr>
              <a:t>1/2</a:t>
            </a:r>
            <a:endParaRPr lang="en-US" sz="1200" b="1" dirty="0">
              <a:solidFill>
                <a:srgbClr val="000000"/>
              </a:solidFill>
              <a:latin typeface="Calibri" pitchFamily="34" charset="0"/>
              <a:ea typeface="ＭＳ Ｐゴシック" pitchFamily="34" charset="-128"/>
              <a:cs typeface="+mn-cs"/>
              <a:sym typeface="Symbol" pitchFamily="18" charset="2"/>
            </a:endParaRPr>
          </a:p>
        </p:txBody>
      </p:sp>
      <p:sp>
        <p:nvSpPr>
          <p:cNvPr id="110620" name="Text Box 28"/>
          <p:cNvSpPr txBox="1">
            <a:spLocks noChangeArrowheads="1"/>
          </p:cNvSpPr>
          <p:nvPr/>
        </p:nvSpPr>
        <p:spPr bwMode="auto">
          <a:xfrm>
            <a:off x="8054975" y="2635250"/>
            <a:ext cx="477837" cy="204788"/>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1200" b="1">
                <a:solidFill>
                  <a:srgbClr val="000000"/>
                </a:solidFill>
                <a:latin typeface="Calibri" pitchFamily="34" charset="0"/>
                <a:ea typeface="ＭＳ Ｐゴシック" pitchFamily="34" charset="-128"/>
                <a:cs typeface="+mn-cs"/>
              </a:rPr>
              <a:t>6D</a:t>
            </a:r>
            <a:r>
              <a:rPr lang="en-US" sz="1200" b="1" baseline="-25000">
                <a:solidFill>
                  <a:srgbClr val="000000"/>
                </a:solidFill>
                <a:latin typeface="Calibri" pitchFamily="34" charset="0"/>
                <a:ea typeface="ＭＳ Ｐゴシック" pitchFamily="34" charset="-128"/>
                <a:cs typeface="+mn-cs"/>
              </a:rPr>
              <a:t>3/2</a:t>
            </a:r>
            <a:endParaRPr lang="en-US" sz="1200" b="1">
              <a:solidFill>
                <a:srgbClr val="000000"/>
              </a:solidFill>
              <a:latin typeface="Calibri" pitchFamily="34" charset="0"/>
              <a:ea typeface="ＭＳ Ｐゴシック" pitchFamily="34" charset="-128"/>
              <a:cs typeface="+mn-cs"/>
            </a:endParaRPr>
          </a:p>
        </p:txBody>
      </p:sp>
      <p:sp>
        <p:nvSpPr>
          <p:cNvPr id="110621" name="Text Box 29"/>
          <p:cNvSpPr txBox="1">
            <a:spLocks noChangeArrowheads="1"/>
          </p:cNvSpPr>
          <p:nvPr/>
        </p:nvSpPr>
        <p:spPr bwMode="auto">
          <a:xfrm>
            <a:off x="8054975" y="2470150"/>
            <a:ext cx="479425" cy="204788"/>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1200" b="1">
                <a:solidFill>
                  <a:srgbClr val="000000"/>
                </a:solidFill>
                <a:latin typeface="Calibri" pitchFamily="34" charset="0"/>
                <a:ea typeface="ＭＳ Ｐゴシック" pitchFamily="34" charset="-128"/>
                <a:cs typeface="+mn-cs"/>
              </a:rPr>
              <a:t>6D</a:t>
            </a:r>
            <a:r>
              <a:rPr lang="en-US" sz="1200" b="1" baseline="-25000">
                <a:solidFill>
                  <a:srgbClr val="000000"/>
                </a:solidFill>
                <a:latin typeface="Calibri" pitchFamily="34" charset="0"/>
                <a:ea typeface="ＭＳ Ｐゴシック" pitchFamily="34" charset="-128"/>
                <a:cs typeface="+mn-cs"/>
              </a:rPr>
              <a:t>5/2</a:t>
            </a:r>
            <a:endParaRPr lang="en-US" sz="1200" b="1">
              <a:solidFill>
                <a:srgbClr val="000000"/>
              </a:solidFill>
              <a:latin typeface="Calibri" pitchFamily="34" charset="0"/>
              <a:ea typeface="ＭＳ Ｐゴシック" pitchFamily="34" charset="-128"/>
              <a:cs typeface="+mn-cs"/>
            </a:endParaRPr>
          </a:p>
        </p:txBody>
      </p:sp>
      <p:sp>
        <p:nvSpPr>
          <p:cNvPr id="110622" name="Line 30"/>
          <p:cNvSpPr>
            <a:spLocks noChangeShapeType="1"/>
          </p:cNvSpPr>
          <p:nvPr/>
        </p:nvSpPr>
        <p:spPr bwMode="auto">
          <a:xfrm>
            <a:off x="6559550" y="2073275"/>
            <a:ext cx="603250" cy="1588"/>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110623" name="Line 31"/>
          <p:cNvSpPr>
            <a:spLocks noChangeShapeType="1"/>
          </p:cNvSpPr>
          <p:nvPr/>
        </p:nvSpPr>
        <p:spPr bwMode="auto">
          <a:xfrm>
            <a:off x="6553200" y="1743075"/>
            <a:ext cx="609600" cy="1588"/>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110624" name="Line 32"/>
          <p:cNvSpPr>
            <a:spLocks noChangeShapeType="1"/>
          </p:cNvSpPr>
          <p:nvPr/>
        </p:nvSpPr>
        <p:spPr bwMode="auto">
          <a:xfrm flipH="1">
            <a:off x="6172199" y="2132013"/>
            <a:ext cx="549275" cy="1449387"/>
          </a:xfrm>
          <a:prstGeom prst="line">
            <a:avLst/>
          </a:prstGeom>
          <a:noFill/>
          <a:ln w="38100">
            <a:solidFill>
              <a:srgbClr val="0000FF"/>
            </a:solidFill>
            <a:round/>
            <a:headEnd type="triangle" w="sm" len="sm"/>
            <a:tailEnd type="triangle" w="sm" len="sm"/>
          </a:ln>
          <a:effectLst/>
        </p:spPr>
        <p:txBody>
          <a:bodyPr/>
          <a:lstStyle/>
          <a:p>
            <a:endParaRPr lang="en-US">
              <a:solidFill>
                <a:srgbClr val="000000"/>
              </a:solidFill>
              <a:cs typeface="+mn-cs"/>
            </a:endParaRPr>
          </a:p>
        </p:txBody>
      </p:sp>
      <p:sp useBgFill="1">
        <p:nvSpPr>
          <p:cNvPr id="110625" name="Text Box 33"/>
          <p:cNvSpPr txBox="1">
            <a:spLocks noChangeArrowheads="1"/>
          </p:cNvSpPr>
          <p:nvPr/>
        </p:nvSpPr>
        <p:spPr bwMode="auto">
          <a:xfrm>
            <a:off x="6827837" y="2487613"/>
            <a:ext cx="450850" cy="158750"/>
          </a:xfrm>
          <a:prstGeom prst="rect">
            <a:avLst/>
          </a:prstGeom>
          <a:ln w="9525" algn="ctr">
            <a:noFill/>
            <a:miter lim="800000"/>
            <a:headEnd/>
            <a:tailEnd/>
          </a:ln>
          <a:effectLst/>
        </p:spPr>
        <p:txBody>
          <a:bodyPr wrap="none" lIns="21075" tIns="10537" rIns="21075" bIns="10537">
            <a:spAutoFit/>
          </a:bodyPr>
          <a:lstStyle/>
          <a:p>
            <a:pPr algn="ctr"/>
            <a:r>
              <a:rPr lang="en-US" sz="900" b="1">
                <a:solidFill>
                  <a:srgbClr val="000000"/>
                </a:solidFill>
                <a:latin typeface="Calibri" pitchFamily="34" charset="0"/>
                <a:cs typeface="+mn-cs"/>
              </a:rPr>
              <a:t>1079 </a:t>
            </a:r>
            <a:r>
              <a:rPr lang="en-US" sz="900" b="1">
                <a:solidFill>
                  <a:srgbClr val="000000"/>
                </a:solidFill>
                <a:latin typeface="Calibri" pitchFamily="34" charset="0"/>
                <a:ea typeface="Arial Unicode MS" pitchFamily="34" charset="-128"/>
                <a:cs typeface="Arial Unicode MS" pitchFamily="34" charset="-128"/>
              </a:rPr>
              <a:t>n</a:t>
            </a:r>
            <a:r>
              <a:rPr lang="en-US" sz="900" b="1">
                <a:solidFill>
                  <a:srgbClr val="000000"/>
                </a:solidFill>
                <a:latin typeface="Calibri" pitchFamily="34" charset="0"/>
                <a:cs typeface="+mn-cs"/>
              </a:rPr>
              <a:t>m</a:t>
            </a:r>
            <a:endParaRPr lang="el-GR" sz="900" b="1">
              <a:solidFill>
                <a:srgbClr val="000000"/>
              </a:solidFill>
              <a:latin typeface="Calibri" pitchFamily="34" charset="0"/>
              <a:cs typeface="+mn-cs"/>
            </a:endParaRPr>
          </a:p>
        </p:txBody>
      </p:sp>
      <p:sp useBgFill="1">
        <p:nvSpPr>
          <p:cNvPr id="110626" name="Text Box 34"/>
          <p:cNvSpPr txBox="1">
            <a:spLocks noChangeArrowheads="1"/>
          </p:cNvSpPr>
          <p:nvPr/>
        </p:nvSpPr>
        <p:spPr bwMode="auto">
          <a:xfrm>
            <a:off x="6773862" y="3054350"/>
            <a:ext cx="393700" cy="158750"/>
          </a:xfrm>
          <a:prstGeom prst="rect">
            <a:avLst/>
          </a:prstGeom>
          <a:ln w="9525" algn="ctr">
            <a:noFill/>
            <a:miter lim="800000"/>
            <a:headEnd/>
            <a:tailEnd/>
          </a:ln>
          <a:effectLst/>
        </p:spPr>
        <p:txBody>
          <a:bodyPr wrap="none" lIns="21075" tIns="10537" rIns="21075" bIns="10537">
            <a:spAutoFit/>
          </a:bodyPr>
          <a:lstStyle/>
          <a:p>
            <a:pPr algn="ctr"/>
            <a:r>
              <a:rPr lang="en-US" sz="900" b="1">
                <a:solidFill>
                  <a:srgbClr val="000000"/>
                </a:solidFill>
                <a:latin typeface="Calibri" pitchFamily="34" charset="0"/>
                <a:cs typeface="+mn-cs"/>
              </a:rPr>
              <a:t>468 nm</a:t>
            </a:r>
            <a:endParaRPr lang="el-GR" sz="900" b="1">
              <a:solidFill>
                <a:srgbClr val="000000"/>
              </a:solidFill>
              <a:latin typeface="Calibri" pitchFamily="34" charset="0"/>
              <a:cs typeface="+mn-cs"/>
            </a:endParaRPr>
          </a:p>
        </p:txBody>
      </p:sp>
      <p:sp>
        <p:nvSpPr>
          <p:cNvPr id="110627" name="Line 35"/>
          <p:cNvSpPr>
            <a:spLocks noChangeShapeType="1"/>
          </p:cNvSpPr>
          <p:nvPr/>
        </p:nvSpPr>
        <p:spPr bwMode="auto">
          <a:xfrm flipV="1">
            <a:off x="7543800" y="2736850"/>
            <a:ext cx="536575" cy="1588"/>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110628" name="Line 36"/>
          <p:cNvSpPr>
            <a:spLocks noChangeShapeType="1"/>
          </p:cNvSpPr>
          <p:nvPr/>
        </p:nvSpPr>
        <p:spPr bwMode="auto">
          <a:xfrm>
            <a:off x="7540625" y="2568575"/>
            <a:ext cx="539750" cy="1588"/>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110629" name="Line 37"/>
          <p:cNvSpPr>
            <a:spLocks noChangeShapeType="1"/>
          </p:cNvSpPr>
          <p:nvPr/>
        </p:nvSpPr>
        <p:spPr bwMode="auto">
          <a:xfrm>
            <a:off x="5795962" y="3641725"/>
            <a:ext cx="603250" cy="1588"/>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110630" name="Text Box 38"/>
          <p:cNvSpPr txBox="1">
            <a:spLocks noChangeArrowheads="1"/>
          </p:cNvSpPr>
          <p:nvPr/>
        </p:nvSpPr>
        <p:spPr bwMode="auto">
          <a:xfrm>
            <a:off x="6386512" y="1828800"/>
            <a:ext cx="719138" cy="204788"/>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1200" b="1">
                <a:solidFill>
                  <a:srgbClr val="000000"/>
                </a:solidFill>
                <a:latin typeface="Calibri" pitchFamily="34" charset="0"/>
                <a:ea typeface="ＭＳ Ｐゴシック" pitchFamily="34" charset="-128"/>
                <a:cs typeface="+mn-cs"/>
              </a:rPr>
              <a:t>7P</a:t>
            </a:r>
            <a:r>
              <a:rPr lang="en-US" sz="1200" b="1" baseline="-25000">
                <a:solidFill>
                  <a:srgbClr val="000000"/>
                </a:solidFill>
                <a:latin typeface="Calibri" pitchFamily="34" charset="0"/>
                <a:ea typeface="ＭＳ Ｐゴシック" pitchFamily="34" charset="-128"/>
                <a:cs typeface="+mn-cs"/>
              </a:rPr>
              <a:t>1/2</a:t>
            </a:r>
            <a:endParaRPr lang="en-US" sz="1200" b="1">
              <a:solidFill>
                <a:srgbClr val="000000"/>
              </a:solidFill>
              <a:latin typeface="Calibri" pitchFamily="34" charset="0"/>
              <a:ea typeface="ＭＳ Ｐゴシック" pitchFamily="34" charset="-128"/>
              <a:cs typeface="+mn-cs"/>
            </a:endParaRPr>
          </a:p>
        </p:txBody>
      </p:sp>
      <p:sp>
        <p:nvSpPr>
          <p:cNvPr id="110631" name="Text Box 39"/>
          <p:cNvSpPr txBox="1">
            <a:spLocks noChangeArrowheads="1"/>
          </p:cNvSpPr>
          <p:nvPr/>
        </p:nvSpPr>
        <p:spPr bwMode="auto">
          <a:xfrm>
            <a:off x="6384925" y="1487488"/>
            <a:ext cx="719137" cy="204787"/>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1200" b="1">
                <a:solidFill>
                  <a:srgbClr val="000000"/>
                </a:solidFill>
                <a:latin typeface="Calibri" pitchFamily="34" charset="0"/>
                <a:ea typeface="ＭＳ Ｐゴシック" pitchFamily="34" charset="-128"/>
                <a:cs typeface="+mn-cs"/>
              </a:rPr>
              <a:t>7P</a:t>
            </a:r>
            <a:r>
              <a:rPr lang="en-US" sz="1200" b="1" baseline="-25000">
                <a:solidFill>
                  <a:srgbClr val="000000"/>
                </a:solidFill>
                <a:latin typeface="Calibri" pitchFamily="34" charset="0"/>
                <a:ea typeface="ＭＳ Ｐゴシック" pitchFamily="34" charset="-128"/>
                <a:cs typeface="+mn-cs"/>
              </a:rPr>
              <a:t>3/2</a:t>
            </a:r>
            <a:endParaRPr lang="en-US" sz="1200" b="1">
              <a:solidFill>
                <a:srgbClr val="000000"/>
              </a:solidFill>
              <a:latin typeface="Calibri" pitchFamily="34" charset="0"/>
              <a:ea typeface="ＭＳ Ｐゴシック" pitchFamily="34" charset="-128"/>
              <a:cs typeface="+mn-cs"/>
            </a:endParaRPr>
          </a:p>
        </p:txBody>
      </p:sp>
      <p:sp>
        <p:nvSpPr>
          <p:cNvPr id="110632" name="Line 40"/>
          <p:cNvSpPr>
            <a:spLocks noChangeShapeType="1"/>
          </p:cNvSpPr>
          <p:nvPr/>
        </p:nvSpPr>
        <p:spPr bwMode="auto">
          <a:xfrm>
            <a:off x="6818312" y="2157413"/>
            <a:ext cx="704850" cy="547687"/>
          </a:xfrm>
          <a:prstGeom prst="line">
            <a:avLst/>
          </a:prstGeom>
          <a:noFill/>
          <a:ln w="38100">
            <a:solidFill>
              <a:srgbClr val="FF0000"/>
            </a:solidFill>
            <a:round/>
            <a:headEnd type="triangle" w="sm" len="sm"/>
            <a:tailEnd type="triangle" w="sm" len="sm"/>
          </a:ln>
          <a:effectLst/>
        </p:spPr>
        <p:txBody>
          <a:bodyPr/>
          <a:lstStyle/>
          <a:p>
            <a:endParaRPr lang="en-US">
              <a:solidFill>
                <a:srgbClr val="000000"/>
              </a:solidFill>
              <a:cs typeface="+mn-cs"/>
            </a:endParaRPr>
          </a:p>
        </p:txBody>
      </p:sp>
      <p:sp>
        <p:nvSpPr>
          <p:cNvPr id="110633" name="Line 41"/>
          <p:cNvSpPr>
            <a:spLocks noChangeShapeType="1"/>
          </p:cNvSpPr>
          <p:nvPr/>
        </p:nvSpPr>
        <p:spPr bwMode="auto">
          <a:xfrm>
            <a:off x="6861175" y="1789113"/>
            <a:ext cx="731837" cy="901700"/>
          </a:xfrm>
          <a:prstGeom prst="line">
            <a:avLst/>
          </a:prstGeom>
          <a:noFill/>
          <a:ln w="38100">
            <a:solidFill>
              <a:srgbClr val="800000"/>
            </a:solidFill>
            <a:round/>
            <a:headEnd type="triangle" w="sm" len="sm"/>
            <a:tailEnd type="triangle" w="sm" len="sm"/>
          </a:ln>
          <a:effectLst/>
        </p:spPr>
        <p:txBody>
          <a:bodyPr/>
          <a:lstStyle/>
          <a:p>
            <a:endParaRPr lang="en-US">
              <a:solidFill>
                <a:srgbClr val="000000"/>
              </a:solidFill>
              <a:cs typeface="+mn-cs"/>
            </a:endParaRPr>
          </a:p>
        </p:txBody>
      </p:sp>
      <p:sp useBgFill="1">
        <p:nvSpPr>
          <p:cNvPr id="110634" name="Text Box 42"/>
          <p:cNvSpPr txBox="1">
            <a:spLocks noChangeArrowheads="1"/>
          </p:cNvSpPr>
          <p:nvPr/>
        </p:nvSpPr>
        <p:spPr bwMode="auto">
          <a:xfrm>
            <a:off x="7361237" y="2160588"/>
            <a:ext cx="393700" cy="158750"/>
          </a:xfrm>
          <a:prstGeom prst="rect">
            <a:avLst/>
          </a:prstGeom>
          <a:ln w="9525" algn="ctr">
            <a:noFill/>
            <a:miter lim="800000"/>
            <a:headEnd/>
            <a:tailEnd/>
          </a:ln>
          <a:effectLst/>
        </p:spPr>
        <p:txBody>
          <a:bodyPr wrap="none" lIns="21075" tIns="10537" rIns="21075" bIns="10537">
            <a:spAutoFit/>
          </a:bodyPr>
          <a:lstStyle/>
          <a:p>
            <a:pPr algn="ctr"/>
            <a:r>
              <a:rPr lang="en-US" sz="900" b="1">
                <a:solidFill>
                  <a:srgbClr val="000000"/>
                </a:solidFill>
                <a:latin typeface="Calibri" pitchFamily="34" charset="0"/>
                <a:cs typeface="+mn-cs"/>
              </a:rPr>
              <a:t>708 </a:t>
            </a:r>
            <a:r>
              <a:rPr lang="en-US" sz="900" b="1">
                <a:solidFill>
                  <a:srgbClr val="000000"/>
                </a:solidFill>
                <a:latin typeface="Calibri" pitchFamily="34" charset="0"/>
                <a:ea typeface="Arial Unicode MS" pitchFamily="34" charset="-128"/>
                <a:cs typeface="Arial Unicode MS" pitchFamily="34" charset="-128"/>
              </a:rPr>
              <a:t>n</a:t>
            </a:r>
            <a:r>
              <a:rPr lang="en-US" sz="900" b="1">
                <a:solidFill>
                  <a:srgbClr val="000000"/>
                </a:solidFill>
                <a:latin typeface="Calibri" pitchFamily="34" charset="0"/>
                <a:cs typeface="+mn-cs"/>
              </a:rPr>
              <a:t>m</a:t>
            </a:r>
            <a:endParaRPr lang="el-GR" sz="900" b="1">
              <a:solidFill>
                <a:srgbClr val="000000"/>
              </a:solidFill>
              <a:latin typeface="Calibri" pitchFamily="34" charset="0"/>
              <a:cs typeface="+mn-cs"/>
            </a:endParaRPr>
          </a:p>
        </p:txBody>
      </p:sp>
      <p:sp>
        <p:nvSpPr>
          <p:cNvPr id="110635" name="Text Box 43"/>
          <p:cNvSpPr txBox="1">
            <a:spLocks noChangeArrowheads="1"/>
          </p:cNvSpPr>
          <p:nvPr/>
        </p:nvSpPr>
        <p:spPr bwMode="auto">
          <a:xfrm>
            <a:off x="609600" y="1219200"/>
            <a:ext cx="7937500" cy="366713"/>
          </a:xfrm>
          <a:prstGeom prst="rect">
            <a:avLst/>
          </a:prstGeom>
          <a:noFill/>
          <a:ln w="9525">
            <a:noFill/>
            <a:miter lim="800000"/>
            <a:headEnd/>
            <a:tailEnd/>
          </a:ln>
          <a:effectLst/>
        </p:spPr>
        <p:txBody>
          <a:bodyPr>
            <a:spAutoFit/>
          </a:bodyPr>
          <a:lstStyle/>
          <a:p>
            <a:pPr>
              <a:spcBef>
                <a:spcPct val="50000"/>
              </a:spcBef>
              <a:buClr>
                <a:srgbClr val="000000"/>
              </a:buClr>
              <a:buSzPct val="100000"/>
              <a:buFont typeface="Times New Roman" charset="0"/>
              <a:buNone/>
            </a:pPr>
            <a:r>
              <a:rPr lang="en-US" dirty="0">
                <a:solidFill>
                  <a:srgbClr val="FFFF00"/>
                </a:solidFill>
                <a:latin typeface="Calibri" pitchFamily="34" charset="0"/>
                <a:cs typeface="+mn-cs"/>
              </a:rPr>
              <a:t>Radiofrequency </a:t>
            </a:r>
            <a:r>
              <a:rPr lang="en-US" dirty="0" err="1">
                <a:solidFill>
                  <a:srgbClr val="FFFF00"/>
                </a:solidFill>
                <a:latin typeface="Calibri" pitchFamily="34" charset="0"/>
                <a:cs typeface="+mn-cs"/>
              </a:rPr>
              <a:t>Quadrupole</a:t>
            </a:r>
            <a:r>
              <a:rPr lang="en-US" dirty="0">
                <a:solidFill>
                  <a:srgbClr val="FFFF00"/>
                </a:solidFill>
                <a:latin typeface="Calibri" pitchFamily="34" charset="0"/>
                <a:cs typeface="+mn-cs"/>
              </a:rPr>
              <a:t> (RFQ)</a:t>
            </a:r>
            <a:endParaRPr lang="en-US" baseline="30000" dirty="0">
              <a:solidFill>
                <a:srgbClr val="FFFF00"/>
              </a:solidFill>
              <a:latin typeface="Calibri" pitchFamily="34" charset="0"/>
              <a:cs typeface="+mn-cs"/>
            </a:endParaRPr>
          </a:p>
        </p:txBody>
      </p:sp>
      <p:sp>
        <p:nvSpPr>
          <p:cNvPr id="110636" name="Text Box 44"/>
          <p:cNvSpPr txBox="1">
            <a:spLocks noChangeArrowheads="1"/>
          </p:cNvSpPr>
          <p:nvPr/>
        </p:nvSpPr>
        <p:spPr bwMode="auto">
          <a:xfrm>
            <a:off x="5854700" y="3919538"/>
            <a:ext cx="3365500" cy="366712"/>
          </a:xfrm>
          <a:prstGeom prst="rect">
            <a:avLst/>
          </a:prstGeom>
          <a:noFill/>
          <a:ln w="9525">
            <a:noFill/>
            <a:miter lim="800000"/>
            <a:headEnd/>
            <a:tailEnd/>
          </a:ln>
          <a:effectLst/>
        </p:spPr>
        <p:txBody>
          <a:bodyPr>
            <a:spAutoFit/>
          </a:bodyPr>
          <a:lstStyle/>
          <a:p>
            <a:pPr>
              <a:spcBef>
                <a:spcPct val="50000"/>
              </a:spcBef>
              <a:buClr>
                <a:srgbClr val="000000"/>
              </a:buClr>
              <a:buSzPct val="100000"/>
              <a:buFont typeface="Times New Roman" charset="0"/>
              <a:buNone/>
            </a:pPr>
            <a:r>
              <a:rPr lang="en-US" dirty="0">
                <a:solidFill>
                  <a:srgbClr val="000000"/>
                </a:solidFill>
                <a:latin typeface="Calibri" pitchFamily="34" charset="0"/>
                <a:cs typeface="+mn-cs"/>
              </a:rPr>
              <a:t>     </a:t>
            </a:r>
            <a:r>
              <a:rPr lang="en-US" dirty="0" smtClean="0">
                <a:solidFill>
                  <a:srgbClr val="000000"/>
                </a:solidFill>
                <a:latin typeface="Calibri" pitchFamily="34" charset="0"/>
                <a:cs typeface="+mn-cs"/>
              </a:rPr>
              <a:t>Level Scheme of Ra</a:t>
            </a:r>
            <a:r>
              <a:rPr lang="en-US" baseline="30000" dirty="0" smtClean="0">
                <a:solidFill>
                  <a:srgbClr val="000000"/>
                </a:solidFill>
                <a:latin typeface="Calibri" pitchFamily="34" charset="0"/>
                <a:cs typeface="+mn-cs"/>
              </a:rPr>
              <a:t>+ </a:t>
            </a:r>
            <a:endParaRPr lang="en-US" baseline="30000" dirty="0">
              <a:solidFill>
                <a:srgbClr val="000000"/>
              </a:solidFill>
              <a:latin typeface="Calibri" pitchFamily="34" charset="0"/>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66" name="Rectangle 50"/>
          <p:cNvSpPr>
            <a:spLocks noGrp="1" noChangeArrowheads="1"/>
          </p:cNvSpPr>
          <p:nvPr>
            <p:ph type="title"/>
          </p:nvPr>
        </p:nvSpPr>
        <p:spPr/>
        <p:txBody>
          <a:bodyPr/>
          <a:lstStyle/>
          <a:p>
            <a:r>
              <a:rPr lang="en-US" dirty="0">
                <a:solidFill>
                  <a:srgbClr val="FF0000"/>
                </a:solidFill>
              </a:rPr>
              <a:t>Example: HFS in </a:t>
            </a:r>
            <a:r>
              <a:rPr lang="en-US" baseline="30000" dirty="0">
                <a:solidFill>
                  <a:srgbClr val="FF0000"/>
                </a:solidFill>
              </a:rPr>
              <a:t>213</a:t>
            </a:r>
            <a:r>
              <a:rPr lang="en-US" dirty="0">
                <a:solidFill>
                  <a:srgbClr val="FF0000"/>
                </a:solidFill>
              </a:rPr>
              <a:t>Ra</a:t>
            </a:r>
            <a:r>
              <a:rPr lang="en-US" baseline="30000" dirty="0">
                <a:solidFill>
                  <a:srgbClr val="FF0000"/>
                </a:solidFill>
              </a:rPr>
              <a:t>+</a:t>
            </a:r>
          </a:p>
        </p:txBody>
      </p:sp>
      <p:pic>
        <p:nvPicPr>
          <p:cNvPr id="60419" name="Picture 3"/>
          <p:cNvPicPr>
            <a:picLocks noGrp="1" noChangeAspect="1" noChangeArrowheads="1"/>
          </p:cNvPicPr>
          <p:nvPr>
            <p:ph sz="half" idx="4294967295"/>
          </p:nvPr>
        </p:nvPicPr>
        <p:blipFill>
          <a:blip r:embed="rId3" cstate="print"/>
          <a:srcRect/>
          <a:stretch>
            <a:fillRect/>
          </a:stretch>
        </p:blipFill>
        <p:spPr>
          <a:xfrm>
            <a:off x="152400" y="1371600"/>
            <a:ext cx="4514850" cy="2986088"/>
          </a:xfrm>
          <a:noFill/>
          <a:ln/>
        </p:spPr>
      </p:pic>
      <p:sp>
        <p:nvSpPr>
          <p:cNvPr id="60461" name="Text Box 45"/>
          <p:cNvSpPr txBox="1">
            <a:spLocks noChangeArrowheads="1"/>
          </p:cNvSpPr>
          <p:nvPr/>
        </p:nvSpPr>
        <p:spPr bwMode="auto">
          <a:xfrm>
            <a:off x="596900" y="5375275"/>
            <a:ext cx="7937500" cy="457200"/>
          </a:xfrm>
          <a:prstGeom prst="rect">
            <a:avLst/>
          </a:prstGeom>
          <a:noFill/>
          <a:ln w="9525">
            <a:noFill/>
            <a:miter lim="800000"/>
            <a:headEnd/>
            <a:tailEnd/>
          </a:ln>
          <a:effectLst/>
        </p:spPr>
        <p:txBody>
          <a:bodyPr>
            <a:spAutoFit/>
          </a:bodyPr>
          <a:lstStyle/>
          <a:p>
            <a:pPr>
              <a:spcBef>
                <a:spcPct val="50000"/>
              </a:spcBef>
              <a:buClr>
                <a:srgbClr val="000000"/>
              </a:buClr>
              <a:buSzPct val="100000"/>
              <a:buFont typeface="Times New Roman" charset="0"/>
              <a:buNone/>
            </a:pPr>
            <a:r>
              <a:rPr lang="en-US" sz="2400" b="1" dirty="0">
                <a:solidFill>
                  <a:srgbClr val="003300"/>
                </a:solidFill>
                <a:latin typeface="Calibri" pitchFamily="34" charset="0"/>
                <a:cs typeface="+mn-cs"/>
              </a:rPr>
              <a:t>1050(10) MHz</a:t>
            </a:r>
            <a:r>
              <a:rPr lang="en-US" sz="2400" dirty="0">
                <a:solidFill>
                  <a:srgbClr val="000000"/>
                </a:solidFill>
                <a:latin typeface="Calibri" pitchFamily="34" charset="0"/>
                <a:cs typeface="+mn-cs"/>
              </a:rPr>
              <a:t> 	1082 MHz		1086 MHz</a:t>
            </a:r>
          </a:p>
        </p:txBody>
      </p:sp>
      <p:sp>
        <p:nvSpPr>
          <p:cNvPr id="60462" name="Text Box 46"/>
          <p:cNvSpPr txBox="1">
            <a:spLocks noChangeArrowheads="1"/>
          </p:cNvSpPr>
          <p:nvPr/>
        </p:nvSpPr>
        <p:spPr bwMode="auto">
          <a:xfrm>
            <a:off x="596900" y="4933950"/>
            <a:ext cx="7937500" cy="457200"/>
          </a:xfrm>
          <a:prstGeom prst="rect">
            <a:avLst/>
          </a:prstGeom>
          <a:noFill/>
          <a:ln w="9525">
            <a:noFill/>
            <a:miter lim="800000"/>
            <a:headEnd/>
            <a:tailEnd/>
          </a:ln>
          <a:effectLst/>
        </p:spPr>
        <p:txBody>
          <a:bodyPr>
            <a:spAutoFit/>
          </a:bodyPr>
          <a:lstStyle/>
          <a:p>
            <a:pPr>
              <a:spcBef>
                <a:spcPct val="50000"/>
              </a:spcBef>
              <a:buClr>
                <a:srgbClr val="000000"/>
              </a:buClr>
              <a:buSzPct val="100000"/>
              <a:buFont typeface="Times New Roman" charset="0"/>
              <a:buNone/>
            </a:pPr>
            <a:r>
              <a:rPr lang="en-US" sz="2400">
                <a:solidFill>
                  <a:srgbClr val="000000"/>
                </a:solidFill>
                <a:latin typeface="Calibri" pitchFamily="34" charset="0"/>
                <a:cs typeface="+mn-cs"/>
              </a:rPr>
              <a:t>Experiment	            		         Theory</a:t>
            </a:r>
          </a:p>
        </p:txBody>
      </p:sp>
      <p:sp>
        <p:nvSpPr>
          <p:cNvPr id="60463" name="Rectangle 47"/>
          <p:cNvSpPr>
            <a:spLocks noChangeArrowheads="1"/>
          </p:cNvSpPr>
          <p:nvPr/>
        </p:nvSpPr>
        <p:spPr bwMode="auto">
          <a:xfrm>
            <a:off x="531813" y="2033588"/>
            <a:ext cx="107950" cy="2606675"/>
          </a:xfrm>
          <a:prstGeom prst="rect">
            <a:avLst/>
          </a:prstGeom>
          <a:solidFill>
            <a:schemeClr val="bg1"/>
          </a:solidFill>
          <a:ln w="9525">
            <a:noFill/>
            <a:miter lim="800000"/>
            <a:headEnd/>
            <a:tailEnd/>
          </a:ln>
          <a:effectLst/>
        </p:spPr>
        <p:txBody>
          <a:bodyPr wrap="none" anchor="ctr"/>
          <a:lstStyle/>
          <a:p>
            <a:endParaRPr lang="en-US">
              <a:solidFill>
                <a:srgbClr val="000000"/>
              </a:solidFill>
              <a:cs typeface="+mn-cs"/>
            </a:endParaRPr>
          </a:p>
        </p:txBody>
      </p:sp>
      <p:sp>
        <p:nvSpPr>
          <p:cNvPr id="60467" name="Text Box 51"/>
          <p:cNvSpPr txBox="1">
            <a:spLocks noChangeArrowheads="1"/>
          </p:cNvSpPr>
          <p:nvPr/>
        </p:nvSpPr>
        <p:spPr bwMode="auto">
          <a:xfrm>
            <a:off x="3073400" y="5715000"/>
            <a:ext cx="1955800" cy="457200"/>
          </a:xfrm>
          <a:prstGeom prst="rect">
            <a:avLst/>
          </a:prstGeom>
          <a:noFill/>
          <a:ln w="9525">
            <a:noFill/>
            <a:miter lim="800000"/>
            <a:headEnd/>
            <a:tailEnd/>
          </a:ln>
          <a:effectLst/>
        </p:spPr>
        <p:txBody>
          <a:bodyPr wrap="none">
            <a:spAutoFit/>
          </a:bodyPr>
          <a:lstStyle/>
          <a:p>
            <a:pPr algn="ctr"/>
            <a:r>
              <a:rPr lang="fr-FR" sz="1200">
                <a:solidFill>
                  <a:srgbClr val="000000"/>
                </a:solidFill>
                <a:latin typeface="Calibri" pitchFamily="34" charset="0"/>
                <a:ea typeface="Arial Unicode MS" pitchFamily="34" charset="-128"/>
                <a:cs typeface="Arial Unicode MS" pitchFamily="34" charset="-128"/>
              </a:rPr>
              <a:t>R. Pal et al., Phys. Rev. A 79, </a:t>
            </a:r>
          </a:p>
          <a:p>
            <a:pPr algn="ctr"/>
            <a:r>
              <a:rPr lang="fr-FR" sz="1200">
                <a:solidFill>
                  <a:srgbClr val="000000"/>
                </a:solidFill>
                <a:latin typeface="Calibri" pitchFamily="34" charset="0"/>
                <a:ea typeface="Arial Unicode MS" pitchFamily="34" charset="-128"/>
                <a:cs typeface="Arial Unicode MS" pitchFamily="34" charset="-128"/>
              </a:rPr>
              <a:t>062505 (2009).</a:t>
            </a:r>
            <a:endParaRPr lang="en-US" sz="1200">
              <a:solidFill>
                <a:srgbClr val="000000"/>
              </a:solidFill>
              <a:latin typeface="Calibri" pitchFamily="34" charset="0"/>
              <a:ea typeface="Arial Unicode MS" pitchFamily="34" charset="-128"/>
              <a:cs typeface="Arial Unicode MS" pitchFamily="34" charset="-128"/>
            </a:endParaRPr>
          </a:p>
        </p:txBody>
      </p:sp>
      <p:sp>
        <p:nvSpPr>
          <p:cNvPr id="60468" name="Text Box 52"/>
          <p:cNvSpPr txBox="1">
            <a:spLocks noChangeArrowheads="1"/>
          </p:cNvSpPr>
          <p:nvPr/>
        </p:nvSpPr>
        <p:spPr bwMode="auto">
          <a:xfrm>
            <a:off x="5464175" y="5715000"/>
            <a:ext cx="2536825" cy="457200"/>
          </a:xfrm>
          <a:prstGeom prst="rect">
            <a:avLst/>
          </a:prstGeom>
          <a:noFill/>
          <a:ln w="9525">
            <a:noFill/>
            <a:miter lim="800000"/>
            <a:headEnd/>
            <a:tailEnd/>
          </a:ln>
          <a:effectLst/>
        </p:spPr>
        <p:txBody>
          <a:bodyPr wrap="none">
            <a:spAutoFit/>
          </a:bodyPr>
          <a:lstStyle/>
          <a:p>
            <a:pPr algn="ctr"/>
            <a:r>
              <a:rPr lang="nl-NL" sz="1200">
                <a:solidFill>
                  <a:srgbClr val="000000"/>
                </a:solidFill>
                <a:latin typeface="Calibri" pitchFamily="34" charset="0"/>
                <a:ea typeface="Arial Unicode MS" pitchFamily="34" charset="-128"/>
                <a:cs typeface="Arial Unicode MS" pitchFamily="34" charset="-128"/>
              </a:rPr>
              <a:t>L.W. Wansbeek et al., Phys. Rev. A 78,</a:t>
            </a:r>
          </a:p>
          <a:p>
            <a:pPr algn="ctr"/>
            <a:r>
              <a:rPr lang="nl-NL" sz="1200">
                <a:solidFill>
                  <a:srgbClr val="000000"/>
                </a:solidFill>
                <a:latin typeface="Calibri" pitchFamily="34" charset="0"/>
                <a:ea typeface="Arial Unicode MS" pitchFamily="34" charset="-128"/>
                <a:cs typeface="Arial Unicode MS" pitchFamily="34" charset="-128"/>
              </a:rPr>
              <a:t> 050501(R) (2008).</a:t>
            </a:r>
            <a:endParaRPr lang="en-US" sz="1200">
              <a:solidFill>
                <a:srgbClr val="000000"/>
              </a:solidFill>
              <a:latin typeface="Calibri" pitchFamily="34" charset="0"/>
              <a:ea typeface="Arial Unicode MS" pitchFamily="34" charset="-128"/>
              <a:cs typeface="Arial Unicode MS" pitchFamily="34" charset="-128"/>
            </a:endParaRPr>
          </a:p>
        </p:txBody>
      </p:sp>
      <p:sp>
        <p:nvSpPr>
          <p:cNvPr id="60477" name="Text Box 61"/>
          <p:cNvSpPr txBox="1">
            <a:spLocks noChangeArrowheads="1"/>
          </p:cNvSpPr>
          <p:nvPr/>
        </p:nvSpPr>
        <p:spPr bwMode="auto">
          <a:xfrm>
            <a:off x="3454400" y="1638300"/>
            <a:ext cx="934871" cy="276999"/>
          </a:xfrm>
          <a:prstGeom prst="rect">
            <a:avLst/>
          </a:prstGeom>
          <a:noFill/>
          <a:ln w="9525">
            <a:noFill/>
            <a:miter lim="800000"/>
            <a:headEnd/>
            <a:tailEnd/>
          </a:ln>
          <a:effectLst/>
        </p:spPr>
        <p:txBody>
          <a:bodyPr wrap="none">
            <a:spAutoFit/>
          </a:bodyPr>
          <a:lstStyle/>
          <a:p>
            <a:r>
              <a:rPr lang="en-US" sz="1200" b="1" dirty="0" smtClean="0">
                <a:solidFill>
                  <a:srgbClr val="000000"/>
                </a:solidFill>
                <a:latin typeface="Comic Sans MS" pitchFamily="66" charset="0"/>
                <a:cs typeface="+mn-cs"/>
              </a:rPr>
              <a:t>F=1</a:t>
            </a:r>
            <a:r>
              <a:rPr lang="en-US" sz="1200" b="1" dirty="0" smtClean="0">
                <a:solidFill>
                  <a:srgbClr val="000000"/>
                </a:solidFill>
                <a:latin typeface="Comic Sans MS" pitchFamily="66" charset="0"/>
                <a:cs typeface="+mn-cs"/>
                <a:sym typeface="Wingdings" pitchFamily="2" charset="2"/>
              </a:rPr>
              <a:t></a:t>
            </a:r>
            <a:r>
              <a:rPr lang="en-US" sz="1200" b="1" dirty="0" smtClean="0">
                <a:solidFill>
                  <a:srgbClr val="000000"/>
                </a:solidFill>
                <a:latin typeface="Comic Sans MS" pitchFamily="66" charset="0"/>
                <a:cs typeface="+mn-cs"/>
              </a:rPr>
              <a:t>F</a:t>
            </a:r>
            <a:r>
              <a:rPr lang="en-US" sz="1200" b="1" dirty="0">
                <a:solidFill>
                  <a:srgbClr val="000000"/>
                </a:solidFill>
                <a:latin typeface="Comic Sans MS" pitchFamily="66" charset="0"/>
                <a:cs typeface="+mn-cs"/>
              </a:rPr>
              <a:t>’=1</a:t>
            </a:r>
          </a:p>
        </p:txBody>
      </p:sp>
      <p:sp>
        <p:nvSpPr>
          <p:cNvPr id="60478" name="Text Box 62"/>
          <p:cNvSpPr txBox="1">
            <a:spLocks noChangeArrowheads="1"/>
          </p:cNvSpPr>
          <p:nvPr/>
        </p:nvSpPr>
        <p:spPr bwMode="auto">
          <a:xfrm>
            <a:off x="2692400" y="2620963"/>
            <a:ext cx="978153" cy="276999"/>
          </a:xfrm>
          <a:prstGeom prst="rect">
            <a:avLst/>
          </a:prstGeom>
          <a:noFill/>
          <a:ln w="9525">
            <a:noFill/>
            <a:miter lim="800000"/>
            <a:headEnd/>
            <a:tailEnd/>
          </a:ln>
          <a:effectLst/>
        </p:spPr>
        <p:txBody>
          <a:bodyPr wrap="none">
            <a:spAutoFit/>
          </a:bodyPr>
          <a:lstStyle/>
          <a:p>
            <a:r>
              <a:rPr lang="en-US" sz="1200" b="1" dirty="0" smtClean="0">
                <a:solidFill>
                  <a:srgbClr val="000000"/>
                </a:solidFill>
                <a:latin typeface="Comic Sans MS" pitchFamily="66" charset="0"/>
                <a:cs typeface="+mn-cs"/>
              </a:rPr>
              <a:t>F=1</a:t>
            </a:r>
            <a:r>
              <a:rPr lang="en-US" sz="1200" b="1" dirty="0" smtClean="0">
                <a:solidFill>
                  <a:srgbClr val="000000"/>
                </a:solidFill>
                <a:cs typeface="+mn-cs"/>
                <a:sym typeface="Wingdings" pitchFamily="2" charset="2"/>
              </a:rPr>
              <a:t></a:t>
            </a:r>
            <a:r>
              <a:rPr lang="en-US" sz="1200" b="1" dirty="0" smtClean="0">
                <a:solidFill>
                  <a:srgbClr val="000000"/>
                </a:solidFill>
                <a:cs typeface="+mn-cs"/>
                <a:sym typeface="Mathematica4" pitchFamily="2" charset="2"/>
              </a:rPr>
              <a:t> </a:t>
            </a:r>
            <a:r>
              <a:rPr lang="en-US" sz="1200" b="1" dirty="0" smtClean="0">
                <a:solidFill>
                  <a:srgbClr val="000000"/>
                </a:solidFill>
                <a:latin typeface="Comic Sans MS" pitchFamily="66" charset="0"/>
                <a:cs typeface="+mn-cs"/>
              </a:rPr>
              <a:t>F</a:t>
            </a:r>
            <a:r>
              <a:rPr lang="en-US" sz="1200" b="1" dirty="0">
                <a:solidFill>
                  <a:srgbClr val="000000"/>
                </a:solidFill>
                <a:latin typeface="Comic Sans MS" pitchFamily="66" charset="0"/>
                <a:cs typeface="+mn-cs"/>
              </a:rPr>
              <a:t>’=0</a:t>
            </a:r>
          </a:p>
        </p:txBody>
      </p:sp>
      <p:sp>
        <p:nvSpPr>
          <p:cNvPr id="60479" name="Text Box 63"/>
          <p:cNvSpPr txBox="1">
            <a:spLocks noChangeArrowheads="1"/>
          </p:cNvSpPr>
          <p:nvPr/>
        </p:nvSpPr>
        <p:spPr bwMode="auto">
          <a:xfrm>
            <a:off x="1219200" y="1676400"/>
            <a:ext cx="1002197" cy="276999"/>
          </a:xfrm>
          <a:prstGeom prst="rect">
            <a:avLst/>
          </a:prstGeom>
          <a:noFill/>
          <a:ln w="9525">
            <a:noFill/>
            <a:miter lim="800000"/>
            <a:headEnd/>
            <a:tailEnd/>
          </a:ln>
          <a:effectLst/>
        </p:spPr>
        <p:txBody>
          <a:bodyPr wrap="none">
            <a:spAutoFit/>
          </a:bodyPr>
          <a:lstStyle/>
          <a:p>
            <a:r>
              <a:rPr lang="en-US" sz="1200" b="1" dirty="0" smtClean="0">
                <a:solidFill>
                  <a:srgbClr val="000000"/>
                </a:solidFill>
                <a:latin typeface="Comic Sans MS" pitchFamily="66" charset="0"/>
                <a:cs typeface="+mn-cs"/>
              </a:rPr>
              <a:t> F=2</a:t>
            </a:r>
            <a:r>
              <a:rPr lang="en-US" sz="1200" b="1" dirty="0" smtClean="0">
                <a:solidFill>
                  <a:srgbClr val="000000"/>
                </a:solidFill>
                <a:latin typeface="Comic Sans MS" pitchFamily="66" charset="0"/>
                <a:cs typeface="+mn-cs"/>
                <a:sym typeface="Wingdings" pitchFamily="2" charset="2"/>
              </a:rPr>
              <a:t></a:t>
            </a:r>
            <a:r>
              <a:rPr lang="en-US" sz="1200" b="1" dirty="0" smtClean="0">
                <a:solidFill>
                  <a:srgbClr val="000000"/>
                </a:solidFill>
                <a:latin typeface="Comic Sans MS" pitchFamily="66" charset="0"/>
                <a:cs typeface="+mn-cs"/>
              </a:rPr>
              <a:t>F</a:t>
            </a:r>
            <a:r>
              <a:rPr lang="en-US" sz="1200" b="1" dirty="0">
                <a:solidFill>
                  <a:srgbClr val="000000"/>
                </a:solidFill>
                <a:latin typeface="Comic Sans MS" pitchFamily="66" charset="0"/>
                <a:cs typeface="+mn-cs"/>
              </a:rPr>
              <a:t>’=1</a:t>
            </a:r>
          </a:p>
        </p:txBody>
      </p:sp>
      <p:sp useBgFill="1">
        <p:nvSpPr>
          <p:cNvPr id="60583" name="Text Box 167"/>
          <p:cNvSpPr txBox="1">
            <a:spLocks noChangeArrowheads="1"/>
          </p:cNvSpPr>
          <p:nvPr/>
        </p:nvSpPr>
        <p:spPr bwMode="auto">
          <a:xfrm>
            <a:off x="4876800" y="3821112"/>
            <a:ext cx="131762" cy="234950"/>
          </a:xfrm>
          <a:prstGeom prst="rect">
            <a:avLst/>
          </a:prstGeom>
          <a:ln w="9525" algn="ctr">
            <a:noFill/>
            <a:miter lim="800000"/>
            <a:headEnd/>
            <a:tailEnd/>
          </a:ln>
          <a:effectLst/>
        </p:spPr>
        <p:txBody>
          <a:bodyPr wrap="none" lIns="21075" tIns="10537" rIns="21075" bIns="10537">
            <a:spAutoFit/>
          </a:bodyPr>
          <a:lstStyle/>
          <a:p>
            <a:pPr algn="ctr"/>
            <a:r>
              <a:rPr lang="en-US" sz="1400" b="1">
                <a:solidFill>
                  <a:srgbClr val="000000"/>
                </a:solidFill>
                <a:latin typeface="Calibri" pitchFamily="34" charset="0"/>
                <a:cs typeface="+mn-cs"/>
              </a:rPr>
              <a:t>1</a:t>
            </a:r>
            <a:endParaRPr lang="el-GR" sz="1400" b="1">
              <a:solidFill>
                <a:srgbClr val="000000"/>
              </a:solidFill>
              <a:latin typeface="Calibri" pitchFamily="34" charset="0"/>
              <a:cs typeface="+mn-cs"/>
            </a:endParaRPr>
          </a:p>
        </p:txBody>
      </p:sp>
      <p:sp useBgFill="1">
        <p:nvSpPr>
          <p:cNvPr id="60584" name="Text Box 168"/>
          <p:cNvSpPr txBox="1">
            <a:spLocks noChangeArrowheads="1"/>
          </p:cNvSpPr>
          <p:nvPr/>
        </p:nvSpPr>
        <p:spPr bwMode="auto">
          <a:xfrm>
            <a:off x="4876800" y="4108450"/>
            <a:ext cx="131762" cy="234950"/>
          </a:xfrm>
          <a:prstGeom prst="rect">
            <a:avLst/>
          </a:prstGeom>
          <a:ln w="9525" algn="ctr">
            <a:noFill/>
            <a:miter lim="800000"/>
            <a:headEnd/>
            <a:tailEnd/>
          </a:ln>
          <a:effectLst/>
        </p:spPr>
        <p:txBody>
          <a:bodyPr wrap="none" lIns="21075" tIns="10537" rIns="21075" bIns="10537">
            <a:spAutoFit/>
          </a:bodyPr>
          <a:lstStyle/>
          <a:p>
            <a:pPr algn="ctr"/>
            <a:r>
              <a:rPr lang="en-US" sz="1400" b="1">
                <a:solidFill>
                  <a:srgbClr val="000000"/>
                </a:solidFill>
                <a:latin typeface="Calibri" pitchFamily="34" charset="0"/>
                <a:cs typeface="+mn-cs"/>
              </a:rPr>
              <a:t>0</a:t>
            </a:r>
            <a:endParaRPr lang="el-GR" sz="1400" b="1">
              <a:solidFill>
                <a:srgbClr val="000000"/>
              </a:solidFill>
              <a:latin typeface="Calibri" pitchFamily="34" charset="0"/>
              <a:cs typeface="+mn-cs"/>
            </a:endParaRPr>
          </a:p>
        </p:txBody>
      </p:sp>
      <p:sp>
        <p:nvSpPr>
          <p:cNvPr id="60558" name="Text Box 142"/>
          <p:cNvSpPr txBox="1">
            <a:spLocks noChangeArrowheads="1"/>
          </p:cNvSpPr>
          <p:nvPr/>
        </p:nvSpPr>
        <p:spPr bwMode="auto">
          <a:xfrm>
            <a:off x="5771557" y="3897312"/>
            <a:ext cx="1467443" cy="325438"/>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2000" b="1" dirty="0">
                <a:solidFill>
                  <a:srgbClr val="000000"/>
                </a:solidFill>
                <a:latin typeface="Calibri" pitchFamily="34" charset="0"/>
                <a:ea typeface="ＭＳ Ｐゴシック" pitchFamily="34" charset="-128"/>
                <a:cs typeface="+mn-cs"/>
              </a:rPr>
              <a:t>7S</a:t>
            </a:r>
            <a:r>
              <a:rPr lang="en-US" sz="2000" b="1" baseline="-25000" dirty="0">
                <a:solidFill>
                  <a:srgbClr val="000000"/>
                </a:solidFill>
                <a:latin typeface="Calibri" pitchFamily="34" charset="0"/>
                <a:ea typeface="ＭＳ Ｐゴシック" pitchFamily="34" charset="-128"/>
                <a:cs typeface="+mn-cs"/>
              </a:rPr>
              <a:t>1/2</a:t>
            </a:r>
            <a:endParaRPr lang="en-US" sz="2000" b="1" dirty="0">
              <a:solidFill>
                <a:srgbClr val="000000"/>
              </a:solidFill>
              <a:latin typeface="Calibri" pitchFamily="34" charset="0"/>
              <a:ea typeface="ＭＳ Ｐゴシック" pitchFamily="34" charset="-128"/>
              <a:cs typeface="+mn-cs"/>
              <a:sym typeface="Symbol" pitchFamily="18" charset="2"/>
            </a:endParaRPr>
          </a:p>
        </p:txBody>
      </p:sp>
      <p:sp>
        <p:nvSpPr>
          <p:cNvPr id="60559" name="Text Box 143"/>
          <p:cNvSpPr txBox="1">
            <a:spLocks noChangeArrowheads="1"/>
          </p:cNvSpPr>
          <p:nvPr/>
        </p:nvSpPr>
        <p:spPr bwMode="auto">
          <a:xfrm>
            <a:off x="8246583" y="2782887"/>
            <a:ext cx="668817" cy="327025"/>
          </a:xfrm>
          <a:prstGeom prst="rect">
            <a:avLst/>
          </a:prstGeom>
          <a:noFill/>
          <a:ln w="9525">
            <a:noFill/>
            <a:miter lim="800000"/>
            <a:headEnd/>
            <a:tailEnd/>
          </a:ln>
          <a:effectLst/>
        </p:spPr>
        <p:txBody>
          <a:bodyPr wrap="square" lIns="21075" tIns="10537" rIns="21075" bIns="10537">
            <a:spAutoFit/>
          </a:bodyPr>
          <a:lstStyle/>
          <a:p>
            <a:pPr algn="ctr" defTabSz="211138">
              <a:spcBef>
                <a:spcPct val="50000"/>
              </a:spcBef>
            </a:pPr>
            <a:r>
              <a:rPr lang="en-US" sz="2000" b="1" dirty="0">
                <a:solidFill>
                  <a:srgbClr val="000000"/>
                </a:solidFill>
                <a:latin typeface="Calibri" pitchFamily="34" charset="0"/>
                <a:ea typeface="ＭＳ Ｐゴシック" pitchFamily="34" charset="-128"/>
                <a:cs typeface="+mn-cs"/>
              </a:rPr>
              <a:t>6D</a:t>
            </a:r>
            <a:r>
              <a:rPr lang="en-US" sz="2000" b="1" baseline="-25000" dirty="0">
                <a:solidFill>
                  <a:srgbClr val="000000"/>
                </a:solidFill>
                <a:latin typeface="Calibri" pitchFamily="34" charset="0"/>
                <a:ea typeface="ＭＳ Ｐゴシック" pitchFamily="34" charset="-128"/>
                <a:cs typeface="+mn-cs"/>
              </a:rPr>
              <a:t>3/2</a:t>
            </a:r>
            <a:endParaRPr lang="en-US" sz="2000" b="1" dirty="0">
              <a:solidFill>
                <a:srgbClr val="000000"/>
              </a:solidFill>
              <a:latin typeface="Calibri" pitchFamily="34" charset="0"/>
              <a:ea typeface="ＭＳ Ｐゴシック" pitchFamily="34" charset="-128"/>
              <a:cs typeface="+mn-cs"/>
            </a:endParaRPr>
          </a:p>
        </p:txBody>
      </p:sp>
      <p:sp>
        <p:nvSpPr>
          <p:cNvPr id="60560" name="Text Box 144"/>
          <p:cNvSpPr txBox="1">
            <a:spLocks noChangeArrowheads="1"/>
          </p:cNvSpPr>
          <p:nvPr/>
        </p:nvSpPr>
        <p:spPr bwMode="auto">
          <a:xfrm>
            <a:off x="8246583" y="2566987"/>
            <a:ext cx="668817" cy="327025"/>
          </a:xfrm>
          <a:prstGeom prst="rect">
            <a:avLst/>
          </a:prstGeom>
          <a:noFill/>
          <a:ln w="9525">
            <a:noFill/>
            <a:miter lim="800000"/>
            <a:headEnd/>
            <a:tailEnd/>
          </a:ln>
          <a:effectLst/>
        </p:spPr>
        <p:txBody>
          <a:bodyPr wrap="square" lIns="21075" tIns="10537" rIns="21075" bIns="10537">
            <a:spAutoFit/>
          </a:bodyPr>
          <a:lstStyle/>
          <a:p>
            <a:pPr algn="ctr" defTabSz="211138">
              <a:spcBef>
                <a:spcPct val="50000"/>
              </a:spcBef>
            </a:pPr>
            <a:r>
              <a:rPr lang="en-US" sz="2000" b="1" dirty="0">
                <a:solidFill>
                  <a:srgbClr val="000000"/>
                </a:solidFill>
                <a:latin typeface="Calibri" pitchFamily="34" charset="0"/>
                <a:ea typeface="ＭＳ Ｐゴシック" pitchFamily="34" charset="-128"/>
                <a:cs typeface="+mn-cs"/>
              </a:rPr>
              <a:t>6D</a:t>
            </a:r>
            <a:r>
              <a:rPr lang="en-US" sz="2000" b="1" baseline="-25000" dirty="0">
                <a:solidFill>
                  <a:srgbClr val="000000"/>
                </a:solidFill>
                <a:latin typeface="Calibri" pitchFamily="34" charset="0"/>
                <a:ea typeface="ＭＳ Ｐゴシック" pitchFamily="34" charset="-128"/>
                <a:cs typeface="+mn-cs"/>
              </a:rPr>
              <a:t>5/2</a:t>
            </a:r>
            <a:endParaRPr lang="en-US" sz="2000" b="1" dirty="0">
              <a:solidFill>
                <a:srgbClr val="000000"/>
              </a:solidFill>
              <a:latin typeface="Calibri" pitchFamily="34" charset="0"/>
              <a:ea typeface="ＭＳ Ｐゴシック" pitchFamily="34" charset="-128"/>
              <a:cs typeface="+mn-cs"/>
            </a:endParaRPr>
          </a:p>
        </p:txBody>
      </p:sp>
      <p:sp>
        <p:nvSpPr>
          <p:cNvPr id="60561" name="Line 145"/>
          <p:cNvSpPr>
            <a:spLocks noChangeShapeType="1"/>
          </p:cNvSpPr>
          <p:nvPr/>
        </p:nvSpPr>
        <p:spPr bwMode="auto">
          <a:xfrm>
            <a:off x="6552888" y="2046287"/>
            <a:ext cx="649356" cy="3175"/>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60562" name="Line 146"/>
          <p:cNvSpPr>
            <a:spLocks noChangeShapeType="1"/>
          </p:cNvSpPr>
          <p:nvPr/>
        </p:nvSpPr>
        <p:spPr bwMode="auto">
          <a:xfrm>
            <a:off x="6545218" y="1614487"/>
            <a:ext cx="657026" cy="1588"/>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60563" name="Line 147"/>
          <p:cNvSpPr>
            <a:spLocks noChangeShapeType="1"/>
          </p:cNvSpPr>
          <p:nvPr/>
        </p:nvSpPr>
        <p:spPr bwMode="auto">
          <a:xfrm flipH="1">
            <a:off x="5142965" y="1962150"/>
            <a:ext cx="963809" cy="2274887"/>
          </a:xfrm>
          <a:prstGeom prst="line">
            <a:avLst/>
          </a:prstGeom>
          <a:noFill/>
          <a:ln w="63500">
            <a:solidFill>
              <a:srgbClr val="0000FF"/>
            </a:solidFill>
            <a:round/>
            <a:headEnd type="triangle" w="sm" len="sm"/>
            <a:tailEnd type="triangle" w="sm" len="sm"/>
          </a:ln>
          <a:effectLst/>
        </p:spPr>
        <p:txBody>
          <a:bodyPr/>
          <a:lstStyle/>
          <a:p>
            <a:endParaRPr lang="en-US">
              <a:solidFill>
                <a:srgbClr val="000000"/>
              </a:solidFill>
              <a:cs typeface="+mn-cs"/>
            </a:endParaRPr>
          </a:p>
        </p:txBody>
      </p:sp>
      <p:sp useBgFill="1">
        <p:nvSpPr>
          <p:cNvPr id="60564" name="Text Box 148"/>
          <p:cNvSpPr txBox="1">
            <a:spLocks noChangeArrowheads="1"/>
          </p:cNvSpPr>
          <p:nvPr/>
        </p:nvSpPr>
        <p:spPr bwMode="auto">
          <a:xfrm>
            <a:off x="6417392" y="2270125"/>
            <a:ext cx="548373" cy="204788"/>
          </a:xfrm>
          <a:prstGeom prst="rect">
            <a:avLst/>
          </a:prstGeom>
          <a:ln w="9525" algn="ctr">
            <a:noFill/>
            <a:miter lim="800000"/>
            <a:headEnd/>
            <a:tailEnd/>
          </a:ln>
          <a:effectLst/>
        </p:spPr>
        <p:txBody>
          <a:bodyPr wrap="none" lIns="21075" tIns="10537" rIns="21075" bIns="10537">
            <a:spAutoFit/>
          </a:bodyPr>
          <a:lstStyle/>
          <a:p>
            <a:pPr algn="ctr"/>
            <a:r>
              <a:rPr lang="en-US" sz="1200" b="1">
                <a:solidFill>
                  <a:srgbClr val="F91515"/>
                </a:solidFill>
                <a:latin typeface="Comic Sans MS" pitchFamily="66" charset="0"/>
                <a:cs typeface="+mn-cs"/>
              </a:rPr>
              <a:t>1079 </a:t>
            </a:r>
            <a:r>
              <a:rPr lang="en-US" sz="1200" b="1">
                <a:solidFill>
                  <a:srgbClr val="F91515"/>
                </a:solidFill>
                <a:latin typeface="Comic Sans MS" pitchFamily="66" charset="0"/>
                <a:ea typeface="Arial Unicode MS" pitchFamily="34" charset="-128"/>
                <a:cs typeface="Arial Unicode MS" pitchFamily="34" charset="-128"/>
              </a:rPr>
              <a:t>n</a:t>
            </a:r>
            <a:r>
              <a:rPr lang="en-US" sz="1200" b="1">
                <a:solidFill>
                  <a:srgbClr val="F91515"/>
                </a:solidFill>
                <a:latin typeface="Comic Sans MS" pitchFamily="66" charset="0"/>
                <a:cs typeface="+mn-cs"/>
              </a:rPr>
              <a:t>m</a:t>
            </a:r>
            <a:endParaRPr lang="el-GR" sz="1200" b="1">
              <a:solidFill>
                <a:srgbClr val="F91515"/>
              </a:solidFill>
              <a:latin typeface="Comic Sans MS" pitchFamily="66" charset="0"/>
              <a:cs typeface="+mn-cs"/>
            </a:endParaRPr>
          </a:p>
        </p:txBody>
      </p:sp>
      <p:sp useBgFill="1">
        <p:nvSpPr>
          <p:cNvPr id="60565" name="Text Box 149"/>
          <p:cNvSpPr txBox="1">
            <a:spLocks noChangeArrowheads="1"/>
          </p:cNvSpPr>
          <p:nvPr/>
        </p:nvSpPr>
        <p:spPr bwMode="auto">
          <a:xfrm>
            <a:off x="6001957" y="3013075"/>
            <a:ext cx="472956" cy="204788"/>
          </a:xfrm>
          <a:prstGeom prst="rect">
            <a:avLst/>
          </a:prstGeom>
          <a:ln w="9525" algn="ctr">
            <a:noFill/>
            <a:miter lim="800000"/>
            <a:headEnd/>
            <a:tailEnd/>
          </a:ln>
          <a:effectLst/>
        </p:spPr>
        <p:txBody>
          <a:bodyPr wrap="none" lIns="21075" tIns="10537" rIns="21075" bIns="10537">
            <a:spAutoFit/>
          </a:bodyPr>
          <a:lstStyle/>
          <a:p>
            <a:pPr algn="ctr"/>
            <a:r>
              <a:rPr lang="en-US" sz="1200" b="1" dirty="0">
                <a:solidFill>
                  <a:srgbClr val="0000FF"/>
                </a:solidFill>
                <a:latin typeface="Comic Sans MS" pitchFamily="66" charset="0"/>
                <a:cs typeface="+mn-cs"/>
              </a:rPr>
              <a:t>468 nm</a:t>
            </a:r>
            <a:endParaRPr lang="el-GR" sz="1200" b="1" dirty="0">
              <a:solidFill>
                <a:srgbClr val="0000FF"/>
              </a:solidFill>
              <a:latin typeface="Comic Sans MS" pitchFamily="66" charset="0"/>
              <a:cs typeface="+mn-cs"/>
            </a:endParaRPr>
          </a:p>
        </p:txBody>
      </p:sp>
      <p:sp>
        <p:nvSpPr>
          <p:cNvPr id="60566" name="Line 150"/>
          <p:cNvSpPr>
            <a:spLocks noChangeShapeType="1"/>
          </p:cNvSpPr>
          <p:nvPr/>
        </p:nvSpPr>
        <p:spPr bwMode="auto">
          <a:xfrm>
            <a:off x="7693096" y="2914650"/>
            <a:ext cx="581608" cy="1588"/>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60567" name="Line 151"/>
          <p:cNvSpPr>
            <a:spLocks noChangeShapeType="1"/>
          </p:cNvSpPr>
          <p:nvPr/>
        </p:nvSpPr>
        <p:spPr bwMode="auto">
          <a:xfrm>
            <a:off x="7693096" y="2695575"/>
            <a:ext cx="581608" cy="3175"/>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60568" name="Line 152"/>
          <p:cNvSpPr>
            <a:spLocks noChangeShapeType="1"/>
          </p:cNvSpPr>
          <p:nvPr/>
        </p:nvSpPr>
        <p:spPr bwMode="auto">
          <a:xfrm>
            <a:off x="5513661" y="4102100"/>
            <a:ext cx="649356" cy="3175"/>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60569" name="Line 153"/>
          <p:cNvSpPr>
            <a:spLocks noChangeShapeType="1"/>
          </p:cNvSpPr>
          <p:nvPr/>
        </p:nvSpPr>
        <p:spPr bwMode="auto">
          <a:xfrm>
            <a:off x="5029200" y="3935412"/>
            <a:ext cx="403930" cy="3175"/>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60570" name="Text Box 154"/>
          <p:cNvSpPr txBox="1">
            <a:spLocks noChangeArrowheads="1"/>
          </p:cNvSpPr>
          <p:nvPr/>
        </p:nvSpPr>
        <p:spPr bwMode="auto">
          <a:xfrm>
            <a:off x="7177957" y="1879600"/>
            <a:ext cx="774626" cy="325438"/>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2000" b="1">
                <a:solidFill>
                  <a:srgbClr val="000000"/>
                </a:solidFill>
                <a:latin typeface="Calibri" pitchFamily="34" charset="0"/>
                <a:ea typeface="ＭＳ Ｐゴシック" pitchFamily="34" charset="-128"/>
                <a:cs typeface="+mn-cs"/>
              </a:rPr>
              <a:t>7P</a:t>
            </a:r>
            <a:r>
              <a:rPr lang="en-US" sz="2000" b="1" baseline="-25000">
                <a:solidFill>
                  <a:srgbClr val="000000"/>
                </a:solidFill>
                <a:latin typeface="Calibri" pitchFamily="34" charset="0"/>
                <a:ea typeface="ＭＳ Ｐゴシック" pitchFamily="34" charset="-128"/>
                <a:cs typeface="+mn-cs"/>
              </a:rPr>
              <a:t>1/2</a:t>
            </a:r>
            <a:endParaRPr lang="en-US" sz="2000" b="1">
              <a:solidFill>
                <a:srgbClr val="000000"/>
              </a:solidFill>
              <a:latin typeface="Calibri" pitchFamily="34" charset="0"/>
              <a:ea typeface="ＭＳ Ｐゴシック" pitchFamily="34" charset="-128"/>
              <a:cs typeface="+mn-cs"/>
            </a:endParaRPr>
          </a:p>
        </p:txBody>
      </p:sp>
      <p:sp>
        <p:nvSpPr>
          <p:cNvPr id="60571" name="Text Box 155"/>
          <p:cNvSpPr txBox="1">
            <a:spLocks noChangeArrowheads="1"/>
          </p:cNvSpPr>
          <p:nvPr/>
        </p:nvSpPr>
        <p:spPr bwMode="auto">
          <a:xfrm>
            <a:off x="7144722" y="1438275"/>
            <a:ext cx="773347" cy="327025"/>
          </a:xfrm>
          <a:prstGeom prst="rect">
            <a:avLst/>
          </a:prstGeom>
          <a:noFill/>
          <a:ln w="9525">
            <a:noFill/>
            <a:miter lim="800000"/>
            <a:headEnd/>
            <a:tailEnd/>
          </a:ln>
          <a:effectLst/>
        </p:spPr>
        <p:txBody>
          <a:bodyPr lIns="21075" tIns="10537" rIns="21075" bIns="10537">
            <a:spAutoFit/>
          </a:bodyPr>
          <a:lstStyle/>
          <a:p>
            <a:pPr algn="ctr" defTabSz="211138">
              <a:spcBef>
                <a:spcPct val="50000"/>
              </a:spcBef>
            </a:pPr>
            <a:r>
              <a:rPr lang="en-US" sz="2000" b="1">
                <a:solidFill>
                  <a:srgbClr val="000000"/>
                </a:solidFill>
                <a:latin typeface="Calibri" pitchFamily="34" charset="0"/>
                <a:ea typeface="ＭＳ Ｐゴシック" pitchFamily="34" charset="-128"/>
                <a:cs typeface="+mn-cs"/>
              </a:rPr>
              <a:t>7P</a:t>
            </a:r>
            <a:r>
              <a:rPr lang="en-US" sz="2000" b="1" baseline="-25000">
                <a:solidFill>
                  <a:srgbClr val="000000"/>
                </a:solidFill>
                <a:latin typeface="Calibri" pitchFamily="34" charset="0"/>
                <a:ea typeface="ＭＳ Ｐゴシック" pitchFamily="34" charset="-128"/>
                <a:cs typeface="+mn-cs"/>
              </a:rPr>
              <a:t>3/2</a:t>
            </a:r>
            <a:endParaRPr lang="en-US" sz="2000" b="1">
              <a:solidFill>
                <a:srgbClr val="000000"/>
              </a:solidFill>
              <a:latin typeface="Calibri" pitchFamily="34" charset="0"/>
              <a:ea typeface="ＭＳ Ｐゴシック" pitchFamily="34" charset="-128"/>
              <a:cs typeface="+mn-cs"/>
            </a:endParaRPr>
          </a:p>
        </p:txBody>
      </p:sp>
      <p:sp>
        <p:nvSpPr>
          <p:cNvPr id="60572" name="Line 156"/>
          <p:cNvSpPr>
            <a:spLocks noChangeShapeType="1"/>
          </p:cNvSpPr>
          <p:nvPr/>
        </p:nvSpPr>
        <p:spPr bwMode="auto">
          <a:xfrm>
            <a:off x="5029200" y="4264025"/>
            <a:ext cx="403930" cy="3175"/>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60573" name="Line 157"/>
          <p:cNvSpPr>
            <a:spLocks noChangeShapeType="1"/>
          </p:cNvSpPr>
          <p:nvPr/>
        </p:nvSpPr>
        <p:spPr bwMode="auto">
          <a:xfrm>
            <a:off x="6068426" y="1963737"/>
            <a:ext cx="403930" cy="1588"/>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60574" name="Line 158"/>
          <p:cNvSpPr>
            <a:spLocks noChangeShapeType="1"/>
          </p:cNvSpPr>
          <p:nvPr/>
        </p:nvSpPr>
        <p:spPr bwMode="auto">
          <a:xfrm>
            <a:off x="6068426" y="2138362"/>
            <a:ext cx="403930" cy="1588"/>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60575" name="Line 159"/>
          <p:cNvSpPr>
            <a:spLocks noChangeShapeType="1"/>
          </p:cNvSpPr>
          <p:nvPr/>
        </p:nvSpPr>
        <p:spPr bwMode="auto">
          <a:xfrm>
            <a:off x="6068426" y="1701800"/>
            <a:ext cx="403930" cy="1588"/>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60576" name="Line 160"/>
          <p:cNvSpPr>
            <a:spLocks noChangeShapeType="1"/>
          </p:cNvSpPr>
          <p:nvPr/>
        </p:nvSpPr>
        <p:spPr bwMode="auto">
          <a:xfrm>
            <a:off x="6068426" y="1543050"/>
            <a:ext cx="403930" cy="3175"/>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60577" name="Line 161"/>
          <p:cNvSpPr>
            <a:spLocks noChangeShapeType="1"/>
          </p:cNvSpPr>
          <p:nvPr/>
        </p:nvSpPr>
        <p:spPr bwMode="auto">
          <a:xfrm flipH="1" flipV="1">
            <a:off x="5438243" y="3933825"/>
            <a:ext cx="75417" cy="171450"/>
          </a:xfrm>
          <a:prstGeom prst="line">
            <a:avLst/>
          </a:prstGeom>
          <a:noFill/>
          <a:ln w="9525" cap="rnd">
            <a:solidFill>
              <a:schemeClr val="tx1"/>
            </a:solidFill>
            <a:prstDash val="sysDot"/>
            <a:round/>
            <a:headEnd/>
            <a:tailEnd/>
          </a:ln>
          <a:effectLst/>
        </p:spPr>
        <p:txBody>
          <a:bodyPr/>
          <a:lstStyle/>
          <a:p>
            <a:endParaRPr lang="en-US">
              <a:solidFill>
                <a:srgbClr val="000000"/>
              </a:solidFill>
              <a:cs typeface="+mn-cs"/>
            </a:endParaRPr>
          </a:p>
        </p:txBody>
      </p:sp>
      <p:sp>
        <p:nvSpPr>
          <p:cNvPr id="60578" name="Line 162"/>
          <p:cNvSpPr>
            <a:spLocks noChangeShapeType="1"/>
          </p:cNvSpPr>
          <p:nvPr/>
        </p:nvSpPr>
        <p:spPr bwMode="auto">
          <a:xfrm flipV="1">
            <a:off x="5438243" y="4095750"/>
            <a:ext cx="71583" cy="171450"/>
          </a:xfrm>
          <a:prstGeom prst="line">
            <a:avLst/>
          </a:prstGeom>
          <a:noFill/>
          <a:ln w="9525" cap="rnd">
            <a:solidFill>
              <a:schemeClr val="tx1"/>
            </a:solidFill>
            <a:prstDash val="sysDot"/>
            <a:round/>
            <a:headEnd/>
            <a:tailEnd/>
          </a:ln>
          <a:effectLst/>
        </p:spPr>
        <p:txBody>
          <a:bodyPr/>
          <a:lstStyle/>
          <a:p>
            <a:endParaRPr lang="en-US">
              <a:solidFill>
                <a:srgbClr val="000000"/>
              </a:solidFill>
              <a:cs typeface="+mn-cs"/>
            </a:endParaRPr>
          </a:p>
        </p:txBody>
      </p:sp>
      <p:sp>
        <p:nvSpPr>
          <p:cNvPr id="60579" name="Line 163"/>
          <p:cNvSpPr>
            <a:spLocks noChangeShapeType="1"/>
          </p:cNvSpPr>
          <p:nvPr/>
        </p:nvSpPr>
        <p:spPr bwMode="auto">
          <a:xfrm flipH="1" flipV="1">
            <a:off x="6481305" y="1965325"/>
            <a:ext cx="74139" cy="87313"/>
          </a:xfrm>
          <a:prstGeom prst="line">
            <a:avLst/>
          </a:prstGeom>
          <a:noFill/>
          <a:ln w="9525" cap="rnd">
            <a:solidFill>
              <a:schemeClr val="tx1"/>
            </a:solidFill>
            <a:prstDash val="sysDot"/>
            <a:round/>
            <a:headEnd/>
            <a:tailEnd/>
          </a:ln>
          <a:effectLst/>
        </p:spPr>
        <p:txBody>
          <a:bodyPr/>
          <a:lstStyle/>
          <a:p>
            <a:endParaRPr lang="en-US">
              <a:solidFill>
                <a:srgbClr val="000000"/>
              </a:solidFill>
              <a:cs typeface="+mn-cs"/>
            </a:endParaRPr>
          </a:p>
        </p:txBody>
      </p:sp>
      <p:sp>
        <p:nvSpPr>
          <p:cNvPr id="60580" name="Line 164"/>
          <p:cNvSpPr>
            <a:spLocks noChangeShapeType="1"/>
          </p:cNvSpPr>
          <p:nvPr/>
        </p:nvSpPr>
        <p:spPr bwMode="auto">
          <a:xfrm flipV="1">
            <a:off x="6471079" y="2044700"/>
            <a:ext cx="81809" cy="87313"/>
          </a:xfrm>
          <a:prstGeom prst="line">
            <a:avLst/>
          </a:prstGeom>
          <a:noFill/>
          <a:ln w="9525" cap="rnd">
            <a:solidFill>
              <a:schemeClr val="tx1"/>
            </a:solidFill>
            <a:prstDash val="sysDot"/>
            <a:round/>
            <a:headEnd/>
            <a:tailEnd/>
          </a:ln>
          <a:effectLst/>
        </p:spPr>
        <p:txBody>
          <a:bodyPr/>
          <a:lstStyle/>
          <a:p>
            <a:endParaRPr lang="en-US">
              <a:solidFill>
                <a:srgbClr val="000000"/>
              </a:solidFill>
              <a:cs typeface="+mn-cs"/>
            </a:endParaRPr>
          </a:p>
        </p:txBody>
      </p:sp>
      <p:sp>
        <p:nvSpPr>
          <p:cNvPr id="60581" name="Line 165"/>
          <p:cNvSpPr>
            <a:spLocks noChangeShapeType="1"/>
          </p:cNvSpPr>
          <p:nvPr/>
        </p:nvSpPr>
        <p:spPr bwMode="auto">
          <a:xfrm flipH="1" flipV="1">
            <a:off x="6459574" y="1533525"/>
            <a:ext cx="95869" cy="79375"/>
          </a:xfrm>
          <a:prstGeom prst="line">
            <a:avLst/>
          </a:prstGeom>
          <a:noFill/>
          <a:ln w="9525" cap="rnd">
            <a:solidFill>
              <a:schemeClr val="tx1"/>
            </a:solidFill>
            <a:prstDash val="sysDot"/>
            <a:round/>
            <a:headEnd/>
            <a:tailEnd/>
          </a:ln>
          <a:effectLst/>
        </p:spPr>
        <p:txBody>
          <a:bodyPr/>
          <a:lstStyle/>
          <a:p>
            <a:endParaRPr lang="en-US">
              <a:solidFill>
                <a:srgbClr val="000000"/>
              </a:solidFill>
              <a:cs typeface="+mn-cs"/>
            </a:endParaRPr>
          </a:p>
        </p:txBody>
      </p:sp>
      <p:sp>
        <p:nvSpPr>
          <p:cNvPr id="60582" name="Line 166"/>
          <p:cNvSpPr>
            <a:spLocks noChangeShapeType="1"/>
          </p:cNvSpPr>
          <p:nvPr/>
        </p:nvSpPr>
        <p:spPr bwMode="auto">
          <a:xfrm flipV="1">
            <a:off x="6459574" y="1612900"/>
            <a:ext cx="85643" cy="95250"/>
          </a:xfrm>
          <a:prstGeom prst="line">
            <a:avLst/>
          </a:prstGeom>
          <a:noFill/>
          <a:ln w="9525" cap="rnd">
            <a:solidFill>
              <a:schemeClr val="tx1"/>
            </a:solidFill>
            <a:prstDash val="sysDot"/>
            <a:round/>
            <a:headEnd/>
            <a:tailEnd/>
          </a:ln>
          <a:effectLst/>
        </p:spPr>
        <p:txBody>
          <a:bodyPr/>
          <a:lstStyle/>
          <a:p>
            <a:endParaRPr lang="en-US">
              <a:solidFill>
                <a:srgbClr val="000000"/>
              </a:solidFill>
              <a:cs typeface="+mn-cs"/>
            </a:endParaRPr>
          </a:p>
        </p:txBody>
      </p:sp>
      <p:sp useBgFill="1">
        <p:nvSpPr>
          <p:cNvPr id="60585" name="Text Box 169"/>
          <p:cNvSpPr txBox="1">
            <a:spLocks noChangeArrowheads="1"/>
          </p:cNvSpPr>
          <p:nvPr/>
        </p:nvSpPr>
        <p:spPr bwMode="auto">
          <a:xfrm>
            <a:off x="5923983" y="1265237"/>
            <a:ext cx="121434" cy="973138"/>
          </a:xfrm>
          <a:prstGeom prst="rect">
            <a:avLst/>
          </a:prstGeom>
          <a:ln w="9525" algn="ctr">
            <a:noFill/>
            <a:miter lim="800000"/>
            <a:headEnd/>
            <a:tailEnd/>
          </a:ln>
          <a:effectLst/>
        </p:spPr>
        <p:txBody>
          <a:bodyPr wrap="none" lIns="21075" tIns="10537" rIns="21075" bIns="10537">
            <a:spAutoFit/>
          </a:bodyPr>
          <a:lstStyle/>
          <a:p>
            <a:pPr algn="ctr"/>
            <a:r>
              <a:rPr lang="en-US" sz="1200" b="1">
                <a:solidFill>
                  <a:srgbClr val="000000"/>
                </a:solidFill>
                <a:latin typeface="Calibri" pitchFamily="34" charset="0"/>
                <a:cs typeface="+mn-cs"/>
              </a:rPr>
              <a:t>F’</a:t>
            </a:r>
          </a:p>
          <a:p>
            <a:pPr algn="ctr"/>
            <a:r>
              <a:rPr lang="en-US" sz="1200" b="1">
                <a:solidFill>
                  <a:srgbClr val="000000"/>
                </a:solidFill>
                <a:latin typeface="Calibri" pitchFamily="34" charset="0"/>
                <a:cs typeface="+mn-cs"/>
              </a:rPr>
              <a:t>2</a:t>
            </a:r>
          </a:p>
          <a:p>
            <a:pPr algn="ctr">
              <a:lnSpc>
                <a:spcPct val="90000"/>
              </a:lnSpc>
            </a:pPr>
            <a:r>
              <a:rPr lang="en-US" sz="1200" b="1">
                <a:solidFill>
                  <a:srgbClr val="000000"/>
                </a:solidFill>
                <a:latin typeface="Calibri" pitchFamily="34" charset="0"/>
                <a:cs typeface="+mn-cs"/>
              </a:rPr>
              <a:t>1</a:t>
            </a:r>
          </a:p>
          <a:p>
            <a:pPr algn="ctr">
              <a:lnSpc>
                <a:spcPct val="40000"/>
              </a:lnSpc>
            </a:pPr>
            <a:endParaRPr lang="en-US" sz="1200" b="1">
              <a:solidFill>
                <a:srgbClr val="000000"/>
              </a:solidFill>
              <a:latin typeface="Calibri" pitchFamily="34" charset="0"/>
              <a:cs typeface="+mn-cs"/>
            </a:endParaRPr>
          </a:p>
          <a:p>
            <a:pPr algn="ctr"/>
            <a:r>
              <a:rPr lang="en-US" sz="1200" b="1">
                <a:solidFill>
                  <a:srgbClr val="000000"/>
                </a:solidFill>
                <a:latin typeface="Calibri" pitchFamily="34" charset="0"/>
                <a:cs typeface="+mn-cs"/>
              </a:rPr>
              <a:t>1</a:t>
            </a:r>
          </a:p>
          <a:p>
            <a:pPr algn="ctr">
              <a:lnSpc>
                <a:spcPct val="90000"/>
              </a:lnSpc>
            </a:pPr>
            <a:r>
              <a:rPr lang="en-US" sz="1200" b="1">
                <a:solidFill>
                  <a:srgbClr val="000000"/>
                </a:solidFill>
                <a:latin typeface="Calibri" pitchFamily="34" charset="0"/>
                <a:cs typeface="+mn-cs"/>
              </a:rPr>
              <a:t>0</a:t>
            </a:r>
            <a:endParaRPr lang="el-GR" sz="1200" b="1">
              <a:solidFill>
                <a:srgbClr val="000000"/>
              </a:solidFill>
              <a:latin typeface="Calibri" pitchFamily="34" charset="0"/>
              <a:cs typeface="+mn-cs"/>
            </a:endParaRPr>
          </a:p>
        </p:txBody>
      </p:sp>
      <p:sp>
        <p:nvSpPr>
          <p:cNvPr id="60586" name="Line 170"/>
          <p:cNvSpPr>
            <a:spLocks noChangeShapeType="1"/>
          </p:cNvSpPr>
          <p:nvPr/>
        </p:nvSpPr>
        <p:spPr bwMode="auto">
          <a:xfrm>
            <a:off x="7207357" y="2828925"/>
            <a:ext cx="402652" cy="3175"/>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60587" name="Line 171"/>
          <p:cNvSpPr>
            <a:spLocks noChangeShapeType="1"/>
          </p:cNvSpPr>
          <p:nvPr/>
        </p:nvSpPr>
        <p:spPr bwMode="auto">
          <a:xfrm>
            <a:off x="7207357" y="3003550"/>
            <a:ext cx="402652" cy="3175"/>
          </a:xfrm>
          <a:prstGeom prst="line">
            <a:avLst/>
          </a:prstGeom>
          <a:noFill/>
          <a:ln w="12700">
            <a:solidFill>
              <a:schemeClr val="tx1"/>
            </a:solidFill>
            <a:round/>
            <a:headEnd/>
            <a:tailEnd/>
          </a:ln>
          <a:effectLst/>
        </p:spPr>
        <p:txBody>
          <a:bodyPr wrap="none" anchor="ctr"/>
          <a:lstStyle/>
          <a:p>
            <a:endParaRPr lang="en-US">
              <a:solidFill>
                <a:srgbClr val="000000"/>
              </a:solidFill>
              <a:cs typeface="+mn-cs"/>
            </a:endParaRPr>
          </a:p>
        </p:txBody>
      </p:sp>
      <p:sp>
        <p:nvSpPr>
          <p:cNvPr id="60588" name="Line 172"/>
          <p:cNvSpPr>
            <a:spLocks noChangeShapeType="1"/>
          </p:cNvSpPr>
          <p:nvPr/>
        </p:nvSpPr>
        <p:spPr bwMode="auto">
          <a:xfrm flipH="1" flipV="1">
            <a:off x="7608731" y="2832100"/>
            <a:ext cx="84365" cy="87313"/>
          </a:xfrm>
          <a:prstGeom prst="line">
            <a:avLst/>
          </a:prstGeom>
          <a:noFill/>
          <a:ln w="9525" cap="rnd">
            <a:solidFill>
              <a:schemeClr val="tx1"/>
            </a:solidFill>
            <a:prstDash val="sysDot"/>
            <a:round/>
            <a:headEnd/>
            <a:tailEnd/>
          </a:ln>
          <a:effectLst/>
        </p:spPr>
        <p:txBody>
          <a:bodyPr/>
          <a:lstStyle/>
          <a:p>
            <a:endParaRPr lang="en-US">
              <a:solidFill>
                <a:srgbClr val="000000"/>
              </a:solidFill>
              <a:cs typeface="+mn-cs"/>
            </a:endParaRPr>
          </a:p>
        </p:txBody>
      </p:sp>
      <p:sp>
        <p:nvSpPr>
          <p:cNvPr id="60589" name="Line 173"/>
          <p:cNvSpPr>
            <a:spLocks noChangeShapeType="1"/>
          </p:cNvSpPr>
          <p:nvPr/>
        </p:nvSpPr>
        <p:spPr bwMode="auto">
          <a:xfrm flipV="1">
            <a:off x="7621514" y="2909887"/>
            <a:ext cx="69026" cy="92075"/>
          </a:xfrm>
          <a:prstGeom prst="line">
            <a:avLst/>
          </a:prstGeom>
          <a:noFill/>
          <a:ln w="9525" cap="rnd">
            <a:solidFill>
              <a:schemeClr val="tx1"/>
            </a:solidFill>
            <a:prstDash val="sysDot"/>
            <a:round/>
            <a:headEnd/>
            <a:tailEnd/>
          </a:ln>
          <a:effectLst/>
        </p:spPr>
        <p:txBody>
          <a:bodyPr/>
          <a:lstStyle/>
          <a:p>
            <a:endParaRPr lang="en-US">
              <a:solidFill>
                <a:srgbClr val="000000"/>
              </a:solidFill>
              <a:cs typeface="+mn-cs"/>
            </a:endParaRPr>
          </a:p>
        </p:txBody>
      </p:sp>
      <p:sp useBgFill="1">
        <p:nvSpPr>
          <p:cNvPr id="60590" name="Text Box 174"/>
          <p:cNvSpPr txBox="1">
            <a:spLocks noChangeArrowheads="1"/>
          </p:cNvSpPr>
          <p:nvPr/>
        </p:nvSpPr>
        <p:spPr bwMode="auto">
          <a:xfrm>
            <a:off x="7088478" y="2540000"/>
            <a:ext cx="108652" cy="569913"/>
          </a:xfrm>
          <a:prstGeom prst="rect">
            <a:avLst/>
          </a:prstGeom>
          <a:ln w="9525" algn="ctr">
            <a:noFill/>
            <a:miter lim="800000"/>
            <a:headEnd/>
            <a:tailEnd/>
          </a:ln>
          <a:effectLst/>
        </p:spPr>
        <p:txBody>
          <a:bodyPr wrap="none" lIns="21075" tIns="10537" rIns="21075" bIns="10537">
            <a:spAutoFit/>
          </a:bodyPr>
          <a:lstStyle/>
          <a:p>
            <a:pPr algn="ctr"/>
            <a:r>
              <a:rPr lang="en-US" sz="1200" b="1">
                <a:solidFill>
                  <a:srgbClr val="000000"/>
                </a:solidFill>
                <a:latin typeface="Comic Sans MS" pitchFamily="66" charset="0"/>
                <a:cs typeface="+mn-cs"/>
              </a:rPr>
              <a:t>F</a:t>
            </a:r>
          </a:p>
          <a:p>
            <a:pPr algn="ctr"/>
            <a:r>
              <a:rPr lang="en-US" sz="1200" b="1">
                <a:solidFill>
                  <a:srgbClr val="000000"/>
                </a:solidFill>
                <a:latin typeface="Comic Sans MS" pitchFamily="66" charset="0"/>
                <a:cs typeface="+mn-cs"/>
              </a:rPr>
              <a:t>2</a:t>
            </a:r>
          </a:p>
          <a:p>
            <a:pPr algn="ctr"/>
            <a:r>
              <a:rPr lang="en-US" sz="1200" b="1">
                <a:solidFill>
                  <a:srgbClr val="000000"/>
                </a:solidFill>
                <a:latin typeface="Comic Sans MS" pitchFamily="66" charset="0"/>
                <a:cs typeface="+mn-cs"/>
              </a:rPr>
              <a:t>1</a:t>
            </a:r>
            <a:endParaRPr lang="el-GR" sz="1200" b="1">
              <a:solidFill>
                <a:srgbClr val="000000"/>
              </a:solidFill>
              <a:latin typeface="Comic Sans MS" pitchFamily="66" charset="0"/>
              <a:cs typeface="+mn-cs"/>
            </a:endParaRPr>
          </a:p>
        </p:txBody>
      </p:sp>
      <p:sp>
        <p:nvSpPr>
          <p:cNvPr id="60591" name="Line 175"/>
          <p:cNvSpPr>
            <a:spLocks noChangeShapeType="1"/>
          </p:cNvSpPr>
          <p:nvPr/>
        </p:nvSpPr>
        <p:spPr bwMode="auto">
          <a:xfrm>
            <a:off x="6658983" y="2038350"/>
            <a:ext cx="1165774" cy="895350"/>
          </a:xfrm>
          <a:prstGeom prst="line">
            <a:avLst/>
          </a:prstGeom>
          <a:noFill/>
          <a:ln w="76200">
            <a:solidFill>
              <a:srgbClr val="FF0000"/>
            </a:solidFill>
            <a:round/>
            <a:headEnd type="triangle" w="sm" len="sm"/>
            <a:tailEnd type="triangle" w="sm" len="sm"/>
          </a:ln>
          <a:effectLst/>
        </p:spPr>
        <p:txBody>
          <a:bodyPr/>
          <a:lstStyle/>
          <a:p>
            <a:endParaRPr lang="en-US">
              <a:solidFill>
                <a:srgbClr val="000000"/>
              </a:solidFill>
              <a:cs typeface="+mn-cs"/>
            </a:endParaRPr>
          </a:p>
        </p:txBody>
      </p:sp>
      <p:sp>
        <p:nvSpPr>
          <p:cNvPr id="60592" name="Line 176"/>
          <p:cNvSpPr>
            <a:spLocks noChangeShapeType="1"/>
          </p:cNvSpPr>
          <p:nvPr/>
        </p:nvSpPr>
        <p:spPr bwMode="auto">
          <a:xfrm flipH="1">
            <a:off x="5449748" y="2136775"/>
            <a:ext cx="772069" cy="1795462"/>
          </a:xfrm>
          <a:prstGeom prst="line">
            <a:avLst/>
          </a:prstGeom>
          <a:noFill/>
          <a:ln w="63500">
            <a:solidFill>
              <a:srgbClr val="0000FF"/>
            </a:solidFill>
            <a:round/>
            <a:headEnd type="triangle" w="sm" len="sm"/>
            <a:tailEnd type="triangle" w="sm" len="sm"/>
          </a:ln>
          <a:effectLst/>
        </p:spPr>
        <p:txBody>
          <a:bodyPr/>
          <a:lstStyle/>
          <a:p>
            <a:endParaRPr lang="en-US">
              <a:solidFill>
                <a:srgbClr val="000000"/>
              </a:solidFill>
              <a:cs typeface="+mn-cs"/>
            </a:endParaRPr>
          </a:p>
        </p:txBody>
      </p:sp>
      <p:sp>
        <p:nvSpPr>
          <p:cNvPr id="60600" name="Rectangle 184"/>
          <p:cNvSpPr>
            <a:spLocks noChangeArrowheads="1"/>
          </p:cNvSpPr>
          <p:nvPr/>
        </p:nvSpPr>
        <p:spPr bwMode="auto">
          <a:xfrm>
            <a:off x="533400" y="1752600"/>
            <a:ext cx="76200" cy="304800"/>
          </a:xfrm>
          <a:prstGeom prst="rect">
            <a:avLst/>
          </a:prstGeom>
          <a:solidFill>
            <a:schemeClr val="bg1"/>
          </a:solidFill>
          <a:ln w="9525">
            <a:noFill/>
            <a:miter lim="800000"/>
            <a:headEnd/>
            <a:tailEnd/>
          </a:ln>
          <a:effectLst/>
        </p:spPr>
        <p:txBody>
          <a:bodyPr wrap="none" anchor="ctr"/>
          <a:lstStyle/>
          <a:p>
            <a:endParaRPr lang="en-US">
              <a:solidFill>
                <a:srgbClr val="000000"/>
              </a:solidFill>
              <a:cs typeface="+mn-cs"/>
            </a:endParaRPr>
          </a:p>
        </p:txBody>
      </p:sp>
      <p:sp>
        <p:nvSpPr>
          <p:cNvPr id="102" name="Rectangle 101"/>
          <p:cNvSpPr/>
          <p:nvPr/>
        </p:nvSpPr>
        <p:spPr>
          <a:xfrm>
            <a:off x="457200" y="4953000"/>
            <a:ext cx="8077200" cy="1371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457200" y="231775"/>
            <a:ext cx="8229600" cy="777875"/>
          </a:xfrm>
        </p:spPr>
        <p:txBody>
          <a:bodyPr/>
          <a:lstStyle/>
          <a:p>
            <a:r>
              <a:rPr lang="en-US" dirty="0" smtClean="0">
                <a:solidFill>
                  <a:schemeClr val="tx1"/>
                </a:solidFill>
              </a:rPr>
              <a:t>Discrete Symmetries</a:t>
            </a:r>
          </a:p>
        </p:txBody>
      </p:sp>
      <p:sp>
        <p:nvSpPr>
          <p:cNvPr id="6147" name="Rectangle 3"/>
          <p:cNvSpPr>
            <a:spLocks noGrp="1"/>
          </p:cNvSpPr>
          <p:nvPr>
            <p:ph type="body" idx="1"/>
          </p:nvPr>
        </p:nvSpPr>
        <p:spPr>
          <a:xfrm>
            <a:off x="395288" y="1412875"/>
            <a:ext cx="8569325" cy="1728788"/>
          </a:xfrm>
        </p:spPr>
        <p:txBody>
          <a:bodyPr/>
          <a:lstStyle/>
          <a:p>
            <a:pPr>
              <a:buFont typeface="Arial" charset="0"/>
              <a:buNone/>
            </a:pPr>
            <a:r>
              <a:rPr lang="en-US" dirty="0" smtClean="0">
                <a:latin typeface="Times New Roman" pitchFamily="18" charset="0"/>
              </a:rPr>
              <a:t>In the Standard Model of electro-weak interactions</a:t>
            </a:r>
          </a:p>
          <a:p>
            <a:pPr>
              <a:buClr>
                <a:srgbClr val="FF0000"/>
              </a:buClr>
            </a:pPr>
            <a:r>
              <a:rPr lang="en-US" sz="2800" dirty="0" smtClean="0">
                <a:solidFill>
                  <a:srgbClr val="009644"/>
                </a:solidFill>
                <a:latin typeface="Times New Roman" pitchFamily="18" charset="0"/>
              </a:rPr>
              <a:t>P</a:t>
            </a:r>
            <a:r>
              <a:rPr lang="en-US" sz="2800" dirty="0" smtClean="0">
                <a:solidFill>
                  <a:srgbClr val="3333FF"/>
                </a:solidFill>
                <a:latin typeface="Times New Roman" pitchFamily="18" charset="0"/>
              </a:rPr>
              <a:t>arity violation </a:t>
            </a:r>
            <a:endParaRPr lang="en-US" sz="2800" dirty="0" smtClean="0">
              <a:solidFill>
                <a:srgbClr val="FF0000"/>
              </a:solidFill>
              <a:latin typeface="Times New Roman" pitchFamily="18" charset="0"/>
            </a:endParaRPr>
          </a:p>
          <a:p>
            <a:pPr>
              <a:buClr>
                <a:srgbClr val="FF0000"/>
              </a:buClr>
            </a:pPr>
            <a:r>
              <a:rPr lang="en-US" sz="2800" dirty="0" smtClean="0">
                <a:solidFill>
                  <a:srgbClr val="009644"/>
                </a:solidFill>
                <a:latin typeface="Times New Roman" pitchFamily="18" charset="0"/>
              </a:rPr>
              <a:t>CP</a:t>
            </a:r>
            <a:r>
              <a:rPr lang="en-US" sz="2800" dirty="0" smtClean="0">
                <a:solidFill>
                  <a:srgbClr val="0000CC"/>
                </a:solidFill>
                <a:latin typeface="Times New Roman" pitchFamily="18" charset="0"/>
              </a:rPr>
              <a:t> </a:t>
            </a:r>
            <a:r>
              <a:rPr lang="en-US" sz="2800" dirty="0" smtClean="0">
                <a:solidFill>
                  <a:srgbClr val="3333FF"/>
                </a:solidFill>
                <a:latin typeface="Times New Roman" pitchFamily="18" charset="0"/>
              </a:rPr>
              <a:t>violation </a:t>
            </a:r>
            <a:r>
              <a:rPr lang="en-US" sz="2800" dirty="0" smtClean="0">
                <a:solidFill>
                  <a:srgbClr val="3333FF"/>
                </a:solidFill>
                <a:latin typeface="Times New Roman" pitchFamily="18" charset="0"/>
                <a:sym typeface="Symbol" pitchFamily="18" charset="2"/>
              </a:rPr>
              <a:t> </a:t>
            </a:r>
            <a:r>
              <a:rPr lang="en-US" sz="2800" baseline="-25000" dirty="0" smtClean="0">
                <a:solidFill>
                  <a:srgbClr val="3333FF"/>
                </a:solidFill>
                <a:latin typeface="Times New Roman" pitchFamily="18" charset="0"/>
                <a:sym typeface="Symbol" pitchFamily="18" charset="2"/>
              </a:rPr>
              <a:t>KM</a:t>
            </a:r>
            <a:r>
              <a:rPr lang="en-US" sz="2800" dirty="0" smtClean="0">
                <a:solidFill>
                  <a:srgbClr val="3333FF"/>
                </a:solidFill>
                <a:latin typeface="Times New Roman" pitchFamily="18" charset="0"/>
                <a:sym typeface="Symbol" pitchFamily="18" charset="2"/>
              </a:rPr>
              <a:t> in the SM</a:t>
            </a:r>
            <a:endParaRPr lang="en-US" sz="2800" dirty="0" smtClean="0">
              <a:solidFill>
                <a:srgbClr val="FF0000"/>
              </a:solidFill>
              <a:latin typeface="Times New Roman" pitchFamily="18" charset="0"/>
              <a:sym typeface="Symbol" pitchFamily="18" charset="2"/>
            </a:endParaRPr>
          </a:p>
          <a:p>
            <a:pPr>
              <a:buFont typeface="Arial" charset="0"/>
              <a:buNone/>
            </a:pPr>
            <a:endParaRPr lang="en-US" dirty="0" smtClean="0">
              <a:solidFill>
                <a:srgbClr val="009644"/>
              </a:solidFill>
              <a:latin typeface="Times New Roman" pitchFamily="18" charset="0"/>
            </a:endParaRPr>
          </a:p>
          <a:p>
            <a:pPr>
              <a:buFont typeface="Arial" charset="0"/>
              <a:buNone/>
            </a:pPr>
            <a:r>
              <a:rPr lang="en-US" dirty="0" smtClean="0">
                <a:solidFill>
                  <a:srgbClr val="009644"/>
                </a:solidFill>
                <a:latin typeface="Times New Roman" pitchFamily="18" charset="0"/>
              </a:rPr>
              <a:t>CP</a:t>
            </a:r>
            <a:r>
              <a:rPr lang="en-US" dirty="0" smtClean="0">
                <a:solidFill>
                  <a:srgbClr val="FF0000"/>
                </a:solidFill>
                <a:latin typeface="Times New Roman" pitchFamily="18" charset="0"/>
              </a:rPr>
              <a:t> </a:t>
            </a:r>
            <a:r>
              <a:rPr lang="en-US" dirty="0" smtClean="0">
                <a:latin typeface="Times New Roman" pitchFamily="18" charset="0"/>
              </a:rPr>
              <a:t>violation</a:t>
            </a:r>
            <a:r>
              <a:rPr lang="en-US" dirty="0" smtClean="0">
                <a:solidFill>
                  <a:srgbClr val="FF0000"/>
                </a:solidFill>
                <a:latin typeface="Times New Roman" pitchFamily="18" charset="0"/>
              </a:rPr>
              <a:t> </a:t>
            </a:r>
            <a:r>
              <a:rPr lang="en-US" dirty="0" smtClean="0">
                <a:latin typeface="Times New Roman" pitchFamily="18" charset="0"/>
                <a:sym typeface="Symbol" pitchFamily="18" charset="2"/>
              </a:rPr>
              <a:t></a:t>
            </a:r>
            <a:r>
              <a:rPr lang="en-US" dirty="0" smtClean="0">
                <a:solidFill>
                  <a:srgbClr val="FF0000"/>
                </a:solidFill>
                <a:latin typeface="Times New Roman" pitchFamily="18" charset="0"/>
                <a:sym typeface="Symbol" pitchFamily="18" charset="2"/>
              </a:rPr>
              <a:t> </a:t>
            </a:r>
            <a:r>
              <a:rPr lang="en-US" dirty="0" smtClean="0">
                <a:solidFill>
                  <a:srgbClr val="009644"/>
                </a:solidFill>
                <a:latin typeface="Times New Roman" pitchFamily="18" charset="0"/>
                <a:sym typeface="Symbol" pitchFamily="18" charset="2"/>
              </a:rPr>
              <a:t>T</a:t>
            </a:r>
            <a:r>
              <a:rPr lang="en-US" dirty="0" smtClean="0">
                <a:solidFill>
                  <a:srgbClr val="FF0000"/>
                </a:solidFill>
                <a:latin typeface="Times New Roman" pitchFamily="18" charset="0"/>
                <a:sym typeface="Symbol" pitchFamily="18" charset="2"/>
              </a:rPr>
              <a:t> </a:t>
            </a:r>
            <a:r>
              <a:rPr lang="en-US" dirty="0" smtClean="0">
                <a:latin typeface="Times New Roman" pitchFamily="18" charset="0"/>
                <a:sym typeface="Symbol" pitchFamily="18" charset="2"/>
              </a:rPr>
              <a:t>violation</a:t>
            </a:r>
          </a:p>
          <a:p>
            <a:pPr>
              <a:buFont typeface="Arial" charset="0"/>
              <a:buNone/>
            </a:pPr>
            <a:r>
              <a:rPr lang="en-US" sz="2400" dirty="0" smtClean="0">
                <a:latin typeface="Times New Roman" pitchFamily="18" charset="0"/>
                <a:sym typeface="Symbol" pitchFamily="18" charset="2"/>
              </a:rPr>
              <a:t>Insufficient for </a:t>
            </a:r>
          </a:p>
          <a:p>
            <a:pPr>
              <a:buFont typeface="Arial" charset="0"/>
              <a:buNone/>
            </a:pPr>
            <a:r>
              <a:rPr lang="en-US" dirty="0" smtClean="0">
                <a:solidFill>
                  <a:srgbClr val="FF0000"/>
                </a:solidFill>
                <a:latin typeface="Times New Roman" pitchFamily="18" charset="0"/>
                <a:sym typeface="Symbol" pitchFamily="18" charset="2"/>
              </a:rPr>
              <a:t>		M</a:t>
            </a:r>
            <a:r>
              <a:rPr lang="en-US" sz="2800" dirty="0" smtClean="0">
                <a:solidFill>
                  <a:srgbClr val="FF0000"/>
                </a:solidFill>
                <a:latin typeface="Times New Roman" pitchFamily="18" charset="0"/>
                <a:sym typeface="Symbol" pitchFamily="18" charset="2"/>
              </a:rPr>
              <a:t>atter – Anti matter asymmetry</a:t>
            </a:r>
          </a:p>
          <a:p>
            <a:pPr>
              <a:buFont typeface="Arial" charset="0"/>
              <a:buNone/>
            </a:pPr>
            <a:endParaRPr lang="en-US" sz="2800" dirty="0" smtClean="0">
              <a:latin typeface="Times New Roman" pitchFamily="18" charset="0"/>
              <a:sym typeface="Symbol" pitchFamily="18" charset="2"/>
            </a:endParaRPr>
          </a:p>
        </p:txBody>
      </p:sp>
      <p:pic>
        <p:nvPicPr>
          <p:cNvPr id="6148" name="Picture 5" descr="antimatter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3625850"/>
            <a:ext cx="2403475"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5"/>
          <p:cNvSpPr txBox="1">
            <a:spLocks noChangeArrowheads="1"/>
          </p:cNvSpPr>
          <p:nvPr/>
        </p:nvSpPr>
        <p:spPr bwMode="auto">
          <a:xfrm>
            <a:off x="374650" y="5422900"/>
            <a:ext cx="6048375" cy="76993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200" smtClean="0">
                <a:solidFill>
                  <a:prstClr val="black"/>
                </a:solidFill>
                <a:latin typeface="Times New Roman" pitchFamily="18" charset="0"/>
                <a:cs typeface="Times New Roman" pitchFamily="18" charset="0"/>
              </a:rPr>
              <a:t>Searches for </a:t>
            </a:r>
            <a:r>
              <a:rPr lang="en-US" sz="2200" smtClean="0">
                <a:solidFill>
                  <a:srgbClr val="3333FF"/>
                </a:solidFill>
                <a:latin typeface="Times New Roman" pitchFamily="18" charset="0"/>
                <a:cs typeface="Times New Roman" pitchFamily="18" charset="0"/>
              </a:rPr>
              <a:t>permanent Electric Dipole moments (EDM)</a:t>
            </a:r>
            <a:r>
              <a:rPr lang="en-US" sz="2200" smtClean="0">
                <a:solidFill>
                  <a:prstClr val="black"/>
                </a:solidFill>
                <a:latin typeface="Times New Roman" pitchFamily="18" charset="0"/>
                <a:cs typeface="Times New Roman" pitchFamily="18" charset="0"/>
              </a:rPr>
              <a:t> best probe for new sources of </a:t>
            </a:r>
            <a:r>
              <a:rPr lang="en-US" sz="2200" smtClean="0">
                <a:solidFill>
                  <a:srgbClr val="009644"/>
                </a:solidFill>
                <a:latin typeface="Times New Roman" pitchFamily="18" charset="0"/>
                <a:cs typeface="Times New Roman" pitchFamily="18" charset="0"/>
              </a:rPr>
              <a:t>CP</a:t>
            </a:r>
            <a:r>
              <a:rPr lang="en-US" sz="2200" smtClean="0">
                <a:solidFill>
                  <a:prstClr val="black"/>
                </a:solidFill>
                <a:latin typeface="Times New Roman" pitchFamily="18" charset="0"/>
                <a:cs typeface="Times New Roman" pitchFamily="18" charset="0"/>
              </a:rPr>
              <a:t> violation</a:t>
            </a:r>
          </a:p>
        </p:txBody>
      </p:sp>
      <p:sp>
        <p:nvSpPr>
          <p:cNvPr id="6"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extLst>
      <p:ext uri="{BB962C8B-B14F-4D97-AF65-F5344CB8AC3E}">
        <p14:creationId xmlns:p14="http://schemas.microsoft.com/office/powerpoint/2010/main" val="1363008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Hyperfine Structure I=5/2</a:t>
            </a:r>
            <a:endParaRPr lang="en-US" dirty="0">
              <a:solidFill>
                <a:srgbClr val="FF0000"/>
              </a:solidFill>
            </a:endParaRPr>
          </a:p>
        </p:txBody>
      </p:sp>
      <p:pic>
        <p:nvPicPr>
          <p:cNvPr id="258051" name="Picture 3"/>
          <p:cNvPicPr>
            <a:picLocks noChangeAspect="1" noChangeArrowheads="1"/>
          </p:cNvPicPr>
          <p:nvPr/>
        </p:nvPicPr>
        <p:blipFill>
          <a:blip r:embed="rId2" cstate="print"/>
          <a:srcRect/>
          <a:stretch>
            <a:fillRect/>
          </a:stretch>
        </p:blipFill>
        <p:spPr bwMode="auto">
          <a:xfrm>
            <a:off x="533400" y="1524000"/>
            <a:ext cx="4731264" cy="2895600"/>
          </a:xfrm>
          <a:prstGeom prst="rect">
            <a:avLst/>
          </a:prstGeom>
          <a:noFill/>
          <a:ln w="9525">
            <a:noFill/>
            <a:miter lim="800000"/>
            <a:headEnd/>
            <a:tailEnd/>
          </a:ln>
        </p:spPr>
      </p:pic>
      <p:pic>
        <p:nvPicPr>
          <p:cNvPr id="258053" name="Picture 5"/>
          <p:cNvPicPr>
            <a:picLocks noGrp="1" noChangeAspect="1" noChangeArrowheads="1"/>
          </p:cNvPicPr>
          <p:nvPr>
            <p:ph idx="1"/>
          </p:nvPr>
        </p:nvPicPr>
        <p:blipFill>
          <a:blip r:embed="rId3" cstate="print"/>
          <a:srcRect/>
          <a:stretch>
            <a:fillRect/>
          </a:stretch>
        </p:blipFill>
        <p:spPr bwMode="auto">
          <a:xfrm>
            <a:off x="5267528" y="3847732"/>
            <a:ext cx="3503606" cy="2324468"/>
          </a:xfrm>
          <a:prstGeom prst="rect">
            <a:avLst/>
          </a:prstGeom>
          <a:noFill/>
          <a:ln w="9525">
            <a:noFill/>
            <a:miter lim="800000"/>
            <a:headEnd/>
            <a:tailEnd/>
          </a:ln>
        </p:spPr>
      </p:pic>
      <p:pic>
        <p:nvPicPr>
          <p:cNvPr id="258054" name="Picture 6"/>
          <p:cNvPicPr>
            <a:picLocks noChangeAspect="1" noChangeArrowheads="1"/>
          </p:cNvPicPr>
          <p:nvPr/>
        </p:nvPicPr>
        <p:blipFill>
          <a:blip r:embed="rId4" cstate="print"/>
          <a:srcRect/>
          <a:stretch>
            <a:fillRect/>
          </a:stretch>
        </p:blipFill>
        <p:spPr bwMode="auto">
          <a:xfrm>
            <a:off x="5334000" y="1600200"/>
            <a:ext cx="3433164" cy="2309813"/>
          </a:xfrm>
          <a:prstGeom prst="rect">
            <a:avLst/>
          </a:prstGeom>
          <a:noFill/>
          <a:ln w="9525">
            <a:noFill/>
            <a:miter lim="800000"/>
            <a:headEnd/>
            <a:tailEnd/>
          </a:ln>
        </p:spPr>
      </p:pic>
      <p:pic>
        <p:nvPicPr>
          <p:cNvPr id="258055" name="Picture 7"/>
          <p:cNvPicPr>
            <a:picLocks noChangeAspect="1" noChangeArrowheads="1"/>
          </p:cNvPicPr>
          <p:nvPr/>
        </p:nvPicPr>
        <p:blipFill>
          <a:blip r:embed="rId5" cstate="print"/>
          <a:srcRect/>
          <a:stretch>
            <a:fillRect/>
          </a:stretch>
        </p:blipFill>
        <p:spPr bwMode="auto">
          <a:xfrm>
            <a:off x="247650" y="4724400"/>
            <a:ext cx="5010150" cy="1319939"/>
          </a:xfrm>
          <a:prstGeom prst="rect">
            <a:avLst/>
          </a:prstGeom>
          <a:noFill/>
          <a:ln w="9525">
            <a:noFill/>
            <a:miter lim="800000"/>
            <a:headEnd/>
            <a:tailEnd/>
          </a:ln>
        </p:spPr>
      </p:pic>
      <p:sp>
        <p:nvSpPr>
          <p:cNvPr id="13" name="TextBox 12"/>
          <p:cNvSpPr txBox="1"/>
          <p:nvPr/>
        </p:nvSpPr>
        <p:spPr>
          <a:xfrm>
            <a:off x="685800" y="6019800"/>
            <a:ext cx="3065263" cy="600164"/>
          </a:xfrm>
          <a:prstGeom prst="rect">
            <a:avLst/>
          </a:prstGeom>
          <a:noFill/>
        </p:spPr>
        <p:txBody>
          <a:bodyPr wrap="none" rtlCol="0">
            <a:spAutoFit/>
          </a:bodyPr>
          <a:lstStyle/>
          <a:p>
            <a:r>
              <a:rPr lang="en-US" sz="1100" dirty="0" smtClean="0"/>
              <a:t>[28] L. </a:t>
            </a:r>
            <a:r>
              <a:rPr lang="en-US" sz="1100" dirty="0" err="1" smtClean="0"/>
              <a:t>Wansbeek</a:t>
            </a:r>
            <a:r>
              <a:rPr lang="en-US" sz="1100" dirty="0" smtClean="0"/>
              <a:t> et al., PRA78 050501(2008)</a:t>
            </a:r>
          </a:p>
          <a:p>
            <a:r>
              <a:rPr lang="en-US" sz="1100" dirty="0" smtClean="0"/>
              <a:t>[40] R. Pal et al., PRA 79 062505 (2009)</a:t>
            </a:r>
          </a:p>
          <a:p>
            <a:r>
              <a:rPr lang="en-US" sz="1100" dirty="0" smtClean="0"/>
              <a:t>[64] </a:t>
            </a:r>
            <a:r>
              <a:rPr lang="en-US" sz="1100" dirty="0" err="1" smtClean="0"/>
              <a:t>B.K.Sahoo</a:t>
            </a:r>
            <a:r>
              <a:rPr lang="en-US" sz="1100" dirty="0" smtClean="0"/>
              <a:t> et al., PRA 76, 040504 (2007)</a:t>
            </a:r>
          </a:p>
        </p:txBody>
      </p:sp>
      <p:sp>
        <p:nvSpPr>
          <p:cNvPr id="15" name="TextBox 14"/>
          <p:cNvSpPr txBox="1"/>
          <p:nvPr/>
        </p:nvSpPr>
        <p:spPr>
          <a:xfrm>
            <a:off x="5410200" y="6172200"/>
            <a:ext cx="3564630" cy="307777"/>
          </a:xfrm>
          <a:prstGeom prst="rect">
            <a:avLst/>
          </a:prstGeom>
          <a:noFill/>
        </p:spPr>
        <p:txBody>
          <a:bodyPr wrap="none" rtlCol="0">
            <a:spAutoFit/>
          </a:bodyPr>
          <a:lstStyle/>
          <a:p>
            <a:r>
              <a:rPr lang="en-US" sz="1400" dirty="0" smtClean="0"/>
              <a:t>O.O. </a:t>
            </a:r>
            <a:r>
              <a:rPr lang="en-US" sz="1400" dirty="0" err="1" smtClean="0"/>
              <a:t>Versolato</a:t>
            </a:r>
            <a:r>
              <a:rPr lang="en-US" sz="1400" dirty="0" smtClean="0"/>
              <a:t>, et al., Phys. </a:t>
            </a:r>
            <a:r>
              <a:rPr lang="en-US" sz="1400" dirty="0" err="1" smtClean="0"/>
              <a:t>Lett</a:t>
            </a:r>
            <a:r>
              <a:rPr lang="en-US" sz="1400" dirty="0" smtClean="0"/>
              <a:t>. B, (2011)</a:t>
            </a:r>
            <a:endParaRPr lang="en-US" sz="1400" dirty="0"/>
          </a:p>
        </p:txBody>
      </p:sp>
      <p:sp>
        <p:nvSpPr>
          <p:cNvPr id="9"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Isotope Shifts</a:t>
            </a:r>
            <a:endParaRPr lang="en-US" dirty="0">
              <a:solidFill>
                <a:srgbClr val="FF0000"/>
              </a:solidFill>
            </a:endParaRPr>
          </a:p>
        </p:txBody>
      </p:sp>
      <p:pic>
        <p:nvPicPr>
          <p:cNvPr id="261122" name="Picture 2"/>
          <p:cNvPicPr>
            <a:picLocks noChangeAspect="1" noChangeArrowheads="1"/>
          </p:cNvPicPr>
          <p:nvPr/>
        </p:nvPicPr>
        <p:blipFill>
          <a:blip r:embed="rId3" cstate="print"/>
          <a:srcRect/>
          <a:stretch>
            <a:fillRect/>
          </a:stretch>
        </p:blipFill>
        <p:spPr bwMode="auto">
          <a:xfrm>
            <a:off x="1219200" y="4495800"/>
            <a:ext cx="4549775" cy="1700814"/>
          </a:xfrm>
          <a:prstGeom prst="rect">
            <a:avLst/>
          </a:prstGeom>
          <a:noFill/>
          <a:ln w="9525">
            <a:noFill/>
            <a:miter lim="800000"/>
            <a:headEnd/>
            <a:tailEnd/>
          </a:ln>
        </p:spPr>
      </p:pic>
      <p:pic>
        <p:nvPicPr>
          <p:cNvPr id="261123" name="Picture 3"/>
          <p:cNvPicPr>
            <a:picLocks noGrp="1" noChangeAspect="1" noChangeArrowheads="1"/>
          </p:cNvPicPr>
          <p:nvPr>
            <p:ph idx="1"/>
          </p:nvPr>
        </p:nvPicPr>
        <p:blipFill>
          <a:blip r:embed="rId4" cstate="print"/>
          <a:srcRect/>
          <a:stretch>
            <a:fillRect/>
          </a:stretch>
        </p:blipFill>
        <p:spPr bwMode="auto">
          <a:xfrm>
            <a:off x="609600" y="1143000"/>
            <a:ext cx="4648200" cy="3238607"/>
          </a:xfrm>
          <a:prstGeom prst="rect">
            <a:avLst/>
          </a:prstGeom>
          <a:noFill/>
          <a:ln w="9525">
            <a:noFill/>
            <a:miter lim="800000"/>
            <a:headEnd/>
            <a:tailEnd/>
          </a:ln>
        </p:spPr>
      </p:pic>
      <p:sp>
        <p:nvSpPr>
          <p:cNvPr id="6" name="TextBox 5"/>
          <p:cNvSpPr txBox="1"/>
          <p:nvPr/>
        </p:nvSpPr>
        <p:spPr>
          <a:xfrm>
            <a:off x="4794643" y="6093023"/>
            <a:ext cx="4273157" cy="307777"/>
          </a:xfrm>
          <a:prstGeom prst="rect">
            <a:avLst/>
          </a:prstGeom>
          <a:noFill/>
        </p:spPr>
        <p:txBody>
          <a:bodyPr wrap="none" rtlCol="0">
            <a:spAutoFit/>
          </a:bodyPr>
          <a:lstStyle/>
          <a:p>
            <a:r>
              <a:rPr lang="en-US" sz="1400" dirty="0" err="1" smtClean="0"/>
              <a:t>G.S.Giri</a:t>
            </a:r>
            <a:r>
              <a:rPr lang="en-US" sz="1400" dirty="0" smtClean="0"/>
              <a:t> et al. , PRA Rapid Communications, (2011)</a:t>
            </a:r>
            <a:endParaRPr lang="en-US" sz="1400" dirty="0"/>
          </a:p>
        </p:txBody>
      </p:sp>
      <p:sp>
        <p:nvSpPr>
          <p:cNvPr id="7" name="TextBox 6"/>
          <p:cNvSpPr txBox="1"/>
          <p:nvPr/>
        </p:nvSpPr>
        <p:spPr>
          <a:xfrm>
            <a:off x="5334000" y="1752600"/>
            <a:ext cx="3514745" cy="1754326"/>
          </a:xfrm>
          <a:prstGeom prst="rect">
            <a:avLst/>
          </a:prstGeom>
          <a:noFill/>
        </p:spPr>
        <p:txBody>
          <a:bodyPr wrap="none" rtlCol="0">
            <a:spAutoFit/>
          </a:bodyPr>
          <a:lstStyle/>
          <a:p>
            <a:r>
              <a:rPr lang="en-US" b="1" i="1" dirty="0" smtClean="0">
                <a:latin typeface="Times New Roman" pitchFamily="18" charset="0"/>
                <a:cs typeface="Times New Roman" pitchFamily="18" charset="0"/>
              </a:rPr>
              <a:t>Comparison of different transition </a:t>
            </a:r>
          </a:p>
          <a:p>
            <a:endParaRPr lang="en-US" b="1" i="1" dirty="0" smtClean="0">
              <a:latin typeface="Times New Roman" pitchFamily="18" charset="0"/>
              <a:cs typeface="Times New Roman" pitchFamily="18" charset="0"/>
            </a:endParaRPr>
          </a:p>
          <a:p>
            <a:r>
              <a:rPr lang="en-US" b="1" i="1" dirty="0" smtClean="0">
                <a:latin typeface="Times New Roman" pitchFamily="18" charset="0"/>
                <a:cs typeface="Times New Roman" pitchFamily="18" charset="0"/>
              </a:rPr>
              <a:t>Good agreement with </a:t>
            </a:r>
          </a:p>
          <a:p>
            <a:r>
              <a:rPr lang="en-US" b="1" i="1" dirty="0" smtClean="0">
                <a:latin typeface="Times New Roman" pitchFamily="18" charset="0"/>
                <a:cs typeface="Times New Roman" pitchFamily="18" charset="0"/>
              </a:rPr>
              <a:t>atomic theory on few % level</a:t>
            </a:r>
          </a:p>
          <a:p>
            <a:endParaRPr lang="en-US" dirty="0" smtClean="0"/>
          </a:p>
          <a:p>
            <a:endParaRPr lang="en-US" dirty="0"/>
          </a:p>
        </p:txBody>
      </p:sp>
      <p:sp>
        <p:nvSpPr>
          <p:cNvPr id="8" name="TextBox 7"/>
          <p:cNvSpPr txBox="1"/>
          <p:nvPr/>
        </p:nvSpPr>
        <p:spPr>
          <a:xfrm>
            <a:off x="1676400" y="1295400"/>
            <a:ext cx="1127232" cy="369332"/>
          </a:xfrm>
          <a:prstGeom prst="rect">
            <a:avLst/>
          </a:prstGeom>
          <a:noFill/>
        </p:spPr>
        <p:txBody>
          <a:bodyPr wrap="none" rtlCol="0">
            <a:spAutoFit/>
          </a:bodyPr>
          <a:lstStyle/>
          <a:p>
            <a:r>
              <a:rPr lang="en-US" b="1" i="1" dirty="0" smtClean="0">
                <a:latin typeface="Times New Roman" pitchFamily="18" charset="0"/>
                <a:cs typeface="Times New Roman" pitchFamily="18" charset="0"/>
              </a:rPr>
              <a:t>King Plot</a:t>
            </a:r>
            <a:endParaRPr lang="en-US" b="1" i="1" dirty="0">
              <a:latin typeface="Times New Roman" pitchFamily="18" charset="0"/>
              <a:cs typeface="Times New Roman" pitchFamily="18" charset="0"/>
            </a:endParaRPr>
          </a:p>
        </p:txBody>
      </p:sp>
      <p:sp>
        <p:nvSpPr>
          <p:cNvPr id="9"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srcRect/>
          <a:stretch>
            <a:fillRect/>
          </a:stretch>
        </p:blipFill>
        <p:spPr bwMode="auto">
          <a:xfrm>
            <a:off x="1295400" y="4450080"/>
            <a:ext cx="3133739" cy="2103120"/>
          </a:xfrm>
          <a:prstGeom prst="rect">
            <a:avLst/>
          </a:prstGeom>
          <a:noFill/>
          <a:ln w="9525">
            <a:noFill/>
            <a:miter lim="800000"/>
            <a:headEnd/>
            <a:tailEnd/>
          </a:ln>
        </p:spPr>
      </p:pic>
      <p:sp>
        <p:nvSpPr>
          <p:cNvPr id="24577" name="Rectangle 1"/>
          <p:cNvSpPr>
            <a:spLocks noGrp="1" noChangeArrowheads="1"/>
          </p:cNvSpPr>
          <p:nvPr>
            <p:ph type="title" idx="4294967295"/>
          </p:nvPr>
        </p:nvSpPr>
        <p:spPr>
          <a:xfrm>
            <a:off x="152400" y="-184150"/>
            <a:ext cx="8763000" cy="14351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solidFill>
                  <a:srgbClr val="FF0000"/>
                </a:solidFill>
              </a:rPr>
              <a:t>Status</a:t>
            </a:r>
          </a:p>
        </p:txBody>
      </p:sp>
      <p:sp>
        <p:nvSpPr>
          <p:cNvPr id="24578" name="Text Box 2"/>
          <p:cNvSpPr txBox="1">
            <a:spLocks noChangeArrowheads="1"/>
          </p:cNvSpPr>
          <p:nvPr/>
        </p:nvSpPr>
        <p:spPr bwMode="auto">
          <a:xfrm>
            <a:off x="914400" y="1066800"/>
            <a:ext cx="7543800" cy="3875036"/>
          </a:xfrm>
          <a:prstGeom prst="rect">
            <a:avLst/>
          </a:prstGeom>
          <a:noFill/>
          <a:ln w="9525">
            <a:noFill/>
            <a:round/>
            <a:headEnd/>
            <a:tailEnd/>
          </a:ln>
          <a:effectLst/>
        </p:spPr>
        <p:txBody>
          <a:bodyPr wrap="square" lIns="90000" tIns="46800" rIns="90000" bIns="46800">
            <a:spAutoFit/>
          </a:bodyPr>
          <a:lstStyle/>
          <a:p>
            <a:pPr marL="431800" lvl="1" indent="-215900">
              <a:spcBef>
                <a:spcPts val="1125"/>
              </a:spcBef>
              <a:buSzPct val="45000"/>
              <a:tabLst>
                <a:tab pos="431800" algn="l"/>
                <a:tab pos="1346200" algn="l"/>
                <a:tab pos="2260600" algn="l"/>
                <a:tab pos="3175000" algn="l"/>
                <a:tab pos="4089400" algn="l"/>
                <a:tab pos="5003800" algn="l"/>
                <a:tab pos="5918200" algn="l"/>
                <a:tab pos="6832600" algn="l"/>
                <a:tab pos="7747000" algn="l"/>
                <a:tab pos="8661400" algn="l"/>
                <a:tab pos="9575800" algn="l"/>
                <a:tab pos="10490200" algn="l"/>
              </a:tabLst>
            </a:pPr>
            <a:r>
              <a:rPr lang="en-US" sz="2000" b="1" dirty="0" smtClean="0">
                <a:solidFill>
                  <a:srgbClr val="FF0000"/>
                </a:solidFill>
                <a:latin typeface="Comic Sans MS" pitchFamily="64" charset="0"/>
              </a:rPr>
              <a:t>Trapped </a:t>
            </a:r>
            <a:r>
              <a:rPr lang="en-US" sz="2000" b="1" dirty="0">
                <a:solidFill>
                  <a:srgbClr val="FF0000"/>
                </a:solidFill>
                <a:latin typeface="Comic Sans MS" pitchFamily="64" charset="0"/>
              </a:rPr>
              <a:t>Isotopes: </a:t>
            </a:r>
            <a:r>
              <a:rPr lang="en-US" sz="2000" b="1" dirty="0" smtClean="0">
                <a:solidFill>
                  <a:srgbClr val="FF0000"/>
                </a:solidFill>
                <a:latin typeface="Comic Sans MS" pitchFamily="64" charset="0"/>
              </a:rPr>
              <a:t>	</a:t>
            </a:r>
            <a:r>
              <a:rPr lang="en-US" sz="2000" b="1" baseline="30000" dirty="0" smtClean="0">
                <a:solidFill>
                  <a:srgbClr val="0000FF"/>
                </a:solidFill>
                <a:latin typeface="Comic Sans MS" pitchFamily="64" charset="0"/>
              </a:rPr>
              <a:t>209-214</a:t>
            </a:r>
            <a:r>
              <a:rPr lang="en-US" sz="2000" b="1" dirty="0" smtClean="0">
                <a:solidFill>
                  <a:srgbClr val="0000FF"/>
                </a:solidFill>
                <a:latin typeface="Comic Sans MS" pitchFamily="64" charset="0"/>
              </a:rPr>
              <a:t>Ra</a:t>
            </a:r>
          </a:p>
          <a:p>
            <a:pPr marL="431800" lvl="1" indent="-215900">
              <a:spcBef>
                <a:spcPts val="1125"/>
              </a:spcBef>
              <a:buSzPct val="45000"/>
              <a:tabLst>
                <a:tab pos="431800" algn="l"/>
                <a:tab pos="1346200" algn="l"/>
                <a:tab pos="2260600" algn="l"/>
                <a:tab pos="3175000" algn="l"/>
                <a:tab pos="4089400" algn="l"/>
                <a:tab pos="5003800" algn="l"/>
                <a:tab pos="5918200" algn="l"/>
                <a:tab pos="6832600" algn="l"/>
                <a:tab pos="7747000" algn="l"/>
                <a:tab pos="8661400" algn="l"/>
                <a:tab pos="9575800" algn="l"/>
                <a:tab pos="10490200" algn="l"/>
              </a:tabLst>
            </a:pPr>
            <a:r>
              <a:rPr lang="en-US" sz="2000" b="1" dirty="0" smtClean="0">
                <a:solidFill>
                  <a:srgbClr val="0000FF"/>
                </a:solidFill>
                <a:latin typeface="Comic Sans MS" pitchFamily="64" charset="0"/>
              </a:rPr>
              <a:t>Providing challenges for atomic theory:</a:t>
            </a:r>
          </a:p>
          <a:p>
            <a:pPr marL="431800" lvl="1" indent="-215900">
              <a:spcBef>
                <a:spcPts val="1125"/>
              </a:spcBef>
              <a:buSzPct val="45000"/>
              <a:tabLst>
                <a:tab pos="431800" algn="l"/>
                <a:tab pos="1346200" algn="l"/>
                <a:tab pos="2260600" algn="l"/>
                <a:tab pos="3175000" algn="l"/>
                <a:tab pos="4089400" algn="l"/>
                <a:tab pos="5003800" algn="l"/>
                <a:tab pos="5918200" algn="l"/>
                <a:tab pos="6832600" algn="l"/>
                <a:tab pos="7747000" algn="l"/>
                <a:tab pos="8661400" algn="l"/>
                <a:tab pos="9575800" algn="l"/>
                <a:tab pos="10490200" algn="l"/>
              </a:tabLst>
            </a:pPr>
            <a:r>
              <a:rPr lang="en-US" b="1" dirty="0" smtClean="0">
                <a:solidFill>
                  <a:srgbClr val="FF0000"/>
                </a:solidFill>
                <a:latin typeface="Comic Sans MS" pitchFamily="64" charset="0"/>
              </a:rPr>
              <a:t>Transitions/Isotope Shifts</a:t>
            </a:r>
            <a:r>
              <a:rPr lang="en-US" b="1" dirty="0">
                <a:solidFill>
                  <a:srgbClr val="FF0000"/>
                </a:solidFill>
                <a:latin typeface="Comic Sans MS" pitchFamily="64" charset="0"/>
              </a:rPr>
              <a:t>: (</a:t>
            </a:r>
            <a:r>
              <a:rPr lang="en-US" b="1" dirty="0" err="1">
                <a:solidFill>
                  <a:srgbClr val="FF0000"/>
                </a:solidFill>
                <a:latin typeface="Comic Sans MS" pitchFamily="64" charset="0"/>
              </a:rPr>
              <a:t>wavefunction</a:t>
            </a:r>
            <a:r>
              <a:rPr lang="en-US" b="1" dirty="0">
                <a:solidFill>
                  <a:srgbClr val="FF0000"/>
                </a:solidFill>
                <a:latin typeface="Comic Sans MS" pitchFamily="64" charset="0"/>
              </a:rPr>
              <a:t> near nucleus)</a:t>
            </a:r>
          </a:p>
          <a:p>
            <a:pPr>
              <a:spcBef>
                <a:spcPts val="1125"/>
              </a:spcBef>
              <a:buClrTx/>
              <a:buSzTx/>
              <a:buFontTx/>
              <a:buNone/>
              <a:tabLst>
                <a:tab pos="431800" algn="l"/>
                <a:tab pos="1346200" algn="l"/>
                <a:tab pos="2260600" algn="l"/>
                <a:tab pos="3175000" algn="l"/>
                <a:tab pos="4089400" algn="l"/>
                <a:tab pos="5003800" algn="l"/>
                <a:tab pos="5918200" algn="l"/>
                <a:tab pos="6832600" algn="l"/>
                <a:tab pos="7747000" algn="l"/>
                <a:tab pos="8661400" algn="l"/>
                <a:tab pos="9575800" algn="l"/>
                <a:tab pos="10490200" algn="l"/>
              </a:tabLst>
            </a:pPr>
            <a:r>
              <a:rPr lang="en-US" b="1" dirty="0">
                <a:solidFill>
                  <a:srgbClr val="0000FF"/>
                </a:solidFill>
                <a:latin typeface="Comic Sans MS" pitchFamily="64" charset="0"/>
              </a:rPr>
              <a:t>	</a:t>
            </a:r>
            <a:r>
              <a:rPr lang="en-US" b="1" dirty="0" smtClean="0">
                <a:solidFill>
                  <a:srgbClr val="0000FF"/>
                </a:solidFill>
                <a:latin typeface="Comic Sans MS" pitchFamily="64" charset="0"/>
              </a:rPr>
              <a:t>	7S</a:t>
            </a:r>
            <a:r>
              <a:rPr lang="en-US" b="1" baseline="-25000" dirty="0" smtClean="0">
                <a:solidFill>
                  <a:srgbClr val="0000FF"/>
                </a:solidFill>
                <a:latin typeface="Comic Sans MS" pitchFamily="64" charset="0"/>
              </a:rPr>
              <a:t>1/2</a:t>
            </a:r>
            <a:r>
              <a:rPr lang="en-US" b="1" dirty="0" smtClean="0">
                <a:solidFill>
                  <a:srgbClr val="0000FF"/>
                </a:solidFill>
                <a:latin typeface="Comic Sans MS" pitchFamily="64" charset="0"/>
              </a:rPr>
              <a:t>-7P</a:t>
            </a:r>
            <a:r>
              <a:rPr lang="en-US" b="1" baseline="-25000" dirty="0" smtClean="0">
                <a:solidFill>
                  <a:srgbClr val="0000FF"/>
                </a:solidFill>
                <a:latin typeface="Comic Sans MS" pitchFamily="64" charset="0"/>
              </a:rPr>
              <a:t>1/2</a:t>
            </a:r>
            <a:r>
              <a:rPr lang="en-US" b="1" baseline="-25000" dirty="0">
                <a:solidFill>
                  <a:srgbClr val="0000FF"/>
                </a:solidFill>
                <a:latin typeface="Comic Sans MS" pitchFamily="64" charset="0"/>
              </a:rPr>
              <a:t>, </a:t>
            </a:r>
            <a:r>
              <a:rPr lang="en-US" b="1" dirty="0">
                <a:solidFill>
                  <a:srgbClr val="0000FF"/>
                </a:solidFill>
                <a:latin typeface="Comic Sans MS" pitchFamily="64" charset="0"/>
              </a:rPr>
              <a:t>6D</a:t>
            </a:r>
            <a:r>
              <a:rPr lang="en-US" b="1" baseline="-25000" dirty="0">
                <a:solidFill>
                  <a:srgbClr val="0000FF"/>
                </a:solidFill>
                <a:latin typeface="Comic Sans MS" pitchFamily="64" charset="0"/>
              </a:rPr>
              <a:t>3/2</a:t>
            </a:r>
            <a:r>
              <a:rPr lang="en-US" b="1" dirty="0">
                <a:solidFill>
                  <a:srgbClr val="0000FF"/>
                </a:solidFill>
                <a:latin typeface="Comic Sans MS" pitchFamily="64" charset="0"/>
              </a:rPr>
              <a:t>-7P</a:t>
            </a:r>
            <a:r>
              <a:rPr lang="en-US" b="1" baseline="-25000" dirty="0">
                <a:solidFill>
                  <a:srgbClr val="0000FF"/>
                </a:solidFill>
                <a:latin typeface="Comic Sans MS" pitchFamily="64" charset="0"/>
              </a:rPr>
              <a:t>1/2, </a:t>
            </a:r>
            <a:r>
              <a:rPr lang="en-US" b="1" dirty="0">
                <a:solidFill>
                  <a:srgbClr val="0000FF"/>
                </a:solidFill>
                <a:latin typeface="Comic Sans MS" pitchFamily="64" charset="0"/>
              </a:rPr>
              <a:t>6D</a:t>
            </a:r>
            <a:r>
              <a:rPr lang="en-US" b="1" baseline="-25000" dirty="0">
                <a:solidFill>
                  <a:srgbClr val="0000FF"/>
                </a:solidFill>
                <a:latin typeface="Comic Sans MS" pitchFamily="64" charset="0"/>
              </a:rPr>
              <a:t>3/2</a:t>
            </a:r>
            <a:r>
              <a:rPr lang="en-US" b="1" dirty="0">
                <a:solidFill>
                  <a:srgbClr val="0000FF"/>
                </a:solidFill>
                <a:latin typeface="Comic Sans MS" pitchFamily="64" charset="0"/>
              </a:rPr>
              <a:t>-7P</a:t>
            </a:r>
            <a:r>
              <a:rPr lang="en-US" b="1" baseline="-25000" dirty="0">
                <a:solidFill>
                  <a:srgbClr val="0000FF"/>
                </a:solidFill>
                <a:latin typeface="Comic Sans MS" pitchFamily="64" charset="0"/>
              </a:rPr>
              <a:t>3/2</a:t>
            </a:r>
          </a:p>
          <a:p>
            <a:pPr>
              <a:spcBef>
                <a:spcPts val="1125"/>
              </a:spcBef>
              <a:buClrTx/>
              <a:buSzTx/>
              <a:buFontTx/>
              <a:buNone/>
              <a:tabLst>
                <a:tab pos="431800" algn="l"/>
                <a:tab pos="1346200" algn="l"/>
                <a:tab pos="2260600" algn="l"/>
                <a:tab pos="3175000" algn="l"/>
                <a:tab pos="4089400" algn="l"/>
                <a:tab pos="5003800" algn="l"/>
                <a:tab pos="5918200" algn="l"/>
                <a:tab pos="6832600" algn="l"/>
                <a:tab pos="7747000" algn="l"/>
                <a:tab pos="8661400" algn="l"/>
                <a:tab pos="9575800" algn="l"/>
                <a:tab pos="10490200" algn="l"/>
              </a:tabLst>
            </a:pPr>
            <a:r>
              <a:rPr lang="en-US" b="1" dirty="0" smtClean="0">
                <a:solidFill>
                  <a:srgbClr val="FF0000"/>
                </a:solidFill>
                <a:latin typeface="Comic Sans MS" pitchFamily="64" charset="0"/>
              </a:rPr>
              <a:t>   Lifetime</a:t>
            </a:r>
            <a:r>
              <a:rPr lang="en-US" b="1" dirty="0">
                <a:solidFill>
                  <a:srgbClr val="FF0000"/>
                </a:solidFill>
                <a:latin typeface="Comic Sans MS" pitchFamily="64" charset="0"/>
              </a:rPr>
              <a:t>: (transition matrix elements)</a:t>
            </a:r>
          </a:p>
          <a:p>
            <a:pPr>
              <a:spcBef>
                <a:spcPts val="1125"/>
              </a:spcBef>
              <a:buClrTx/>
              <a:buSzTx/>
              <a:buFontTx/>
              <a:buNone/>
              <a:tabLst>
                <a:tab pos="431800" algn="l"/>
                <a:tab pos="1346200" algn="l"/>
                <a:tab pos="2260600" algn="l"/>
                <a:tab pos="3175000" algn="l"/>
                <a:tab pos="4089400" algn="l"/>
                <a:tab pos="5003800" algn="l"/>
                <a:tab pos="5918200" algn="l"/>
                <a:tab pos="6832600" algn="l"/>
                <a:tab pos="7747000" algn="l"/>
                <a:tab pos="8661400" algn="l"/>
                <a:tab pos="9575800" algn="l"/>
                <a:tab pos="10490200" algn="l"/>
              </a:tabLst>
            </a:pPr>
            <a:r>
              <a:rPr lang="en-US" b="1" dirty="0">
                <a:solidFill>
                  <a:srgbClr val="FF0000"/>
                </a:solidFill>
                <a:latin typeface="Comic Sans MS" pitchFamily="64" charset="0"/>
              </a:rPr>
              <a:t>	</a:t>
            </a:r>
            <a:r>
              <a:rPr lang="en-US" b="1" dirty="0" smtClean="0">
                <a:solidFill>
                  <a:srgbClr val="FF0000"/>
                </a:solidFill>
                <a:latin typeface="Comic Sans MS" pitchFamily="64" charset="0"/>
              </a:rPr>
              <a:t>	</a:t>
            </a:r>
            <a:r>
              <a:rPr lang="en-US" b="1" dirty="0" smtClean="0">
                <a:solidFill>
                  <a:srgbClr val="0000FF"/>
                </a:solidFill>
                <a:latin typeface="Comic Sans MS" pitchFamily="64" charset="0"/>
              </a:rPr>
              <a:t>metastable </a:t>
            </a:r>
            <a:r>
              <a:rPr lang="en-US" b="1" dirty="0">
                <a:solidFill>
                  <a:srgbClr val="0000FF"/>
                </a:solidFill>
                <a:latin typeface="Comic Sans MS" pitchFamily="64" charset="0"/>
              </a:rPr>
              <a:t>6D</a:t>
            </a:r>
            <a:r>
              <a:rPr lang="en-US" b="1" baseline="-25000" dirty="0">
                <a:solidFill>
                  <a:srgbClr val="0000FF"/>
                </a:solidFill>
                <a:latin typeface="Comic Sans MS" pitchFamily="64" charset="0"/>
              </a:rPr>
              <a:t>3/2 </a:t>
            </a:r>
            <a:r>
              <a:rPr lang="en-US" b="1" dirty="0">
                <a:solidFill>
                  <a:srgbClr val="0000FF"/>
                </a:solidFill>
                <a:latin typeface="Comic Sans MS" pitchFamily="64" charset="0"/>
              </a:rPr>
              <a:t>state</a:t>
            </a:r>
          </a:p>
          <a:p>
            <a:pPr>
              <a:spcBef>
                <a:spcPts val="1125"/>
              </a:spcBef>
              <a:buClrTx/>
              <a:buSzTx/>
              <a:buFontTx/>
              <a:buNone/>
              <a:tabLst>
                <a:tab pos="431800" algn="l"/>
                <a:tab pos="1346200" algn="l"/>
                <a:tab pos="2260600" algn="l"/>
                <a:tab pos="3175000" algn="l"/>
                <a:tab pos="4089400" algn="l"/>
                <a:tab pos="5003800" algn="l"/>
                <a:tab pos="5918200" algn="l"/>
                <a:tab pos="6832600" algn="l"/>
                <a:tab pos="7747000" algn="l"/>
                <a:tab pos="8661400" algn="l"/>
                <a:tab pos="9575800" algn="l"/>
                <a:tab pos="10490200" algn="l"/>
              </a:tabLst>
            </a:pPr>
            <a:r>
              <a:rPr lang="en-US" sz="2400" b="1" dirty="0" smtClean="0">
                <a:solidFill>
                  <a:srgbClr val="000000"/>
                </a:solidFill>
                <a:latin typeface="Comic Sans MS" pitchFamily="64" charset="0"/>
              </a:rPr>
              <a:t>NEXT:</a:t>
            </a:r>
            <a:r>
              <a:rPr lang="en-US" b="1" dirty="0">
                <a:solidFill>
                  <a:srgbClr val="000000"/>
                </a:solidFill>
                <a:latin typeface="Comic Sans MS" pitchFamily="64" charset="0"/>
              </a:rPr>
              <a:t>		</a:t>
            </a:r>
            <a:r>
              <a:rPr lang="en-US" b="1" dirty="0" smtClean="0">
                <a:solidFill>
                  <a:srgbClr val="000000"/>
                </a:solidFill>
                <a:latin typeface="Comic Sans MS" pitchFamily="64" charset="0"/>
              </a:rPr>
              <a:t>	</a:t>
            </a:r>
          </a:p>
          <a:p>
            <a:pPr>
              <a:spcBef>
                <a:spcPts val="1125"/>
              </a:spcBef>
              <a:buClrTx/>
              <a:buSzTx/>
              <a:buFontTx/>
              <a:buNone/>
              <a:tabLst>
                <a:tab pos="431800" algn="l"/>
                <a:tab pos="1346200" algn="l"/>
                <a:tab pos="2260600" algn="l"/>
                <a:tab pos="3175000" algn="l"/>
                <a:tab pos="4089400" algn="l"/>
                <a:tab pos="5003800" algn="l"/>
                <a:tab pos="5918200" algn="l"/>
                <a:tab pos="6832600" algn="l"/>
                <a:tab pos="7747000" algn="l"/>
                <a:tab pos="8661400" algn="l"/>
                <a:tab pos="9575800" algn="l"/>
                <a:tab pos="10490200" algn="l"/>
              </a:tabLst>
            </a:pPr>
            <a:r>
              <a:rPr lang="en-US" b="1" dirty="0" smtClean="0">
                <a:solidFill>
                  <a:srgbClr val="000000"/>
                </a:solidFill>
                <a:latin typeface="Comic Sans MS" pitchFamily="64" charset="0"/>
              </a:rPr>
              <a:t>		</a:t>
            </a:r>
            <a:r>
              <a:rPr lang="en-US" sz="2400" b="1" dirty="0" smtClean="0">
                <a:solidFill>
                  <a:srgbClr val="000000"/>
                </a:solidFill>
                <a:latin typeface="Comic Sans MS" pitchFamily="64" charset="0"/>
              </a:rPr>
              <a:t>Single </a:t>
            </a:r>
            <a:r>
              <a:rPr lang="en-US" sz="2400" b="1" dirty="0">
                <a:solidFill>
                  <a:srgbClr val="000000"/>
                </a:solidFill>
                <a:latin typeface="Comic Sans MS" pitchFamily="64" charset="0"/>
              </a:rPr>
              <a:t>ion trap and laser cooling</a:t>
            </a:r>
          </a:p>
          <a:p>
            <a:pPr algn="r">
              <a:spcBef>
                <a:spcPts val="875"/>
              </a:spcBef>
              <a:buSzPct val="45000"/>
              <a:buFont typeface="Wingdings" charset="2"/>
              <a:buNone/>
              <a:tabLst>
                <a:tab pos="431800" algn="l"/>
                <a:tab pos="1346200" algn="l"/>
                <a:tab pos="2260600" algn="l"/>
                <a:tab pos="3175000" algn="l"/>
                <a:tab pos="4089400" algn="l"/>
                <a:tab pos="5003800" algn="l"/>
                <a:tab pos="5918200" algn="l"/>
                <a:tab pos="6832600" algn="l"/>
                <a:tab pos="7747000" algn="l"/>
                <a:tab pos="8661400" algn="l"/>
                <a:tab pos="9575800" algn="l"/>
                <a:tab pos="10490200" algn="l"/>
              </a:tabLst>
            </a:pPr>
            <a:r>
              <a:rPr lang="en-US" sz="1400" b="1" dirty="0" smtClean="0">
                <a:solidFill>
                  <a:srgbClr val="000000"/>
                </a:solidFill>
                <a:latin typeface="Comic Sans MS" pitchFamily="64" charset="0"/>
              </a:rPr>
              <a:t> </a:t>
            </a:r>
            <a:endParaRPr lang="en-US" sz="1400" b="1" dirty="0">
              <a:solidFill>
                <a:srgbClr val="000000"/>
              </a:solidFill>
              <a:latin typeface="Comic Sans MS" pitchFamily="64" charset="0"/>
            </a:endParaRPr>
          </a:p>
        </p:txBody>
      </p:sp>
      <p:pic>
        <p:nvPicPr>
          <p:cNvPr id="4" name="Picture 2"/>
          <p:cNvPicPr>
            <a:picLocks noChangeAspect="1" noChangeArrowheads="1"/>
          </p:cNvPicPr>
          <p:nvPr/>
        </p:nvPicPr>
        <p:blipFill>
          <a:blip r:embed="rId4" cstate="print"/>
          <a:srcRect l="7813" t="13890" r="8854" b="9722"/>
          <a:stretch>
            <a:fillRect/>
          </a:stretch>
        </p:blipFill>
        <p:spPr bwMode="auto">
          <a:xfrm>
            <a:off x="5486400" y="4724400"/>
            <a:ext cx="2438400" cy="1676400"/>
          </a:xfrm>
          <a:prstGeom prst="rect">
            <a:avLst/>
          </a:prstGeom>
          <a:noFill/>
          <a:ln w="9525">
            <a:noFill/>
            <a:miter lim="800000"/>
            <a:headEnd/>
            <a:tailEnd/>
          </a:ln>
        </p:spPr>
      </p:pic>
      <p:sp>
        <p:nvSpPr>
          <p:cNvPr id="6" name="TextBox 5"/>
          <p:cNvSpPr txBox="1"/>
          <p:nvPr/>
        </p:nvSpPr>
        <p:spPr>
          <a:xfrm>
            <a:off x="6096000" y="6096000"/>
            <a:ext cx="1736437" cy="369332"/>
          </a:xfrm>
          <a:prstGeom prst="rect">
            <a:avLst/>
          </a:prstGeom>
          <a:noFill/>
        </p:spPr>
        <p:txBody>
          <a:bodyPr wrap="none" rtlCol="0">
            <a:spAutoFit/>
          </a:bodyPr>
          <a:lstStyle/>
          <a:p>
            <a:r>
              <a:rPr lang="en-US" dirty="0" smtClean="0"/>
              <a:t>Single Ion Trap</a:t>
            </a:r>
            <a:endParaRPr lang="en-US" dirty="0"/>
          </a:p>
        </p:txBody>
      </p:sp>
      <p:sp>
        <p:nvSpPr>
          <p:cNvPr id="7" name="TextBox 6"/>
          <p:cNvSpPr txBox="1"/>
          <p:nvPr/>
        </p:nvSpPr>
        <p:spPr>
          <a:xfrm>
            <a:off x="762000" y="5867400"/>
            <a:ext cx="1633781" cy="369332"/>
          </a:xfrm>
          <a:prstGeom prst="rect">
            <a:avLst/>
          </a:prstGeom>
          <a:noFill/>
        </p:spPr>
        <p:txBody>
          <a:bodyPr wrap="none" rtlCol="0">
            <a:spAutoFit/>
          </a:bodyPr>
          <a:lstStyle/>
          <a:p>
            <a:r>
              <a:rPr lang="en-US" dirty="0" smtClean="0"/>
              <a:t>Capturing Ra</a:t>
            </a:r>
            <a:r>
              <a:rPr lang="en-US" baseline="30000" dirty="0" smtClean="0"/>
              <a:t>+</a:t>
            </a:r>
            <a:endParaRPr lang="en-US" dirty="0"/>
          </a:p>
        </p:txBody>
      </p:sp>
      <p:sp>
        <p:nvSpPr>
          <p:cNvPr id="8"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ctrTitle"/>
          </p:nvPr>
        </p:nvSpPr>
        <p:spPr/>
        <p:txBody>
          <a:bodyPr/>
          <a:lstStyle/>
          <a:p>
            <a:r>
              <a:rPr lang="en-US" dirty="0">
                <a:solidFill>
                  <a:srgbClr val="0070C0"/>
                </a:solidFill>
              </a:rPr>
              <a:t>Permanent Electric Dipole Moments</a:t>
            </a:r>
          </a:p>
        </p:txBody>
      </p:sp>
      <p:sp>
        <p:nvSpPr>
          <p:cNvPr id="30725" name="Rectangle 5"/>
          <p:cNvSpPr>
            <a:spLocks noGrp="1" noChangeArrowheads="1"/>
          </p:cNvSpPr>
          <p:nvPr>
            <p:ph type="subTitle" idx="1"/>
          </p:nvPr>
        </p:nvSpPr>
        <p:spPr/>
        <p:txBody>
          <a:bodyPr/>
          <a:lstStyle/>
          <a:p>
            <a:r>
              <a:rPr lang="en-US" dirty="0">
                <a:solidFill>
                  <a:srgbClr val="0070C0"/>
                </a:solidFill>
              </a:rPr>
              <a:t>Atomic </a:t>
            </a:r>
            <a:r>
              <a:rPr lang="en-US" dirty="0" smtClean="0">
                <a:solidFill>
                  <a:srgbClr val="0070C0"/>
                </a:solidFill>
              </a:rPr>
              <a:t>Radium </a:t>
            </a:r>
            <a:endParaRPr lang="en-US" dirty="0">
              <a:solidFill>
                <a:srgbClr val="0070C0"/>
              </a:solidFill>
            </a:endParaRPr>
          </a:p>
        </p:txBody>
      </p:sp>
    </p:spTree>
    <p:extLst>
      <p:ext uri="{BB962C8B-B14F-4D97-AF65-F5344CB8AC3E}">
        <p14:creationId xmlns:p14="http://schemas.microsoft.com/office/powerpoint/2010/main" val="1670943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395288" y="4160838"/>
            <a:ext cx="4897437" cy="1512887"/>
          </a:xfrm>
        </p:spPr>
        <p:txBody>
          <a:bodyPr/>
          <a:lstStyle/>
          <a:p>
            <a:pPr eaLnBrk="1" hangingPunct="1">
              <a:buClr>
                <a:schemeClr val="tx1"/>
              </a:buClr>
              <a:buFontTx/>
              <a:buNone/>
            </a:pPr>
            <a:r>
              <a:rPr lang="en-US" sz="2800" smtClean="0">
                <a:solidFill>
                  <a:srgbClr val="009644"/>
                </a:solidFill>
                <a:latin typeface="Times New Roman" pitchFamily="18" charset="0"/>
                <a:cs typeface="Times New Roman" pitchFamily="18" charset="0"/>
              </a:rPr>
              <a:t>CP/T</a:t>
            </a:r>
            <a:r>
              <a:rPr lang="en-US" sz="2800" smtClean="0">
                <a:latin typeface="Times New Roman" pitchFamily="18" charset="0"/>
                <a:cs typeface="Times New Roman" pitchFamily="18" charset="0"/>
              </a:rPr>
              <a:t> violation in </a:t>
            </a:r>
          </a:p>
          <a:p>
            <a:pPr eaLnBrk="1" hangingPunct="1">
              <a:buClr>
                <a:schemeClr val="tx1"/>
              </a:buClr>
              <a:buFontTx/>
              <a:buNone/>
            </a:pPr>
            <a:r>
              <a:rPr lang="en-US" sz="2800" smtClean="0">
                <a:latin typeface="Times New Roman" pitchFamily="18" charset="0"/>
                <a:cs typeface="Times New Roman" pitchFamily="18" charset="0"/>
              </a:rPr>
              <a:t>Standard Model yield</a:t>
            </a:r>
          </a:p>
          <a:p>
            <a:pPr eaLnBrk="1" hangingPunct="1">
              <a:buClr>
                <a:schemeClr val="tx1"/>
              </a:buClr>
              <a:buFontTx/>
              <a:buNone/>
            </a:pPr>
            <a:r>
              <a:rPr lang="en-US" sz="2800" smtClean="0">
                <a:solidFill>
                  <a:srgbClr val="0000FF"/>
                </a:solidFill>
                <a:latin typeface="Times New Roman" pitchFamily="18" charset="0"/>
                <a:cs typeface="Times New Roman" pitchFamily="18" charset="0"/>
              </a:rPr>
              <a:t>EDM’s</a:t>
            </a:r>
            <a:r>
              <a:rPr lang="en-US" sz="2800" smtClean="0">
                <a:latin typeface="Times New Roman" pitchFamily="18" charset="0"/>
                <a:cs typeface="Times New Roman" pitchFamily="18" charset="0"/>
              </a:rPr>
              <a:t>  &lt;&lt;  experimental limits</a:t>
            </a:r>
            <a:endParaRPr lang="en-US" sz="2800" i="1" smtClean="0"/>
          </a:p>
        </p:txBody>
      </p:sp>
      <p:pic>
        <p:nvPicPr>
          <p:cNvPr id="7171" name="Picture 3" descr="edm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1052513"/>
            <a:ext cx="2541587"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p:cNvSpPr>
            <a:spLocks noGrp="1" noChangeArrowheads="1"/>
          </p:cNvSpPr>
          <p:nvPr>
            <p:ph type="title"/>
          </p:nvPr>
        </p:nvSpPr>
        <p:spPr>
          <a:xfrm>
            <a:off x="0" y="76200"/>
            <a:ext cx="9170988" cy="777875"/>
          </a:xfrm>
        </p:spPr>
        <p:txBody>
          <a:bodyPr/>
          <a:lstStyle/>
          <a:p>
            <a:pPr eaLnBrk="1" hangingPunct="1"/>
            <a:r>
              <a:rPr lang="en-US" sz="4000" dirty="0" smtClean="0">
                <a:solidFill>
                  <a:srgbClr val="0000FF"/>
                </a:solidFill>
              </a:rPr>
              <a:t>Permanent Electric Dipole Moments</a:t>
            </a:r>
            <a:endParaRPr lang="en-US" sz="4000" b="1" i="1" dirty="0" smtClean="0">
              <a:solidFill>
                <a:srgbClr val="0000FF"/>
              </a:solidFill>
            </a:endParaRPr>
          </a:p>
        </p:txBody>
      </p:sp>
      <p:sp>
        <p:nvSpPr>
          <p:cNvPr id="7173" name="Text Box 4"/>
          <p:cNvSpPr txBox="1">
            <a:spLocks noChangeArrowheads="1"/>
          </p:cNvSpPr>
          <p:nvPr/>
        </p:nvSpPr>
        <p:spPr bwMode="auto">
          <a:xfrm>
            <a:off x="6300788" y="4248150"/>
            <a:ext cx="2592387" cy="1384300"/>
          </a:xfrm>
          <a:prstGeom prst="rect">
            <a:avLst/>
          </a:prstGeom>
          <a:noFill/>
          <a:ln w="28575"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smtClean="0">
                <a:solidFill>
                  <a:srgbClr val="3333FF"/>
                </a:solidFill>
                <a:latin typeface="Times New Roman" pitchFamily="18" charset="0"/>
                <a:cs typeface="+mn-cs"/>
              </a:rPr>
              <a:t>EDMs</a:t>
            </a:r>
            <a:r>
              <a:rPr lang="en-US" sz="2800" b="1" smtClean="0">
                <a:solidFill>
                  <a:srgbClr val="FF0000"/>
                </a:solidFill>
                <a:latin typeface="Times New Roman" pitchFamily="18" charset="0"/>
                <a:cs typeface="+mn-cs"/>
              </a:rPr>
              <a:t> </a:t>
            </a:r>
            <a:r>
              <a:rPr lang="en-US" sz="2800" b="1" smtClean="0">
                <a:solidFill>
                  <a:prstClr val="black"/>
                </a:solidFill>
                <a:latin typeface="Times New Roman" pitchFamily="18" charset="0"/>
                <a:cs typeface="+mn-cs"/>
              </a:rPr>
              <a:t>violate</a:t>
            </a:r>
          </a:p>
          <a:p>
            <a:r>
              <a:rPr lang="en-US" sz="2800" b="1" smtClean="0">
                <a:solidFill>
                  <a:srgbClr val="008000"/>
                </a:solidFill>
                <a:latin typeface="Times New Roman" pitchFamily="18" charset="0"/>
                <a:cs typeface="+mn-cs"/>
              </a:rPr>
              <a:t>- P</a:t>
            </a:r>
            <a:r>
              <a:rPr lang="en-US" sz="2800" smtClean="0">
                <a:solidFill>
                  <a:prstClr val="black"/>
                </a:solidFill>
                <a:latin typeface="Times New Roman" pitchFamily="18" charset="0"/>
                <a:cs typeface="+mn-cs"/>
              </a:rPr>
              <a:t>arity</a:t>
            </a:r>
            <a:endParaRPr lang="en-US" sz="2800" b="1" smtClean="0">
              <a:solidFill>
                <a:prstClr val="black"/>
              </a:solidFill>
              <a:latin typeface="Times New Roman" pitchFamily="18" charset="0"/>
              <a:cs typeface="+mn-cs"/>
            </a:endParaRPr>
          </a:p>
          <a:p>
            <a:r>
              <a:rPr lang="en-US" sz="2800" b="1" smtClean="0">
                <a:solidFill>
                  <a:srgbClr val="008000"/>
                </a:solidFill>
                <a:latin typeface="Times New Roman" pitchFamily="18" charset="0"/>
                <a:cs typeface="+mn-cs"/>
              </a:rPr>
              <a:t>- T</a:t>
            </a:r>
            <a:r>
              <a:rPr lang="en-US" sz="2800" smtClean="0">
                <a:solidFill>
                  <a:prstClr val="black"/>
                </a:solidFill>
                <a:latin typeface="Times New Roman" pitchFamily="18" charset="0"/>
                <a:cs typeface="+mn-cs"/>
              </a:rPr>
              <a:t>ime Reversal</a:t>
            </a:r>
          </a:p>
        </p:txBody>
      </p:sp>
      <p:sp>
        <p:nvSpPr>
          <p:cNvPr id="7174" name="Rectangle 8"/>
          <p:cNvSpPr>
            <a:spLocks noChangeArrowheads="1"/>
          </p:cNvSpPr>
          <p:nvPr/>
        </p:nvSpPr>
        <p:spPr bwMode="auto">
          <a:xfrm>
            <a:off x="395288" y="1492250"/>
            <a:ext cx="5184775"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90000"/>
              </a:lnSpc>
              <a:spcBef>
                <a:spcPct val="20000"/>
              </a:spcBef>
            </a:pPr>
            <a:r>
              <a:rPr lang="en-US" sz="2800" smtClean="0">
                <a:solidFill>
                  <a:prstClr val="black"/>
                </a:solidFill>
                <a:latin typeface="Times New Roman" pitchFamily="18" charset="0"/>
                <a:cs typeface="+mn-cs"/>
              </a:rPr>
              <a:t>H= -(</a:t>
            </a:r>
            <a:r>
              <a:rPr lang="en-US" sz="2800" smtClean="0">
                <a:solidFill>
                  <a:srgbClr val="3333FF"/>
                </a:solidFill>
                <a:latin typeface="Times New Roman" pitchFamily="18" charset="0"/>
                <a:cs typeface="+mn-cs"/>
              </a:rPr>
              <a:t>d </a:t>
            </a:r>
            <a:r>
              <a:rPr lang="en-US" sz="2800" smtClean="0">
                <a:solidFill>
                  <a:srgbClr val="1F497D"/>
                </a:solidFill>
                <a:latin typeface="Times New Roman" pitchFamily="18" charset="0"/>
                <a:cs typeface="+mn-cs"/>
              </a:rPr>
              <a:t>E</a:t>
            </a:r>
            <a:r>
              <a:rPr lang="en-US" sz="2800" smtClean="0">
                <a:solidFill>
                  <a:prstClr val="black"/>
                </a:solidFill>
                <a:latin typeface="Times New Roman" pitchFamily="18" charset="0"/>
                <a:cs typeface="+mn-cs"/>
              </a:rPr>
              <a:t>+</a:t>
            </a:r>
            <a:r>
              <a:rPr lang="en-US" sz="2800" smtClean="0">
                <a:solidFill>
                  <a:srgbClr val="FF0000"/>
                </a:solidFill>
                <a:latin typeface="Times New Roman" pitchFamily="18" charset="0"/>
                <a:cs typeface="Times New Roman" pitchFamily="18" charset="0"/>
              </a:rPr>
              <a:t>µ </a:t>
            </a:r>
            <a:r>
              <a:rPr lang="en-US" sz="2800" smtClean="0">
                <a:solidFill>
                  <a:prstClr val="black"/>
                </a:solidFill>
                <a:latin typeface="Times New Roman" pitchFamily="18" charset="0"/>
                <a:cs typeface="Times New Roman" pitchFamily="18" charset="0"/>
              </a:rPr>
              <a:t>B)·J/J</a:t>
            </a:r>
          </a:p>
          <a:p>
            <a:pPr marL="342900" indent="-342900">
              <a:lnSpc>
                <a:spcPct val="90000"/>
              </a:lnSpc>
              <a:spcBef>
                <a:spcPct val="10000"/>
              </a:spcBef>
            </a:pPr>
            <a:r>
              <a:rPr lang="en-US" sz="2800" smtClean="0">
                <a:solidFill>
                  <a:srgbClr val="0066FF"/>
                </a:solidFill>
                <a:latin typeface="Times New Roman" pitchFamily="18" charset="0"/>
                <a:cs typeface="Times New Roman" pitchFamily="18" charset="0"/>
              </a:rPr>
              <a:t>		</a:t>
            </a:r>
            <a:r>
              <a:rPr lang="en-US" sz="2800" smtClean="0">
                <a:solidFill>
                  <a:srgbClr val="3333FF"/>
                </a:solidFill>
                <a:latin typeface="Times New Roman" pitchFamily="18" charset="0"/>
                <a:cs typeface="Times New Roman" pitchFamily="18" charset="0"/>
              </a:rPr>
              <a:t>d</a:t>
            </a:r>
            <a:r>
              <a:rPr lang="en-US" sz="2800" smtClean="0">
                <a:solidFill>
                  <a:srgbClr val="0066FF"/>
                </a:solidFill>
                <a:latin typeface="Times New Roman" pitchFamily="18" charset="0"/>
                <a:cs typeface="Times New Roman" pitchFamily="18" charset="0"/>
              </a:rPr>
              <a:t> </a:t>
            </a:r>
            <a:r>
              <a:rPr lang="en-US" sz="2800" smtClean="0">
                <a:solidFill>
                  <a:prstClr val="black"/>
                </a:solidFill>
                <a:latin typeface="Times New Roman" pitchFamily="18" charset="0"/>
                <a:cs typeface="Times New Roman" pitchFamily="18" charset="0"/>
              </a:rPr>
              <a:t>- EDM</a:t>
            </a:r>
          </a:p>
          <a:p>
            <a:pPr marL="342900" indent="-342900">
              <a:lnSpc>
                <a:spcPct val="90000"/>
              </a:lnSpc>
              <a:spcBef>
                <a:spcPct val="10000"/>
              </a:spcBef>
            </a:pPr>
            <a:r>
              <a:rPr lang="en-US" sz="2800" smtClean="0">
                <a:solidFill>
                  <a:srgbClr val="FF0000"/>
                </a:solidFill>
                <a:latin typeface="Times New Roman" pitchFamily="18" charset="0"/>
                <a:cs typeface="Times New Roman" pitchFamily="18" charset="0"/>
              </a:rPr>
              <a:t>		µ </a:t>
            </a:r>
            <a:r>
              <a:rPr lang="en-US" sz="2800" smtClean="0">
                <a:solidFill>
                  <a:prstClr val="black"/>
                </a:solidFill>
                <a:latin typeface="Times New Roman" pitchFamily="18" charset="0"/>
                <a:cs typeface="Times New Roman" pitchFamily="18" charset="0"/>
              </a:rPr>
              <a:t>- magnetic dipole moment</a:t>
            </a:r>
          </a:p>
          <a:p>
            <a:pPr marL="342900" indent="-342900">
              <a:lnSpc>
                <a:spcPct val="90000"/>
              </a:lnSpc>
              <a:spcBef>
                <a:spcPct val="10000"/>
              </a:spcBef>
            </a:pPr>
            <a:r>
              <a:rPr lang="en-US" sz="2800" smtClean="0">
                <a:solidFill>
                  <a:prstClr val="black"/>
                </a:solidFill>
                <a:latin typeface="Times New Roman" pitchFamily="18" charset="0"/>
                <a:cs typeface="Times New Roman" pitchFamily="18" charset="0"/>
              </a:rPr>
              <a:t>		J - Nuclear spin</a:t>
            </a:r>
          </a:p>
        </p:txBody>
      </p:sp>
      <p:sp>
        <p:nvSpPr>
          <p:cNvPr id="7175" name="Line 8"/>
          <p:cNvSpPr>
            <a:spLocks noChangeShapeType="1"/>
          </p:cNvSpPr>
          <p:nvPr/>
        </p:nvSpPr>
        <p:spPr bwMode="auto">
          <a:xfrm>
            <a:off x="2627313" y="1490663"/>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cs typeface="+mn-cs"/>
            </a:endParaRPr>
          </a:p>
        </p:txBody>
      </p:sp>
      <p:sp>
        <p:nvSpPr>
          <p:cNvPr id="7176" name="Line 8"/>
          <p:cNvSpPr>
            <a:spLocks noChangeShapeType="1"/>
          </p:cNvSpPr>
          <p:nvPr/>
        </p:nvSpPr>
        <p:spPr bwMode="auto">
          <a:xfrm>
            <a:off x="1543050" y="1481138"/>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cs typeface="+mn-cs"/>
            </a:endParaRPr>
          </a:p>
        </p:txBody>
      </p:sp>
      <p:sp>
        <p:nvSpPr>
          <p:cNvPr id="7177" name="Line 8"/>
          <p:cNvSpPr>
            <a:spLocks noChangeShapeType="1"/>
          </p:cNvSpPr>
          <p:nvPr/>
        </p:nvSpPr>
        <p:spPr bwMode="auto">
          <a:xfrm>
            <a:off x="2254250" y="1492250"/>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cs typeface="+mn-cs"/>
            </a:endParaRPr>
          </a:p>
        </p:txBody>
      </p:sp>
      <p:sp>
        <p:nvSpPr>
          <p:cNvPr id="10"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extLst>
      <p:ext uri="{BB962C8B-B14F-4D97-AF65-F5344CB8AC3E}">
        <p14:creationId xmlns:p14="http://schemas.microsoft.com/office/powerpoint/2010/main" val="27707503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0" y="152400"/>
            <a:ext cx="9144000" cy="838200"/>
          </a:xfrm>
          <a:prstGeom prst="rect">
            <a:avLst/>
          </a:prstGeom>
          <a:noFill/>
          <a:ln w="9525">
            <a:noFill/>
            <a:miter lim="800000"/>
            <a:headEnd/>
            <a:tailEnd/>
          </a:ln>
          <a:effectLst/>
        </p:spPr>
        <p:txBody>
          <a:bodyPr lIns="91419" tIns="45711" rIns="91419" bIns="45711" anchor="ctr"/>
          <a:lstStyle/>
          <a:p>
            <a:pPr algn="ctr">
              <a:defRPr/>
            </a:pPr>
            <a:endParaRPr lang="nl-NL" sz="4400" b="1" i="1">
              <a:solidFill>
                <a:srgbClr val="0000FF"/>
              </a:solidFill>
              <a:effectLst>
                <a:outerShdw blurRad="38100" dist="38100" dir="2700000" algn="tl">
                  <a:srgbClr val="C0C0C0"/>
                </a:outerShdw>
              </a:effectLst>
              <a:latin typeface="Comic Sans MS" pitchFamily="66" charset="0"/>
              <a:cs typeface="+mn-cs"/>
            </a:endParaRPr>
          </a:p>
        </p:txBody>
      </p:sp>
      <p:sp>
        <p:nvSpPr>
          <p:cNvPr id="9219" name="Text Box 3"/>
          <p:cNvSpPr txBox="1">
            <a:spLocks noChangeArrowheads="1"/>
          </p:cNvSpPr>
          <p:nvPr/>
        </p:nvSpPr>
        <p:spPr bwMode="auto">
          <a:xfrm>
            <a:off x="762000" y="1376363"/>
            <a:ext cx="76200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i="1" smtClean="0">
                <a:solidFill>
                  <a:prstClr val="black"/>
                </a:solidFill>
                <a:latin typeface="Times New Roman" pitchFamily="18" charset="0"/>
                <a:cs typeface="+mn-cs"/>
              </a:rPr>
              <a:t>H </a:t>
            </a:r>
            <a:r>
              <a:rPr lang="en-US" sz="3200" b="1" i="1" smtClean="0">
                <a:solidFill>
                  <a:prstClr val="black"/>
                </a:solidFill>
                <a:latin typeface="Times New Roman" pitchFamily="18" charset="0"/>
                <a:cs typeface="+mn-cs"/>
              </a:rPr>
              <a:t>= -(</a:t>
            </a:r>
            <a:r>
              <a:rPr lang="en-US" sz="3200" i="1" smtClean="0">
                <a:solidFill>
                  <a:srgbClr val="3333FF"/>
                </a:solidFill>
                <a:latin typeface="Times New Roman" pitchFamily="18" charset="0"/>
                <a:cs typeface="+mn-cs"/>
              </a:rPr>
              <a:t>d</a:t>
            </a:r>
            <a:r>
              <a:rPr lang="en-US" sz="3200" b="1" i="1" smtClean="0">
                <a:solidFill>
                  <a:srgbClr val="3333FF"/>
                </a:solidFill>
                <a:latin typeface="Times New Roman" pitchFamily="18" charset="0"/>
                <a:cs typeface="+mn-cs"/>
              </a:rPr>
              <a:t> E</a:t>
            </a:r>
            <a:r>
              <a:rPr lang="en-US" sz="3200" b="1" i="1" smtClean="0">
                <a:solidFill>
                  <a:srgbClr val="FD0303"/>
                </a:solidFill>
                <a:latin typeface="Times New Roman" pitchFamily="18" charset="0"/>
                <a:cs typeface="+mn-cs"/>
              </a:rPr>
              <a:t> </a:t>
            </a:r>
            <a:r>
              <a:rPr lang="en-US" sz="3200" b="1" i="1" smtClean="0">
                <a:solidFill>
                  <a:prstClr val="black"/>
                </a:solidFill>
                <a:latin typeface="Times New Roman" pitchFamily="18" charset="0"/>
                <a:cs typeface="+mn-cs"/>
              </a:rPr>
              <a:t>+ </a:t>
            </a:r>
            <a:r>
              <a:rPr lang="en-US" sz="3200" i="1" smtClean="0">
                <a:solidFill>
                  <a:srgbClr val="800080"/>
                </a:solidFill>
                <a:latin typeface="Times New Roman" pitchFamily="18" charset="0"/>
                <a:cs typeface="+mn-cs"/>
              </a:rPr>
              <a:t>μ</a:t>
            </a:r>
            <a:r>
              <a:rPr lang="en-US" sz="3200" b="1" i="1" smtClean="0">
                <a:solidFill>
                  <a:prstClr val="black"/>
                </a:solidFill>
                <a:latin typeface="Times New Roman" pitchFamily="18" charset="0"/>
                <a:cs typeface="+mn-cs"/>
              </a:rPr>
              <a:t> </a:t>
            </a:r>
            <a:r>
              <a:rPr lang="en-US" sz="3200" b="1" i="1" smtClean="0">
                <a:solidFill>
                  <a:srgbClr val="800080"/>
                </a:solidFill>
                <a:latin typeface="Times New Roman" pitchFamily="18" charset="0"/>
                <a:cs typeface="+mn-cs"/>
              </a:rPr>
              <a:t>B</a:t>
            </a:r>
            <a:r>
              <a:rPr lang="en-US" sz="3200" b="1" i="1" smtClean="0">
                <a:solidFill>
                  <a:prstClr val="black"/>
                </a:solidFill>
                <a:latin typeface="Times New Roman" pitchFamily="18" charset="0"/>
                <a:cs typeface="+mn-cs"/>
              </a:rPr>
              <a:t>) </a:t>
            </a:r>
            <a:r>
              <a:rPr lang="en-US" sz="3200" b="1" i="1" smtClean="0">
                <a:solidFill>
                  <a:prstClr val="black"/>
                </a:solidFill>
                <a:latin typeface="Times New Roman" pitchFamily="18" charset="0"/>
                <a:cs typeface="Times New Roman" pitchFamily="18" charset="0"/>
              </a:rPr>
              <a:t>·</a:t>
            </a:r>
            <a:r>
              <a:rPr lang="en-US" sz="2000" b="1" i="1" smtClean="0">
                <a:solidFill>
                  <a:prstClr val="black"/>
                </a:solidFill>
                <a:latin typeface="Times New Roman" pitchFamily="18" charset="0"/>
                <a:cs typeface="Times New Roman" pitchFamily="18" charset="0"/>
              </a:rPr>
              <a:t> </a:t>
            </a:r>
            <a:r>
              <a:rPr lang="en-US" sz="3200" b="1" i="1" smtClean="0">
                <a:solidFill>
                  <a:prstClr val="black"/>
                </a:solidFill>
                <a:latin typeface="Times New Roman" pitchFamily="18" charset="0"/>
                <a:cs typeface="+mn-cs"/>
              </a:rPr>
              <a:t>I/</a:t>
            </a:r>
            <a:r>
              <a:rPr lang="en-US" sz="3200" i="1" smtClean="0">
                <a:solidFill>
                  <a:prstClr val="black"/>
                </a:solidFill>
                <a:latin typeface="Times New Roman" pitchFamily="18" charset="0"/>
                <a:cs typeface="+mn-cs"/>
              </a:rPr>
              <a:t>I </a:t>
            </a:r>
          </a:p>
        </p:txBody>
      </p:sp>
      <p:sp>
        <p:nvSpPr>
          <p:cNvPr id="9220" name="Line 4"/>
          <p:cNvSpPr>
            <a:spLocks noChangeAspect="1" noChangeShapeType="1"/>
          </p:cNvSpPr>
          <p:nvPr/>
        </p:nvSpPr>
        <p:spPr bwMode="auto">
          <a:xfrm>
            <a:off x="381000" y="3201988"/>
            <a:ext cx="7493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cs typeface="+mn-cs"/>
            </a:endParaRPr>
          </a:p>
        </p:txBody>
      </p:sp>
      <p:sp>
        <p:nvSpPr>
          <p:cNvPr id="9221" name="Line 5"/>
          <p:cNvSpPr>
            <a:spLocks noChangeAspect="1" noChangeShapeType="1"/>
          </p:cNvSpPr>
          <p:nvPr/>
        </p:nvSpPr>
        <p:spPr bwMode="auto">
          <a:xfrm>
            <a:off x="1130300" y="3201988"/>
            <a:ext cx="346075" cy="633412"/>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cs typeface="+mn-cs"/>
            </a:endParaRPr>
          </a:p>
        </p:txBody>
      </p:sp>
      <p:sp>
        <p:nvSpPr>
          <p:cNvPr id="9222" name="Line 6"/>
          <p:cNvSpPr>
            <a:spLocks noChangeAspect="1" noChangeShapeType="1"/>
          </p:cNvSpPr>
          <p:nvPr/>
        </p:nvSpPr>
        <p:spPr bwMode="auto">
          <a:xfrm>
            <a:off x="1476375" y="3835400"/>
            <a:ext cx="1266825" cy="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cs typeface="+mn-cs"/>
            </a:endParaRPr>
          </a:p>
        </p:txBody>
      </p:sp>
      <p:sp>
        <p:nvSpPr>
          <p:cNvPr id="9223" name="Line 7"/>
          <p:cNvSpPr>
            <a:spLocks noChangeAspect="1" noChangeShapeType="1"/>
          </p:cNvSpPr>
          <p:nvPr/>
        </p:nvSpPr>
        <p:spPr bwMode="auto">
          <a:xfrm>
            <a:off x="1476375" y="2568575"/>
            <a:ext cx="1266825" cy="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cs typeface="+mn-cs"/>
            </a:endParaRPr>
          </a:p>
        </p:txBody>
      </p:sp>
      <p:sp>
        <p:nvSpPr>
          <p:cNvPr id="9224" name="Line 8"/>
          <p:cNvSpPr>
            <a:spLocks noChangeAspect="1" noChangeShapeType="1"/>
          </p:cNvSpPr>
          <p:nvPr/>
        </p:nvSpPr>
        <p:spPr bwMode="auto">
          <a:xfrm flipV="1">
            <a:off x="1130300" y="2568575"/>
            <a:ext cx="346075" cy="633413"/>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cs typeface="+mn-cs"/>
            </a:endParaRPr>
          </a:p>
        </p:txBody>
      </p:sp>
      <p:sp>
        <p:nvSpPr>
          <p:cNvPr id="9225" name="Text Box 9"/>
          <p:cNvSpPr txBox="1">
            <a:spLocks noChangeAspect="1" noChangeArrowheads="1"/>
          </p:cNvSpPr>
          <p:nvPr/>
        </p:nvSpPr>
        <p:spPr bwMode="auto">
          <a:xfrm>
            <a:off x="1851025" y="2108200"/>
            <a:ext cx="143986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i="1" smtClean="0">
                <a:solidFill>
                  <a:prstClr val="black"/>
                </a:solidFill>
                <a:latin typeface="Times New Roman" pitchFamily="18" charset="0"/>
                <a:cs typeface="+mn-cs"/>
              </a:rPr>
              <a:t>m</a:t>
            </a:r>
            <a:r>
              <a:rPr lang="en-GB" sz="2400" b="1" i="1" baseline="-25000" smtClean="0">
                <a:solidFill>
                  <a:prstClr val="black"/>
                </a:solidFill>
                <a:latin typeface="Times New Roman" pitchFamily="18" charset="0"/>
                <a:cs typeface="+mn-cs"/>
              </a:rPr>
              <a:t>I </a:t>
            </a:r>
            <a:r>
              <a:rPr lang="en-GB" sz="2400" b="1" smtClean="0">
                <a:solidFill>
                  <a:prstClr val="black"/>
                </a:solidFill>
                <a:latin typeface="Times New Roman" pitchFamily="18" charset="0"/>
                <a:cs typeface="+mn-cs"/>
              </a:rPr>
              <a:t>= 1/2</a:t>
            </a:r>
          </a:p>
        </p:txBody>
      </p:sp>
      <p:sp>
        <p:nvSpPr>
          <p:cNvPr id="9226" name="Text Box 10"/>
          <p:cNvSpPr txBox="1">
            <a:spLocks noChangeAspect="1" noChangeArrowheads="1"/>
          </p:cNvSpPr>
          <p:nvPr/>
        </p:nvSpPr>
        <p:spPr bwMode="auto">
          <a:xfrm>
            <a:off x="1820863" y="3797300"/>
            <a:ext cx="147002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i="1" smtClean="0">
                <a:solidFill>
                  <a:prstClr val="black"/>
                </a:solidFill>
                <a:latin typeface="Times New Roman" pitchFamily="18" charset="0"/>
                <a:cs typeface="+mn-cs"/>
              </a:rPr>
              <a:t>m</a:t>
            </a:r>
            <a:r>
              <a:rPr lang="en-GB" sz="2400" b="1" i="1" baseline="-25000" smtClean="0">
                <a:solidFill>
                  <a:prstClr val="black"/>
                </a:solidFill>
                <a:latin typeface="Times New Roman" pitchFamily="18" charset="0"/>
                <a:cs typeface="+mn-cs"/>
              </a:rPr>
              <a:t>I </a:t>
            </a:r>
            <a:r>
              <a:rPr lang="en-GB" sz="2400" b="1" smtClean="0">
                <a:solidFill>
                  <a:prstClr val="black"/>
                </a:solidFill>
                <a:latin typeface="Times New Roman" pitchFamily="18" charset="0"/>
                <a:cs typeface="+mn-cs"/>
              </a:rPr>
              <a:t>= -1/2</a:t>
            </a:r>
          </a:p>
        </p:txBody>
      </p:sp>
      <p:sp>
        <p:nvSpPr>
          <p:cNvPr id="9227" name="Line 11"/>
          <p:cNvSpPr>
            <a:spLocks noChangeAspect="1" noChangeShapeType="1"/>
          </p:cNvSpPr>
          <p:nvPr/>
        </p:nvSpPr>
        <p:spPr bwMode="auto">
          <a:xfrm>
            <a:off x="2052638" y="2568575"/>
            <a:ext cx="0" cy="1266825"/>
          </a:xfrm>
          <a:prstGeom prst="line">
            <a:avLst/>
          </a:prstGeom>
          <a:noFill/>
          <a:ln w="25400">
            <a:solidFill>
              <a:srgbClr val="3333FF"/>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smtClean="0">
              <a:solidFill>
                <a:prstClr val="black"/>
              </a:solidFill>
              <a:cs typeface="+mn-cs"/>
            </a:endParaRPr>
          </a:p>
        </p:txBody>
      </p:sp>
      <p:sp>
        <p:nvSpPr>
          <p:cNvPr id="9228" name="Text Box 12"/>
          <p:cNvSpPr txBox="1">
            <a:spLocks noChangeAspect="1" noChangeArrowheads="1"/>
          </p:cNvSpPr>
          <p:nvPr/>
        </p:nvSpPr>
        <p:spPr bwMode="auto">
          <a:xfrm>
            <a:off x="1447800" y="2976563"/>
            <a:ext cx="712788"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i="1" smtClean="0">
                <a:solidFill>
                  <a:srgbClr val="3333FF"/>
                </a:solidFill>
                <a:latin typeface="Times New Roman" pitchFamily="18" charset="0"/>
                <a:cs typeface="Times New Roman" pitchFamily="18" charset="0"/>
              </a:rPr>
              <a:t>2</a:t>
            </a:r>
            <a:r>
              <a:rPr lang="el-GR" sz="2400" b="1" i="1" smtClean="0">
                <a:solidFill>
                  <a:srgbClr val="3333FF"/>
                </a:solidFill>
                <a:latin typeface="Times New Roman" pitchFamily="18" charset="0"/>
                <a:cs typeface="Times New Roman" pitchFamily="18" charset="0"/>
              </a:rPr>
              <a:t>ω</a:t>
            </a:r>
            <a:r>
              <a:rPr lang="en-GB" sz="2400" b="1" baseline="-25000" smtClean="0">
                <a:solidFill>
                  <a:srgbClr val="3333FF"/>
                </a:solidFill>
                <a:latin typeface="Times New Roman" pitchFamily="18" charset="0"/>
                <a:cs typeface="Times New Roman" pitchFamily="18" charset="0"/>
              </a:rPr>
              <a:t>1</a:t>
            </a:r>
            <a:endParaRPr lang="el-GR" sz="2400" b="1" smtClean="0">
              <a:solidFill>
                <a:srgbClr val="3333FF"/>
              </a:solidFill>
              <a:latin typeface="Times New Roman" pitchFamily="18" charset="0"/>
              <a:cs typeface="Times New Roman" pitchFamily="18" charset="0"/>
            </a:endParaRPr>
          </a:p>
        </p:txBody>
      </p:sp>
      <p:grpSp>
        <p:nvGrpSpPr>
          <p:cNvPr id="9229" name="Group 13"/>
          <p:cNvGrpSpPr>
            <a:grpSpLocks noChangeAspect="1"/>
          </p:cNvGrpSpPr>
          <p:nvPr/>
        </p:nvGrpSpPr>
        <p:grpSpPr bwMode="auto">
          <a:xfrm>
            <a:off x="1166813" y="2827338"/>
            <a:ext cx="1612900" cy="749300"/>
            <a:chOff x="4490" y="1842"/>
            <a:chExt cx="1270" cy="590"/>
          </a:xfrm>
        </p:grpSpPr>
        <p:sp>
          <p:nvSpPr>
            <p:cNvPr id="9269" name="Line 14"/>
            <p:cNvSpPr>
              <a:spLocks noChangeAspect="1" noChangeShapeType="1"/>
            </p:cNvSpPr>
            <p:nvPr/>
          </p:nvSpPr>
          <p:spPr bwMode="auto">
            <a:xfrm>
              <a:off x="4490" y="2137"/>
              <a:ext cx="273" cy="29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cs typeface="+mn-cs"/>
              </a:endParaRPr>
            </a:p>
          </p:txBody>
        </p:sp>
        <p:sp>
          <p:nvSpPr>
            <p:cNvPr id="9270" name="Line 15"/>
            <p:cNvSpPr>
              <a:spLocks noChangeAspect="1" noChangeShapeType="1"/>
            </p:cNvSpPr>
            <p:nvPr/>
          </p:nvSpPr>
          <p:spPr bwMode="auto">
            <a:xfrm>
              <a:off x="4763" y="2432"/>
              <a:ext cx="99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cs typeface="+mn-cs"/>
              </a:endParaRPr>
            </a:p>
          </p:txBody>
        </p:sp>
        <p:sp>
          <p:nvSpPr>
            <p:cNvPr id="9271" name="Line 16"/>
            <p:cNvSpPr>
              <a:spLocks noChangeAspect="1" noChangeShapeType="1"/>
            </p:cNvSpPr>
            <p:nvPr/>
          </p:nvSpPr>
          <p:spPr bwMode="auto">
            <a:xfrm>
              <a:off x="4763" y="1842"/>
              <a:ext cx="99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cs typeface="+mn-cs"/>
              </a:endParaRPr>
            </a:p>
          </p:txBody>
        </p:sp>
        <p:sp>
          <p:nvSpPr>
            <p:cNvPr id="9272" name="Line 17"/>
            <p:cNvSpPr>
              <a:spLocks noChangeAspect="1" noChangeShapeType="1"/>
            </p:cNvSpPr>
            <p:nvPr/>
          </p:nvSpPr>
          <p:spPr bwMode="auto">
            <a:xfrm flipV="1">
              <a:off x="4490" y="1842"/>
              <a:ext cx="273" cy="29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cs typeface="+mn-cs"/>
              </a:endParaRPr>
            </a:p>
          </p:txBody>
        </p:sp>
      </p:grpSp>
      <p:sp>
        <p:nvSpPr>
          <p:cNvPr id="9230" name="Line 18"/>
          <p:cNvSpPr>
            <a:spLocks noChangeAspect="1" noChangeShapeType="1"/>
          </p:cNvSpPr>
          <p:nvPr/>
        </p:nvSpPr>
        <p:spPr bwMode="auto">
          <a:xfrm>
            <a:off x="2438400" y="2824163"/>
            <a:ext cx="0" cy="749300"/>
          </a:xfrm>
          <a:prstGeom prst="line">
            <a:avLst/>
          </a:prstGeom>
          <a:noFill/>
          <a:ln w="25400">
            <a:solidFill>
              <a:srgbClr val="FF0000"/>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smtClean="0">
              <a:solidFill>
                <a:prstClr val="black"/>
              </a:solidFill>
              <a:cs typeface="+mn-cs"/>
            </a:endParaRPr>
          </a:p>
        </p:txBody>
      </p:sp>
      <p:sp>
        <p:nvSpPr>
          <p:cNvPr id="9231" name="Text Box 19"/>
          <p:cNvSpPr txBox="1">
            <a:spLocks noChangeAspect="1" noChangeArrowheads="1"/>
          </p:cNvSpPr>
          <p:nvPr/>
        </p:nvSpPr>
        <p:spPr bwMode="auto">
          <a:xfrm>
            <a:off x="2438400" y="2976563"/>
            <a:ext cx="7620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i="1" smtClean="0">
                <a:solidFill>
                  <a:srgbClr val="FF0000"/>
                </a:solidFill>
                <a:latin typeface="Times New Roman" pitchFamily="18" charset="0"/>
                <a:cs typeface="Times New Roman" pitchFamily="18" charset="0"/>
              </a:rPr>
              <a:t>2</a:t>
            </a:r>
            <a:r>
              <a:rPr lang="el-GR" sz="2400" b="1" i="1" smtClean="0">
                <a:solidFill>
                  <a:srgbClr val="FF0000"/>
                </a:solidFill>
                <a:latin typeface="Times New Roman" pitchFamily="18" charset="0"/>
                <a:cs typeface="Times New Roman" pitchFamily="18" charset="0"/>
              </a:rPr>
              <a:t>ω</a:t>
            </a:r>
            <a:r>
              <a:rPr lang="en-GB" sz="2400" b="1" baseline="-25000" smtClean="0">
                <a:solidFill>
                  <a:srgbClr val="FF0000"/>
                </a:solidFill>
                <a:latin typeface="Times New Roman" pitchFamily="18" charset="0"/>
                <a:cs typeface="Times New Roman" pitchFamily="18" charset="0"/>
              </a:rPr>
              <a:t>2</a:t>
            </a:r>
            <a:endParaRPr lang="el-GR" sz="2400" b="1" smtClean="0">
              <a:solidFill>
                <a:srgbClr val="FF0000"/>
              </a:solidFill>
              <a:latin typeface="Times New Roman" pitchFamily="18" charset="0"/>
              <a:cs typeface="Times New Roman" pitchFamily="18" charset="0"/>
            </a:endParaRPr>
          </a:p>
        </p:txBody>
      </p:sp>
      <p:sp>
        <p:nvSpPr>
          <p:cNvPr id="9232" name="Text Box 20"/>
          <p:cNvSpPr txBox="1">
            <a:spLocks noChangeArrowheads="1"/>
          </p:cNvSpPr>
          <p:nvPr/>
        </p:nvSpPr>
        <p:spPr bwMode="auto">
          <a:xfrm>
            <a:off x="2438400" y="5638800"/>
            <a:ext cx="41433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i="1" smtClean="0">
                <a:solidFill>
                  <a:srgbClr val="3333FF"/>
                </a:solidFill>
                <a:latin typeface="Times New Roman" pitchFamily="18" charset="0"/>
                <a:cs typeface="+mn-cs"/>
              </a:rPr>
              <a:t>d</a:t>
            </a:r>
            <a:r>
              <a:rPr lang="en-US" sz="2400" b="1" smtClean="0">
                <a:solidFill>
                  <a:srgbClr val="3333FF"/>
                </a:solidFill>
                <a:latin typeface="Times New Roman" pitchFamily="18" charset="0"/>
                <a:cs typeface="+mn-cs"/>
              </a:rPr>
              <a:t> = 10</a:t>
            </a:r>
            <a:r>
              <a:rPr lang="en-US" sz="2400" b="1" baseline="30000" smtClean="0">
                <a:solidFill>
                  <a:srgbClr val="3333FF"/>
                </a:solidFill>
                <a:latin typeface="Times New Roman" pitchFamily="18" charset="0"/>
                <a:cs typeface="+mn-cs"/>
              </a:rPr>
              <a:t>-26</a:t>
            </a:r>
            <a:r>
              <a:rPr lang="en-US" sz="2400" b="1" smtClean="0">
                <a:solidFill>
                  <a:srgbClr val="3333FF"/>
                </a:solidFill>
                <a:latin typeface="Times New Roman" pitchFamily="18" charset="0"/>
                <a:cs typeface="+mn-cs"/>
              </a:rPr>
              <a:t> e cm,  </a:t>
            </a:r>
            <a:r>
              <a:rPr lang="en-US" sz="2400" b="1" i="1" smtClean="0">
                <a:solidFill>
                  <a:srgbClr val="3333FF"/>
                </a:solidFill>
                <a:latin typeface="Times New Roman" pitchFamily="18" charset="0"/>
                <a:cs typeface="+mn-cs"/>
              </a:rPr>
              <a:t>E</a:t>
            </a:r>
            <a:r>
              <a:rPr lang="en-US" sz="2400" b="1" smtClean="0">
                <a:solidFill>
                  <a:srgbClr val="3333FF"/>
                </a:solidFill>
                <a:latin typeface="Times New Roman" pitchFamily="18" charset="0"/>
                <a:cs typeface="+mn-cs"/>
              </a:rPr>
              <a:t> = 100 kV/cm, </a:t>
            </a:r>
          </a:p>
        </p:txBody>
      </p:sp>
      <p:sp>
        <p:nvSpPr>
          <p:cNvPr id="9233" name="Rectangle 21"/>
          <p:cNvSpPr>
            <a:spLocks noChangeArrowheads="1"/>
          </p:cNvSpPr>
          <p:nvPr/>
        </p:nvSpPr>
        <p:spPr bwMode="auto">
          <a:xfrm>
            <a:off x="3321050" y="6018213"/>
            <a:ext cx="24939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30" tIns="45715" rIns="91430" bIns="45715">
            <a:spAutoFit/>
          </a:bodyPr>
          <a:lstStyle/>
          <a:p>
            <a:r>
              <a:rPr lang="en-US" sz="2400" b="1" i="1" smtClean="0">
                <a:solidFill>
                  <a:srgbClr val="3333FF"/>
                </a:solidFill>
                <a:latin typeface="Symbol" pitchFamily="18" charset="2"/>
                <a:cs typeface="+mn-cs"/>
                <a:sym typeface="Symbol" pitchFamily="18" charset="2"/>
              </a:rPr>
              <a:t>w</a:t>
            </a:r>
            <a:r>
              <a:rPr lang="en-US" sz="2400" b="1" smtClean="0">
                <a:solidFill>
                  <a:srgbClr val="3333FF"/>
                </a:solidFill>
                <a:latin typeface="Times New Roman" pitchFamily="18" charset="0"/>
                <a:cs typeface="+mn-cs"/>
                <a:sym typeface="Symbol" pitchFamily="18" charset="2"/>
              </a:rPr>
              <a:t> = 15 *10</a:t>
            </a:r>
            <a:r>
              <a:rPr lang="en-US" sz="2400" b="1" baseline="30000" smtClean="0">
                <a:solidFill>
                  <a:srgbClr val="3333FF"/>
                </a:solidFill>
                <a:latin typeface="Times New Roman" pitchFamily="18" charset="0"/>
                <a:cs typeface="+mn-cs"/>
                <a:sym typeface="Symbol" pitchFamily="18" charset="2"/>
              </a:rPr>
              <a:t>-6</a:t>
            </a:r>
            <a:r>
              <a:rPr lang="en-US" sz="2400" b="1" smtClean="0">
                <a:solidFill>
                  <a:srgbClr val="3333FF"/>
                </a:solidFill>
                <a:latin typeface="Times New Roman" pitchFamily="18" charset="0"/>
                <a:cs typeface="+mn-cs"/>
                <a:sym typeface="Symbol" pitchFamily="18" charset="2"/>
              </a:rPr>
              <a:t> rad/s </a:t>
            </a:r>
          </a:p>
        </p:txBody>
      </p:sp>
      <p:sp>
        <p:nvSpPr>
          <p:cNvPr id="111638" name="Text Box 22"/>
          <p:cNvSpPr txBox="1">
            <a:spLocks noChangeArrowheads="1"/>
          </p:cNvSpPr>
          <p:nvPr/>
        </p:nvSpPr>
        <p:spPr bwMode="auto">
          <a:xfrm>
            <a:off x="2667000" y="5942013"/>
            <a:ext cx="534988" cy="520700"/>
          </a:xfrm>
          <a:prstGeom prst="rect">
            <a:avLst/>
          </a:prstGeom>
          <a:noFill/>
          <a:ln w="25400">
            <a:noFill/>
            <a:miter lim="800000"/>
            <a:headEnd/>
            <a:tailEnd/>
          </a:ln>
          <a:effectLst/>
        </p:spPr>
        <p:txBody>
          <a:bodyPr wrap="none" lIns="91430" tIns="45715" rIns="91430" bIns="45715">
            <a:spAutoFit/>
          </a:bodyPr>
          <a:lstStyle/>
          <a:p>
            <a:pPr>
              <a:defRPr/>
            </a:pPr>
            <a:r>
              <a:rPr lang="en-US" sz="2800" b="1">
                <a:solidFill>
                  <a:srgbClr val="3333FF"/>
                </a:solidFill>
                <a:effectLst>
                  <a:outerShdw blurRad="38100" dist="38100" dir="2700000" algn="tl">
                    <a:srgbClr val="C0C0C0"/>
                  </a:outerShdw>
                </a:effectLst>
                <a:latin typeface="Times New Roman" pitchFamily="18" charset="0"/>
                <a:cs typeface="+mn-cs"/>
                <a:sym typeface="Symbol" pitchFamily="18" charset="2"/>
              </a:rPr>
              <a:t></a:t>
            </a:r>
            <a:endParaRPr lang="en-US" sz="2800" b="1">
              <a:solidFill>
                <a:srgbClr val="3333FF"/>
              </a:solidFill>
              <a:effectLst>
                <a:outerShdw blurRad="38100" dist="38100" dir="2700000" algn="tl">
                  <a:srgbClr val="C0C0C0"/>
                </a:outerShdw>
              </a:effectLst>
              <a:latin typeface="Times New Roman" pitchFamily="18" charset="0"/>
              <a:cs typeface="+mn-cs"/>
            </a:endParaRPr>
          </a:p>
        </p:txBody>
      </p:sp>
      <p:sp>
        <p:nvSpPr>
          <p:cNvPr id="9235" name="Text Box 23"/>
          <p:cNvSpPr txBox="1">
            <a:spLocks noChangeArrowheads="1"/>
          </p:cNvSpPr>
          <p:nvPr/>
        </p:nvSpPr>
        <p:spPr bwMode="auto">
          <a:xfrm>
            <a:off x="5105400" y="1909763"/>
            <a:ext cx="13128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i="1" smtClean="0">
                <a:solidFill>
                  <a:prstClr val="black"/>
                </a:solidFill>
                <a:latin typeface="Times New Roman" pitchFamily="18" charset="0"/>
                <a:cs typeface="+mn-cs"/>
              </a:rPr>
              <a:t>parallel</a:t>
            </a:r>
            <a:endParaRPr lang="en-US" sz="2800" i="1" smtClean="0">
              <a:solidFill>
                <a:srgbClr val="FF0000"/>
              </a:solidFill>
              <a:latin typeface="Symbol" pitchFamily="18" charset="2"/>
              <a:cs typeface="+mn-cs"/>
            </a:endParaRPr>
          </a:p>
        </p:txBody>
      </p:sp>
      <p:sp>
        <p:nvSpPr>
          <p:cNvPr id="9236" name="Rectangle 24"/>
          <p:cNvSpPr>
            <a:spLocks noChangeArrowheads="1"/>
          </p:cNvSpPr>
          <p:nvPr/>
        </p:nvSpPr>
        <p:spPr bwMode="auto">
          <a:xfrm>
            <a:off x="6859588" y="1924050"/>
            <a:ext cx="19891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30" tIns="45715" rIns="91430" bIns="45715">
            <a:spAutoFit/>
          </a:bodyPr>
          <a:lstStyle/>
          <a:p>
            <a:r>
              <a:rPr lang="en-US" sz="2800" i="1" smtClean="0">
                <a:solidFill>
                  <a:prstClr val="black"/>
                </a:solidFill>
                <a:latin typeface="Times New Roman" pitchFamily="18" charset="0"/>
                <a:cs typeface="+mn-cs"/>
              </a:rPr>
              <a:t>anti-parallel</a:t>
            </a:r>
          </a:p>
        </p:txBody>
      </p:sp>
      <p:grpSp>
        <p:nvGrpSpPr>
          <p:cNvPr id="9237" name="Group 25"/>
          <p:cNvGrpSpPr>
            <a:grpSpLocks/>
          </p:cNvGrpSpPr>
          <p:nvPr/>
        </p:nvGrpSpPr>
        <p:grpSpPr bwMode="auto">
          <a:xfrm>
            <a:off x="1143000" y="4321175"/>
            <a:ext cx="6161088" cy="812800"/>
            <a:chOff x="384" y="1654"/>
            <a:chExt cx="3880" cy="512"/>
          </a:xfrm>
        </p:grpSpPr>
        <p:grpSp>
          <p:nvGrpSpPr>
            <p:cNvPr id="9264" name="Group 26"/>
            <p:cNvGrpSpPr>
              <a:grpSpLocks/>
            </p:cNvGrpSpPr>
            <p:nvPr/>
          </p:nvGrpSpPr>
          <p:grpSpPr bwMode="auto">
            <a:xfrm>
              <a:off x="3034" y="1654"/>
              <a:ext cx="1230" cy="512"/>
              <a:chOff x="1142" y="1824"/>
              <a:chExt cx="1230" cy="512"/>
            </a:xfrm>
          </p:grpSpPr>
          <p:sp>
            <p:nvSpPr>
              <p:cNvPr id="9266" name="Text Box 27"/>
              <p:cNvSpPr txBox="1">
                <a:spLocks noChangeArrowheads="1"/>
              </p:cNvSpPr>
              <p:nvPr/>
            </p:nvSpPr>
            <p:spPr bwMode="auto">
              <a:xfrm>
                <a:off x="1142" y="1942"/>
                <a:ext cx="1230"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i="1" smtClean="0">
                    <a:solidFill>
                      <a:srgbClr val="3333FF"/>
                    </a:solidFill>
                    <a:latin typeface="Times New Roman" pitchFamily="18" charset="0"/>
                    <a:cs typeface="+mn-cs"/>
                  </a:rPr>
                  <a:t>d </a:t>
                </a:r>
                <a:r>
                  <a:rPr lang="en-US" sz="2400" i="1" smtClean="0">
                    <a:solidFill>
                      <a:srgbClr val="3333FF"/>
                    </a:solidFill>
                    <a:latin typeface="Times New Roman" pitchFamily="18" charset="0"/>
                    <a:cs typeface="+mn-cs"/>
                  </a:rPr>
                  <a:t>= </a:t>
                </a:r>
                <a:r>
                  <a:rPr lang="en-US" sz="2400" i="1" smtClean="0">
                    <a:solidFill>
                      <a:srgbClr val="3333FF"/>
                    </a:solidFill>
                    <a:latin typeface="Times New Roman" pitchFamily="18" charset="0"/>
                    <a:cs typeface="+mn-cs"/>
                    <a:sym typeface="Symbol" pitchFamily="18" charset="2"/>
                  </a:rPr>
                  <a:t></a:t>
                </a:r>
                <a:r>
                  <a:rPr lang="en-US" sz="2400" b="1" i="1" smtClean="0">
                    <a:solidFill>
                      <a:srgbClr val="3333FF"/>
                    </a:solidFill>
                    <a:latin typeface="Times New Roman" pitchFamily="18" charset="0"/>
                    <a:cs typeface="+mn-cs"/>
                    <a:sym typeface="Symbol" pitchFamily="18" charset="2"/>
                  </a:rPr>
                  <a:t>   </a:t>
                </a:r>
                <a:r>
                  <a:rPr lang="en-US" sz="2400" b="1" i="1" smtClean="0">
                    <a:solidFill>
                      <a:srgbClr val="3333FF"/>
                    </a:solidFill>
                    <a:latin typeface="Times New Roman" pitchFamily="18" charset="0"/>
                    <a:cs typeface="+mn-cs"/>
                  </a:rPr>
                  <a:t>          I</a:t>
                </a:r>
              </a:p>
            </p:txBody>
          </p:sp>
          <p:sp>
            <p:nvSpPr>
              <p:cNvPr id="9267" name="Line 28"/>
              <p:cNvSpPr>
                <a:spLocks noChangeShapeType="1"/>
              </p:cNvSpPr>
              <p:nvPr/>
            </p:nvSpPr>
            <p:spPr bwMode="auto">
              <a:xfrm>
                <a:off x="1728" y="2088"/>
                <a:ext cx="384" cy="0"/>
              </a:xfrm>
              <a:prstGeom prst="line">
                <a:avLst/>
              </a:prstGeom>
              <a:noFill/>
              <a:ln w="25400">
                <a:solidFill>
                  <a:srgbClr val="000099"/>
                </a:solidFill>
                <a:round/>
                <a:headEnd/>
                <a:tailEnd/>
              </a:ln>
              <a:extLst>
                <a:ext uri="{909E8E84-426E-40DD-AFC4-6F175D3DCCD1}">
                  <a14:hiddenFill xmlns:a14="http://schemas.microsoft.com/office/drawing/2010/main">
                    <a:noFill/>
                  </a14:hiddenFill>
                </a:ext>
              </a:extLst>
            </p:spPr>
            <p:txBody>
              <a:bodyPr wrap="none">
                <a:spAutoFit/>
              </a:bodyPr>
              <a:lstStyle/>
              <a:p>
                <a:endParaRPr lang="en-US" smtClean="0">
                  <a:solidFill>
                    <a:prstClr val="black"/>
                  </a:solidFill>
                  <a:cs typeface="+mn-cs"/>
                </a:endParaRPr>
              </a:p>
            </p:txBody>
          </p:sp>
          <p:sp>
            <p:nvSpPr>
              <p:cNvPr id="9268" name="Text Box 29"/>
              <p:cNvSpPr txBox="1">
                <a:spLocks noChangeArrowheads="1"/>
              </p:cNvSpPr>
              <p:nvPr/>
            </p:nvSpPr>
            <p:spPr bwMode="auto">
              <a:xfrm>
                <a:off x="1635" y="1824"/>
                <a:ext cx="533"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smtClean="0">
                    <a:solidFill>
                      <a:srgbClr val="3333FF"/>
                    </a:solidFill>
                    <a:latin typeface="Times New Roman" pitchFamily="18" charset="0"/>
                    <a:cs typeface="+mn-cs"/>
                  </a:rPr>
                  <a:t>e h</a:t>
                </a:r>
              </a:p>
              <a:p>
                <a:pPr algn="ctr" eaLnBrk="1" hangingPunct="1"/>
                <a:r>
                  <a:rPr lang="en-US" sz="2400" smtClean="0">
                    <a:solidFill>
                      <a:srgbClr val="3333FF"/>
                    </a:solidFill>
                    <a:latin typeface="Times New Roman" pitchFamily="18" charset="0"/>
                    <a:cs typeface="+mn-cs"/>
                  </a:rPr>
                  <a:t>2 m c</a:t>
                </a:r>
              </a:p>
            </p:txBody>
          </p:sp>
        </p:grpSp>
        <p:sp>
          <p:nvSpPr>
            <p:cNvPr id="9265" name="Text Box 30"/>
            <p:cNvSpPr txBox="1">
              <a:spLocks noChangeArrowheads="1"/>
            </p:cNvSpPr>
            <p:nvPr/>
          </p:nvSpPr>
          <p:spPr bwMode="auto">
            <a:xfrm>
              <a:off x="384" y="1776"/>
              <a:ext cx="2103"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smtClean="0">
                  <a:solidFill>
                    <a:prstClr val="black"/>
                  </a:solidFill>
                  <a:latin typeface="Times New Roman" pitchFamily="18" charset="0"/>
                  <a:cs typeface="+mn-cs"/>
                </a:rPr>
                <a:t>Electric Dipole Moment:</a:t>
              </a:r>
            </a:p>
          </p:txBody>
        </p:sp>
      </p:grpSp>
      <p:sp>
        <p:nvSpPr>
          <p:cNvPr id="9238" name="Text Box 31"/>
          <p:cNvSpPr txBox="1">
            <a:spLocks noChangeArrowheads="1"/>
          </p:cNvSpPr>
          <p:nvPr/>
        </p:nvSpPr>
        <p:spPr bwMode="auto">
          <a:xfrm>
            <a:off x="1143000" y="4964113"/>
            <a:ext cx="3119438"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430" tIns="45715" rIns="91430"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smtClean="0">
                <a:solidFill>
                  <a:prstClr val="black"/>
                </a:solidFill>
                <a:latin typeface="Times New Roman" pitchFamily="18" charset="0"/>
                <a:cs typeface="+mn-cs"/>
              </a:rPr>
              <a:t>Precession Frequency:</a:t>
            </a:r>
          </a:p>
        </p:txBody>
      </p:sp>
      <p:sp>
        <p:nvSpPr>
          <p:cNvPr id="9239" name="Text Box 32"/>
          <p:cNvSpPr txBox="1">
            <a:spLocks noChangeArrowheads="1"/>
          </p:cNvSpPr>
          <p:nvPr/>
        </p:nvSpPr>
        <p:spPr bwMode="auto">
          <a:xfrm>
            <a:off x="5334000" y="5005388"/>
            <a:ext cx="29718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430" tIns="45715" rIns="91430"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i="1" smtClean="0">
                <a:solidFill>
                  <a:srgbClr val="3333FF"/>
                </a:solidFill>
                <a:latin typeface="Times New Roman" pitchFamily="18" charset="0"/>
                <a:cs typeface="+mn-cs"/>
                <a:sym typeface="Symbol" pitchFamily="18" charset="2"/>
              </a:rPr>
              <a:t></a:t>
            </a:r>
            <a:r>
              <a:rPr lang="en-US" sz="2400" b="1" i="1" smtClean="0">
                <a:solidFill>
                  <a:srgbClr val="3333FF"/>
                </a:solidFill>
                <a:latin typeface="Times New Roman" pitchFamily="18" charset="0"/>
                <a:cs typeface="+mn-cs"/>
              </a:rPr>
              <a:t> = d </a:t>
            </a:r>
            <a:r>
              <a:rPr lang="en-US" sz="2400" b="1" i="1" smtClean="0">
                <a:solidFill>
                  <a:srgbClr val="3333FF"/>
                </a:solidFill>
                <a:latin typeface="Times New Roman" pitchFamily="18" charset="0"/>
                <a:cs typeface="Times New Roman" pitchFamily="18" charset="0"/>
              </a:rPr>
              <a:t>·</a:t>
            </a:r>
            <a:r>
              <a:rPr lang="en-US" sz="2400" b="1" i="1" smtClean="0">
                <a:solidFill>
                  <a:srgbClr val="3333FF"/>
                </a:solidFill>
                <a:latin typeface="Times New Roman" pitchFamily="18" charset="0"/>
                <a:cs typeface="+mn-cs"/>
              </a:rPr>
              <a:t> E / </a:t>
            </a:r>
            <a:r>
              <a:rPr lang="en-US" sz="2400" smtClean="0">
                <a:solidFill>
                  <a:srgbClr val="3333FF"/>
                </a:solidFill>
                <a:latin typeface="Times New Roman" pitchFamily="18" charset="0"/>
                <a:cs typeface="+mn-cs"/>
              </a:rPr>
              <a:t>h</a:t>
            </a:r>
            <a:r>
              <a:rPr lang="en-US" sz="2400" b="1" smtClean="0">
                <a:solidFill>
                  <a:srgbClr val="000099"/>
                </a:solidFill>
                <a:latin typeface="Times New Roman" pitchFamily="18" charset="0"/>
                <a:cs typeface="+mn-cs"/>
              </a:rPr>
              <a:t> </a:t>
            </a:r>
          </a:p>
        </p:txBody>
      </p:sp>
      <p:sp>
        <p:nvSpPr>
          <p:cNvPr id="9240" name="Line 33"/>
          <p:cNvSpPr>
            <a:spLocks noChangeShapeType="1"/>
          </p:cNvSpPr>
          <p:nvPr/>
        </p:nvSpPr>
        <p:spPr bwMode="auto">
          <a:xfrm flipV="1">
            <a:off x="6594475" y="4803775"/>
            <a:ext cx="76200" cy="76200"/>
          </a:xfrm>
          <a:prstGeom prst="line">
            <a:avLst/>
          </a:prstGeom>
          <a:noFill/>
          <a:ln w="25400">
            <a:solidFill>
              <a:srgbClr val="3333FF"/>
            </a:solidFill>
            <a:round/>
            <a:headEnd/>
            <a:tailEnd/>
          </a:ln>
          <a:extLst>
            <a:ext uri="{909E8E84-426E-40DD-AFC4-6F175D3DCCD1}">
              <a14:hiddenFill xmlns:a14="http://schemas.microsoft.com/office/drawing/2010/main">
                <a:noFill/>
              </a14:hiddenFill>
            </a:ext>
          </a:extLst>
        </p:spPr>
        <p:txBody>
          <a:bodyPr wrap="none">
            <a:spAutoFit/>
          </a:bodyPr>
          <a:lstStyle/>
          <a:p>
            <a:endParaRPr lang="en-US" smtClean="0">
              <a:solidFill>
                <a:prstClr val="black"/>
              </a:solidFill>
              <a:cs typeface="+mn-cs"/>
            </a:endParaRPr>
          </a:p>
        </p:txBody>
      </p:sp>
      <p:sp>
        <p:nvSpPr>
          <p:cNvPr id="9241" name="Line 34"/>
          <p:cNvSpPr>
            <a:spLocks noChangeShapeType="1"/>
          </p:cNvSpPr>
          <p:nvPr/>
        </p:nvSpPr>
        <p:spPr bwMode="auto">
          <a:xfrm flipV="1">
            <a:off x="6799263" y="5148263"/>
            <a:ext cx="76200" cy="76200"/>
          </a:xfrm>
          <a:prstGeom prst="line">
            <a:avLst/>
          </a:prstGeom>
          <a:noFill/>
          <a:ln w="25400">
            <a:solidFill>
              <a:srgbClr val="3333FF"/>
            </a:solidFill>
            <a:round/>
            <a:headEnd/>
            <a:tailEnd/>
          </a:ln>
          <a:extLst>
            <a:ext uri="{909E8E84-426E-40DD-AFC4-6F175D3DCCD1}">
              <a14:hiddenFill xmlns:a14="http://schemas.microsoft.com/office/drawing/2010/main">
                <a:noFill/>
              </a14:hiddenFill>
            </a:ext>
          </a:extLst>
        </p:spPr>
        <p:txBody>
          <a:bodyPr wrap="none">
            <a:spAutoFit/>
          </a:bodyPr>
          <a:lstStyle/>
          <a:p>
            <a:endParaRPr lang="en-US" smtClean="0">
              <a:solidFill>
                <a:prstClr val="black"/>
              </a:solidFill>
              <a:cs typeface="+mn-cs"/>
            </a:endParaRPr>
          </a:p>
        </p:txBody>
      </p:sp>
      <p:sp>
        <p:nvSpPr>
          <p:cNvPr id="9242" name="Oval 35"/>
          <p:cNvSpPr>
            <a:spLocks noChangeAspect="1" noChangeArrowheads="1"/>
          </p:cNvSpPr>
          <p:nvPr/>
        </p:nvSpPr>
        <p:spPr bwMode="auto">
          <a:xfrm>
            <a:off x="4876800" y="3243263"/>
            <a:ext cx="1785938" cy="260350"/>
          </a:xfrm>
          <a:prstGeom prst="ellipse">
            <a:avLst/>
          </a:prstGeom>
          <a:noFill/>
          <a:ln w="3810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nl-NL" smtClean="0">
              <a:solidFill>
                <a:prstClr val="black"/>
              </a:solidFill>
              <a:cs typeface="+mn-cs"/>
            </a:endParaRPr>
          </a:p>
        </p:txBody>
      </p:sp>
      <p:sp>
        <p:nvSpPr>
          <p:cNvPr id="9243" name="AutoShape 36"/>
          <p:cNvSpPr>
            <a:spLocks noChangeArrowheads="1"/>
          </p:cNvSpPr>
          <p:nvPr/>
        </p:nvSpPr>
        <p:spPr bwMode="auto">
          <a:xfrm rot="-2100000">
            <a:off x="5665788" y="3692525"/>
            <a:ext cx="1096962" cy="92075"/>
          </a:xfrm>
          <a:prstGeom prst="rightArrow">
            <a:avLst>
              <a:gd name="adj1" fmla="val 50000"/>
              <a:gd name="adj2" fmla="val 297845"/>
            </a:avLst>
          </a:prstGeom>
          <a:solidFill>
            <a:srgbClr val="3333FF"/>
          </a:solidFill>
          <a:ln w="9525">
            <a:solidFill>
              <a:srgbClr val="3333FF"/>
            </a:solidFill>
            <a:miter lim="800000"/>
            <a:headEnd/>
            <a:tailEnd/>
          </a:ln>
        </p:spPr>
        <p:txBody>
          <a:bodyPr wrap="none" anchor="ctr"/>
          <a:lstStyle/>
          <a:p>
            <a:endParaRPr lang="nl-NL" smtClean="0">
              <a:solidFill>
                <a:prstClr val="black"/>
              </a:solidFill>
              <a:cs typeface="+mn-cs"/>
            </a:endParaRPr>
          </a:p>
        </p:txBody>
      </p:sp>
      <p:sp>
        <p:nvSpPr>
          <p:cNvPr id="9244" name="AutoShape 37"/>
          <p:cNvSpPr>
            <a:spLocks noChangeArrowheads="1"/>
          </p:cNvSpPr>
          <p:nvPr/>
        </p:nvSpPr>
        <p:spPr bwMode="auto">
          <a:xfrm>
            <a:off x="5562600" y="2443163"/>
            <a:ext cx="182563" cy="876300"/>
          </a:xfrm>
          <a:prstGeom prst="upArrow">
            <a:avLst>
              <a:gd name="adj1" fmla="val 50000"/>
              <a:gd name="adj2" fmla="val 120000"/>
            </a:avLst>
          </a:prstGeom>
          <a:solidFill>
            <a:schemeClr val="folHlink"/>
          </a:solidFill>
          <a:ln w="9525">
            <a:solidFill>
              <a:schemeClr val="folHlink"/>
            </a:solidFill>
            <a:miter lim="800000"/>
            <a:headEnd/>
            <a:tailEnd/>
          </a:ln>
        </p:spPr>
        <p:txBody>
          <a:bodyPr wrap="none" anchor="ctr"/>
          <a:lstStyle/>
          <a:p>
            <a:endParaRPr lang="nl-NL" smtClean="0">
              <a:solidFill>
                <a:prstClr val="black"/>
              </a:solidFill>
              <a:cs typeface="+mn-cs"/>
            </a:endParaRPr>
          </a:p>
        </p:txBody>
      </p:sp>
      <p:sp>
        <p:nvSpPr>
          <p:cNvPr id="9245" name="AutoShape 38"/>
          <p:cNvSpPr>
            <a:spLocks noChangeArrowheads="1"/>
          </p:cNvSpPr>
          <p:nvPr/>
        </p:nvSpPr>
        <p:spPr bwMode="auto">
          <a:xfrm>
            <a:off x="5834063" y="2443163"/>
            <a:ext cx="182562" cy="876300"/>
          </a:xfrm>
          <a:prstGeom prst="upArrow">
            <a:avLst>
              <a:gd name="adj1" fmla="val 50000"/>
              <a:gd name="adj2" fmla="val 120000"/>
            </a:avLst>
          </a:prstGeom>
          <a:solidFill>
            <a:srgbClr val="0000FF"/>
          </a:solidFill>
          <a:ln w="9525">
            <a:solidFill>
              <a:srgbClr val="3333FF"/>
            </a:solidFill>
            <a:miter lim="800000"/>
            <a:headEnd/>
            <a:tailEnd/>
          </a:ln>
        </p:spPr>
        <p:txBody>
          <a:bodyPr wrap="none" lIns="91430" tIns="45715" rIns="91430" bIns="45715" anchor="ctr"/>
          <a:lstStyle/>
          <a:p>
            <a:pPr algn="ctr"/>
            <a:endParaRPr lang="nl-NL" smtClean="0">
              <a:solidFill>
                <a:srgbClr val="3333FF"/>
              </a:solidFill>
              <a:latin typeface="Times New Roman" pitchFamily="18" charset="0"/>
              <a:cs typeface="+mn-cs"/>
            </a:endParaRPr>
          </a:p>
        </p:txBody>
      </p:sp>
      <p:sp>
        <p:nvSpPr>
          <p:cNvPr id="9246" name="Text Box 39"/>
          <p:cNvSpPr txBox="1">
            <a:spLocks noChangeAspect="1" noChangeArrowheads="1"/>
          </p:cNvSpPr>
          <p:nvPr/>
        </p:nvSpPr>
        <p:spPr bwMode="auto">
          <a:xfrm>
            <a:off x="5919788" y="2519363"/>
            <a:ext cx="344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smtClean="0">
                <a:solidFill>
                  <a:srgbClr val="3333FF"/>
                </a:solidFill>
                <a:latin typeface="Times New Roman" pitchFamily="18" charset="0"/>
                <a:cs typeface="Times New Roman" pitchFamily="18" charset="0"/>
              </a:rPr>
              <a:t>E</a:t>
            </a:r>
          </a:p>
        </p:txBody>
      </p:sp>
      <p:sp>
        <p:nvSpPr>
          <p:cNvPr id="9247" name="Text Box 40"/>
          <p:cNvSpPr txBox="1">
            <a:spLocks noChangeAspect="1" noChangeArrowheads="1"/>
          </p:cNvSpPr>
          <p:nvPr/>
        </p:nvSpPr>
        <p:spPr bwMode="auto">
          <a:xfrm>
            <a:off x="5300663" y="2519363"/>
            <a:ext cx="344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smtClean="0">
                <a:solidFill>
                  <a:srgbClr val="800080"/>
                </a:solidFill>
                <a:latin typeface="Times New Roman" pitchFamily="18" charset="0"/>
                <a:cs typeface="Times New Roman" pitchFamily="18" charset="0"/>
              </a:rPr>
              <a:t>B</a:t>
            </a:r>
          </a:p>
        </p:txBody>
      </p:sp>
      <p:sp>
        <p:nvSpPr>
          <p:cNvPr id="9248" name="AutoShape 41"/>
          <p:cNvSpPr>
            <a:spLocks noChangeArrowheads="1"/>
          </p:cNvSpPr>
          <p:nvPr/>
        </p:nvSpPr>
        <p:spPr bwMode="auto">
          <a:xfrm rot="5400000">
            <a:off x="5726907" y="3345656"/>
            <a:ext cx="201612" cy="301625"/>
          </a:xfrm>
          <a:prstGeom prst="triangle">
            <a:avLst>
              <a:gd name="adj" fmla="val 50000"/>
            </a:avLst>
          </a:prstGeom>
          <a:solidFill>
            <a:srgbClr val="3333FF"/>
          </a:solidFill>
          <a:ln w="9525">
            <a:solidFill>
              <a:srgbClr val="3333FF"/>
            </a:solidFill>
            <a:miter lim="800000"/>
            <a:headEnd/>
            <a:tailEnd/>
          </a:ln>
        </p:spPr>
        <p:txBody>
          <a:bodyPr wrap="none" anchor="ctr"/>
          <a:lstStyle/>
          <a:p>
            <a:endParaRPr lang="nl-NL" smtClean="0">
              <a:solidFill>
                <a:prstClr val="black"/>
              </a:solidFill>
              <a:cs typeface="+mn-cs"/>
            </a:endParaRPr>
          </a:p>
        </p:txBody>
      </p:sp>
      <p:sp>
        <p:nvSpPr>
          <p:cNvPr id="9249" name="AutoShape 42"/>
          <p:cNvSpPr>
            <a:spLocks noChangeArrowheads="1"/>
          </p:cNvSpPr>
          <p:nvPr/>
        </p:nvSpPr>
        <p:spPr bwMode="auto">
          <a:xfrm rot="-8700000">
            <a:off x="4764088" y="3667125"/>
            <a:ext cx="1096962" cy="92075"/>
          </a:xfrm>
          <a:prstGeom prst="rightArrow">
            <a:avLst>
              <a:gd name="adj1" fmla="val 50000"/>
              <a:gd name="adj2" fmla="val 297845"/>
            </a:avLst>
          </a:prstGeom>
          <a:solidFill>
            <a:srgbClr val="3333FF">
              <a:alpha val="38823"/>
            </a:srgbClr>
          </a:solidFill>
          <a:ln w="9525">
            <a:solidFill>
              <a:srgbClr val="3333FF"/>
            </a:solidFill>
            <a:miter lim="800000"/>
            <a:headEnd/>
            <a:tailEnd/>
          </a:ln>
        </p:spPr>
        <p:txBody>
          <a:bodyPr wrap="none" anchor="ctr"/>
          <a:lstStyle/>
          <a:p>
            <a:endParaRPr lang="nl-NL" smtClean="0">
              <a:solidFill>
                <a:prstClr val="black"/>
              </a:solidFill>
              <a:cs typeface="+mn-cs"/>
            </a:endParaRPr>
          </a:p>
        </p:txBody>
      </p:sp>
      <p:sp>
        <p:nvSpPr>
          <p:cNvPr id="9250" name="Oval 43"/>
          <p:cNvSpPr>
            <a:spLocks noChangeAspect="1" noChangeArrowheads="1"/>
          </p:cNvSpPr>
          <p:nvPr/>
        </p:nvSpPr>
        <p:spPr bwMode="auto">
          <a:xfrm>
            <a:off x="7307263" y="3481388"/>
            <a:ext cx="1270000" cy="1809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nl-NL" smtClean="0">
              <a:solidFill>
                <a:prstClr val="black"/>
              </a:solidFill>
              <a:cs typeface="+mn-cs"/>
            </a:endParaRPr>
          </a:p>
        </p:txBody>
      </p:sp>
      <p:sp>
        <p:nvSpPr>
          <p:cNvPr id="9251" name="AutoShape 44"/>
          <p:cNvSpPr>
            <a:spLocks noChangeArrowheads="1"/>
          </p:cNvSpPr>
          <p:nvPr/>
        </p:nvSpPr>
        <p:spPr bwMode="auto">
          <a:xfrm rot="-2100000">
            <a:off x="7896225" y="3790950"/>
            <a:ext cx="722313" cy="73025"/>
          </a:xfrm>
          <a:prstGeom prst="rightArrow">
            <a:avLst>
              <a:gd name="adj1" fmla="val 50000"/>
              <a:gd name="adj2" fmla="val 247283"/>
            </a:avLst>
          </a:prstGeom>
          <a:solidFill>
            <a:srgbClr val="FF0000"/>
          </a:solidFill>
          <a:ln w="9525">
            <a:solidFill>
              <a:srgbClr val="FF0000"/>
            </a:solidFill>
            <a:miter lim="800000"/>
            <a:headEnd/>
            <a:tailEnd/>
          </a:ln>
        </p:spPr>
        <p:txBody>
          <a:bodyPr wrap="none" anchor="ctr"/>
          <a:lstStyle/>
          <a:p>
            <a:endParaRPr lang="nl-NL" smtClean="0">
              <a:solidFill>
                <a:prstClr val="black"/>
              </a:solidFill>
              <a:cs typeface="+mn-cs"/>
            </a:endParaRPr>
          </a:p>
        </p:txBody>
      </p:sp>
      <p:sp>
        <p:nvSpPr>
          <p:cNvPr id="9252" name="AutoShape 45"/>
          <p:cNvSpPr>
            <a:spLocks noChangeArrowheads="1"/>
          </p:cNvSpPr>
          <p:nvPr/>
        </p:nvSpPr>
        <p:spPr bwMode="auto">
          <a:xfrm>
            <a:off x="7772400" y="2366963"/>
            <a:ext cx="182563" cy="876300"/>
          </a:xfrm>
          <a:prstGeom prst="upArrow">
            <a:avLst>
              <a:gd name="adj1" fmla="val 50000"/>
              <a:gd name="adj2" fmla="val 120000"/>
            </a:avLst>
          </a:prstGeom>
          <a:solidFill>
            <a:schemeClr val="folHlink"/>
          </a:solidFill>
          <a:ln w="9525">
            <a:solidFill>
              <a:schemeClr val="folHlink"/>
            </a:solidFill>
            <a:miter lim="800000"/>
            <a:headEnd/>
            <a:tailEnd/>
          </a:ln>
        </p:spPr>
        <p:txBody>
          <a:bodyPr wrap="none" anchor="ctr"/>
          <a:lstStyle/>
          <a:p>
            <a:endParaRPr lang="nl-NL" smtClean="0">
              <a:solidFill>
                <a:prstClr val="black"/>
              </a:solidFill>
              <a:cs typeface="+mn-cs"/>
            </a:endParaRPr>
          </a:p>
        </p:txBody>
      </p:sp>
      <p:sp>
        <p:nvSpPr>
          <p:cNvPr id="9253" name="AutoShape 46"/>
          <p:cNvSpPr>
            <a:spLocks noChangeArrowheads="1"/>
          </p:cNvSpPr>
          <p:nvPr/>
        </p:nvSpPr>
        <p:spPr bwMode="auto">
          <a:xfrm flipH="1" flipV="1">
            <a:off x="8013700" y="2405063"/>
            <a:ext cx="182563" cy="876300"/>
          </a:xfrm>
          <a:prstGeom prst="upArrow">
            <a:avLst>
              <a:gd name="adj1" fmla="val 50000"/>
              <a:gd name="adj2" fmla="val 120000"/>
            </a:avLst>
          </a:prstGeom>
          <a:solidFill>
            <a:srgbClr val="0000FF"/>
          </a:solidFill>
          <a:ln w="9525">
            <a:solidFill>
              <a:srgbClr val="3333FF"/>
            </a:solidFill>
            <a:miter lim="800000"/>
            <a:headEnd/>
            <a:tailEnd/>
          </a:ln>
        </p:spPr>
        <p:txBody>
          <a:bodyPr rot="10800000" wrap="none" lIns="91430" tIns="45715" rIns="91430" bIns="45715" anchor="ctr"/>
          <a:lstStyle/>
          <a:p>
            <a:pPr algn="ctr"/>
            <a:endParaRPr lang="nl-NL" smtClean="0">
              <a:solidFill>
                <a:srgbClr val="3333FF"/>
              </a:solidFill>
              <a:latin typeface="Times New Roman" pitchFamily="18" charset="0"/>
              <a:cs typeface="+mn-cs"/>
            </a:endParaRPr>
          </a:p>
        </p:txBody>
      </p:sp>
      <p:sp>
        <p:nvSpPr>
          <p:cNvPr id="9254" name="Text Box 47"/>
          <p:cNvSpPr txBox="1">
            <a:spLocks noChangeAspect="1" noChangeArrowheads="1"/>
          </p:cNvSpPr>
          <p:nvPr/>
        </p:nvSpPr>
        <p:spPr bwMode="auto">
          <a:xfrm>
            <a:off x="8099425" y="2519363"/>
            <a:ext cx="344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smtClean="0">
                <a:solidFill>
                  <a:srgbClr val="3333FF"/>
                </a:solidFill>
                <a:latin typeface="Times New Roman" pitchFamily="18" charset="0"/>
                <a:cs typeface="Times New Roman" pitchFamily="18" charset="0"/>
              </a:rPr>
              <a:t>E</a:t>
            </a:r>
          </a:p>
        </p:txBody>
      </p:sp>
      <p:sp>
        <p:nvSpPr>
          <p:cNvPr id="9255" name="Text Box 48"/>
          <p:cNvSpPr txBox="1">
            <a:spLocks noChangeAspect="1" noChangeArrowheads="1"/>
          </p:cNvSpPr>
          <p:nvPr/>
        </p:nvSpPr>
        <p:spPr bwMode="auto">
          <a:xfrm>
            <a:off x="7480300" y="2519363"/>
            <a:ext cx="344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smtClean="0">
                <a:solidFill>
                  <a:srgbClr val="800080"/>
                </a:solidFill>
                <a:latin typeface="Times New Roman" pitchFamily="18" charset="0"/>
                <a:cs typeface="Times New Roman" pitchFamily="18" charset="0"/>
              </a:rPr>
              <a:t>B</a:t>
            </a:r>
          </a:p>
        </p:txBody>
      </p:sp>
      <p:sp>
        <p:nvSpPr>
          <p:cNvPr id="9256" name="AutoShape 49"/>
          <p:cNvSpPr>
            <a:spLocks noChangeArrowheads="1"/>
          </p:cNvSpPr>
          <p:nvPr/>
        </p:nvSpPr>
        <p:spPr bwMode="auto">
          <a:xfrm rot="5400000">
            <a:off x="7877176" y="3552825"/>
            <a:ext cx="182562" cy="274637"/>
          </a:xfrm>
          <a:prstGeom prst="triangle">
            <a:avLst>
              <a:gd name="adj" fmla="val 50000"/>
            </a:avLst>
          </a:prstGeom>
          <a:solidFill>
            <a:srgbClr val="FF0000"/>
          </a:solidFill>
          <a:ln w="9525">
            <a:solidFill>
              <a:srgbClr val="FF0000"/>
            </a:solidFill>
            <a:miter lim="800000"/>
            <a:headEnd/>
            <a:tailEnd/>
          </a:ln>
        </p:spPr>
        <p:txBody>
          <a:bodyPr wrap="none" anchor="ctr"/>
          <a:lstStyle/>
          <a:p>
            <a:endParaRPr lang="nl-NL" smtClean="0">
              <a:solidFill>
                <a:prstClr val="black"/>
              </a:solidFill>
              <a:cs typeface="+mn-cs"/>
            </a:endParaRPr>
          </a:p>
        </p:txBody>
      </p:sp>
      <p:sp>
        <p:nvSpPr>
          <p:cNvPr id="9257" name="AutoShape 50"/>
          <p:cNvSpPr>
            <a:spLocks noChangeArrowheads="1"/>
          </p:cNvSpPr>
          <p:nvPr/>
        </p:nvSpPr>
        <p:spPr bwMode="auto">
          <a:xfrm rot="-8700000">
            <a:off x="7277100" y="3795713"/>
            <a:ext cx="722313" cy="73025"/>
          </a:xfrm>
          <a:prstGeom prst="rightArrow">
            <a:avLst>
              <a:gd name="adj1" fmla="val 50000"/>
              <a:gd name="adj2" fmla="val 247283"/>
            </a:avLst>
          </a:prstGeom>
          <a:solidFill>
            <a:srgbClr val="FF0000">
              <a:alpha val="38823"/>
            </a:srgbClr>
          </a:solidFill>
          <a:ln w="9525">
            <a:solidFill>
              <a:srgbClr val="FF0000"/>
            </a:solidFill>
            <a:miter lim="800000"/>
            <a:headEnd/>
            <a:tailEnd/>
          </a:ln>
        </p:spPr>
        <p:txBody>
          <a:bodyPr wrap="none" anchor="ctr"/>
          <a:lstStyle/>
          <a:p>
            <a:endParaRPr lang="nl-NL" smtClean="0">
              <a:solidFill>
                <a:prstClr val="black"/>
              </a:solidFill>
              <a:cs typeface="+mn-cs"/>
            </a:endParaRPr>
          </a:p>
        </p:txBody>
      </p:sp>
      <p:sp>
        <p:nvSpPr>
          <p:cNvPr id="9258" name="Text Box 51"/>
          <p:cNvSpPr txBox="1">
            <a:spLocks noChangeAspect="1" noChangeArrowheads="1"/>
          </p:cNvSpPr>
          <p:nvPr/>
        </p:nvSpPr>
        <p:spPr bwMode="auto">
          <a:xfrm>
            <a:off x="5459413" y="3967163"/>
            <a:ext cx="7127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sz="2400" b="1" i="1" smtClean="0">
                <a:solidFill>
                  <a:srgbClr val="3333FF"/>
                </a:solidFill>
                <a:latin typeface="Times New Roman" pitchFamily="18" charset="0"/>
                <a:cs typeface="Times New Roman" pitchFamily="18" charset="0"/>
              </a:rPr>
              <a:t>ω</a:t>
            </a:r>
            <a:r>
              <a:rPr lang="en-GB" sz="2400" b="1" baseline="-25000" smtClean="0">
                <a:solidFill>
                  <a:srgbClr val="3333FF"/>
                </a:solidFill>
                <a:latin typeface="Times New Roman" pitchFamily="18" charset="0"/>
                <a:cs typeface="Times New Roman" pitchFamily="18" charset="0"/>
              </a:rPr>
              <a:t>1</a:t>
            </a:r>
            <a:endParaRPr lang="el-GR" sz="2400" b="1" smtClean="0">
              <a:solidFill>
                <a:srgbClr val="3333FF"/>
              </a:solidFill>
              <a:latin typeface="Times New Roman" pitchFamily="18" charset="0"/>
              <a:cs typeface="Times New Roman" pitchFamily="18" charset="0"/>
            </a:endParaRPr>
          </a:p>
        </p:txBody>
      </p:sp>
      <p:sp>
        <p:nvSpPr>
          <p:cNvPr id="9259" name="Text Box 52"/>
          <p:cNvSpPr txBox="1">
            <a:spLocks noChangeAspect="1" noChangeArrowheads="1"/>
          </p:cNvSpPr>
          <p:nvPr/>
        </p:nvSpPr>
        <p:spPr bwMode="auto">
          <a:xfrm>
            <a:off x="7772400" y="3967163"/>
            <a:ext cx="7620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sz="2400" b="1" i="1" smtClean="0">
                <a:solidFill>
                  <a:srgbClr val="FF0000"/>
                </a:solidFill>
                <a:latin typeface="Times New Roman" pitchFamily="18" charset="0"/>
                <a:cs typeface="Times New Roman" pitchFamily="18" charset="0"/>
              </a:rPr>
              <a:t>ω</a:t>
            </a:r>
            <a:r>
              <a:rPr lang="en-GB" sz="2400" b="1" baseline="-25000" smtClean="0">
                <a:solidFill>
                  <a:srgbClr val="FF0000"/>
                </a:solidFill>
                <a:latin typeface="Times New Roman" pitchFamily="18" charset="0"/>
                <a:cs typeface="Times New Roman" pitchFamily="18" charset="0"/>
              </a:rPr>
              <a:t>2</a:t>
            </a:r>
            <a:endParaRPr lang="el-GR" sz="2400" b="1" smtClean="0">
              <a:solidFill>
                <a:srgbClr val="FF0000"/>
              </a:solidFill>
              <a:latin typeface="Times New Roman" pitchFamily="18" charset="0"/>
              <a:cs typeface="Times New Roman" pitchFamily="18" charset="0"/>
            </a:endParaRPr>
          </a:p>
        </p:txBody>
      </p:sp>
      <p:sp>
        <p:nvSpPr>
          <p:cNvPr id="111669" name="Rectangle 53"/>
          <p:cNvSpPr>
            <a:spLocks noGrp="1"/>
          </p:cNvSpPr>
          <p:nvPr>
            <p:ph type="title"/>
          </p:nvPr>
        </p:nvSpPr>
        <p:spPr>
          <a:xfrm>
            <a:off x="458788" y="76200"/>
            <a:ext cx="8228012" cy="1143000"/>
          </a:xfrm>
        </p:spPr>
        <p:txBody>
          <a:bodyPr/>
          <a:lstStyle/>
          <a:p>
            <a:pPr>
              <a:defRPr/>
            </a:pPr>
            <a:r>
              <a:rPr lang="en-US" b="1" i="1" dirty="0" smtClean="0">
                <a:solidFill>
                  <a:srgbClr val="0070C0"/>
                </a:solidFill>
                <a:effectLst>
                  <a:outerShdw blurRad="38100" dist="38100" dir="2700000" algn="tl">
                    <a:srgbClr val="C0C0C0"/>
                  </a:outerShdw>
                </a:effectLst>
              </a:rPr>
              <a:t>EDM in ground state (I=1/2)</a:t>
            </a:r>
          </a:p>
        </p:txBody>
      </p:sp>
      <p:sp>
        <p:nvSpPr>
          <p:cNvPr id="54"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extLst>
      <p:ext uri="{BB962C8B-B14F-4D97-AF65-F5344CB8AC3E}">
        <p14:creationId xmlns:p14="http://schemas.microsoft.com/office/powerpoint/2010/main" val="202257256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80" name="Group 60"/>
          <p:cNvGraphicFramePr>
            <a:graphicFrameLocks noGrp="1"/>
          </p:cNvGraphicFramePr>
          <p:nvPr>
            <p:extLst>
              <p:ext uri="{D42A27DB-BD31-4B8C-83A1-F6EECF244321}">
                <p14:modId xmlns:p14="http://schemas.microsoft.com/office/powerpoint/2010/main" val="2937173475"/>
              </p:ext>
            </p:extLst>
          </p:nvPr>
        </p:nvGraphicFramePr>
        <p:xfrm>
          <a:off x="347663" y="930275"/>
          <a:ext cx="8534400" cy="4586287"/>
        </p:xfrm>
        <a:graphic>
          <a:graphicData uri="http://schemas.openxmlformats.org/drawingml/2006/table">
            <a:tbl>
              <a:tblPr/>
              <a:tblGrid>
                <a:gridCol w="1539875"/>
                <a:gridCol w="1539875"/>
                <a:gridCol w="1917700"/>
                <a:gridCol w="1719262"/>
                <a:gridCol w="1817688"/>
              </a:tblGrid>
              <a:tr h="1143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rPr>
                        <a:t>System</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rPr>
                        <a:t>Particle</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EDM Limit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[e.cm]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( 95% C.L.)</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rPr>
                        <a:t>Prediction SM [e.cm]</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New Physics limit [e.cm]</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52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itchFamily="18" charset="0"/>
                        </a:rPr>
                        <a:t>YbF</a:t>
                      </a:r>
                      <a:endParaRPr kumimoji="0" lang="en-US" sz="2000" b="0" i="0" u="none" strike="noStrike" cap="none" normalizeH="0" baseline="0" dirty="0" smtClean="0">
                        <a:ln>
                          <a:noFill/>
                        </a:ln>
                        <a:solidFill>
                          <a:schemeClr val="tx1"/>
                        </a:solidFill>
                        <a:effectLst/>
                        <a:latin typeface="Times New Roman" pitchFamily="18"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electron</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&lt;1.0 x 10</a:t>
                      </a:r>
                      <a:r>
                        <a:rPr kumimoji="0" lang="en-US" sz="2000" b="0" i="0" u="none" strike="noStrike" cap="none" normalizeH="0" baseline="30000" dirty="0" smtClean="0">
                          <a:ln>
                            <a:noFill/>
                          </a:ln>
                          <a:solidFill>
                            <a:schemeClr val="tx1"/>
                          </a:solidFill>
                          <a:effectLst/>
                          <a:latin typeface="Times New Roman" pitchFamily="18" charset="0"/>
                        </a:rPr>
                        <a:t>-27</a:t>
                      </a:r>
                      <a:endParaRPr kumimoji="0" lang="en-US" sz="2000" b="0" i="0" u="none" strike="noStrike" cap="none" normalizeH="0" baseline="0" dirty="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10</a:t>
                      </a:r>
                      <a:r>
                        <a:rPr kumimoji="0" lang="en-US" sz="2000" b="0" i="0" u="none" strike="noStrike" cap="none" normalizeH="0" baseline="30000" smtClean="0">
                          <a:ln>
                            <a:noFill/>
                          </a:ln>
                          <a:solidFill>
                            <a:schemeClr val="tx1"/>
                          </a:solidFill>
                          <a:effectLst/>
                          <a:latin typeface="Times New Roman" pitchFamily="18" charset="0"/>
                        </a:rPr>
                        <a:t>-38</a:t>
                      </a:r>
                      <a:endParaRPr kumimoji="0" lang="en-US" sz="2000" b="0" i="0" u="none" strike="noStrike" cap="none" normalizeH="0" baseline="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10</a:t>
                      </a:r>
                      <a:r>
                        <a:rPr kumimoji="0" lang="en-US" sz="2000" b="0" i="0" u="none" strike="noStrike" cap="none" normalizeH="0" baseline="30000" smtClean="0">
                          <a:ln>
                            <a:noFill/>
                          </a:ln>
                          <a:solidFill>
                            <a:schemeClr val="tx1"/>
                          </a:solidFill>
                          <a:effectLst/>
                          <a:latin typeface="Times New Roman" pitchFamily="18" charset="0"/>
                        </a:rPr>
                        <a:t>-27</a:t>
                      </a:r>
                      <a:endParaRPr kumimoji="0" lang="en-US" sz="2000" b="0" i="0" u="none" strike="noStrike" cap="none" normalizeH="0" baseline="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8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rest frame E field</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muon</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&lt;1.8 </a:t>
                      </a:r>
                      <a:r>
                        <a:rPr kumimoji="0" lang="en-US" sz="2000" b="0" i="0" u="none" strike="noStrike" cap="none" normalizeH="0" baseline="0" dirty="0" smtClean="0">
                          <a:ln>
                            <a:noFill/>
                          </a:ln>
                          <a:solidFill>
                            <a:schemeClr val="tx1"/>
                          </a:solidFill>
                          <a:effectLst/>
                          <a:latin typeface="Times New Roman" pitchFamily="18" charset="0"/>
                        </a:rPr>
                        <a:t>x 10</a:t>
                      </a:r>
                      <a:r>
                        <a:rPr kumimoji="0" lang="en-US" sz="2000" b="0" i="0" u="none" strike="noStrike" cap="none" normalizeH="0" baseline="30000" dirty="0" smtClean="0">
                          <a:ln>
                            <a:noFill/>
                          </a:ln>
                          <a:solidFill>
                            <a:schemeClr val="tx1"/>
                          </a:solidFill>
                          <a:effectLst/>
                          <a:latin typeface="Times New Roman" pitchFamily="18" charset="0"/>
                        </a:rPr>
                        <a:t>-19</a:t>
                      </a:r>
                      <a:endParaRPr kumimoji="0" lang="en-US" sz="2000" b="0" i="0" u="none" strike="noStrike" cap="none" normalizeH="0" baseline="0" dirty="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10</a:t>
                      </a:r>
                      <a:r>
                        <a:rPr kumimoji="0" lang="en-US" sz="2000" b="0" i="0" u="none" strike="noStrike" cap="none" normalizeH="0" baseline="30000" dirty="0" smtClean="0">
                          <a:ln>
                            <a:noFill/>
                          </a:ln>
                          <a:solidFill>
                            <a:schemeClr val="tx1"/>
                          </a:solidFill>
                          <a:effectLst/>
                          <a:latin typeface="Times New Roman" pitchFamily="18" charset="0"/>
                        </a:rPr>
                        <a:t>-35</a:t>
                      </a:r>
                      <a:endParaRPr kumimoji="0" lang="en-US" sz="2000" b="0" i="0" u="none" strike="noStrike" cap="none" normalizeH="0" baseline="0" dirty="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10</a:t>
                      </a:r>
                      <a:r>
                        <a:rPr kumimoji="0" lang="en-US" sz="2000" b="0" i="0" u="none" strike="noStrike" cap="none" normalizeH="0" baseline="30000" smtClean="0">
                          <a:ln>
                            <a:noFill/>
                          </a:ln>
                          <a:solidFill>
                            <a:schemeClr val="tx1"/>
                          </a:solidFill>
                          <a:effectLst/>
                          <a:latin typeface="Times New Roman" pitchFamily="18" charset="0"/>
                        </a:rPr>
                        <a:t>-22</a:t>
                      </a:r>
                      <a:endParaRPr kumimoji="0" lang="en-US" sz="2000" b="0" i="0" u="none" strike="noStrike" cap="none" normalizeH="0" baseline="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68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e</a:t>
                      </a:r>
                      <a:r>
                        <a:rPr kumimoji="0" lang="en-US" sz="2000" b="0" i="0" u="none" strike="noStrike" cap="none" normalizeH="0" baseline="30000" smtClean="0">
                          <a:ln>
                            <a:noFill/>
                          </a:ln>
                          <a:solidFill>
                            <a:schemeClr val="tx1"/>
                          </a:solidFill>
                          <a:effectLst/>
                          <a:latin typeface="Times New Roman" pitchFamily="18" charset="0"/>
                        </a:rPr>
                        <a:t>+</a:t>
                      </a:r>
                      <a:r>
                        <a:rPr kumimoji="0" lang="en-US" sz="2000" b="0" i="0" u="none" strike="noStrike" cap="none" normalizeH="0" baseline="0" smtClean="0">
                          <a:ln>
                            <a:noFill/>
                          </a:ln>
                          <a:solidFill>
                            <a:schemeClr val="tx1"/>
                          </a:solidFill>
                          <a:effectLst/>
                          <a:latin typeface="Times New Roman" pitchFamily="18" charset="0"/>
                        </a:rPr>
                        <a:t>e</a:t>
                      </a:r>
                      <a:r>
                        <a:rPr kumimoji="0" lang="en-US" sz="2000" b="0" i="0" u="none" strike="noStrike" cap="none" normalizeH="0" baseline="30000" smtClean="0">
                          <a:ln>
                            <a:noFill/>
                          </a:ln>
                          <a:solidFill>
                            <a:schemeClr val="tx1"/>
                          </a:solidFill>
                          <a:effectLst/>
                          <a:latin typeface="Times New Roman" pitchFamily="18" charset="0"/>
                        </a:rPr>
                        <a:t>-</a:t>
                      </a:r>
                      <a:r>
                        <a:rPr kumimoji="0" lang="en-US" sz="2000" b="0" i="0" u="none" strike="noStrike" cap="none" normalizeH="0" baseline="0" smtClean="0">
                          <a:ln>
                            <a:noFill/>
                          </a:ln>
                          <a:solidFill>
                            <a:schemeClr val="tx1"/>
                          </a:solidFill>
                          <a:effectLst/>
                          <a:latin typeface="Times New Roman" pitchFamily="18" charset="0"/>
                        </a:rPr>
                        <a:t>→</a:t>
                      </a:r>
                      <a:r>
                        <a:rPr kumimoji="0" lang="el-GR" sz="2000" b="0" i="0" u="none" strike="noStrike" cap="none" normalizeH="0" baseline="0" smtClean="0">
                          <a:ln>
                            <a:noFill/>
                          </a:ln>
                          <a:solidFill>
                            <a:schemeClr val="tx1"/>
                          </a:solidFill>
                          <a:effectLst/>
                          <a:latin typeface="Times New Roman" pitchFamily="18" charset="0"/>
                        </a:rPr>
                        <a:t>τ</a:t>
                      </a:r>
                      <a:r>
                        <a:rPr kumimoji="0" lang="en-US" sz="2000" b="0" i="0" u="none" strike="noStrike" cap="none" normalizeH="0" baseline="30000" smtClean="0">
                          <a:ln>
                            <a:noFill/>
                          </a:ln>
                          <a:solidFill>
                            <a:schemeClr val="tx1"/>
                          </a:solidFill>
                          <a:effectLst/>
                          <a:latin typeface="Times New Roman" pitchFamily="18" charset="0"/>
                        </a:rPr>
                        <a:t>+</a:t>
                      </a:r>
                      <a:r>
                        <a:rPr kumimoji="0" lang="el-GR" sz="2000" b="0" i="0" u="none" strike="noStrike" cap="none" normalizeH="0" baseline="0" smtClean="0">
                          <a:ln>
                            <a:noFill/>
                          </a:ln>
                          <a:solidFill>
                            <a:schemeClr val="tx1"/>
                          </a:solidFill>
                          <a:effectLst/>
                          <a:latin typeface="Times New Roman" pitchFamily="18" charset="0"/>
                        </a:rPr>
                        <a:t>τ</a:t>
                      </a:r>
                      <a:r>
                        <a:rPr kumimoji="0" lang="en-US" sz="2000" b="0" i="0" u="none" strike="noStrike" cap="none" normalizeH="0" baseline="30000" smtClean="0">
                          <a:ln>
                            <a:noFill/>
                          </a:ln>
                          <a:solidFill>
                            <a:schemeClr val="tx1"/>
                          </a:solidFill>
                          <a:effectLst/>
                          <a:latin typeface="Times New Roman" pitchFamily="18" charset="0"/>
                        </a:rPr>
                        <a:t>-</a:t>
                      </a:r>
                      <a:r>
                        <a:rPr kumimoji="0" lang="el-GR" sz="2000" b="0" i="0" u="none" strike="noStrike" cap="none" normalizeH="0" baseline="0" smtClean="0">
                          <a:ln>
                            <a:noFill/>
                          </a:ln>
                          <a:solidFill>
                            <a:schemeClr val="tx1"/>
                          </a:solidFill>
                          <a:effectLst/>
                          <a:latin typeface="Times New Roman" pitchFamily="18" charset="0"/>
                        </a:rPr>
                        <a:t>γ</a:t>
                      </a:r>
                      <a:endParaRPr kumimoji="0" lang="en-US" sz="2000" b="0" i="0" u="none" strike="noStrike" cap="none" normalizeH="0" baseline="0" smtClean="0">
                        <a:ln>
                          <a:noFill/>
                        </a:ln>
                        <a:solidFill>
                          <a:schemeClr val="tx1"/>
                        </a:solidFill>
                        <a:effectLst/>
                        <a:latin typeface="Times New Roman" pitchFamily="18"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tau</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2.5 x 10</a:t>
                      </a:r>
                      <a:r>
                        <a:rPr kumimoji="0" lang="en-US" sz="2000" b="0" i="0" u="none" strike="noStrike" cap="none" normalizeH="0" baseline="30000" dirty="0" smtClean="0">
                          <a:ln>
                            <a:noFill/>
                          </a:ln>
                          <a:solidFill>
                            <a:schemeClr val="tx1"/>
                          </a:solidFill>
                          <a:effectLst/>
                          <a:latin typeface="Times New Roman" pitchFamily="18" charset="0"/>
                        </a:rPr>
                        <a:t>-17</a:t>
                      </a:r>
                      <a:endParaRPr kumimoji="0" lang="en-US" sz="2000" b="0" i="0" u="none" strike="noStrike" cap="none" normalizeH="0" baseline="0" dirty="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10</a:t>
                      </a:r>
                      <a:r>
                        <a:rPr kumimoji="0" lang="en-US" sz="2000" b="0" i="0" u="none" strike="noStrike" cap="none" normalizeH="0" baseline="30000" dirty="0" smtClean="0">
                          <a:ln>
                            <a:noFill/>
                          </a:ln>
                          <a:solidFill>
                            <a:schemeClr val="tx1"/>
                          </a:solidFill>
                          <a:effectLst/>
                          <a:latin typeface="Times New Roman" pitchFamily="18" charset="0"/>
                        </a:rPr>
                        <a:t>-34</a:t>
                      </a:r>
                      <a:endParaRPr kumimoji="0" lang="en-US" sz="2000" b="0" i="0" u="none" strike="noStrike" cap="none" normalizeH="0" baseline="0" dirty="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10</a:t>
                      </a:r>
                      <a:r>
                        <a:rPr kumimoji="0" lang="en-US" sz="2000" b="0" i="0" u="none" strike="noStrike" cap="none" normalizeH="0" baseline="30000" smtClean="0">
                          <a:ln>
                            <a:noFill/>
                          </a:ln>
                          <a:solidFill>
                            <a:schemeClr val="tx1"/>
                          </a:solidFill>
                          <a:effectLst/>
                          <a:latin typeface="Times New Roman" pitchFamily="18" charset="0"/>
                        </a:rPr>
                        <a:t>-20</a:t>
                      </a:r>
                      <a:endParaRPr kumimoji="0" lang="en-US" sz="2000" b="0" i="0" u="none" strike="noStrike" cap="none" normalizeH="0" baseline="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68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30000" smtClean="0">
                          <a:ln>
                            <a:noFill/>
                          </a:ln>
                          <a:solidFill>
                            <a:schemeClr val="tx1"/>
                          </a:solidFill>
                          <a:effectLst/>
                          <a:latin typeface="Times New Roman" pitchFamily="18" charset="0"/>
                        </a:rPr>
                        <a:t>199</a:t>
                      </a:r>
                      <a:r>
                        <a:rPr kumimoji="0" lang="en-US" sz="2000" b="0" i="0" u="none" strike="noStrike" cap="none" normalizeH="0" baseline="0" smtClean="0">
                          <a:ln>
                            <a:noFill/>
                          </a:ln>
                          <a:solidFill>
                            <a:schemeClr val="tx1"/>
                          </a:solidFill>
                          <a:effectLst/>
                          <a:latin typeface="Times New Roman" pitchFamily="18" charset="0"/>
                        </a:rPr>
                        <a:t>Hg atom</a:t>
                      </a:r>
                      <a:endParaRPr kumimoji="0" lang="en-US" sz="2000" b="0" i="0" u="none" strike="noStrike" cap="none" normalizeH="0" baseline="30000" smtClean="0">
                        <a:ln>
                          <a:noFill/>
                        </a:ln>
                        <a:solidFill>
                          <a:schemeClr val="tx1"/>
                        </a:solidFill>
                        <a:effectLst/>
                        <a:latin typeface="Times New Roman" pitchFamily="18"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proton</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7.9 x 10</a:t>
                      </a:r>
                      <a:r>
                        <a:rPr kumimoji="0" lang="en-US" sz="2000" b="0" i="0" u="none" strike="noStrike" cap="none" normalizeH="0" baseline="30000" dirty="0" smtClean="0">
                          <a:ln>
                            <a:noFill/>
                          </a:ln>
                          <a:solidFill>
                            <a:schemeClr val="tx1"/>
                          </a:solidFill>
                          <a:effectLst/>
                          <a:latin typeface="Times New Roman" pitchFamily="18" charset="0"/>
                        </a:rPr>
                        <a:t>-25</a:t>
                      </a:r>
                      <a:endParaRPr kumimoji="0" lang="en-US" sz="2000" b="0" i="0" u="none" strike="noStrike" cap="none" normalizeH="0" baseline="0" dirty="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10</a:t>
                      </a:r>
                      <a:r>
                        <a:rPr kumimoji="0" lang="en-US" sz="2000" b="0" i="0" u="none" strike="noStrike" cap="none" normalizeH="0" baseline="30000" dirty="0" smtClean="0">
                          <a:ln>
                            <a:noFill/>
                          </a:ln>
                          <a:solidFill>
                            <a:schemeClr val="tx1"/>
                          </a:solidFill>
                          <a:effectLst/>
                          <a:latin typeface="Times New Roman" pitchFamily="18" charset="0"/>
                        </a:rPr>
                        <a:t>-31</a:t>
                      </a:r>
                      <a:endParaRPr kumimoji="0" lang="en-US" sz="2000" b="0" i="0" u="none" strike="noStrike" cap="none" normalizeH="0" baseline="0" dirty="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5 x 10</a:t>
                      </a:r>
                      <a:r>
                        <a:rPr kumimoji="0" lang="en-US" sz="2000" b="0" i="0" u="none" strike="noStrike" cap="none" normalizeH="0" baseline="30000" smtClean="0">
                          <a:ln>
                            <a:noFill/>
                          </a:ln>
                          <a:solidFill>
                            <a:schemeClr val="tx1"/>
                          </a:solidFill>
                          <a:effectLst/>
                          <a:latin typeface="Times New Roman" pitchFamily="18" charset="0"/>
                        </a:rPr>
                        <a:t>-26</a:t>
                      </a:r>
                      <a:endParaRPr kumimoji="0" lang="en-US" sz="2000" b="0" i="0" u="none" strike="noStrike" cap="none" normalizeH="0" baseline="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8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Ultra cold neutrons</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neutron</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&lt;2.9 x 10</a:t>
                      </a:r>
                      <a:r>
                        <a:rPr kumimoji="0" lang="en-US" sz="2000" b="0" i="0" u="none" strike="noStrike" cap="none" normalizeH="0" baseline="30000" dirty="0" smtClean="0">
                          <a:ln>
                            <a:noFill/>
                          </a:ln>
                          <a:solidFill>
                            <a:schemeClr val="tx1"/>
                          </a:solidFill>
                          <a:effectLst/>
                          <a:latin typeface="Times New Roman" pitchFamily="18" charset="0"/>
                        </a:rPr>
                        <a:t>-26</a:t>
                      </a:r>
                      <a:endParaRPr kumimoji="0" lang="en-US" sz="2000" b="0" i="0" u="none" strike="noStrike" cap="none" normalizeH="0" baseline="0" dirty="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10</a:t>
                      </a:r>
                      <a:r>
                        <a:rPr kumimoji="0" lang="en-US" sz="2000" b="0" i="0" u="none" strike="noStrike" cap="none" normalizeH="0" baseline="30000" dirty="0" smtClean="0">
                          <a:ln>
                            <a:noFill/>
                          </a:ln>
                          <a:solidFill>
                            <a:schemeClr val="tx1"/>
                          </a:solidFill>
                          <a:effectLst/>
                          <a:latin typeface="Times New Roman" pitchFamily="18" charset="0"/>
                        </a:rPr>
                        <a:t>-31</a:t>
                      </a:r>
                      <a:endParaRPr kumimoji="0" lang="en-US" sz="2000" b="0" i="0" u="none" strike="noStrike" cap="none" normalizeH="0" baseline="0" dirty="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5 x 10</a:t>
                      </a:r>
                      <a:r>
                        <a:rPr kumimoji="0" lang="en-US" sz="2000" b="0" i="0" u="none" strike="noStrike" cap="none" normalizeH="0" baseline="30000" dirty="0" smtClean="0">
                          <a:ln>
                            <a:noFill/>
                          </a:ln>
                          <a:solidFill>
                            <a:schemeClr val="tx1"/>
                          </a:solidFill>
                          <a:effectLst/>
                          <a:latin typeface="Times New Roman" pitchFamily="18" charset="0"/>
                        </a:rPr>
                        <a:t>-26</a:t>
                      </a:r>
                      <a:endParaRPr kumimoji="0" lang="en-US" sz="2000" b="0" i="0" u="none" strike="noStrike" cap="none" normalizeH="0" baseline="0" dirty="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68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30000" dirty="0" smtClean="0">
                          <a:ln>
                            <a:noFill/>
                          </a:ln>
                          <a:solidFill>
                            <a:schemeClr val="tx1"/>
                          </a:solidFill>
                          <a:effectLst/>
                          <a:latin typeface="Times New Roman" pitchFamily="18" charset="0"/>
                        </a:rPr>
                        <a:t>199</a:t>
                      </a:r>
                      <a:r>
                        <a:rPr kumimoji="0" lang="en-US" sz="2000" b="0" i="0" u="none" strike="noStrike" cap="none" normalizeH="0" baseline="0" dirty="0" smtClean="0">
                          <a:ln>
                            <a:noFill/>
                          </a:ln>
                          <a:solidFill>
                            <a:schemeClr val="tx1"/>
                          </a:solidFill>
                          <a:effectLst/>
                          <a:latin typeface="Times New Roman" pitchFamily="18" charset="0"/>
                        </a:rPr>
                        <a:t>Hg atom</a:t>
                      </a:r>
                      <a:endParaRPr kumimoji="0" lang="en-US" sz="2000" b="0" i="0" u="none" strike="noStrike" cap="none" normalizeH="0" baseline="30000" dirty="0" smtClean="0">
                        <a:ln>
                          <a:noFill/>
                        </a:ln>
                        <a:solidFill>
                          <a:schemeClr val="tx1"/>
                        </a:solidFill>
                        <a:effectLst/>
                        <a:latin typeface="Times New Roman" pitchFamily="18"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30000" dirty="0" smtClean="0">
                          <a:ln>
                            <a:noFill/>
                          </a:ln>
                          <a:solidFill>
                            <a:schemeClr val="tx1"/>
                          </a:solidFill>
                          <a:effectLst/>
                          <a:latin typeface="Times New Roman" pitchFamily="18" charset="0"/>
                        </a:rPr>
                        <a:t>199</a:t>
                      </a:r>
                      <a:r>
                        <a:rPr kumimoji="0" lang="en-US" sz="2000" b="0" i="0" u="none" strike="noStrike" cap="none" normalizeH="0" baseline="0" dirty="0" smtClean="0">
                          <a:ln>
                            <a:noFill/>
                          </a:ln>
                          <a:solidFill>
                            <a:schemeClr val="tx1"/>
                          </a:solidFill>
                          <a:effectLst/>
                          <a:latin typeface="Times New Roman" pitchFamily="18" charset="0"/>
                        </a:rPr>
                        <a:t>Hg</a:t>
                      </a:r>
                      <a:endParaRPr kumimoji="0" lang="en-US" sz="2000" b="0" i="0" u="none" strike="noStrike" cap="none" normalizeH="0" baseline="30000" dirty="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3.1 x 10</a:t>
                      </a:r>
                      <a:r>
                        <a:rPr kumimoji="0" lang="en-US" sz="2000" b="0" i="0" u="none" strike="noStrike" cap="none" normalizeH="0" baseline="30000" dirty="0" smtClean="0">
                          <a:ln>
                            <a:noFill/>
                          </a:ln>
                          <a:solidFill>
                            <a:schemeClr val="tx1"/>
                          </a:solidFill>
                          <a:effectLst/>
                          <a:latin typeface="Times New Roman" pitchFamily="18" charset="0"/>
                        </a:rPr>
                        <a:t>-29</a:t>
                      </a:r>
                      <a:endParaRPr kumimoji="0" lang="en-US" sz="2000" b="0" i="0" u="none" strike="noStrike" cap="none" normalizeH="0" baseline="0" dirty="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10</a:t>
                      </a:r>
                      <a:r>
                        <a:rPr kumimoji="0" lang="en-US" sz="2000" b="0" i="0" u="none" strike="noStrike" cap="none" normalizeH="0" baseline="30000" dirty="0" smtClean="0">
                          <a:ln>
                            <a:noFill/>
                          </a:ln>
                          <a:solidFill>
                            <a:schemeClr val="tx1"/>
                          </a:solidFill>
                          <a:effectLst/>
                          <a:latin typeface="Times New Roman" pitchFamily="18" charset="0"/>
                        </a:rPr>
                        <a:t>-33</a:t>
                      </a:r>
                      <a:endParaRPr kumimoji="0" lang="en-US" sz="2000" b="0" i="0" u="none" strike="noStrike" cap="none" normalizeH="0" baseline="0" dirty="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10</a:t>
                      </a:r>
                      <a:r>
                        <a:rPr kumimoji="0" lang="en-US" sz="2000" b="0" i="0" u="none" strike="noStrike" cap="none" normalizeH="0" baseline="30000" dirty="0" smtClean="0">
                          <a:ln>
                            <a:noFill/>
                          </a:ln>
                          <a:solidFill>
                            <a:schemeClr val="tx1"/>
                          </a:solidFill>
                          <a:effectLst/>
                          <a:latin typeface="Times New Roman" pitchFamily="18" charset="0"/>
                        </a:rPr>
                        <a:t>-29</a:t>
                      </a:r>
                      <a:endParaRPr kumimoji="0" lang="en-US" sz="2000" b="0" i="0" u="none" strike="noStrike" cap="none" normalizeH="0" baseline="0" dirty="0" smtClean="0">
                        <a:ln>
                          <a:noFill/>
                        </a:ln>
                        <a:solidFill>
                          <a:schemeClr val="tx1"/>
                        </a:solidFill>
                        <a:effectLst/>
                        <a:latin typeface="Times New Roman"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244" name="Rectangle 52"/>
          <p:cNvSpPr>
            <a:spLocks noGrp="1" noChangeArrowheads="1"/>
          </p:cNvSpPr>
          <p:nvPr>
            <p:ph type="title"/>
          </p:nvPr>
        </p:nvSpPr>
        <p:spPr>
          <a:xfrm>
            <a:off x="457200" y="115888"/>
            <a:ext cx="8229600" cy="720725"/>
          </a:xfrm>
        </p:spPr>
        <p:txBody>
          <a:bodyPr/>
          <a:lstStyle/>
          <a:p>
            <a:pPr eaLnBrk="1" hangingPunct="1"/>
            <a:r>
              <a:rPr lang="en-US" smtClean="0">
                <a:solidFill>
                  <a:srgbClr val="0000FF"/>
                </a:solidFill>
              </a:rPr>
              <a:t>Experimental EDM Limits</a:t>
            </a:r>
          </a:p>
        </p:txBody>
      </p:sp>
      <p:sp>
        <p:nvSpPr>
          <p:cNvPr id="8245" name="Text Box 55"/>
          <p:cNvSpPr txBox="1">
            <a:spLocks noChangeArrowheads="1"/>
          </p:cNvSpPr>
          <p:nvPr/>
        </p:nvSpPr>
        <p:spPr bwMode="auto">
          <a:xfrm>
            <a:off x="5927725" y="5980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smtClean="0">
              <a:solidFill>
                <a:prstClr val="black"/>
              </a:solidFill>
              <a:cs typeface="+mn-cs"/>
            </a:endParaRPr>
          </a:p>
        </p:txBody>
      </p:sp>
      <p:grpSp>
        <p:nvGrpSpPr>
          <p:cNvPr id="2" name="Group 8"/>
          <p:cNvGrpSpPr>
            <a:grpSpLocks/>
          </p:cNvGrpSpPr>
          <p:nvPr/>
        </p:nvGrpSpPr>
        <p:grpSpPr bwMode="auto">
          <a:xfrm>
            <a:off x="347663" y="5014913"/>
            <a:ext cx="8545512" cy="1314450"/>
            <a:chOff x="533400" y="5413375"/>
            <a:chExt cx="8064500" cy="1315175"/>
          </a:xfrm>
        </p:grpSpPr>
        <p:sp>
          <p:nvSpPr>
            <p:cNvPr id="8250" name="Rectangle 8"/>
            <p:cNvSpPr>
              <a:spLocks noChangeArrowheads="1"/>
            </p:cNvSpPr>
            <p:nvPr/>
          </p:nvSpPr>
          <p:spPr bwMode="auto">
            <a:xfrm>
              <a:off x="533400" y="5413375"/>
              <a:ext cx="8064500" cy="12954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mtClean="0">
                <a:solidFill>
                  <a:prstClr val="black"/>
                </a:solidFill>
                <a:cs typeface="+mn-cs"/>
              </a:endParaRPr>
            </a:p>
          </p:txBody>
        </p:sp>
        <p:sp>
          <p:nvSpPr>
            <p:cNvPr id="8251" name="Text Box 7"/>
            <p:cNvSpPr txBox="1">
              <a:spLocks noChangeArrowheads="1"/>
            </p:cNvSpPr>
            <p:nvPr/>
          </p:nvSpPr>
          <p:spPr bwMode="auto">
            <a:xfrm>
              <a:off x="685800" y="5897563"/>
              <a:ext cx="4608513"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smtClean="0">
                  <a:solidFill>
                    <a:srgbClr val="FF0000"/>
                  </a:solidFill>
                  <a:latin typeface="Times New Roman" pitchFamily="18" charset="0"/>
                  <a:cs typeface="+mn-cs"/>
                </a:rPr>
                <a:t>4 orders</a:t>
              </a:r>
              <a:r>
                <a:rPr lang="en-US" sz="2400" b="1" smtClean="0">
                  <a:solidFill>
                    <a:srgbClr val="0028FF"/>
                  </a:solidFill>
                  <a:latin typeface="Times New Roman" pitchFamily="18" charset="0"/>
                  <a:cs typeface="+mn-cs"/>
                </a:rPr>
                <a:t> of magnitude larger than the Standard Model prediction.</a:t>
              </a:r>
              <a:endParaRPr lang="en-US" sz="2400" smtClean="0">
                <a:solidFill>
                  <a:srgbClr val="0028FF"/>
                </a:solidFill>
                <a:latin typeface="Times New Roman" pitchFamily="18" charset="0"/>
                <a:cs typeface="+mn-cs"/>
              </a:endParaRPr>
            </a:p>
          </p:txBody>
        </p:sp>
        <p:sp>
          <p:nvSpPr>
            <p:cNvPr id="8252" name="AutoShape 10"/>
            <p:cNvSpPr>
              <a:spLocks noChangeArrowheads="1"/>
            </p:cNvSpPr>
            <p:nvPr/>
          </p:nvSpPr>
          <p:spPr bwMode="auto">
            <a:xfrm>
              <a:off x="5486400" y="6019800"/>
              <a:ext cx="543601" cy="576318"/>
            </a:xfrm>
            <a:prstGeom prst="rightArrow">
              <a:avLst>
                <a:gd name="adj1" fmla="val 50000"/>
                <a:gd name="adj2" fmla="val 25000"/>
              </a:avLst>
            </a:prstGeom>
            <a:solidFill>
              <a:srgbClr val="FF0000"/>
            </a:solidFill>
            <a:ln w="50800">
              <a:solidFill>
                <a:srgbClr val="FF0000"/>
              </a:solidFill>
              <a:miter lim="800000"/>
              <a:headEnd/>
              <a:tailEnd/>
            </a:ln>
          </p:spPr>
          <p:txBody>
            <a:bodyPr wrap="none" anchor="ctr"/>
            <a:lstStyle/>
            <a:p>
              <a:endParaRPr lang="en-GB" smtClean="0">
                <a:solidFill>
                  <a:prstClr val="black"/>
                </a:solidFill>
                <a:cs typeface="+mn-cs"/>
              </a:endParaRPr>
            </a:p>
          </p:txBody>
        </p:sp>
        <p:sp>
          <p:nvSpPr>
            <p:cNvPr id="8253" name="Text Box 9"/>
            <p:cNvSpPr txBox="1">
              <a:spLocks noChangeArrowheads="1"/>
            </p:cNvSpPr>
            <p:nvPr/>
          </p:nvSpPr>
          <p:spPr bwMode="auto">
            <a:xfrm>
              <a:off x="6325218" y="5901006"/>
              <a:ext cx="2086912" cy="82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smtClean="0">
                  <a:solidFill>
                    <a:srgbClr val="FF0000"/>
                  </a:solidFill>
                  <a:latin typeface="Times New Roman" pitchFamily="18" charset="0"/>
                  <a:cs typeface="+mn-cs"/>
                </a:rPr>
                <a:t>Large window for new physics</a:t>
              </a:r>
              <a:endParaRPr lang="en-US" sz="2400" smtClean="0">
                <a:solidFill>
                  <a:srgbClr val="0028FF"/>
                </a:solidFill>
                <a:latin typeface="Times New Roman" pitchFamily="18" charset="0"/>
                <a:cs typeface="+mn-cs"/>
              </a:endParaRPr>
            </a:p>
          </p:txBody>
        </p:sp>
      </p:grpSp>
      <p:sp>
        <p:nvSpPr>
          <p:cNvPr id="10"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extLst>
      <p:ext uri="{BB962C8B-B14F-4D97-AF65-F5344CB8AC3E}">
        <p14:creationId xmlns:p14="http://schemas.microsoft.com/office/powerpoint/2010/main" val="15435423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533400" y="123825"/>
            <a:ext cx="7993063" cy="790575"/>
          </a:xfrm>
          <a:prstGeom prst="rect">
            <a:avLst/>
          </a:prstGeom>
          <a:noFill/>
          <a:ln w="9525">
            <a:noFill/>
            <a:miter lim="800000"/>
            <a:headEnd/>
            <a:tailEnd/>
          </a:ln>
          <a:effectLst/>
        </p:spPr>
        <p:txBody>
          <a:bodyPr lIns="91429" tIns="45715" rIns="91429" bIns="45715"/>
          <a:lstStyle/>
          <a:p>
            <a:pPr marL="342900" indent="-342900" algn="ctr">
              <a:lnSpc>
                <a:spcPct val="90000"/>
              </a:lnSpc>
              <a:spcBef>
                <a:spcPct val="10000"/>
              </a:spcBef>
            </a:pPr>
            <a:endParaRPr lang="en-US" sz="4400" b="1" i="1">
              <a:solidFill>
                <a:srgbClr val="0000FF"/>
              </a:solidFill>
              <a:effectLst>
                <a:outerShdw blurRad="38100" dist="38100" dir="2700000" algn="tl">
                  <a:srgbClr val="C0C0C0"/>
                </a:outerShdw>
              </a:effectLst>
              <a:latin typeface="Comic Sans MS" pitchFamily="66" charset="0"/>
              <a:cs typeface="Times New Roman" charset="0"/>
            </a:endParaRPr>
          </a:p>
        </p:txBody>
      </p:sp>
      <p:grpSp>
        <p:nvGrpSpPr>
          <p:cNvPr id="2" name="Group 3"/>
          <p:cNvGrpSpPr>
            <a:grpSpLocks/>
          </p:cNvGrpSpPr>
          <p:nvPr/>
        </p:nvGrpSpPr>
        <p:grpSpPr bwMode="auto">
          <a:xfrm>
            <a:off x="5105400" y="2743200"/>
            <a:ext cx="3125788" cy="685800"/>
            <a:chOff x="3552" y="2496"/>
            <a:chExt cx="1969" cy="432"/>
          </a:xfrm>
        </p:grpSpPr>
        <p:graphicFrame>
          <p:nvGraphicFramePr>
            <p:cNvPr id="8196" name="Object 4"/>
            <p:cNvGraphicFramePr>
              <a:graphicFrameLocks noChangeAspect="1"/>
            </p:cNvGraphicFramePr>
            <p:nvPr/>
          </p:nvGraphicFramePr>
          <p:xfrm>
            <a:off x="3552" y="2496"/>
            <a:ext cx="1969" cy="432"/>
          </p:xfrm>
          <a:graphic>
            <a:graphicData uri="http://schemas.openxmlformats.org/presentationml/2006/ole">
              <mc:AlternateContent xmlns:mc="http://schemas.openxmlformats.org/markup-compatibility/2006">
                <mc:Choice xmlns:v="urn:schemas-microsoft-com:vml" Requires="v">
                  <p:oleObj spid="_x0000_s214033" name="Equation" r:id="rId4" imgW="2527200" imgH="457200" progId="">
                    <p:embed/>
                  </p:oleObj>
                </mc:Choice>
                <mc:Fallback>
                  <p:oleObj name="Equation" r:id="rId4" imgW="2527200" imgH="457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 y="2496"/>
                          <a:ext cx="1969" cy="4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7" name="Oval 5"/>
            <p:cNvSpPr>
              <a:spLocks noChangeAspect="1" noChangeArrowheads="1"/>
            </p:cNvSpPr>
            <p:nvPr/>
          </p:nvSpPr>
          <p:spPr bwMode="auto">
            <a:xfrm>
              <a:off x="4057" y="2723"/>
              <a:ext cx="1103" cy="204"/>
            </a:xfrm>
            <a:prstGeom prst="ellipse">
              <a:avLst/>
            </a:prstGeom>
            <a:noFill/>
            <a:ln w="25400">
              <a:solidFill>
                <a:srgbClr val="F91515"/>
              </a:solidFill>
              <a:round/>
              <a:headEnd/>
              <a:tailEnd/>
            </a:ln>
            <a:effectLst/>
          </p:spPr>
          <p:txBody>
            <a:bodyPr wrap="none" anchor="ctr"/>
            <a:lstStyle/>
            <a:p>
              <a:endParaRPr lang="en-US">
                <a:solidFill>
                  <a:srgbClr val="000000"/>
                </a:solidFill>
                <a:cs typeface="+mn-cs"/>
              </a:endParaRPr>
            </a:p>
          </p:txBody>
        </p:sp>
      </p:grpSp>
      <p:sp>
        <p:nvSpPr>
          <p:cNvPr id="8198" name="Text Box 6"/>
          <p:cNvSpPr txBox="1">
            <a:spLocks noChangeArrowheads="1"/>
          </p:cNvSpPr>
          <p:nvPr/>
        </p:nvSpPr>
        <p:spPr bwMode="auto">
          <a:xfrm>
            <a:off x="5029200" y="4800600"/>
            <a:ext cx="3276600" cy="1552575"/>
          </a:xfrm>
          <a:prstGeom prst="rect">
            <a:avLst/>
          </a:prstGeom>
          <a:noFill/>
          <a:ln w="9525">
            <a:noFill/>
            <a:miter lim="800000"/>
            <a:headEnd/>
            <a:tailEnd/>
          </a:ln>
          <a:effectLst/>
        </p:spPr>
        <p:txBody>
          <a:bodyPr lIns="91429" tIns="45715" rIns="91429" bIns="45715">
            <a:spAutoFit/>
          </a:bodyPr>
          <a:lstStyle/>
          <a:p>
            <a:pPr>
              <a:buClr>
                <a:srgbClr val="333399"/>
              </a:buClr>
              <a:buFont typeface="Wingdings" pitchFamily="2" charset="2"/>
              <a:buNone/>
            </a:pPr>
            <a:r>
              <a:rPr lang="en-US" sz="2400" b="1" i="1" dirty="0" err="1">
                <a:solidFill>
                  <a:srgbClr val="CC0000"/>
                </a:solidFill>
                <a:effectLst>
                  <a:outerShdw blurRad="38100" dist="38100" dir="2700000" algn="tl">
                    <a:srgbClr val="C0C0C0"/>
                  </a:outerShdw>
                </a:effectLst>
                <a:latin typeface="Times New Roman" charset="0"/>
                <a:cs typeface="+mn-cs"/>
              </a:rPr>
              <a:t>Octupole</a:t>
            </a:r>
            <a:r>
              <a:rPr lang="en-US" sz="2400" b="1" i="1" dirty="0">
                <a:solidFill>
                  <a:srgbClr val="CC0000"/>
                </a:solidFill>
                <a:effectLst>
                  <a:outerShdw blurRad="38100" dist="38100" dir="2700000" algn="tl">
                    <a:srgbClr val="C0C0C0"/>
                  </a:outerShdw>
                </a:effectLst>
                <a:latin typeface="Times New Roman" charset="0"/>
                <a:cs typeface="+mn-cs"/>
              </a:rPr>
              <a:t> deformation for some isotopes</a:t>
            </a:r>
            <a:r>
              <a:rPr lang="en-US" sz="2400" b="1" i="1" dirty="0">
                <a:solidFill>
                  <a:srgbClr val="000000"/>
                </a:solidFill>
                <a:effectLst>
                  <a:outerShdw blurRad="38100" dist="38100" dir="2700000" algn="tl">
                    <a:srgbClr val="C0C0C0"/>
                  </a:outerShdw>
                </a:effectLst>
                <a:latin typeface="Times New Roman" charset="0"/>
                <a:cs typeface="+mn-cs"/>
              </a:rPr>
              <a:t> (</a:t>
            </a:r>
            <a:r>
              <a:rPr lang="en-US" sz="2400" b="1" i="1" baseline="30000" dirty="0">
                <a:solidFill>
                  <a:srgbClr val="000000"/>
                </a:solidFill>
                <a:effectLst>
                  <a:outerShdw blurRad="38100" dist="38100" dir="2700000" algn="tl">
                    <a:srgbClr val="C0C0C0"/>
                  </a:outerShdw>
                </a:effectLst>
                <a:latin typeface="Times New Roman" charset="0"/>
                <a:cs typeface="+mn-cs"/>
              </a:rPr>
              <a:t>225</a:t>
            </a:r>
            <a:r>
              <a:rPr lang="en-US" sz="2400" b="1" i="1" dirty="0">
                <a:solidFill>
                  <a:srgbClr val="000000"/>
                </a:solidFill>
                <a:effectLst>
                  <a:outerShdw blurRad="38100" dist="38100" dir="2700000" algn="tl">
                    <a:srgbClr val="C0C0C0"/>
                  </a:outerShdw>
                </a:effectLst>
                <a:latin typeface="Times New Roman" charset="0"/>
                <a:cs typeface="+mn-cs"/>
              </a:rPr>
              <a:t>Ra) </a:t>
            </a:r>
            <a:r>
              <a:rPr lang="en-US" sz="2400" b="1" i="1" dirty="0">
                <a:solidFill>
                  <a:srgbClr val="CC0000"/>
                </a:solidFill>
                <a:effectLst>
                  <a:outerShdw blurRad="38100" dist="38100" dir="2700000" algn="tl">
                    <a:srgbClr val="C0C0C0"/>
                  </a:outerShdw>
                </a:effectLst>
                <a:latin typeface="Times New Roman" charset="0"/>
                <a:cs typeface="+mn-cs"/>
              </a:rPr>
              <a:t>enhancement</a:t>
            </a:r>
            <a:r>
              <a:rPr lang="en-US" sz="2400" b="1" i="1" dirty="0">
                <a:solidFill>
                  <a:srgbClr val="CC0000"/>
                </a:solidFill>
                <a:effectLst>
                  <a:outerShdw blurRad="38100" dist="38100" dir="2700000" algn="tl">
                    <a:srgbClr val="C0C0C0"/>
                  </a:outerShdw>
                </a:effectLst>
                <a:latin typeface="Times New Roman" charset="0"/>
                <a:cs typeface="Times New Roman" charset="0"/>
              </a:rPr>
              <a:t> </a:t>
            </a:r>
          </a:p>
          <a:p>
            <a:pPr algn="ctr">
              <a:buClr>
                <a:srgbClr val="333399"/>
              </a:buClr>
              <a:buFont typeface="Wingdings" pitchFamily="2" charset="2"/>
              <a:buNone/>
            </a:pPr>
            <a:r>
              <a:rPr lang="en-US" sz="2400" b="1" i="1" dirty="0">
                <a:solidFill>
                  <a:srgbClr val="CC0000"/>
                </a:solidFill>
                <a:effectLst>
                  <a:outerShdw blurRad="38100" dist="38100" dir="2700000" algn="tl">
                    <a:srgbClr val="C0C0C0"/>
                  </a:outerShdw>
                </a:effectLst>
                <a:latin typeface="Times New Roman" charset="0"/>
                <a:cs typeface="Times New Roman" charset="0"/>
              </a:rPr>
              <a:t>50-500</a:t>
            </a:r>
          </a:p>
        </p:txBody>
      </p:sp>
      <p:pic>
        <p:nvPicPr>
          <p:cNvPr id="8199"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772400" y="5105400"/>
            <a:ext cx="923925" cy="935038"/>
          </a:xfrm>
          <a:prstGeom prst="rect">
            <a:avLst/>
          </a:prstGeom>
          <a:noFill/>
          <a:ln w="9525">
            <a:noFill/>
            <a:miter lim="800000"/>
            <a:headEnd/>
            <a:tailEnd/>
          </a:ln>
          <a:effectLst/>
        </p:spPr>
      </p:pic>
      <p:sp>
        <p:nvSpPr>
          <p:cNvPr id="8200" name="Line 8"/>
          <p:cNvSpPr>
            <a:spLocks noChangeShapeType="1"/>
          </p:cNvSpPr>
          <p:nvPr/>
        </p:nvSpPr>
        <p:spPr bwMode="auto">
          <a:xfrm>
            <a:off x="2381250" y="2174875"/>
            <a:ext cx="788988" cy="1588"/>
          </a:xfrm>
          <a:prstGeom prst="line">
            <a:avLst/>
          </a:prstGeom>
          <a:noFill/>
          <a:ln w="22225">
            <a:solidFill>
              <a:schemeClr val="tx1"/>
            </a:solidFill>
            <a:round/>
            <a:headEnd/>
            <a:tailEnd/>
          </a:ln>
          <a:effectLst/>
        </p:spPr>
        <p:txBody>
          <a:bodyPr/>
          <a:lstStyle/>
          <a:p>
            <a:endParaRPr lang="en-US">
              <a:solidFill>
                <a:srgbClr val="000000"/>
              </a:solidFill>
              <a:cs typeface="+mn-cs"/>
            </a:endParaRPr>
          </a:p>
        </p:txBody>
      </p:sp>
      <p:sp>
        <p:nvSpPr>
          <p:cNvPr id="8201" name="Line 9"/>
          <p:cNvSpPr>
            <a:spLocks noChangeShapeType="1"/>
          </p:cNvSpPr>
          <p:nvPr/>
        </p:nvSpPr>
        <p:spPr bwMode="auto">
          <a:xfrm>
            <a:off x="2387600" y="2776538"/>
            <a:ext cx="792163" cy="1587"/>
          </a:xfrm>
          <a:prstGeom prst="line">
            <a:avLst/>
          </a:prstGeom>
          <a:noFill/>
          <a:ln w="57150">
            <a:solidFill>
              <a:schemeClr val="tx1"/>
            </a:solidFill>
            <a:round/>
            <a:headEnd/>
            <a:tailEnd/>
          </a:ln>
          <a:effectLst/>
        </p:spPr>
        <p:txBody>
          <a:bodyPr/>
          <a:lstStyle/>
          <a:p>
            <a:endParaRPr lang="en-US">
              <a:solidFill>
                <a:srgbClr val="000000"/>
              </a:solidFill>
              <a:cs typeface="+mn-cs"/>
            </a:endParaRPr>
          </a:p>
        </p:txBody>
      </p:sp>
      <p:sp>
        <p:nvSpPr>
          <p:cNvPr id="8202" name="Line 10"/>
          <p:cNvSpPr>
            <a:spLocks noChangeShapeType="1"/>
          </p:cNvSpPr>
          <p:nvPr/>
        </p:nvSpPr>
        <p:spPr bwMode="auto">
          <a:xfrm flipV="1">
            <a:off x="595313" y="1620838"/>
            <a:ext cx="630237" cy="3289300"/>
          </a:xfrm>
          <a:prstGeom prst="line">
            <a:avLst/>
          </a:prstGeom>
          <a:noFill/>
          <a:ln w="127000">
            <a:solidFill>
              <a:srgbClr val="0099FF"/>
            </a:solidFill>
            <a:round/>
            <a:headEnd/>
            <a:tailEnd/>
          </a:ln>
          <a:effectLst/>
        </p:spPr>
        <p:txBody>
          <a:bodyPr/>
          <a:lstStyle/>
          <a:p>
            <a:endParaRPr lang="en-US">
              <a:solidFill>
                <a:srgbClr val="000000"/>
              </a:solidFill>
              <a:cs typeface="+mn-cs"/>
            </a:endParaRPr>
          </a:p>
        </p:txBody>
      </p:sp>
      <p:sp>
        <p:nvSpPr>
          <p:cNvPr id="8203" name="Rectangle 11"/>
          <p:cNvSpPr>
            <a:spLocks noChangeArrowheads="1"/>
          </p:cNvSpPr>
          <p:nvPr/>
        </p:nvSpPr>
        <p:spPr bwMode="auto">
          <a:xfrm>
            <a:off x="838200" y="3429000"/>
            <a:ext cx="874713" cy="304800"/>
          </a:xfrm>
          <a:prstGeom prst="rect">
            <a:avLst/>
          </a:prstGeom>
          <a:noFill/>
          <a:ln w="9525">
            <a:noFill/>
            <a:miter lim="800000"/>
            <a:headEnd/>
            <a:tailEnd/>
          </a:ln>
          <a:effectLst/>
        </p:spPr>
        <p:txBody>
          <a:bodyPr wrap="none">
            <a:spAutoFit/>
          </a:bodyPr>
          <a:lstStyle/>
          <a:p>
            <a:pPr algn="ctr"/>
            <a:r>
              <a:rPr lang="en-GB" sz="1400" b="1">
                <a:solidFill>
                  <a:srgbClr val="333399"/>
                </a:solidFill>
                <a:latin typeface="Times New Roman" charset="0"/>
                <a:cs typeface="+mn-cs"/>
                <a:sym typeface="Symbol" pitchFamily="18" charset="2"/>
              </a:rPr>
              <a:t>482.7 nm</a:t>
            </a:r>
          </a:p>
        </p:txBody>
      </p:sp>
      <p:sp>
        <p:nvSpPr>
          <p:cNvPr id="8204" name="Rectangle 12"/>
          <p:cNvSpPr>
            <a:spLocks noChangeArrowheads="1"/>
          </p:cNvSpPr>
          <p:nvPr/>
        </p:nvSpPr>
        <p:spPr bwMode="auto">
          <a:xfrm>
            <a:off x="381000" y="4911725"/>
            <a:ext cx="938213" cy="336550"/>
          </a:xfrm>
          <a:prstGeom prst="rect">
            <a:avLst/>
          </a:prstGeom>
          <a:noFill/>
          <a:ln w="9525">
            <a:noFill/>
            <a:miter lim="800000"/>
            <a:headEnd/>
            <a:tailEnd/>
          </a:ln>
          <a:effectLst/>
        </p:spPr>
        <p:txBody>
          <a:bodyPr>
            <a:spAutoFit/>
          </a:bodyPr>
          <a:lstStyle/>
          <a:p>
            <a:pPr algn="ctr">
              <a:spcBef>
                <a:spcPct val="30000"/>
              </a:spcBef>
            </a:pPr>
            <a:r>
              <a:rPr lang="en-GB" sz="1600" b="1">
                <a:solidFill>
                  <a:srgbClr val="000000"/>
                </a:solidFill>
                <a:latin typeface="Times New Roman" charset="0"/>
                <a:cs typeface="+mn-cs"/>
              </a:rPr>
              <a:t>7s</a:t>
            </a:r>
            <a:r>
              <a:rPr lang="en-GB" sz="1600" b="1" baseline="30000">
                <a:solidFill>
                  <a:srgbClr val="000000"/>
                </a:solidFill>
                <a:latin typeface="Times New Roman" charset="0"/>
                <a:cs typeface="+mn-cs"/>
              </a:rPr>
              <a:t>2 </a:t>
            </a:r>
            <a:r>
              <a:rPr lang="en-GB" sz="1600" b="1">
                <a:solidFill>
                  <a:srgbClr val="000000"/>
                </a:solidFill>
                <a:latin typeface="Times New Roman" charset="0"/>
                <a:cs typeface="+mn-cs"/>
              </a:rPr>
              <a:t> </a:t>
            </a:r>
            <a:r>
              <a:rPr lang="en-GB" sz="1600" b="1" baseline="30000">
                <a:solidFill>
                  <a:srgbClr val="000000"/>
                </a:solidFill>
                <a:latin typeface="Times New Roman" charset="0"/>
                <a:cs typeface="+mn-cs"/>
              </a:rPr>
              <a:t>1</a:t>
            </a:r>
            <a:r>
              <a:rPr lang="en-GB" sz="1600" b="1">
                <a:solidFill>
                  <a:srgbClr val="000000"/>
                </a:solidFill>
                <a:latin typeface="Times New Roman" charset="0"/>
                <a:cs typeface="+mn-cs"/>
              </a:rPr>
              <a:t>S</a:t>
            </a:r>
            <a:r>
              <a:rPr lang="en-GB" sz="1600" b="1" baseline="-25000">
                <a:solidFill>
                  <a:srgbClr val="000000"/>
                </a:solidFill>
                <a:latin typeface="Times New Roman" charset="0"/>
                <a:cs typeface="+mn-cs"/>
              </a:rPr>
              <a:t>0</a:t>
            </a:r>
          </a:p>
        </p:txBody>
      </p:sp>
      <p:sp>
        <p:nvSpPr>
          <p:cNvPr id="8205" name="Rectangle 13"/>
          <p:cNvSpPr>
            <a:spLocks noChangeArrowheads="1"/>
          </p:cNvSpPr>
          <p:nvPr/>
        </p:nvSpPr>
        <p:spPr bwMode="auto">
          <a:xfrm>
            <a:off x="925513" y="1219200"/>
            <a:ext cx="893762" cy="336550"/>
          </a:xfrm>
          <a:prstGeom prst="rect">
            <a:avLst/>
          </a:prstGeom>
          <a:noFill/>
          <a:ln w="9525">
            <a:noFill/>
            <a:miter lim="800000"/>
            <a:headEnd/>
            <a:tailEnd/>
          </a:ln>
          <a:effectLst/>
        </p:spPr>
        <p:txBody>
          <a:bodyPr wrap="none">
            <a:spAutoFit/>
          </a:bodyPr>
          <a:lstStyle/>
          <a:p>
            <a:pPr algn="ctr">
              <a:spcBef>
                <a:spcPct val="30000"/>
              </a:spcBef>
            </a:pPr>
            <a:r>
              <a:rPr lang="en-GB" sz="1600" b="1">
                <a:solidFill>
                  <a:srgbClr val="000000"/>
                </a:solidFill>
                <a:latin typeface="Times New Roman" charset="0"/>
                <a:cs typeface="+mn-cs"/>
              </a:rPr>
              <a:t>7s7p </a:t>
            </a:r>
            <a:r>
              <a:rPr lang="en-GB" sz="1600" b="1" baseline="30000">
                <a:solidFill>
                  <a:srgbClr val="000000"/>
                </a:solidFill>
                <a:latin typeface="Times New Roman" charset="0"/>
                <a:cs typeface="+mn-cs"/>
              </a:rPr>
              <a:t>1</a:t>
            </a:r>
            <a:r>
              <a:rPr lang="en-GB" sz="1600" b="1">
                <a:solidFill>
                  <a:srgbClr val="000000"/>
                </a:solidFill>
                <a:latin typeface="Times New Roman" charset="0"/>
                <a:cs typeface="+mn-cs"/>
              </a:rPr>
              <a:t>P</a:t>
            </a:r>
            <a:r>
              <a:rPr lang="en-GB" sz="1600" b="1" baseline="-25000">
                <a:solidFill>
                  <a:srgbClr val="000000"/>
                </a:solidFill>
                <a:latin typeface="Times New Roman" charset="0"/>
                <a:cs typeface="+mn-cs"/>
              </a:rPr>
              <a:t>1</a:t>
            </a:r>
          </a:p>
        </p:txBody>
      </p:sp>
      <p:sp>
        <p:nvSpPr>
          <p:cNvPr id="8206" name="Rectangle 14"/>
          <p:cNvSpPr>
            <a:spLocks noChangeArrowheads="1"/>
          </p:cNvSpPr>
          <p:nvPr/>
        </p:nvSpPr>
        <p:spPr bwMode="auto">
          <a:xfrm>
            <a:off x="2301875" y="2751138"/>
            <a:ext cx="933450" cy="336550"/>
          </a:xfrm>
          <a:prstGeom prst="rect">
            <a:avLst/>
          </a:prstGeom>
          <a:noFill/>
          <a:ln w="9525">
            <a:noFill/>
            <a:miter lim="800000"/>
            <a:headEnd/>
            <a:tailEnd/>
          </a:ln>
          <a:effectLst/>
        </p:spPr>
        <p:txBody>
          <a:bodyPr>
            <a:spAutoFit/>
          </a:bodyPr>
          <a:lstStyle/>
          <a:p>
            <a:pPr algn="ctr">
              <a:spcBef>
                <a:spcPct val="30000"/>
              </a:spcBef>
            </a:pPr>
            <a:r>
              <a:rPr lang="en-GB" sz="1600" b="1">
                <a:solidFill>
                  <a:srgbClr val="000000"/>
                </a:solidFill>
                <a:latin typeface="Times New Roman" charset="0"/>
                <a:cs typeface="+mn-cs"/>
              </a:rPr>
              <a:t>7s7p </a:t>
            </a:r>
            <a:r>
              <a:rPr lang="en-GB" sz="1600" b="1" baseline="30000">
                <a:solidFill>
                  <a:srgbClr val="000000"/>
                </a:solidFill>
                <a:latin typeface="Times New Roman" charset="0"/>
                <a:cs typeface="+mn-cs"/>
              </a:rPr>
              <a:t>3</a:t>
            </a:r>
            <a:r>
              <a:rPr lang="en-GB" sz="1600" b="1">
                <a:solidFill>
                  <a:srgbClr val="000000"/>
                </a:solidFill>
                <a:latin typeface="Times New Roman" charset="0"/>
                <a:cs typeface="+mn-cs"/>
              </a:rPr>
              <a:t>P</a:t>
            </a:r>
            <a:endParaRPr lang="en-GB" sz="1600" b="1" baseline="-25000">
              <a:solidFill>
                <a:srgbClr val="000000"/>
              </a:solidFill>
              <a:latin typeface="Times New Roman" charset="0"/>
              <a:cs typeface="+mn-cs"/>
            </a:endParaRPr>
          </a:p>
        </p:txBody>
      </p:sp>
      <p:sp>
        <p:nvSpPr>
          <p:cNvPr id="8207" name="Rectangle 15"/>
          <p:cNvSpPr>
            <a:spLocks noChangeArrowheads="1"/>
          </p:cNvSpPr>
          <p:nvPr/>
        </p:nvSpPr>
        <p:spPr bwMode="auto">
          <a:xfrm>
            <a:off x="1181100" y="2062163"/>
            <a:ext cx="1128713" cy="336550"/>
          </a:xfrm>
          <a:prstGeom prst="rect">
            <a:avLst/>
          </a:prstGeom>
          <a:noFill/>
          <a:ln w="9525">
            <a:noFill/>
            <a:miter lim="800000"/>
            <a:headEnd/>
            <a:tailEnd/>
          </a:ln>
          <a:effectLst/>
        </p:spPr>
        <p:txBody>
          <a:bodyPr>
            <a:spAutoFit/>
          </a:bodyPr>
          <a:lstStyle/>
          <a:p>
            <a:pPr algn="ctr">
              <a:spcBef>
                <a:spcPct val="30000"/>
              </a:spcBef>
            </a:pPr>
            <a:r>
              <a:rPr lang="en-GB" sz="1600" b="1">
                <a:solidFill>
                  <a:srgbClr val="000000"/>
                </a:solidFill>
                <a:latin typeface="Times New Roman" charset="0"/>
                <a:cs typeface="+mn-cs"/>
              </a:rPr>
              <a:t>7s6d </a:t>
            </a:r>
            <a:r>
              <a:rPr lang="en-GB" sz="1600" b="1" baseline="30000">
                <a:solidFill>
                  <a:srgbClr val="000000"/>
                </a:solidFill>
                <a:latin typeface="Times New Roman" charset="0"/>
                <a:cs typeface="+mn-cs"/>
              </a:rPr>
              <a:t>1</a:t>
            </a:r>
            <a:r>
              <a:rPr lang="en-GB" sz="1600" b="1">
                <a:solidFill>
                  <a:srgbClr val="000000"/>
                </a:solidFill>
                <a:latin typeface="Times New Roman" charset="0"/>
                <a:cs typeface="+mn-cs"/>
              </a:rPr>
              <a:t>D</a:t>
            </a:r>
            <a:r>
              <a:rPr lang="en-GB" sz="1600" b="1" baseline="-25000">
                <a:solidFill>
                  <a:srgbClr val="000000"/>
                </a:solidFill>
                <a:latin typeface="Times New Roman" charset="0"/>
                <a:cs typeface="+mn-cs"/>
              </a:rPr>
              <a:t>2</a:t>
            </a:r>
          </a:p>
        </p:txBody>
      </p:sp>
      <p:sp>
        <p:nvSpPr>
          <p:cNvPr id="8208" name="Rectangle 16"/>
          <p:cNvSpPr>
            <a:spLocks noChangeArrowheads="1"/>
          </p:cNvSpPr>
          <p:nvPr/>
        </p:nvSpPr>
        <p:spPr bwMode="auto">
          <a:xfrm>
            <a:off x="3579813" y="2655888"/>
            <a:ext cx="846137" cy="336550"/>
          </a:xfrm>
          <a:prstGeom prst="rect">
            <a:avLst/>
          </a:prstGeom>
          <a:noFill/>
          <a:ln w="9525">
            <a:noFill/>
            <a:miter lim="800000"/>
            <a:headEnd/>
            <a:tailEnd/>
          </a:ln>
          <a:effectLst/>
        </p:spPr>
        <p:txBody>
          <a:bodyPr wrap="none">
            <a:spAutoFit/>
          </a:bodyPr>
          <a:lstStyle/>
          <a:p>
            <a:pPr algn="ctr"/>
            <a:r>
              <a:rPr lang="en-GB" sz="1600" b="1">
                <a:solidFill>
                  <a:srgbClr val="000000"/>
                </a:solidFill>
                <a:latin typeface="Times New Roman" charset="0"/>
                <a:cs typeface="+mn-cs"/>
              </a:rPr>
              <a:t>7s6d </a:t>
            </a:r>
            <a:r>
              <a:rPr lang="en-GB" sz="1600" b="1" baseline="30000">
                <a:solidFill>
                  <a:srgbClr val="000000"/>
                </a:solidFill>
                <a:latin typeface="Times New Roman" charset="0"/>
                <a:cs typeface="+mn-cs"/>
              </a:rPr>
              <a:t>3</a:t>
            </a:r>
            <a:r>
              <a:rPr lang="en-GB" sz="1600" b="1">
                <a:solidFill>
                  <a:srgbClr val="000000"/>
                </a:solidFill>
                <a:latin typeface="Times New Roman" charset="0"/>
                <a:cs typeface="+mn-cs"/>
              </a:rPr>
              <a:t>D</a:t>
            </a:r>
            <a:endParaRPr lang="en-GB" sz="1600" b="1" baseline="-25000">
              <a:solidFill>
                <a:srgbClr val="000000"/>
              </a:solidFill>
              <a:latin typeface="Times New Roman" charset="0"/>
              <a:cs typeface="+mn-cs"/>
            </a:endParaRPr>
          </a:p>
        </p:txBody>
      </p:sp>
      <p:sp>
        <p:nvSpPr>
          <p:cNvPr id="8209" name="Rectangle 17"/>
          <p:cNvSpPr>
            <a:spLocks noChangeArrowheads="1"/>
          </p:cNvSpPr>
          <p:nvPr/>
        </p:nvSpPr>
        <p:spPr bwMode="auto">
          <a:xfrm>
            <a:off x="4337050" y="2608263"/>
            <a:ext cx="247650" cy="244475"/>
          </a:xfrm>
          <a:prstGeom prst="rect">
            <a:avLst/>
          </a:prstGeom>
          <a:noFill/>
          <a:ln w="9525">
            <a:noFill/>
            <a:miter lim="800000"/>
            <a:headEnd/>
            <a:tailEnd/>
          </a:ln>
          <a:effectLst/>
        </p:spPr>
        <p:txBody>
          <a:bodyPr wrap="none">
            <a:spAutoFit/>
          </a:bodyPr>
          <a:lstStyle/>
          <a:p>
            <a:pPr algn="ctr">
              <a:spcBef>
                <a:spcPct val="30000"/>
              </a:spcBef>
            </a:pPr>
            <a:r>
              <a:rPr lang="en-GB" sz="1000">
                <a:solidFill>
                  <a:srgbClr val="000000"/>
                </a:solidFill>
                <a:latin typeface="Times New Roman" charset="0"/>
                <a:cs typeface="+mn-cs"/>
              </a:rPr>
              <a:t>1</a:t>
            </a:r>
          </a:p>
        </p:txBody>
      </p:sp>
      <p:sp>
        <p:nvSpPr>
          <p:cNvPr id="8210" name="Rectangle 18"/>
          <p:cNvSpPr>
            <a:spLocks noChangeArrowheads="1"/>
          </p:cNvSpPr>
          <p:nvPr/>
        </p:nvSpPr>
        <p:spPr bwMode="auto">
          <a:xfrm>
            <a:off x="4268788" y="2454275"/>
            <a:ext cx="327025" cy="244475"/>
          </a:xfrm>
          <a:prstGeom prst="rect">
            <a:avLst/>
          </a:prstGeom>
          <a:noFill/>
          <a:ln w="9525">
            <a:noFill/>
            <a:miter lim="800000"/>
            <a:headEnd/>
            <a:tailEnd/>
          </a:ln>
          <a:effectLst/>
        </p:spPr>
        <p:txBody>
          <a:bodyPr>
            <a:spAutoFit/>
          </a:bodyPr>
          <a:lstStyle/>
          <a:p>
            <a:pPr algn="ctr">
              <a:spcBef>
                <a:spcPct val="30000"/>
              </a:spcBef>
            </a:pPr>
            <a:r>
              <a:rPr lang="en-GB" sz="1000">
                <a:solidFill>
                  <a:srgbClr val="000000"/>
                </a:solidFill>
                <a:latin typeface="Times New Roman" charset="0"/>
                <a:cs typeface="+mn-cs"/>
              </a:rPr>
              <a:t>  2</a:t>
            </a:r>
          </a:p>
        </p:txBody>
      </p:sp>
      <p:sp>
        <p:nvSpPr>
          <p:cNvPr id="8211" name="Rectangle 19"/>
          <p:cNvSpPr>
            <a:spLocks noChangeArrowheads="1"/>
          </p:cNvSpPr>
          <p:nvPr/>
        </p:nvSpPr>
        <p:spPr bwMode="auto">
          <a:xfrm>
            <a:off x="4340225" y="2298700"/>
            <a:ext cx="255588" cy="244475"/>
          </a:xfrm>
          <a:prstGeom prst="rect">
            <a:avLst/>
          </a:prstGeom>
          <a:noFill/>
          <a:ln w="9525">
            <a:noFill/>
            <a:miter lim="800000"/>
            <a:headEnd/>
            <a:tailEnd/>
          </a:ln>
          <a:effectLst/>
        </p:spPr>
        <p:txBody>
          <a:bodyPr>
            <a:spAutoFit/>
          </a:bodyPr>
          <a:lstStyle/>
          <a:p>
            <a:pPr algn="ctr">
              <a:spcBef>
                <a:spcPct val="30000"/>
              </a:spcBef>
            </a:pPr>
            <a:r>
              <a:rPr lang="en-GB" sz="1000">
                <a:solidFill>
                  <a:srgbClr val="000000"/>
                </a:solidFill>
                <a:latin typeface="Times New Roman" charset="0"/>
                <a:cs typeface="+mn-cs"/>
              </a:rPr>
              <a:t>3</a:t>
            </a:r>
          </a:p>
        </p:txBody>
      </p:sp>
      <p:sp>
        <p:nvSpPr>
          <p:cNvPr id="8212" name="Line 20"/>
          <p:cNvSpPr>
            <a:spLocks noChangeShapeType="1"/>
          </p:cNvSpPr>
          <p:nvPr/>
        </p:nvSpPr>
        <p:spPr bwMode="auto">
          <a:xfrm flipV="1">
            <a:off x="3613150" y="2470150"/>
            <a:ext cx="727075" cy="1588"/>
          </a:xfrm>
          <a:prstGeom prst="line">
            <a:avLst/>
          </a:prstGeom>
          <a:noFill/>
          <a:ln w="22225">
            <a:solidFill>
              <a:schemeClr val="tx1"/>
            </a:solidFill>
            <a:round/>
            <a:headEnd/>
            <a:tailEnd/>
          </a:ln>
          <a:effectLst/>
        </p:spPr>
        <p:txBody>
          <a:bodyPr/>
          <a:lstStyle/>
          <a:p>
            <a:endParaRPr lang="en-US">
              <a:solidFill>
                <a:srgbClr val="000000"/>
              </a:solidFill>
              <a:cs typeface="+mn-cs"/>
            </a:endParaRPr>
          </a:p>
        </p:txBody>
      </p:sp>
      <p:sp>
        <p:nvSpPr>
          <p:cNvPr id="8213" name="Line 21"/>
          <p:cNvSpPr>
            <a:spLocks noChangeShapeType="1"/>
          </p:cNvSpPr>
          <p:nvPr/>
        </p:nvSpPr>
        <p:spPr bwMode="auto">
          <a:xfrm flipV="1">
            <a:off x="381000" y="4910138"/>
            <a:ext cx="725488" cy="1587"/>
          </a:xfrm>
          <a:prstGeom prst="line">
            <a:avLst/>
          </a:prstGeom>
          <a:noFill/>
          <a:ln w="57150">
            <a:solidFill>
              <a:schemeClr val="tx1"/>
            </a:solidFill>
            <a:round/>
            <a:headEnd/>
            <a:tailEnd/>
          </a:ln>
          <a:effectLst/>
        </p:spPr>
        <p:txBody>
          <a:bodyPr/>
          <a:lstStyle/>
          <a:p>
            <a:endParaRPr lang="en-US">
              <a:solidFill>
                <a:srgbClr val="000000"/>
              </a:solidFill>
              <a:cs typeface="+mn-cs"/>
            </a:endParaRPr>
          </a:p>
        </p:txBody>
      </p:sp>
      <p:sp>
        <p:nvSpPr>
          <p:cNvPr id="8214" name="Line 22"/>
          <p:cNvSpPr>
            <a:spLocks noChangeShapeType="1"/>
          </p:cNvSpPr>
          <p:nvPr/>
        </p:nvSpPr>
        <p:spPr bwMode="auto">
          <a:xfrm flipV="1">
            <a:off x="1266825" y="2081213"/>
            <a:ext cx="727075" cy="1587"/>
          </a:xfrm>
          <a:prstGeom prst="line">
            <a:avLst/>
          </a:prstGeom>
          <a:noFill/>
          <a:ln w="22225">
            <a:solidFill>
              <a:schemeClr val="tx1"/>
            </a:solidFill>
            <a:round/>
            <a:headEnd/>
            <a:tailEnd/>
          </a:ln>
          <a:effectLst/>
        </p:spPr>
        <p:txBody>
          <a:bodyPr/>
          <a:lstStyle/>
          <a:p>
            <a:endParaRPr lang="en-US">
              <a:solidFill>
                <a:srgbClr val="000000"/>
              </a:solidFill>
              <a:cs typeface="+mn-cs"/>
            </a:endParaRPr>
          </a:p>
        </p:txBody>
      </p:sp>
      <p:sp>
        <p:nvSpPr>
          <p:cNvPr id="8215" name="Text Box 23"/>
          <p:cNvSpPr txBox="1">
            <a:spLocks noChangeArrowheads="1"/>
          </p:cNvSpPr>
          <p:nvPr/>
        </p:nvSpPr>
        <p:spPr bwMode="auto">
          <a:xfrm>
            <a:off x="3159125" y="1995488"/>
            <a:ext cx="231775" cy="1006475"/>
          </a:xfrm>
          <a:prstGeom prst="rect">
            <a:avLst/>
          </a:prstGeom>
          <a:noFill/>
          <a:ln w="9525">
            <a:noFill/>
            <a:miter lim="800000"/>
            <a:headEnd/>
            <a:tailEnd/>
          </a:ln>
          <a:effectLst/>
        </p:spPr>
        <p:txBody>
          <a:bodyPr>
            <a:spAutoFit/>
          </a:bodyPr>
          <a:lstStyle/>
          <a:p>
            <a:pPr algn="ctr"/>
            <a:r>
              <a:rPr lang="en-GB" sz="1000">
                <a:solidFill>
                  <a:srgbClr val="000000"/>
                </a:solidFill>
                <a:latin typeface="Times New Roman" charset="0"/>
                <a:cs typeface="+mn-cs"/>
              </a:rPr>
              <a:t>2</a:t>
            </a:r>
          </a:p>
          <a:p>
            <a:pPr algn="ctr"/>
            <a:endParaRPr lang="en-GB" sz="1000">
              <a:solidFill>
                <a:srgbClr val="000000"/>
              </a:solidFill>
              <a:latin typeface="Times New Roman" charset="0"/>
              <a:cs typeface="+mn-cs"/>
            </a:endParaRPr>
          </a:p>
          <a:p>
            <a:pPr algn="ctr"/>
            <a:endParaRPr lang="en-GB" sz="1000">
              <a:solidFill>
                <a:srgbClr val="000000"/>
              </a:solidFill>
              <a:latin typeface="Times New Roman" charset="0"/>
              <a:cs typeface="+mn-cs"/>
            </a:endParaRPr>
          </a:p>
          <a:p>
            <a:pPr algn="ctr"/>
            <a:endParaRPr lang="en-GB" sz="1000">
              <a:solidFill>
                <a:srgbClr val="000000"/>
              </a:solidFill>
              <a:latin typeface="Times New Roman" charset="0"/>
              <a:cs typeface="+mn-cs"/>
            </a:endParaRPr>
          </a:p>
          <a:p>
            <a:pPr algn="ctr"/>
            <a:r>
              <a:rPr lang="en-GB" sz="1000">
                <a:solidFill>
                  <a:srgbClr val="000000"/>
                </a:solidFill>
                <a:latin typeface="Times New Roman" charset="0"/>
                <a:cs typeface="+mn-cs"/>
              </a:rPr>
              <a:t>1</a:t>
            </a:r>
          </a:p>
          <a:p>
            <a:pPr algn="ctr"/>
            <a:r>
              <a:rPr lang="en-GB" sz="1000">
                <a:solidFill>
                  <a:srgbClr val="000000"/>
                </a:solidFill>
                <a:latin typeface="Times New Roman" charset="0"/>
                <a:cs typeface="+mn-cs"/>
              </a:rPr>
              <a:t>0</a:t>
            </a:r>
          </a:p>
        </p:txBody>
      </p:sp>
      <p:sp>
        <p:nvSpPr>
          <p:cNvPr id="8216" name="Line 24"/>
          <p:cNvSpPr>
            <a:spLocks noChangeShapeType="1"/>
          </p:cNvSpPr>
          <p:nvPr/>
        </p:nvSpPr>
        <p:spPr bwMode="auto">
          <a:xfrm>
            <a:off x="2386013" y="2625725"/>
            <a:ext cx="792162" cy="1588"/>
          </a:xfrm>
          <a:prstGeom prst="line">
            <a:avLst/>
          </a:prstGeom>
          <a:noFill/>
          <a:ln w="57150">
            <a:solidFill>
              <a:schemeClr val="tx1"/>
            </a:solidFill>
            <a:round/>
            <a:headEnd/>
            <a:tailEnd/>
          </a:ln>
          <a:effectLst/>
        </p:spPr>
        <p:txBody>
          <a:bodyPr/>
          <a:lstStyle/>
          <a:p>
            <a:endParaRPr lang="en-US">
              <a:solidFill>
                <a:srgbClr val="000000"/>
              </a:solidFill>
              <a:cs typeface="+mn-cs"/>
            </a:endParaRPr>
          </a:p>
        </p:txBody>
      </p:sp>
      <p:sp>
        <p:nvSpPr>
          <p:cNvPr id="8217" name="Line 25"/>
          <p:cNvSpPr>
            <a:spLocks noChangeShapeType="1"/>
          </p:cNvSpPr>
          <p:nvPr/>
        </p:nvSpPr>
        <p:spPr bwMode="auto">
          <a:xfrm>
            <a:off x="3581399" y="2636065"/>
            <a:ext cx="822960" cy="2532"/>
          </a:xfrm>
          <a:prstGeom prst="line">
            <a:avLst/>
          </a:prstGeom>
          <a:noFill/>
          <a:ln w="57150">
            <a:solidFill>
              <a:schemeClr val="tx1"/>
            </a:solidFill>
            <a:round/>
            <a:headEnd/>
            <a:tailEnd/>
          </a:ln>
          <a:effectLst/>
        </p:spPr>
        <p:txBody>
          <a:bodyPr/>
          <a:lstStyle/>
          <a:p>
            <a:endParaRPr lang="en-US">
              <a:solidFill>
                <a:srgbClr val="000000"/>
              </a:solidFill>
              <a:cs typeface="+mn-cs"/>
            </a:endParaRPr>
          </a:p>
        </p:txBody>
      </p:sp>
      <p:sp>
        <p:nvSpPr>
          <p:cNvPr id="8218" name="Line 26"/>
          <p:cNvSpPr>
            <a:spLocks noChangeShapeType="1"/>
          </p:cNvSpPr>
          <p:nvPr/>
        </p:nvSpPr>
        <p:spPr bwMode="auto">
          <a:xfrm flipV="1">
            <a:off x="3583287" y="2700338"/>
            <a:ext cx="822960" cy="1587"/>
          </a:xfrm>
          <a:prstGeom prst="line">
            <a:avLst/>
          </a:prstGeom>
          <a:noFill/>
          <a:ln w="57150">
            <a:solidFill>
              <a:schemeClr val="tx1"/>
            </a:solidFill>
            <a:round/>
            <a:headEnd/>
            <a:tailEnd/>
          </a:ln>
          <a:effectLst/>
        </p:spPr>
        <p:txBody>
          <a:bodyPr/>
          <a:lstStyle/>
          <a:p>
            <a:endParaRPr lang="en-US">
              <a:solidFill>
                <a:srgbClr val="000000"/>
              </a:solidFill>
              <a:cs typeface="+mn-cs"/>
            </a:endParaRPr>
          </a:p>
        </p:txBody>
      </p:sp>
      <p:sp>
        <p:nvSpPr>
          <p:cNvPr id="8219" name="Line 27"/>
          <p:cNvSpPr>
            <a:spLocks noChangeShapeType="1"/>
          </p:cNvSpPr>
          <p:nvPr/>
        </p:nvSpPr>
        <p:spPr bwMode="auto">
          <a:xfrm flipV="1">
            <a:off x="1009650" y="1627188"/>
            <a:ext cx="727075" cy="3175"/>
          </a:xfrm>
          <a:prstGeom prst="line">
            <a:avLst/>
          </a:prstGeom>
          <a:noFill/>
          <a:ln w="57150">
            <a:solidFill>
              <a:schemeClr val="tx1"/>
            </a:solidFill>
            <a:round/>
            <a:headEnd/>
            <a:tailEnd/>
          </a:ln>
          <a:effectLst/>
        </p:spPr>
        <p:txBody>
          <a:bodyPr/>
          <a:lstStyle/>
          <a:p>
            <a:endParaRPr lang="en-US">
              <a:solidFill>
                <a:srgbClr val="000000"/>
              </a:solidFill>
              <a:cs typeface="+mn-cs"/>
            </a:endParaRPr>
          </a:p>
        </p:txBody>
      </p:sp>
      <p:sp>
        <p:nvSpPr>
          <p:cNvPr id="8220" name="Line 28"/>
          <p:cNvSpPr>
            <a:spLocks noChangeShapeType="1"/>
          </p:cNvSpPr>
          <p:nvPr/>
        </p:nvSpPr>
        <p:spPr bwMode="auto">
          <a:xfrm flipV="1">
            <a:off x="785813" y="2609850"/>
            <a:ext cx="1882775" cy="2266950"/>
          </a:xfrm>
          <a:prstGeom prst="line">
            <a:avLst/>
          </a:prstGeom>
          <a:noFill/>
          <a:ln w="19050">
            <a:solidFill>
              <a:srgbClr val="FF0000"/>
            </a:solidFill>
            <a:round/>
            <a:headEnd type="none" w="lg" len="lg"/>
            <a:tailEnd type="none" w="lg" len="lg"/>
          </a:ln>
          <a:effectLst/>
        </p:spPr>
        <p:txBody>
          <a:bodyPr/>
          <a:lstStyle/>
          <a:p>
            <a:endParaRPr lang="en-US">
              <a:ln w="57150">
                <a:solidFill>
                  <a:schemeClr val="tx1"/>
                </a:solidFill>
              </a:ln>
              <a:solidFill>
                <a:srgbClr val="000000"/>
              </a:solidFill>
              <a:cs typeface="+mn-cs"/>
            </a:endParaRPr>
          </a:p>
        </p:txBody>
      </p:sp>
      <p:sp>
        <p:nvSpPr>
          <p:cNvPr id="8221" name="Text Box 29"/>
          <p:cNvSpPr txBox="1">
            <a:spLocks noChangeArrowheads="1"/>
          </p:cNvSpPr>
          <p:nvPr/>
        </p:nvSpPr>
        <p:spPr bwMode="auto">
          <a:xfrm>
            <a:off x="1471613" y="4038600"/>
            <a:ext cx="874712" cy="304800"/>
          </a:xfrm>
          <a:prstGeom prst="rect">
            <a:avLst/>
          </a:prstGeom>
          <a:noFill/>
          <a:ln w="57150" algn="ctr">
            <a:noFill/>
            <a:prstDash val="dash"/>
            <a:miter lim="800000"/>
            <a:headEnd type="none" w="lg" len="lg"/>
            <a:tailEnd type="none" w="lg" len="lg"/>
          </a:ln>
          <a:effectLst/>
        </p:spPr>
        <p:txBody>
          <a:bodyPr wrap="none">
            <a:spAutoFit/>
          </a:bodyPr>
          <a:lstStyle/>
          <a:p>
            <a:pPr algn="ctr"/>
            <a:r>
              <a:rPr lang="en-US" sz="1400" b="1">
                <a:solidFill>
                  <a:srgbClr val="FF0000"/>
                </a:solidFill>
                <a:latin typeface="Times New Roman" charset="0"/>
                <a:cs typeface="+mn-cs"/>
              </a:rPr>
              <a:t>714.3 nm</a:t>
            </a:r>
          </a:p>
        </p:txBody>
      </p:sp>
      <p:sp>
        <p:nvSpPr>
          <p:cNvPr id="8222" name="Oval 30"/>
          <p:cNvSpPr>
            <a:spLocks noChangeAspect="1" noChangeArrowheads="1"/>
          </p:cNvSpPr>
          <p:nvPr/>
        </p:nvSpPr>
        <p:spPr bwMode="auto">
          <a:xfrm>
            <a:off x="2157413" y="2362200"/>
            <a:ext cx="2590800" cy="838200"/>
          </a:xfrm>
          <a:prstGeom prst="ellipse">
            <a:avLst/>
          </a:prstGeom>
          <a:noFill/>
          <a:ln w="76200">
            <a:solidFill>
              <a:srgbClr val="F91515"/>
            </a:solidFill>
            <a:round/>
            <a:headEnd/>
            <a:tailEnd/>
          </a:ln>
          <a:effectLst/>
        </p:spPr>
        <p:txBody>
          <a:bodyPr wrap="none" anchor="ctr"/>
          <a:lstStyle/>
          <a:p>
            <a:endParaRPr lang="en-US">
              <a:solidFill>
                <a:srgbClr val="000000"/>
              </a:solidFill>
              <a:cs typeface="+mn-cs"/>
            </a:endParaRPr>
          </a:p>
        </p:txBody>
      </p:sp>
      <p:sp>
        <p:nvSpPr>
          <p:cNvPr id="8223" name="Text Box 31"/>
          <p:cNvSpPr txBox="1">
            <a:spLocks noChangeArrowheads="1"/>
          </p:cNvSpPr>
          <p:nvPr/>
        </p:nvSpPr>
        <p:spPr bwMode="auto">
          <a:xfrm>
            <a:off x="5029200" y="1371600"/>
            <a:ext cx="3225800" cy="1373188"/>
          </a:xfrm>
          <a:prstGeom prst="rect">
            <a:avLst/>
          </a:prstGeom>
          <a:noFill/>
          <a:ln w="57150" algn="ctr">
            <a:noFill/>
            <a:prstDash val="dash"/>
            <a:miter lim="800000"/>
            <a:headEnd type="none" w="lg" len="lg"/>
            <a:tailEnd type="none" w="lg" len="lg"/>
          </a:ln>
          <a:effectLst/>
        </p:spPr>
        <p:txBody>
          <a:bodyPr wrap="none">
            <a:spAutoFit/>
          </a:bodyPr>
          <a:lstStyle/>
          <a:p>
            <a:r>
              <a:rPr lang="en-US" sz="2800" b="1" i="1">
                <a:solidFill>
                  <a:srgbClr val="FF0000"/>
                </a:solidFill>
                <a:effectLst>
                  <a:outerShdw blurRad="38100" dist="38100" dir="2700000" algn="tl">
                    <a:srgbClr val="C0C0C0"/>
                  </a:outerShdw>
                </a:effectLst>
                <a:latin typeface="Times New Roman" charset="0"/>
                <a:cs typeface="+mn-cs"/>
              </a:rPr>
              <a:t>EDM Enhancement </a:t>
            </a:r>
          </a:p>
          <a:p>
            <a:r>
              <a:rPr lang="en-US" sz="2800" b="1" i="1">
                <a:solidFill>
                  <a:srgbClr val="FF0000"/>
                </a:solidFill>
                <a:effectLst>
                  <a:outerShdw blurRad="38100" dist="38100" dir="2700000" algn="tl">
                    <a:srgbClr val="C0C0C0"/>
                  </a:outerShdw>
                </a:effectLst>
                <a:latin typeface="Times New Roman" charset="0"/>
                <a:cs typeface="+mn-cs"/>
              </a:rPr>
              <a:t>over </a:t>
            </a:r>
            <a:r>
              <a:rPr lang="en-US" sz="2800" b="1" i="1" baseline="30000">
                <a:solidFill>
                  <a:srgbClr val="FF0000"/>
                </a:solidFill>
                <a:effectLst>
                  <a:outerShdw blurRad="38100" dist="38100" dir="2700000" algn="tl">
                    <a:srgbClr val="C0C0C0"/>
                  </a:outerShdw>
                </a:effectLst>
                <a:latin typeface="Times New Roman" charset="0"/>
                <a:cs typeface="+mn-cs"/>
              </a:rPr>
              <a:t>199</a:t>
            </a:r>
            <a:r>
              <a:rPr lang="en-US" sz="2800" b="1" i="1">
                <a:solidFill>
                  <a:srgbClr val="FF0000"/>
                </a:solidFill>
                <a:effectLst>
                  <a:outerShdw blurRad="38100" dist="38100" dir="2700000" algn="tl">
                    <a:srgbClr val="C0C0C0"/>
                  </a:outerShdw>
                </a:effectLst>
                <a:latin typeface="Times New Roman" charset="0"/>
                <a:cs typeface="+mn-cs"/>
              </a:rPr>
              <a:t>Hg  </a:t>
            </a:r>
          </a:p>
          <a:p>
            <a:r>
              <a:rPr lang="en-US" sz="2800" b="1" i="1">
                <a:solidFill>
                  <a:srgbClr val="FF0000"/>
                </a:solidFill>
                <a:effectLst>
                  <a:outerShdw blurRad="38100" dist="38100" dir="2700000" algn="tl">
                    <a:srgbClr val="C0C0C0"/>
                  </a:outerShdw>
                </a:effectLst>
                <a:latin typeface="Times New Roman" charset="0"/>
                <a:cs typeface="+mn-cs"/>
              </a:rPr>
              <a:t>	~ 40000</a:t>
            </a:r>
            <a:r>
              <a:rPr lang="en-US" sz="2800" b="1" i="1">
                <a:solidFill>
                  <a:srgbClr val="9900CC"/>
                </a:solidFill>
                <a:effectLst>
                  <a:outerShdw blurRad="38100" dist="38100" dir="2700000" algn="tl">
                    <a:srgbClr val="C0C0C0"/>
                  </a:outerShdw>
                </a:effectLst>
                <a:latin typeface="Times New Roman" charset="0"/>
                <a:cs typeface="+mn-cs"/>
              </a:rPr>
              <a:t> </a:t>
            </a:r>
          </a:p>
        </p:txBody>
      </p:sp>
      <p:sp>
        <p:nvSpPr>
          <p:cNvPr id="8224" name="Text Box 32"/>
          <p:cNvSpPr txBox="1">
            <a:spLocks noChangeArrowheads="1"/>
          </p:cNvSpPr>
          <p:nvPr/>
        </p:nvSpPr>
        <p:spPr bwMode="auto">
          <a:xfrm>
            <a:off x="304800" y="5348288"/>
            <a:ext cx="3606565" cy="523220"/>
          </a:xfrm>
          <a:prstGeom prst="rect">
            <a:avLst/>
          </a:prstGeom>
          <a:noFill/>
          <a:ln w="9525">
            <a:noFill/>
            <a:miter lim="800000"/>
            <a:headEnd/>
            <a:tailEnd/>
          </a:ln>
          <a:effectLst/>
        </p:spPr>
        <p:txBody>
          <a:bodyPr wrap="none">
            <a:spAutoFit/>
          </a:bodyPr>
          <a:lstStyle/>
          <a:p>
            <a:r>
              <a:rPr lang="en-US" sz="2800" b="1" i="1" dirty="0">
                <a:solidFill>
                  <a:srgbClr val="000000"/>
                </a:solidFill>
                <a:latin typeface="Times New Roman" charset="0"/>
                <a:cs typeface="+mn-cs"/>
              </a:rPr>
              <a:t>Ra </a:t>
            </a:r>
            <a:r>
              <a:rPr lang="en-US" sz="2800" b="1" i="1" dirty="0" smtClean="0">
                <a:solidFill>
                  <a:srgbClr val="000000"/>
                </a:solidFill>
                <a:latin typeface="Times New Roman" charset="0"/>
                <a:cs typeface="+mn-cs"/>
              </a:rPr>
              <a:t>Atom Level </a:t>
            </a:r>
            <a:r>
              <a:rPr lang="en-US" sz="2800" b="1" i="1" dirty="0">
                <a:solidFill>
                  <a:srgbClr val="000000"/>
                </a:solidFill>
                <a:latin typeface="Times New Roman" charset="0"/>
                <a:cs typeface="+mn-cs"/>
              </a:rPr>
              <a:t>Scheme</a:t>
            </a:r>
          </a:p>
        </p:txBody>
      </p:sp>
      <p:sp>
        <p:nvSpPr>
          <p:cNvPr id="8228" name="Rectangle 36"/>
          <p:cNvSpPr>
            <a:spLocks noGrp="1" noChangeArrowheads="1"/>
          </p:cNvSpPr>
          <p:nvPr>
            <p:ph type="title"/>
          </p:nvPr>
        </p:nvSpPr>
        <p:spPr/>
        <p:txBody>
          <a:bodyPr/>
          <a:lstStyle/>
          <a:p>
            <a:r>
              <a:rPr lang="en-US" dirty="0">
                <a:solidFill>
                  <a:srgbClr val="0070C0"/>
                </a:solidFill>
              </a:rPr>
              <a:t>Enhancement Factors in Radium</a:t>
            </a:r>
          </a:p>
        </p:txBody>
      </p:sp>
      <p:sp>
        <p:nvSpPr>
          <p:cNvPr id="34"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extLst>
      <p:ext uri="{BB962C8B-B14F-4D97-AF65-F5344CB8AC3E}">
        <p14:creationId xmlns:p14="http://schemas.microsoft.com/office/powerpoint/2010/main" val="28889863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914400" y="1235075"/>
            <a:ext cx="5791200" cy="230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430" tIns="45715" rIns="91430"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i="1" dirty="0">
                <a:latin typeface="Symbol" pitchFamily="18" charset="2"/>
              </a:rPr>
              <a:t>e</a:t>
            </a:r>
            <a:r>
              <a:rPr lang="en-US" sz="2400" b="1" i="1" dirty="0">
                <a:latin typeface="Times New Roman" pitchFamily="18" charset="0"/>
              </a:rPr>
              <a:t> 	Efficiency </a:t>
            </a:r>
          </a:p>
          <a:p>
            <a:pPr eaLnBrk="1" hangingPunct="1"/>
            <a:r>
              <a:rPr lang="en-US" sz="2400" b="1" i="1" dirty="0">
                <a:latin typeface="Times New Roman" pitchFamily="18" charset="0"/>
              </a:rPr>
              <a:t>T  	Measurement Time</a:t>
            </a:r>
          </a:p>
          <a:p>
            <a:pPr eaLnBrk="1" hangingPunct="1">
              <a:buFont typeface="Symbol" pitchFamily="18" charset="2"/>
              <a:buChar char="t"/>
            </a:pPr>
            <a:r>
              <a:rPr lang="en-US" sz="2400" b="1" i="1" dirty="0">
                <a:latin typeface="Times New Roman" pitchFamily="18" charset="0"/>
              </a:rPr>
              <a:t>     	Spin Coherence Time</a:t>
            </a:r>
          </a:p>
          <a:p>
            <a:pPr eaLnBrk="1" hangingPunct="1">
              <a:buFont typeface="Symbol" pitchFamily="18" charset="2"/>
              <a:buNone/>
            </a:pPr>
            <a:r>
              <a:rPr lang="en-US" sz="2400" b="1" i="1" dirty="0">
                <a:latin typeface="Times New Roman" pitchFamily="18" charset="0"/>
              </a:rPr>
              <a:t>E    	Electric Field</a:t>
            </a:r>
          </a:p>
          <a:p>
            <a:pPr eaLnBrk="1" hangingPunct="1"/>
            <a:r>
              <a:rPr lang="en-US" sz="2400" b="1" i="1" dirty="0" smtClean="0">
                <a:latin typeface="Times New Roman" pitchFamily="18" charset="0"/>
                <a:cs typeface="Times New Roman" pitchFamily="18" charset="0"/>
              </a:rPr>
              <a:t>N</a:t>
            </a:r>
            <a:r>
              <a:rPr lang="en-US" sz="2400" b="1" i="1" dirty="0">
                <a:latin typeface="Times New Roman" pitchFamily="18" charset="0"/>
                <a:cs typeface="Times New Roman" pitchFamily="18" charset="0"/>
              </a:rPr>
              <a:t>	Average Trap population</a:t>
            </a:r>
          </a:p>
          <a:p>
            <a:pPr eaLnBrk="1" hangingPunct="1"/>
            <a:r>
              <a:rPr lang="en-US" sz="2400" b="1" dirty="0" err="1">
                <a:latin typeface="Symbol" pitchFamily="18" charset="2"/>
              </a:rPr>
              <a:t>D</a:t>
            </a:r>
            <a:r>
              <a:rPr lang="en-US" sz="2400" b="1" i="1" dirty="0" err="1">
                <a:latin typeface="Times New Roman" pitchFamily="18" charset="0"/>
              </a:rPr>
              <a:t>t</a:t>
            </a:r>
            <a:r>
              <a:rPr lang="en-US" sz="2400" b="1" i="1" dirty="0">
                <a:latin typeface="Times New Roman" pitchFamily="18" charset="0"/>
              </a:rPr>
              <a:t>	measurement cycle time</a:t>
            </a:r>
            <a:endParaRPr lang="el-GR" sz="2400" b="1" i="1" dirty="0">
              <a:latin typeface="Symbol" pitchFamily="18" charset="2"/>
            </a:endParaRPr>
          </a:p>
        </p:txBody>
      </p:sp>
      <p:sp>
        <p:nvSpPr>
          <p:cNvPr id="18436" name="Text Box 4"/>
          <p:cNvSpPr txBox="1">
            <a:spLocks noChangeArrowheads="1"/>
          </p:cNvSpPr>
          <p:nvPr/>
        </p:nvSpPr>
        <p:spPr bwMode="auto">
          <a:xfrm>
            <a:off x="1127125" y="5715000"/>
            <a:ext cx="26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99"/>
                </a:solidFill>
                <a:latin typeface="Times New Roman" pitchFamily="18" charset="0"/>
              </a:rPr>
              <a:t> </a:t>
            </a:r>
          </a:p>
        </p:txBody>
      </p:sp>
      <p:grpSp>
        <p:nvGrpSpPr>
          <p:cNvPr id="18437" name="Group 5"/>
          <p:cNvGrpSpPr>
            <a:grpSpLocks/>
          </p:cNvGrpSpPr>
          <p:nvPr/>
        </p:nvGrpSpPr>
        <p:grpSpPr bwMode="auto">
          <a:xfrm>
            <a:off x="0" y="152400"/>
            <a:ext cx="9144000" cy="714375"/>
            <a:chOff x="1440" y="192"/>
            <a:chExt cx="3085" cy="389"/>
          </a:xfrm>
        </p:grpSpPr>
        <p:sp>
          <p:nvSpPr>
            <p:cNvPr id="18452" name="AutoShape 6"/>
            <p:cNvSpPr>
              <a:spLocks noChangeArrowheads="1"/>
            </p:cNvSpPr>
            <p:nvPr/>
          </p:nvSpPr>
          <p:spPr bwMode="auto">
            <a:xfrm>
              <a:off x="1440" y="192"/>
              <a:ext cx="3085" cy="371"/>
            </a:xfrm>
            <a:prstGeom prst="roundRect">
              <a:avLst>
                <a:gd name="adj" fmla="val 26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round/>
                  <a:headEnd/>
                  <a:tailEnd/>
                </a14:hiddenLine>
              </a:ext>
            </a:extLst>
          </p:spPr>
          <p:txBody>
            <a:bodyPr wrap="none" anchor="ctr"/>
            <a:lstStyle/>
            <a:p>
              <a:endParaRPr lang="nl-NL"/>
            </a:p>
          </p:txBody>
        </p:sp>
        <p:sp>
          <p:nvSpPr>
            <p:cNvPr id="107527" name="Text Box 7"/>
            <p:cNvSpPr txBox="1">
              <a:spLocks noChangeArrowheads="1"/>
            </p:cNvSpPr>
            <p:nvPr/>
          </p:nvSpPr>
          <p:spPr bwMode="auto">
            <a:xfrm>
              <a:off x="1440" y="192"/>
              <a:ext cx="3085" cy="389"/>
            </a:xfrm>
            <a:prstGeom prst="rect">
              <a:avLst/>
            </a:prstGeom>
            <a:noFill/>
            <a:ln w="9525">
              <a:noFill/>
              <a:miter lim="800000"/>
              <a:headEnd/>
              <a:tailEnd/>
            </a:ln>
          </p:spPr>
          <p:txBody>
            <a:bodyPr lIns="89991" tIns="46795" rIns="89991" bIns="46795">
              <a:spAutoFit/>
            </a:bodyPr>
            <a:lstStyle/>
            <a:p>
              <a:pPr algn="ctr">
                <a:lnSpc>
                  <a:spcPct val="93000"/>
                </a:lnSpc>
                <a:buClr>
                  <a:srgbClr val="FF0000"/>
                </a:buClr>
                <a:buSzPct val="133000"/>
                <a:buFont typeface="Times New Roman" pitchFamily="18" charset="0"/>
                <a:buNone/>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pPr>
              <a:endParaRPr lang="nl-NL" sz="4400" b="1" i="1">
                <a:solidFill>
                  <a:srgbClr val="0000FF"/>
                </a:solidFill>
                <a:effectLst>
                  <a:outerShdw blurRad="38100" dist="38100" dir="2700000" algn="tl">
                    <a:srgbClr val="C0C0C0"/>
                  </a:outerShdw>
                </a:effectLst>
                <a:latin typeface="Comic Sans MS" pitchFamily="66" charset="0"/>
              </a:endParaRPr>
            </a:p>
          </p:txBody>
        </p:sp>
      </p:grpSp>
      <p:sp>
        <p:nvSpPr>
          <p:cNvPr id="107528" name="Text Box 8"/>
          <p:cNvSpPr txBox="1">
            <a:spLocks noChangeArrowheads="1"/>
          </p:cNvSpPr>
          <p:nvPr/>
        </p:nvSpPr>
        <p:spPr bwMode="auto">
          <a:xfrm>
            <a:off x="5715000" y="1235075"/>
            <a:ext cx="2524125" cy="236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430" tIns="45715" rIns="91430"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latin typeface="Times New Roman" pitchFamily="18" charset="0"/>
              </a:rPr>
              <a:t>	~ 1</a:t>
            </a:r>
            <a:endParaRPr lang="en-US" sz="2400" b="1" dirty="0">
              <a:latin typeface="Symbol" pitchFamily="18" charset="2"/>
            </a:endParaRPr>
          </a:p>
          <a:p>
            <a:pPr eaLnBrk="1" hangingPunct="1"/>
            <a:r>
              <a:rPr lang="en-US" sz="2400" b="1" dirty="0">
                <a:latin typeface="Times New Roman" pitchFamily="18" charset="0"/>
              </a:rPr>
              <a:t>	= 10</a:t>
            </a:r>
            <a:r>
              <a:rPr lang="en-US" sz="2400" b="1" baseline="30000" dirty="0">
                <a:latin typeface="Times New Roman" pitchFamily="18" charset="0"/>
              </a:rPr>
              <a:t>5 </a:t>
            </a:r>
            <a:r>
              <a:rPr lang="en-US" sz="2400" b="1" dirty="0">
                <a:latin typeface="Times New Roman" pitchFamily="18" charset="0"/>
              </a:rPr>
              <a:t>s</a:t>
            </a:r>
          </a:p>
          <a:p>
            <a:pPr eaLnBrk="1" hangingPunct="1"/>
            <a:r>
              <a:rPr lang="en-US" sz="2400" b="1" dirty="0">
                <a:latin typeface="Symbol" pitchFamily="18" charset="2"/>
              </a:rPr>
              <a:t> </a:t>
            </a:r>
            <a:r>
              <a:rPr lang="en-US" sz="2400" b="1" dirty="0">
                <a:latin typeface="Times New Roman" pitchFamily="18" charset="0"/>
              </a:rPr>
              <a:t>	= 10 s</a:t>
            </a:r>
          </a:p>
          <a:p>
            <a:pPr eaLnBrk="1" hangingPunct="1"/>
            <a:r>
              <a:rPr lang="en-US" sz="2400" b="1" dirty="0">
                <a:latin typeface="Times New Roman" pitchFamily="18" charset="0"/>
              </a:rPr>
              <a:t>	= 10</a:t>
            </a:r>
            <a:r>
              <a:rPr lang="en-US" sz="2400" b="1" baseline="30000" dirty="0">
                <a:latin typeface="Times New Roman" pitchFamily="18" charset="0"/>
              </a:rPr>
              <a:t>5</a:t>
            </a:r>
            <a:r>
              <a:rPr lang="en-US" sz="2400" b="1" dirty="0">
                <a:latin typeface="Times New Roman" pitchFamily="18" charset="0"/>
              </a:rPr>
              <a:t> </a:t>
            </a:r>
            <a:r>
              <a:rPr lang="en-US" sz="2400" b="1" dirty="0" smtClean="0">
                <a:latin typeface="Times New Roman" pitchFamily="18" charset="0"/>
              </a:rPr>
              <a:t>V/cm</a:t>
            </a:r>
            <a:endParaRPr lang="en-US" sz="2400" b="1" dirty="0">
              <a:latin typeface="Times New Roman" pitchFamily="18" charset="0"/>
            </a:endParaRPr>
          </a:p>
          <a:p>
            <a:pPr eaLnBrk="1" hangingPunct="1"/>
            <a:r>
              <a:rPr lang="en-US" sz="2400" b="1" dirty="0">
                <a:latin typeface="Times New Roman" pitchFamily="18" charset="0"/>
              </a:rPr>
              <a:t>	= 10</a:t>
            </a:r>
            <a:r>
              <a:rPr lang="en-US" sz="2400" b="1" baseline="30000" dirty="0">
                <a:latin typeface="Times New Roman" pitchFamily="18" charset="0"/>
              </a:rPr>
              <a:t>6</a:t>
            </a:r>
          </a:p>
          <a:p>
            <a:pPr eaLnBrk="1" hangingPunct="1"/>
            <a:r>
              <a:rPr lang="en-US" sz="2800" b="1" i="1" dirty="0">
                <a:latin typeface="Times New Roman" pitchFamily="18" charset="0"/>
              </a:rPr>
              <a:t>	</a:t>
            </a:r>
            <a:r>
              <a:rPr lang="en-US" sz="2400" b="1" i="1" dirty="0">
                <a:latin typeface="Times New Roman" pitchFamily="18" charset="0"/>
              </a:rPr>
              <a:t>~ </a:t>
            </a:r>
            <a:r>
              <a:rPr lang="en-US" sz="2400" b="1" i="1" dirty="0">
                <a:latin typeface="Symbol" pitchFamily="18" charset="2"/>
              </a:rPr>
              <a:t>t</a:t>
            </a:r>
          </a:p>
        </p:txBody>
      </p:sp>
      <p:sp>
        <p:nvSpPr>
          <p:cNvPr id="107529" name="Rectangle 9"/>
          <p:cNvSpPr>
            <a:spLocks noChangeArrowheads="1"/>
          </p:cNvSpPr>
          <p:nvPr/>
        </p:nvSpPr>
        <p:spPr bwMode="auto">
          <a:xfrm>
            <a:off x="2384425" y="5216525"/>
            <a:ext cx="428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30" tIns="45715" rIns="91430" bIns="45715">
            <a:spAutoFit/>
          </a:bodyPr>
          <a:lstStyle/>
          <a:p>
            <a:pPr algn="ctr">
              <a:lnSpc>
                <a:spcPct val="90000"/>
              </a:lnSpc>
            </a:pPr>
            <a:r>
              <a:rPr lang="en-US" sz="2800" b="1">
                <a:solidFill>
                  <a:srgbClr val="3333FF"/>
                </a:solidFill>
                <a:latin typeface="Symbol" pitchFamily="18" charset="2"/>
              </a:rPr>
              <a:t>D</a:t>
            </a:r>
            <a:r>
              <a:rPr lang="en-US" sz="2800" b="1" i="1">
                <a:solidFill>
                  <a:srgbClr val="3333FF"/>
                </a:solidFill>
                <a:latin typeface="Times New Roman" pitchFamily="18" charset="0"/>
              </a:rPr>
              <a:t>d</a:t>
            </a:r>
            <a:r>
              <a:rPr lang="en-US" sz="2800" b="1">
                <a:latin typeface="Times New Roman" pitchFamily="18" charset="0"/>
                <a:sym typeface="Symbol" pitchFamily="18" charset="2"/>
              </a:rPr>
              <a:t> =  6 10</a:t>
            </a:r>
            <a:r>
              <a:rPr lang="en-US" sz="2800" b="1" baseline="30000">
                <a:latin typeface="Times New Roman" pitchFamily="18" charset="0"/>
                <a:sym typeface="Symbol" pitchFamily="18" charset="2"/>
              </a:rPr>
              <a:t>-27  </a:t>
            </a:r>
            <a:r>
              <a:rPr lang="en-US" sz="2800" b="1">
                <a:latin typeface="Times New Roman" pitchFamily="18" charset="0"/>
                <a:sym typeface="Symbol" pitchFamily="18" charset="2"/>
              </a:rPr>
              <a:t>e cm 	(in 1day)</a:t>
            </a:r>
          </a:p>
        </p:txBody>
      </p:sp>
      <p:sp>
        <p:nvSpPr>
          <p:cNvPr id="18440" name="Rectangle 10"/>
          <p:cNvSpPr>
            <a:spLocks noChangeArrowheads="1"/>
          </p:cNvSpPr>
          <p:nvPr/>
        </p:nvSpPr>
        <p:spPr bwMode="auto">
          <a:xfrm>
            <a:off x="2057400" y="4078288"/>
            <a:ext cx="502920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nl-NL"/>
          </a:p>
        </p:txBody>
      </p:sp>
      <p:sp>
        <p:nvSpPr>
          <p:cNvPr id="18441" name="Line 11"/>
          <p:cNvSpPr>
            <a:spLocks noChangeShapeType="1"/>
          </p:cNvSpPr>
          <p:nvPr/>
        </p:nvSpPr>
        <p:spPr bwMode="auto">
          <a:xfrm>
            <a:off x="3722688" y="4546600"/>
            <a:ext cx="214471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8442" name="Text Box 12"/>
          <p:cNvSpPr txBox="1">
            <a:spLocks noChangeArrowheads="1"/>
          </p:cNvSpPr>
          <p:nvPr/>
        </p:nvSpPr>
        <p:spPr bwMode="auto">
          <a:xfrm>
            <a:off x="4713288" y="4013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i="1">
                <a:latin typeface="Times New Roman" pitchFamily="18" charset="0"/>
              </a:rPr>
              <a:t>h</a:t>
            </a:r>
          </a:p>
        </p:txBody>
      </p:sp>
      <p:sp>
        <p:nvSpPr>
          <p:cNvPr id="18443" name="Text Box 13"/>
          <p:cNvSpPr txBox="1">
            <a:spLocks noChangeArrowheads="1"/>
          </p:cNvSpPr>
          <p:nvPr/>
        </p:nvSpPr>
        <p:spPr bwMode="auto">
          <a:xfrm>
            <a:off x="3783013" y="4570413"/>
            <a:ext cx="2149992"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latin typeface="Symbol" pitchFamily="18" charset="2"/>
              </a:rPr>
              <a:t>E </a:t>
            </a:r>
            <a:r>
              <a:rPr lang="en-US" sz="2400" b="1" dirty="0" err="1">
                <a:latin typeface="Symbol" pitchFamily="18" charset="2"/>
              </a:rPr>
              <a:t>e</a:t>
            </a:r>
            <a:r>
              <a:rPr lang="en-US" sz="2400" b="1" dirty="0">
                <a:latin typeface="Symbol" pitchFamily="18" charset="2"/>
              </a:rPr>
              <a:t>  </a:t>
            </a:r>
            <a:r>
              <a:rPr lang="en-US" sz="2400" b="1" dirty="0">
                <a:latin typeface="Symbol" pitchFamily="18" charset="2"/>
                <a:sym typeface="Symbol" pitchFamily="18" charset="2"/>
              </a:rPr>
              <a:t>  </a:t>
            </a:r>
            <a:r>
              <a:rPr lang="en-US" sz="2400" b="1" dirty="0" smtClean="0">
                <a:latin typeface="Times New Roman" pitchFamily="18" charset="0"/>
              </a:rPr>
              <a:t>N </a:t>
            </a:r>
            <a:r>
              <a:rPr lang="en-US" sz="2400" b="1" dirty="0" smtClean="0">
                <a:latin typeface="Symbol" pitchFamily="18" charset="2"/>
              </a:rPr>
              <a:t>t</a:t>
            </a:r>
            <a:r>
              <a:rPr lang="en-US" sz="2400" b="1" dirty="0" smtClean="0">
                <a:latin typeface="Times New Roman" pitchFamily="18" charset="0"/>
              </a:rPr>
              <a:t>  </a:t>
            </a:r>
            <a:r>
              <a:rPr lang="en-US" sz="2400" b="1" dirty="0" err="1">
                <a:latin typeface="Times New Roman" pitchFamily="18" charset="0"/>
              </a:rPr>
              <a:t>T</a:t>
            </a:r>
            <a:r>
              <a:rPr lang="en-US" sz="2400" b="1" dirty="0">
                <a:latin typeface="Times New Roman" pitchFamily="18" charset="0"/>
              </a:rPr>
              <a:t>  </a:t>
            </a:r>
            <a:r>
              <a:rPr lang="en-US" sz="2400" b="1" dirty="0" smtClean="0">
                <a:latin typeface="Symbol" pitchFamily="18" charset="2"/>
              </a:rPr>
              <a:t>  </a:t>
            </a:r>
            <a:endParaRPr lang="en-US" sz="2400" b="1" dirty="0">
              <a:solidFill>
                <a:srgbClr val="FF3300"/>
              </a:solidFill>
              <a:latin typeface="Times New Roman" pitchFamily="18" charset="0"/>
            </a:endParaRPr>
          </a:p>
        </p:txBody>
      </p:sp>
      <p:sp>
        <p:nvSpPr>
          <p:cNvPr id="18444" name="Text Box 14"/>
          <p:cNvSpPr txBox="1">
            <a:spLocks noChangeArrowheads="1"/>
          </p:cNvSpPr>
          <p:nvPr/>
        </p:nvSpPr>
        <p:spPr bwMode="auto">
          <a:xfrm>
            <a:off x="2590800" y="4260850"/>
            <a:ext cx="8715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3333FF"/>
                </a:solidFill>
                <a:latin typeface="Symbol" pitchFamily="18" charset="2"/>
              </a:rPr>
              <a:t>D</a:t>
            </a:r>
            <a:r>
              <a:rPr lang="en-US" sz="2800" b="1" i="1">
                <a:solidFill>
                  <a:srgbClr val="3333FF"/>
                </a:solidFill>
                <a:latin typeface="Times New Roman" pitchFamily="18" charset="0"/>
              </a:rPr>
              <a:t>d</a:t>
            </a:r>
            <a:r>
              <a:rPr lang="en-US" sz="2800" b="1">
                <a:latin typeface="Times New Roman" pitchFamily="18" charset="0"/>
                <a:sym typeface="Symbol" pitchFamily="18" charset="2"/>
              </a:rPr>
              <a:t> =</a:t>
            </a:r>
            <a:endParaRPr lang="en-US" sz="2800" b="1">
              <a:latin typeface="Times New Roman" pitchFamily="18" charset="0"/>
            </a:endParaRPr>
          </a:p>
        </p:txBody>
      </p:sp>
      <p:sp>
        <p:nvSpPr>
          <p:cNvPr id="18445" name="Line 15"/>
          <p:cNvSpPr>
            <a:spLocks noChangeShapeType="1"/>
          </p:cNvSpPr>
          <p:nvPr/>
        </p:nvSpPr>
        <p:spPr bwMode="auto">
          <a:xfrm flipV="1">
            <a:off x="4594225" y="4632325"/>
            <a:ext cx="10048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8446" name="Line 16"/>
          <p:cNvSpPr>
            <a:spLocks noChangeShapeType="1"/>
          </p:cNvSpPr>
          <p:nvPr/>
        </p:nvSpPr>
        <p:spPr bwMode="auto">
          <a:xfrm flipV="1">
            <a:off x="4826000" y="4144963"/>
            <a:ext cx="76200"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07537" name="Rectangle 17"/>
          <p:cNvSpPr>
            <a:spLocks noGrp="1"/>
          </p:cNvSpPr>
          <p:nvPr>
            <p:ph type="title"/>
          </p:nvPr>
        </p:nvSpPr>
        <p:spPr>
          <a:xfrm>
            <a:off x="458788" y="76200"/>
            <a:ext cx="8228012" cy="993775"/>
          </a:xfrm>
        </p:spPr>
        <p:txBody>
          <a:bodyPr/>
          <a:lstStyle/>
          <a:p>
            <a:pPr>
              <a:defRPr/>
            </a:pPr>
            <a:r>
              <a:rPr lang="en-GB" sz="4000" dirty="0" smtClean="0">
                <a:solidFill>
                  <a:srgbClr val="3333FF"/>
                </a:solidFill>
                <a:effectLst>
                  <a:outerShdw blurRad="38100" dist="38100" dir="2700000" algn="tl">
                    <a:srgbClr val="C0C0C0"/>
                  </a:outerShdw>
                </a:effectLst>
              </a:rPr>
              <a:t>Sensitivity of EDM Experiments</a:t>
            </a:r>
            <a:endParaRPr lang="en-US" sz="4000" dirty="0" smtClean="0">
              <a:solidFill>
                <a:srgbClr val="3333FF"/>
              </a:solidFill>
              <a:effectLst>
                <a:outerShdw blurRad="38100" dist="38100" dir="2700000" algn="tl">
                  <a:srgbClr val="C0C0C0"/>
                </a:outerShdw>
              </a:effectLst>
            </a:endParaRPr>
          </a:p>
        </p:txBody>
      </p:sp>
      <p:sp>
        <p:nvSpPr>
          <p:cNvPr id="107538" name="Rectangle 18"/>
          <p:cNvSpPr>
            <a:spLocks noChangeArrowheads="1"/>
          </p:cNvSpPr>
          <p:nvPr/>
        </p:nvSpPr>
        <p:spPr bwMode="auto">
          <a:xfrm>
            <a:off x="609600" y="5592763"/>
            <a:ext cx="79248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i="1">
                <a:solidFill>
                  <a:srgbClr val="3333FF"/>
                </a:solidFill>
                <a:latin typeface="Times New Roman" pitchFamily="18" charset="0"/>
              </a:rPr>
              <a:t>d</a:t>
            </a:r>
            <a:r>
              <a:rPr lang="en-US" sz="2800" b="1" i="1" baseline="-25000">
                <a:solidFill>
                  <a:srgbClr val="3333FF"/>
                </a:solidFill>
                <a:latin typeface="Times New Roman" pitchFamily="18" charset="0"/>
              </a:rPr>
              <a:t>x </a:t>
            </a:r>
            <a:r>
              <a:rPr lang="en-US" sz="2800" b="1" i="1">
                <a:solidFill>
                  <a:srgbClr val="3333FF"/>
                </a:solidFill>
                <a:latin typeface="Times New Roman" pitchFamily="18" charset="0"/>
              </a:rPr>
              <a:t>= d</a:t>
            </a:r>
            <a:r>
              <a:rPr lang="en-US" sz="2800" b="1" i="1" baseline="-25000">
                <a:solidFill>
                  <a:srgbClr val="3333FF"/>
                </a:solidFill>
                <a:latin typeface="Times New Roman" pitchFamily="18" charset="0"/>
              </a:rPr>
              <a:t>Ra </a:t>
            </a:r>
            <a:r>
              <a:rPr lang="en-US" sz="2800" b="1" i="1">
                <a:solidFill>
                  <a:srgbClr val="3333FF"/>
                </a:solidFill>
                <a:latin typeface="Times New Roman" pitchFamily="18" charset="0"/>
              </a:rPr>
              <a:t>/enhancement </a:t>
            </a:r>
            <a:r>
              <a:rPr lang="en-US" sz="2400" b="1" i="1" baseline="-25000">
                <a:solidFill>
                  <a:srgbClr val="3333FF"/>
                </a:solidFill>
                <a:latin typeface="Times New Roman" pitchFamily="18" charset="0"/>
              </a:rPr>
              <a:t> </a:t>
            </a:r>
            <a:r>
              <a:rPr lang="en-US" sz="2400" b="1">
                <a:solidFill>
                  <a:srgbClr val="F91515"/>
                </a:solidFill>
                <a:latin typeface="Times New Roman" pitchFamily="18" charset="0"/>
                <a:sym typeface="Symbol" pitchFamily="18" charset="2"/>
              </a:rPr>
              <a:t>same physics sensitivity as </a:t>
            </a:r>
            <a:r>
              <a:rPr lang="en-US" sz="2400" b="1" baseline="30000">
                <a:solidFill>
                  <a:srgbClr val="F91515"/>
                </a:solidFill>
                <a:latin typeface="Times New Roman" pitchFamily="18" charset="0"/>
                <a:sym typeface="Symbol" pitchFamily="18" charset="2"/>
              </a:rPr>
              <a:t>199</a:t>
            </a:r>
            <a:r>
              <a:rPr lang="en-US" sz="2400" b="1">
                <a:solidFill>
                  <a:srgbClr val="F91515"/>
                </a:solidFill>
                <a:latin typeface="Times New Roman" pitchFamily="18" charset="0"/>
                <a:sym typeface="Symbol" pitchFamily="18" charset="2"/>
              </a:rPr>
              <a:t>Hg due to enhancement factors</a:t>
            </a:r>
            <a:r>
              <a:rPr lang="en-US" sz="2400" b="1">
                <a:latin typeface="Times New Roman" pitchFamily="18" charset="0"/>
                <a:sym typeface="Symbol" pitchFamily="18" charset="2"/>
              </a:rPr>
              <a:t>  </a:t>
            </a:r>
          </a:p>
        </p:txBody>
      </p:sp>
      <p:sp>
        <p:nvSpPr>
          <p:cNvPr id="22"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extLst>
      <p:ext uri="{BB962C8B-B14F-4D97-AF65-F5344CB8AC3E}">
        <p14:creationId xmlns:p14="http://schemas.microsoft.com/office/powerpoint/2010/main" val="201943246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5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8" grpId="0"/>
      <p:bldP spid="107529" grpId="0"/>
      <p:bldP spid="1075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056313" y="1066800"/>
            <a:ext cx="3048000" cy="2362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nl-NL"/>
          </a:p>
        </p:txBody>
      </p:sp>
      <p:sp>
        <p:nvSpPr>
          <p:cNvPr id="24579" name="Rectangle 3"/>
          <p:cNvSpPr>
            <a:spLocks noGrp="1" noChangeArrowheads="1"/>
          </p:cNvSpPr>
          <p:nvPr>
            <p:ph type="title"/>
          </p:nvPr>
        </p:nvSpPr>
        <p:spPr>
          <a:xfrm>
            <a:off x="0" y="0"/>
            <a:ext cx="9170987" cy="1143000"/>
          </a:xfrm>
        </p:spPr>
        <p:txBody>
          <a:bodyPr/>
          <a:lstStyle/>
          <a:p>
            <a:r>
              <a:rPr lang="en-US" sz="4000" dirty="0" smtClean="0">
                <a:solidFill>
                  <a:srgbClr val="3333FF"/>
                </a:solidFill>
              </a:rPr>
              <a:t>Trapping heavy alkaline earth: Ba</a:t>
            </a:r>
          </a:p>
        </p:txBody>
      </p:sp>
      <p:sp>
        <p:nvSpPr>
          <p:cNvPr id="24580" name="Rectangle 4"/>
          <p:cNvSpPr>
            <a:spLocks noGrp="1" noChangeArrowheads="1"/>
          </p:cNvSpPr>
          <p:nvPr>
            <p:ph type="body" idx="1"/>
          </p:nvPr>
        </p:nvSpPr>
        <p:spPr>
          <a:xfrm>
            <a:off x="76200" y="1143000"/>
            <a:ext cx="6248400" cy="1981200"/>
          </a:xfrm>
        </p:spPr>
        <p:txBody>
          <a:bodyPr/>
          <a:lstStyle/>
          <a:p>
            <a:pPr>
              <a:lnSpc>
                <a:spcPct val="80000"/>
              </a:lnSpc>
              <a:spcBef>
                <a:spcPct val="0"/>
              </a:spcBef>
              <a:buFontTx/>
              <a:buNone/>
            </a:pPr>
            <a:r>
              <a:rPr lang="en-US" sz="1800" b="1" smtClean="0">
                <a:solidFill>
                  <a:srgbClr val="FF0000"/>
                </a:solidFill>
              </a:rPr>
              <a:t>Efficient capture from atomic beam: &gt;1%</a:t>
            </a:r>
          </a:p>
          <a:p>
            <a:pPr>
              <a:lnSpc>
                <a:spcPct val="80000"/>
              </a:lnSpc>
              <a:spcBef>
                <a:spcPct val="0"/>
              </a:spcBef>
              <a:buFontTx/>
              <a:buNone/>
            </a:pPr>
            <a:r>
              <a:rPr lang="en-US" sz="1800" b="1" smtClean="0">
                <a:solidFill>
                  <a:srgbClr val="FF0000"/>
                </a:solidFill>
              </a:rPr>
              <a:t>  	multi-color, multi level laser cooling</a:t>
            </a:r>
          </a:p>
          <a:p>
            <a:pPr>
              <a:lnSpc>
                <a:spcPct val="80000"/>
              </a:lnSpc>
              <a:spcBef>
                <a:spcPct val="0"/>
              </a:spcBef>
              <a:buFontTx/>
              <a:buNone/>
            </a:pPr>
            <a:r>
              <a:rPr lang="en-US" sz="1200" b="1" smtClean="0"/>
              <a:t>		</a:t>
            </a:r>
            <a:r>
              <a:rPr lang="en-US" sz="1200" b="1" smtClean="0">
                <a:solidFill>
                  <a:srgbClr val="F91515"/>
                </a:solidFill>
              </a:rPr>
              <a:t>S.De et al. PRA 041402 (2009) </a:t>
            </a:r>
          </a:p>
          <a:p>
            <a:pPr>
              <a:lnSpc>
                <a:spcPct val="80000"/>
              </a:lnSpc>
              <a:spcBef>
                <a:spcPct val="0"/>
              </a:spcBef>
              <a:buFontTx/>
              <a:buNone/>
            </a:pPr>
            <a:endParaRPr lang="en-US" sz="1800" b="1" smtClean="0">
              <a:solidFill>
                <a:srgbClr val="FF0000"/>
              </a:solidFill>
            </a:endParaRPr>
          </a:p>
          <a:p>
            <a:pPr>
              <a:lnSpc>
                <a:spcPct val="80000"/>
              </a:lnSpc>
              <a:spcBef>
                <a:spcPct val="0"/>
              </a:spcBef>
              <a:buFontTx/>
              <a:buNone/>
            </a:pPr>
            <a:endParaRPr lang="en-US" sz="1800" b="1" smtClean="0">
              <a:solidFill>
                <a:srgbClr val="FF0000"/>
              </a:solidFill>
            </a:endParaRPr>
          </a:p>
          <a:p>
            <a:pPr>
              <a:lnSpc>
                <a:spcPct val="80000"/>
              </a:lnSpc>
              <a:spcBef>
                <a:spcPct val="0"/>
              </a:spcBef>
              <a:buFontTx/>
              <a:buNone/>
            </a:pPr>
            <a:r>
              <a:rPr lang="en-US" sz="1800" b="1" smtClean="0"/>
              <a:t>Alternate way pursued at Argonne Lab (Ra): &lt; 10</a:t>
            </a:r>
            <a:r>
              <a:rPr lang="en-US" sz="1800" b="1" baseline="30000" smtClean="0"/>
              <a:t>-6</a:t>
            </a:r>
            <a:endParaRPr lang="en-US" sz="1800" b="1" smtClean="0"/>
          </a:p>
          <a:p>
            <a:pPr>
              <a:lnSpc>
                <a:spcPct val="80000"/>
              </a:lnSpc>
              <a:spcBef>
                <a:spcPct val="0"/>
              </a:spcBef>
              <a:buFontTx/>
              <a:buNone/>
            </a:pPr>
            <a:r>
              <a:rPr lang="en-US" sz="1800" b="1" smtClean="0"/>
              <a:t>	single color, two-level laser cooling</a:t>
            </a:r>
          </a:p>
          <a:p>
            <a:pPr>
              <a:lnSpc>
                <a:spcPct val="80000"/>
              </a:lnSpc>
              <a:spcBef>
                <a:spcPct val="0"/>
              </a:spcBef>
              <a:buFontTx/>
              <a:buNone/>
            </a:pPr>
            <a:r>
              <a:rPr lang="en-US" sz="1800" b="1" smtClean="0"/>
              <a:t>		</a:t>
            </a:r>
            <a:r>
              <a:rPr lang="en-US" sz="1200" smtClean="0"/>
              <a:t>Guest et al. PRL 98 093001 (2007)</a:t>
            </a:r>
          </a:p>
          <a:p>
            <a:pPr>
              <a:lnSpc>
                <a:spcPct val="80000"/>
              </a:lnSpc>
              <a:buFontTx/>
              <a:buNone/>
            </a:pPr>
            <a:endParaRPr lang="en-US" sz="1800" smtClean="0"/>
          </a:p>
        </p:txBody>
      </p:sp>
      <p:pic>
        <p:nvPicPr>
          <p:cNvPr id="24581" name="Picture 36" descr="Picture 04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47169" t="33972" r="25471" b="30423"/>
          <a:stretch>
            <a:fillRect/>
          </a:stretch>
        </p:blipFill>
        <p:spPr bwMode="auto">
          <a:xfrm>
            <a:off x="5988050" y="3665538"/>
            <a:ext cx="30480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BariumSetu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263" y="3200400"/>
            <a:ext cx="516413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MOTPicture"/>
          <p:cNvPicPr>
            <a:picLocks noChangeAspect="1" noChangeArrowheads="1"/>
          </p:cNvPicPr>
          <p:nvPr/>
        </p:nvPicPr>
        <p:blipFill>
          <a:blip r:embed="rId5">
            <a:extLst>
              <a:ext uri="{28A0092B-C50C-407E-A947-70E740481C1C}">
                <a14:useLocalDpi xmlns:a14="http://schemas.microsoft.com/office/drawing/2010/main" val="0"/>
              </a:ext>
            </a:extLst>
          </a:blip>
          <a:srcRect b="63722"/>
          <a:stretch>
            <a:fillRect/>
          </a:stretch>
        </p:blipFill>
        <p:spPr bwMode="auto">
          <a:xfrm>
            <a:off x="6040438" y="1295400"/>
            <a:ext cx="30622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extLst>
      <p:ext uri="{BB962C8B-B14F-4D97-AF65-F5344CB8AC3E}">
        <p14:creationId xmlns:p14="http://schemas.microsoft.com/office/powerpoint/2010/main" val="13812412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55588" y="4543425"/>
            <a:ext cx="3859212" cy="1323975"/>
          </a:xfrm>
          <a:prstGeom prst="rect">
            <a:avLst/>
          </a:prstGeom>
          <a:noFill/>
          <a:ln w="9525">
            <a:noFill/>
            <a:miter lim="800000"/>
            <a:headEnd/>
            <a:tailEnd/>
          </a:ln>
          <a:effectLst/>
        </p:spPr>
        <p:txBody>
          <a:bodyPr>
            <a:spAutoFit/>
          </a:bodyPr>
          <a:lstStyle/>
          <a:p>
            <a:r>
              <a:rPr lang="en-US" sz="900" b="1">
                <a:solidFill>
                  <a:srgbClr val="000000"/>
                </a:solidFill>
                <a:latin typeface="Times New Roman" charset="0"/>
                <a:cs typeface="+mn-cs"/>
              </a:rPr>
              <a:t> </a:t>
            </a:r>
          </a:p>
          <a:p>
            <a:pPr algn="ctr">
              <a:lnSpc>
                <a:spcPct val="120000"/>
              </a:lnSpc>
            </a:pPr>
            <a:r>
              <a:rPr lang="en-US" sz="2000" b="1">
                <a:solidFill>
                  <a:srgbClr val="000000"/>
                </a:solidFill>
                <a:latin typeface="Comic Sans MS" pitchFamily="66" charset="0"/>
                <a:cs typeface="+mn-cs"/>
              </a:rPr>
              <a:t>3   Families</a:t>
            </a:r>
          </a:p>
          <a:p>
            <a:pPr algn="ctr">
              <a:lnSpc>
                <a:spcPct val="120000"/>
              </a:lnSpc>
            </a:pPr>
            <a:r>
              <a:rPr lang="en-US" sz="2000" b="1">
                <a:solidFill>
                  <a:srgbClr val="000000"/>
                </a:solidFill>
                <a:latin typeface="Comic Sans MS" pitchFamily="66" charset="0"/>
                <a:cs typeface="+mn-cs"/>
              </a:rPr>
              <a:t>3   Forces</a:t>
            </a:r>
          </a:p>
          <a:p>
            <a:pPr algn="ctr">
              <a:lnSpc>
                <a:spcPct val="120000"/>
              </a:lnSpc>
            </a:pPr>
            <a:r>
              <a:rPr lang="en-US" sz="2000" b="1">
                <a:solidFill>
                  <a:srgbClr val="000000"/>
                </a:solidFill>
                <a:latin typeface="Comic Sans MS" pitchFamily="66" charset="0"/>
                <a:cs typeface="+mn-cs"/>
              </a:rPr>
              <a:t>some 30 Parameters</a:t>
            </a:r>
            <a:endParaRPr lang="en-US" b="1">
              <a:solidFill>
                <a:srgbClr val="6600FF"/>
              </a:solidFill>
              <a:effectLst>
                <a:outerShdw blurRad="38100" dist="38100" dir="2700000" algn="tl">
                  <a:srgbClr val="C0C0C0"/>
                </a:outerShdw>
              </a:effectLst>
              <a:latin typeface="Times New Roman" charset="0"/>
              <a:cs typeface="+mn-cs"/>
            </a:endParaRPr>
          </a:p>
        </p:txBody>
      </p:sp>
      <p:sp>
        <p:nvSpPr>
          <p:cNvPr id="15363" name="Text Box 3"/>
          <p:cNvSpPr txBox="1">
            <a:spLocks noChangeArrowheads="1"/>
          </p:cNvSpPr>
          <p:nvPr/>
        </p:nvSpPr>
        <p:spPr bwMode="auto">
          <a:xfrm>
            <a:off x="4267200" y="3597275"/>
            <a:ext cx="4876800" cy="654050"/>
          </a:xfrm>
          <a:prstGeom prst="rect">
            <a:avLst/>
          </a:prstGeom>
          <a:noFill/>
          <a:ln w="9525">
            <a:noFill/>
            <a:miter lim="800000"/>
            <a:headEnd/>
            <a:tailEnd/>
          </a:ln>
          <a:effectLst/>
        </p:spPr>
        <p:txBody>
          <a:bodyPr>
            <a:spAutoFit/>
          </a:bodyPr>
          <a:lstStyle/>
          <a:p>
            <a:pPr marL="180975">
              <a:buClr>
                <a:srgbClr val="000000"/>
              </a:buClr>
              <a:buFont typeface="Wingdings" pitchFamily="2" charset="2"/>
              <a:buChar char="Ø"/>
            </a:pPr>
            <a:endParaRPr lang="en-US" sz="1600" b="1">
              <a:solidFill>
                <a:srgbClr val="0000FF"/>
              </a:solidFill>
              <a:latin typeface="Times New Roman" charset="0"/>
              <a:cs typeface="+mn-cs"/>
            </a:endParaRPr>
          </a:p>
          <a:p>
            <a:pPr marL="180975">
              <a:lnSpc>
                <a:spcPct val="130000"/>
              </a:lnSpc>
            </a:pPr>
            <a:endParaRPr lang="en-US" sz="1600" b="1">
              <a:solidFill>
                <a:srgbClr val="0000FF"/>
              </a:solidFill>
              <a:latin typeface="Times New Roman" charset="0"/>
              <a:cs typeface="+mn-cs"/>
            </a:endParaRPr>
          </a:p>
        </p:txBody>
      </p:sp>
      <p:pic>
        <p:nvPicPr>
          <p:cNvPr id="15364" name="Picture 4" descr="simplemodel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46254" y="1600200"/>
            <a:ext cx="2306546" cy="2514600"/>
          </a:xfrm>
          <a:prstGeom prst="rect">
            <a:avLst/>
          </a:prstGeom>
          <a:noFill/>
        </p:spPr>
      </p:pic>
      <p:sp>
        <p:nvSpPr>
          <p:cNvPr id="15365" name="Rectangle 5"/>
          <p:cNvSpPr>
            <a:spLocks noGrp="1" noChangeArrowheads="1"/>
          </p:cNvSpPr>
          <p:nvPr>
            <p:ph type="title"/>
          </p:nvPr>
        </p:nvSpPr>
        <p:spPr/>
        <p:txBody>
          <a:bodyPr/>
          <a:lstStyle/>
          <a:p>
            <a:r>
              <a:rPr lang="en-US"/>
              <a:t>Beyond the</a:t>
            </a:r>
            <a:r>
              <a:rPr lang="en-US" noProof="1"/>
              <a:t> Standard Model</a:t>
            </a:r>
            <a:endParaRPr lang="en-US"/>
          </a:p>
        </p:txBody>
      </p:sp>
      <p:sp>
        <p:nvSpPr>
          <p:cNvPr id="15369" name="Text Box 9"/>
          <p:cNvSpPr txBox="1">
            <a:spLocks noChangeArrowheads="1"/>
          </p:cNvSpPr>
          <p:nvPr/>
        </p:nvSpPr>
        <p:spPr bwMode="auto">
          <a:xfrm>
            <a:off x="1143000" y="4144963"/>
            <a:ext cx="1928813" cy="274637"/>
          </a:xfrm>
          <a:prstGeom prst="rect">
            <a:avLst/>
          </a:prstGeom>
          <a:noFill/>
          <a:ln w="9525">
            <a:noFill/>
            <a:miter lim="800000"/>
            <a:headEnd/>
            <a:tailEnd/>
          </a:ln>
          <a:effectLst/>
        </p:spPr>
        <p:txBody>
          <a:bodyPr wrap="none">
            <a:spAutoFit/>
          </a:bodyPr>
          <a:lstStyle/>
          <a:p>
            <a:r>
              <a:rPr lang="en-US" sz="1200" b="1" i="1">
                <a:solidFill>
                  <a:srgbClr val="000000"/>
                </a:solidFill>
                <a:effectLst>
                  <a:outerShdw blurRad="38100" dist="38100" dir="2700000" algn="tl">
                    <a:srgbClr val="C0C0C0"/>
                  </a:outerShdw>
                </a:effectLst>
                <a:cs typeface="+mn-cs"/>
              </a:rPr>
              <a:t>Higgs missing keystone</a:t>
            </a:r>
          </a:p>
        </p:txBody>
      </p:sp>
      <p:sp>
        <p:nvSpPr>
          <p:cNvPr id="15370" name="Text Box 10"/>
          <p:cNvSpPr txBox="1">
            <a:spLocks noChangeArrowheads="1"/>
          </p:cNvSpPr>
          <p:nvPr/>
        </p:nvSpPr>
        <p:spPr bwMode="auto">
          <a:xfrm>
            <a:off x="3810000" y="1205532"/>
            <a:ext cx="5638800" cy="5195268"/>
          </a:xfrm>
          <a:prstGeom prst="rect">
            <a:avLst/>
          </a:prstGeom>
          <a:noFill/>
          <a:ln w="9525">
            <a:noFill/>
            <a:miter lim="800000"/>
            <a:headEnd/>
            <a:tailEnd/>
          </a:ln>
          <a:effectLst/>
        </p:spPr>
        <p:txBody>
          <a:bodyPr wrap="square">
            <a:spAutoFit/>
          </a:bodyPr>
          <a:lstStyle/>
          <a:p>
            <a:pPr>
              <a:buFont typeface="Wingdings" pitchFamily="2" charset="2"/>
              <a:buChar char="Ø"/>
            </a:pPr>
            <a:r>
              <a:rPr lang="en-US" sz="2000" b="1" dirty="0">
                <a:solidFill>
                  <a:srgbClr val="FF0000"/>
                </a:solidFill>
                <a:latin typeface="Times New Roman" charset="0"/>
                <a:cs typeface="+mn-cs"/>
              </a:rPr>
              <a:t> </a:t>
            </a:r>
            <a:r>
              <a:rPr lang="en-US" sz="2000" b="1" dirty="0">
                <a:solidFill>
                  <a:srgbClr val="FF0000"/>
                </a:solidFill>
                <a:effectLst>
                  <a:outerShdw blurRad="38100" dist="38100" dir="2700000" algn="tl">
                    <a:srgbClr val="000000">
                      <a:alpha val="43137"/>
                    </a:srgbClr>
                  </a:outerShdw>
                </a:effectLst>
                <a:latin typeface="Times New Roman" charset="0"/>
                <a:cs typeface="+mn-cs"/>
              </a:rPr>
              <a:t> </a:t>
            </a:r>
            <a:r>
              <a:rPr lang="en-US" sz="2000" b="1" dirty="0">
                <a:solidFill>
                  <a:srgbClr val="FF0000"/>
                </a:solidFill>
                <a:latin typeface="Times New Roman" charset="0"/>
                <a:cs typeface="+mn-cs"/>
              </a:rPr>
              <a:t>Excellent description of all particle</a:t>
            </a:r>
          </a:p>
          <a:p>
            <a:pPr>
              <a:buFont typeface="Wingdings" pitchFamily="2" charset="2"/>
              <a:buNone/>
            </a:pPr>
            <a:r>
              <a:rPr lang="en-US" sz="2000" b="1" dirty="0">
                <a:solidFill>
                  <a:srgbClr val="FF0000"/>
                </a:solidFill>
                <a:latin typeface="Times New Roman" charset="0"/>
                <a:cs typeface="+mn-cs"/>
              </a:rPr>
              <a:t>     physics </a:t>
            </a:r>
            <a:r>
              <a:rPr lang="en-US" sz="2000" b="1" dirty="0" smtClean="0">
                <a:solidFill>
                  <a:srgbClr val="FF0000"/>
                </a:solidFill>
                <a:latin typeface="Times New Roman" charset="0"/>
                <a:cs typeface="+mn-cs"/>
              </a:rPr>
              <a:t>experiments</a:t>
            </a:r>
          </a:p>
          <a:p>
            <a:pPr>
              <a:lnSpc>
                <a:spcPct val="160000"/>
              </a:lnSpc>
              <a:buFont typeface="Wingdings" pitchFamily="2" charset="2"/>
              <a:buChar char="Ø"/>
            </a:pPr>
            <a:r>
              <a:rPr lang="en-US" sz="2000" b="1" dirty="0" smtClean="0">
                <a:solidFill>
                  <a:srgbClr val="FF0000"/>
                </a:solidFill>
                <a:latin typeface="Times New Roman" charset="0"/>
              </a:rPr>
              <a:t>  However, no explanation of many facts</a:t>
            </a:r>
          </a:p>
          <a:p>
            <a:pPr lvl="1">
              <a:lnSpc>
                <a:spcPct val="120000"/>
              </a:lnSpc>
              <a:buFontTx/>
              <a:buChar char="•"/>
            </a:pPr>
            <a:r>
              <a:rPr lang="en-US" sz="1600" b="1" dirty="0" smtClean="0">
                <a:solidFill>
                  <a:srgbClr val="6600FF"/>
                </a:solidFill>
                <a:latin typeface="Times New Roman" charset="0"/>
              </a:rPr>
              <a:t> </a:t>
            </a:r>
            <a:r>
              <a:rPr lang="en-US" sz="1600" b="1" dirty="0">
                <a:solidFill>
                  <a:srgbClr val="6600FF"/>
                </a:solidFill>
                <a:latin typeface="Times New Roman" charset="0"/>
              </a:rPr>
              <a:t>Parity Violation</a:t>
            </a:r>
          </a:p>
          <a:p>
            <a:pPr lvl="1">
              <a:lnSpc>
                <a:spcPct val="120000"/>
              </a:lnSpc>
              <a:buFontTx/>
              <a:buChar char="•"/>
            </a:pPr>
            <a:r>
              <a:rPr lang="en-US" sz="1600" b="1" dirty="0">
                <a:solidFill>
                  <a:srgbClr val="6600FF"/>
                </a:solidFill>
                <a:latin typeface="Times New Roman" charset="0"/>
              </a:rPr>
              <a:t> CP violation </a:t>
            </a:r>
          </a:p>
          <a:p>
            <a:pPr lvl="1">
              <a:lnSpc>
                <a:spcPct val="120000"/>
              </a:lnSpc>
              <a:buFontTx/>
              <a:buChar char="•"/>
            </a:pPr>
            <a:r>
              <a:rPr lang="en-US" sz="1600" b="1" dirty="0">
                <a:solidFill>
                  <a:srgbClr val="6600FF"/>
                </a:solidFill>
                <a:latin typeface="Times New Roman" charset="0"/>
              </a:rPr>
              <a:t> Matter-antimatter asymmetry</a:t>
            </a:r>
          </a:p>
          <a:p>
            <a:pPr lvl="1">
              <a:lnSpc>
                <a:spcPct val="120000"/>
              </a:lnSpc>
              <a:buFontTx/>
              <a:buChar char="•"/>
            </a:pPr>
            <a:r>
              <a:rPr lang="en-US" sz="1600" b="1" dirty="0">
                <a:solidFill>
                  <a:srgbClr val="6600FF"/>
                </a:solidFill>
                <a:latin typeface="Times New Roman" charset="0"/>
              </a:rPr>
              <a:t> …</a:t>
            </a:r>
            <a:r>
              <a:rPr lang="en-US" sz="1600" b="1" dirty="0">
                <a:solidFill>
                  <a:srgbClr val="6600FF"/>
                </a:solidFill>
                <a:effectLst>
                  <a:outerShdw blurRad="38100" dist="38100" dir="2700000" algn="tl">
                    <a:srgbClr val="C0C0C0"/>
                  </a:outerShdw>
                </a:effectLst>
                <a:latin typeface="Times New Roman" charset="0"/>
              </a:rPr>
              <a:t> </a:t>
            </a:r>
          </a:p>
          <a:p>
            <a:pPr>
              <a:lnSpc>
                <a:spcPct val="140000"/>
              </a:lnSpc>
              <a:buFont typeface="Wingdings" pitchFamily="2" charset="2"/>
              <a:buChar char="Ø"/>
            </a:pPr>
            <a:r>
              <a:rPr lang="en-US" sz="2000" b="1" dirty="0">
                <a:solidFill>
                  <a:srgbClr val="FF0000"/>
                </a:solidFill>
                <a:effectLst>
                  <a:outerShdw blurRad="38100" dist="38100" dir="2700000" algn="tl">
                    <a:srgbClr val="C0C0C0"/>
                  </a:outerShdw>
                </a:effectLst>
                <a:latin typeface="Times New Roman" charset="0"/>
                <a:cs typeface="+mn-cs"/>
              </a:rPr>
              <a:t>  </a:t>
            </a:r>
            <a:r>
              <a:rPr lang="en-US" sz="2000" b="1" dirty="0">
                <a:solidFill>
                  <a:srgbClr val="FF0000"/>
                </a:solidFill>
                <a:latin typeface="Times New Roman" charset="0"/>
                <a:cs typeface="+mn-cs"/>
              </a:rPr>
              <a:t>Large variety of models extending </a:t>
            </a:r>
            <a:r>
              <a:rPr lang="en-US" sz="2000" b="1" dirty="0" smtClean="0">
                <a:solidFill>
                  <a:srgbClr val="FF0000"/>
                </a:solidFill>
                <a:latin typeface="Times New Roman" charset="0"/>
                <a:cs typeface="+mn-cs"/>
              </a:rPr>
              <a:t>SM</a:t>
            </a:r>
            <a:endParaRPr lang="en-US" sz="2000" b="1" dirty="0">
              <a:solidFill>
                <a:srgbClr val="FF0000"/>
              </a:solidFill>
              <a:latin typeface="Times New Roman" charset="0"/>
              <a:cs typeface="+mn-cs"/>
            </a:endParaRPr>
          </a:p>
          <a:p>
            <a:pPr lvl="1">
              <a:lnSpc>
                <a:spcPct val="130000"/>
              </a:lnSpc>
              <a:buClr>
                <a:srgbClr val="0000FF"/>
              </a:buClr>
              <a:buFontTx/>
              <a:buChar char="•"/>
            </a:pPr>
            <a:r>
              <a:rPr lang="en-US" sz="1600" b="1" dirty="0">
                <a:solidFill>
                  <a:srgbClr val="000000"/>
                </a:solidFill>
                <a:latin typeface="Times New Roman" charset="0"/>
                <a:cs typeface="+mn-cs"/>
              </a:rPr>
              <a:t>  </a:t>
            </a:r>
            <a:r>
              <a:rPr lang="en-US" sz="1600" b="1" dirty="0" err="1">
                <a:solidFill>
                  <a:srgbClr val="0000FF"/>
                </a:solidFill>
                <a:latin typeface="Times New Roman" charset="0"/>
                <a:cs typeface="+mn-cs"/>
              </a:rPr>
              <a:t>Supersymmetry</a:t>
            </a:r>
            <a:endParaRPr lang="en-US" sz="1600" b="1" dirty="0">
              <a:solidFill>
                <a:srgbClr val="0000FF"/>
              </a:solidFill>
              <a:latin typeface="Times New Roman" charset="0"/>
              <a:cs typeface="+mn-cs"/>
            </a:endParaRPr>
          </a:p>
          <a:p>
            <a:pPr lvl="1">
              <a:lnSpc>
                <a:spcPct val="130000"/>
              </a:lnSpc>
              <a:buFontTx/>
              <a:buChar char="•"/>
            </a:pPr>
            <a:r>
              <a:rPr lang="en-US" sz="1600" b="1" dirty="0">
                <a:solidFill>
                  <a:srgbClr val="0000FF"/>
                </a:solidFill>
                <a:latin typeface="Times New Roman" charset="0"/>
                <a:cs typeface="+mn-cs"/>
              </a:rPr>
              <a:t>  </a:t>
            </a:r>
            <a:r>
              <a:rPr lang="en-US" sz="1600" b="1" dirty="0" err="1">
                <a:solidFill>
                  <a:srgbClr val="0000FF"/>
                </a:solidFill>
                <a:latin typeface="Times New Roman" charset="0"/>
                <a:cs typeface="+mn-cs"/>
              </a:rPr>
              <a:t>LeftRight</a:t>
            </a:r>
            <a:r>
              <a:rPr lang="en-US" sz="1600" b="1" dirty="0">
                <a:solidFill>
                  <a:srgbClr val="0000FF"/>
                </a:solidFill>
                <a:latin typeface="Times New Roman" charset="0"/>
                <a:cs typeface="+mn-cs"/>
              </a:rPr>
              <a:t> Symmetry</a:t>
            </a:r>
          </a:p>
          <a:p>
            <a:pPr lvl="1">
              <a:lnSpc>
                <a:spcPct val="130000"/>
              </a:lnSpc>
              <a:buFontTx/>
              <a:buChar char="•"/>
            </a:pPr>
            <a:r>
              <a:rPr lang="en-US" sz="1600" b="1" dirty="0">
                <a:solidFill>
                  <a:srgbClr val="0000FF"/>
                </a:solidFill>
                <a:latin typeface="Times New Roman" charset="0"/>
                <a:cs typeface="+mn-cs"/>
              </a:rPr>
              <a:t>  … </a:t>
            </a:r>
          </a:p>
          <a:p>
            <a:pPr>
              <a:lnSpc>
                <a:spcPct val="150000"/>
              </a:lnSpc>
              <a:buFont typeface="Wingdings" pitchFamily="2" charset="2"/>
              <a:buChar char="Ø"/>
            </a:pPr>
            <a:r>
              <a:rPr lang="en-US" sz="2000" b="1" dirty="0">
                <a:solidFill>
                  <a:srgbClr val="FF0000"/>
                </a:solidFill>
                <a:latin typeface="Times New Roman" charset="0"/>
                <a:cs typeface="+mn-cs"/>
              </a:rPr>
              <a:t>  </a:t>
            </a:r>
            <a:r>
              <a:rPr lang="en-US" sz="2000" b="1" dirty="0" smtClean="0">
                <a:solidFill>
                  <a:srgbClr val="FF0000"/>
                </a:solidFill>
                <a:latin typeface="Times New Roman" charset="0"/>
                <a:cs typeface="+mn-cs"/>
              </a:rPr>
              <a:t>New </a:t>
            </a:r>
            <a:r>
              <a:rPr lang="en-US" sz="2000" b="1" dirty="0">
                <a:solidFill>
                  <a:srgbClr val="FF0000"/>
                </a:solidFill>
                <a:latin typeface="Times New Roman" charset="0"/>
                <a:cs typeface="+mn-cs"/>
              </a:rPr>
              <a:t>models provide </a:t>
            </a:r>
            <a:r>
              <a:rPr lang="en-US" sz="2000" b="1" dirty="0" smtClean="0">
                <a:solidFill>
                  <a:srgbClr val="FF0000"/>
                </a:solidFill>
                <a:latin typeface="Times New Roman" charset="0"/>
                <a:cs typeface="+mn-cs"/>
              </a:rPr>
              <a:t>contain</a:t>
            </a:r>
            <a:r>
              <a:rPr lang="en-US" sz="2000" b="1" dirty="0" smtClean="0">
                <a:solidFill>
                  <a:srgbClr val="000000"/>
                </a:solidFill>
                <a:latin typeface="Times New Roman" charset="0"/>
                <a:cs typeface="+mn-cs"/>
              </a:rPr>
              <a:t> </a:t>
            </a:r>
            <a:endParaRPr lang="en-US" sz="2000" b="1" dirty="0">
              <a:solidFill>
                <a:srgbClr val="000000"/>
              </a:solidFill>
              <a:latin typeface="Times New Roman" charset="0"/>
              <a:cs typeface="+mn-cs"/>
            </a:endParaRPr>
          </a:p>
          <a:p>
            <a:pPr lvl="1">
              <a:lnSpc>
                <a:spcPct val="130000"/>
              </a:lnSpc>
              <a:buFontTx/>
              <a:buChar char="•"/>
            </a:pPr>
            <a:r>
              <a:rPr lang="en-US" sz="1600" b="1" dirty="0">
                <a:solidFill>
                  <a:srgbClr val="0000FF"/>
                </a:solidFill>
                <a:latin typeface="Times New Roman" charset="0"/>
                <a:cs typeface="+mn-cs"/>
              </a:rPr>
              <a:t> Motivation of P violation</a:t>
            </a:r>
          </a:p>
          <a:p>
            <a:pPr lvl="1">
              <a:lnSpc>
                <a:spcPct val="130000"/>
              </a:lnSpc>
              <a:buFontTx/>
              <a:buChar char="•"/>
            </a:pPr>
            <a:r>
              <a:rPr lang="en-US" sz="1600" b="1" dirty="0">
                <a:solidFill>
                  <a:srgbClr val="0000FF"/>
                </a:solidFill>
                <a:latin typeface="Times New Roman" charset="0"/>
                <a:cs typeface="+mn-cs"/>
              </a:rPr>
              <a:t> New sources of CP violation</a:t>
            </a:r>
          </a:p>
          <a:p>
            <a:pPr lvl="1">
              <a:lnSpc>
                <a:spcPct val="130000"/>
              </a:lnSpc>
              <a:buFontTx/>
              <a:buChar char="•"/>
            </a:pPr>
            <a:r>
              <a:rPr lang="en-US" sz="1600" b="1" dirty="0" smtClean="0">
                <a:solidFill>
                  <a:srgbClr val="0000FF"/>
                </a:solidFill>
                <a:latin typeface="Times New Roman" charset="0"/>
                <a:cs typeface="+mn-cs"/>
              </a:rPr>
              <a:t>  …</a:t>
            </a:r>
            <a:endParaRPr lang="en-US" sz="1600" b="1" dirty="0">
              <a:solidFill>
                <a:srgbClr val="0000FF"/>
              </a:solidFill>
              <a:latin typeface="Times New Roman" charset="0"/>
              <a:cs typeface="+mn-cs"/>
            </a:endParaRPr>
          </a:p>
        </p:txBody>
      </p:sp>
      <p:sp>
        <p:nvSpPr>
          <p:cNvPr id="8"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3733800" y="4386263"/>
            <a:ext cx="5181600" cy="202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rgbClr val="0000FF"/>
                </a:solidFill>
                <a:latin typeface="Times New Roman" pitchFamily="16" charset="0"/>
                <a:cs typeface="Times New Roman" pitchFamily="16" charset="0"/>
              </a:rPr>
              <a:t>Accuracy of transition frequency:</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rgbClr val="0000FF"/>
                </a:solidFill>
                <a:latin typeface="Times New Roman" pitchFamily="16" charset="0"/>
                <a:cs typeface="Times New Roman" pitchFamily="16" charset="0"/>
              </a:rPr>
              <a:t>	4 MHz relative to </a:t>
            </a:r>
            <a:r>
              <a:rPr lang="en-US" sz="2000" baseline="30000">
                <a:solidFill>
                  <a:srgbClr val="0000FF"/>
                </a:solidFill>
                <a:latin typeface="Times New Roman" pitchFamily="16" charset="0"/>
                <a:cs typeface="Times New Roman" pitchFamily="16" charset="0"/>
              </a:rPr>
              <a:t>130</a:t>
            </a:r>
            <a:r>
              <a:rPr lang="en-US" sz="2000">
                <a:solidFill>
                  <a:srgbClr val="0000FF"/>
                </a:solidFill>
                <a:latin typeface="Times New Roman" pitchFamily="16" charset="0"/>
                <a:cs typeface="Times New Roman" pitchFamily="16" charset="0"/>
              </a:rPr>
              <a:t>Te</a:t>
            </a:r>
            <a:r>
              <a:rPr lang="en-US" sz="2000" baseline="-25000">
                <a:solidFill>
                  <a:srgbClr val="0000FF"/>
                </a:solidFill>
                <a:latin typeface="Times New Roman" pitchFamily="16" charset="0"/>
                <a:cs typeface="Times New Roman" pitchFamily="16" charset="0"/>
              </a:rPr>
              <a:t>2,</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rgbClr val="0000FF"/>
                </a:solidFill>
                <a:latin typeface="Times New Roman" pitchFamily="16" charset="0"/>
                <a:cs typeface="Times New Roman" pitchFamily="16" charset="0"/>
              </a:rPr>
              <a:t>	F=1/2-&gt;F’=3/2 @ 20715.7210(1)cm</a:t>
            </a:r>
            <a:r>
              <a:rPr lang="en-US" sz="2000" baseline="30000">
                <a:solidFill>
                  <a:srgbClr val="0000FF"/>
                </a:solidFill>
                <a:latin typeface="Times New Roman" pitchFamily="16" charset="0"/>
                <a:cs typeface="Times New Roman" pitchFamily="16" charset="0"/>
              </a:rPr>
              <a:t>-1</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00"/>
                </a:solidFill>
                <a:latin typeface="Times New Roman" pitchFamily="16" charset="0"/>
                <a:cs typeface="Times New Roman" pitchFamily="16" charset="0"/>
              </a:rPr>
              <a:t>	</a:t>
            </a:r>
            <a:r>
              <a:rPr lang="en-US" sz="1100">
                <a:solidFill>
                  <a:srgbClr val="000000"/>
                </a:solidFill>
                <a:latin typeface="Times New Roman" pitchFamily="16" charset="0"/>
                <a:cs typeface="Times New Roman" pitchFamily="16" charset="0"/>
              </a:rPr>
              <a:t>2100 MHz (0.03cm</a:t>
            </a:r>
            <a:r>
              <a:rPr lang="en-US" sz="1100" baseline="30000">
                <a:solidFill>
                  <a:srgbClr val="000000"/>
                </a:solidFill>
                <a:latin typeface="Times New Roman" pitchFamily="16" charset="0"/>
                <a:cs typeface="Times New Roman" pitchFamily="16" charset="0"/>
              </a:rPr>
              <a:t>-1</a:t>
            </a:r>
            <a:r>
              <a:rPr lang="en-US" sz="1100">
                <a:solidFill>
                  <a:srgbClr val="000000"/>
                </a:solidFill>
                <a:latin typeface="Times New Roman" pitchFamily="16" charset="0"/>
                <a:cs typeface="Times New Roman" pitchFamily="16" charset="0"/>
              </a:rPr>
              <a:t>) Rasmussen, Z.Phys 87, 607 (1934)</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rgbClr val="0000FF"/>
                </a:solidFill>
                <a:latin typeface="Times New Roman" pitchFamily="16" charset="0"/>
                <a:cs typeface="Times New Roman" pitchFamily="16" charset="0"/>
              </a:rPr>
              <a:t>Hyperfine Structure: </a:t>
            </a:r>
          </a:p>
          <a:p>
            <a:pPr marL="914400" lvl="2"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rgbClr val="0000FF"/>
                </a:solidFill>
                <a:latin typeface="Times New Roman" pitchFamily="16" charset="0"/>
                <a:cs typeface="Times New Roman" pitchFamily="16" charset="0"/>
              </a:rPr>
              <a:t>4198(4) MHz</a:t>
            </a:r>
          </a:p>
          <a:p>
            <a:pPr marL="914400" lvl="2"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00"/>
                </a:solidFill>
                <a:latin typeface="Times New Roman" pitchFamily="16" charset="0"/>
                <a:cs typeface="Times New Roman" pitchFamily="16" charset="0"/>
              </a:rPr>
              <a:t>4195(4)MHz  (Wendt et al. Z. Phys. D4, 227 (1987))</a:t>
            </a:r>
          </a:p>
        </p:txBody>
      </p:sp>
      <p:sp>
        <p:nvSpPr>
          <p:cNvPr id="59394" name="Rectangle 2"/>
          <p:cNvSpPr>
            <a:spLocks noChangeArrowheads="1"/>
          </p:cNvSpPr>
          <p:nvPr/>
        </p:nvSpPr>
        <p:spPr bwMode="auto">
          <a:xfrm>
            <a:off x="1066800" y="331788"/>
            <a:ext cx="18415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9395" name="Text Box 3"/>
          <p:cNvSpPr txBox="1">
            <a:spLocks noChangeArrowheads="1"/>
          </p:cNvSpPr>
          <p:nvPr/>
        </p:nvSpPr>
        <p:spPr bwMode="auto">
          <a:xfrm>
            <a:off x="1446213" y="992188"/>
            <a:ext cx="6189662" cy="50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buClrTx/>
              <a:buFontTx/>
              <a:buNone/>
            </a:pPr>
            <a:r>
              <a:rPr lang="en-US" sz="2400">
                <a:latin typeface="Times New Roman" pitchFamily="16" charset="0"/>
              </a:rPr>
              <a:t>7s</a:t>
            </a:r>
            <a:r>
              <a:rPr lang="en-US" sz="2400" baseline="30000">
                <a:latin typeface="Times New Roman" pitchFamily="16" charset="0"/>
              </a:rPr>
              <a:t>2 1</a:t>
            </a:r>
            <a:r>
              <a:rPr lang="en-US" sz="2400">
                <a:latin typeface="Times New Roman" pitchFamily="16" charset="0"/>
              </a:rPr>
              <a:t>S</a:t>
            </a:r>
            <a:r>
              <a:rPr lang="en-US" sz="2400" baseline="-25000">
                <a:latin typeface="Times New Roman" pitchFamily="16" charset="0"/>
              </a:rPr>
              <a:t>0</a:t>
            </a:r>
            <a:r>
              <a:rPr lang="en-US" sz="2400">
                <a:latin typeface="Times New Roman" pitchFamily="16" charset="0"/>
              </a:rPr>
              <a:t> - 7s7p </a:t>
            </a:r>
            <a:r>
              <a:rPr lang="en-US" sz="2400" baseline="30000">
                <a:latin typeface="Times New Roman" pitchFamily="16" charset="0"/>
              </a:rPr>
              <a:t>1</a:t>
            </a:r>
            <a:r>
              <a:rPr lang="en-US" sz="2400">
                <a:latin typeface="Times New Roman" pitchFamily="16" charset="0"/>
              </a:rPr>
              <a:t>P</a:t>
            </a:r>
            <a:r>
              <a:rPr lang="en-US" sz="2400" baseline="-25000">
                <a:latin typeface="Times New Roman" pitchFamily="16" charset="0"/>
              </a:rPr>
              <a:t>1</a:t>
            </a:r>
            <a:r>
              <a:rPr lang="en-US" sz="2400">
                <a:solidFill>
                  <a:srgbClr val="0000FF"/>
                </a:solidFill>
                <a:latin typeface="Times New Roman" pitchFamily="16" charset="0"/>
              </a:rPr>
              <a:t>: Strong transition, laser cooling</a:t>
            </a:r>
            <a:r>
              <a:rPr lang="en-US" sz="2400">
                <a:solidFill>
                  <a:srgbClr val="FF0000"/>
                </a:solidFill>
                <a:latin typeface="Times New Roman" pitchFamily="16" charset="0"/>
              </a:rPr>
              <a:t> </a:t>
            </a:r>
          </a:p>
        </p:txBody>
      </p:sp>
      <p:grpSp>
        <p:nvGrpSpPr>
          <p:cNvPr id="59396" name="Group 4"/>
          <p:cNvGrpSpPr>
            <a:grpSpLocks/>
          </p:cNvGrpSpPr>
          <p:nvPr/>
        </p:nvGrpSpPr>
        <p:grpSpPr bwMode="auto">
          <a:xfrm>
            <a:off x="3429000" y="1524000"/>
            <a:ext cx="5295900" cy="2805113"/>
            <a:chOff x="2160" y="960"/>
            <a:chExt cx="3336" cy="1767"/>
          </a:xfrm>
        </p:grpSpPr>
        <p:pic>
          <p:nvPicPr>
            <p:cNvPr id="593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5688" t="68578" r="5565"/>
            <a:stretch>
              <a:fillRect/>
            </a:stretch>
          </p:blipFill>
          <p:spPr bwMode="auto">
            <a:xfrm>
              <a:off x="2160" y="1056"/>
              <a:ext cx="3336" cy="1671"/>
            </a:xfrm>
            <a:prstGeom prst="rect">
              <a:avLst/>
            </a:prstGeom>
            <a:noFill/>
            <a:ln>
              <a:noFill/>
            </a:ln>
            <a:effectLst/>
            <a:extLst>
              <a:ext uri="{909E8E84-426E-40DD-AFC4-6F175D3DCCD1}">
                <a14:hiddenFill xmlns:a14="http://schemas.microsoft.com/office/drawing/2010/main">
                  <a:blipFill dpi="0" rotWithShape="0">
                    <a:blip/>
                    <a:srcRect l="5688" t="68578" r="556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8" name="Text Box 6"/>
            <p:cNvSpPr txBox="1">
              <a:spLocks noChangeArrowheads="1"/>
            </p:cNvSpPr>
            <p:nvPr/>
          </p:nvSpPr>
          <p:spPr bwMode="auto">
            <a:xfrm>
              <a:off x="4483" y="1968"/>
              <a:ext cx="368"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buClrTx/>
                <a:buFontTx/>
                <a:buNone/>
              </a:pPr>
              <a:r>
                <a:rPr lang="en-US" sz="1400" b="1" baseline="30000">
                  <a:latin typeface="Times New Roman" pitchFamily="16" charset="0"/>
                </a:rPr>
                <a:t>130</a:t>
              </a:r>
              <a:r>
                <a:rPr lang="en-US" sz="1400" b="1">
                  <a:latin typeface="Times New Roman" pitchFamily="16" charset="0"/>
                </a:rPr>
                <a:t>Te</a:t>
              </a:r>
              <a:r>
                <a:rPr lang="en-US" sz="1400" b="1" baseline="-25000">
                  <a:latin typeface="Times New Roman" pitchFamily="16" charset="0"/>
                </a:rPr>
                <a:t>2</a:t>
              </a:r>
            </a:p>
          </p:txBody>
        </p:sp>
        <p:sp>
          <p:nvSpPr>
            <p:cNvPr id="59399" name="Text Box 7"/>
            <p:cNvSpPr txBox="1">
              <a:spLocks noChangeArrowheads="1"/>
            </p:cNvSpPr>
            <p:nvPr/>
          </p:nvSpPr>
          <p:spPr bwMode="auto">
            <a:xfrm>
              <a:off x="2995" y="1968"/>
              <a:ext cx="368"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buClrTx/>
                <a:buFontTx/>
                <a:buNone/>
              </a:pPr>
              <a:r>
                <a:rPr lang="en-US" sz="1400" b="1" baseline="30000">
                  <a:latin typeface="Times New Roman" pitchFamily="16" charset="0"/>
                </a:rPr>
                <a:t>130</a:t>
              </a:r>
              <a:r>
                <a:rPr lang="en-US" sz="1400" b="1">
                  <a:latin typeface="Times New Roman" pitchFamily="16" charset="0"/>
                </a:rPr>
                <a:t>Te</a:t>
              </a:r>
              <a:r>
                <a:rPr lang="en-US" sz="1400" b="1" baseline="-25000">
                  <a:latin typeface="Times New Roman" pitchFamily="16" charset="0"/>
                </a:rPr>
                <a:t>2</a:t>
              </a:r>
            </a:p>
          </p:txBody>
        </p:sp>
        <p:sp>
          <p:nvSpPr>
            <p:cNvPr id="59400" name="Text Box 8"/>
            <p:cNvSpPr txBox="1">
              <a:spLocks noChangeArrowheads="1"/>
            </p:cNvSpPr>
            <p:nvPr/>
          </p:nvSpPr>
          <p:spPr bwMode="auto">
            <a:xfrm>
              <a:off x="4161" y="960"/>
              <a:ext cx="969"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buClrTx/>
                <a:buFontTx/>
                <a:buNone/>
              </a:pPr>
              <a:r>
                <a:rPr lang="en-US" sz="1400" b="1">
                  <a:latin typeface="Times New Roman" pitchFamily="16" charset="0"/>
                </a:rPr>
                <a:t>F = 1/2 – F’ = 3/2</a:t>
              </a:r>
              <a:r>
                <a:rPr lang="en-US"/>
                <a:t> </a:t>
              </a:r>
            </a:p>
          </p:txBody>
        </p:sp>
        <p:sp>
          <p:nvSpPr>
            <p:cNvPr id="59401" name="Text Box 9"/>
            <p:cNvSpPr txBox="1">
              <a:spLocks noChangeArrowheads="1"/>
            </p:cNvSpPr>
            <p:nvPr/>
          </p:nvSpPr>
          <p:spPr bwMode="auto">
            <a:xfrm>
              <a:off x="2673" y="961"/>
              <a:ext cx="969"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buClrTx/>
                <a:buFontTx/>
                <a:buNone/>
              </a:pPr>
              <a:r>
                <a:rPr lang="en-US" sz="1400" b="1">
                  <a:latin typeface="Times New Roman" pitchFamily="16" charset="0"/>
                </a:rPr>
                <a:t>F = 1/2 – F’ = 1/2</a:t>
              </a:r>
              <a:r>
                <a:rPr lang="en-US"/>
                <a:t> </a:t>
              </a:r>
            </a:p>
          </p:txBody>
        </p:sp>
      </p:grpSp>
      <p:sp>
        <p:nvSpPr>
          <p:cNvPr id="59402" name="Text Box 10"/>
          <p:cNvSpPr txBox="1">
            <a:spLocks noChangeArrowheads="1"/>
          </p:cNvSpPr>
          <p:nvPr/>
        </p:nvSpPr>
        <p:spPr bwMode="auto">
          <a:xfrm>
            <a:off x="457200" y="93663"/>
            <a:ext cx="82296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buClrTx/>
              <a:buFontTx/>
              <a:buNone/>
            </a:pPr>
            <a:r>
              <a:rPr lang="en-US" sz="4400" b="1" i="1" baseline="30000">
                <a:solidFill>
                  <a:srgbClr val="0000FF"/>
                </a:solidFill>
                <a:effectLst>
                  <a:outerShdw blurRad="38100" dist="38100" dir="2700000" algn="tl">
                    <a:srgbClr val="C0C0C0"/>
                  </a:outerShdw>
                </a:effectLst>
                <a:latin typeface="Comic Sans MS" pitchFamily="64" charset="0"/>
              </a:rPr>
              <a:t>225</a:t>
            </a:r>
            <a:r>
              <a:rPr lang="en-US" sz="4400" b="1" i="1">
                <a:solidFill>
                  <a:srgbClr val="0000FF"/>
                </a:solidFill>
                <a:effectLst>
                  <a:outerShdw blurRad="38100" dist="38100" dir="2700000" algn="tl">
                    <a:srgbClr val="C0C0C0"/>
                  </a:outerShdw>
                </a:effectLst>
                <a:latin typeface="Comic Sans MS" pitchFamily="64" charset="0"/>
              </a:rPr>
              <a:t>Radium Spectroscopy</a:t>
            </a:r>
          </a:p>
        </p:txBody>
      </p:sp>
      <p:sp>
        <p:nvSpPr>
          <p:cNvPr id="59403" name="Rectangle 11"/>
          <p:cNvSpPr>
            <a:spLocks noChangeArrowheads="1"/>
          </p:cNvSpPr>
          <p:nvPr/>
        </p:nvSpPr>
        <p:spPr bwMode="auto">
          <a:xfrm>
            <a:off x="57150" y="5567363"/>
            <a:ext cx="93821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a:spcBef>
                <a:spcPts val="5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a:solidFill>
                  <a:srgbClr val="000000"/>
                </a:solidFill>
                <a:latin typeface="Times New Roman" pitchFamily="16" charset="0"/>
              </a:rPr>
              <a:t>7s</a:t>
            </a:r>
            <a:r>
              <a:rPr lang="en-GB" sz="1400" b="1" baseline="30000">
                <a:solidFill>
                  <a:srgbClr val="000000"/>
                </a:solidFill>
                <a:latin typeface="Times New Roman" pitchFamily="16" charset="0"/>
              </a:rPr>
              <a:t>2 </a:t>
            </a:r>
            <a:r>
              <a:rPr lang="en-GB" sz="1400" b="1">
                <a:solidFill>
                  <a:srgbClr val="000000"/>
                </a:solidFill>
                <a:latin typeface="Times New Roman" pitchFamily="16" charset="0"/>
              </a:rPr>
              <a:t> </a:t>
            </a:r>
            <a:r>
              <a:rPr lang="en-GB" sz="1400" b="1" baseline="30000">
                <a:solidFill>
                  <a:srgbClr val="000000"/>
                </a:solidFill>
                <a:latin typeface="Times New Roman" pitchFamily="16" charset="0"/>
              </a:rPr>
              <a:t>1</a:t>
            </a:r>
            <a:r>
              <a:rPr lang="en-GB" sz="1400" b="1">
                <a:solidFill>
                  <a:srgbClr val="000000"/>
                </a:solidFill>
                <a:latin typeface="Times New Roman" pitchFamily="16" charset="0"/>
              </a:rPr>
              <a:t>S</a:t>
            </a:r>
            <a:r>
              <a:rPr lang="en-GB" sz="1400" b="1" baseline="-25000">
                <a:solidFill>
                  <a:srgbClr val="000000"/>
                </a:solidFill>
                <a:latin typeface="Times New Roman" pitchFamily="16" charset="0"/>
              </a:rPr>
              <a:t>0</a:t>
            </a:r>
          </a:p>
        </p:txBody>
      </p:sp>
      <p:grpSp>
        <p:nvGrpSpPr>
          <p:cNvPr id="59404" name="Group 12"/>
          <p:cNvGrpSpPr>
            <a:grpSpLocks/>
          </p:cNvGrpSpPr>
          <p:nvPr/>
        </p:nvGrpSpPr>
        <p:grpSpPr bwMode="auto">
          <a:xfrm>
            <a:off x="152400" y="1793875"/>
            <a:ext cx="3048000" cy="3879850"/>
            <a:chOff x="96" y="1130"/>
            <a:chExt cx="1920" cy="2444"/>
          </a:xfrm>
        </p:grpSpPr>
        <p:grpSp>
          <p:nvGrpSpPr>
            <p:cNvPr id="59405" name="Group 13"/>
            <p:cNvGrpSpPr>
              <a:grpSpLocks/>
            </p:cNvGrpSpPr>
            <p:nvPr/>
          </p:nvGrpSpPr>
          <p:grpSpPr bwMode="auto">
            <a:xfrm>
              <a:off x="96" y="1130"/>
              <a:ext cx="1601" cy="2444"/>
              <a:chOff x="96" y="1130"/>
              <a:chExt cx="1601" cy="2444"/>
            </a:xfrm>
          </p:grpSpPr>
          <p:sp>
            <p:nvSpPr>
              <p:cNvPr id="59406" name="Line 14"/>
              <p:cNvSpPr>
                <a:spLocks noChangeShapeType="1"/>
              </p:cNvSpPr>
              <p:nvPr/>
            </p:nvSpPr>
            <p:spPr bwMode="auto">
              <a:xfrm>
                <a:off x="1250" y="1738"/>
                <a:ext cx="287"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07" name="Line 15"/>
              <p:cNvSpPr>
                <a:spLocks noChangeShapeType="1"/>
              </p:cNvSpPr>
              <p:nvPr/>
            </p:nvSpPr>
            <p:spPr bwMode="auto">
              <a:xfrm>
                <a:off x="1248" y="2138"/>
                <a:ext cx="287"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08" name="Rectangle 16"/>
              <p:cNvSpPr>
                <a:spLocks noChangeArrowheads="1"/>
              </p:cNvSpPr>
              <p:nvPr/>
            </p:nvSpPr>
            <p:spPr bwMode="auto">
              <a:xfrm>
                <a:off x="449" y="2362"/>
                <a:ext cx="657"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FF"/>
                    </a:solidFill>
                    <a:latin typeface="Times New Roman" pitchFamily="16" charset="0"/>
                  </a:rPr>
                  <a:t>482.7 nm</a:t>
                </a:r>
              </a:p>
            </p:txBody>
          </p:sp>
          <p:sp>
            <p:nvSpPr>
              <p:cNvPr id="59409" name="Rectangle 17"/>
              <p:cNvSpPr>
                <a:spLocks noChangeArrowheads="1"/>
              </p:cNvSpPr>
              <p:nvPr/>
            </p:nvSpPr>
            <p:spPr bwMode="auto">
              <a:xfrm>
                <a:off x="321" y="1152"/>
                <a:ext cx="494"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a:spcBef>
                    <a:spcPts val="5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a:solidFill>
                      <a:srgbClr val="000000"/>
                    </a:solidFill>
                    <a:latin typeface="Times New Roman" pitchFamily="16" charset="0"/>
                  </a:rPr>
                  <a:t>7s7p </a:t>
                </a:r>
                <a:r>
                  <a:rPr lang="en-GB" sz="1400" b="1" baseline="30000">
                    <a:solidFill>
                      <a:srgbClr val="000000"/>
                    </a:solidFill>
                    <a:latin typeface="Times New Roman" pitchFamily="16" charset="0"/>
                  </a:rPr>
                  <a:t>1</a:t>
                </a:r>
                <a:r>
                  <a:rPr lang="en-GB" sz="1400" b="1">
                    <a:solidFill>
                      <a:srgbClr val="000000"/>
                    </a:solidFill>
                    <a:latin typeface="Times New Roman" pitchFamily="16" charset="0"/>
                  </a:rPr>
                  <a:t>P</a:t>
                </a:r>
                <a:r>
                  <a:rPr lang="en-GB" sz="1400" b="1" baseline="-25000">
                    <a:solidFill>
                      <a:srgbClr val="000000"/>
                    </a:solidFill>
                    <a:latin typeface="Times New Roman" pitchFamily="16" charset="0"/>
                  </a:rPr>
                  <a:t>1</a:t>
                </a:r>
              </a:p>
            </p:txBody>
          </p:sp>
          <p:sp>
            <p:nvSpPr>
              <p:cNvPr id="59410" name="Rectangle 18"/>
              <p:cNvSpPr>
                <a:spLocks noChangeArrowheads="1"/>
              </p:cNvSpPr>
              <p:nvPr/>
            </p:nvSpPr>
            <p:spPr bwMode="auto">
              <a:xfrm>
                <a:off x="576" y="1680"/>
                <a:ext cx="710"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a:spcBef>
                    <a:spcPts val="5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a:solidFill>
                      <a:srgbClr val="000000"/>
                    </a:solidFill>
                    <a:latin typeface="Times New Roman" pitchFamily="16" charset="0"/>
                  </a:rPr>
                  <a:t>7s6d </a:t>
                </a:r>
                <a:r>
                  <a:rPr lang="en-GB" sz="1400" b="1" baseline="30000">
                    <a:solidFill>
                      <a:srgbClr val="000000"/>
                    </a:solidFill>
                    <a:latin typeface="Times New Roman" pitchFamily="16" charset="0"/>
                  </a:rPr>
                  <a:t>1</a:t>
                </a:r>
                <a:r>
                  <a:rPr lang="en-GB" sz="1400" b="1">
                    <a:solidFill>
                      <a:srgbClr val="000000"/>
                    </a:solidFill>
                    <a:latin typeface="Times New Roman" pitchFamily="16" charset="0"/>
                  </a:rPr>
                  <a:t>D</a:t>
                </a:r>
                <a:r>
                  <a:rPr lang="en-GB" sz="1400" b="1" baseline="-25000">
                    <a:solidFill>
                      <a:srgbClr val="000000"/>
                    </a:solidFill>
                    <a:latin typeface="Times New Roman" pitchFamily="16" charset="0"/>
                  </a:rPr>
                  <a:t>2</a:t>
                </a:r>
              </a:p>
            </p:txBody>
          </p:sp>
          <p:sp>
            <p:nvSpPr>
              <p:cNvPr id="59411" name="Line 19"/>
              <p:cNvSpPr>
                <a:spLocks noChangeShapeType="1"/>
              </p:cNvSpPr>
              <p:nvPr/>
            </p:nvSpPr>
            <p:spPr bwMode="auto">
              <a:xfrm flipV="1">
                <a:off x="96" y="3481"/>
                <a:ext cx="229" cy="2"/>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2" name="Line 20"/>
              <p:cNvSpPr>
                <a:spLocks noChangeShapeType="1"/>
              </p:cNvSpPr>
              <p:nvPr/>
            </p:nvSpPr>
            <p:spPr bwMode="auto">
              <a:xfrm flipV="1">
                <a:off x="800" y="1678"/>
                <a:ext cx="287" cy="2"/>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3" name="Text Box 21"/>
              <p:cNvSpPr txBox="1">
                <a:spLocks noChangeArrowheads="1"/>
              </p:cNvSpPr>
              <p:nvPr/>
            </p:nvSpPr>
            <p:spPr bwMode="auto">
              <a:xfrm>
                <a:off x="1504" y="1662"/>
                <a:ext cx="145" cy="5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buClrTx/>
                  <a:buFontTx/>
                  <a:buNone/>
                </a:pPr>
                <a:r>
                  <a:rPr lang="en-GB" sz="1000">
                    <a:latin typeface="Times New Roman" pitchFamily="16" charset="0"/>
                  </a:rPr>
                  <a:t>2</a:t>
                </a:r>
              </a:p>
              <a:p>
                <a:pPr algn="ctr">
                  <a:buClrTx/>
                  <a:buFontTx/>
                  <a:buNone/>
                </a:pPr>
                <a:endParaRPr lang="en-GB" sz="1000">
                  <a:latin typeface="Times New Roman" pitchFamily="16" charset="0"/>
                </a:endParaRPr>
              </a:p>
              <a:p>
                <a:pPr algn="ctr">
                  <a:buClrTx/>
                  <a:buFontTx/>
                  <a:buNone/>
                </a:pPr>
                <a:endParaRPr lang="en-GB" sz="1000">
                  <a:latin typeface="Times New Roman" pitchFamily="16" charset="0"/>
                </a:endParaRPr>
              </a:p>
              <a:p>
                <a:pPr algn="ctr">
                  <a:buClrTx/>
                  <a:buFontTx/>
                  <a:buNone/>
                </a:pPr>
                <a:r>
                  <a:rPr lang="en-GB" sz="1000">
                    <a:latin typeface="Times New Roman" pitchFamily="16" charset="0"/>
                  </a:rPr>
                  <a:t>1</a:t>
                </a:r>
              </a:p>
              <a:p>
                <a:pPr algn="ctr">
                  <a:lnSpc>
                    <a:spcPct val="120000"/>
                  </a:lnSpc>
                  <a:buClrTx/>
                  <a:buFontTx/>
                  <a:buNone/>
                </a:pPr>
                <a:r>
                  <a:rPr lang="en-GB" sz="1000">
                    <a:latin typeface="Times New Roman" pitchFamily="16" charset="0"/>
                  </a:rPr>
                  <a:t>0</a:t>
                </a:r>
              </a:p>
            </p:txBody>
          </p:sp>
          <p:sp>
            <p:nvSpPr>
              <p:cNvPr id="59414" name="Line 22"/>
              <p:cNvSpPr>
                <a:spLocks noChangeShapeType="1"/>
              </p:cNvSpPr>
              <p:nvPr/>
            </p:nvSpPr>
            <p:spPr bwMode="auto">
              <a:xfrm>
                <a:off x="1253" y="2022"/>
                <a:ext cx="287"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5" name="Line 23"/>
              <p:cNvSpPr>
                <a:spLocks noChangeShapeType="1"/>
              </p:cNvSpPr>
              <p:nvPr/>
            </p:nvSpPr>
            <p:spPr bwMode="auto">
              <a:xfrm flipV="1">
                <a:off x="492" y="1392"/>
                <a:ext cx="229" cy="3"/>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6" name="Line 24"/>
              <p:cNvSpPr>
                <a:spLocks noChangeShapeType="1"/>
              </p:cNvSpPr>
              <p:nvPr/>
            </p:nvSpPr>
            <p:spPr bwMode="auto">
              <a:xfrm>
                <a:off x="743" y="1362"/>
                <a:ext cx="172"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7" name="Line 25"/>
              <p:cNvSpPr>
                <a:spLocks noChangeShapeType="1"/>
              </p:cNvSpPr>
              <p:nvPr/>
            </p:nvSpPr>
            <p:spPr bwMode="auto">
              <a:xfrm>
                <a:off x="739" y="1446"/>
                <a:ext cx="172"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8" name="Text Box 26"/>
              <p:cNvSpPr txBox="1">
                <a:spLocks noChangeArrowheads="1"/>
              </p:cNvSpPr>
              <p:nvPr/>
            </p:nvSpPr>
            <p:spPr bwMode="auto">
              <a:xfrm>
                <a:off x="882" y="1130"/>
                <a:ext cx="247" cy="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buClrTx/>
                  <a:buFontTx/>
                  <a:buNone/>
                </a:pPr>
                <a:r>
                  <a:rPr lang="en-US" sz="1200" b="1">
                    <a:latin typeface="Calibri" pitchFamily="32" charset="0"/>
                  </a:rPr>
                  <a:t>F’</a:t>
                </a:r>
              </a:p>
              <a:p>
                <a:pPr algn="ctr">
                  <a:buClrTx/>
                  <a:buFontTx/>
                  <a:buNone/>
                </a:pPr>
                <a:r>
                  <a:rPr lang="en-US" sz="1200" b="1">
                    <a:latin typeface="Calibri" pitchFamily="32" charset="0"/>
                  </a:rPr>
                  <a:t>3/2</a:t>
                </a:r>
              </a:p>
              <a:p>
                <a:pPr algn="ctr">
                  <a:buClrTx/>
                  <a:buFontTx/>
                  <a:buNone/>
                </a:pPr>
                <a:r>
                  <a:rPr lang="en-US" sz="1200" b="1">
                    <a:latin typeface="Calibri" pitchFamily="32" charset="0"/>
                  </a:rPr>
                  <a:t>1/2</a:t>
                </a:r>
              </a:p>
            </p:txBody>
          </p:sp>
          <p:sp>
            <p:nvSpPr>
              <p:cNvPr id="59419" name="Line 27"/>
              <p:cNvSpPr>
                <a:spLocks noChangeShapeType="1"/>
              </p:cNvSpPr>
              <p:nvPr/>
            </p:nvSpPr>
            <p:spPr bwMode="auto">
              <a:xfrm flipV="1">
                <a:off x="704" y="1365"/>
                <a:ext cx="47" cy="3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20" name="Line 28"/>
              <p:cNvSpPr>
                <a:spLocks noChangeShapeType="1"/>
              </p:cNvSpPr>
              <p:nvPr/>
            </p:nvSpPr>
            <p:spPr bwMode="auto">
              <a:xfrm flipH="1" flipV="1">
                <a:off x="703" y="1393"/>
                <a:ext cx="49" cy="49"/>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21" name="Line 29"/>
              <p:cNvSpPr>
                <a:spLocks noChangeShapeType="1"/>
              </p:cNvSpPr>
              <p:nvPr/>
            </p:nvSpPr>
            <p:spPr bwMode="auto">
              <a:xfrm flipV="1">
                <a:off x="384" y="3481"/>
                <a:ext cx="229" cy="2"/>
              </a:xfrm>
              <a:prstGeom prst="line">
                <a:avLst/>
              </a:prstGeom>
              <a:noFill/>
              <a:ln w="1908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22" name="Line 30"/>
              <p:cNvSpPr>
                <a:spLocks noChangeShapeType="1"/>
              </p:cNvSpPr>
              <p:nvPr/>
            </p:nvSpPr>
            <p:spPr bwMode="auto">
              <a:xfrm flipV="1">
                <a:off x="264" y="3480"/>
                <a:ext cx="229" cy="2"/>
              </a:xfrm>
              <a:prstGeom prst="line">
                <a:avLst/>
              </a:prstGeom>
              <a:noFill/>
              <a:ln w="648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23" name="Text Box 31"/>
              <p:cNvSpPr txBox="1">
                <a:spLocks noChangeArrowheads="1"/>
              </p:cNvSpPr>
              <p:nvPr/>
            </p:nvSpPr>
            <p:spPr bwMode="auto">
              <a:xfrm>
                <a:off x="581" y="3286"/>
                <a:ext cx="24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buClrTx/>
                  <a:buFontTx/>
                  <a:buNone/>
                </a:pPr>
                <a:r>
                  <a:rPr lang="en-US" sz="1200" b="1">
                    <a:latin typeface="Calibri" pitchFamily="32" charset="0"/>
                  </a:rPr>
                  <a:t>F</a:t>
                </a:r>
              </a:p>
              <a:p>
                <a:pPr algn="ctr">
                  <a:buClrTx/>
                  <a:buFontTx/>
                  <a:buNone/>
                </a:pPr>
                <a:r>
                  <a:rPr lang="en-US" sz="1200" b="1">
                    <a:latin typeface="Calibri" pitchFamily="32" charset="0"/>
                  </a:rPr>
                  <a:t>1/2</a:t>
                </a:r>
              </a:p>
            </p:txBody>
          </p:sp>
          <p:sp>
            <p:nvSpPr>
              <p:cNvPr id="59424" name="Rectangle 32"/>
              <p:cNvSpPr>
                <a:spLocks noChangeArrowheads="1"/>
              </p:cNvSpPr>
              <p:nvPr/>
            </p:nvSpPr>
            <p:spPr bwMode="auto">
              <a:xfrm>
                <a:off x="1110" y="1530"/>
                <a:ext cx="58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a:spcBef>
                    <a:spcPts val="5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a:solidFill>
                      <a:srgbClr val="000000"/>
                    </a:solidFill>
                    <a:latin typeface="Times New Roman" pitchFamily="16" charset="0"/>
                  </a:rPr>
                  <a:t>7s7p </a:t>
                </a:r>
                <a:r>
                  <a:rPr lang="en-GB" sz="1400" b="1" baseline="30000">
                    <a:solidFill>
                      <a:srgbClr val="000000"/>
                    </a:solidFill>
                    <a:latin typeface="Times New Roman" pitchFamily="16" charset="0"/>
                  </a:rPr>
                  <a:t>3</a:t>
                </a:r>
                <a:r>
                  <a:rPr lang="en-GB" sz="1400" b="1">
                    <a:solidFill>
                      <a:srgbClr val="000000"/>
                    </a:solidFill>
                    <a:latin typeface="Times New Roman" pitchFamily="16" charset="0"/>
                  </a:rPr>
                  <a:t>P</a:t>
                </a:r>
              </a:p>
            </p:txBody>
          </p:sp>
          <p:sp>
            <p:nvSpPr>
              <p:cNvPr id="59425" name="Line 33"/>
              <p:cNvSpPr>
                <a:spLocks noChangeShapeType="1"/>
              </p:cNvSpPr>
              <p:nvPr/>
            </p:nvSpPr>
            <p:spPr bwMode="auto">
              <a:xfrm flipV="1">
                <a:off x="192" y="1379"/>
                <a:ext cx="390" cy="2113"/>
              </a:xfrm>
              <a:prstGeom prst="line">
                <a:avLst/>
              </a:prstGeom>
              <a:noFill/>
              <a:ln w="76320">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59426" name="Group 34"/>
            <p:cNvGrpSpPr>
              <a:grpSpLocks/>
            </p:cNvGrpSpPr>
            <p:nvPr/>
          </p:nvGrpSpPr>
          <p:grpSpPr bwMode="auto">
            <a:xfrm>
              <a:off x="1590" y="1758"/>
              <a:ext cx="426" cy="403"/>
              <a:chOff x="1590" y="1758"/>
              <a:chExt cx="426" cy="403"/>
            </a:xfrm>
          </p:grpSpPr>
          <p:sp>
            <p:nvSpPr>
              <p:cNvPr id="59427" name="Line 35"/>
              <p:cNvSpPr>
                <a:spLocks noChangeShapeType="1"/>
              </p:cNvSpPr>
              <p:nvPr/>
            </p:nvSpPr>
            <p:spPr bwMode="auto">
              <a:xfrm>
                <a:off x="1629" y="1990"/>
                <a:ext cx="172"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28" name="Line 36"/>
              <p:cNvSpPr>
                <a:spLocks noChangeShapeType="1"/>
              </p:cNvSpPr>
              <p:nvPr/>
            </p:nvSpPr>
            <p:spPr bwMode="auto">
              <a:xfrm>
                <a:off x="1625" y="2074"/>
                <a:ext cx="172"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29" name="Text Box 37"/>
              <p:cNvSpPr txBox="1">
                <a:spLocks noChangeArrowheads="1"/>
              </p:cNvSpPr>
              <p:nvPr/>
            </p:nvSpPr>
            <p:spPr bwMode="auto">
              <a:xfrm>
                <a:off x="1768" y="1758"/>
                <a:ext cx="247" cy="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buClrTx/>
                  <a:buFontTx/>
                  <a:buNone/>
                </a:pPr>
                <a:r>
                  <a:rPr lang="en-US" sz="1200" b="1">
                    <a:latin typeface="Calibri" pitchFamily="32" charset="0"/>
                  </a:rPr>
                  <a:t>F’</a:t>
                </a:r>
              </a:p>
              <a:p>
                <a:pPr algn="ctr">
                  <a:buClrTx/>
                  <a:buFontTx/>
                  <a:buNone/>
                </a:pPr>
                <a:r>
                  <a:rPr lang="en-US" sz="1200" b="1">
                    <a:latin typeface="Calibri" pitchFamily="32" charset="0"/>
                  </a:rPr>
                  <a:t>3/2</a:t>
                </a:r>
              </a:p>
              <a:p>
                <a:pPr algn="ctr">
                  <a:buClrTx/>
                  <a:buFontTx/>
                  <a:buNone/>
                </a:pPr>
                <a:r>
                  <a:rPr lang="en-US" sz="1200" b="1">
                    <a:latin typeface="Calibri" pitchFamily="32" charset="0"/>
                  </a:rPr>
                  <a:t>1/2</a:t>
                </a:r>
              </a:p>
            </p:txBody>
          </p:sp>
          <p:sp>
            <p:nvSpPr>
              <p:cNvPr id="59430" name="Line 38"/>
              <p:cNvSpPr>
                <a:spLocks noChangeShapeType="1"/>
              </p:cNvSpPr>
              <p:nvPr/>
            </p:nvSpPr>
            <p:spPr bwMode="auto">
              <a:xfrm flipV="1">
                <a:off x="1590" y="1993"/>
                <a:ext cx="47" cy="3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31" name="Line 39"/>
              <p:cNvSpPr>
                <a:spLocks noChangeShapeType="1"/>
              </p:cNvSpPr>
              <p:nvPr/>
            </p:nvSpPr>
            <p:spPr bwMode="auto">
              <a:xfrm flipH="1" flipV="1">
                <a:off x="1589" y="2021"/>
                <a:ext cx="49" cy="49"/>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Tree>
    <p:extLst>
      <p:ext uri="{BB962C8B-B14F-4D97-AF65-F5344CB8AC3E}">
        <p14:creationId xmlns:p14="http://schemas.microsoft.com/office/powerpoint/2010/main" val="23102989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1066800" y="331788"/>
            <a:ext cx="18415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0418" name="Text Box 2"/>
          <p:cNvSpPr txBox="1">
            <a:spLocks noChangeArrowheads="1"/>
          </p:cNvSpPr>
          <p:nvPr/>
        </p:nvSpPr>
        <p:spPr bwMode="auto">
          <a:xfrm>
            <a:off x="1304925" y="1020763"/>
            <a:ext cx="5456238" cy="50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buClrTx/>
              <a:buFontTx/>
              <a:buNone/>
            </a:pPr>
            <a:r>
              <a:rPr lang="en-US" sz="2400">
                <a:latin typeface="Times New Roman" pitchFamily="16" charset="0"/>
                <a:cs typeface="Times New Roman" pitchFamily="16" charset="0"/>
              </a:rPr>
              <a:t>7s</a:t>
            </a:r>
            <a:r>
              <a:rPr lang="en-US" sz="2400" baseline="30000">
                <a:latin typeface="Times New Roman" pitchFamily="16" charset="0"/>
                <a:cs typeface="Times New Roman" pitchFamily="16" charset="0"/>
              </a:rPr>
              <a:t>2 1</a:t>
            </a:r>
            <a:r>
              <a:rPr lang="en-US" sz="2400">
                <a:latin typeface="Times New Roman" pitchFamily="16" charset="0"/>
                <a:cs typeface="Times New Roman" pitchFamily="16" charset="0"/>
              </a:rPr>
              <a:t>S</a:t>
            </a:r>
            <a:r>
              <a:rPr lang="en-US" sz="2400" baseline="-25000">
                <a:latin typeface="Times New Roman" pitchFamily="16" charset="0"/>
                <a:cs typeface="Times New Roman" pitchFamily="16" charset="0"/>
              </a:rPr>
              <a:t>0</a:t>
            </a:r>
            <a:r>
              <a:rPr lang="en-US" sz="2400">
                <a:latin typeface="Times New Roman" pitchFamily="16" charset="0"/>
                <a:cs typeface="Times New Roman" pitchFamily="16" charset="0"/>
              </a:rPr>
              <a:t> - 7s7p </a:t>
            </a:r>
            <a:r>
              <a:rPr lang="en-US" sz="2400" baseline="30000">
                <a:latin typeface="Times New Roman" pitchFamily="16" charset="0"/>
                <a:cs typeface="Times New Roman" pitchFamily="16" charset="0"/>
              </a:rPr>
              <a:t>3</a:t>
            </a:r>
            <a:r>
              <a:rPr lang="en-US" sz="2400">
                <a:latin typeface="Times New Roman" pitchFamily="16" charset="0"/>
                <a:cs typeface="Times New Roman" pitchFamily="16" charset="0"/>
              </a:rPr>
              <a:t>P</a:t>
            </a:r>
            <a:r>
              <a:rPr lang="en-US" sz="2400" baseline="-25000">
                <a:latin typeface="Times New Roman" pitchFamily="16" charset="0"/>
                <a:cs typeface="Times New Roman" pitchFamily="16" charset="0"/>
              </a:rPr>
              <a:t>1</a:t>
            </a:r>
            <a:r>
              <a:rPr lang="en-US" sz="2400">
                <a:solidFill>
                  <a:srgbClr val="FF0000"/>
                </a:solidFill>
                <a:latin typeface="Times New Roman" pitchFamily="16" charset="0"/>
                <a:cs typeface="Times New Roman" pitchFamily="16" charset="0"/>
              </a:rPr>
              <a:t>: Weak transition, trapping</a:t>
            </a:r>
          </a:p>
        </p:txBody>
      </p:sp>
      <p:sp>
        <p:nvSpPr>
          <p:cNvPr id="60419" name="Text Box 3"/>
          <p:cNvSpPr txBox="1">
            <a:spLocks noChangeArrowheads="1"/>
          </p:cNvSpPr>
          <p:nvPr/>
        </p:nvSpPr>
        <p:spPr bwMode="auto">
          <a:xfrm>
            <a:off x="457200" y="200025"/>
            <a:ext cx="82296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buClrTx/>
              <a:buFontTx/>
              <a:buNone/>
            </a:pPr>
            <a:r>
              <a:rPr lang="en-US" sz="4400" b="1" i="1" baseline="30000">
                <a:solidFill>
                  <a:srgbClr val="0000FF"/>
                </a:solidFill>
                <a:effectLst>
                  <a:outerShdw blurRad="38100" dist="38100" dir="2700000" algn="tl">
                    <a:srgbClr val="C0C0C0"/>
                  </a:outerShdw>
                </a:effectLst>
                <a:latin typeface="Comic Sans MS" pitchFamily="64" charset="0"/>
              </a:rPr>
              <a:t>225</a:t>
            </a:r>
            <a:r>
              <a:rPr lang="en-US" sz="4400" b="1" i="1">
                <a:solidFill>
                  <a:srgbClr val="0000FF"/>
                </a:solidFill>
                <a:effectLst>
                  <a:outerShdw blurRad="38100" dist="38100" dir="2700000" algn="tl">
                    <a:srgbClr val="C0C0C0"/>
                  </a:outerShdw>
                </a:effectLst>
                <a:latin typeface="Comic Sans MS" pitchFamily="64" charset="0"/>
              </a:rPr>
              <a:t>Radium Spectroscopy</a:t>
            </a:r>
          </a:p>
        </p:txBody>
      </p:sp>
      <p:sp>
        <p:nvSpPr>
          <p:cNvPr id="60420" name="Text Box 4"/>
          <p:cNvSpPr txBox="1">
            <a:spLocks noChangeArrowheads="1"/>
          </p:cNvSpPr>
          <p:nvPr/>
        </p:nvSpPr>
        <p:spPr bwMode="auto">
          <a:xfrm>
            <a:off x="1403350" y="4437063"/>
            <a:ext cx="3852863" cy="231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buClrTx/>
              <a:buFontTx/>
              <a:buNone/>
            </a:pPr>
            <a:r>
              <a:rPr lang="en-US" sz="2000">
                <a:solidFill>
                  <a:srgbClr val="FF0000"/>
                </a:solidFill>
                <a:latin typeface="Times New Roman" pitchFamily="16" charset="0"/>
              </a:rPr>
              <a:t>Absolute Frequency:</a:t>
            </a:r>
          </a:p>
          <a:p>
            <a:pPr>
              <a:buClrTx/>
              <a:buFontTx/>
              <a:buNone/>
            </a:pPr>
            <a:r>
              <a:rPr lang="en-US" sz="2000">
                <a:solidFill>
                  <a:srgbClr val="FF0000"/>
                </a:solidFill>
                <a:latin typeface="Times New Roman" pitchFamily="16" charset="0"/>
              </a:rPr>
              <a:t>Offset from a </a:t>
            </a:r>
            <a:r>
              <a:rPr lang="en-US" sz="2000" baseline="30000">
                <a:solidFill>
                  <a:srgbClr val="FF0000"/>
                </a:solidFill>
                <a:latin typeface="Times New Roman" pitchFamily="16" charset="0"/>
              </a:rPr>
              <a:t>127</a:t>
            </a:r>
            <a:r>
              <a:rPr lang="en-US" sz="2000">
                <a:solidFill>
                  <a:srgbClr val="FF0000"/>
                </a:solidFill>
                <a:latin typeface="Times New Roman" pitchFamily="16" charset="0"/>
              </a:rPr>
              <a:t>I</a:t>
            </a:r>
            <a:r>
              <a:rPr lang="en-US" sz="2000" baseline="-25000">
                <a:solidFill>
                  <a:srgbClr val="FF0000"/>
                </a:solidFill>
                <a:latin typeface="Times New Roman" pitchFamily="16" charset="0"/>
              </a:rPr>
              <a:t>2  </a:t>
            </a:r>
            <a:r>
              <a:rPr lang="en-US" sz="2000">
                <a:solidFill>
                  <a:srgbClr val="FF0000"/>
                </a:solidFill>
                <a:latin typeface="Times New Roman" pitchFamily="16" charset="0"/>
              </a:rPr>
              <a:t>line</a:t>
            </a:r>
          </a:p>
          <a:p>
            <a:pPr>
              <a:buClrTx/>
              <a:buFontTx/>
              <a:buNone/>
            </a:pPr>
            <a:r>
              <a:rPr lang="en-US" sz="2000">
                <a:solidFill>
                  <a:srgbClr val="FF0000"/>
                </a:solidFill>
                <a:latin typeface="Times New Roman" pitchFamily="16" charset="0"/>
              </a:rPr>
              <a:t>702(2)MHz</a:t>
            </a:r>
          </a:p>
          <a:p>
            <a:pPr>
              <a:buClrTx/>
              <a:buFontTx/>
              <a:buNone/>
            </a:pPr>
            <a:r>
              <a:rPr lang="en-US" sz="2000">
                <a:solidFill>
                  <a:srgbClr val="FF0000"/>
                </a:solidFill>
                <a:latin typeface="Times New Roman" pitchFamily="16" charset="0"/>
              </a:rPr>
              <a:t>419687537(4) MHz</a:t>
            </a:r>
          </a:p>
          <a:p>
            <a:pPr>
              <a:buClrTx/>
              <a:buFontTx/>
              <a:buNone/>
            </a:pPr>
            <a:r>
              <a:rPr lang="en-US" sz="2000">
                <a:latin typeface="Times New Roman" pitchFamily="16" charset="0"/>
              </a:rPr>
              <a:t>Calibration with I</a:t>
            </a:r>
            <a:r>
              <a:rPr lang="en-US" sz="2000" baseline="-25000">
                <a:latin typeface="Times New Roman" pitchFamily="16" charset="0"/>
              </a:rPr>
              <a:t>2</a:t>
            </a:r>
            <a:r>
              <a:rPr lang="en-US" sz="2000">
                <a:latin typeface="Times New Roman" pitchFamily="16" charset="0"/>
              </a:rPr>
              <a:t> transition and frequency comb</a:t>
            </a:r>
          </a:p>
          <a:p>
            <a:pPr>
              <a:buClrTx/>
              <a:buFontTx/>
              <a:buNone/>
            </a:pPr>
            <a:endParaRPr lang="en-US" sz="2000">
              <a:latin typeface="Times New Roman" pitchFamily="16" charset="0"/>
            </a:endParaRPr>
          </a:p>
        </p:txBody>
      </p:sp>
      <p:grpSp>
        <p:nvGrpSpPr>
          <p:cNvPr id="60421" name="Group 5"/>
          <p:cNvGrpSpPr>
            <a:grpSpLocks/>
          </p:cNvGrpSpPr>
          <p:nvPr/>
        </p:nvGrpSpPr>
        <p:grpSpPr bwMode="auto">
          <a:xfrm>
            <a:off x="5048250" y="4221163"/>
            <a:ext cx="3849688" cy="2368550"/>
            <a:chOff x="3180" y="2659"/>
            <a:chExt cx="2425" cy="1492"/>
          </a:xfrm>
        </p:grpSpPr>
        <p:pic>
          <p:nvPicPr>
            <p:cNvPr id="60422" name="Picture 6"/>
            <p:cNvPicPr>
              <a:picLocks noChangeAspect="1" noChangeArrowheads="1"/>
            </p:cNvPicPr>
            <p:nvPr/>
          </p:nvPicPr>
          <p:blipFill>
            <a:blip r:embed="rId3">
              <a:extLst>
                <a:ext uri="{28A0092B-C50C-407E-A947-70E740481C1C}">
                  <a14:useLocalDpi xmlns:a14="http://schemas.microsoft.com/office/drawing/2010/main" val="0"/>
                </a:ext>
              </a:extLst>
            </a:blip>
            <a:srcRect t="55547"/>
            <a:stretch>
              <a:fillRect/>
            </a:stretch>
          </p:blipFill>
          <p:spPr bwMode="auto">
            <a:xfrm>
              <a:off x="3180" y="2755"/>
              <a:ext cx="2425" cy="1396"/>
            </a:xfrm>
            <a:prstGeom prst="rect">
              <a:avLst/>
            </a:prstGeom>
            <a:noFill/>
            <a:ln>
              <a:noFill/>
            </a:ln>
            <a:effectLst/>
            <a:extLst>
              <a:ext uri="{909E8E84-426E-40DD-AFC4-6F175D3DCCD1}">
                <a14:hiddenFill xmlns:a14="http://schemas.microsoft.com/office/drawing/2010/main">
                  <a:blipFill dpi="0" rotWithShape="0">
                    <a:blip/>
                    <a:srcRect t="5554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3" name="Text Box 7"/>
            <p:cNvSpPr txBox="1">
              <a:spLocks noChangeArrowheads="1"/>
            </p:cNvSpPr>
            <p:nvPr/>
          </p:nvSpPr>
          <p:spPr bwMode="auto">
            <a:xfrm>
              <a:off x="3850" y="2659"/>
              <a:ext cx="81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buClrTx/>
                <a:buFontTx/>
                <a:buNone/>
              </a:pPr>
              <a:r>
                <a:rPr lang="en-US" sz="1400" b="1">
                  <a:latin typeface="Times New Roman" pitchFamily="16" charset="0"/>
                </a:rPr>
                <a:t>F=1/2 – F’=3/2</a:t>
              </a:r>
            </a:p>
          </p:txBody>
        </p:sp>
      </p:grpSp>
      <p:sp>
        <p:nvSpPr>
          <p:cNvPr id="60424" name="Line 8"/>
          <p:cNvSpPr>
            <a:spLocks noChangeShapeType="1"/>
          </p:cNvSpPr>
          <p:nvPr/>
        </p:nvSpPr>
        <p:spPr bwMode="auto">
          <a:xfrm flipV="1">
            <a:off x="152400" y="5526088"/>
            <a:ext cx="365125" cy="4762"/>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60425" name="Group 9"/>
          <p:cNvGrpSpPr>
            <a:grpSpLocks/>
          </p:cNvGrpSpPr>
          <p:nvPr/>
        </p:nvGrpSpPr>
        <p:grpSpPr bwMode="auto">
          <a:xfrm>
            <a:off x="419100" y="1793875"/>
            <a:ext cx="2781300" cy="3879850"/>
            <a:chOff x="264" y="1130"/>
            <a:chExt cx="1752" cy="2444"/>
          </a:xfrm>
        </p:grpSpPr>
        <p:sp>
          <p:nvSpPr>
            <p:cNvPr id="60426" name="Text Box 10"/>
            <p:cNvSpPr txBox="1">
              <a:spLocks noChangeArrowheads="1"/>
            </p:cNvSpPr>
            <p:nvPr/>
          </p:nvSpPr>
          <p:spPr bwMode="auto">
            <a:xfrm>
              <a:off x="555" y="2387"/>
              <a:ext cx="657"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buClrTx/>
                <a:buFontTx/>
                <a:buNone/>
              </a:pPr>
              <a:r>
                <a:rPr lang="en-US">
                  <a:solidFill>
                    <a:srgbClr val="FF0000"/>
                  </a:solidFill>
                  <a:latin typeface="Times New Roman" pitchFamily="16" charset="0"/>
                  <a:cs typeface="Times New Roman" pitchFamily="16" charset="0"/>
                </a:rPr>
                <a:t>714.3 nm</a:t>
              </a:r>
            </a:p>
          </p:txBody>
        </p:sp>
        <p:sp>
          <p:nvSpPr>
            <p:cNvPr id="60427" name="Line 11"/>
            <p:cNvSpPr>
              <a:spLocks noChangeShapeType="1"/>
            </p:cNvSpPr>
            <p:nvPr/>
          </p:nvSpPr>
          <p:spPr bwMode="auto">
            <a:xfrm>
              <a:off x="1250" y="1738"/>
              <a:ext cx="287"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28" name="Line 12"/>
            <p:cNvSpPr>
              <a:spLocks noChangeShapeType="1"/>
            </p:cNvSpPr>
            <p:nvPr/>
          </p:nvSpPr>
          <p:spPr bwMode="auto">
            <a:xfrm>
              <a:off x="1248" y="2138"/>
              <a:ext cx="287"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29" name="Rectangle 13"/>
            <p:cNvSpPr>
              <a:spLocks noChangeArrowheads="1"/>
            </p:cNvSpPr>
            <p:nvPr/>
          </p:nvSpPr>
          <p:spPr bwMode="auto">
            <a:xfrm>
              <a:off x="321" y="1152"/>
              <a:ext cx="494"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a:spcBef>
                  <a:spcPts val="5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a:solidFill>
                    <a:srgbClr val="000000"/>
                  </a:solidFill>
                  <a:latin typeface="Times New Roman" pitchFamily="16" charset="0"/>
                </a:rPr>
                <a:t>7s7p </a:t>
              </a:r>
              <a:r>
                <a:rPr lang="en-GB" sz="1400" b="1" baseline="30000">
                  <a:solidFill>
                    <a:srgbClr val="000000"/>
                  </a:solidFill>
                  <a:latin typeface="Times New Roman" pitchFamily="16" charset="0"/>
                </a:rPr>
                <a:t>1</a:t>
              </a:r>
              <a:r>
                <a:rPr lang="en-GB" sz="1400" b="1">
                  <a:solidFill>
                    <a:srgbClr val="000000"/>
                  </a:solidFill>
                  <a:latin typeface="Times New Roman" pitchFamily="16" charset="0"/>
                </a:rPr>
                <a:t>P</a:t>
              </a:r>
              <a:r>
                <a:rPr lang="en-GB" sz="1400" b="1" baseline="-25000">
                  <a:solidFill>
                    <a:srgbClr val="000000"/>
                  </a:solidFill>
                  <a:latin typeface="Times New Roman" pitchFamily="16" charset="0"/>
                </a:rPr>
                <a:t>1</a:t>
              </a:r>
            </a:p>
          </p:txBody>
        </p:sp>
        <p:sp>
          <p:nvSpPr>
            <p:cNvPr id="60430" name="Rectangle 14"/>
            <p:cNvSpPr>
              <a:spLocks noChangeArrowheads="1"/>
            </p:cNvSpPr>
            <p:nvPr/>
          </p:nvSpPr>
          <p:spPr bwMode="auto">
            <a:xfrm>
              <a:off x="576" y="1680"/>
              <a:ext cx="710"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a:spcBef>
                  <a:spcPts val="5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a:solidFill>
                    <a:srgbClr val="000000"/>
                  </a:solidFill>
                  <a:latin typeface="Times New Roman" pitchFamily="16" charset="0"/>
                </a:rPr>
                <a:t>7s6d </a:t>
              </a:r>
              <a:r>
                <a:rPr lang="en-GB" sz="1400" b="1" baseline="30000">
                  <a:solidFill>
                    <a:srgbClr val="000000"/>
                  </a:solidFill>
                  <a:latin typeface="Times New Roman" pitchFamily="16" charset="0"/>
                </a:rPr>
                <a:t>1</a:t>
              </a:r>
              <a:r>
                <a:rPr lang="en-GB" sz="1400" b="1">
                  <a:solidFill>
                    <a:srgbClr val="000000"/>
                  </a:solidFill>
                  <a:latin typeface="Times New Roman" pitchFamily="16" charset="0"/>
                </a:rPr>
                <a:t>D</a:t>
              </a:r>
              <a:r>
                <a:rPr lang="en-GB" sz="1400" b="1" baseline="-25000">
                  <a:solidFill>
                    <a:srgbClr val="000000"/>
                  </a:solidFill>
                  <a:latin typeface="Times New Roman" pitchFamily="16" charset="0"/>
                </a:rPr>
                <a:t>2</a:t>
              </a:r>
            </a:p>
          </p:txBody>
        </p:sp>
        <p:sp>
          <p:nvSpPr>
            <p:cNvPr id="60431" name="Line 15"/>
            <p:cNvSpPr>
              <a:spLocks noChangeShapeType="1"/>
            </p:cNvSpPr>
            <p:nvPr/>
          </p:nvSpPr>
          <p:spPr bwMode="auto">
            <a:xfrm flipV="1">
              <a:off x="800" y="1678"/>
              <a:ext cx="287" cy="2"/>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2" name="Text Box 16"/>
            <p:cNvSpPr txBox="1">
              <a:spLocks noChangeArrowheads="1"/>
            </p:cNvSpPr>
            <p:nvPr/>
          </p:nvSpPr>
          <p:spPr bwMode="auto">
            <a:xfrm>
              <a:off x="1504" y="1662"/>
              <a:ext cx="145" cy="5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buClrTx/>
                <a:buFontTx/>
                <a:buNone/>
              </a:pPr>
              <a:r>
                <a:rPr lang="en-GB" sz="1000">
                  <a:latin typeface="Times New Roman" pitchFamily="16" charset="0"/>
                </a:rPr>
                <a:t>2</a:t>
              </a:r>
            </a:p>
            <a:p>
              <a:pPr algn="ctr">
                <a:buClrTx/>
                <a:buFontTx/>
                <a:buNone/>
              </a:pPr>
              <a:endParaRPr lang="en-GB" sz="1000">
                <a:latin typeface="Times New Roman" pitchFamily="16" charset="0"/>
              </a:endParaRPr>
            </a:p>
            <a:p>
              <a:pPr algn="ctr">
                <a:buClrTx/>
                <a:buFontTx/>
                <a:buNone/>
              </a:pPr>
              <a:endParaRPr lang="en-GB" sz="1000">
                <a:latin typeface="Times New Roman" pitchFamily="16" charset="0"/>
              </a:endParaRPr>
            </a:p>
            <a:p>
              <a:pPr algn="ctr">
                <a:buClrTx/>
                <a:buFontTx/>
                <a:buNone/>
              </a:pPr>
              <a:r>
                <a:rPr lang="en-GB" sz="1000">
                  <a:latin typeface="Times New Roman" pitchFamily="16" charset="0"/>
                </a:rPr>
                <a:t>1</a:t>
              </a:r>
            </a:p>
            <a:p>
              <a:pPr algn="ctr">
                <a:lnSpc>
                  <a:spcPct val="120000"/>
                </a:lnSpc>
                <a:buClrTx/>
                <a:buFontTx/>
                <a:buNone/>
              </a:pPr>
              <a:r>
                <a:rPr lang="en-GB" sz="1000">
                  <a:latin typeface="Times New Roman" pitchFamily="16" charset="0"/>
                </a:rPr>
                <a:t>0</a:t>
              </a:r>
            </a:p>
          </p:txBody>
        </p:sp>
        <p:sp>
          <p:nvSpPr>
            <p:cNvPr id="60433" name="Line 17"/>
            <p:cNvSpPr>
              <a:spLocks noChangeShapeType="1"/>
            </p:cNvSpPr>
            <p:nvPr/>
          </p:nvSpPr>
          <p:spPr bwMode="auto">
            <a:xfrm>
              <a:off x="1253" y="2022"/>
              <a:ext cx="287"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4" name="Line 18"/>
            <p:cNvSpPr>
              <a:spLocks noChangeShapeType="1"/>
            </p:cNvSpPr>
            <p:nvPr/>
          </p:nvSpPr>
          <p:spPr bwMode="auto">
            <a:xfrm flipV="1">
              <a:off x="492" y="1392"/>
              <a:ext cx="229" cy="3"/>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60435" name="Group 19"/>
            <p:cNvGrpSpPr>
              <a:grpSpLocks/>
            </p:cNvGrpSpPr>
            <p:nvPr/>
          </p:nvGrpSpPr>
          <p:grpSpPr bwMode="auto">
            <a:xfrm>
              <a:off x="704" y="1130"/>
              <a:ext cx="426" cy="403"/>
              <a:chOff x="704" y="1130"/>
              <a:chExt cx="426" cy="403"/>
            </a:xfrm>
          </p:grpSpPr>
          <p:sp>
            <p:nvSpPr>
              <p:cNvPr id="60436" name="Line 20"/>
              <p:cNvSpPr>
                <a:spLocks noChangeShapeType="1"/>
              </p:cNvSpPr>
              <p:nvPr/>
            </p:nvSpPr>
            <p:spPr bwMode="auto">
              <a:xfrm>
                <a:off x="743" y="1362"/>
                <a:ext cx="172"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7" name="Line 21"/>
              <p:cNvSpPr>
                <a:spLocks noChangeShapeType="1"/>
              </p:cNvSpPr>
              <p:nvPr/>
            </p:nvSpPr>
            <p:spPr bwMode="auto">
              <a:xfrm>
                <a:off x="739" y="1446"/>
                <a:ext cx="172"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8" name="Text Box 22"/>
              <p:cNvSpPr txBox="1">
                <a:spLocks noChangeArrowheads="1"/>
              </p:cNvSpPr>
              <p:nvPr/>
            </p:nvSpPr>
            <p:spPr bwMode="auto">
              <a:xfrm>
                <a:off x="882" y="1130"/>
                <a:ext cx="247" cy="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buClrTx/>
                  <a:buFontTx/>
                  <a:buNone/>
                </a:pPr>
                <a:r>
                  <a:rPr lang="en-US" sz="1200" b="1">
                    <a:latin typeface="Calibri" pitchFamily="32" charset="0"/>
                  </a:rPr>
                  <a:t>F’</a:t>
                </a:r>
              </a:p>
              <a:p>
                <a:pPr algn="ctr">
                  <a:buClrTx/>
                  <a:buFontTx/>
                  <a:buNone/>
                </a:pPr>
                <a:r>
                  <a:rPr lang="en-US" sz="1200" b="1">
                    <a:latin typeface="Calibri" pitchFamily="32" charset="0"/>
                  </a:rPr>
                  <a:t>3/2</a:t>
                </a:r>
              </a:p>
              <a:p>
                <a:pPr algn="ctr">
                  <a:buClrTx/>
                  <a:buFontTx/>
                  <a:buNone/>
                </a:pPr>
                <a:r>
                  <a:rPr lang="en-US" sz="1200" b="1">
                    <a:latin typeface="Calibri" pitchFamily="32" charset="0"/>
                  </a:rPr>
                  <a:t>1/2</a:t>
                </a:r>
              </a:p>
            </p:txBody>
          </p:sp>
          <p:sp>
            <p:nvSpPr>
              <p:cNvPr id="60439" name="Line 23"/>
              <p:cNvSpPr>
                <a:spLocks noChangeShapeType="1"/>
              </p:cNvSpPr>
              <p:nvPr/>
            </p:nvSpPr>
            <p:spPr bwMode="auto">
              <a:xfrm flipV="1">
                <a:off x="704" y="1365"/>
                <a:ext cx="47" cy="3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40" name="Line 24"/>
              <p:cNvSpPr>
                <a:spLocks noChangeShapeType="1"/>
              </p:cNvSpPr>
              <p:nvPr/>
            </p:nvSpPr>
            <p:spPr bwMode="auto">
              <a:xfrm flipH="1" flipV="1">
                <a:off x="703" y="1393"/>
                <a:ext cx="49" cy="49"/>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0441" name="Line 25"/>
            <p:cNvSpPr>
              <a:spLocks noChangeShapeType="1"/>
            </p:cNvSpPr>
            <p:nvPr/>
          </p:nvSpPr>
          <p:spPr bwMode="auto">
            <a:xfrm flipV="1">
              <a:off x="384" y="3481"/>
              <a:ext cx="229" cy="2"/>
            </a:xfrm>
            <a:prstGeom prst="line">
              <a:avLst/>
            </a:prstGeom>
            <a:noFill/>
            <a:ln w="1908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42" name="Line 26"/>
            <p:cNvSpPr>
              <a:spLocks noChangeShapeType="1"/>
            </p:cNvSpPr>
            <p:nvPr/>
          </p:nvSpPr>
          <p:spPr bwMode="auto">
            <a:xfrm flipV="1">
              <a:off x="264" y="3480"/>
              <a:ext cx="229" cy="2"/>
            </a:xfrm>
            <a:prstGeom prst="line">
              <a:avLst/>
            </a:prstGeom>
            <a:noFill/>
            <a:ln w="648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43" name="Text Box 27"/>
            <p:cNvSpPr txBox="1">
              <a:spLocks noChangeArrowheads="1"/>
            </p:cNvSpPr>
            <p:nvPr/>
          </p:nvSpPr>
          <p:spPr bwMode="auto">
            <a:xfrm>
              <a:off x="581" y="3286"/>
              <a:ext cx="24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buClrTx/>
                <a:buFontTx/>
                <a:buNone/>
              </a:pPr>
              <a:r>
                <a:rPr lang="en-US" sz="1200" b="1">
                  <a:latin typeface="Calibri" pitchFamily="32" charset="0"/>
                </a:rPr>
                <a:t>F</a:t>
              </a:r>
            </a:p>
            <a:p>
              <a:pPr algn="ctr">
                <a:buClrTx/>
                <a:buFontTx/>
                <a:buNone/>
              </a:pPr>
              <a:r>
                <a:rPr lang="en-US" sz="1200" b="1">
                  <a:latin typeface="Calibri" pitchFamily="32" charset="0"/>
                </a:rPr>
                <a:t>1/2</a:t>
              </a:r>
            </a:p>
          </p:txBody>
        </p:sp>
        <p:sp>
          <p:nvSpPr>
            <p:cNvPr id="60444" name="Rectangle 28"/>
            <p:cNvSpPr>
              <a:spLocks noChangeArrowheads="1"/>
            </p:cNvSpPr>
            <p:nvPr/>
          </p:nvSpPr>
          <p:spPr bwMode="auto">
            <a:xfrm>
              <a:off x="1110" y="1530"/>
              <a:ext cx="58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a:spcBef>
                  <a:spcPts val="5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a:solidFill>
                    <a:srgbClr val="000000"/>
                  </a:solidFill>
                  <a:latin typeface="Times New Roman" pitchFamily="16" charset="0"/>
                </a:rPr>
                <a:t>7s7p </a:t>
              </a:r>
              <a:r>
                <a:rPr lang="en-GB" sz="1400" b="1" baseline="30000">
                  <a:solidFill>
                    <a:srgbClr val="000000"/>
                  </a:solidFill>
                  <a:latin typeface="Times New Roman" pitchFamily="16" charset="0"/>
                </a:rPr>
                <a:t>3</a:t>
              </a:r>
              <a:r>
                <a:rPr lang="en-GB" sz="1400" b="1">
                  <a:solidFill>
                    <a:srgbClr val="000000"/>
                  </a:solidFill>
                  <a:latin typeface="Times New Roman" pitchFamily="16" charset="0"/>
                </a:rPr>
                <a:t>P</a:t>
              </a:r>
            </a:p>
          </p:txBody>
        </p:sp>
        <p:grpSp>
          <p:nvGrpSpPr>
            <p:cNvPr id="60445" name="Group 29"/>
            <p:cNvGrpSpPr>
              <a:grpSpLocks/>
            </p:cNvGrpSpPr>
            <p:nvPr/>
          </p:nvGrpSpPr>
          <p:grpSpPr bwMode="auto">
            <a:xfrm>
              <a:off x="1590" y="1758"/>
              <a:ext cx="426" cy="403"/>
              <a:chOff x="1590" y="1758"/>
              <a:chExt cx="426" cy="403"/>
            </a:xfrm>
          </p:grpSpPr>
          <p:sp>
            <p:nvSpPr>
              <p:cNvPr id="60446" name="Line 30"/>
              <p:cNvSpPr>
                <a:spLocks noChangeShapeType="1"/>
              </p:cNvSpPr>
              <p:nvPr/>
            </p:nvSpPr>
            <p:spPr bwMode="auto">
              <a:xfrm>
                <a:off x="1629" y="1990"/>
                <a:ext cx="172"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47" name="Line 31"/>
              <p:cNvSpPr>
                <a:spLocks noChangeShapeType="1"/>
              </p:cNvSpPr>
              <p:nvPr/>
            </p:nvSpPr>
            <p:spPr bwMode="auto">
              <a:xfrm>
                <a:off x="1625" y="2074"/>
                <a:ext cx="172"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48" name="Text Box 32"/>
              <p:cNvSpPr txBox="1">
                <a:spLocks noChangeArrowheads="1"/>
              </p:cNvSpPr>
              <p:nvPr/>
            </p:nvSpPr>
            <p:spPr bwMode="auto">
              <a:xfrm>
                <a:off x="1768" y="1758"/>
                <a:ext cx="247" cy="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buClrTx/>
                  <a:buFontTx/>
                  <a:buNone/>
                </a:pPr>
                <a:r>
                  <a:rPr lang="en-US" sz="1200" b="1">
                    <a:latin typeface="Calibri" pitchFamily="32" charset="0"/>
                  </a:rPr>
                  <a:t>F’</a:t>
                </a:r>
              </a:p>
              <a:p>
                <a:pPr algn="ctr">
                  <a:buClrTx/>
                  <a:buFontTx/>
                  <a:buNone/>
                </a:pPr>
                <a:r>
                  <a:rPr lang="en-US" sz="1200" b="1">
                    <a:latin typeface="Calibri" pitchFamily="32" charset="0"/>
                  </a:rPr>
                  <a:t>3/2</a:t>
                </a:r>
              </a:p>
              <a:p>
                <a:pPr algn="ctr">
                  <a:buClrTx/>
                  <a:buFontTx/>
                  <a:buNone/>
                </a:pPr>
                <a:r>
                  <a:rPr lang="en-US" sz="1200" b="1">
                    <a:latin typeface="Calibri" pitchFamily="32" charset="0"/>
                  </a:rPr>
                  <a:t>1/2</a:t>
                </a:r>
              </a:p>
            </p:txBody>
          </p:sp>
          <p:sp>
            <p:nvSpPr>
              <p:cNvPr id="60449" name="Line 33"/>
              <p:cNvSpPr>
                <a:spLocks noChangeShapeType="1"/>
              </p:cNvSpPr>
              <p:nvPr/>
            </p:nvSpPr>
            <p:spPr bwMode="auto">
              <a:xfrm flipV="1">
                <a:off x="1590" y="1993"/>
                <a:ext cx="47" cy="3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50" name="Line 34"/>
              <p:cNvSpPr>
                <a:spLocks noChangeShapeType="1"/>
              </p:cNvSpPr>
              <p:nvPr/>
            </p:nvSpPr>
            <p:spPr bwMode="auto">
              <a:xfrm flipH="1" flipV="1">
                <a:off x="1589" y="2021"/>
                <a:ext cx="49" cy="49"/>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0451" name="Line 35"/>
            <p:cNvSpPr>
              <a:spLocks noChangeShapeType="1"/>
            </p:cNvSpPr>
            <p:nvPr/>
          </p:nvSpPr>
          <p:spPr bwMode="auto">
            <a:xfrm flipV="1">
              <a:off x="294" y="1979"/>
              <a:ext cx="1475" cy="1501"/>
            </a:xfrm>
            <a:prstGeom prst="line">
              <a:avLst/>
            </a:prstGeom>
            <a:noFill/>
            <a:ln w="6336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60452" name="Group 36"/>
          <p:cNvGrpSpPr>
            <a:grpSpLocks/>
          </p:cNvGrpSpPr>
          <p:nvPr/>
        </p:nvGrpSpPr>
        <p:grpSpPr bwMode="auto">
          <a:xfrm>
            <a:off x="5148263" y="1773238"/>
            <a:ext cx="3497262" cy="2338387"/>
            <a:chOff x="3243" y="1117"/>
            <a:chExt cx="2203" cy="1473"/>
          </a:xfrm>
        </p:grpSpPr>
        <p:pic>
          <p:nvPicPr>
            <p:cNvPr id="60453"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 y="1117"/>
              <a:ext cx="2203" cy="14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54" name="Picture 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3" y="1117"/>
              <a:ext cx="917" cy="6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2819266374"/>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395288" y="188913"/>
            <a:ext cx="82296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buClrTx/>
              <a:buFontTx/>
              <a:buNone/>
            </a:pPr>
            <a:r>
              <a:rPr lang="en-US" sz="4400" b="1" i="1">
                <a:solidFill>
                  <a:srgbClr val="3333FF"/>
                </a:solidFill>
                <a:effectLst>
                  <a:outerShdw blurRad="38100" dist="38100" dir="2700000" algn="tl">
                    <a:srgbClr val="C0C0C0"/>
                  </a:outerShdw>
                </a:effectLst>
                <a:latin typeface="Comic Sans MS" pitchFamily="64" charset="0"/>
              </a:rPr>
              <a:t>Summary</a:t>
            </a:r>
          </a:p>
        </p:txBody>
      </p:sp>
      <p:sp>
        <p:nvSpPr>
          <p:cNvPr id="61445" name="Rectangle 5"/>
          <p:cNvSpPr>
            <a:spLocks noChangeArrowheads="1"/>
          </p:cNvSpPr>
          <p:nvPr/>
        </p:nvSpPr>
        <p:spPr bwMode="auto">
          <a:xfrm>
            <a:off x="1260475" y="1219200"/>
            <a:ext cx="6624638" cy="5265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buClr>
                <a:srgbClr val="009644"/>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smtClean="0">
                <a:latin typeface="Times New Roman" pitchFamily="16" charset="0"/>
                <a:cs typeface="Times New Roman" pitchFamily="16" charset="0"/>
              </a:rPr>
              <a:t> Investigation</a:t>
            </a:r>
            <a:r>
              <a:rPr lang="en-US" sz="2400" dirty="0">
                <a:latin typeface="Times New Roman" pitchFamily="16" charset="0"/>
                <a:cs typeface="Times New Roman" pitchFamily="16" charset="0"/>
              </a:rPr>
              <a:t>: </a:t>
            </a:r>
          </a:p>
          <a:p>
            <a:pPr lvl="1">
              <a:buClr>
                <a:srgbClr val="009644"/>
              </a:buCl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smtClean="0">
                <a:solidFill>
                  <a:srgbClr val="000000"/>
                </a:solidFill>
                <a:latin typeface="Times New Roman" pitchFamily="16" charset="0"/>
                <a:cs typeface="Times New Roman" pitchFamily="16" charset="0"/>
              </a:rPr>
              <a:t>Discrete symmetry violations with radioactive isotopes.</a:t>
            </a:r>
            <a:endParaRPr lang="en-US" sz="2400" dirty="0">
              <a:solidFill>
                <a:srgbClr val="000000"/>
              </a:solidFill>
              <a:latin typeface="Times New Roman" pitchFamily="16" charset="0"/>
              <a:cs typeface="Times New Roman" pitchFamily="16" charset="0"/>
            </a:endParaRPr>
          </a:p>
          <a:p>
            <a:pPr>
              <a:buClr>
                <a:srgbClr val="009644"/>
              </a:buClr>
              <a:buFont typeface="Wingdings" charset="2"/>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400" dirty="0">
              <a:solidFill>
                <a:srgbClr val="000000"/>
              </a:solidFill>
              <a:latin typeface="Times New Roman" pitchFamily="16" charset="0"/>
              <a:cs typeface="Times New Roman" pitchFamily="16" charset="0"/>
            </a:endParaRPr>
          </a:p>
          <a:p>
            <a:pPr>
              <a:buClr>
                <a:srgbClr val="009644"/>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3333FF"/>
                </a:solidFill>
                <a:latin typeface="Times New Roman" pitchFamily="16" charset="0"/>
                <a:cs typeface="Times New Roman" pitchFamily="16" charset="0"/>
              </a:rPr>
              <a:t> </a:t>
            </a:r>
            <a:r>
              <a:rPr lang="en-US" sz="2400" dirty="0">
                <a:latin typeface="Times New Roman" pitchFamily="16" charset="0"/>
                <a:cs typeface="Times New Roman" pitchFamily="16" charset="0"/>
              </a:rPr>
              <a:t>Radium:</a:t>
            </a:r>
            <a:r>
              <a:rPr lang="en-US" sz="2400" dirty="0">
                <a:solidFill>
                  <a:srgbClr val="3333FF"/>
                </a:solidFill>
                <a:latin typeface="Times New Roman" pitchFamily="16" charset="0"/>
                <a:cs typeface="Times New Roman" pitchFamily="16" charset="0"/>
              </a:rPr>
              <a:t> </a:t>
            </a:r>
            <a:r>
              <a:rPr lang="en-US" sz="2400" dirty="0">
                <a:solidFill>
                  <a:srgbClr val="000000"/>
                </a:solidFill>
                <a:latin typeface="Times New Roman" pitchFamily="16" charset="0"/>
                <a:cs typeface="Times New Roman" pitchFamily="16" charset="0"/>
              </a:rPr>
              <a:t> </a:t>
            </a:r>
            <a:endParaRPr lang="en-US" sz="2400" dirty="0" smtClean="0">
              <a:solidFill>
                <a:srgbClr val="000000"/>
              </a:solidFill>
              <a:latin typeface="Times New Roman" pitchFamily="16" charset="0"/>
              <a:cs typeface="Times New Roman" pitchFamily="16" charset="0"/>
            </a:endParaRPr>
          </a:p>
          <a:p>
            <a:pPr lvl="1">
              <a:buClr>
                <a:srgbClr val="009644"/>
              </a:buCl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smtClean="0">
                <a:solidFill>
                  <a:srgbClr val="000000"/>
                </a:solidFill>
                <a:latin typeface="Times New Roman" pitchFamily="16" charset="0"/>
                <a:cs typeface="Times New Roman" pitchFamily="16" charset="0"/>
              </a:rPr>
              <a:t>High sensitivity because of large Z and other enhancement factors.</a:t>
            </a:r>
          </a:p>
          <a:p>
            <a:pPr lvl="1">
              <a:buClr>
                <a:srgbClr val="009644"/>
              </a:buClr>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400" dirty="0" smtClean="0">
              <a:solidFill>
                <a:srgbClr val="000000"/>
              </a:solidFill>
              <a:latin typeface="Times New Roman" pitchFamily="16" charset="0"/>
              <a:cs typeface="Times New Roman" pitchFamily="16" charset="0"/>
            </a:endParaRPr>
          </a:p>
          <a:p>
            <a:pPr>
              <a:buClr>
                <a:srgbClr val="009644"/>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smtClean="0">
                <a:solidFill>
                  <a:srgbClr val="000000"/>
                </a:solidFill>
                <a:latin typeface="Times New Roman" pitchFamily="16" charset="0"/>
                <a:cs typeface="Times New Roman" pitchFamily="16" charset="0"/>
              </a:rPr>
              <a:t> Single </a:t>
            </a:r>
            <a:r>
              <a:rPr lang="en-US" sz="2400" dirty="0">
                <a:solidFill>
                  <a:srgbClr val="000000"/>
                </a:solidFill>
                <a:latin typeface="Times New Roman" pitchFamily="16" charset="0"/>
                <a:cs typeface="Times New Roman" pitchFamily="16" charset="0"/>
              </a:rPr>
              <a:t>ion Atomic Parity Violation:</a:t>
            </a:r>
          </a:p>
          <a:p>
            <a:pPr lvl="1">
              <a:buClr>
                <a:srgbClr val="009644"/>
              </a:buCl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0000"/>
                </a:solidFill>
                <a:latin typeface="Times New Roman" pitchFamily="16" charset="0"/>
                <a:cs typeface="Times New Roman" pitchFamily="16" charset="0"/>
              </a:rPr>
              <a:t>Atomic theory tractable</a:t>
            </a:r>
          </a:p>
          <a:p>
            <a:pPr lvl="1">
              <a:buClr>
                <a:srgbClr val="009644"/>
              </a:buCl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0000"/>
                </a:solidFill>
                <a:latin typeface="Times New Roman" pitchFamily="16" charset="0"/>
                <a:cs typeface="Times New Roman" pitchFamily="16" charset="0"/>
              </a:rPr>
              <a:t>Potential for 5-fold improvement of Weinberg angle</a:t>
            </a:r>
          </a:p>
          <a:p>
            <a:pPr>
              <a:buClr>
                <a:srgbClr val="009644"/>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400" dirty="0" smtClean="0">
              <a:solidFill>
                <a:srgbClr val="000000"/>
              </a:solidFill>
              <a:latin typeface="Times New Roman" pitchFamily="16" charset="0"/>
              <a:cs typeface="Times New Roman" pitchFamily="16" charset="0"/>
            </a:endParaRPr>
          </a:p>
          <a:p>
            <a:pPr>
              <a:buClr>
                <a:srgbClr val="009644"/>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smtClean="0">
                <a:solidFill>
                  <a:srgbClr val="000000"/>
                </a:solidFill>
                <a:latin typeface="Times New Roman" pitchFamily="16" charset="0"/>
                <a:cs typeface="Times New Roman" pitchFamily="16" charset="0"/>
              </a:rPr>
              <a:t> Discovery potential for </a:t>
            </a:r>
            <a:r>
              <a:rPr lang="en-US" sz="2400" dirty="0">
                <a:solidFill>
                  <a:srgbClr val="000000"/>
                </a:solidFill>
                <a:latin typeface="Times New Roman" pitchFamily="16" charset="0"/>
                <a:cs typeface="Times New Roman" pitchFamily="16" charset="0"/>
              </a:rPr>
              <a:t>n</a:t>
            </a:r>
            <a:r>
              <a:rPr lang="en-US" sz="2400" dirty="0" smtClean="0">
                <a:solidFill>
                  <a:srgbClr val="000000"/>
                </a:solidFill>
                <a:latin typeface="Times New Roman" pitchFamily="16" charset="0"/>
                <a:cs typeface="Times New Roman" pitchFamily="16" charset="0"/>
              </a:rPr>
              <a:t>uclear or </a:t>
            </a:r>
            <a:r>
              <a:rPr lang="en-US" sz="2400" dirty="0">
                <a:solidFill>
                  <a:srgbClr val="000000"/>
                </a:solidFill>
                <a:latin typeface="Times New Roman" pitchFamily="16" charset="0"/>
                <a:cs typeface="Times New Roman" pitchFamily="16" charset="0"/>
              </a:rPr>
              <a:t>electron EDM </a:t>
            </a:r>
          </a:p>
        </p:txBody>
      </p:sp>
    </p:spTree>
    <p:extLst>
      <p:ext uri="{BB962C8B-B14F-4D97-AF65-F5344CB8AC3E}">
        <p14:creationId xmlns:p14="http://schemas.microsoft.com/office/powerpoint/2010/main" val="40362397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89" name="Text Box 1"/>
          <p:cNvSpPr txBox="1">
            <a:spLocks noChangeArrowheads="1"/>
          </p:cNvSpPr>
          <p:nvPr/>
        </p:nvSpPr>
        <p:spPr bwMode="auto">
          <a:xfrm>
            <a:off x="457200" y="274638"/>
            <a:ext cx="82296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buClrTx/>
              <a:buFontTx/>
              <a:buNone/>
            </a:pPr>
            <a:r>
              <a:rPr lang="en-US" sz="4400" b="1" i="1">
                <a:solidFill>
                  <a:srgbClr val="3333FF"/>
                </a:solidFill>
                <a:effectLst>
                  <a:outerShdw blurRad="38100" dist="38100" dir="2700000" algn="tl">
                    <a:srgbClr val="C0C0C0"/>
                  </a:outerShdw>
                </a:effectLst>
                <a:latin typeface="Comic Sans MS" pitchFamily="64" charset="0"/>
              </a:rPr>
              <a:t>TRI</a:t>
            </a:r>
            <a:r>
              <a:rPr lang="en-US" sz="4400" b="1" i="1">
                <a:solidFill>
                  <a:srgbClr val="3333FF"/>
                </a:solidFill>
                <a:effectLst>
                  <a:outerShdw blurRad="38100" dist="38100" dir="2700000" algn="tl">
                    <a:srgbClr val="C0C0C0"/>
                  </a:outerShdw>
                </a:effectLst>
                <a:latin typeface="Symbol" pitchFamily="16" charset="2"/>
              </a:rPr>
              <a:t></a:t>
            </a:r>
            <a:r>
              <a:rPr lang="en-US" sz="4400" b="1" i="1">
                <a:solidFill>
                  <a:srgbClr val="3333FF"/>
                </a:solidFill>
                <a:effectLst>
                  <a:outerShdw blurRad="38100" dist="38100" dir="2700000" algn="tl">
                    <a:srgbClr val="C0C0C0"/>
                  </a:outerShdw>
                </a:effectLst>
                <a:latin typeface="Comic Sans MS" pitchFamily="64" charset="0"/>
              </a:rPr>
              <a:t>P Group Members</a:t>
            </a:r>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263" y="1078548"/>
            <a:ext cx="6721475" cy="5040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211262" y="6092825"/>
            <a:ext cx="5722937" cy="369332"/>
          </a:xfrm>
          <a:prstGeom prst="rect">
            <a:avLst/>
          </a:prstGeom>
        </p:spPr>
        <p:txBody>
          <a:bodyPr wrap="square">
            <a:spAutoFit/>
          </a:bodyPr>
          <a:lstStyle/>
          <a:p>
            <a:r>
              <a:rPr lang="en-US" b="1" dirty="0"/>
              <a:t>http://www.rug.nl/kvi/research/kvitrimp/index</a:t>
            </a:r>
          </a:p>
        </p:txBody>
      </p:sp>
    </p:spTree>
    <p:extLst>
      <p:ext uri="{BB962C8B-B14F-4D97-AF65-F5344CB8AC3E}">
        <p14:creationId xmlns:p14="http://schemas.microsoft.com/office/powerpoint/2010/main" val="35267461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600" b="1" i="1" dirty="0" smtClean="0">
                <a:latin typeface="Times New Roman" pitchFamily="18" charset="0"/>
                <a:cs typeface="Times New Roman" pitchFamily="18" charset="0"/>
              </a:rPr>
              <a:t>Broken Mirrors </a:t>
            </a:r>
            <a:r>
              <a:rPr lang="en-US" sz="2000" b="1" i="1" dirty="0" smtClean="0">
                <a:latin typeface="Times New Roman" pitchFamily="18" charset="0"/>
                <a:cs typeface="Times New Roman" pitchFamily="18" charset="0"/>
              </a:rPr>
              <a:t>and</a:t>
            </a:r>
            <a:r>
              <a:rPr lang="en-US" sz="3600" b="1" i="1" dirty="0" smtClean="0">
                <a:latin typeface="Times New Roman" pitchFamily="18" charset="0"/>
                <a:cs typeface="Times New Roman" pitchFamily="18" charset="0"/>
              </a:rPr>
              <a:t> Drifting Constants</a:t>
            </a:r>
            <a:br>
              <a:rPr lang="en-US" sz="3600" b="1" i="1" dirty="0" smtClean="0">
                <a:latin typeface="Times New Roman" pitchFamily="18" charset="0"/>
                <a:cs typeface="Times New Roman" pitchFamily="18" charset="0"/>
              </a:rPr>
            </a:br>
            <a:r>
              <a:rPr lang="en-US" sz="1200" b="1" i="1" dirty="0" smtClean="0">
                <a:latin typeface="Times New Roman" pitchFamily="18" charset="0"/>
                <a:cs typeface="Times New Roman" pitchFamily="18" charset="0"/>
              </a:rPr>
              <a:t>W. </a:t>
            </a:r>
            <a:r>
              <a:rPr lang="en-US" sz="1200" b="1" i="1" dirty="0" err="1" smtClean="0">
                <a:latin typeface="Times New Roman" pitchFamily="18" charset="0"/>
                <a:cs typeface="Times New Roman" pitchFamily="18" charset="0"/>
              </a:rPr>
              <a:t>Ubachs</a:t>
            </a:r>
            <a:r>
              <a:rPr lang="en-US" sz="1200" b="1" i="1" dirty="0" smtClean="0">
                <a:latin typeface="Times New Roman" pitchFamily="18" charset="0"/>
                <a:cs typeface="Times New Roman" pitchFamily="18" charset="0"/>
              </a:rPr>
              <a:t>, K. </a:t>
            </a:r>
            <a:r>
              <a:rPr lang="en-US" sz="1200" b="1" i="1" dirty="0" err="1" smtClean="0">
                <a:latin typeface="Times New Roman" pitchFamily="18" charset="0"/>
                <a:cs typeface="Times New Roman" pitchFamily="18" charset="0"/>
              </a:rPr>
              <a:t>Eikema</a:t>
            </a:r>
            <a:r>
              <a:rPr lang="en-US" sz="1200" b="1" i="1" dirty="0" smtClean="0">
                <a:latin typeface="Times New Roman" pitchFamily="18" charset="0"/>
                <a:cs typeface="Times New Roman" pitchFamily="18" charset="0"/>
              </a:rPr>
              <a:t>, W. </a:t>
            </a:r>
            <a:r>
              <a:rPr lang="en-US" sz="1200" b="1" i="1" dirty="0" err="1" smtClean="0">
                <a:latin typeface="Times New Roman" pitchFamily="18" charset="0"/>
                <a:cs typeface="Times New Roman" pitchFamily="18" charset="0"/>
              </a:rPr>
              <a:t>Vassen</a:t>
            </a:r>
            <a:r>
              <a:rPr lang="en-US" sz="1200" b="1" i="1" dirty="0" smtClean="0">
                <a:latin typeface="Times New Roman" pitchFamily="18" charset="0"/>
                <a:cs typeface="Times New Roman" pitchFamily="18" charset="0"/>
              </a:rPr>
              <a:t>, J. </a:t>
            </a:r>
            <a:r>
              <a:rPr lang="en-US" sz="1200" b="1" i="1" dirty="0" err="1" smtClean="0">
                <a:latin typeface="Times New Roman" pitchFamily="18" charset="0"/>
                <a:cs typeface="Times New Roman" pitchFamily="18" charset="0"/>
              </a:rPr>
              <a:t>Koelemij</a:t>
            </a:r>
            <a:r>
              <a:rPr lang="en-US" sz="1200" b="1" i="1" dirty="0" smtClean="0">
                <a:latin typeface="Times New Roman" pitchFamily="18" charset="0"/>
                <a:cs typeface="Times New Roman" pitchFamily="18" charset="0"/>
              </a:rPr>
              <a:t>, H. </a:t>
            </a:r>
            <a:r>
              <a:rPr lang="en-US" sz="1200" b="1" i="1" dirty="0" err="1" smtClean="0">
                <a:latin typeface="Times New Roman" pitchFamily="18" charset="0"/>
                <a:cs typeface="Times New Roman" pitchFamily="18" charset="0"/>
              </a:rPr>
              <a:t>Bethlem</a:t>
            </a:r>
            <a:r>
              <a:rPr lang="en-US" sz="1200" b="1" i="1" dirty="0" smtClean="0">
                <a:latin typeface="Times New Roman" pitchFamily="18" charset="0"/>
                <a:cs typeface="Times New Roman" pitchFamily="18" charset="0"/>
              </a:rPr>
              <a:t>, K. </a:t>
            </a:r>
            <a:r>
              <a:rPr lang="en-US" sz="1200" b="1" i="1" dirty="0" err="1" smtClean="0">
                <a:latin typeface="Times New Roman" pitchFamily="18" charset="0"/>
                <a:cs typeface="Times New Roman" pitchFamily="18" charset="0"/>
              </a:rPr>
              <a:t>Jungmann</a:t>
            </a:r>
            <a:r>
              <a:rPr lang="en-US" sz="1200" b="1" i="1" dirty="0" smtClean="0">
                <a:latin typeface="Times New Roman" pitchFamily="18" charset="0"/>
                <a:cs typeface="Times New Roman" pitchFamily="18" charset="0"/>
              </a:rPr>
              <a:t>, R. Hoekstra, S. Hoekstra, L. </a:t>
            </a:r>
            <a:r>
              <a:rPr lang="en-US" sz="1200" b="1" i="1" dirty="0" err="1" smtClean="0">
                <a:latin typeface="Times New Roman" pitchFamily="18" charset="0"/>
                <a:cs typeface="Times New Roman" pitchFamily="18" charset="0"/>
              </a:rPr>
              <a:t>Willmann</a:t>
            </a:r>
            <a:endParaRPr lang="en-US" sz="1200" b="1" i="1" dirty="0">
              <a:latin typeface="Times New Roman" pitchFamily="18" charset="0"/>
              <a:cs typeface="Times New Roman" pitchFamily="18" charset="0"/>
            </a:endParaRPr>
          </a:p>
        </p:txBody>
      </p:sp>
      <p:sp>
        <p:nvSpPr>
          <p:cNvPr id="3" name="Content Placeholder 2"/>
          <p:cNvSpPr>
            <a:spLocks noGrp="1"/>
          </p:cNvSpPr>
          <p:nvPr>
            <p:ph idx="1"/>
          </p:nvPr>
        </p:nvSpPr>
        <p:spPr>
          <a:xfrm>
            <a:off x="381000" y="1219200"/>
            <a:ext cx="4630756" cy="4525963"/>
          </a:xfrm>
        </p:spPr>
        <p:txBody>
          <a:bodyPr/>
          <a:lstStyle/>
          <a:p>
            <a:pPr>
              <a:buNone/>
            </a:pPr>
            <a:r>
              <a:rPr lang="en-US" sz="2000" b="1" dirty="0" smtClean="0">
                <a:latin typeface="Times New Roman" pitchFamily="18" charset="0"/>
                <a:cs typeface="Times New Roman" pitchFamily="18" charset="0"/>
              </a:rPr>
              <a:t>Precision as tool to find New Physics</a:t>
            </a:r>
          </a:p>
          <a:p>
            <a:pPr lvl="1"/>
            <a:r>
              <a:rPr lang="en-US" sz="1800" dirty="0" smtClean="0">
                <a:latin typeface="Times New Roman" pitchFamily="18" charset="0"/>
                <a:cs typeface="Times New Roman" pitchFamily="18" charset="0"/>
              </a:rPr>
              <a:t>Quantitative theoretical calculations</a:t>
            </a:r>
          </a:p>
          <a:p>
            <a:pPr lvl="1"/>
            <a:r>
              <a:rPr lang="en-US" sz="1800" dirty="0" smtClean="0">
                <a:latin typeface="Times New Roman" pitchFamily="18" charset="0"/>
                <a:cs typeface="Times New Roman" pitchFamily="18" charset="0"/>
              </a:rPr>
              <a:t>Measurable</a:t>
            </a:r>
          </a:p>
          <a:p>
            <a:pPr lvl="2"/>
            <a:r>
              <a:rPr lang="en-US" sz="1400" dirty="0" smtClean="0">
                <a:latin typeface="Times New Roman" pitchFamily="18" charset="0"/>
                <a:cs typeface="Times New Roman" pitchFamily="18" charset="0"/>
              </a:rPr>
              <a:t>Frequency</a:t>
            </a:r>
          </a:p>
          <a:p>
            <a:pPr lvl="2"/>
            <a:r>
              <a:rPr lang="en-US" sz="1400" dirty="0" smtClean="0">
                <a:latin typeface="Times New Roman" pitchFamily="18" charset="0"/>
                <a:cs typeface="Times New Roman" pitchFamily="18" charset="0"/>
              </a:rPr>
              <a:t>Laser Spectroscopy</a:t>
            </a:r>
          </a:p>
          <a:p>
            <a:pPr lvl="1"/>
            <a:r>
              <a:rPr lang="en-US" sz="1800" dirty="0" smtClean="0">
                <a:latin typeface="Times New Roman" pitchFamily="18" charset="0"/>
                <a:cs typeface="Times New Roman" pitchFamily="18" charset="0"/>
              </a:rPr>
              <a:t>Choice of system</a:t>
            </a:r>
          </a:p>
          <a:p>
            <a:pPr lvl="2"/>
            <a:r>
              <a:rPr lang="en-US" sz="1400" dirty="0" smtClean="0">
                <a:latin typeface="Times New Roman" pitchFamily="18" charset="0"/>
                <a:cs typeface="Times New Roman" pitchFamily="18" charset="0"/>
              </a:rPr>
              <a:t>Ease to work with</a:t>
            </a:r>
          </a:p>
          <a:p>
            <a:pPr lvl="2"/>
            <a:r>
              <a:rPr lang="en-US" sz="1400" dirty="0" smtClean="0">
                <a:latin typeface="Times New Roman" pitchFamily="18" charset="0"/>
                <a:cs typeface="Times New Roman" pitchFamily="18" charset="0"/>
              </a:rPr>
              <a:t>Sensitivity to physical effects</a:t>
            </a:r>
          </a:p>
          <a:p>
            <a:pPr lvl="1"/>
            <a:r>
              <a:rPr lang="en-US" sz="1800" dirty="0" smtClean="0">
                <a:latin typeface="Times New Roman" pitchFamily="18" charset="0"/>
                <a:cs typeface="Times New Roman" pitchFamily="18" charset="0"/>
              </a:rPr>
              <a:t>Effects change in a system</a:t>
            </a:r>
          </a:p>
          <a:p>
            <a:pPr lvl="2"/>
            <a:r>
              <a:rPr lang="en-US" sz="1400" dirty="0" smtClean="0">
                <a:latin typeface="Times New Roman" pitchFamily="18" charset="0"/>
                <a:cs typeface="Times New Roman" pitchFamily="18" charset="0"/>
              </a:rPr>
              <a:t>Atomic and molecular parity violation</a:t>
            </a:r>
          </a:p>
          <a:p>
            <a:pPr lvl="2"/>
            <a:r>
              <a:rPr lang="en-US" sz="1400" dirty="0" smtClean="0">
                <a:latin typeface="Times New Roman" pitchFamily="18" charset="0"/>
                <a:cs typeface="Times New Roman" pitchFamily="18" charset="0"/>
              </a:rPr>
              <a:t>Determination of fundamental constants</a:t>
            </a:r>
          </a:p>
          <a:p>
            <a:pPr lvl="2"/>
            <a:r>
              <a:rPr lang="en-US" sz="1400" dirty="0" smtClean="0">
                <a:latin typeface="Times New Roman" pitchFamily="18" charset="0"/>
                <a:cs typeface="Times New Roman" pitchFamily="18" charset="0"/>
              </a:rPr>
              <a:t>Testing QED</a:t>
            </a:r>
          </a:p>
          <a:p>
            <a:pPr lvl="1">
              <a:buNone/>
            </a:pPr>
            <a:endParaRPr lang="en-US" sz="1800" dirty="0" smtClean="0">
              <a:latin typeface="Times New Roman" pitchFamily="18" charset="0"/>
              <a:cs typeface="Times New Roman" pitchFamily="18" charset="0"/>
            </a:endParaRPr>
          </a:p>
          <a:p>
            <a:pPr lvl="1"/>
            <a:r>
              <a:rPr lang="en-US" sz="1600" b="1" dirty="0" smtClean="0">
                <a:latin typeface="Times New Roman" pitchFamily="18" charset="0"/>
                <a:cs typeface="Times New Roman" pitchFamily="18" charset="0"/>
              </a:rPr>
              <a:t>Reducing the  travel time VU-KVI to 1ms (</a:t>
            </a:r>
            <a:r>
              <a:rPr lang="en-US" sz="1600" b="1" dirty="0" err="1" smtClean="0">
                <a:latin typeface="Times New Roman" pitchFamily="18" charset="0"/>
                <a:cs typeface="Times New Roman" pitchFamily="18" charset="0"/>
              </a:rPr>
              <a:t>Fiberlink</a:t>
            </a:r>
            <a:r>
              <a:rPr lang="en-US" sz="1600" b="1" dirty="0" smtClean="0">
                <a:latin typeface="Times New Roman" pitchFamily="18" charset="0"/>
                <a:cs typeface="Times New Roman" pitchFamily="18" charset="0"/>
              </a:rPr>
              <a:t> VU-KVI)</a:t>
            </a:r>
            <a:endParaRPr lang="en-US" sz="1200" dirty="0" smtClean="0">
              <a:latin typeface="Times New Roman" pitchFamily="18" charset="0"/>
              <a:cs typeface="Times New Roman" pitchFamily="18" charset="0"/>
            </a:endParaRPr>
          </a:p>
          <a:p>
            <a:pPr marL="57150" indent="0">
              <a:buNone/>
            </a:pPr>
            <a:endParaRPr lang="en-US" sz="1800" dirty="0" smtClean="0">
              <a:latin typeface="Times New Roman" pitchFamily="18" charset="0"/>
              <a:cs typeface="Times New Roman" pitchFamily="18" charset="0"/>
            </a:endParaRPr>
          </a:p>
          <a:p>
            <a:pPr marL="57150" indent="0">
              <a:buNone/>
            </a:pPr>
            <a:r>
              <a:rPr lang="en-US" sz="1800" dirty="0" smtClean="0">
                <a:latin typeface="Times New Roman" pitchFamily="18" charset="0"/>
                <a:cs typeface="Times New Roman" pitchFamily="18" charset="0"/>
              </a:rPr>
              <a:t>FOM </a:t>
            </a:r>
            <a:r>
              <a:rPr lang="en-US" sz="1800" dirty="0" err="1" smtClean="0">
                <a:latin typeface="Times New Roman" pitchFamily="18" charset="0"/>
                <a:cs typeface="Times New Roman" pitchFamily="18" charset="0"/>
              </a:rPr>
              <a:t>Programme</a:t>
            </a:r>
            <a:r>
              <a:rPr lang="en-US" sz="1800" dirty="0">
                <a:latin typeface="Times New Roman" pitchFamily="18" charset="0"/>
                <a:cs typeface="Times New Roman" pitchFamily="18" charset="0"/>
              </a:rPr>
              <a:t>:</a:t>
            </a:r>
            <a:r>
              <a:rPr lang="en-US" sz="1800" dirty="0" smtClean="0">
                <a:latin typeface="Times New Roman" pitchFamily="18" charset="0"/>
                <a:cs typeface="Times New Roman" pitchFamily="18" charset="0"/>
              </a:rPr>
              <a:t> </a:t>
            </a:r>
          </a:p>
          <a:p>
            <a:pPr marL="57150" indent="0">
              <a:spcBef>
                <a:spcPts val="400"/>
              </a:spcBef>
              <a:buNone/>
            </a:pPr>
            <a:r>
              <a:rPr lang="en-US" sz="1800" b="1" dirty="0" err="1" smtClean="0">
                <a:latin typeface="Times New Roman" pitchFamily="18" charset="0"/>
                <a:cs typeface="Times New Roman" pitchFamily="18" charset="0"/>
              </a:rPr>
              <a:t>Vrije</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Universiteit</a:t>
            </a:r>
            <a:r>
              <a:rPr lang="en-US" sz="1800" b="1" dirty="0" smtClean="0">
                <a:latin typeface="Times New Roman" pitchFamily="18" charset="0"/>
                <a:cs typeface="Times New Roman" pitchFamily="18" charset="0"/>
              </a:rPr>
              <a:t> Amsterdam </a:t>
            </a:r>
          </a:p>
          <a:p>
            <a:pPr marL="57150" indent="0">
              <a:spcBef>
                <a:spcPts val="400"/>
              </a:spcBef>
              <a:buNone/>
            </a:pPr>
            <a:r>
              <a:rPr lang="en-US" sz="1800" b="1" dirty="0" smtClean="0">
                <a:latin typeface="Times New Roman" pitchFamily="18" charset="0"/>
                <a:cs typeface="Times New Roman" pitchFamily="18" charset="0"/>
              </a:rPr>
              <a:t>University of Groningen</a:t>
            </a:r>
            <a:endParaRPr lang="en-US" sz="2200" b="1" dirty="0" smtClean="0">
              <a:latin typeface="Times New Roman" pitchFamily="18" charset="0"/>
              <a:cs typeface="Times New Roman" pitchFamily="18" charset="0"/>
            </a:endParaRPr>
          </a:p>
        </p:txBody>
      </p:sp>
      <p:pic>
        <p:nvPicPr>
          <p:cNvPr id="263170" name="Picture 2"/>
          <p:cNvPicPr>
            <a:picLocks noChangeAspect="1" noChangeArrowheads="1"/>
          </p:cNvPicPr>
          <p:nvPr/>
        </p:nvPicPr>
        <p:blipFill>
          <a:blip r:embed="rId2" cstate="print"/>
          <a:srcRect/>
          <a:stretch>
            <a:fillRect/>
          </a:stretch>
        </p:blipFill>
        <p:spPr bwMode="auto">
          <a:xfrm rot="5400000">
            <a:off x="4106079" y="2124879"/>
            <a:ext cx="5943598" cy="413224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clrChange>
              <a:clrFrom>
                <a:srgbClr val="FFFFFF"/>
              </a:clrFrom>
              <a:clrTo>
                <a:srgbClr val="FFFFFF">
                  <a:alpha val="0"/>
                </a:srgbClr>
              </a:clrTo>
            </a:clrChange>
          </a:blip>
          <a:srcRect t="19482" r="21043"/>
          <a:stretch>
            <a:fillRect/>
          </a:stretch>
        </p:blipFill>
        <p:spPr bwMode="auto">
          <a:xfrm>
            <a:off x="866775" y="1295400"/>
            <a:ext cx="7137400" cy="4648200"/>
          </a:xfrm>
          <a:prstGeom prst="rect">
            <a:avLst/>
          </a:prstGeom>
          <a:solidFill>
            <a:schemeClr val="bg1"/>
          </a:solidFill>
          <a:ln w="9525">
            <a:noFill/>
            <a:miter lim="800000"/>
            <a:headEnd/>
            <a:tailEnd/>
          </a:ln>
        </p:spPr>
      </p:pic>
      <p:grpSp>
        <p:nvGrpSpPr>
          <p:cNvPr id="2" name="Group 3"/>
          <p:cNvGrpSpPr>
            <a:grpSpLocks/>
          </p:cNvGrpSpPr>
          <p:nvPr/>
        </p:nvGrpSpPr>
        <p:grpSpPr bwMode="auto">
          <a:xfrm>
            <a:off x="990600" y="3892550"/>
            <a:ext cx="3387725" cy="755650"/>
            <a:chOff x="144" y="2452"/>
            <a:chExt cx="2134" cy="476"/>
          </a:xfrm>
        </p:grpSpPr>
        <p:sp>
          <p:nvSpPr>
            <p:cNvPr id="100382" name="Text Box 4"/>
            <p:cNvSpPr txBox="1">
              <a:spLocks noChangeArrowheads="1"/>
            </p:cNvSpPr>
            <p:nvPr/>
          </p:nvSpPr>
          <p:spPr bwMode="auto">
            <a:xfrm>
              <a:off x="144" y="2452"/>
              <a:ext cx="1270" cy="308"/>
            </a:xfrm>
            <a:prstGeom prst="rect">
              <a:avLst/>
            </a:prstGeom>
            <a:noFill/>
            <a:ln w="9525">
              <a:noFill/>
              <a:miter lim="800000"/>
              <a:headEnd/>
              <a:tailEnd/>
            </a:ln>
          </p:spPr>
          <p:txBody>
            <a:bodyPr wrap="none" lIns="90000" tIns="46800" rIns="90000" bIns="46800">
              <a:spAutoFit/>
            </a:bodyPr>
            <a:lstStyle/>
            <a:p>
              <a:pPr>
                <a:lnSpc>
                  <a:spcPct val="93000"/>
                </a:lnSpc>
                <a:buClr>
                  <a:srgbClr val="0066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aseline="30000">
                  <a:solidFill>
                    <a:srgbClr val="006600"/>
                  </a:solidFill>
                  <a:latin typeface="Times New Roman" pitchFamily="18" charset="0"/>
                </a:rPr>
                <a:t>199</a:t>
              </a:r>
              <a:r>
                <a:rPr lang="en-GB" sz="2800">
                  <a:solidFill>
                    <a:srgbClr val="006600"/>
                  </a:solidFill>
                  <a:latin typeface="Times New Roman" pitchFamily="18" charset="0"/>
                </a:rPr>
                <a:t>Hg (2009)</a:t>
              </a:r>
            </a:p>
          </p:txBody>
        </p:sp>
        <p:sp>
          <p:nvSpPr>
            <p:cNvPr id="100383" name="Oval 5"/>
            <p:cNvSpPr>
              <a:spLocks noChangeArrowheads="1"/>
            </p:cNvSpPr>
            <p:nvPr/>
          </p:nvSpPr>
          <p:spPr bwMode="auto">
            <a:xfrm>
              <a:off x="2214" y="2861"/>
              <a:ext cx="64" cy="67"/>
            </a:xfrm>
            <a:prstGeom prst="ellipse">
              <a:avLst/>
            </a:prstGeom>
            <a:solidFill>
              <a:srgbClr val="006600"/>
            </a:solidFill>
            <a:ln w="9525">
              <a:solidFill>
                <a:srgbClr val="006600"/>
              </a:solidFill>
              <a:round/>
              <a:headEnd/>
              <a:tailEnd/>
            </a:ln>
          </p:spPr>
          <p:txBody>
            <a:bodyPr wrap="none" anchor="ctr"/>
            <a:lstStyle/>
            <a:p>
              <a:pPr algn="ctr"/>
              <a:endParaRPr kumimoji="1" lang="en-US" sz="3200">
                <a:solidFill>
                  <a:srgbClr val="66FFCC"/>
                </a:solidFill>
                <a:latin typeface="Times New Roman" pitchFamily="18" charset="0"/>
              </a:endParaRPr>
            </a:p>
          </p:txBody>
        </p:sp>
      </p:grpSp>
      <p:sp>
        <p:nvSpPr>
          <p:cNvPr id="100356" name="Text Box 6"/>
          <p:cNvSpPr txBox="1">
            <a:spLocks noChangeArrowheads="1"/>
          </p:cNvSpPr>
          <p:nvPr/>
        </p:nvSpPr>
        <p:spPr bwMode="auto">
          <a:xfrm>
            <a:off x="3810000" y="3810000"/>
            <a:ext cx="304800" cy="546100"/>
          </a:xfrm>
          <a:prstGeom prst="rect">
            <a:avLst/>
          </a:prstGeom>
          <a:noFill/>
          <a:ln w="9525">
            <a:noFill/>
            <a:miter lim="800000"/>
            <a:headEnd/>
            <a:tailEnd/>
          </a:ln>
        </p:spPr>
        <p:txBody>
          <a:bodyPr lIns="90000" tIns="46800" rIns="90000" bIns="46800">
            <a:spAutoFit/>
          </a:bodyPr>
          <a:lstStyle/>
          <a:p>
            <a:pPr>
              <a:lnSpc>
                <a:spcPct val="93000"/>
              </a:lnSpc>
              <a:buClr>
                <a:srgbClr val="FF0000"/>
              </a:buClr>
              <a:buSzPct val="133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a:solidFill>
                  <a:srgbClr val="FF0000"/>
                </a:solidFill>
                <a:latin typeface="Times New Roman" pitchFamily="18" charset="0"/>
              </a:rPr>
              <a:t>•</a:t>
            </a:r>
          </a:p>
        </p:txBody>
      </p:sp>
      <p:sp>
        <p:nvSpPr>
          <p:cNvPr id="100357" name="Text Box 7"/>
          <p:cNvSpPr txBox="1">
            <a:spLocks noChangeArrowheads="1"/>
          </p:cNvSpPr>
          <p:nvPr/>
        </p:nvSpPr>
        <p:spPr bwMode="auto">
          <a:xfrm>
            <a:off x="4191000" y="5729288"/>
            <a:ext cx="2405063" cy="488950"/>
          </a:xfrm>
          <a:prstGeom prst="rect">
            <a:avLst/>
          </a:prstGeom>
          <a:noFill/>
          <a:ln w="9525">
            <a:noFill/>
            <a:miter lim="800000"/>
            <a:headEnd/>
            <a:tailEnd/>
          </a:ln>
        </p:spPr>
        <p:txBody>
          <a:bodyPr wrap="none" lIns="90000" tIns="46800" rIns="90000" bIns="46800">
            <a:spAutoFit/>
          </a:bodyPr>
          <a:lstStyle/>
          <a:p>
            <a:pPr>
              <a:lnSpc>
                <a:spcPct val="93000"/>
              </a:lnSpc>
              <a:buClr>
                <a:srgbClr val="FF0000"/>
              </a:buClr>
              <a:buSzPct val="83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0000"/>
                </a:solidFill>
                <a:latin typeface="Times New Roman" pitchFamily="18" charset="0"/>
              </a:rPr>
              <a:t>d</a:t>
            </a:r>
            <a:r>
              <a:rPr lang="en-GB" sz="2800" b="1" baseline="-25000">
                <a:solidFill>
                  <a:srgbClr val="FF0000"/>
                </a:solidFill>
                <a:latin typeface="Times New Roman" pitchFamily="18" charset="0"/>
              </a:rPr>
              <a:t>e</a:t>
            </a:r>
            <a:r>
              <a:rPr lang="en-GB" sz="2800" b="1">
                <a:solidFill>
                  <a:srgbClr val="FF0000"/>
                </a:solidFill>
                <a:latin typeface="Times New Roman" pitchFamily="18" charset="0"/>
              </a:rPr>
              <a:t> (SM) &lt; 10</a:t>
            </a:r>
            <a:r>
              <a:rPr lang="en-GB" sz="2800" b="1" baseline="30000">
                <a:solidFill>
                  <a:srgbClr val="FF0000"/>
                </a:solidFill>
                <a:latin typeface="Times New Roman" pitchFamily="18" charset="0"/>
              </a:rPr>
              <a:t>-37</a:t>
            </a:r>
          </a:p>
        </p:txBody>
      </p:sp>
      <p:sp>
        <p:nvSpPr>
          <p:cNvPr id="100358" name="Line 8"/>
          <p:cNvSpPr>
            <a:spLocks noChangeShapeType="1"/>
          </p:cNvSpPr>
          <p:nvPr/>
        </p:nvSpPr>
        <p:spPr bwMode="auto">
          <a:xfrm>
            <a:off x="5181600" y="5105400"/>
            <a:ext cx="0" cy="685800"/>
          </a:xfrm>
          <a:prstGeom prst="line">
            <a:avLst/>
          </a:prstGeom>
          <a:noFill/>
          <a:ln w="25560">
            <a:solidFill>
              <a:srgbClr val="FF0000"/>
            </a:solidFill>
            <a:round/>
            <a:headEnd/>
            <a:tailEnd type="triangle" w="lg" len="lg"/>
          </a:ln>
        </p:spPr>
        <p:txBody>
          <a:bodyPr/>
          <a:lstStyle/>
          <a:p>
            <a:endParaRPr lang="en-US"/>
          </a:p>
        </p:txBody>
      </p:sp>
      <p:sp>
        <p:nvSpPr>
          <p:cNvPr id="60425" name="Oval 9"/>
          <p:cNvSpPr>
            <a:spLocks noChangeArrowheads="1"/>
          </p:cNvSpPr>
          <p:nvPr/>
        </p:nvSpPr>
        <p:spPr bwMode="auto">
          <a:xfrm>
            <a:off x="2178050" y="3498850"/>
            <a:ext cx="101600" cy="106363"/>
          </a:xfrm>
          <a:prstGeom prst="ellipse">
            <a:avLst/>
          </a:prstGeom>
          <a:solidFill>
            <a:srgbClr val="CC9900"/>
          </a:solidFill>
          <a:ln w="9525">
            <a:solidFill>
              <a:srgbClr val="CC9900"/>
            </a:solidFill>
            <a:round/>
            <a:headEnd/>
            <a:tailEnd/>
          </a:ln>
        </p:spPr>
        <p:txBody>
          <a:bodyPr wrap="none" anchor="ctr"/>
          <a:lstStyle/>
          <a:p>
            <a:pPr algn="ctr"/>
            <a:endParaRPr kumimoji="1" lang="en-US" sz="2400">
              <a:solidFill>
                <a:srgbClr val="66FFCC"/>
              </a:solidFill>
              <a:latin typeface="Times New Roman" pitchFamily="18" charset="0"/>
            </a:endParaRPr>
          </a:p>
        </p:txBody>
      </p:sp>
      <p:sp>
        <p:nvSpPr>
          <p:cNvPr id="60426" name="Oval 10"/>
          <p:cNvSpPr>
            <a:spLocks noChangeArrowheads="1"/>
          </p:cNvSpPr>
          <p:nvPr/>
        </p:nvSpPr>
        <p:spPr bwMode="auto">
          <a:xfrm>
            <a:off x="3983038" y="3622675"/>
            <a:ext cx="101600" cy="106363"/>
          </a:xfrm>
          <a:prstGeom prst="ellipse">
            <a:avLst/>
          </a:prstGeom>
          <a:solidFill>
            <a:srgbClr val="CC9900"/>
          </a:solidFill>
          <a:ln w="9525">
            <a:solidFill>
              <a:srgbClr val="CC9900"/>
            </a:solidFill>
            <a:round/>
            <a:headEnd/>
            <a:tailEnd/>
          </a:ln>
        </p:spPr>
        <p:txBody>
          <a:bodyPr wrap="none" anchor="ctr"/>
          <a:lstStyle/>
          <a:p>
            <a:pPr algn="ctr"/>
            <a:endParaRPr kumimoji="1" lang="en-US" sz="2400">
              <a:solidFill>
                <a:srgbClr val="66FFCC"/>
              </a:solidFill>
              <a:latin typeface="Times New Roman" pitchFamily="18" charset="0"/>
            </a:endParaRPr>
          </a:p>
        </p:txBody>
      </p:sp>
      <p:sp>
        <p:nvSpPr>
          <p:cNvPr id="60427" name="Oval 11"/>
          <p:cNvSpPr>
            <a:spLocks noChangeArrowheads="1"/>
          </p:cNvSpPr>
          <p:nvPr/>
        </p:nvSpPr>
        <p:spPr bwMode="auto">
          <a:xfrm>
            <a:off x="3657600" y="2590800"/>
            <a:ext cx="101600" cy="106363"/>
          </a:xfrm>
          <a:prstGeom prst="ellipse">
            <a:avLst/>
          </a:prstGeom>
          <a:solidFill>
            <a:srgbClr val="CC9900"/>
          </a:solidFill>
          <a:ln w="9525">
            <a:solidFill>
              <a:srgbClr val="CC9900"/>
            </a:solidFill>
            <a:round/>
            <a:headEnd/>
            <a:tailEnd/>
          </a:ln>
        </p:spPr>
        <p:txBody>
          <a:bodyPr wrap="none" anchor="ctr"/>
          <a:lstStyle/>
          <a:p>
            <a:pPr algn="ctr"/>
            <a:endParaRPr kumimoji="1" lang="en-US" sz="2400">
              <a:solidFill>
                <a:srgbClr val="66FFCC"/>
              </a:solidFill>
              <a:latin typeface="Times New Roman" pitchFamily="18" charset="0"/>
            </a:endParaRPr>
          </a:p>
        </p:txBody>
      </p:sp>
      <p:sp>
        <p:nvSpPr>
          <p:cNvPr id="60428" name="Line 12"/>
          <p:cNvSpPr>
            <a:spLocks noChangeShapeType="1"/>
          </p:cNvSpPr>
          <p:nvPr/>
        </p:nvSpPr>
        <p:spPr bwMode="auto">
          <a:xfrm>
            <a:off x="3708400" y="2671763"/>
            <a:ext cx="330200" cy="985837"/>
          </a:xfrm>
          <a:prstGeom prst="line">
            <a:avLst/>
          </a:prstGeom>
          <a:noFill/>
          <a:ln w="38100">
            <a:solidFill>
              <a:srgbClr val="CC9900"/>
            </a:solidFill>
            <a:round/>
            <a:headEnd/>
            <a:tailEnd/>
          </a:ln>
        </p:spPr>
        <p:txBody>
          <a:bodyPr anchor="ctr"/>
          <a:lstStyle/>
          <a:p>
            <a:endParaRPr lang="en-US"/>
          </a:p>
        </p:txBody>
      </p:sp>
      <p:sp>
        <p:nvSpPr>
          <p:cNvPr id="60429" name="Text Box 13"/>
          <p:cNvSpPr txBox="1">
            <a:spLocks noChangeArrowheads="1"/>
          </p:cNvSpPr>
          <p:nvPr/>
        </p:nvSpPr>
        <p:spPr bwMode="auto">
          <a:xfrm>
            <a:off x="1066800" y="3352800"/>
            <a:ext cx="1136650" cy="366713"/>
          </a:xfrm>
          <a:prstGeom prst="rect">
            <a:avLst/>
          </a:prstGeom>
          <a:noFill/>
          <a:ln w="9525">
            <a:noFill/>
            <a:miter lim="800000"/>
            <a:headEnd/>
            <a:tailEnd/>
          </a:ln>
        </p:spPr>
        <p:txBody>
          <a:bodyPr wrap="none">
            <a:spAutoFit/>
          </a:bodyPr>
          <a:lstStyle/>
          <a:p>
            <a:r>
              <a:rPr kumimoji="1" lang="en-US" b="1">
                <a:solidFill>
                  <a:srgbClr val="CC9900"/>
                </a:solidFill>
                <a:latin typeface="Times New Roman" pitchFamily="18" charset="0"/>
              </a:rPr>
              <a:t>molecules</a:t>
            </a:r>
            <a:endParaRPr kumimoji="1" lang="en-US" b="1">
              <a:solidFill>
                <a:srgbClr val="66FFCC"/>
              </a:solidFill>
              <a:latin typeface="Times New Roman" pitchFamily="18" charset="0"/>
            </a:endParaRPr>
          </a:p>
        </p:txBody>
      </p:sp>
      <p:sp>
        <p:nvSpPr>
          <p:cNvPr id="100364" name="Text Box 14"/>
          <p:cNvSpPr txBox="1">
            <a:spLocks noChangeArrowheads="1"/>
          </p:cNvSpPr>
          <p:nvPr/>
        </p:nvSpPr>
        <p:spPr bwMode="auto">
          <a:xfrm>
            <a:off x="8229600" y="6019800"/>
            <a:ext cx="1674813" cy="244475"/>
          </a:xfrm>
          <a:prstGeom prst="rect">
            <a:avLst/>
          </a:prstGeom>
          <a:noFill/>
          <a:ln w="9525">
            <a:noFill/>
            <a:miter lim="800000"/>
            <a:headEnd/>
            <a:tailEnd/>
          </a:ln>
        </p:spPr>
        <p:txBody>
          <a:bodyPr>
            <a:spAutoFit/>
          </a:bodyPr>
          <a:lstStyle/>
          <a:p>
            <a:endParaRPr lang="en-US" sz="1000">
              <a:latin typeface="Times New Roman" pitchFamily="18" charset="0"/>
            </a:endParaRPr>
          </a:p>
        </p:txBody>
      </p:sp>
      <p:sp>
        <p:nvSpPr>
          <p:cNvPr id="60431" name="Rectangle 15"/>
          <p:cNvSpPr>
            <a:spLocks noGrp="1" noChangeArrowheads="1"/>
          </p:cNvSpPr>
          <p:nvPr>
            <p:ph type="title"/>
          </p:nvPr>
        </p:nvSpPr>
        <p:spPr>
          <a:xfrm>
            <a:off x="1447800" y="0"/>
            <a:ext cx="6172200" cy="838200"/>
          </a:xfrm>
        </p:spPr>
        <p:txBody>
          <a:bodyPr/>
          <a:lstStyle/>
          <a:p>
            <a:pPr fontAlgn="auto">
              <a:spcAft>
                <a:spcPts val="0"/>
              </a:spcAft>
              <a:defRPr/>
            </a:pPr>
            <a:r>
              <a:rPr lang="en-GB" b="1" dirty="0">
                <a:solidFill>
                  <a:srgbClr val="0000CC"/>
                </a:solidFill>
                <a:effectLst>
                  <a:outerShdw blurRad="38100" dist="38100" dir="2700000" algn="tl">
                    <a:srgbClr val="C0C0C0"/>
                  </a:outerShdw>
                </a:effectLst>
                <a:cs typeface="Times New Roman" pitchFamily="18" charset="0"/>
              </a:rPr>
              <a:t>Limit on EDM in Time</a:t>
            </a:r>
            <a:endParaRPr lang="nl-NL" sz="2800" b="1" dirty="0">
              <a:solidFill>
                <a:srgbClr val="0000CC"/>
              </a:solidFill>
              <a:effectLst>
                <a:outerShdw blurRad="38100" dist="38100" dir="2700000" algn="tl">
                  <a:srgbClr val="C0C0C0"/>
                </a:outerShdw>
              </a:effectLst>
              <a:cs typeface="Times New Roman" pitchFamily="18" charset="0"/>
            </a:endParaRPr>
          </a:p>
        </p:txBody>
      </p:sp>
      <p:sp>
        <p:nvSpPr>
          <p:cNvPr id="60433" name="Oval 17"/>
          <p:cNvSpPr>
            <a:spLocks noChangeArrowheads="1"/>
          </p:cNvSpPr>
          <p:nvPr/>
        </p:nvSpPr>
        <p:spPr bwMode="auto">
          <a:xfrm>
            <a:off x="3951288" y="4256088"/>
            <a:ext cx="101600" cy="106362"/>
          </a:xfrm>
          <a:prstGeom prst="ellipse">
            <a:avLst/>
          </a:prstGeom>
          <a:solidFill>
            <a:srgbClr val="006600"/>
          </a:solidFill>
          <a:ln w="9525">
            <a:solidFill>
              <a:srgbClr val="006600"/>
            </a:solidFill>
            <a:round/>
            <a:headEnd/>
            <a:tailEnd/>
          </a:ln>
        </p:spPr>
        <p:txBody>
          <a:bodyPr wrap="none" anchor="ctr"/>
          <a:lstStyle/>
          <a:p>
            <a:pPr algn="ctr"/>
            <a:endParaRPr kumimoji="1" lang="en-US" sz="3200">
              <a:solidFill>
                <a:srgbClr val="66FFCC"/>
              </a:solidFill>
              <a:latin typeface="Times New Roman" pitchFamily="18" charset="0"/>
            </a:endParaRPr>
          </a:p>
        </p:txBody>
      </p:sp>
      <p:pic>
        <p:nvPicPr>
          <p:cNvPr id="60434" name="Picture 18" descr="KVI_logo_klein_cmyk_color"/>
          <p:cNvPicPr>
            <a:picLocks noChangeAspect="1" noChangeArrowheads="1"/>
          </p:cNvPicPr>
          <p:nvPr/>
        </p:nvPicPr>
        <p:blipFill>
          <a:blip r:embed="rId4" cstate="print">
            <a:clrChange>
              <a:clrFrom>
                <a:srgbClr val="FDFDFD"/>
              </a:clrFrom>
              <a:clrTo>
                <a:srgbClr val="FDFDFD">
                  <a:alpha val="0"/>
                </a:srgbClr>
              </a:clrTo>
            </a:clrChange>
          </a:blip>
          <a:srcRect/>
          <a:stretch>
            <a:fillRect/>
          </a:stretch>
        </p:blipFill>
        <p:spPr bwMode="auto">
          <a:xfrm>
            <a:off x="4419600" y="4648200"/>
            <a:ext cx="603250" cy="644525"/>
          </a:xfrm>
          <a:prstGeom prst="rect">
            <a:avLst/>
          </a:prstGeom>
          <a:noFill/>
          <a:ln w="9525">
            <a:noFill/>
            <a:miter lim="800000"/>
            <a:headEnd/>
            <a:tailEnd/>
          </a:ln>
        </p:spPr>
      </p:pic>
      <p:sp>
        <p:nvSpPr>
          <p:cNvPr id="60435" name="Line 19"/>
          <p:cNvSpPr>
            <a:spLocks noChangeShapeType="1"/>
          </p:cNvSpPr>
          <p:nvPr/>
        </p:nvSpPr>
        <p:spPr bwMode="auto">
          <a:xfrm>
            <a:off x="3429000" y="3886200"/>
            <a:ext cx="876300" cy="685800"/>
          </a:xfrm>
          <a:prstGeom prst="line">
            <a:avLst/>
          </a:prstGeom>
          <a:noFill/>
          <a:ln w="38100">
            <a:solidFill>
              <a:srgbClr val="008000"/>
            </a:solidFill>
            <a:round/>
            <a:headEnd/>
            <a:tailEnd/>
          </a:ln>
        </p:spPr>
        <p:txBody>
          <a:bodyPr/>
          <a:lstStyle/>
          <a:p>
            <a:endParaRPr lang="en-US"/>
          </a:p>
        </p:txBody>
      </p:sp>
      <p:sp>
        <p:nvSpPr>
          <p:cNvPr id="60437" name="Line 21"/>
          <p:cNvSpPr>
            <a:spLocks noChangeShapeType="1"/>
          </p:cNvSpPr>
          <p:nvPr/>
        </p:nvSpPr>
        <p:spPr bwMode="auto">
          <a:xfrm flipH="1">
            <a:off x="5029200" y="4724400"/>
            <a:ext cx="1524000" cy="228600"/>
          </a:xfrm>
          <a:prstGeom prst="line">
            <a:avLst/>
          </a:prstGeom>
          <a:noFill/>
          <a:ln w="57150">
            <a:solidFill>
              <a:srgbClr val="336699"/>
            </a:solidFill>
            <a:round/>
            <a:headEnd/>
            <a:tailEnd type="stealth" w="lg" len="lg"/>
          </a:ln>
        </p:spPr>
        <p:txBody>
          <a:bodyPr/>
          <a:lstStyle/>
          <a:p>
            <a:endParaRPr lang="en-US"/>
          </a:p>
        </p:txBody>
      </p:sp>
      <p:sp>
        <p:nvSpPr>
          <p:cNvPr id="100370" name="Oval 22"/>
          <p:cNvSpPr>
            <a:spLocks noChangeArrowheads="1"/>
          </p:cNvSpPr>
          <p:nvPr/>
        </p:nvSpPr>
        <p:spPr bwMode="auto">
          <a:xfrm>
            <a:off x="7543800" y="2286000"/>
            <a:ext cx="762000" cy="533400"/>
          </a:xfrm>
          <a:prstGeom prst="ellipse">
            <a:avLst/>
          </a:prstGeom>
          <a:solidFill>
            <a:srgbClr val="FFFFEB"/>
          </a:solidFill>
          <a:ln w="9525" algn="ctr">
            <a:noFill/>
            <a:round/>
            <a:headEnd/>
            <a:tailEnd/>
          </a:ln>
        </p:spPr>
        <p:txBody>
          <a:bodyPr wrap="none" anchor="ctr"/>
          <a:lstStyle/>
          <a:p>
            <a:endParaRPr lang="en-US">
              <a:latin typeface="Calibri" pitchFamily="34" charset="0"/>
            </a:endParaRPr>
          </a:p>
        </p:txBody>
      </p:sp>
      <p:sp>
        <p:nvSpPr>
          <p:cNvPr id="100371" name="Rectangle 28"/>
          <p:cNvSpPr>
            <a:spLocks noChangeArrowheads="1"/>
          </p:cNvSpPr>
          <p:nvPr/>
        </p:nvSpPr>
        <p:spPr bwMode="auto">
          <a:xfrm>
            <a:off x="5334000" y="2209800"/>
            <a:ext cx="2286000" cy="6096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100372" name="Rectangle 29"/>
          <p:cNvSpPr>
            <a:spLocks noChangeArrowheads="1"/>
          </p:cNvSpPr>
          <p:nvPr/>
        </p:nvSpPr>
        <p:spPr bwMode="auto">
          <a:xfrm>
            <a:off x="5638800" y="3200400"/>
            <a:ext cx="2514600" cy="9906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7" name="Rectangle 30"/>
          <p:cNvSpPr>
            <a:spLocks noChangeArrowheads="1"/>
          </p:cNvSpPr>
          <p:nvPr/>
        </p:nvSpPr>
        <p:spPr bwMode="auto">
          <a:xfrm rot="2120847">
            <a:off x="4070350" y="4303713"/>
            <a:ext cx="831850" cy="153987"/>
          </a:xfrm>
          <a:prstGeom prst="rect">
            <a:avLst/>
          </a:prstGeom>
          <a:solidFill>
            <a:schemeClr val="bg1">
              <a:alpha val="83136"/>
            </a:schemeClr>
          </a:solidFill>
          <a:ln w="9525">
            <a:noFill/>
            <a:miter lim="800000"/>
            <a:headEnd/>
            <a:tailEnd/>
          </a:ln>
        </p:spPr>
        <p:txBody>
          <a:bodyPr wrap="none" anchor="ctr"/>
          <a:lstStyle/>
          <a:p>
            <a:endParaRPr lang="en-US">
              <a:latin typeface="Calibri" pitchFamily="34" charset="0"/>
            </a:endParaRPr>
          </a:p>
        </p:txBody>
      </p:sp>
      <p:grpSp>
        <p:nvGrpSpPr>
          <p:cNvPr id="3" name="Group 38"/>
          <p:cNvGrpSpPr>
            <a:grpSpLocks/>
          </p:cNvGrpSpPr>
          <p:nvPr/>
        </p:nvGrpSpPr>
        <p:grpSpPr bwMode="auto">
          <a:xfrm>
            <a:off x="4110038" y="1289050"/>
            <a:ext cx="1719262" cy="3605213"/>
            <a:chOff x="2593" y="589"/>
            <a:chExt cx="1083" cy="2271"/>
          </a:xfrm>
        </p:grpSpPr>
        <p:sp>
          <p:nvSpPr>
            <p:cNvPr id="100378" name="Rectangle 24"/>
            <p:cNvSpPr>
              <a:spLocks noChangeArrowheads="1"/>
            </p:cNvSpPr>
            <p:nvPr/>
          </p:nvSpPr>
          <p:spPr bwMode="auto">
            <a:xfrm>
              <a:off x="3131" y="1728"/>
              <a:ext cx="545" cy="946"/>
            </a:xfrm>
            <a:prstGeom prst="rect">
              <a:avLst/>
            </a:prstGeom>
            <a:solidFill>
              <a:schemeClr val="bg1">
                <a:alpha val="83136"/>
              </a:schemeClr>
            </a:solidFill>
            <a:ln w="9525">
              <a:noFill/>
              <a:miter lim="800000"/>
              <a:headEnd/>
              <a:tailEnd/>
            </a:ln>
          </p:spPr>
          <p:txBody>
            <a:bodyPr wrap="none" anchor="ctr"/>
            <a:lstStyle/>
            <a:p>
              <a:endParaRPr lang="en-US">
                <a:latin typeface="Calibri" pitchFamily="34" charset="0"/>
              </a:endParaRPr>
            </a:p>
          </p:txBody>
        </p:sp>
        <p:sp>
          <p:nvSpPr>
            <p:cNvPr id="100379" name="Rectangle 26"/>
            <p:cNvSpPr>
              <a:spLocks noChangeArrowheads="1"/>
            </p:cNvSpPr>
            <p:nvPr/>
          </p:nvSpPr>
          <p:spPr bwMode="auto">
            <a:xfrm rot="2120847">
              <a:off x="2593" y="1993"/>
              <a:ext cx="748" cy="500"/>
            </a:xfrm>
            <a:prstGeom prst="rect">
              <a:avLst/>
            </a:prstGeom>
            <a:solidFill>
              <a:schemeClr val="bg1">
                <a:alpha val="83136"/>
              </a:schemeClr>
            </a:solidFill>
            <a:ln w="9525">
              <a:noFill/>
              <a:miter lim="800000"/>
              <a:headEnd/>
              <a:tailEnd/>
            </a:ln>
          </p:spPr>
          <p:txBody>
            <a:bodyPr wrap="none" anchor="ctr"/>
            <a:lstStyle/>
            <a:p>
              <a:endParaRPr lang="en-US">
                <a:latin typeface="Calibri" pitchFamily="34" charset="0"/>
              </a:endParaRPr>
            </a:p>
          </p:txBody>
        </p:sp>
        <p:sp>
          <p:nvSpPr>
            <p:cNvPr id="100380" name="Rectangle 27"/>
            <p:cNvSpPr>
              <a:spLocks noChangeArrowheads="1"/>
            </p:cNvSpPr>
            <p:nvPr/>
          </p:nvSpPr>
          <p:spPr bwMode="auto">
            <a:xfrm>
              <a:off x="2864" y="589"/>
              <a:ext cx="241" cy="1527"/>
            </a:xfrm>
            <a:prstGeom prst="rect">
              <a:avLst/>
            </a:prstGeom>
            <a:solidFill>
              <a:schemeClr val="bg1">
                <a:alpha val="83136"/>
              </a:schemeClr>
            </a:solidFill>
            <a:ln w="9525">
              <a:noFill/>
              <a:miter lim="800000"/>
              <a:headEnd/>
              <a:tailEnd/>
            </a:ln>
          </p:spPr>
          <p:txBody>
            <a:bodyPr wrap="none" anchor="ctr"/>
            <a:lstStyle/>
            <a:p>
              <a:endParaRPr lang="en-US">
                <a:latin typeface="Calibri" pitchFamily="34" charset="0"/>
              </a:endParaRPr>
            </a:p>
          </p:txBody>
        </p:sp>
        <p:sp>
          <p:nvSpPr>
            <p:cNvPr id="100381" name="Rectangle 31"/>
            <p:cNvSpPr>
              <a:spLocks noChangeArrowheads="1"/>
            </p:cNvSpPr>
            <p:nvPr/>
          </p:nvSpPr>
          <p:spPr bwMode="auto">
            <a:xfrm rot="2120847">
              <a:off x="2661" y="2813"/>
              <a:ext cx="168" cy="47"/>
            </a:xfrm>
            <a:prstGeom prst="rect">
              <a:avLst/>
            </a:prstGeom>
            <a:solidFill>
              <a:schemeClr val="bg1">
                <a:alpha val="83136"/>
              </a:schemeClr>
            </a:solidFill>
            <a:ln w="9525">
              <a:noFill/>
              <a:miter lim="800000"/>
              <a:headEnd/>
              <a:tailEnd/>
            </a:ln>
          </p:spPr>
          <p:txBody>
            <a:bodyPr wrap="none" anchor="ctr"/>
            <a:lstStyle/>
            <a:p>
              <a:endParaRPr lang="en-US">
                <a:latin typeface="Calibri" pitchFamily="34" charset="0"/>
              </a:endParaRPr>
            </a:p>
          </p:txBody>
        </p:sp>
      </p:grpSp>
      <p:sp>
        <p:nvSpPr>
          <p:cNvPr id="60449" name="Rectangle 33"/>
          <p:cNvSpPr>
            <a:spLocks noChangeArrowheads="1"/>
          </p:cNvSpPr>
          <p:nvPr/>
        </p:nvSpPr>
        <p:spPr bwMode="auto">
          <a:xfrm>
            <a:off x="4932363" y="1268413"/>
            <a:ext cx="1295400" cy="1828800"/>
          </a:xfrm>
          <a:prstGeom prst="rect">
            <a:avLst/>
          </a:prstGeom>
          <a:solidFill>
            <a:schemeClr val="bg1">
              <a:alpha val="78038"/>
            </a:schemeClr>
          </a:solidFill>
          <a:ln w="9525">
            <a:noFill/>
            <a:miter lim="800000"/>
            <a:headEnd/>
            <a:tailEnd/>
          </a:ln>
        </p:spPr>
        <p:txBody>
          <a:bodyPr wrap="none" anchor="ctr"/>
          <a:lstStyle/>
          <a:p>
            <a:endParaRPr lang="en-US">
              <a:latin typeface="Calibri" pitchFamily="34" charset="0"/>
            </a:endParaRPr>
          </a:p>
        </p:txBody>
      </p:sp>
      <p:sp>
        <p:nvSpPr>
          <p:cNvPr id="8" name="Text Box 20"/>
          <p:cNvSpPr txBox="1">
            <a:spLocks noChangeArrowheads="1"/>
          </p:cNvSpPr>
          <p:nvPr/>
        </p:nvSpPr>
        <p:spPr bwMode="auto">
          <a:xfrm>
            <a:off x="6400800" y="3810000"/>
            <a:ext cx="2690813" cy="1123950"/>
          </a:xfrm>
          <a:prstGeom prst="rect">
            <a:avLst/>
          </a:prstGeom>
          <a:solidFill>
            <a:schemeClr val="bg1"/>
          </a:solidFill>
          <a:ln w="57150" algn="ctr">
            <a:solidFill>
              <a:srgbClr val="336699"/>
            </a:solidFill>
            <a:miter lim="800000"/>
            <a:headEnd/>
            <a:tailEnd/>
          </a:ln>
          <a:effectLst/>
        </p:spPr>
        <p:txBody>
          <a:bodyPr wrap="none">
            <a:spAutoFit/>
          </a:bodyPr>
          <a:lstStyle/>
          <a:p>
            <a:pPr algn="ctr" fontAlgn="auto">
              <a:spcBef>
                <a:spcPts val="0"/>
              </a:spcBef>
              <a:spcAft>
                <a:spcPts val="0"/>
              </a:spcAft>
              <a:defRPr/>
            </a:pPr>
            <a:r>
              <a:rPr lang="en-US" sz="3200" b="1" dirty="0">
                <a:solidFill>
                  <a:srgbClr val="336699"/>
                </a:solidFill>
                <a:effectLst>
                  <a:outerShdw blurRad="38100" dist="38100" dir="2700000" algn="tl">
                    <a:srgbClr val="C0C0C0"/>
                  </a:outerShdw>
                </a:effectLst>
                <a:latin typeface="Times New Roman" pitchFamily="18" charset="0"/>
                <a:cs typeface="+mn-cs"/>
              </a:rPr>
              <a:t>TRI</a:t>
            </a:r>
            <a:r>
              <a:rPr lang="el-GR" sz="3200" b="1" dirty="0">
                <a:solidFill>
                  <a:srgbClr val="336699"/>
                </a:solidFill>
                <a:effectLst>
                  <a:outerShdw blurRad="38100" dist="38100" dir="2700000" algn="tl">
                    <a:srgbClr val="C0C0C0"/>
                  </a:outerShdw>
                </a:effectLst>
                <a:latin typeface="Times New Roman" pitchFamily="18" charset="0"/>
                <a:cs typeface="Times New Roman" pitchFamily="18" charset="0"/>
              </a:rPr>
              <a:t>μ</a:t>
            </a:r>
            <a:r>
              <a:rPr lang="en-US" sz="3200" b="1" dirty="0">
                <a:solidFill>
                  <a:srgbClr val="336699"/>
                </a:solidFill>
                <a:effectLst>
                  <a:outerShdw blurRad="38100" dist="38100" dir="2700000" algn="tl">
                    <a:srgbClr val="C0C0C0"/>
                  </a:outerShdw>
                </a:effectLst>
                <a:latin typeface="Times New Roman" pitchFamily="18" charset="0"/>
                <a:cs typeface="+mn-cs"/>
              </a:rPr>
              <a:t>P/KVI</a:t>
            </a:r>
          </a:p>
          <a:p>
            <a:pPr algn="ctr" fontAlgn="auto">
              <a:spcBef>
                <a:spcPts val="0"/>
              </a:spcBef>
              <a:spcAft>
                <a:spcPts val="0"/>
              </a:spcAft>
              <a:defRPr/>
            </a:pPr>
            <a:r>
              <a:rPr lang="en-US" sz="3200" b="1" dirty="0">
                <a:solidFill>
                  <a:srgbClr val="336699"/>
                </a:solidFill>
                <a:effectLst>
                  <a:outerShdw blurRad="38100" dist="38100" dir="2700000" algn="tl">
                    <a:srgbClr val="C0C0C0"/>
                  </a:outerShdw>
                </a:effectLst>
                <a:latin typeface="Times New Roman" pitchFamily="18" charset="0"/>
                <a:cs typeface="+mn-cs"/>
              </a:rPr>
              <a:t>Radium EDM</a:t>
            </a:r>
          </a:p>
        </p:txBody>
      </p:sp>
      <p:sp>
        <p:nvSpPr>
          <p:cNvPr id="60441" name="Text Box 25"/>
          <p:cNvSpPr txBox="1">
            <a:spLocks noChangeArrowheads="1"/>
          </p:cNvSpPr>
          <p:nvPr/>
        </p:nvSpPr>
        <p:spPr bwMode="auto">
          <a:xfrm>
            <a:off x="5943600" y="1889125"/>
            <a:ext cx="2968625" cy="1415772"/>
          </a:xfrm>
          <a:prstGeom prst="rect">
            <a:avLst/>
          </a:prstGeom>
          <a:noFill/>
          <a:ln w="9525">
            <a:noFill/>
            <a:miter lim="800000"/>
            <a:headEnd/>
            <a:tailEnd/>
          </a:ln>
        </p:spPr>
        <p:txBody>
          <a:bodyPr>
            <a:spAutoFit/>
          </a:bodyPr>
          <a:lstStyle/>
          <a:p>
            <a:r>
              <a:rPr lang="en-US" sz="2000" b="1" dirty="0" smtClean="0">
                <a:latin typeface="Times New Roman" pitchFamily="18" charset="0"/>
              </a:rPr>
              <a:t>Radium has large potential due to biggest atomic enhancement factors</a:t>
            </a:r>
          </a:p>
          <a:p>
            <a:pPr>
              <a:lnSpc>
                <a:spcPct val="30000"/>
              </a:lnSpc>
            </a:pPr>
            <a:endParaRPr lang="en-US" sz="2000" b="1" dirty="0" smtClean="0">
              <a:latin typeface="Times New Roman" pitchFamily="18" charset="0"/>
            </a:endParaRPr>
          </a:p>
        </p:txBody>
      </p:sp>
      <p:sp>
        <p:nvSpPr>
          <p:cNvPr id="32" name="Oval 9"/>
          <p:cNvSpPr>
            <a:spLocks noChangeArrowheads="1"/>
          </p:cNvSpPr>
          <p:nvPr/>
        </p:nvSpPr>
        <p:spPr bwMode="auto">
          <a:xfrm>
            <a:off x="4297680" y="4073914"/>
            <a:ext cx="101600" cy="96694"/>
          </a:xfrm>
          <a:prstGeom prst="ellipse">
            <a:avLst/>
          </a:prstGeom>
          <a:solidFill>
            <a:srgbClr val="CC9900"/>
          </a:solidFill>
          <a:ln w="9525">
            <a:solidFill>
              <a:srgbClr val="CC9900"/>
            </a:solidFill>
            <a:round/>
            <a:headEnd/>
            <a:tailEnd/>
          </a:ln>
        </p:spPr>
        <p:txBody>
          <a:bodyPr wrap="none" anchor="ctr"/>
          <a:lstStyle/>
          <a:p>
            <a:pPr algn="ctr"/>
            <a:endParaRPr kumimoji="1" lang="en-US" sz="2400">
              <a:solidFill>
                <a:srgbClr val="66FFCC"/>
              </a:solidFill>
              <a:latin typeface="Times New Roman" pitchFamily="18" charset="0"/>
            </a:endParaRPr>
          </a:p>
        </p:txBody>
      </p:sp>
      <p:sp>
        <p:nvSpPr>
          <p:cNvPr id="33" name="Line 12"/>
          <p:cNvSpPr>
            <a:spLocks noChangeShapeType="1"/>
          </p:cNvSpPr>
          <p:nvPr/>
        </p:nvSpPr>
        <p:spPr bwMode="auto">
          <a:xfrm>
            <a:off x="4038600" y="3657600"/>
            <a:ext cx="312738" cy="479425"/>
          </a:xfrm>
          <a:prstGeom prst="line">
            <a:avLst/>
          </a:prstGeom>
          <a:noFill/>
          <a:ln w="38100">
            <a:solidFill>
              <a:srgbClr val="CC9900"/>
            </a:solidFill>
            <a:round/>
            <a:headEnd/>
            <a:tailEnd/>
          </a:ln>
        </p:spPr>
        <p:txBody>
          <a:bodyPr anchor="ctr"/>
          <a:lstStyle/>
          <a:p>
            <a:endParaRPr lang="en-US"/>
          </a:p>
        </p:txBody>
      </p:sp>
    </p:spTree>
    <p:extLst>
      <p:ext uri="{BB962C8B-B14F-4D97-AF65-F5344CB8AC3E}">
        <p14:creationId xmlns:p14="http://schemas.microsoft.com/office/powerpoint/2010/main" val="1940513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60418"/>
                                        </p:tgtEl>
                                        <p:attrNameLst>
                                          <p:attrName>style.opacity</p:attrName>
                                        </p:attrNameLst>
                                      </p:cBhvr>
                                      <p:to>
                                        <p:strVal val="0.9"/>
                                      </p:to>
                                    </p:set>
                                    <p:animEffect filter="image" prLst="opacity: 0.9">
                                      <p:cBhvr rctx="IE">
                                        <p:cTn id="7" dur="indefinite"/>
                                        <p:tgtEl>
                                          <p:spTgt spid="60418"/>
                                        </p:tgtEl>
                                      </p:cBhvr>
                                    </p:animEffect>
                                  </p:childTnLst>
                                </p:cTn>
                              </p:par>
                              <p:par>
                                <p:cTn id="8" presetID="9" presetClass="emph" presetSubtype="0" grpId="0" nodeType="withEffect">
                                  <p:stCondLst>
                                    <p:cond delay="0"/>
                                  </p:stCondLst>
                                  <p:childTnLst>
                                    <p:set>
                                      <p:cBhvr rctx="PPT">
                                        <p:cTn id="9" dur="indefinite"/>
                                        <p:tgtEl>
                                          <p:spTgt spid="60428"/>
                                        </p:tgtEl>
                                        <p:attrNameLst>
                                          <p:attrName>style.opacity</p:attrName>
                                        </p:attrNameLst>
                                      </p:cBhvr>
                                      <p:to>
                                        <p:strVal val="0.9"/>
                                      </p:to>
                                    </p:set>
                                    <p:animEffect filter="image" prLst="opacity: 0.9">
                                      <p:cBhvr rctx="IE">
                                        <p:cTn id="10" dur="indefinite"/>
                                        <p:tgtEl>
                                          <p:spTgt spid="60428"/>
                                        </p:tgtEl>
                                      </p:cBhvr>
                                    </p:animEffect>
                                  </p:childTnLst>
                                </p:cTn>
                              </p:par>
                              <p:par>
                                <p:cTn id="11" presetID="9" presetClass="emph" presetSubtype="0" grpId="0" nodeType="withEffect">
                                  <p:stCondLst>
                                    <p:cond delay="0"/>
                                  </p:stCondLst>
                                  <p:childTnLst>
                                    <p:set>
                                      <p:cBhvr rctx="PPT">
                                        <p:cTn id="12" dur="indefinite"/>
                                        <p:tgtEl>
                                          <p:spTgt spid="60427"/>
                                        </p:tgtEl>
                                        <p:attrNameLst>
                                          <p:attrName>style.opacity</p:attrName>
                                        </p:attrNameLst>
                                      </p:cBhvr>
                                      <p:to>
                                        <p:strVal val="0.9"/>
                                      </p:to>
                                    </p:set>
                                    <p:animEffect filter="image" prLst="opacity: 0.9">
                                      <p:cBhvr rctx="IE">
                                        <p:cTn id="13" dur="indefinite"/>
                                        <p:tgtEl>
                                          <p:spTgt spid="60427"/>
                                        </p:tgtEl>
                                      </p:cBhvr>
                                    </p:animEffect>
                                  </p:childTnLst>
                                </p:cTn>
                              </p:par>
                              <p:par>
                                <p:cTn id="14" presetID="9" presetClass="emph" presetSubtype="0" grpId="0" nodeType="withEffect">
                                  <p:stCondLst>
                                    <p:cond delay="0"/>
                                  </p:stCondLst>
                                  <p:childTnLst>
                                    <p:set>
                                      <p:cBhvr rctx="PPT">
                                        <p:cTn id="15" dur="indefinite"/>
                                        <p:tgtEl>
                                          <p:spTgt spid="60426"/>
                                        </p:tgtEl>
                                        <p:attrNameLst>
                                          <p:attrName>style.opacity</p:attrName>
                                        </p:attrNameLst>
                                      </p:cBhvr>
                                      <p:to>
                                        <p:strVal val="0.9"/>
                                      </p:to>
                                    </p:set>
                                    <p:animEffect filter="image" prLst="opacity: 0.9">
                                      <p:cBhvr rctx="IE">
                                        <p:cTn id="16" dur="indefinite"/>
                                        <p:tgtEl>
                                          <p:spTgt spid="60426"/>
                                        </p:tgtEl>
                                      </p:cBhvr>
                                    </p:animEffect>
                                  </p:childTnLst>
                                </p:cTn>
                              </p:par>
                              <p:par>
                                <p:cTn id="17" presetID="9" presetClass="emph" presetSubtype="0" grpId="0" nodeType="withEffect">
                                  <p:stCondLst>
                                    <p:cond delay="0"/>
                                  </p:stCondLst>
                                  <p:childTnLst>
                                    <p:set>
                                      <p:cBhvr rctx="PPT">
                                        <p:cTn id="18" dur="indefinite"/>
                                        <p:tgtEl>
                                          <p:spTgt spid="60425"/>
                                        </p:tgtEl>
                                        <p:attrNameLst>
                                          <p:attrName>style.opacity</p:attrName>
                                        </p:attrNameLst>
                                      </p:cBhvr>
                                      <p:to>
                                        <p:strVal val="0.9"/>
                                      </p:to>
                                    </p:set>
                                    <p:animEffect filter="image" prLst="opacity: 0.9">
                                      <p:cBhvr rctx="IE">
                                        <p:cTn id="19" dur="indefinite"/>
                                        <p:tgtEl>
                                          <p:spTgt spid="60425"/>
                                        </p:tgtEl>
                                      </p:cBhvr>
                                    </p:animEffect>
                                  </p:childTnLst>
                                </p:cTn>
                              </p:par>
                              <p:par>
                                <p:cTn id="20" presetID="9" presetClass="emph" presetSubtype="0" grpId="0" nodeType="withEffect">
                                  <p:stCondLst>
                                    <p:cond delay="0"/>
                                  </p:stCondLst>
                                  <p:childTnLst>
                                    <p:set>
                                      <p:cBhvr rctx="PPT">
                                        <p:cTn id="21" dur="indefinite"/>
                                        <p:tgtEl>
                                          <p:spTgt spid="60429"/>
                                        </p:tgtEl>
                                        <p:attrNameLst>
                                          <p:attrName>style.opacity</p:attrName>
                                        </p:attrNameLst>
                                      </p:cBhvr>
                                      <p:to>
                                        <p:strVal val="0.9"/>
                                      </p:to>
                                    </p:set>
                                    <p:animEffect filter="image" prLst="opacity: 0.9">
                                      <p:cBhvr rctx="IE">
                                        <p:cTn id="22" dur="indefinite"/>
                                        <p:tgtEl>
                                          <p:spTgt spid="604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433"/>
                                        </p:tgtEl>
                                        <p:attrNameLst>
                                          <p:attrName>style.visibility</p:attrName>
                                        </p:attrNameLst>
                                      </p:cBhvr>
                                      <p:to>
                                        <p:strVal val="visible"/>
                                      </p:to>
                                    </p:set>
                                    <p:animEffect transition="in" filter="fade">
                                      <p:cBhvr>
                                        <p:cTn id="25" dur="500"/>
                                        <p:tgtEl>
                                          <p:spTgt spid="6043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childTnLst>
                                </p:cTn>
                              </p:par>
                            </p:childTnLst>
                          </p:cTn>
                        </p:par>
                        <p:par>
                          <p:cTn id="29" fill="hold">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6043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000"/>
                                        <p:tgtEl>
                                          <p:spTgt spid="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0449"/>
                                        </p:tgtEl>
                                        <p:attrNameLst>
                                          <p:attrName>style.visibility</p:attrName>
                                        </p:attrNameLst>
                                      </p:cBhvr>
                                      <p:to>
                                        <p:strVal val="visible"/>
                                      </p:to>
                                    </p:set>
                                    <p:animEffect transition="in" filter="fade">
                                      <p:cBhvr>
                                        <p:cTn id="39" dur="2000"/>
                                        <p:tgtEl>
                                          <p:spTgt spid="6044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2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9" fill="hold" nodeType="clickEffect">
                                  <p:stCondLst>
                                    <p:cond delay="0"/>
                                  </p:stCondLst>
                                  <p:childTnLst>
                                    <p:set>
                                      <p:cBhvr>
                                        <p:cTn id="46" dur="1" fill="hold">
                                          <p:stCondLst>
                                            <p:cond delay="0"/>
                                          </p:stCondLst>
                                        </p:cTn>
                                        <p:tgtEl>
                                          <p:spTgt spid="60434"/>
                                        </p:tgtEl>
                                        <p:attrNameLst>
                                          <p:attrName>style.visibility</p:attrName>
                                        </p:attrNameLst>
                                      </p:cBhvr>
                                      <p:to>
                                        <p:strVal val="visible"/>
                                      </p:to>
                                    </p:set>
                                    <p:anim calcmode="lin" valueType="num">
                                      <p:cBhvr additive="base">
                                        <p:cTn id="47" dur="500" fill="hold"/>
                                        <p:tgtEl>
                                          <p:spTgt spid="60434"/>
                                        </p:tgtEl>
                                        <p:attrNameLst>
                                          <p:attrName>ppt_x</p:attrName>
                                        </p:attrNameLst>
                                      </p:cBhvr>
                                      <p:tavLst>
                                        <p:tav tm="0">
                                          <p:val>
                                            <p:strVal val="0-#ppt_w/2"/>
                                          </p:val>
                                        </p:tav>
                                        <p:tav tm="100000">
                                          <p:val>
                                            <p:strVal val="#ppt_x"/>
                                          </p:val>
                                        </p:tav>
                                      </p:tavLst>
                                    </p:anim>
                                    <p:anim calcmode="lin" valueType="num">
                                      <p:cBhvr additive="base">
                                        <p:cTn id="48" dur="500" fill="hold"/>
                                        <p:tgtEl>
                                          <p:spTgt spid="60434"/>
                                        </p:tgtEl>
                                        <p:attrNameLst>
                                          <p:attrName>ppt_y</p:attrName>
                                        </p:attrNameLst>
                                      </p:cBhvr>
                                      <p:tavLst>
                                        <p:tav tm="0">
                                          <p:val>
                                            <p:strVal val="0-#ppt_h/2"/>
                                          </p:val>
                                        </p:tav>
                                        <p:tav tm="100000">
                                          <p:val>
                                            <p:strVal val="#ppt_y"/>
                                          </p:val>
                                        </p:tav>
                                      </p:tavLst>
                                    </p:anim>
                                  </p:childTnLst>
                                </p:cTn>
                              </p:par>
                              <p:par>
                                <p:cTn id="49" presetID="8" presetClass="emph" presetSubtype="0" repeatCount="indefinite" fill="hold" nodeType="withEffect">
                                  <p:stCondLst>
                                    <p:cond delay="0"/>
                                  </p:stCondLst>
                                  <p:childTnLst>
                                    <p:animRot by="43200000">
                                      <p:cBhvr>
                                        <p:cTn id="50" dur="2000" fill="hold"/>
                                        <p:tgtEl>
                                          <p:spTgt spid="60434"/>
                                        </p:tgtEl>
                                        <p:attrNameLst>
                                          <p:attrName>r</p:attrName>
                                        </p:attrNameLst>
                                      </p:cBhvr>
                                    </p:animRot>
                                  </p:childTnLst>
                                </p:cTn>
                              </p:par>
                              <p:par>
                                <p:cTn id="51" presetID="10" presetClass="entr" presetSubtype="0" fill="hold" grpId="0" nodeType="withEffect">
                                  <p:stCondLst>
                                    <p:cond delay="0"/>
                                  </p:stCondLst>
                                  <p:childTnLst>
                                    <p:set>
                                      <p:cBhvr>
                                        <p:cTn id="52" dur="1" fill="hold">
                                          <p:stCondLst>
                                            <p:cond delay="0"/>
                                          </p:stCondLst>
                                        </p:cTn>
                                        <p:tgtEl>
                                          <p:spTgt spid="60437"/>
                                        </p:tgtEl>
                                        <p:attrNameLst>
                                          <p:attrName>style.visibility</p:attrName>
                                        </p:attrNameLst>
                                      </p:cBhvr>
                                      <p:to>
                                        <p:strVal val="visible"/>
                                      </p:to>
                                    </p:set>
                                    <p:animEffect transition="in" filter="fade">
                                      <p:cBhvr>
                                        <p:cTn id="53" dur="2000"/>
                                        <p:tgtEl>
                                          <p:spTgt spid="6043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2000"/>
                                        <p:tgtEl>
                                          <p:spTgt spid="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0441"/>
                                        </p:tgtEl>
                                        <p:attrNameLst>
                                          <p:attrName>style.visibility</p:attrName>
                                        </p:attrNameLst>
                                      </p:cBhvr>
                                      <p:to>
                                        <p:strVal val="visible"/>
                                      </p:to>
                                    </p:set>
                                    <p:animEffect transition="in" filter="fade">
                                      <p:cBhvr>
                                        <p:cTn id="59" dur="2000"/>
                                        <p:tgtEl>
                                          <p:spTgt spid="60441"/>
                                        </p:tgtEl>
                                      </p:cBhvr>
                                    </p:animEffect>
                                  </p:childTnLst>
                                </p:cTn>
                              </p:par>
                              <p:par>
                                <p:cTn id="60" presetID="9" presetClass="emph" presetSubtype="0" grpId="0" nodeType="withEffect">
                                  <p:stCondLst>
                                    <p:cond delay="0"/>
                                  </p:stCondLst>
                                  <p:childTnLst>
                                    <p:set>
                                      <p:cBhvr rctx="PPT">
                                        <p:cTn id="61" dur="indefinite"/>
                                        <p:tgtEl>
                                          <p:spTgt spid="32"/>
                                        </p:tgtEl>
                                        <p:attrNameLst>
                                          <p:attrName>style.opacity</p:attrName>
                                        </p:attrNameLst>
                                      </p:cBhvr>
                                      <p:to>
                                        <p:strVal val="0.9"/>
                                      </p:to>
                                    </p:set>
                                    <p:animEffect filter="image" prLst="opacity: 0.9">
                                      <p:cBhvr rctx="IE">
                                        <p:cTn id="62" dur="indefinite"/>
                                        <p:tgtEl>
                                          <p:spTgt spid="32"/>
                                        </p:tgtEl>
                                      </p:cBhvr>
                                    </p:animEffect>
                                  </p:childTnLst>
                                </p:cTn>
                              </p:par>
                              <p:par>
                                <p:cTn id="63" presetID="9" presetClass="emph" presetSubtype="0" grpId="0" nodeType="withEffect">
                                  <p:stCondLst>
                                    <p:cond delay="0"/>
                                  </p:stCondLst>
                                  <p:childTnLst>
                                    <p:set>
                                      <p:cBhvr rctx="PPT">
                                        <p:cTn id="64" dur="indefinite"/>
                                        <p:tgtEl>
                                          <p:spTgt spid="33"/>
                                        </p:tgtEl>
                                        <p:attrNameLst>
                                          <p:attrName>style.opacity</p:attrName>
                                        </p:attrNameLst>
                                      </p:cBhvr>
                                      <p:to>
                                        <p:strVal val="0.9"/>
                                      </p:to>
                                    </p:set>
                                    <p:animEffect filter="image" prLst="opacity: 0.9">
                                      <p:cBhvr rctx="IE">
                                        <p:cTn id="65" dur="indefinite"/>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5" grpId="0" animBg="1"/>
      <p:bldP spid="60426" grpId="0" animBg="1"/>
      <p:bldP spid="60427" grpId="0" animBg="1"/>
      <p:bldP spid="60428" grpId="0" animBg="1"/>
      <p:bldP spid="60429" grpId="0"/>
      <p:bldP spid="60433" grpId="0" animBg="1"/>
      <p:bldP spid="60435" grpId="0" animBg="1"/>
      <p:bldP spid="60437" grpId="0" animBg="1"/>
      <p:bldP spid="7" grpId="0" animBg="1"/>
      <p:bldP spid="60449" grpId="0" animBg="1"/>
      <p:bldP spid="8" grpId="0" animBg="1"/>
      <p:bldP spid="60441" grpId="0"/>
      <p:bldP spid="32" grpId="0" animBg="1"/>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z="4000" dirty="0">
                <a:solidFill>
                  <a:srgbClr val="0070C0"/>
                </a:solidFill>
              </a:rPr>
              <a:t>Why many experimental Approaches?</a:t>
            </a:r>
          </a:p>
        </p:txBody>
      </p:sp>
      <p:pic>
        <p:nvPicPr>
          <p:cNvPr id="140292" name="Picture 4" descr="edmsources1"/>
          <p:cNvPicPr>
            <a:picLocks noChangeAspect="1" noChangeArrowheads="1"/>
          </p:cNvPicPr>
          <p:nvPr/>
        </p:nvPicPr>
        <p:blipFill>
          <a:blip r:embed="rId3" cstate="print">
            <a:clrChange>
              <a:clrFrom>
                <a:srgbClr val="FFFFFF"/>
              </a:clrFrom>
              <a:clrTo>
                <a:srgbClr val="FFFFFF">
                  <a:alpha val="0"/>
                </a:srgbClr>
              </a:clrTo>
            </a:clrChange>
            <a:lum bright="6000" contrast="12000"/>
          </a:blip>
          <a:srcRect/>
          <a:stretch>
            <a:fillRect/>
          </a:stretch>
        </p:blipFill>
        <p:spPr bwMode="auto">
          <a:xfrm>
            <a:off x="733425" y="1241425"/>
            <a:ext cx="7724775" cy="5235575"/>
          </a:xfrm>
          <a:prstGeom prst="rect">
            <a:avLst/>
          </a:prstGeom>
          <a:noFill/>
        </p:spPr>
      </p:pic>
      <p:sp>
        <p:nvSpPr>
          <p:cNvPr id="4"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extLst>
      <p:ext uri="{BB962C8B-B14F-4D97-AF65-F5344CB8AC3E}">
        <p14:creationId xmlns:p14="http://schemas.microsoft.com/office/powerpoint/2010/main" val="1289126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extBox 491"/>
          <p:cNvSpPr txBox="1">
            <a:spLocks noChangeArrowheads="1"/>
          </p:cNvSpPr>
          <p:nvPr/>
        </p:nvSpPr>
        <p:spPr bwMode="auto">
          <a:xfrm>
            <a:off x="468313" y="981075"/>
            <a:ext cx="84963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FF0000"/>
              </a:buClr>
              <a:buFont typeface="Wingdings" pitchFamily="2" charset="2"/>
              <a:buChar char="Ø"/>
            </a:pPr>
            <a:r>
              <a:rPr lang="en-US" sz="2800">
                <a:latin typeface="Times New Roman" pitchFamily="18" charset="0"/>
              </a:rPr>
              <a:t> </a:t>
            </a:r>
            <a:r>
              <a:rPr lang="en-US" sz="2400">
                <a:latin typeface="Times New Roman" pitchFamily="18" charset="0"/>
              </a:rPr>
              <a:t>Efficient laser cooling on strong transition: </a:t>
            </a:r>
            <a:r>
              <a:rPr lang="en-US" sz="2400">
                <a:solidFill>
                  <a:srgbClr val="3333FF"/>
                </a:solidFill>
                <a:latin typeface="Times New Roman" pitchFamily="18" charset="0"/>
              </a:rPr>
              <a:t>483 nm</a:t>
            </a:r>
          </a:p>
          <a:p>
            <a:pPr lvl="1" eaLnBrk="1" hangingPunct="1">
              <a:buClr>
                <a:srgbClr val="FF0000"/>
              </a:buClr>
            </a:pPr>
            <a:r>
              <a:rPr lang="en-US" sz="2400">
                <a:solidFill>
                  <a:srgbClr val="A50021"/>
                </a:solidFill>
                <a:latin typeface="Times New Roman" pitchFamily="18" charset="0"/>
              </a:rPr>
              <a:t>	</a:t>
            </a:r>
            <a:r>
              <a:rPr lang="en-US" sz="2000">
                <a:solidFill>
                  <a:srgbClr val="3333FF"/>
                </a:solidFill>
                <a:latin typeface="Times New Roman" pitchFamily="18" charset="0"/>
              </a:rPr>
              <a:t>Close leaks with additional lasers</a:t>
            </a:r>
          </a:p>
          <a:p>
            <a:pPr eaLnBrk="1" hangingPunct="1">
              <a:buClr>
                <a:srgbClr val="FF0000"/>
              </a:buClr>
            </a:pPr>
            <a:r>
              <a:rPr lang="en-US" sz="2000">
                <a:latin typeface="Times New Roman" pitchFamily="18" charset="0"/>
              </a:rPr>
              <a:t>  	</a:t>
            </a:r>
            <a:r>
              <a:rPr lang="en-US" sz="2000">
                <a:solidFill>
                  <a:srgbClr val="009644"/>
                </a:solidFill>
                <a:latin typeface="Times New Roman" pitchFamily="18" charset="0"/>
              </a:rPr>
              <a:t>demonstrated with Ba  </a:t>
            </a:r>
          </a:p>
          <a:p>
            <a:pPr eaLnBrk="1" hangingPunct="1">
              <a:buClr>
                <a:srgbClr val="FF0000"/>
              </a:buClr>
            </a:pPr>
            <a:r>
              <a:rPr lang="en-US" sz="2000">
                <a:solidFill>
                  <a:srgbClr val="009644"/>
                </a:solidFill>
                <a:latin typeface="Times New Roman" pitchFamily="18" charset="0"/>
              </a:rPr>
              <a:t>		</a:t>
            </a:r>
            <a:r>
              <a:rPr lang="en-US" sz="2000">
                <a:latin typeface="Times New Roman" pitchFamily="18" charset="0"/>
              </a:rPr>
              <a:t>S.De et al., PRA </a:t>
            </a:r>
            <a:r>
              <a:rPr lang="en-US" sz="2000" b="1">
                <a:latin typeface="Times New Roman" pitchFamily="18" charset="0"/>
              </a:rPr>
              <a:t>79</a:t>
            </a:r>
            <a:r>
              <a:rPr lang="en-US" sz="2000">
                <a:latin typeface="Times New Roman" pitchFamily="18" charset="0"/>
              </a:rPr>
              <a:t>, 041402(R) (2009)</a:t>
            </a:r>
          </a:p>
          <a:p>
            <a:pPr eaLnBrk="1" hangingPunct="1">
              <a:buClr>
                <a:srgbClr val="FF0000"/>
              </a:buClr>
            </a:pPr>
            <a:endParaRPr lang="en-US" sz="2000">
              <a:solidFill>
                <a:srgbClr val="009644"/>
              </a:solidFill>
              <a:latin typeface="Times New Roman" pitchFamily="18" charset="0"/>
            </a:endParaRPr>
          </a:p>
          <a:p>
            <a:pPr eaLnBrk="1" hangingPunct="1">
              <a:buClr>
                <a:srgbClr val="FF0000"/>
              </a:buClr>
              <a:buFont typeface="Wingdings" pitchFamily="2" charset="2"/>
              <a:buChar char="Ø"/>
            </a:pPr>
            <a:r>
              <a:rPr lang="en-US" sz="2400">
                <a:latin typeface="Times New Roman" pitchFamily="18" charset="0"/>
              </a:rPr>
              <a:t> Magneto-optical trapping: </a:t>
            </a:r>
            <a:r>
              <a:rPr lang="en-US" sz="2400">
                <a:solidFill>
                  <a:srgbClr val="FF0000"/>
                </a:solidFill>
                <a:latin typeface="Times New Roman" pitchFamily="18" charset="0"/>
              </a:rPr>
              <a:t>714 nm </a:t>
            </a:r>
          </a:p>
          <a:p>
            <a:pPr eaLnBrk="1" hangingPunct="1">
              <a:buClr>
                <a:srgbClr val="FF0000"/>
              </a:buClr>
            </a:pPr>
            <a:r>
              <a:rPr lang="en-US" sz="2400">
                <a:latin typeface="Times New Roman" pitchFamily="18" charset="0"/>
              </a:rPr>
              <a:t>                        </a:t>
            </a:r>
            <a:r>
              <a:rPr lang="en-US">
                <a:latin typeface="Times New Roman" pitchFamily="18" charset="0"/>
              </a:rPr>
              <a:t>J.R. Guest et al., PRL 98, 093001(2007)</a:t>
            </a:r>
          </a:p>
          <a:p>
            <a:pPr lvl="1" eaLnBrk="1" hangingPunct="1">
              <a:buClr>
                <a:srgbClr val="FF0000"/>
              </a:buClr>
            </a:pPr>
            <a:r>
              <a:rPr lang="en-US" sz="2400">
                <a:solidFill>
                  <a:srgbClr val="FF0000"/>
                </a:solidFill>
                <a:latin typeface="Times New Roman" pitchFamily="18" charset="0"/>
              </a:rPr>
              <a:t> 	</a:t>
            </a:r>
            <a:r>
              <a:rPr lang="en-US" sz="2000">
                <a:solidFill>
                  <a:srgbClr val="3333FF"/>
                </a:solidFill>
                <a:latin typeface="Times New Roman" pitchFamily="18" charset="0"/>
              </a:rPr>
              <a:t>Lower trap temperatures</a:t>
            </a:r>
          </a:p>
          <a:p>
            <a:pPr lvl="1" eaLnBrk="1" hangingPunct="1">
              <a:buClr>
                <a:srgbClr val="FF0000"/>
              </a:buClr>
            </a:pPr>
            <a:r>
              <a:rPr lang="en-US" sz="2000">
                <a:latin typeface="Times New Roman" pitchFamily="18" charset="0"/>
              </a:rPr>
              <a:t>	</a:t>
            </a:r>
            <a:r>
              <a:rPr lang="en-US" sz="2000">
                <a:solidFill>
                  <a:srgbClr val="009644"/>
                </a:solidFill>
                <a:latin typeface="Times New Roman" pitchFamily="18" charset="0"/>
              </a:rPr>
              <a:t>Efficient loading to an optical dipole trap</a:t>
            </a:r>
          </a:p>
          <a:p>
            <a:pPr lvl="1" eaLnBrk="1" hangingPunct="1">
              <a:buClr>
                <a:srgbClr val="FF0000"/>
              </a:buClr>
            </a:pPr>
            <a:endParaRPr lang="en-US" sz="2000">
              <a:solidFill>
                <a:srgbClr val="009644"/>
              </a:solidFill>
              <a:latin typeface="Times New Roman" pitchFamily="18" charset="0"/>
            </a:endParaRPr>
          </a:p>
          <a:p>
            <a:pPr eaLnBrk="1" hangingPunct="1">
              <a:buClr>
                <a:srgbClr val="FF0000"/>
              </a:buClr>
              <a:buFont typeface="Wingdings" pitchFamily="2" charset="2"/>
              <a:buChar char="Ø"/>
            </a:pPr>
            <a:r>
              <a:rPr lang="en-US" sz="2400">
                <a:latin typeface="Times New Roman" pitchFamily="18" charset="0"/>
              </a:rPr>
              <a:t> Optical Dipole trapping</a:t>
            </a:r>
          </a:p>
          <a:p>
            <a:pPr eaLnBrk="1" hangingPunct="1">
              <a:buClr>
                <a:srgbClr val="FF0000"/>
              </a:buClr>
            </a:pPr>
            <a:endParaRPr lang="en-US" sz="2400">
              <a:latin typeface="Times New Roman" pitchFamily="18" charset="0"/>
            </a:endParaRPr>
          </a:p>
          <a:p>
            <a:pPr eaLnBrk="1" hangingPunct="1">
              <a:buClr>
                <a:srgbClr val="FF0000"/>
              </a:buClr>
              <a:buFont typeface="Wingdings" pitchFamily="2" charset="2"/>
              <a:buChar char="Ø"/>
            </a:pPr>
            <a:r>
              <a:rPr lang="en-US" sz="2400">
                <a:latin typeface="Times New Roman" pitchFamily="18" charset="0"/>
              </a:rPr>
              <a:t> Polarize and measure</a:t>
            </a:r>
            <a:endParaRPr lang="en-US" sz="2400" i="1">
              <a:latin typeface="Times New Roman" pitchFamily="18" charset="0"/>
            </a:endParaRPr>
          </a:p>
        </p:txBody>
      </p:sp>
      <p:sp>
        <p:nvSpPr>
          <p:cNvPr id="3" name="Rectangle 17"/>
          <p:cNvSpPr txBox="1">
            <a:spLocks noChangeArrowheads="1"/>
          </p:cNvSpPr>
          <p:nvPr/>
        </p:nvSpPr>
        <p:spPr bwMode="auto">
          <a:xfrm>
            <a:off x="468313" y="188913"/>
            <a:ext cx="8229600" cy="792162"/>
          </a:xfrm>
          <a:prstGeom prst="rect">
            <a:avLst/>
          </a:prstGeom>
          <a:noFill/>
          <a:ln w="9525">
            <a:noFill/>
            <a:miter lim="800000"/>
            <a:headEnd/>
            <a:tailEnd/>
          </a:ln>
        </p:spPr>
        <p:txBody>
          <a:bodyPr anchor="ctr"/>
          <a:lstStyle/>
          <a:p>
            <a:pPr algn="ctr">
              <a:defRPr/>
            </a:pPr>
            <a:r>
              <a:rPr lang="en-GB" sz="4000" b="1" i="1" dirty="0">
                <a:solidFill>
                  <a:srgbClr val="0000FF"/>
                </a:solidFill>
                <a:latin typeface="+mj-lt"/>
                <a:ea typeface="+mj-ea"/>
                <a:cs typeface="+mj-cs"/>
              </a:rPr>
              <a:t>Recipe for preparing the sample</a:t>
            </a:r>
            <a:endParaRPr lang="en-US" sz="4000" b="1" i="1" dirty="0">
              <a:solidFill>
                <a:srgbClr val="0000FF"/>
              </a:solidFill>
              <a:latin typeface="+mj-lt"/>
              <a:ea typeface="+mj-ea"/>
              <a:cs typeface="+mj-cs"/>
            </a:endParaRPr>
          </a:p>
        </p:txBody>
      </p:sp>
      <p:grpSp>
        <p:nvGrpSpPr>
          <p:cNvPr id="19463" name="Group 522"/>
          <p:cNvGrpSpPr>
            <a:grpSpLocks/>
          </p:cNvGrpSpPr>
          <p:nvPr/>
        </p:nvGrpSpPr>
        <p:grpSpPr bwMode="auto">
          <a:xfrm>
            <a:off x="5940425" y="2565400"/>
            <a:ext cx="2903538" cy="2817813"/>
            <a:chOff x="179512" y="3933056"/>
            <a:chExt cx="2903200" cy="2816673"/>
          </a:xfrm>
        </p:grpSpPr>
        <p:sp>
          <p:nvSpPr>
            <p:cNvPr id="19464" name="Rectangle 12"/>
            <p:cNvSpPr>
              <a:spLocks noChangeArrowheads="1"/>
            </p:cNvSpPr>
            <p:nvPr/>
          </p:nvSpPr>
          <p:spPr bwMode="auto">
            <a:xfrm>
              <a:off x="179512" y="6445053"/>
              <a:ext cx="1000009" cy="30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30000"/>
                </a:spcBef>
              </a:pPr>
              <a:r>
                <a:rPr lang="en-GB" sz="1400" b="1">
                  <a:latin typeface="Times New Roman" pitchFamily="18" charset="0"/>
                </a:rPr>
                <a:t>7s</a:t>
              </a:r>
              <a:r>
                <a:rPr lang="en-GB" sz="1400" b="1" baseline="30000">
                  <a:latin typeface="Times New Roman" pitchFamily="18" charset="0"/>
                </a:rPr>
                <a:t>2 </a:t>
              </a:r>
              <a:r>
                <a:rPr lang="en-GB" sz="1400" b="1">
                  <a:latin typeface="Times New Roman" pitchFamily="18" charset="0"/>
                </a:rPr>
                <a:t> </a:t>
              </a:r>
              <a:r>
                <a:rPr lang="en-GB" sz="1400" b="1" baseline="30000">
                  <a:latin typeface="Times New Roman" pitchFamily="18" charset="0"/>
                </a:rPr>
                <a:t>1</a:t>
              </a:r>
              <a:r>
                <a:rPr lang="en-GB" sz="1400" b="1">
                  <a:latin typeface="Times New Roman" pitchFamily="18" charset="0"/>
                </a:rPr>
                <a:t>S</a:t>
              </a:r>
              <a:r>
                <a:rPr lang="en-GB" sz="1400" b="1" baseline="-25000">
                  <a:latin typeface="Times New Roman" pitchFamily="18" charset="0"/>
                </a:rPr>
                <a:t>0</a:t>
              </a:r>
            </a:p>
          </p:txBody>
        </p:sp>
        <p:grpSp>
          <p:nvGrpSpPr>
            <p:cNvPr id="19465" name="Group 521"/>
            <p:cNvGrpSpPr>
              <a:grpSpLocks noChangeAspect="1"/>
            </p:cNvGrpSpPr>
            <p:nvPr/>
          </p:nvGrpSpPr>
          <p:grpSpPr bwMode="auto">
            <a:xfrm>
              <a:off x="395536" y="3933056"/>
              <a:ext cx="2687176" cy="2556000"/>
              <a:chOff x="219075" y="3097213"/>
              <a:chExt cx="3398034" cy="3232150"/>
            </a:xfrm>
          </p:grpSpPr>
          <p:sp>
            <p:nvSpPr>
              <p:cNvPr id="19466" name="Rectangle 13"/>
              <p:cNvSpPr>
                <a:spLocks noChangeArrowheads="1"/>
              </p:cNvSpPr>
              <p:nvPr/>
            </p:nvSpPr>
            <p:spPr bwMode="auto">
              <a:xfrm>
                <a:off x="502077" y="3097213"/>
                <a:ext cx="1007569" cy="38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30000"/>
                  </a:spcBef>
                </a:pPr>
                <a:r>
                  <a:rPr lang="en-GB" sz="1400" b="1">
                    <a:latin typeface="Times New Roman" pitchFamily="18" charset="0"/>
                  </a:rPr>
                  <a:t>7s7p </a:t>
                </a:r>
                <a:r>
                  <a:rPr lang="en-GB" sz="1400" b="1" baseline="30000">
                    <a:latin typeface="Times New Roman" pitchFamily="18" charset="0"/>
                  </a:rPr>
                  <a:t>1</a:t>
                </a:r>
                <a:r>
                  <a:rPr lang="en-GB" sz="1400" b="1">
                    <a:latin typeface="Times New Roman" pitchFamily="18" charset="0"/>
                  </a:rPr>
                  <a:t>P</a:t>
                </a:r>
                <a:r>
                  <a:rPr lang="en-GB" sz="1400" b="1" baseline="-25000">
                    <a:latin typeface="Times New Roman" pitchFamily="18" charset="0"/>
                  </a:rPr>
                  <a:t>1</a:t>
                </a:r>
              </a:p>
            </p:txBody>
          </p:sp>
          <p:sp>
            <p:nvSpPr>
              <p:cNvPr id="19467" name="Line 8"/>
              <p:cNvSpPr>
                <a:spLocks noChangeShapeType="1"/>
              </p:cNvSpPr>
              <p:nvPr/>
            </p:nvSpPr>
            <p:spPr bwMode="auto">
              <a:xfrm>
                <a:off x="1806575" y="3933825"/>
                <a:ext cx="627063" cy="15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8" name="Line 9"/>
              <p:cNvSpPr>
                <a:spLocks noChangeShapeType="1"/>
              </p:cNvSpPr>
              <p:nvPr/>
            </p:nvSpPr>
            <p:spPr bwMode="auto">
              <a:xfrm>
                <a:off x="1812925" y="4460875"/>
                <a:ext cx="62865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9" name="Rectangle 11"/>
              <p:cNvSpPr>
                <a:spLocks noChangeArrowheads="1"/>
              </p:cNvSpPr>
              <p:nvPr/>
            </p:nvSpPr>
            <p:spPr bwMode="auto">
              <a:xfrm>
                <a:off x="560283" y="4463504"/>
                <a:ext cx="1105917" cy="65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1400" b="1">
                    <a:solidFill>
                      <a:srgbClr val="0000FF"/>
                    </a:solidFill>
                    <a:latin typeface="Times New Roman" pitchFamily="18" charset="0"/>
                    <a:sym typeface="Symbol" pitchFamily="18" charset="2"/>
                  </a:rPr>
                  <a:t>482.7 nm</a:t>
                </a:r>
              </a:p>
              <a:p>
                <a:pPr algn="ctr"/>
                <a:r>
                  <a:rPr lang="en-GB" sz="1400" b="1">
                    <a:solidFill>
                      <a:srgbClr val="0000FF"/>
                    </a:solidFill>
                    <a:latin typeface="Times New Roman" pitchFamily="18" charset="0"/>
                    <a:sym typeface="Symbol" pitchFamily="18" charset="2"/>
                  </a:rPr>
                  <a:t>Cooling</a:t>
                </a:r>
              </a:p>
            </p:txBody>
          </p:sp>
          <p:sp>
            <p:nvSpPr>
              <p:cNvPr id="19470" name="Rectangle 14"/>
              <p:cNvSpPr>
                <a:spLocks noChangeArrowheads="1"/>
              </p:cNvSpPr>
              <p:nvPr/>
            </p:nvSpPr>
            <p:spPr bwMode="auto">
              <a:xfrm>
                <a:off x="1676235" y="3580731"/>
                <a:ext cx="1001547" cy="38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30000"/>
                  </a:spcBef>
                </a:pPr>
                <a:r>
                  <a:rPr lang="en-GB" sz="1400" b="1">
                    <a:latin typeface="Times New Roman" pitchFamily="18" charset="0"/>
                  </a:rPr>
                  <a:t>7s7p </a:t>
                </a:r>
                <a:r>
                  <a:rPr lang="en-GB" sz="1400" b="1" baseline="30000">
                    <a:latin typeface="Times New Roman" pitchFamily="18" charset="0"/>
                  </a:rPr>
                  <a:t>3</a:t>
                </a:r>
                <a:r>
                  <a:rPr lang="en-GB" sz="1400" b="1">
                    <a:latin typeface="Times New Roman" pitchFamily="18" charset="0"/>
                  </a:rPr>
                  <a:t>P</a:t>
                </a:r>
                <a:endParaRPr lang="en-GB" sz="1400" b="1" baseline="-25000">
                  <a:latin typeface="Times New Roman" pitchFamily="18" charset="0"/>
                </a:endParaRPr>
              </a:p>
            </p:txBody>
          </p:sp>
          <p:sp>
            <p:nvSpPr>
              <p:cNvPr id="19471" name="Rectangle 15"/>
              <p:cNvSpPr>
                <a:spLocks noChangeArrowheads="1"/>
              </p:cNvSpPr>
              <p:nvPr/>
            </p:nvSpPr>
            <p:spPr bwMode="auto">
              <a:xfrm>
                <a:off x="799129" y="3845563"/>
                <a:ext cx="1049718" cy="38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30000"/>
                  </a:spcBef>
                </a:pPr>
                <a:r>
                  <a:rPr lang="en-GB" sz="1400" b="1">
                    <a:latin typeface="Times New Roman" pitchFamily="18" charset="0"/>
                  </a:rPr>
                  <a:t>7s6d </a:t>
                </a:r>
                <a:r>
                  <a:rPr lang="en-GB" sz="1400" b="1" baseline="30000">
                    <a:latin typeface="Times New Roman" pitchFamily="18" charset="0"/>
                  </a:rPr>
                  <a:t>1</a:t>
                </a:r>
                <a:r>
                  <a:rPr lang="en-GB" sz="1400" b="1">
                    <a:latin typeface="Times New Roman" pitchFamily="18" charset="0"/>
                  </a:rPr>
                  <a:t>D</a:t>
                </a:r>
                <a:r>
                  <a:rPr lang="en-GB" sz="1400" b="1" baseline="-25000">
                    <a:latin typeface="Times New Roman" pitchFamily="18" charset="0"/>
                  </a:rPr>
                  <a:t>2</a:t>
                </a:r>
              </a:p>
            </p:txBody>
          </p:sp>
          <p:sp>
            <p:nvSpPr>
              <p:cNvPr id="19472" name="Rectangle 16"/>
              <p:cNvSpPr>
                <a:spLocks noChangeArrowheads="1"/>
              </p:cNvSpPr>
              <p:nvPr/>
            </p:nvSpPr>
            <p:spPr bwMode="auto">
              <a:xfrm>
                <a:off x="2607534" y="3733210"/>
                <a:ext cx="961404" cy="38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1400" b="1">
                    <a:latin typeface="Times New Roman" pitchFamily="18" charset="0"/>
                  </a:rPr>
                  <a:t>7s6d </a:t>
                </a:r>
                <a:r>
                  <a:rPr lang="en-GB" sz="1400" b="1" baseline="30000">
                    <a:latin typeface="Times New Roman" pitchFamily="18" charset="0"/>
                  </a:rPr>
                  <a:t>3</a:t>
                </a:r>
                <a:r>
                  <a:rPr lang="en-GB" sz="1400" b="1">
                    <a:latin typeface="Times New Roman" pitchFamily="18" charset="0"/>
                  </a:rPr>
                  <a:t>D</a:t>
                </a:r>
                <a:endParaRPr lang="en-GB" sz="1400" b="1" baseline="-25000">
                  <a:latin typeface="Times New Roman" pitchFamily="18" charset="0"/>
                </a:endParaRPr>
              </a:p>
            </p:txBody>
          </p:sp>
          <p:sp>
            <p:nvSpPr>
              <p:cNvPr id="19473" name="Rectangle 17"/>
              <p:cNvSpPr>
                <a:spLocks noChangeArrowheads="1"/>
              </p:cNvSpPr>
              <p:nvPr/>
            </p:nvSpPr>
            <p:spPr bwMode="auto">
              <a:xfrm>
                <a:off x="3304000" y="4313031"/>
                <a:ext cx="313109" cy="30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30000"/>
                  </a:spcBef>
                </a:pPr>
                <a:r>
                  <a:rPr lang="en-GB" sz="1000">
                    <a:latin typeface="Times New Roman" pitchFamily="18" charset="0"/>
                  </a:rPr>
                  <a:t>1</a:t>
                </a:r>
              </a:p>
            </p:txBody>
          </p:sp>
          <p:sp>
            <p:nvSpPr>
              <p:cNvPr id="19474" name="Rectangle 19"/>
              <p:cNvSpPr>
                <a:spLocks noChangeArrowheads="1"/>
              </p:cNvSpPr>
              <p:nvPr/>
            </p:nvSpPr>
            <p:spPr bwMode="auto">
              <a:xfrm>
                <a:off x="3324071" y="4042181"/>
                <a:ext cx="232825" cy="30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30000"/>
                  </a:spcBef>
                </a:pPr>
                <a:r>
                  <a:rPr lang="en-GB" sz="1000">
                    <a:latin typeface="Times New Roman" pitchFamily="18" charset="0"/>
                  </a:rPr>
                  <a:t>3</a:t>
                </a:r>
              </a:p>
            </p:txBody>
          </p:sp>
          <p:sp>
            <p:nvSpPr>
              <p:cNvPr id="19475" name="Line 20"/>
              <p:cNvSpPr>
                <a:spLocks noChangeShapeType="1"/>
              </p:cNvSpPr>
              <p:nvPr/>
            </p:nvSpPr>
            <p:spPr bwMode="auto">
              <a:xfrm flipV="1">
                <a:off x="2786063" y="4192588"/>
                <a:ext cx="576262" cy="1587"/>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6" name="Line 21"/>
              <p:cNvSpPr>
                <a:spLocks noChangeShapeType="1"/>
              </p:cNvSpPr>
              <p:nvPr/>
            </p:nvSpPr>
            <p:spPr bwMode="auto">
              <a:xfrm flipV="1">
                <a:off x="219075" y="6327775"/>
                <a:ext cx="576263" cy="15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7" name="Line 22"/>
              <p:cNvSpPr>
                <a:spLocks noChangeShapeType="1"/>
              </p:cNvSpPr>
              <p:nvPr/>
            </p:nvSpPr>
            <p:spPr bwMode="auto">
              <a:xfrm flipV="1">
                <a:off x="922338" y="3851275"/>
                <a:ext cx="577850" cy="15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8" name="Line 24"/>
              <p:cNvSpPr>
                <a:spLocks noChangeShapeType="1"/>
              </p:cNvSpPr>
              <p:nvPr/>
            </p:nvSpPr>
            <p:spPr bwMode="auto">
              <a:xfrm>
                <a:off x="1839913" y="4340225"/>
                <a:ext cx="630237" cy="15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9" name="Line 25"/>
              <p:cNvSpPr>
                <a:spLocks noChangeShapeType="1"/>
              </p:cNvSpPr>
              <p:nvPr/>
            </p:nvSpPr>
            <p:spPr bwMode="auto">
              <a:xfrm flipV="1">
                <a:off x="2797175" y="4322763"/>
                <a:ext cx="577850" cy="1587"/>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0" name="Line 26"/>
              <p:cNvSpPr>
                <a:spLocks noChangeShapeType="1"/>
              </p:cNvSpPr>
              <p:nvPr/>
            </p:nvSpPr>
            <p:spPr bwMode="auto">
              <a:xfrm flipV="1">
                <a:off x="2790825" y="4394200"/>
                <a:ext cx="576263"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1" name="Line 27"/>
              <p:cNvSpPr>
                <a:spLocks noChangeShapeType="1"/>
              </p:cNvSpPr>
              <p:nvPr/>
            </p:nvSpPr>
            <p:spPr bwMode="auto">
              <a:xfrm flipV="1">
                <a:off x="717550" y="3454400"/>
                <a:ext cx="577850" cy="3175"/>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2" name="Line 28"/>
              <p:cNvSpPr>
                <a:spLocks noChangeShapeType="1"/>
              </p:cNvSpPr>
              <p:nvPr/>
            </p:nvSpPr>
            <p:spPr bwMode="auto">
              <a:xfrm flipV="1">
                <a:off x="539750" y="4343400"/>
                <a:ext cx="1517650" cy="1982788"/>
              </a:xfrm>
              <a:prstGeom prst="line">
                <a:avLst/>
              </a:prstGeom>
              <a:noFill/>
              <a:ln w="38100">
                <a:solidFill>
                  <a:srgbClr val="FF0000"/>
                </a:solidFill>
                <a:round/>
                <a:headEnd type="none"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83" name="Text Box 29"/>
              <p:cNvSpPr txBox="1">
                <a:spLocks noChangeArrowheads="1"/>
              </p:cNvSpPr>
              <p:nvPr/>
            </p:nvSpPr>
            <p:spPr bwMode="auto">
              <a:xfrm>
                <a:off x="1041989" y="5450603"/>
                <a:ext cx="1144052" cy="65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prstDash val="dash"/>
                    <a:miter lim="800000"/>
                    <a:headEnd type="none" w="lg" len="lg"/>
                    <a:tailEnd type="none" w="lg" len="lg"/>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a:solidFill>
                      <a:srgbClr val="FF0000"/>
                    </a:solidFill>
                    <a:latin typeface="Times New Roman" pitchFamily="18" charset="0"/>
                  </a:rPr>
                  <a:t>714.3 nm</a:t>
                </a:r>
              </a:p>
              <a:p>
                <a:pPr algn="ctr" eaLnBrk="1" hangingPunct="1"/>
                <a:r>
                  <a:rPr lang="en-US" sz="1400" b="1">
                    <a:solidFill>
                      <a:srgbClr val="FF0000"/>
                    </a:solidFill>
                    <a:latin typeface="Times New Roman" pitchFamily="18" charset="0"/>
                  </a:rPr>
                  <a:t>Trapping</a:t>
                </a:r>
              </a:p>
            </p:txBody>
          </p:sp>
          <p:sp>
            <p:nvSpPr>
              <p:cNvPr id="19484" name="Line 28"/>
              <p:cNvSpPr>
                <a:spLocks noChangeShapeType="1"/>
              </p:cNvSpPr>
              <p:nvPr/>
            </p:nvSpPr>
            <p:spPr bwMode="auto">
              <a:xfrm flipV="1">
                <a:off x="325438" y="3430588"/>
                <a:ext cx="544512" cy="2867025"/>
              </a:xfrm>
              <a:prstGeom prst="line">
                <a:avLst/>
              </a:prstGeom>
              <a:noFill/>
              <a:ln w="76200">
                <a:solidFill>
                  <a:srgbClr val="0000FF"/>
                </a:solidFill>
                <a:round/>
                <a:headEnd type="none"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85" name="Text Box 23"/>
              <p:cNvSpPr txBox="1">
                <a:spLocks noChangeArrowheads="1"/>
              </p:cNvSpPr>
              <p:nvPr/>
            </p:nvSpPr>
            <p:spPr bwMode="auto">
              <a:xfrm>
                <a:off x="2396787" y="3763305"/>
                <a:ext cx="232825" cy="107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1000">
                    <a:latin typeface="Times New Roman" pitchFamily="18" charset="0"/>
                  </a:rPr>
                  <a:t>2</a:t>
                </a:r>
              </a:p>
              <a:p>
                <a:pPr algn="ctr" eaLnBrk="1" hangingPunct="1"/>
                <a:endParaRPr lang="en-GB" sz="1000">
                  <a:latin typeface="Times New Roman" pitchFamily="18" charset="0"/>
                </a:endParaRPr>
              </a:p>
              <a:p>
                <a:pPr algn="ctr" eaLnBrk="1" hangingPunct="1"/>
                <a:endParaRPr lang="en-GB" sz="1000">
                  <a:latin typeface="Times New Roman" pitchFamily="18" charset="0"/>
                </a:endParaRPr>
              </a:p>
              <a:p>
                <a:pPr algn="ctr" eaLnBrk="1" hangingPunct="1"/>
                <a:r>
                  <a:rPr lang="en-GB" sz="1000">
                    <a:latin typeface="Times New Roman" pitchFamily="18" charset="0"/>
                  </a:rPr>
                  <a:t>1</a:t>
                </a:r>
              </a:p>
              <a:p>
                <a:pPr algn="ctr" eaLnBrk="1" hangingPunct="1"/>
                <a:r>
                  <a:rPr lang="en-GB" sz="1000">
                    <a:latin typeface="Times New Roman" pitchFamily="18" charset="0"/>
                  </a:rPr>
                  <a:t>0</a:t>
                </a:r>
              </a:p>
            </p:txBody>
          </p:sp>
          <p:sp>
            <p:nvSpPr>
              <p:cNvPr id="19486" name="Rectangle 19"/>
              <p:cNvSpPr>
                <a:spLocks noChangeArrowheads="1"/>
              </p:cNvSpPr>
              <p:nvPr/>
            </p:nvSpPr>
            <p:spPr bwMode="auto">
              <a:xfrm>
                <a:off x="3332100" y="4190647"/>
                <a:ext cx="232824" cy="30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30000"/>
                  </a:spcBef>
                </a:pPr>
                <a:r>
                  <a:rPr lang="en-GB" sz="1000">
                    <a:latin typeface="Times New Roman" pitchFamily="18" charset="0"/>
                  </a:rPr>
                  <a:t>2</a:t>
                </a:r>
              </a:p>
            </p:txBody>
          </p:sp>
          <p:sp>
            <p:nvSpPr>
              <p:cNvPr id="19487" name="Line 28"/>
              <p:cNvSpPr>
                <a:spLocks noChangeShapeType="1"/>
              </p:cNvSpPr>
              <p:nvPr/>
            </p:nvSpPr>
            <p:spPr bwMode="auto">
              <a:xfrm>
                <a:off x="914400" y="3457575"/>
                <a:ext cx="381000" cy="392113"/>
              </a:xfrm>
              <a:prstGeom prst="line">
                <a:avLst/>
              </a:prstGeom>
              <a:noFill/>
              <a:ln w="38100">
                <a:solidFill>
                  <a:srgbClr val="A50021"/>
                </a:solidFill>
                <a:round/>
                <a:headEnd type="none"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88" name="Line 28"/>
              <p:cNvSpPr>
                <a:spLocks noChangeShapeType="1"/>
              </p:cNvSpPr>
              <p:nvPr/>
            </p:nvSpPr>
            <p:spPr bwMode="auto">
              <a:xfrm>
                <a:off x="1174750" y="3451225"/>
                <a:ext cx="1720850" cy="892175"/>
              </a:xfrm>
              <a:prstGeom prst="line">
                <a:avLst/>
              </a:prstGeom>
              <a:noFill/>
              <a:ln w="25400">
                <a:solidFill>
                  <a:srgbClr val="A50021"/>
                </a:solidFill>
                <a:round/>
                <a:headEnd type="none"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89" name="Line 28"/>
              <p:cNvSpPr>
                <a:spLocks noChangeShapeType="1"/>
              </p:cNvSpPr>
              <p:nvPr/>
            </p:nvSpPr>
            <p:spPr bwMode="auto">
              <a:xfrm>
                <a:off x="1066800" y="3448050"/>
                <a:ext cx="1752600" cy="966788"/>
              </a:xfrm>
              <a:prstGeom prst="line">
                <a:avLst/>
              </a:prstGeom>
              <a:noFill/>
              <a:ln w="19050">
                <a:solidFill>
                  <a:srgbClr val="A50021"/>
                </a:solidFill>
                <a:round/>
                <a:headEnd type="none" w="lg" len="lg"/>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39"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extLst>
      <p:ext uri="{BB962C8B-B14F-4D97-AF65-F5344CB8AC3E}">
        <p14:creationId xmlns:p14="http://schemas.microsoft.com/office/powerpoint/2010/main" val="598758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69" name="AutoShape 1"/>
          <p:cNvSpPr>
            <a:spLocks noChangeArrowheads="1"/>
          </p:cNvSpPr>
          <p:nvPr/>
        </p:nvSpPr>
        <p:spPr bwMode="auto">
          <a:xfrm rot="16200000">
            <a:off x="4192588" y="-403225"/>
            <a:ext cx="755650" cy="6337300"/>
          </a:xfrm>
          <a:prstGeom prst="triangle">
            <a:avLst>
              <a:gd name="adj" fmla="val 50000"/>
            </a:avLst>
          </a:prstGeom>
          <a:gradFill rotWithShape="0">
            <a:gsLst>
              <a:gs pos="0">
                <a:srgbClr val="0000FF"/>
              </a:gs>
              <a:gs pos="50000">
                <a:srgbClr val="A50000"/>
              </a:gs>
              <a:gs pos="100000">
                <a:srgbClr val="0000FF"/>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370" name="Text Box 2"/>
          <p:cNvSpPr txBox="1">
            <a:spLocks noChangeArrowheads="1"/>
          </p:cNvSpPr>
          <p:nvPr/>
        </p:nvSpPr>
        <p:spPr bwMode="auto">
          <a:xfrm>
            <a:off x="457200" y="88900"/>
            <a:ext cx="82296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buClrTx/>
              <a:buFontTx/>
              <a:buNone/>
            </a:pPr>
            <a:r>
              <a:rPr lang="en-US" sz="4400" b="1" i="1" dirty="0" smtClean="0">
                <a:solidFill>
                  <a:srgbClr val="0000FF"/>
                </a:solidFill>
                <a:effectLst>
                  <a:outerShdw blurRad="38100" dist="38100" dir="2700000" algn="tl">
                    <a:srgbClr val="C0C0C0"/>
                  </a:outerShdw>
                </a:effectLst>
                <a:latin typeface="Comic Sans MS" pitchFamily="64" charset="0"/>
              </a:rPr>
              <a:t>MOT for Radium </a:t>
            </a:r>
            <a:endParaRPr lang="en-US" sz="4400" b="1" i="1" dirty="0">
              <a:solidFill>
                <a:srgbClr val="0000FF"/>
              </a:solidFill>
              <a:effectLst>
                <a:outerShdw blurRad="38100" dist="38100" dir="2700000" algn="tl">
                  <a:srgbClr val="C0C0C0"/>
                </a:outerShdw>
              </a:effectLst>
              <a:latin typeface="Comic Sans MS" pitchFamily="64" charset="0"/>
            </a:endParaRPr>
          </a:p>
        </p:txBody>
      </p:sp>
      <p:grpSp>
        <p:nvGrpSpPr>
          <p:cNvPr id="58371" name="Group 3"/>
          <p:cNvGrpSpPr>
            <a:grpSpLocks/>
          </p:cNvGrpSpPr>
          <p:nvPr/>
        </p:nvGrpSpPr>
        <p:grpSpPr bwMode="auto">
          <a:xfrm>
            <a:off x="274638" y="3427413"/>
            <a:ext cx="2898775" cy="2847975"/>
            <a:chOff x="173" y="2159"/>
            <a:chExt cx="1826" cy="1794"/>
          </a:xfrm>
        </p:grpSpPr>
        <p:sp>
          <p:nvSpPr>
            <p:cNvPr id="58372" name="Rectangle 4"/>
            <p:cNvSpPr>
              <a:spLocks noChangeArrowheads="1"/>
            </p:cNvSpPr>
            <p:nvPr/>
          </p:nvSpPr>
          <p:spPr bwMode="auto">
            <a:xfrm>
              <a:off x="173" y="3742"/>
              <a:ext cx="629"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a:spcBef>
                  <a:spcPts val="5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a:solidFill>
                    <a:srgbClr val="000000"/>
                  </a:solidFill>
                  <a:latin typeface="Times New Roman" pitchFamily="16" charset="0"/>
                </a:rPr>
                <a:t>7s</a:t>
              </a:r>
              <a:r>
                <a:rPr lang="en-GB" sz="1400" b="1" baseline="30000">
                  <a:solidFill>
                    <a:srgbClr val="000000"/>
                  </a:solidFill>
                  <a:latin typeface="Times New Roman" pitchFamily="16" charset="0"/>
                </a:rPr>
                <a:t>2 </a:t>
              </a:r>
              <a:r>
                <a:rPr lang="en-GB" sz="1400" b="1">
                  <a:solidFill>
                    <a:srgbClr val="000000"/>
                  </a:solidFill>
                  <a:latin typeface="Times New Roman" pitchFamily="16" charset="0"/>
                </a:rPr>
                <a:t> </a:t>
              </a:r>
              <a:r>
                <a:rPr lang="en-GB" sz="1400" b="1" baseline="30000">
                  <a:solidFill>
                    <a:srgbClr val="000000"/>
                  </a:solidFill>
                  <a:latin typeface="Times New Roman" pitchFamily="16" charset="0"/>
                </a:rPr>
                <a:t>1</a:t>
              </a:r>
              <a:r>
                <a:rPr lang="en-GB" sz="1400" b="1">
                  <a:solidFill>
                    <a:srgbClr val="000000"/>
                  </a:solidFill>
                  <a:latin typeface="Times New Roman" pitchFamily="16" charset="0"/>
                </a:rPr>
                <a:t>S</a:t>
              </a:r>
              <a:r>
                <a:rPr lang="en-GB" sz="1400" b="1" baseline="-25000">
                  <a:solidFill>
                    <a:srgbClr val="000000"/>
                  </a:solidFill>
                  <a:latin typeface="Times New Roman" pitchFamily="16" charset="0"/>
                </a:rPr>
                <a:t>0</a:t>
              </a:r>
            </a:p>
          </p:txBody>
        </p:sp>
        <p:grpSp>
          <p:nvGrpSpPr>
            <p:cNvPr id="58373" name="Group 5"/>
            <p:cNvGrpSpPr>
              <a:grpSpLocks/>
            </p:cNvGrpSpPr>
            <p:nvPr/>
          </p:nvGrpSpPr>
          <p:grpSpPr bwMode="auto">
            <a:xfrm>
              <a:off x="309" y="2159"/>
              <a:ext cx="1690" cy="1610"/>
              <a:chOff x="309" y="2159"/>
              <a:chExt cx="1690" cy="1610"/>
            </a:xfrm>
          </p:grpSpPr>
          <p:sp>
            <p:nvSpPr>
              <p:cNvPr id="58374" name="Rectangle 6"/>
              <p:cNvSpPr>
                <a:spLocks noChangeArrowheads="1"/>
              </p:cNvSpPr>
              <p:nvPr/>
            </p:nvSpPr>
            <p:spPr bwMode="auto">
              <a:xfrm>
                <a:off x="453" y="2159"/>
                <a:ext cx="494"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a:spcBef>
                    <a:spcPts val="5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a:solidFill>
                      <a:srgbClr val="000000"/>
                    </a:solidFill>
                    <a:latin typeface="Times New Roman" pitchFamily="16" charset="0"/>
                  </a:rPr>
                  <a:t>7s7p </a:t>
                </a:r>
                <a:r>
                  <a:rPr lang="en-GB" sz="1400" b="1" baseline="30000">
                    <a:solidFill>
                      <a:srgbClr val="000000"/>
                    </a:solidFill>
                    <a:latin typeface="Times New Roman" pitchFamily="16" charset="0"/>
                  </a:rPr>
                  <a:t>1</a:t>
                </a:r>
                <a:r>
                  <a:rPr lang="en-GB" sz="1400" b="1">
                    <a:solidFill>
                      <a:srgbClr val="000000"/>
                    </a:solidFill>
                    <a:latin typeface="Times New Roman" pitchFamily="16" charset="0"/>
                  </a:rPr>
                  <a:t>P</a:t>
                </a:r>
                <a:r>
                  <a:rPr lang="en-GB" sz="1400" b="1" baseline="-25000">
                    <a:solidFill>
                      <a:srgbClr val="000000"/>
                    </a:solidFill>
                    <a:latin typeface="Times New Roman" pitchFamily="16" charset="0"/>
                  </a:rPr>
                  <a:t>1</a:t>
                </a:r>
              </a:p>
            </p:txBody>
          </p:sp>
          <p:sp>
            <p:nvSpPr>
              <p:cNvPr id="58375" name="Line 7"/>
              <p:cNvSpPr>
                <a:spLocks noChangeShapeType="1"/>
              </p:cNvSpPr>
              <p:nvPr/>
            </p:nvSpPr>
            <p:spPr bwMode="auto">
              <a:xfrm>
                <a:off x="1100" y="2576"/>
                <a:ext cx="311"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6" name="Line 8"/>
              <p:cNvSpPr>
                <a:spLocks noChangeShapeType="1"/>
              </p:cNvSpPr>
              <p:nvPr/>
            </p:nvSpPr>
            <p:spPr bwMode="auto">
              <a:xfrm>
                <a:off x="1103" y="2839"/>
                <a:ext cx="312"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7" name="Rectangle 9"/>
              <p:cNvSpPr>
                <a:spLocks noChangeArrowheads="1"/>
              </p:cNvSpPr>
              <p:nvPr/>
            </p:nvSpPr>
            <p:spPr bwMode="auto">
              <a:xfrm>
                <a:off x="478" y="2840"/>
                <a:ext cx="550"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a:solidFill>
                      <a:srgbClr val="0000FF"/>
                    </a:solidFill>
                    <a:latin typeface="Times New Roman" pitchFamily="16" charset="0"/>
                  </a:rPr>
                  <a:t>482.7 nm</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a:solidFill>
                      <a:srgbClr val="0000FF"/>
                    </a:solidFill>
                    <a:latin typeface="Times New Roman" pitchFamily="16" charset="0"/>
                  </a:rPr>
                  <a:t>Cooling</a:t>
                </a:r>
              </a:p>
            </p:txBody>
          </p:sp>
          <p:sp>
            <p:nvSpPr>
              <p:cNvPr id="58378" name="Rectangle 10"/>
              <p:cNvSpPr>
                <a:spLocks noChangeArrowheads="1"/>
              </p:cNvSpPr>
              <p:nvPr/>
            </p:nvSpPr>
            <p:spPr bwMode="auto">
              <a:xfrm>
                <a:off x="1035" y="2400"/>
                <a:ext cx="498"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a:spcBef>
                    <a:spcPts val="5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a:solidFill>
                      <a:srgbClr val="000000"/>
                    </a:solidFill>
                    <a:latin typeface="Times New Roman" pitchFamily="16" charset="0"/>
                  </a:rPr>
                  <a:t>7s7p </a:t>
                </a:r>
                <a:r>
                  <a:rPr lang="en-GB" sz="1400" b="1" baseline="30000">
                    <a:solidFill>
                      <a:srgbClr val="000000"/>
                    </a:solidFill>
                    <a:latin typeface="Times New Roman" pitchFamily="16" charset="0"/>
                  </a:rPr>
                  <a:t>3</a:t>
                </a:r>
                <a:r>
                  <a:rPr lang="en-GB" sz="1400" b="1">
                    <a:solidFill>
                      <a:srgbClr val="000000"/>
                    </a:solidFill>
                    <a:latin typeface="Times New Roman" pitchFamily="16" charset="0"/>
                  </a:rPr>
                  <a:t>P</a:t>
                </a:r>
              </a:p>
            </p:txBody>
          </p:sp>
          <p:sp>
            <p:nvSpPr>
              <p:cNvPr id="58379" name="Rectangle 11"/>
              <p:cNvSpPr>
                <a:spLocks noChangeArrowheads="1"/>
              </p:cNvSpPr>
              <p:nvPr/>
            </p:nvSpPr>
            <p:spPr bwMode="auto">
              <a:xfrm>
                <a:off x="598" y="2532"/>
                <a:ext cx="523"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a:spcBef>
                    <a:spcPts val="5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a:solidFill>
                      <a:srgbClr val="000000"/>
                    </a:solidFill>
                    <a:latin typeface="Times New Roman" pitchFamily="16" charset="0"/>
                  </a:rPr>
                  <a:t>7s6d </a:t>
                </a:r>
                <a:r>
                  <a:rPr lang="en-GB" sz="1400" b="1" baseline="30000">
                    <a:solidFill>
                      <a:srgbClr val="000000"/>
                    </a:solidFill>
                    <a:latin typeface="Times New Roman" pitchFamily="16" charset="0"/>
                  </a:rPr>
                  <a:t>1</a:t>
                </a:r>
                <a:r>
                  <a:rPr lang="en-GB" sz="1400" b="1">
                    <a:solidFill>
                      <a:srgbClr val="000000"/>
                    </a:solidFill>
                    <a:latin typeface="Times New Roman" pitchFamily="16" charset="0"/>
                  </a:rPr>
                  <a:t>D</a:t>
                </a:r>
                <a:r>
                  <a:rPr lang="en-GB" sz="1400" b="1" baseline="-25000">
                    <a:solidFill>
                      <a:srgbClr val="000000"/>
                    </a:solidFill>
                    <a:latin typeface="Times New Roman" pitchFamily="16" charset="0"/>
                  </a:rPr>
                  <a:t>2</a:t>
                </a:r>
              </a:p>
            </p:txBody>
          </p:sp>
          <p:sp>
            <p:nvSpPr>
              <p:cNvPr id="58380" name="Rectangle 12"/>
              <p:cNvSpPr>
                <a:spLocks noChangeArrowheads="1"/>
              </p:cNvSpPr>
              <p:nvPr/>
            </p:nvSpPr>
            <p:spPr bwMode="auto">
              <a:xfrm>
                <a:off x="1501" y="2476"/>
                <a:ext cx="475"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a:solidFill>
                      <a:srgbClr val="000000"/>
                    </a:solidFill>
                    <a:latin typeface="Times New Roman" pitchFamily="16" charset="0"/>
                  </a:rPr>
                  <a:t>7s6d </a:t>
                </a:r>
                <a:r>
                  <a:rPr lang="en-GB" sz="1400" b="1" baseline="30000">
                    <a:solidFill>
                      <a:srgbClr val="000000"/>
                    </a:solidFill>
                    <a:latin typeface="Times New Roman" pitchFamily="16" charset="0"/>
                  </a:rPr>
                  <a:t>3</a:t>
                </a:r>
                <a:r>
                  <a:rPr lang="en-GB" sz="1400" b="1">
                    <a:solidFill>
                      <a:srgbClr val="000000"/>
                    </a:solidFill>
                    <a:latin typeface="Times New Roman" pitchFamily="16" charset="0"/>
                  </a:rPr>
                  <a:t>D</a:t>
                </a:r>
              </a:p>
            </p:txBody>
          </p:sp>
          <p:sp>
            <p:nvSpPr>
              <p:cNvPr id="58381" name="Rectangle 13"/>
              <p:cNvSpPr>
                <a:spLocks noChangeArrowheads="1"/>
              </p:cNvSpPr>
              <p:nvPr/>
            </p:nvSpPr>
            <p:spPr bwMode="auto">
              <a:xfrm>
                <a:off x="1846" y="2765"/>
                <a:ext cx="15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a:spcBef>
                    <a:spcPts val="37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solidFill>
                      <a:srgbClr val="000000"/>
                    </a:solidFill>
                    <a:latin typeface="Times New Roman" pitchFamily="16" charset="0"/>
                  </a:rPr>
                  <a:t>1</a:t>
                </a:r>
              </a:p>
            </p:txBody>
          </p:sp>
          <p:sp>
            <p:nvSpPr>
              <p:cNvPr id="58382" name="Rectangle 14"/>
              <p:cNvSpPr>
                <a:spLocks noChangeArrowheads="1"/>
              </p:cNvSpPr>
              <p:nvPr/>
            </p:nvSpPr>
            <p:spPr bwMode="auto">
              <a:xfrm>
                <a:off x="1864" y="2630"/>
                <a:ext cx="100"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a:spcBef>
                    <a:spcPts val="37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solidFill>
                      <a:srgbClr val="000000"/>
                    </a:solidFill>
                    <a:latin typeface="Times New Roman" pitchFamily="16" charset="0"/>
                  </a:rPr>
                  <a:t>3</a:t>
                </a:r>
              </a:p>
            </p:txBody>
          </p:sp>
          <p:sp>
            <p:nvSpPr>
              <p:cNvPr id="58383" name="Line 15"/>
              <p:cNvSpPr>
                <a:spLocks noChangeShapeType="1"/>
              </p:cNvSpPr>
              <p:nvPr/>
            </p:nvSpPr>
            <p:spPr bwMode="auto">
              <a:xfrm flipV="1">
                <a:off x="1588" y="2703"/>
                <a:ext cx="286" cy="2"/>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84" name="Line 16"/>
              <p:cNvSpPr>
                <a:spLocks noChangeShapeType="1"/>
              </p:cNvSpPr>
              <p:nvPr/>
            </p:nvSpPr>
            <p:spPr bwMode="auto">
              <a:xfrm flipV="1">
                <a:off x="309" y="3768"/>
                <a:ext cx="286" cy="2"/>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85" name="Line 17"/>
              <p:cNvSpPr>
                <a:spLocks noChangeShapeType="1"/>
              </p:cNvSpPr>
              <p:nvPr/>
            </p:nvSpPr>
            <p:spPr bwMode="auto">
              <a:xfrm flipV="1">
                <a:off x="659" y="2533"/>
                <a:ext cx="287" cy="2"/>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86" name="Line 18"/>
              <p:cNvSpPr>
                <a:spLocks noChangeShapeType="1"/>
              </p:cNvSpPr>
              <p:nvPr/>
            </p:nvSpPr>
            <p:spPr bwMode="auto">
              <a:xfrm>
                <a:off x="1117" y="2779"/>
                <a:ext cx="313"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87" name="Line 19"/>
              <p:cNvSpPr>
                <a:spLocks noChangeShapeType="1"/>
              </p:cNvSpPr>
              <p:nvPr/>
            </p:nvSpPr>
            <p:spPr bwMode="auto">
              <a:xfrm flipV="1">
                <a:off x="1594" y="2768"/>
                <a:ext cx="287" cy="2"/>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88" name="Line 20"/>
              <p:cNvSpPr>
                <a:spLocks noChangeShapeType="1"/>
              </p:cNvSpPr>
              <p:nvPr/>
            </p:nvSpPr>
            <p:spPr bwMode="auto">
              <a:xfrm>
                <a:off x="1590" y="2805"/>
                <a:ext cx="286" cy="0"/>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89" name="Line 21"/>
              <p:cNvSpPr>
                <a:spLocks noChangeShapeType="1"/>
              </p:cNvSpPr>
              <p:nvPr/>
            </p:nvSpPr>
            <p:spPr bwMode="auto">
              <a:xfrm flipV="1">
                <a:off x="557" y="2336"/>
                <a:ext cx="287" cy="2"/>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90" name="Line 22"/>
              <p:cNvSpPr>
                <a:spLocks noChangeShapeType="1"/>
              </p:cNvSpPr>
              <p:nvPr/>
            </p:nvSpPr>
            <p:spPr bwMode="auto">
              <a:xfrm flipV="1">
                <a:off x="469" y="2779"/>
                <a:ext cx="755" cy="989"/>
              </a:xfrm>
              <a:prstGeom prst="line">
                <a:avLst/>
              </a:prstGeom>
              <a:noFill/>
              <a:ln w="3816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91" name="Text Box 23"/>
              <p:cNvSpPr txBox="1">
                <a:spLocks noChangeArrowheads="1"/>
              </p:cNvSpPr>
              <p:nvPr/>
            </p:nvSpPr>
            <p:spPr bwMode="auto">
              <a:xfrm>
                <a:off x="718" y="3332"/>
                <a:ext cx="570"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buClrTx/>
                  <a:buFontTx/>
                  <a:buNone/>
                </a:pPr>
                <a:r>
                  <a:rPr lang="en-US" sz="1400" b="1">
                    <a:solidFill>
                      <a:srgbClr val="FF0000"/>
                    </a:solidFill>
                    <a:latin typeface="Times New Roman" pitchFamily="16" charset="0"/>
                  </a:rPr>
                  <a:t>714.3 nm</a:t>
                </a:r>
              </a:p>
              <a:p>
                <a:pPr algn="ctr">
                  <a:buClrTx/>
                  <a:buFontTx/>
                  <a:buNone/>
                </a:pPr>
                <a:r>
                  <a:rPr lang="en-US" sz="1400" b="1">
                    <a:solidFill>
                      <a:srgbClr val="FF0000"/>
                    </a:solidFill>
                    <a:latin typeface="Times New Roman" pitchFamily="16" charset="0"/>
                  </a:rPr>
                  <a:t>Trapping</a:t>
                </a:r>
              </a:p>
            </p:txBody>
          </p:sp>
          <p:sp>
            <p:nvSpPr>
              <p:cNvPr id="58392" name="Line 24"/>
              <p:cNvSpPr>
                <a:spLocks noChangeShapeType="1"/>
              </p:cNvSpPr>
              <p:nvPr/>
            </p:nvSpPr>
            <p:spPr bwMode="auto">
              <a:xfrm flipV="1">
                <a:off x="362" y="2324"/>
                <a:ext cx="270" cy="1430"/>
              </a:xfrm>
              <a:prstGeom prst="line">
                <a:avLst/>
              </a:prstGeom>
              <a:noFill/>
              <a:ln w="76320">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93" name="Text Box 25"/>
              <p:cNvSpPr txBox="1">
                <a:spLocks noChangeArrowheads="1"/>
              </p:cNvSpPr>
              <p:nvPr/>
            </p:nvSpPr>
            <p:spPr bwMode="auto">
              <a:xfrm>
                <a:off x="1401" y="2490"/>
                <a:ext cx="103" cy="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buClrTx/>
                  <a:buFontTx/>
                  <a:buNone/>
                </a:pPr>
                <a:r>
                  <a:rPr lang="en-GB" sz="1000">
                    <a:latin typeface="Times New Roman" pitchFamily="16" charset="0"/>
                  </a:rPr>
                  <a:t>2</a:t>
                </a:r>
              </a:p>
              <a:p>
                <a:pPr algn="ctr">
                  <a:buClrTx/>
                  <a:buFontTx/>
                  <a:buNone/>
                </a:pPr>
                <a:endParaRPr lang="en-GB" sz="1000">
                  <a:latin typeface="Times New Roman" pitchFamily="16" charset="0"/>
                </a:endParaRPr>
              </a:p>
              <a:p>
                <a:pPr algn="ctr">
                  <a:buClrTx/>
                  <a:buFontTx/>
                  <a:buNone/>
                </a:pPr>
                <a:endParaRPr lang="en-GB" sz="1000">
                  <a:latin typeface="Times New Roman" pitchFamily="16" charset="0"/>
                </a:endParaRPr>
              </a:p>
              <a:p>
                <a:pPr algn="ctr">
                  <a:buClrTx/>
                  <a:buFontTx/>
                  <a:buNone/>
                </a:pPr>
                <a:r>
                  <a:rPr lang="en-GB" sz="1000">
                    <a:latin typeface="Times New Roman" pitchFamily="16" charset="0"/>
                  </a:rPr>
                  <a:t>1</a:t>
                </a:r>
              </a:p>
              <a:p>
                <a:pPr algn="ctr">
                  <a:buClrTx/>
                  <a:buFontTx/>
                  <a:buNone/>
                </a:pPr>
                <a:r>
                  <a:rPr lang="en-GB" sz="1000">
                    <a:latin typeface="Times New Roman" pitchFamily="16" charset="0"/>
                  </a:rPr>
                  <a:t>0</a:t>
                </a:r>
              </a:p>
            </p:txBody>
          </p:sp>
          <p:sp>
            <p:nvSpPr>
              <p:cNvPr id="58394" name="Rectangle 26"/>
              <p:cNvSpPr>
                <a:spLocks noChangeArrowheads="1"/>
              </p:cNvSpPr>
              <p:nvPr/>
            </p:nvSpPr>
            <p:spPr bwMode="auto">
              <a:xfrm>
                <a:off x="1861" y="2704"/>
                <a:ext cx="114"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a:spcBef>
                    <a:spcPts val="37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solidFill>
                      <a:srgbClr val="000000"/>
                    </a:solidFill>
                    <a:latin typeface="Times New Roman" pitchFamily="16" charset="0"/>
                  </a:rPr>
                  <a:t>2</a:t>
                </a:r>
              </a:p>
            </p:txBody>
          </p:sp>
          <p:sp>
            <p:nvSpPr>
              <p:cNvPr id="58395" name="Line 27"/>
              <p:cNvSpPr>
                <a:spLocks noChangeShapeType="1"/>
              </p:cNvSpPr>
              <p:nvPr/>
            </p:nvSpPr>
            <p:spPr bwMode="auto">
              <a:xfrm>
                <a:off x="655" y="2339"/>
                <a:ext cx="189" cy="194"/>
              </a:xfrm>
              <a:prstGeom prst="line">
                <a:avLst/>
              </a:prstGeom>
              <a:noFill/>
              <a:ln w="38160">
                <a:solidFill>
                  <a:srgbClr val="A5002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96" name="Line 28"/>
              <p:cNvSpPr>
                <a:spLocks noChangeShapeType="1"/>
              </p:cNvSpPr>
              <p:nvPr/>
            </p:nvSpPr>
            <p:spPr bwMode="auto">
              <a:xfrm>
                <a:off x="785" y="2336"/>
                <a:ext cx="856" cy="443"/>
              </a:xfrm>
              <a:prstGeom prst="line">
                <a:avLst/>
              </a:prstGeom>
              <a:noFill/>
              <a:ln w="25560">
                <a:solidFill>
                  <a:srgbClr val="A5002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97" name="Line 29"/>
              <p:cNvSpPr>
                <a:spLocks noChangeShapeType="1"/>
              </p:cNvSpPr>
              <p:nvPr/>
            </p:nvSpPr>
            <p:spPr bwMode="auto">
              <a:xfrm>
                <a:off x="731" y="2334"/>
                <a:ext cx="872" cy="481"/>
              </a:xfrm>
              <a:prstGeom prst="line">
                <a:avLst/>
              </a:prstGeom>
              <a:noFill/>
              <a:ln w="19080">
                <a:solidFill>
                  <a:srgbClr val="A5002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58398" name="Group 30"/>
          <p:cNvGrpSpPr>
            <a:grpSpLocks/>
          </p:cNvGrpSpPr>
          <p:nvPr/>
        </p:nvGrpSpPr>
        <p:grpSpPr bwMode="auto">
          <a:xfrm>
            <a:off x="3762375" y="2117725"/>
            <a:ext cx="1346200" cy="688975"/>
            <a:chOff x="2370" y="1334"/>
            <a:chExt cx="848" cy="434"/>
          </a:xfrm>
        </p:grpSpPr>
        <p:sp>
          <p:nvSpPr>
            <p:cNvPr id="58399" name="AutoShape 31"/>
            <p:cNvSpPr>
              <a:spLocks noChangeArrowheads="1"/>
            </p:cNvSpPr>
            <p:nvPr/>
          </p:nvSpPr>
          <p:spPr bwMode="auto">
            <a:xfrm rot="16980000" flipH="1" flipV="1">
              <a:off x="2974" y="1523"/>
              <a:ext cx="217" cy="228"/>
            </a:xfrm>
            <a:prstGeom prst="triangle">
              <a:avLst>
                <a:gd name="adj" fmla="val 50000"/>
              </a:avLst>
            </a:prstGeom>
            <a:gradFill rotWithShape="0">
              <a:gsLst>
                <a:gs pos="0">
                  <a:srgbClr val="BF0000"/>
                </a:gs>
                <a:gs pos="50000">
                  <a:srgbClr val="FF0000"/>
                </a:gs>
                <a:gs pos="100000">
                  <a:srgbClr val="BF0000"/>
                </a:gs>
              </a:gsLst>
              <a:lin ang="1776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00" name="AutoShape 32"/>
            <p:cNvSpPr>
              <a:spLocks noChangeArrowheads="1"/>
            </p:cNvSpPr>
            <p:nvPr/>
          </p:nvSpPr>
          <p:spPr bwMode="auto">
            <a:xfrm rot="16980000" flipH="1" flipV="1">
              <a:off x="2630" y="1261"/>
              <a:ext cx="140" cy="570"/>
            </a:xfrm>
            <a:prstGeom prst="roundRect">
              <a:avLst>
                <a:gd name="adj" fmla="val 16667"/>
              </a:avLst>
            </a:prstGeom>
            <a:gradFill rotWithShape="0">
              <a:gsLst>
                <a:gs pos="0">
                  <a:srgbClr val="BF0000"/>
                </a:gs>
                <a:gs pos="50000">
                  <a:srgbClr val="FF0000"/>
                </a:gs>
                <a:gs pos="100000">
                  <a:srgbClr val="BF0000"/>
                </a:gs>
              </a:gsLst>
              <a:lin ang="1776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01" name="Oval 33"/>
            <p:cNvSpPr>
              <a:spLocks noChangeArrowheads="1"/>
            </p:cNvSpPr>
            <p:nvPr/>
          </p:nvSpPr>
          <p:spPr bwMode="auto">
            <a:xfrm rot="16980000" flipH="1" flipV="1">
              <a:off x="2351" y="1449"/>
              <a:ext cx="143" cy="75"/>
            </a:xfrm>
            <a:prstGeom prst="ellipse">
              <a:avLst/>
            </a:prstGeom>
            <a:gradFill rotWithShape="0">
              <a:gsLst>
                <a:gs pos="0">
                  <a:srgbClr val="BF0000"/>
                </a:gs>
                <a:gs pos="50000">
                  <a:srgbClr val="FF0000"/>
                </a:gs>
                <a:gs pos="100000">
                  <a:srgbClr val="BF0000"/>
                </a:gs>
              </a:gsLst>
              <a:lin ang="1776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02" name="Freeform 34"/>
            <p:cNvSpPr>
              <a:spLocks noChangeArrowheads="1"/>
            </p:cNvSpPr>
            <p:nvPr/>
          </p:nvSpPr>
          <p:spPr bwMode="auto">
            <a:xfrm rot="6000000" flipV="1">
              <a:off x="2322" y="1448"/>
              <a:ext cx="325" cy="111"/>
            </a:xfrm>
            <a:custGeom>
              <a:avLst/>
              <a:gdLst>
                <a:gd name="T0" fmla="*/ 17832 w 21600"/>
                <a:gd name="T1" fmla="*/ 18996 h 21600"/>
                <a:gd name="T2" fmla="*/ 21600 w 21600"/>
                <a:gd name="T3" fmla="*/ 10800 h 21600"/>
                <a:gd name="T4" fmla="*/ 10800 w 21600"/>
                <a:gd name="T5" fmla="*/ 0 h 21600"/>
                <a:gd name="T6" fmla="*/ 0 w 21600"/>
                <a:gd name="T7" fmla="*/ 10800 h 21600"/>
                <a:gd name="T8" fmla="*/ 5320 w 21600"/>
                <a:gd name="T9" fmla="*/ 20106 h 21600"/>
                <a:gd name="T10" fmla="*/ 5319 w 21600"/>
                <a:gd name="T11" fmla="*/ 20106 h 21600"/>
                <a:gd name="T12" fmla="*/ 0 w 21600"/>
                <a:gd name="T13" fmla="*/ 10800 h 21600"/>
                <a:gd name="T14" fmla="*/ 10800 w 21600"/>
                <a:gd name="T15" fmla="*/ 0 h 21600"/>
                <a:gd name="T16" fmla="*/ 21600 w 21600"/>
                <a:gd name="T17" fmla="*/ 10800 h 21600"/>
                <a:gd name="T18" fmla="*/ 17832 w 21600"/>
                <a:gd name="T19" fmla="*/ 18996 h 21600"/>
                <a:gd name="T20" fmla="*/ 19590 w 21600"/>
                <a:gd name="T21" fmla="*/ 21046 h 21600"/>
                <a:gd name="T22" fmla="*/ 32273 w 21600"/>
                <a:gd name="T23" fmla="*/ 17024 h 21600"/>
                <a:gd name="T24" fmla="*/ 16074 w 21600"/>
                <a:gd name="T25" fmla="*/ 16947 h 21600"/>
                <a:gd name="T26" fmla="*/ 0 w 21600"/>
                <a:gd name="T27" fmla="*/ 0 h 21600"/>
                <a:gd name="T28" fmla="*/ 21600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1600" h="21600">
                  <a:moveTo>
                    <a:pt x="17832" y="18996"/>
                  </a:moveTo>
                  <a:cubicBezTo>
                    <a:pt x="20223" y="16945"/>
                    <a:pt x="21600" y="13951"/>
                    <a:pt x="21600" y="10800"/>
                  </a:cubicBezTo>
                  <a:cubicBezTo>
                    <a:pt x="21600" y="4835"/>
                    <a:pt x="16764" y="0"/>
                    <a:pt x="10800" y="0"/>
                  </a:cubicBezTo>
                  <a:cubicBezTo>
                    <a:pt x="4835" y="0"/>
                    <a:pt x="0" y="4835"/>
                    <a:pt x="0" y="10800"/>
                  </a:cubicBezTo>
                  <a:cubicBezTo>
                    <a:pt x="-1" y="14625"/>
                    <a:pt x="2023" y="18165"/>
                    <a:pt x="5320" y="20106"/>
                  </a:cubicBezTo>
                  <a:lnTo>
                    <a:pt x="5319" y="20106"/>
                  </a:lnTo>
                  <a:cubicBezTo>
                    <a:pt x="2023" y="18165"/>
                    <a:pt x="0" y="14625"/>
                    <a:pt x="0" y="10800"/>
                  </a:cubicBezTo>
                  <a:cubicBezTo>
                    <a:pt x="0" y="4835"/>
                    <a:pt x="4835" y="0"/>
                    <a:pt x="10800" y="0"/>
                  </a:cubicBezTo>
                  <a:cubicBezTo>
                    <a:pt x="16764" y="0"/>
                    <a:pt x="21600" y="4835"/>
                    <a:pt x="21600" y="10800"/>
                  </a:cubicBezTo>
                  <a:cubicBezTo>
                    <a:pt x="21600" y="13950"/>
                    <a:pt x="20223" y="16944"/>
                    <a:pt x="17832" y="18996"/>
                  </a:cubicBezTo>
                  <a:lnTo>
                    <a:pt x="19590" y="21046"/>
                  </a:lnTo>
                  <a:lnTo>
                    <a:pt x="32273" y="17024"/>
                  </a:lnTo>
                  <a:lnTo>
                    <a:pt x="16074" y="16947"/>
                  </a:lnTo>
                  <a:close/>
                </a:path>
              </a:pathLst>
            </a:custGeom>
            <a:solidFill>
              <a:srgbClr val="000000"/>
            </a:solidFill>
            <a:ln w="28440">
              <a:solidFill>
                <a:srgbClr val="1F497D"/>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03" name="Oval 35"/>
            <p:cNvSpPr>
              <a:spLocks noChangeArrowheads="1"/>
            </p:cNvSpPr>
            <p:nvPr/>
          </p:nvSpPr>
          <p:spPr bwMode="auto">
            <a:xfrm rot="16980000" flipH="1" flipV="1">
              <a:off x="2866" y="1570"/>
              <a:ext cx="202" cy="75"/>
            </a:xfrm>
            <a:prstGeom prst="ellipse">
              <a:avLst/>
            </a:prstGeom>
            <a:gradFill rotWithShape="0">
              <a:gsLst>
                <a:gs pos="0">
                  <a:srgbClr val="FF0000"/>
                </a:gs>
                <a:gs pos="50000">
                  <a:srgbClr val="BF0000"/>
                </a:gs>
                <a:gs pos="100000">
                  <a:srgbClr val="FF000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8404" name="Oval 36"/>
          <p:cNvSpPr>
            <a:spLocks noChangeArrowheads="1"/>
          </p:cNvSpPr>
          <p:nvPr/>
        </p:nvSpPr>
        <p:spPr bwMode="auto">
          <a:xfrm rot="4800000" flipV="1">
            <a:off x="5942806" y="2478882"/>
            <a:ext cx="350837" cy="120650"/>
          </a:xfrm>
          <a:prstGeom prst="ellipse">
            <a:avLst/>
          </a:prstGeom>
          <a:gradFill rotWithShape="0">
            <a:gsLst>
              <a:gs pos="0">
                <a:srgbClr val="BF0000"/>
              </a:gs>
              <a:gs pos="50000">
                <a:srgbClr val="FF0000"/>
              </a:gs>
              <a:gs pos="100000">
                <a:srgbClr val="BF0000"/>
              </a:gs>
            </a:gsLst>
            <a:lin ang="1776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05" name="AutoShape 37"/>
          <p:cNvSpPr>
            <a:spLocks noChangeArrowheads="1"/>
          </p:cNvSpPr>
          <p:nvPr/>
        </p:nvSpPr>
        <p:spPr bwMode="auto">
          <a:xfrm rot="4800000" flipV="1">
            <a:off x="5749131" y="2394744"/>
            <a:ext cx="346075" cy="363538"/>
          </a:xfrm>
          <a:prstGeom prst="triangle">
            <a:avLst>
              <a:gd name="adj" fmla="val 50000"/>
            </a:avLst>
          </a:prstGeom>
          <a:gradFill rotWithShape="0">
            <a:gsLst>
              <a:gs pos="0">
                <a:srgbClr val="BF0000"/>
              </a:gs>
              <a:gs pos="50000">
                <a:srgbClr val="FF0000"/>
              </a:gs>
              <a:gs pos="100000">
                <a:srgbClr val="BF0000"/>
              </a:gs>
            </a:gsLst>
            <a:lin ang="1776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06" name="Oval 38"/>
          <p:cNvSpPr>
            <a:spLocks noChangeArrowheads="1"/>
          </p:cNvSpPr>
          <p:nvPr/>
        </p:nvSpPr>
        <p:spPr bwMode="auto">
          <a:xfrm rot="4800000" flipV="1">
            <a:off x="6865938" y="2328863"/>
            <a:ext cx="228600" cy="120650"/>
          </a:xfrm>
          <a:prstGeom prst="ellipse">
            <a:avLst/>
          </a:prstGeom>
          <a:gradFill rotWithShape="0">
            <a:gsLst>
              <a:gs pos="0">
                <a:srgbClr val="BF0000"/>
              </a:gs>
              <a:gs pos="50000">
                <a:srgbClr val="C41515"/>
              </a:gs>
              <a:gs pos="100000">
                <a:srgbClr val="BF0000"/>
              </a:gs>
            </a:gsLst>
            <a:lin ang="1776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58407" name="Group 39"/>
          <p:cNvGrpSpPr>
            <a:grpSpLocks/>
          </p:cNvGrpSpPr>
          <p:nvPr/>
        </p:nvGrpSpPr>
        <p:grpSpPr bwMode="auto">
          <a:xfrm>
            <a:off x="6067425" y="2136775"/>
            <a:ext cx="946150" cy="539750"/>
            <a:chOff x="3822" y="1346"/>
            <a:chExt cx="596" cy="340"/>
          </a:xfrm>
        </p:grpSpPr>
        <p:sp>
          <p:nvSpPr>
            <p:cNvPr id="58408" name="AutoShape 40"/>
            <p:cNvSpPr>
              <a:spLocks noChangeArrowheads="1"/>
            </p:cNvSpPr>
            <p:nvPr/>
          </p:nvSpPr>
          <p:spPr bwMode="auto">
            <a:xfrm rot="4800000" flipV="1">
              <a:off x="4044" y="1272"/>
              <a:ext cx="140" cy="570"/>
            </a:xfrm>
            <a:prstGeom prst="roundRect">
              <a:avLst>
                <a:gd name="adj" fmla="val 16667"/>
              </a:avLst>
            </a:prstGeom>
            <a:gradFill rotWithShape="0">
              <a:gsLst>
                <a:gs pos="0">
                  <a:srgbClr val="BF0000"/>
                </a:gs>
                <a:gs pos="50000">
                  <a:srgbClr val="FF0000"/>
                </a:gs>
                <a:gs pos="100000">
                  <a:srgbClr val="BF0000"/>
                </a:gs>
              </a:gsLst>
              <a:lin ang="1776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09" name="Freeform 41"/>
            <p:cNvSpPr>
              <a:spLocks noChangeArrowheads="1"/>
            </p:cNvSpPr>
            <p:nvPr/>
          </p:nvSpPr>
          <p:spPr bwMode="auto">
            <a:xfrm rot="15600000" flipV="1">
              <a:off x="4173" y="1459"/>
              <a:ext cx="325" cy="111"/>
            </a:xfrm>
            <a:custGeom>
              <a:avLst/>
              <a:gdLst>
                <a:gd name="T0" fmla="*/ 17832 w 21600"/>
                <a:gd name="T1" fmla="*/ 18996 h 21600"/>
                <a:gd name="T2" fmla="*/ 21600 w 21600"/>
                <a:gd name="T3" fmla="*/ 10800 h 21600"/>
                <a:gd name="T4" fmla="*/ 10800 w 21600"/>
                <a:gd name="T5" fmla="*/ 0 h 21600"/>
                <a:gd name="T6" fmla="*/ 0 w 21600"/>
                <a:gd name="T7" fmla="*/ 10800 h 21600"/>
                <a:gd name="T8" fmla="*/ 5320 w 21600"/>
                <a:gd name="T9" fmla="*/ 20106 h 21600"/>
                <a:gd name="T10" fmla="*/ 5319 w 21600"/>
                <a:gd name="T11" fmla="*/ 20106 h 21600"/>
                <a:gd name="T12" fmla="*/ 0 w 21600"/>
                <a:gd name="T13" fmla="*/ 10800 h 21600"/>
                <a:gd name="T14" fmla="*/ 10800 w 21600"/>
                <a:gd name="T15" fmla="*/ 0 h 21600"/>
                <a:gd name="T16" fmla="*/ 21600 w 21600"/>
                <a:gd name="T17" fmla="*/ 10800 h 21600"/>
                <a:gd name="T18" fmla="*/ 17832 w 21600"/>
                <a:gd name="T19" fmla="*/ 18996 h 21600"/>
                <a:gd name="T20" fmla="*/ 19590 w 21600"/>
                <a:gd name="T21" fmla="*/ 21046 h 21600"/>
                <a:gd name="T22" fmla="*/ 32273 w 21600"/>
                <a:gd name="T23" fmla="*/ 17024 h 21600"/>
                <a:gd name="T24" fmla="*/ 16074 w 21600"/>
                <a:gd name="T25" fmla="*/ 16947 h 21600"/>
                <a:gd name="T26" fmla="*/ 0 w 21600"/>
                <a:gd name="T27" fmla="*/ 0 h 21600"/>
                <a:gd name="T28" fmla="*/ 21600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1600" h="21600">
                  <a:moveTo>
                    <a:pt x="17832" y="18996"/>
                  </a:moveTo>
                  <a:cubicBezTo>
                    <a:pt x="20223" y="16945"/>
                    <a:pt x="21600" y="13951"/>
                    <a:pt x="21600" y="10800"/>
                  </a:cubicBezTo>
                  <a:cubicBezTo>
                    <a:pt x="21600" y="4835"/>
                    <a:pt x="16764" y="0"/>
                    <a:pt x="10800" y="0"/>
                  </a:cubicBezTo>
                  <a:cubicBezTo>
                    <a:pt x="4835" y="0"/>
                    <a:pt x="0" y="4835"/>
                    <a:pt x="0" y="10800"/>
                  </a:cubicBezTo>
                  <a:cubicBezTo>
                    <a:pt x="-1" y="14625"/>
                    <a:pt x="2023" y="18165"/>
                    <a:pt x="5320" y="20106"/>
                  </a:cubicBezTo>
                  <a:lnTo>
                    <a:pt x="5319" y="20106"/>
                  </a:lnTo>
                  <a:cubicBezTo>
                    <a:pt x="2023" y="18165"/>
                    <a:pt x="0" y="14625"/>
                    <a:pt x="0" y="10800"/>
                  </a:cubicBezTo>
                  <a:cubicBezTo>
                    <a:pt x="0" y="4835"/>
                    <a:pt x="4835" y="0"/>
                    <a:pt x="10800" y="0"/>
                  </a:cubicBezTo>
                  <a:cubicBezTo>
                    <a:pt x="16764" y="0"/>
                    <a:pt x="21600" y="4835"/>
                    <a:pt x="21600" y="10800"/>
                  </a:cubicBezTo>
                  <a:cubicBezTo>
                    <a:pt x="21600" y="13950"/>
                    <a:pt x="20223" y="16944"/>
                    <a:pt x="17832" y="18996"/>
                  </a:cubicBezTo>
                  <a:lnTo>
                    <a:pt x="19590" y="21046"/>
                  </a:lnTo>
                  <a:lnTo>
                    <a:pt x="32273" y="17024"/>
                  </a:lnTo>
                  <a:lnTo>
                    <a:pt x="16074" y="16947"/>
                  </a:lnTo>
                  <a:close/>
                </a:path>
              </a:pathLst>
            </a:custGeom>
            <a:solidFill>
              <a:srgbClr val="000000"/>
            </a:solidFill>
            <a:ln w="28440">
              <a:solidFill>
                <a:srgbClr val="1F497D"/>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8410" name="Text Box 42"/>
          <p:cNvSpPr txBox="1">
            <a:spLocks noChangeArrowheads="1"/>
          </p:cNvSpPr>
          <p:nvPr/>
        </p:nvSpPr>
        <p:spPr bwMode="auto">
          <a:xfrm>
            <a:off x="7086600" y="1900238"/>
            <a:ext cx="1366838"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40680" rIns="81720" bIns="406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lnSpc>
                <a:spcPct val="68000"/>
              </a:lnSpc>
              <a:buClrTx/>
              <a:buFontTx/>
              <a:buNone/>
            </a:pPr>
            <a:r>
              <a:rPr lang="en-GB" sz="1600" b="1">
                <a:latin typeface="Times New Roman" pitchFamily="16" charset="0"/>
                <a:cs typeface="Arial" charset="0"/>
              </a:rPr>
              <a:t>Slowing laser </a:t>
            </a:r>
          </a:p>
          <a:p>
            <a:pPr algn="ctr">
              <a:lnSpc>
                <a:spcPct val="68000"/>
              </a:lnSpc>
              <a:buClrTx/>
              <a:buFontTx/>
              <a:buNone/>
            </a:pPr>
            <a:r>
              <a:rPr lang="en-GB" sz="1600" b="1">
                <a:latin typeface="Times New Roman" pitchFamily="16" charset="0"/>
                <a:cs typeface="Arial" charset="0"/>
              </a:rPr>
              <a:t>beams</a:t>
            </a:r>
          </a:p>
        </p:txBody>
      </p:sp>
      <p:sp>
        <p:nvSpPr>
          <p:cNvPr id="58411" name="Text Box 43"/>
          <p:cNvSpPr txBox="1">
            <a:spLocks noChangeArrowheads="1"/>
          </p:cNvSpPr>
          <p:nvPr/>
        </p:nvSpPr>
        <p:spPr bwMode="auto">
          <a:xfrm>
            <a:off x="7734300" y="2636838"/>
            <a:ext cx="1230313"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40680" rIns="81720" bIns="406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lnSpc>
                <a:spcPct val="68000"/>
              </a:lnSpc>
              <a:buClrTx/>
              <a:buFontTx/>
              <a:buNone/>
            </a:pPr>
            <a:r>
              <a:rPr lang="en-GB" b="1">
                <a:solidFill>
                  <a:srgbClr val="3333FF"/>
                </a:solidFill>
                <a:latin typeface="Times New Roman" pitchFamily="16" charset="0"/>
                <a:cs typeface="Arial" charset="0"/>
              </a:rPr>
              <a:t>483nm </a:t>
            </a:r>
            <a:r>
              <a:rPr lang="en-GB" b="1">
                <a:latin typeface="Times New Roman" pitchFamily="16" charset="0"/>
                <a:cs typeface="Arial" charset="0"/>
              </a:rPr>
              <a:t>+ </a:t>
            </a:r>
          </a:p>
          <a:p>
            <a:pPr algn="ctr">
              <a:lnSpc>
                <a:spcPct val="68000"/>
              </a:lnSpc>
              <a:buClrTx/>
              <a:buFontTx/>
              <a:buNone/>
            </a:pPr>
            <a:r>
              <a:rPr lang="en-GB" b="1">
                <a:solidFill>
                  <a:srgbClr val="C00000"/>
                </a:solidFill>
                <a:latin typeface="Times New Roman" pitchFamily="16" charset="0"/>
                <a:cs typeface="Arial" charset="0"/>
              </a:rPr>
              <a:t>repumpers</a:t>
            </a:r>
          </a:p>
        </p:txBody>
      </p:sp>
      <p:sp>
        <p:nvSpPr>
          <p:cNvPr id="58412" name="Text Box 44"/>
          <p:cNvSpPr txBox="1">
            <a:spLocks noChangeArrowheads="1"/>
          </p:cNvSpPr>
          <p:nvPr/>
        </p:nvSpPr>
        <p:spPr bwMode="auto">
          <a:xfrm>
            <a:off x="331788" y="2474913"/>
            <a:ext cx="1052512" cy="530225"/>
          </a:xfrm>
          <a:prstGeom prst="rect">
            <a:avLst/>
          </a:prstGeom>
          <a:noFill/>
          <a:ln w="19080">
            <a:solidFill>
              <a:srgbClr val="4F81BD"/>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40680" rIns="81720" bIns="406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a:lnSpc>
                <a:spcPct val="68000"/>
              </a:lnSpc>
              <a:buClrTx/>
              <a:buFontTx/>
              <a:buNone/>
            </a:pPr>
            <a:r>
              <a:rPr lang="en-GB" sz="2100" b="1">
                <a:solidFill>
                  <a:srgbClr val="3333FF"/>
                </a:solidFill>
                <a:latin typeface="Times New Roman" pitchFamily="16" charset="0"/>
                <a:cs typeface="Arial" charset="0"/>
              </a:rPr>
              <a:t>Ra</a:t>
            </a:r>
          </a:p>
          <a:p>
            <a:pPr algn="ctr">
              <a:lnSpc>
                <a:spcPct val="68000"/>
              </a:lnSpc>
              <a:buClrTx/>
              <a:buFontTx/>
              <a:buNone/>
            </a:pPr>
            <a:r>
              <a:rPr lang="en-GB" sz="2100" b="1">
                <a:latin typeface="Times New Roman" pitchFamily="16" charset="0"/>
                <a:cs typeface="Arial" charset="0"/>
              </a:rPr>
              <a:t>Source</a:t>
            </a:r>
          </a:p>
        </p:txBody>
      </p:sp>
      <p:sp>
        <p:nvSpPr>
          <p:cNvPr id="58413" name="Line 45"/>
          <p:cNvSpPr>
            <a:spLocks noChangeShapeType="1"/>
          </p:cNvSpPr>
          <p:nvPr/>
        </p:nvSpPr>
        <p:spPr bwMode="auto">
          <a:xfrm>
            <a:off x="1279525" y="2341563"/>
            <a:ext cx="460375" cy="1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414" name="Line 46"/>
          <p:cNvSpPr>
            <a:spLocks noChangeShapeType="1"/>
          </p:cNvSpPr>
          <p:nvPr/>
        </p:nvSpPr>
        <p:spPr bwMode="auto">
          <a:xfrm>
            <a:off x="1303338" y="2151063"/>
            <a:ext cx="460375" cy="1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415" name="AutoShape 47"/>
          <p:cNvSpPr>
            <a:spLocks noChangeArrowheads="1"/>
          </p:cNvSpPr>
          <p:nvPr/>
        </p:nvSpPr>
        <p:spPr bwMode="auto">
          <a:xfrm>
            <a:off x="5268913" y="3457575"/>
            <a:ext cx="222250" cy="447675"/>
          </a:xfrm>
          <a:prstGeom prst="roundRect">
            <a:avLst>
              <a:gd name="adj" fmla="val 16667"/>
            </a:avLst>
          </a:prstGeom>
          <a:gradFill rotWithShape="0">
            <a:gsLst>
              <a:gs pos="0">
                <a:srgbClr val="BF0000"/>
              </a:gs>
              <a:gs pos="50000">
                <a:srgbClr val="FF0000"/>
              </a:gs>
              <a:gs pos="100000">
                <a:srgbClr val="BF000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16" name="AutoShape 48"/>
          <p:cNvSpPr>
            <a:spLocks noChangeArrowheads="1"/>
          </p:cNvSpPr>
          <p:nvPr/>
        </p:nvSpPr>
        <p:spPr bwMode="auto">
          <a:xfrm>
            <a:off x="4456113" y="3000375"/>
            <a:ext cx="1881187" cy="498475"/>
          </a:xfrm>
          <a:prstGeom prst="can">
            <a:avLst>
              <a:gd name="adj" fmla="val 50000"/>
            </a:avLst>
          </a:prstGeom>
          <a:blipFill dpi="0" rotWithShape="0">
            <a:blip r:embed="rId3"/>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17" name="Oval 49"/>
          <p:cNvSpPr>
            <a:spLocks noChangeArrowheads="1"/>
          </p:cNvSpPr>
          <p:nvPr/>
        </p:nvSpPr>
        <p:spPr bwMode="auto">
          <a:xfrm>
            <a:off x="4748213" y="3032125"/>
            <a:ext cx="1281112" cy="193675"/>
          </a:xfrm>
          <a:prstGeom prst="ellipse">
            <a:avLst/>
          </a:prstGeom>
          <a:gradFill rotWithShape="0">
            <a:gsLst>
              <a:gs pos="0">
                <a:srgbClr val="661C1C"/>
              </a:gs>
              <a:gs pos="100000">
                <a:srgbClr val="FFFFFF"/>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18" name="Oval 50"/>
          <p:cNvSpPr>
            <a:spLocks noChangeArrowheads="1"/>
          </p:cNvSpPr>
          <p:nvPr/>
        </p:nvSpPr>
        <p:spPr bwMode="auto">
          <a:xfrm>
            <a:off x="5006975" y="3167063"/>
            <a:ext cx="722313" cy="47625"/>
          </a:xfrm>
          <a:prstGeom prst="ellipse">
            <a:avLst/>
          </a:prstGeom>
          <a:solidFill>
            <a:srgbClr val="99CC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58419" name="Group 51"/>
          <p:cNvGrpSpPr>
            <a:grpSpLocks/>
          </p:cNvGrpSpPr>
          <p:nvPr/>
        </p:nvGrpSpPr>
        <p:grpSpPr bwMode="auto">
          <a:xfrm>
            <a:off x="5202238" y="2771775"/>
            <a:ext cx="341312" cy="369888"/>
            <a:chOff x="3277" y="1746"/>
            <a:chExt cx="215" cy="233"/>
          </a:xfrm>
        </p:grpSpPr>
        <p:sp>
          <p:nvSpPr>
            <p:cNvPr id="58420" name="AutoShape 52"/>
            <p:cNvSpPr>
              <a:spLocks noChangeArrowheads="1"/>
            </p:cNvSpPr>
            <p:nvPr/>
          </p:nvSpPr>
          <p:spPr bwMode="auto">
            <a:xfrm>
              <a:off x="3277" y="1746"/>
              <a:ext cx="215" cy="210"/>
            </a:xfrm>
            <a:prstGeom prst="triangle">
              <a:avLst>
                <a:gd name="adj" fmla="val 50000"/>
              </a:avLst>
            </a:prstGeom>
            <a:gradFill rotWithShape="0">
              <a:gsLst>
                <a:gs pos="0">
                  <a:srgbClr val="BF0000"/>
                </a:gs>
                <a:gs pos="50000">
                  <a:srgbClr val="FF0000"/>
                </a:gs>
                <a:gs pos="100000">
                  <a:srgbClr val="BF000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21" name="Oval 53"/>
            <p:cNvSpPr>
              <a:spLocks noChangeArrowheads="1"/>
            </p:cNvSpPr>
            <p:nvPr/>
          </p:nvSpPr>
          <p:spPr bwMode="auto">
            <a:xfrm>
              <a:off x="3286" y="1945"/>
              <a:ext cx="200" cy="34"/>
            </a:xfrm>
            <a:prstGeom prst="ellipse">
              <a:avLst/>
            </a:prstGeom>
            <a:gradFill rotWithShape="0">
              <a:gsLst>
                <a:gs pos="0">
                  <a:srgbClr val="BF0000"/>
                </a:gs>
                <a:gs pos="50000">
                  <a:srgbClr val="FF0000"/>
                </a:gs>
                <a:gs pos="100000">
                  <a:srgbClr val="BF000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8422" name="Rectangle 54"/>
          <p:cNvSpPr>
            <a:spLocks noChangeArrowheads="1"/>
          </p:cNvSpPr>
          <p:nvPr/>
        </p:nvSpPr>
        <p:spPr bwMode="auto">
          <a:xfrm rot="10800000">
            <a:off x="5272088" y="3046413"/>
            <a:ext cx="220662" cy="174625"/>
          </a:xfrm>
          <a:prstGeom prst="rect">
            <a:avLst/>
          </a:prstGeom>
          <a:gradFill rotWithShape="0">
            <a:gsLst>
              <a:gs pos="0">
                <a:srgbClr val="BF0000"/>
              </a:gs>
              <a:gs pos="50000">
                <a:srgbClr val="FF0000"/>
              </a:gs>
              <a:gs pos="100000">
                <a:srgbClr val="BF000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23" name="Line 55"/>
          <p:cNvSpPr>
            <a:spLocks noChangeShapeType="1"/>
          </p:cNvSpPr>
          <p:nvPr/>
        </p:nvSpPr>
        <p:spPr bwMode="auto">
          <a:xfrm flipV="1">
            <a:off x="5230813" y="3552825"/>
            <a:ext cx="246062" cy="444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424" name="Freeform 56"/>
          <p:cNvSpPr>
            <a:spLocks noChangeArrowheads="1"/>
          </p:cNvSpPr>
          <p:nvPr/>
        </p:nvSpPr>
        <p:spPr bwMode="auto">
          <a:xfrm rot="16200000" flipV="1">
            <a:off x="1769269" y="1991519"/>
            <a:ext cx="188912" cy="76200"/>
          </a:xfrm>
          <a:custGeom>
            <a:avLst/>
            <a:gdLst>
              <a:gd name="T0" fmla="*/ 21453 w 21600"/>
              <a:gd name="T1" fmla="*/ 9027 h 21600"/>
              <a:gd name="T2" fmla="*/ 21600 w 21600"/>
              <a:gd name="T3" fmla="*/ 10800 h 21600"/>
              <a:gd name="T4" fmla="*/ 10800 w 21600"/>
              <a:gd name="T5" fmla="*/ 21600 h 21600"/>
              <a:gd name="T6" fmla="*/ 0 w 21600"/>
              <a:gd name="T7" fmla="*/ 10800 h 21600"/>
              <a:gd name="T8" fmla="*/ 146 w 21600"/>
              <a:gd name="T9" fmla="*/ 9027 h 21600"/>
              <a:gd name="T10" fmla="*/ 0 w 21600"/>
              <a:gd name="T11" fmla="*/ 10800 h 21600"/>
              <a:gd name="T12" fmla="*/ 10800 w 21600"/>
              <a:gd name="T13" fmla="*/ 21600 h 21600"/>
              <a:gd name="T14" fmla="*/ 21600 w 21600"/>
              <a:gd name="T15" fmla="*/ 10800 h 21600"/>
              <a:gd name="T16" fmla="*/ 21453 w 21600"/>
              <a:gd name="T17" fmla="*/ 9027 h 21600"/>
              <a:gd name="T18" fmla="*/ 21418 w 21600"/>
              <a:gd name="T19" fmla="*/ 0 h 21600"/>
              <a:gd name="T20" fmla="*/ 182 w 21600"/>
              <a:gd name="T21" fmla="*/ 9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21600" h="21600">
                <a:moveTo>
                  <a:pt x="21453" y="9027"/>
                </a:moveTo>
                <a:cubicBezTo>
                  <a:pt x="21551" y="9613"/>
                  <a:pt x="21600" y="10206"/>
                  <a:pt x="21600" y="10800"/>
                </a:cubicBezTo>
                <a:cubicBezTo>
                  <a:pt x="21600" y="16764"/>
                  <a:pt x="16764" y="21600"/>
                  <a:pt x="10800" y="21600"/>
                </a:cubicBezTo>
                <a:cubicBezTo>
                  <a:pt x="4835" y="21600"/>
                  <a:pt x="0" y="16764"/>
                  <a:pt x="0" y="10800"/>
                </a:cubicBezTo>
                <a:cubicBezTo>
                  <a:pt x="-1" y="10206"/>
                  <a:pt x="48" y="9613"/>
                  <a:pt x="146" y="9027"/>
                </a:cubicBezTo>
                <a:cubicBezTo>
                  <a:pt x="48" y="9613"/>
                  <a:pt x="-1" y="10206"/>
                  <a:pt x="0" y="10800"/>
                </a:cubicBezTo>
                <a:cubicBezTo>
                  <a:pt x="0" y="16764"/>
                  <a:pt x="4835" y="21600"/>
                  <a:pt x="10800" y="21600"/>
                </a:cubicBezTo>
                <a:cubicBezTo>
                  <a:pt x="16764" y="21600"/>
                  <a:pt x="21600" y="16764"/>
                  <a:pt x="21600" y="10800"/>
                </a:cubicBezTo>
                <a:cubicBezTo>
                  <a:pt x="21600" y="10206"/>
                  <a:pt x="21551" y="9613"/>
                  <a:pt x="21453" y="9027"/>
                </a:cubicBezTo>
                <a:close/>
              </a:path>
            </a:pathLst>
          </a:custGeom>
          <a:solidFill>
            <a:srgbClr val="4F81BD"/>
          </a:solidFill>
          <a:ln w="28440">
            <a:solidFill>
              <a:srgbClr val="1F497D"/>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58425" name="Group 57"/>
          <p:cNvGrpSpPr>
            <a:grpSpLocks/>
          </p:cNvGrpSpPr>
          <p:nvPr/>
        </p:nvGrpSpPr>
        <p:grpSpPr bwMode="auto">
          <a:xfrm>
            <a:off x="5200650" y="2284413"/>
            <a:ext cx="341313" cy="371475"/>
            <a:chOff x="3276" y="1439"/>
            <a:chExt cx="215" cy="234"/>
          </a:xfrm>
        </p:grpSpPr>
        <p:sp>
          <p:nvSpPr>
            <p:cNvPr id="58426" name="AutoShape 58"/>
            <p:cNvSpPr>
              <a:spLocks noChangeArrowheads="1"/>
            </p:cNvSpPr>
            <p:nvPr/>
          </p:nvSpPr>
          <p:spPr bwMode="auto">
            <a:xfrm flipV="1">
              <a:off x="3276" y="1463"/>
              <a:ext cx="215" cy="210"/>
            </a:xfrm>
            <a:prstGeom prst="triangle">
              <a:avLst>
                <a:gd name="adj" fmla="val 50000"/>
              </a:avLst>
            </a:prstGeom>
            <a:gradFill rotWithShape="0">
              <a:gsLst>
                <a:gs pos="0">
                  <a:srgbClr val="BF0000"/>
                </a:gs>
                <a:gs pos="50000">
                  <a:srgbClr val="FF0000"/>
                </a:gs>
                <a:gs pos="100000">
                  <a:srgbClr val="BF000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27" name="Oval 59"/>
            <p:cNvSpPr>
              <a:spLocks noChangeArrowheads="1"/>
            </p:cNvSpPr>
            <p:nvPr/>
          </p:nvSpPr>
          <p:spPr bwMode="auto">
            <a:xfrm flipV="1">
              <a:off x="3285" y="1439"/>
              <a:ext cx="201" cy="34"/>
            </a:xfrm>
            <a:prstGeom prst="ellipse">
              <a:avLst/>
            </a:prstGeom>
            <a:gradFill rotWithShape="0">
              <a:gsLst>
                <a:gs pos="0">
                  <a:srgbClr val="BF0000"/>
                </a:gs>
                <a:gs pos="50000">
                  <a:srgbClr val="FF0000"/>
                </a:gs>
                <a:gs pos="100000">
                  <a:srgbClr val="BF000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8428" name="Rectangle 60"/>
          <p:cNvSpPr>
            <a:spLocks noChangeArrowheads="1"/>
          </p:cNvSpPr>
          <p:nvPr/>
        </p:nvSpPr>
        <p:spPr bwMode="auto">
          <a:xfrm rot="10800000" flipV="1">
            <a:off x="5270500" y="2093913"/>
            <a:ext cx="220663" cy="285750"/>
          </a:xfrm>
          <a:prstGeom prst="rect">
            <a:avLst/>
          </a:prstGeom>
          <a:gradFill rotWithShape="0">
            <a:gsLst>
              <a:gs pos="0">
                <a:srgbClr val="BF0000"/>
              </a:gs>
              <a:gs pos="50000">
                <a:srgbClr val="FF0000"/>
              </a:gs>
              <a:gs pos="100000">
                <a:srgbClr val="BF000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29" name="AutoShape 61"/>
          <p:cNvSpPr>
            <a:spLocks noChangeArrowheads="1"/>
          </p:cNvSpPr>
          <p:nvPr/>
        </p:nvSpPr>
        <p:spPr bwMode="auto">
          <a:xfrm flipH="1">
            <a:off x="4443413" y="1806575"/>
            <a:ext cx="1881187" cy="498475"/>
          </a:xfrm>
          <a:prstGeom prst="can">
            <a:avLst>
              <a:gd name="adj" fmla="val 50000"/>
            </a:avLst>
          </a:prstGeom>
          <a:blipFill dpi="0" rotWithShape="0">
            <a:blip r:embed="rId3"/>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30" name="Oval 62"/>
          <p:cNvSpPr>
            <a:spLocks noChangeArrowheads="1"/>
          </p:cNvSpPr>
          <p:nvPr/>
        </p:nvSpPr>
        <p:spPr bwMode="auto">
          <a:xfrm flipH="1">
            <a:off x="4751388" y="1844675"/>
            <a:ext cx="1281112" cy="136525"/>
          </a:xfrm>
          <a:prstGeom prst="ellipse">
            <a:avLst/>
          </a:prstGeom>
          <a:gradFill rotWithShape="0">
            <a:gsLst>
              <a:gs pos="0">
                <a:srgbClr val="661C1C"/>
              </a:gs>
              <a:gs pos="100000">
                <a:srgbClr val="FFFFFF"/>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31" name="AutoShape 63"/>
          <p:cNvSpPr>
            <a:spLocks noChangeArrowheads="1"/>
          </p:cNvSpPr>
          <p:nvPr/>
        </p:nvSpPr>
        <p:spPr bwMode="auto">
          <a:xfrm flipV="1">
            <a:off x="5267325" y="1530350"/>
            <a:ext cx="222250" cy="447675"/>
          </a:xfrm>
          <a:prstGeom prst="roundRect">
            <a:avLst>
              <a:gd name="adj" fmla="val 16667"/>
            </a:avLst>
          </a:prstGeom>
          <a:gradFill rotWithShape="0">
            <a:gsLst>
              <a:gs pos="0">
                <a:srgbClr val="BF0000"/>
              </a:gs>
              <a:gs pos="50000">
                <a:srgbClr val="FF0000"/>
              </a:gs>
              <a:gs pos="100000">
                <a:srgbClr val="BF000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58432" name="Group 64"/>
          <p:cNvGrpSpPr>
            <a:grpSpLocks/>
          </p:cNvGrpSpPr>
          <p:nvPr/>
        </p:nvGrpSpPr>
        <p:grpSpPr bwMode="auto">
          <a:xfrm>
            <a:off x="1187450" y="2492375"/>
            <a:ext cx="6507163" cy="531813"/>
            <a:chOff x="748" y="1570"/>
            <a:chExt cx="4099" cy="335"/>
          </a:xfrm>
        </p:grpSpPr>
        <p:sp>
          <p:nvSpPr>
            <p:cNvPr id="58433" name="Oval 65"/>
            <p:cNvSpPr>
              <a:spLocks noChangeArrowheads="1"/>
            </p:cNvSpPr>
            <p:nvPr/>
          </p:nvSpPr>
          <p:spPr bwMode="auto">
            <a:xfrm>
              <a:off x="3014" y="177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34" name="Rectangle 66"/>
            <p:cNvSpPr>
              <a:spLocks noChangeArrowheads="1"/>
            </p:cNvSpPr>
            <p:nvPr/>
          </p:nvSpPr>
          <p:spPr bwMode="auto">
            <a:xfrm>
              <a:off x="1126" y="1715"/>
              <a:ext cx="45" cy="1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35" name="Oval 67"/>
            <p:cNvSpPr>
              <a:spLocks noChangeArrowheads="1"/>
            </p:cNvSpPr>
            <p:nvPr/>
          </p:nvSpPr>
          <p:spPr bwMode="auto">
            <a:xfrm>
              <a:off x="1107" y="171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36" name="Oval 68"/>
            <p:cNvSpPr>
              <a:spLocks noChangeArrowheads="1"/>
            </p:cNvSpPr>
            <p:nvPr/>
          </p:nvSpPr>
          <p:spPr bwMode="auto">
            <a:xfrm>
              <a:off x="1063" y="1682"/>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37" name="Oval 69"/>
            <p:cNvSpPr>
              <a:spLocks noChangeArrowheads="1"/>
            </p:cNvSpPr>
            <p:nvPr/>
          </p:nvSpPr>
          <p:spPr bwMode="auto">
            <a:xfrm>
              <a:off x="1173" y="1682"/>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38" name="Oval 70"/>
            <p:cNvSpPr>
              <a:spLocks noChangeArrowheads="1"/>
            </p:cNvSpPr>
            <p:nvPr/>
          </p:nvSpPr>
          <p:spPr bwMode="auto">
            <a:xfrm>
              <a:off x="1063" y="171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39" name="Oval 71"/>
            <p:cNvSpPr>
              <a:spLocks noChangeArrowheads="1"/>
            </p:cNvSpPr>
            <p:nvPr/>
          </p:nvSpPr>
          <p:spPr bwMode="auto">
            <a:xfrm>
              <a:off x="1094" y="1666"/>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40" name="Oval 72"/>
            <p:cNvSpPr>
              <a:spLocks noChangeArrowheads="1"/>
            </p:cNvSpPr>
            <p:nvPr/>
          </p:nvSpPr>
          <p:spPr bwMode="auto">
            <a:xfrm>
              <a:off x="969" y="171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41" name="Oval 73"/>
            <p:cNvSpPr>
              <a:spLocks noChangeArrowheads="1"/>
            </p:cNvSpPr>
            <p:nvPr/>
          </p:nvSpPr>
          <p:spPr bwMode="auto">
            <a:xfrm>
              <a:off x="1016" y="171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42" name="Oval 74"/>
            <p:cNvSpPr>
              <a:spLocks noChangeArrowheads="1"/>
            </p:cNvSpPr>
            <p:nvPr/>
          </p:nvSpPr>
          <p:spPr bwMode="auto">
            <a:xfrm>
              <a:off x="1078" y="1746"/>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43" name="Oval 75"/>
            <p:cNvSpPr>
              <a:spLocks noChangeArrowheads="1"/>
            </p:cNvSpPr>
            <p:nvPr/>
          </p:nvSpPr>
          <p:spPr bwMode="auto">
            <a:xfrm>
              <a:off x="1173" y="1714"/>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44" name="Oval 76"/>
            <p:cNvSpPr>
              <a:spLocks noChangeArrowheads="1"/>
            </p:cNvSpPr>
            <p:nvPr/>
          </p:nvSpPr>
          <p:spPr bwMode="auto">
            <a:xfrm>
              <a:off x="1235" y="1698"/>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45" name="Oval 77"/>
            <p:cNvSpPr>
              <a:spLocks noChangeArrowheads="1"/>
            </p:cNvSpPr>
            <p:nvPr/>
          </p:nvSpPr>
          <p:spPr bwMode="auto">
            <a:xfrm>
              <a:off x="1266" y="171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46" name="Oval 78"/>
            <p:cNvSpPr>
              <a:spLocks noChangeArrowheads="1"/>
            </p:cNvSpPr>
            <p:nvPr/>
          </p:nvSpPr>
          <p:spPr bwMode="auto">
            <a:xfrm>
              <a:off x="1329" y="171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47" name="Oval 79"/>
            <p:cNvSpPr>
              <a:spLocks noChangeArrowheads="1"/>
            </p:cNvSpPr>
            <p:nvPr/>
          </p:nvSpPr>
          <p:spPr bwMode="auto">
            <a:xfrm>
              <a:off x="1297" y="1698"/>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48" name="Oval 80"/>
            <p:cNvSpPr>
              <a:spLocks noChangeArrowheads="1"/>
            </p:cNvSpPr>
            <p:nvPr/>
          </p:nvSpPr>
          <p:spPr bwMode="auto">
            <a:xfrm>
              <a:off x="1391" y="171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49" name="Oval 81"/>
            <p:cNvSpPr>
              <a:spLocks noChangeArrowheads="1"/>
            </p:cNvSpPr>
            <p:nvPr/>
          </p:nvSpPr>
          <p:spPr bwMode="auto">
            <a:xfrm>
              <a:off x="1391" y="1666"/>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50" name="Oval 82"/>
            <p:cNvSpPr>
              <a:spLocks noChangeArrowheads="1"/>
            </p:cNvSpPr>
            <p:nvPr/>
          </p:nvSpPr>
          <p:spPr bwMode="auto">
            <a:xfrm>
              <a:off x="1579" y="1650"/>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51" name="Oval 83"/>
            <p:cNvSpPr>
              <a:spLocks noChangeArrowheads="1"/>
            </p:cNvSpPr>
            <p:nvPr/>
          </p:nvSpPr>
          <p:spPr bwMode="auto">
            <a:xfrm>
              <a:off x="1485" y="1714"/>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52" name="Oval 84"/>
            <p:cNvSpPr>
              <a:spLocks noChangeArrowheads="1"/>
            </p:cNvSpPr>
            <p:nvPr/>
          </p:nvSpPr>
          <p:spPr bwMode="auto">
            <a:xfrm>
              <a:off x="1516" y="1666"/>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53" name="Oval 85"/>
            <p:cNvSpPr>
              <a:spLocks noChangeArrowheads="1"/>
            </p:cNvSpPr>
            <p:nvPr/>
          </p:nvSpPr>
          <p:spPr bwMode="auto">
            <a:xfrm>
              <a:off x="1672" y="1682"/>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54" name="Oval 86"/>
            <p:cNvSpPr>
              <a:spLocks noChangeArrowheads="1"/>
            </p:cNvSpPr>
            <p:nvPr/>
          </p:nvSpPr>
          <p:spPr bwMode="auto">
            <a:xfrm>
              <a:off x="1626" y="1714"/>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55" name="Oval 87"/>
            <p:cNvSpPr>
              <a:spLocks noChangeArrowheads="1"/>
            </p:cNvSpPr>
            <p:nvPr/>
          </p:nvSpPr>
          <p:spPr bwMode="auto">
            <a:xfrm>
              <a:off x="1922" y="1650"/>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56" name="Oval 88"/>
            <p:cNvSpPr>
              <a:spLocks noChangeArrowheads="1"/>
            </p:cNvSpPr>
            <p:nvPr/>
          </p:nvSpPr>
          <p:spPr bwMode="auto">
            <a:xfrm>
              <a:off x="1829" y="171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57" name="Oval 89"/>
            <p:cNvSpPr>
              <a:spLocks noChangeArrowheads="1"/>
            </p:cNvSpPr>
            <p:nvPr/>
          </p:nvSpPr>
          <p:spPr bwMode="auto">
            <a:xfrm>
              <a:off x="1859" y="1666"/>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58" name="Oval 90"/>
            <p:cNvSpPr>
              <a:spLocks noChangeArrowheads="1"/>
            </p:cNvSpPr>
            <p:nvPr/>
          </p:nvSpPr>
          <p:spPr bwMode="auto">
            <a:xfrm>
              <a:off x="2016" y="1682"/>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59" name="Oval 91"/>
            <p:cNvSpPr>
              <a:spLocks noChangeArrowheads="1"/>
            </p:cNvSpPr>
            <p:nvPr/>
          </p:nvSpPr>
          <p:spPr bwMode="auto">
            <a:xfrm>
              <a:off x="1969" y="171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60" name="Oval 92"/>
            <p:cNvSpPr>
              <a:spLocks noChangeArrowheads="1"/>
            </p:cNvSpPr>
            <p:nvPr/>
          </p:nvSpPr>
          <p:spPr bwMode="auto">
            <a:xfrm>
              <a:off x="1922" y="172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61" name="Oval 93"/>
            <p:cNvSpPr>
              <a:spLocks noChangeArrowheads="1"/>
            </p:cNvSpPr>
            <p:nvPr/>
          </p:nvSpPr>
          <p:spPr bwMode="auto">
            <a:xfrm>
              <a:off x="2110" y="172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62" name="Oval 94"/>
            <p:cNvSpPr>
              <a:spLocks noChangeArrowheads="1"/>
            </p:cNvSpPr>
            <p:nvPr/>
          </p:nvSpPr>
          <p:spPr bwMode="auto">
            <a:xfrm>
              <a:off x="2185" y="1746"/>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63" name="Oval 95"/>
            <p:cNvSpPr>
              <a:spLocks noChangeArrowheads="1"/>
            </p:cNvSpPr>
            <p:nvPr/>
          </p:nvSpPr>
          <p:spPr bwMode="auto">
            <a:xfrm>
              <a:off x="2279" y="1650"/>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64" name="Oval 96"/>
            <p:cNvSpPr>
              <a:spLocks noChangeArrowheads="1"/>
            </p:cNvSpPr>
            <p:nvPr/>
          </p:nvSpPr>
          <p:spPr bwMode="auto">
            <a:xfrm>
              <a:off x="2372" y="1650"/>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65" name="Oval 97"/>
            <p:cNvSpPr>
              <a:spLocks noChangeArrowheads="1"/>
            </p:cNvSpPr>
            <p:nvPr/>
          </p:nvSpPr>
          <p:spPr bwMode="auto">
            <a:xfrm>
              <a:off x="2466" y="1746"/>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66" name="Oval 98"/>
            <p:cNvSpPr>
              <a:spLocks noChangeArrowheads="1"/>
            </p:cNvSpPr>
            <p:nvPr/>
          </p:nvSpPr>
          <p:spPr bwMode="auto">
            <a:xfrm>
              <a:off x="2561" y="1746"/>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67" name="Oval 99"/>
            <p:cNvSpPr>
              <a:spLocks noChangeArrowheads="1"/>
            </p:cNvSpPr>
            <p:nvPr/>
          </p:nvSpPr>
          <p:spPr bwMode="auto">
            <a:xfrm>
              <a:off x="2732" y="1746"/>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68" name="Oval 100"/>
            <p:cNvSpPr>
              <a:spLocks noChangeArrowheads="1"/>
            </p:cNvSpPr>
            <p:nvPr/>
          </p:nvSpPr>
          <p:spPr bwMode="auto">
            <a:xfrm>
              <a:off x="2921" y="1762"/>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69" name="Oval 101"/>
            <p:cNvSpPr>
              <a:spLocks noChangeArrowheads="1"/>
            </p:cNvSpPr>
            <p:nvPr/>
          </p:nvSpPr>
          <p:spPr bwMode="auto">
            <a:xfrm>
              <a:off x="3171" y="177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70" name="Oval 102"/>
            <p:cNvSpPr>
              <a:spLocks noChangeArrowheads="1"/>
            </p:cNvSpPr>
            <p:nvPr/>
          </p:nvSpPr>
          <p:spPr bwMode="auto">
            <a:xfrm>
              <a:off x="3092" y="1619"/>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71" name="Oval 103"/>
            <p:cNvSpPr>
              <a:spLocks noChangeArrowheads="1"/>
            </p:cNvSpPr>
            <p:nvPr/>
          </p:nvSpPr>
          <p:spPr bwMode="auto">
            <a:xfrm>
              <a:off x="3155" y="1650"/>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72" name="Oval 104"/>
            <p:cNvSpPr>
              <a:spLocks noChangeArrowheads="1"/>
            </p:cNvSpPr>
            <p:nvPr/>
          </p:nvSpPr>
          <p:spPr bwMode="auto">
            <a:xfrm>
              <a:off x="3092" y="1714"/>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73" name="Oval 105"/>
            <p:cNvSpPr>
              <a:spLocks noChangeArrowheads="1"/>
            </p:cNvSpPr>
            <p:nvPr/>
          </p:nvSpPr>
          <p:spPr bwMode="auto">
            <a:xfrm>
              <a:off x="3092" y="1777"/>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74" name="Oval 106"/>
            <p:cNvSpPr>
              <a:spLocks noChangeArrowheads="1"/>
            </p:cNvSpPr>
            <p:nvPr/>
          </p:nvSpPr>
          <p:spPr bwMode="auto">
            <a:xfrm>
              <a:off x="3233" y="1809"/>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75" name="Oval 107"/>
            <p:cNvSpPr>
              <a:spLocks noChangeArrowheads="1"/>
            </p:cNvSpPr>
            <p:nvPr/>
          </p:nvSpPr>
          <p:spPr bwMode="auto">
            <a:xfrm>
              <a:off x="3248" y="1746"/>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76" name="Oval 108"/>
            <p:cNvSpPr>
              <a:spLocks noChangeArrowheads="1"/>
            </p:cNvSpPr>
            <p:nvPr/>
          </p:nvSpPr>
          <p:spPr bwMode="auto">
            <a:xfrm>
              <a:off x="3233" y="1650"/>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77" name="Oval 109"/>
            <p:cNvSpPr>
              <a:spLocks noChangeArrowheads="1"/>
            </p:cNvSpPr>
            <p:nvPr/>
          </p:nvSpPr>
          <p:spPr bwMode="auto">
            <a:xfrm>
              <a:off x="3248" y="1587"/>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78" name="Oval 110"/>
            <p:cNvSpPr>
              <a:spLocks noChangeArrowheads="1"/>
            </p:cNvSpPr>
            <p:nvPr/>
          </p:nvSpPr>
          <p:spPr bwMode="auto">
            <a:xfrm>
              <a:off x="3138" y="1698"/>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79" name="Oval 111"/>
            <p:cNvSpPr>
              <a:spLocks noChangeArrowheads="1"/>
            </p:cNvSpPr>
            <p:nvPr/>
          </p:nvSpPr>
          <p:spPr bwMode="auto">
            <a:xfrm>
              <a:off x="3124" y="1746"/>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80" name="Oval 112"/>
            <p:cNvSpPr>
              <a:spLocks noChangeArrowheads="1"/>
            </p:cNvSpPr>
            <p:nvPr/>
          </p:nvSpPr>
          <p:spPr bwMode="auto">
            <a:xfrm>
              <a:off x="3045" y="1746"/>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81" name="Oval 113"/>
            <p:cNvSpPr>
              <a:spLocks noChangeArrowheads="1"/>
            </p:cNvSpPr>
            <p:nvPr/>
          </p:nvSpPr>
          <p:spPr bwMode="auto">
            <a:xfrm>
              <a:off x="3030" y="163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82" name="Oval 114"/>
            <p:cNvSpPr>
              <a:spLocks noChangeArrowheads="1"/>
            </p:cNvSpPr>
            <p:nvPr/>
          </p:nvSpPr>
          <p:spPr bwMode="auto">
            <a:xfrm>
              <a:off x="2874" y="1762"/>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83" name="Oval 115"/>
            <p:cNvSpPr>
              <a:spLocks noChangeArrowheads="1"/>
            </p:cNvSpPr>
            <p:nvPr/>
          </p:nvSpPr>
          <p:spPr bwMode="auto">
            <a:xfrm>
              <a:off x="2874" y="171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84" name="Oval 116"/>
            <p:cNvSpPr>
              <a:spLocks noChangeArrowheads="1"/>
            </p:cNvSpPr>
            <p:nvPr/>
          </p:nvSpPr>
          <p:spPr bwMode="auto">
            <a:xfrm>
              <a:off x="2888" y="163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85" name="Oval 117"/>
            <p:cNvSpPr>
              <a:spLocks noChangeArrowheads="1"/>
            </p:cNvSpPr>
            <p:nvPr/>
          </p:nvSpPr>
          <p:spPr bwMode="auto">
            <a:xfrm>
              <a:off x="2779" y="1762"/>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86" name="Oval 118"/>
            <p:cNvSpPr>
              <a:spLocks noChangeArrowheads="1"/>
            </p:cNvSpPr>
            <p:nvPr/>
          </p:nvSpPr>
          <p:spPr bwMode="auto">
            <a:xfrm>
              <a:off x="2811" y="1650"/>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87" name="Oval 119"/>
            <p:cNvSpPr>
              <a:spLocks noChangeArrowheads="1"/>
            </p:cNvSpPr>
            <p:nvPr/>
          </p:nvSpPr>
          <p:spPr bwMode="auto">
            <a:xfrm>
              <a:off x="2748" y="1650"/>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88" name="Oval 120"/>
            <p:cNvSpPr>
              <a:spLocks noChangeArrowheads="1"/>
            </p:cNvSpPr>
            <p:nvPr/>
          </p:nvSpPr>
          <p:spPr bwMode="auto">
            <a:xfrm>
              <a:off x="2686" y="1762"/>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89" name="Oval 121"/>
            <p:cNvSpPr>
              <a:spLocks noChangeArrowheads="1"/>
            </p:cNvSpPr>
            <p:nvPr/>
          </p:nvSpPr>
          <p:spPr bwMode="auto">
            <a:xfrm>
              <a:off x="2622" y="1762"/>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90" name="Oval 122"/>
            <p:cNvSpPr>
              <a:spLocks noChangeArrowheads="1"/>
            </p:cNvSpPr>
            <p:nvPr/>
          </p:nvSpPr>
          <p:spPr bwMode="auto">
            <a:xfrm>
              <a:off x="2717" y="1682"/>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91" name="Oval 123"/>
            <p:cNvSpPr>
              <a:spLocks noChangeArrowheads="1"/>
            </p:cNvSpPr>
            <p:nvPr/>
          </p:nvSpPr>
          <p:spPr bwMode="auto">
            <a:xfrm>
              <a:off x="2795" y="1698"/>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92" name="Oval 124"/>
            <p:cNvSpPr>
              <a:spLocks noChangeArrowheads="1"/>
            </p:cNvSpPr>
            <p:nvPr/>
          </p:nvSpPr>
          <p:spPr bwMode="auto">
            <a:xfrm>
              <a:off x="2811" y="171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93" name="Oval 125"/>
            <p:cNvSpPr>
              <a:spLocks noChangeArrowheads="1"/>
            </p:cNvSpPr>
            <p:nvPr/>
          </p:nvSpPr>
          <p:spPr bwMode="auto">
            <a:xfrm>
              <a:off x="2655" y="1650"/>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94" name="Oval 126"/>
            <p:cNvSpPr>
              <a:spLocks noChangeArrowheads="1"/>
            </p:cNvSpPr>
            <p:nvPr/>
          </p:nvSpPr>
          <p:spPr bwMode="auto">
            <a:xfrm>
              <a:off x="2655" y="1698"/>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95" name="Oval 127"/>
            <p:cNvSpPr>
              <a:spLocks noChangeArrowheads="1"/>
            </p:cNvSpPr>
            <p:nvPr/>
          </p:nvSpPr>
          <p:spPr bwMode="auto">
            <a:xfrm>
              <a:off x="2622" y="1714"/>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96" name="Oval 128"/>
            <p:cNvSpPr>
              <a:spLocks noChangeArrowheads="1"/>
            </p:cNvSpPr>
            <p:nvPr/>
          </p:nvSpPr>
          <p:spPr bwMode="auto">
            <a:xfrm>
              <a:off x="2499" y="1634"/>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97" name="Oval 129"/>
            <p:cNvSpPr>
              <a:spLocks noChangeArrowheads="1"/>
            </p:cNvSpPr>
            <p:nvPr/>
          </p:nvSpPr>
          <p:spPr bwMode="auto">
            <a:xfrm>
              <a:off x="2592" y="1634"/>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98" name="Oval 130"/>
            <p:cNvSpPr>
              <a:spLocks noChangeArrowheads="1"/>
            </p:cNvSpPr>
            <p:nvPr/>
          </p:nvSpPr>
          <p:spPr bwMode="auto">
            <a:xfrm>
              <a:off x="2528" y="1698"/>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499" name="Oval 131"/>
            <p:cNvSpPr>
              <a:spLocks noChangeArrowheads="1"/>
            </p:cNvSpPr>
            <p:nvPr/>
          </p:nvSpPr>
          <p:spPr bwMode="auto">
            <a:xfrm>
              <a:off x="2528" y="1762"/>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00" name="Oval 132"/>
            <p:cNvSpPr>
              <a:spLocks noChangeArrowheads="1"/>
            </p:cNvSpPr>
            <p:nvPr/>
          </p:nvSpPr>
          <p:spPr bwMode="auto">
            <a:xfrm>
              <a:off x="2561" y="1698"/>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01" name="Oval 133"/>
            <p:cNvSpPr>
              <a:spLocks noChangeArrowheads="1"/>
            </p:cNvSpPr>
            <p:nvPr/>
          </p:nvSpPr>
          <p:spPr bwMode="auto">
            <a:xfrm>
              <a:off x="2405" y="1746"/>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02" name="Oval 134"/>
            <p:cNvSpPr>
              <a:spLocks noChangeArrowheads="1"/>
            </p:cNvSpPr>
            <p:nvPr/>
          </p:nvSpPr>
          <p:spPr bwMode="auto">
            <a:xfrm>
              <a:off x="2499" y="1682"/>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03" name="Oval 135"/>
            <p:cNvSpPr>
              <a:spLocks noChangeArrowheads="1"/>
            </p:cNvSpPr>
            <p:nvPr/>
          </p:nvSpPr>
          <p:spPr bwMode="auto">
            <a:xfrm>
              <a:off x="2435" y="1650"/>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04" name="Oval 136"/>
            <p:cNvSpPr>
              <a:spLocks noChangeArrowheads="1"/>
            </p:cNvSpPr>
            <p:nvPr/>
          </p:nvSpPr>
          <p:spPr bwMode="auto">
            <a:xfrm>
              <a:off x="2435" y="1698"/>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05" name="Oval 137"/>
            <p:cNvSpPr>
              <a:spLocks noChangeArrowheads="1"/>
            </p:cNvSpPr>
            <p:nvPr/>
          </p:nvSpPr>
          <p:spPr bwMode="auto">
            <a:xfrm>
              <a:off x="2342" y="1746"/>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06" name="Oval 138"/>
            <p:cNvSpPr>
              <a:spLocks noChangeArrowheads="1"/>
            </p:cNvSpPr>
            <p:nvPr/>
          </p:nvSpPr>
          <p:spPr bwMode="auto">
            <a:xfrm>
              <a:off x="2279" y="1746"/>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07" name="Oval 139"/>
            <p:cNvSpPr>
              <a:spLocks noChangeArrowheads="1"/>
            </p:cNvSpPr>
            <p:nvPr/>
          </p:nvSpPr>
          <p:spPr bwMode="auto">
            <a:xfrm>
              <a:off x="2311" y="1682"/>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08" name="Oval 140"/>
            <p:cNvSpPr>
              <a:spLocks noChangeArrowheads="1"/>
            </p:cNvSpPr>
            <p:nvPr/>
          </p:nvSpPr>
          <p:spPr bwMode="auto">
            <a:xfrm>
              <a:off x="2216" y="172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09" name="Oval 141"/>
            <p:cNvSpPr>
              <a:spLocks noChangeArrowheads="1"/>
            </p:cNvSpPr>
            <p:nvPr/>
          </p:nvSpPr>
          <p:spPr bwMode="auto">
            <a:xfrm>
              <a:off x="2216" y="1682"/>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10" name="Oval 142"/>
            <p:cNvSpPr>
              <a:spLocks noChangeArrowheads="1"/>
            </p:cNvSpPr>
            <p:nvPr/>
          </p:nvSpPr>
          <p:spPr bwMode="auto">
            <a:xfrm>
              <a:off x="2157" y="1666"/>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11" name="Oval 143"/>
            <p:cNvSpPr>
              <a:spLocks noChangeArrowheads="1"/>
            </p:cNvSpPr>
            <p:nvPr/>
          </p:nvSpPr>
          <p:spPr bwMode="auto">
            <a:xfrm>
              <a:off x="2064" y="1666"/>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12" name="Oval 144"/>
            <p:cNvSpPr>
              <a:spLocks noChangeArrowheads="1"/>
            </p:cNvSpPr>
            <p:nvPr/>
          </p:nvSpPr>
          <p:spPr bwMode="auto">
            <a:xfrm>
              <a:off x="2064" y="1729"/>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13" name="Oval 145"/>
            <p:cNvSpPr>
              <a:spLocks noChangeArrowheads="1"/>
            </p:cNvSpPr>
            <p:nvPr/>
          </p:nvSpPr>
          <p:spPr bwMode="auto">
            <a:xfrm>
              <a:off x="2001" y="172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14" name="Oval 146"/>
            <p:cNvSpPr>
              <a:spLocks noChangeArrowheads="1"/>
            </p:cNvSpPr>
            <p:nvPr/>
          </p:nvSpPr>
          <p:spPr bwMode="auto">
            <a:xfrm>
              <a:off x="1782" y="171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15" name="Oval 147"/>
            <p:cNvSpPr>
              <a:spLocks noChangeArrowheads="1"/>
            </p:cNvSpPr>
            <p:nvPr/>
          </p:nvSpPr>
          <p:spPr bwMode="auto">
            <a:xfrm>
              <a:off x="1782" y="1666"/>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16" name="Oval 148"/>
            <p:cNvSpPr>
              <a:spLocks noChangeArrowheads="1"/>
            </p:cNvSpPr>
            <p:nvPr/>
          </p:nvSpPr>
          <p:spPr bwMode="auto">
            <a:xfrm>
              <a:off x="1720" y="1714"/>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17" name="Oval 149"/>
            <p:cNvSpPr>
              <a:spLocks noChangeArrowheads="1"/>
            </p:cNvSpPr>
            <p:nvPr/>
          </p:nvSpPr>
          <p:spPr bwMode="auto">
            <a:xfrm>
              <a:off x="1562" y="1714"/>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18" name="Oval 150"/>
            <p:cNvSpPr>
              <a:spLocks noChangeArrowheads="1"/>
            </p:cNvSpPr>
            <p:nvPr/>
          </p:nvSpPr>
          <p:spPr bwMode="auto">
            <a:xfrm>
              <a:off x="1672" y="1714"/>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19" name="Oval 151"/>
            <p:cNvSpPr>
              <a:spLocks noChangeArrowheads="1"/>
            </p:cNvSpPr>
            <p:nvPr/>
          </p:nvSpPr>
          <p:spPr bwMode="auto">
            <a:xfrm>
              <a:off x="1438" y="1682"/>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20" name="Oval 152"/>
            <p:cNvSpPr>
              <a:spLocks noChangeArrowheads="1"/>
            </p:cNvSpPr>
            <p:nvPr/>
          </p:nvSpPr>
          <p:spPr bwMode="auto">
            <a:xfrm>
              <a:off x="1579" y="1682"/>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21" name="Oval 153"/>
            <p:cNvSpPr>
              <a:spLocks noChangeArrowheads="1"/>
            </p:cNvSpPr>
            <p:nvPr/>
          </p:nvSpPr>
          <p:spPr bwMode="auto">
            <a:xfrm>
              <a:off x="1735" y="1666"/>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22" name="Oval 154"/>
            <p:cNvSpPr>
              <a:spLocks noChangeArrowheads="1"/>
            </p:cNvSpPr>
            <p:nvPr/>
          </p:nvSpPr>
          <p:spPr bwMode="auto">
            <a:xfrm>
              <a:off x="1907" y="1682"/>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23" name="Oval 155"/>
            <p:cNvSpPr>
              <a:spLocks noChangeArrowheads="1"/>
            </p:cNvSpPr>
            <p:nvPr/>
          </p:nvSpPr>
          <p:spPr bwMode="auto">
            <a:xfrm>
              <a:off x="1876" y="1714"/>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24" name="Oval 156"/>
            <p:cNvSpPr>
              <a:spLocks noChangeArrowheads="1"/>
            </p:cNvSpPr>
            <p:nvPr/>
          </p:nvSpPr>
          <p:spPr bwMode="auto">
            <a:xfrm>
              <a:off x="2157" y="1698"/>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25" name="Oval 157"/>
            <p:cNvSpPr>
              <a:spLocks noChangeArrowheads="1"/>
            </p:cNvSpPr>
            <p:nvPr/>
          </p:nvSpPr>
          <p:spPr bwMode="auto">
            <a:xfrm>
              <a:off x="2263" y="1682"/>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26" name="Oval 158"/>
            <p:cNvSpPr>
              <a:spLocks noChangeArrowheads="1"/>
            </p:cNvSpPr>
            <p:nvPr/>
          </p:nvSpPr>
          <p:spPr bwMode="auto">
            <a:xfrm>
              <a:off x="2358" y="1698"/>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27" name="Oval 159"/>
            <p:cNvSpPr>
              <a:spLocks noChangeArrowheads="1"/>
            </p:cNvSpPr>
            <p:nvPr/>
          </p:nvSpPr>
          <p:spPr bwMode="auto">
            <a:xfrm>
              <a:off x="2545" y="1650"/>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28" name="Oval 160"/>
            <p:cNvSpPr>
              <a:spLocks noChangeArrowheads="1"/>
            </p:cNvSpPr>
            <p:nvPr/>
          </p:nvSpPr>
          <p:spPr bwMode="auto">
            <a:xfrm>
              <a:off x="2701" y="1619"/>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29" name="Oval 161"/>
            <p:cNvSpPr>
              <a:spLocks noChangeArrowheads="1"/>
            </p:cNvSpPr>
            <p:nvPr/>
          </p:nvSpPr>
          <p:spPr bwMode="auto">
            <a:xfrm>
              <a:off x="2638" y="1746"/>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30" name="Oval 162"/>
            <p:cNvSpPr>
              <a:spLocks noChangeArrowheads="1"/>
            </p:cNvSpPr>
            <p:nvPr/>
          </p:nvSpPr>
          <p:spPr bwMode="auto">
            <a:xfrm>
              <a:off x="2779" y="1619"/>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31" name="Oval 163"/>
            <p:cNvSpPr>
              <a:spLocks noChangeArrowheads="1"/>
            </p:cNvSpPr>
            <p:nvPr/>
          </p:nvSpPr>
          <p:spPr bwMode="auto">
            <a:xfrm>
              <a:off x="3171" y="1619"/>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32" name="Oval 164"/>
            <p:cNvSpPr>
              <a:spLocks noChangeArrowheads="1"/>
            </p:cNvSpPr>
            <p:nvPr/>
          </p:nvSpPr>
          <p:spPr bwMode="auto">
            <a:xfrm>
              <a:off x="3045" y="1666"/>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33" name="Oval 165"/>
            <p:cNvSpPr>
              <a:spLocks noChangeArrowheads="1"/>
            </p:cNvSpPr>
            <p:nvPr/>
          </p:nvSpPr>
          <p:spPr bwMode="auto">
            <a:xfrm>
              <a:off x="2967" y="1682"/>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34" name="Oval 166"/>
            <p:cNvSpPr>
              <a:spLocks noChangeArrowheads="1"/>
            </p:cNvSpPr>
            <p:nvPr/>
          </p:nvSpPr>
          <p:spPr bwMode="auto">
            <a:xfrm>
              <a:off x="2967" y="171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35" name="Oval 167"/>
            <p:cNvSpPr>
              <a:spLocks noChangeArrowheads="1"/>
            </p:cNvSpPr>
            <p:nvPr/>
          </p:nvSpPr>
          <p:spPr bwMode="auto">
            <a:xfrm>
              <a:off x="3202" y="1698"/>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36" name="Oval 168"/>
            <p:cNvSpPr>
              <a:spLocks noChangeArrowheads="1"/>
            </p:cNvSpPr>
            <p:nvPr/>
          </p:nvSpPr>
          <p:spPr bwMode="auto">
            <a:xfrm>
              <a:off x="3124" y="180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37" name="Oval 169"/>
            <p:cNvSpPr>
              <a:spLocks noChangeArrowheads="1"/>
            </p:cNvSpPr>
            <p:nvPr/>
          </p:nvSpPr>
          <p:spPr bwMode="auto">
            <a:xfrm>
              <a:off x="875" y="171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38" name="Oval 170"/>
            <p:cNvSpPr>
              <a:spLocks noChangeArrowheads="1"/>
            </p:cNvSpPr>
            <p:nvPr/>
          </p:nvSpPr>
          <p:spPr bwMode="auto">
            <a:xfrm>
              <a:off x="1011" y="1714"/>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39" name="Oval 171"/>
            <p:cNvSpPr>
              <a:spLocks noChangeArrowheads="1"/>
            </p:cNvSpPr>
            <p:nvPr/>
          </p:nvSpPr>
          <p:spPr bwMode="auto">
            <a:xfrm>
              <a:off x="938" y="171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40" name="Oval 172"/>
            <p:cNvSpPr>
              <a:spLocks noChangeArrowheads="1"/>
            </p:cNvSpPr>
            <p:nvPr/>
          </p:nvSpPr>
          <p:spPr bwMode="auto">
            <a:xfrm>
              <a:off x="823" y="1715"/>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41" name="Oval 173"/>
            <p:cNvSpPr>
              <a:spLocks noChangeArrowheads="1"/>
            </p:cNvSpPr>
            <p:nvPr/>
          </p:nvSpPr>
          <p:spPr bwMode="auto">
            <a:xfrm>
              <a:off x="869" y="1699"/>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42" name="Oval 174"/>
            <p:cNvSpPr>
              <a:spLocks noChangeArrowheads="1"/>
            </p:cNvSpPr>
            <p:nvPr/>
          </p:nvSpPr>
          <p:spPr bwMode="auto">
            <a:xfrm>
              <a:off x="945" y="1683"/>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43" name="Oval 175"/>
            <p:cNvSpPr>
              <a:spLocks noChangeArrowheads="1"/>
            </p:cNvSpPr>
            <p:nvPr/>
          </p:nvSpPr>
          <p:spPr bwMode="auto">
            <a:xfrm>
              <a:off x="900" y="171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44" name="Oval 176"/>
            <p:cNvSpPr>
              <a:spLocks noChangeArrowheads="1"/>
            </p:cNvSpPr>
            <p:nvPr/>
          </p:nvSpPr>
          <p:spPr bwMode="auto">
            <a:xfrm>
              <a:off x="869" y="1731"/>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45" name="Rectangle 177"/>
            <p:cNvSpPr>
              <a:spLocks noChangeArrowheads="1"/>
            </p:cNvSpPr>
            <p:nvPr/>
          </p:nvSpPr>
          <p:spPr bwMode="auto">
            <a:xfrm flipV="1">
              <a:off x="748" y="1714"/>
              <a:ext cx="90" cy="1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46" name="Oval 178"/>
            <p:cNvSpPr>
              <a:spLocks noChangeArrowheads="1"/>
            </p:cNvSpPr>
            <p:nvPr/>
          </p:nvSpPr>
          <p:spPr bwMode="auto">
            <a:xfrm>
              <a:off x="822" y="171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47" name="Oval 179"/>
            <p:cNvSpPr>
              <a:spLocks noChangeArrowheads="1"/>
            </p:cNvSpPr>
            <p:nvPr/>
          </p:nvSpPr>
          <p:spPr bwMode="auto">
            <a:xfrm>
              <a:off x="4327" y="1826"/>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48" name="Oval 180"/>
            <p:cNvSpPr>
              <a:spLocks noChangeArrowheads="1"/>
            </p:cNvSpPr>
            <p:nvPr/>
          </p:nvSpPr>
          <p:spPr bwMode="auto">
            <a:xfrm>
              <a:off x="2310" y="1700"/>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49" name="Oval 181"/>
            <p:cNvSpPr>
              <a:spLocks noChangeArrowheads="1"/>
            </p:cNvSpPr>
            <p:nvPr/>
          </p:nvSpPr>
          <p:spPr bwMode="auto">
            <a:xfrm>
              <a:off x="2373" y="1731"/>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50" name="Oval 182"/>
            <p:cNvSpPr>
              <a:spLocks noChangeArrowheads="1"/>
            </p:cNvSpPr>
            <p:nvPr/>
          </p:nvSpPr>
          <p:spPr bwMode="auto">
            <a:xfrm>
              <a:off x="2483" y="1731"/>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51" name="Oval 183"/>
            <p:cNvSpPr>
              <a:spLocks noChangeArrowheads="1"/>
            </p:cNvSpPr>
            <p:nvPr/>
          </p:nvSpPr>
          <p:spPr bwMode="auto">
            <a:xfrm>
              <a:off x="2373" y="176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52" name="Oval 184"/>
            <p:cNvSpPr>
              <a:spLocks noChangeArrowheads="1"/>
            </p:cNvSpPr>
            <p:nvPr/>
          </p:nvSpPr>
          <p:spPr bwMode="auto">
            <a:xfrm>
              <a:off x="2404" y="1715"/>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53" name="Oval 185"/>
            <p:cNvSpPr>
              <a:spLocks noChangeArrowheads="1"/>
            </p:cNvSpPr>
            <p:nvPr/>
          </p:nvSpPr>
          <p:spPr bwMode="auto">
            <a:xfrm>
              <a:off x="2279" y="176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54" name="Oval 186"/>
            <p:cNvSpPr>
              <a:spLocks noChangeArrowheads="1"/>
            </p:cNvSpPr>
            <p:nvPr/>
          </p:nvSpPr>
          <p:spPr bwMode="auto">
            <a:xfrm>
              <a:off x="2326" y="176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55" name="Oval 187"/>
            <p:cNvSpPr>
              <a:spLocks noChangeArrowheads="1"/>
            </p:cNvSpPr>
            <p:nvPr/>
          </p:nvSpPr>
          <p:spPr bwMode="auto">
            <a:xfrm>
              <a:off x="2483" y="1763"/>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56" name="Oval 188"/>
            <p:cNvSpPr>
              <a:spLocks noChangeArrowheads="1"/>
            </p:cNvSpPr>
            <p:nvPr/>
          </p:nvSpPr>
          <p:spPr bwMode="auto">
            <a:xfrm>
              <a:off x="2545" y="174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57" name="Oval 189"/>
            <p:cNvSpPr>
              <a:spLocks noChangeArrowheads="1"/>
            </p:cNvSpPr>
            <p:nvPr/>
          </p:nvSpPr>
          <p:spPr bwMode="auto">
            <a:xfrm>
              <a:off x="2576" y="176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58" name="Oval 190"/>
            <p:cNvSpPr>
              <a:spLocks noChangeArrowheads="1"/>
            </p:cNvSpPr>
            <p:nvPr/>
          </p:nvSpPr>
          <p:spPr bwMode="auto">
            <a:xfrm>
              <a:off x="2639" y="176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59" name="Oval 191"/>
            <p:cNvSpPr>
              <a:spLocks noChangeArrowheads="1"/>
            </p:cNvSpPr>
            <p:nvPr/>
          </p:nvSpPr>
          <p:spPr bwMode="auto">
            <a:xfrm>
              <a:off x="2607" y="1747"/>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60" name="Oval 192"/>
            <p:cNvSpPr>
              <a:spLocks noChangeArrowheads="1"/>
            </p:cNvSpPr>
            <p:nvPr/>
          </p:nvSpPr>
          <p:spPr bwMode="auto">
            <a:xfrm>
              <a:off x="2701" y="176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61" name="Oval 193"/>
            <p:cNvSpPr>
              <a:spLocks noChangeArrowheads="1"/>
            </p:cNvSpPr>
            <p:nvPr/>
          </p:nvSpPr>
          <p:spPr bwMode="auto">
            <a:xfrm>
              <a:off x="2701" y="1715"/>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62" name="Oval 194"/>
            <p:cNvSpPr>
              <a:spLocks noChangeArrowheads="1"/>
            </p:cNvSpPr>
            <p:nvPr/>
          </p:nvSpPr>
          <p:spPr bwMode="auto">
            <a:xfrm>
              <a:off x="2889" y="169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63" name="Oval 195"/>
            <p:cNvSpPr>
              <a:spLocks noChangeArrowheads="1"/>
            </p:cNvSpPr>
            <p:nvPr/>
          </p:nvSpPr>
          <p:spPr bwMode="auto">
            <a:xfrm>
              <a:off x="2795" y="1763"/>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64" name="Oval 196"/>
            <p:cNvSpPr>
              <a:spLocks noChangeArrowheads="1"/>
            </p:cNvSpPr>
            <p:nvPr/>
          </p:nvSpPr>
          <p:spPr bwMode="auto">
            <a:xfrm>
              <a:off x="2826" y="1715"/>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65" name="Oval 197"/>
            <p:cNvSpPr>
              <a:spLocks noChangeArrowheads="1"/>
            </p:cNvSpPr>
            <p:nvPr/>
          </p:nvSpPr>
          <p:spPr bwMode="auto">
            <a:xfrm>
              <a:off x="2982" y="1731"/>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66" name="Oval 198"/>
            <p:cNvSpPr>
              <a:spLocks noChangeArrowheads="1"/>
            </p:cNvSpPr>
            <p:nvPr/>
          </p:nvSpPr>
          <p:spPr bwMode="auto">
            <a:xfrm>
              <a:off x="2936" y="1763"/>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67" name="Oval 199"/>
            <p:cNvSpPr>
              <a:spLocks noChangeArrowheads="1"/>
            </p:cNvSpPr>
            <p:nvPr/>
          </p:nvSpPr>
          <p:spPr bwMode="auto">
            <a:xfrm>
              <a:off x="3232" y="169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68" name="Oval 200"/>
            <p:cNvSpPr>
              <a:spLocks noChangeArrowheads="1"/>
            </p:cNvSpPr>
            <p:nvPr/>
          </p:nvSpPr>
          <p:spPr bwMode="auto">
            <a:xfrm>
              <a:off x="3139" y="176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69" name="Oval 201"/>
            <p:cNvSpPr>
              <a:spLocks noChangeArrowheads="1"/>
            </p:cNvSpPr>
            <p:nvPr/>
          </p:nvSpPr>
          <p:spPr bwMode="auto">
            <a:xfrm>
              <a:off x="3169" y="1715"/>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70" name="Oval 202"/>
            <p:cNvSpPr>
              <a:spLocks noChangeArrowheads="1"/>
            </p:cNvSpPr>
            <p:nvPr/>
          </p:nvSpPr>
          <p:spPr bwMode="auto">
            <a:xfrm>
              <a:off x="3326" y="1731"/>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71" name="Oval 203"/>
            <p:cNvSpPr>
              <a:spLocks noChangeArrowheads="1"/>
            </p:cNvSpPr>
            <p:nvPr/>
          </p:nvSpPr>
          <p:spPr bwMode="auto">
            <a:xfrm>
              <a:off x="3279" y="176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72" name="Oval 204"/>
            <p:cNvSpPr>
              <a:spLocks noChangeArrowheads="1"/>
            </p:cNvSpPr>
            <p:nvPr/>
          </p:nvSpPr>
          <p:spPr bwMode="auto">
            <a:xfrm>
              <a:off x="3232" y="1778"/>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73" name="Oval 205"/>
            <p:cNvSpPr>
              <a:spLocks noChangeArrowheads="1"/>
            </p:cNvSpPr>
            <p:nvPr/>
          </p:nvSpPr>
          <p:spPr bwMode="auto">
            <a:xfrm>
              <a:off x="3420" y="1778"/>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74" name="Oval 206"/>
            <p:cNvSpPr>
              <a:spLocks noChangeArrowheads="1"/>
            </p:cNvSpPr>
            <p:nvPr/>
          </p:nvSpPr>
          <p:spPr bwMode="auto">
            <a:xfrm>
              <a:off x="3498" y="179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75" name="Oval 207"/>
            <p:cNvSpPr>
              <a:spLocks noChangeArrowheads="1"/>
            </p:cNvSpPr>
            <p:nvPr/>
          </p:nvSpPr>
          <p:spPr bwMode="auto">
            <a:xfrm>
              <a:off x="3592" y="169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76" name="Oval 208"/>
            <p:cNvSpPr>
              <a:spLocks noChangeArrowheads="1"/>
            </p:cNvSpPr>
            <p:nvPr/>
          </p:nvSpPr>
          <p:spPr bwMode="auto">
            <a:xfrm>
              <a:off x="3685" y="169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77" name="Oval 209"/>
            <p:cNvSpPr>
              <a:spLocks noChangeArrowheads="1"/>
            </p:cNvSpPr>
            <p:nvPr/>
          </p:nvSpPr>
          <p:spPr bwMode="auto">
            <a:xfrm>
              <a:off x="3779" y="1795"/>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78" name="Oval 210"/>
            <p:cNvSpPr>
              <a:spLocks noChangeArrowheads="1"/>
            </p:cNvSpPr>
            <p:nvPr/>
          </p:nvSpPr>
          <p:spPr bwMode="auto">
            <a:xfrm>
              <a:off x="3874" y="1795"/>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79" name="Oval 211"/>
            <p:cNvSpPr>
              <a:spLocks noChangeArrowheads="1"/>
            </p:cNvSpPr>
            <p:nvPr/>
          </p:nvSpPr>
          <p:spPr bwMode="auto">
            <a:xfrm>
              <a:off x="4045" y="179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80" name="Oval 212"/>
            <p:cNvSpPr>
              <a:spLocks noChangeArrowheads="1"/>
            </p:cNvSpPr>
            <p:nvPr/>
          </p:nvSpPr>
          <p:spPr bwMode="auto">
            <a:xfrm>
              <a:off x="4234" y="1811"/>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81" name="Oval 213"/>
            <p:cNvSpPr>
              <a:spLocks noChangeArrowheads="1"/>
            </p:cNvSpPr>
            <p:nvPr/>
          </p:nvSpPr>
          <p:spPr bwMode="auto">
            <a:xfrm>
              <a:off x="4484" y="1826"/>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82" name="Oval 214"/>
            <p:cNvSpPr>
              <a:spLocks noChangeArrowheads="1"/>
            </p:cNvSpPr>
            <p:nvPr/>
          </p:nvSpPr>
          <p:spPr bwMode="auto">
            <a:xfrm>
              <a:off x="4405" y="1668"/>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83" name="Oval 215"/>
            <p:cNvSpPr>
              <a:spLocks noChangeArrowheads="1"/>
            </p:cNvSpPr>
            <p:nvPr/>
          </p:nvSpPr>
          <p:spPr bwMode="auto">
            <a:xfrm>
              <a:off x="4468" y="169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84" name="Oval 216"/>
            <p:cNvSpPr>
              <a:spLocks noChangeArrowheads="1"/>
            </p:cNvSpPr>
            <p:nvPr/>
          </p:nvSpPr>
          <p:spPr bwMode="auto">
            <a:xfrm>
              <a:off x="4405" y="1763"/>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85" name="Oval 217"/>
            <p:cNvSpPr>
              <a:spLocks noChangeArrowheads="1"/>
            </p:cNvSpPr>
            <p:nvPr/>
          </p:nvSpPr>
          <p:spPr bwMode="auto">
            <a:xfrm>
              <a:off x="4405" y="1826"/>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86" name="Oval 218"/>
            <p:cNvSpPr>
              <a:spLocks noChangeArrowheads="1"/>
            </p:cNvSpPr>
            <p:nvPr/>
          </p:nvSpPr>
          <p:spPr bwMode="auto">
            <a:xfrm>
              <a:off x="4546" y="1858"/>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87" name="Oval 219"/>
            <p:cNvSpPr>
              <a:spLocks noChangeArrowheads="1"/>
            </p:cNvSpPr>
            <p:nvPr/>
          </p:nvSpPr>
          <p:spPr bwMode="auto">
            <a:xfrm>
              <a:off x="4561" y="179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88" name="Oval 220"/>
            <p:cNvSpPr>
              <a:spLocks noChangeArrowheads="1"/>
            </p:cNvSpPr>
            <p:nvPr/>
          </p:nvSpPr>
          <p:spPr bwMode="auto">
            <a:xfrm>
              <a:off x="4546" y="1699"/>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89" name="Oval 221"/>
            <p:cNvSpPr>
              <a:spLocks noChangeArrowheads="1"/>
            </p:cNvSpPr>
            <p:nvPr/>
          </p:nvSpPr>
          <p:spPr bwMode="auto">
            <a:xfrm>
              <a:off x="4561" y="1636"/>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90" name="Oval 222"/>
            <p:cNvSpPr>
              <a:spLocks noChangeArrowheads="1"/>
            </p:cNvSpPr>
            <p:nvPr/>
          </p:nvSpPr>
          <p:spPr bwMode="auto">
            <a:xfrm>
              <a:off x="4451" y="1747"/>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91" name="Oval 223"/>
            <p:cNvSpPr>
              <a:spLocks noChangeArrowheads="1"/>
            </p:cNvSpPr>
            <p:nvPr/>
          </p:nvSpPr>
          <p:spPr bwMode="auto">
            <a:xfrm>
              <a:off x="4437" y="179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92" name="Oval 224"/>
            <p:cNvSpPr>
              <a:spLocks noChangeArrowheads="1"/>
            </p:cNvSpPr>
            <p:nvPr/>
          </p:nvSpPr>
          <p:spPr bwMode="auto">
            <a:xfrm>
              <a:off x="4358" y="179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93" name="Oval 225"/>
            <p:cNvSpPr>
              <a:spLocks noChangeArrowheads="1"/>
            </p:cNvSpPr>
            <p:nvPr/>
          </p:nvSpPr>
          <p:spPr bwMode="auto">
            <a:xfrm>
              <a:off x="4343" y="168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94" name="Oval 226"/>
            <p:cNvSpPr>
              <a:spLocks noChangeArrowheads="1"/>
            </p:cNvSpPr>
            <p:nvPr/>
          </p:nvSpPr>
          <p:spPr bwMode="auto">
            <a:xfrm>
              <a:off x="4187" y="1811"/>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95" name="Oval 227"/>
            <p:cNvSpPr>
              <a:spLocks noChangeArrowheads="1"/>
            </p:cNvSpPr>
            <p:nvPr/>
          </p:nvSpPr>
          <p:spPr bwMode="auto">
            <a:xfrm>
              <a:off x="4187" y="176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96" name="Oval 228"/>
            <p:cNvSpPr>
              <a:spLocks noChangeArrowheads="1"/>
            </p:cNvSpPr>
            <p:nvPr/>
          </p:nvSpPr>
          <p:spPr bwMode="auto">
            <a:xfrm>
              <a:off x="4201" y="168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97" name="Oval 229"/>
            <p:cNvSpPr>
              <a:spLocks noChangeArrowheads="1"/>
            </p:cNvSpPr>
            <p:nvPr/>
          </p:nvSpPr>
          <p:spPr bwMode="auto">
            <a:xfrm>
              <a:off x="4092" y="1811"/>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98" name="Oval 230"/>
            <p:cNvSpPr>
              <a:spLocks noChangeArrowheads="1"/>
            </p:cNvSpPr>
            <p:nvPr/>
          </p:nvSpPr>
          <p:spPr bwMode="auto">
            <a:xfrm>
              <a:off x="4124" y="169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599" name="Oval 231"/>
            <p:cNvSpPr>
              <a:spLocks noChangeArrowheads="1"/>
            </p:cNvSpPr>
            <p:nvPr/>
          </p:nvSpPr>
          <p:spPr bwMode="auto">
            <a:xfrm>
              <a:off x="4061" y="169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00" name="Oval 232"/>
            <p:cNvSpPr>
              <a:spLocks noChangeArrowheads="1"/>
            </p:cNvSpPr>
            <p:nvPr/>
          </p:nvSpPr>
          <p:spPr bwMode="auto">
            <a:xfrm>
              <a:off x="3999" y="1811"/>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01" name="Oval 233"/>
            <p:cNvSpPr>
              <a:spLocks noChangeArrowheads="1"/>
            </p:cNvSpPr>
            <p:nvPr/>
          </p:nvSpPr>
          <p:spPr bwMode="auto">
            <a:xfrm>
              <a:off x="3935" y="1811"/>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02" name="Oval 234"/>
            <p:cNvSpPr>
              <a:spLocks noChangeArrowheads="1"/>
            </p:cNvSpPr>
            <p:nvPr/>
          </p:nvSpPr>
          <p:spPr bwMode="auto">
            <a:xfrm>
              <a:off x="4030" y="1731"/>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03" name="Oval 235"/>
            <p:cNvSpPr>
              <a:spLocks noChangeArrowheads="1"/>
            </p:cNvSpPr>
            <p:nvPr/>
          </p:nvSpPr>
          <p:spPr bwMode="auto">
            <a:xfrm>
              <a:off x="4108" y="174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04" name="Oval 236"/>
            <p:cNvSpPr>
              <a:spLocks noChangeArrowheads="1"/>
            </p:cNvSpPr>
            <p:nvPr/>
          </p:nvSpPr>
          <p:spPr bwMode="auto">
            <a:xfrm>
              <a:off x="4124" y="176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05" name="Oval 237"/>
            <p:cNvSpPr>
              <a:spLocks noChangeArrowheads="1"/>
            </p:cNvSpPr>
            <p:nvPr/>
          </p:nvSpPr>
          <p:spPr bwMode="auto">
            <a:xfrm>
              <a:off x="3968" y="1699"/>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06" name="Oval 238"/>
            <p:cNvSpPr>
              <a:spLocks noChangeArrowheads="1"/>
            </p:cNvSpPr>
            <p:nvPr/>
          </p:nvSpPr>
          <p:spPr bwMode="auto">
            <a:xfrm>
              <a:off x="3968" y="1747"/>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07" name="Oval 239"/>
            <p:cNvSpPr>
              <a:spLocks noChangeArrowheads="1"/>
            </p:cNvSpPr>
            <p:nvPr/>
          </p:nvSpPr>
          <p:spPr bwMode="auto">
            <a:xfrm>
              <a:off x="3935" y="1763"/>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08" name="Oval 240"/>
            <p:cNvSpPr>
              <a:spLocks noChangeArrowheads="1"/>
            </p:cNvSpPr>
            <p:nvPr/>
          </p:nvSpPr>
          <p:spPr bwMode="auto">
            <a:xfrm>
              <a:off x="3812" y="1683"/>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09" name="Oval 241"/>
            <p:cNvSpPr>
              <a:spLocks noChangeArrowheads="1"/>
            </p:cNvSpPr>
            <p:nvPr/>
          </p:nvSpPr>
          <p:spPr bwMode="auto">
            <a:xfrm>
              <a:off x="3905" y="1683"/>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10" name="Oval 242"/>
            <p:cNvSpPr>
              <a:spLocks noChangeArrowheads="1"/>
            </p:cNvSpPr>
            <p:nvPr/>
          </p:nvSpPr>
          <p:spPr bwMode="auto">
            <a:xfrm>
              <a:off x="3841" y="1747"/>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11" name="Oval 243"/>
            <p:cNvSpPr>
              <a:spLocks noChangeArrowheads="1"/>
            </p:cNvSpPr>
            <p:nvPr/>
          </p:nvSpPr>
          <p:spPr bwMode="auto">
            <a:xfrm>
              <a:off x="3841" y="1811"/>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12" name="Oval 244"/>
            <p:cNvSpPr>
              <a:spLocks noChangeArrowheads="1"/>
            </p:cNvSpPr>
            <p:nvPr/>
          </p:nvSpPr>
          <p:spPr bwMode="auto">
            <a:xfrm>
              <a:off x="3874" y="1747"/>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13" name="Oval 245"/>
            <p:cNvSpPr>
              <a:spLocks noChangeArrowheads="1"/>
            </p:cNvSpPr>
            <p:nvPr/>
          </p:nvSpPr>
          <p:spPr bwMode="auto">
            <a:xfrm>
              <a:off x="3718" y="1795"/>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14" name="Oval 246"/>
            <p:cNvSpPr>
              <a:spLocks noChangeArrowheads="1"/>
            </p:cNvSpPr>
            <p:nvPr/>
          </p:nvSpPr>
          <p:spPr bwMode="auto">
            <a:xfrm>
              <a:off x="3812" y="1731"/>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15" name="Oval 247"/>
            <p:cNvSpPr>
              <a:spLocks noChangeArrowheads="1"/>
            </p:cNvSpPr>
            <p:nvPr/>
          </p:nvSpPr>
          <p:spPr bwMode="auto">
            <a:xfrm>
              <a:off x="3748" y="169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16" name="Oval 248"/>
            <p:cNvSpPr>
              <a:spLocks noChangeArrowheads="1"/>
            </p:cNvSpPr>
            <p:nvPr/>
          </p:nvSpPr>
          <p:spPr bwMode="auto">
            <a:xfrm>
              <a:off x="3748" y="174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17" name="Oval 249"/>
            <p:cNvSpPr>
              <a:spLocks noChangeArrowheads="1"/>
            </p:cNvSpPr>
            <p:nvPr/>
          </p:nvSpPr>
          <p:spPr bwMode="auto">
            <a:xfrm>
              <a:off x="3655" y="179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18" name="Oval 250"/>
            <p:cNvSpPr>
              <a:spLocks noChangeArrowheads="1"/>
            </p:cNvSpPr>
            <p:nvPr/>
          </p:nvSpPr>
          <p:spPr bwMode="auto">
            <a:xfrm>
              <a:off x="3592" y="179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19" name="Oval 251"/>
            <p:cNvSpPr>
              <a:spLocks noChangeArrowheads="1"/>
            </p:cNvSpPr>
            <p:nvPr/>
          </p:nvSpPr>
          <p:spPr bwMode="auto">
            <a:xfrm>
              <a:off x="3624" y="1731"/>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20" name="Oval 252"/>
            <p:cNvSpPr>
              <a:spLocks noChangeArrowheads="1"/>
            </p:cNvSpPr>
            <p:nvPr/>
          </p:nvSpPr>
          <p:spPr bwMode="auto">
            <a:xfrm>
              <a:off x="3529" y="1778"/>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21" name="Oval 253"/>
            <p:cNvSpPr>
              <a:spLocks noChangeArrowheads="1"/>
            </p:cNvSpPr>
            <p:nvPr/>
          </p:nvSpPr>
          <p:spPr bwMode="auto">
            <a:xfrm>
              <a:off x="3529" y="1731"/>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22" name="Oval 254"/>
            <p:cNvSpPr>
              <a:spLocks noChangeArrowheads="1"/>
            </p:cNvSpPr>
            <p:nvPr/>
          </p:nvSpPr>
          <p:spPr bwMode="auto">
            <a:xfrm>
              <a:off x="3467" y="1715"/>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23" name="Oval 255"/>
            <p:cNvSpPr>
              <a:spLocks noChangeArrowheads="1"/>
            </p:cNvSpPr>
            <p:nvPr/>
          </p:nvSpPr>
          <p:spPr bwMode="auto">
            <a:xfrm>
              <a:off x="3374" y="1715"/>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24" name="Oval 256"/>
            <p:cNvSpPr>
              <a:spLocks noChangeArrowheads="1"/>
            </p:cNvSpPr>
            <p:nvPr/>
          </p:nvSpPr>
          <p:spPr bwMode="auto">
            <a:xfrm>
              <a:off x="3374" y="1778"/>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25" name="Oval 257"/>
            <p:cNvSpPr>
              <a:spLocks noChangeArrowheads="1"/>
            </p:cNvSpPr>
            <p:nvPr/>
          </p:nvSpPr>
          <p:spPr bwMode="auto">
            <a:xfrm>
              <a:off x="3311" y="1778"/>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26" name="Oval 258"/>
            <p:cNvSpPr>
              <a:spLocks noChangeArrowheads="1"/>
            </p:cNvSpPr>
            <p:nvPr/>
          </p:nvSpPr>
          <p:spPr bwMode="auto">
            <a:xfrm>
              <a:off x="3092" y="176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27" name="Oval 259"/>
            <p:cNvSpPr>
              <a:spLocks noChangeArrowheads="1"/>
            </p:cNvSpPr>
            <p:nvPr/>
          </p:nvSpPr>
          <p:spPr bwMode="auto">
            <a:xfrm>
              <a:off x="3092" y="1715"/>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28" name="Oval 260"/>
            <p:cNvSpPr>
              <a:spLocks noChangeArrowheads="1"/>
            </p:cNvSpPr>
            <p:nvPr/>
          </p:nvSpPr>
          <p:spPr bwMode="auto">
            <a:xfrm>
              <a:off x="3030" y="1763"/>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29" name="Oval 261"/>
            <p:cNvSpPr>
              <a:spLocks noChangeArrowheads="1"/>
            </p:cNvSpPr>
            <p:nvPr/>
          </p:nvSpPr>
          <p:spPr bwMode="auto">
            <a:xfrm>
              <a:off x="2872" y="1763"/>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30" name="Oval 262"/>
            <p:cNvSpPr>
              <a:spLocks noChangeArrowheads="1"/>
            </p:cNvSpPr>
            <p:nvPr/>
          </p:nvSpPr>
          <p:spPr bwMode="auto">
            <a:xfrm>
              <a:off x="2982" y="1763"/>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31" name="Oval 263"/>
            <p:cNvSpPr>
              <a:spLocks noChangeArrowheads="1"/>
            </p:cNvSpPr>
            <p:nvPr/>
          </p:nvSpPr>
          <p:spPr bwMode="auto">
            <a:xfrm>
              <a:off x="2748" y="1731"/>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32" name="Oval 264"/>
            <p:cNvSpPr>
              <a:spLocks noChangeArrowheads="1"/>
            </p:cNvSpPr>
            <p:nvPr/>
          </p:nvSpPr>
          <p:spPr bwMode="auto">
            <a:xfrm>
              <a:off x="2889" y="1731"/>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33" name="Oval 265"/>
            <p:cNvSpPr>
              <a:spLocks noChangeArrowheads="1"/>
            </p:cNvSpPr>
            <p:nvPr/>
          </p:nvSpPr>
          <p:spPr bwMode="auto">
            <a:xfrm>
              <a:off x="3045" y="1715"/>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34" name="Oval 266"/>
            <p:cNvSpPr>
              <a:spLocks noChangeArrowheads="1"/>
            </p:cNvSpPr>
            <p:nvPr/>
          </p:nvSpPr>
          <p:spPr bwMode="auto">
            <a:xfrm>
              <a:off x="3217" y="1731"/>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35" name="Oval 267"/>
            <p:cNvSpPr>
              <a:spLocks noChangeArrowheads="1"/>
            </p:cNvSpPr>
            <p:nvPr/>
          </p:nvSpPr>
          <p:spPr bwMode="auto">
            <a:xfrm>
              <a:off x="3186" y="1763"/>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36" name="Oval 268"/>
            <p:cNvSpPr>
              <a:spLocks noChangeArrowheads="1"/>
            </p:cNvSpPr>
            <p:nvPr/>
          </p:nvSpPr>
          <p:spPr bwMode="auto">
            <a:xfrm>
              <a:off x="3467" y="1747"/>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37" name="Oval 269"/>
            <p:cNvSpPr>
              <a:spLocks noChangeArrowheads="1"/>
            </p:cNvSpPr>
            <p:nvPr/>
          </p:nvSpPr>
          <p:spPr bwMode="auto">
            <a:xfrm>
              <a:off x="3576" y="1731"/>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38" name="Oval 270"/>
            <p:cNvSpPr>
              <a:spLocks noChangeArrowheads="1"/>
            </p:cNvSpPr>
            <p:nvPr/>
          </p:nvSpPr>
          <p:spPr bwMode="auto">
            <a:xfrm>
              <a:off x="3671" y="174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39" name="Oval 271"/>
            <p:cNvSpPr>
              <a:spLocks noChangeArrowheads="1"/>
            </p:cNvSpPr>
            <p:nvPr/>
          </p:nvSpPr>
          <p:spPr bwMode="auto">
            <a:xfrm>
              <a:off x="3858" y="169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40" name="Oval 272"/>
            <p:cNvSpPr>
              <a:spLocks noChangeArrowheads="1"/>
            </p:cNvSpPr>
            <p:nvPr/>
          </p:nvSpPr>
          <p:spPr bwMode="auto">
            <a:xfrm>
              <a:off x="4014" y="1668"/>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41" name="Oval 273"/>
            <p:cNvSpPr>
              <a:spLocks noChangeArrowheads="1"/>
            </p:cNvSpPr>
            <p:nvPr/>
          </p:nvSpPr>
          <p:spPr bwMode="auto">
            <a:xfrm>
              <a:off x="3951" y="1795"/>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42" name="Oval 274"/>
            <p:cNvSpPr>
              <a:spLocks noChangeArrowheads="1"/>
            </p:cNvSpPr>
            <p:nvPr/>
          </p:nvSpPr>
          <p:spPr bwMode="auto">
            <a:xfrm>
              <a:off x="4092" y="1668"/>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43" name="Oval 275"/>
            <p:cNvSpPr>
              <a:spLocks noChangeArrowheads="1"/>
            </p:cNvSpPr>
            <p:nvPr/>
          </p:nvSpPr>
          <p:spPr bwMode="auto">
            <a:xfrm>
              <a:off x="4484" y="1668"/>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44" name="Oval 276"/>
            <p:cNvSpPr>
              <a:spLocks noChangeArrowheads="1"/>
            </p:cNvSpPr>
            <p:nvPr/>
          </p:nvSpPr>
          <p:spPr bwMode="auto">
            <a:xfrm>
              <a:off x="4358" y="1715"/>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45" name="Oval 277"/>
            <p:cNvSpPr>
              <a:spLocks noChangeArrowheads="1"/>
            </p:cNvSpPr>
            <p:nvPr/>
          </p:nvSpPr>
          <p:spPr bwMode="auto">
            <a:xfrm>
              <a:off x="4280" y="1731"/>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46" name="Oval 278"/>
            <p:cNvSpPr>
              <a:spLocks noChangeArrowheads="1"/>
            </p:cNvSpPr>
            <p:nvPr/>
          </p:nvSpPr>
          <p:spPr bwMode="auto">
            <a:xfrm>
              <a:off x="4280" y="176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47" name="Oval 279"/>
            <p:cNvSpPr>
              <a:spLocks noChangeArrowheads="1"/>
            </p:cNvSpPr>
            <p:nvPr/>
          </p:nvSpPr>
          <p:spPr bwMode="auto">
            <a:xfrm>
              <a:off x="4515" y="1747"/>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48" name="Oval 280"/>
            <p:cNvSpPr>
              <a:spLocks noChangeArrowheads="1"/>
            </p:cNvSpPr>
            <p:nvPr/>
          </p:nvSpPr>
          <p:spPr bwMode="auto">
            <a:xfrm>
              <a:off x="4437" y="1858"/>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49" name="Oval 281"/>
            <p:cNvSpPr>
              <a:spLocks noChangeArrowheads="1"/>
            </p:cNvSpPr>
            <p:nvPr/>
          </p:nvSpPr>
          <p:spPr bwMode="auto">
            <a:xfrm>
              <a:off x="2185" y="176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50" name="Oval 282"/>
            <p:cNvSpPr>
              <a:spLocks noChangeArrowheads="1"/>
            </p:cNvSpPr>
            <p:nvPr/>
          </p:nvSpPr>
          <p:spPr bwMode="auto">
            <a:xfrm>
              <a:off x="2217" y="1700"/>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51" name="Oval 283"/>
            <p:cNvSpPr>
              <a:spLocks noChangeArrowheads="1"/>
            </p:cNvSpPr>
            <p:nvPr/>
          </p:nvSpPr>
          <p:spPr bwMode="auto">
            <a:xfrm>
              <a:off x="2248" y="176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52" name="Oval 284"/>
            <p:cNvSpPr>
              <a:spLocks noChangeArrowheads="1"/>
            </p:cNvSpPr>
            <p:nvPr/>
          </p:nvSpPr>
          <p:spPr bwMode="auto">
            <a:xfrm>
              <a:off x="2136" y="1764"/>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53" name="Oval 285"/>
            <p:cNvSpPr>
              <a:spLocks noChangeArrowheads="1"/>
            </p:cNvSpPr>
            <p:nvPr/>
          </p:nvSpPr>
          <p:spPr bwMode="auto">
            <a:xfrm>
              <a:off x="2182" y="1748"/>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54" name="Oval 286"/>
            <p:cNvSpPr>
              <a:spLocks noChangeArrowheads="1"/>
            </p:cNvSpPr>
            <p:nvPr/>
          </p:nvSpPr>
          <p:spPr bwMode="auto">
            <a:xfrm>
              <a:off x="2255" y="1732"/>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55" name="Oval 287"/>
            <p:cNvSpPr>
              <a:spLocks noChangeArrowheads="1"/>
            </p:cNvSpPr>
            <p:nvPr/>
          </p:nvSpPr>
          <p:spPr bwMode="auto">
            <a:xfrm>
              <a:off x="2210" y="1764"/>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56" name="Oval 288"/>
            <p:cNvSpPr>
              <a:spLocks noChangeArrowheads="1"/>
            </p:cNvSpPr>
            <p:nvPr/>
          </p:nvSpPr>
          <p:spPr bwMode="auto">
            <a:xfrm>
              <a:off x="2135" y="1764"/>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57" name="Oval 289"/>
            <p:cNvSpPr>
              <a:spLocks noChangeArrowheads="1"/>
            </p:cNvSpPr>
            <p:nvPr/>
          </p:nvSpPr>
          <p:spPr bwMode="auto">
            <a:xfrm>
              <a:off x="4567" y="1760"/>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58" name="Oval 290"/>
            <p:cNvSpPr>
              <a:spLocks noChangeArrowheads="1"/>
            </p:cNvSpPr>
            <p:nvPr/>
          </p:nvSpPr>
          <p:spPr bwMode="auto">
            <a:xfrm>
              <a:off x="2550" y="163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59" name="Oval 291"/>
            <p:cNvSpPr>
              <a:spLocks noChangeArrowheads="1"/>
            </p:cNvSpPr>
            <p:nvPr/>
          </p:nvSpPr>
          <p:spPr bwMode="auto">
            <a:xfrm>
              <a:off x="2613" y="166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60" name="Oval 292"/>
            <p:cNvSpPr>
              <a:spLocks noChangeArrowheads="1"/>
            </p:cNvSpPr>
            <p:nvPr/>
          </p:nvSpPr>
          <p:spPr bwMode="auto">
            <a:xfrm>
              <a:off x="2723" y="1665"/>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61" name="Oval 293"/>
            <p:cNvSpPr>
              <a:spLocks noChangeArrowheads="1"/>
            </p:cNvSpPr>
            <p:nvPr/>
          </p:nvSpPr>
          <p:spPr bwMode="auto">
            <a:xfrm>
              <a:off x="2613" y="169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62" name="Oval 294"/>
            <p:cNvSpPr>
              <a:spLocks noChangeArrowheads="1"/>
            </p:cNvSpPr>
            <p:nvPr/>
          </p:nvSpPr>
          <p:spPr bwMode="auto">
            <a:xfrm>
              <a:off x="2644" y="164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63" name="Oval 295"/>
            <p:cNvSpPr>
              <a:spLocks noChangeArrowheads="1"/>
            </p:cNvSpPr>
            <p:nvPr/>
          </p:nvSpPr>
          <p:spPr bwMode="auto">
            <a:xfrm>
              <a:off x="2519" y="169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64" name="Oval 296"/>
            <p:cNvSpPr>
              <a:spLocks noChangeArrowheads="1"/>
            </p:cNvSpPr>
            <p:nvPr/>
          </p:nvSpPr>
          <p:spPr bwMode="auto">
            <a:xfrm>
              <a:off x="2566" y="169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65" name="Oval 297"/>
            <p:cNvSpPr>
              <a:spLocks noChangeArrowheads="1"/>
            </p:cNvSpPr>
            <p:nvPr/>
          </p:nvSpPr>
          <p:spPr bwMode="auto">
            <a:xfrm>
              <a:off x="2628" y="1729"/>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66" name="Oval 298"/>
            <p:cNvSpPr>
              <a:spLocks noChangeArrowheads="1"/>
            </p:cNvSpPr>
            <p:nvPr/>
          </p:nvSpPr>
          <p:spPr bwMode="auto">
            <a:xfrm>
              <a:off x="2723" y="1697"/>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67" name="Oval 299"/>
            <p:cNvSpPr>
              <a:spLocks noChangeArrowheads="1"/>
            </p:cNvSpPr>
            <p:nvPr/>
          </p:nvSpPr>
          <p:spPr bwMode="auto">
            <a:xfrm>
              <a:off x="2785" y="1681"/>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68" name="Oval 300"/>
            <p:cNvSpPr>
              <a:spLocks noChangeArrowheads="1"/>
            </p:cNvSpPr>
            <p:nvPr/>
          </p:nvSpPr>
          <p:spPr bwMode="auto">
            <a:xfrm>
              <a:off x="2816" y="169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69" name="Oval 301"/>
            <p:cNvSpPr>
              <a:spLocks noChangeArrowheads="1"/>
            </p:cNvSpPr>
            <p:nvPr/>
          </p:nvSpPr>
          <p:spPr bwMode="auto">
            <a:xfrm>
              <a:off x="2879" y="169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70" name="Oval 302"/>
            <p:cNvSpPr>
              <a:spLocks noChangeArrowheads="1"/>
            </p:cNvSpPr>
            <p:nvPr/>
          </p:nvSpPr>
          <p:spPr bwMode="auto">
            <a:xfrm>
              <a:off x="2847" y="1681"/>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71" name="Oval 303"/>
            <p:cNvSpPr>
              <a:spLocks noChangeArrowheads="1"/>
            </p:cNvSpPr>
            <p:nvPr/>
          </p:nvSpPr>
          <p:spPr bwMode="auto">
            <a:xfrm>
              <a:off x="2941" y="169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72" name="Oval 304"/>
            <p:cNvSpPr>
              <a:spLocks noChangeArrowheads="1"/>
            </p:cNvSpPr>
            <p:nvPr/>
          </p:nvSpPr>
          <p:spPr bwMode="auto">
            <a:xfrm>
              <a:off x="2941" y="164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73" name="Oval 305"/>
            <p:cNvSpPr>
              <a:spLocks noChangeArrowheads="1"/>
            </p:cNvSpPr>
            <p:nvPr/>
          </p:nvSpPr>
          <p:spPr bwMode="auto">
            <a:xfrm>
              <a:off x="3129" y="163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74" name="Oval 306"/>
            <p:cNvSpPr>
              <a:spLocks noChangeArrowheads="1"/>
            </p:cNvSpPr>
            <p:nvPr/>
          </p:nvSpPr>
          <p:spPr bwMode="auto">
            <a:xfrm>
              <a:off x="3035" y="1697"/>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75" name="Oval 307"/>
            <p:cNvSpPr>
              <a:spLocks noChangeArrowheads="1"/>
            </p:cNvSpPr>
            <p:nvPr/>
          </p:nvSpPr>
          <p:spPr bwMode="auto">
            <a:xfrm>
              <a:off x="3066" y="1649"/>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76" name="Oval 308"/>
            <p:cNvSpPr>
              <a:spLocks noChangeArrowheads="1"/>
            </p:cNvSpPr>
            <p:nvPr/>
          </p:nvSpPr>
          <p:spPr bwMode="auto">
            <a:xfrm>
              <a:off x="3222" y="1665"/>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77" name="Oval 309"/>
            <p:cNvSpPr>
              <a:spLocks noChangeArrowheads="1"/>
            </p:cNvSpPr>
            <p:nvPr/>
          </p:nvSpPr>
          <p:spPr bwMode="auto">
            <a:xfrm>
              <a:off x="3176" y="1697"/>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78" name="Oval 310"/>
            <p:cNvSpPr>
              <a:spLocks noChangeArrowheads="1"/>
            </p:cNvSpPr>
            <p:nvPr/>
          </p:nvSpPr>
          <p:spPr bwMode="auto">
            <a:xfrm>
              <a:off x="3472" y="163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79" name="Oval 311"/>
            <p:cNvSpPr>
              <a:spLocks noChangeArrowheads="1"/>
            </p:cNvSpPr>
            <p:nvPr/>
          </p:nvSpPr>
          <p:spPr bwMode="auto">
            <a:xfrm>
              <a:off x="3379" y="169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80" name="Oval 312"/>
            <p:cNvSpPr>
              <a:spLocks noChangeArrowheads="1"/>
            </p:cNvSpPr>
            <p:nvPr/>
          </p:nvSpPr>
          <p:spPr bwMode="auto">
            <a:xfrm>
              <a:off x="3409" y="1649"/>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81" name="Oval 313"/>
            <p:cNvSpPr>
              <a:spLocks noChangeArrowheads="1"/>
            </p:cNvSpPr>
            <p:nvPr/>
          </p:nvSpPr>
          <p:spPr bwMode="auto">
            <a:xfrm>
              <a:off x="3566" y="1665"/>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82" name="Oval 314"/>
            <p:cNvSpPr>
              <a:spLocks noChangeArrowheads="1"/>
            </p:cNvSpPr>
            <p:nvPr/>
          </p:nvSpPr>
          <p:spPr bwMode="auto">
            <a:xfrm>
              <a:off x="3519" y="169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83" name="Oval 315"/>
            <p:cNvSpPr>
              <a:spLocks noChangeArrowheads="1"/>
            </p:cNvSpPr>
            <p:nvPr/>
          </p:nvSpPr>
          <p:spPr bwMode="auto">
            <a:xfrm>
              <a:off x="3472" y="1712"/>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84" name="Oval 316"/>
            <p:cNvSpPr>
              <a:spLocks noChangeArrowheads="1"/>
            </p:cNvSpPr>
            <p:nvPr/>
          </p:nvSpPr>
          <p:spPr bwMode="auto">
            <a:xfrm>
              <a:off x="3660" y="1712"/>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85" name="Oval 317"/>
            <p:cNvSpPr>
              <a:spLocks noChangeArrowheads="1"/>
            </p:cNvSpPr>
            <p:nvPr/>
          </p:nvSpPr>
          <p:spPr bwMode="auto">
            <a:xfrm>
              <a:off x="3738" y="1729"/>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86" name="Oval 318"/>
            <p:cNvSpPr>
              <a:spLocks noChangeArrowheads="1"/>
            </p:cNvSpPr>
            <p:nvPr/>
          </p:nvSpPr>
          <p:spPr bwMode="auto">
            <a:xfrm>
              <a:off x="3832" y="163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87" name="Oval 319"/>
            <p:cNvSpPr>
              <a:spLocks noChangeArrowheads="1"/>
            </p:cNvSpPr>
            <p:nvPr/>
          </p:nvSpPr>
          <p:spPr bwMode="auto">
            <a:xfrm>
              <a:off x="3925" y="163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88" name="Oval 320"/>
            <p:cNvSpPr>
              <a:spLocks noChangeArrowheads="1"/>
            </p:cNvSpPr>
            <p:nvPr/>
          </p:nvSpPr>
          <p:spPr bwMode="auto">
            <a:xfrm>
              <a:off x="4019" y="1729"/>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89" name="Oval 321"/>
            <p:cNvSpPr>
              <a:spLocks noChangeArrowheads="1"/>
            </p:cNvSpPr>
            <p:nvPr/>
          </p:nvSpPr>
          <p:spPr bwMode="auto">
            <a:xfrm>
              <a:off x="4114" y="1729"/>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90" name="Oval 322"/>
            <p:cNvSpPr>
              <a:spLocks noChangeArrowheads="1"/>
            </p:cNvSpPr>
            <p:nvPr/>
          </p:nvSpPr>
          <p:spPr bwMode="auto">
            <a:xfrm>
              <a:off x="4285" y="1729"/>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91" name="Oval 323"/>
            <p:cNvSpPr>
              <a:spLocks noChangeArrowheads="1"/>
            </p:cNvSpPr>
            <p:nvPr/>
          </p:nvSpPr>
          <p:spPr bwMode="auto">
            <a:xfrm>
              <a:off x="4474" y="1745"/>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92" name="Oval 324"/>
            <p:cNvSpPr>
              <a:spLocks noChangeArrowheads="1"/>
            </p:cNvSpPr>
            <p:nvPr/>
          </p:nvSpPr>
          <p:spPr bwMode="auto">
            <a:xfrm>
              <a:off x="4724" y="1760"/>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93" name="Oval 325"/>
            <p:cNvSpPr>
              <a:spLocks noChangeArrowheads="1"/>
            </p:cNvSpPr>
            <p:nvPr/>
          </p:nvSpPr>
          <p:spPr bwMode="auto">
            <a:xfrm>
              <a:off x="4645" y="1602"/>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94" name="Oval 326"/>
            <p:cNvSpPr>
              <a:spLocks noChangeArrowheads="1"/>
            </p:cNvSpPr>
            <p:nvPr/>
          </p:nvSpPr>
          <p:spPr bwMode="auto">
            <a:xfrm>
              <a:off x="4708" y="163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95" name="Oval 327"/>
            <p:cNvSpPr>
              <a:spLocks noChangeArrowheads="1"/>
            </p:cNvSpPr>
            <p:nvPr/>
          </p:nvSpPr>
          <p:spPr bwMode="auto">
            <a:xfrm>
              <a:off x="4645" y="1697"/>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96" name="Oval 328"/>
            <p:cNvSpPr>
              <a:spLocks noChangeArrowheads="1"/>
            </p:cNvSpPr>
            <p:nvPr/>
          </p:nvSpPr>
          <p:spPr bwMode="auto">
            <a:xfrm>
              <a:off x="4645" y="1760"/>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97" name="Oval 329"/>
            <p:cNvSpPr>
              <a:spLocks noChangeArrowheads="1"/>
            </p:cNvSpPr>
            <p:nvPr/>
          </p:nvSpPr>
          <p:spPr bwMode="auto">
            <a:xfrm>
              <a:off x="4786" y="1792"/>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98" name="Oval 330"/>
            <p:cNvSpPr>
              <a:spLocks noChangeArrowheads="1"/>
            </p:cNvSpPr>
            <p:nvPr/>
          </p:nvSpPr>
          <p:spPr bwMode="auto">
            <a:xfrm>
              <a:off x="4801" y="1729"/>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699" name="Oval 331"/>
            <p:cNvSpPr>
              <a:spLocks noChangeArrowheads="1"/>
            </p:cNvSpPr>
            <p:nvPr/>
          </p:nvSpPr>
          <p:spPr bwMode="auto">
            <a:xfrm>
              <a:off x="4786" y="1633"/>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00" name="Oval 332"/>
            <p:cNvSpPr>
              <a:spLocks noChangeArrowheads="1"/>
            </p:cNvSpPr>
            <p:nvPr/>
          </p:nvSpPr>
          <p:spPr bwMode="auto">
            <a:xfrm>
              <a:off x="4801" y="1570"/>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01" name="Oval 333"/>
            <p:cNvSpPr>
              <a:spLocks noChangeArrowheads="1"/>
            </p:cNvSpPr>
            <p:nvPr/>
          </p:nvSpPr>
          <p:spPr bwMode="auto">
            <a:xfrm>
              <a:off x="4691" y="1681"/>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02" name="Oval 334"/>
            <p:cNvSpPr>
              <a:spLocks noChangeArrowheads="1"/>
            </p:cNvSpPr>
            <p:nvPr/>
          </p:nvSpPr>
          <p:spPr bwMode="auto">
            <a:xfrm>
              <a:off x="4677" y="1729"/>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03" name="Oval 335"/>
            <p:cNvSpPr>
              <a:spLocks noChangeArrowheads="1"/>
            </p:cNvSpPr>
            <p:nvPr/>
          </p:nvSpPr>
          <p:spPr bwMode="auto">
            <a:xfrm>
              <a:off x="4598" y="1729"/>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04" name="Oval 336"/>
            <p:cNvSpPr>
              <a:spLocks noChangeArrowheads="1"/>
            </p:cNvSpPr>
            <p:nvPr/>
          </p:nvSpPr>
          <p:spPr bwMode="auto">
            <a:xfrm>
              <a:off x="4583" y="161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05" name="Oval 337"/>
            <p:cNvSpPr>
              <a:spLocks noChangeArrowheads="1"/>
            </p:cNvSpPr>
            <p:nvPr/>
          </p:nvSpPr>
          <p:spPr bwMode="auto">
            <a:xfrm>
              <a:off x="4427" y="174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06" name="Oval 338"/>
            <p:cNvSpPr>
              <a:spLocks noChangeArrowheads="1"/>
            </p:cNvSpPr>
            <p:nvPr/>
          </p:nvSpPr>
          <p:spPr bwMode="auto">
            <a:xfrm>
              <a:off x="4427" y="169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07" name="Oval 339"/>
            <p:cNvSpPr>
              <a:spLocks noChangeArrowheads="1"/>
            </p:cNvSpPr>
            <p:nvPr/>
          </p:nvSpPr>
          <p:spPr bwMode="auto">
            <a:xfrm>
              <a:off x="4441" y="161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08" name="Oval 340"/>
            <p:cNvSpPr>
              <a:spLocks noChangeArrowheads="1"/>
            </p:cNvSpPr>
            <p:nvPr/>
          </p:nvSpPr>
          <p:spPr bwMode="auto">
            <a:xfrm>
              <a:off x="4332" y="174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09" name="Oval 341"/>
            <p:cNvSpPr>
              <a:spLocks noChangeArrowheads="1"/>
            </p:cNvSpPr>
            <p:nvPr/>
          </p:nvSpPr>
          <p:spPr bwMode="auto">
            <a:xfrm>
              <a:off x="4364" y="163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10" name="Oval 342"/>
            <p:cNvSpPr>
              <a:spLocks noChangeArrowheads="1"/>
            </p:cNvSpPr>
            <p:nvPr/>
          </p:nvSpPr>
          <p:spPr bwMode="auto">
            <a:xfrm>
              <a:off x="4301" y="163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11" name="Oval 343"/>
            <p:cNvSpPr>
              <a:spLocks noChangeArrowheads="1"/>
            </p:cNvSpPr>
            <p:nvPr/>
          </p:nvSpPr>
          <p:spPr bwMode="auto">
            <a:xfrm>
              <a:off x="4239" y="1745"/>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12" name="Oval 344"/>
            <p:cNvSpPr>
              <a:spLocks noChangeArrowheads="1"/>
            </p:cNvSpPr>
            <p:nvPr/>
          </p:nvSpPr>
          <p:spPr bwMode="auto">
            <a:xfrm>
              <a:off x="4175" y="1745"/>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13" name="Oval 345"/>
            <p:cNvSpPr>
              <a:spLocks noChangeArrowheads="1"/>
            </p:cNvSpPr>
            <p:nvPr/>
          </p:nvSpPr>
          <p:spPr bwMode="auto">
            <a:xfrm>
              <a:off x="4270" y="166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14" name="Oval 346"/>
            <p:cNvSpPr>
              <a:spLocks noChangeArrowheads="1"/>
            </p:cNvSpPr>
            <p:nvPr/>
          </p:nvSpPr>
          <p:spPr bwMode="auto">
            <a:xfrm>
              <a:off x="4348" y="1681"/>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15" name="Oval 347"/>
            <p:cNvSpPr>
              <a:spLocks noChangeArrowheads="1"/>
            </p:cNvSpPr>
            <p:nvPr/>
          </p:nvSpPr>
          <p:spPr bwMode="auto">
            <a:xfrm>
              <a:off x="4364" y="169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16" name="Oval 348"/>
            <p:cNvSpPr>
              <a:spLocks noChangeArrowheads="1"/>
            </p:cNvSpPr>
            <p:nvPr/>
          </p:nvSpPr>
          <p:spPr bwMode="auto">
            <a:xfrm>
              <a:off x="4208" y="1633"/>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17" name="Oval 349"/>
            <p:cNvSpPr>
              <a:spLocks noChangeArrowheads="1"/>
            </p:cNvSpPr>
            <p:nvPr/>
          </p:nvSpPr>
          <p:spPr bwMode="auto">
            <a:xfrm>
              <a:off x="4208" y="1681"/>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18" name="Oval 350"/>
            <p:cNvSpPr>
              <a:spLocks noChangeArrowheads="1"/>
            </p:cNvSpPr>
            <p:nvPr/>
          </p:nvSpPr>
          <p:spPr bwMode="auto">
            <a:xfrm>
              <a:off x="4175" y="1697"/>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19" name="Oval 351"/>
            <p:cNvSpPr>
              <a:spLocks noChangeArrowheads="1"/>
            </p:cNvSpPr>
            <p:nvPr/>
          </p:nvSpPr>
          <p:spPr bwMode="auto">
            <a:xfrm>
              <a:off x="4052" y="1617"/>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20" name="Oval 352"/>
            <p:cNvSpPr>
              <a:spLocks noChangeArrowheads="1"/>
            </p:cNvSpPr>
            <p:nvPr/>
          </p:nvSpPr>
          <p:spPr bwMode="auto">
            <a:xfrm>
              <a:off x="4145" y="1617"/>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21" name="Oval 353"/>
            <p:cNvSpPr>
              <a:spLocks noChangeArrowheads="1"/>
            </p:cNvSpPr>
            <p:nvPr/>
          </p:nvSpPr>
          <p:spPr bwMode="auto">
            <a:xfrm>
              <a:off x="4081" y="1681"/>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22" name="Oval 354"/>
            <p:cNvSpPr>
              <a:spLocks noChangeArrowheads="1"/>
            </p:cNvSpPr>
            <p:nvPr/>
          </p:nvSpPr>
          <p:spPr bwMode="auto">
            <a:xfrm>
              <a:off x="4081" y="1745"/>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23" name="Oval 355"/>
            <p:cNvSpPr>
              <a:spLocks noChangeArrowheads="1"/>
            </p:cNvSpPr>
            <p:nvPr/>
          </p:nvSpPr>
          <p:spPr bwMode="auto">
            <a:xfrm>
              <a:off x="4114" y="1681"/>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24" name="Oval 356"/>
            <p:cNvSpPr>
              <a:spLocks noChangeArrowheads="1"/>
            </p:cNvSpPr>
            <p:nvPr/>
          </p:nvSpPr>
          <p:spPr bwMode="auto">
            <a:xfrm>
              <a:off x="3958" y="1729"/>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25" name="Oval 357"/>
            <p:cNvSpPr>
              <a:spLocks noChangeArrowheads="1"/>
            </p:cNvSpPr>
            <p:nvPr/>
          </p:nvSpPr>
          <p:spPr bwMode="auto">
            <a:xfrm>
              <a:off x="4052" y="1665"/>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26" name="Oval 358"/>
            <p:cNvSpPr>
              <a:spLocks noChangeArrowheads="1"/>
            </p:cNvSpPr>
            <p:nvPr/>
          </p:nvSpPr>
          <p:spPr bwMode="auto">
            <a:xfrm>
              <a:off x="3988" y="163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27" name="Oval 359"/>
            <p:cNvSpPr>
              <a:spLocks noChangeArrowheads="1"/>
            </p:cNvSpPr>
            <p:nvPr/>
          </p:nvSpPr>
          <p:spPr bwMode="auto">
            <a:xfrm>
              <a:off x="3988" y="1681"/>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28" name="Oval 360"/>
            <p:cNvSpPr>
              <a:spLocks noChangeArrowheads="1"/>
            </p:cNvSpPr>
            <p:nvPr/>
          </p:nvSpPr>
          <p:spPr bwMode="auto">
            <a:xfrm>
              <a:off x="3895" y="1729"/>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29" name="Oval 361"/>
            <p:cNvSpPr>
              <a:spLocks noChangeArrowheads="1"/>
            </p:cNvSpPr>
            <p:nvPr/>
          </p:nvSpPr>
          <p:spPr bwMode="auto">
            <a:xfrm>
              <a:off x="3832" y="1729"/>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30" name="Oval 362"/>
            <p:cNvSpPr>
              <a:spLocks noChangeArrowheads="1"/>
            </p:cNvSpPr>
            <p:nvPr/>
          </p:nvSpPr>
          <p:spPr bwMode="auto">
            <a:xfrm>
              <a:off x="3864" y="166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31" name="Oval 363"/>
            <p:cNvSpPr>
              <a:spLocks noChangeArrowheads="1"/>
            </p:cNvSpPr>
            <p:nvPr/>
          </p:nvSpPr>
          <p:spPr bwMode="auto">
            <a:xfrm>
              <a:off x="3769" y="1712"/>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32" name="Oval 364"/>
            <p:cNvSpPr>
              <a:spLocks noChangeArrowheads="1"/>
            </p:cNvSpPr>
            <p:nvPr/>
          </p:nvSpPr>
          <p:spPr bwMode="auto">
            <a:xfrm>
              <a:off x="3769" y="166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33" name="Oval 365"/>
            <p:cNvSpPr>
              <a:spLocks noChangeArrowheads="1"/>
            </p:cNvSpPr>
            <p:nvPr/>
          </p:nvSpPr>
          <p:spPr bwMode="auto">
            <a:xfrm>
              <a:off x="3707" y="1649"/>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34" name="Oval 366"/>
            <p:cNvSpPr>
              <a:spLocks noChangeArrowheads="1"/>
            </p:cNvSpPr>
            <p:nvPr/>
          </p:nvSpPr>
          <p:spPr bwMode="auto">
            <a:xfrm>
              <a:off x="3614" y="1649"/>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35" name="Oval 367"/>
            <p:cNvSpPr>
              <a:spLocks noChangeArrowheads="1"/>
            </p:cNvSpPr>
            <p:nvPr/>
          </p:nvSpPr>
          <p:spPr bwMode="auto">
            <a:xfrm>
              <a:off x="3614" y="1712"/>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36" name="Oval 368"/>
            <p:cNvSpPr>
              <a:spLocks noChangeArrowheads="1"/>
            </p:cNvSpPr>
            <p:nvPr/>
          </p:nvSpPr>
          <p:spPr bwMode="auto">
            <a:xfrm>
              <a:off x="3551" y="1712"/>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37" name="Oval 369"/>
            <p:cNvSpPr>
              <a:spLocks noChangeArrowheads="1"/>
            </p:cNvSpPr>
            <p:nvPr/>
          </p:nvSpPr>
          <p:spPr bwMode="auto">
            <a:xfrm>
              <a:off x="3332" y="169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38" name="Oval 370"/>
            <p:cNvSpPr>
              <a:spLocks noChangeArrowheads="1"/>
            </p:cNvSpPr>
            <p:nvPr/>
          </p:nvSpPr>
          <p:spPr bwMode="auto">
            <a:xfrm>
              <a:off x="3332" y="164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39" name="Oval 371"/>
            <p:cNvSpPr>
              <a:spLocks noChangeArrowheads="1"/>
            </p:cNvSpPr>
            <p:nvPr/>
          </p:nvSpPr>
          <p:spPr bwMode="auto">
            <a:xfrm>
              <a:off x="3270" y="1697"/>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40" name="Oval 372"/>
            <p:cNvSpPr>
              <a:spLocks noChangeArrowheads="1"/>
            </p:cNvSpPr>
            <p:nvPr/>
          </p:nvSpPr>
          <p:spPr bwMode="auto">
            <a:xfrm>
              <a:off x="3112" y="1697"/>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41" name="Oval 373"/>
            <p:cNvSpPr>
              <a:spLocks noChangeArrowheads="1"/>
            </p:cNvSpPr>
            <p:nvPr/>
          </p:nvSpPr>
          <p:spPr bwMode="auto">
            <a:xfrm>
              <a:off x="3222" y="1697"/>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42" name="Oval 374"/>
            <p:cNvSpPr>
              <a:spLocks noChangeArrowheads="1"/>
            </p:cNvSpPr>
            <p:nvPr/>
          </p:nvSpPr>
          <p:spPr bwMode="auto">
            <a:xfrm>
              <a:off x="2988" y="166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43" name="Oval 375"/>
            <p:cNvSpPr>
              <a:spLocks noChangeArrowheads="1"/>
            </p:cNvSpPr>
            <p:nvPr/>
          </p:nvSpPr>
          <p:spPr bwMode="auto">
            <a:xfrm>
              <a:off x="3129" y="166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44" name="Oval 376"/>
            <p:cNvSpPr>
              <a:spLocks noChangeArrowheads="1"/>
            </p:cNvSpPr>
            <p:nvPr/>
          </p:nvSpPr>
          <p:spPr bwMode="auto">
            <a:xfrm>
              <a:off x="3285" y="164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45" name="Oval 377"/>
            <p:cNvSpPr>
              <a:spLocks noChangeArrowheads="1"/>
            </p:cNvSpPr>
            <p:nvPr/>
          </p:nvSpPr>
          <p:spPr bwMode="auto">
            <a:xfrm>
              <a:off x="3457" y="166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46" name="Oval 378"/>
            <p:cNvSpPr>
              <a:spLocks noChangeArrowheads="1"/>
            </p:cNvSpPr>
            <p:nvPr/>
          </p:nvSpPr>
          <p:spPr bwMode="auto">
            <a:xfrm>
              <a:off x="3426" y="1697"/>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47" name="Oval 379"/>
            <p:cNvSpPr>
              <a:spLocks noChangeArrowheads="1"/>
            </p:cNvSpPr>
            <p:nvPr/>
          </p:nvSpPr>
          <p:spPr bwMode="auto">
            <a:xfrm>
              <a:off x="3707" y="1681"/>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48" name="Oval 380"/>
            <p:cNvSpPr>
              <a:spLocks noChangeArrowheads="1"/>
            </p:cNvSpPr>
            <p:nvPr/>
          </p:nvSpPr>
          <p:spPr bwMode="auto">
            <a:xfrm>
              <a:off x="3816" y="1665"/>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49" name="Oval 381"/>
            <p:cNvSpPr>
              <a:spLocks noChangeArrowheads="1"/>
            </p:cNvSpPr>
            <p:nvPr/>
          </p:nvSpPr>
          <p:spPr bwMode="auto">
            <a:xfrm>
              <a:off x="3911" y="1681"/>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50" name="Oval 382"/>
            <p:cNvSpPr>
              <a:spLocks noChangeArrowheads="1"/>
            </p:cNvSpPr>
            <p:nvPr/>
          </p:nvSpPr>
          <p:spPr bwMode="auto">
            <a:xfrm>
              <a:off x="4098" y="163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51" name="Oval 383"/>
            <p:cNvSpPr>
              <a:spLocks noChangeArrowheads="1"/>
            </p:cNvSpPr>
            <p:nvPr/>
          </p:nvSpPr>
          <p:spPr bwMode="auto">
            <a:xfrm>
              <a:off x="4254" y="1602"/>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52" name="Oval 384"/>
            <p:cNvSpPr>
              <a:spLocks noChangeArrowheads="1"/>
            </p:cNvSpPr>
            <p:nvPr/>
          </p:nvSpPr>
          <p:spPr bwMode="auto">
            <a:xfrm>
              <a:off x="4191" y="1729"/>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53" name="Oval 385"/>
            <p:cNvSpPr>
              <a:spLocks noChangeArrowheads="1"/>
            </p:cNvSpPr>
            <p:nvPr/>
          </p:nvSpPr>
          <p:spPr bwMode="auto">
            <a:xfrm>
              <a:off x="4332" y="1602"/>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54" name="Oval 386"/>
            <p:cNvSpPr>
              <a:spLocks noChangeArrowheads="1"/>
            </p:cNvSpPr>
            <p:nvPr/>
          </p:nvSpPr>
          <p:spPr bwMode="auto">
            <a:xfrm>
              <a:off x="4724" y="1602"/>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55" name="Oval 387"/>
            <p:cNvSpPr>
              <a:spLocks noChangeArrowheads="1"/>
            </p:cNvSpPr>
            <p:nvPr/>
          </p:nvSpPr>
          <p:spPr bwMode="auto">
            <a:xfrm>
              <a:off x="4598" y="164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56" name="Oval 388"/>
            <p:cNvSpPr>
              <a:spLocks noChangeArrowheads="1"/>
            </p:cNvSpPr>
            <p:nvPr/>
          </p:nvSpPr>
          <p:spPr bwMode="auto">
            <a:xfrm>
              <a:off x="4520" y="166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57" name="Oval 389"/>
            <p:cNvSpPr>
              <a:spLocks noChangeArrowheads="1"/>
            </p:cNvSpPr>
            <p:nvPr/>
          </p:nvSpPr>
          <p:spPr bwMode="auto">
            <a:xfrm>
              <a:off x="4520" y="169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58" name="Oval 390"/>
            <p:cNvSpPr>
              <a:spLocks noChangeArrowheads="1"/>
            </p:cNvSpPr>
            <p:nvPr/>
          </p:nvSpPr>
          <p:spPr bwMode="auto">
            <a:xfrm>
              <a:off x="4755" y="1681"/>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59" name="Oval 391"/>
            <p:cNvSpPr>
              <a:spLocks noChangeArrowheads="1"/>
            </p:cNvSpPr>
            <p:nvPr/>
          </p:nvSpPr>
          <p:spPr bwMode="auto">
            <a:xfrm>
              <a:off x="4677" y="1792"/>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60" name="Oval 392"/>
            <p:cNvSpPr>
              <a:spLocks noChangeArrowheads="1"/>
            </p:cNvSpPr>
            <p:nvPr/>
          </p:nvSpPr>
          <p:spPr bwMode="auto">
            <a:xfrm>
              <a:off x="2425" y="169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61" name="Oval 393"/>
            <p:cNvSpPr>
              <a:spLocks noChangeArrowheads="1"/>
            </p:cNvSpPr>
            <p:nvPr/>
          </p:nvSpPr>
          <p:spPr bwMode="auto">
            <a:xfrm>
              <a:off x="2457" y="1634"/>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62" name="Oval 394"/>
            <p:cNvSpPr>
              <a:spLocks noChangeArrowheads="1"/>
            </p:cNvSpPr>
            <p:nvPr/>
          </p:nvSpPr>
          <p:spPr bwMode="auto">
            <a:xfrm>
              <a:off x="2488" y="1697"/>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63" name="Oval 395"/>
            <p:cNvSpPr>
              <a:spLocks noChangeArrowheads="1"/>
            </p:cNvSpPr>
            <p:nvPr/>
          </p:nvSpPr>
          <p:spPr bwMode="auto">
            <a:xfrm>
              <a:off x="2550" y="1745"/>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64" name="Oval 396"/>
            <p:cNvSpPr>
              <a:spLocks noChangeArrowheads="1"/>
            </p:cNvSpPr>
            <p:nvPr/>
          </p:nvSpPr>
          <p:spPr bwMode="auto">
            <a:xfrm>
              <a:off x="2373" y="1698"/>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65" name="Oval 397"/>
            <p:cNvSpPr>
              <a:spLocks noChangeArrowheads="1"/>
            </p:cNvSpPr>
            <p:nvPr/>
          </p:nvSpPr>
          <p:spPr bwMode="auto">
            <a:xfrm>
              <a:off x="2419" y="1682"/>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66" name="Oval 398"/>
            <p:cNvSpPr>
              <a:spLocks noChangeArrowheads="1"/>
            </p:cNvSpPr>
            <p:nvPr/>
          </p:nvSpPr>
          <p:spPr bwMode="auto">
            <a:xfrm>
              <a:off x="2495" y="1666"/>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67" name="Oval 399"/>
            <p:cNvSpPr>
              <a:spLocks noChangeArrowheads="1"/>
            </p:cNvSpPr>
            <p:nvPr/>
          </p:nvSpPr>
          <p:spPr bwMode="auto">
            <a:xfrm>
              <a:off x="2450" y="1698"/>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68" name="Oval 400"/>
            <p:cNvSpPr>
              <a:spLocks noChangeArrowheads="1"/>
            </p:cNvSpPr>
            <p:nvPr/>
          </p:nvSpPr>
          <p:spPr bwMode="auto">
            <a:xfrm>
              <a:off x="2419" y="1714"/>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69" name="Oval 401"/>
            <p:cNvSpPr>
              <a:spLocks noChangeArrowheads="1"/>
            </p:cNvSpPr>
            <p:nvPr/>
          </p:nvSpPr>
          <p:spPr bwMode="auto">
            <a:xfrm>
              <a:off x="2482" y="1745"/>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70" name="Oval 402"/>
            <p:cNvSpPr>
              <a:spLocks noChangeArrowheads="1"/>
            </p:cNvSpPr>
            <p:nvPr/>
          </p:nvSpPr>
          <p:spPr bwMode="auto">
            <a:xfrm>
              <a:off x="2372" y="1698"/>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71" name="Oval 403"/>
            <p:cNvSpPr>
              <a:spLocks noChangeArrowheads="1"/>
            </p:cNvSpPr>
            <p:nvPr/>
          </p:nvSpPr>
          <p:spPr bwMode="auto">
            <a:xfrm>
              <a:off x="1218" y="172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72" name="Oval 404"/>
            <p:cNvSpPr>
              <a:spLocks noChangeArrowheads="1"/>
            </p:cNvSpPr>
            <p:nvPr/>
          </p:nvSpPr>
          <p:spPr bwMode="auto">
            <a:xfrm>
              <a:off x="1174" y="1697"/>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73" name="Oval 405"/>
            <p:cNvSpPr>
              <a:spLocks noChangeArrowheads="1"/>
            </p:cNvSpPr>
            <p:nvPr/>
          </p:nvSpPr>
          <p:spPr bwMode="auto">
            <a:xfrm>
              <a:off x="1284" y="1697"/>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74" name="Oval 406"/>
            <p:cNvSpPr>
              <a:spLocks noChangeArrowheads="1"/>
            </p:cNvSpPr>
            <p:nvPr/>
          </p:nvSpPr>
          <p:spPr bwMode="auto">
            <a:xfrm>
              <a:off x="1174" y="172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75" name="Oval 407"/>
            <p:cNvSpPr>
              <a:spLocks noChangeArrowheads="1"/>
            </p:cNvSpPr>
            <p:nvPr/>
          </p:nvSpPr>
          <p:spPr bwMode="auto">
            <a:xfrm>
              <a:off x="1205" y="1681"/>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76" name="Oval 408"/>
            <p:cNvSpPr>
              <a:spLocks noChangeArrowheads="1"/>
            </p:cNvSpPr>
            <p:nvPr/>
          </p:nvSpPr>
          <p:spPr bwMode="auto">
            <a:xfrm>
              <a:off x="1080" y="172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77" name="Oval 409"/>
            <p:cNvSpPr>
              <a:spLocks noChangeArrowheads="1"/>
            </p:cNvSpPr>
            <p:nvPr/>
          </p:nvSpPr>
          <p:spPr bwMode="auto">
            <a:xfrm>
              <a:off x="1127" y="172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78" name="Oval 410"/>
            <p:cNvSpPr>
              <a:spLocks noChangeArrowheads="1"/>
            </p:cNvSpPr>
            <p:nvPr/>
          </p:nvSpPr>
          <p:spPr bwMode="auto">
            <a:xfrm>
              <a:off x="1189" y="1761"/>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79" name="Oval 411"/>
            <p:cNvSpPr>
              <a:spLocks noChangeArrowheads="1"/>
            </p:cNvSpPr>
            <p:nvPr/>
          </p:nvSpPr>
          <p:spPr bwMode="auto">
            <a:xfrm>
              <a:off x="1284" y="1729"/>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80" name="Oval 412"/>
            <p:cNvSpPr>
              <a:spLocks noChangeArrowheads="1"/>
            </p:cNvSpPr>
            <p:nvPr/>
          </p:nvSpPr>
          <p:spPr bwMode="auto">
            <a:xfrm>
              <a:off x="1346" y="1713"/>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81" name="Oval 413"/>
            <p:cNvSpPr>
              <a:spLocks noChangeArrowheads="1"/>
            </p:cNvSpPr>
            <p:nvPr/>
          </p:nvSpPr>
          <p:spPr bwMode="auto">
            <a:xfrm>
              <a:off x="1377" y="172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82" name="Oval 414"/>
            <p:cNvSpPr>
              <a:spLocks noChangeArrowheads="1"/>
            </p:cNvSpPr>
            <p:nvPr/>
          </p:nvSpPr>
          <p:spPr bwMode="auto">
            <a:xfrm>
              <a:off x="1440" y="172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83" name="Oval 415"/>
            <p:cNvSpPr>
              <a:spLocks noChangeArrowheads="1"/>
            </p:cNvSpPr>
            <p:nvPr/>
          </p:nvSpPr>
          <p:spPr bwMode="auto">
            <a:xfrm>
              <a:off x="1408" y="1713"/>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84" name="Oval 416"/>
            <p:cNvSpPr>
              <a:spLocks noChangeArrowheads="1"/>
            </p:cNvSpPr>
            <p:nvPr/>
          </p:nvSpPr>
          <p:spPr bwMode="auto">
            <a:xfrm>
              <a:off x="1502" y="172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85" name="Oval 417"/>
            <p:cNvSpPr>
              <a:spLocks noChangeArrowheads="1"/>
            </p:cNvSpPr>
            <p:nvPr/>
          </p:nvSpPr>
          <p:spPr bwMode="auto">
            <a:xfrm>
              <a:off x="1502" y="1681"/>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86" name="Oval 418"/>
            <p:cNvSpPr>
              <a:spLocks noChangeArrowheads="1"/>
            </p:cNvSpPr>
            <p:nvPr/>
          </p:nvSpPr>
          <p:spPr bwMode="auto">
            <a:xfrm>
              <a:off x="1690" y="1665"/>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87" name="Oval 419"/>
            <p:cNvSpPr>
              <a:spLocks noChangeArrowheads="1"/>
            </p:cNvSpPr>
            <p:nvPr/>
          </p:nvSpPr>
          <p:spPr bwMode="auto">
            <a:xfrm>
              <a:off x="1596" y="1729"/>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88" name="Oval 420"/>
            <p:cNvSpPr>
              <a:spLocks noChangeArrowheads="1"/>
            </p:cNvSpPr>
            <p:nvPr/>
          </p:nvSpPr>
          <p:spPr bwMode="auto">
            <a:xfrm>
              <a:off x="1627" y="1681"/>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89" name="Oval 421"/>
            <p:cNvSpPr>
              <a:spLocks noChangeArrowheads="1"/>
            </p:cNvSpPr>
            <p:nvPr/>
          </p:nvSpPr>
          <p:spPr bwMode="auto">
            <a:xfrm>
              <a:off x="1783" y="1697"/>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90" name="Oval 422"/>
            <p:cNvSpPr>
              <a:spLocks noChangeArrowheads="1"/>
            </p:cNvSpPr>
            <p:nvPr/>
          </p:nvSpPr>
          <p:spPr bwMode="auto">
            <a:xfrm>
              <a:off x="1737" y="1729"/>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91" name="Oval 423"/>
            <p:cNvSpPr>
              <a:spLocks noChangeArrowheads="1"/>
            </p:cNvSpPr>
            <p:nvPr/>
          </p:nvSpPr>
          <p:spPr bwMode="auto">
            <a:xfrm>
              <a:off x="2033" y="1665"/>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92" name="Oval 424"/>
            <p:cNvSpPr>
              <a:spLocks noChangeArrowheads="1"/>
            </p:cNvSpPr>
            <p:nvPr/>
          </p:nvSpPr>
          <p:spPr bwMode="auto">
            <a:xfrm>
              <a:off x="1940" y="172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93" name="Oval 425"/>
            <p:cNvSpPr>
              <a:spLocks noChangeArrowheads="1"/>
            </p:cNvSpPr>
            <p:nvPr/>
          </p:nvSpPr>
          <p:spPr bwMode="auto">
            <a:xfrm>
              <a:off x="1970" y="1681"/>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94" name="Oval 426"/>
            <p:cNvSpPr>
              <a:spLocks noChangeArrowheads="1"/>
            </p:cNvSpPr>
            <p:nvPr/>
          </p:nvSpPr>
          <p:spPr bwMode="auto">
            <a:xfrm>
              <a:off x="2127" y="1697"/>
              <a:ext cx="47"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95" name="Oval 427"/>
            <p:cNvSpPr>
              <a:spLocks noChangeArrowheads="1"/>
            </p:cNvSpPr>
            <p:nvPr/>
          </p:nvSpPr>
          <p:spPr bwMode="auto">
            <a:xfrm>
              <a:off x="2080" y="172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96" name="Oval 428"/>
            <p:cNvSpPr>
              <a:spLocks noChangeArrowheads="1"/>
            </p:cNvSpPr>
            <p:nvPr/>
          </p:nvSpPr>
          <p:spPr bwMode="auto">
            <a:xfrm>
              <a:off x="2033" y="174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97" name="Oval 429"/>
            <p:cNvSpPr>
              <a:spLocks noChangeArrowheads="1"/>
            </p:cNvSpPr>
            <p:nvPr/>
          </p:nvSpPr>
          <p:spPr bwMode="auto">
            <a:xfrm>
              <a:off x="2221" y="1744"/>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98" name="Oval 430"/>
            <p:cNvSpPr>
              <a:spLocks noChangeArrowheads="1"/>
            </p:cNvSpPr>
            <p:nvPr/>
          </p:nvSpPr>
          <p:spPr bwMode="auto">
            <a:xfrm>
              <a:off x="2268" y="1681"/>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799" name="Oval 431"/>
            <p:cNvSpPr>
              <a:spLocks noChangeArrowheads="1"/>
            </p:cNvSpPr>
            <p:nvPr/>
          </p:nvSpPr>
          <p:spPr bwMode="auto">
            <a:xfrm>
              <a:off x="2175" y="1681"/>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00" name="Oval 432"/>
            <p:cNvSpPr>
              <a:spLocks noChangeArrowheads="1"/>
            </p:cNvSpPr>
            <p:nvPr/>
          </p:nvSpPr>
          <p:spPr bwMode="auto">
            <a:xfrm>
              <a:off x="2175" y="1744"/>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01" name="Oval 433"/>
            <p:cNvSpPr>
              <a:spLocks noChangeArrowheads="1"/>
            </p:cNvSpPr>
            <p:nvPr/>
          </p:nvSpPr>
          <p:spPr bwMode="auto">
            <a:xfrm>
              <a:off x="1893" y="172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02" name="Oval 434"/>
            <p:cNvSpPr>
              <a:spLocks noChangeArrowheads="1"/>
            </p:cNvSpPr>
            <p:nvPr/>
          </p:nvSpPr>
          <p:spPr bwMode="auto">
            <a:xfrm>
              <a:off x="1893" y="1681"/>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03" name="Oval 435"/>
            <p:cNvSpPr>
              <a:spLocks noChangeArrowheads="1"/>
            </p:cNvSpPr>
            <p:nvPr/>
          </p:nvSpPr>
          <p:spPr bwMode="auto">
            <a:xfrm>
              <a:off x="1831" y="1729"/>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04" name="Oval 436"/>
            <p:cNvSpPr>
              <a:spLocks noChangeArrowheads="1"/>
            </p:cNvSpPr>
            <p:nvPr/>
          </p:nvSpPr>
          <p:spPr bwMode="auto">
            <a:xfrm>
              <a:off x="1673" y="1729"/>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05" name="Oval 437"/>
            <p:cNvSpPr>
              <a:spLocks noChangeArrowheads="1"/>
            </p:cNvSpPr>
            <p:nvPr/>
          </p:nvSpPr>
          <p:spPr bwMode="auto">
            <a:xfrm>
              <a:off x="1783" y="1729"/>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06" name="Oval 438"/>
            <p:cNvSpPr>
              <a:spLocks noChangeArrowheads="1"/>
            </p:cNvSpPr>
            <p:nvPr/>
          </p:nvSpPr>
          <p:spPr bwMode="auto">
            <a:xfrm>
              <a:off x="1549" y="1697"/>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07" name="Oval 439"/>
            <p:cNvSpPr>
              <a:spLocks noChangeArrowheads="1"/>
            </p:cNvSpPr>
            <p:nvPr/>
          </p:nvSpPr>
          <p:spPr bwMode="auto">
            <a:xfrm>
              <a:off x="1690" y="1697"/>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08" name="Oval 440"/>
            <p:cNvSpPr>
              <a:spLocks noChangeArrowheads="1"/>
            </p:cNvSpPr>
            <p:nvPr/>
          </p:nvSpPr>
          <p:spPr bwMode="auto">
            <a:xfrm>
              <a:off x="1846" y="1681"/>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09" name="Oval 441"/>
            <p:cNvSpPr>
              <a:spLocks noChangeArrowheads="1"/>
            </p:cNvSpPr>
            <p:nvPr/>
          </p:nvSpPr>
          <p:spPr bwMode="auto">
            <a:xfrm>
              <a:off x="2018" y="1697"/>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10" name="Oval 442"/>
            <p:cNvSpPr>
              <a:spLocks noChangeArrowheads="1"/>
            </p:cNvSpPr>
            <p:nvPr/>
          </p:nvSpPr>
          <p:spPr bwMode="auto">
            <a:xfrm>
              <a:off x="1987" y="1729"/>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11" name="Oval 443"/>
            <p:cNvSpPr>
              <a:spLocks noChangeArrowheads="1"/>
            </p:cNvSpPr>
            <p:nvPr/>
          </p:nvSpPr>
          <p:spPr bwMode="auto">
            <a:xfrm>
              <a:off x="2268" y="1713"/>
              <a:ext cx="47"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12" name="Oval 444"/>
            <p:cNvSpPr>
              <a:spLocks noChangeArrowheads="1"/>
            </p:cNvSpPr>
            <p:nvPr/>
          </p:nvSpPr>
          <p:spPr bwMode="auto">
            <a:xfrm>
              <a:off x="986" y="172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13" name="Oval 445"/>
            <p:cNvSpPr>
              <a:spLocks noChangeArrowheads="1"/>
            </p:cNvSpPr>
            <p:nvPr/>
          </p:nvSpPr>
          <p:spPr bwMode="auto">
            <a:xfrm>
              <a:off x="1122" y="1729"/>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14" name="Oval 446"/>
            <p:cNvSpPr>
              <a:spLocks noChangeArrowheads="1"/>
            </p:cNvSpPr>
            <p:nvPr/>
          </p:nvSpPr>
          <p:spPr bwMode="auto">
            <a:xfrm>
              <a:off x="1049" y="1729"/>
              <a:ext cx="46"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15" name="Oval 447"/>
            <p:cNvSpPr>
              <a:spLocks noChangeArrowheads="1"/>
            </p:cNvSpPr>
            <p:nvPr/>
          </p:nvSpPr>
          <p:spPr bwMode="auto">
            <a:xfrm>
              <a:off x="934" y="1730"/>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16" name="Oval 448"/>
            <p:cNvSpPr>
              <a:spLocks noChangeArrowheads="1"/>
            </p:cNvSpPr>
            <p:nvPr/>
          </p:nvSpPr>
          <p:spPr bwMode="auto">
            <a:xfrm>
              <a:off x="980" y="1714"/>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17" name="Oval 449"/>
            <p:cNvSpPr>
              <a:spLocks noChangeArrowheads="1"/>
            </p:cNvSpPr>
            <p:nvPr/>
          </p:nvSpPr>
          <p:spPr bwMode="auto">
            <a:xfrm>
              <a:off x="1056" y="1698"/>
              <a:ext cx="45" cy="47"/>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18" name="Oval 450"/>
            <p:cNvSpPr>
              <a:spLocks noChangeArrowheads="1"/>
            </p:cNvSpPr>
            <p:nvPr/>
          </p:nvSpPr>
          <p:spPr bwMode="auto">
            <a:xfrm>
              <a:off x="1011" y="1730"/>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19" name="Oval 451"/>
            <p:cNvSpPr>
              <a:spLocks noChangeArrowheads="1"/>
            </p:cNvSpPr>
            <p:nvPr/>
          </p:nvSpPr>
          <p:spPr bwMode="auto">
            <a:xfrm>
              <a:off x="980" y="1746"/>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20" name="Oval 452"/>
            <p:cNvSpPr>
              <a:spLocks noChangeArrowheads="1"/>
            </p:cNvSpPr>
            <p:nvPr/>
          </p:nvSpPr>
          <p:spPr bwMode="auto">
            <a:xfrm>
              <a:off x="933" y="1730"/>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21" name="Oval 453"/>
            <p:cNvSpPr>
              <a:spLocks noChangeArrowheads="1"/>
            </p:cNvSpPr>
            <p:nvPr/>
          </p:nvSpPr>
          <p:spPr bwMode="auto">
            <a:xfrm>
              <a:off x="2247" y="1779"/>
              <a:ext cx="45"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22" name="Oval 454"/>
            <p:cNvSpPr>
              <a:spLocks noChangeArrowheads="1"/>
            </p:cNvSpPr>
            <p:nvPr/>
          </p:nvSpPr>
          <p:spPr bwMode="auto">
            <a:xfrm>
              <a:off x="2293" y="1763"/>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23" name="Oval 455"/>
            <p:cNvSpPr>
              <a:spLocks noChangeArrowheads="1"/>
            </p:cNvSpPr>
            <p:nvPr/>
          </p:nvSpPr>
          <p:spPr bwMode="auto">
            <a:xfrm>
              <a:off x="2246" y="1779"/>
              <a:ext cx="46" cy="46"/>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58824" name="Group 456"/>
          <p:cNvGrpSpPr>
            <a:grpSpLocks/>
          </p:cNvGrpSpPr>
          <p:nvPr/>
        </p:nvGrpSpPr>
        <p:grpSpPr bwMode="auto">
          <a:xfrm>
            <a:off x="5715000" y="2640013"/>
            <a:ext cx="1343025" cy="688975"/>
            <a:chOff x="3600" y="1663"/>
            <a:chExt cx="846" cy="434"/>
          </a:xfrm>
        </p:grpSpPr>
        <p:grpSp>
          <p:nvGrpSpPr>
            <p:cNvPr id="58825" name="Group 457"/>
            <p:cNvGrpSpPr>
              <a:grpSpLocks/>
            </p:cNvGrpSpPr>
            <p:nvPr/>
          </p:nvGrpSpPr>
          <p:grpSpPr bwMode="auto">
            <a:xfrm>
              <a:off x="3600" y="1663"/>
              <a:ext cx="846" cy="358"/>
              <a:chOff x="3600" y="1663"/>
              <a:chExt cx="846" cy="358"/>
            </a:xfrm>
          </p:grpSpPr>
          <p:sp>
            <p:nvSpPr>
              <p:cNvPr id="58826" name="Oval 458"/>
              <p:cNvSpPr>
                <a:spLocks noChangeArrowheads="1"/>
              </p:cNvSpPr>
              <p:nvPr/>
            </p:nvSpPr>
            <p:spPr bwMode="auto">
              <a:xfrm rot="16980000">
                <a:off x="3750" y="1785"/>
                <a:ext cx="202" cy="75"/>
              </a:xfrm>
              <a:prstGeom prst="ellipse">
                <a:avLst/>
              </a:prstGeom>
              <a:gradFill rotWithShape="0">
                <a:gsLst>
                  <a:gs pos="0">
                    <a:srgbClr val="BF0000"/>
                  </a:gs>
                  <a:gs pos="50000">
                    <a:srgbClr val="FF0000"/>
                  </a:gs>
                  <a:gs pos="100000">
                    <a:srgbClr val="BF0000"/>
                  </a:gs>
                </a:gsLst>
                <a:lin ang="1776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27" name="AutoShape 459"/>
              <p:cNvSpPr>
                <a:spLocks noChangeArrowheads="1"/>
              </p:cNvSpPr>
              <p:nvPr/>
            </p:nvSpPr>
            <p:spPr bwMode="auto">
              <a:xfrm rot="16980000">
                <a:off x="3626" y="1680"/>
                <a:ext cx="217" cy="228"/>
              </a:xfrm>
              <a:prstGeom prst="triangle">
                <a:avLst>
                  <a:gd name="adj" fmla="val 50000"/>
                </a:avLst>
              </a:prstGeom>
              <a:gradFill rotWithShape="0">
                <a:gsLst>
                  <a:gs pos="0">
                    <a:srgbClr val="BF0000"/>
                  </a:gs>
                  <a:gs pos="50000">
                    <a:srgbClr val="FF0000"/>
                  </a:gs>
                  <a:gs pos="100000">
                    <a:srgbClr val="BF0000"/>
                  </a:gs>
                </a:gsLst>
                <a:lin ang="1776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28" name="AutoShape 460"/>
              <p:cNvSpPr>
                <a:spLocks noChangeArrowheads="1"/>
              </p:cNvSpPr>
              <p:nvPr/>
            </p:nvSpPr>
            <p:spPr bwMode="auto">
              <a:xfrm rot="16980000">
                <a:off x="4046" y="1595"/>
                <a:ext cx="140" cy="570"/>
              </a:xfrm>
              <a:prstGeom prst="roundRect">
                <a:avLst>
                  <a:gd name="adj" fmla="val 16667"/>
                </a:avLst>
              </a:prstGeom>
              <a:gradFill rotWithShape="0">
                <a:gsLst>
                  <a:gs pos="0">
                    <a:srgbClr val="BF0000"/>
                  </a:gs>
                  <a:gs pos="50000">
                    <a:srgbClr val="FF0000"/>
                  </a:gs>
                  <a:gs pos="100000">
                    <a:srgbClr val="BF0000"/>
                  </a:gs>
                </a:gsLst>
                <a:lin ang="1776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29" name="Oval 461"/>
              <p:cNvSpPr>
                <a:spLocks noChangeArrowheads="1"/>
              </p:cNvSpPr>
              <p:nvPr/>
            </p:nvSpPr>
            <p:spPr bwMode="auto">
              <a:xfrm rot="16980000">
                <a:off x="4322" y="1906"/>
                <a:ext cx="143" cy="75"/>
              </a:xfrm>
              <a:prstGeom prst="ellipse">
                <a:avLst/>
              </a:prstGeom>
              <a:gradFill rotWithShape="0">
                <a:gsLst>
                  <a:gs pos="0">
                    <a:srgbClr val="BF0000"/>
                  </a:gs>
                  <a:gs pos="50000">
                    <a:srgbClr val="FF0000"/>
                  </a:gs>
                  <a:gs pos="100000">
                    <a:srgbClr val="BF0000"/>
                  </a:gs>
                </a:gsLst>
                <a:lin ang="1776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8830" name="Freeform 462"/>
            <p:cNvSpPr>
              <a:spLocks noChangeArrowheads="1"/>
            </p:cNvSpPr>
            <p:nvPr/>
          </p:nvSpPr>
          <p:spPr bwMode="auto">
            <a:xfrm rot="6180000" flipH="1" flipV="1">
              <a:off x="4172" y="1871"/>
              <a:ext cx="325" cy="110"/>
            </a:xfrm>
            <a:custGeom>
              <a:avLst/>
              <a:gdLst>
                <a:gd name="T0" fmla="*/ 17832 w 21600"/>
                <a:gd name="T1" fmla="*/ 18996 h 21600"/>
                <a:gd name="T2" fmla="*/ 21600 w 21600"/>
                <a:gd name="T3" fmla="*/ 10800 h 21600"/>
                <a:gd name="T4" fmla="*/ 10800 w 21600"/>
                <a:gd name="T5" fmla="*/ 0 h 21600"/>
                <a:gd name="T6" fmla="*/ 0 w 21600"/>
                <a:gd name="T7" fmla="*/ 10800 h 21600"/>
                <a:gd name="T8" fmla="*/ 5320 w 21600"/>
                <a:gd name="T9" fmla="*/ 20106 h 21600"/>
                <a:gd name="T10" fmla="*/ 5319 w 21600"/>
                <a:gd name="T11" fmla="*/ 20106 h 21600"/>
                <a:gd name="T12" fmla="*/ 0 w 21600"/>
                <a:gd name="T13" fmla="*/ 10800 h 21600"/>
                <a:gd name="T14" fmla="*/ 10800 w 21600"/>
                <a:gd name="T15" fmla="*/ 0 h 21600"/>
                <a:gd name="T16" fmla="*/ 21600 w 21600"/>
                <a:gd name="T17" fmla="*/ 10800 h 21600"/>
                <a:gd name="T18" fmla="*/ 17832 w 21600"/>
                <a:gd name="T19" fmla="*/ 18996 h 21600"/>
                <a:gd name="T20" fmla="*/ 19590 w 21600"/>
                <a:gd name="T21" fmla="*/ 21046 h 21600"/>
                <a:gd name="T22" fmla="*/ 32273 w 21600"/>
                <a:gd name="T23" fmla="*/ 17024 h 21600"/>
                <a:gd name="T24" fmla="*/ 16074 w 21600"/>
                <a:gd name="T25" fmla="*/ 16947 h 21600"/>
                <a:gd name="T26" fmla="*/ 0 w 21600"/>
                <a:gd name="T27" fmla="*/ 0 h 21600"/>
                <a:gd name="T28" fmla="*/ 21600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1600" h="21600">
                  <a:moveTo>
                    <a:pt x="17832" y="18996"/>
                  </a:moveTo>
                  <a:cubicBezTo>
                    <a:pt x="20223" y="16945"/>
                    <a:pt x="21600" y="13951"/>
                    <a:pt x="21600" y="10800"/>
                  </a:cubicBezTo>
                  <a:cubicBezTo>
                    <a:pt x="21600" y="4835"/>
                    <a:pt x="16764" y="0"/>
                    <a:pt x="10800" y="0"/>
                  </a:cubicBezTo>
                  <a:cubicBezTo>
                    <a:pt x="4835" y="0"/>
                    <a:pt x="0" y="4835"/>
                    <a:pt x="0" y="10800"/>
                  </a:cubicBezTo>
                  <a:cubicBezTo>
                    <a:pt x="-1" y="14625"/>
                    <a:pt x="2023" y="18165"/>
                    <a:pt x="5320" y="20106"/>
                  </a:cubicBezTo>
                  <a:lnTo>
                    <a:pt x="5319" y="20106"/>
                  </a:lnTo>
                  <a:cubicBezTo>
                    <a:pt x="2023" y="18165"/>
                    <a:pt x="0" y="14625"/>
                    <a:pt x="0" y="10800"/>
                  </a:cubicBezTo>
                  <a:cubicBezTo>
                    <a:pt x="0" y="4835"/>
                    <a:pt x="4835" y="0"/>
                    <a:pt x="10800" y="0"/>
                  </a:cubicBezTo>
                  <a:cubicBezTo>
                    <a:pt x="16764" y="0"/>
                    <a:pt x="21600" y="4835"/>
                    <a:pt x="21600" y="10800"/>
                  </a:cubicBezTo>
                  <a:cubicBezTo>
                    <a:pt x="21600" y="13950"/>
                    <a:pt x="20223" y="16944"/>
                    <a:pt x="17832" y="18996"/>
                  </a:cubicBezTo>
                  <a:lnTo>
                    <a:pt x="19590" y="21046"/>
                  </a:lnTo>
                  <a:lnTo>
                    <a:pt x="32273" y="17024"/>
                  </a:lnTo>
                  <a:lnTo>
                    <a:pt x="16074" y="16947"/>
                  </a:lnTo>
                  <a:close/>
                </a:path>
              </a:pathLst>
            </a:custGeom>
            <a:solidFill>
              <a:srgbClr val="000000"/>
            </a:solidFill>
            <a:ln w="28440">
              <a:solidFill>
                <a:srgbClr val="1F497D"/>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58831" name="Group 463"/>
          <p:cNvGrpSpPr>
            <a:grpSpLocks/>
          </p:cNvGrpSpPr>
          <p:nvPr/>
        </p:nvGrpSpPr>
        <p:grpSpPr bwMode="auto">
          <a:xfrm>
            <a:off x="3757613" y="2649538"/>
            <a:ext cx="1341437" cy="638175"/>
            <a:chOff x="2367" y="1669"/>
            <a:chExt cx="845" cy="402"/>
          </a:xfrm>
        </p:grpSpPr>
        <p:sp>
          <p:nvSpPr>
            <p:cNvPr id="58832" name="AutoShape 464"/>
            <p:cNvSpPr>
              <a:spLocks noChangeArrowheads="1"/>
            </p:cNvSpPr>
            <p:nvPr/>
          </p:nvSpPr>
          <p:spPr bwMode="auto">
            <a:xfrm rot="4800000" flipH="1">
              <a:off x="2626" y="1581"/>
              <a:ext cx="140" cy="570"/>
            </a:xfrm>
            <a:prstGeom prst="roundRect">
              <a:avLst>
                <a:gd name="adj" fmla="val 16667"/>
              </a:avLst>
            </a:prstGeom>
            <a:gradFill rotWithShape="0">
              <a:gsLst>
                <a:gs pos="0">
                  <a:srgbClr val="BF0000"/>
                </a:gs>
                <a:gs pos="50000">
                  <a:srgbClr val="FF0000"/>
                </a:gs>
                <a:gs pos="100000">
                  <a:srgbClr val="BF0000"/>
                </a:gs>
              </a:gsLst>
              <a:lin ang="1776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33" name="Oval 465"/>
            <p:cNvSpPr>
              <a:spLocks noChangeArrowheads="1"/>
            </p:cNvSpPr>
            <p:nvPr/>
          </p:nvSpPr>
          <p:spPr bwMode="auto">
            <a:xfrm rot="4800000" flipH="1">
              <a:off x="2851" y="1783"/>
              <a:ext cx="220" cy="75"/>
            </a:xfrm>
            <a:prstGeom prst="ellipse">
              <a:avLst/>
            </a:prstGeom>
            <a:gradFill rotWithShape="0">
              <a:gsLst>
                <a:gs pos="0">
                  <a:srgbClr val="BF0000"/>
                </a:gs>
                <a:gs pos="50000">
                  <a:srgbClr val="FF0000"/>
                </a:gs>
                <a:gs pos="100000">
                  <a:srgbClr val="BF0000"/>
                </a:gs>
              </a:gsLst>
              <a:lin ang="1776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34" name="AutoShape 466"/>
            <p:cNvSpPr>
              <a:spLocks noChangeArrowheads="1"/>
            </p:cNvSpPr>
            <p:nvPr/>
          </p:nvSpPr>
          <p:spPr bwMode="auto">
            <a:xfrm rot="4800000" flipH="1">
              <a:off x="2971" y="1683"/>
              <a:ext cx="217" cy="228"/>
            </a:xfrm>
            <a:prstGeom prst="triangle">
              <a:avLst>
                <a:gd name="adj" fmla="val 50000"/>
              </a:avLst>
            </a:prstGeom>
            <a:gradFill rotWithShape="0">
              <a:gsLst>
                <a:gs pos="0">
                  <a:srgbClr val="BF0000"/>
                </a:gs>
                <a:gs pos="50000">
                  <a:srgbClr val="FF0000"/>
                </a:gs>
                <a:gs pos="100000">
                  <a:srgbClr val="BF0000"/>
                </a:gs>
              </a:gsLst>
              <a:lin ang="1776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35" name="Oval 467"/>
            <p:cNvSpPr>
              <a:spLocks noChangeArrowheads="1"/>
            </p:cNvSpPr>
            <p:nvPr/>
          </p:nvSpPr>
          <p:spPr bwMode="auto">
            <a:xfrm rot="4800000" flipH="1">
              <a:off x="2346" y="1877"/>
              <a:ext cx="143" cy="75"/>
            </a:xfrm>
            <a:prstGeom prst="ellipse">
              <a:avLst/>
            </a:prstGeom>
            <a:gradFill rotWithShape="0">
              <a:gsLst>
                <a:gs pos="0">
                  <a:srgbClr val="BF0000"/>
                </a:gs>
                <a:gs pos="50000">
                  <a:srgbClr val="C41515"/>
                </a:gs>
                <a:gs pos="100000">
                  <a:srgbClr val="BF0000"/>
                </a:gs>
              </a:gsLst>
              <a:lin ang="1776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36" name="Freeform 468"/>
            <p:cNvSpPr>
              <a:spLocks noChangeArrowheads="1"/>
            </p:cNvSpPr>
            <p:nvPr/>
          </p:nvSpPr>
          <p:spPr bwMode="auto">
            <a:xfrm rot="15600000" flipH="1">
              <a:off x="2315" y="1845"/>
              <a:ext cx="325" cy="112"/>
            </a:xfrm>
            <a:custGeom>
              <a:avLst/>
              <a:gdLst>
                <a:gd name="T0" fmla="*/ 17832 w 21600"/>
                <a:gd name="T1" fmla="*/ 18996 h 21600"/>
                <a:gd name="T2" fmla="*/ 21600 w 21600"/>
                <a:gd name="T3" fmla="*/ 10800 h 21600"/>
                <a:gd name="T4" fmla="*/ 10800 w 21600"/>
                <a:gd name="T5" fmla="*/ 0 h 21600"/>
                <a:gd name="T6" fmla="*/ 0 w 21600"/>
                <a:gd name="T7" fmla="*/ 10800 h 21600"/>
                <a:gd name="T8" fmla="*/ 5320 w 21600"/>
                <a:gd name="T9" fmla="*/ 20106 h 21600"/>
                <a:gd name="T10" fmla="*/ 5319 w 21600"/>
                <a:gd name="T11" fmla="*/ 20106 h 21600"/>
                <a:gd name="T12" fmla="*/ 0 w 21600"/>
                <a:gd name="T13" fmla="*/ 10800 h 21600"/>
                <a:gd name="T14" fmla="*/ 10800 w 21600"/>
                <a:gd name="T15" fmla="*/ 0 h 21600"/>
                <a:gd name="T16" fmla="*/ 21600 w 21600"/>
                <a:gd name="T17" fmla="*/ 10800 h 21600"/>
                <a:gd name="T18" fmla="*/ 17832 w 21600"/>
                <a:gd name="T19" fmla="*/ 18996 h 21600"/>
                <a:gd name="T20" fmla="*/ 19590 w 21600"/>
                <a:gd name="T21" fmla="*/ 21046 h 21600"/>
                <a:gd name="T22" fmla="*/ 32273 w 21600"/>
                <a:gd name="T23" fmla="*/ 17024 h 21600"/>
                <a:gd name="T24" fmla="*/ 16074 w 21600"/>
                <a:gd name="T25" fmla="*/ 16947 h 21600"/>
                <a:gd name="T26" fmla="*/ 0 w 21600"/>
                <a:gd name="T27" fmla="*/ 0 h 21600"/>
                <a:gd name="T28" fmla="*/ 21600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1600" h="21600">
                  <a:moveTo>
                    <a:pt x="17832" y="18996"/>
                  </a:moveTo>
                  <a:cubicBezTo>
                    <a:pt x="20223" y="16945"/>
                    <a:pt x="21600" y="13951"/>
                    <a:pt x="21600" y="10800"/>
                  </a:cubicBezTo>
                  <a:cubicBezTo>
                    <a:pt x="21600" y="4835"/>
                    <a:pt x="16764" y="0"/>
                    <a:pt x="10800" y="0"/>
                  </a:cubicBezTo>
                  <a:cubicBezTo>
                    <a:pt x="4835" y="0"/>
                    <a:pt x="0" y="4835"/>
                    <a:pt x="0" y="10800"/>
                  </a:cubicBezTo>
                  <a:cubicBezTo>
                    <a:pt x="-1" y="14625"/>
                    <a:pt x="2023" y="18165"/>
                    <a:pt x="5320" y="20106"/>
                  </a:cubicBezTo>
                  <a:lnTo>
                    <a:pt x="5319" y="20106"/>
                  </a:lnTo>
                  <a:cubicBezTo>
                    <a:pt x="2023" y="18165"/>
                    <a:pt x="0" y="14625"/>
                    <a:pt x="0" y="10800"/>
                  </a:cubicBezTo>
                  <a:cubicBezTo>
                    <a:pt x="0" y="4835"/>
                    <a:pt x="4835" y="0"/>
                    <a:pt x="10800" y="0"/>
                  </a:cubicBezTo>
                  <a:cubicBezTo>
                    <a:pt x="16764" y="0"/>
                    <a:pt x="21600" y="4835"/>
                    <a:pt x="21600" y="10800"/>
                  </a:cubicBezTo>
                  <a:cubicBezTo>
                    <a:pt x="21600" y="13950"/>
                    <a:pt x="20223" y="16944"/>
                    <a:pt x="17832" y="18996"/>
                  </a:cubicBezTo>
                  <a:lnTo>
                    <a:pt x="19590" y="21046"/>
                  </a:lnTo>
                  <a:lnTo>
                    <a:pt x="32273" y="17024"/>
                  </a:lnTo>
                  <a:lnTo>
                    <a:pt x="16074" y="16947"/>
                  </a:lnTo>
                  <a:close/>
                </a:path>
              </a:pathLst>
            </a:custGeom>
            <a:solidFill>
              <a:srgbClr val="000000"/>
            </a:solidFill>
            <a:ln w="28440">
              <a:solidFill>
                <a:srgbClr val="1F497D"/>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8837" name="Freeform 469"/>
          <p:cNvSpPr>
            <a:spLocks noChangeArrowheads="1"/>
          </p:cNvSpPr>
          <p:nvPr/>
        </p:nvSpPr>
        <p:spPr bwMode="auto">
          <a:xfrm rot="21420000" flipV="1">
            <a:off x="5110163" y="3676650"/>
            <a:ext cx="517525" cy="177800"/>
          </a:xfrm>
          <a:custGeom>
            <a:avLst/>
            <a:gdLst>
              <a:gd name="T0" fmla="*/ 17832 w 21600"/>
              <a:gd name="T1" fmla="*/ 18996 h 21600"/>
              <a:gd name="T2" fmla="*/ 21600 w 21600"/>
              <a:gd name="T3" fmla="*/ 10800 h 21600"/>
              <a:gd name="T4" fmla="*/ 10800 w 21600"/>
              <a:gd name="T5" fmla="*/ 0 h 21600"/>
              <a:gd name="T6" fmla="*/ 0 w 21600"/>
              <a:gd name="T7" fmla="*/ 10800 h 21600"/>
              <a:gd name="T8" fmla="*/ 5320 w 21600"/>
              <a:gd name="T9" fmla="*/ 20106 h 21600"/>
              <a:gd name="T10" fmla="*/ 5319 w 21600"/>
              <a:gd name="T11" fmla="*/ 20106 h 21600"/>
              <a:gd name="T12" fmla="*/ 0 w 21600"/>
              <a:gd name="T13" fmla="*/ 10800 h 21600"/>
              <a:gd name="T14" fmla="*/ 10800 w 21600"/>
              <a:gd name="T15" fmla="*/ 0 h 21600"/>
              <a:gd name="T16" fmla="*/ 21600 w 21600"/>
              <a:gd name="T17" fmla="*/ 10800 h 21600"/>
              <a:gd name="T18" fmla="*/ 17832 w 21600"/>
              <a:gd name="T19" fmla="*/ 18996 h 21600"/>
              <a:gd name="T20" fmla="*/ 19590 w 21600"/>
              <a:gd name="T21" fmla="*/ 21046 h 21600"/>
              <a:gd name="T22" fmla="*/ 32273 w 21600"/>
              <a:gd name="T23" fmla="*/ 17024 h 21600"/>
              <a:gd name="T24" fmla="*/ 16074 w 21600"/>
              <a:gd name="T25" fmla="*/ 16947 h 21600"/>
              <a:gd name="T26" fmla="*/ 0 w 21600"/>
              <a:gd name="T27" fmla="*/ 0 h 21600"/>
              <a:gd name="T28" fmla="*/ 21600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1600" h="21600">
                <a:moveTo>
                  <a:pt x="17832" y="18996"/>
                </a:moveTo>
                <a:cubicBezTo>
                  <a:pt x="20223" y="16945"/>
                  <a:pt x="21600" y="13951"/>
                  <a:pt x="21600" y="10800"/>
                </a:cubicBezTo>
                <a:cubicBezTo>
                  <a:pt x="21600" y="4835"/>
                  <a:pt x="16764" y="0"/>
                  <a:pt x="10800" y="0"/>
                </a:cubicBezTo>
                <a:cubicBezTo>
                  <a:pt x="4835" y="0"/>
                  <a:pt x="0" y="4835"/>
                  <a:pt x="0" y="10800"/>
                </a:cubicBezTo>
                <a:cubicBezTo>
                  <a:pt x="-1" y="14625"/>
                  <a:pt x="2023" y="18165"/>
                  <a:pt x="5320" y="20106"/>
                </a:cubicBezTo>
                <a:lnTo>
                  <a:pt x="5319" y="20106"/>
                </a:lnTo>
                <a:cubicBezTo>
                  <a:pt x="2023" y="18165"/>
                  <a:pt x="0" y="14625"/>
                  <a:pt x="0" y="10800"/>
                </a:cubicBezTo>
                <a:cubicBezTo>
                  <a:pt x="0" y="4835"/>
                  <a:pt x="4835" y="0"/>
                  <a:pt x="10800" y="0"/>
                </a:cubicBezTo>
                <a:cubicBezTo>
                  <a:pt x="16764" y="0"/>
                  <a:pt x="21600" y="4835"/>
                  <a:pt x="21600" y="10800"/>
                </a:cubicBezTo>
                <a:cubicBezTo>
                  <a:pt x="21600" y="13950"/>
                  <a:pt x="20223" y="16944"/>
                  <a:pt x="17832" y="18996"/>
                </a:cubicBezTo>
                <a:lnTo>
                  <a:pt x="19590" y="21046"/>
                </a:lnTo>
                <a:lnTo>
                  <a:pt x="32273" y="17024"/>
                </a:lnTo>
                <a:lnTo>
                  <a:pt x="16074" y="16947"/>
                </a:lnTo>
                <a:close/>
              </a:path>
            </a:pathLst>
          </a:custGeom>
          <a:solidFill>
            <a:srgbClr val="000000"/>
          </a:solidFill>
          <a:ln w="28440">
            <a:solidFill>
              <a:srgbClr val="1F497D"/>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838" name="Freeform 470"/>
          <p:cNvSpPr>
            <a:spLocks noChangeArrowheads="1"/>
          </p:cNvSpPr>
          <p:nvPr/>
        </p:nvSpPr>
        <p:spPr bwMode="auto">
          <a:xfrm rot="10800000" flipV="1">
            <a:off x="5122863" y="1612900"/>
            <a:ext cx="517525" cy="177800"/>
          </a:xfrm>
          <a:custGeom>
            <a:avLst/>
            <a:gdLst>
              <a:gd name="T0" fmla="*/ 17832 w 21600"/>
              <a:gd name="T1" fmla="*/ 18996 h 21600"/>
              <a:gd name="T2" fmla="*/ 21600 w 21600"/>
              <a:gd name="T3" fmla="*/ 10800 h 21600"/>
              <a:gd name="T4" fmla="*/ 10800 w 21600"/>
              <a:gd name="T5" fmla="*/ 0 h 21600"/>
              <a:gd name="T6" fmla="*/ 0 w 21600"/>
              <a:gd name="T7" fmla="*/ 10800 h 21600"/>
              <a:gd name="T8" fmla="*/ 5320 w 21600"/>
              <a:gd name="T9" fmla="*/ 20106 h 21600"/>
              <a:gd name="T10" fmla="*/ 5319 w 21600"/>
              <a:gd name="T11" fmla="*/ 20106 h 21600"/>
              <a:gd name="T12" fmla="*/ 0 w 21600"/>
              <a:gd name="T13" fmla="*/ 10800 h 21600"/>
              <a:gd name="T14" fmla="*/ 10800 w 21600"/>
              <a:gd name="T15" fmla="*/ 0 h 21600"/>
              <a:gd name="T16" fmla="*/ 21600 w 21600"/>
              <a:gd name="T17" fmla="*/ 10800 h 21600"/>
              <a:gd name="T18" fmla="*/ 17832 w 21600"/>
              <a:gd name="T19" fmla="*/ 18996 h 21600"/>
              <a:gd name="T20" fmla="*/ 19590 w 21600"/>
              <a:gd name="T21" fmla="*/ 21046 h 21600"/>
              <a:gd name="T22" fmla="*/ 32273 w 21600"/>
              <a:gd name="T23" fmla="*/ 17024 h 21600"/>
              <a:gd name="T24" fmla="*/ 16074 w 21600"/>
              <a:gd name="T25" fmla="*/ 16947 h 21600"/>
              <a:gd name="T26" fmla="*/ 0 w 21600"/>
              <a:gd name="T27" fmla="*/ 0 h 21600"/>
              <a:gd name="T28" fmla="*/ 21600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1600" h="21600">
                <a:moveTo>
                  <a:pt x="17832" y="18996"/>
                </a:moveTo>
                <a:cubicBezTo>
                  <a:pt x="20223" y="16945"/>
                  <a:pt x="21600" y="13951"/>
                  <a:pt x="21600" y="10800"/>
                </a:cubicBezTo>
                <a:cubicBezTo>
                  <a:pt x="21600" y="4835"/>
                  <a:pt x="16764" y="0"/>
                  <a:pt x="10800" y="0"/>
                </a:cubicBezTo>
                <a:cubicBezTo>
                  <a:pt x="4835" y="0"/>
                  <a:pt x="0" y="4835"/>
                  <a:pt x="0" y="10800"/>
                </a:cubicBezTo>
                <a:cubicBezTo>
                  <a:pt x="-1" y="14625"/>
                  <a:pt x="2023" y="18165"/>
                  <a:pt x="5320" y="20106"/>
                </a:cubicBezTo>
                <a:lnTo>
                  <a:pt x="5319" y="20106"/>
                </a:lnTo>
                <a:cubicBezTo>
                  <a:pt x="2023" y="18165"/>
                  <a:pt x="0" y="14625"/>
                  <a:pt x="0" y="10800"/>
                </a:cubicBezTo>
                <a:cubicBezTo>
                  <a:pt x="0" y="4835"/>
                  <a:pt x="4835" y="0"/>
                  <a:pt x="10800" y="0"/>
                </a:cubicBezTo>
                <a:cubicBezTo>
                  <a:pt x="16764" y="0"/>
                  <a:pt x="21600" y="4835"/>
                  <a:pt x="21600" y="10800"/>
                </a:cubicBezTo>
                <a:cubicBezTo>
                  <a:pt x="21600" y="13950"/>
                  <a:pt x="20223" y="16944"/>
                  <a:pt x="17832" y="18996"/>
                </a:cubicBezTo>
                <a:lnTo>
                  <a:pt x="19590" y="21046"/>
                </a:lnTo>
                <a:lnTo>
                  <a:pt x="32273" y="17024"/>
                </a:lnTo>
                <a:lnTo>
                  <a:pt x="16074" y="16947"/>
                </a:lnTo>
                <a:close/>
              </a:path>
            </a:pathLst>
          </a:custGeom>
          <a:solidFill>
            <a:srgbClr val="000000"/>
          </a:solidFill>
          <a:ln w="28440">
            <a:solidFill>
              <a:srgbClr val="1F497D"/>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cxnSp>
        <p:nvCxnSpPr>
          <p:cNvPr id="58839" name="AutoShape 471"/>
          <p:cNvCxnSpPr>
            <a:cxnSpLocks noChangeShapeType="1"/>
          </p:cNvCxnSpPr>
          <p:nvPr/>
        </p:nvCxnSpPr>
        <p:spPr bwMode="auto">
          <a:xfrm>
            <a:off x="5160963" y="3381375"/>
            <a:ext cx="457200" cy="1588"/>
          </a:xfrm>
          <a:prstGeom prst="straightConnector1">
            <a:avLst/>
          </a:prstGeom>
          <a:noFill/>
          <a:ln w="93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8840" name="AutoShape 472"/>
          <p:cNvCxnSpPr>
            <a:cxnSpLocks noChangeShapeType="1"/>
          </p:cNvCxnSpPr>
          <p:nvPr/>
        </p:nvCxnSpPr>
        <p:spPr bwMode="auto">
          <a:xfrm flipH="1" flipV="1">
            <a:off x="5118100" y="2162175"/>
            <a:ext cx="457200" cy="1588"/>
          </a:xfrm>
          <a:prstGeom prst="straightConnector1">
            <a:avLst/>
          </a:prstGeom>
          <a:noFill/>
          <a:ln w="93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58841" name="Group 473"/>
          <p:cNvGrpSpPr>
            <a:grpSpLocks/>
          </p:cNvGrpSpPr>
          <p:nvPr/>
        </p:nvGrpSpPr>
        <p:grpSpPr bwMode="auto">
          <a:xfrm>
            <a:off x="420688" y="1844675"/>
            <a:ext cx="1897062" cy="366713"/>
            <a:chOff x="265" y="1162"/>
            <a:chExt cx="1195" cy="231"/>
          </a:xfrm>
        </p:grpSpPr>
        <p:sp>
          <p:nvSpPr>
            <p:cNvPr id="58842" name="Rectangle 474"/>
            <p:cNvSpPr>
              <a:spLocks noChangeArrowheads="1"/>
            </p:cNvSpPr>
            <p:nvPr/>
          </p:nvSpPr>
          <p:spPr bwMode="auto">
            <a:xfrm>
              <a:off x="265" y="1162"/>
              <a:ext cx="119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baseline="30000">
                  <a:solidFill>
                    <a:srgbClr val="000000"/>
                  </a:solidFill>
                  <a:latin typeface="Times New Roman" pitchFamily="16" charset="0"/>
                  <a:cs typeface="Times New Roman" pitchFamily="16" charset="0"/>
                </a:rPr>
                <a:t>229</a:t>
              </a:r>
              <a:r>
                <a:rPr lang="en-US" b="1">
                  <a:solidFill>
                    <a:srgbClr val="000000"/>
                  </a:solidFill>
                  <a:latin typeface="Times New Roman" pitchFamily="16" charset="0"/>
                  <a:cs typeface="Times New Roman" pitchFamily="16" charset="0"/>
                </a:rPr>
                <a:t>Th      </a:t>
              </a:r>
              <a:r>
                <a:rPr lang="en-US" b="1" baseline="30000">
                  <a:solidFill>
                    <a:srgbClr val="3333FF"/>
                  </a:solidFill>
                  <a:latin typeface="Times New Roman" pitchFamily="16" charset="0"/>
                  <a:cs typeface="Times New Roman" pitchFamily="16" charset="0"/>
                </a:rPr>
                <a:t>225</a:t>
              </a:r>
              <a:r>
                <a:rPr lang="en-US" b="1">
                  <a:solidFill>
                    <a:srgbClr val="3333FF"/>
                  </a:solidFill>
                  <a:latin typeface="Times New Roman" pitchFamily="16" charset="0"/>
                  <a:cs typeface="Times New Roman" pitchFamily="16" charset="0"/>
                </a:rPr>
                <a:t>Ra</a:t>
              </a:r>
              <a:r>
                <a:rPr lang="en-US" b="1">
                  <a:solidFill>
                    <a:srgbClr val="000000"/>
                  </a:solidFill>
                  <a:latin typeface="Times New Roman" pitchFamily="16" charset="0"/>
                  <a:cs typeface="Times New Roman" pitchFamily="16" charset="0"/>
                </a:rPr>
                <a:t> + </a:t>
              </a:r>
              <a:r>
                <a:rPr lang="en-US" b="1">
                  <a:solidFill>
                    <a:srgbClr val="000000"/>
                  </a:solidFill>
                  <a:latin typeface="Symbol" pitchFamily="16" charset="2"/>
                  <a:cs typeface="Times New Roman" pitchFamily="16" charset="0"/>
                </a:rPr>
                <a:t></a:t>
              </a:r>
            </a:p>
          </p:txBody>
        </p:sp>
        <p:cxnSp>
          <p:nvCxnSpPr>
            <p:cNvPr id="58843" name="AutoShape 475"/>
            <p:cNvCxnSpPr>
              <a:cxnSpLocks noChangeShapeType="1"/>
            </p:cNvCxnSpPr>
            <p:nvPr/>
          </p:nvCxnSpPr>
          <p:spPr bwMode="auto">
            <a:xfrm>
              <a:off x="658" y="1298"/>
              <a:ext cx="180" cy="0"/>
            </a:xfrm>
            <a:prstGeom prst="straightConnector1">
              <a:avLst/>
            </a:prstGeom>
            <a:noFill/>
            <a:ln w="1908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58844" name="Text Box 476"/>
          <p:cNvSpPr txBox="1">
            <a:spLocks noChangeArrowheads="1"/>
          </p:cNvSpPr>
          <p:nvPr/>
        </p:nvSpPr>
        <p:spPr bwMode="auto">
          <a:xfrm>
            <a:off x="3995738" y="4233863"/>
            <a:ext cx="4765675" cy="208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buClr>
                <a:srgbClr val="FF0000"/>
              </a:buClr>
              <a:buFont typeface="Wingdings" charset="2"/>
              <a:buChar char=""/>
            </a:pPr>
            <a:r>
              <a:rPr lang="en-US" sz="2000" b="1">
                <a:latin typeface="Times New Roman" pitchFamily="16" charset="0"/>
                <a:cs typeface="Times New Roman" pitchFamily="16" charset="0"/>
              </a:rPr>
              <a:t>  Ti: Sappire laser @ </a:t>
            </a:r>
            <a:r>
              <a:rPr lang="en-US" sz="2000" b="1">
                <a:solidFill>
                  <a:srgbClr val="FF0000"/>
                </a:solidFill>
                <a:latin typeface="Times New Roman" pitchFamily="16" charset="0"/>
                <a:cs typeface="Times New Roman" pitchFamily="16" charset="0"/>
              </a:rPr>
              <a:t>966 nm</a:t>
            </a:r>
          </a:p>
          <a:p>
            <a:pPr>
              <a:buClrTx/>
              <a:buFontTx/>
              <a:buNone/>
            </a:pPr>
            <a:r>
              <a:rPr lang="en-US">
                <a:latin typeface="Times New Roman" pitchFamily="16" charset="0"/>
                <a:cs typeface="Times New Roman" pitchFamily="16" charset="0"/>
              </a:rPr>
              <a:t>Second harmonic generation (KNbO</a:t>
            </a:r>
            <a:r>
              <a:rPr lang="en-US" baseline="-25000">
                <a:latin typeface="Times New Roman" pitchFamily="16" charset="0"/>
                <a:cs typeface="Times New Roman" pitchFamily="16" charset="0"/>
              </a:rPr>
              <a:t>3</a:t>
            </a:r>
            <a:r>
              <a:rPr lang="en-US">
                <a:latin typeface="Times New Roman" pitchFamily="16" charset="0"/>
                <a:cs typeface="Times New Roman" pitchFamily="16" charset="0"/>
              </a:rPr>
              <a:t>) @ </a:t>
            </a:r>
            <a:r>
              <a:rPr lang="en-US" b="1">
                <a:solidFill>
                  <a:srgbClr val="3333FF"/>
                </a:solidFill>
                <a:latin typeface="Times New Roman" pitchFamily="16" charset="0"/>
                <a:cs typeface="Times New Roman" pitchFamily="16" charset="0"/>
              </a:rPr>
              <a:t>483 nm</a:t>
            </a:r>
          </a:p>
          <a:p>
            <a:pPr>
              <a:buClr>
                <a:srgbClr val="FF0000"/>
              </a:buClr>
              <a:buFont typeface="Wingdings" charset="2"/>
              <a:buNone/>
            </a:pPr>
            <a:endParaRPr lang="en-US">
              <a:solidFill>
                <a:srgbClr val="3333FF"/>
              </a:solidFill>
              <a:latin typeface="Times New Roman" pitchFamily="16" charset="0"/>
              <a:cs typeface="Times New Roman" pitchFamily="16" charset="0"/>
            </a:endParaRPr>
          </a:p>
          <a:p>
            <a:pPr>
              <a:buClr>
                <a:srgbClr val="FF0000"/>
              </a:buClr>
              <a:buFont typeface="Wingdings" charset="2"/>
              <a:buChar char=""/>
            </a:pPr>
            <a:r>
              <a:rPr lang="en-US" b="1">
                <a:latin typeface="Times New Roman" pitchFamily="16" charset="0"/>
                <a:cs typeface="Times New Roman" pitchFamily="16" charset="0"/>
              </a:rPr>
              <a:t>  Semi-conductor Diode lasers @</a:t>
            </a:r>
            <a:r>
              <a:rPr lang="en-US" b="1">
                <a:solidFill>
                  <a:srgbClr val="3333FF"/>
                </a:solidFill>
                <a:latin typeface="Times New Roman" pitchFamily="16" charset="0"/>
                <a:cs typeface="Times New Roman" pitchFamily="16" charset="0"/>
              </a:rPr>
              <a:t> </a:t>
            </a:r>
            <a:r>
              <a:rPr lang="en-US" b="1">
                <a:solidFill>
                  <a:srgbClr val="FF0000"/>
                </a:solidFill>
                <a:latin typeface="Times New Roman" pitchFamily="16" charset="0"/>
                <a:cs typeface="Times New Roman" pitchFamily="16" charset="0"/>
              </a:rPr>
              <a:t>714 nm</a:t>
            </a:r>
          </a:p>
          <a:p>
            <a:pPr>
              <a:buClrTx/>
              <a:buFontTx/>
              <a:buNone/>
            </a:pPr>
            <a:r>
              <a:rPr lang="en-US" b="1">
                <a:solidFill>
                  <a:srgbClr val="FF0000"/>
                </a:solidFill>
                <a:latin typeface="Times New Roman" pitchFamily="16" charset="0"/>
                <a:cs typeface="Times New Roman" pitchFamily="16" charset="0"/>
              </a:rPr>
              <a:t>	50mW, several lasers with offset lock</a:t>
            </a:r>
          </a:p>
          <a:p>
            <a:pPr>
              <a:buClr>
                <a:srgbClr val="FF0000"/>
              </a:buClr>
              <a:buFont typeface="Wingdings" charset="2"/>
              <a:buNone/>
            </a:pPr>
            <a:endParaRPr lang="en-US" b="1">
              <a:solidFill>
                <a:srgbClr val="FF0000"/>
              </a:solidFill>
              <a:latin typeface="Times New Roman" pitchFamily="16" charset="0"/>
              <a:cs typeface="Times New Roman" pitchFamily="16" charset="0"/>
            </a:endParaRPr>
          </a:p>
          <a:p>
            <a:pPr>
              <a:buClr>
                <a:srgbClr val="FF0000"/>
              </a:buClr>
              <a:buFont typeface="Wingdings" charset="2"/>
              <a:buChar char=""/>
            </a:pPr>
            <a:r>
              <a:rPr lang="en-US" b="1">
                <a:latin typeface="Times New Roman" pitchFamily="16" charset="0"/>
                <a:cs typeface="Times New Roman" pitchFamily="16" charset="0"/>
              </a:rPr>
              <a:t>  Repump lasers</a:t>
            </a:r>
          </a:p>
        </p:txBody>
      </p:sp>
      <p:pic>
        <p:nvPicPr>
          <p:cNvPr id="58845" name="Picture 47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1616075"/>
            <a:ext cx="2952750" cy="1811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846" name="Picture 478"/>
          <p:cNvPicPr>
            <a:picLocks noChangeAspect="1" noChangeArrowheads="1"/>
          </p:cNvPicPr>
          <p:nvPr/>
        </p:nvPicPr>
        <p:blipFill>
          <a:blip r:embed="rId6" cstate="print">
            <a:extLst>
              <a:ext uri="{28A0092B-C50C-407E-A947-70E740481C1C}">
                <a14:useLocalDpi xmlns:a14="http://schemas.microsoft.com/office/drawing/2010/main" val="0"/>
              </a:ext>
            </a:extLst>
          </a:blip>
          <a:srcRect l="16283" t="16403" r="-133" b="16393"/>
          <a:stretch>
            <a:fillRect/>
          </a:stretch>
        </p:blipFill>
        <p:spPr bwMode="auto">
          <a:xfrm>
            <a:off x="792163" y="1266825"/>
            <a:ext cx="7667625" cy="4608513"/>
          </a:xfrm>
          <a:prstGeom prst="rect">
            <a:avLst/>
          </a:prstGeom>
          <a:noFill/>
          <a:ln>
            <a:noFill/>
          </a:ln>
          <a:effectLst/>
          <a:extLst>
            <a:ext uri="{909E8E84-426E-40DD-AFC4-6F175D3DCCD1}">
              <a14:hiddenFill xmlns:a14="http://schemas.microsoft.com/office/drawing/2010/main">
                <a:blipFill dpi="0" rotWithShape="0">
                  <a:blip/>
                  <a:srcRect l="16283" t="16403" r="-133" b="1639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9667282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88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58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8061" y="1219200"/>
            <a:ext cx="7241539" cy="4966036"/>
          </a:xfrm>
        </p:spPr>
      </p:pic>
      <p:sp>
        <p:nvSpPr>
          <p:cNvPr id="5"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
        <p:nvSpPr>
          <p:cNvPr id="3" name="TextBox 2"/>
          <p:cNvSpPr txBox="1"/>
          <p:nvPr/>
        </p:nvSpPr>
        <p:spPr>
          <a:xfrm>
            <a:off x="2310209" y="4378271"/>
            <a:ext cx="4944815" cy="1200329"/>
          </a:xfrm>
          <a:prstGeom prst="rect">
            <a:avLst/>
          </a:prstGeom>
          <a:solidFill>
            <a:srgbClr val="FF0000"/>
          </a:solidFill>
        </p:spPr>
        <p:txBody>
          <a:bodyPr wrap="none" rtlCol="0">
            <a:spAutoFit/>
          </a:bodyPr>
          <a:lstStyle/>
          <a:p>
            <a:r>
              <a:rPr lang="en-US" sz="2400" b="1" dirty="0">
                <a:latin typeface="Times New Roman" pitchFamily="18" charset="0"/>
                <a:cs typeface="Times New Roman" pitchFamily="18" charset="0"/>
              </a:rPr>
              <a:t>Experimentally achievable precision</a:t>
            </a:r>
          </a:p>
          <a:p>
            <a:r>
              <a:rPr lang="en-US" sz="2400" b="1" dirty="0" smtClean="0">
                <a:latin typeface="Times New Roman" pitchFamily="18" charset="0"/>
                <a:cs typeface="Times New Roman" pitchFamily="18" charset="0"/>
              </a:rPr>
              <a:t>Theoretically tractable problem</a:t>
            </a:r>
          </a:p>
          <a:p>
            <a:r>
              <a:rPr lang="en-US" sz="2400" b="1" dirty="0" smtClean="0">
                <a:latin typeface="Times New Roman" pitchFamily="18" charset="0"/>
                <a:cs typeface="Times New Roman" pitchFamily="18" charset="0"/>
              </a:rPr>
              <a:t>Sensitivity to physical effect</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8082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74613" y="5075238"/>
            <a:ext cx="2936875"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marL="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defTabSz="457200">
              <a:buSzPct val="100000"/>
            </a:pPr>
            <a:r>
              <a:rPr lang="en-US" sz="2400" b="1" smtClean="0">
                <a:solidFill>
                  <a:srgbClr val="FF0000"/>
                </a:solidFill>
                <a:effectLst>
                  <a:outerShdw blurRad="38100" dist="38100" dir="2700000" algn="tl">
                    <a:srgbClr val="C0C0C0"/>
                  </a:outerShdw>
                </a:effectLst>
                <a:latin typeface="Times New Roman" pitchFamily="16" charset="0"/>
                <a:cs typeface="Times New Roman" pitchFamily="16" charset="0"/>
              </a:rPr>
              <a:t>Atomic P – violation:</a:t>
            </a:r>
          </a:p>
          <a:p>
            <a:pPr lvl="1" defTabSz="457200">
              <a:buSzPct val="100000"/>
            </a:pPr>
            <a:r>
              <a:rPr lang="en-US" sz="2400" b="1" smtClean="0">
                <a:solidFill>
                  <a:srgbClr val="333399"/>
                </a:solidFill>
                <a:effectLst>
                  <a:outerShdw blurRad="38100" dist="38100" dir="2700000" algn="tl">
                    <a:srgbClr val="C0C0C0"/>
                  </a:outerShdw>
                </a:effectLst>
                <a:latin typeface="Times New Roman" pitchFamily="16" charset="0"/>
                <a:cs typeface="Times New Roman" pitchFamily="16" charset="0"/>
              </a:rPr>
              <a:t> Ra Single Ion</a:t>
            </a:r>
          </a:p>
          <a:p>
            <a:pPr defTabSz="457200">
              <a:buSzPct val="100000"/>
            </a:pPr>
            <a:r>
              <a:rPr lang="en-US" b="1" smtClean="0">
                <a:solidFill>
                  <a:srgbClr val="333399"/>
                </a:solidFill>
                <a:effectLst>
                  <a:outerShdw blurRad="38100" dist="38100" dir="2700000" algn="tl">
                    <a:srgbClr val="C0C0C0"/>
                  </a:outerShdw>
                </a:effectLst>
                <a:latin typeface="Times New Roman" pitchFamily="16" charset="0"/>
                <a:cs typeface="Times New Roman" pitchFamily="16" charset="0"/>
              </a:rPr>
              <a:t> 	sin</a:t>
            </a:r>
            <a:r>
              <a:rPr lang="en-US" b="1" baseline="30000" smtClean="0">
                <a:solidFill>
                  <a:srgbClr val="333399"/>
                </a:solidFill>
                <a:effectLst>
                  <a:outerShdw blurRad="38100" dist="38100" dir="2700000" algn="tl">
                    <a:srgbClr val="C0C0C0"/>
                  </a:outerShdw>
                </a:effectLst>
                <a:latin typeface="Times New Roman" pitchFamily="16" charset="0"/>
                <a:cs typeface="Times New Roman" pitchFamily="16" charset="0"/>
              </a:rPr>
              <a:t>2</a:t>
            </a:r>
            <a:r>
              <a:rPr lang="en-US" b="1" smtClean="0">
                <a:solidFill>
                  <a:srgbClr val="333399"/>
                </a:solidFill>
                <a:effectLst>
                  <a:outerShdw blurRad="38100" dist="38100" dir="2700000" algn="tl">
                    <a:srgbClr val="C0C0C0"/>
                  </a:outerShdw>
                </a:effectLst>
                <a:latin typeface="Times New Roman" pitchFamily="16" charset="0"/>
                <a:cs typeface="Times New Roman" pitchFamily="16" charset="0"/>
              </a:rPr>
              <a:t> </a:t>
            </a:r>
            <a:r>
              <a:rPr lang="el-GR" b="1" smtClean="0">
                <a:solidFill>
                  <a:srgbClr val="333399"/>
                </a:solidFill>
                <a:effectLst>
                  <a:outerShdw blurRad="38100" dist="38100" dir="2700000" algn="tl">
                    <a:srgbClr val="C0C0C0"/>
                  </a:outerShdw>
                </a:effectLst>
                <a:latin typeface="Times New Roman" pitchFamily="16" charset="0"/>
                <a:cs typeface="Times New Roman" pitchFamily="16" charset="0"/>
              </a:rPr>
              <a:t>ϴ</a:t>
            </a:r>
            <a:r>
              <a:rPr lang="en-US" b="1" baseline="-25000" smtClean="0">
                <a:solidFill>
                  <a:srgbClr val="333399"/>
                </a:solidFill>
                <a:effectLst>
                  <a:outerShdw blurRad="38100" dist="38100" dir="2700000" algn="tl">
                    <a:srgbClr val="C0C0C0"/>
                  </a:outerShdw>
                </a:effectLst>
                <a:latin typeface="Times New Roman" pitchFamily="16" charset="0"/>
                <a:cs typeface="Times New Roman" pitchFamily="16" charset="0"/>
              </a:rPr>
              <a:t>W</a:t>
            </a:r>
          </a:p>
        </p:txBody>
      </p:sp>
      <p:sp>
        <p:nvSpPr>
          <p:cNvPr id="11267" name="Text Box 3"/>
          <p:cNvSpPr txBox="1">
            <a:spLocks noChangeArrowheads="1"/>
          </p:cNvSpPr>
          <p:nvPr/>
        </p:nvSpPr>
        <p:spPr bwMode="auto">
          <a:xfrm>
            <a:off x="457200" y="1222375"/>
            <a:ext cx="2587625" cy="137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rgbClr val="000000"/>
                </a:solidFill>
                <a:latin typeface="Arial" charset="0"/>
                <a:ea typeface="Microsoft YaHei" charset="-122"/>
              </a:defRPr>
            </a:lvl1pPr>
            <a:lvl2pPr marL="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rgbClr val="000000"/>
                </a:solidFill>
                <a:latin typeface="Arial" charset="0"/>
                <a:ea typeface="Microsoft YaHei" charset="-122"/>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rgbClr val="000000"/>
                </a:solidFill>
                <a:latin typeface="Arial" charset="0"/>
                <a:ea typeface="Microsoft YaHei" charset="-122"/>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rgbClr val="000000"/>
                </a:solidFill>
                <a:latin typeface="Arial" charset="0"/>
                <a:ea typeface="Microsoft YaHei" charset="-122"/>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solidFill>
                  <a:srgbClr val="000000"/>
                </a:solidFill>
                <a:latin typeface="Arial" charset="0"/>
                <a:ea typeface="Microsoft YaHei" charset="-122"/>
              </a:defRPr>
            </a:lvl9pPr>
          </a:lstStyle>
          <a:p>
            <a:pPr lvl="1" defTabSz="457200">
              <a:buSzPct val="100000"/>
            </a:pPr>
            <a:r>
              <a:rPr lang="en-US" sz="2400" b="1" smtClean="0">
                <a:solidFill>
                  <a:srgbClr val="FF0000"/>
                </a:solidFill>
                <a:effectLst>
                  <a:outerShdw blurRad="38100" dist="38100" dir="2700000" algn="tl">
                    <a:srgbClr val="C0C0C0"/>
                  </a:outerShdw>
                </a:effectLst>
                <a:latin typeface="Times New Roman" pitchFamily="16" charset="0"/>
                <a:cs typeface="+mn-cs"/>
              </a:rPr>
              <a:t>CP – violation:</a:t>
            </a:r>
          </a:p>
          <a:p>
            <a:pPr defTabSz="457200">
              <a:buSzPct val="100000"/>
            </a:pPr>
            <a:r>
              <a:rPr lang="en-US" b="1" smtClean="0">
                <a:solidFill>
                  <a:srgbClr val="333399"/>
                </a:solidFill>
                <a:effectLst>
                  <a:outerShdw blurRad="38100" dist="38100" dir="2700000" algn="tl">
                    <a:srgbClr val="C0C0C0"/>
                  </a:outerShdw>
                </a:effectLst>
                <a:latin typeface="Times New Roman" pitchFamily="16" charset="0"/>
                <a:cs typeface="+mn-cs"/>
              </a:rPr>
              <a:t>EDMs</a:t>
            </a:r>
            <a:r>
              <a:rPr lang="en-US" b="1" smtClean="0">
                <a:latin typeface="Times New Roman" pitchFamily="16" charset="0"/>
                <a:cs typeface="+mn-cs"/>
              </a:rPr>
              <a:t>	</a:t>
            </a:r>
          </a:p>
          <a:p>
            <a:pPr defTabSz="457200">
              <a:buSzPct val="100000"/>
            </a:pPr>
            <a:r>
              <a:rPr lang="en-US" sz="1400" b="1" smtClean="0">
                <a:latin typeface="Times New Roman" pitchFamily="16" charset="0"/>
                <a:cs typeface="Times New Roman" pitchFamily="16" charset="0"/>
              </a:rPr>
              <a:t> Ba/Ra – atom</a:t>
            </a:r>
          </a:p>
          <a:p>
            <a:pPr defTabSz="457200">
              <a:buSzPct val="100000"/>
            </a:pPr>
            <a:r>
              <a:rPr lang="en-US" sz="1400" b="1" smtClean="0">
                <a:latin typeface="Times New Roman" pitchFamily="16" charset="0"/>
                <a:cs typeface="Times New Roman" pitchFamily="16" charset="0"/>
              </a:rPr>
              <a:t> </a:t>
            </a:r>
            <a:r>
              <a:rPr lang="en-US" sz="1400" i="1" smtClean="0">
                <a:effectLst>
                  <a:outerShdw blurRad="38100" dist="38100" dir="2700000" algn="tl">
                    <a:srgbClr val="C0C0C0"/>
                  </a:outerShdw>
                </a:effectLst>
                <a:latin typeface="Times New Roman" pitchFamily="16" charset="0"/>
                <a:cs typeface="Times New Roman" pitchFamily="16" charset="0"/>
              </a:rPr>
              <a:t>deuteron</a:t>
            </a:r>
          </a:p>
          <a:p>
            <a:pPr defTabSz="457200">
              <a:buSzPct val="100000"/>
            </a:pPr>
            <a:endParaRPr lang="en-US" sz="1400" i="1" smtClean="0">
              <a:effectLst>
                <a:outerShdw blurRad="38100" dist="38100" dir="2700000" algn="tl">
                  <a:srgbClr val="C0C0C0"/>
                </a:outerShdw>
              </a:effectLst>
              <a:latin typeface="Times New Roman" pitchFamily="16" charset="0"/>
              <a:cs typeface="Times New Roman" pitchFamily="16" charset="0"/>
            </a:endParaRPr>
          </a:p>
        </p:txBody>
      </p:sp>
      <p:sp>
        <p:nvSpPr>
          <p:cNvPr id="11268" name="Text Box 4"/>
          <p:cNvSpPr txBox="1">
            <a:spLocks noChangeArrowheads="1"/>
          </p:cNvSpPr>
          <p:nvPr/>
        </p:nvSpPr>
        <p:spPr bwMode="auto">
          <a:xfrm>
            <a:off x="5478463" y="5229225"/>
            <a:ext cx="3514725"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marL="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defTabSz="457200">
              <a:buSzPct val="100000"/>
            </a:pPr>
            <a:r>
              <a:rPr lang="en-US" sz="2400" b="1" smtClean="0">
                <a:solidFill>
                  <a:srgbClr val="FF0000"/>
                </a:solidFill>
                <a:effectLst>
                  <a:outerShdw blurRad="38100" dist="38100" dir="2700000" algn="tl">
                    <a:srgbClr val="C0C0C0"/>
                  </a:outerShdw>
                </a:effectLst>
                <a:latin typeface="Times New Roman" pitchFamily="16" charset="0"/>
                <a:cs typeface="Times New Roman" pitchFamily="16" charset="0"/>
              </a:rPr>
              <a:t>Lorentz/CPT - violation:</a:t>
            </a:r>
            <a:r>
              <a:rPr lang="en-US" b="1" smtClean="0">
                <a:latin typeface="Times New Roman" pitchFamily="16" charset="0"/>
                <a:cs typeface="+mn-cs"/>
              </a:rPr>
              <a:t>  </a:t>
            </a:r>
          </a:p>
          <a:p>
            <a:pPr lvl="1" defTabSz="457200">
              <a:buClr>
                <a:srgbClr val="333399"/>
              </a:buClr>
              <a:buSzPct val="100000"/>
              <a:buFont typeface="Times New Roman" pitchFamily="16" charset="0"/>
              <a:buChar char="•"/>
            </a:pPr>
            <a:r>
              <a:rPr lang="en-US" b="1" smtClean="0">
                <a:solidFill>
                  <a:srgbClr val="333399"/>
                </a:solidFill>
                <a:effectLst>
                  <a:outerShdw blurRad="38100" dist="38100" dir="2700000" algn="tl">
                    <a:srgbClr val="C0C0C0"/>
                  </a:outerShdw>
                </a:effectLst>
                <a:latin typeface="Times New Roman" pitchFamily="16" charset="0"/>
                <a:cs typeface="Times New Roman" pitchFamily="16" charset="0"/>
              </a:rPr>
              <a:t> Weak Interactions</a:t>
            </a:r>
          </a:p>
        </p:txBody>
      </p:sp>
      <p:pic>
        <p:nvPicPr>
          <p:cNvPr id="1126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2286000"/>
            <a:ext cx="1682750" cy="1108075"/>
          </a:xfrm>
          <a:prstGeom prst="rect">
            <a:avLst/>
          </a:prstGeom>
          <a:noFill/>
          <a:ln w="19080">
            <a:solidFill>
              <a:srgbClr val="FF33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550" y="1447800"/>
            <a:ext cx="1873250" cy="1098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1" name="Text Box 7"/>
          <p:cNvSpPr txBox="1">
            <a:spLocks noChangeArrowheads="1"/>
          </p:cNvSpPr>
          <p:nvPr/>
        </p:nvSpPr>
        <p:spPr bwMode="auto">
          <a:xfrm>
            <a:off x="5189538" y="2163763"/>
            <a:ext cx="938212"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defTabSz="457200">
              <a:buSzPct val="100000"/>
            </a:pPr>
            <a:r>
              <a:rPr lang="en-US" sz="1200" b="1" baseline="30000" smtClean="0">
                <a:solidFill>
                  <a:srgbClr val="333399"/>
                </a:solidFill>
                <a:effectLst>
                  <a:outerShdw blurRad="38100" dist="38100" dir="2700000" algn="tl">
                    <a:srgbClr val="C0C0C0"/>
                  </a:outerShdw>
                </a:effectLst>
                <a:latin typeface="Times New Roman" pitchFamily="16" charset="0"/>
                <a:cs typeface="+mn-cs"/>
              </a:rPr>
              <a:t>21</a:t>
            </a:r>
            <a:r>
              <a:rPr lang="en-US" sz="1200" b="1" smtClean="0">
                <a:solidFill>
                  <a:srgbClr val="333399"/>
                </a:solidFill>
                <a:effectLst>
                  <a:outerShdw blurRad="38100" dist="38100" dir="2700000" algn="tl">
                    <a:srgbClr val="C0C0C0"/>
                  </a:outerShdw>
                </a:effectLst>
                <a:latin typeface="Times New Roman" pitchFamily="16" charset="0"/>
                <a:cs typeface="+mn-cs"/>
              </a:rPr>
              <a:t>Na in trap</a:t>
            </a:r>
          </a:p>
        </p:txBody>
      </p:sp>
      <p:sp>
        <p:nvSpPr>
          <p:cNvPr id="11272" name="Text Box 8"/>
          <p:cNvSpPr txBox="1">
            <a:spLocks noChangeArrowheads="1"/>
          </p:cNvSpPr>
          <p:nvPr/>
        </p:nvSpPr>
        <p:spPr bwMode="auto">
          <a:xfrm>
            <a:off x="6326188" y="1130300"/>
            <a:ext cx="2686050"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marL="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defTabSz="457200">
              <a:buSzPct val="100000"/>
            </a:pPr>
            <a:r>
              <a:rPr lang="en-US" sz="2400" b="1" smtClean="0">
                <a:solidFill>
                  <a:srgbClr val="FF0000"/>
                </a:solidFill>
                <a:effectLst>
                  <a:outerShdw blurRad="38100" dist="38100" dir="2700000" algn="tl">
                    <a:srgbClr val="C0C0C0"/>
                  </a:outerShdw>
                </a:effectLst>
                <a:latin typeface="Times New Roman" pitchFamily="16" charset="0"/>
                <a:cs typeface="+mn-cs"/>
              </a:rPr>
              <a:t>T – violation:</a:t>
            </a:r>
          </a:p>
          <a:p>
            <a:pPr lvl="1" defTabSz="457200">
              <a:buSzPct val="100000"/>
            </a:pPr>
            <a:r>
              <a:rPr lang="en-US" b="1" smtClean="0">
                <a:solidFill>
                  <a:srgbClr val="333399"/>
                </a:solidFill>
                <a:effectLst>
                  <a:outerShdw blurRad="38100" dist="38100" dir="2700000" algn="tl">
                    <a:srgbClr val="C0C0C0"/>
                  </a:outerShdw>
                </a:effectLst>
                <a:latin typeface="Symbol" pitchFamily="16" charset="2"/>
                <a:cs typeface="+mn-cs"/>
              </a:rPr>
              <a:t></a:t>
            </a:r>
            <a:r>
              <a:rPr lang="en-US" b="1" smtClean="0">
                <a:solidFill>
                  <a:srgbClr val="333399"/>
                </a:solidFill>
                <a:effectLst>
                  <a:outerShdw blurRad="38100" dist="38100" dir="2700000" algn="tl">
                    <a:srgbClr val="C0C0C0"/>
                  </a:outerShdw>
                </a:effectLst>
                <a:latin typeface="Times New Roman" pitchFamily="16" charset="0"/>
                <a:cs typeface="+mn-cs"/>
              </a:rPr>
              <a:t>-decay</a:t>
            </a:r>
          </a:p>
          <a:p>
            <a:pPr lvl="1" defTabSz="457200">
              <a:buSzPct val="100000"/>
            </a:pPr>
            <a:r>
              <a:rPr lang="en-US" sz="1400" b="1" smtClean="0">
                <a:latin typeface="Times New Roman" pitchFamily="16" charset="0"/>
                <a:cs typeface="+mn-cs"/>
              </a:rPr>
              <a:t> </a:t>
            </a:r>
            <a:r>
              <a:rPr lang="en-US" sz="1400" b="1" baseline="30000" smtClean="0">
                <a:latin typeface="Times New Roman" pitchFamily="16" charset="0"/>
                <a:cs typeface="+mn-cs"/>
              </a:rPr>
              <a:t>21</a:t>
            </a:r>
            <a:r>
              <a:rPr lang="en-US" sz="1400" b="1" smtClean="0">
                <a:latin typeface="Times New Roman" pitchFamily="16" charset="0"/>
                <a:cs typeface="+mn-cs"/>
              </a:rPr>
              <a:t>Na, ‘a’ &amp; ‘D’ coefficients</a:t>
            </a:r>
          </a:p>
        </p:txBody>
      </p:sp>
      <p:pic>
        <p:nvPicPr>
          <p:cNvPr id="1127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497388"/>
            <a:ext cx="1674813" cy="846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l="47169" t="33974" r="25470" b="27025"/>
          <a:stretch>
            <a:fillRect/>
          </a:stretch>
        </p:blipFill>
        <p:spPr bwMode="auto">
          <a:xfrm>
            <a:off x="1571625" y="2335213"/>
            <a:ext cx="1095375" cy="1169987"/>
          </a:xfrm>
          <a:prstGeom prst="rect">
            <a:avLst/>
          </a:prstGeom>
          <a:noFill/>
          <a:ln>
            <a:noFill/>
          </a:ln>
          <a:effectLst/>
          <a:extLst>
            <a:ext uri="{909E8E84-426E-40DD-AFC4-6F175D3DCCD1}">
              <a14:hiddenFill xmlns:a14="http://schemas.microsoft.com/office/drawing/2010/main">
                <a:blipFill dpi="0" rotWithShape="0">
                  <a:blip/>
                  <a:srcRect l="47169" t="33974" r="25470" b="2702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1275" name="Group 11"/>
          <p:cNvGrpSpPr>
            <a:grpSpLocks/>
          </p:cNvGrpSpPr>
          <p:nvPr/>
        </p:nvGrpSpPr>
        <p:grpSpPr bwMode="auto">
          <a:xfrm>
            <a:off x="1931988" y="1676400"/>
            <a:ext cx="2105025" cy="1243013"/>
            <a:chOff x="1217" y="1056"/>
            <a:chExt cx="1326" cy="783"/>
          </a:xfrm>
        </p:grpSpPr>
        <p:sp>
          <p:nvSpPr>
            <p:cNvPr id="11276" name="Rectangle 12"/>
            <p:cNvSpPr>
              <a:spLocks noChangeArrowheads="1"/>
            </p:cNvSpPr>
            <p:nvPr/>
          </p:nvSpPr>
          <p:spPr bwMode="auto">
            <a:xfrm>
              <a:off x="1571" y="1056"/>
              <a:ext cx="939" cy="587"/>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77" name="Rectangle 13"/>
            <p:cNvSpPr>
              <a:spLocks noChangeArrowheads="1"/>
            </p:cNvSpPr>
            <p:nvPr/>
          </p:nvSpPr>
          <p:spPr bwMode="auto">
            <a:xfrm>
              <a:off x="1571" y="1056"/>
              <a:ext cx="939" cy="587"/>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78" name="Line 14"/>
            <p:cNvSpPr>
              <a:spLocks noChangeShapeType="1"/>
            </p:cNvSpPr>
            <p:nvPr/>
          </p:nvSpPr>
          <p:spPr bwMode="auto">
            <a:xfrm>
              <a:off x="1571" y="1056"/>
              <a:ext cx="939"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79" name="Freeform 15"/>
            <p:cNvSpPr>
              <a:spLocks noChangeArrowheads="1"/>
            </p:cNvSpPr>
            <p:nvPr/>
          </p:nvSpPr>
          <p:spPr bwMode="auto">
            <a:xfrm>
              <a:off x="1571" y="1056"/>
              <a:ext cx="939" cy="587"/>
            </a:xfrm>
            <a:custGeom>
              <a:avLst/>
              <a:gdLst>
                <a:gd name="T0" fmla="*/ 0 w 265"/>
                <a:gd name="T1" fmla="*/ 257 h 257"/>
                <a:gd name="T2" fmla="*/ 265 w 265"/>
                <a:gd name="T3" fmla="*/ 257 h 257"/>
                <a:gd name="T4" fmla="*/ 265 w 265"/>
                <a:gd name="T5" fmla="*/ 0 h 257"/>
              </a:gdLst>
              <a:ahLst/>
              <a:cxnLst>
                <a:cxn ang="0">
                  <a:pos x="T0" y="T1"/>
                </a:cxn>
                <a:cxn ang="0">
                  <a:pos x="T2" y="T3"/>
                </a:cxn>
                <a:cxn ang="0">
                  <a:pos x="T4" y="T5"/>
                </a:cxn>
              </a:cxnLst>
              <a:rect l="0" t="0" r="r" b="b"/>
              <a:pathLst>
                <a:path w="265" h="257">
                  <a:moveTo>
                    <a:pt x="0" y="257"/>
                  </a:moveTo>
                  <a:lnTo>
                    <a:pt x="265" y="257"/>
                  </a:lnTo>
                  <a:lnTo>
                    <a:pt x="265" y="0"/>
                  </a:lnTo>
                </a:path>
              </a:pathLst>
            </a:cu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80" name="Line 16"/>
            <p:cNvSpPr>
              <a:spLocks noChangeShapeType="1"/>
            </p:cNvSpPr>
            <p:nvPr/>
          </p:nvSpPr>
          <p:spPr bwMode="auto">
            <a:xfrm flipV="1">
              <a:off x="1571" y="1055"/>
              <a:ext cx="0" cy="589"/>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81" name="Line 17"/>
            <p:cNvSpPr>
              <a:spLocks noChangeShapeType="1"/>
            </p:cNvSpPr>
            <p:nvPr/>
          </p:nvSpPr>
          <p:spPr bwMode="auto">
            <a:xfrm>
              <a:off x="1571" y="1644"/>
              <a:ext cx="939"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82" name="Line 18"/>
            <p:cNvSpPr>
              <a:spLocks noChangeShapeType="1"/>
            </p:cNvSpPr>
            <p:nvPr/>
          </p:nvSpPr>
          <p:spPr bwMode="auto">
            <a:xfrm flipV="1">
              <a:off x="1571" y="1055"/>
              <a:ext cx="0" cy="589"/>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83" name="Line 19"/>
            <p:cNvSpPr>
              <a:spLocks noChangeShapeType="1"/>
            </p:cNvSpPr>
            <p:nvPr/>
          </p:nvSpPr>
          <p:spPr bwMode="auto">
            <a:xfrm flipV="1">
              <a:off x="1638" y="1636"/>
              <a:ext cx="0" cy="8"/>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84" name="Line 20"/>
            <p:cNvSpPr>
              <a:spLocks noChangeShapeType="1"/>
            </p:cNvSpPr>
            <p:nvPr/>
          </p:nvSpPr>
          <p:spPr bwMode="auto">
            <a:xfrm>
              <a:off x="1638" y="1056"/>
              <a:ext cx="0" cy="4"/>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85" name="Rectangle 21"/>
            <p:cNvSpPr>
              <a:spLocks noChangeArrowheads="1"/>
            </p:cNvSpPr>
            <p:nvPr/>
          </p:nvSpPr>
          <p:spPr bwMode="auto">
            <a:xfrm>
              <a:off x="1548" y="1650"/>
              <a:ext cx="107"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-80</a:t>
              </a:r>
            </a:p>
          </p:txBody>
        </p:sp>
        <p:sp>
          <p:nvSpPr>
            <p:cNvPr id="11286" name="Line 22"/>
            <p:cNvSpPr>
              <a:spLocks noChangeShapeType="1"/>
            </p:cNvSpPr>
            <p:nvPr/>
          </p:nvSpPr>
          <p:spPr bwMode="auto">
            <a:xfrm flipV="1">
              <a:off x="1812" y="1636"/>
              <a:ext cx="0" cy="8"/>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87" name="Line 23"/>
            <p:cNvSpPr>
              <a:spLocks noChangeShapeType="1"/>
            </p:cNvSpPr>
            <p:nvPr/>
          </p:nvSpPr>
          <p:spPr bwMode="auto">
            <a:xfrm>
              <a:off x="1812" y="1056"/>
              <a:ext cx="0" cy="4"/>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88" name="Rectangle 24"/>
            <p:cNvSpPr>
              <a:spLocks noChangeArrowheads="1"/>
            </p:cNvSpPr>
            <p:nvPr/>
          </p:nvSpPr>
          <p:spPr bwMode="auto">
            <a:xfrm>
              <a:off x="1723" y="1650"/>
              <a:ext cx="107"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-60</a:t>
              </a:r>
            </a:p>
          </p:txBody>
        </p:sp>
        <p:sp>
          <p:nvSpPr>
            <p:cNvPr id="11289" name="Line 25"/>
            <p:cNvSpPr>
              <a:spLocks noChangeShapeType="1"/>
            </p:cNvSpPr>
            <p:nvPr/>
          </p:nvSpPr>
          <p:spPr bwMode="auto">
            <a:xfrm flipV="1">
              <a:off x="1985" y="1636"/>
              <a:ext cx="0" cy="8"/>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90" name="Line 26"/>
            <p:cNvSpPr>
              <a:spLocks noChangeShapeType="1"/>
            </p:cNvSpPr>
            <p:nvPr/>
          </p:nvSpPr>
          <p:spPr bwMode="auto">
            <a:xfrm>
              <a:off x="1985" y="1056"/>
              <a:ext cx="0" cy="4"/>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91" name="Rectangle 27"/>
            <p:cNvSpPr>
              <a:spLocks noChangeArrowheads="1"/>
            </p:cNvSpPr>
            <p:nvPr/>
          </p:nvSpPr>
          <p:spPr bwMode="auto">
            <a:xfrm>
              <a:off x="1896" y="1650"/>
              <a:ext cx="107"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-40</a:t>
              </a:r>
            </a:p>
          </p:txBody>
        </p:sp>
        <p:sp>
          <p:nvSpPr>
            <p:cNvPr id="11292" name="Line 28"/>
            <p:cNvSpPr>
              <a:spLocks noChangeShapeType="1"/>
            </p:cNvSpPr>
            <p:nvPr/>
          </p:nvSpPr>
          <p:spPr bwMode="auto">
            <a:xfrm flipV="1">
              <a:off x="2160" y="1636"/>
              <a:ext cx="0" cy="8"/>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93" name="Line 29"/>
            <p:cNvSpPr>
              <a:spLocks noChangeShapeType="1"/>
            </p:cNvSpPr>
            <p:nvPr/>
          </p:nvSpPr>
          <p:spPr bwMode="auto">
            <a:xfrm>
              <a:off x="2160" y="1056"/>
              <a:ext cx="0" cy="4"/>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94" name="Rectangle 30"/>
            <p:cNvSpPr>
              <a:spLocks noChangeArrowheads="1"/>
            </p:cNvSpPr>
            <p:nvPr/>
          </p:nvSpPr>
          <p:spPr bwMode="auto">
            <a:xfrm>
              <a:off x="2070" y="1650"/>
              <a:ext cx="107"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-20</a:t>
              </a:r>
            </a:p>
          </p:txBody>
        </p:sp>
        <p:sp>
          <p:nvSpPr>
            <p:cNvPr id="11295" name="Line 31"/>
            <p:cNvSpPr>
              <a:spLocks noChangeShapeType="1"/>
            </p:cNvSpPr>
            <p:nvPr/>
          </p:nvSpPr>
          <p:spPr bwMode="auto">
            <a:xfrm flipV="1">
              <a:off x="2333" y="1636"/>
              <a:ext cx="0" cy="8"/>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96" name="Line 32"/>
            <p:cNvSpPr>
              <a:spLocks noChangeShapeType="1"/>
            </p:cNvSpPr>
            <p:nvPr/>
          </p:nvSpPr>
          <p:spPr bwMode="auto">
            <a:xfrm>
              <a:off x="2333" y="1056"/>
              <a:ext cx="0" cy="4"/>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97" name="Rectangle 33"/>
            <p:cNvSpPr>
              <a:spLocks noChangeArrowheads="1"/>
            </p:cNvSpPr>
            <p:nvPr/>
          </p:nvSpPr>
          <p:spPr bwMode="auto">
            <a:xfrm>
              <a:off x="2308" y="1650"/>
              <a:ext cx="40"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0</a:t>
              </a:r>
            </a:p>
          </p:txBody>
        </p:sp>
        <p:sp>
          <p:nvSpPr>
            <p:cNvPr id="11298" name="Line 34"/>
            <p:cNvSpPr>
              <a:spLocks noChangeShapeType="1"/>
            </p:cNvSpPr>
            <p:nvPr/>
          </p:nvSpPr>
          <p:spPr bwMode="auto">
            <a:xfrm flipV="1">
              <a:off x="2511" y="1636"/>
              <a:ext cx="0" cy="8"/>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299" name="Line 35"/>
            <p:cNvSpPr>
              <a:spLocks noChangeShapeType="1"/>
            </p:cNvSpPr>
            <p:nvPr/>
          </p:nvSpPr>
          <p:spPr bwMode="auto">
            <a:xfrm>
              <a:off x="2511" y="1056"/>
              <a:ext cx="0" cy="4"/>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00" name="Rectangle 36"/>
            <p:cNvSpPr>
              <a:spLocks noChangeArrowheads="1"/>
            </p:cNvSpPr>
            <p:nvPr/>
          </p:nvSpPr>
          <p:spPr bwMode="auto">
            <a:xfrm>
              <a:off x="2456" y="1650"/>
              <a:ext cx="80"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20</a:t>
              </a:r>
            </a:p>
          </p:txBody>
        </p:sp>
        <p:sp>
          <p:nvSpPr>
            <p:cNvPr id="11301" name="Line 37"/>
            <p:cNvSpPr>
              <a:spLocks noChangeShapeType="1"/>
            </p:cNvSpPr>
            <p:nvPr/>
          </p:nvSpPr>
          <p:spPr bwMode="auto">
            <a:xfrm>
              <a:off x="1571" y="1644"/>
              <a:ext cx="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02" name="Line 38"/>
            <p:cNvSpPr>
              <a:spLocks noChangeShapeType="1"/>
            </p:cNvSpPr>
            <p:nvPr/>
          </p:nvSpPr>
          <p:spPr bwMode="auto">
            <a:xfrm flipH="1">
              <a:off x="2498" y="1644"/>
              <a:ext cx="12"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03" name="Rectangle 39"/>
            <p:cNvSpPr>
              <a:spLocks noChangeArrowheads="1"/>
            </p:cNvSpPr>
            <p:nvPr/>
          </p:nvSpPr>
          <p:spPr bwMode="auto">
            <a:xfrm>
              <a:off x="1502" y="1604"/>
              <a:ext cx="40"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0</a:t>
              </a:r>
            </a:p>
          </p:txBody>
        </p:sp>
        <p:sp>
          <p:nvSpPr>
            <p:cNvPr id="11304" name="Line 40"/>
            <p:cNvSpPr>
              <a:spLocks noChangeShapeType="1"/>
            </p:cNvSpPr>
            <p:nvPr/>
          </p:nvSpPr>
          <p:spPr bwMode="auto">
            <a:xfrm>
              <a:off x="1571" y="1493"/>
              <a:ext cx="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05" name="Line 41"/>
            <p:cNvSpPr>
              <a:spLocks noChangeShapeType="1"/>
            </p:cNvSpPr>
            <p:nvPr/>
          </p:nvSpPr>
          <p:spPr bwMode="auto">
            <a:xfrm flipH="1">
              <a:off x="2498" y="1493"/>
              <a:ext cx="12"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06" name="Rectangle 42"/>
            <p:cNvSpPr>
              <a:spLocks noChangeArrowheads="1"/>
            </p:cNvSpPr>
            <p:nvPr/>
          </p:nvSpPr>
          <p:spPr bwMode="auto">
            <a:xfrm>
              <a:off x="1448" y="1453"/>
              <a:ext cx="80"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50</a:t>
              </a:r>
            </a:p>
          </p:txBody>
        </p:sp>
        <p:sp>
          <p:nvSpPr>
            <p:cNvPr id="11307" name="Line 43"/>
            <p:cNvSpPr>
              <a:spLocks noChangeShapeType="1"/>
            </p:cNvSpPr>
            <p:nvPr/>
          </p:nvSpPr>
          <p:spPr bwMode="auto">
            <a:xfrm>
              <a:off x="1571" y="1342"/>
              <a:ext cx="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08" name="Line 44"/>
            <p:cNvSpPr>
              <a:spLocks noChangeShapeType="1"/>
            </p:cNvSpPr>
            <p:nvPr/>
          </p:nvSpPr>
          <p:spPr bwMode="auto">
            <a:xfrm flipH="1">
              <a:off x="2498" y="1342"/>
              <a:ext cx="12"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09" name="Rectangle 45"/>
            <p:cNvSpPr>
              <a:spLocks noChangeArrowheads="1"/>
            </p:cNvSpPr>
            <p:nvPr/>
          </p:nvSpPr>
          <p:spPr bwMode="auto">
            <a:xfrm>
              <a:off x="1396" y="1302"/>
              <a:ext cx="120"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100</a:t>
              </a:r>
            </a:p>
          </p:txBody>
        </p:sp>
        <p:sp>
          <p:nvSpPr>
            <p:cNvPr id="11310" name="Line 46"/>
            <p:cNvSpPr>
              <a:spLocks noChangeShapeType="1"/>
            </p:cNvSpPr>
            <p:nvPr/>
          </p:nvSpPr>
          <p:spPr bwMode="auto">
            <a:xfrm>
              <a:off x="1571" y="1191"/>
              <a:ext cx="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11" name="Line 47"/>
            <p:cNvSpPr>
              <a:spLocks noChangeShapeType="1"/>
            </p:cNvSpPr>
            <p:nvPr/>
          </p:nvSpPr>
          <p:spPr bwMode="auto">
            <a:xfrm flipH="1">
              <a:off x="2498" y="1191"/>
              <a:ext cx="12"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12" name="Rectangle 48"/>
            <p:cNvSpPr>
              <a:spLocks noChangeArrowheads="1"/>
            </p:cNvSpPr>
            <p:nvPr/>
          </p:nvSpPr>
          <p:spPr bwMode="auto">
            <a:xfrm>
              <a:off x="1396" y="1153"/>
              <a:ext cx="120"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150</a:t>
              </a:r>
            </a:p>
          </p:txBody>
        </p:sp>
        <p:sp>
          <p:nvSpPr>
            <p:cNvPr id="11313" name="Line 49"/>
            <p:cNvSpPr>
              <a:spLocks noChangeShapeType="1"/>
            </p:cNvSpPr>
            <p:nvPr/>
          </p:nvSpPr>
          <p:spPr bwMode="auto">
            <a:xfrm>
              <a:off x="1571" y="1056"/>
              <a:ext cx="939"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14" name="Freeform 50"/>
            <p:cNvSpPr>
              <a:spLocks noChangeArrowheads="1"/>
            </p:cNvSpPr>
            <p:nvPr/>
          </p:nvSpPr>
          <p:spPr bwMode="auto">
            <a:xfrm>
              <a:off x="1571" y="1056"/>
              <a:ext cx="939" cy="587"/>
            </a:xfrm>
            <a:custGeom>
              <a:avLst/>
              <a:gdLst>
                <a:gd name="T0" fmla="*/ 0 w 265"/>
                <a:gd name="T1" fmla="*/ 257 h 257"/>
                <a:gd name="T2" fmla="*/ 265 w 265"/>
                <a:gd name="T3" fmla="*/ 257 h 257"/>
                <a:gd name="T4" fmla="*/ 265 w 265"/>
                <a:gd name="T5" fmla="*/ 0 h 257"/>
              </a:gdLst>
              <a:ahLst/>
              <a:cxnLst>
                <a:cxn ang="0">
                  <a:pos x="T0" y="T1"/>
                </a:cxn>
                <a:cxn ang="0">
                  <a:pos x="T2" y="T3"/>
                </a:cxn>
                <a:cxn ang="0">
                  <a:pos x="T4" y="T5"/>
                </a:cxn>
              </a:cxnLst>
              <a:rect l="0" t="0" r="r" b="b"/>
              <a:pathLst>
                <a:path w="265" h="257">
                  <a:moveTo>
                    <a:pt x="0" y="257"/>
                  </a:moveTo>
                  <a:lnTo>
                    <a:pt x="265" y="257"/>
                  </a:lnTo>
                  <a:lnTo>
                    <a:pt x="265" y="0"/>
                  </a:lnTo>
                </a:path>
              </a:pathLst>
            </a:cu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15" name="Line 51"/>
            <p:cNvSpPr>
              <a:spLocks noChangeShapeType="1"/>
            </p:cNvSpPr>
            <p:nvPr/>
          </p:nvSpPr>
          <p:spPr bwMode="auto">
            <a:xfrm flipV="1">
              <a:off x="1571" y="1055"/>
              <a:ext cx="0" cy="589"/>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16" name="Oval 52"/>
            <p:cNvSpPr>
              <a:spLocks noChangeArrowheads="1"/>
            </p:cNvSpPr>
            <p:nvPr/>
          </p:nvSpPr>
          <p:spPr bwMode="auto">
            <a:xfrm>
              <a:off x="1574" y="1637"/>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17" name="Line 53"/>
            <p:cNvSpPr>
              <a:spLocks noChangeShapeType="1"/>
            </p:cNvSpPr>
            <p:nvPr/>
          </p:nvSpPr>
          <p:spPr bwMode="auto">
            <a:xfrm>
              <a:off x="1571" y="1639"/>
              <a:ext cx="13"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18" name="Line 54"/>
            <p:cNvSpPr>
              <a:spLocks noChangeShapeType="1"/>
            </p:cNvSpPr>
            <p:nvPr/>
          </p:nvSpPr>
          <p:spPr bwMode="auto">
            <a:xfrm>
              <a:off x="1571" y="1639"/>
              <a:ext cx="13"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19" name="Oval 55"/>
            <p:cNvSpPr>
              <a:spLocks noChangeArrowheads="1"/>
            </p:cNvSpPr>
            <p:nvPr/>
          </p:nvSpPr>
          <p:spPr bwMode="auto">
            <a:xfrm>
              <a:off x="1592" y="1637"/>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20" name="Line 56"/>
            <p:cNvSpPr>
              <a:spLocks noChangeShapeType="1"/>
            </p:cNvSpPr>
            <p:nvPr/>
          </p:nvSpPr>
          <p:spPr bwMode="auto">
            <a:xfrm>
              <a:off x="1588" y="1639"/>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21" name="Line 57"/>
            <p:cNvSpPr>
              <a:spLocks noChangeShapeType="1"/>
            </p:cNvSpPr>
            <p:nvPr/>
          </p:nvSpPr>
          <p:spPr bwMode="auto">
            <a:xfrm>
              <a:off x="1588" y="1639"/>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22" name="Oval 58"/>
            <p:cNvSpPr>
              <a:spLocks noChangeArrowheads="1"/>
            </p:cNvSpPr>
            <p:nvPr/>
          </p:nvSpPr>
          <p:spPr bwMode="auto">
            <a:xfrm>
              <a:off x="1613" y="1637"/>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23" name="Line 59"/>
            <p:cNvSpPr>
              <a:spLocks noChangeShapeType="1"/>
            </p:cNvSpPr>
            <p:nvPr/>
          </p:nvSpPr>
          <p:spPr bwMode="auto">
            <a:xfrm>
              <a:off x="1606" y="1639"/>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24" name="Line 60"/>
            <p:cNvSpPr>
              <a:spLocks noChangeShapeType="1"/>
            </p:cNvSpPr>
            <p:nvPr/>
          </p:nvSpPr>
          <p:spPr bwMode="auto">
            <a:xfrm>
              <a:off x="1606" y="1639"/>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25" name="Oval 61"/>
            <p:cNvSpPr>
              <a:spLocks noChangeArrowheads="1"/>
            </p:cNvSpPr>
            <p:nvPr/>
          </p:nvSpPr>
          <p:spPr bwMode="auto">
            <a:xfrm>
              <a:off x="1631" y="1637"/>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26" name="Line 62"/>
            <p:cNvSpPr>
              <a:spLocks noChangeShapeType="1"/>
            </p:cNvSpPr>
            <p:nvPr/>
          </p:nvSpPr>
          <p:spPr bwMode="auto">
            <a:xfrm>
              <a:off x="1623" y="1639"/>
              <a:ext cx="21"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27" name="Line 63"/>
            <p:cNvSpPr>
              <a:spLocks noChangeShapeType="1"/>
            </p:cNvSpPr>
            <p:nvPr/>
          </p:nvSpPr>
          <p:spPr bwMode="auto">
            <a:xfrm>
              <a:off x="1623" y="1639"/>
              <a:ext cx="21"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28" name="Oval 64"/>
            <p:cNvSpPr>
              <a:spLocks noChangeArrowheads="1"/>
            </p:cNvSpPr>
            <p:nvPr/>
          </p:nvSpPr>
          <p:spPr bwMode="auto">
            <a:xfrm>
              <a:off x="1648" y="1637"/>
              <a:ext cx="14"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29" name="Line 65"/>
            <p:cNvSpPr>
              <a:spLocks noChangeShapeType="1"/>
            </p:cNvSpPr>
            <p:nvPr/>
          </p:nvSpPr>
          <p:spPr bwMode="auto">
            <a:xfrm>
              <a:off x="1645" y="1639"/>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30" name="Line 66"/>
            <p:cNvSpPr>
              <a:spLocks noChangeShapeType="1"/>
            </p:cNvSpPr>
            <p:nvPr/>
          </p:nvSpPr>
          <p:spPr bwMode="auto">
            <a:xfrm>
              <a:off x="1645" y="1639"/>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31" name="Oval 67"/>
            <p:cNvSpPr>
              <a:spLocks noChangeArrowheads="1"/>
            </p:cNvSpPr>
            <p:nvPr/>
          </p:nvSpPr>
          <p:spPr bwMode="auto">
            <a:xfrm>
              <a:off x="1670" y="1637"/>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32" name="Line 68"/>
            <p:cNvSpPr>
              <a:spLocks noChangeShapeType="1"/>
            </p:cNvSpPr>
            <p:nvPr/>
          </p:nvSpPr>
          <p:spPr bwMode="auto">
            <a:xfrm>
              <a:off x="1663" y="1639"/>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33" name="Line 69"/>
            <p:cNvSpPr>
              <a:spLocks noChangeShapeType="1"/>
            </p:cNvSpPr>
            <p:nvPr/>
          </p:nvSpPr>
          <p:spPr bwMode="auto">
            <a:xfrm>
              <a:off x="1663" y="1639"/>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34" name="Oval 70"/>
            <p:cNvSpPr>
              <a:spLocks noChangeArrowheads="1"/>
            </p:cNvSpPr>
            <p:nvPr/>
          </p:nvSpPr>
          <p:spPr bwMode="auto">
            <a:xfrm>
              <a:off x="1688" y="1639"/>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35" name="Line 71"/>
            <p:cNvSpPr>
              <a:spLocks noChangeShapeType="1"/>
            </p:cNvSpPr>
            <p:nvPr/>
          </p:nvSpPr>
          <p:spPr bwMode="auto">
            <a:xfrm>
              <a:off x="1681" y="1641"/>
              <a:ext cx="20"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36" name="Line 72"/>
            <p:cNvSpPr>
              <a:spLocks noChangeShapeType="1"/>
            </p:cNvSpPr>
            <p:nvPr/>
          </p:nvSpPr>
          <p:spPr bwMode="auto">
            <a:xfrm>
              <a:off x="1681" y="1641"/>
              <a:ext cx="20"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37" name="Oval 73"/>
            <p:cNvSpPr>
              <a:spLocks noChangeArrowheads="1"/>
            </p:cNvSpPr>
            <p:nvPr/>
          </p:nvSpPr>
          <p:spPr bwMode="auto">
            <a:xfrm>
              <a:off x="1705" y="1637"/>
              <a:ext cx="14"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38" name="Line 74"/>
            <p:cNvSpPr>
              <a:spLocks noChangeShapeType="1"/>
            </p:cNvSpPr>
            <p:nvPr/>
          </p:nvSpPr>
          <p:spPr bwMode="auto">
            <a:xfrm>
              <a:off x="1702" y="1639"/>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39" name="Line 75"/>
            <p:cNvSpPr>
              <a:spLocks noChangeShapeType="1"/>
            </p:cNvSpPr>
            <p:nvPr/>
          </p:nvSpPr>
          <p:spPr bwMode="auto">
            <a:xfrm>
              <a:off x="1702" y="1639"/>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40" name="Oval 76"/>
            <p:cNvSpPr>
              <a:spLocks noChangeArrowheads="1"/>
            </p:cNvSpPr>
            <p:nvPr/>
          </p:nvSpPr>
          <p:spPr bwMode="auto">
            <a:xfrm>
              <a:off x="1726" y="1637"/>
              <a:ext cx="14"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41" name="Line 77"/>
            <p:cNvSpPr>
              <a:spLocks noChangeShapeType="1"/>
            </p:cNvSpPr>
            <p:nvPr/>
          </p:nvSpPr>
          <p:spPr bwMode="auto">
            <a:xfrm>
              <a:off x="1720" y="1639"/>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42" name="Line 78"/>
            <p:cNvSpPr>
              <a:spLocks noChangeShapeType="1"/>
            </p:cNvSpPr>
            <p:nvPr/>
          </p:nvSpPr>
          <p:spPr bwMode="auto">
            <a:xfrm>
              <a:off x="1720" y="1639"/>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43" name="Oval 79"/>
            <p:cNvSpPr>
              <a:spLocks noChangeArrowheads="1"/>
            </p:cNvSpPr>
            <p:nvPr/>
          </p:nvSpPr>
          <p:spPr bwMode="auto">
            <a:xfrm>
              <a:off x="1744" y="1637"/>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44" name="Line 80"/>
            <p:cNvSpPr>
              <a:spLocks noChangeShapeType="1"/>
            </p:cNvSpPr>
            <p:nvPr/>
          </p:nvSpPr>
          <p:spPr bwMode="auto">
            <a:xfrm>
              <a:off x="1737" y="1639"/>
              <a:ext cx="20"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45" name="Line 81"/>
            <p:cNvSpPr>
              <a:spLocks noChangeShapeType="1"/>
            </p:cNvSpPr>
            <p:nvPr/>
          </p:nvSpPr>
          <p:spPr bwMode="auto">
            <a:xfrm>
              <a:off x="1737" y="1639"/>
              <a:ext cx="20"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46" name="Oval 82"/>
            <p:cNvSpPr>
              <a:spLocks noChangeArrowheads="1"/>
            </p:cNvSpPr>
            <p:nvPr/>
          </p:nvSpPr>
          <p:spPr bwMode="auto">
            <a:xfrm>
              <a:off x="1762" y="1637"/>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47" name="Line 83"/>
            <p:cNvSpPr>
              <a:spLocks noChangeShapeType="1"/>
            </p:cNvSpPr>
            <p:nvPr/>
          </p:nvSpPr>
          <p:spPr bwMode="auto">
            <a:xfrm>
              <a:off x="1758" y="1639"/>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48" name="Line 84"/>
            <p:cNvSpPr>
              <a:spLocks noChangeShapeType="1"/>
            </p:cNvSpPr>
            <p:nvPr/>
          </p:nvSpPr>
          <p:spPr bwMode="auto">
            <a:xfrm>
              <a:off x="1758" y="1639"/>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49" name="Oval 85"/>
            <p:cNvSpPr>
              <a:spLocks noChangeArrowheads="1"/>
            </p:cNvSpPr>
            <p:nvPr/>
          </p:nvSpPr>
          <p:spPr bwMode="auto">
            <a:xfrm>
              <a:off x="1783" y="1634"/>
              <a:ext cx="14" cy="9"/>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50" name="Line 86"/>
            <p:cNvSpPr>
              <a:spLocks noChangeShapeType="1"/>
            </p:cNvSpPr>
            <p:nvPr/>
          </p:nvSpPr>
          <p:spPr bwMode="auto">
            <a:xfrm>
              <a:off x="1776" y="1637"/>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51" name="Line 87"/>
            <p:cNvSpPr>
              <a:spLocks noChangeShapeType="1"/>
            </p:cNvSpPr>
            <p:nvPr/>
          </p:nvSpPr>
          <p:spPr bwMode="auto">
            <a:xfrm>
              <a:off x="1776" y="1637"/>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52" name="Oval 88"/>
            <p:cNvSpPr>
              <a:spLocks noChangeArrowheads="1"/>
            </p:cNvSpPr>
            <p:nvPr/>
          </p:nvSpPr>
          <p:spPr bwMode="auto">
            <a:xfrm>
              <a:off x="1801" y="1634"/>
              <a:ext cx="13" cy="9"/>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53" name="Line 89"/>
            <p:cNvSpPr>
              <a:spLocks noChangeShapeType="1"/>
            </p:cNvSpPr>
            <p:nvPr/>
          </p:nvSpPr>
          <p:spPr bwMode="auto">
            <a:xfrm>
              <a:off x="1798" y="1637"/>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54" name="Line 90"/>
            <p:cNvSpPr>
              <a:spLocks noChangeShapeType="1"/>
            </p:cNvSpPr>
            <p:nvPr/>
          </p:nvSpPr>
          <p:spPr bwMode="auto">
            <a:xfrm>
              <a:off x="1798" y="1637"/>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55" name="Oval 91"/>
            <p:cNvSpPr>
              <a:spLocks noChangeArrowheads="1"/>
            </p:cNvSpPr>
            <p:nvPr/>
          </p:nvSpPr>
          <p:spPr bwMode="auto">
            <a:xfrm>
              <a:off x="1823" y="1634"/>
              <a:ext cx="13" cy="9"/>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56" name="Line 92"/>
            <p:cNvSpPr>
              <a:spLocks noChangeShapeType="1"/>
            </p:cNvSpPr>
            <p:nvPr/>
          </p:nvSpPr>
          <p:spPr bwMode="auto">
            <a:xfrm>
              <a:off x="1815" y="1637"/>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57" name="Line 93"/>
            <p:cNvSpPr>
              <a:spLocks noChangeShapeType="1"/>
            </p:cNvSpPr>
            <p:nvPr/>
          </p:nvSpPr>
          <p:spPr bwMode="auto">
            <a:xfrm>
              <a:off x="1815" y="1637"/>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58" name="Oval 94"/>
            <p:cNvSpPr>
              <a:spLocks noChangeArrowheads="1"/>
            </p:cNvSpPr>
            <p:nvPr/>
          </p:nvSpPr>
          <p:spPr bwMode="auto">
            <a:xfrm>
              <a:off x="1840" y="1634"/>
              <a:ext cx="13" cy="9"/>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59" name="Line 95"/>
            <p:cNvSpPr>
              <a:spLocks noChangeShapeType="1"/>
            </p:cNvSpPr>
            <p:nvPr/>
          </p:nvSpPr>
          <p:spPr bwMode="auto">
            <a:xfrm>
              <a:off x="1833" y="1637"/>
              <a:ext cx="20"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60" name="Line 96"/>
            <p:cNvSpPr>
              <a:spLocks noChangeShapeType="1"/>
            </p:cNvSpPr>
            <p:nvPr/>
          </p:nvSpPr>
          <p:spPr bwMode="auto">
            <a:xfrm>
              <a:off x="1833" y="1637"/>
              <a:ext cx="20"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61" name="Oval 97"/>
            <p:cNvSpPr>
              <a:spLocks noChangeArrowheads="1"/>
            </p:cNvSpPr>
            <p:nvPr/>
          </p:nvSpPr>
          <p:spPr bwMode="auto">
            <a:xfrm>
              <a:off x="1858" y="1634"/>
              <a:ext cx="13" cy="9"/>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62" name="Line 98"/>
            <p:cNvSpPr>
              <a:spLocks noChangeShapeType="1"/>
            </p:cNvSpPr>
            <p:nvPr/>
          </p:nvSpPr>
          <p:spPr bwMode="auto">
            <a:xfrm>
              <a:off x="1854" y="1637"/>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63" name="Line 99"/>
            <p:cNvSpPr>
              <a:spLocks noChangeShapeType="1"/>
            </p:cNvSpPr>
            <p:nvPr/>
          </p:nvSpPr>
          <p:spPr bwMode="auto">
            <a:xfrm>
              <a:off x="1854" y="1637"/>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64" name="Oval 100"/>
            <p:cNvSpPr>
              <a:spLocks noChangeArrowheads="1"/>
            </p:cNvSpPr>
            <p:nvPr/>
          </p:nvSpPr>
          <p:spPr bwMode="auto">
            <a:xfrm>
              <a:off x="1879" y="1632"/>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65" name="Line 101"/>
            <p:cNvSpPr>
              <a:spLocks noChangeShapeType="1"/>
            </p:cNvSpPr>
            <p:nvPr/>
          </p:nvSpPr>
          <p:spPr bwMode="auto">
            <a:xfrm>
              <a:off x="1872" y="1634"/>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66" name="Line 102"/>
            <p:cNvSpPr>
              <a:spLocks noChangeShapeType="1"/>
            </p:cNvSpPr>
            <p:nvPr/>
          </p:nvSpPr>
          <p:spPr bwMode="auto">
            <a:xfrm>
              <a:off x="1872" y="1634"/>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67" name="Oval 103"/>
            <p:cNvSpPr>
              <a:spLocks noChangeArrowheads="1"/>
            </p:cNvSpPr>
            <p:nvPr/>
          </p:nvSpPr>
          <p:spPr bwMode="auto">
            <a:xfrm>
              <a:off x="1897" y="1632"/>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68" name="Line 104"/>
            <p:cNvSpPr>
              <a:spLocks noChangeShapeType="1"/>
            </p:cNvSpPr>
            <p:nvPr/>
          </p:nvSpPr>
          <p:spPr bwMode="auto">
            <a:xfrm>
              <a:off x="1890" y="1634"/>
              <a:ext cx="20"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69" name="Line 105"/>
            <p:cNvSpPr>
              <a:spLocks noChangeShapeType="1"/>
            </p:cNvSpPr>
            <p:nvPr/>
          </p:nvSpPr>
          <p:spPr bwMode="auto">
            <a:xfrm>
              <a:off x="1890" y="1634"/>
              <a:ext cx="20"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70" name="Oval 106"/>
            <p:cNvSpPr>
              <a:spLocks noChangeArrowheads="1"/>
            </p:cNvSpPr>
            <p:nvPr/>
          </p:nvSpPr>
          <p:spPr bwMode="auto">
            <a:xfrm>
              <a:off x="1915" y="1632"/>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71" name="Line 107"/>
            <p:cNvSpPr>
              <a:spLocks noChangeShapeType="1"/>
            </p:cNvSpPr>
            <p:nvPr/>
          </p:nvSpPr>
          <p:spPr bwMode="auto">
            <a:xfrm>
              <a:off x="1911" y="1634"/>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72" name="Line 108"/>
            <p:cNvSpPr>
              <a:spLocks noChangeShapeType="1"/>
            </p:cNvSpPr>
            <p:nvPr/>
          </p:nvSpPr>
          <p:spPr bwMode="auto">
            <a:xfrm>
              <a:off x="1911" y="1634"/>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73" name="Oval 109"/>
            <p:cNvSpPr>
              <a:spLocks noChangeArrowheads="1"/>
            </p:cNvSpPr>
            <p:nvPr/>
          </p:nvSpPr>
          <p:spPr bwMode="auto">
            <a:xfrm>
              <a:off x="1936" y="1632"/>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74" name="Line 110"/>
            <p:cNvSpPr>
              <a:spLocks noChangeShapeType="1"/>
            </p:cNvSpPr>
            <p:nvPr/>
          </p:nvSpPr>
          <p:spPr bwMode="auto">
            <a:xfrm>
              <a:off x="1929" y="1634"/>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75" name="Line 111"/>
            <p:cNvSpPr>
              <a:spLocks noChangeShapeType="1"/>
            </p:cNvSpPr>
            <p:nvPr/>
          </p:nvSpPr>
          <p:spPr bwMode="auto">
            <a:xfrm>
              <a:off x="1929" y="1634"/>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76" name="Oval 112"/>
            <p:cNvSpPr>
              <a:spLocks noChangeArrowheads="1"/>
            </p:cNvSpPr>
            <p:nvPr/>
          </p:nvSpPr>
          <p:spPr bwMode="auto">
            <a:xfrm>
              <a:off x="1954" y="1632"/>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77" name="Line 113"/>
            <p:cNvSpPr>
              <a:spLocks noChangeShapeType="1"/>
            </p:cNvSpPr>
            <p:nvPr/>
          </p:nvSpPr>
          <p:spPr bwMode="auto">
            <a:xfrm>
              <a:off x="1947" y="1634"/>
              <a:ext cx="20"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78" name="Line 114"/>
            <p:cNvSpPr>
              <a:spLocks noChangeShapeType="1"/>
            </p:cNvSpPr>
            <p:nvPr/>
          </p:nvSpPr>
          <p:spPr bwMode="auto">
            <a:xfrm>
              <a:off x="1947" y="1634"/>
              <a:ext cx="20"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79" name="Oval 115"/>
            <p:cNvSpPr>
              <a:spLocks noChangeArrowheads="1"/>
            </p:cNvSpPr>
            <p:nvPr/>
          </p:nvSpPr>
          <p:spPr bwMode="auto">
            <a:xfrm>
              <a:off x="1971" y="1630"/>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80" name="Line 116"/>
            <p:cNvSpPr>
              <a:spLocks noChangeShapeType="1"/>
            </p:cNvSpPr>
            <p:nvPr/>
          </p:nvSpPr>
          <p:spPr bwMode="auto">
            <a:xfrm>
              <a:off x="1968" y="1632"/>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81" name="Line 117"/>
            <p:cNvSpPr>
              <a:spLocks noChangeShapeType="1"/>
            </p:cNvSpPr>
            <p:nvPr/>
          </p:nvSpPr>
          <p:spPr bwMode="auto">
            <a:xfrm>
              <a:off x="1968" y="1632"/>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82" name="Oval 118"/>
            <p:cNvSpPr>
              <a:spLocks noChangeArrowheads="1"/>
            </p:cNvSpPr>
            <p:nvPr/>
          </p:nvSpPr>
          <p:spPr bwMode="auto">
            <a:xfrm>
              <a:off x="1993" y="1630"/>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83" name="Line 119"/>
            <p:cNvSpPr>
              <a:spLocks noChangeShapeType="1"/>
            </p:cNvSpPr>
            <p:nvPr/>
          </p:nvSpPr>
          <p:spPr bwMode="auto">
            <a:xfrm>
              <a:off x="1985" y="1632"/>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84" name="Line 120"/>
            <p:cNvSpPr>
              <a:spLocks noChangeShapeType="1"/>
            </p:cNvSpPr>
            <p:nvPr/>
          </p:nvSpPr>
          <p:spPr bwMode="auto">
            <a:xfrm>
              <a:off x="1985" y="1632"/>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85" name="Oval 121"/>
            <p:cNvSpPr>
              <a:spLocks noChangeArrowheads="1"/>
            </p:cNvSpPr>
            <p:nvPr/>
          </p:nvSpPr>
          <p:spPr bwMode="auto">
            <a:xfrm>
              <a:off x="2010" y="1630"/>
              <a:ext cx="14"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86" name="Line 122"/>
            <p:cNvSpPr>
              <a:spLocks noChangeShapeType="1"/>
            </p:cNvSpPr>
            <p:nvPr/>
          </p:nvSpPr>
          <p:spPr bwMode="auto">
            <a:xfrm>
              <a:off x="2007" y="1632"/>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87" name="Line 123"/>
            <p:cNvSpPr>
              <a:spLocks noChangeShapeType="1"/>
            </p:cNvSpPr>
            <p:nvPr/>
          </p:nvSpPr>
          <p:spPr bwMode="auto">
            <a:xfrm>
              <a:off x="2007" y="1632"/>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88" name="Oval 124"/>
            <p:cNvSpPr>
              <a:spLocks noChangeArrowheads="1"/>
            </p:cNvSpPr>
            <p:nvPr/>
          </p:nvSpPr>
          <p:spPr bwMode="auto">
            <a:xfrm>
              <a:off x="2028" y="1628"/>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89" name="Line 125"/>
            <p:cNvSpPr>
              <a:spLocks noChangeShapeType="1"/>
            </p:cNvSpPr>
            <p:nvPr/>
          </p:nvSpPr>
          <p:spPr bwMode="auto">
            <a:xfrm>
              <a:off x="2025" y="1630"/>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90" name="Line 126"/>
            <p:cNvSpPr>
              <a:spLocks noChangeShapeType="1"/>
            </p:cNvSpPr>
            <p:nvPr/>
          </p:nvSpPr>
          <p:spPr bwMode="auto">
            <a:xfrm>
              <a:off x="2025" y="1630"/>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91" name="Oval 127"/>
            <p:cNvSpPr>
              <a:spLocks noChangeArrowheads="1"/>
            </p:cNvSpPr>
            <p:nvPr/>
          </p:nvSpPr>
          <p:spPr bwMode="auto">
            <a:xfrm>
              <a:off x="2050" y="1628"/>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92" name="Line 128"/>
            <p:cNvSpPr>
              <a:spLocks noChangeShapeType="1"/>
            </p:cNvSpPr>
            <p:nvPr/>
          </p:nvSpPr>
          <p:spPr bwMode="auto">
            <a:xfrm>
              <a:off x="2042" y="1630"/>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93" name="Line 129"/>
            <p:cNvSpPr>
              <a:spLocks noChangeShapeType="1"/>
            </p:cNvSpPr>
            <p:nvPr/>
          </p:nvSpPr>
          <p:spPr bwMode="auto">
            <a:xfrm>
              <a:off x="2042" y="1630"/>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94" name="Oval 130"/>
            <p:cNvSpPr>
              <a:spLocks noChangeArrowheads="1"/>
            </p:cNvSpPr>
            <p:nvPr/>
          </p:nvSpPr>
          <p:spPr bwMode="auto">
            <a:xfrm>
              <a:off x="2067" y="1628"/>
              <a:ext cx="14"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95" name="Line 131"/>
            <p:cNvSpPr>
              <a:spLocks noChangeShapeType="1"/>
            </p:cNvSpPr>
            <p:nvPr/>
          </p:nvSpPr>
          <p:spPr bwMode="auto">
            <a:xfrm>
              <a:off x="2064" y="1630"/>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96" name="Line 132"/>
            <p:cNvSpPr>
              <a:spLocks noChangeShapeType="1"/>
            </p:cNvSpPr>
            <p:nvPr/>
          </p:nvSpPr>
          <p:spPr bwMode="auto">
            <a:xfrm>
              <a:off x="2064" y="1630"/>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97" name="Oval 133"/>
            <p:cNvSpPr>
              <a:spLocks noChangeArrowheads="1"/>
            </p:cNvSpPr>
            <p:nvPr/>
          </p:nvSpPr>
          <p:spPr bwMode="auto">
            <a:xfrm>
              <a:off x="2088" y="1625"/>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98" name="Line 134"/>
            <p:cNvSpPr>
              <a:spLocks noChangeShapeType="1"/>
            </p:cNvSpPr>
            <p:nvPr/>
          </p:nvSpPr>
          <p:spPr bwMode="auto">
            <a:xfrm>
              <a:off x="2082" y="1628"/>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399" name="Line 135"/>
            <p:cNvSpPr>
              <a:spLocks noChangeShapeType="1"/>
            </p:cNvSpPr>
            <p:nvPr/>
          </p:nvSpPr>
          <p:spPr bwMode="auto">
            <a:xfrm>
              <a:off x="2082" y="1628"/>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00" name="Oval 136"/>
            <p:cNvSpPr>
              <a:spLocks noChangeArrowheads="1"/>
            </p:cNvSpPr>
            <p:nvPr/>
          </p:nvSpPr>
          <p:spPr bwMode="auto">
            <a:xfrm>
              <a:off x="2106" y="1623"/>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01" name="Line 137"/>
            <p:cNvSpPr>
              <a:spLocks noChangeShapeType="1"/>
            </p:cNvSpPr>
            <p:nvPr/>
          </p:nvSpPr>
          <p:spPr bwMode="auto">
            <a:xfrm>
              <a:off x="2099" y="1625"/>
              <a:ext cx="20"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02" name="Line 138"/>
            <p:cNvSpPr>
              <a:spLocks noChangeShapeType="1"/>
            </p:cNvSpPr>
            <p:nvPr/>
          </p:nvSpPr>
          <p:spPr bwMode="auto">
            <a:xfrm>
              <a:off x="2099" y="1625"/>
              <a:ext cx="20"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03" name="Oval 139"/>
            <p:cNvSpPr>
              <a:spLocks noChangeArrowheads="1"/>
            </p:cNvSpPr>
            <p:nvPr/>
          </p:nvSpPr>
          <p:spPr bwMode="auto">
            <a:xfrm>
              <a:off x="2124" y="1618"/>
              <a:ext cx="13" cy="9"/>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04" name="Line 140"/>
            <p:cNvSpPr>
              <a:spLocks noChangeShapeType="1"/>
            </p:cNvSpPr>
            <p:nvPr/>
          </p:nvSpPr>
          <p:spPr bwMode="auto">
            <a:xfrm>
              <a:off x="2120" y="1621"/>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05" name="Line 141"/>
            <p:cNvSpPr>
              <a:spLocks noChangeShapeType="1"/>
            </p:cNvSpPr>
            <p:nvPr/>
          </p:nvSpPr>
          <p:spPr bwMode="auto">
            <a:xfrm>
              <a:off x="2120" y="1621"/>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06" name="Oval 142"/>
            <p:cNvSpPr>
              <a:spLocks noChangeArrowheads="1"/>
            </p:cNvSpPr>
            <p:nvPr/>
          </p:nvSpPr>
          <p:spPr bwMode="auto">
            <a:xfrm>
              <a:off x="2145" y="1616"/>
              <a:ext cx="14"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07" name="Line 143"/>
            <p:cNvSpPr>
              <a:spLocks noChangeShapeType="1"/>
            </p:cNvSpPr>
            <p:nvPr/>
          </p:nvSpPr>
          <p:spPr bwMode="auto">
            <a:xfrm>
              <a:off x="2138" y="1618"/>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08" name="Line 144"/>
            <p:cNvSpPr>
              <a:spLocks noChangeShapeType="1"/>
            </p:cNvSpPr>
            <p:nvPr/>
          </p:nvSpPr>
          <p:spPr bwMode="auto">
            <a:xfrm>
              <a:off x="2138" y="1618"/>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09" name="Oval 145"/>
            <p:cNvSpPr>
              <a:spLocks noChangeArrowheads="1"/>
            </p:cNvSpPr>
            <p:nvPr/>
          </p:nvSpPr>
          <p:spPr bwMode="auto">
            <a:xfrm>
              <a:off x="2163" y="1614"/>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10" name="Line 146"/>
            <p:cNvSpPr>
              <a:spLocks noChangeShapeType="1"/>
            </p:cNvSpPr>
            <p:nvPr/>
          </p:nvSpPr>
          <p:spPr bwMode="auto">
            <a:xfrm>
              <a:off x="2156" y="1616"/>
              <a:ext cx="20"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11" name="Line 147"/>
            <p:cNvSpPr>
              <a:spLocks noChangeShapeType="1"/>
            </p:cNvSpPr>
            <p:nvPr/>
          </p:nvSpPr>
          <p:spPr bwMode="auto">
            <a:xfrm>
              <a:off x="2156" y="1616"/>
              <a:ext cx="20"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12" name="Oval 148"/>
            <p:cNvSpPr>
              <a:spLocks noChangeArrowheads="1"/>
            </p:cNvSpPr>
            <p:nvPr/>
          </p:nvSpPr>
          <p:spPr bwMode="auto">
            <a:xfrm>
              <a:off x="2181" y="1609"/>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13" name="Line 149"/>
            <p:cNvSpPr>
              <a:spLocks noChangeShapeType="1"/>
            </p:cNvSpPr>
            <p:nvPr/>
          </p:nvSpPr>
          <p:spPr bwMode="auto">
            <a:xfrm>
              <a:off x="2177" y="1612"/>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14" name="Line 150"/>
            <p:cNvSpPr>
              <a:spLocks noChangeShapeType="1"/>
            </p:cNvSpPr>
            <p:nvPr/>
          </p:nvSpPr>
          <p:spPr bwMode="auto">
            <a:xfrm>
              <a:off x="2177" y="1612"/>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15" name="Oval 151"/>
            <p:cNvSpPr>
              <a:spLocks noChangeArrowheads="1"/>
            </p:cNvSpPr>
            <p:nvPr/>
          </p:nvSpPr>
          <p:spPr bwMode="auto">
            <a:xfrm>
              <a:off x="2202" y="1605"/>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16" name="Line 152"/>
            <p:cNvSpPr>
              <a:spLocks noChangeShapeType="1"/>
            </p:cNvSpPr>
            <p:nvPr/>
          </p:nvSpPr>
          <p:spPr bwMode="auto">
            <a:xfrm>
              <a:off x="2195" y="1607"/>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17" name="Line 153"/>
            <p:cNvSpPr>
              <a:spLocks noChangeShapeType="1"/>
            </p:cNvSpPr>
            <p:nvPr/>
          </p:nvSpPr>
          <p:spPr bwMode="auto">
            <a:xfrm>
              <a:off x="2195" y="1607"/>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18" name="Oval 154"/>
            <p:cNvSpPr>
              <a:spLocks noChangeArrowheads="1"/>
            </p:cNvSpPr>
            <p:nvPr/>
          </p:nvSpPr>
          <p:spPr bwMode="auto">
            <a:xfrm>
              <a:off x="2220" y="1600"/>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19" name="Line 155"/>
            <p:cNvSpPr>
              <a:spLocks noChangeShapeType="1"/>
            </p:cNvSpPr>
            <p:nvPr/>
          </p:nvSpPr>
          <p:spPr bwMode="auto">
            <a:xfrm>
              <a:off x="2212" y="1602"/>
              <a:ext cx="21"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20" name="Line 156"/>
            <p:cNvSpPr>
              <a:spLocks noChangeShapeType="1"/>
            </p:cNvSpPr>
            <p:nvPr/>
          </p:nvSpPr>
          <p:spPr bwMode="auto">
            <a:xfrm>
              <a:off x="2212" y="1602"/>
              <a:ext cx="21"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21" name="Oval 157"/>
            <p:cNvSpPr>
              <a:spLocks noChangeArrowheads="1"/>
            </p:cNvSpPr>
            <p:nvPr/>
          </p:nvSpPr>
          <p:spPr bwMode="auto">
            <a:xfrm>
              <a:off x="2237" y="1600"/>
              <a:ext cx="14"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22" name="Line 158"/>
            <p:cNvSpPr>
              <a:spLocks noChangeShapeType="1"/>
            </p:cNvSpPr>
            <p:nvPr/>
          </p:nvSpPr>
          <p:spPr bwMode="auto">
            <a:xfrm>
              <a:off x="2234" y="1602"/>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23" name="Line 159"/>
            <p:cNvSpPr>
              <a:spLocks noChangeShapeType="1"/>
            </p:cNvSpPr>
            <p:nvPr/>
          </p:nvSpPr>
          <p:spPr bwMode="auto">
            <a:xfrm>
              <a:off x="2234" y="1602"/>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24" name="Oval 160"/>
            <p:cNvSpPr>
              <a:spLocks noChangeArrowheads="1"/>
            </p:cNvSpPr>
            <p:nvPr/>
          </p:nvSpPr>
          <p:spPr bwMode="auto">
            <a:xfrm>
              <a:off x="2259" y="1598"/>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25" name="Line 161"/>
            <p:cNvSpPr>
              <a:spLocks noChangeShapeType="1"/>
            </p:cNvSpPr>
            <p:nvPr/>
          </p:nvSpPr>
          <p:spPr bwMode="auto">
            <a:xfrm>
              <a:off x="2252" y="1600"/>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26" name="Line 162"/>
            <p:cNvSpPr>
              <a:spLocks noChangeShapeType="1"/>
            </p:cNvSpPr>
            <p:nvPr/>
          </p:nvSpPr>
          <p:spPr bwMode="auto">
            <a:xfrm>
              <a:off x="2252" y="1600"/>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27" name="Oval 163"/>
            <p:cNvSpPr>
              <a:spLocks noChangeArrowheads="1"/>
            </p:cNvSpPr>
            <p:nvPr/>
          </p:nvSpPr>
          <p:spPr bwMode="auto">
            <a:xfrm>
              <a:off x="2277" y="1598"/>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28" name="Line 164"/>
            <p:cNvSpPr>
              <a:spLocks noChangeShapeType="1"/>
            </p:cNvSpPr>
            <p:nvPr/>
          </p:nvSpPr>
          <p:spPr bwMode="auto">
            <a:xfrm>
              <a:off x="2273" y="1600"/>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29" name="Line 165"/>
            <p:cNvSpPr>
              <a:spLocks noChangeShapeType="1"/>
            </p:cNvSpPr>
            <p:nvPr/>
          </p:nvSpPr>
          <p:spPr bwMode="auto">
            <a:xfrm>
              <a:off x="2273" y="1600"/>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30" name="Oval 166"/>
            <p:cNvSpPr>
              <a:spLocks noChangeArrowheads="1"/>
            </p:cNvSpPr>
            <p:nvPr/>
          </p:nvSpPr>
          <p:spPr bwMode="auto">
            <a:xfrm>
              <a:off x="2298" y="1595"/>
              <a:ext cx="13" cy="9"/>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31" name="Line 167"/>
            <p:cNvSpPr>
              <a:spLocks noChangeShapeType="1"/>
            </p:cNvSpPr>
            <p:nvPr/>
          </p:nvSpPr>
          <p:spPr bwMode="auto">
            <a:xfrm>
              <a:off x="2291" y="1598"/>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32" name="Line 168"/>
            <p:cNvSpPr>
              <a:spLocks noChangeShapeType="1"/>
            </p:cNvSpPr>
            <p:nvPr/>
          </p:nvSpPr>
          <p:spPr bwMode="auto">
            <a:xfrm>
              <a:off x="2291" y="1598"/>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33" name="Oval 169"/>
            <p:cNvSpPr>
              <a:spLocks noChangeArrowheads="1"/>
            </p:cNvSpPr>
            <p:nvPr/>
          </p:nvSpPr>
          <p:spPr bwMode="auto">
            <a:xfrm>
              <a:off x="2316" y="1593"/>
              <a:ext cx="12"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34" name="Line 170"/>
            <p:cNvSpPr>
              <a:spLocks noChangeShapeType="1"/>
            </p:cNvSpPr>
            <p:nvPr/>
          </p:nvSpPr>
          <p:spPr bwMode="auto">
            <a:xfrm>
              <a:off x="2309" y="1595"/>
              <a:ext cx="19"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35" name="Line 171"/>
            <p:cNvSpPr>
              <a:spLocks noChangeShapeType="1"/>
            </p:cNvSpPr>
            <p:nvPr/>
          </p:nvSpPr>
          <p:spPr bwMode="auto">
            <a:xfrm>
              <a:off x="2309" y="1595"/>
              <a:ext cx="19"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36" name="Oval 172"/>
            <p:cNvSpPr>
              <a:spLocks noChangeArrowheads="1"/>
            </p:cNvSpPr>
            <p:nvPr/>
          </p:nvSpPr>
          <p:spPr bwMode="auto">
            <a:xfrm>
              <a:off x="2333" y="1593"/>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37" name="Line 173"/>
            <p:cNvSpPr>
              <a:spLocks noChangeShapeType="1"/>
            </p:cNvSpPr>
            <p:nvPr/>
          </p:nvSpPr>
          <p:spPr bwMode="auto">
            <a:xfrm>
              <a:off x="2329" y="1595"/>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38" name="Line 174"/>
            <p:cNvSpPr>
              <a:spLocks noChangeShapeType="1"/>
            </p:cNvSpPr>
            <p:nvPr/>
          </p:nvSpPr>
          <p:spPr bwMode="auto">
            <a:xfrm>
              <a:off x="2329" y="1595"/>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39" name="Oval 175"/>
            <p:cNvSpPr>
              <a:spLocks noChangeArrowheads="1"/>
            </p:cNvSpPr>
            <p:nvPr/>
          </p:nvSpPr>
          <p:spPr bwMode="auto">
            <a:xfrm>
              <a:off x="2354" y="1593"/>
              <a:ext cx="14"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40" name="Line 176"/>
            <p:cNvSpPr>
              <a:spLocks noChangeShapeType="1"/>
            </p:cNvSpPr>
            <p:nvPr/>
          </p:nvSpPr>
          <p:spPr bwMode="auto">
            <a:xfrm>
              <a:off x="2347" y="1595"/>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41" name="Line 177"/>
            <p:cNvSpPr>
              <a:spLocks noChangeShapeType="1"/>
            </p:cNvSpPr>
            <p:nvPr/>
          </p:nvSpPr>
          <p:spPr bwMode="auto">
            <a:xfrm>
              <a:off x="2347" y="1595"/>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42" name="Oval 178"/>
            <p:cNvSpPr>
              <a:spLocks noChangeArrowheads="1"/>
            </p:cNvSpPr>
            <p:nvPr/>
          </p:nvSpPr>
          <p:spPr bwMode="auto">
            <a:xfrm>
              <a:off x="2372" y="1593"/>
              <a:ext cx="14"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43" name="Line 179"/>
            <p:cNvSpPr>
              <a:spLocks noChangeShapeType="1"/>
            </p:cNvSpPr>
            <p:nvPr/>
          </p:nvSpPr>
          <p:spPr bwMode="auto">
            <a:xfrm>
              <a:off x="2365" y="1595"/>
              <a:ext cx="21"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44" name="Line 180"/>
            <p:cNvSpPr>
              <a:spLocks noChangeShapeType="1"/>
            </p:cNvSpPr>
            <p:nvPr/>
          </p:nvSpPr>
          <p:spPr bwMode="auto">
            <a:xfrm>
              <a:off x="2365" y="1595"/>
              <a:ext cx="21"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45" name="Oval 181"/>
            <p:cNvSpPr>
              <a:spLocks noChangeArrowheads="1"/>
            </p:cNvSpPr>
            <p:nvPr/>
          </p:nvSpPr>
          <p:spPr bwMode="auto">
            <a:xfrm>
              <a:off x="2390" y="1591"/>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46" name="Line 182"/>
            <p:cNvSpPr>
              <a:spLocks noChangeShapeType="1"/>
            </p:cNvSpPr>
            <p:nvPr/>
          </p:nvSpPr>
          <p:spPr bwMode="auto">
            <a:xfrm>
              <a:off x="2387" y="1593"/>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47" name="Line 183"/>
            <p:cNvSpPr>
              <a:spLocks noChangeShapeType="1"/>
            </p:cNvSpPr>
            <p:nvPr/>
          </p:nvSpPr>
          <p:spPr bwMode="auto">
            <a:xfrm>
              <a:off x="2387" y="1593"/>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48" name="Oval 184"/>
            <p:cNvSpPr>
              <a:spLocks noChangeArrowheads="1"/>
            </p:cNvSpPr>
            <p:nvPr/>
          </p:nvSpPr>
          <p:spPr bwMode="auto">
            <a:xfrm>
              <a:off x="2411" y="1593"/>
              <a:ext cx="14"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49" name="Line 185"/>
            <p:cNvSpPr>
              <a:spLocks noChangeShapeType="1"/>
            </p:cNvSpPr>
            <p:nvPr/>
          </p:nvSpPr>
          <p:spPr bwMode="auto">
            <a:xfrm>
              <a:off x="2404" y="1595"/>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50" name="Line 186"/>
            <p:cNvSpPr>
              <a:spLocks noChangeShapeType="1"/>
            </p:cNvSpPr>
            <p:nvPr/>
          </p:nvSpPr>
          <p:spPr bwMode="auto">
            <a:xfrm>
              <a:off x="2404" y="1595"/>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51" name="Oval 187"/>
            <p:cNvSpPr>
              <a:spLocks noChangeArrowheads="1"/>
            </p:cNvSpPr>
            <p:nvPr/>
          </p:nvSpPr>
          <p:spPr bwMode="auto">
            <a:xfrm>
              <a:off x="2429" y="1591"/>
              <a:ext cx="14"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52" name="Line 188"/>
            <p:cNvSpPr>
              <a:spLocks noChangeShapeType="1"/>
            </p:cNvSpPr>
            <p:nvPr/>
          </p:nvSpPr>
          <p:spPr bwMode="auto">
            <a:xfrm>
              <a:off x="2422" y="1593"/>
              <a:ext cx="21"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53" name="Line 189"/>
            <p:cNvSpPr>
              <a:spLocks noChangeShapeType="1"/>
            </p:cNvSpPr>
            <p:nvPr/>
          </p:nvSpPr>
          <p:spPr bwMode="auto">
            <a:xfrm>
              <a:off x="2422" y="1593"/>
              <a:ext cx="21"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54" name="Oval 190"/>
            <p:cNvSpPr>
              <a:spLocks noChangeArrowheads="1"/>
            </p:cNvSpPr>
            <p:nvPr/>
          </p:nvSpPr>
          <p:spPr bwMode="auto">
            <a:xfrm>
              <a:off x="2447" y="1591"/>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55" name="Line 191"/>
            <p:cNvSpPr>
              <a:spLocks noChangeShapeType="1"/>
            </p:cNvSpPr>
            <p:nvPr/>
          </p:nvSpPr>
          <p:spPr bwMode="auto">
            <a:xfrm>
              <a:off x="2444" y="1593"/>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56" name="Line 192"/>
            <p:cNvSpPr>
              <a:spLocks noChangeShapeType="1"/>
            </p:cNvSpPr>
            <p:nvPr/>
          </p:nvSpPr>
          <p:spPr bwMode="auto">
            <a:xfrm>
              <a:off x="2444" y="1593"/>
              <a:ext cx="16"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57" name="Oval 193"/>
            <p:cNvSpPr>
              <a:spLocks noChangeArrowheads="1"/>
            </p:cNvSpPr>
            <p:nvPr/>
          </p:nvSpPr>
          <p:spPr bwMode="auto">
            <a:xfrm>
              <a:off x="2468" y="1593"/>
              <a:ext cx="13" cy="8"/>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58" name="Line 194"/>
            <p:cNvSpPr>
              <a:spLocks noChangeShapeType="1"/>
            </p:cNvSpPr>
            <p:nvPr/>
          </p:nvSpPr>
          <p:spPr bwMode="auto">
            <a:xfrm>
              <a:off x="2461" y="1595"/>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59" name="Line 195"/>
            <p:cNvSpPr>
              <a:spLocks noChangeShapeType="1"/>
            </p:cNvSpPr>
            <p:nvPr/>
          </p:nvSpPr>
          <p:spPr bwMode="auto">
            <a:xfrm>
              <a:off x="2461" y="1595"/>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60" name="Oval 196"/>
            <p:cNvSpPr>
              <a:spLocks noChangeArrowheads="1"/>
            </p:cNvSpPr>
            <p:nvPr/>
          </p:nvSpPr>
          <p:spPr bwMode="auto">
            <a:xfrm>
              <a:off x="2486" y="1595"/>
              <a:ext cx="13" cy="9"/>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61" name="Line 197"/>
            <p:cNvSpPr>
              <a:spLocks noChangeShapeType="1"/>
            </p:cNvSpPr>
            <p:nvPr/>
          </p:nvSpPr>
          <p:spPr bwMode="auto">
            <a:xfrm>
              <a:off x="2482" y="1598"/>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62" name="Line 198"/>
            <p:cNvSpPr>
              <a:spLocks noChangeShapeType="1"/>
            </p:cNvSpPr>
            <p:nvPr/>
          </p:nvSpPr>
          <p:spPr bwMode="auto">
            <a:xfrm>
              <a:off x="2482" y="1598"/>
              <a:ext cx="17"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63" name="Oval 199"/>
            <p:cNvSpPr>
              <a:spLocks noChangeArrowheads="1"/>
            </p:cNvSpPr>
            <p:nvPr/>
          </p:nvSpPr>
          <p:spPr bwMode="auto">
            <a:xfrm>
              <a:off x="1571" y="1634"/>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64" name="Oval 200"/>
            <p:cNvSpPr>
              <a:spLocks noChangeArrowheads="1"/>
            </p:cNvSpPr>
            <p:nvPr/>
          </p:nvSpPr>
          <p:spPr bwMode="auto">
            <a:xfrm>
              <a:off x="1588" y="1634"/>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65" name="Oval 201"/>
            <p:cNvSpPr>
              <a:spLocks noChangeArrowheads="1"/>
            </p:cNvSpPr>
            <p:nvPr/>
          </p:nvSpPr>
          <p:spPr bwMode="auto">
            <a:xfrm>
              <a:off x="1609" y="1634"/>
              <a:ext cx="21"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66" name="Oval 202"/>
            <p:cNvSpPr>
              <a:spLocks noChangeArrowheads="1"/>
            </p:cNvSpPr>
            <p:nvPr/>
          </p:nvSpPr>
          <p:spPr bwMode="auto">
            <a:xfrm>
              <a:off x="1627" y="1634"/>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67" name="Oval 203"/>
            <p:cNvSpPr>
              <a:spLocks noChangeArrowheads="1"/>
            </p:cNvSpPr>
            <p:nvPr/>
          </p:nvSpPr>
          <p:spPr bwMode="auto">
            <a:xfrm>
              <a:off x="1645" y="1634"/>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68" name="Oval 204"/>
            <p:cNvSpPr>
              <a:spLocks noChangeArrowheads="1"/>
            </p:cNvSpPr>
            <p:nvPr/>
          </p:nvSpPr>
          <p:spPr bwMode="auto">
            <a:xfrm>
              <a:off x="1666" y="1634"/>
              <a:ext cx="21"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69" name="Oval 205"/>
            <p:cNvSpPr>
              <a:spLocks noChangeArrowheads="1"/>
            </p:cNvSpPr>
            <p:nvPr/>
          </p:nvSpPr>
          <p:spPr bwMode="auto">
            <a:xfrm>
              <a:off x="1684" y="1637"/>
              <a:ext cx="20" cy="12"/>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70" name="Oval 206"/>
            <p:cNvSpPr>
              <a:spLocks noChangeArrowheads="1"/>
            </p:cNvSpPr>
            <p:nvPr/>
          </p:nvSpPr>
          <p:spPr bwMode="auto">
            <a:xfrm>
              <a:off x="1702" y="1634"/>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71" name="Oval 207"/>
            <p:cNvSpPr>
              <a:spLocks noChangeArrowheads="1"/>
            </p:cNvSpPr>
            <p:nvPr/>
          </p:nvSpPr>
          <p:spPr bwMode="auto">
            <a:xfrm>
              <a:off x="1723" y="1634"/>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72" name="Oval 208"/>
            <p:cNvSpPr>
              <a:spLocks noChangeArrowheads="1"/>
            </p:cNvSpPr>
            <p:nvPr/>
          </p:nvSpPr>
          <p:spPr bwMode="auto">
            <a:xfrm>
              <a:off x="1741" y="1634"/>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73" name="Oval 209"/>
            <p:cNvSpPr>
              <a:spLocks noChangeArrowheads="1"/>
            </p:cNvSpPr>
            <p:nvPr/>
          </p:nvSpPr>
          <p:spPr bwMode="auto">
            <a:xfrm>
              <a:off x="1758" y="1634"/>
              <a:ext cx="21"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74" name="Oval 210"/>
            <p:cNvSpPr>
              <a:spLocks noChangeArrowheads="1"/>
            </p:cNvSpPr>
            <p:nvPr/>
          </p:nvSpPr>
          <p:spPr bwMode="auto">
            <a:xfrm>
              <a:off x="1780" y="1632"/>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75" name="Oval 211"/>
            <p:cNvSpPr>
              <a:spLocks noChangeArrowheads="1"/>
            </p:cNvSpPr>
            <p:nvPr/>
          </p:nvSpPr>
          <p:spPr bwMode="auto">
            <a:xfrm>
              <a:off x="1798" y="1632"/>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76" name="Oval 212"/>
            <p:cNvSpPr>
              <a:spLocks noChangeArrowheads="1"/>
            </p:cNvSpPr>
            <p:nvPr/>
          </p:nvSpPr>
          <p:spPr bwMode="auto">
            <a:xfrm>
              <a:off x="1819" y="1632"/>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77" name="Oval 213"/>
            <p:cNvSpPr>
              <a:spLocks noChangeArrowheads="1"/>
            </p:cNvSpPr>
            <p:nvPr/>
          </p:nvSpPr>
          <p:spPr bwMode="auto">
            <a:xfrm>
              <a:off x="1837" y="1632"/>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78" name="Oval 214"/>
            <p:cNvSpPr>
              <a:spLocks noChangeArrowheads="1"/>
            </p:cNvSpPr>
            <p:nvPr/>
          </p:nvSpPr>
          <p:spPr bwMode="auto">
            <a:xfrm>
              <a:off x="1854" y="1632"/>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79" name="Oval 215"/>
            <p:cNvSpPr>
              <a:spLocks noChangeArrowheads="1"/>
            </p:cNvSpPr>
            <p:nvPr/>
          </p:nvSpPr>
          <p:spPr bwMode="auto">
            <a:xfrm>
              <a:off x="1875" y="1630"/>
              <a:ext cx="21"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80" name="Oval 216"/>
            <p:cNvSpPr>
              <a:spLocks noChangeArrowheads="1"/>
            </p:cNvSpPr>
            <p:nvPr/>
          </p:nvSpPr>
          <p:spPr bwMode="auto">
            <a:xfrm>
              <a:off x="1893" y="1630"/>
              <a:ext cx="21"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81" name="Oval 217"/>
            <p:cNvSpPr>
              <a:spLocks noChangeArrowheads="1"/>
            </p:cNvSpPr>
            <p:nvPr/>
          </p:nvSpPr>
          <p:spPr bwMode="auto">
            <a:xfrm>
              <a:off x="1911" y="1630"/>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82" name="Oval 218"/>
            <p:cNvSpPr>
              <a:spLocks noChangeArrowheads="1"/>
            </p:cNvSpPr>
            <p:nvPr/>
          </p:nvSpPr>
          <p:spPr bwMode="auto">
            <a:xfrm>
              <a:off x="1932" y="1630"/>
              <a:ext cx="21"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83" name="Oval 219"/>
            <p:cNvSpPr>
              <a:spLocks noChangeArrowheads="1"/>
            </p:cNvSpPr>
            <p:nvPr/>
          </p:nvSpPr>
          <p:spPr bwMode="auto">
            <a:xfrm>
              <a:off x="1950" y="1630"/>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84" name="Oval 220"/>
            <p:cNvSpPr>
              <a:spLocks noChangeArrowheads="1"/>
            </p:cNvSpPr>
            <p:nvPr/>
          </p:nvSpPr>
          <p:spPr bwMode="auto">
            <a:xfrm>
              <a:off x="1968" y="1628"/>
              <a:ext cx="20" cy="12"/>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85" name="Oval 221"/>
            <p:cNvSpPr>
              <a:spLocks noChangeArrowheads="1"/>
            </p:cNvSpPr>
            <p:nvPr/>
          </p:nvSpPr>
          <p:spPr bwMode="auto">
            <a:xfrm>
              <a:off x="1989" y="1628"/>
              <a:ext cx="20" cy="12"/>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86" name="Oval 222"/>
            <p:cNvSpPr>
              <a:spLocks noChangeArrowheads="1"/>
            </p:cNvSpPr>
            <p:nvPr/>
          </p:nvSpPr>
          <p:spPr bwMode="auto">
            <a:xfrm>
              <a:off x="2007" y="1628"/>
              <a:ext cx="20" cy="12"/>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87" name="Oval 223"/>
            <p:cNvSpPr>
              <a:spLocks noChangeArrowheads="1"/>
            </p:cNvSpPr>
            <p:nvPr/>
          </p:nvSpPr>
          <p:spPr bwMode="auto">
            <a:xfrm>
              <a:off x="2025" y="1625"/>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88" name="Oval 224"/>
            <p:cNvSpPr>
              <a:spLocks noChangeArrowheads="1"/>
            </p:cNvSpPr>
            <p:nvPr/>
          </p:nvSpPr>
          <p:spPr bwMode="auto">
            <a:xfrm>
              <a:off x="2046" y="1625"/>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89" name="Oval 225"/>
            <p:cNvSpPr>
              <a:spLocks noChangeArrowheads="1"/>
            </p:cNvSpPr>
            <p:nvPr/>
          </p:nvSpPr>
          <p:spPr bwMode="auto">
            <a:xfrm>
              <a:off x="2064" y="1625"/>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90" name="Oval 226"/>
            <p:cNvSpPr>
              <a:spLocks noChangeArrowheads="1"/>
            </p:cNvSpPr>
            <p:nvPr/>
          </p:nvSpPr>
          <p:spPr bwMode="auto">
            <a:xfrm>
              <a:off x="2085" y="1623"/>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91" name="Oval 227"/>
            <p:cNvSpPr>
              <a:spLocks noChangeArrowheads="1"/>
            </p:cNvSpPr>
            <p:nvPr/>
          </p:nvSpPr>
          <p:spPr bwMode="auto">
            <a:xfrm>
              <a:off x="2102" y="1621"/>
              <a:ext cx="21" cy="12"/>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92" name="Oval 228"/>
            <p:cNvSpPr>
              <a:spLocks noChangeArrowheads="1"/>
            </p:cNvSpPr>
            <p:nvPr/>
          </p:nvSpPr>
          <p:spPr bwMode="auto">
            <a:xfrm>
              <a:off x="2120" y="1616"/>
              <a:ext cx="21"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93" name="Oval 229"/>
            <p:cNvSpPr>
              <a:spLocks noChangeArrowheads="1"/>
            </p:cNvSpPr>
            <p:nvPr/>
          </p:nvSpPr>
          <p:spPr bwMode="auto">
            <a:xfrm>
              <a:off x="2142" y="1614"/>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94" name="Oval 230"/>
            <p:cNvSpPr>
              <a:spLocks noChangeArrowheads="1"/>
            </p:cNvSpPr>
            <p:nvPr/>
          </p:nvSpPr>
          <p:spPr bwMode="auto">
            <a:xfrm>
              <a:off x="2160" y="1612"/>
              <a:ext cx="20" cy="12"/>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95" name="Oval 231"/>
            <p:cNvSpPr>
              <a:spLocks noChangeArrowheads="1"/>
            </p:cNvSpPr>
            <p:nvPr/>
          </p:nvSpPr>
          <p:spPr bwMode="auto">
            <a:xfrm>
              <a:off x="2177" y="1607"/>
              <a:ext cx="21"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96" name="Oval 232"/>
            <p:cNvSpPr>
              <a:spLocks noChangeArrowheads="1"/>
            </p:cNvSpPr>
            <p:nvPr/>
          </p:nvSpPr>
          <p:spPr bwMode="auto">
            <a:xfrm>
              <a:off x="2199" y="1602"/>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97" name="Oval 233"/>
            <p:cNvSpPr>
              <a:spLocks noChangeArrowheads="1"/>
            </p:cNvSpPr>
            <p:nvPr/>
          </p:nvSpPr>
          <p:spPr bwMode="auto">
            <a:xfrm>
              <a:off x="2216" y="1598"/>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98" name="Oval 234"/>
            <p:cNvSpPr>
              <a:spLocks noChangeArrowheads="1"/>
            </p:cNvSpPr>
            <p:nvPr/>
          </p:nvSpPr>
          <p:spPr bwMode="auto">
            <a:xfrm>
              <a:off x="2234" y="1598"/>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499" name="Oval 235"/>
            <p:cNvSpPr>
              <a:spLocks noChangeArrowheads="1"/>
            </p:cNvSpPr>
            <p:nvPr/>
          </p:nvSpPr>
          <p:spPr bwMode="auto">
            <a:xfrm>
              <a:off x="2255" y="1595"/>
              <a:ext cx="21"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00" name="Oval 236"/>
            <p:cNvSpPr>
              <a:spLocks noChangeArrowheads="1"/>
            </p:cNvSpPr>
            <p:nvPr/>
          </p:nvSpPr>
          <p:spPr bwMode="auto">
            <a:xfrm>
              <a:off x="2273" y="1595"/>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01" name="Oval 237"/>
            <p:cNvSpPr>
              <a:spLocks noChangeArrowheads="1"/>
            </p:cNvSpPr>
            <p:nvPr/>
          </p:nvSpPr>
          <p:spPr bwMode="auto">
            <a:xfrm>
              <a:off x="2294" y="1593"/>
              <a:ext cx="21"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02" name="Oval 238"/>
            <p:cNvSpPr>
              <a:spLocks noChangeArrowheads="1"/>
            </p:cNvSpPr>
            <p:nvPr/>
          </p:nvSpPr>
          <p:spPr bwMode="auto">
            <a:xfrm>
              <a:off x="2312" y="1591"/>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03" name="Oval 239"/>
            <p:cNvSpPr>
              <a:spLocks noChangeArrowheads="1"/>
            </p:cNvSpPr>
            <p:nvPr/>
          </p:nvSpPr>
          <p:spPr bwMode="auto">
            <a:xfrm>
              <a:off x="2329" y="1591"/>
              <a:ext cx="21"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04" name="Oval 240"/>
            <p:cNvSpPr>
              <a:spLocks noChangeArrowheads="1"/>
            </p:cNvSpPr>
            <p:nvPr/>
          </p:nvSpPr>
          <p:spPr bwMode="auto">
            <a:xfrm>
              <a:off x="2351" y="1591"/>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05" name="Oval 241"/>
            <p:cNvSpPr>
              <a:spLocks noChangeArrowheads="1"/>
            </p:cNvSpPr>
            <p:nvPr/>
          </p:nvSpPr>
          <p:spPr bwMode="auto">
            <a:xfrm>
              <a:off x="2369" y="1591"/>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06" name="Oval 242"/>
            <p:cNvSpPr>
              <a:spLocks noChangeArrowheads="1"/>
            </p:cNvSpPr>
            <p:nvPr/>
          </p:nvSpPr>
          <p:spPr bwMode="auto">
            <a:xfrm>
              <a:off x="2387" y="1589"/>
              <a:ext cx="20" cy="12"/>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07" name="Oval 243"/>
            <p:cNvSpPr>
              <a:spLocks noChangeArrowheads="1"/>
            </p:cNvSpPr>
            <p:nvPr/>
          </p:nvSpPr>
          <p:spPr bwMode="auto">
            <a:xfrm>
              <a:off x="2408" y="1591"/>
              <a:ext cx="20"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08" name="Oval 244"/>
            <p:cNvSpPr>
              <a:spLocks noChangeArrowheads="1"/>
            </p:cNvSpPr>
            <p:nvPr/>
          </p:nvSpPr>
          <p:spPr bwMode="auto">
            <a:xfrm>
              <a:off x="2426" y="1589"/>
              <a:ext cx="20" cy="12"/>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09" name="Oval 245"/>
            <p:cNvSpPr>
              <a:spLocks noChangeArrowheads="1"/>
            </p:cNvSpPr>
            <p:nvPr/>
          </p:nvSpPr>
          <p:spPr bwMode="auto">
            <a:xfrm>
              <a:off x="2444" y="1589"/>
              <a:ext cx="19" cy="12"/>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10" name="Oval 246"/>
            <p:cNvSpPr>
              <a:spLocks noChangeArrowheads="1"/>
            </p:cNvSpPr>
            <p:nvPr/>
          </p:nvSpPr>
          <p:spPr bwMode="auto">
            <a:xfrm>
              <a:off x="2464" y="1591"/>
              <a:ext cx="21"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11" name="Oval 247"/>
            <p:cNvSpPr>
              <a:spLocks noChangeArrowheads="1"/>
            </p:cNvSpPr>
            <p:nvPr/>
          </p:nvSpPr>
          <p:spPr bwMode="auto">
            <a:xfrm>
              <a:off x="2482" y="1593"/>
              <a:ext cx="21" cy="13"/>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12" name="Rectangle 248"/>
            <p:cNvSpPr>
              <a:spLocks noChangeArrowheads="1"/>
            </p:cNvSpPr>
            <p:nvPr/>
          </p:nvSpPr>
          <p:spPr bwMode="auto">
            <a:xfrm>
              <a:off x="2345" y="1545"/>
              <a:ext cx="198"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X 100</a:t>
              </a:r>
            </a:p>
          </p:txBody>
        </p:sp>
        <p:sp>
          <p:nvSpPr>
            <p:cNvPr id="11513" name="Rectangle 249"/>
            <p:cNvSpPr>
              <a:spLocks noChangeArrowheads="1"/>
            </p:cNvSpPr>
            <p:nvPr/>
          </p:nvSpPr>
          <p:spPr bwMode="auto">
            <a:xfrm>
              <a:off x="1630" y="1718"/>
              <a:ext cx="422"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Detuning of </a:t>
              </a:r>
            </a:p>
          </p:txBody>
        </p:sp>
        <p:sp>
          <p:nvSpPr>
            <p:cNvPr id="11514" name="Rectangle 250"/>
            <p:cNvSpPr>
              <a:spLocks noChangeArrowheads="1"/>
            </p:cNvSpPr>
            <p:nvPr/>
          </p:nvSpPr>
          <p:spPr bwMode="auto">
            <a:xfrm>
              <a:off x="2095" y="1721"/>
              <a:ext cx="50"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Symbol" pitchFamily="16" charset="2"/>
                  <a:cs typeface="+mn-cs"/>
                </a:rPr>
                <a:t></a:t>
              </a:r>
            </a:p>
          </p:txBody>
        </p:sp>
        <p:sp>
          <p:nvSpPr>
            <p:cNvPr id="11515" name="Rectangle 251"/>
            <p:cNvSpPr>
              <a:spLocks noChangeArrowheads="1"/>
            </p:cNvSpPr>
            <p:nvPr/>
          </p:nvSpPr>
          <p:spPr bwMode="auto">
            <a:xfrm>
              <a:off x="2159" y="1744"/>
              <a:ext cx="40"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1</a:t>
              </a:r>
            </a:p>
          </p:txBody>
        </p:sp>
        <p:sp>
          <p:nvSpPr>
            <p:cNvPr id="11516" name="Rectangle 252"/>
            <p:cNvSpPr>
              <a:spLocks noChangeArrowheads="1"/>
            </p:cNvSpPr>
            <p:nvPr/>
          </p:nvSpPr>
          <p:spPr bwMode="auto">
            <a:xfrm>
              <a:off x="2201" y="1718"/>
              <a:ext cx="248" cy="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 [MHz]</a:t>
              </a:r>
            </a:p>
          </p:txBody>
        </p:sp>
        <p:sp>
          <p:nvSpPr>
            <p:cNvPr id="11517" name="Rectangle 253"/>
            <p:cNvSpPr>
              <a:spLocks noChangeArrowheads="1"/>
            </p:cNvSpPr>
            <p:nvPr/>
          </p:nvSpPr>
          <p:spPr bwMode="auto">
            <a:xfrm>
              <a:off x="1242" y="1346"/>
              <a:ext cx="95" cy="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Countrate </a:t>
              </a:r>
            </a:p>
          </p:txBody>
        </p:sp>
        <p:sp>
          <p:nvSpPr>
            <p:cNvPr id="11518" name="Rectangle 254"/>
            <p:cNvSpPr>
              <a:spLocks noChangeArrowheads="1"/>
            </p:cNvSpPr>
            <p:nvPr/>
          </p:nvSpPr>
          <p:spPr bwMode="auto">
            <a:xfrm>
              <a:off x="1239" y="1252"/>
              <a:ext cx="95" cy="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 </a:t>
              </a:r>
              <a:r>
                <a:rPr lang="en-US" sz="800" b="1" smtClean="0">
                  <a:solidFill>
                    <a:srgbClr val="000000"/>
                  </a:solidFill>
                  <a:latin typeface="Times New Roman" pitchFamily="16" charset="0"/>
                  <a:cs typeface="+mn-cs"/>
                </a:rPr>
                <a:t>[10</a:t>
              </a:r>
            </a:p>
          </p:txBody>
        </p:sp>
        <p:sp>
          <p:nvSpPr>
            <p:cNvPr id="11519" name="Rectangle 255"/>
            <p:cNvSpPr>
              <a:spLocks noChangeArrowheads="1"/>
            </p:cNvSpPr>
            <p:nvPr/>
          </p:nvSpPr>
          <p:spPr bwMode="auto">
            <a:xfrm>
              <a:off x="1216" y="1222"/>
              <a:ext cx="95" cy="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6</a:t>
              </a:r>
            </a:p>
          </p:txBody>
        </p:sp>
        <p:sp>
          <p:nvSpPr>
            <p:cNvPr id="11520" name="Rectangle 256"/>
            <p:cNvSpPr>
              <a:spLocks noChangeArrowheads="1"/>
            </p:cNvSpPr>
            <p:nvPr/>
          </p:nvSpPr>
          <p:spPr bwMode="auto">
            <a:xfrm>
              <a:off x="1241" y="1129"/>
              <a:ext cx="95" cy="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0" tIns="0" rIns="0" bIns="0">
              <a:spAutoFit/>
            </a:bodyPr>
            <a:lstStyle/>
            <a:p>
              <a:pP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smtClean="0">
                  <a:solidFill>
                    <a:srgbClr val="000000"/>
                  </a:solidFill>
                  <a:latin typeface="Times New Roman" pitchFamily="16" charset="0"/>
                  <a:cs typeface="+mn-cs"/>
                </a:rPr>
                <a:t>/s]</a:t>
              </a:r>
            </a:p>
          </p:txBody>
        </p:sp>
        <p:sp>
          <p:nvSpPr>
            <p:cNvPr id="11521" name="Oval 257"/>
            <p:cNvSpPr>
              <a:spLocks noChangeArrowheads="1"/>
            </p:cNvSpPr>
            <p:nvPr/>
          </p:nvSpPr>
          <p:spPr bwMode="auto">
            <a:xfrm>
              <a:off x="1574"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22" name="Line 258"/>
            <p:cNvSpPr>
              <a:spLocks noChangeShapeType="1"/>
            </p:cNvSpPr>
            <p:nvPr/>
          </p:nvSpPr>
          <p:spPr bwMode="auto">
            <a:xfrm>
              <a:off x="1571" y="1641"/>
              <a:ext cx="13"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23" name="Line 259"/>
            <p:cNvSpPr>
              <a:spLocks noChangeShapeType="1"/>
            </p:cNvSpPr>
            <p:nvPr/>
          </p:nvSpPr>
          <p:spPr bwMode="auto">
            <a:xfrm>
              <a:off x="1571" y="1641"/>
              <a:ext cx="13"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24" name="Oval 260"/>
            <p:cNvSpPr>
              <a:spLocks noChangeArrowheads="1"/>
            </p:cNvSpPr>
            <p:nvPr/>
          </p:nvSpPr>
          <p:spPr bwMode="auto">
            <a:xfrm>
              <a:off x="1592"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25" name="Line 261"/>
            <p:cNvSpPr>
              <a:spLocks noChangeShapeType="1"/>
            </p:cNvSpPr>
            <p:nvPr/>
          </p:nvSpPr>
          <p:spPr bwMode="auto">
            <a:xfrm>
              <a:off x="1588"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26" name="Line 262"/>
            <p:cNvSpPr>
              <a:spLocks noChangeShapeType="1"/>
            </p:cNvSpPr>
            <p:nvPr/>
          </p:nvSpPr>
          <p:spPr bwMode="auto">
            <a:xfrm>
              <a:off x="1588"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27" name="Oval 263"/>
            <p:cNvSpPr>
              <a:spLocks noChangeArrowheads="1"/>
            </p:cNvSpPr>
            <p:nvPr/>
          </p:nvSpPr>
          <p:spPr bwMode="auto">
            <a:xfrm>
              <a:off x="1613"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28" name="Line 264"/>
            <p:cNvSpPr>
              <a:spLocks noChangeShapeType="1"/>
            </p:cNvSpPr>
            <p:nvPr/>
          </p:nvSpPr>
          <p:spPr bwMode="auto">
            <a:xfrm>
              <a:off x="1606" y="1641"/>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29" name="Line 265"/>
            <p:cNvSpPr>
              <a:spLocks noChangeShapeType="1"/>
            </p:cNvSpPr>
            <p:nvPr/>
          </p:nvSpPr>
          <p:spPr bwMode="auto">
            <a:xfrm>
              <a:off x="1606" y="1641"/>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30" name="Oval 266"/>
            <p:cNvSpPr>
              <a:spLocks noChangeArrowheads="1"/>
            </p:cNvSpPr>
            <p:nvPr/>
          </p:nvSpPr>
          <p:spPr bwMode="auto">
            <a:xfrm>
              <a:off x="1631"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31" name="Line 267"/>
            <p:cNvSpPr>
              <a:spLocks noChangeShapeType="1"/>
            </p:cNvSpPr>
            <p:nvPr/>
          </p:nvSpPr>
          <p:spPr bwMode="auto">
            <a:xfrm>
              <a:off x="1623" y="1641"/>
              <a:ext cx="21"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32" name="Line 268"/>
            <p:cNvSpPr>
              <a:spLocks noChangeShapeType="1"/>
            </p:cNvSpPr>
            <p:nvPr/>
          </p:nvSpPr>
          <p:spPr bwMode="auto">
            <a:xfrm>
              <a:off x="1623" y="1641"/>
              <a:ext cx="21"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33" name="Oval 269"/>
            <p:cNvSpPr>
              <a:spLocks noChangeArrowheads="1"/>
            </p:cNvSpPr>
            <p:nvPr/>
          </p:nvSpPr>
          <p:spPr bwMode="auto">
            <a:xfrm>
              <a:off x="1648" y="1639"/>
              <a:ext cx="14"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34" name="Line 270"/>
            <p:cNvSpPr>
              <a:spLocks noChangeShapeType="1"/>
            </p:cNvSpPr>
            <p:nvPr/>
          </p:nvSpPr>
          <p:spPr bwMode="auto">
            <a:xfrm>
              <a:off x="1645"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35" name="Line 271"/>
            <p:cNvSpPr>
              <a:spLocks noChangeShapeType="1"/>
            </p:cNvSpPr>
            <p:nvPr/>
          </p:nvSpPr>
          <p:spPr bwMode="auto">
            <a:xfrm>
              <a:off x="1645"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36" name="Oval 272"/>
            <p:cNvSpPr>
              <a:spLocks noChangeArrowheads="1"/>
            </p:cNvSpPr>
            <p:nvPr/>
          </p:nvSpPr>
          <p:spPr bwMode="auto">
            <a:xfrm>
              <a:off x="1670"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37" name="Line 273"/>
            <p:cNvSpPr>
              <a:spLocks noChangeShapeType="1"/>
            </p:cNvSpPr>
            <p:nvPr/>
          </p:nvSpPr>
          <p:spPr bwMode="auto">
            <a:xfrm>
              <a:off x="1663"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38" name="Line 274"/>
            <p:cNvSpPr>
              <a:spLocks noChangeShapeType="1"/>
            </p:cNvSpPr>
            <p:nvPr/>
          </p:nvSpPr>
          <p:spPr bwMode="auto">
            <a:xfrm>
              <a:off x="1663"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39" name="Oval 275"/>
            <p:cNvSpPr>
              <a:spLocks noChangeArrowheads="1"/>
            </p:cNvSpPr>
            <p:nvPr/>
          </p:nvSpPr>
          <p:spPr bwMode="auto">
            <a:xfrm>
              <a:off x="1688"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40" name="Line 276"/>
            <p:cNvSpPr>
              <a:spLocks noChangeShapeType="1"/>
            </p:cNvSpPr>
            <p:nvPr/>
          </p:nvSpPr>
          <p:spPr bwMode="auto">
            <a:xfrm>
              <a:off x="1681" y="1641"/>
              <a:ext cx="20"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41" name="Line 277"/>
            <p:cNvSpPr>
              <a:spLocks noChangeShapeType="1"/>
            </p:cNvSpPr>
            <p:nvPr/>
          </p:nvSpPr>
          <p:spPr bwMode="auto">
            <a:xfrm>
              <a:off x="1681" y="1641"/>
              <a:ext cx="20"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42" name="Oval 278"/>
            <p:cNvSpPr>
              <a:spLocks noChangeArrowheads="1"/>
            </p:cNvSpPr>
            <p:nvPr/>
          </p:nvSpPr>
          <p:spPr bwMode="auto">
            <a:xfrm>
              <a:off x="1705" y="1639"/>
              <a:ext cx="14"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43" name="Line 279"/>
            <p:cNvSpPr>
              <a:spLocks noChangeShapeType="1"/>
            </p:cNvSpPr>
            <p:nvPr/>
          </p:nvSpPr>
          <p:spPr bwMode="auto">
            <a:xfrm>
              <a:off x="1702"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44" name="Line 280"/>
            <p:cNvSpPr>
              <a:spLocks noChangeShapeType="1"/>
            </p:cNvSpPr>
            <p:nvPr/>
          </p:nvSpPr>
          <p:spPr bwMode="auto">
            <a:xfrm>
              <a:off x="1702"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45" name="Oval 281"/>
            <p:cNvSpPr>
              <a:spLocks noChangeArrowheads="1"/>
            </p:cNvSpPr>
            <p:nvPr/>
          </p:nvSpPr>
          <p:spPr bwMode="auto">
            <a:xfrm>
              <a:off x="1726" y="1639"/>
              <a:ext cx="14"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46" name="Line 282"/>
            <p:cNvSpPr>
              <a:spLocks noChangeShapeType="1"/>
            </p:cNvSpPr>
            <p:nvPr/>
          </p:nvSpPr>
          <p:spPr bwMode="auto">
            <a:xfrm>
              <a:off x="1720" y="1641"/>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47" name="Line 283"/>
            <p:cNvSpPr>
              <a:spLocks noChangeShapeType="1"/>
            </p:cNvSpPr>
            <p:nvPr/>
          </p:nvSpPr>
          <p:spPr bwMode="auto">
            <a:xfrm>
              <a:off x="1720" y="1641"/>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48" name="Oval 284"/>
            <p:cNvSpPr>
              <a:spLocks noChangeArrowheads="1"/>
            </p:cNvSpPr>
            <p:nvPr/>
          </p:nvSpPr>
          <p:spPr bwMode="auto">
            <a:xfrm>
              <a:off x="1744"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49" name="Line 285"/>
            <p:cNvSpPr>
              <a:spLocks noChangeShapeType="1"/>
            </p:cNvSpPr>
            <p:nvPr/>
          </p:nvSpPr>
          <p:spPr bwMode="auto">
            <a:xfrm>
              <a:off x="1737" y="1641"/>
              <a:ext cx="20"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50" name="Line 286"/>
            <p:cNvSpPr>
              <a:spLocks noChangeShapeType="1"/>
            </p:cNvSpPr>
            <p:nvPr/>
          </p:nvSpPr>
          <p:spPr bwMode="auto">
            <a:xfrm>
              <a:off x="1737" y="1641"/>
              <a:ext cx="20"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51" name="Oval 287"/>
            <p:cNvSpPr>
              <a:spLocks noChangeArrowheads="1"/>
            </p:cNvSpPr>
            <p:nvPr/>
          </p:nvSpPr>
          <p:spPr bwMode="auto">
            <a:xfrm>
              <a:off x="1762"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52" name="Line 288"/>
            <p:cNvSpPr>
              <a:spLocks noChangeShapeType="1"/>
            </p:cNvSpPr>
            <p:nvPr/>
          </p:nvSpPr>
          <p:spPr bwMode="auto">
            <a:xfrm>
              <a:off x="1758"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53" name="Line 289"/>
            <p:cNvSpPr>
              <a:spLocks noChangeShapeType="1"/>
            </p:cNvSpPr>
            <p:nvPr/>
          </p:nvSpPr>
          <p:spPr bwMode="auto">
            <a:xfrm>
              <a:off x="1758"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54" name="Oval 290"/>
            <p:cNvSpPr>
              <a:spLocks noChangeArrowheads="1"/>
            </p:cNvSpPr>
            <p:nvPr/>
          </p:nvSpPr>
          <p:spPr bwMode="auto">
            <a:xfrm>
              <a:off x="1783" y="1639"/>
              <a:ext cx="14"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55" name="Line 291"/>
            <p:cNvSpPr>
              <a:spLocks noChangeShapeType="1"/>
            </p:cNvSpPr>
            <p:nvPr/>
          </p:nvSpPr>
          <p:spPr bwMode="auto">
            <a:xfrm>
              <a:off x="1776"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56" name="Line 292"/>
            <p:cNvSpPr>
              <a:spLocks noChangeShapeType="1"/>
            </p:cNvSpPr>
            <p:nvPr/>
          </p:nvSpPr>
          <p:spPr bwMode="auto">
            <a:xfrm>
              <a:off x="1776"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57" name="Oval 293"/>
            <p:cNvSpPr>
              <a:spLocks noChangeArrowheads="1"/>
            </p:cNvSpPr>
            <p:nvPr/>
          </p:nvSpPr>
          <p:spPr bwMode="auto">
            <a:xfrm>
              <a:off x="1801"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58" name="Line 294"/>
            <p:cNvSpPr>
              <a:spLocks noChangeShapeType="1"/>
            </p:cNvSpPr>
            <p:nvPr/>
          </p:nvSpPr>
          <p:spPr bwMode="auto">
            <a:xfrm>
              <a:off x="1798" y="1641"/>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59" name="Line 295"/>
            <p:cNvSpPr>
              <a:spLocks noChangeShapeType="1"/>
            </p:cNvSpPr>
            <p:nvPr/>
          </p:nvSpPr>
          <p:spPr bwMode="auto">
            <a:xfrm>
              <a:off x="1798" y="1641"/>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60" name="Oval 296"/>
            <p:cNvSpPr>
              <a:spLocks noChangeArrowheads="1"/>
            </p:cNvSpPr>
            <p:nvPr/>
          </p:nvSpPr>
          <p:spPr bwMode="auto">
            <a:xfrm>
              <a:off x="1823"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61" name="Line 297"/>
            <p:cNvSpPr>
              <a:spLocks noChangeShapeType="1"/>
            </p:cNvSpPr>
            <p:nvPr/>
          </p:nvSpPr>
          <p:spPr bwMode="auto">
            <a:xfrm>
              <a:off x="1815"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62" name="Line 298"/>
            <p:cNvSpPr>
              <a:spLocks noChangeShapeType="1"/>
            </p:cNvSpPr>
            <p:nvPr/>
          </p:nvSpPr>
          <p:spPr bwMode="auto">
            <a:xfrm>
              <a:off x="1815"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63" name="Oval 299"/>
            <p:cNvSpPr>
              <a:spLocks noChangeArrowheads="1"/>
            </p:cNvSpPr>
            <p:nvPr/>
          </p:nvSpPr>
          <p:spPr bwMode="auto">
            <a:xfrm>
              <a:off x="1840"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64" name="Line 300"/>
            <p:cNvSpPr>
              <a:spLocks noChangeShapeType="1"/>
            </p:cNvSpPr>
            <p:nvPr/>
          </p:nvSpPr>
          <p:spPr bwMode="auto">
            <a:xfrm>
              <a:off x="1833" y="1641"/>
              <a:ext cx="20"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65" name="Line 301"/>
            <p:cNvSpPr>
              <a:spLocks noChangeShapeType="1"/>
            </p:cNvSpPr>
            <p:nvPr/>
          </p:nvSpPr>
          <p:spPr bwMode="auto">
            <a:xfrm>
              <a:off x="1833" y="1641"/>
              <a:ext cx="20"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66" name="Oval 302"/>
            <p:cNvSpPr>
              <a:spLocks noChangeArrowheads="1"/>
            </p:cNvSpPr>
            <p:nvPr/>
          </p:nvSpPr>
          <p:spPr bwMode="auto">
            <a:xfrm>
              <a:off x="1858"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67" name="Line 303"/>
            <p:cNvSpPr>
              <a:spLocks noChangeShapeType="1"/>
            </p:cNvSpPr>
            <p:nvPr/>
          </p:nvSpPr>
          <p:spPr bwMode="auto">
            <a:xfrm>
              <a:off x="1854"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68" name="Line 304"/>
            <p:cNvSpPr>
              <a:spLocks noChangeShapeType="1"/>
            </p:cNvSpPr>
            <p:nvPr/>
          </p:nvSpPr>
          <p:spPr bwMode="auto">
            <a:xfrm>
              <a:off x="1854"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69" name="Oval 305"/>
            <p:cNvSpPr>
              <a:spLocks noChangeArrowheads="1"/>
            </p:cNvSpPr>
            <p:nvPr/>
          </p:nvSpPr>
          <p:spPr bwMode="auto">
            <a:xfrm>
              <a:off x="1879"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70" name="Line 306"/>
            <p:cNvSpPr>
              <a:spLocks noChangeShapeType="1"/>
            </p:cNvSpPr>
            <p:nvPr/>
          </p:nvSpPr>
          <p:spPr bwMode="auto">
            <a:xfrm>
              <a:off x="1872"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71" name="Line 307"/>
            <p:cNvSpPr>
              <a:spLocks noChangeShapeType="1"/>
            </p:cNvSpPr>
            <p:nvPr/>
          </p:nvSpPr>
          <p:spPr bwMode="auto">
            <a:xfrm>
              <a:off x="1872"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72" name="Oval 308"/>
            <p:cNvSpPr>
              <a:spLocks noChangeArrowheads="1"/>
            </p:cNvSpPr>
            <p:nvPr/>
          </p:nvSpPr>
          <p:spPr bwMode="auto">
            <a:xfrm>
              <a:off x="1897"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73" name="Line 309"/>
            <p:cNvSpPr>
              <a:spLocks noChangeShapeType="1"/>
            </p:cNvSpPr>
            <p:nvPr/>
          </p:nvSpPr>
          <p:spPr bwMode="auto">
            <a:xfrm>
              <a:off x="1890" y="1641"/>
              <a:ext cx="20"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74" name="Line 310"/>
            <p:cNvSpPr>
              <a:spLocks noChangeShapeType="1"/>
            </p:cNvSpPr>
            <p:nvPr/>
          </p:nvSpPr>
          <p:spPr bwMode="auto">
            <a:xfrm>
              <a:off x="1890" y="1641"/>
              <a:ext cx="20"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75" name="Oval 311"/>
            <p:cNvSpPr>
              <a:spLocks noChangeArrowheads="1"/>
            </p:cNvSpPr>
            <p:nvPr/>
          </p:nvSpPr>
          <p:spPr bwMode="auto">
            <a:xfrm>
              <a:off x="1915"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76" name="Line 312"/>
            <p:cNvSpPr>
              <a:spLocks noChangeShapeType="1"/>
            </p:cNvSpPr>
            <p:nvPr/>
          </p:nvSpPr>
          <p:spPr bwMode="auto">
            <a:xfrm>
              <a:off x="1911"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77" name="Line 313"/>
            <p:cNvSpPr>
              <a:spLocks noChangeShapeType="1"/>
            </p:cNvSpPr>
            <p:nvPr/>
          </p:nvSpPr>
          <p:spPr bwMode="auto">
            <a:xfrm>
              <a:off x="1911"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78" name="Oval 314"/>
            <p:cNvSpPr>
              <a:spLocks noChangeArrowheads="1"/>
            </p:cNvSpPr>
            <p:nvPr/>
          </p:nvSpPr>
          <p:spPr bwMode="auto">
            <a:xfrm>
              <a:off x="1936"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79" name="Line 315"/>
            <p:cNvSpPr>
              <a:spLocks noChangeShapeType="1"/>
            </p:cNvSpPr>
            <p:nvPr/>
          </p:nvSpPr>
          <p:spPr bwMode="auto">
            <a:xfrm>
              <a:off x="1929"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80" name="Line 316"/>
            <p:cNvSpPr>
              <a:spLocks noChangeShapeType="1"/>
            </p:cNvSpPr>
            <p:nvPr/>
          </p:nvSpPr>
          <p:spPr bwMode="auto">
            <a:xfrm>
              <a:off x="1929"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81" name="Oval 317"/>
            <p:cNvSpPr>
              <a:spLocks noChangeArrowheads="1"/>
            </p:cNvSpPr>
            <p:nvPr/>
          </p:nvSpPr>
          <p:spPr bwMode="auto">
            <a:xfrm>
              <a:off x="1954"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82" name="Line 318"/>
            <p:cNvSpPr>
              <a:spLocks noChangeShapeType="1"/>
            </p:cNvSpPr>
            <p:nvPr/>
          </p:nvSpPr>
          <p:spPr bwMode="auto">
            <a:xfrm>
              <a:off x="1947" y="1641"/>
              <a:ext cx="20"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83" name="Line 319"/>
            <p:cNvSpPr>
              <a:spLocks noChangeShapeType="1"/>
            </p:cNvSpPr>
            <p:nvPr/>
          </p:nvSpPr>
          <p:spPr bwMode="auto">
            <a:xfrm>
              <a:off x="1947" y="1641"/>
              <a:ext cx="20"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84" name="Oval 320"/>
            <p:cNvSpPr>
              <a:spLocks noChangeArrowheads="1"/>
            </p:cNvSpPr>
            <p:nvPr/>
          </p:nvSpPr>
          <p:spPr bwMode="auto">
            <a:xfrm>
              <a:off x="1971"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85" name="Line 321"/>
            <p:cNvSpPr>
              <a:spLocks noChangeShapeType="1"/>
            </p:cNvSpPr>
            <p:nvPr/>
          </p:nvSpPr>
          <p:spPr bwMode="auto">
            <a:xfrm>
              <a:off x="1968" y="1641"/>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86" name="Line 322"/>
            <p:cNvSpPr>
              <a:spLocks noChangeShapeType="1"/>
            </p:cNvSpPr>
            <p:nvPr/>
          </p:nvSpPr>
          <p:spPr bwMode="auto">
            <a:xfrm>
              <a:off x="1968" y="1641"/>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87" name="Oval 323"/>
            <p:cNvSpPr>
              <a:spLocks noChangeArrowheads="1"/>
            </p:cNvSpPr>
            <p:nvPr/>
          </p:nvSpPr>
          <p:spPr bwMode="auto">
            <a:xfrm>
              <a:off x="1993"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88" name="Line 324"/>
            <p:cNvSpPr>
              <a:spLocks noChangeShapeType="1"/>
            </p:cNvSpPr>
            <p:nvPr/>
          </p:nvSpPr>
          <p:spPr bwMode="auto">
            <a:xfrm>
              <a:off x="1985"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89" name="Line 325"/>
            <p:cNvSpPr>
              <a:spLocks noChangeShapeType="1"/>
            </p:cNvSpPr>
            <p:nvPr/>
          </p:nvSpPr>
          <p:spPr bwMode="auto">
            <a:xfrm>
              <a:off x="1985"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90" name="Oval 326"/>
            <p:cNvSpPr>
              <a:spLocks noChangeArrowheads="1"/>
            </p:cNvSpPr>
            <p:nvPr/>
          </p:nvSpPr>
          <p:spPr bwMode="auto">
            <a:xfrm>
              <a:off x="2010" y="1639"/>
              <a:ext cx="14"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91" name="Line 327"/>
            <p:cNvSpPr>
              <a:spLocks noChangeShapeType="1"/>
            </p:cNvSpPr>
            <p:nvPr/>
          </p:nvSpPr>
          <p:spPr bwMode="auto">
            <a:xfrm>
              <a:off x="2007"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92" name="Line 328"/>
            <p:cNvSpPr>
              <a:spLocks noChangeShapeType="1"/>
            </p:cNvSpPr>
            <p:nvPr/>
          </p:nvSpPr>
          <p:spPr bwMode="auto">
            <a:xfrm>
              <a:off x="2007"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93" name="Oval 329"/>
            <p:cNvSpPr>
              <a:spLocks noChangeArrowheads="1"/>
            </p:cNvSpPr>
            <p:nvPr/>
          </p:nvSpPr>
          <p:spPr bwMode="auto">
            <a:xfrm>
              <a:off x="2028"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94" name="Line 330"/>
            <p:cNvSpPr>
              <a:spLocks noChangeShapeType="1"/>
            </p:cNvSpPr>
            <p:nvPr/>
          </p:nvSpPr>
          <p:spPr bwMode="auto">
            <a:xfrm>
              <a:off x="2025" y="1641"/>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95" name="Line 331"/>
            <p:cNvSpPr>
              <a:spLocks noChangeShapeType="1"/>
            </p:cNvSpPr>
            <p:nvPr/>
          </p:nvSpPr>
          <p:spPr bwMode="auto">
            <a:xfrm>
              <a:off x="2025" y="1641"/>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96" name="Oval 332"/>
            <p:cNvSpPr>
              <a:spLocks noChangeArrowheads="1"/>
            </p:cNvSpPr>
            <p:nvPr/>
          </p:nvSpPr>
          <p:spPr bwMode="auto">
            <a:xfrm>
              <a:off x="2050" y="163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97" name="Line 333"/>
            <p:cNvSpPr>
              <a:spLocks noChangeShapeType="1"/>
            </p:cNvSpPr>
            <p:nvPr/>
          </p:nvSpPr>
          <p:spPr bwMode="auto">
            <a:xfrm>
              <a:off x="2042"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98" name="Line 334"/>
            <p:cNvSpPr>
              <a:spLocks noChangeShapeType="1"/>
            </p:cNvSpPr>
            <p:nvPr/>
          </p:nvSpPr>
          <p:spPr bwMode="auto">
            <a:xfrm>
              <a:off x="2042" y="164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599" name="Oval 335"/>
            <p:cNvSpPr>
              <a:spLocks noChangeArrowheads="1"/>
            </p:cNvSpPr>
            <p:nvPr/>
          </p:nvSpPr>
          <p:spPr bwMode="auto">
            <a:xfrm>
              <a:off x="2067" y="1637"/>
              <a:ext cx="14"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00" name="Line 336"/>
            <p:cNvSpPr>
              <a:spLocks noChangeShapeType="1"/>
            </p:cNvSpPr>
            <p:nvPr/>
          </p:nvSpPr>
          <p:spPr bwMode="auto">
            <a:xfrm>
              <a:off x="2064" y="1639"/>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01" name="Line 337"/>
            <p:cNvSpPr>
              <a:spLocks noChangeShapeType="1"/>
            </p:cNvSpPr>
            <p:nvPr/>
          </p:nvSpPr>
          <p:spPr bwMode="auto">
            <a:xfrm>
              <a:off x="2064" y="1639"/>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02" name="Oval 338"/>
            <p:cNvSpPr>
              <a:spLocks noChangeArrowheads="1"/>
            </p:cNvSpPr>
            <p:nvPr/>
          </p:nvSpPr>
          <p:spPr bwMode="auto">
            <a:xfrm>
              <a:off x="2088" y="1637"/>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03" name="Line 339"/>
            <p:cNvSpPr>
              <a:spLocks noChangeShapeType="1"/>
            </p:cNvSpPr>
            <p:nvPr/>
          </p:nvSpPr>
          <p:spPr bwMode="auto">
            <a:xfrm>
              <a:off x="2082" y="1639"/>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04" name="Line 340"/>
            <p:cNvSpPr>
              <a:spLocks noChangeShapeType="1"/>
            </p:cNvSpPr>
            <p:nvPr/>
          </p:nvSpPr>
          <p:spPr bwMode="auto">
            <a:xfrm>
              <a:off x="2082" y="1639"/>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05" name="Oval 341"/>
            <p:cNvSpPr>
              <a:spLocks noChangeArrowheads="1"/>
            </p:cNvSpPr>
            <p:nvPr/>
          </p:nvSpPr>
          <p:spPr bwMode="auto">
            <a:xfrm>
              <a:off x="2106" y="1634"/>
              <a:ext cx="13" cy="9"/>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06" name="Line 342"/>
            <p:cNvSpPr>
              <a:spLocks noChangeShapeType="1"/>
            </p:cNvSpPr>
            <p:nvPr/>
          </p:nvSpPr>
          <p:spPr bwMode="auto">
            <a:xfrm>
              <a:off x="2099" y="1637"/>
              <a:ext cx="20"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07" name="Line 343"/>
            <p:cNvSpPr>
              <a:spLocks noChangeShapeType="1"/>
            </p:cNvSpPr>
            <p:nvPr/>
          </p:nvSpPr>
          <p:spPr bwMode="auto">
            <a:xfrm>
              <a:off x="2099" y="1637"/>
              <a:ext cx="20"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08" name="Oval 344"/>
            <p:cNvSpPr>
              <a:spLocks noChangeArrowheads="1"/>
            </p:cNvSpPr>
            <p:nvPr/>
          </p:nvSpPr>
          <p:spPr bwMode="auto">
            <a:xfrm>
              <a:off x="2124" y="1632"/>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09" name="Line 345"/>
            <p:cNvSpPr>
              <a:spLocks noChangeShapeType="1"/>
            </p:cNvSpPr>
            <p:nvPr/>
          </p:nvSpPr>
          <p:spPr bwMode="auto">
            <a:xfrm>
              <a:off x="2120" y="1634"/>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10" name="Line 346"/>
            <p:cNvSpPr>
              <a:spLocks noChangeShapeType="1"/>
            </p:cNvSpPr>
            <p:nvPr/>
          </p:nvSpPr>
          <p:spPr bwMode="auto">
            <a:xfrm>
              <a:off x="2120" y="1634"/>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11" name="Oval 347"/>
            <p:cNvSpPr>
              <a:spLocks noChangeArrowheads="1"/>
            </p:cNvSpPr>
            <p:nvPr/>
          </p:nvSpPr>
          <p:spPr bwMode="auto">
            <a:xfrm>
              <a:off x="2145" y="1614"/>
              <a:ext cx="14"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12" name="Line 348"/>
            <p:cNvSpPr>
              <a:spLocks noChangeShapeType="1"/>
            </p:cNvSpPr>
            <p:nvPr/>
          </p:nvSpPr>
          <p:spPr bwMode="auto">
            <a:xfrm>
              <a:off x="2138" y="1616"/>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13" name="Line 349"/>
            <p:cNvSpPr>
              <a:spLocks noChangeShapeType="1"/>
            </p:cNvSpPr>
            <p:nvPr/>
          </p:nvSpPr>
          <p:spPr bwMode="auto">
            <a:xfrm>
              <a:off x="2138" y="1616"/>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14" name="Oval 350"/>
            <p:cNvSpPr>
              <a:spLocks noChangeArrowheads="1"/>
            </p:cNvSpPr>
            <p:nvPr/>
          </p:nvSpPr>
          <p:spPr bwMode="auto">
            <a:xfrm>
              <a:off x="2163" y="1607"/>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15" name="Line 351"/>
            <p:cNvSpPr>
              <a:spLocks noChangeShapeType="1"/>
            </p:cNvSpPr>
            <p:nvPr/>
          </p:nvSpPr>
          <p:spPr bwMode="auto">
            <a:xfrm>
              <a:off x="2156" y="1609"/>
              <a:ext cx="20"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16" name="Line 352"/>
            <p:cNvSpPr>
              <a:spLocks noChangeShapeType="1"/>
            </p:cNvSpPr>
            <p:nvPr/>
          </p:nvSpPr>
          <p:spPr bwMode="auto">
            <a:xfrm>
              <a:off x="2156" y="1609"/>
              <a:ext cx="20"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17" name="Oval 353"/>
            <p:cNvSpPr>
              <a:spLocks noChangeArrowheads="1"/>
            </p:cNvSpPr>
            <p:nvPr/>
          </p:nvSpPr>
          <p:spPr bwMode="auto">
            <a:xfrm>
              <a:off x="2181" y="155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18" name="Line 354"/>
            <p:cNvSpPr>
              <a:spLocks noChangeShapeType="1"/>
            </p:cNvSpPr>
            <p:nvPr/>
          </p:nvSpPr>
          <p:spPr bwMode="auto">
            <a:xfrm>
              <a:off x="2177" y="156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19" name="Line 355"/>
            <p:cNvSpPr>
              <a:spLocks noChangeShapeType="1"/>
            </p:cNvSpPr>
            <p:nvPr/>
          </p:nvSpPr>
          <p:spPr bwMode="auto">
            <a:xfrm>
              <a:off x="2177" y="156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20" name="Oval 356"/>
            <p:cNvSpPr>
              <a:spLocks noChangeArrowheads="1"/>
            </p:cNvSpPr>
            <p:nvPr/>
          </p:nvSpPr>
          <p:spPr bwMode="auto">
            <a:xfrm>
              <a:off x="2202" y="1538"/>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21" name="Line 357"/>
            <p:cNvSpPr>
              <a:spLocks noChangeShapeType="1"/>
            </p:cNvSpPr>
            <p:nvPr/>
          </p:nvSpPr>
          <p:spPr bwMode="auto">
            <a:xfrm>
              <a:off x="2195" y="1540"/>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22" name="Line 358"/>
            <p:cNvSpPr>
              <a:spLocks noChangeShapeType="1"/>
            </p:cNvSpPr>
            <p:nvPr/>
          </p:nvSpPr>
          <p:spPr bwMode="auto">
            <a:xfrm>
              <a:off x="2195" y="1540"/>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23" name="Oval 359"/>
            <p:cNvSpPr>
              <a:spLocks noChangeArrowheads="1"/>
            </p:cNvSpPr>
            <p:nvPr/>
          </p:nvSpPr>
          <p:spPr bwMode="auto">
            <a:xfrm>
              <a:off x="2220" y="1381"/>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24" name="Line 360"/>
            <p:cNvSpPr>
              <a:spLocks noChangeShapeType="1"/>
            </p:cNvSpPr>
            <p:nvPr/>
          </p:nvSpPr>
          <p:spPr bwMode="auto">
            <a:xfrm>
              <a:off x="2212" y="1383"/>
              <a:ext cx="21"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25" name="Line 361"/>
            <p:cNvSpPr>
              <a:spLocks noChangeShapeType="1"/>
            </p:cNvSpPr>
            <p:nvPr/>
          </p:nvSpPr>
          <p:spPr bwMode="auto">
            <a:xfrm>
              <a:off x="2212" y="1383"/>
              <a:ext cx="21"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26" name="Oval 362"/>
            <p:cNvSpPr>
              <a:spLocks noChangeArrowheads="1"/>
            </p:cNvSpPr>
            <p:nvPr/>
          </p:nvSpPr>
          <p:spPr bwMode="auto">
            <a:xfrm>
              <a:off x="2237" y="1253"/>
              <a:ext cx="14"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27" name="Line 363"/>
            <p:cNvSpPr>
              <a:spLocks noChangeShapeType="1"/>
            </p:cNvSpPr>
            <p:nvPr/>
          </p:nvSpPr>
          <p:spPr bwMode="auto">
            <a:xfrm>
              <a:off x="2234" y="1255"/>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28" name="Line 364"/>
            <p:cNvSpPr>
              <a:spLocks noChangeShapeType="1"/>
            </p:cNvSpPr>
            <p:nvPr/>
          </p:nvSpPr>
          <p:spPr bwMode="auto">
            <a:xfrm>
              <a:off x="2234" y="1255"/>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29" name="Oval 365"/>
            <p:cNvSpPr>
              <a:spLocks noChangeArrowheads="1"/>
            </p:cNvSpPr>
            <p:nvPr/>
          </p:nvSpPr>
          <p:spPr bwMode="auto">
            <a:xfrm>
              <a:off x="2259" y="1166"/>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30" name="Line 366"/>
            <p:cNvSpPr>
              <a:spLocks noChangeShapeType="1"/>
            </p:cNvSpPr>
            <p:nvPr/>
          </p:nvSpPr>
          <p:spPr bwMode="auto">
            <a:xfrm>
              <a:off x="2252" y="1168"/>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31" name="Line 367"/>
            <p:cNvSpPr>
              <a:spLocks noChangeShapeType="1"/>
            </p:cNvSpPr>
            <p:nvPr/>
          </p:nvSpPr>
          <p:spPr bwMode="auto">
            <a:xfrm>
              <a:off x="2252" y="1168"/>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32" name="Oval 368"/>
            <p:cNvSpPr>
              <a:spLocks noChangeArrowheads="1"/>
            </p:cNvSpPr>
            <p:nvPr/>
          </p:nvSpPr>
          <p:spPr bwMode="auto">
            <a:xfrm>
              <a:off x="2277" y="1079"/>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33" name="Line 369"/>
            <p:cNvSpPr>
              <a:spLocks noChangeShapeType="1"/>
            </p:cNvSpPr>
            <p:nvPr/>
          </p:nvSpPr>
          <p:spPr bwMode="auto">
            <a:xfrm>
              <a:off x="2273" y="108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34" name="Line 370"/>
            <p:cNvSpPr>
              <a:spLocks noChangeShapeType="1"/>
            </p:cNvSpPr>
            <p:nvPr/>
          </p:nvSpPr>
          <p:spPr bwMode="auto">
            <a:xfrm>
              <a:off x="2273" y="1081"/>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35" name="Oval 371"/>
            <p:cNvSpPr>
              <a:spLocks noChangeArrowheads="1"/>
            </p:cNvSpPr>
            <p:nvPr/>
          </p:nvSpPr>
          <p:spPr bwMode="auto">
            <a:xfrm>
              <a:off x="2298" y="1100"/>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36" name="Line 372"/>
            <p:cNvSpPr>
              <a:spLocks noChangeShapeType="1"/>
            </p:cNvSpPr>
            <p:nvPr/>
          </p:nvSpPr>
          <p:spPr bwMode="auto">
            <a:xfrm>
              <a:off x="2291" y="1102"/>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37" name="Line 373"/>
            <p:cNvSpPr>
              <a:spLocks noChangeShapeType="1"/>
            </p:cNvSpPr>
            <p:nvPr/>
          </p:nvSpPr>
          <p:spPr bwMode="auto">
            <a:xfrm>
              <a:off x="2291" y="1102"/>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38" name="Oval 374"/>
            <p:cNvSpPr>
              <a:spLocks noChangeArrowheads="1"/>
            </p:cNvSpPr>
            <p:nvPr/>
          </p:nvSpPr>
          <p:spPr bwMode="auto">
            <a:xfrm>
              <a:off x="2316" y="1495"/>
              <a:ext cx="12"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39" name="Line 375"/>
            <p:cNvSpPr>
              <a:spLocks noChangeShapeType="1"/>
            </p:cNvSpPr>
            <p:nvPr/>
          </p:nvSpPr>
          <p:spPr bwMode="auto">
            <a:xfrm>
              <a:off x="2309" y="1497"/>
              <a:ext cx="19"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40" name="Line 376"/>
            <p:cNvSpPr>
              <a:spLocks noChangeShapeType="1"/>
            </p:cNvSpPr>
            <p:nvPr/>
          </p:nvSpPr>
          <p:spPr bwMode="auto">
            <a:xfrm>
              <a:off x="2309" y="1497"/>
              <a:ext cx="19"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41" name="Oval 377"/>
            <p:cNvSpPr>
              <a:spLocks noChangeArrowheads="1"/>
            </p:cNvSpPr>
            <p:nvPr/>
          </p:nvSpPr>
          <p:spPr bwMode="auto">
            <a:xfrm>
              <a:off x="2333" y="1628"/>
              <a:ext cx="13"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42" name="Line 378"/>
            <p:cNvSpPr>
              <a:spLocks noChangeShapeType="1"/>
            </p:cNvSpPr>
            <p:nvPr/>
          </p:nvSpPr>
          <p:spPr bwMode="auto">
            <a:xfrm>
              <a:off x="2329" y="1630"/>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43" name="Line 379"/>
            <p:cNvSpPr>
              <a:spLocks noChangeShapeType="1"/>
            </p:cNvSpPr>
            <p:nvPr/>
          </p:nvSpPr>
          <p:spPr bwMode="auto">
            <a:xfrm>
              <a:off x="2329" y="1630"/>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44" name="Oval 380"/>
            <p:cNvSpPr>
              <a:spLocks noChangeArrowheads="1"/>
            </p:cNvSpPr>
            <p:nvPr/>
          </p:nvSpPr>
          <p:spPr bwMode="auto">
            <a:xfrm>
              <a:off x="2354" y="1632"/>
              <a:ext cx="14"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45" name="Line 381"/>
            <p:cNvSpPr>
              <a:spLocks noChangeShapeType="1"/>
            </p:cNvSpPr>
            <p:nvPr/>
          </p:nvSpPr>
          <p:spPr bwMode="auto">
            <a:xfrm>
              <a:off x="2347" y="1634"/>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46" name="Line 382"/>
            <p:cNvSpPr>
              <a:spLocks noChangeShapeType="1"/>
            </p:cNvSpPr>
            <p:nvPr/>
          </p:nvSpPr>
          <p:spPr bwMode="auto">
            <a:xfrm>
              <a:off x="2347" y="1634"/>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47" name="Oval 383"/>
            <p:cNvSpPr>
              <a:spLocks noChangeArrowheads="1"/>
            </p:cNvSpPr>
            <p:nvPr/>
          </p:nvSpPr>
          <p:spPr bwMode="auto">
            <a:xfrm>
              <a:off x="2372" y="1632"/>
              <a:ext cx="14" cy="8"/>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48" name="Line 384"/>
            <p:cNvSpPr>
              <a:spLocks noChangeShapeType="1"/>
            </p:cNvSpPr>
            <p:nvPr/>
          </p:nvSpPr>
          <p:spPr bwMode="auto">
            <a:xfrm>
              <a:off x="2365" y="1634"/>
              <a:ext cx="21"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49" name="Line 385"/>
            <p:cNvSpPr>
              <a:spLocks noChangeShapeType="1"/>
            </p:cNvSpPr>
            <p:nvPr/>
          </p:nvSpPr>
          <p:spPr bwMode="auto">
            <a:xfrm>
              <a:off x="2365" y="1634"/>
              <a:ext cx="21"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50" name="Oval 386"/>
            <p:cNvSpPr>
              <a:spLocks noChangeArrowheads="1"/>
            </p:cNvSpPr>
            <p:nvPr/>
          </p:nvSpPr>
          <p:spPr bwMode="auto">
            <a:xfrm>
              <a:off x="2390" y="1634"/>
              <a:ext cx="13" cy="9"/>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51" name="Line 387"/>
            <p:cNvSpPr>
              <a:spLocks noChangeShapeType="1"/>
            </p:cNvSpPr>
            <p:nvPr/>
          </p:nvSpPr>
          <p:spPr bwMode="auto">
            <a:xfrm>
              <a:off x="2387" y="1637"/>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52" name="Line 388"/>
            <p:cNvSpPr>
              <a:spLocks noChangeShapeType="1"/>
            </p:cNvSpPr>
            <p:nvPr/>
          </p:nvSpPr>
          <p:spPr bwMode="auto">
            <a:xfrm>
              <a:off x="2387" y="1637"/>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53" name="Oval 389"/>
            <p:cNvSpPr>
              <a:spLocks noChangeArrowheads="1"/>
            </p:cNvSpPr>
            <p:nvPr/>
          </p:nvSpPr>
          <p:spPr bwMode="auto">
            <a:xfrm>
              <a:off x="2411" y="1634"/>
              <a:ext cx="14" cy="9"/>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54" name="Line 390"/>
            <p:cNvSpPr>
              <a:spLocks noChangeShapeType="1"/>
            </p:cNvSpPr>
            <p:nvPr/>
          </p:nvSpPr>
          <p:spPr bwMode="auto">
            <a:xfrm>
              <a:off x="2404" y="1637"/>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55" name="Line 391"/>
            <p:cNvSpPr>
              <a:spLocks noChangeShapeType="1"/>
            </p:cNvSpPr>
            <p:nvPr/>
          </p:nvSpPr>
          <p:spPr bwMode="auto">
            <a:xfrm>
              <a:off x="2404" y="1637"/>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56" name="Oval 392"/>
            <p:cNvSpPr>
              <a:spLocks noChangeArrowheads="1"/>
            </p:cNvSpPr>
            <p:nvPr/>
          </p:nvSpPr>
          <p:spPr bwMode="auto">
            <a:xfrm>
              <a:off x="2429" y="1634"/>
              <a:ext cx="14" cy="9"/>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57" name="Line 393"/>
            <p:cNvSpPr>
              <a:spLocks noChangeShapeType="1"/>
            </p:cNvSpPr>
            <p:nvPr/>
          </p:nvSpPr>
          <p:spPr bwMode="auto">
            <a:xfrm>
              <a:off x="2422" y="1637"/>
              <a:ext cx="21"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58" name="Line 394"/>
            <p:cNvSpPr>
              <a:spLocks noChangeShapeType="1"/>
            </p:cNvSpPr>
            <p:nvPr/>
          </p:nvSpPr>
          <p:spPr bwMode="auto">
            <a:xfrm>
              <a:off x="2422" y="1637"/>
              <a:ext cx="21"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59" name="Oval 395"/>
            <p:cNvSpPr>
              <a:spLocks noChangeArrowheads="1"/>
            </p:cNvSpPr>
            <p:nvPr/>
          </p:nvSpPr>
          <p:spPr bwMode="auto">
            <a:xfrm>
              <a:off x="2447" y="1634"/>
              <a:ext cx="13" cy="9"/>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60" name="Line 396"/>
            <p:cNvSpPr>
              <a:spLocks noChangeShapeType="1"/>
            </p:cNvSpPr>
            <p:nvPr/>
          </p:nvSpPr>
          <p:spPr bwMode="auto">
            <a:xfrm>
              <a:off x="2444" y="1637"/>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61" name="Line 397"/>
            <p:cNvSpPr>
              <a:spLocks noChangeShapeType="1"/>
            </p:cNvSpPr>
            <p:nvPr/>
          </p:nvSpPr>
          <p:spPr bwMode="auto">
            <a:xfrm>
              <a:off x="2444" y="1637"/>
              <a:ext cx="16"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62" name="Oval 398"/>
            <p:cNvSpPr>
              <a:spLocks noChangeArrowheads="1"/>
            </p:cNvSpPr>
            <p:nvPr/>
          </p:nvSpPr>
          <p:spPr bwMode="auto">
            <a:xfrm>
              <a:off x="2468" y="1634"/>
              <a:ext cx="13" cy="9"/>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63" name="Line 399"/>
            <p:cNvSpPr>
              <a:spLocks noChangeShapeType="1"/>
            </p:cNvSpPr>
            <p:nvPr/>
          </p:nvSpPr>
          <p:spPr bwMode="auto">
            <a:xfrm>
              <a:off x="2461" y="1637"/>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64" name="Line 400"/>
            <p:cNvSpPr>
              <a:spLocks noChangeShapeType="1"/>
            </p:cNvSpPr>
            <p:nvPr/>
          </p:nvSpPr>
          <p:spPr bwMode="auto">
            <a:xfrm>
              <a:off x="2461" y="1637"/>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65" name="Oval 401"/>
            <p:cNvSpPr>
              <a:spLocks noChangeArrowheads="1"/>
            </p:cNvSpPr>
            <p:nvPr/>
          </p:nvSpPr>
          <p:spPr bwMode="auto">
            <a:xfrm>
              <a:off x="2486" y="1634"/>
              <a:ext cx="13" cy="9"/>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66" name="Line 402"/>
            <p:cNvSpPr>
              <a:spLocks noChangeShapeType="1"/>
            </p:cNvSpPr>
            <p:nvPr/>
          </p:nvSpPr>
          <p:spPr bwMode="auto">
            <a:xfrm>
              <a:off x="2482" y="1637"/>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67" name="Line 403"/>
            <p:cNvSpPr>
              <a:spLocks noChangeShapeType="1"/>
            </p:cNvSpPr>
            <p:nvPr/>
          </p:nvSpPr>
          <p:spPr bwMode="auto">
            <a:xfrm>
              <a:off x="2482" y="1637"/>
              <a:ext cx="17" cy="0"/>
            </a:xfrm>
            <a:prstGeom prst="line">
              <a:avLst/>
            </a:prstGeom>
            <a:noFill/>
            <a:ln w="9525">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68" name="Oval 404"/>
            <p:cNvSpPr>
              <a:spLocks noChangeArrowheads="1"/>
            </p:cNvSpPr>
            <p:nvPr/>
          </p:nvSpPr>
          <p:spPr bwMode="auto">
            <a:xfrm>
              <a:off x="1571"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69" name="Oval 405"/>
            <p:cNvSpPr>
              <a:spLocks noChangeArrowheads="1"/>
            </p:cNvSpPr>
            <p:nvPr/>
          </p:nvSpPr>
          <p:spPr bwMode="auto">
            <a:xfrm>
              <a:off x="1588"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70" name="Oval 406"/>
            <p:cNvSpPr>
              <a:spLocks noChangeArrowheads="1"/>
            </p:cNvSpPr>
            <p:nvPr/>
          </p:nvSpPr>
          <p:spPr bwMode="auto">
            <a:xfrm>
              <a:off x="1609" y="1637"/>
              <a:ext cx="21"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71" name="Oval 407"/>
            <p:cNvSpPr>
              <a:spLocks noChangeArrowheads="1"/>
            </p:cNvSpPr>
            <p:nvPr/>
          </p:nvSpPr>
          <p:spPr bwMode="auto">
            <a:xfrm>
              <a:off x="1627"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72" name="Oval 408"/>
            <p:cNvSpPr>
              <a:spLocks noChangeArrowheads="1"/>
            </p:cNvSpPr>
            <p:nvPr/>
          </p:nvSpPr>
          <p:spPr bwMode="auto">
            <a:xfrm>
              <a:off x="1645"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73" name="Oval 409"/>
            <p:cNvSpPr>
              <a:spLocks noChangeArrowheads="1"/>
            </p:cNvSpPr>
            <p:nvPr/>
          </p:nvSpPr>
          <p:spPr bwMode="auto">
            <a:xfrm>
              <a:off x="1666" y="1637"/>
              <a:ext cx="21"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74" name="Oval 410"/>
            <p:cNvSpPr>
              <a:spLocks noChangeArrowheads="1"/>
            </p:cNvSpPr>
            <p:nvPr/>
          </p:nvSpPr>
          <p:spPr bwMode="auto">
            <a:xfrm>
              <a:off x="1684"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75" name="Oval 411"/>
            <p:cNvSpPr>
              <a:spLocks noChangeArrowheads="1"/>
            </p:cNvSpPr>
            <p:nvPr/>
          </p:nvSpPr>
          <p:spPr bwMode="auto">
            <a:xfrm>
              <a:off x="1702"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76" name="Oval 412"/>
            <p:cNvSpPr>
              <a:spLocks noChangeArrowheads="1"/>
            </p:cNvSpPr>
            <p:nvPr/>
          </p:nvSpPr>
          <p:spPr bwMode="auto">
            <a:xfrm>
              <a:off x="1723"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77" name="Oval 413"/>
            <p:cNvSpPr>
              <a:spLocks noChangeArrowheads="1"/>
            </p:cNvSpPr>
            <p:nvPr/>
          </p:nvSpPr>
          <p:spPr bwMode="auto">
            <a:xfrm>
              <a:off x="1741"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78" name="Oval 414"/>
            <p:cNvSpPr>
              <a:spLocks noChangeArrowheads="1"/>
            </p:cNvSpPr>
            <p:nvPr/>
          </p:nvSpPr>
          <p:spPr bwMode="auto">
            <a:xfrm>
              <a:off x="1758" y="1637"/>
              <a:ext cx="21"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79" name="Oval 415"/>
            <p:cNvSpPr>
              <a:spLocks noChangeArrowheads="1"/>
            </p:cNvSpPr>
            <p:nvPr/>
          </p:nvSpPr>
          <p:spPr bwMode="auto">
            <a:xfrm>
              <a:off x="1780"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80" name="Oval 416"/>
            <p:cNvSpPr>
              <a:spLocks noChangeArrowheads="1"/>
            </p:cNvSpPr>
            <p:nvPr/>
          </p:nvSpPr>
          <p:spPr bwMode="auto">
            <a:xfrm>
              <a:off x="1798"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81" name="Oval 417"/>
            <p:cNvSpPr>
              <a:spLocks noChangeArrowheads="1"/>
            </p:cNvSpPr>
            <p:nvPr/>
          </p:nvSpPr>
          <p:spPr bwMode="auto">
            <a:xfrm>
              <a:off x="1819"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82" name="Oval 418"/>
            <p:cNvSpPr>
              <a:spLocks noChangeArrowheads="1"/>
            </p:cNvSpPr>
            <p:nvPr/>
          </p:nvSpPr>
          <p:spPr bwMode="auto">
            <a:xfrm>
              <a:off x="1837"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83" name="Oval 419"/>
            <p:cNvSpPr>
              <a:spLocks noChangeArrowheads="1"/>
            </p:cNvSpPr>
            <p:nvPr/>
          </p:nvSpPr>
          <p:spPr bwMode="auto">
            <a:xfrm>
              <a:off x="1854"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84" name="Oval 420"/>
            <p:cNvSpPr>
              <a:spLocks noChangeArrowheads="1"/>
            </p:cNvSpPr>
            <p:nvPr/>
          </p:nvSpPr>
          <p:spPr bwMode="auto">
            <a:xfrm>
              <a:off x="1875" y="1637"/>
              <a:ext cx="21"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85" name="Oval 421"/>
            <p:cNvSpPr>
              <a:spLocks noChangeArrowheads="1"/>
            </p:cNvSpPr>
            <p:nvPr/>
          </p:nvSpPr>
          <p:spPr bwMode="auto">
            <a:xfrm>
              <a:off x="1893" y="1637"/>
              <a:ext cx="21"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86" name="Oval 422"/>
            <p:cNvSpPr>
              <a:spLocks noChangeArrowheads="1"/>
            </p:cNvSpPr>
            <p:nvPr/>
          </p:nvSpPr>
          <p:spPr bwMode="auto">
            <a:xfrm>
              <a:off x="1911"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87" name="Oval 423"/>
            <p:cNvSpPr>
              <a:spLocks noChangeArrowheads="1"/>
            </p:cNvSpPr>
            <p:nvPr/>
          </p:nvSpPr>
          <p:spPr bwMode="auto">
            <a:xfrm>
              <a:off x="1932" y="1637"/>
              <a:ext cx="21"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88" name="Oval 424"/>
            <p:cNvSpPr>
              <a:spLocks noChangeArrowheads="1"/>
            </p:cNvSpPr>
            <p:nvPr/>
          </p:nvSpPr>
          <p:spPr bwMode="auto">
            <a:xfrm>
              <a:off x="1950"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89" name="Oval 425"/>
            <p:cNvSpPr>
              <a:spLocks noChangeArrowheads="1"/>
            </p:cNvSpPr>
            <p:nvPr/>
          </p:nvSpPr>
          <p:spPr bwMode="auto">
            <a:xfrm>
              <a:off x="1968"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90" name="Oval 426"/>
            <p:cNvSpPr>
              <a:spLocks noChangeArrowheads="1"/>
            </p:cNvSpPr>
            <p:nvPr/>
          </p:nvSpPr>
          <p:spPr bwMode="auto">
            <a:xfrm>
              <a:off x="1989"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91" name="Oval 427"/>
            <p:cNvSpPr>
              <a:spLocks noChangeArrowheads="1"/>
            </p:cNvSpPr>
            <p:nvPr/>
          </p:nvSpPr>
          <p:spPr bwMode="auto">
            <a:xfrm>
              <a:off x="2007"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92" name="Oval 428"/>
            <p:cNvSpPr>
              <a:spLocks noChangeArrowheads="1"/>
            </p:cNvSpPr>
            <p:nvPr/>
          </p:nvSpPr>
          <p:spPr bwMode="auto">
            <a:xfrm>
              <a:off x="2025"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93" name="Oval 429"/>
            <p:cNvSpPr>
              <a:spLocks noChangeArrowheads="1"/>
            </p:cNvSpPr>
            <p:nvPr/>
          </p:nvSpPr>
          <p:spPr bwMode="auto">
            <a:xfrm>
              <a:off x="2046" y="163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94" name="Oval 430"/>
            <p:cNvSpPr>
              <a:spLocks noChangeArrowheads="1"/>
            </p:cNvSpPr>
            <p:nvPr/>
          </p:nvSpPr>
          <p:spPr bwMode="auto">
            <a:xfrm>
              <a:off x="2064" y="1634"/>
              <a:ext cx="20"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95" name="Oval 431"/>
            <p:cNvSpPr>
              <a:spLocks noChangeArrowheads="1"/>
            </p:cNvSpPr>
            <p:nvPr/>
          </p:nvSpPr>
          <p:spPr bwMode="auto">
            <a:xfrm>
              <a:off x="2085" y="1634"/>
              <a:ext cx="20"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96" name="Oval 432"/>
            <p:cNvSpPr>
              <a:spLocks noChangeArrowheads="1"/>
            </p:cNvSpPr>
            <p:nvPr/>
          </p:nvSpPr>
          <p:spPr bwMode="auto">
            <a:xfrm>
              <a:off x="2102" y="1632"/>
              <a:ext cx="21"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97" name="Oval 433"/>
            <p:cNvSpPr>
              <a:spLocks noChangeArrowheads="1"/>
            </p:cNvSpPr>
            <p:nvPr/>
          </p:nvSpPr>
          <p:spPr bwMode="auto">
            <a:xfrm>
              <a:off x="2120" y="1630"/>
              <a:ext cx="21"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98" name="Oval 434"/>
            <p:cNvSpPr>
              <a:spLocks noChangeArrowheads="1"/>
            </p:cNvSpPr>
            <p:nvPr/>
          </p:nvSpPr>
          <p:spPr bwMode="auto">
            <a:xfrm>
              <a:off x="2142" y="1612"/>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699" name="Oval 435"/>
            <p:cNvSpPr>
              <a:spLocks noChangeArrowheads="1"/>
            </p:cNvSpPr>
            <p:nvPr/>
          </p:nvSpPr>
          <p:spPr bwMode="auto">
            <a:xfrm>
              <a:off x="2160" y="1605"/>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00" name="Oval 436"/>
            <p:cNvSpPr>
              <a:spLocks noChangeArrowheads="1"/>
            </p:cNvSpPr>
            <p:nvPr/>
          </p:nvSpPr>
          <p:spPr bwMode="auto">
            <a:xfrm>
              <a:off x="2177" y="1557"/>
              <a:ext cx="21"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01" name="Oval 437"/>
            <p:cNvSpPr>
              <a:spLocks noChangeArrowheads="1"/>
            </p:cNvSpPr>
            <p:nvPr/>
          </p:nvSpPr>
          <p:spPr bwMode="auto">
            <a:xfrm>
              <a:off x="2199" y="1536"/>
              <a:ext cx="20"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02" name="Oval 438"/>
            <p:cNvSpPr>
              <a:spLocks noChangeArrowheads="1"/>
            </p:cNvSpPr>
            <p:nvPr/>
          </p:nvSpPr>
          <p:spPr bwMode="auto">
            <a:xfrm>
              <a:off x="2216" y="1378"/>
              <a:ext cx="20"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03" name="Oval 439"/>
            <p:cNvSpPr>
              <a:spLocks noChangeArrowheads="1"/>
            </p:cNvSpPr>
            <p:nvPr/>
          </p:nvSpPr>
          <p:spPr bwMode="auto">
            <a:xfrm>
              <a:off x="2234" y="1250"/>
              <a:ext cx="20"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04" name="Oval 440"/>
            <p:cNvSpPr>
              <a:spLocks noChangeArrowheads="1"/>
            </p:cNvSpPr>
            <p:nvPr/>
          </p:nvSpPr>
          <p:spPr bwMode="auto">
            <a:xfrm>
              <a:off x="2255" y="1164"/>
              <a:ext cx="21"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05" name="Oval 441"/>
            <p:cNvSpPr>
              <a:spLocks noChangeArrowheads="1"/>
            </p:cNvSpPr>
            <p:nvPr/>
          </p:nvSpPr>
          <p:spPr bwMode="auto">
            <a:xfrm>
              <a:off x="2273" y="1077"/>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06" name="Oval 442"/>
            <p:cNvSpPr>
              <a:spLocks noChangeArrowheads="1"/>
            </p:cNvSpPr>
            <p:nvPr/>
          </p:nvSpPr>
          <p:spPr bwMode="auto">
            <a:xfrm>
              <a:off x="2294" y="1097"/>
              <a:ext cx="21"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07" name="Oval 443"/>
            <p:cNvSpPr>
              <a:spLocks noChangeArrowheads="1"/>
            </p:cNvSpPr>
            <p:nvPr/>
          </p:nvSpPr>
          <p:spPr bwMode="auto">
            <a:xfrm>
              <a:off x="2312" y="1493"/>
              <a:ext cx="20" cy="12"/>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08" name="Oval 444"/>
            <p:cNvSpPr>
              <a:spLocks noChangeArrowheads="1"/>
            </p:cNvSpPr>
            <p:nvPr/>
          </p:nvSpPr>
          <p:spPr bwMode="auto">
            <a:xfrm>
              <a:off x="2329" y="1625"/>
              <a:ext cx="21"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09" name="Oval 445"/>
            <p:cNvSpPr>
              <a:spLocks noChangeArrowheads="1"/>
            </p:cNvSpPr>
            <p:nvPr/>
          </p:nvSpPr>
          <p:spPr bwMode="auto">
            <a:xfrm>
              <a:off x="2351" y="1630"/>
              <a:ext cx="20"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10" name="Oval 446"/>
            <p:cNvSpPr>
              <a:spLocks noChangeArrowheads="1"/>
            </p:cNvSpPr>
            <p:nvPr/>
          </p:nvSpPr>
          <p:spPr bwMode="auto">
            <a:xfrm>
              <a:off x="2369" y="1630"/>
              <a:ext cx="20"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11" name="Oval 447"/>
            <p:cNvSpPr>
              <a:spLocks noChangeArrowheads="1"/>
            </p:cNvSpPr>
            <p:nvPr/>
          </p:nvSpPr>
          <p:spPr bwMode="auto">
            <a:xfrm>
              <a:off x="2387" y="1632"/>
              <a:ext cx="20"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12" name="Oval 448"/>
            <p:cNvSpPr>
              <a:spLocks noChangeArrowheads="1"/>
            </p:cNvSpPr>
            <p:nvPr/>
          </p:nvSpPr>
          <p:spPr bwMode="auto">
            <a:xfrm>
              <a:off x="2408" y="1632"/>
              <a:ext cx="20"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13" name="Oval 449"/>
            <p:cNvSpPr>
              <a:spLocks noChangeArrowheads="1"/>
            </p:cNvSpPr>
            <p:nvPr/>
          </p:nvSpPr>
          <p:spPr bwMode="auto">
            <a:xfrm>
              <a:off x="2426" y="1632"/>
              <a:ext cx="20"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14" name="Oval 450"/>
            <p:cNvSpPr>
              <a:spLocks noChangeArrowheads="1"/>
            </p:cNvSpPr>
            <p:nvPr/>
          </p:nvSpPr>
          <p:spPr bwMode="auto">
            <a:xfrm>
              <a:off x="2444" y="1632"/>
              <a:ext cx="19"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15" name="Oval 451"/>
            <p:cNvSpPr>
              <a:spLocks noChangeArrowheads="1"/>
            </p:cNvSpPr>
            <p:nvPr/>
          </p:nvSpPr>
          <p:spPr bwMode="auto">
            <a:xfrm>
              <a:off x="2464" y="1632"/>
              <a:ext cx="21"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16" name="Oval 452"/>
            <p:cNvSpPr>
              <a:spLocks noChangeArrowheads="1"/>
            </p:cNvSpPr>
            <p:nvPr/>
          </p:nvSpPr>
          <p:spPr bwMode="auto">
            <a:xfrm>
              <a:off x="2482" y="1632"/>
              <a:ext cx="21" cy="13"/>
            </a:xfrm>
            <a:prstGeom prst="ellipse">
              <a:avLst/>
            </a:prstGeom>
            <a:solidFill>
              <a:srgbClr val="0000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17" name="Oval 453"/>
            <p:cNvSpPr>
              <a:spLocks noChangeArrowheads="1"/>
            </p:cNvSpPr>
            <p:nvPr/>
          </p:nvSpPr>
          <p:spPr bwMode="auto">
            <a:xfrm>
              <a:off x="1574"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18" name="Line 454"/>
            <p:cNvSpPr>
              <a:spLocks noChangeShapeType="1"/>
            </p:cNvSpPr>
            <p:nvPr/>
          </p:nvSpPr>
          <p:spPr bwMode="auto">
            <a:xfrm>
              <a:off x="1571" y="1641"/>
              <a:ext cx="13"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19" name="Line 455"/>
            <p:cNvSpPr>
              <a:spLocks noChangeShapeType="1"/>
            </p:cNvSpPr>
            <p:nvPr/>
          </p:nvSpPr>
          <p:spPr bwMode="auto">
            <a:xfrm>
              <a:off x="1571" y="1641"/>
              <a:ext cx="13"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20" name="Oval 456"/>
            <p:cNvSpPr>
              <a:spLocks noChangeArrowheads="1"/>
            </p:cNvSpPr>
            <p:nvPr/>
          </p:nvSpPr>
          <p:spPr bwMode="auto">
            <a:xfrm>
              <a:off x="1592"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21" name="Line 457"/>
            <p:cNvSpPr>
              <a:spLocks noChangeShapeType="1"/>
            </p:cNvSpPr>
            <p:nvPr/>
          </p:nvSpPr>
          <p:spPr bwMode="auto">
            <a:xfrm>
              <a:off x="1588"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22" name="Line 458"/>
            <p:cNvSpPr>
              <a:spLocks noChangeShapeType="1"/>
            </p:cNvSpPr>
            <p:nvPr/>
          </p:nvSpPr>
          <p:spPr bwMode="auto">
            <a:xfrm>
              <a:off x="1588"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23" name="Oval 459"/>
            <p:cNvSpPr>
              <a:spLocks noChangeArrowheads="1"/>
            </p:cNvSpPr>
            <p:nvPr/>
          </p:nvSpPr>
          <p:spPr bwMode="auto">
            <a:xfrm>
              <a:off x="1613"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24" name="Line 460"/>
            <p:cNvSpPr>
              <a:spLocks noChangeShapeType="1"/>
            </p:cNvSpPr>
            <p:nvPr/>
          </p:nvSpPr>
          <p:spPr bwMode="auto">
            <a:xfrm>
              <a:off x="1606" y="1641"/>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25" name="Line 461"/>
            <p:cNvSpPr>
              <a:spLocks noChangeShapeType="1"/>
            </p:cNvSpPr>
            <p:nvPr/>
          </p:nvSpPr>
          <p:spPr bwMode="auto">
            <a:xfrm>
              <a:off x="1606" y="1641"/>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26" name="Oval 462"/>
            <p:cNvSpPr>
              <a:spLocks noChangeArrowheads="1"/>
            </p:cNvSpPr>
            <p:nvPr/>
          </p:nvSpPr>
          <p:spPr bwMode="auto">
            <a:xfrm>
              <a:off x="1631"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27" name="Line 463"/>
            <p:cNvSpPr>
              <a:spLocks noChangeShapeType="1"/>
            </p:cNvSpPr>
            <p:nvPr/>
          </p:nvSpPr>
          <p:spPr bwMode="auto">
            <a:xfrm>
              <a:off x="1623" y="1641"/>
              <a:ext cx="21"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28" name="Line 464"/>
            <p:cNvSpPr>
              <a:spLocks noChangeShapeType="1"/>
            </p:cNvSpPr>
            <p:nvPr/>
          </p:nvSpPr>
          <p:spPr bwMode="auto">
            <a:xfrm>
              <a:off x="1623" y="1641"/>
              <a:ext cx="21"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29" name="Oval 465"/>
            <p:cNvSpPr>
              <a:spLocks noChangeArrowheads="1"/>
            </p:cNvSpPr>
            <p:nvPr/>
          </p:nvSpPr>
          <p:spPr bwMode="auto">
            <a:xfrm>
              <a:off x="1648" y="1639"/>
              <a:ext cx="14"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30" name="Line 466"/>
            <p:cNvSpPr>
              <a:spLocks noChangeShapeType="1"/>
            </p:cNvSpPr>
            <p:nvPr/>
          </p:nvSpPr>
          <p:spPr bwMode="auto">
            <a:xfrm>
              <a:off x="1645"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31" name="Line 467"/>
            <p:cNvSpPr>
              <a:spLocks noChangeShapeType="1"/>
            </p:cNvSpPr>
            <p:nvPr/>
          </p:nvSpPr>
          <p:spPr bwMode="auto">
            <a:xfrm>
              <a:off x="1645"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32" name="Oval 468"/>
            <p:cNvSpPr>
              <a:spLocks noChangeArrowheads="1"/>
            </p:cNvSpPr>
            <p:nvPr/>
          </p:nvSpPr>
          <p:spPr bwMode="auto">
            <a:xfrm>
              <a:off x="1670"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33" name="Line 469"/>
            <p:cNvSpPr>
              <a:spLocks noChangeShapeType="1"/>
            </p:cNvSpPr>
            <p:nvPr/>
          </p:nvSpPr>
          <p:spPr bwMode="auto">
            <a:xfrm>
              <a:off x="1663"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34" name="Line 470"/>
            <p:cNvSpPr>
              <a:spLocks noChangeShapeType="1"/>
            </p:cNvSpPr>
            <p:nvPr/>
          </p:nvSpPr>
          <p:spPr bwMode="auto">
            <a:xfrm>
              <a:off x="1663"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35" name="Oval 471"/>
            <p:cNvSpPr>
              <a:spLocks noChangeArrowheads="1"/>
            </p:cNvSpPr>
            <p:nvPr/>
          </p:nvSpPr>
          <p:spPr bwMode="auto">
            <a:xfrm>
              <a:off x="1688"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36" name="Line 472"/>
            <p:cNvSpPr>
              <a:spLocks noChangeShapeType="1"/>
            </p:cNvSpPr>
            <p:nvPr/>
          </p:nvSpPr>
          <p:spPr bwMode="auto">
            <a:xfrm>
              <a:off x="1681" y="1641"/>
              <a:ext cx="20"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37" name="Line 473"/>
            <p:cNvSpPr>
              <a:spLocks noChangeShapeType="1"/>
            </p:cNvSpPr>
            <p:nvPr/>
          </p:nvSpPr>
          <p:spPr bwMode="auto">
            <a:xfrm>
              <a:off x="1681" y="1641"/>
              <a:ext cx="20"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38" name="Oval 474"/>
            <p:cNvSpPr>
              <a:spLocks noChangeArrowheads="1"/>
            </p:cNvSpPr>
            <p:nvPr/>
          </p:nvSpPr>
          <p:spPr bwMode="auto">
            <a:xfrm>
              <a:off x="1705" y="1639"/>
              <a:ext cx="14"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39" name="Line 475"/>
            <p:cNvSpPr>
              <a:spLocks noChangeShapeType="1"/>
            </p:cNvSpPr>
            <p:nvPr/>
          </p:nvSpPr>
          <p:spPr bwMode="auto">
            <a:xfrm>
              <a:off x="1702"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40" name="Line 476"/>
            <p:cNvSpPr>
              <a:spLocks noChangeShapeType="1"/>
            </p:cNvSpPr>
            <p:nvPr/>
          </p:nvSpPr>
          <p:spPr bwMode="auto">
            <a:xfrm>
              <a:off x="1702"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41" name="Oval 477"/>
            <p:cNvSpPr>
              <a:spLocks noChangeArrowheads="1"/>
            </p:cNvSpPr>
            <p:nvPr/>
          </p:nvSpPr>
          <p:spPr bwMode="auto">
            <a:xfrm>
              <a:off x="1726" y="1639"/>
              <a:ext cx="14"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42" name="Line 478"/>
            <p:cNvSpPr>
              <a:spLocks noChangeShapeType="1"/>
            </p:cNvSpPr>
            <p:nvPr/>
          </p:nvSpPr>
          <p:spPr bwMode="auto">
            <a:xfrm>
              <a:off x="1720" y="1641"/>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43" name="Line 479"/>
            <p:cNvSpPr>
              <a:spLocks noChangeShapeType="1"/>
            </p:cNvSpPr>
            <p:nvPr/>
          </p:nvSpPr>
          <p:spPr bwMode="auto">
            <a:xfrm>
              <a:off x="1720" y="1641"/>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44" name="Oval 480"/>
            <p:cNvSpPr>
              <a:spLocks noChangeArrowheads="1"/>
            </p:cNvSpPr>
            <p:nvPr/>
          </p:nvSpPr>
          <p:spPr bwMode="auto">
            <a:xfrm>
              <a:off x="1744"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45" name="Line 481"/>
            <p:cNvSpPr>
              <a:spLocks noChangeShapeType="1"/>
            </p:cNvSpPr>
            <p:nvPr/>
          </p:nvSpPr>
          <p:spPr bwMode="auto">
            <a:xfrm>
              <a:off x="1737" y="1641"/>
              <a:ext cx="20"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46" name="Line 482"/>
            <p:cNvSpPr>
              <a:spLocks noChangeShapeType="1"/>
            </p:cNvSpPr>
            <p:nvPr/>
          </p:nvSpPr>
          <p:spPr bwMode="auto">
            <a:xfrm>
              <a:off x="1737" y="1641"/>
              <a:ext cx="20"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47" name="Oval 483"/>
            <p:cNvSpPr>
              <a:spLocks noChangeArrowheads="1"/>
            </p:cNvSpPr>
            <p:nvPr/>
          </p:nvSpPr>
          <p:spPr bwMode="auto">
            <a:xfrm>
              <a:off x="1762"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48" name="Line 484"/>
            <p:cNvSpPr>
              <a:spLocks noChangeShapeType="1"/>
            </p:cNvSpPr>
            <p:nvPr/>
          </p:nvSpPr>
          <p:spPr bwMode="auto">
            <a:xfrm>
              <a:off x="1758"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49" name="Line 485"/>
            <p:cNvSpPr>
              <a:spLocks noChangeShapeType="1"/>
            </p:cNvSpPr>
            <p:nvPr/>
          </p:nvSpPr>
          <p:spPr bwMode="auto">
            <a:xfrm>
              <a:off x="1758"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50" name="Oval 486"/>
            <p:cNvSpPr>
              <a:spLocks noChangeArrowheads="1"/>
            </p:cNvSpPr>
            <p:nvPr/>
          </p:nvSpPr>
          <p:spPr bwMode="auto">
            <a:xfrm>
              <a:off x="1783" y="1639"/>
              <a:ext cx="14"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51" name="Line 487"/>
            <p:cNvSpPr>
              <a:spLocks noChangeShapeType="1"/>
            </p:cNvSpPr>
            <p:nvPr/>
          </p:nvSpPr>
          <p:spPr bwMode="auto">
            <a:xfrm>
              <a:off x="1776"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52" name="Line 488"/>
            <p:cNvSpPr>
              <a:spLocks noChangeShapeType="1"/>
            </p:cNvSpPr>
            <p:nvPr/>
          </p:nvSpPr>
          <p:spPr bwMode="auto">
            <a:xfrm>
              <a:off x="1776"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53" name="Oval 489"/>
            <p:cNvSpPr>
              <a:spLocks noChangeArrowheads="1"/>
            </p:cNvSpPr>
            <p:nvPr/>
          </p:nvSpPr>
          <p:spPr bwMode="auto">
            <a:xfrm>
              <a:off x="1801"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54" name="Line 490"/>
            <p:cNvSpPr>
              <a:spLocks noChangeShapeType="1"/>
            </p:cNvSpPr>
            <p:nvPr/>
          </p:nvSpPr>
          <p:spPr bwMode="auto">
            <a:xfrm>
              <a:off x="1798" y="1641"/>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55" name="Line 491"/>
            <p:cNvSpPr>
              <a:spLocks noChangeShapeType="1"/>
            </p:cNvSpPr>
            <p:nvPr/>
          </p:nvSpPr>
          <p:spPr bwMode="auto">
            <a:xfrm>
              <a:off x="1798" y="1641"/>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56" name="Oval 492"/>
            <p:cNvSpPr>
              <a:spLocks noChangeArrowheads="1"/>
            </p:cNvSpPr>
            <p:nvPr/>
          </p:nvSpPr>
          <p:spPr bwMode="auto">
            <a:xfrm>
              <a:off x="1823"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57" name="Line 493"/>
            <p:cNvSpPr>
              <a:spLocks noChangeShapeType="1"/>
            </p:cNvSpPr>
            <p:nvPr/>
          </p:nvSpPr>
          <p:spPr bwMode="auto">
            <a:xfrm>
              <a:off x="1815"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58" name="Line 494"/>
            <p:cNvSpPr>
              <a:spLocks noChangeShapeType="1"/>
            </p:cNvSpPr>
            <p:nvPr/>
          </p:nvSpPr>
          <p:spPr bwMode="auto">
            <a:xfrm>
              <a:off x="1815"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59" name="Oval 495"/>
            <p:cNvSpPr>
              <a:spLocks noChangeArrowheads="1"/>
            </p:cNvSpPr>
            <p:nvPr/>
          </p:nvSpPr>
          <p:spPr bwMode="auto">
            <a:xfrm>
              <a:off x="1840"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60" name="Line 496"/>
            <p:cNvSpPr>
              <a:spLocks noChangeShapeType="1"/>
            </p:cNvSpPr>
            <p:nvPr/>
          </p:nvSpPr>
          <p:spPr bwMode="auto">
            <a:xfrm>
              <a:off x="1833" y="1641"/>
              <a:ext cx="20"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61" name="Line 497"/>
            <p:cNvSpPr>
              <a:spLocks noChangeShapeType="1"/>
            </p:cNvSpPr>
            <p:nvPr/>
          </p:nvSpPr>
          <p:spPr bwMode="auto">
            <a:xfrm>
              <a:off x="1833" y="1641"/>
              <a:ext cx="20"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62" name="Oval 498"/>
            <p:cNvSpPr>
              <a:spLocks noChangeArrowheads="1"/>
            </p:cNvSpPr>
            <p:nvPr/>
          </p:nvSpPr>
          <p:spPr bwMode="auto">
            <a:xfrm>
              <a:off x="1858"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63" name="Line 499"/>
            <p:cNvSpPr>
              <a:spLocks noChangeShapeType="1"/>
            </p:cNvSpPr>
            <p:nvPr/>
          </p:nvSpPr>
          <p:spPr bwMode="auto">
            <a:xfrm>
              <a:off x="1854"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64" name="Line 500"/>
            <p:cNvSpPr>
              <a:spLocks noChangeShapeType="1"/>
            </p:cNvSpPr>
            <p:nvPr/>
          </p:nvSpPr>
          <p:spPr bwMode="auto">
            <a:xfrm>
              <a:off x="1854"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65" name="Oval 501"/>
            <p:cNvSpPr>
              <a:spLocks noChangeArrowheads="1"/>
            </p:cNvSpPr>
            <p:nvPr/>
          </p:nvSpPr>
          <p:spPr bwMode="auto">
            <a:xfrm>
              <a:off x="1879"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66" name="Line 502"/>
            <p:cNvSpPr>
              <a:spLocks noChangeShapeType="1"/>
            </p:cNvSpPr>
            <p:nvPr/>
          </p:nvSpPr>
          <p:spPr bwMode="auto">
            <a:xfrm>
              <a:off x="1872"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67" name="Line 503"/>
            <p:cNvSpPr>
              <a:spLocks noChangeShapeType="1"/>
            </p:cNvSpPr>
            <p:nvPr/>
          </p:nvSpPr>
          <p:spPr bwMode="auto">
            <a:xfrm>
              <a:off x="1872"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68" name="Oval 504"/>
            <p:cNvSpPr>
              <a:spLocks noChangeArrowheads="1"/>
            </p:cNvSpPr>
            <p:nvPr/>
          </p:nvSpPr>
          <p:spPr bwMode="auto">
            <a:xfrm>
              <a:off x="1897"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69" name="Line 505"/>
            <p:cNvSpPr>
              <a:spLocks noChangeShapeType="1"/>
            </p:cNvSpPr>
            <p:nvPr/>
          </p:nvSpPr>
          <p:spPr bwMode="auto">
            <a:xfrm>
              <a:off x="1890" y="1641"/>
              <a:ext cx="20"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70" name="Line 506"/>
            <p:cNvSpPr>
              <a:spLocks noChangeShapeType="1"/>
            </p:cNvSpPr>
            <p:nvPr/>
          </p:nvSpPr>
          <p:spPr bwMode="auto">
            <a:xfrm>
              <a:off x="1890" y="1641"/>
              <a:ext cx="20"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71" name="Oval 507"/>
            <p:cNvSpPr>
              <a:spLocks noChangeArrowheads="1"/>
            </p:cNvSpPr>
            <p:nvPr/>
          </p:nvSpPr>
          <p:spPr bwMode="auto">
            <a:xfrm>
              <a:off x="1915"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72" name="Line 508"/>
            <p:cNvSpPr>
              <a:spLocks noChangeShapeType="1"/>
            </p:cNvSpPr>
            <p:nvPr/>
          </p:nvSpPr>
          <p:spPr bwMode="auto">
            <a:xfrm>
              <a:off x="1911"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73" name="Line 509"/>
            <p:cNvSpPr>
              <a:spLocks noChangeShapeType="1"/>
            </p:cNvSpPr>
            <p:nvPr/>
          </p:nvSpPr>
          <p:spPr bwMode="auto">
            <a:xfrm>
              <a:off x="1911"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74" name="Oval 510"/>
            <p:cNvSpPr>
              <a:spLocks noChangeArrowheads="1"/>
            </p:cNvSpPr>
            <p:nvPr/>
          </p:nvSpPr>
          <p:spPr bwMode="auto">
            <a:xfrm>
              <a:off x="1936"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75" name="Line 511"/>
            <p:cNvSpPr>
              <a:spLocks noChangeShapeType="1"/>
            </p:cNvSpPr>
            <p:nvPr/>
          </p:nvSpPr>
          <p:spPr bwMode="auto">
            <a:xfrm>
              <a:off x="1929"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76" name="Line 512"/>
            <p:cNvSpPr>
              <a:spLocks noChangeShapeType="1"/>
            </p:cNvSpPr>
            <p:nvPr/>
          </p:nvSpPr>
          <p:spPr bwMode="auto">
            <a:xfrm>
              <a:off x="1929"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77" name="Oval 513"/>
            <p:cNvSpPr>
              <a:spLocks noChangeArrowheads="1"/>
            </p:cNvSpPr>
            <p:nvPr/>
          </p:nvSpPr>
          <p:spPr bwMode="auto">
            <a:xfrm>
              <a:off x="1954"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78" name="Line 514"/>
            <p:cNvSpPr>
              <a:spLocks noChangeShapeType="1"/>
            </p:cNvSpPr>
            <p:nvPr/>
          </p:nvSpPr>
          <p:spPr bwMode="auto">
            <a:xfrm>
              <a:off x="1947" y="1641"/>
              <a:ext cx="20"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79" name="Line 515"/>
            <p:cNvSpPr>
              <a:spLocks noChangeShapeType="1"/>
            </p:cNvSpPr>
            <p:nvPr/>
          </p:nvSpPr>
          <p:spPr bwMode="auto">
            <a:xfrm>
              <a:off x="1947" y="1641"/>
              <a:ext cx="20"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80" name="Oval 516"/>
            <p:cNvSpPr>
              <a:spLocks noChangeArrowheads="1"/>
            </p:cNvSpPr>
            <p:nvPr/>
          </p:nvSpPr>
          <p:spPr bwMode="auto">
            <a:xfrm>
              <a:off x="1971"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81" name="Line 517"/>
            <p:cNvSpPr>
              <a:spLocks noChangeShapeType="1"/>
            </p:cNvSpPr>
            <p:nvPr/>
          </p:nvSpPr>
          <p:spPr bwMode="auto">
            <a:xfrm>
              <a:off x="1968" y="1641"/>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82" name="Line 518"/>
            <p:cNvSpPr>
              <a:spLocks noChangeShapeType="1"/>
            </p:cNvSpPr>
            <p:nvPr/>
          </p:nvSpPr>
          <p:spPr bwMode="auto">
            <a:xfrm>
              <a:off x="1968" y="1641"/>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83" name="Oval 519"/>
            <p:cNvSpPr>
              <a:spLocks noChangeArrowheads="1"/>
            </p:cNvSpPr>
            <p:nvPr/>
          </p:nvSpPr>
          <p:spPr bwMode="auto">
            <a:xfrm>
              <a:off x="1993"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84" name="Line 520"/>
            <p:cNvSpPr>
              <a:spLocks noChangeShapeType="1"/>
            </p:cNvSpPr>
            <p:nvPr/>
          </p:nvSpPr>
          <p:spPr bwMode="auto">
            <a:xfrm>
              <a:off x="1985"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85" name="Line 521"/>
            <p:cNvSpPr>
              <a:spLocks noChangeShapeType="1"/>
            </p:cNvSpPr>
            <p:nvPr/>
          </p:nvSpPr>
          <p:spPr bwMode="auto">
            <a:xfrm>
              <a:off x="1985"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86" name="Oval 522"/>
            <p:cNvSpPr>
              <a:spLocks noChangeArrowheads="1"/>
            </p:cNvSpPr>
            <p:nvPr/>
          </p:nvSpPr>
          <p:spPr bwMode="auto">
            <a:xfrm>
              <a:off x="2010" y="1639"/>
              <a:ext cx="14"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87" name="Line 523"/>
            <p:cNvSpPr>
              <a:spLocks noChangeShapeType="1"/>
            </p:cNvSpPr>
            <p:nvPr/>
          </p:nvSpPr>
          <p:spPr bwMode="auto">
            <a:xfrm>
              <a:off x="2007"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88" name="Line 524"/>
            <p:cNvSpPr>
              <a:spLocks noChangeShapeType="1"/>
            </p:cNvSpPr>
            <p:nvPr/>
          </p:nvSpPr>
          <p:spPr bwMode="auto">
            <a:xfrm>
              <a:off x="2007"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89" name="Oval 525"/>
            <p:cNvSpPr>
              <a:spLocks noChangeArrowheads="1"/>
            </p:cNvSpPr>
            <p:nvPr/>
          </p:nvSpPr>
          <p:spPr bwMode="auto">
            <a:xfrm>
              <a:off x="2028"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90" name="Line 526"/>
            <p:cNvSpPr>
              <a:spLocks noChangeShapeType="1"/>
            </p:cNvSpPr>
            <p:nvPr/>
          </p:nvSpPr>
          <p:spPr bwMode="auto">
            <a:xfrm>
              <a:off x="2025" y="1641"/>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91" name="Line 527"/>
            <p:cNvSpPr>
              <a:spLocks noChangeShapeType="1"/>
            </p:cNvSpPr>
            <p:nvPr/>
          </p:nvSpPr>
          <p:spPr bwMode="auto">
            <a:xfrm>
              <a:off x="2025" y="1641"/>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92" name="Oval 528"/>
            <p:cNvSpPr>
              <a:spLocks noChangeArrowheads="1"/>
            </p:cNvSpPr>
            <p:nvPr/>
          </p:nvSpPr>
          <p:spPr bwMode="auto">
            <a:xfrm>
              <a:off x="2050" y="163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93" name="Line 529"/>
            <p:cNvSpPr>
              <a:spLocks noChangeShapeType="1"/>
            </p:cNvSpPr>
            <p:nvPr/>
          </p:nvSpPr>
          <p:spPr bwMode="auto">
            <a:xfrm>
              <a:off x="2042"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94" name="Line 530"/>
            <p:cNvSpPr>
              <a:spLocks noChangeShapeType="1"/>
            </p:cNvSpPr>
            <p:nvPr/>
          </p:nvSpPr>
          <p:spPr bwMode="auto">
            <a:xfrm>
              <a:off x="2042" y="164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95" name="Oval 531"/>
            <p:cNvSpPr>
              <a:spLocks noChangeArrowheads="1"/>
            </p:cNvSpPr>
            <p:nvPr/>
          </p:nvSpPr>
          <p:spPr bwMode="auto">
            <a:xfrm>
              <a:off x="2067" y="1637"/>
              <a:ext cx="14"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96" name="Line 532"/>
            <p:cNvSpPr>
              <a:spLocks noChangeShapeType="1"/>
            </p:cNvSpPr>
            <p:nvPr/>
          </p:nvSpPr>
          <p:spPr bwMode="auto">
            <a:xfrm>
              <a:off x="2064" y="1639"/>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97" name="Line 533"/>
            <p:cNvSpPr>
              <a:spLocks noChangeShapeType="1"/>
            </p:cNvSpPr>
            <p:nvPr/>
          </p:nvSpPr>
          <p:spPr bwMode="auto">
            <a:xfrm>
              <a:off x="2064" y="1639"/>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98" name="Oval 534"/>
            <p:cNvSpPr>
              <a:spLocks noChangeArrowheads="1"/>
            </p:cNvSpPr>
            <p:nvPr/>
          </p:nvSpPr>
          <p:spPr bwMode="auto">
            <a:xfrm>
              <a:off x="2088" y="1637"/>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799" name="Line 535"/>
            <p:cNvSpPr>
              <a:spLocks noChangeShapeType="1"/>
            </p:cNvSpPr>
            <p:nvPr/>
          </p:nvSpPr>
          <p:spPr bwMode="auto">
            <a:xfrm>
              <a:off x="2082" y="1639"/>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00" name="Line 536"/>
            <p:cNvSpPr>
              <a:spLocks noChangeShapeType="1"/>
            </p:cNvSpPr>
            <p:nvPr/>
          </p:nvSpPr>
          <p:spPr bwMode="auto">
            <a:xfrm>
              <a:off x="2082" y="1639"/>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01" name="Oval 537"/>
            <p:cNvSpPr>
              <a:spLocks noChangeArrowheads="1"/>
            </p:cNvSpPr>
            <p:nvPr/>
          </p:nvSpPr>
          <p:spPr bwMode="auto">
            <a:xfrm>
              <a:off x="2106" y="1634"/>
              <a:ext cx="13" cy="9"/>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02" name="Line 538"/>
            <p:cNvSpPr>
              <a:spLocks noChangeShapeType="1"/>
            </p:cNvSpPr>
            <p:nvPr/>
          </p:nvSpPr>
          <p:spPr bwMode="auto">
            <a:xfrm>
              <a:off x="2099" y="1637"/>
              <a:ext cx="20"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03" name="Line 539"/>
            <p:cNvSpPr>
              <a:spLocks noChangeShapeType="1"/>
            </p:cNvSpPr>
            <p:nvPr/>
          </p:nvSpPr>
          <p:spPr bwMode="auto">
            <a:xfrm>
              <a:off x="2099" y="1637"/>
              <a:ext cx="20"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04" name="Oval 540"/>
            <p:cNvSpPr>
              <a:spLocks noChangeArrowheads="1"/>
            </p:cNvSpPr>
            <p:nvPr/>
          </p:nvSpPr>
          <p:spPr bwMode="auto">
            <a:xfrm>
              <a:off x="2124" y="1632"/>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05" name="Line 541"/>
            <p:cNvSpPr>
              <a:spLocks noChangeShapeType="1"/>
            </p:cNvSpPr>
            <p:nvPr/>
          </p:nvSpPr>
          <p:spPr bwMode="auto">
            <a:xfrm>
              <a:off x="2120" y="1634"/>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06" name="Line 542"/>
            <p:cNvSpPr>
              <a:spLocks noChangeShapeType="1"/>
            </p:cNvSpPr>
            <p:nvPr/>
          </p:nvSpPr>
          <p:spPr bwMode="auto">
            <a:xfrm>
              <a:off x="2120" y="1634"/>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07" name="Oval 543"/>
            <p:cNvSpPr>
              <a:spLocks noChangeArrowheads="1"/>
            </p:cNvSpPr>
            <p:nvPr/>
          </p:nvSpPr>
          <p:spPr bwMode="auto">
            <a:xfrm>
              <a:off x="2145" y="1614"/>
              <a:ext cx="14"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08" name="Line 544"/>
            <p:cNvSpPr>
              <a:spLocks noChangeShapeType="1"/>
            </p:cNvSpPr>
            <p:nvPr/>
          </p:nvSpPr>
          <p:spPr bwMode="auto">
            <a:xfrm>
              <a:off x="2138" y="1616"/>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09" name="Line 545"/>
            <p:cNvSpPr>
              <a:spLocks noChangeShapeType="1"/>
            </p:cNvSpPr>
            <p:nvPr/>
          </p:nvSpPr>
          <p:spPr bwMode="auto">
            <a:xfrm>
              <a:off x="2138" y="1616"/>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10" name="Oval 546"/>
            <p:cNvSpPr>
              <a:spLocks noChangeArrowheads="1"/>
            </p:cNvSpPr>
            <p:nvPr/>
          </p:nvSpPr>
          <p:spPr bwMode="auto">
            <a:xfrm>
              <a:off x="2163" y="1607"/>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11" name="Line 547"/>
            <p:cNvSpPr>
              <a:spLocks noChangeShapeType="1"/>
            </p:cNvSpPr>
            <p:nvPr/>
          </p:nvSpPr>
          <p:spPr bwMode="auto">
            <a:xfrm>
              <a:off x="2156" y="1609"/>
              <a:ext cx="20"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12" name="Line 548"/>
            <p:cNvSpPr>
              <a:spLocks noChangeShapeType="1"/>
            </p:cNvSpPr>
            <p:nvPr/>
          </p:nvSpPr>
          <p:spPr bwMode="auto">
            <a:xfrm>
              <a:off x="2156" y="1609"/>
              <a:ext cx="20"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13" name="Oval 549"/>
            <p:cNvSpPr>
              <a:spLocks noChangeArrowheads="1"/>
            </p:cNvSpPr>
            <p:nvPr/>
          </p:nvSpPr>
          <p:spPr bwMode="auto">
            <a:xfrm>
              <a:off x="2181" y="155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14" name="Line 550"/>
            <p:cNvSpPr>
              <a:spLocks noChangeShapeType="1"/>
            </p:cNvSpPr>
            <p:nvPr/>
          </p:nvSpPr>
          <p:spPr bwMode="auto">
            <a:xfrm>
              <a:off x="2177" y="156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15" name="Line 551"/>
            <p:cNvSpPr>
              <a:spLocks noChangeShapeType="1"/>
            </p:cNvSpPr>
            <p:nvPr/>
          </p:nvSpPr>
          <p:spPr bwMode="auto">
            <a:xfrm>
              <a:off x="2177" y="156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16" name="Oval 552"/>
            <p:cNvSpPr>
              <a:spLocks noChangeArrowheads="1"/>
            </p:cNvSpPr>
            <p:nvPr/>
          </p:nvSpPr>
          <p:spPr bwMode="auto">
            <a:xfrm>
              <a:off x="2202" y="1538"/>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17" name="Line 553"/>
            <p:cNvSpPr>
              <a:spLocks noChangeShapeType="1"/>
            </p:cNvSpPr>
            <p:nvPr/>
          </p:nvSpPr>
          <p:spPr bwMode="auto">
            <a:xfrm>
              <a:off x="2195" y="1540"/>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18" name="Line 554"/>
            <p:cNvSpPr>
              <a:spLocks noChangeShapeType="1"/>
            </p:cNvSpPr>
            <p:nvPr/>
          </p:nvSpPr>
          <p:spPr bwMode="auto">
            <a:xfrm>
              <a:off x="2195" y="1540"/>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19" name="Oval 555"/>
            <p:cNvSpPr>
              <a:spLocks noChangeArrowheads="1"/>
            </p:cNvSpPr>
            <p:nvPr/>
          </p:nvSpPr>
          <p:spPr bwMode="auto">
            <a:xfrm>
              <a:off x="2220" y="1381"/>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20" name="Line 556"/>
            <p:cNvSpPr>
              <a:spLocks noChangeShapeType="1"/>
            </p:cNvSpPr>
            <p:nvPr/>
          </p:nvSpPr>
          <p:spPr bwMode="auto">
            <a:xfrm>
              <a:off x="2212" y="1383"/>
              <a:ext cx="21"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21" name="Line 557"/>
            <p:cNvSpPr>
              <a:spLocks noChangeShapeType="1"/>
            </p:cNvSpPr>
            <p:nvPr/>
          </p:nvSpPr>
          <p:spPr bwMode="auto">
            <a:xfrm>
              <a:off x="2212" y="1383"/>
              <a:ext cx="21"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22" name="Oval 558"/>
            <p:cNvSpPr>
              <a:spLocks noChangeArrowheads="1"/>
            </p:cNvSpPr>
            <p:nvPr/>
          </p:nvSpPr>
          <p:spPr bwMode="auto">
            <a:xfrm>
              <a:off x="2237" y="1253"/>
              <a:ext cx="14"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23" name="Line 559"/>
            <p:cNvSpPr>
              <a:spLocks noChangeShapeType="1"/>
            </p:cNvSpPr>
            <p:nvPr/>
          </p:nvSpPr>
          <p:spPr bwMode="auto">
            <a:xfrm>
              <a:off x="2234" y="1255"/>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24" name="Line 560"/>
            <p:cNvSpPr>
              <a:spLocks noChangeShapeType="1"/>
            </p:cNvSpPr>
            <p:nvPr/>
          </p:nvSpPr>
          <p:spPr bwMode="auto">
            <a:xfrm>
              <a:off x="2234" y="1255"/>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25" name="Oval 561"/>
            <p:cNvSpPr>
              <a:spLocks noChangeArrowheads="1"/>
            </p:cNvSpPr>
            <p:nvPr/>
          </p:nvSpPr>
          <p:spPr bwMode="auto">
            <a:xfrm>
              <a:off x="2259" y="1166"/>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26" name="Line 562"/>
            <p:cNvSpPr>
              <a:spLocks noChangeShapeType="1"/>
            </p:cNvSpPr>
            <p:nvPr/>
          </p:nvSpPr>
          <p:spPr bwMode="auto">
            <a:xfrm>
              <a:off x="2252" y="1168"/>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27" name="Line 563"/>
            <p:cNvSpPr>
              <a:spLocks noChangeShapeType="1"/>
            </p:cNvSpPr>
            <p:nvPr/>
          </p:nvSpPr>
          <p:spPr bwMode="auto">
            <a:xfrm>
              <a:off x="2252" y="1168"/>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28" name="Oval 564"/>
            <p:cNvSpPr>
              <a:spLocks noChangeArrowheads="1"/>
            </p:cNvSpPr>
            <p:nvPr/>
          </p:nvSpPr>
          <p:spPr bwMode="auto">
            <a:xfrm>
              <a:off x="2277" y="1079"/>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29" name="Line 565"/>
            <p:cNvSpPr>
              <a:spLocks noChangeShapeType="1"/>
            </p:cNvSpPr>
            <p:nvPr/>
          </p:nvSpPr>
          <p:spPr bwMode="auto">
            <a:xfrm>
              <a:off x="2273" y="108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30" name="Line 566"/>
            <p:cNvSpPr>
              <a:spLocks noChangeShapeType="1"/>
            </p:cNvSpPr>
            <p:nvPr/>
          </p:nvSpPr>
          <p:spPr bwMode="auto">
            <a:xfrm>
              <a:off x="2273" y="1081"/>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31" name="Oval 567"/>
            <p:cNvSpPr>
              <a:spLocks noChangeArrowheads="1"/>
            </p:cNvSpPr>
            <p:nvPr/>
          </p:nvSpPr>
          <p:spPr bwMode="auto">
            <a:xfrm>
              <a:off x="2298" y="1100"/>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32" name="Line 568"/>
            <p:cNvSpPr>
              <a:spLocks noChangeShapeType="1"/>
            </p:cNvSpPr>
            <p:nvPr/>
          </p:nvSpPr>
          <p:spPr bwMode="auto">
            <a:xfrm>
              <a:off x="2291" y="1102"/>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33" name="Line 569"/>
            <p:cNvSpPr>
              <a:spLocks noChangeShapeType="1"/>
            </p:cNvSpPr>
            <p:nvPr/>
          </p:nvSpPr>
          <p:spPr bwMode="auto">
            <a:xfrm>
              <a:off x="2291" y="1102"/>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34" name="Oval 570"/>
            <p:cNvSpPr>
              <a:spLocks noChangeArrowheads="1"/>
            </p:cNvSpPr>
            <p:nvPr/>
          </p:nvSpPr>
          <p:spPr bwMode="auto">
            <a:xfrm>
              <a:off x="2316" y="1495"/>
              <a:ext cx="12"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35" name="Line 571"/>
            <p:cNvSpPr>
              <a:spLocks noChangeShapeType="1"/>
            </p:cNvSpPr>
            <p:nvPr/>
          </p:nvSpPr>
          <p:spPr bwMode="auto">
            <a:xfrm>
              <a:off x="2309" y="1497"/>
              <a:ext cx="19"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36" name="Line 572"/>
            <p:cNvSpPr>
              <a:spLocks noChangeShapeType="1"/>
            </p:cNvSpPr>
            <p:nvPr/>
          </p:nvSpPr>
          <p:spPr bwMode="auto">
            <a:xfrm>
              <a:off x="2309" y="1497"/>
              <a:ext cx="19"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37" name="Oval 573"/>
            <p:cNvSpPr>
              <a:spLocks noChangeArrowheads="1"/>
            </p:cNvSpPr>
            <p:nvPr/>
          </p:nvSpPr>
          <p:spPr bwMode="auto">
            <a:xfrm>
              <a:off x="2333" y="1628"/>
              <a:ext cx="13"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38" name="Line 574"/>
            <p:cNvSpPr>
              <a:spLocks noChangeShapeType="1"/>
            </p:cNvSpPr>
            <p:nvPr/>
          </p:nvSpPr>
          <p:spPr bwMode="auto">
            <a:xfrm>
              <a:off x="2329" y="1630"/>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39" name="Line 575"/>
            <p:cNvSpPr>
              <a:spLocks noChangeShapeType="1"/>
            </p:cNvSpPr>
            <p:nvPr/>
          </p:nvSpPr>
          <p:spPr bwMode="auto">
            <a:xfrm>
              <a:off x="2329" y="1630"/>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40" name="Oval 576"/>
            <p:cNvSpPr>
              <a:spLocks noChangeArrowheads="1"/>
            </p:cNvSpPr>
            <p:nvPr/>
          </p:nvSpPr>
          <p:spPr bwMode="auto">
            <a:xfrm>
              <a:off x="2354" y="1632"/>
              <a:ext cx="14"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41" name="Line 577"/>
            <p:cNvSpPr>
              <a:spLocks noChangeShapeType="1"/>
            </p:cNvSpPr>
            <p:nvPr/>
          </p:nvSpPr>
          <p:spPr bwMode="auto">
            <a:xfrm>
              <a:off x="2347" y="1634"/>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42" name="Line 578"/>
            <p:cNvSpPr>
              <a:spLocks noChangeShapeType="1"/>
            </p:cNvSpPr>
            <p:nvPr/>
          </p:nvSpPr>
          <p:spPr bwMode="auto">
            <a:xfrm>
              <a:off x="2347" y="1634"/>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43" name="Oval 579"/>
            <p:cNvSpPr>
              <a:spLocks noChangeArrowheads="1"/>
            </p:cNvSpPr>
            <p:nvPr/>
          </p:nvSpPr>
          <p:spPr bwMode="auto">
            <a:xfrm>
              <a:off x="2372" y="1632"/>
              <a:ext cx="14" cy="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44" name="Line 580"/>
            <p:cNvSpPr>
              <a:spLocks noChangeShapeType="1"/>
            </p:cNvSpPr>
            <p:nvPr/>
          </p:nvSpPr>
          <p:spPr bwMode="auto">
            <a:xfrm>
              <a:off x="2365" y="1634"/>
              <a:ext cx="21"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45" name="Line 581"/>
            <p:cNvSpPr>
              <a:spLocks noChangeShapeType="1"/>
            </p:cNvSpPr>
            <p:nvPr/>
          </p:nvSpPr>
          <p:spPr bwMode="auto">
            <a:xfrm>
              <a:off x="2365" y="1634"/>
              <a:ext cx="21"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46" name="Oval 582"/>
            <p:cNvSpPr>
              <a:spLocks noChangeArrowheads="1"/>
            </p:cNvSpPr>
            <p:nvPr/>
          </p:nvSpPr>
          <p:spPr bwMode="auto">
            <a:xfrm>
              <a:off x="2390" y="1634"/>
              <a:ext cx="13" cy="9"/>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47" name="Line 583"/>
            <p:cNvSpPr>
              <a:spLocks noChangeShapeType="1"/>
            </p:cNvSpPr>
            <p:nvPr/>
          </p:nvSpPr>
          <p:spPr bwMode="auto">
            <a:xfrm>
              <a:off x="2387" y="1637"/>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48" name="Line 584"/>
            <p:cNvSpPr>
              <a:spLocks noChangeShapeType="1"/>
            </p:cNvSpPr>
            <p:nvPr/>
          </p:nvSpPr>
          <p:spPr bwMode="auto">
            <a:xfrm>
              <a:off x="2387" y="1637"/>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49" name="Oval 585"/>
            <p:cNvSpPr>
              <a:spLocks noChangeArrowheads="1"/>
            </p:cNvSpPr>
            <p:nvPr/>
          </p:nvSpPr>
          <p:spPr bwMode="auto">
            <a:xfrm>
              <a:off x="2411" y="1634"/>
              <a:ext cx="14" cy="9"/>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50" name="Line 586"/>
            <p:cNvSpPr>
              <a:spLocks noChangeShapeType="1"/>
            </p:cNvSpPr>
            <p:nvPr/>
          </p:nvSpPr>
          <p:spPr bwMode="auto">
            <a:xfrm>
              <a:off x="2404" y="1637"/>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51" name="Line 587"/>
            <p:cNvSpPr>
              <a:spLocks noChangeShapeType="1"/>
            </p:cNvSpPr>
            <p:nvPr/>
          </p:nvSpPr>
          <p:spPr bwMode="auto">
            <a:xfrm>
              <a:off x="2404" y="1637"/>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52" name="Oval 588"/>
            <p:cNvSpPr>
              <a:spLocks noChangeArrowheads="1"/>
            </p:cNvSpPr>
            <p:nvPr/>
          </p:nvSpPr>
          <p:spPr bwMode="auto">
            <a:xfrm>
              <a:off x="2429" y="1634"/>
              <a:ext cx="14" cy="9"/>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53" name="Line 589"/>
            <p:cNvSpPr>
              <a:spLocks noChangeShapeType="1"/>
            </p:cNvSpPr>
            <p:nvPr/>
          </p:nvSpPr>
          <p:spPr bwMode="auto">
            <a:xfrm>
              <a:off x="2422" y="1637"/>
              <a:ext cx="21"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54" name="Line 590"/>
            <p:cNvSpPr>
              <a:spLocks noChangeShapeType="1"/>
            </p:cNvSpPr>
            <p:nvPr/>
          </p:nvSpPr>
          <p:spPr bwMode="auto">
            <a:xfrm>
              <a:off x="2422" y="1637"/>
              <a:ext cx="21"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55" name="Oval 591"/>
            <p:cNvSpPr>
              <a:spLocks noChangeArrowheads="1"/>
            </p:cNvSpPr>
            <p:nvPr/>
          </p:nvSpPr>
          <p:spPr bwMode="auto">
            <a:xfrm>
              <a:off x="2447" y="1634"/>
              <a:ext cx="13" cy="9"/>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56" name="Line 592"/>
            <p:cNvSpPr>
              <a:spLocks noChangeShapeType="1"/>
            </p:cNvSpPr>
            <p:nvPr/>
          </p:nvSpPr>
          <p:spPr bwMode="auto">
            <a:xfrm>
              <a:off x="2444" y="1637"/>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57" name="Line 593"/>
            <p:cNvSpPr>
              <a:spLocks noChangeShapeType="1"/>
            </p:cNvSpPr>
            <p:nvPr/>
          </p:nvSpPr>
          <p:spPr bwMode="auto">
            <a:xfrm>
              <a:off x="2444" y="1637"/>
              <a:ext cx="16"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58" name="Oval 594"/>
            <p:cNvSpPr>
              <a:spLocks noChangeArrowheads="1"/>
            </p:cNvSpPr>
            <p:nvPr/>
          </p:nvSpPr>
          <p:spPr bwMode="auto">
            <a:xfrm>
              <a:off x="2468" y="1634"/>
              <a:ext cx="13" cy="9"/>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59" name="Line 595"/>
            <p:cNvSpPr>
              <a:spLocks noChangeShapeType="1"/>
            </p:cNvSpPr>
            <p:nvPr/>
          </p:nvSpPr>
          <p:spPr bwMode="auto">
            <a:xfrm>
              <a:off x="2461" y="1637"/>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60" name="Line 596"/>
            <p:cNvSpPr>
              <a:spLocks noChangeShapeType="1"/>
            </p:cNvSpPr>
            <p:nvPr/>
          </p:nvSpPr>
          <p:spPr bwMode="auto">
            <a:xfrm>
              <a:off x="2461" y="1637"/>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61" name="Oval 597"/>
            <p:cNvSpPr>
              <a:spLocks noChangeArrowheads="1"/>
            </p:cNvSpPr>
            <p:nvPr/>
          </p:nvSpPr>
          <p:spPr bwMode="auto">
            <a:xfrm>
              <a:off x="2486" y="1634"/>
              <a:ext cx="13" cy="9"/>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62" name="Line 598"/>
            <p:cNvSpPr>
              <a:spLocks noChangeShapeType="1"/>
            </p:cNvSpPr>
            <p:nvPr/>
          </p:nvSpPr>
          <p:spPr bwMode="auto">
            <a:xfrm>
              <a:off x="2482" y="1637"/>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63" name="Line 599"/>
            <p:cNvSpPr>
              <a:spLocks noChangeShapeType="1"/>
            </p:cNvSpPr>
            <p:nvPr/>
          </p:nvSpPr>
          <p:spPr bwMode="auto">
            <a:xfrm>
              <a:off x="2482" y="1637"/>
              <a:ext cx="17" cy="0"/>
            </a:xfrm>
            <a:prstGeom prst="line">
              <a:avLst/>
            </a:prstGeom>
            <a:noFill/>
            <a:ln w="9525">
              <a:solidFill>
                <a:srgbClr val="007F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64" name="Oval 600"/>
            <p:cNvSpPr>
              <a:spLocks noChangeArrowheads="1"/>
            </p:cNvSpPr>
            <p:nvPr/>
          </p:nvSpPr>
          <p:spPr bwMode="auto">
            <a:xfrm>
              <a:off x="1567" y="1634"/>
              <a:ext cx="28"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65" name="Oval 601"/>
            <p:cNvSpPr>
              <a:spLocks noChangeArrowheads="1"/>
            </p:cNvSpPr>
            <p:nvPr/>
          </p:nvSpPr>
          <p:spPr bwMode="auto">
            <a:xfrm>
              <a:off x="1585" y="1634"/>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66" name="Oval 602"/>
            <p:cNvSpPr>
              <a:spLocks noChangeArrowheads="1"/>
            </p:cNvSpPr>
            <p:nvPr/>
          </p:nvSpPr>
          <p:spPr bwMode="auto">
            <a:xfrm>
              <a:off x="1606" y="1634"/>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67" name="Oval 603"/>
            <p:cNvSpPr>
              <a:spLocks noChangeArrowheads="1"/>
            </p:cNvSpPr>
            <p:nvPr/>
          </p:nvSpPr>
          <p:spPr bwMode="auto">
            <a:xfrm>
              <a:off x="1623" y="1634"/>
              <a:ext cx="28"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68" name="Oval 604"/>
            <p:cNvSpPr>
              <a:spLocks noChangeArrowheads="1"/>
            </p:cNvSpPr>
            <p:nvPr/>
          </p:nvSpPr>
          <p:spPr bwMode="auto">
            <a:xfrm>
              <a:off x="1641" y="1634"/>
              <a:ext cx="28"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69" name="Oval 605"/>
            <p:cNvSpPr>
              <a:spLocks noChangeArrowheads="1"/>
            </p:cNvSpPr>
            <p:nvPr/>
          </p:nvSpPr>
          <p:spPr bwMode="auto">
            <a:xfrm>
              <a:off x="1663" y="1634"/>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70" name="Oval 606"/>
            <p:cNvSpPr>
              <a:spLocks noChangeArrowheads="1"/>
            </p:cNvSpPr>
            <p:nvPr/>
          </p:nvSpPr>
          <p:spPr bwMode="auto">
            <a:xfrm>
              <a:off x="1681" y="1634"/>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71" name="Oval 607"/>
            <p:cNvSpPr>
              <a:spLocks noChangeArrowheads="1"/>
            </p:cNvSpPr>
            <p:nvPr/>
          </p:nvSpPr>
          <p:spPr bwMode="auto">
            <a:xfrm>
              <a:off x="1698" y="1634"/>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72" name="Oval 608"/>
            <p:cNvSpPr>
              <a:spLocks noChangeArrowheads="1"/>
            </p:cNvSpPr>
            <p:nvPr/>
          </p:nvSpPr>
          <p:spPr bwMode="auto">
            <a:xfrm>
              <a:off x="1720" y="1634"/>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73" name="Oval 609"/>
            <p:cNvSpPr>
              <a:spLocks noChangeArrowheads="1"/>
            </p:cNvSpPr>
            <p:nvPr/>
          </p:nvSpPr>
          <p:spPr bwMode="auto">
            <a:xfrm>
              <a:off x="1737" y="1634"/>
              <a:ext cx="28"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74" name="Oval 610"/>
            <p:cNvSpPr>
              <a:spLocks noChangeArrowheads="1"/>
            </p:cNvSpPr>
            <p:nvPr/>
          </p:nvSpPr>
          <p:spPr bwMode="auto">
            <a:xfrm>
              <a:off x="1755" y="1634"/>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75" name="Oval 611"/>
            <p:cNvSpPr>
              <a:spLocks noChangeArrowheads="1"/>
            </p:cNvSpPr>
            <p:nvPr/>
          </p:nvSpPr>
          <p:spPr bwMode="auto">
            <a:xfrm>
              <a:off x="1776" y="1634"/>
              <a:ext cx="28"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76" name="Oval 612"/>
            <p:cNvSpPr>
              <a:spLocks noChangeArrowheads="1"/>
            </p:cNvSpPr>
            <p:nvPr/>
          </p:nvSpPr>
          <p:spPr bwMode="auto">
            <a:xfrm>
              <a:off x="1794" y="1634"/>
              <a:ext cx="28"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77" name="Oval 613"/>
            <p:cNvSpPr>
              <a:spLocks noChangeArrowheads="1"/>
            </p:cNvSpPr>
            <p:nvPr/>
          </p:nvSpPr>
          <p:spPr bwMode="auto">
            <a:xfrm>
              <a:off x="1815" y="1634"/>
              <a:ext cx="28"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78" name="Oval 614"/>
            <p:cNvSpPr>
              <a:spLocks noChangeArrowheads="1"/>
            </p:cNvSpPr>
            <p:nvPr/>
          </p:nvSpPr>
          <p:spPr bwMode="auto">
            <a:xfrm>
              <a:off x="1833" y="1634"/>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79" name="Oval 615"/>
            <p:cNvSpPr>
              <a:spLocks noChangeArrowheads="1"/>
            </p:cNvSpPr>
            <p:nvPr/>
          </p:nvSpPr>
          <p:spPr bwMode="auto">
            <a:xfrm>
              <a:off x="1850" y="1634"/>
              <a:ext cx="28"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80" name="Oval 616"/>
            <p:cNvSpPr>
              <a:spLocks noChangeArrowheads="1"/>
            </p:cNvSpPr>
            <p:nvPr/>
          </p:nvSpPr>
          <p:spPr bwMode="auto">
            <a:xfrm>
              <a:off x="1872" y="1634"/>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81" name="Oval 617"/>
            <p:cNvSpPr>
              <a:spLocks noChangeArrowheads="1"/>
            </p:cNvSpPr>
            <p:nvPr/>
          </p:nvSpPr>
          <p:spPr bwMode="auto">
            <a:xfrm>
              <a:off x="1890" y="1634"/>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82" name="Oval 618"/>
            <p:cNvSpPr>
              <a:spLocks noChangeArrowheads="1"/>
            </p:cNvSpPr>
            <p:nvPr/>
          </p:nvSpPr>
          <p:spPr bwMode="auto">
            <a:xfrm>
              <a:off x="1908" y="1634"/>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83" name="Oval 619"/>
            <p:cNvSpPr>
              <a:spLocks noChangeArrowheads="1"/>
            </p:cNvSpPr>
            <p:nvPr/>
          </p:nvSpPr>
          <p:spPr bwMode="auto">
            <a:xfrm>
              <a:off x="1929" y="1634"/>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84" name="Oval 620"/>
            <p:cNvSpPr>
              <a:spLocks noChangeArrowheads="1"/>
            </p:cNvSpPr>
            <p:nvPr/>
          </p:nvSpPr>
          <p:spPr bwMode="auto">
            <a:xfrm>
              <a:off x="1947" y="1634"/>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85" name="Oval 621"/>
            <p:cNvSpPr>
              <a:spLocks noChangeArrowheads="1"/>
            </p:cNvSpPr>
            <p:nvPr/>
          </p:nvSpPr>
          <p:spPr bwMode="auto">
            <a:xfrm>
              <a:off x="1964" y="1634"/>
              <a:ext cx="28"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86" name="Oval 622"/>
            <p:cNvSpPr>
              <a:spLocks noChangeArrowheads="1"/>
            </p:cNvSpPr>
            <p:nvPr/>
          </p:nvSpPr>
          <p:spPr bwMode="auto">
            <a:xfrm>
              <a:off x="1985" y="1634"/>
              <a:ext cx="28"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87" name="Oval 623"/>
            <p:cNvSpPr>
              <a:spLocks noChangeArrowheads="1"/>
            </p:cNvSpPr>
            <p:nvPr/>
          </p:nvSpPr>
          <p:spPr bwMode="auto">
            <a:xfrm>
              <a:off x="2003" y="1634"/>
              <a:ext cx="28"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88" name="Oval 624"/>
            <p:cNvSpPr>
              <a:spLocks noChangeArrowheads="1"/>
            </p:cNvSpPr>
            <p:nvPr/>
          </p:nvSpPr>
          <p:spPr bwMode="auto">
            <a:xfrm>
              <a:off x="2021" y="1634"/>
              <a:ext cx="28"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89" name="Oval 625"/>
            <p:cNvSpPr>
              <a:spLocks noChangeArrowheads="1"/>
            </p:cNvSpPr>
            <p:nvPr/>
          </p:nvSpPr>
          <p:spPr bwMode="auto">
            <a:xfrm>
              <a:off x="2042" y="1634"/>
              <a:ext cx="28"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90" name="Oval 626"/>
            <p:cNvSpPr>
              <a:spLocks noChangeArrowheads="1"/>
            </p:cNvSpPr>
            <p:nvPr/>
          </p:nvSpPr>
          <p:spPr bwMode="auto">
            <a:xfrm>
              <a:off x="2060" y="1632"/>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91" name="Oval 627"/>
            <p:cNvSpPr>
              <a:spLocks noChangeArrowheads="1"/>
            </p:cNvSpPr>
            <p:nvPr/>
          </p:nvSpPr>
          <p:spPr bwMode="auto">
            <a:xfrm>
              <a:off x="2082" y="1632"/>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92" name="Oval 628"/>
            <p:cNvSpPr>
              <a:spLocks noChangeArrowheads="1"/>
            </p:cNvSpPr>
            <p:nvPr/>
          </p:nvSpPr>
          <p:spPr bwMode="auto">
            <a:xfrm>
              <a:off x="2099" y="1630"/>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93" name="Oval 629"/>
            <p:cNvSpPr>
              <a:spLocks noChangeArrowheads="1"/>
            </p:cNvSpPr>
            <p:nvPr/>
          </p:nvSpPr>
          <p:spPr bwMode="auto">
            <a:xfrm>
              <a:off x="2117" y="1628"/>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94" name="Oval 630"/>
            <p:cNvSpPr>
              <a:spLocks noChangeArrowheads="1"/>
            </p:cNvSpPr>
            <p:nvPr/>
          </p:nvSpPr>
          <p:spPr bwMode="auto">
            <a:xfrm>
              <a:off x="2138" y="1609"/>
              <a:ext cx="28" cy="1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95" name="Oval 631"/>
            <p:cNvSpPr>
              <a:spLocks noChangeArrowheads="1"/>
            </p:cNvSpPr>
            <p:nvPr/>
          </p:nvSpPr>
          <p:spPr bwMode="auto">
            <a:xfrm>
              <a:off x="2156" y="1602"/>
              <a:ext cx="27" cy="1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96" name="Oval 632"/>
            <p:cNvSpPr>
              <a:spLocks noChangeArrowheads="1"/>
            </p:cNvSpPr>
            <p:nvPr/>
          </p:nvSpPr>
          <p:spPr bwMode="auto">
            <a:xfrm>
              <a:off x="2174" y="1554"/>
              <a:ext cx="27" cy="1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97" name="Oval 633"/>
            <p:cNvSpPr>
              <a:spLocks noChangeArrowheads="1"/>
            </p:cNvSpPr>
            <p:nvPr/>
          </p:nvSpPr>
          <p:spPr bwMode="auto">
            <a:xfrm>
              <a:off x="2195" y="1534"/>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98" name="Oval 634"/>
            <p:cNvSpPr>
              <a:spLocks noChangeArrowheads="1"/>
            </p:cNvSpPr>
            <p:nvPr/>
          </p:nvSpPr>
          <p:spPr bwMode="auto">
            <a:xfrm>
              <a:off x="2212" y="1376"/>
              <a:ext cx="28" cy="1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899" name="Oval 635"/>
            <p:cNvSpPr>
              <a:spLocks noChangeArrowheads="1"/>
            </p:cNvSpPr>
            <p:nvPr/>
          </p:nvSpPr>
          <p:spPr bwMode="auto">
            <a:xfrm>
              <a:off x="2230" y="1248"/>
              <a:ext cx="28" cy="1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900" name="Oval 636"/>
            <p:cNvSpPr>
              <a:spLocks noChangeArrowheads="1"/>
            </p:cNvSpPr>
            <p:nvPr/>
          </p:nvSpPr>
          <p:spPr bwMode="auto">
            <a:xfrm>
              <a:off x="2252" y="1161"/>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901" name="Oval 637"/>
            <p:cNvSpPr>
              <a:spLocks noChangeArrowheads="1"/>
            </p:cNvSpPr>
            <p:nvPr/>
          </p:nvSpPr>
          <p:spPr bwMode="auto">
            <a:xfrm>
              <a:off x="2269" y="1074"/>
              <a:ext cx="28" cy="1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902" name="Oval 638"/>
            <p:cNvSpPr>
              <a:spLocks noChangeArrowheads="1"/>
            </p:cNvSpPr>
            <p:nvPr/>
          </p:nvSpPr>
          <p:spPr bwMode="auto">
            <a:xfrm>
              <a:off x="2291" y="1095"/>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903" name="Oval 639"/>
            <p:cNvSpPr>
              <a:spLocks noChangeArrowheads="1"/>
            </p:cNvSpPr>
            <p:nvPr/>
          </p:nvSpPr>
          <p:spPr bwMode="auto">
            <a:xfrm>
              <a:off x="2309" y="1490"/>
              <a:ext cx="27" cy="18"/>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904" name="Oval 640"/>
            <p:cNvSpPr>
              <a:spLocks noChangeArrowheads="1"/>
            </p:cNvSpPr>
            <p:nvPr/>
          </p:nvSpPr>
          <p:spPr bwMode="auto">
            <a:xfrm>
              <a:off x="2326" y="1623"/>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905" name="Oval 641"/>
            <p:cNvSpPr>
              <a:spLocks noChangeArrowheads="1"/>
            </p:cNvSpPr>
            <p:nvPr/>
          </p:nvSpPr>
          <p:spPr bwMode="auto">
            <a:xfrm>
              <a:off x="2347" y="1628"/>
              <a:ext cx="28"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906" name="Oval 642"/>
            <p:cNvSpPr>
              <a:spLocks noChangeArrowheads="1"/>
            </p:cNvSpPr>
            <p:nvPr/>
          </p:nvSpPr>
          <p:spPr bwMode="auto">
            <a:xfrm>
              <a:off x="2365" y="1628"/>
              <a:ext cx="28"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907" name="Oval 643"/>
            <p:cNvSpPr>
              <a:spLocks noChangeArrowheads="1"/>
            </p:cNvSpPr>
            <p:nvPr/>
          </p:nvSpPr>
          <p:spPr bwMode="auto">
            <a:xfrm>
              <a:off x="2383" y="1630"/>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908" name="Oval 644"/>
            <p:cNvSpPr>
              <a:spLocks noChangeArrowheads="1"/>
            </p:cNvSpPr>
            <p:nvPr/>
          </p:nvSpPr>
          <p:spPr bwMode="auto">
            <a:xfrm>
              <a:off x="2404" y="1630"/>
              <a:ext cx="28"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909" name="Oval 645"/>
            <p:cNvSpPr>
              <a:spLocks noChangeArrowheads="1"/>
            </p:cNvSpPr>
            <p:nvPr/>
          </p:nvSpPr>
          <p:spPr bwMode="auto">
            <a:xfrm>
              <a:off x="2422" y="1630"/>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910" name="Oval 646"/>
            <p:cNvSpPr>
              <a:spLocks noChangeArrowheads="1"/>
            </p:cNvSpPr>
            <p:nvPr/>
          </p:nvSpPr>
          <p:spPr bwMode="auto">
            <a:xfrm>
              <a:off x="2440" y="1630"/>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911" name="Oval 647"/>
            <p:cNvSpPr>
              <a:spLocks noChangeArrowheads="1"/>
            </p:cNvSpPr>
            <p:nvPr/>
          </p:nvSpPr>
          <p:spPr bwMode="auto">
            <a:xfrm>
              <a:off x="2461" y="1630"/>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912" name="Oval 648"/>
            <p:cNvSpPr>
              <a:spLocks noChangeArrowheads="1"/>
            </p:cNvSpPr>
            <p:nvPr/>
          </p:nvSpPr>
          <p:spPr bwMode="auto">
            <a:xfrm>
              <a:off x="2479" y="1630"/>
              <a:ext cx="27" cy="17"/>
            </a:xfrm>
            <a:prstGeom prst="ellipse">
              <a:avLst/>
            </a:prstGeom>
            <a:solidFill>
              <a:srgbClr val="0080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sp>
          <p:nvSpPr>
            <p:cNvPr id="11913" name="Text Box 649"/>
            <p:cNvSpPr txBox="1">
              <a:spLocks noChangeArrowheads="1"/>
            </p:cNvSpPr>
            <p:nvPr/>
          </p:nvSpPr>
          <p:spPr bwMode="auto">
            <a:xfrm>
              <a:off x="1593" y="1077"/>
              <a:ext cx="54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defTabSz="457200">
                <a:buSzPct val="100000"/>
              </a:pPr>
              <a:r>
                <a:rPr lang="en-US" sz="1400" b="1" smtClean="0">
                  <a:solidFill>
                    <a:srgbClr val="6699FF"/>
                  </a:solidFill>
                  <a:effectLst>
                    <a:outerShdw blurRad="38100" dist="38100" dir="2700000" algn="tl">
                      <a:srgbClr val="C0C0C0"/>
                    </a:outerShdw>
                  </a:effectLst>
                  <a:latin typeface="Times New Roman" pitchFamily="16" charset="0"/>
                  <a:cs typeface="+mn-cs"/>
                </a:rPr>
                <a:t>Ba MOT</a:t>
              </a:r>
            </a:p>
          </p:txBody>
        </p:sp>
      </p:grpSp>
      <p:pic>
        <p:nvPicPr>
          <p:cNvPr id="11914" name="Picture 650"/>
          <p:cNvPicPr>
            <a:picLocks noChangeAspect="1" noChangeArrowheads="1"/>
          </p:cNvPicPr>
          <p:nvPr/>
        </p:nvPicPr>
        <p:blipFill>
          <a:blip r:embed="rId7">
            <a:extLst>
              <a:ext uri="{28A0092B-C50C-407E-A947-70E740481C1C}">
                <a14:useLocalDpi xmlns:a14="http://schemas.microsoft.com/office/drawing/2010/main" val="0"/>
              </a:ext>
            </a:extLst>
          </a:blip>
          <a:srcRect b="33063"/>
          <a:stretch>
            <a:fillRect/>
          </a:stretch>
        </p:blipFill>
        <p:spPr bwMode="auto">
          <a:xfrm>
            <a:off x="1676400" y="4179888"/>
            <a:ext cx="1120775" cy="925512"/>
          </a:xfrm>
          <a:prstGeom prst="rect">
            <a:avLst/>
          </a:prstGeom>
          <a:noFill/>
          <a:ln>
            <a:noFill/>
          </a:ln>
          <a:effectLst/>
          <a:extLst>
            <a:ext uri="{909E8E84-426E-40DD-AFC4-6F175D3DCCD1}">
              <a14:hiddenFill xmlns:a14="http://schemas.microsoft.com/office/drawing/2010/main">
                <a:blipFill dpi="0" rotWithShape="0">
                  <a:blip/>
                  <a:srcRect b="3306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1915" name="Group 651"/>
          <p:cNvGrpSpPr>
            <a:grpSpLocks/>
          </p:cNvGrpSpPr>
          <p:nvPr/>
        </p:nvGrpSpPr>
        <p:grpSpPr bwMode="auto">
          <a:xfrm>
            <a:off x="2819400" y="4514850"/>
            <a:ext cx="1544638" cy="1350963"/>
            <a:chOff x="1776" y="2844"/>
            <a:chExt cx="973" cy="851"/>
          </a:xfrm>
        </p:grpSpPr>
        <p:sp>
          <p:nvSpPr>
            <p:cNvPr id="11916" name="Rectangle 652"/>
            <p:cNvSpPr>
              <a:spLocks noChangeArrowheads="1"/>
            </p:cNvSpPr>
            <p:nvPr/>
          </p:nvSpPr>
          <p:spPr bwMode="auto">
            <a:xfrm>
              <a:off x="1776" y="2844"/>
              <a:ext cx="973" cy="851"/>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mtClean="0">
                <a:solidFill>
                  <a:srgbClr val="FFFFFF"/>
                </a:solidFill>
                <a:cs typeface="+mn-cs"/>
              </a:endParaRPr>
            </a:p>
          </p:txBody>
        </p:sp>
        <p:pic>
          <p:nvPicPr>
            <p:cNvPr id="11917" name="Picture 65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4" y="2936"/>
              <a:ext cx="888" cy="6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1918" name="Text Box 654"/>
          <p:cNvSpPr txBox="1">
            <a:spLocks noChangeArrowheads="1"/>
          </p:cNvSpPr>
          <p:nvPr/>
        </p:nvSpPr>
        <p:spPr bwMode="auto">
          <a:xfrm>
            <a:off x="3065463" y="2933700"/>
            <a:ext cx="277495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defTabSz="457200">
              <a:buSzPct val="100000"/>
            </a:pPr>
            <a:r>
              <a:rPr lang="en-US" sz="7200" b="1" i="1" smtClean="0">
                <a:solidFill>
                  <a:srgbClr val="FF0000"/>
                </a:solidFill>
                <a:effectLst>
                  <a:outerShdw blurRad="38100" dist="38100" dir="2700000" algn="tl">
                    <a:srgbClr val="C0C0C0"/>
                  </a:outerShdw>
                </a:effectLst>
                <a:latin typeface="Times New Roman" pitchFamily="16" charset="0"/>
                <a:cs typeface="+mn-cs"/>
              </a:rPr>
              <a:t>TRI</a:t>
            </a:r>
            <a:r>
              <a:rPr lang="el-GR" sz="7200" b="1" i="1" smtClean="0">
                <a:solidFill>
                  <a:srgbClr val="FF0000"/>
                </a:solidFill>
                <a:effectLst>
                  <a:outerShdw blurRad="38100" dist="38100" dir="2700000" algn="tl">
                    <a:srgbClr val="C0C0C0"/>
                  </a:outerShdw>
                </a:effectLst>
                <a:latin typeface="Times New Roman" pitchFamily="16" charset="0"/>
                <a:cs typeface="Times New Roman" pitchFamily="16" charset="0"/>
              </a:rPr>
              <a:t>μ</a:t>
            </a:r>
            <a:r>
              <a:rPr lang="en-US" sz="7200" b="1" i="1" smtClean="0">
                <a:solidFill>
                  <a:srgbClr val="FF0000"/>
                </a:solidFill>
                <a:effectLst>
                  <a:outerShdw blurRad="38100" dist="38100" dir="2700000" algn="tl">
                    <a:srgbClr val="C0C0C0"/>
                  </a:outerShdw>
                </a:effectLst>
                <a:latin typeface="Times New Roman" pitchFamily="16" charset="0"/>
                <a:cs typeface="+mn-cs"/>
              </a:rPr>
              <a:t>P</a:t>
            </a:r>
          </a:p>
        </p:txBody>
      </p:sp>
      <p:sp>
        <p:nvSpPr>
          <p:cNvPr id="11920" name="Text Box 656"/>
          <p:cNvSpPr txBox="1">
            <a:spLocks noChangeArrowheads="1"/>
          </p:cNvSpPr>
          <p:nvPr/>
        </p:nvSpPr>
        <p:spPr bwMode="auto">
          <a:xfrm>
            <a:off x="7807325" y="2027238"/>
            <a:ext cx="133667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defTabSz="457200">
              <a:buClr>
                <a:srgbClr val="000000"/>
              </a:buClr>
              <a:buSzPct val="100000"/>
              <a:buFont typeface="Times New Roman" pitchFamily="16" charset="0"/>
              <a:buNone/>
            </a:pPr>
            <a:r>
              <a:rPr lang="en-US" smtClean="0">
                <a:cs typeface="+mn-cs"/>
              </a:rPr>
              <a:t>H. Wilschut</a:t>
            </a:r>
          </a:p>
          <a:p>
            <a:pPr defTabSz="457200">
              <a:buClr>
                <a:srgbClr val="000000"/>
              </a:buClr>
              <a:buSzPct val="100000"/>
              <a:buFont typeface="Times New Roman" pitchFamily="16" charset="0"/>
              <a:buNone/>
            </a:pPr>
            <a:endParaRPr lang="en-US" smtClean="0">
              <a:cs typeface="+mn-cs"/>
            </a:endParaRPr>
          </a:p>
        </p:txBody>
      </p:sp>
      <p:sp>
        <p:nvSpPr>
          <p:cNvPr id="11921" name="Text Box 657"/>
          <p:cNvSpPr txBox="1">
            <a:spLocks noChangeArrowheads="1"/>
          </p:cNvSpPr>
          <p:nvPr/>
        </p:nvSpPr>
        <p:spPr bwMode="auto">
          <a:xfrm>
            <a:off x="6783388" y="5943600"/>
            <a:ext cx="1674812"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defTabSz="457200">
              <a:buClr>
                <a:srgbClr val="000000"/>
              </a:buClr>
              <a:buSzPct val="100000"/>
              <a:buFont typeface="Times New Roman" pitchFamily="16" charset="0"/>
              <a:buNone/>
            </a:pPr>
            <a:r>
              <a:rPr lang="en-US" smtClean="0">
                <a:cs typeface="+mn-cs"/>
              </a:rPr>
              <a:t>G. Onderwater</a:t>
            </a:r>
          </a:p>
        </p:txBody>
      </p:sp>
      <p:sp>
        <p:nvSpPr>
          <p:cNvPr id="11922" name="Text Box 658"/>
          <p:cNvSpPr txBox="1">
            <a:spLocks noChangeArrowheads="1"/>
          </p:cNvSpPr>
          <p:nvPr/>
        </p:nvSpPr>
        <p:spPr bwMode="auto">
          <a:xfrm>
            <a:off x="382588" y="3200400"/>
            <a:ext cx="1674812"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defTabSz="457200">
              <a:buClr>
                <a:srgbClr val="000000"/>
              </a:buClr>
              <a:buSzPct val="100000"/>
              <a:buFont typeface="Times New Roman" pitchFamily="16" charset="0"/>
              <a:buNone/>
            </a:pPr>
            <a:r>
              <a:rPr lang="en-US" smtClean="0">
                <a:cs typeface="+mn-cs"/>
              </a:rPr>
              <a:t>LW</a:t>
            </a:r>
          </a:p>
          <a:p>
            <a:pPr defTabSz="457200">
              <a:buClr>
                <a:srgbClr val="000000"/>
              </a:buClr>
              <a:buSzPct val="100000"/>
              <a:buFont typeface="Times New Roman" pitchFamily="16" charset="0"/>
              <a:buNone/>
            </a:pPr>
            <a:r>
              <a:rPr lang="en-US" smtClean="0">
                <a:cs typeface="+mn-cs"/>
              </a:rPr>
              <a:t>G. Onderwater</a:t>
            </a:r>
          </a:p>
        </p:txBody>
      </p:sp>
      <p:sp>
        <p:nvSpPr>
          <p:cNvPr id="11923" name="Text Box 659"/>
          <p:cNvSpPr txBox="1">
            <a:spLocks noChangeArrowheads="1"/>
          </p:cNvSpPr>
          <p:nvPr/>
        </p:nvSpPr>
        <p:spPr bwMode="auto">
          <a:xfrm>
            <a:off x="1111250" y="6126162"/>
            <a:ext cx="19954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defTabSz="457200">
              <a:buClr>
                <a:srgbClr val="000000"/>
              </a:buClr>
              <a:buSzPct val="100000"/>
              <a:buFont typeface="Times New Roman" pitchFamily="16" charset="0"/>
              <a:buNone/>
            </a:pPr>
            <a:r>
              <a:rPr lang="en-US" dirty="0" smtClean="0">
                <a:cs typeface="+mn-cs"/>
              </a:rPr>
              <a:t>K. </a:t>
            </a:r>
            <a:r>
              <a:rPr lang="en-US" dirty="0" err="1" smtClean="0">
                <a:cs typeface="+mn-cs"/>
              </a:rPr>
              <a:t>Jungmann</a:t>
            </a:r>
            <a:r>
              <a:rPr lang="en-US" dirty="0" smtClean="0">
                <a:cs typeface="+mn-cs"/>
              </a:rPr>
              <a:t>, LW</a:t>
            </a:r>
          </a:p>
        </p:txBody>
      </p:sp>
      <p:sp>
        <p:nvSpPr>
          <p:cNvPr id="4" name="Rectangle 3"/>
          <p:cNvSpPr/>
          <p:nvPr/>
        </p:nvSpPr>
        <p:spPr>
          <a:xfrm>
            <a:off x="152400" y="152400"/>
            <a:ext cx="8859838" cy="76944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Comic Sans MS"/>
                <a:ea typeface="Microsoft YaHei"/>
                <a:cs typeface="+mj-cs"/>
              </a:rPr>
              <a:t>Discrete </a:t>
            </a:r>
            <a:r>
              <a:rPr kumimoji="0" lang="en-US" sz="4400" b="1" i="1" u="none" strike="noStrike" kern="0" cap="none" spc="0" normalizeH="0" baseline="0" noProof="0" dirty="0" err="1" smtClean="0">
                <a:ln>
                  <a:noFill/>
                </a:ln>
                <a:solidFill>
                  <a:srgbClr val="000000"/>
                </a:solidFill>
                <a:effectLst>
                  <a:outerShdw blurRad="38100" dist="38100" dir="2700000" algn="tl">
                    <a:srgbClr val="C0C0C0"/>
                  </a:outerShdw>
                </a:effectLst>
                <a:uLnTx/>
                <a:uFillTx/>
                <a:latin typeface="Comic Sans MS"/>
                <a:ea typeface="Microsoft YaHei"/>
                <a:cs typeface="+mj-cs"/>
              </a:rPr>
              <a:t>Symmetries@TRI</a:t>
            </a:r>
            <a:r>
              <a:rPr kumimoji="0" lang="el-GR" sz="4400" b="1" i="1"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Comic Sans MS"/>
                <a:ea typeface="Microsoft YaHei"/>
                <a:cs typeface="Times New Roman" pitchFamily="16" charset="0"/>
              </a:rPr>
              <a:t>μ</a:t>
            </a:r>
            <a:r>
              <a:rPr kumimoji="0" lang="en-US" sz="4400" b="1" i="1"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Comic Sans MS"/>
                <a:ea typeface="Microsoft YaHei"/>
                <a:cs typeface="+mj-cs"/>
              </a:rPr>
              <a:t>P</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2" name="TextBox 1"/>
          <p:cNvSpPr txBox="1"/>
          <p:nvPr/>
        </p:nvSpPr>
        <p:spPr>
          <a:xfrm>
            <a:off x="5658644" y="6354762"/>
            <a:ext cx="2826543" cy="369332"/>
          </a:xfrm>
          <a:prstGeom prst="rect">
            <a:avLst/>
          </a:prstGeom>
          <a:noFill/>
        </p:spPr>
        <p:txBody>
          <a:bodyPr wrap="none" rtlCol="0">
            <a:spAutoFit/>
          </a:bodyPr>
          <a:lstStyle/>
          <a:p>
            <a:r>
              <a:rPr lang="en-US" dirty="0" smtClean="0"/>
              <a:t>Talk S. Müller on Tuesday</a:t>
            </a:r>
            <a:endParaRPr lang="en-US" dirty="0"/>
          </a:p>
        </p:txBody>
      </p:sp>
    </p:spTree>
    <p:extLst>
      <p:ext uri="{BB962C8B-B14F-4D97-AF65-F5344CB8AC3E}">
        <p14:creationId xmlns:p14="http://schemas.microsoft.com/office/powerpoint/2010/main" val="34880034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8" name="Rectangle 4"/>
          <p:cNvSpPr>
            <a:spLocks noGrp="1" noChangeArrowheads="1"/>
          </p:cNvSpPr>
          <p:nvPr>
            <p:ph type="ctrTitle"/>
          </p:nvPr>
        </p:nvSpPr>
        <p:spPr/>
        <p:txBody>
          <a:bodyPr/>
          <a:lstStyle/>
          <a:p>
            <a:r>
              <a:rPr lang="en-US" smtClean="0">
                <a:solidFill>
                  <a:srgbClr val="002060"/>
                </a:solidFill>
              </a:rPr>
              <a:t>Radioactive </a:t>
            </a:r>
            <a:r>
              <a:rPr lang="en-US" dirty="0" smtClean="0">
                <a:solidFill>
                  <a:srgbClr val="002060"/>
                </a:solidFill>
              </a:rPr>
              <a:t>Isotopes</a:t>
            </a:r>
            <a:endParaRPr lang="en-US" dirty="0">
              <a:solidFill>
                <a:srgbClr val="002060"/>
              </a:solidFill>
            </a:endParaRPr>
          </a:p>
        </p:txBody>
      </p:sp>
      <p:sp>
        <p:nvSpPr>
          <p:cNvPr id="57349" name="Rectangle 5"/>
          <p:cNvSpPr>
            <a:spLocks noGrp="1" noChangeArrowheads="1"/>
          </p:cNvSpPr>
          <p:nvPr>
            <p:ph type="subTitle" idx="1"/>
          </p:nvPr>
        </p:nvSpPr>
        <p:spPr/>
        <p:txBody>
          <a:bodyPr/>
          <a:lstStyle/>
          <a:p>
            <a:r>
              <a:rPr lang="en-US" dirty="0" err="1" smtClean="0">
                <a:solidFill>
                  <a:srgbClr val="002060"/>
                </a:solidFill>
              </a:rPr>
              <a:t>TRI</a:t>
            </a:r>
            <a:r>
              <a:rPr lang="en-US" dirty="0" err="1" smtClean="0">
                <a:solidFill>
                  <a:srgbClr val="002060"/>
                </a:solidFill>
                <a:latin typeface="Symbol" pitchFamily="18" charset="2"/>
              </a:rPr>
              <a:t>m</a:t>
            </a:r>
            <a:r>
              <a:rPr lang="en-US" dirty="0" err="1" smtClean="0">
                <a:solidFill>
                  <a:srgbClr val="002060"/>
                </a:solidFill>
              </a:rPr>
              <a:t>P@KVI</a:t>
            </a:r>
            <a:endParaRPr lang="en-US" dirty="0">
              <a:solidFill>
                <a:srgbClr val="00206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2" descr="TRImPse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352800" y="609600"/>
            <a:ext cx="5146675" cy="3295650"/>
          </a:xfrm>
          <a:prstGeom prst="rect">
            <a:avLst/>
          </a:prstGeom>
          <a:noFill/>
          <a:ln w="9525">
            <a:noFill/>
            <a:miter lim="800000"/>
            <a:headEnd/>
            <a:tailEnd/>
          </a:ln>
        </p:spPr>
      </p:pic>
      <p:sp>
        <p:nvSpPr>
          <p:cNvPr id="89091" name="Rectangle 3"/>
          <p:cNvSpPr>
            <a:spLocks noChangeArrowheads="1"/>
          </p:cNvSpPr>
          <p:nvPr/>
        </p:nvSpPr>
        <p:spPr bwMode="auto">
          <a:xfrm>
            <a:off x="0" y="0"/>
            <a:ext cx="9144000" cy="533400"/>
          </a:xfrm>
          <a:prstGeom prst="rect">
            <a:avLst/>
          </a:prstGeom>
          <a:noFill/>
          <a:ln w="9525">
            <a:noFill/>
            <a:miter lim="800000"/>
            <a:headEnd/>
            <a:tailEnd/>
          </a:ln>
          <a:effectLst/>
        </p:spPr>
        <p:txBody>
          <a:bodyPr anchor="ctr"/>
          <a:lstStyle/>
          <a:p>
            <a:pPr algn="ctr"/>
            <a:r>
              <a:rPr lang="en-US" sz="2500" b="1">
                <a:solidFill>
                  <a:srgbClr val="333399"/>
                </a:solidFill>
                <a:latin typeface="Helvetica" pitchFamily="34" charset="0"/>
                <a:cs typeface="Times New Roman" charset="0"/>
              </a:rPr>
              <a:t>TRI</a:t>
            </a:r>
            <a:r>
              <a:rPr lang="en-US" sz="2500" b="1" i="1">
                <a:solidFill>
                  <a:srgbClr val="333399"/>
                </a:solidFill>
                <a:latin typeface="Helvetica" pitchFamily="34" charset="0"/>
                <a:cs typeface="Times New Roman" charset="0"/>
                <a:sym typeface="Symbol" pitchFamily="18" charset="2"/>
              </a:rPr>
              <a:t></a:t>
            </a:r>
            <a:r>
              <a:rPr lang="en-US" sz="2500" b="1">
                <a:solidFill>
                  <a:srgbClr val="333399"/>
                </a:solidFill>
                <a:latin typeface="Helvetica" pitchFamily="34" charset="0"/>
                <a:cs typeface="Times New Roman" charset="0"/>
              </a:rPr>
              <a:t>P</a:t>
            </a:r>
            <a:r>
              <a:rPr lang="en-US" sz="2500" b="1">
                <a:solidFill>
                  <a:srgbClr val="333399"/>
                </a:solidFill>
                <a:latin typeface="Helvetica" pitchFamily="34" charset="0"/>
              </a:rPr>
              <a:t> project and facility</a:t>
            </a:r>
          </a:p>
        </p:txBody>
      </p:sp>
      <p:sp>
        <p:nvSpPr>
          <p:cNvPr id="89092" name="Line 4"/>
          <p:cNvSpPr>
            <a:spLocks noChangeShapeType="1"/>
          </p:cNvSpPr>
          <p:nvPr/>
        </p:nvSpPr>
        <p:spPr bwMode="auto">
          <a:xfrm flipH="1">
            <a:off x="914400" y="849313"/>
            <a:ext cx="0" cy="3200400"/>
          </a:xfrm>
          <a:prstGeom prst="line">
            <a:avLst/>
          </a:prstGeom>
          <a:noFill/>
          <a:ln w="28575">
            <a:solidFill>
              <a:srgbClr val="FF3300"/>
            </a:solidFill>
            <a:round/>
            <a:headEnd/>
            <a:tailEnd type="triangle" w="med" len="med"/>
          </a:ln>
          <a:effectLst/>
        </p:spPr>
        <p:txBody>
          <a:bodyPr/>
          <a:lstStyle/>
          <a:p>
            <a:endParaRPr lang="en-US">
              <a:solidFill>
                <a:srgbClr val="000000"/>
              </a:solidFill>
              <a:cs typeface="+mn-cs"/>
            </a:endParaRPr>
          </a:p>
        </p:txBody>
      </p:sp>
      <p:pic>
        <p:nvPicPr>
          <p:cNvPr id="89093" name="Picture 5" descr="cyclotron"/>
          <p:cNvPicPr>
            <a:picLocks noChangeAspect="1" noChangeArrowheads="1"/>
          </p:cNvPicPr>
          <p:nvPr/>
        </p:nvPicPr>
        <p:blipFill>
          <a:blip r:embed="rId4" cstate="print"/>
          <a:srcRect/>
          <a:stretch>
            <a:fillRect/>
          </a:stretch>
        </p:blipFill>
        <p:spPr bwMode="auto">
          <a:xfrm>
            <a:off x="609600" y="163513"/>
            <a:ext cx="633413" cy="658812"/>
          </a:xfrm>
          <a:prstGeom prst="rect">
            <a:avLst/>
          </a:prstGeom>
          <a:noFill/>
          <a:ln w="19050">
            <a:solidFill>
              <a:schemeClr val="tx1"/>
            </a:solidFill>
            <a:miter lim="800000"/>
            <a:headEnd/>
            <a:tailEnd/>
          </a:ln>
        </p:spPr>
      </p:pic>
      <p:sp>
        <p:nvSpPr>
          <p:cNvPr id="89094" name="Text Box 6"/>
          <p:cNvSpPr txBox="1">
            <a:spLocks noChangeArrowheads="1"/>
          </p:cNvSpPr>
          <p:nvPr/>
        </p:nvSpPr>
        <p:spPr bwMode="auto">
          <a:xfrm>
            <a:off x="304800" y="2220913"/>
            <a:ext cx="1219200" cy="536575"/>
          </a:xfrm>
          <a:prstGeom prst="rect">
            <a:avLst/>
          </a:prstGeom>
          <a:solidFill>
            <a:schemeClr val="bg1"/>
          </a:solidFill>
          <a:ln w="19050">
            <a:solidFill>
              <a:schemeClr val="tx1"/>
            </a:solidFill>
            <a:miter lim="800000"/>
            <a:headEnd/>
            <a:tailEnd/>
          </a:ln>
          <a:effectLst/>
        </p:spPr>
        <p:txBody>
          <a:bodyPr>
            <a:spAutoFit/>
          </a:bodyPr>
          <a:lstStyle/>
          <a:p>
            <a:pPr algn="ctr"/>
            <a:r>
              <a:rPr lang="en-US" sz="1400">
                <a:solidFill>
                  <a:srgbClr val="000000"/>
                </a:solidFill>
                <a:latin typeface="Helvetica" pitchFamily="34" charset="0"/>
              </a:rPr>
              <a:t>Ion</a:t>
            </a:r>
          </a:p>
          <a:p>
            <a:pPr algn="ctr"/>
            <a:r>
              <a:rPr lang="en-US" sz="1400">
                <a:solidFill>
                  <a:srgbClr val="000000"/>
                </a:solidFill>
                <a:latin typeface="Helvetica" pitchFamily="34" charset="0"/>
              </a:rPr>
              <a:t>Catcher</a:t>
            </a:r>
          </a:p>
        </p:txBody>
      </p:sp>
      <p:sp>
        <p:nvSpPr>
          <p:cNvPr id="89095" name="Text Box 7"/>
          <p:cNvSpPr txBox="1">
            <a:spLocks noChangeArrowheads="1"/>
          </p:cNvSpPr>
          <p:nvPr/>
        </p:nvSpPr>
        <p:spPr bwMode="auto">
          <a:xfrm>
            <a:off x="304800" y="2830513"/>
            <a:ext cx="1219200" cy="536575"/>
          </a:xfrm>
          <a:prstGeom prst="rect">
            <a:avLst/>
          </a:prstGeom>
          <a:solidFill>
            <a:schemeClr val="bg1"/>
          </a:solidFill>
          <a:ln w="19050">
            <a:solidFill>
              <a:schemeClr val="tx1"/>
            </a:solidFill>
            <a:miter lim="800000"/>
            <a:headEnd/>
            <a:tailEnd/>
          </a:ln>
          <a:effectLst/>
        </p:spPr>
        <p:txBody>
          <a:bodyPr>
            <a:spAutoFit/>
          </a:bodyPr>
          <a:lstStyle/>
          <a:p>
            <a:pPr algn="ctr"/>
            <a:r>
              <a:rPr lang="en-US" sz="1400">
                <a:solidFill>
                  <a:srgbClr val="000000"/>
                </a:solidFill>
                <a:latin typeface="Helvetica" pitchFamily="34" charset="0"/>
              </a:rPr>
              <a:t>RFQ</a:t>
            </a:r>
          </a:p>
          <a:p>
            <a:pPr algn="ctr"/>
            <a:r>
              <a:rPr lang="en-US" sz="1400">
                <a:solidFill>
                  <a:srgbClr val="000000"/>
                </a:solidFill>
                <a:latin typeface="Helvetica" pitchFamily="34" charset="0"/>
              </a:rPr>
              <a:t>Cooler</a:t>
            </a:r>
          </a:p>
        </p:txBody>
      </p:sp>
      <p:sp>
        <p:nvSpPr>
          <p:cNvPr id="89096" name="Text Box 8"/>
          <p:cNvSpPr txBox="1">
            <a:spLocks noChangeArrowheads="1"/>
          </p:cNvSpPr>
          <p:nvPr/>
        </p:nvSpPr>
        <p:spPr bwMode="auto">
          <a:xfrm>
            <a:off x="304800" y="3440113"/>
            <a:ext cx="1219200" cy="323850"/>
          </a:xfrm>
          <a:prstGeom prst="rect">
            <a:avLst/>
          </a:prstGeom>
          <a:solidFill>
            <a:schemeClr val="bg1"/>
          </a:solidFill>
          <a:ln w="19050">
            <a:solidFill>
              <a:schemeClr val="tx1"/>
            </a:solidFill>
            <a:miter lim="800000"/>
            <a:headEnd/>
            <a:tailEnd/>
          </a:ln>
          <a:effectLst/>
        </p:spPr>
        <p:txBody>
          <a:bodyPr>
            <a:spAutoFit/>
          </a:bodyPr>
          <a:lstStyle/>
          <a:p>
            <a:pPr algn="ctr"/>
            <a:r>
              <a:rPr lang="en-US" sz="1400">
                <a:solidFill>
                  <a:srgbClr val="000000"/>
                </a:solidFill>
                <a:latin typeface="Helvetica" pitchFamily="34" charset="0"/>
              </a:rPr>
              <a:t> MOT </a:t>
            </a:r>
          </a:p>
        </p:txBody>
      </p:sp>
      <p:sp>
        <p:nvSpPr>
          <p:cNvPr id="89097" name="Text Box 9"/>
          <p:cNvSpPr txBox="1">
            <a:spLocks noChangeArrowheads="1"/>
          </p:cNvSpPr>
          <p:nvPr/>
        </p:nvSpPr>
        <p:spPr bwMode="auto">
          <a:xfrm>
            <a:off x="228600" y="3973513"/>
            <a:ext cx="1371600" cy="885825"/>
          </a:xfrm>
          <a:prstGeom prst="rect">
            <a:avLst/>
          </a:prstGeom>
          <a:noFill/>
          <a:ln w="9525">
            <a:noFill/>
            <a:miter lim="800000"/>
            <a:headEnd/>
            <a:tailEnd/>
          </a:ln>
          <a:effectLst/>
        </p:spPr>
        <p:txBody>
          <a:bodyPr>
            <a:spAutoFit/>
          </a:bodyPr>
          <a:lstStyle/>
          <a:p>
            <a:pPr algn="ctr"/>
            <a:r>
              <a:rPr lang="en-US" sz="1300" b="1" i="1">
                <a:solidFill>
                  <a:srgbClr val="000000"/>
                </a:solidFill>
                <a:latin typeface="Helvetica" pitchFamily="34" charset="0"/>
              </a:rPr>
              <a:t>Beyond the Standard Model</a:t>
            </a:r>
          </a:p>
          <a:p>
            <a:pPr algn="ctr"/>
            <a:r>
              <a:rPr lang="en-US" sz="1300" b="1" i="1">
                <a:solidFill>
                  <a:srgbClr val="000000"/>
                </a:solidFill>
                <a:latin typeface="Helvetica" pitchFamily="34" charset="0"/>
              </a:rPr>
              <a:t>TeV Physics</a:t>
            </a:r>
          </a:p>
        </p:txBody>
      </p:sp>
      <p:sp>
        <p:nvSpPr>
          <p:cNvPr id="89098" name="Rectangle 10"/>
          <p:cNvSpPr>
            <a:spLocks noChangeArrowheads="1"/>
          </p:cNvSpPr>
          <p:nvPr/>
        </p:nvSpPr>
        <p:spPr bwMode="auto">
          <a:xfrm rot="16200000">
            <a:off x="1130300" y="1319213"/>
            <a:ext cx="1371600" cy="279400"/>
          </a:xfrm>
          <a:prstGeom prst="rect">
            <a:avLst/>
          </a:prstGeom>
          <a:solidFill>
            <a:schemeClr val="bg1"/>
          </a:solidFill>
          <a:ln w="19050">
            <a:solidFill>
              <a:schemeClr val="tx1"/>
            </a:solidFill>
            <a:miter lim="800000"/>
            <a:headEnd/>
            <a:tailEnd/>
          </a:ln>
          <a:effectLst/>
        </p:spPr>
        <p:txBody>
          <a:bodyPr>
            <a:spAutoFit/>
          </a:bodyPr>
          <a:lstStyle/>
          <a:p>
            <a:pPr algn="ctr"/>
            <a:r>
              <a:rPr lang="en-US" sz="1100" b="1">
                <a:solidFill>
                  <a:srgbClr val="000000"/>
                </a:solidFill>
                <a:latin typeface="Helvetica" pitchFamily="34" charset="0"/>
              </a:rPr>
              <a:t>Nuclear Physics</a:t>
            </a:r>
          </a:p>
        </p:txBody>
      </p:sp>
      <p:sp>
        <p:nvSpPr>
          <p:cNvPr id="89099" name="Rectangle 11"/>
          <p:cNvSpPr>
            <a:spLocks noChangeArrowheads="1"/>
          </p:cNvSpPr>
          <p:nvPr/>
        </p:nvSpPr>
        <p:spPr bwMode="auto">
          <a:xfrm rot="16200000">
            <a:off x="1128712" y="2768601"/>
            <a:ext cx="1374775" cy="279400"/>
          </a:xfrm>
          <a:prstGeom prst="rect">
            <a:avLst/>
          </a:prstGeom>
          <a:solidFill>
            <a:schemeClr val="bg1"/>
          </a:solidFill>
          <a:ln w="19050">
            <a:solidFill>
              <a:schemeClr val="tx1"/>
            </a:solidFill>
            <a:miter lim="800000"/>
            <a:headEnd/>
            <a:tailEnd/>
          </a:ln>
          <a:effectLst/>
        </p:spPr>
        <p:txBody>
          <a:bodyPr>
            <a:spAutoFit/>
          </a:bodyPr>
          <a:lstStyle/>
          <a:p>
            <a:pPr algn="ctr"/>
            <a:r>
              <a:rPr lang="en-US" sz="1100" b="1">
                <a:solidFill>
                  <a:srgbClr val="000000"/>
                </a:solidFill>
                <a:latin typeface="Helvetica" pitchFamily="34" charset="0"/>
              </a:rPr>
              <a:t>Atomic Physics</a:t>
            </a:r>
          </a:p>
        </p:txBody>
      </p:sp>
      <p:sp>
        <p:nvSpPr>
          <p:cNvPr id="89100" name="Rectangle 12"/>
          <p:cNvSpPr>
            <a:spLocks noChangeArrowheads="1"/>
          </p:cNvSpPr>
          <p:nvPr/>
        </p:nvSpPr>
        <p:spPr bwMode="auto">
          <a:xfrm rot="16200000">
            <a:off x="1162050" y="4173538"/>
            <a:ext cx="1298575" cy="279400"/>
          </a:xfrm>
          <a:prstGeom prst="rect">
            <a:avLst/>
          </a:prstGeom>
          <a:solidFill>
            <a:schemeClr val="bg1"/>
          </a:solidFill>
          <a:ln w="19050">
            <a:solidFill>
              <a:schemeClr val="tx1"/>
            </a:solidFill>
            <a:miter lim="800000"/>
            <a:headEnd/>
            <a:tailEnd/>
          </a:ln>
          <a:effectLst/>
        </p:spPr>
        <p:txBody>
          <a:bodyPr>
            <a:spAutoFit/>
          </a:bodyPr>
          <a:lstStyle/>
          <a:p>
            <a:pPr algn="ctr"/>
            <a:r>
              <a:rPr lang="en-US" sz="1100" b="1">
                <a:solidFill>
                  <a:srgbClr val="000000"/>
                </a:solidFill>
                <a:latin typeface="Helvetica" pitchFamily="34" charset="0"/>
              </a:rPr>
              <a:t>Particle Physics</a:t>
            </a:r>
          </a:p>
        </p:txBody>
      </p:sp>
      <p:sp>
        <p:nvSpPr>
          <p:cNvPr id="89101" name="Text Box 13"/>
          <p:cNvSpPr txBox="1">
            <a:spLocks noChangeArrowheads="1"/>
          </p:cNvSpPr>
          <p:nvPr/>
        </p:nvSpPr>
        <p:spPr bwMode="auto">
          <a:xfrm>
            <a:off x="304800" y="1001713"/>
            <a:ext cx="1219200" cy="536575"/>
          </a:xfrm>
          <a:prstGeom prst="rect">
            <a:avLst/>
          </a:prstGeom>
          <a:solidFill>
            <a:schemeClr val="bg1"/>
          </a:solidFill>
          <a:ln w="19050">
            <a:solidFill>
              <a:schemeClr val="tx1"/>
            </a:solidFill>
            <a:miter lim="800000"/>
            <a:headEnd/>
            <a:tailEnd/>
          </a:ln>
          <a:effectLst/>
        </p:spPr>
        <p:txBody>
          <a:bodyPr>
            <a:spAutoFit/>
          </a:bodyPr>
          <a:lstStyle/>
          <a:p>
            <a:pPr algn="ctr"/>
            <a:r>
              <a:rPr lang="en-US" sz="1400">
                <a:solidFill>
                  <a:srgbClr val="000000"/>
                </a:solidFill>
                <a:latin typeface="Helvetica" pitchFamily="34" charset="0"/>
              </a:rPr>
              <a:t>Production</a:t>
            </a:r>
          </a:p>
          <a:p>
            <a:pPr algn="ctr"/>
            <a:r>
              <a:rPr lang="en-US" sz="1400">
                <a:solidFill>
                  <a:srgbClr val="000000"/>
                </a:solidFill>
                <a:latin typeface="Helvetica" pitchFamily="34" charset="0"/>
              </a:rPr>
              <a:t>Target</a:t>
            </a:r>
          </a:p>
        </p:txBody>
      </p:sp>
      <p:sp>
        <p:nvSpPr>
          <p:cNvPr id="89102" name="Text Box 14"/>
          <p:cNvSpPr txBox="1">
            <a:spLocks noChangeArrowheads="1"/>
          </p:cNvSpPr>
          <p:nvPr/>
        </p:nvSpPr>
        <p:spPr bwMode="auto">
          <a:xfrm>
            <a:off x="304800" y="1611313"/>
            <a:ext cx="1219200" cy="536575"/>
          </a:xfrm>
          <a:prstGeom prst="rect">
            <a:avLst/>
          </a:prstGeom>
          <a:solidFill>
            <a:schemeClr val="bg1"/>
          </a:solidFill>
          <a:ln w="19050">
            <a:solidFill>
              <a:schemeClr val="tx1"/>
            </a:solidFill>
            <a:miter lim="800000"/>
            <a:headEnd/>
            <a:tailEnd/>
          </a:ln>
          <a:effectLst/>
        </p:spPr>
        <p:txBody>
          <a:bodyPr>
            <a:spAutoFit/>
          </a:bodyPr>
          <a:lstStyle/>
          <a:p>
            <a:pPr algn="ctr"/>
            <a:r>
              <a:rPr lang="en-US" sz="1400">
                <a:solidFill>
                  <a:srgbClr val="000000"/>
                </a:solidFill>
                <a:latin typeface="Helvetica" pitchFamily="34" charset="0"/>
              </a:rPr>
              <a:t>Magnetic</a:t>
            </a:r>
          </a:p>
          <a:p>
            <a:pPr algn="ctr"/>
            <a:r>
              <a:rPr lang="en-US" sz="1400">
                <a:solidFill>
                  <a:srgbClr val="000000"/>
                </a:solidFill>
                <a:latin typeface="Helvetica" pitchFamily="34" charset="0"/>
              </a:rPr>
              <a:t>Separator</a:t>
            </a:r>
          </a:p>
        </p:txBody>
      </p:sp>
      <p:sp>
        <p:nvSpPr>
          <p:cNvPr id="89103" name="Line 15"/>
          <p:cNvSpPr>
            <a:spLocks noChangeShapeType="1"/>
          </p:cNvSpPr>
          <p:nvPr/>
        </p:nvSpPr>
        <p:spPr bwMode="auto">
          <a:xfrm rot="5400000">
            <a:off x="2171700" y="2487613"/>
            <a:ext cx="0" cy="381000"/>
          </a:xfrm>
          <a:prstGeom prst="line">
            <a:avLst/>
          </a:prstGeom>
          <a:noFill/>
          <a:ln w="19050">
            <a:solidFill>
              <a:srgbClr val="FF9933"/>
            </a:solidFill>
            <a:round/>
            <a:headEnd/>
            <a:tailEnd type="triangle" w="med" len="med"/>
          </a:ln>
          <a:effectLst/>
        </p:spPr>
        <p:txBody>
          <a:bodyPr>
            <a:spAutoFit/>
          </a:bodyPr>
          <a:lstStyle/>
          <a:p>
            <a:endParaRPr lang="en-US">
              <a:solidFill>
                <a:srgbClr val="000000"/>
              </a:solidFill>
              <a:cs typeface="+mn-cs"/>
            </a:endParaRPr>
          </a:p>
        </p:txBody>
      </p:sp>
      <p:sp>
        <p:nvSpPr>
          <p:cNvPr id="89104" name="Line 16"/>
          <p:cNvSpPr>
            <a:spLocks noChangeShapeType="1"/>
          </p:cNvSpPr>
          <p:nvPr/>
        </p:nvSpPr>
        <p:spPr bwMode="auto">
          <a:xfrm rot="5400000">
            <a:off x="2171700" y="3478213"/>
            <a:ext cx="0" cy="381000"/>
          </a:xfrm>
          <a:prstGeom prst="line">
            <a:avLst/>
          </a:prstGeom>
          <a:noFill/>
          <a:ln w="19050">
            <a:solidFill>
              <a:srgbClr val="00CCFF"/>
            </a:solidFill>
            <a:round/>
            <a:headEnd/>
            <a:tailEnd type="triangle" w="med" len="med"/>
          </a:ln>
          <a:effectLst/>
        </p:spPr>
        <p:txBody>
          <a:bodyPr>
            <a:spAutoFit/>
          </a:bodyPr>
          <a:lstStyle/>
          <a:p>
            <a:endParaRPr lang="en-US">
              <a:solidFill>
                <a:srgbClr val="000000"/>
              </a:solidFill>
              <a:cs typeface="+mn-cs"/>
            </a:endParaRPr>
          </a:p>
        </p:txBody>
      </p:sp>
      <p:sp>
        <p:nvSpPr>
          <p:cNvPr id="89105" name="Line 17"/>
          <p:cNvSpPr>
            <a:spLocks noChangeShapeType="1"/>
          </p:cNvSpPr>
          <p:nvPr/>
        </p:nvSpPr>
        <p:spPr bwMode="auto">
          <a:xfrm rot="5400000">
            <a:off x="2171700" y="2944813"/>
            <a:ext cx="0" cy="381000"/>
          </a:xfrm>
          <a:prstGeom prst="line">
            <a:avLst/>
          </a:prstGeom>
          <a:noFill/>
          <a:ln w="19050">
            <a:solidFill>
              <a:srgbClr val="99FF33"/>
            </a:solidFill>
            <a:round/>
            <a:headEnd/>
            <a:tailEnd type="triangle" w="med" len="med"/>
          </a:ln>
          <a:effectLst/>
        </p:spPr>
        <p:txBody>
          <a:bodyPr>
            <a:spAutoFit/>
          </a:bodyPr>
          <a:lstStyle/>
          <a:p>
            <a:endParaRPr lang="en-US">
              <a:solidFill>
                <a:srgbClr val="000000"/>
              </a:solidFill>
              <a:cs typeface="+mn-cs"/>
            </a:endParaRPr>
          </a:p>
        </p:txBody>
      </p:sp>
      <p:sp>
        <p:nvSpPr>
          <p:cNvPr id="89106" name="Line 18"/>
          <p:cNvSpPr>
            <a:spLocks noChangeShapeType="1"/>
          </p:cNvSpPr>
          <p:nvPr/>
        </p:nvSpPr>
        <p:spPr bwMode="auto">
          <a:xfrm rot="5400000">
            <a:off x="2171700" y="582613"/>
            <a:ext cx="0" cy="381000"/>
          </a:xfrm>
          <a:prstGeom prst="line">
            <a:avLst/>
          </a:prstGeom>
          <a:noFill/>
          <a:ln w="19050">
            <a:solidFill>
              <a:srgbClr val="A50021"/>
            </a:solidFill>
            <a:round/>
            <a:headEnd/>
            <a:tailEnd type="triangle" w="med" len="med"/>
          </a:ln>
          <a:effectLst/>
        </p:spPr>
        <p:txBody>
          <a:bodyPr>
            <a:spAutoFit/>
          </a:bodyPr>
          <a:lstStyle/>
          <a:p>
            <a:endParaRPr lang="en-US">
              <a:solidFill>
                <a:srgbClr val="000000"/>
              </a:solidFill>
              <a:cs typeface="+mn-cs"/>
            </a:endParaRPr>
          </a:p>
        </p:txBody>
      </p:sp>
      <p:sp>
        <p:nvSpPr>
          <p:cNvPr id="89107" name="Line 19"/>
          <p:cNvSpPr>
            <a:spLocks noChangeShapeType="1"/>
          </p:cNvSpPr>
          <p:nvPr/>
        </p:nvSpPr>
        <p:spPr bwMode="auto">
          <a:xfrm rot="5400000">
            <a:off x="2171700" y="1954213"/>
            <a:ext cx="0" cy="381000"/>
          </a:xfrm>
          <a:prstGeom prst="line">
            <a:avLst/>
          </a:prstGeom>
          <a:noFill/>
          <a:ln w="19050">
            <a:solidFill>
              <a:srgbClr val="FF3300"/>
            </a:solidFill>
            <a:round/>
            <a:headEnd/>
            <a:tailEnd type="triangle" w="med" len="med"/>
          </a:ln>
          <a:effectLst/>
        </p:spPr>
        <p:txBody>
          <a:bodyPr>
            <a:spAutoFit/>
          </a:bodyPr>
          <a:lstStyle/>
          <a:p>
            <a:endParaRPr lang="en-US">
              <a:solidFill>
                <a:srgbClr val="000000"/>
              </a:solidFill>
              <a:cs typeface="+mn-cs"/>
            </a:endParaRPr>
          </a:p>
        </p:txBody>
      </p:sp>
      <p:sp>
        <p:nvSpPr>
          <p:cNvPr id="89108" name="Rectangle 20"/>
          <p:cNvSpPr>
            <a:spLocks noChangeArrowheads="1"/>
          </p:cNvSpPr>
          <p:nvPr/>
        </p:nvSpPr>
        <p:spPr bwMode="auto">
          <a:xfrm>
            <a:off x="1943100" y="1263650"/>
            <a:ext cx="495300" cy="274638"/>
          </a:xfrm>
          <a:prstGeom prst="rect">
            <a:avLst/>
          </a:prstGeom>
          <a:noFill/>
          <a:ln w="19050">
            <a:noFill/>
            <a:miter lim="800000"/>
            <a:headEnd/>
            <a:tailEnd/>
          </a:ln>
          <a:effectLst/>
        </p:spPr>
        <p:txBody>
          <a:bodyPr wrap="none">
            <a:spAutoFit/>
          </a:bodyPr>
          <a:lstStyle/>
          <a:p>
            <a:r>
              <a:rPr lang="en-US" sz="1200">
                <a:solidFill>
                  <a:srgbClr val="CC0000"/>
                </a:solidFill>
                <a:latin typeface="Helvetica" pitchFamily="34" charset="0"/>
              </a:rPr>
              <a:t>MeV</a:t>
            </a:r>
          </a:p>
        </p:txBody>
      </p:sp>
      <p:sp>
        <p:nvSpPr>
          <p:cNvPr id="89109" name="Rectangle 21"/>
          <p:cNvSpPr>
            <a:spLocks noChangeArrowheads="1"/>
          </p:cNvSpPr>
          <p:nvPr/>
        </p:nvSpPr>
        <p:spPr bwMode="auto">
          <a:xfrm>
            <a:off x="1981200" y="3287713"/>
            <a:ext cx="647700" cy="274637"/>
          </a:xfrm>
          <a:prstGeom prst="rect">
            <a:avLst/>
          </a:prstGeom>
          <a:noFill/>
          <a:ln w="19050">
            <a:noFill/>
            <a:miter lim="800000"/>
            <a:headEnd/>
            <a:tailEnd/>
          </a:ln>
          <a:effectLst/>
        </p:spPr>
        <p:txBody>
          <a:bodyPr>
            <a:spAutoFit/>
          </a:bodyPr>
          <a:lstStyle/>
          <a:p>
            <a:r>
              <a:rPr lang="en-US" sz="1200">
                <a:solidFill>
                  <a:srgbClr val="00F0C2"/>
                </a:solidFill>
                <a:latin typeface="Helvetica" pitchFamily="34" charset="0"/>
              </a:rPr>
              <a:t>meV</a:t>
            </a:r>
          </a:p>
        </p:txBody>
      </p:sp>
      <p:sp>
        <p:nvSpPr>
          <p:cNvPr id="89110" name="Rectangle 22"/>
          <p:cNvSpPr>
            <a:spLocks noChangeArrowheads="1"/>
          </p:cNvSpPr>
          <p:nvPr/>
        </p:nvSpPr>
        <p:spPr bwMode="auto">
          <a:xfrm>
            <a:off x="1968500" y="2286000"/>
            <a:ext cx="446088" cy="274638"/>
          </a:xfrm>
          <a:prstGeom prst="rect">
            <a:avLst/>
          </a:prstGeom>
          <a:noFill/>
          <a:ln w="19050">
            <a:noFill/>
            <a:miter lim="800000"/>
            <a:headEnd/>
            <a:tailEnd/>
          </a:ln>
          <a:effectLst/>
        </p:spPr>
        <p:txBody>
          <a:bodyPr wrap="none">
            <a:spAutoFit/>
          </a:bodyPr>
          <a:lstStyle/>
          <a:p>
            <a:r>
              <a:rPr lang="en-US" sz="1200">
                <a:solidFill>
                  <a:srgbClr val="FF6600"/>
                </a:solidFill>
                <a:latin typeface="Helvetica" pitchFamily="34" charset="0"/>
              </a:rPr>
              <a:t>keV</a:t>
            </a:r>
          </a:p>
        </p:txBody>
      </p:sp>
      <p:sp>
        <p:nvSpPr>
          <p:cNvPr id="89111" name="Rectangle 23"/>
          <p:cNvSpPr>
            <a:spLocks noChangeArrowheads="1"/>
          </p:cNvSpPr>
          <p:nvPr/>
        </p:nvSpPr>
        <p:spPr bwMode="auto">
          <a:xfrm>
            <a:off x="2011363" y="2798763"/>
            <a:ext cx="369887" cy="274637"/>
          </a:xfrm>
          <a:prstGeom prst="rect">
            <a:avLst/>
          </a:prstGeom>
          <a:noFill/>
          <a:ln w="19050">
            <a:noFill/>
            <a:miter lim="800000"/>
            <a:headEnd/>
            <a:tailEnd/>
          </a:ln>
          <a:effectLst/>
        </p:spPr>
        <p:txBody>
          <a:bodyPr wrap="none">
            <a:spAutoFit/>
          </a:bodyPr>
          <a:lstStyle/>
          <a:p>
            <a:r>
              <a:rPr lang="en-US" sz="1200">
                <a:solidFill>
                  <a:srgbClr val="CCCC00"/>
                </a:solidFill>
                <a:latin typeface="Helvetica" pitchFamily="34" charset="0"/>
              </a:rPr>
              <a:t>eV</a:t>
            </a:r>
          </a:p>
        </p:txBody>
      </p:sp>
      <p:sp>
        <p:nvSpPr>
          <p:cNvPr id="89112" name="Rectangle 24"/>
          <p:cNvSpPr>
            <a:spLocks noChangeArrowheads="1"/>
          </p:cNvSpPr>
          <p:nvPr/>
        </p:nvSpPr>
        <p:spPr bwMode="auto">
          <a:xfrm>
            <a:off x="1171575" y="163513"/>
            <a:ext cx="1095375" cy="581025"/>
          </a:xfrm>
          <a:prstGeom prst="rect">
            <a:avLst/>
          </a:prstGeom>
          <a:noFill/>
          <a:ln w="19050">
            <a:noFill/>
            <a:miter lim="800000"/>
            <a:headEnd/>
            <a:tailEnd/>
          </a:ln>
          <a:effectLst/>
        </p:spPr>
        <p:txBody>
          <a:bodyPr wrap="none">
            <a:spAutoFit/>
          </a:bodyPr>
          <a:lstStyle/>
          <a:p>
            <a:pPr algn="ctr"/>
            <a:r>
              <a:rPr lang="en-US" sz="1600" b="1">
                <a:solidFill>
                  <a:srgbClr val="000000"/>
                </a:solidFill>
                <a:latin typeface="Helvetica" pitchFamily="34" charset="0"/>
              </a:rPr>
              <a:t>AGOR</a:t>
            </a:r>
          </a:p>
          <a:p>
            <a:pPr algn="ctr"/>
            <a:r>
              <a:rPr lang="en-US" sz="1600" b="1">
                <a:solidFill>
                  <a:srgbClr val="000000"/>
                </a:solidFill>
                <a:latin typeface="Helvetica" pitchFamily="34" charset="0"/>
              </a:rPr>
              <a:t>cyclotron</a:t>
            </a:r>
          </a:p>
        </p:txBody>
      </p:sp>
      <p:pic>
        <p:nvPicPr>
          <p:cNvPr id="89113" name="Picture 25" descr="cyclotron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305800" y="2819400"/>
            <a:ext cx="798513" cy="838200"/>
          </a:xfrm>
          <a:prstGeom prst="rect">
            <a:avLst/>
          </a:prstGeom>
          <a:noFill/>
          <a:ln w="9525">
            <a:noFill/>
            <a:miter lim="800000"/>
            <a:headEnd/>
            <a:tailEnd/>
          </a:ln>
        </p:spPr>
      </p:pic>
      <p:sp>
        <p:nvSpPr>
          <p:cNvPr id="89116" name="Line 28"/>
          <p:cNvSpPr>
            <a:spLocks noChangeShapeType="1"/>
          </p:cNvSpPr>
          <p:nvPr/>
        </p:nvSpPr>
        <p:spPr bwMode="auto">
          <a:xfrm flipH="1">
            <a:off x="3533775" y="3810000"/>
            <a:ext cx="19050" cy="2224088"/>
          </a:xfrm>
          <a:prstGeom prst="line">
            <a:avLst/>
          </a:prstGeom>
          <a:noFill/>
          <a:ln w="9525">
            <a:solidFill>
              <a:srgbClr val="FF0000"/>
            </a:solidFill>
            <a:round/>
            <a:headEnd/>
            <a:tailEnd/>
          </a:ln>
          <a:effectLst/>
        </p:spPr>
        <p:txBody>
          <a:bodyPr>
            <a:spAutoFit/>
          </a:bodyPr>
          <a:lstStyle/>
          <a:p>
            <a:endParaRPr lang="en-US">
              <a:solidFill>
                <a:srgbClr val="000000"/>
              </a:solidFill>
              <a:cs typeface="+mn-cs"/>
            </a:endParaRPr>
          </a:p>
        </p:txBody>
      </p:sp>
      <p:grpSp>
        <p:nvGrpSpPr>
          <p:cNvPr id="2" name="Group 30"/>
          <p:cNvGrpSpPr>
            <a:grpSpLocks/>
          </p:cNvGrpSpPr>
          <p:nvPr/>
        </p:nvGrpSpPr>
        <p:grpSpPr bwMode="auto">
          <a:xfrm>
            <a:off x="3486150" y="3886200"/>
            <a:ext cx="136525" cy="736600"/>
            <a:chOff x="2208" y="2448"/>
            <a:chExt cx="86" cy="464"/>
          </a:xfrm>
        </p:grpSpPr>
        <p:pic>
          <p:nvPicPr>
            <p:cNvPr id="89119" name="Picture 31" descr="quadrupole"/>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08" y="2448"/>
              <a:ext cx="86" cy="224"/>
            </a:xfrm>
            <a:prstGeom prst="rect">
              <a:avLst/>
            </a:prstGeom>
            <a:noFill/>
            <a:ln w="9525">
              <a:noFill/>
              <a:miter lim="800000"/>
              <a:headEnd/>
              <a:tailEnd/>
            </a:ln>
          </p:spPr>
        </p:pic>
        <p:pic>
          <p:nvPicPr>
            <p:cNvPr id="89120" name="Picture 32" descr="quadrupole"/>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08" y="2688"/>
              <a:ext cx="86" cy="224"/>
            </a:xfrm>
            <a:prstGeom prst="rect">
              <a:avLst/>
            </a:prstGeom>
            <a:noFill/>
            <a:ln w="9525">
              <a:noFill/>
              <a:miter lim="800000"/>
              <a:headEnd/>
              <a:tailEnd/>
            </a:ln>
          </p:spPr>
        </p:pic>
      </p:grpSp>
      <p:sp>
        <p:nvSpPr>
          <p:cNvPr id="89121" name="Text Box 33"/>
          <p:cNvSpPr txBox="1">
            <a:spLocks noChangeArrowheads="1"/>
          </p:cNvSpPr>
          <p:nvPr/>
        </p:nvSpPr>
        <p:spPr bwMode="auto">
          <a:xfrm>
            <a:off x="4038600" y="1676400"/>
            <a:ext cx="312738" cy="304800"/>
          </a:xfrm>
          <a:prstGeom prst="rect">
            <a:avLst/>
          </a:prstGeom>
          <a:noFill/>
          <a:ln w="19050">
            <a:noFill/>
            <a:miter lim="800000"/>
            <a:headEnd/>
            <a:tailEnd/>
          </a:ln>
          <a:effectLst/>
        </p:spPr>
        <p:txBody>
          <a:bodyPr wrap="none">
            <a:spAutoFit/>
          </a:bodyPr>
          <a:lstStyle/>
          <a:p>
            <a:r>
              <a:rPr lang="en-US" sz="1400" b="1">
                <a:solidFill>
                  <a:srgbClr val="0000FF"/>
                </a:solidFill>
                <a:latin typeface="Helvetica" pitchFamily="34" charset="0"/>
              </a:rPr>
              <a:t>D</a:t>
            </a:r>
          </a:p>
        </p:txBody>
      </p:sp>
      <p:sp>
        <p:nvSpPr>
          <p:cNvPr id="89122" name="Text Box 34"/>
          <p:cNvSpPr txBox="1">
            <a:spLocks noChangeArrowheads="1"/>
          </p:cNvSpPr>
          <p:nvPr/>
        </p:nvSpPr>
        <p:spPr bwMode="auto">
          <a:xfrm>
            <a:off x="3733800" y="1981200"/>
            <a:ext cx="312738" cy="304800"/>
          </a:xfrm>
          <a:prstGeom prst="rect">
            <a:avLst/>
          </a:prstGeom>
          <a:noFill/>
          <a:ln w="19050">
            <a:noFill/>
            <a:miter lim="800000"/>
            <a:headEnd/>
            <a:tailEnd/>
          </a:ln>
          <a:effectLst/>
        </p:spPr>
        <p:txBody>
          <a:bodyPr wrap="none">
            <a:spAutoFit/>
          </a:bodyPr>
          <a:lstStyle/>
          <a:p>
            <a:r>
              <a:rPr lang="en-US" sz="1400" b="1">
                <a:solidFill>
                  <a:srgbClr val="0000FF"/>
                </a:solidFill>
                <a:latin typeface="Helvetica" pitchFamily="34" charset="0"/>
              </a:rPr>
              <a:t>D</a:t>
            </a:r>
          </a:p>
        </p:txBody>
      </p:sp>
      <p:sp>
        <p:nvSpPr>
          <p:cNvPr id="89123" name="Text Box 35"/>
          <p:cNvSpPr txBox="1">
            <a:spLocks noChangeArrowheads="1"/>
          </p:cNvSpPr>
          <p:nvPr/>
        </p:nvSpPr>
        <p:spPr bwMode="auto">
          <a:xfrm>
            <a:off x="6629400" y="990600"/>
            <a:ext cx="312738" cy="304800"/>
          </a:xfrm>
          <a:prstGeom prst="rect">
            <a:avLst/>
          </a:prstGeom>
          <a:noFill/>
          <a:ln w="19050">
            <a:noFill/>
            <a:miter lim="800000"/>
            <a:headEnd/>
            <a:tailEnd/>
          </a:ln>
          <a:effectLst/>
        </p:spPr>
        <p:txBody>
          <a:bodyPr wrap="none">
            <a:spAutoFit/>
          </a:bodyPr>
          <a:lstStyle/>
          <a:p>
            <a:r>
              <a:rPr lang="en-US" sz="1400" b="1">
                <a:solidFill>
                  <a:srgbClr val="0000FF"/>
                </a:solidFill>
                <a:latin typeface="Helvetica" pitchFamily="34" charset="0"/>
              </a:rPr>
              <a:t>D</a:t>
            </a:r>
          </a:p>
        </p:txBody>
      </p:sp>
      <p:sp>
        <p:nvSpPr>
          <p:cNvPr id="89124" name="Text Box 36"/>
          <p:cNvSpPr txBox="1">
            <a:spLocks noChangeArrowheads="1"/>
          </p:cNvSpPr>
          <p:nvPr/>
        </p:nvSpPr>
        <p:spPr bwMode="auto">
          <a:xfrm>
            <a:off x="7010400" y="1143000"/>
            <a:ext cx="312738" cy="304800"/>
          </a:xfrm>
          <a:prstGeom prst="rect">
            <a:avLst/>
          </a:prstGeom>
          <a:noFill/>
          <a:ln w="19050">
            <a:noFill/>
            <a:miter lim="800000"/>
            <a:headEnd/>
            <a:tailEnd/>
          </a:ln>
          <a:effectLst/>
        </p:spPr>
        <p:txBody>
          <a:bodyPr wrap="none">
            <a:spAutoFit/>
          </a:bodyPr>
          <a:lstStyle/>
          <a:p>
            <a:r>
              <a:rPr lang="en-US" sz="1400" b="1">
                <a:solidFill>
                  <a:srgbClr val="0000FF"/>
                </a:solidFill>
                <a:latin typeface="Helvetica" pitchFamily="34" charset="0"/>
              </a:rPr>
              <a:t>D</a:t>
            </a:r>
          </a:p>
        </p:txBody>
      </p:sp>
      <p:sp>
        <p:nvSpPr>
          <p:cNvPr id="89125" name="Text Box 37"/>
          <p:cNvSpPr txBox="1">
            <a:spLocks noChangeArrowheads="1"/>
          </p:cNvSpPr>
          <p:nvPr/>
        </p:nvSpPr>
        <p:spPr bwMode="auto">
          <a:xfrm>
            <a:off x="3733800" y="2438400"/>
            <a:ext cx="322263" cy="304800"/>
          </a:xfrm>
          <a:prstGeom prst="rect">
            <a:avLst/>
          </a:prstGeom>
          <a:noFill/>
          <a:ln w="19050">
            <a:noFill/>
            <a:miter lim="800000"/>
            <a:headEnd/>
            <a:tailEnd/>
          </a:ln>
          <a:effectLst/>
        </p:spPr>
        <p:txBody>
          <a:bodyPr wrap="none">
            <a:spAutoFit/>
          </a:bodyPr>
          <a:lstStyle/>
          <a:p>
            <a:r>
              <a:rPr lang="en-US" sz="1400" b="1">
                <a:solidFill>
                  <a:srgbClr val="66FF33"/>
                </a:solidFill>
                <a:latin typeface="Helvetica" pitchFamily="34" charset="0"/>
              </a:rPr>
              <a:t>Q</a:t>
            </a:r>
          </a:p>
        </p:txBody>
      </p:sp>
      <p:sp>
        <p:nvSpPr>
          <p:cNvPr id="89126" name="Text Box 38"/>
          <p:cNvSpPr txBox="1">
            <a:spLocks noChangeArrowheads="1"/>
          </p:cNvSpPr>
          <p:nvPr/>
        </p:nvSpPr>
        <p:spPr bwMode="auto">
          <a:xfrm>
            <a:off x="4724400" y="1447800"/>
            <a:ext cx="322263" cy="304800"/>
          </a:xfrm>
          <a:prstGeom prst="rect">
            <a:avLst/>
          </a:prstGeom>
          <a:noFill/>
          <a:ln w="19050">
            <a:noFill/>
            <a:miter lim="800000"/>
            <a:headEnd/>
            <a:tailEnd/>
          </a:ln>
          <a:effectLst/>
        </p:spPr>
        <p:txBody>
          <a:bodyPr wrap="none">
            <a:spAutoFit/>
          </a:bodyPr>
          <a:lstStyle/>
          <a:p>
            <a:r>
              <a:rPr lang="en-US" sz="1400" b="1">
                <a:solidFill>
                  <a:srgbClr val="66FF33"/>
                </a:solidFill>
                <a:latin typeface="Helvetica" pitchFamily="34" charset="0"/>
              </a:rPr>
              <a:t>Q</a:t>
            </a:r>
          </a:p>
        </p:txBody>
      </p:sp>
      <p:sp>
        <p:nvSpPr>
          <p:cNvPr id="89127" name="Text Box 39"/>
          <p:cNvSpPr txBox="1">
            <a:spLocks noChangeArrowheads="1"/>
          </p:cNvSpPr>
          <p:nvPr/>
        </p:nvSpPr>
        <p:spPr bwMode="auto">
          <a:xfrm>
            <a:off x="4419600" y="1524000"/>
            <a:ext cx="322263" cy="304800"/>
          </a:xfrm>
          <a:prstGeom prst="rect">
            <a:avLst/>
          </a:prstGeom>
          <a:noFill/>
          <a:ln w="19050">
            <a:noFill/>
            <a:miter lim="800000"/>
            <a:headEnd/>
            <a:tailEnd/>
          </a:ln>
          <a:effectLst/>
        </p:spPr>
        <p:txBody>
          <a:bodyPr wrap="none">
            <a:spAutoFit/>
          </a:bodyPr>
          <a:lstStyle/>
          <a:p>
            <a:r>
              <a:rPr lang="en-US" sz="1400" b="1">
                <a:solidFill>
                  <a:srgbClr val="66FF33"/>
                </a:solidFill>
                <a:latin typeface="Helvetica" pitchFamily="34" charset="0"/>
              </a:rPr>
              <a:t>Q</a:t>
            </a:r>
          </a:p>
        </p:txBody>
      </p:sp>
      <p:sp>
        <p:nvSpPr>
          <p:cNvPr id="89128" name="Text Box 40"/>
          <p:cNvSpPr txBox="1">
            <a:spLocks noChangeArrowheads="1"/>
          </p:cNvSpPr>
          <p:nvPr/>
        </p:nvSpPr>
        <p:spPr bwMode="auto">
          <a:xfrm>
            <a:off x="5867400" y="1143000"/>
            <a:ext cx="322263" cy="304800"/>
          </a:xfrm>
          <a:prstGeom prst="rect">
            <a:avLst/>
          </a:prstGeom>
          <a:noFill/>
          <a:ln w="19050">
            <a:noFill/>
            <a:miter lim="800000"/>
            <a:headEnd/>
            <a:tailEnd/>
          </a:ln>
          <a:effectLst/>
        </p:spPr>
        <p:txBody>
          <a:bodyPr wrap="none">
            <a:spAutoFit/>
          </a:bodyPr>
          <a:lstStyle/>
          <a:p>
            <a:r>
              <a:rPr lang="en-US" sz="1400" b="1">
                <a:solidFill>
                  <a:srgbClr val="66FF33"/>
                </a:solidFill>
                <a:latin typeface="Helvetica" pitchFamily="34" charset="0"/>
              </a:rPr>
              <a:t>Q</a:t>
            </a:r>
          </a:p>
        </p:txBody>
      </p:sp>
      <p:sp>
        <p:nvSpPr>
          <p:cNvPr id="89129" name="Text Box 41"/>
          <p:cNvSpPr txBox="1">
            <a:spLocks noChangeArrowheads="1"/>
          </p:cNvSpPr>
          <p:nvPr/>
        </p:nvSpPr>
        <p:spPr bwMode="auto">
          <a:xfrm>
            <a:off x="6248400" y="1066800"/>
            <a:ext cx="322263" cy="304800"/>
          </a:xfrm>
          <a:prstGeom prst="rect">
            <a:avLst/>
          </a:prstGeom>
          <a:noFill/>
          <a:ln w="19050">
            <a:noFill/>
            <a:miter lim="800000"/>
            <a:headEnd/>
            <a:tailEnd/>
          </a:ln>
          <a:effectLst/>
        </p:spPr>
        <p:txBody>
          <a:bodyPr wrap="none">
            <a:spAutoFit/>
          </a:bodyPr>
          <a:lstStyle/>
          <a:p>
            <a:r>
              <a:rPr lang="en-US" sz="1400" b="1">
                <a:solidFill>
                  <a:srgbClr val="66FF33"/>
                </a:solidFill>
                <a:latin typeface="Helvetica" pitchFamily="34" charset="0"/>
              </a:rPr>
              <a:t>Q</a:t>
            </a:r>
          </a:p>
        </p:txBody>
      </p:sp>
      <p:sp>
        <p:nvSpPr>
          <p:cNvPr id="89130" name="Text Box 42"/>
          <p:cNvSpPr txBox="1">
            <a:spLocks noChangeArrowheads="1"/>
          </p:cNvSpPr>
          <p:nvPr/>
        </p:nvSpPr>
        <p:spPr bwMode="auto">
          <a:xfrm>
            <a:off x="7239000" y="1524000"/>
            <a:ext cx="322263" cy="304800"/>
          </a:xfrm>
          <a:prstGeom prst="rect">
            <a:avLst/>
          </a:prstGeom>
          <a:noFill/>
          <a:ln w="19050">
            <a:noFill/>
            <a:miter lim="800000"/>
            <a:headEnd/>
            <a:tailEnd/>
          </a:ln>
          <a:effectLst/>
        </p:spPr>
        <p:txBody>
          <a:bodyPr wrap="none">
            <a:spAutoFit/>
          </a:bodyPr>
          <a:lstStyle/>
          <a:p>
            <a:r>
              <a:rPr lang="en-US" sz="1400" b="1">
                <a:solidFill>
                  <a:srgbClr val="66FF33"/>
                </a:solidFill>
                <a:latin typeface="Helvetica" pitchFamily="34" charset="0"/>
              </a:rPr>
              <a:t>Q</a:t>
            </a:r>
          </a:p>
        </p:txBody>
      </p:sp>
      <p:sp>
        <p:nvSpPr>
          <p:cNvPr id="89131" name="Text Box 43"/>
          <p:cNvSpPr txBox="1">
            <a:spLocks noChangeArrowheads="1"/>
          </p:cNvSpPr>
          <p:nvPr/>
        </p:nvSpPr>
        <p:spPr bwMode="auto">
          <a:xfrm>
            <a:off x="7391400" y="1752600"/>
            <a:ext cx="322263" cy="304800"/>
          </a:xfrm>
          <a:prstGeom prst="rect">
            <a:avLst/>
          </a:prstGeom>
          <a:noFill/>
          <a:ln w="19050">
            <a:noFill/>
            <a:miter lim="800000"/>
            <a:headEnd/>
            <a:tailEnd/>
          </a:ln>
          <a:effectLst/>
        </p:spPr>
        <p:txBody>
          <a:bodyPr wrap="none">
            <a:spAutoFit/>
          </a:bodyPr>
          <a:lstStyle/>
          <a:p>
            <a:r>
              <a:rPr lang="en-US" sz="1400" b="1">
                <a:solidFill>
                  <a:srgbClr val="66FF33"/>
                </a:solidFill>
                <a:latin typeface="Helvetica" pitchFamily="34" charset="0"/>
              </a:rPr>
              <a:t>Q</a:t>
            </a:r>
          </a:p>
        </p:txBody>
      </p:sp>
      <p:sp>
        <p:nvSpPr>
          <p:cNvPr id="89132" name="Text Box 44"/>
          <p:cNvSpPr txBox="1">
            <a:spLocks noChangeArrowheads="1"/>
          </p:cNvSpPr>
          <p:nvPr/>
        </p:nvSpPr>
        <p:spPr bwMode="auto">
          <a:xfrm>
            <a:off x="3733800" y="2743200"/>
            <a:ext cx="322263" cy="304800"/>
          </a:xfrm>
          <a:prstGeom prst="rect">
            <a:avLst/>
          </a:prstGeom>
          <a:noFill/>
          <a:ln w="19050">
            <a:noFill/>
            <a:miter lim="800000"/>
            <a:headEnd/>
            <a:tailEnd/>
          </a:ln>
          <a:effectLst/>
        </p:spPr>
        <p:txBody>
          <a:bodyPr wrap="none">
            <a:spAutoFit/>
          </a:bodyPr>
          <a:lstStyle/>
          <a:p>
            <a:r>
              <a:rPr lang="en-US" sz="1400" b="1">
                <a:solidFill>
                  <a:srgbClr val="66FF33"/>
                </a:solidFill>
                <a:latin typeface="Helvetica" pitchFamily="34" charset="0"/>
              </a:rPr>
              <a:t>Q</a:t>
            </a:r>
          </a:p>
        </p:txBody>
      </p:sp>
      <p:sp>
        <p:nvSpPr>
          <p:cNvPr id="89133" name="Text Box 45"/>
          <p:cNvSpPr txBox="1">
            <a:spLocks noChangeArrowheads="1"/>
          </p:cNvSpPr>
          <p:nvPr/>
        </p:nvSpPr>
        <p:spPr bwMode="auto">
          <a:xfrm>
            <a:off x="3276600" y="685800"/>
            <a:ext cx="1700213" cy="304800"/>
          </a:xfrm>
          <a:prstGeom prst="rect">
            <a:avLst/>
          </a:prstGeom>
          <a:noFill/>
          <a:ln w="19050">
            <a:noFill/>
            <a:miter lim="800000"/>
            <a:headEnd/>
            <a:tailEnd/>
          </a:ln>
          <a:effectLst/>
        </p:spPr>
        <p:txBody>
          <a:bodyPr wrap="none">
            <a:spAutoFit/>
          </a:bodyPr>
          <a:lstStyle/>
          <a:p>
            <a:r>
              <a:rPr lang="en-US" sz="1400">
                <a:solidFill>
                  <a:srgbClr val="000000"/>
                </a:solidFill>
                <a:latin typeface="Helvetica" pitchFamily="34" charset="0"/>
              </a:rPr>
              <a:t>Magnetic separator</a:t>
            </a:r>
          </a:p>
        </p:txBody>
      </p:sp>
      <p:grpSp>
        <p:nvGrpSpPr>
          <p:cNvPr id="3" name="Group 77"/>
          <p:cNvGrpSpPr>
            <a:grpSpLocks/>
          </p:cNvGrpSpPr>
          <p:nvPr/>
        </p:nvGrpSpPr>
        <p:grpSpPr bwMode="auto">
          <a:xfrm>
            <a:off x="8058150" y="533400"/>
            <a:ext cx="1085850" cy="1981200"/>
            <a:chOff x="5076" y="336"/>
            <a:chExt cx="684" cy="1248"/>
          </a:xfrm>
        </p:grpSpPr>
        <p:pic>
          <p:nvPicPr>
            <p:cNvPr id="89159" name="Picture 71" descr="H2 target a"/>
            <p:cNvPicPr>
              <a:picLocks noChangeAspect="1" noChangeArrowheads="1"/>
            </p:cNvPicPr>
            <p:nvPr/>
          </p:nvPicPr>
          <p:blipFill>
            <a:blip r:embed="rId7" cstate="print"/>
            <a:srcRect/>
            <a:stretch>
              <a:fillRect/>
            </a:stretch>
          </p:blipFill>
          <p:spPr bwMode="auto">
            <a:xfrm>
              <a:off x="5076" y="672"/>
              <a:ext cx="684" cy="912"/>
            </a:xfrm>
            <a:prstGeom prst="rect">
              <a:avLst/>
            </a:prstGeom>
            <a:noFill/>
            <a:ln w="9525">
              <a:noFill/>
              <a:miter lim="800000"/>
              <a:headEnd/>
              <a:tailEnd/>
            </a:ln>
          </p:spPr>
        </p:pic>
        <p:sp>
          <p:nvSpPr>
            <p:cNvPr id="89134" name="Text Box 46"/>
            <p:cNvSpPr txBox="1">
              <a:spLocks noChangeArrowheads="1"/>
            </p:cNvSpPr>
            <p:nvPr/>
          </p:nvSpPr>
          <p:spPr bwMode="auto">
            <a:xfrm>
              <a:off x="5088" y="336"/>
              <a:ext cx="672" cy="326"/>
            </a:xfrm>
            <a:prstGeom prst="rect">
              <a:avLst/>
            </a:prstGeom>
            <a:noFill/>
            <a:ln w="19050">
              <a:noFill/>
              <a:miter lim="800000"/>
              <a:headEnd/>
              <a:tailEnd/>
            </a:ln>
            <a:effectLst/>
          </p:spPr>
          <p:txBody>
            <a:bodyPr>
              <a:spAutoFit/>
            </a:bodyPr>
            <a:lstStyle/>
            <a:p>
              <a:pPr algn="ctr"/>
              <a:r>
                <a:rPr lang="en-US" sz="1400" b="1">
                  <a:solidFill>
                    <a:srgbClr val="000000"/>
                  </a:solidFill>
                  <a:latin typeface="Times New Roman" charset="0"/>
                </a:rPr>
                <a:t>Production</a:t>
              </a:r>
            </a:p>
            <a:p>
              <a:pPr algn="ctr"/>
              <a:r>
                <a:rPr lang="en-US" sz="1400" b="1">
                  <a:solidFill>
                    <a:srgbClr val="000000"/>
                  </a:solidFill>
                  <a:latin typeface="Times New Roman" charset="0"/>
                </a:rPr>
                <a:t>  target</a:t>
              </a:r>
            </a:p>
          </p:txBody>
        </p:sp>
      </p:grpSp>
      <p:sp>
        <p:nvSpPr>
          <p:cNvPr id="89135" name="Rectangle 47"/>
          <p:cNvSpPr>
            <a:spLocks noChangeArrowheads="1"/>
          </p:cNvSpPr>
          <p:nvPr/>
        </p:nvSpPr>
        <p:spPr bwMode="auto">
          <a:xfrm>
            <a:off x="600075" y="152400"/>
            <a:ext cx="650875" cy="679450"/>
          </a:xfrm>
          <a:prstGeom prst="rect">
            <a:avLst/>
          </a:prstGeom>
          <a:noFill/>
          <a:ln w="28575">
            <a:solidFill>
              <a:srgbClr val="0000FF"/>
            </a:solidFill>
            <a:miter lim="800000"/>
            <a:headEnd/>
            <a:tailEnd/>
          </a:ln>
          <a:effectLst/>
        </p:spPr>
        <p:txBody>
          <a:bodyPr anchor="ctr">
            <a:spAutoFit/>
          </a:bodyPr>
          <a:lstStyle/>
          <a:p>
            <a:endParaRPr lang="en-US">
              <a:solidFill>
                <a:srgbClr val="000000"/>
              </a:solidFill>
              <a:cs typeface="+mn-cs"/>
            </a:endParaRPr>
          </a:p>
        </p:txBody>
      </p:sp>
      <p:sp>
        <p:nvSpPr>
          <p:cNvPr id="89136" name="Rectangle 48"/>
          <p:cNvSpPr>
            <a:spLocks noChangeArrowheads="1"/>
          </p:cNvSpPr>
          <p:nvPr/>
        </p:nvSpPr>
        <p:spPr bwMode="auto">
          <a:xfrm>
            <a:off x="304800" y="1001713"/>
            <a:ext cx="1219200" cy="1144587"/>
          </a:xfrm>
          <a:prstGeom prst="rect">
            <a:avLst/>
          </a:prstGeom>
          <a:noFill/>
          <a:ln w="28575">
            <a:solidFill>
              <a:srgbClr val="0000FF"/>
            </a:solidFill>
            <a:miter lim="800000"/>
            <a:headEnd/>
            <a:tailEnd/>
          </a:ln>
          <a:effectLst/>
        </p:spPr>
        <p:txBody>
          <a:bodyPr anchor="ctr">
            <a:spAutoFit/>
          </a:bodyPr>
          <a:lstStyle/>
          <a:p>
            <a:endParaRPr lang="en-US">
              <a:solidFill>
                <a:srgbClr val="000000"/>
              </a:solidFill>
              <a:cs typeface="+mn-cs"/>
            </a:endParaRPr>
          </a:p>
        </p:txBody>
      </p:sp>
      <p:pic>
        <p:nvPicPr>
          <p:cNvPr id="89138" name="Picture 50" descr="scale"/>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346325" y="411163"/>
            <a:ext cx="581025" cy="4876800"/>
          </a:xfrm>
          <a:prstGeom prst="rect">
            <a:avLst/>
          </a:prstGeom>
          <a:noFill/>
          <a:ln w="9525">
            <a:noFill/>
            <a:miter lim="800000"/>
            <a:headEnd/>
            <a:tailEnd/>
          </a:ln>
        </p:spPr>
      </p:pic>
      <p:sp>
        <p:nvSpPr>
          <p:cNvPr id="89139" name="Line 51"/>
          <p:cNvSpPr>
            <a:spLocks noChangeShapeType="1"/>
          </p:cNvSpPr>
          <p:nvPr/>
        </p:nvSpPr>
        <p:spPr bwMode="auto">
          <a:xfrm>
            <a:off x="2667000" y="609600"/>
            <a:ext cx="0" cy="1905000"/>
          </a:xfrm>
          <a:prstGeom prst="line">
            <a:avLst/>
          </a:prstGeom>
          <a:noFill/>
          <a:ln w="66675">
            <a:solidFill>
              <a:srgbClr val="E9FFE9"/>
            </a:solidFill>
            <a:round/>
            <a:headEnd/>
            <a:tailEnd/>
          </a:ln>
          <a:effectLst/>
        </p:spPr>
        <p:txBody>
          <a:bodyPr>
            <a:spAutoFit/>
          </a:bodyPr>
          <a:lstStyle/>
          <a:p>
            <a:endParaRPr lang="en-US">
              <a:solidFill>
                <a:srgbClr val="000000"/>
              </a:solidFill>
              <a:cs typeface="+mn-cs"/>
            </a:endParaRPr>
          </a:p>
        </p:txBody>
      </p:sp>
      <p:pic>
        <p:nvPicPr>
          <p:cNvPr id="89140" name="Picture 52" descr="separator_pic"/>
          <p:cNvPicPr>
            <a:picLocks noChangeAspect="1" noChangeArrowheads="1"/>
          </p:cNvPicPr>
          <p:nvPr/>
        </p:nvPicPr>
        <p:blipFill>
          <a:blip r:embed="rId9" cstate="print">
            <a:lum bright="16000" contrast="-4000"/>
          </a:blip>
          <a:srcRect/>
          <a:stretch>
            <a:fillRect/>
          </a:stretch>
        </p:blipFill>
        <p:spPr bwMode="auto">
          <a:xfrm>
            <a:off x="3200400" y="0"/>
            <a:ext cx="4876800" cy="3325813"/>
          </a:xfrm>
          <a:prstGeom prst="rect">
            <a:avLst/>
          </a:prstGeom>
          <a:noFill/>
          <a:ln w="9525">
            <a:noFill/>
            <a:miter lim="800000"/>
            <a:headEnd/>
            <a:tailEnd/>
          </a:ln>
        </p:spPr>
      </p:pic>
      <p:sp>
        <p:nvSpPr>
          <p:cNvPr id="89141" name="Line 53"/>
          <p:cNvSpPr>
            <a:spLocks noChangeShapeType="1"/>
          </p:cNvSpPr>
          <p:nvPr/>
        </p:nvSpPr>
        <p:spPr bwMode="auto">
          <a:xfrm rot="5400000">
            <a:off x="2400300" y="4838700"/>
            <a:ext cx="0" cy="381000"/>
          </a:xfrm>
          <a:prstGeom prst="line">
            <a:avLst/>
          </a:prstGeom>
          <a:noFill/>
          <a:ln w="19050">
            <a:solidFill>
              <a:schemeClr val="accent2"/>
            </a:solidFill>
            <a:round/>
            <a:headEnd/>
            <a:tailEnd type="triangle" w="med" len="med"/>
          </a:ln>
          <a:effectLst/>
        </p:spPr>
        <p:txBody>
          <a:bodyPr>
            <a:spAutoFit/>
          </a:bodyPr>
          <a:lstStyle/>
          <a:p>
            <a:endParaRPr lang="en-US">
              <a:solidFill>
                <a:srgbClr val="000000"/>
              </a:solidFill>
              <a:cs typeface="+mn-cs"/>
            </a:endParaRPr>
          </a:p>
        </p:txBody>
      </p:sp>
      <p:sp>
        <p:nvSpPr>
          <p:cNvPr id="89142" name="Line 54"/>
          <p:cNvSpPr>
            <a:spLocks noChangeShapeType="1"/>
          </p:cNvSpPr>
          <p:nvPr/>
        </p:nvSpPr>
        <p:spPr bwMode="auto">
          <a:xfrm>
            <a:off x="2057400" y="5791200"/>
            <a:ext cx="2971800" cy="0"/>
          </a:xfrm>
          <a:prstGeom prst="line">
            <a:avLst/>
          </a:prstGeom>
          <a:noFill/>
          <a:ln w="9525">
            <a:solidFill>
              <a:srgbClr val="FF0000"/>
            </a:solidFill>
            <a:round/>
            <a:headEnd/>
            <a:tailEnd/>
          </a:ln>
          <a:effectLst/>
        </p:spPr>
        <p:txBody>
          <a:bodyPr>
            <a:spAutoFit/>
          </a:bodyPr>
          <a:lstStyle/>
          <a:p>
            <a:endParaRPr lang="en-US">
              <a:solidFill>
                <a:srgbClr val="000000"/>
              </a:solidFill>
              <a:cs typeface="+mn-cs"/>
            </a:endParaRPr>
          </a:p>
        </p:txBody>
      </p:sp>
      <p:sp>
        <p:nvSpPr>
          <p:cNvPr id="89143" name="Text Box 55"/>
          <p:cNvSpPr txBox="1">
            <a:spLocks noChangeArrowheads="1"/>
          </p:cNvSpPr>
          <p:nvPr/>
        </p:nvSpPr>
        <p:spPr bwMode="auto">
          <a:xfrm>
            <a:off x="2743200" y="5943600"/>
            <a:ext cx="1525588" cy="701675"/>
          </a:xfrm>
          <a:prstGeom prst="rect">
            <a:avLst/>
          </a:prstGeom>
          <a:noFill/>
          <a:ln w="19050">
            <a:noFill/>
            <a:miter lim="800000"/>
            <a:headEnd/>
            <a:tailEnd/>
          </a:ln>
          <a:effectLst/>
        </p:spPr>
        <p:txBody>
          <a:bodyPr wrap="none">
            <a:spAutoFit/>
          </a:bodyPr>
          <a:lstStyle/>
          <a:p>
            <a:pPr algn="ctr"/>
            <a:r>
              <a:rPr lang="en-US" sz="2000" b="1">
                <a:solidFill>
                  <a:srgbClr val="000000"/>
                </a:solidFill>
                <a:latin typeface="Times New Roman" charset="0"/>
              </a:rPr>
              <a:t>Low energy </a:t>
            </a:r>
          </a:p>
          <a:p>
            <a:pPr algn="ctr"/>
            <a:r>
              <a:rPr lang="en-US" sz="2000" b="1">
                <a:solidFill>
                  <a:srgbClr val="000000"/>
                </a:solidFill>
                <a:latin typeface="Times New Roman" charset="0"/>
              </a:rPr>
              <a:t>beam line</a:t>
            </a:r>
          </a:p>
        </p:txBody>
      </p:sp>
      <p:pic>
        <p:nvPicPr>
          <p:cNvPr id="89144" name="Picture 56" descr="mot_neg"/>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1827213" y="5562600"/>
            <a:ext cx="539750" cy="492125"/>
          </a:xfrm>
          <a:prstGeom prst="rect">
            <a:avLst/>
          </a:prstGeom>
          <a:noFill/>
          <a:ln w="9525">
            <a:noFill/>
            <a:miter lim="800000"/>
            <a:headEnd/>
            <a:tailEnd/>
          </a:ln>
        </p:spPr>
      </p:pic>
      <p:pic>
        <p:nvPicPr>
          <p:cNvPr id="89145" name="Picture 57" descr="deflector"/>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3363913" y="5602288"/>
            <a:ext cx="381000" cy="381000"/>
          </a:xfrm>
          <a:prstGeom prst="rect">
            <a:avLst/>
          </a:prstGeom>
          <a:noFill/>
          <a:ln w="9525">
            <a:noFill/>
            <a:miter lim="800000"/>
            <a:headEnd/>
            <a:tailEnd/>
          </a:ln>
        </p:spPr>
      </p:pic>
      <p:pic>
        <p:nvPicPr>
          <p:cNvPr id="89146" name="Picture 58" descr="EL"/>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3962400" y="5703888"/>
            <a:ext cx="173038" cy="173037"/>
          </a:xfrm>
          <a:prstGeom prst="rect">
            <a:avLst/>
          </a:prstGeom>
          <a:noFill/>
          <a:ln w="9525">
            <a:noFill/>
            <a:miter lim="800000"/>
            <a:headEnd/>
            <a:tailEnd/>
          </a:ln>
        </p:spPr>
      </p:pic>
      <p:pic>
        <p:nvPicPr>
          <p:cNvPr id="89147" name="Picture 59" descr="EL"/>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4648200" y="5703888"/>
            <a:ext cx="173038" cy="173037"/>
          </a:xfrm>
          <a:prstGeom prst="rect">
            <a:avLst/>
          </a:prstGeom>
          <a:noFill/>
          <a:ln w="9525">
            <a:noFill/>
            <a:miter lim="800000"/>
            <a:headEnd/>
            <a:tailEnd/>
          </a:ln>
        </p:spPr>
      </p:pic>
      <p:pic>
        <p:nvPicPr>
          <p:cNvPr id="89148" name="Picture 60" descr="EL"/>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3048000" y="5703888"/>
            <a:ext cx="173038" cy="173037"/>
          </a:xfrm>
          <a:prstGeom prst="rect">
            <a:avLst/>
          </a:prstGeom>
          <a:noFill/>
          <a:ln w="9525">
            <a:noFill/>
            <a:miter lim="800000"/>
            <a:headEnd/>
            <a:tailEnd/>
          </a:ln>
        </p:spPr>
      </p:pic>
      <p:pic>
        <p:nvPicPr>
          <p:cNvPr id="89149" name="Picture 61" descr="EL"/>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2301875" y="5703888"/>
            <a:ext cx="173038" cy="173037"/>
          </a:xfrm>
          <a:prstGeom prst="rect">
            <a:avLst/>
          </a:prstGeom>
          <a:noFill/>
          <a:ln w="9525">
            <a:noFill/>
            <a:miter lim="800000"/>
            <a:headEnd/>
            <a:tailEnd/>
          </a:ln>
        </p:spPr>
      </p:pic>
      <p:grpSp>
        <p:nvGrpSpPr>
          <p:cNvPr id="4" name="Group 62"/>
          <p:cNvGrpSpPr>
            <a:grpSpLocks/>
          </p:cNvGrpSpPr>
          <p:nvPr/>
        </p:nvGrpSpPr>
        <p:grpSpPr bwMode="auto">
          <a:xfrm>
            <a:off x="3465513" y="4876800"/>
            <a:ext cx="173037" cy="630238"/>
            <a:chOff x="2160" y="3072"/>
            <a:chExt cx="109" cy="397"/>
          </a:xfrm>
        </p:grpSpPr>
        <p:pic>
          <p:nvPicPr>
            <p:cNvPr id="89151" name="Picture 63" descr="EL90deg"/>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2160" y="3072"/>
              <a:ext cx="109" cy="109"/>
            </a:xfrm>
            <a:prstGeom prst="rect">
              <a:avLst/>
            </a:prstGeom>
            <a:noFill/>
            <a:ln w="9525">
              <a:noFill/>
              <a:miter lim="800000"/>
              <a:headEnd/>
              <a:tailEnd/>
            </a:ln>
          </p:spPr>
        </p:pic>
        <p:pic>
          <p:nvPicPr>
            <p:cNvPr id="89152" name="Picture 64" descr="EL90deg"/>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2160" y="3360"/>
              <a:ext cx="109" cy="109"/>
            </a:xfrm>
            <a:prstGeom prst="rect">
              <a:avLst/>
            </a:prstGeom>
            <a:noFill/>
            <a:ln w="9525">
              <a:noFill/>
              <a:miter lim="800000"/>
              <a:headEnd/>
              <a:tailEnd/>
            </a:ln>
          </p:spPr>
        </p:pic>
      </p:grpSp>
      <p:pic>
        <p:nvPicPr>
          <p:cNvPr id="89155" name="Picture 67" descr="mot_neg"/>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5029200" y="5562600"/>
            <a:ext cx="539750" cy="492125"/>
          </a:xfrm>
          <a:prstGeom prst="rect">
            <a:avLst/>
          </a:prstGeom>
          <a:noFill/>
          <a:ln w="9525">
            <a:noFill/>
            <a:miter lim="800000"/>
            <a:headEnd/>
            <a:tailEnd/>
          </a:ln>
        </p:spPr>
      </p:pic>
      <p:sp>
        <p:nvSpPr>
          <p:cNvPr id="89161" name="Line 73"/>
          <p:cNvSpPr>
            <a:spLocks noChangeShapeType="1"/>
          </p:cNvSpPr>
          <p:nvPr/>
        </p:nvSpPr>
        <p:spPr bwMode="auto">
          <a:xfrm>
            <a:off x="2667000" y="2438400"/>
            <a:ext cx="0" cy="2438400"/>
          </a:xfrm>
          <a:prstGeom prst="line">
            <a:avLst/>
          </a:prstGeom>
          <a:noFill/>
          <a:ln w="66675">
            <a:solidFill>
              <a:srgbClr val="E9FFE9"/>
            </a:solidFill>
            <a:round/>
            <a:headEnd/>
            <a:tailEnd/>
          </a:ln>
          <a:effectLst/>
        </p:spPr>
        <p:txBody>
          <a:bodyPr>
            <a:spAutoFit/>
          </a:bodyPr>
          <a:lstStyle/>
          <a:p>
            <a:endParaRPr lang="en-US">
              <a:solidFill>
                <a:srgbClr val="000000"/>
              </a:solidFill>
              <a:cs typeface="+mn-cs"/>
            </a:endParaRPr>
          </a:p>
        </p:txBody>
      </p:sp>
      <p:sp>
        <p:nvSpPr>
          <p:cNvPr id="89162" name="Rectangle 74"/>
          <p:cNvSpPr>
            <a:spLocks noChangeArrowheads="1"/>
          </p:cNvSpPr>
          <p:nvPr/>
        </p:nvSpPr>
        <p:spPr bwMode="auto">
          <a:xfrm>
            <a:off x="304800" y="2209800"/>
            <a:ext cx="1219200" cy="1144588"/>
          </a:xfrm>
          <a:prstGeom prst="rect">
            <a:avLst/>
          </a:prstGeom>
          <a:noFill/>
          <a:ln w="28575">
            <a:solidFill>
              <a:srgbClr val="0000FF"/>
            </a:solidFill>
            <a:miter lim="800000"/>
            <a:headEnd/>
            <a:tailEnd/>
          </a:ln>
          <a:effectLst/>
        </p:spPr>
        <p:txBody>
          <a:bodyPr anchor="ctr">
            <a:spAutoFit/>
          </a:bodyPr>
          <a:lstStyle/>
          <a:p>
            <a:endParaRPr lang="en-US">
              <a:solidFill>
                <a:srgbClr val="000000"/>
              </a:solidFill>
              <a:cs typeface="+mn-cs"/>
            </a:endParaRPr>
          </a:p>
        </p:txBody>
      </p:sp>
      <p:sp>
        <p:nvSpPr>
          <p:cNvPr id="89163" name="Rectangle 75"/>
          <p:cNvSpPr>
            <a:spLocks noChangeArrowheads="1"/>
          </p:cNvSpPr>
          <p:nvPr/>
        </p:nvSpPr>
        <p:spPr bwMode="auto">
          <a:xfrm>
            <a:off x="304800" y="3427413"/>
            <a:ext cx="1219200" cy="1449387"/>
          </a:xfrm>
          <a:prstGeom prst="rect">
            <a:avLst/>
          </a:prstGeom>
          <a:noFill/>
          <a:ln w="28575">
            <a:solidFill>
              <a:srgbClr val="0000FF"/>
            </a:solidFill>
            <a:miter lim="800000"/>
            <a:headEnd/>
            <a:tailEnd/>
          </a:ln>
          <a:effectLst/>
        </p:spPr>
        <p:txBody>
          <a:bodyPr anchor="ctr">
            <a:spAutoFit/>
          </a:bodyPr>
          <a:lstStyle/>
          <a:p>
            <a:endParaRPr lang="en-US">
              <a:solidFill>
                <a:srgbClr val="000000"/>
              </a:solidFill>
              <a:cs typeface="+mn-cs"/>
            </a:endParaRPr>
          </a:p>
        </p:txBody>
      </p:sp>
      <p:grpSp>
        <p:nvGrpSpPr>
          <p:cNvPr id="5" name="Group 79"/>
          <p:cNvGrpSpPr>
            <a:grpSpLocks/>
          </p:cNvGrpSpPr>
          <p:nvPr/>
        </p:nvGrpSpPr>
        <p:grpSpPr bwMode="auto">
          <a:xfrm>
            <a:off x="2819400" y="2247900"/>
            <a:ext cx="1790700" cy="1335088"/>
            <a:chOff x="1776" y="1416"/>
            <a:chExt cx="1128" cy="841"/>
          </a:xfrm>
        </p:grpSpPr>
        <p:pic>
          <p:nvPicPr>
            <p:cNvPr id="89156" name="Picture 68" descr="DSC02577"/>
            <p:cNvPicPr>
              <a:picLocks noChangeAspect="1" noChangeArrowheads="1"/>
            </p:cNvPicPr>
            <p:nvPr/>
          </p:nvPicPr>
          <p:blipFill>
            <a:blip r:embed="rId14" cstate="print"/>
            <a:srcRect/>
            <a:stretch>
              <a:fillRect/>
            </a:stretch>
          </p:blipFill>
          <p:spPr bwMode="auto">
            <a:xfrm>
              <a:off x="1776" y="1416"/>
              <a:ext cx="1123" cy="841"/>
            </a:xfrm>
            <a:prstGeom prst="rect">
              <a:avLst/>
            </a:prstGeom>
            <a:noFill/>
          </p:spPr>
        </p:pic>
        <p:sp>
          <p:nvSpPr>
            <p:cNvPr id="89115" name="Text Box 27"/>
            <p:cNvSpPr txBox="1">
              <a:spLocks noChangeArrowheads="1"/>
            </p:cNvSpPr>
            <p:nvPr/>
          </p:nvSpPr>
          <p:spPr bwMode="auto">
            <a:xfrm>
              <a:off x="1776" y="1457"/>
              <a:ext cx="1128" cy="231"/>
            </a:xfrm>
            <a:prstGeom prst="rect">
              <a:avLst/>
            </a:prstGeom>
            <a:noFill/>
            <a:ln w="19050">
              <a:noFill/>
              <a:miter lim="800000"/>
              <a:headEnd/>
              <a:tailEnd/>
            </a:ln>
            <a:effectLst/>
          </p:spPr>
          <p:txBody>
            <a:bodyPr wrap="none">
              <a:spAutoFit/>
            </a:bodyPr>
            <a:lstStyle/>
            <a:p>
              <a:r>
                <a:rPr lang="en-US" b="1">
                  <a:solidFill>
                    <a:srgbClr val="FF0000"/>
                  </a:solidFill>
                  <a:latin typeface="Times New Roman" charset="0"/>
                </a:rPr>
                <a:t>Thermal Ionizer</a:t>
              </a:r>
            </a:p>
          </p:txBody>
        </p:sp>
      </p:grpSp>
      <p:grpSp>
        <p:nvGrpSpPr>
          <p:cNvPr id="6" name="Group 80"/>
          <p:cNvGrpSpPr>
            <a:grpSpLocks/>
          </p:cNvGrpSpPr>
          <p:nvPr/>
        </p:nvGrpSpPr>
        <p:grpSpPr bwMode="auto">
          <a:xfrm>
            <a:off x="3687763" y="3616675"/>
            <a:ext cx="1828800" cy="1387475"/>
            <a:chOff x="2304" y="2239"/>
            <a:chExt cx="1152" cy="874"/>
          </a:xfrm>
        </p:grpSpPr>
        <p:pic>
          <p:nvPicPr>
            <p:cNvPr id="89157" name="Picture 69" descr="QPF008"/>
            <p:cNvPicPr>
              <a:picLocks noChangeAspect="1" noChangeArrowheads="1"/>
            </p:cNvPicPr>
            <p:nvPr/>
          </p:nvPicPr>
          <p:blipFill>
            <a:blip r:embed="rId15" cstate="print"/>
            <a:srcRect/>
            <a:stretch>
              <a:fillRect/>
            </a:stretch>
          </p:blipFill>
          <p:spPr bwMode="auto">
            <a:xfrm>
              <a:off x="2304" y="2248"/>
              <a:ext cx="1152" cy="865"/>
            </a:xfrm>
            <a:prstGeom prst="rect">
              <a:avLst/>
            </a:prstGeom>
            <a:noFill/>
          </p:spPr>
        </p:pic>
        <p:sp>
          <p:nvSpPr>
            <p:cNvPr id="89117" name="Text Box 29"/>
            <p:cNvSpPr txBox="1">
              <a:spLocks noChangeArrowheads="1"/>
            </p:cNvSpPr>
            <p:nvPr/>
          </p:nvSpPr>
          <p:spPr bwMode="auto">
            <a:xfrm>
              <a:off x="2304" y="2239"/>
              <a:ext cx="1063" cy="250"/>
            </a:xfrm>
            <a:prstGeom prst="rect">
              <a:avLst/>
            </a:prstGeom>
            <a:noFill/>
            <a:ln w="19050">
              <a:noFill/>
              <a:miter lim="800000"/>
              <a:headEnd/>
              <a:tailEnd/>
            </a:ln>
            <a:effectLst/>
          </p:spPr>
          <p:txBody>
            <a:bodyPr wrap="none">
              <a:spAutoFit/>
            </a:bodyPr>
            <a:lstStyle/>
            <a:p>
              <a:r>
                <a:rPr lang="en-US" sz="2000" b="1">
                  <a:solidFill>
                    <a:srgbClr val="000000"/>
                  </a:solidFill>
                  <a:latin typeface="Times New Roman" charset="0"/>
                </a:rPr>
                <a:t>RFQ buncher</a:t>
              </a:r>
            </a:p>
          </p:txBody>
        </p:sp>
      </p:grpSp>
      <p:grpSp>
        <p:nvGrpSpPr>
          <p:cNvPr id="7" name="Group 81"/>
          <p:cNvGrpSpPr>
            <a:grpSpLocks/>
          </p:cNvGrpSpPr>
          <p:nvPr/>
        </p:nvGrpSpPr>
        <p:grpSpPr bwMode="auto">
          <a:xfrm>
            <a:off x="381000" y="5334000"/>
            <a:ext cx="1520825" cy="1112838"/>
            <a:chOff x="240" y="3360"/>
            <a:chExt cx="958" cy="701"/>
          </a:xfrm>
        </p:grpSpPr>
        <p:pic>
          <p:nvPicPr>
            <p:cNvPr id="89158" name="Picture 70" descr="MOTcloud"/>
            <p:cNvPicPr>
              <a:picLocks noChangeAspect="1" noChangeArrowheads="1"/>
            </p:cNvPicPr>
            <p:nvPr/>
          </p:nvPicPr>
          <p:blipFill>
            <a:blip r:embed="rId16" cstate="print"/>
            <a:srcRect/>
            <a:stretch>
              <a:fillRect/>
            </a:stretch>
          </p:blipFill>
          <p:spPr bwMode="auto">
            <a:xfrm>
              <a:off x="240" y="3360"/>
              <a:ext cx="934" cy="701"/>
            </a:xfrm>
            <a:prstGeom prst="rect">
              <a:avLst/>
            </a:prstGeom>
            <a:noFill/>
          </p:spPr>
        </p:pic>
        <p:sp>
          <p:nvSpPr>
            <p:cNvPr id="89164" name="Text Box 76"/>
            <p:cNvSpPr txBox="1">
              <a:spLocks noChangeArrowheads="1"/>
            </p:cNvSpPr>
            <p:nvPr/>
          </p:nvSpPr>
          <p:spPr bwMode="auto">
            <a:xfrm>
              <a:off x="624" y="3360"/>
              <a:ext cx="574" cy="288"/>
            </a:xfrm>
            <a:prstGeom prst="rect">
              <a:avLst/>
            </a:prstGeom>
            <a:noFill/>
            <a:ln w="9525">
              <a:noFill/>
              <a:miter lim="800000"/>
              <a:headEnd/>
              <a:tailEnd/>
            </a:ln>
            <a:effectLst/>
          </p:spPr>
          <p:txBody>
            <a:bodyPr wrap="none">
              <a:spAutoFit/>
            </a:bodyPr>
            <a:lstStyle/>
            <a:p>
              <a:r>
                <a:rPr lang="en-US" sz="2400" b="1" dirty="0">
                  <a:solidFill>
                    <a:srgbClr val="000000"/>
                  </a:solidFill>
                  <a:latin typeface="Times New Roman" charset="0"/>
                  <a:cs typeface="+mn-cs"/>
                </a:rPr>
                <a:t>MOT</a:t>
              </a:r>
            </a:p>
          </p:txBody>
        </p:sp>
      </p:grpSp>
      <p:grpSp>
        <p:nvGrpSpPr>
          <p:cNvPr id="8" name="Group 78"/>
          <p:cNvGrpSpPr>
            <a:grpSpLocks/>
          </p:cNvGrpSpPr>
          <p:nvPr/>
        </p:nvGrpSpPr>
        <p:grpSpPr bwMode="auto">
          <a:xfrm>
            <a:off x="6096000" y="3733800"/>
            <a:ext cx="3048000" cy="2667000"/>
            <a:chOff x="3988" y="2352"/>
            <a:chExt cx="1772" cy="1578"/>
          </a:xfrm>
        </p:grpSpPr>
        <p:pic>
          <p:nvPicPr>
            <p:cNvPr id="89137" name="Picture 49" descr="AGOR2"/>
            <p:cNvPicPr>
              <a:picLocks noChangeAspect="1" noChangeArrowheads="1"/>
            </p:cNvPicPr>
            <p:nvPr/>
          </p:nvPicPr>
          <p:blipFill>
            <a:blip r:embed="rId17" cstate="print">
              <a:lum bright="14000" contrast="-6000"/>
            </a:blip>
            <a:srcRect/>
            <a:stretch>
              <a:fillRect/>
            </a:stretch>
          </p:blipFill>
          <p:spPr bwMode="auto">
            <a:xfrm>
              <a:off x="3988" y="2352"/>
              <a:ext cx="1772" cy="1578"/>
            </a:xfrm>
            <a:prstGeom prst="rect">
              <a:avLst/>
            </a:prstGeom>
            <a:noFill/>
            <a:ln w="9525">
              <a:noFill/>
              <a:miter lim="800000"/>
              <a:headEnd/>
              <a:tailEnd/>
            </a:ln>
          </p:spPr>
        </p:pic>
        <p:sp>
          <p:nvSpPr>
            <p:cNvPr id="89114" name="Text Box 26"/>
            <p:cNvSpPr txBox="1">
              <a:spLocks noChangeArrowheads="1"/>
            </p:cNvSpPr>
            <p:nvPr/>
          </p:nvSpPr>
          <p:spPr bwMode="auto">
            <a:xfrm>
              <a:off x="4176" y="3504"/>
              <a:ext cx="1152" cy="379"/>
            </a:xfrm>
            <a:prstGeom prst="rect">
              <a:avLst/>
            </a:prstGeom>
            <a:noFill/>
            <a:ln w="19050">
              <a:noFill/>
              <a:miter lim="800000"/>
              <a:headEnd/>
              <a:tailEnd/>
            </a:ln>
            <a:effectLst/>
          </p:spPr>
          <p:txBody>
            <a:bodyPr>
              <a:spAutoFit/>
            </a:bodyPr>
            <a:lstStyle/>
            <a:p>
              <a:pPr algn="r"/>
              <a:r>
                <a:rPr lang="en-US" sz="3600" b="1">
                  <a:solidFill>
                    <a:srgbClr val="000000"/>
                  </a:solidFill>
                  <a:latin typeface="Times New Roman" charset="0"/>
                </a:rPr>
                <a:t>AGOR</a:t>
              </a:r>
            </a:p>
          </p:txBody>
        </p:sp>
      </p:grpSp>
      <p:pic>
        <p:nvPicPr>
          <p:cNvPr id="89170" name="Picture 82" descr="parity_first_trap"/>
          <p:cNvPicPr>
            <a:picLocks noChangeAspect="1" noChangeArrowheads="1"/>
          </p:cNvPicPr>
          <p:nvPr/>
        </p:nvPicPr>
        <p:blipFill>
          <a:blip r:embed="rId18" cstate="print"/>
          <a:srcRect b="33041"/>
          <a:stretch>
            <a:fillRect/>
          </a:stretch>
        </p:blipFill>
        <p:spPr bwMode="auto">
          <a:xfrm>
            <a:off x="4572000" y="5257800"/>
            <a:ext cx="1316038" cy="1085850"/>
          </a:xfrm>
          <a:prstGeom prst="rect">
            <a:avLst/>
          </a:prstGeom>
          <a:noFill/>
        </p:spPr>
      </p:pic>
      <p:sp>
        <p:nvSpPr>
          <p:cNvPr id="80"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1"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 name="Picture 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4"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9140"/>
                                        </p:tgtEl>
                                        <p:attrNameLst>
                                          <p:attrName>style.visibility</p:attrName>
                                        </p:attrNameLst>
                                      </p:cBhvr>
                                      <p:to>
                                        <p:strVal val="visible"/>
                                      </p:to>
                                    </p:set>
                                    <p:animEffect transition="in" filter="fade">
                                      <p:cBhvr>
                                        <p:cTn id="11" dur="1000"/>
                                        <p:tgtEl>
                                          <p:spTgt spid="891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89170"/>
                                        </p:tgtEl>
                                        <p:attrNameLst>
                                          <p:attrName>style.visibility</p:attrName>
                                        </p:attrNameLst>
                                      </p:cBhvr>
                                      <p:to>
                                        <p:strVal val="visible"/>
                                      </p:to>
                                    </p:set>
                                    <p:animEffect transition="in" filter="fade">
                                      <p:cBhvr>
                                        <p:cTn id="28" dur="2000"/>
                                        <p:tgtEl>
                                          <p:spTgt spid="89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3505200" y="228600"/>
            <a:ext cx="5638800" cy="1143000"/>
          </a:xfrm>
        </p:spPr>
        <p:txBody>
          <a:bodyPr/>
          <a:lstStyle/>
          <a:p>
            <a:r>
              <a:rPr lang="en-US" sz="4800" dirty="0">
                <a:solidFill>
                  <a:srgbClr val="FF0000"/>
                </a:solidFill>
              </a:rPr>
              <a:t>Thermal I</a:t>
            </a:r>
            <a:r>
              <a:rPr lang="en-US" sz="4800" dirty="0" smtClean="0">
                <a:solidFill>
                  <a:srgbClr val="FF0000"/>
                </a:solidFill>
              </a:rPr>
              <a:t>onizer</a:t>
            </a:r>
            <a:endParaRPr lang="en-US" sz="4800" dirty="0">
              <a:solidFill>
                <a:srgbClr val="FF0000"/>
              </a:solidFill>
            </a:endParaRPr>
          </a:p>
        </p:txBody>
      </p:sp>
      <p:grpSp>
        <p:nvGrpSpPr>
          <p:cNvPr id="3" name="Group 2"/>
          <p:cNvGrpSpPr/>
          <p:nvPr/>
        </p:nvGrpSpPr>
        <p:grpSpPr>
          <a:xfrm>
            <a:off x="27311" y="2713038"/>
            <a:ext cx="5552094" cy="3916363"/>
            <a:chOff x="27311" y="2713038"/>
            <a:chExt cx="5552094" cy="3916363"/>
          </a:xfrm>
        </p:grpSpPr>
        <p:graphicFrame>
          <p:nvGraphicFramePr>
            <p:cNvPr id="185348" name="Object 4"/>
            <p:cNvGraphicFramePr>
              <a:graphicFrameLocks noChangeAspect="1"/>
            </p:cNvGraphicFramePr>
            <p:nvPr>
              <p:extLst>
                <p:ext uri="{D42A27DB-BD31-4B8C-83A1-F6EECF244321}">
                  <p14:modId xmlns:p14="http://schemas.microsoft.com/office/powerpoint/2010/main" val="2887362709"/>
                </p:ext>
              </p:extLst>
            </p:nvPr>
          </p:nvGraphicFramePr>
          <p:xfrm>
            <a:off x="685800" y="2713038"/>
            <a:ext cx="4893605" cy="3371850"/>
          </p:xfrm>
          <a:graphic>
            <a:graphicData uri="http://schemas.openxmlformats.org/presentationml/2006/ole">
              <mc:AlternateContent xmlns:mc="http://schemas.openxmlformats.org/markup-compatibility/2006">
                <mc:Choice xmlns:v="urn:schemas-microsoft-com:vml" Requires="v">
                  <p:oleObj spid="_x0000_s31952" name="Bitmap Image" r:id="rId3" imgW="5086440" imgH="3371760" progId="Paint.Picture">
                    <p:embed/>
                  </p:oleObj>
                </mc:Choice>
                <mc:Fallback>
                  <p:oleObj name="Bitmap Image" r:id="rId3" imgW="5086440" imgH="3371760" progId="Paint.Picture">
                    <p:embed/>
                    <p:pic>
                      <p:nvPicPr>
                        <p:cNvPr id="0" name="Picture 3"/>
                        <p:cNvPicPr>
                          <a:picLocks noChangeAspect="1" noChangeArrowheads="1"/>
                        </p:cNvPicPr>
                        <p:nvPr/>
                      </p:nvPicPr>
                      <p:blipFill>
                        <a:blip r:embed="rId4"/>
                        <a:srcRect/>
                        <a:stretch>
                          <a:fillRect/>
                        </a:stretch>
                      </p:blipFill>
                      <p:spPr bwMode="auto">
                        <a:xfrm>
                          <a:off x="685800" y="2713038"/>
                          <a:ext cx="4893605"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5349" name="Text Box 5"/>
            <p:cNvSpPr txBox="1">
              <a:spLocks noChangeArrowheads="1"/>
            </p:cNvSpPr>
            <p:nvPr/>
          </p:nvSpPr>
          <p:spPr bwMode="auto">
            <a:xfrm>
              <a:off x="2461891" y="6232526"/>
              <a:ext cx="1990748" cy="396875"/>
            </a:xfrm>
            <a:prstGeom prst="rect">
              <a:avLst/>
            </a:prstGeom>
            <a:noFill/>
            <a:ln w="9525">
              <a:noFill/>
              <a:miter lim="800000"/>
              <a:headEnd/>
              <a:tailEnd/>
            </a:ln>
            <a:effectLst/>
          </p:spPr>
          <p:txBody>
            <a:bodyPr wrap="none">
              <a:spAutoFit/>
            </a:bodyPr>
            <a:lstStyle/>
            <a:p>
              <a:r>
                <a:rPr lang="en-US" sz="2000" b="1" dirty="0">
                  <a:solidFill>
                    <a:srgbClr val="000000"/>
                  </a:solidFill>
                  <a:latin typeface="Arial" pitchFamily="34" charset="0"/>
                  <a:cs typeface="Arial" pitchFamily="34" charset="0"/>
                </a:rPr>
                <a:t>Temperature </a:t>
              </a:r>
              <a:r>
                <a:rPr lang="en-US" sz="2000" b="1" baseline="30000" dirty="0" smtClean="0">
                  <a:solidFill>
                    <a:srgbClr val="000000"/>
                  </a:solidFill>
                  <a:latin typeface="Arial" pitchFamily="34" charset="0"/>
                  <a:cs typeface="Arial" pitchFamily="34" charset="0"/>
                </a:rPr>
                <a:t>0</a:t>
              </a:r>
              <a:r>
                <a:rPr lang="en-US" sz="2000" b="1" dirty="0" smtClean="0">
                  <a:solidFill>
                    <a:srgbClr val="000000"/>
                  </a:solidFill>
                  <a:latin typeface="Arial" pitchFamily="34" charset="0"/>
                  <a:cs typeface="Arial" pitchFamily="34" charset="0"/>
                </a:rPr>
                <a:t>C</a:t>
              </a:r>
              <a:endParaRPr lang="en-US" sz="2000" b="1" dirty="0">
                <a:solidFill>
                  <a:srgbClr val="000000"/>
                </a:solidFill>
                <a:latin typeface="Arial" pitchFamily="34" charset="0"/>
                <a:cs typeface="Arial" pitchFamily="34" charset="0"/>
              </a:endParaRPr>
            </a:p>
          </p:txBody>
        </p:sp>
        <p:sp>
          <p:nvSpPr>
            <p:cNvPr id="185350" name="Text Box 6"/>
            <p:cNvSpPr txBox="1">
              <a:spLocks noChangeArrowheads="1"/>
            </p:cNvSpPr>
            <p:nvPr/>
          </p:nvSpPr>
          <p:spPr bwMode="auto">
            <a:xfrm rot="16200000">
              <a:off x="-658812" y="3822229"/>
              <a:ext cx="2079625" cy="707380"/>
            </a:xfrm>
            <a:prstGeom prst="rect">
              <a:avLst/>
            </a:prstGeom>
            <a:noFill/>
            <a:ln w="9525">
              <a:noFill/>
              <a:miter lim="800000"/>
              <a:headEnd/>
              <a:tailEnd/>
            </a:ln>
            <a:effectLst/>
          </p:spPr>
          <p:txBody>
            <a:bodyPr>
              <a:spAutoFit/>
            </a:bodyPr>
            <a:lstStyle/>
            <a:p>
              <a:pPr algn="ctr"/>
              <a:r>
                <a:rPr lang="en-US" sz="2000" b="1" dirty="0">
                  <a:solidFill>
                    <a:srgbClr val="000000"/>
                  </a:solidFill>
                  <a:latin typeface="+mj-lt"/>
                  <a:cs typeface="Arial" pitchFamily="34" charset="0"/>
                </a:rPr>
                <a:t>Thermal ionizer efficiency (%)</a:t>
              </a:r>
            </a:p>
          </p:txBody>
        </p:sp>
        <p:sp>
          <p:nvSpPr>
            <p:cNvPr id="185351" name="Text Box 7"/>
            <p:cNvSpPr txBox="1">
              <a:spLocks noChangeArrowheads="1"/>
            </p:cNvSpPr>
            <p:nvPr/>
          </p:nvSpPr>
          <p:spPr bwMode="auto">
            <a:xfrm>
              <a:off x="1600200" y="2971800"/>
              <a:ext cx="1335314" cy="1190625"/>
            </a:xfrm>
            <a:prstGeom prst="rect">
              <a:avLst/>
            </a:prstGeom>
            <a:noFill/>
            <a:ln w="9525">
              <a:noFill/>
              <a:miter lim="800000"/>
              <a:headEnd/>
              <a:tailEnd/>
            </a:ln>
            <a:effectLst/>
          </p:spPr>
          <p:txBody>
            <a:bodyPr>
              <a:spAutoFit/>
            </a:bodyPr>
            <a:lstStyle/>
            <a:p>
              <a:r>
                <a:rPr lang="en-US" b="1" baseline="30000" dirty="0">
                  <a:solidFill>
                    <a:srgbClr val="000000"/>
                  </a:solidFill>
                  <a:latin typeface="Arial" pitchFamily="34" charset="0"/>
                  <a:cs typeface="Arial" pitchFamily="34" charset="0"/>
                </a:rPr>
                <a:t>21</a:t>
              </a:r>
              <a:r>
                <a:rPr lang="en-US" b="1" dirty="0">
                  <a:solidFill>
                    <a:srgbClr val="000000"/>
                  </a:solidFill>
                  <a:latin typeface="Arial" pitchFamily="34" charset="0"/>
                  <a:cs typeface="Arial" pitchFamily="34" charset="0"/>
                </a:rPr>
                <a:t>Na</a:t>
              </a:r>
            </a:p>
            <a:p>
              <a:r>
                <a:rPr lang="en-US" b="1" baseline="30000" dirty="0">
                  <a:solidFill>
                    <a:srgbClr val="000000"/>
                  </a:solidFill>
                  <a:latin typeface="Arial" pitchFamily="34" charset="0"/>
                  <a:cs typeface="Arial" pitchFamily="34" charset="0"/>
                </a:rPr>
                <a:t>20</a:t>
              </a:r>
              <a:r>
                <a:rPr lang="en-US" b="1" dirty="0">
                  <a:solidFill>
                    <a:srgbClr val="000000"/>
                  </a:solidFill>
                  <a:latin typeface="Arial" pitchFamily="34" charset="0"/>
                  <a:cs typeface="Arial" pitchFamily="34" charset="0"/>
                </a:rPr>
                <a:t>Na</a:t>
              </a:r>
            </a:p>
            <a:p>
              <a:r>
                <a:rPr lang="en-US" b="1" dirty="0">
                  <a:solidFill>
                    <a:srgbClr val="000000"/>
                  </a:solidFill>
                  <a:latin typeface="Arial" pitchFamily="34" charset="0"/>
                  <a:cs typeface="Arial" pitchFamily="34" charset="0"/>
                </a:rPr>
                <a:t>diffusion theory</a:t>
              </a:r>
            </a:p>
          </p:txBody>
        </p:sp>
      </p:grpSp>
      <p:graphicFrame>
        <p:nvGraphicFramePr>
          <p:cNvPr id="185352" name="Object 8"/>
          <p:cNvGraphicFramePr>
            <a:graphicFrameLocks noChangeAspect="1"/>
          </p:cNvGraphicFramePr>
          <p:nvPr/>
        </p:nvGraphicFramePr>
        <p:xfrm>
          <a:off x="5848350" y="1524000"/>
          <a:ext cx="3295650" cy="2971800"/>
        </p:xfrm>
        <a:graphic>
          <a:graphicData uri="http://schemas.openxmlformats.org/presentationml/2006/ole">
            <mc:AlternateContent xmlns:mc="http://schemas.openxmlformats.org/markup-compatibility/2006">
              <mc:Choice xmlns:v="urn:schemas-microsoft-com:vml" Requires="v">
                <p:oleObj spid="_x0000_s31953" name="Bitmap Image" r:id="rId5" imgW="3296110" imgH="2971429" progId="PBrush">
                  <p:embed/>
                </p:oleObj>
              </mc:Choice>
              <mc:Fallback>
                <p:oleObj name="Bitmap Image" r:id="rId5" imgW="3296110" imgH="2971429" progId="PBrush">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8350" y="1524000"/>
                        <a:ext cx="32956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5353" name="Text Box 9"/>
          <p:cNvSpPr txBox="1">
            <a:spLocks noChangeArrowheads="1"/>
          </p:cNvSpPr>
          <p:nvPr/>
        </p:nvSpPr>
        <p:spPr bwMode="auto">
          <a:xfrm>
            <a:off x="6934200" y="3019425"/>
            <a:ext cx="1066800" cy="942975"/>
          </a:xfrm>
          <a:prstGeom prst="rect">
            <a:avLst/>
          </a:prstGeom>
          <a:noFill/>
          <a:ln w="9525">
            <a:noFill/>
            <a:miter lim="800000"/>
            <a:headEnd/>
            <a:tailEnd/>
          </a:ln>
          <a:effectLst/>
        </p:spPr>
        <p:txBody>
          <a:bodyPr>
            <a:spAutoFit/>
          </a:bodyPr>
          <a:lstStyle/>
          <a:p>
            <a:r>
              <a:rPr lang="en-US" sz="1400" b="1">
                <a:solidFill>
                  <a:srgbClr val="000000"/>
                </a:solidFill>
                <a:latin typeface="Arial" pitchFamily="34" charset="0"/>
                <a:cs typeface="Arial" pitchFamily="34" charset="0"/>
              </a:rPr>
              <a:t>diffusion theory</a:t>
            </a:r>
          </a:p>
          <a:p>
            <a:endParaRPr lang="en-US" sz="1400" b="1">
              <a:solidFill>
                <a:srgbClr val="000000"/>
              </a:solidFill>
              <a:latin typeface="Arial" pitchFamily="34" charset="0"/>
              <a:cs typeface="Arial" pitchFamily="34" charset="0"/>
            </a:endParaRPr>
          </a:p>
          <a:p>
            <a:r>
              <a:rPr lang="en-US" sz="1400" b="1" baseline="30000">
                <a:solidFill>
                  <a:srgbClr val="000000"/>
                </a:solidFill>
                <a:latin typeface="Arial" pitchFamily="34" charset="0"/>
                <a:cs typeface="Arial" pitchFamily="34" charset="0"/>
              </a:rPr>
              <a:t>21</a:t>
            </a:r>
            <a:r>
              <a:rPr lang="en-US" sz="1400" b="1">
                <a:solidFill>
                  <a:srgbClr val="000000"/>
                </a:solidFill>
                <a:latin typeface="Arial" pitchFamily="34" charset="0"/>
                <a:cs typeface="Arial" pitchFamily="34" charset="0"/>
              </a:rPr>
              <a:t>Na</a:t>
            </a:r>
          </a:p>
        </p:txBody>
      </p:sp>
      <p:sp>
        <p:nvSpPr>
          <p:cNvPr id="185354" name="Text Box 10"/>
          <p:cNvSpPr txBox="1">
            <a:spLocks noChangeArrowheads="1"/>
          </p:cNvSpPr>
          <p:nvPr/>
        </p:nvSpPr>
        <p:spPr bwMode="auto">
          <a:xfrm>
            <a:off x="6934200" y="4387850"/>
            <a:ext cx="1695450" cy="336550"/>
          </a:xfrm>
          <a:prstGeom prst="rect">
            <a:avLst/>
          </a:prstGeom>
          <a:noFill/>
          <a:ln w="9525">
            <a:noFill/>
            <a:miter lim="800000"/>
            <a:headEnd/>
            <a:tailEnd/>
          </a:ln>
          <a:effectLst/>
        </p:spPr>
        <p:txBody>
          <a:bodyPr wrap="none">
            <a:spAutoFit/>
          </a:bodyPr>
          <a:lstStyle/>
          <a:p>
            <a:r>
              <a:rPr lang="en-US" sz="1600" b="1">
                <a:solidFill>
                  <a:srgbClr val="000000"/>
                </a:solidFill>
                <a:latin typeface="Arial" pitchFamily="34" charset="0"/>
                <a:cs typeface="Arial" pitchFamily="34" charset="0"/>
              </a:rPr>
              <a:t>Temperature </a:t>
            </a:r>
            <a:r>
              <a:rPr lang="en-US" sz="1600" b="1" baseline="30000">
                <a:solidFill>
                  <a:srgbClr val="000000"/>
                </a:solidFill>
                <a:latin typeface="Arial" pitchFamily="34" charset="0"/>
                <a:cs typeface="Arial" pitchFamily="34" charset="0"/>
              </a:rPr>
              <a:t>0</a:t>
            </a:r>
            <a:r>
              <a:rPr lang="en-US" sz="1600" b="1">
                <a:solidFill>
                  <a:srgbClr val="000000"/>
                </a:solidFill>
                <a:latin typeface="Arial" pitchFamily="34" charset="0"/>
                <a:cs typeface="Arial" pitchFamily="34" charset="0"/>
              </a:rPr>
              <a:t>C</a:t>
            </a:r>
          </a:p>
        </p:txBody>
      </p:sp>
      <p:sp>
        <p:nvSpPr>
          <p:cNvPr id="185355" name="Text Box 11"/>
          <p:cNvSpPr txBox="1">
            <a:spLocks noChangeArrowheads="1"/>
          </p:cNvSpPr>
          <p:nvPr/>
        </p:nvSpPr>
        <p:spPr bwMode="auto">
          <a:xfrm>
            <a:off x="6019800" y="1614488"/>
            <a:ext cx="573088" cy="2563812"/>
          </a:xfrm>
          <a:prstGeom prst="rect">
            <a:avLst/>
          </a:prstGeom>
          <a:solidFill>
            <a:schemeClr val="bg1"/>
          </a:solidFill>
          <a:ln w="9525">
            <a:noFill/>
            <a:miter lim="800000"/>
            <a:headEnd/>
            <a:tailEnd/>
          </a:ln>
          <a:effectLst/>
        </p:spPr>
        <p:txBody>
          <a:bodyPr>
            <a:spAutoFit/>
          </a:bodyPr>
          <a:lstStyle/>
          <a:p>
            <a:r>
              <a:rPr lang="en-US">
                <a:solidFill>
                  <a:srgbClr val="000000"/>
                </a:solidFill>
                <a:latin typeface="Arial" pitchFamily="34" charset="0"/>
                <a:cs typeface="Arial" pitchFamily="34" charset="0"/>
              </a:rPr>
              <a:t>10</a:t>
            </a:r>
            <a:r>
              <a:rPr lang="en-US" baseline="30000">
                <a:solidFill>
                  <a:srgbClr val="000000"/>
                </a:solidFill>
                <a:latin typeface="Arial" pitchFamily="34" charset="0"/>
                <a:cs typeface="Arial" pitchFamily="34" charset="0"/>
              </a:rPr>
              <a:t>3</a:t>
            </a:r>
          </a:p>
          <a:p>
            <a:endParaRPr lang="en-US">
              <a:solidFill>
                <a:srgbClr val="000000"/>
              </a:solidFill>
              <a:latin typeface="Arial" pitchFamily="34" charset="0"/>
              <a:cs typeface="Arial" pitchFamily="34" charset="0"/>
            </a:endParaRPr>
          </a:p>
          <a:p>
            <a:r>
              <a:rPr lang="en-US">
                <a:solidFill>
                  <a:srgbClr val="000000"/>
                </a:solidFill>
                <a:latin typeface="Arial" pitchFamily="34" charset="0"/>
                <a:cs typeface="Arial" pitchFamily="34" charset="0"/>
              </a:rPr>
              <a:t>10</a:t>
            </a:r>
            <a:r>
              <a:rPr lang="en-US" baseline="30000">
                <a:solidFill>
                  <a:srgbClr val="000000"/>
                </a:solidFill>
                <a:latin typeface="Arial" pitchFamily="34" charset="0"/>
                <a:cs typeface="Arial" pitchFamily="34" charset="0"/>
              </a:rPr>
              <a:t>2</a:t>
            </a:r>
          </a:p>
          <a:p>
            <a:endParaRPr lang="en-US">
              <a:solidFill>
                <a:srgbClr val="000000"/>
              </a:solidFill>
              <a:latin typeface="Arial" pitchFamily="34" charset="0"/>
              <a:cs typeface="Arial" pitchFamily="34" charset="0"/>
            </a:endParaRPr>
          </a:p>
          <a:p>
            <a:r>
              <a:rPr lang="en-US">
                <a:solidFill>
                  <a:srgbClr val="000000"/>
                </a:solidFill>
                <a:latin typeface="Arial" pitchFamily="34" charset="0"/>
                <a:cs typeface="Arial" pitchFamily="34" charset="0"/>
              </a:rPr>
              <a:t>10</a:t>
            </a:r>
            <a:r>
              <a:rPr lang="en-US" baseline="30000">
                <a:solidFill>
                  <a:srgbClr val="000000"/>
                </a:solidFill>
                <a:latin typeface="Arial" pitchFamily="34" charset="0"/>
                <a:cs typeface="Arial" pitchFamily="34" charset="0"/>
              </a:rPr>
              <a:t>1</a:t>
            </a:r>
          </a:p>
          <a:p>
            <a:endParaRPr lang="en-US">
              <a:solidFill>
                <a:srgbClr val="000000"/>
              </a:solidFill>
              <a:latin typeface="Arial" pitchFamily="34" charset="0"/>
              <a:cs typeface="Arial" pitchFamily="34" charset="0"/>
            </a:endParaRPr>
          </a:p>
          <a:p>
            <a:r>
              <a:rPr lang="en-US">
                <a:solidFill>
                  <a:srgbClr val="000000"/>
                </a:solidFill>
                <a:latin typeface="Arial" pitchFamily="34" charset="0"/>
                <a:cs typeface="Arial" pitchFamily="34" charset="0"/>
              </a:rPr>
              <a:t>10</a:t>
            </a:r>
            <a:r>
              <a:rPr lang="en-US" baseline="30000">
                <a:solidFill>
                  <a:srgbClr val="000000"/>
                </a:solidFill>
                <a:latin typeface="Arial" pitchFamily="34" charset="0"/>
                <a:cs typeface="Arial" pitchFamily="34" charset="0"/>
              </a:rPr>
              <a:t>0</a:t>
            </a:r>
          </a:p>
          <a:p>
            <a:endParaRPr lang="en-US">
              <a:solidFill>
                <a:srgbClr val="000000"/>
              </a:solidFill>
              <a:latin typeface="Arial" pitchFamily="34" charset="0"/>
              <a:cs typeface="Arial" pitchFamily="34" charset="0"/>
            </a:endParaRPr>
          </a:p>
          <a:p>
            <a:r>
              <a:rPr lang="en-US">
                <a:solidFill>
                  <a:srgbClr val="000000"/>
                </a:solidFill>
                <a:latin typeface="Arial" pitchFamily="34" charset="0"/>
                <a:cs typeface="Arial" pitchFamily="34" charset="0"/>
              </a:rPr>
              <a:t>10</a:t>
            </a:r>
            <a:r>
              <a:rPr lang="en-US" baseline="30000">
                <a:solidFill>
                  <a:srgbClr val="000000"/>
                </a:solidFill>
                <a:latin typeface="Arial" pitchFamily="34" charset="0"/>
                <a:cs typeface="Arial" pitchFamily="34" charset="0"/>
              </a:rPr>
              <a:t>-1</a:t>
            </a:r>
          </a:p>
        </p:txBody>
      </p:sp>
      <p:sp>
        <p:nvSpPr>
          <p:cNvPr id="185356" name="Text Box 12"/>
          <p:cNvSpPr txBox="1">
            <a:spLocks noChangeArrowheads="1"/>
          </p:cNvSpPr>
          <p:nvPr/>
        </p:nvSpPr>
        <p:spPr bwMode="auto">
          <a:xfrm rot="-5400000">
            <a:off x="4722019" y="2710657"/>
            <a:ext cx="2508250" cy="366712"/>
          </a:xfrm>
          <a:prstGeom prst="rect">
            <a:avLst/>
          </a:prstGeom>
          <a:solidFill>
            <a:schemeClr val="bg1"/>
          </a:solidFill>
          <a:ln w="9525">
            <a:noFill/>
            <a:miter lim="800000"/>
            <a:headEnd/>
            <a:tailEnd/>
          </a:ln>
          <a:effectLst/>
        </p:spPr>
        <p:txBody>
          <a:bodyPr wrap="none">
            <a:spAutoFit/>
          </a:bodyPr>
          <a:lstStyle/>
          <a:p>
            <a:r>
              <a:rPr lang="en-US" b="1">
                <a:solidFill>
                  <a:srgbClr val="000000"/>
                </a:solidFill>
                <a:latin typeface="Arial" pitchFamily="34" charset="0"/>
                <a:cs typeface="Arial" pitchFamily="34" charset="0"/>
              </a:rPr>
              <a:t>Extraction halflife [s] </a:t>
            </a:r>
          </a:p>
        </p:txBody>
      </p:sp>
      <p:sp>
        <p:nvSpPr>
          <p:cNvPr id="185357" name="Text Box 13"/>
          <p:cNvSpPr txBox="1">
            <a:spLocks noChangeArrowheads="1"/>
          </p:cNvSpPr>
          <p:nvPr/>
        </p:nvSpPr>
        <p:spPr bwMode="auto">
          <a:xfrm>
            <a:off x="7543800" y="1752600"/>
            <a:ext cx="1452563" cy="579438"/>
          </a:xfrm>
          <a:prstGeom prst="rect">
            <a:avLst/>
          </a:prstGeom>
          <a:noFill/>
          <a:ln w="9525">
            <a:noFill/>
            <a:miter lim="800000"/>
            <a:headEnd/>
            <a:tailEnd/>
          </a:ln>
          <a:effectLst/>
        </p:spPr>
        <p:txBody>
          <a:bodyPr wrap="none">
            <a:spAutoFit/>
          </a:bodyPr>
          <a:lstStyle/>
          <a:p>
            <a:r>
              <a:rPr lang="en-US" sz="1000" b="1">
                <a:solidFill>
                  <a:srgbClr val="000000"/>
                </a:solidFill>
                <a:latin typeface="Arial" pitchFamily="34" charset="0"/>
                <a:cs typeface="Arial" pitchFamily="34" charset="0"/>
              </a:rPr>
              <a:t>Diffusion description</a:t>
            </a:r>
          </a:p>
          <a:p>
            <a:r>
              <a:rPr lang="en-US" sz="1000" b="1">
                <a:solidFill>
                  <a:srgbClr val="000000"/>
                </a:solidFill>
                <a:latin typeface="Arial" pitchFamily="34" charset="0"/>
                <a:cs typeface="Arial" pitchFamily="34" charset="0"/>
              </a:rPr>
              <a:t>Fujioka and Arai </a:t>
            </a:r>
          </a:p>
          <a:p>
            <a:r>
              <a:rPr lang="en-US" sz="1000" b="1">
                <a:solidFill>
                  <a:srgbClr val="000000"/>
                </a:solidFill>
                <a:latin typeface="Arial" pitchFamily="34" charset="0"/>
                <a:cs typeface="Arial" pitchFamily="34" charset="0"/>
              </a:rPr>
              <a:t>NIM 186 (1981)409</a:t>
            </a:r>
            <a:r>
              <a:rPr lang="en-US" sz="1200" b="1">
                <a:solidFill>
                  <a:srgbClr val="000000"/>
                </a:solidFill>
                <a:latin typeface="Arial" pitchFamily="34" charset="0"/>
                <a:cs typeface="Arial" pitchFamily="34" charset="0"/>
              </a:rPr>
              <a:t> </a:t>
            </a:r>
          </a:p>
        </p:txBody>
      </p:sp>
      <p:sp>
        <p:nvSpPr>
          <p:cNvPr id="185358" name="Text Box 14"/>
          <p:cNvSpPr txBox="1">
            <a:spLocks noChangeArrowheads="1"/>
          </p:cNvSpPr>
          <p:nvPr/>
        </p:nvSpPr>
        <p:spPr bwMode="auto">
          <a:xfrm>
            <a:off x="5976144" y="4925589"/>
            <a:ext cx="3124200" cy="1951303"/>
          </a:xfrm>
          <a:prstGeom prst="rect">
            <a:avLst/>
          </a:prstGeom>
          <a:noFill/>
          <a:ln w="9525">
            <a:noFill/>
            <a:miter lim="800000"/>
            <a:headEnd/>
            <a:tailEnd/>
          </a:ln>
          <a:effectLst/>
        </p:spPr>
        <p:txBody>
          <a:bodyPr>
            <a:spAutoFit/>
          </a:bodyPr>
          <a:lstStyle/>
          <a:p>
            <a:r>
              <a:rPr lang="en-US" sz="2000" b="1" dirty="0" smtClean="0">
                <a:solidFill>
                  <a:srgbClr val="000000"/>
                </a:solidFill>
                <a:latin typeface="+mn-lt"/>
                <a:cs typeface="+mn-cs"/>
              </a:rPr>
              <a:t>Concept Works for alkaline and alkaline earth elements.</a:t>
            </a:r>
          </a:p>
          <a:p>
            <a:r>
              <a:rPr lang="en-US" sz="1600" dirty="0" smtClean="0">
                <a:solidFill>
                  <a:srgbClr val="000000"/>
                </a:solidFill>
                <a:latin typeface="+mn-lt"/>
                <a:cs typeface="+mn-cs"/>
              </a:rPr>
              <a:t>P.D</a:t>
            </a:r>
            <a:r>
              <a:rPr lang="en-US" sz="1600" dirty="0">
                <a:solidFill>
                  <a:srgbClr val="000000"/>
                </a:solidFill>
                <a:latin typeface="+mn-lt"/>
                <a:cs typeface="+mn-cs"/>
              </a:rPr>
              <a:t>. </a:t>
            </a:r>
            <a:r>
              <a:rPr lang="en-US" sz="1600" dirty="0" err="1">
                <a:solidFill>
                  <a:srgbClr val="000000"/>
                </a:solidFill>
                <a:latin typeface="+mn-lt"/>
                <a:cs typeface="+mn-cs"/>
              </a:rPr>
              <a:t>Shidling</a:t>
            </a:r>
            <a:r>
              <a:rPr lang="en-US" sz="1600" dirty="0">
                <a:solidFill>
                  <a:srgbClr val="000000"/>
                </a:solidFill>
                <a:latin typeface="+mn-lt"/>
                <a:cs typeface="+mn-cs"/>
              </a:rPr>
              <a:t>, et </a:t>
            </a:r>
            <a:r>
              <a:rPr lang="en-US" sz="1600" dirty="0" smtClean="0">
                <a:solidFill>
                  <a:srgbClr val="000000"/>
                </a:solidFill>
                <a:latin typeface="+mn-lt"/>
                <a:cs typeface="+mn-cs"/>
              </a:rPr>
              <a:t>al., </a:t>
            </a:r>
          </a:p>
          <a:p>
            <a:r>
              <a:rPr lang="en-US" sz="1600" dirty="0" smtClean="0">
                <a:solidFill>
                  <a:srgbClr val="000000"/>
                </a:solidFill>
                <a:latin typeface="+mn-lt"/>
                <a:cs typeface="+mn-cs"/>
              </a:rPr>
              <a:t>NIM A (2009)</a:t>
            </a:r>
            <a:endParaRPr lang="en-US" sz="1600" dirty="0">
              <a:solidFill>
                <a:srgbClr val="000000"/>
              </a:solidFill>
              <a:latin typeface="+mn-lt"/>
              <a:cs typeface="+mn-cs"/>
            </a:endParaRPr>
          </a:p>
          <a:p>
            <a:pPr>
              <a:spcBef>
                <a:spcPct val="20000"/>
              </a:spcBef>
            </a:pPr>
            <a:r>
              <a:rPr lang="en-US" sz="2400" dirty="0">
                <a:solidFill>
                  <a:srgbClr val="FF0000"/>
                </a:solidFill>
                <a:latin typeface="Arial" pitchFamily="34" charset="0"/>
                <a:cs typeface="Arial" pitchFamily="34" charset="0"/>
              </a:rPr>
              <a:t> </a:t>
            </a:r>
          </a:p>
        </p:txBody>
      </p:sp>
      <p:pic>
        <p:nvPicPr>
          <p:cNvPr id="185359" name="Picture 15" descr="DSC02577"/>
          <p:cNvPicPr>
            <a:picLocks noChangeAspect="1" noChangeArrowheads="1"/>
          </p:cNvPicPr>
          <p:nvPr/>
        </p:nvPicPr>
        <p:blipFill>
          <a:blip r:embed="rId7" cstate="print"/>
          <a:srcRect/>
          <a:stretch>
            <a:fillRect/>
          </a:stretch>
        </p:blipFill>
        <p:spPr bwMode="auto">
          <a:xfrm>
            <a:off x="762000" y="381000"/>
            <a:ext cx="2819400" cy="2112963"/>
          </a:xfrm>
          <a:prstGeom prst="rect">
            <a:avLst/>
          </a:prstGeom>
          <a:noFill/>
        </p:spPr>
      </p:pic>
      <p:sp>
        <p:nvSpPr>
          <p:cNvPr id="185360" name="Text Box 16"/>
          <p:cNvSpPr txBox="1">
            <a:spLocks noChangeArrowheads="1"/>
          </p:cNvSpPr>
          <p:nvPr/>
        </p:nvSpPr>
        <p:spPr bwMode="auto">
          <a:xfrm>
            <a:off x="3717925" y="1584325"/>
            <a:ext cx="2125903" cy="707886"/>
          </a:xfrm>
          <a:prstGeom prst="rect">
            <a:avLst/>
          </a:prstGeom>
          <a:noFill/>
          <a:ln w="9525">
            <a:noFill/>
            <a:miter lim="800000"/>
            <a:headEnd/>
            <a:tailEnd/>
          </a:ln>
          <a:effectLst/>
        </p:spPr>
        <p:txBody>
          <a:bodyPr wrap="none">
            <a:spAutoFit/>
          </a:bodyPr>
          <a:lstStyle/>
          <a:p>
            <a:r>
              <a:rPr lang="en-US" sz="2000" b="1" dirty="0" smtClean="0">
                <a:solidFill>
                  <a:srgbClr val="000000"/>
                </a:solidFill>
                <a:latin typeface="Arial" pitchFamily="34" charset="0"/>
                <a:cs typeface="Arial" pitchFamily="34" charset="0"/>
              </a:rPr>
              <a:t>Cavity@2400 </a:t>
            </a:r>
            <a:r>
              <a:rPr lang="en-US" sz="2000" b="1" baseline="30000" dirty="0">
                <a:solidFill>
                  <a:srgbClr val="000000"/>
                </a:solidFill>
                <a:latin typeface="Arial" pitchFamily="34" charset="0"/>
                <a:cs typeface="Arial" pitchFamily="34" charset="0"/>
              </a:rPr>
              <a:t>0</a:t>
            </a:r>
            <a:r>
              <a:rPr lang="en-US" sz="2000" b="1" dirty="0">
                <a:solidFill>
                  <a:srgbClr val="000000"/>
                </a:solidFill>
                <a:latin typeface="Arial" pitchFamily="34" charset="0"/>
                <a:cs typeface="Arial" pitchFamily="34" charset="0"/>
              </a:rPr>
              <a:t>C</a:t>
            </a:r>
          </a:p>
          <a:p>
            <a:endParaRPr lang="en-US" sz="2000" b="1" dirty="0">
              <a:solidFill>
                <a:srgbClr val="000000"/>
              </a:solidFill>
              <a:latin typeface="Arial" pitchFamily="34" charset="0"/>
              <a:cs typeface="Arial" pitchFamily="34" charset="0"/>
            </a:endParaRPr>
          </a:p>
        </p:txBody>
      </p:sp>
      <p:sp>
        <p:nvSpPr>
          <p:cNvPr id="185361" name="Line 17"/>
          <p:cNvSpPr>
            <a:spLocks noChangeShapeType="1"/>
          </p:cNvSpPr>
          <p:nvPr/>
        </p:nvSpPr>
        <p:spPr bwMode="auto">
          <a:xfrm flipH="1" flipV="1">
            <a:off x="2209800" y="1447800"/>
            <a:ext cx="1524000" cy="304800"/>
          </a:xfrm>
          <a:prstGeom prst="line">
            <a:avLst/>
          </a:prstGeom>
          <a:noFill/>
          <a:ln w="38100">
            <a:solidFill>
              <a:schemeClr val="tx1"/>
            </a:solidFill>
            <a:round/>
            <a:headEnd/>
            <a:tailEnd type="triangle" w="lg" len="med"/>
          </a:ln>
          <a:effectLst/>
        </p:spPr>
        <p:txBody>
          <a:bodyPr/>
          <a:lstStyle/>
          <a:p>
            <a:endParaRPr lang="en-US">
              <a:solidFill>
                <a:srgbClr val="000000"/>
              </a:solidFill>
              <a:latin typeface="Arial" pitchFamily="34" charset="0"/>
              <a:cs typeface="+mn-cs"/>
            </a:endParaRPr>
          </a:p>
        </p:txBody>
      </p:sp>
      <p:sp>
        <p:nvSpPr>
          <p:cNvPr id="18"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8" name="Rectangle 4"/>
          <p:cNvSpPr>
            <a:spLocks noGrp="1" noChangeArrowheads="1"/>
          </p:cNvSpPr>
          <p:nvPr>
            <p:ph type="ctrTitle"/>
          </p:nvPr>
        </p:nvSpPr>
        <p:spPr/>
        <p:txBody>
          <a:bodyPr/>
          <a:lstStyle/>
          <a:p>
            <a:r>
              <a:rPr lang="en-US">
                <a:solidFill>
                  <a:srgbClr val="FF0000"/>
                </a:solidFill>
              </a:rPr>
              <a:t>Atomic Parity Violation</a:t>
            </a:r>
          </a:p>
        </p:txBody>
      </p:sp>
      <p:sp>
        <p:nvSpPr>
          <p:cNvPr id="57349" name="Rectangle 5"/>
          <p:cNvSpPr>
            <a:spLocks noGrp="1" noChangeArrowheads="1"/>
          </p:cNvSpPr>
          <p:nvPr>
            <p:ph type="subTitle" idx="1"/>
          </p:nvPr>
        </p:nvSpPr>
        <p:spPr/>
        <p:txBody>
          <a:bodyPr/>
          <a:lstStyle/>
          <a:p>
            <a:r>
              <a:rPr lang="en-US" dirty="0" smtClean="0">
                <a:solidFill>
                  <a:srgbClr val="FF0000"/>
                </a:solidFill>
              </a:rPr>
              <a:t>Toward precision on Weak Mixing Angle </a:t>
            </a:r>
            <a:r>
              <a:rPr lang="en-US" dirty="0" smtClean="0">
                <a:solidFill>
                  <a:srgbClr val="FF0000"/>
                </a:solidFill>
                <a:latin typeface="Symbol" pitchFamily="18" charset="2"/>
              </a:rPr>
              <a:t>Q</a:t>
            </a:r>
            <a:r>
              <a:rPr lang="en-US" baseline="-25000" dirty="0" smtClean="0">
                <a:solidFill>
                  <a:srgbClr val="FF0000"/>
                </a:solidFill>
              </a:rPr>
              <a:t>W</a:t>
            </a:r>
            <a:r>
              <a:rPr lang="en-US" dirty="0" smtClean="0">
                <a:solidFill>
                  <a:srgbClr val="FF0000"/>
                </a:solidFill>
              </a:rPr>
              <a:t> </a:t>
            </a:r>
            <a:endParaRPr lang="en-US" dirty="0">
              <a:solidFill>
                <a:srgbClr val="FF0000"/>
              </a:solidFill>
            </a:endParaRPr>
          </a:p>
        </p:txBody>
      </p:sp>
      <p:sp>
        <p:nvSpPr>
          <p:cNvPr id="4" name="Rectangle 3"/>
          <p:cNvSpPr>
            <a:spLocks noChangeArrowheads="1"/>
          </p:cNvSpPr>
          <p:nvPr/>
        </p:nvSpPr>
        <p:spPr bwMode="auto">
          <a:xfrm>
            <a:off x="0" y="6577013"/>
            <a:ext cx="9144000" cy="28098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488" y="6597650"/>
            <a:ext cx="603250" cy="22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584950"/>
            <a:ext cx="895350" cy="24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6"/>
          <p:cNvSpPr txBox="1">
            <a:spLocks noChangeArrowheads="1"/>
          </p:cNvSpPr>
          <p:nvPr/>
        </p:nvSpPr>
        <p:spPr bwMode="auto">
          <a:xfrm>
            <a:off x="6308725" y="64373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Rectangle 7"/>
          <p:cNvSpPr>
            <a:spLocks noChangeArrowheads="1"/>
          </p:cNvSpPr>
          <p:nvPr/>
        </p:nvSpPr>
        <p:spPr bwMode="auto">
          <a:xfrm>
            <a:off x="3489325" y="6553200"/>
            <a:ext cx="56816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i="1" dirty="0">
                <a:solidFill>
                  <a:srgbClr val="CC0000"/>
                </a:solidFill>
                <a:effectLst>
                  <a:outerShdw blurRad="38100" dist="38100" dir="2700000" algn="tl">
                    <a:srgbClr val="C0C0C0"/>
                  </a:outerShdw>
                </a:effectLst>
                <a:latin typeface="Times New Roman" pitchFamily="16" charset="0"/>
              </a:rPr>
              <a:t>T</a:t>
            </a:r>
            <a:r>
              <a:rPr lang="en-US" sz="1400" b="1" i="1" dirty="0">
                <a:solidFill>
                  <a:srgbClr val="000099"/>
                </a:solidFill>
                <a:effectLst>
                  <a:outerShdw blurRad="38100" dist="38100" dir="2700000" algn="tl">
                    <a:srgbClr val="C0C0C0"/>
                  </a:outerShdw>
                </a:effectLst>
                <a:latin typeface="Times New Roman" pitchFamily="16" charset="0"/>
              </a:rPr>
              <a:t>rapped</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R</a:t>
            </a:r>
            <a:r>
              <a:rPr lang="en-US" sz="1400" b="1" i="1" dirty="0">
                <a:solidFill>
                  <a:srgbClr val="000099"/>
                </a:solidFill>
                <a:effectLst>
                  <a:outerShdw blurRad="38100" dist="38100" dir="2700000" algn="tl">
                    <a:srgbClr val="C0C0C0"/>
                  </a:outerShdw>
                </a:effectLst>
                <a:latin typeface="Times New Roman" pitchFamily="16" charset="0"/>
              </a:rPr>
              <a:t>adioactive</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I</a:t>
            </a:r>
            <a:r>
              <a:rPr lang="en-US" sz="1400" b="1" i="1" dirty="0">
                <a:solidFill>
                  <a:srgbClr val="000099"/>
                </a:solidFill>
                <a:effectLst>
                  <a:outerShdw blurRad="38100" dist="38100" dir="2700000" algn="tl">
                    <a:srgbClr val="C0C0C0"/>
                  </a:outerShdw>
                </a:effectLst>
                <a:latin typeface="Times New Roman" pitchFamily="16" charset="0"/>
              </a:rPr>
              <a:t>sotopes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Symbol" pitchFamily="16" charset="2"/>
              </a:rPr>
              <a:t></a:t>
            </a:r>
            <a:r>
              <a:rPr lang="en-US" sz="1400" b="1" i="1" dirty="0" err="1">
                <a:solidFill>
                  <a:srgbClr val="000099"/>
                </a:solidFill>
                <a:effectLst>
                  <a:outerShdw blurRad="38100" dist="38100" dir="2700000" algn="tl">
                    <a:srgbClr val="C0C0C0"/>
                  </a:outerShdw>
                </a:effectLst>
                <a:latin typeface="Times New Roman" pitchFamily="16" charset="0"/>
              </a:rPr>
              <a:t>icro</a:t>
            </a:r>
            <a:r>
              <a:rPr lang="en-US" sz="1400" b="1" i="1" dirty="0">
                <a:solidFill>
                  <a:srgbClr val="000099"/>
                </a:solidFill>
                <a:effectLst>
                  <a:outerShdw blurRad="38100" dist="38100" dir="2700000" algn="tl">
                    <a:srgbClr val="C0C0C0"/>
                  </a:outerShdw>
                </a:effectLst>
                <a:latin typeface="Times New Roman" pitchFamily="16" charset="0"/>
              </a:rPr>
              <a:t>-laboratories</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000099"/>
                </a:solidFill>
                <a:effectLst>
                  <a:outerShdw blurRad="38100" dist="38100" dir="2700000" algn="tl">
                    <a:srgbClr val="C0C0C0"/>
                  </a:outerShdw>
                </a:effectLst>
                <a:latin typeface="Times New Roman" pitchFamily="16" charset="0"/>
              </a:rPr>
              <a:t>for fundamental</a:t>
            </a:r>
            <a:r>
              <a:rPr lang="en-US" sz="1400" b="1" i="1" dirty="0">
                <a:solidFill>
                  <a:srgbClr val="000000"/>
                </a:solidFill>
                <a:effectLst>
                  <a:outerShdw blurRad="38100" dist="38100" dir="2700000" algn="tl">
                    <a:srgbClr val="C0C0C0"/>
                  </a:outerShdw>
                </a:effectLst>
                <a:latin typeface="Times New Roman" pitchFamily="16" charset="0"/>
              </a:rPr>
              <a:t> </a:t>
            </a:r>
            <a:r>
              <a:rPr lang="en-US" sz="1400" b="1" i="1" dirty="0">
                <a:solidFill>
                  <a:srgbClr val="CC0000"/>
                </a:solidFill>
                <a:effectLst>
                  <a:outerShdw blurRad="38100" dist="38100" dir="2700000" algn="tl">
                    <a:srgbClr val="C0C0C0"/>
                  </a:outerShdw>
                </a:effectLst>
                <a:latin typeface="Times New Roman" pitchFamily="16" charset="0"/>
              </a:rPr>
              <a:t>P</a:t>
            </a:r>
            <a:r>
              <a:rPr lang="en-US" sz="1400" b="1" i="1" dirty="0">
                <a:solidFill>
                  <a:srgbClr val="000099"/>
                </a:solidFill>
                <a:effectLst>
                  <a:outerShdw blurRad="38100" dist="38100" dir="2700000" algn="tl">
                    <a:srgbClr val="C0C0C0"/>
                  </a:outerShdw>
                </a:effectLst>
                <a:latin typeface="Times New Roman" pitchFamily="16" charset="0"/>
              </a:rPr>
              <a:t>hysics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8347</TotalTime>
  <Words>3659</Words>
  <Application>Microsoft Office PowerPoint</Application>
  <PresentationFormat>On-screen Show (4:3)</PresentationFormat>
  <Paragraphs>748</Paragraphs>
  <Slides>38</Slides>
  <Notes>34</Notes>
  <HiddenSlides>5</HiddenSlides>
  <MMClips>0</MMClips>
  <ScaleCrop>false</ScaleCrop>
  <HeadingPairs>
    <vt:vector size="6" baseType="variant">
      <vt:variant>
        <vt:lpstr>Theme</vt:lpstr>
      </vt:variant>
      <vt:variant>
        <vt:i4>5</vt:i4>
      </vt:variant>
      <vt:variant>
        <vt:lpstr>Embedded OLE Servers</vt:lpstr>
      </vt:variant>
      <vt:variant>
        <vt:i4>3</vt:i4>
      </vt:variant>
      <vt:variant>
        <vt:lpstr>Slide Titles</vt:lpstr>
      </vt:variant>
      <vt:variant>
        <vt:i4>38</vt:i4>
      </vt:variant>
    </vt:vector>
  </HeadingPairs>
  <TitlesOfParts>
    <vt:vector size="46" baseType="lpstr">
      <vt:lpstr>Office Theme</vt:lpstr>
      <vt:lpstr>Default Design</vt:lpstr>
      <vt:lpstr>3_Default Design</vt:lpstr>
      <vt:lpstr>2_Office Theme</vt:lpstr>
      <vt:lpstr>3_Office Theme</vt:lpstr>
      <vt:lpstr>Bitmap Image</vt:lpstr>
      <vt:lpstr>Microsoft Equation 3.0</vt:lpstr>
      <vt:lpstr>Equation</vt:lpstr>
      <vt:lpstr>The TRImP Facility Testing discrete symmetry violation with radioactive atoms</vt:lpstr>
      <vt:lpstr>Discrete Symmetries</vt:lpstr>
      <vt:lpstr>Beyond the Standard Model</vt:lpstr>
      <vt:lpstr>Strategies</vt:lpstr>
      <vt:lpstr>PowerPoint Presentation</vt:lpstr>
      <vt:lpstr>Radioactive Isotopes</vt:lpstr>
      <vt:lpstr>PowerPoint Presentation</vt:lpstr>
      <vt:lpstr>Thermal Ionizer</vt:lpstr>
      <vt:lpstr>Atomic Parity Violation</vt:lpstr>
      <vt:lpstr>Weak Interaction in Atoms</vt:lpstr>
      <vt:lpstr>Weak Interaction in Atoms</vt:lpstr>
      <vt:lpstr>Sensitivity of Ra+</vt:lpstr>
      <vt:lpstr>PowerPoint Presentation</vt:lpstr>
      <vt:lpstr>Weinberg Angle θW</vt:lpstr>
      <vt:lpstr>Physics Beyond the SM</vt:lpstr>
      <vt:lpstr>Experimental Method</vt:lpstr>
      <vt:lpstr>Atomic Structure Status</vt:lpstr>
      <vt:lpstr> Trapped Ra+ Spectroscopy</vt:lpstr>
      <vt:lpstr>Example: HFS in 213Ra+</vt:lpstr>
      <vt:lpstr>Hyperfine Structure I=5/2</vt:lpstr>
      <vt:lpstr>Isotope Shifts</vt:lpstr>
      <vt:lpstr>Status</vt:lpstr>
      <vt:lpstr>Permanent Electric Dipole Moments</vt:lpstr>
      <vt:lpstr>Permanent Electric Dipole Moments</vt:lpstr>
      <vt:lpstr>EDM in ground state (I=1/2)</vt:lpstr>
      <vt:lpstr>Experimental EDM Limits</vt:lpstr>
      <vt:lpstr>Enhancement Factors in Radium</vt:lpstr>
      <vt:lpstr>Sensitivity of EDM Experiments</vt:lpstr>
      <vt:lpstr>Trapping heavy alkaline earth: Ba</vt:lpstr>
      <vt:lpstr>PowerPoint Presentation</vt:lpstr>
      <vt:lpstr>PowerPoint Presentation</vt:lpstr>
      <vt:lpstr>PowerPoint Presentation</vt:lpstr>
      <vt:lpstr>PowerPoint Presentation</vt:lpstr>
      <vt:lpstr>Broken Mirrors and Drifting Constants W. Ubachs, K. Eikema, W. Vassen, J. Koelemij, H. Bethlem, K. Jungmann, R. Hoekstra, S. Hoekstra, L. Willmann</vt:lpstr>
      <vt:lpstr>Limit on EDM in Time</vt:lpstr>
      <vt:lpstr>Why many experimental Approaches?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Lorenz</dc:creator>
  <cp:lastModifiedBy>Lorenz</cp:lastModifiedBy>
  <cp:revision>156</cp:revision>
  <dcterms:created xsi:type="dcterms:W3CDTF">2011-05-31T19:47:34Z</dcterms:created>
  <dcterms:modified xsi:type="dcterms:W3CDTF">2011-09-09T04:49:47Z</dcterms:modified>
</cp:coreProperties>
</file>