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6" r:id="rId2"/>
    <p:sldMasterId id="2147483657" r:id="rId3"/>
    <p:sldMasterId id="2147484007" r:id="rId4"/>
  </p:sldMasterIdLst>
  <p:notesMasterIdLst>
    <p:notesMasterId r:id="rId45"/>
  </p:notesMasterIdLst>
  <p:handoutMasterIdLst>
    <p:handoutMasterId r:id="rId46"/>
  </p:handoutMasterIdLst>
  <p:sldIdLst>
    <p:sldId id="257" r:id="rId5"/>
    <p:sldId id="508" r:id="rId6"/>
    <p:sldId id="552" r:id="rId7"/>
    <p:sldId id="535" r:id="rId8"/>
    <p:sldId id="529" r:id="rId9"/>
    <p:sldId id="530" r:id="rId10"/>
    <p:sldId id="531" r:id="rId11"/>
    <p:sldId id="545" r:id="rId12"/>
    <p:sldId id="533" r:id="rId13"/>
    <p:sldId id="534" r:id="rId14"/>
    <p:sldId id="528" r:id="rId15"/>
    <p:sldId id="536" r:id="rId16"/>
    <p:sldId id="538" r:id="rId17"/>
    <p:sldId id="539" r:id="rId18"/>
    <p:sldId id="547" r:id="rId19"/>
    <p:sldId id="548" r:id="rId20"/>
    <p:sldId id="549" r:id="rId21"/>
    <p:sldId id="540" r:id="rId22"/>
    <p:sldId id="541" r:id="rId23"/>
    <p:sldId id="544" r:id="rId24"/>
    <p:sldId id="542" r:id="rId25"/>
    <p:sldId id="543" r:id="rId26"/>
    <p:sldId id="546" r:id="rId27"/>
    <p:sldId id="537" r:id="rId28"/>
    <p:sldId id="551" r:id="rId29"/>
    <p:sldId id="496" r:id="rId30"/>
    <p:sldId id="527" r:id="rId31"/>
    <p:sldId id="495" r:id="rId32"/>
    <p:sldId id="553" r:id="rId33"/>
    <p:sldId id="524" r:id="rId34"/>
    <p:sldId id="525" r:id="rId35"/>
    <p:sldId id="518" r:id="rId36"/>
    <p:sldId id="509" r:id="rId37"/>
    <p:sldId id="510" r:id="rId38"/>
    <p:sldId id="511" r:id="rId39"/>
    <p:sldId id="513" r:id="rId40"/>
    <p:sldId id="515" r:id="rId41"/>
    <p:sldId id="516" r:id="rId42"/>
    <p:sldId id="512" r:id="rId43"/>
    <p:sldId id="369" r:id="rId44"/>
  </p:sldIdLst>
  <p:sldSz cx="9906000" cy="6858000" type="A4"/>
  <p:notesSz cx="6746875" cy="9913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66"/>
    <a:srgbClr val="0000FF"/>
    <a:srgbClr val="000099"/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4601" autoAdjust="0"/>
  </p:normalViewPr>
  <p:slideViewPr>
    <p:cSldViewPr>
      <p:cViewPr>
        <p:scale>
          <a:sx n="75" d="100"/>
          <a:sy n="75" d="100"/>
        </p:scale>
        <p:origin x="-93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62"/>
    </p:cViewPr>
  </p:sorterViewPr>
  <p:notesViewPr>
    <p:cSldViewPr>
      <p:cViewPr>
        <p:scale>
          <a:sx n="100" d="100"/>
          <a:sy n="100" d="100"/>
        </p:scale>
        <p:origin x="-1584" y="780"/>
      </p:cViewPr>
      <p:guideLst>
        <p:guide orient="horz" pos="3123"/>
        <p:guide pos="212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5" tIns="46452" rIns="92905" bIns="464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2538" y="0"/>
            <a:ext cx="29416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5" tIns="46452" rIns="92905" bIns="464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416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5" tIns="46452" rIns="92905" bIns="464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2538" y="9448800"/>
            <a:ext cx="29416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5" tIns="46452" rIns="92905" bIns="464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 Black" pitchFamily="34" charset="0"/>
              </a:defRPr>
            </a:lvl1pPr>
          </a:lstStyle>
          <a:p>
            <a:fld id="{95E24431-F941-4A21-A2B8-269EAFCC7E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4" tIns="45843" rIns="91684" bIns="45843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41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4" tIns="45843" rIns="91684" bIns="45843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742950"/>
            <a:ext cx="537210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10113"/>
            <a:ext cx="49466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4" tIns="45843" rIns="91684" bIns="45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7050"/>
            <a:ext cx="29241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4" tIns="45843" rIns="91684" bIns="45843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417050"/>
            <a:ext cx="29241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4" tIns="45843" rIns="91684" bIns="45843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fld id="{44BA4517-0EED-43A8-A2CC-8D18757514B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96112-4F51-4539-B7AE-EC9A8E4542F7}" type="slidenum">
              <a:rPr lang="en-GB"/>
              <a:pPr/>
              <a:t>1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742950"/>
            <a:ext cx="5372100" cy="37195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8DBD7-A4FF-45C7-8F2E-1E71B025FCED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742950"/>
            <a:ext cx="5372100" cy="37195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EA2B0-0E70-4601-9456-34353BDA4E7E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742950"/>
            <a:ext cx="5372100" cy="3719513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6DBCE-8A3B-411A-BF39-41D9A9E495A3}" type="slidenum">
              <a:rPr lang="en-GB"/>
              <a:pPr/>
              <a:t>29</a:t>
            </a:fld>
            <a:endParaRPr lang="en-GB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742950"/>
            <a:ext cx="5372100" cy="3719513"/>
          </a:xfrm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188AB-1492-4AFD-97EB-09C9A027F30F}" type="slidenum">
              <a:rPr lang="en-GB"/>
              <a:pPr/>
              <a:t>40</a:t>
            </a:fld>
            <a:endParaRPr lang="en-GB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742950"/>
            <a:ext cx="5372100" cy="3719513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852488" y="5316538"/>
            <a:ext cx="489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FC19C-D3C7-4B3A-AAAB-6280B1AFD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F055E-58CD-4446-AA48-CDE0B68D1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5500" y="274638"/>
            <a:ext cx="2228850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1" y="274638"/>
            <a:ext cx="6534150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7984D-6776-4BF2-BD2D-BDF8B2CB7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274646"/>
            <a:ext cx="7704138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68413"/>
            <a:ext cx="8915400" cy="48577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6AAA74DB-A19C-4B33-A2E9-019309E69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55992-1BB3-4C81-959D-F38BB7B04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0289A-8BC3-4200-96CA-094E78952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ED0B9-FD2A-466D-982E-767291260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49" y="1268421"/>
            <a:ext cx="4381501" cy="4814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2" y="1268421"/>
            <a:ext cx="4381501" cy="4814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ACCD8-FE29-4FA8-AE6A-691FC3A15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0CFF5-9140-4F47-859B-550A903CD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A581F-B961-4930-B9E7-1C6DAC6E5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4B441-E644-4F90-9158-3AD37B4EB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A02C-0611-4618-A081-DB9F0ED31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A6108-540E-44ED-AEA9-1B38D9EA8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5E34F-C3DD-44D7-9DA5-5BB2CC333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E4C7-3BD8-4AC8-BABA-E8D998A80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5500" y="274638"/>
            <a:ext cx="2228850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1" y="274638"/>
            <a:ext cx="6534150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F0A90-A420-40AF-8E4D-15AA4DE86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274646"/>
            <a:ext cx="7704138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68413"/>
            <a:ext cx="8915400" cy="48577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6AAA74DB-A19C-4B33-A2E9-019309E69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30AD-EE49-4AA0-B47B-A2B839091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7366C-CB51-4DD1-9AFA-CAF9215CF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2A30A-3042-4637-9E47-E294703C0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268413"/>
            <a:ext cx="4381501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268413"/>
            <a:ext cx="4381501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5AAFA-4D24-47CA-9B1D-CE09F7CE1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FDEBB-6B3B-4ABD-A0F0-4A66B6692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F83D8-5B0C-4DC9-B9CC-12E4D93F5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E0FF-5940-4C4D-85B0-E119D4C2F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A0AD3-EB64-4ED3-957F-2F7B2D5DE4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C2B77-0724-4B61-8EF6-EC988DE04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F0F7F-FD7D-4126-9381-4F1FB40D9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4BD7B-EE3F-4EC7-B826-C9D965CD7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4" y="274646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FA00D-5F20-4161-ACE5-AA0DA6BD1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274646"/>
            <a:ext cx="7704138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68413"/>
            <a:ext cx="8915400" cy="48577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6AAA74DB-A19C-4B33-A2E9-019309E69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274646"/>
            <a:ext cx="7704138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3" y="1268413"/>
            <a:ext cx="4381501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268413"/>
            <a:ext cx="4381501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31CF83CF-05C4-4D59-8A13-D34385360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78308" y="146304"/>
            <a:ext cx="9549384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2920" y="381001"/>
            <a:ext cx="89154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11400" y="2819400"/>
            <a:ext cx="7106920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26150" y="6509004"/>
            <a:ext cx="325247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9358865" y="6509004"/>
            <a:ext cx="502979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4930AD-EE49-4AA0-B47B-A2B839091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733550" y="6509004"/>
            <a:ext cx="4233086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7425" y="1424588"/>
            <a:ext cx="866775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7366C-CB51-4DD1-9AFA-CAF9215CF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49" y="1268421"/>
            <a:ext cx="4381501" cy="4814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2" y="1268421"/>
            <a:ext cx="4381501" cy="4814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6C4EA-ADD3-4342-ADDB-D046441B8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3472" y="3267456"/>
            <a:ext cx="802386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498230"/>
            <a:ext cx="84201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287713"/>
            <a:ext cx="84201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26150" y="6513670"/>
            <a:ext cx="325247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358865" y="6513670"/>
            <a:ext cx="502979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72A30A-3042-4637-9E47-E294703C0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33550" y="6513670"/>
            <a:ext cx="4233086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45920"/>
            <a:ext cx="437515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45920"/>
            <a:ext cx="437515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1170" y="6514568"/>
            <a:ext cx="502979" cy="274320"/>
          </a:xfrm>
        </p:spPr>
        <p:txBody>
          <a:bodyPr/>
          <a:lstStyle>
            <a:extLst/>
          </a:lstStyle>
          <a:p>
            <a:fld id="{9AC5AAFA-4D24-47CA-9B1D-CE09F7CE13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7425" y="1424588"/>
            <a:ext cx="866775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8139" y="2165216"/>
            <a:ext cx="406146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5200650" y="2165216"/>
            <a:ext cx="406146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1948"/>
            <a:ext cx="89154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61170" y="6514568"/>
            <a:ext cx="502979" cy="274320"/>
          </a:xfrm>
        </p:spPr>
        <p:txBody>
          <a:bodyPr/>
          <a:lstStyle>
            <a:extLst/>
          </a:lstStyle>
          <a:p>
            <a:fld id="{EE5FDEBB-6B3B-4ABD-A0F0-4A66B6692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3218"/>
            <a:ext cx="89154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FE0FF-5940-4C4D-85B0-E119D4C2F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425" y="1424588"/>
            <a:ext cx="866775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A0AD3-EB64-4ED3-957F-2F7B2D5DE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79015" y="1057656"/>
            <a:ext cx="406146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731" y="304800"/>
            <a:ext cx="425958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76731" y="1107560"/>
            <a:ext cx="425958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7650" y="2209800"/>
            <a:ext cx="9388661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26150" y="6513670"/>
            <a:ext cx="325247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58865" y="6513670"/>
            <a:ext cx="502979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E3C2B77-0724-4B61-8EF6-EC988DE04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733550" y="6513670"/>
            <a:ext cx="4233086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13" y="4724400"/>
            <a:ext cx="59436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3813" y="5388937"/>
            <a:ext cx="59436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30200" y="249864"/>
            <a:ext cx="92456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26150" y="6509004"/>
            <a:ext cx="325247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358865" y="6509004"/>
            <a:ext cx="502979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D5F0F7F-FD7D-4126-9381-4F1FB40D9B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33550" y="6509004"/>
            <a:ext cx="4233086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4BD7B-EE3F-4EC7-B826-C9D965CD7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FA00D-5F20-4161-ACE5-AA0DA6BD1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274646"/>
            <a:ext cx="7704138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68413"/>
            <a:ext cx="8915400" cy="48577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6AAA74DB-A19C-4B33-A2E9-019309E69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CE9A0-C17A-43ED-A0D2-EDFF7CE84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78F2-ACCD-4490-99D8-BCBB48FF5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A28CA-E358-4BF0-94D1-E0A38AE39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A488B-48DF-4CAC-AEC2-0D97B03A3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FA457-8C95-455C-A04B-3C6B10A2B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74646"/>
            <a:ext cx="79914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268421"/>
            <a:ext cx="891540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8AE4E3C-57B7-46BB-B06D-64A3DD173D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81959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"/>
            <a:ext cx="1042988" cy="1052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90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6651" y="274646"/>
            <a:ext cx="79200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268421"/>
            <a:ext cx="891540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451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DDFCFB91-24CE-41BD-9FD8-D6225C1F3E0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51593" name="Picture 9" descr="bul-pho-2007-04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"/>
            <a:ext cx="1065214" cy="1065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19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6650" y="274646"/>
            <a:ext cx="7704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8413"/>
            <a:ext cx="8915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T. Eriksson CERN BE/OP</a:t>
            </a:r>
          </a:p>
        </p:txBody>
      </p:sp>
      <p:sp>
        <p:nvSpPr>
          <p:cNvPr id="46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D92DC77B-402B-4A3C-AF43-A68C9B3551E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66952" name="Picture 8" descr="LogoAD_sm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136650" cy="10048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78308" y="147085"/>
            <a:ext cx="9545083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03350" y="6400800"/>
            <a:ext cx="4563286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26150" y="6400800"/>
            <a:ext cx="325247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8865" y="6514568"/>
            <a:ext cx="502979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8AE4E3C-57B7-46BB-B06D-64A3DD173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53536"/>
            <a:ext cx="89154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0" y="1646237"/>
            <a:ext cx="89154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8" name="Picture 8" descr="LogoAD_sm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136650" cy="1004888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sldNum="0" hd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Antiprotons at CERN</a:t>
            </a:r>
            <a:br>
              <a:rPr lang="en-US" sz="4000" b="1" dirty="0" smtClean="0"/>
            </a:br>
            <a:endParaRPr lang="en-GB" sz="8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6616" y="3356992"/>
            <a:ext cx="6934200" cy="1752600"/>
          </a:xfrm>
        </p:spPr>
        <p:txBody>
          <a:bodyPr/>
          <a:lstStyle/>
          <a:p>
            <a:endParaRPr lang="en-GB" sz="2800" dirty="0">
              <a:latin typeface="Times" pitchFamily="18" charset="0"/>
              <a:cs typeface="Times New Roman" pitchFamily="18" charset="0"/>
            </a:endParaRPr>
          </a:p>
          <a:p>
            <a:r>
              <a:rPr lang="en-US" sz="1800" b="1" dirty="0" err="1" smtClean="0"/>
              <a:t>T.Eriksson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err="1" smtClean="0"/>
              <a:t>P.Belochitskii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err="1" smtClean="0"/>
              <a:t>G.Tranquille</a:t>
            </a:r>
            <a:r>
              <a:rPr lang="en-US" sz="1800" b="1" dirty="0" smtClean="0"/>
              <a:t> </a:t>
            </a:r>
            <a:r>
              <a:rPr lang="en-US" sz="1800" i="1" dirty="0">
                <a:latin typeface="Times" pitchFamily="18" charset="0"/>
                <a:cs typeface="Times New Roman" pitchFamily="18" charset="0"/>
              </a:rPr>
              <a:t> </a:t>
            </a:r>
            <a:endParaRPr lang="en-US" sz="1800" i="1" dirty="0" smtClean="0">
              <a:latin typeface="Times" pitchFamily="18" charset="0"/>
              <a:cs typeface="Times New Roman" pitchFamily="18" charset="0"/>
            </a:endParaRPr>
          </a:p>
          <a:p>
            <a:r>
              <a:rPr lang="en-US" sz="1800" i="1" dirty="0" smtClean="0">
                <a:latin typeface="Times" pitchFamily="18" charset="0"/>
                <a:cs typeface="Times New Roman" pitchFamily="18" charset="0"/>
              </a:rPr>
              <a:t>CERN, BE department, 1211 Geneva</a:t>
            </a:r>
            <a:endParaRPr lang="en-US" sz="1800" i="1" dirty="0">
              <a:latin typeface="Times" pitchFamily="18" charset="0"/>
              <a:cs typeface="Times New Roman" pitchFamily="18" charset="0"/>
            </a:endParaRPr>
          </a:p>
          <a:p>
            <a:endParaRPr lang="en-GB" sz="1800" dirty="0">
              <a:latin typeface="Times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endParaRPr lang="en-GB" sz="2400" dirty="0"/>
          </a:p>
          <a:p>
            <a:endParaRPr lang="en-GB" sz="1800" dirty="0">
              <a:latin typeface="Times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endParaRPr lang="en-GB" sz="1600" dirty="0"/>
          </a:p>
          <a:p>
            <a:pPr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T. Eriksson CERN BE/OP</a:t>
            </a:r>
          </a:p>
        </p:txBody>
      </p:sp>
      <p:sp>
        <p:nvSpPr>
          <p:cNvPr id="61444" name="Text Box 2052"/>
          <p:cNvSpPr txBox="1">
            <a:spLocks noChangeArrowheads="1"/>
          </p:cNvSpPr>
          <p:nvPr/>
        </p:nvSpPr>
        <p:spPr bwMode="auto">
          <a:xfrm>
            <a:off x="2774950" y="1922471"/>
            <a:ext cx="541813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 sz="3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818191" name="Picture 15"/>
          <p:cNvPicPr>
            <a:picLocks noChangeAspect="1" noChangeArrowheads="1"/>
          </p:cNvPicPr>
          <p:nvPr/>
        </p:nvPicPr>
        <p:blipFill>
          <a:blip r:embed="rId2" cstate="print"/>
          <a:srcRect l="18839" t="16978" r="20605" b="18086"/>
          <a:stretch>
            <a:fillRect/>
          </a:stretch>
        </p:blipFill>
        <p:spPr bwMode="auto">
          <a:xfrm>
            <a:off x="2072684" y="188640"/>
            <a:ext cx="7405776" cy="633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Pbars</a:t>
            </a:r>
            <a:r>
              <a:rPr lang="en-US" sz="3600" dirty="0" smtClean="0"/>
              <a:t> at CERN - timeline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1980-1986		</a:t>
            </a:r>
            <a:r>
              <a:rPr lang="en-US" sz="2000" b="1" u="sng" dirty="0" smtClean="0"/>
              <a:t>AA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3.57 </a:t>
            </a:r>
            <a:r>
              <a:rPr lang="en-US" sz="2000" dirty="0" err="1" smtClean="0"/>
              <a:t>GeV</a:t>
            </a:r>
            <a:r>
              <a:rPr lang="en-US" sz="2000" dirty="0" smtClean="0"/>
              <a:t>/c Antiproton Accumulator ring;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10^12 </a:t>
            </a:r>
            <a:r>
              <a:rPr lang="en-US" sz="2000" dirty="0" err="1" smtClean="0"/>
              <a:t>pbars</a:t>
            </a:r>
            <a:r>
              <a:rPr lang="en-US" sz="2000" dirty="0" smtClean="0"/>
              <a:t> stored (peak). p/</a:t>
            </a:r>
            <a:r>
              <a:rPr lang="en-US" sz="2000" dirty="0" err="1" smtClean="0"/>
              <a:t>pbar</a:t>
            </a:r>
            <a:r>
              <a:rPr lang="en-US" sz="2000" dirty="0" smtClean="0"/>
              <a:t> collisions in 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+ low energy experiments in LEAR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1986-1996		</a:t>
            </a:r>
            <a:r>
              <a:rPr lang="en-US" sz="2000" b="1" u="sng" dirty="0" smtClean="0"/>
              <a:t>AAC (AA+AC)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Large acceptance Antiproton Collector ring added. Production rate increased 10-fold to 6*10^10 </a:t>
            </a:r>
            <a:r>
              <a:rPr lang="en-US" sz="2000" dirty="0" err="1" smtClean="0"/>
              <a:t>pbars</a:t>
            </a:r>
            <a:r>
              <a:rPr lang="en-US" sz="2000" dirty="0" smtClean="0"/>
              <a:t>/h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1998-</a:t>
            </a:r>
            <a:r>
              <a:rPr lang="en-US" sz="2000" b="1" dirty="0" smtClean="0">
                <a:solidFill>
                  <a:srgbClr val="FFFF00"/>
                </a:solidFill>
              </a:rPr>
              <a:t>2015</a:t>
            </a:r>
            <a:r>
              <a:rPr lang="en-US" sz="2000" b="1" dirty="0" smtClean="0"/>
              <a:t>		</a:t>
            </a:r>
            <a:r>
              <a:rPr lang="en-US" sz="2000" b="1" u="sng" dirty="0" smtClean="0"/>
              <a:t>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AC converted from fixed energy storage ring to Decelerator. 5*10^7 </a:t>
            </a:r>
            <a:r>
              <a:rPr lang="en-US" sz="2000" dirty="0" err="1" smtClean="0"/>
              <a:t>pbars</a:t>
            </a:r>
            <a:r>
              <a:rPr lang="en-US" sz="2000" dirty="0" smtClean="0"/>
              <a:t> slowed down to 100 </a:t>
            </a:r>
            <a:r>
              <a:rPr lang="en-US" sz="2000" dirty="0" err="1" smtClean="0"/>
              <a:t>MeV</a:t>
            </a:r>
            <a:r>
              <a:rPr lang="en-US" sz="2000" dirty="0" smtClean="0"/>
              <a:t>/c (5.3MeV kinetic). Local experimental areas.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2016-2026+		</a:t>
            </a:r>
            <a:r>
              <a:rPr lang="en-US" sz="2000" b="1" u="sng" dirty="0" smtClean="0">
                <a:solidFill>
                  <a:srgbClr val="FFFF00"/>
                </a:solidFill>
              </a:rPr>
              <a:t>AD/ELENA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Small post-decelerator ring to be added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Cooling and deceleration to 100 </a:t>
            </a:r>
            <a:r>
              <a:rPr lang="en-US" sz="2000" dirty="0" err="1" smtClean="0">
                <a:solidFill>
                  <a:srgbClr val="FFFF00"/>
                </a:solidFill>
              </a:rPr>
              <a:t>keV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Electrostatic </a:t>
            </a:r>
            <a:r>
              <a:rPr lang="en-US" sz="2000" dirty="0" err="1" smtClean="0">
                <a:solidFill>
                  <a:srgbClr val="FFFF00"/>
                </a:solidFill>
              </a:rPr>
              <a:t>beamlines</a:t>
            </a:r>
            <a:r>
              <a:rPr lang="en-US" sz="2000" dirty="0" smtClean="0">
                <a:solidFill>
                  <a:srgbClr val="FFFF00"/>
                </a:solidFill>
              </a:rPr>
              <a:t> and new experiments…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7403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0356" name="Picture 4" descr="elena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682" cy="4320"/>
            </a:xfrm>
            <a:prstGeom prst="rect">
              <a:avLst/>
            </a:prstGeom>
            <a:noFill/>
          </p:spPr>
        </p:pic>
        <p:sp>
          <p:nvSpPr>
            <p:cNvPr id="740357" name="Rectangle 5"/>
            <p:cNvSpPr>
              <a:spLocks noChangeArrowheads="1"/>
            </p:cNvSpPr>
            <p:nvPr/>
          </p:nvSpPr>
          <p:spPr bwMode="auto">
            <a:xfrm>
              <a:off x="3696" y="528"/>
              <a:ext cx="148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7" tIns="45718" rIns="91437" bIns="45718" anchor="ctr"/>
            <a:lstStyle/>
            <a:p>
              <a:r>
                <a:rPr lang="de-CH" sz="1400">
                  <a:solidFill>
                    <a:srgbClr val="FF3300"/>
                  </a:solidFill>
                </a:rPr>
                <a:t>Workshop on Physics </a:t>
              </a:r>
            </a:p>
            <a:p>
              <a:r>
                <a:rPr lang="de-CH" sz="1400">
                  <a:solidFill>
                    <a:srgbClr val="FF3300"/>
                  </a:solidFill>
                </a:rPr>
                <a:t>at LEAR with Low Energy </a:t>
              </a:r>
            </a:p>
            <a:p>
              <a:r>
                <a:rPr lang="de-CH" sz="1400">
                  <a:solidFill>
                    <a:srgbClr val="FF3300"/>
                  </a:solidFill>
                </a:rPr>
                <a:t>Cooled Antiprotons</a:t>
              </a:r>
            </a:p>
            <a:p>
              <a:r>
                <a:rPr lang="de-CH" sz="1400">
                  <a:solidFill>
                    <a:srgbClr val="FF3300"/>
                  </a:solidFill>
                </a:rPr>
                <a:t>Erice, May 9 – 16, 1982</a:t>
              </a:r>
              <a:r>
                <a:rPr lang="de-CH" sz="1400"/>
                <a:t> </a:t>
              </a:r>
              <a:endParaRPr lang="en-US" sz="1400"/>
            </a:p>
          </p:txBody>
        </p:sp>
      </p:grpSp>
      <p:pic>
        <p:nvPicPr>
          <p:cNvPr id="7403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3733800"/>
            <a:ext cx="3632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60712" y="1412776"/>
            <a:ext cx="4680520" cy="4248472"/>
            <a:chOff x="912" y="1344"/>
            <a:chExt cx="2304" cy="2113"/>
          </a:xfrm>
        </p:grpSpPr>
        <p:pic>
          <p:nvPicPr>
            <p:cNvPr id="740358" name="Picture 6" descr="Figure-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" y="1344"/>
              <a:ext cx="2304" cy="2113"/>
            </a:xfrm>
            <a:prstGeom prst="rect">
              <a:avLst/>
            </a:prstGeom>
            <a:noFill/>
          </p:spPr>
        </p:pic>
        <p:sp>
          <p:nvSpPr>
            <p:cNvPr id="740360" name="Rectangle 8"/>
            <p:cNvSpPr>
              <a:spLocks noChangeArrowheads="1"/>
            </p:cNvSpPr>
            <p:nvPr/>
          </p:nvSpPr>
          <p:spPr bwMode="auto">
            <a:xfrm>
              <a:off x="1824" y="2016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CH" dirty="0">
                  <a:solidFill>
                    <a:schemeClr val="bg2"/>
                  </a:solidFill>
                </a:rPr>
                <a:t>2007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10" name="Content Placeholder 8" descr="ELENA6fold_v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8708" y="1124744"/>
            <a:ext cx="5100924" cy="475252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4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Motivation to build ELENA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</a:rPr>
              <a:t>Most of AD experiments need antiprotons of 3kV to 5 </a:t>
            </a:r>
            <a:r>
              <a:rPr lang="en-US" sz="1800" b="1" dirty="0" err="1" smtClean="0">
                <a:latin typeface="Times New Roman" pitchFamily="18" charset="0"/>
              </a:rPr>
              <a:t>keV</a:t>
            </a:r>
            <a:r>
              <a:rPr lang="en-US" sz="1800" b="1" dirty="0" smtClean="0">
                <a:latin typeface="Times New Roman" pitchFamily="18" charset="0"/>
              </a:rPr>
              <a:t> kinetic energy, AD produces them at 5.3 </a:t>
            </a:r>
            <a:r>
              <a:rPr lang="en-US" sz="1800" b="1" dirty="0" err="1" smtClean="0">
                <a:latin typeface="Times New Roman" pitchFamily="18" charset="0"/>
              </a:rPr>
              <a:t>MeV</a:t>
            </a:r>
            <a:r>
              <a:rPr lang="en-US" sz="1800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</a:rPr>
              <a:t>How antiprotons are decelerated further down today:</a:t>
            </a:r>
            <a:endParaRPr lang="en-US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</a:rPr>
              <a:t>experiments aimed to </a:t>
            </a:r>
            <a:r>
              <a:rPr lang="en-US" sz="1800" dirty="0" err="1" smtClean="0">
                <a:latin typeface="Times New Roman" pitchFamily="18" charset="0"/>
              </a:rPr>
              <a:t>antihydrogen</a:t>
            </a:r>
            <a:r>
              <a:rPr lang="en-US" sz="1800" dirty="0" smtClean="0">
                <a:latin typeface="Times New Roman" pitchFamily="18" charset="0"/>
              </a:rPr>
              <a:t> program (ALPHA and ATRAP) use </a:t>
            </a:r>
            <a:r>
              <a:rPr lang="en-US" sz="1800" dirty="0" smtClean="0">
                <a:latin typeface="Times New Roman" pitchFamily="18" charset="0"/>
              </a:rPr>
              <a:t>sets </a:t>
            </a:r>
            <a:r>
              <a:rPr lang="en-US" sz="1800" dirty="0" smtClean="0">
                <a:latin typeface="Times New Roman" pitchFamily="18" charset="0"/>
              </a:rPr>
              <a:t>of degraders to slow 5.3 </a:t>
            </a:r>
            <a:r>
              <a:rPr lang="en-US" sz="1800" dirty="0" err="1" smtClean="0">
                <a:latin typeface="Times New Roman" pitchFamily="18" charset="0"/>
              </a:rPr>
              <a:t>MeV</a:t>
            </a:r>
            <a:r>
              <a:rPr lang="en-US" sz="1800" dirty="0" smtClean="0">
                <a:latin typeface="Times New Roman" pitchFamily="18" charset="0"/>
              </a:rPr>
              <a:t> beam from AD further down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</a:rPr>
              <a:t> poor efficiency due to adiabatic blow up of beam </a:t>
            </a:r>
            <a:r>
              <a:rPr lang="en-US" sz="1800" dirty="0" err="1" smtClean="0">
                <a:latin typeface="Times New Roman" pitchFamily="18" charset="0"/>
              </a:rPr>
              <a:t>emittances</a:t>
            </a:r>
            <a:r>
              <a:rPr lang="en-US" sz="1800" dirty="0" smtClean="0">
                <a:latin typeface="Times New Roman" pitchFamily="18" charset="0"/>
              </a:rPr>
              <a:t> and due to scattering in degraders, less than </a:t>
            </a:r>
            <a:r>
              <a:rPr lang="en-US" sz="1800" dirty="0" smtClean="0">
                <a:latin typeface="Times New Roman" pitchFamily="18" charset="0"/>
              </a:rPr>
              <a:t>0.5 </a:t>
            </a:r>
            <a:r>
              <a:rPr lang="en-US" sz="1800" dirty="0" smtClean="0">
                <a:latin typeface="Times New Roman" pitchFamily="18" charset="0"/>
              </a:rPr>
              <a:t>% of AD beam used.  Similar efficiency is expected for </a:t>
            </a:r>
            <a:r>
              <a:rPr lang="en-US" sz="1800" dirty="0" err="1" smtClean="0">
                <a:latin typeface="Times New Roman" pitchFamily="18" charset="0"/>
              </a:rPr>
              <a:t>AEgIS</a:t>
            </a:r>
            <a:r>
              <a:rPr lang="en-US" sz="1800" dirty="0" smtClean="0">
                <a:latin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1800" b="1" dirty="0" smtClean="0">
                <a:latin typeface="Times New Roman" pitchFamily="18" charset="0"/>
              </a:rPr>
              <a:t>How antiprotons are decelerated further down today at ASACUSA:</a:t>
            </a:r>
          </a:p>
          <a:p>
            <a:r>
              <a:rPr lang="en-US" sz="1800" dirty="0" smtClean="0">
                <a:latin typeface="Times New Roman" pitchFamily="18" charset="0"/>
              </a:rPr>
              <a:t>RFQD is used for antiproton deceleration down to around 100 </a:t>
            </a:r>
            <a:r>
              <a:rPr lang="en-US" sz="1800" dirty="0" err="1" smtClean="0">
                <a:latin typeface="Times New Roman" pitchFamily="18" charset="0"/>
              </a:rPr>
              <a:t>keV</a:t>
            </a:r>
            <a:r>
              <a:rPr lang="en-US" sz="1800" dirty="0" smtClean="0">
                <a:latin typeface="Times New Roman" pitchFamily="18" charset="0"/>
              </a:rPr>
              <a:t> kinetic energy.  </a:t>
            </a:r>
          </a:p>
          <a:p>
            <a:r>
              <a:rPr lang="en-US" sz="1800" dirty="0" smtClean="0">
                <a:latin typeface="Times New Roman" pitchFamily="18" charset="0"/>
              </a:rPr>
              <a:t>deceleration in RFQD is accompanied by adiabatic blow up (factor 7 in each plane) which causes significant reduction in trapping efficiency. </a:t>
            </a:r>
          </a:p>
          <a:p>
            <a:r>
              <a:rPr lang="en-US" sz="1800" dirty="0" smtClean="0">
                <a:latin typeface="Times New Roman" pitchFamily="18" charset="0"/>
              </a:rPr>
              <a:t>RFQD is very sensitive to trajectory and optics mismatch errors, difficult and time consuming  tuning of transfer line from AD to RFQD needed.  </a:t>
            </a:r>
          </a:p>
          <a:p>
            <a:r>
              <a:rPr lang="en-US" sz="1800" dirty="0" smtClean="0">
                <a:latin typeface="Times New Roman" pitchFamily="18" charset="0"/>
              </a:rPr>
              <a:t>About 70% beam is lost after passing through RFQD, transverse beam size is very big (about 160mm), only short beam transport is possible after it (few meters)</a:t>
            </a:r>
          </a:p>
          <a:p>
            <a:r>
              <a:rPr lang="en-US" sz="1800" dirty="0" smtClean="0">
                <a:latin typeface="Times New Roman" pitchFamily="18" charset="0"/>
              </a:rPr>
              <a:t>about 3-5% of antiprotons are captured after  passing through degrader.</a:t>
            </a:r>
            <a:endParaRPr lang="en-US" sz="1800" b="1" dirty="0" smtClean="0">
              <a:latin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Intensity gains with ELENA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484784"/>
            <a:ext cx="89154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</a:rPr>
              <a:t>Deceleration of the antiproton beam in a small ring down to 100 </a:t>
            </a:r>
            <a:r>
              <a:rPr lang="en-US" sz="2400" dirty="0" err="1" smtClean="0">
                <a:latin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</a:rPr>
              <a:t> and its cooling by electron beam to high density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Times New Roman" pitchFamily="18" charset="0"/>
              </a:rPr>
              <a:t>Emittances</a:t>
            </a:r>
            <a:r>
              <a:rPr lang="en-US" sz="2400" dirty="0" smtClean="0">
                <a:latin typeface="Times New Roman" pitchFamily="18" charset="0"/>
              </a:rPr>
              <a:t> of beam passing through a degrader will be much smaller than now due to electron cooling and due to use of much thinner degrader (100 </a:t>
            </a:r>
            <a:r>
              <a:rPr lang="en-US" sz="2400" dirty="0" err="1" smtClean="0">
                <a:latin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</a:rPr>
              <a:t> beam instead of 5.3 </a:t>
            </a:r>
            <a:r>
              <a:rPr lang="en-US" sz="2400" dirty="0" err="1" smtClean="0">
                <a:latin typeface="Times New Roman" pitchFamily="18" charset="0"/>
              </a:rPr>
              <a:t>MeV</a:t>
            </a:r>
            <a:r>
              <a:rPr lang="en-US" sz="2400" dirty="0" smtClean="0">
                <a:latin typeface="Times New Roman" pitchFamily="18" charset="0"/>
              </a:rPr>
              <a:t>)  =&gt; two orders of magnitude gain in intensity is expected for ALPHA, ATRAP and </a:t>
            </a:r>
            <a:r>
              <a:rPr lang="en-US" sz="2400" dirty="0" err="1" smtClean="0">
                <a:latin typeface="Times New Roman" pitchFamily="18" charset="0"/>
              </a:rPr>
              <a:t>AEgIS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</a:rPr>
              <a:t>Due to cooling, beam </a:t>
            </a:r>
            <a:r>
              <a:rPr lang="en-US" sz="2400" dirty="0" err="1" smtClean="0">
                <a:latin typeface="Times New Roman" pitchFamily="18" charset="0"/>
              </a:rPr>
              <a:t>emittances</a:t>
            </a:r>
            <a:r>
              <a:rPr lang="en-US" sz="2400" dirty="0" smtClean="0">
                <a:latin typeface="Times New Roman" pitchFamily="18" charset="0"/>
              </a:rPr>
              <a:t> after deceleration in ELENA will be much smaller than after RFQD =&gt; one order of magnitude gain in intensity is expected for ASACUSA</a:t>
            </a: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</a:rPr>
              <a:t>Extra gain for experiments: due to extraction in 4 bunches number of hours/day with available beam increase significantly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200650" y="1447800"/>
            <a:ext cx="1155700" cy="152400"/>
            <a:chOff x="720" y="3936"/>
            <a:chExt cx="672" cy="96"/>
          </a:xfrm>
        </p:grpSpPr>
        <p:sp>
          <p:nvSpPr>
            <p:cNvPr id="609307" name="Line 27"/>
            <p:cNvSpPr>
              <a:spLocks noChangeShapeType="1"/>
            </p:cNvSpPr>
            <p:nvPr/>
          </p:nvSpPr>
          <p:spPr bwMode="auto">
            <a:xfrm>
              <a:off x="720" y="393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308" name="Line 28"/>
            <p:cNvSpPr>
              <a:spLocks noChangeShapeType="1"/>
            </p:cNvSpPr>
            <p:nvPr/>
          </p:nvSpPr>
          <p:spPr bwMode="auto">
            <a:xfrm>
              <a:off x="720" y="40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9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052736"/>
            <a:ext cx="2971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9294" name="Oval 14"/>
          <p:cNvSpPr>
            <a:spLocks noChangeArrowheads="1"/>
          </p:cNvSpPr>
          <p:nvPr/>
        </p:nvSpPr>
        <p:spPr bwMode="auto">
          <a:xfrm>
            <a:off x="3879850" y="1295400"/>
            <a:ext cx="1403350" cy="4572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9293" name="Rectangle 13"/>
          <p:cNvSpPr>
            <a:spLocks noChangeArrowheads="1"/>
          </p:cNvSpPr>
          <p:nvPr/>
        </p:nvSpPr>
        <p:spPr bwMode="auto">
          <a:xfrm>
            <a:off x="4044950" y="1371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~ 3 x 10</a:t>
            </a:r>
            <a:r>
              <a:rPr lang="de-CH" baseline="30000" dirty="0">
                <a:solidFill>
                  <a:schemeClr val="bg1"/>
                </a:solidFill>
              </a:rPr>
              <a:t>7 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609295" name="Rectangle 15"/>
          <p:cNvSpPr>
            <a:spLocks noChangeArrowheads="1"/>
          </p:cNvSpPr>
          <p:nvPr/>
        </p:nvSpPr>
        <p:spPr bwMode="auto">
          <a:xfrm>
            <a:off x="3632200" y="533400"/>
            <a:ext cx="1898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/>
              <a:t>5.3 MeV</a:t>
            </a:r>
          </a:p>
          <a:p>
            <a:pPr algn="ctr"/>
            <a:r>
              <a:rPr lang="de-CH"/>
              <a:t>antiprotons/</a:t>
            </a:r>
          </a:p>
          <a:p>
            <a:pPr algn="ctr"/>
            <a:r>
              <a:rPr lang="de-CH"/>
              <a:t>~ 100 sec</a:t>
            </a:r>
            <a:endParaRPr lang="en-US"/>
          </a:p>
        </p:txBody>
      </p:sp>
      <p:sp>
        <p:nvSpPr>
          <p:cNvPr id="609296" name="Rectangle 16"/>
          <p:cNvSpPr>
            <a:spLocks noChangeArrowheads="1"/>
          </p:cNvSpPr>
          <p:nvPr/>
        </p:nvSpPr>
        <p:spPr bwMode="auto">
          <a:xfrm>
            <a:off x="6273800" y="1066800"/>
            <a:ext cx="412750" cy="990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724150" y="1447800"/>
            <a:ext cx="1155700" cy="152400"/>
            <a:chOff x="720" y="3936"/>
            <a:chExt cx="672" cy="96"/>
          </a:xfrm>
        </p:grpSpPr>
        <p:sp>
          <p:nvSpPr>
            <p:cNvPr id="609303" name="Line 23"/>
            <p:cNvSpPr>
              <a:spLocks noChangeShapeType="1"/>
            </p:cNvSpPr>
            <p:nvPr/>
          </p:nvSpPr>
          <p:spPr bwMode="auto">
            <a:xfrm>
              <a:off x="720" y="393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304" name="Line 24"/>
            <p:cNvSpPr>
              <a:spLocks noChangeShapeType="1"/>
            </p:cNvSpPr>
            <p:nvPr/>
          </p:nvSpPr>
          <p:spPr bwMode="auto">
            <a:xfrm>
              <a:off x="720" y="40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769100" y="1447800"/>
            <a:ext cx="1155700" cy="152400"/>
            <a:chOff x="720" y="3936"/>
            <a:chExt cx="672" cy="96"/>
          </a:xfrm>
        </p:grpSpPr>
        <p:sp>
          <p:nvSpPr>
            <p:cNvPr id="609310" name="Line 30"/>
            <p:cNvSpPr>
              <a:spLocks noChangeShapeType="1"/>
            </p:cNvSpPr>
            <p:nvPr/>
          </p:nvSpPr>
          <p:spPr bwMode="auto">
            <a:xfrm>
              <a:off x="720" y="393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311" name="Line 31"/>
            <p:cNvSpPr>
              <a:spLocks noChangeShapeType="1"/>
            </p:cNvSpPr>
            <p:nvPr/>
          </p:nvSpPr>
          <p:spPr bwMode="auto">
            <a:xfrm>
              <a:off x="720" y="40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9312" name="Oval 32"/>
          <p:cNvSpPr>
            <a:spLocks noChangeArrowheads="1"/>
          </p:cNvSpPr>
          <p:nvPr/>
        </p:nvSpPr>
        <p:spPr bwMode="auto">
          <a:xfrm>
            <a:off x="7842250" y="1447800"/>
            <a:ext cx="247650" cy="1524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9313" name="Rectangle 33"/>
          <p:cNvSpPr>
            <a:spLocks noChangeArrowheads="1"/>
          </p:cNvSpPr>
          <p:nvPr/>
        </p:nvSpPr>
        <p:spPr bwMode="auto">
          <a:xfrm>
            <a:off x="8049344" y="1196752"/>
            <a:ext cx="1340272" cy="4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  <a:p>
            <a:pPr algn="ctr"/>
            <a:endParaRPr lang="de-CH" dirty="0">
              <a:solidFill>
                <a:srgbClr val="FFFF00"/>
              </a:solidFill>
            </a:endParaRPr>
          </a:p>
          <a:p>
            <a:pPr algn="ctr"/>
            <a:r>
              <a:rPr lang="de-CH" dirty="0">
                <a:solidFill>
                  <a:srgbClr val="FFFF00"/>
                </a:solidFill>
              </a:rPr>
              <a:t>~ 1 x 10</a:t>
            </a:r>
            <a:r>
              <a:rPr lang="de-CH" baseline="30000" dirty="0">
                <a:solidFill>
                  <a:srgbClr val="FFFF00"/>
                </a:solidFill>
              </a:rPr>
              <a:t>5</a:t>
            </a:r>
            <a:endParaRPr lang="de-CH" sz="1200" dirty="0">
              <a:solidFill>
                <a:srgbClr val="FFFF00"/>
              </a:solidFill>
            </a:endParaRPr>
          </a:p>
          <a:p>
            <a:pPr algn="ctr"/>
            <a:r>
              <a:rPr lang="de-CH" sz="1200" dirty="0">
                <a:solidFill>
                  <a:srgbClr val="FFFF00"/>
                </a:solidFill>
              </a:rPr>
              <a:t>ATRAP`s very best value:</a:t>
            </a:r>
          </a:p>
          <a:p>
            <a:pPr algn="ctr"/>
            <a:r>
              <a:rPr lang="de-CH" sz="1200" dirty="0">
                <a:solidFill>
                  <a:srgbClr val="FFFF00"/>
                </a:solidFill>
              </a:rPr>
              <a:t>1.3x10</a:t>
            </a:r>
            <a:r>
              <a:rPr lang="de-CH" sz="1200" baseline="30000" dirty="0">
                <a:solidFill>
                  <a:srgbClr val="FFFF00"/>
                </a:solidFill>
              </a:rPr>
              <a:t>5</a:t>
            </a:r>
            <a:r>
              <a:rPr lang="de-CH" sz="1200" dirty="0">
                <a:solidFill>
                  <a:srgbClr val="FFFF00"/>
                </a:solidFill>
              </a:rPr>
              <a:t> </a:t>
            </a:r>
            <a:r>
              <a:rPr lang="de-CH" baseline="30000" dirty="0">
                <a:solidFill>
                  <a:srgbClr val="FFFF00"/>
                </a:solidFill>
              </a:rPr>
              <a:t> </a:t>
            </a:r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609314" name="Rectangle 34"/>
          <p:cNvSpPr>
            <a:spLocks noChangeArrowheads="1"/>
          </p:cNvSpPr>
          <p:nvPr/>
        </p:nvSpPr>
        <p:spPr bwMode="auto">
          <a:xfrm>
            <a:off x="7346950" y="609600"/>
            <a:ext cx="1155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 sz="1000"/>
              <a:t> ~4 keV</a:t>
            </a:r>
          </a:p>
          <a:p>
            <a:pPr algn="ctr"/>
            <a:r>
              <a:rPr lang="de-CH" sz="1000"/>
              <a:t>antiprotons/</a:t>
            </a:r>
          </a:p>
          <a:p>
            <a:pPr algn="ctr"/>
            <a:r>
              <a:rPr lang="de-CH" sz="1000"/>
              <a:t>~ 100 sec</a:t>
            </a:r>
            <a:endParaRPr lang="en-US" sz="1000"/>
          </a:p>
        </p:txBody>
      </p:sp>
      <p:sp>
        <p:nvSpPr>
          <p:cNvPr id="609315" name="Rectangle 35"/>
          <p:cNvSpPr>
            <a:spLocks noChangeArrowheads="1"/>
          </p:cNvSpPr>
          <p:nvPr/>
        </p:nvSpPr>
        <p:spPr bwMode="auto">
          <a:xfrm>
            <a:off x="6108700" y="2057400"/>
            <a:ext cx="3797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/>
              <a:t>2.99 x 10</a:t>
            </a:r>
            <a:r>
              <a:rPr lang="de-CH" baseline="30000"/>
              <a:t>7 </a:t>
            </a:r>
            <a:r>
              <a:rPr lang="de-CH"/>
              <a:t>antiprotons lost</a:t>
            </a:r>
          </a:p>
          <a:p>
            <a:pPr algn="ctr"/>
            <a:r>
              <a:rPr lang="de-CH">
                <a:sym typeface="Wingdings" pitchFamily="2" charset="2"/>
              </a:rPr>
              <a:t>           efficiency 3 x 10</a:t>
            </a:r>
            <a:r>
              <a:rPr lang="de-CH" baseline="30000">
                <a:sym typeface="Wingdings" pitchFamily="2" charset="2"/>
              </a:rPr>
              <a:t>-3</a:t>
            </a:r>
            <a:endParaRPr lang="en-US" baseline="30000"/>
          </a:p>
        </p:txBody>
      </p:sp>
      <p:pic>
        <p:nvPicPr>
          <p:cNvPr id="609316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3789040"/>
            <a:ext cx="2971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9317" name="Oval 37"/>
          <p:cNvSpPr>
            <a:spLocks noChangeArrowheads="1"/>
          </p:cNvSpPr>
          <p:nvPr/>
        </p:nvSpPr>
        <p:spPr bwMode="auto">
          <a:xfrm>
            <a:off x="1403350" y="4419600"/>
            <a:ext cx="1155700" cy="838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609318" name="WordArt 38"/>
          <p:cNvSpPr>
            <a:spLocks noChangeArrowheads="1" noChangeShapeType="1" noTextEdit="1"/>
          </p:cNvSpPr>
          <p:nvPr/>
        </p:nvSpPr>
        <p:spPr bwMode="auto">
          <a:xfrm>
            <a:off x="1485900" y="4648200"/>
            <a:ext cx="9493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ELENA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118100" y="4724400"/>
            <a:ext cx="1155700" cy="152400"/>
            <a:chOff x="720" y="3936"/>
            <a:chExt cx="672" cy="96"/>
          </a:xfrm>
        </p:grpSpPr>
        <p:sp>
          <p:nvSpPr>
            <p:cNvPr id="609320" name="Line 40"/>
            <p:cNvSpPr>
              <a:spLocks noChangeShapeType="1"/>
            </p:cNvSpPr>
            <p:nvPr/>
          </p:nvSpPr>
          <p:spPr bwMode="auto">
            <a:xfrm>
              <a:off x="720" y="393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321" name="Line 41"/>
            <p:cNvSpPr>
              <a:spLocks noChangeShapeType="1"/>
            </p:cNvSpPr>
            <p:nvPr/>
          </p:nvSpPr>
          <p:spPr bwMode="auto">
            <a:xfrm>
              <a:off x="720" y="40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9322" name="Oval 42"/>
          <p:cNvSpPr>
            <a:spLocks noChangeArrowheads="1"/>
          </p:cNvSpPr>
          <p:nvPr/>
        </p:nvSpPr>
        <p:spPr bwMode="auto">
          <a:xfrm>
            <a:off x="3797300" y="4572000"/>
            <a:ext cx="1403350" cy="4572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9323" name="Rectangle 43"/>
          <p:cNvSpPr>
            <a:spLocks noChangeArrowheads="1"/>
          </p:cNvSpPr>
          <p:nvPr/>
        </p:nvSpPr>
        <p:spPr bwMode="auto">
          <a:xfrm>
            <a:off x="3962400" y="4648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>
                <a:solidFill>
                  <a:schemeClr val="bg1"/>
                </a:solidFill>
              </a:rPr>
              <a:t>~ 2.5 x 10</a:t>
            </a:r>
            <a:r>
              <a:rPr lang="de-CH" baseline="30000">
                <a:solidFill>
                  <a:schemeClr val="bg1"/>
                </a:solidFill>
              </a:rPr>
              <a:t>7 </a:t>
            </a:r>
            <a:endParaRPr lang="en-US" baseline="30000">
              <a:solidFill>
                <a:schemeClr val="bg1"/>
              </a:solidFill>
            </a:endParaRPr>
          </a:p>
        </p:txBody>
      </p:sp>
      <p:sp>
        <p:nvSpPr>
          <p:cNvPr id="609324" name="Rectangle 44"/>
          <p:cNvSpPr>
            <a:spLocks noChangeArrowheads="1"/>
          </p:cNvSpPr>
          <p:nvPr/>
        </p:nvSpPr>
        <p:spPr bwMode="auto">
          <a:xfrm>
            <a:off x="3549650" y="3810000"/>
            <a:ext cx="1898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/>
              <a:t>100 keV</a:t>
            </a:r>
          </a:p>
          <a:p>
            <a:pPr algn="ctr"/>
            <a:r>
              <a:rPr lang="de-CH"/>
              <a:t>antiprotons/</a:t>
            </a:r>
          </a:p>
          <a:p>
            <a:pPr algn="ctr"/>
            <a:r>
              <a:rPr lang="de-CH"/>
              <a:t>~ 100 sec</a:t>
            </a:r>
            <a:endParaRPr lang="en-US"/>
          </a:p>
        </p:txBody>
      </p:sp>
      <p:sp>
        <p:nvSpPr>
          <p:cNvPr id="609325" name="Rectangle 45"/>
          <p:cNvSpPr>
            <a:spLocks noChangeArrowheads="1"/>
          </p:cNvSpPr>
          <p:nvPr/>
        </p:nvSpPr>
        <p:spPr bwMode="auto">
          <a:xfrm>
            <a:off x="6191250" y="4343400"/>
            <a:ext cx="82550" cy="990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2641600" y="4724400"/>
            <a:ext cx="1155700" cy="152400"/>
            <a:chOff x="720" y="3936"/>
            <a:chExt cx="672" cy="96"/>
          </a:xfrm>
        </p:grpSpPr>
        <p:sp>
          <p:nvSpPr>
            <p:cNvPr id="609327" name="Line 47"/>
            <p:cNvSpPr>
              <a:spLocks noChangeShapeType="1"/>
            </p:cNvSpPr>
            <p:nvPr/>
          </p:nvSpPr>
          <p:spPr bwMode="auto">
            <a:xfrm>
              <a:off x="720" y="393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328" name="Line 48"/>
            <p:cNvSpPr>
              <a:spLocks noChangeShapeType="1"/>
            </p:cNvSpPr>
            <p:nvPr/>
          </p:nvSpPr>
          <p:spPr bwMode="auto">
            <a:xfrm>
              <a:off x="720" y="40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438900" y="4724400"/>
            <a:ext cx="1073150" cy="152400"/>
            <a:chOff x="720" y="3936"/>
            <a:chExt cx="672" cy="96"/>
          </a:xfrm>
        </p:grpSpPr>
        <p:sp>
          <p:nvSpPr>
            <p:cNvPr id="609330" name="Line 50"/>
            <p:cNvSpPr>
              <a:spLocks noChangeShapeType="1"/>
            </p:cNvSpPr>
            <p:nvPr/>
          </p:nvSpPr>
          <p:spPr bwMode="auto">
            <a:xfrm>
              <a:off x="720" y="393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331" name="Line 51"/>
            <p:cNvSpPr>
              <a:spLocks noChangeShapeType="1"/>
            </p:cNvSpPr>
            <p:nvPr/>
          </p:nvSpPr>
          <p:spPr bwMode="auto">
            <a:xfrm>
              <a:off x="720" y="40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9332" name="Oval 52"/>
          <p:cNvSpPr>
            <a:spLocks noChangeArrowheads="1"/>
          </p:cNvSpPr>
          <p:nvPr/>
        </p:nvSpPr>
        <p:spPr bwMode="auto">
          <a:xfrm>
            <a:off x="7264400" y="4572000"/>
            <a:ext cx="1238250" cy="3810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9333" name="Rectangle 53"/>
          <p:cNvSpPr>
            <a:spLocks noChangeArrowheads="1"/>
          </p:cNvSpPr>
          <p:nvPr/>
        </p:nvSpPr>
        <p:spPr bwMode="auto">
          <a:xfrm>
            <a:off x="8337376" y="4581128"/>
            <a:ext cx="1152128" cy="3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 dirty="0">
                <a:solidFill>
                  <a:srgbClr val="FFFF00"/>
                </a:solidFill>
              </a:rPr>
              <a:t>~  1 x 10</a:t>
            </a:r>
            <a:r>
              <a:rPr lang="de-CH" baseline="30000" dirty="0">
                <a:solidFill>
                  <a:srgbClr val="FFFF00"/>
                </a:solidFill>
              </a:rPr>
              <a:t>7 </a:t>
            </a:r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609334" name="Rectangle 54"/>
          <p:cNvSpPr>
            <a:spLocks noChangeArrowheads="1"/>
          </p:cNvSpPr>
          <p:nvPr/>
        </p:nvSpPr>
        <p:spPr bwMode="auto">
          <a:xfrm>
            <a:off x="7264400" y="3886200"/>
            <a:ext cx="1155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 sz="1000"/>
              <a:t> </a:t>
            </a:r>
            <a:r>
              <a:rPr lang="de-CH" sz="1600"/>
              <a:t>~4 keV</a:t>
            </a:r>
          </a:p>
          <a:p>
            <a:pPr algn="ctr"/>
            <a:r>
              <a:rPr lang="de-CH" sz="1600"/>
              <a:t>antiprotons/</a:t>
            </a:r>
          </a:p>
          <a:p>
            <a:pPr algn="ctr"/>
            <a:r>
              <a:rPr lang="de-CH" sz="1600"/>
              <a:t>~ 100 sec</a:t>
            </a:r>
            <a:endParaRPr lang="en-US" sz="1600"/>
          </a:p>
        </p:txBody>
      </p:sp>
      <p:sp>
        <p:nvSpPr>
          <p:cNvPr id="609335" name="Rectangle 55"/>
          <p:cNvSpPr>
            <a:spLocks noChangeArrowheads="1"/>
          </p:cNvSpPr>
          <p:nvPr/>
        </p:nvSpPr>
        <p:spPr bwMode="auto">
          <a:xfrm>
            <a:off x="5961112" y="5229200"/>
            <a:ext cx="37252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 dirty="0"/>
              <a:t>2 x 10</a:t>
            </a:r>
            <a:r>
              <a:rPr lang="de-CH" baseline="30000" dirty="0"/>
              <a:t>7 </a:t>
            </a:r>
            <a:r>
              <a:rPr lang="de-CH" dirty="0"/>
              <a:t>antiprotons lost</a:t>
            </a:r>
          </a:p>
          <a:p>
            <a:pPr algn="ctr"/>
            <a:r>
              <a:rPr lang="de-CH" dirty="0">
                <a:sym typeface="Wingdings" pitchFamily="2" charset="2"/>
              </a:rPr>
              <a:t>       efficiency 3 x 10</a:t>
            </a:r>
            <a:r>
              <a:rPr lang="de-CH" baseline="30000" dirty="0">
                <a:sym typeface="Wingdings" pitchFamily="2" charset="2"/>
              </a:rPr>
              <a:t>-1</a:t>
            </a:r>
            <a:endParaRPr lang="en-US" baseline="30000" dirty="0"/>
          </a:p>
        </p:txBody>
      </p:sp>
      <p:sp>
        <p:nvSpPr>
          <p:cNvPr id="609336" name="Oval 56"/>
          <p:cNvSpPr>
            <a:spLocks noChangeArrowheads="1"/>
          </p:cNvSpPr>
          <p:nvPr/>
        </p:nvSpPr>
        <p:spPr bwMode="auto">
          <a:xfrm>
            <a:off x="247650" y="4191000"/>
            <a:ext cx="1403350" cy="4572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9337" name="Rectangle 57"/>
          <p:cNvSpPr>
            <a:spLocks noChangeArrowheads="1"/>
          </p:cNvSpPr>
          <p:nvPr/>
        </p:nvSpPr>
        <p:spPr bwMode="auto">
          <a:xfrm>
            <a:off x="412750" y="4267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>
                <a:solidFill>
                  <a:schemeClr val="bg1"/>
                </a:solidFill>
              </a:rPr>
              <a:t>~ 3 x 10</a:t>
            </a:r>
            <a:r>
              <a:rPr lang="de-CH" baseline="30000">
                <a:solidFill>
                  <a:schemeClr val="bg1"/>
                </a:solidFill>
              </a:rPr>
              <a:t>7 </a:t>
            </a:r>
            <a:endParaRPr lang="en-US" baseline="30000">
              <a:solidFill>
                <a:schemeClr val="bg1"/>
              </a:solidFill>
            </a:endParaRPr>
          </a:p>
        </p:txBody>
      </p:sp>
      <p:sp>
        <p:nvSpPr>
          <p:cNvPr id="609339" name="Rectangle 59"/>
          <p:cNvSpPr>
            <a:spLocks noChangeArrowheads="1"/>
          </p:cNvSpPr>
          <p:nvPr/>
        </p:nvSpPr>
        <p:spPr bwMode="auto">
          <a:xfrm>
            <a:off x="200472" y="3212976"/>
            <a:ext cx="9289032" cy="331236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9340" name="Rectangle 60"/>
          <p:cNvSpPr>
            <a:spLocks noChangeArrowheads="1"/>
          </p:cNvSpPr>
          <p:nvPr/>
        </p:nvSpPr>
        <p:spPr bwMode="auto">
          <a:xfrm>
            <a:off x="416496" y="5877272"/>
            <a:ext cx="59436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 dirty="0"/>
              <a:t>ELENA efficiency increase: factor  ~</a:t>
            </a:r>
            <a:r>
              <a:rPr lang="de-CH" dirty="0">
                <a:sym typeface="Wingdings" pitchFamily="2" charset="2"/>
              </a:rPr>
              <a:t> 100</a:t>
            </a:r>
            <a:endParaRPr lang="en-US" dirty="0"/>
          </a:p>
        </p:txBody>
      </p:sp>
      <p:sp>
        <p:nvSpPr>
          <p:cNvPr id="609341" name="Rectangle 61"/>
          <p:cNvSpPr>
            <a:spLocks noChangeArrowheads="1"/>
          </p:cNvSpPr>
          <p:nvPr/>
        </p:nvSpPr>
        <p:spPr bwMode="auto">
          <a:xfrm>
            <a:off x="272480" y="5877272"/>
            <a:ext cx="6120680" cy="792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Eriksson CERN BE/OP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39" grpId="0" animBg="1"/>
      <p:bldP spid="6093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48544" y="764704"/>
            <a:ext cx="4953000" cy="4402832"/>
            <a:chOff x="480" y="672"/>
            <a:chExt cx="2880" cy="25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80" y="672"/>
              <a:ext cx="2592" cy="2592"/>
              <a:chOff x="480" y="672"/>
              <a:chExt cx="2592" cy="2592"/>
            </a:xfrm>
          </p:grpSpPr>
          <p:sp>
            <p:nvSpPr>
              <p:cNvPr id="678916" name="Oval 4"/>
              <p:cNvSpPr>
                <a:spLocks noChangeArrowheads="1"/>
              </p:cNvSpPr>
              <p:nvPr/>
            </p:nvSpPr>
            <p:spPr bwMode="auto">
              <a:xfrm>
                <a:off x="672" y="864"/>
                <a:ext cx="2208" cy="2208"/>
              </a:xfrm>
              <a:prstGeom prst="ellips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17" name="Oval 5"/>
              <p:cNvSpPr>
                <a:spLocks noChangeArrowheads="1"/>
              </p:cNvSpPr>
              <p:nvPr/>
            </p:nvSpPr>
            <p:spPr bwMode="auto">
              <a:xfrm>
                <a:off x="480" y="672"/>
                <a:ext cx="2592" cy="2592"/>
              </a:xfrm>
              <a:prstGeom prst="ellips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8918" name="Rectangle 6"/>
            <p:cNvSpPr>
              <a:spLocks noChangeArrowheads="1"/>
            </p:cNvSpPr>
            <p:nvPr/>
          </p:nvSpPr>
          <p:spPr bwMode="auto">
            <a:xfrm>
              <a:off x="1776" y="3072"/>
              <a:ext cx="1584" cy="192"/>
            </a:xfrm>
            <a:prstGeom prst="rect">
              <a:avLst/>
            </a:prstGeom>
            <a:noFill/>
            <a:ln w="1905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8919" name="Line 7"/>
          <p:cNvSpPr>
            <a:spLocks noChangeShapeType="1"/>
          </p:cNvSpPr>
          <p:nvPr/>
        </p:nvSpPr>
        <p:spPr bwMode="auto">
          <a:xfrm>
            <a:off x="3054350" y="4876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20" name="Line 8"/>
          <p:cNvSpPr>
            <a:spLocks noChangeShapeType="1"/>
          </p:cNvSpPr>
          <p:nvPr/>
        </p:nvSpPr>
        <p:spPr bwMode="auto">
          <a:xfrm>
            <a:off x="3219450" y="4876800"/>
            <a:ext cx="990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21" name="Line 9"/>
          <p:cNvSpPr>
            <a:spLocks noChangeShapeType="1"/>
          </p:cNvSpPr>
          <p:nvPr/>
        </p:nvSpPr>
        <p:spPr bwMode="auto">
          <a:xfrm>
            <a:off x="5778500" y="4572000"/>
            <a:ext cx="0" cy="76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22" name="Oval 10"/>
          <p:cNvSpPr>
            <a:spLocks noChangeArrowheads="1"/>
          </p:cNvSpPr>
          <p:nvPr/>
        </p:nvSpPr>
        <p:spPr bwMode="auto">
          <a:xfrm>
            <a:off x="990600" y="908720"/>
            <a:ext cx="4127500" cy="4120480"/>
          </a:xfrm>
          <a:prstGeom prst="ellips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08050" y="836712"/>
            <a:ext cx="4292600" cy="4268688"/>
            <a:chOff x="3072" y="672"/>
            <a:chExt cx="2496" cy="2496"/>
          </a:xfrm>
        </p:grpSpPr>
        <p:sp>
          <p:nvSpPr>
            <p:cNvPr id="678924" name="Oval 12"/>
            <p:cNvSpPr>
              <a:spLocks noChangeArrowheads="1"/>
            </p:cNvSpPr>
            <p:nvPr/>
          </p:nvSpPr>
          <p:spPr bwMode="auto">
            <a:xfrm>
              <a:off x="3120" y="720"/>
              <a:ext cx="2400" cy="2400"/>
            </a:xfrm>
            <a:prstGeom prst="ellipse">
              <a:avLst/>
            </a:prstGeom>
            <a:noFill/>
            <a:ln w="57150">
              <a:pattFill prst="pct5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5" name="Oval 13"/>
            <p:cNvSpPr>
              <a:spLocks noChangeArrowheads="1"/>
            </p:cNvSpPr>
            <p:nvPr/>
          </p:nvSpPr>
          <p:spPr bwMode="auto">
            <a:xfrm>
              <a:off x="4272" y="67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6" name="Oval 14"/>
            <p:cNvSpPr>
              <a:spLocks noChangeArrowheads="1"/>
            </p:cNvSpPr>
            <p:nvPr/>
          </p:nvSpPr>
          <p:spPr bwMode="auto">
            <a:xfrm>
              <a:off x="3072" y="1824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7" name="Oval 15"/>
            <p:cNvSpPr>
              <a:spLocks noChangeArrowheads="1"/>
            </p:cNvSpPr>
            <p:nvPr/>
          </p:nvSpPr>
          <p:spPr bwMode="auto">
            <a:xfrm>
              <a:off x="4320" y="307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8" name="Oval 16"/>
            <p:cNvSpPr>
              <a:spLocks noChangeArrowheads="1"/>
            </p:cNvSpPr>
            <p:nvPr/>
          </p:nvSpPr>
          <p:spPr bwMode="auto">
            <a:xfrm>
              <a:off x="5472" y="187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8929" name="Line 17"/>
          <p:cNvSpPr>
            <a:spLocks noChangeShapeType="1"/>
          </p:cNvSpPr>
          <p:nvPr/>
        </p:nvSpPr>
        <p:spPr bwMode="auto">
          <a:xfrm>
            <a:off x="5778500" y="4800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044950" y="4953000"/>
            <a:ext cx="3219450" cy="152400"/>
            <a:chOff x="3216" y="3120"/>
            <a:chExt cx="1872" cy="96"/>
          </a:xfrm>
        </p:grpSpPr>
        <p:sp>
          <p:nvSpPr>
            <p:cNvPr id="678931" name="Oval 19"/>
            <p:cNvSpPr>
              <a:spLocks noChangeArrowheads="1"/>
            </p:cNvSpPr>
            <p:nvPr/>
          </p:nvSpPr>
          <p:spPr bwMode="auto">
            <a:xfrm>
              <a:off x="4992" y="312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2" name="Oval 20"/>
            <p:cNvSpPr>
              <a:spLocks noChangeArrowheads="1"/>
            </p:cNvSpPr>
            <p:nvPr/>
          </p:nvSpPr>
          <p:spPr bwMode="auto">
            <a:xfrm>
              <a:off x="3216" y="312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3" name="Oval 21"/>
            <p:cNvSpPr>
              <a:spLocks noChangeArrowheads="1"/>
            </p:cNvSpPr>
            <p:nvPr/>
          </p:nvSpPr>
          <p:spPr bwMode="auto">
            <a:xfrm>
              <a:off x="4464" y="312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4" name="Oval 22"/>
            <p:cNvSpPr>
              <a:spLocks noChangeArrowheads="1"/>
            </p:cNvSpPr>
            <p:nvPr/>
          </p:nvSpPr>
          <p:spPr bwMode="auto">
            <a:xfrm>
              <a:off x="3840" y="312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025232" y="908050"/>
            <a:ext cx="4280562" cy="762000"/>
            <a:chOff x="2922" y="572"/>
            <a:chExt cx="2489" cy="480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922" y="572"/>
              <a:ext cx="2489" cy="480"/>
              <a:chOff x="3258" y="1772"/>
              <a:chExt cx="2489" cy="480"/>
            </a:xfrm>
          </p:grpSpPr>
          <p:sp>
            <p:nvSpPr>
              <p:cNvPr id="678937" name="Oval 25"/>
              <p:cNvSpPr>
                <a:spLocks noChangeArrowheads="1"/>
              </p:cNvSpPr>
              <p:nvPr/>
            </p:nvSpPr>
            <p:spPr bwMode="auto">
              <a:xfrm>
                <a:off x="3258" y="1863"/>
                <a:ext cx="336" cy="192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3300">
                      <a:gamma/>
                      <a:shade val="46275"/>
                      <a:invGamma/>
                    </a:srgbClr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38" name="Rectangle 26"/>
              <p:cNvSpPr>
                <a:spLocks noChangeArrowheads="1"/>
              </p:cNvSpPr>
              <p:nvPr/>
            </p:nvSpPr>
            <p:spPr bwMode="auto">
              <a:xfrm>
                <a:off x="3635" y="1772"/>
                <a:ext cx="2112" cy="4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7" tIns="45718" rIns="91437" bIns="45718" anchor="ctr"/>
              <a:lstStyle/>
              <a:p>
                <a:pPr algn="ctr"/>
                <a:r>
                  <a:rPr lang="de-CH" dirty="0"/>
                  <a:t>4 bunches, each: </a:t>
                </a:r>
                <a:r>
                  <a:rPr lang="de-CH" sz="1600" dirty="0"/>
                  <a:t>1.3 m / 300 ns</a:t>
                </a:r>
                <a:r>
                  <a:rPr lang="de-CH" dirty="0"/>
                  <a:t>:</a:t>
                </a:r>
              </a:p>
              <a:p>
                <a:pPr algn="ctr"/>
                <a:r>
                  <a:rPr lang="de-CH" dirty="0"/>
                  <a:t>and           0.625 x 10</a:t>
                </a:r>
                <a:r>
                  <a:rPr lang="de-CH" baseline="30000" dirty="0"/>
                  <a:t>7</a:t>
                </a:r>
                <a:r>
                  <a:rPr lang="de-CH" dirty="0"/>
                  <a:t> p´</a:t>
                </a:r>
                <a:r>
                  <a:rPr lang="de-CH" sz="1400" dirty="0"/>
                  <a:t>s</a:t>
                </a:r>
                <a:endParaRPr lang="en-US" sz="1400" dirty="0"/>
              </a:p>
            </p:txBody>
          </p:sp>
        </p:grpSp>
        <p:sp>
          <p:nvSpPr>
            <p:cNvPr id="678939" name="Line 27"/>
            <p:cNvSpPr>
              <a:spLocks noChangeShapeType="1"/>
            </p:cNvSpPr>
            <p:nvPr/>
          </p:nvSpPr>
          <p:spPr bwMode="auto">
            <a:xfrm flipV="1">
              <a:off x="4992" y="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169694" y="5805488"/>
            <a:ext cx="3714750" cy="457200"/>
            <a:chOff x="3006" y="3657"/>
            <a:chExt cx="2160" cy="288"/>
          </a:xfrm>
        </p:grpSpPr>
        <p:sp>
          <p:nvSpPr>
            <p:cNvPr id="678941" name="Rectangle 29"/>
            <p:cNvSpPr>
              <a:spLocks noChangeArrowheads="1"/>
            </p:cNvSpPr>
            <p:nvPr/>
          </p:nvSpPr>
          <p:spPr bwMode="auto">
            <a:xfrm>
              <a:off x="3006" y="3657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7" tIns="45718" rIns="91437" bIns="45718" anchor="ctr"/>
            <a:lstStyle/>
            <a:p>
              <a:pPr algn="ctr"/>
              <a:r>
                <a:rPr lang="de-CH" dirty="0"/>
                <a:t>2.5 x 10</a:t>
              </a:r>
              <a:r>
                <a:rPr lang="de-CH" baseline="30000" dirty="0"/>
                <a:t>7</a:t>
              </a:r>
              <a:r>
                <a:rPr lang="de-CH" dirty="0"/>
                <a:t> p´s to one experiment</a:t>
              </a:r>
              <a:endParaRPr lang="en-US" dirty="0"/>
            </a:p>
          </p:txBody>
        </p:sp>
        <p:sp>
          <p:nvSpPr>
            <p:cNvPr id="678942" name="Line 30"/>
            <p:cNvSpPr>
              <a:spLocks noChangeShapeType="1"/>
            </p:cNvSpPr>
            <p:nvPr/>
          </p:nvSpPr>
          <p:spPr bwMode="auto">
            <a:xfrm>
              <a:off x="4080" y="37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5673080" y="188641"/>
            <a:ext cx="3644528" cy="609600"/>
            <a:chOff x="3264" y="768"/>
            <a:chExt cx="2016" cy="384"/>
          </a:xfrm>
        </p:grpSpPr>
        <p:sp>
          <p:nvSpPr>
            <p:cNvPr id="678946" name="Rectangle 34" descr="70%"/>
            <p:cNvSpPr>
              <a:spLocks noChangeArrowheads="1"/>
            </p:cNvSpPr>
            <p:nvPr/>
          </p:nvSpPr>
          <p:spPr bwMode="auto">
            <a:xfrm>
              <a:off x="3264" y="768"/>
              <a:ext cx="2016" cy="3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7" tIns="45718" rIns="91437" bIns="45718" anchor="ctr"/>
            <a:lstStyle/>
            <a:p>
              <a:pPr algn="ctr"/>
              <a:r>
                <a:rPr lang="de-CH" dirty="0"/>
                <a:t>coasting beam: 2.5 x 10</a:t>
              </a:r>
              <a:r>
                <a:rPr lang="de-CH" baseline="30000" dirty="0"/>
                <a:t>7</a:t>
              </a:r>
              <a:r>
                <a:rPr lang="de-CH" dirty="0"/>
                <a:t> p´</a:t>
              </a:r>
              <a:r>
                <a:rPr lang="de-CH" sz="1400" dirty="0"/>
                <a:t>s</a:t>
              </a:r>
              <a:endParaRPr lang="en-US" sz="1400" dirty="0"/>
            </a:p>
          </p:txBody>
        </p:sp>
        <p:sp>
          <p:nvSpPr>
            <p:cNvPr id="678947" name="Line 35"/>
            <p:cNvSpPr>
              <a:spLocks noChangeShapeType="1"/>
            </p:cNvSpPr>
            <p:nvPr/>
          </p:nvSpPr>
          <p:spPr bwMode="auto">
            <a:xfrm flipV="1">
              <a:off x="4992" y="91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7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3.33333E-6 L 0.5875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2" grpId="0" animBg="1"/>
      <p:bldP spid="6789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500" y="836712"/>
            <a:ext cx="4953000" cy="4344888"/>
            <a:chOff x="480" y="672"/>
            <a:chExt cx="2880" cy="25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80" y="672"/>
              <a:ext cx="2592" cy="2592"/>
              <a:chOff x="480" y="672"/>
              <a:chExt cx="2592" cy="2592"/>
            </a:xfrm>
          </p:grpSpPr>
          <p:sp>
            <p:nvSpPr>
              <p:cNvPr id="644100" name="Oval 4"/>
              <p:cNvSpPr>
                <a:spLocks noChangeArrowheads="1"/>
              </p:cNvSpPr>
              <p:nvPr/>
            </p:nvSpPr>
            <p:spPr bwMode="auto">
              <a:xfrm>
                <a:off x="672" y="864"/>
                <a:ext cx="2208" cy="2208"/>
              </a:xfrm>
              <a:prstGeom prst="ellips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01" name="Oval 5"/>
              <p:cNvSpPr>
                <a:spLocks noChangeArrowheads="1"/>
              </p:cNvSpPr>
              <p:nvPr/>
            </p:nvSpPr>
            <p:spPr bwMode="auto">
              <a:xfrm>
                <a:off x="480" y="672"/>
                <a:ext cx="2592" cy="2592"/>
              </a:xfrm>
              <a:prstGeom prst="ellips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4102" name="Rectangle 6"/>
            <p:cNvSpPr>
              <a:spLocks noChangeArrowheads="1"/>
            </p:cNvSpPr>
            <p:nvPr/>
          </p:nvSpPr>
          <p:spPr bwMode="auto">
            <a:xfrm>
              <a:off x="1776" y="3072"/>
              <a:ext cx="1584" cy="192"/>
            </a:xfrm>
            <a:prstGeom prst="rect">
              <a:avLst/>
            </a:prstGeom>
            <a:noFill/>
            <a:ln w="1905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4103" name="Line 7"/>
          <p:cNvSpPr>
            <a:spLocks noChangeShapeType="1"/>
          </p:cNvSpPr>
          <p:nvPr/>
        </p:nvSpPr>
        <p:spPr bwMode="auto">
          <a:xfrm>
            <a:off x="3054350" y="4876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04" name="Line 8"/>
          <p:cNvSpPr>
            <a:spLocks noChangeShapeType="1"/>
          </p:cNvSpPr>
          <p:nvPr/>
        </p:nvSpPr>
        <p:spPr bwMode="auto">
          <a:xfrm>
            <a:off x="3219450" y="4876800"/>
            <a:ext cx="990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05" name="Line 9"/>
          <p:cNvSpPr>
            <a:spLocks noChangeShapeType="1"/>
          </p:cNvSpPr>
          <p:nvPr/>
        </p:nvSpPr>
        <p:spPr bwMode="auto">
          <a:xfrm>
            <a:off x="5778500" y="4572000"/>
            <a:ext cx="0" cy="76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08050" y="908720"/>
            <a:ext cx="4292600" cy="4196680"/>
            <a:chOff x="3072" y="672"/>
            <a:chExt cx="2496" cy="2496"/>
          </a:xfrm>
        </p:grpSpPr>
        <p:sp>
          <p:nvSpPr>
            <p:cNvPr id="644107" name="Oval 11"/>
            <p:cNvSpPr>
              <a:spLocks noChangeArrowheads="1"/>
            </p:cNvSpPr>
            <p:nvPr/>
          </p:nvSpPr>
          <p:spPr bwMode="auto">
            <a:xfrm>
              <a:off x="3120" y="720"/>
              <a:ext cx="2400" cy="2400"/>
            </a:xfrm>
            <a:prstGeom prst="ellipse">
              <a:avLst/>
            </a:prstGeom>
            <a:noFill/>
            <a:ln w="57150">
              <a:pattFill prst="pct5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08" name="Oval 12"/>
            <p:cNvSpPr>
              <a:spLocks noChangeArrowheads="1"/>
            </p:cNvSpPr>
            <p:nvPr/>
          </p:nvSpPr>
          <p:spPr bwMode="auto">
            <a:xfrm>
              <a:off x="4272" y="67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09" name="Oval 13"/>
            <p:cNvSpPr>
              <a:spLocks noChangeArrowheads="1"/>
            </p:cNvSpPr>
            <p:nvPr/>
          </p:nvSpPr>
          <p:spPr bwMode="auto">
            <a:xfrm>
              <a:off x="3072" y="1824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10" name="Oval 14"/>
            <p:cNvSpPr>
              <a:spLocks noChangeArrowheads="1"/>
            </p:cNvSpPr>
            <p:nvPr/>
          </p:nvSpPr>
          <p:spPr bwMode="auto">
            <a:xfrm>
              <a:off x="4320" y="307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11" name="Oval 15"/>
            <p:cNvSpPr>
              <a:spLocks noChangeArrowheads="1"/>
            </p:cNvSpPr>
            <p:nvPr/>
          </p:nvSpPr>
          <p:spPr bwMode="auto">
            <a:xfrm>
              <a:off x="5472" y="187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4112" name="Line 16"/>
          <p:cNvSpPr>
            <a:spLocks noChangeShapeType="1"/>
          </p:cNvSpPr>
          <p:nvPr/>
        </p:nvSpPr>
        <p:spPr bwMode="auto">
          <a:xfrm>
            <a:off x="5778500" y="4800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13" name="Oval 17"/>
          <p:cNvSpPr>
            <a:spLocks noChangeArrowheads="1"/>
          </p:cNvSpPr>
          <p:nvPr/>
        </p:nvSpPr>
        <p:spPr bwMode="auto">
          <a:xfrm>
            <a:off x="2971800" y="4953000"/>
            <a:ext cx="165100" cy="1524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4" name="Line 18"/>
          <p:cNvSpPr>
            <a:spLocks noChangeShapeType="1"/>
          </p:cNvSpPr>
          <p:nvPr/>
        </p:nvSpPr>
        <p:spPr bwMode="auto">
          <a:xfrm flipV="1">
            <a:off x="5778500" y="2362200"/>
            <a:ext cx="2724150" cy="25146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15" name="Line 19"/>
          <p:cNvSpPr>
            <a:spLocks noChangeShapeType="1"/>
          </p:cNvSpPr>
          <p:nvPr/>
        </p:nvSpPr>
        <p:spPr bwMode="auto">
          <a:xfrm>
            <a:off x="5778500" y="5181600"/>
            <a:ext cx="2641600" cy="16764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16" name="Line 20"/>
          <p:cNvSpPr>
            <a:spLocks noChangeShapeType="1"/>
          </p:cNvSpPr>
          <p:nvPr/>
        </p:nvSpPr>
        <p:spPr bwMode="auto">
          <a:xfrm flipH="1">
            <a:off x="6356350" y="2514600"/>
            <a:ext cx="2311400" cy="21336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17" name="Line 21"/>
          <p:cNvSpPr>
            <a:spLocks noChangeShapeType="1"/>
          </p:cNvSpPr>
          <p:nvPr/>
        </p:nvSpPr>
        <p:spPr bwMode="auto">
          <a:xfrm flipV="1">
            <a:off x="6356350" y="3733800"/>
            <a:ext cx="3054350" cy="9144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18" name="Line 22"/>
          <p:cNvSpPr>
            <a:spLocks noChangeShapeType="1"/>
          </p:cNvSpPr>
          <p:nvPr/>
        </p:nvSpPr>
        <p:spPr bwMode="auto">
          <a:xfrm>
            <a:off x="6108700" y="5105400"/>
            <a:ext cx="2641600" cy="1600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19" name="Line 23"/>
          <p:cNvSpPr>
            <a:spLocks noChangeShapeType="1"/>
          </p:cNvSpPr>
          <p:nvPr/>
        </p:nvSpPr>
        <p:spPr bwMode="auto">
          <a:xfrm flipV="1">
            <a:off x="6356350" y="3886200"/>
            <a:ext cx="3219450" cy="9906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20" name="Line 24"/>
          <p:cNvSpPr>
            <a:spLocks noChangeShapeType="1"/>
          </p:cNvSpPr>
          <p:nvPr/>
        </p:nvSpPr>
        <p:spPr bwMode="auto">
          <a:xfrm>
            <a:off x="6273800" y="4953000"/>
            <a:ext cx="3302000" cy="5334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21" name="Line 25"/>
          <p:cNvSpPr>
            <a:spLocks noChangeShapeType="1"/>
          </p:cNvSpPr>
          <p:nvPr/>
        </p:nvSpPr>
        <p:spPr bwMode="auto">
          <a:xfrm>
            <a:off x="6108700" y="5105400"/>
            <a:ext cx="3384550" cy="6096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4122" name="Oval 26"/>
          <p:cNvSpPr>
            <a:spLocks noChangeArrowheads="1"/>
          </p:cNvSpPr>
          <p:nvPr/>
        </p:nvSpPr>
        <p:spPr bwMode="auto">
          <a:xfrm>
            <a:off x="3714750" y="4953000"/>
            <a:ext cx="165100" cy="1524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3" name="Oval 27"/>
          <p:cNvSpPr>
            <a:spLocks noChangeArrowheads="1"/>
          </p:cNvSpPr>
          <p:nvPr/>
        </p:nvSpPr>
        <p:spPr bwMode="auto">
          <a:xfrm>
            <a:off x="4457700" y="4953000"/>
            <a:ext cx="165100" cy="1524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4" name="Oval 28"/>
          <p:cNvSpPr>
            <a:spLocks noChangeArrowheads="1"/>
          </p:cNvSpPr>
          <p:nvPr/>
        </p:nvSpPr>
        <p:spPr bwMode="auto">
          <a:xfrm>
            <a:off x="5200650" y="4953000"/>
            <a:ext cx="165100" cy="1524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shade val="46275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5" name="Rectangle 29"/>
          <p:cNvSpPr>
            <a:spLocks noChangeArrowheads="1"/>
          </p:cNvSpPr>
          <p:nvPr/>
        </p:nvSpPr>
        <p:spPr bwMode="auto">
          <a:xfrm>
            <a:off x="8007350" y="5943600"/>
            <a:ext cx="189865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/>
              <a:t>Experiment I</a:t>
            </a:r>
            <a:endParaRPr lang="en-US"/>
          </a:p>
        </p:txBody>
      </p:sp>
      <p:sp>
        <p:nvSpPr>
          <p:cNvPr id="644126" name="Rectangle 30"/>
          <p:cNvSpPr>
            <a:spLocks noChangeArrowheads="1"/>
          </p:cNvSpPr>
          <p:nvPr/>
        </p:nvSpPr>
        <p:spPr bwMode="auto">
          <a:xfrm>
            <a:off x="8007350" y="4724400"/>
            <a:ext cx="189865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/>
              <a:t>Experiment II</a:t>
            </a:r>
            <a:endParaRPr lang="en-US"/>
          </a:p>
        </p:txBody>
      </p:sp>
      <p:sp>
        <p:nvSpPr>
          <p:cNvPr id="644127" name="Rectangle 31"/>
          <p:cNvSpPr>
            <a:spLocks noChangeArrowheads="1"/>
          </p:cNvSpPr>
          <p:nvPr/>
        </p:nvSpPr>
        <p:spPr bwMode="auto">
          <a:xfrm>
            <a:off x="8007350" y="3276600"/>
            <a:ext cx="189865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/>
              <a:t>Experiment III</a:t>
            </a:r>
            <a:endParaRPr lang="en-US"/>
          </a:p>
        </p:txBody>
      </p:sp>
      <p:sp>
        <p:nvSpPr>
          <p:cNvPr id="644128" name="Rectangle 32"/>
          <p:cNvSpPr>
            <a:spLocks noChangeArrowheads="1"/>
          </p:cNvSpPr>
          <p:nvPr/>
        </p:nvSpPr>
        <p:spPr bwMode="auto">
          <a:xfrm>
            <a:off x="8007350" y="1676400"/>
            <a:ext cx="189865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/>
              <a:t>Experiment IV</a:t>
            </a:r>
            <a:endParaRPr lang="en-US"/>
          </a:p>
        </p:txBody>
      </p:sp>
      <p:sp>
        <p:nvSpPr>
          <p:cNvPr id="644129" name="Rectangle 33"/>
          <p:cNvSpPr>
            <a:spLocks noChangeArrowheads="1"/>
          </p:cNvSpPr>
          <p:nvPr/>
        </p:nvSpPr>
        <p:spPr bwMode="auto">
          <a:xfrm>
            <a:off x="1496617" y="2276872"/>
            <a:ext cx="3168352" cy="11521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algn="ctr"/>
            <a:r>
              <a:rPr lang="de-CH" dirty="0"/>
              <a:t>four experiments served</a:t>
            </a:r>
          </a:p>
          <a:p>
            <a:pPr algn="ctr"/>
            <a:r>
              <a:rPr lang="de-CH" dirty="0"/>
              <a:t>simultaneously</a:t>
            </a:r>
          </a:p>
          <a:p>
            <a:pPr algn="ctr"/>
            <a:r>
              <a:rPr lang="de-CH" dirty="0"/>
              <a:t>24 hours/day </a:t>
            </a:r>
            <a:endParaRPr lang="en-US" dirty="0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622800" y="152400"/>
            <a:ext cx="4650680" cy="1219200"/>
            <a:chOff x="2688" y="96"/>
            <a:chExt cx="2544" cy="768"/>
          </a:xfrm>
        </p:grpSpPr>
        <p:sp>
          <p:nvSpPr>
            <p:cNvPr id="644131" name="Oval 35"/>
            <p:cNvSpPr>
              <a:spLocks noChangeArrowheads="1"/>
            </p:cNvSpPr>
            <p:nvPr/>
          </p:nvSpPr>
          <p:spPr bwMode="auto">
            <a:xfrm>
              <a:off x="2688" y="96"/>
              <a:ext cx="2544" cy="7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33" name="Rectangle 37"/>
            <p:cNvSpPr>
              <a:spLocks noChangeArrowheads="1"/>
            </p:cNvSpPr>
            <p:nvPr/>
          </p:nvSpPr>
          <p:spPr bwMode="auto">
            <a:xfrm>
              <a:off x="2928" y="240"/>
              <a:ext cx="211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7" tIns="45718" rIns="91437" bIns="45718" anchor="ctr"/>
            <a:lstStyle/>
            <a:p>
              <a:r>
                <a:rPr lang="de-CH" dirty="0"/>
                <a:t>0.625 x 10</a:t>
              </a:r>
              <a:r>
                <a:rPr lang="de-CH" baseline="30000" dirty="0"/>
                <a:t>7</a:t>
              </a:r>
              <a:r>
                <a:rPr lang="de-CH" dirty="0"/>
                <a:t> p´s </a:t>
              </a:r>
            </a:p>
            <a:p>
              <a:r>
                <a:rPr lang="de-CH" dirty="0"/>
                <a:t>to four different experiments</a:t>
              </a:r>
              <a:endParaRPr lang="en-US" dirty="0"/>
            </a:p>
          </p:txBody>
        </p:sp>
        <p:sp>
          <p:nvSpPr>
            <p:cNvPr id="644134" name="Line 38"/>
            <p:cNvSpPr>
              <a:spLocks noChangeShapeType="1"/>
            </p:cNvSpPr>
            <p:nvPr/>
          </p:nvSpPr>
          <p:spPr bwMode="auto">
            <a:xfrm>
              <a:off x="3744" y="3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301 C 0.00052 -0.00324 0.00105 -0.00324 0.00677 -0.00301 C 0.01233 -0.00277 0.02761 -0.00254 0.03403 -0.00185 C 0.04028 -0.00115 0.03837 -0.00324 0.04497 0.00139 C 0.05174 0.00625 0.02726 -0.01365 0.07396 0.02662 C 0.12066 0.06713 0.27257 0.19885 0.325 0.24445 " pathEditMode="relative" rAng="0" ptsTypes="aaaaaa">
                                      <p:cBhvr>
                                        <p:cTn id="23" dur="2000" fill="hold"/>
                                        <p:tgtEl>
                                          <p:spTgt spid="64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1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0.04184 -0.00046 0.08247 -0.00023 0.10747 -0.00046 C 0.13247 -0.00069 0.12587 -0.00463 0.15 -0.00139 C 0.17414 0.00186 0.21042 0.00926 0.25209 0.01945 C 0.29375 0.02963 0.36198 0.04977 0.40052 0.05949 C 0.43907 0.06922 0.46598 0.07385 0.48334 0.07778 " pathEditMode="relative" rAng="0" ptsTypes="aaaaaa">
                                      <p:cBhvr>
                                        <p:cTn id="27" dur="2000" fill="hold"/>
                                        <p:tgtEl>
                                          <p:spTgt spid="64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C 0.03021 -3.33333E-6 0.13941 0.00579 0.18125 -3.33333E-6 C 0.22309 -0.00578 0.23716 -0.02777 0.25105 -0.03472 C 0.26493 -0.04166 0.25782 -0.03865 0.26459 -0.04166 C 0.27136 -0.04467 0.28351 -0.0493 0.29167 -0.05277 C 0.29983 -0.05625 0.30209 -0.05717 0.31355 -0.0625 C 0.325 -0.06782 0.34011 -0.07546 0.36042 -0.08472 C 0.38073 -0.09398 0.41111 -0.10717 0.43542 -0.11805 C 0.45973 -0.12893 0.48403 -0.14004 0.50625 -0.15 C 0.52848 -0.15995 0.55573 -0.17199 0.56875 -0.17777 " pathEditMode="relative" rAng="0" ptsTypes="aaaaaaaaaa">
                                      <p:cBhvr>
                                        <p:cTn id="31" dur="2000" fill="hold"/>
                                        <p:tgtEl>
                                          <p:spTgt spid="64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0.00023 C 0.03837 0.00047 0.17865 0.01042 0.23021 0.00278 C 0.28177 -0.00532 0.28976 -0.03102 0.30938 -0.04745 C 0.329 -0.06365 0.33629 -0.08032 0.34792 -0.09583 C 0.35955 -0.11157 0.35782 -0.1118 0.37917 -0.14051 C 0.40052 -0.16875 0.45191 -0.23449 0.47605 -0.26666 C 0.50018 -0.29884 0.51094 -0.31527 0.52396 -0.33356 C 0.53698 -0.35162 0.5448 -0.36203 0.55417 -0.37523 C 0.56355 -0.38819 0.57361 -0.40231 0.58021 -0.41134 C 0.58681 -0.42037 0.59098 -0.42546 0.59375 -0.42916 " pathEditMode="relative" rAng="0" ptsTypes="aaaaaaaaaa">
                                      <p:cBhvr>
                                        <p:cTn id="35" dur="2000" fill="hold"/>
                                        <p:tgtEl>
                                          <p:spTgt spid="64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2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13" grpId="0" animBg="1"/>
      <p:bldP spid="644113" grpId="1" animBg="1"/>
      <p:bldP spid="644122" grpId="0" animBg="1"/>
      <p:bldP spid="644122" grpId="1" animBg="1"/>
      <p:bldP spid="644123" grpId="0" animBg="1"/>
      <p:bldP spid="644123" grpId="1" animBg="1"/>
      <p:bldP spid="644124" grpId="0" animBg="1"/>
      <p:bldP spid="644124" grpId="1" animBg="1"/>
      <p:bldP spid="644125" grpId="0" animBg="1"/>
      <p:bldP spid="644126" grpId="0" animBg="1"/>
      <p:bldP spid="644127" grpId="0" animBg="1"/>
      <p:bldP spid="644128" grpId="0" animBg="1"/>
      <p:bldP spid="6441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ELENA energy range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>ELENA injection energy is 5.3 </a:t>
            </a:r>
            <a:r>
              <a:rPr lang="en-US" sz="2400" dirty="0" err="1" smtClean="0">
                <a:latin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</a:rPr>
              <a:t> (100 </a:t>
            </a:r>
            <a:r>
              <a:rPr lang="en-US" sz="2400" dirty="0" err="1" smtClean="0">
                <a:latin typeface="Times New Roman" pitchFamily="18" charset="0"/>
              </a:rPr>
              <a:t>MeV</a:t>
            </a:r>
            <a:r>
              <a:rPr lang="en-US" sz="2400" dirty="0" smtClean="0">
                <a:latin typeface="Times New Roman" pitchFamily="18" charset="0"/>
              </a:rPr>
              <a:t>/c) = AD ejection energy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>ELENA extraction energy 100 </a:t>
            </a:r>
            <a:r>
              <a:rPr lang="en-US" sz="2400" dirty="0" err="1" smtClean="0">
                <a:latin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</a:rPr>
              <a:t> (13.7 </a:t>
            </a:r>
            <a:r>
              <a:rPr lang="en-US" sz="2400" dirty="0" err="1" smtClean="0">
                <a:latin typeface="Times New Roman" pitchFamily="18" charset="0"/>
              </a:rPr>
              <a:t>MeV</a:t>
            </a:r>
            <a:r>
              <a:rPr lang="en-US" sz="2400" dirty="0" smtClean="0">
                <a:latin typeface="Times New Roman" pitchFamily="18" charset="0"/>
              </a:rPr>
              <a:t>/c) defined by: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space charge limit for antiproton beam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good quality of electron beam for cooling (limited by space charge of electron beam)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beam lifetime: residual gas, IBS at extraction energy(relaxed with extraction in 4 bunches)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strong requirements to high vacuum in machine 3·10</a:t>
            </a:r>
            <a:r>
              <a:rPr lang="en-US" sz="2400" baseline="30000" dirty="0" smtClean="0">
                <a:latin typeface="Times New Roman" pitchFamily="18" charset="0"/>
              </a:rPr>
              <a:t>-12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foil thickness for separation of transfer line and trap vacuum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ELENA configuration and placement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Must be compact to fit in available space inside of AD Hall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One long straight section for electron cooler needed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Must be placed in AD Hall in an optimal way for transfer of antiprotons from AD and deliver them to existing and possible future experimental areas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Placed in AD Hall in a way to minimize reshuffle of existing equipment in the area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Placed inside the AD Hall allows the use of existing experimental areas (great saving!)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initial part of existing AD ejection line should be used =&gt;  strong constraint son position and orientation of ELENA ring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extraction section of ELENA ring should be placed in a way to minimize the distance to experimental areas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Passing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through AD shielding for ELENA transfer line should be done in concrete, avoid passing through the steel plates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Space in AD Hall for new (extra) experimental areas has to be foreseen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Laser Hut of ASACUSA experiment should stay in place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 September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2000250"/>
            <a:ext cx="8915400" cy="4857750"/>
          </a:xfrm>
        </p:spPr>
        <p:txBody>
          <a:bodyPr/>
          <a:lstStyle/>
          <a:p>
            <a:r>
              <a:rPr lang="en-GB" sz="1800" dirty="0" smtClean="0"/>
              <a:t>During more than 10 years of regular operation, CERN’s Antiproton Decelerator (AD) has supplied the successful physics program with low-energy antiproton beams at 5.3 </a:t>
            </a:r>
            <a:r>
              <a:rPr lang="en-GB" sz="1800" dirty="0" err="1" smtClean="0"/>
              <a:t>MeV</a:t>
            </a:r>
            <a:r>
              <a:rPr lang="en-GB" sz="1800" dirty="0" smtClean="0"/>
              <a:t> kinetic energy. For the medium and long-term future, several options exist for upgrades and consolidation of the facility as well as for extension of the physics program. One of these, the recently approved ELENA ring, is a small post-decelerator to be installed in the existing AD building. ELENA will bring the antiproton energy down to around 100keV and with the help of the built-in electron cooler greatly increase beam density and intensity thereby increasing the number of trapped antiprotons by up to two orders of magnitude.</a:t>
            </a:r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584" y="-1251520"/>
            <a:ext cx="7704138" cy="922337"/>
          </a:xfrm>
        </p:spPr>
        <p:txBody>
          <a:bodyPr/>
          <a:lstStyle/>
          <a:p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5" name="Picture 8" descr="ADHallELENA4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19" y="227228"/>
            <a:ext cx="6984777" cy="604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4490" y="1556792"/>
            <a:ext cx="2304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ELENA layout in AD Hall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ELENA ring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556792"/>
            <a:ext cx="8915400" cy="485775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Circumference: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Must be as small as possible due to limited space in AD Hall</a:t>
            </a:r>
          </a:p>
          <a:p>
            <a:pPr lvl="1"/>
            <a:r>
              <a:rPr lang="en-US" sz="1400" dirty="0" smtClean="0">
                <a:latin typeface="Times New Roman" pitchFamily="18" charset="0"/>
              </a:rPr>
              <a:t>Should be 1/n (integer) of AD ring (</a:t>
            </a:r>
            <a:r>
              <a:rPr lang="en-US" sz="1400" dirty="0" smtClean="0">
                <a:latin typeface="Times New Roman" pitchFamily="18" charset="0"/>
              </a:rPr>
              <a:t>bunch </a:t>
            </a:r>
            <a:r>
              <a:rPr lang="en-US" sz="1400" dirty="0" smtClean="0">
                <a:latin typeface="Times New Roman" pitchFamily="18" charset="0"/>
              </a:rPr>
              <a:t>to bucket beam transfer to avoid longitudinal blow up of the beam at injection plateau)</a:t>
            </a:r>
          </a:p>
          <a:p>
            <a:pPr lvl="1">
              <a:buFontTx/>
              <a:buNone/>
            </a:pPr>
            <a:r>
              <a:rPr lang="en-US" sz="1400" dirty="0" smtClean="0">
                <a:latin typeface="Times New Roman" pitchFamily="18" charset="0"/>
              </a:rPr>
              <a:t>Evolution in time:</a:t>
            </a:r>
          </a:p>
          <a:p>
            <a:pPr lvl="1"/>
            <a:r>
              <a:rPr lang="en-US" sz="1400" dirty="0" smtClean="0">
                <a:latin typeface="Times New Roman" pitchFamily="18" charset="0"/>
              </a:rPr>
              <a:t>22.8m, 4-folder ring in 2004 (presented to SPSC in Villars)</a:t>
            </a:r>
          </a:p>
          <a:p>
            <a:pPr lvl="1"/>
            <a:r>
              <a:rPr lang="en-US" sz="1400" dirty="0" smtClean="0">
                <a:latin typeface="Times New Roman" pitchFamily="18" charset="0"/>
              </a:rPr>
              <a:t>26.1m , 4-folder ring in 2007 (ELENA cost study…)</a:t>
            </a:r>
          </a:p>
          <a:p>
            <a:pPr lvl="1"/>
            <a:r>
              <a:rPr lang="en-US" sz="1400" dirty="0" smtClean="0">
                <a:latin typeface="Times New Roman" pitchFamily="18" charset="0"/>
              </a:rPr>
              <a:t>30.4m, 6-folder ring since 2010</a:t>
            </a:r>
          </a:p>
          <a:p>
            <a:r>
              <a:rPr lang="en-US" sz="2000" dirty="0" smtClean="0"/>
              <a:t>6-fold ring configuration:</a:t>
            </a: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Times New Roman" pitchFamily="18" charset="0"/>
              </a:rPr>
              <a:t>Initial ring circumference was 26.2m (1/7 of AD ring) -&gt; not enough space to place all required equipment, not possible to prepare extra experimental area (SPSC request) -&gt; new circumference is 30.4 (1/6 of AD ring)</a:t>
            </a:r>
          </a:p>
          <a:p>
            <a:pPr eaLnBrk="1" hangingPunct="1">
              <a:buFontTx/>
              <a:buNone/>
            </a:pPr>
            <a:r>
              <a:rPr lang="en-US" sz="1400" dirty="0" smtClean="0">
                <a:latin typeface="Times New Roman" pitchFamily="18" charset="0"/>
              </a:rPr>
              <a:t>Advantages of the new rings:</a:t>
            </a:r>
          </a:p>
          <a:p>
            <a:pPr lvl="1"/>
            <a:r>
              <a:rPr lang="en-US" sz="1400" dirty="0" smtClean="0">
                <a:latin typeface="Times New Roman" pitchFamily="18" charset="0"/>
              </a:rPr>
              <a:t>More flexibility for injection and extraction with the new layout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total length of bending magnets is shorter for hexagonal lattice compared with rectangular lattice -&gt; more space for other equipment</a:t>
            </a:r>
          </a:p>
          <a:p>
            <a:pPr lvl="1"/>
            <a:r>
              <a:rPr lang="en-US" sz="1400" dirty="0" smtClean="0">
                <a:latin typeface="Times New Roman" pitchFamily="18" charset="0"/>
              </a:rPr>
              <a:t>Minimal magnetic field in bending magnets (at 100 </a:t>
            </a:r>
            <a:r>
              <a:rPr lang="en-US" sz="1400" dirty="0" err="1" smtClean="0">
                <a:latin typeface="Times New Roman" pitchFamily="18" charset="0"/>
              </a:rPr>
              <a:t>keV</a:t>
            </a:r>
            <a:r>
              <a:rPr lang="en-US" sz="1400" dirty="0" smtClean="0">
                <a:latin typeface="Times New Roman" pitchFamily="18" charset="0"/>
              </a:rPr>
              <a:t>) increased form 399 Gs to 493 Gs – essential!</a:t>
            </a:r>
          </a:p>
          <a:p>
            <a:pPr lvl="1"/>
            <a:r>
              <a:rPr lang="en-US" sz="1400" dirty="0" smtClean="0">
                <a:latin typeface="Times New Roman" pitchFamily="18" charset="0"/>
              </a:rPr>
              <a:t>Optics for 4 fold ring of 30 m long has unfavorable tunes (too much focusing in magnets), wide choice of tunes in 6 fold ring</a:t>
            </a:r>
          </a:p>
          <a:p>
            <a:pPr lvl="1"/>
            <a:r>
              <a:rPr lang="en-US" sz="1400" dirty="0" smtClean="0">
                <a:latin typeface="Times New Roman" pitchFamily="18" charset="0"/>
              </a:rPr>
              <a:t>Smaller beta function values -&gt; smaller aperture required by beam, relaxed requirement for vacuum</a:t>
            </a:r>
          </a:p>
          <a:p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ELENA ring optics</a:t>
            </a:r>
            <a:endParaRPr lang="en-GB" sz="3600" dirty="0"/>
          </a:p>
        </p:txBody>
      </p:sp>
      <p:pic>
        <p:nvPicPr>
          <p:cNvPr id="6" name="Picture 4" descr="ELENAoptics2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1267" y="1646238"/>
            <a:ext cx="668346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ELENA electron cooler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5" name="Picture 8" descr="Ecoo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1772816"/>
            <a:ext cx="390525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2640" y="4149080"/>
          <a:ext cx="5791200" cy="2057398"/>
        </p:xfrm>
        <a:graphic>
          <a:graphicData uri="http://schemas.openxmlformats.org/drawingml/2006/table">
            <a:tbl>
              <a:tblPr/>
              <a:tblGrid>
                <a:gridCol w="4524375"/>
                <a:gridCol w="1266825"/>
              </a:tblGrid>
              <a:tr h="3424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Cooling length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4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 cooled at momentum,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&amp; 13.7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7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 beam current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&amp;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7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Cathode voltage at 100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4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Maximal magnetic field in solenoid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4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 beam radius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Content Placeholder 10" descr="ELENA_cyc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128" y="1988840"/>
            <a:ext cx="3248000" cy="172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ELENA main parameters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12640" y="1700808"/>
          <a:ext cx="6096000" cy="4064000"/>
        </p:xfrm>
        <a:graphic>
          <a:graphicData uri="http://schemas.openxmlformats.org/drawingml/2006/table">
            <a:tbl>
              <a:tblPr/>
              <a:tblGrid>
                <a:gridCol w="4648200"/>
                <a:gridCol w="1447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Momentum range,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MeV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/c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100 - 13.7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Energy range,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5.3 - 0.1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Circumference,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Intensity of injected beam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×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Intensity of ejected beam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×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Number of extracted bunches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Emittances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(h/v) at 100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KeV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+mn-cs"/>
                        </a:rPr>
                        <a:t>·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+mn-cs"/>
                        </a:rPr>
                        <a:t>·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mrad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[95%]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 /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p/p after cooling, [95%]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−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Bunch length at 100 keV, m / 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/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Required (dynamic) vacuum,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Torr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×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−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to ELENA transfer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5" name="Picture 16" descr="AD_to_ELENA_2BMi_v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928" y="2276872"/>
            <a:ext cx="495458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0512" y="177281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Keep existing line for physics with 5.3MeV beam during </a:t>
            </a:r>
            <a:r>
              <a:rPr lang="en-US" smtClean="0"/>
              <a:t>ELENA commissioning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3981" y="772704"/>
            <a:ext cx="7926815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Planning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6575" y="1517914"/>
            <a:ext cx="9018936" cy="3412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Planning stretched in order to minimize impact on physics program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 Design, fabrication, installation of ELENA whilst using the existing ejection lines for physics @ 5.3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=&gt; ~ 3 years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 Commissioning of ELENA in parallel with physics         =&gt; ~ 6 months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Installation and commissioning of new 100 keV ejection lines (physics stopped) 	=&gt; 0.5 to 1 year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=&gt;Total duration 4 to 4.5 yrs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Possible ELENA planning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7" name="Picture 6" descr="ELENA plann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772816"/>
            <a:ext cx="9361040" cy="40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44888" y="620688"/>
          <a:ext cx="5688630" cy="5919649"/>
        </p:xfrm>
        <a:graphic>
          <a:graphicData uri="http://schemas.openxmlformats.org/drawingml/2006/table">
            <a:tbl>
              <a:tblPr/>
              <a:tblGrid>
                <a:gridCol w="1137726"/>
                <a:gridCol w="1137726"/>
                <a:gridCol w="1137726"/>
                <a:gridCol w="1137726"/>
                <a:gridCol w="1137726"/>
              </a:tblGrid>
              <a:tr h="623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Material (kCHF)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Manpower FSU or charged (kCHF)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CERN Manpower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FTE (MY)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Needed manpower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contribution FTE (MY)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Magnets (ring+inj. line)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1590(*)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Power converters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955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Injection/ejection septa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Injection/ejection kickers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Electron cooler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Vacuum, ring+inj.line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1475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RF + Schottky diagnostics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B-trains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Diagnostics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655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Controls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804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H- source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Experimental area:lines, vacuum, monitors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4235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Mech. Design/Drawings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347kCHF/4 MY (**)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13.0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Div.</a:t>
                      </a:r>
                      <a:endParaRPr lang="en-US" sz="11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(MCHF/MY)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13.868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.647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39.4</a:t>
                      </a:r>
                      <a:endParaRPr lang="en-US" sz="14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32.5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Grand Total (MCHF/MY)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14.515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71.9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8704" y="116632"/>
            <a:ext cx="544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2010 ELENA cost estimate</a:t>
            </a:r>
            <a:endParaRPr lang="en-GB" sz="32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504" y="1124744"/>
            <a:ext cx="31683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Several institutes are interested to contribute to the ELENA project (up to 50% of costs) with manpower and/or money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CERN meeting 28-29 September 2011: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Press release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Initiate collaboration with external institutes.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– AD machine</a:t>
            </a:r>
            <a:endParaRPr lang="en-US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>
          <a:xfrm>
            <a:off x="488504" y="1484784"/>
            <a:ext cx="8915400" cy="43822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A limited consolidation program was launched in 2009 in view of continued AD operation until 2016/17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Out of some 40 items needing attention, 1/3 was prioritized with a total budget of 2.3 MCHF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E-cooler power supplies, HV equipment and controls interface - done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Ring/transfer line magnets  – in progress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Ring/transfer line power converters – in progress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Vacuum system – in progress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RF (C02/C10) – in progress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Stochastic cooling – to be started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Kickers – to be started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Target area – to be started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With the ELENA approval a new consolidation program will be worked out assuming AD /ELENA will run at least 15 more years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Eriksson CERN BE/OP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AD operation</a:t>
            </a:r>
          </a:p>
          <a:p>
            <a:r>
              <a:rPr lang="en-US" dirty="0" smtClean="0"/>
              <a:t>ELENA project</a:t>
            </a:r>
          </a:p>
          <a:p>
            <a:r>
              <a:rPr lang="en-US" dirty="0" smtClean="0"/>
              <a:t>New experiments at AD/ELENA</a:t>
            </a:r>
          </a:p>
          <a:p>
            <a:r>
              <a:rPr lang="en-US" dirty="0" smtClean="0"/>
              <a:t>AD consolidation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47" y="116632"/>
            <a:ext cx="7056784" cy="65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Picture 2" descr="E:\Doc Francois\AD\Plans\ps_ey___7003-vAQ[1].eps"/>
          <p:cNvPicPr>
            <a:picLocks noChangeAspect="1" noChangeArrowheads="1"/>
          </p:cNvPicPr>
          <p:nvPr/>
        </p:nvPicPr>
        <p:blipFill>
          <a:blip r:embed="rId2" cstate="print"/>
          <a:srcRect l="30354" t="5906" r="10536" b="6682"/>
          <a:stretch>
            <a:fillRect/>
          </a:stretch>
        </p:blipFill>
        <p:spPr bwMode="auto">
          <a:xfrm>
            <a:off x="776199" y="1249950"/>
            <a:ext cx="5286412" cy="52864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19471" y="188640"/>
            <a:ext cx="1714512" cy="127562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New storage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bdg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(2012)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048100" y="2710635"/>
            <a:ext cx="3600401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New control rooms (2011 -12 -13)</a:t>
            </a:r>
            <a:endParaRPr lang="fr-FR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665" y="3250214"/>
            <a:ext cx="142877" cy="1151558"/>
          </a:xfrm>
          <a:prstGeom prst="rect">
            <a:avLst/>
          </a:prstGeom>
          <a:solidFill>
            <a:srgbClr val="4F81BD">
              <a:alpha val="50196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6600" y="4257756"/>
            <a:ext cx="500066" cy="142876"/>
          </a:xfrm>
          <a:prstGeom prst="rect">
            <a:avLst/>
          </a:prstGeom>
          <a:solidFill>
            <a:srgbClr val="4F81BD">
              <a:alpha val="50196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8087" y="4257756"/>
            <a:ext cx="500066" cy="142876"/>
          </a:xfrm>
          <a:prstGeom prst="rect">
            <a:avLst/>
          </a:prstGeom>
          <a:solidFill>
            <a:srgbClr val="FFFF00">
              <a:alpha val="50196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6726" y="3893156"/>
            <a:ext cx="142877" cy="3646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562418" y="4464660"/>
            <a:ext cx="801778" cy="357190"/>
          </a:xfrm>
          <a:prstGeom prst="wedgeRoundRectCallout">
            <a:avLst>
              <a:gd name="adj1" fmla="val -30420"/>
              <a:gd name="adj2" fmla="val -78290"/>
              <a:gd name="adj3" fmla="val 16667"/>
            </a:avLst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 New gangway (2011)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400000">
            <a:off x="3975722" y="2345206"/>
            <a:ext cx="1025416" cy="103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326307" y="1628800"/>
            <a:ext cx="1143008" cy="357190"/>
          </a:xfrm>
          <a:prstGeom prst="wedgeRoundRectCallout">
            <a:avLst>
              <a:gd name="adj1" fmla="val 37420"/>
              <a:gd name="adj2" fmla="val 122662"/>
              <a:gd name="adj3" fmla="val 16667"/>
            </a:avLst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Suppress  AEGIS gangway (2011)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rot="5400000">
            <a:off x="4801308" y="4797280"/>
            <a:ext cx="636085" cy="828114"/>
          </a:xfrm>
          <a:prstGeom prst="bentUpArrow">
            <a:avLst>
              <a:gd name="adj1" fmla="val 21364"/>
              <a:gd name="adj2" fmla="val 25000"/>
              <a:gd name="adj3" fmla="val 25000"/>
            </a:avLst>
          </a:prstGeom>
          <a:solidFill>
            <a:srgbClr val="FFFF00">
              <a:alpha val="50196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0269" y="5250478"/>
            <a:ext cx="899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Emergency exit</a:t>
            </a:r>
            <a:endParaRPr lang="fr-FR" sz="800" b="1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4594514" y="5018167"/>
            <a:ext cx="4347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Crete</a:t>
            </a:r>
            <a:endParaRPr lang="fr-FR" sz="800" b="1" dirty="0"/>
          </a:p>
        </p:txBody>
      </p:sp>
      <p:sp>
        <p:nvSpPr>
          <p:cNvPr id="20" name="Rectangle 19"/>
          <p:cNvSpPr/>
          <p:nvPr/>
        </p:nvSpPr>
        <p:spPr>
          <a:xfrm>
            <a:off x="3419975" y="2673580"/>
            <a:ext cx="288032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2728920" y="3434592"/>
            <a:ext cx="168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Rack space on 2 floors</a:t>
            </a:r>
            <a:endParaRPr lang="fr-FR" sz="1200" dirty="0"/>
          </a:p>
        </p:txBody>
      </p:sp>
      <p:grpSp>
        <p:nvGrpSpPr>
          <p:cNvPr id="2" name="Group 21"/>
          <p:cNvGrpSpPr/>
          <p:nvPr/>
        </p:nvGrpSpPr>
        <p:grpSpPr>
          <a:xfrm>
            <a:off x="4932143" y="2847691"/>
            <a:ext cx="288032" cy="934871"/>
            <a:chOff x="5013176" y="4098030"/>
            <a:chExt cx="288032" cy="934871"/>
          </a:xfrm>
        </p:grpSpPr>
        <p:sp>
          <p:nvSpPr>
            <p:cNvPr id="23" name="Rectangle 22"/>
            <p:cNvSpPr/>
            <p:nvPr/>
          </p:nvSpPr>
          <p:spPr>
            <a:xfrm>
              <a:off x="5013176" y="4139952"/>
              <a:ext cx="288032" cy="8640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4684240" y="4473133"/>
              <a:ext cx="93487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Rack space on 2 floors</a:t>
              </a:r>
              <a:endParaRPr lang="fr-FR" sz="600" dirty="0"/>
            </a:p>
          </p:txBody>
        </p:sp>
      </p:grpSp>
      <p:grpSp>
        <p:nvGrpSpPr>
          <p:cNvPr id="3" name="Group 24"/>
          <p:cNvGrpSpPr/>
          <p:nvPr/>
        </p:nvGrpSpPr>
        <p:grpSpPr>
          <a:xfrm rot="18595329">
            <a:off x="4136783" y="2382033"/>
            <a:ext cx="288032" cy="934871"/>
            <a:chOff x="5013176" y="4098032"/>
            <a:chExt cx="288032" cy="934871"/>
          </a:xfrm>
        </p:grpSpPr>
        <p:sp>
          <p:nvSpPr>
            <p:cNvPr id="26" name="Rectangle 25"/>
            <p:cNvSpPr/>
            <p:nvPr/>
          </p:nvSpPr>
          <p:spPr>
            <a:xfrm>
              <a:off x="5013176" y="4139952"/>
              <a:ext cx="288032" cy="8640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4684243" y="4473135"/>
              <a:ext cx="93487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Rack space on 2 floors</a:t>
              </a:r>
              <a:endParaRPr lang="fr-FR" sz="600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598114" y="3789040"/>
            <a:ext cx="90661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Workshop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430475">
            <a:off x="1103391" y="2659202"/>
            <a:ext cx="1410964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Kicker platform ? </a:t>
            </a:r>
            <a:endParaRPr lang="fr-FR" sz="1200" dirty="0"/>
          </a:p>
        </p:txBody>
      </p:sp>
      <p:sp>
        <p:nvSpPr>
          <p:cNvPr id="30" name="Hexagon 29"/>
          <p:cNvSpPr/>
          <p:nvPr/>
        </p:nvSpPr>
        <p:spPr>
          <a:xfrm>
            <a:off x="2606227" y="2636912"/>
            <a:ext cx="720080" cy="6480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ELENA 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42536" y="1484784"/>
            <a:ext cx="284042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4694462" y="2204864"/>
            <a:ext cx="801778" cy="357190"/>
          </a:xfrm>
          <a:prstGeom prst="wedgeRoundRectCallout">
            <a:avLst>
              <a:gd name="adj1" fmla="val 39624"/>
              <a:gd name="adj2" fmla="val -93367"/>
              <a:gd name="adj3" fmla="val 16667"/>
            </a:avLst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 New access (2011)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33" name="Left-Right Arrow 32"/>
          <p:cNvSpPr/>
          <p:nvPr/>
        </p:nvSpPr>
        <p:spPr>
          <a:xfrm rot="19749999">
            <a:off x="3639171" y="2780928"/>
            <a:ext cx="432049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Left-Right Arrow 33"/>
          <p:cNvSpPr/>
          <p:nvPr/>
        </p:nvSpPr>
        <p:spPr>
          <a:xfrm rot="155047">
            <a:off x="4555098" y="3078590"/>
            <a:ext cx="432049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34"/>
          <p:cNvGrpSpPr/>
          <p:nvPr/>
        </p:nvGrpSpPr>
        <p:grpSpPr>
          <a:xfrm>
            <a:off x="1022054" y="4077082"/>
            <a:ext cx="211628" cy="904227"/>
            <a:chOff x="1124746" y="5395964"/>
            <a:chExt cx="211628" cy="904227"/>
          </a:xfrm>
        </p:grpSpPr>
        <p:sp>
          <p:nvSpPr>
            <p:cNvPr id="36" name="Rectangle 35"/>
            <p:cNvSpPr/>
            <p:nvPr/>
          </p:nvSpPr>
          <p:spPr>
            <a:xfrm rot="3498424">
              <a:off x="924216" y="5737877"/>
              <a:ext cx="741531" cy="57706"/>
            </a:xfrm>
            <a:prstGeom prst="rect">
              <a:avLst/>
            </a:prstGeom>
            <a:solidFill>
              <a:srgbClr val="FFFF00">
                <a:alpha val="47843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9350842">
              <a:off x="1129137" y="5868343"/>
              <a:ext cx="207237" cy="84754"/>
            </a:xfrm>
            <a:prstGeom prst="rect">
              <a:avLst/>
            </a:prstGeom>
            <a:solidFill>
              <a:srgbClr val="FFFF00">
                <a:alpha val="47843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987103" y="6077795"/>
              <a:ext cx="360039" cy="84753"/>
            </a:xfrm>
            <a:prstGeom prst="rect">
              <a:avLst/>
            </a:prstGeom>
            <a:solidFill>
              <a:srgbClr val="FFFF00">
                <a:alpha val="47843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73979" y="4941172"/>
            <a:ext cx="8640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Visits to AD machine</a:t>
            </a:r>
            <a:endParaRPr lang="en-US" sz="1050" dirty="0"/>
          </a:p>
        </p:txBody>
      </p:sp>
      <p:pic>
        <p:nvPicPr>
          <p:cNvPr id="1026" name="Picture 2" descr="C:\Documents and Settings\butin\Local Settings\Temporary Internet Files\Content.IE5\DZ4CWARO\MC9001411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521" y="5085184"/>
            <a:ext cx="255470" cy="44533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8" name="Left Arrow 47"/>
          <p:cNvSpPr/>
          <p:nvPr/>
        </p:nvSpPr>
        <p:spPr>
          <a:xfrm>
            <a:off x="-2925875" y="1331985"/>
            <a:ext cx="140460" cy="4571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Exit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49" name="Picture 2" descr="C:\Documents and Settings\butin\Local Settings\Temporary Internet Files\Content.IE5\DZ4CWARO\MC9001411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58" y="5301208"/>
            <a:ext cx="255470" cy="44533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0" name="Picture 2" descr="C:\Documents and Settings\butin\Local Settings\Temporary Internet Files\Content.IE5\DZ4CWARO\MC9001411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027" y="5301208"/>
            <a:ext cx="255470" cy="44533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1" name="Picture 2" descr="C:\Documents and Settings\butin\Local Settings\Temporary Internet Files\Content.IE5\DZ4CWARO\MC9001411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992" y="1052736"/>
            <a:ext cx="255470" cy="44533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2" name="Picture 2" descr="C:\Documents and Settings\butin\Local Settings\Temporary Internet Files\Content.IE5\DZ4CWARO\MC9001411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521" y="692696"/>
            <a:ext cx="255470" cy="44533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3" name="TextBox 52"/>
          <p:cNvSpPr txBox="1"/>
          <p:nvPr/>
        </p:nvSpPr>
        <p:spPr>
          <a:xfrm>
            <a:off x="5873548" y="6012004"/>
            <a:ext cx="2815194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=new </a:t>
            </a:r>
            <a:r>
              <a:rPr lang="fr-FR" sz="2000" dirty="0" err="1" smtClean="0"/>
              <a:t>access</a:t>
            </a:r>
            <a:r>
              <a:rPr lang="fr-FR" sz="2000" dirty="0" smtClean="0"/>
              <a:t> control (5)</a:t>
            </a:r>
            <a:endParaRPr lang="fr-FR" sz="2000" dirty="0"/>
          </a:p>
        </p:txBody>
      </p:sp>
      <p:grpSp>
        <p:nvGrpSpPr>
          <p:cNvPr id="22" name="Group 54"/>
          <p:cNvGrpSpPr/>
          <p:nvPr/>
        </p:nvGrpSpPr>
        <p:grpSpPr>
          <a:xfrm>
            <a:off x="2987227" y="2060848"/>
            <a:ext cx="900210" cy="288032"/>
            <a:chOff x="3686271" y="1910896"/>
            <a:chExt cx="830963" cy="288032"/>
          </a:xfrm>
        </p:grpSpPr>
        <p:sp>
          <p:nvSpPr>
            <p:cNvPr id="54" name="Left Arrow 53"/>
            <p:cNvSpPr/>
            <p:nvPr/>
          </p:nvSpPr>
          <p:spPr>
            <a:xfrm rot="833561">
              <a:off x="3686271" y="1910896"/>
              <a:ext cx="830963" cy="288032"/>
            </a:xfrm>
            <a:prstGeom prst="lef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extBox 15"/>
            <p:cNvSpPr txBox="1"/>
            <p:nvPr/>
          </p:nvSpPr>
          <p:spPr>
            <a:xfrm rot="873665">
              <a:off x="3827831" y="1944894"/>
              <a:ext cx="629166" cy="21544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Create exit</a:t>
              </a:r>
              <a:endParaRPr lang="fr-FR" sz="800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185582" y="404673"/>
            <a:ext cx="33699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Infrastructure consolidation: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Access control </a:t>
            </a:r>
            <a:r>
              <a:rPr lang="fr-FR" sz="1600" dirty="0" err="1" smtClean="0"/>
              <a:t>upgade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RP </a:t>
            </a:r>
            <a:r>
              <a:rPr lang="fr-FR" sz="1600" dirty="0" err="1" smtClean="0"/>
              <a:t>shields</a:t>
            </a:r>
            <a:r>
              <a:rPr lang="fr-FR" sz="1600" dirty="0" smtClean="0"/>
              <a:t> upgrade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New </a:t>
            </a:r>
            <a:r>
              <a:rPr lang="fr-FR" sz="1600" dirty="0" err="1" smtClean="0"/>
              <a:t>gangways</a:t>
            </a:r>
            <a:r>
              <a:rPr lang="fr-FR" sz="1600" dirty="0" smtClean="0"/>
              <a:t> for circulation and </a:t>
            </a:r>
            <a:r>
              <a:rPr lang="fr-FR" sz="1600" dirty="0" err="1" smtClean="0"/>
              <a:t>evacuation</a:t>
            </a:r>
            <a:r>
              <a:rPr lang="fr-FR" sz="1600" dirty="0" smtClean="0"/>
              <a:t> </a:t>
            </a:r>
            <a:r>
              <a:rPr lang="fr-FR" sz="1600" dirty="0" err="1" smtClean="0"/>
              <a:t>improvement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New control </a:t>
            </a:r>
            <a:r>
              <a:rPr lang="fr-FR" sz="1600" dirty="0" err="1" smtClean="0"/>
              <a:t>rooms</a:t>
            </a:r>
            <a:r>
              <a:rPr lang="fr-FR" sz="1600" dirty="0" smtClean="0"/>
              <a:t> for ALARA respect and racks/ </a:t>
            </a:r>
            <a:r>
              <a:rPr lang="fr-FR" sz="1600" dirty="0" err="1" smtClean="0"/>
              <a:t>storage</a:t>
            </a:r>
            <a:r>
              <a:rPr lang="fr-FR" sz="1600" dirty="0" smtClean="0"/>
              <a:t> </a:t>
            </a:r>
            <a:r>
              <a:rPr lang="fr-FR" sz="1600" dirty="0" err="1" smtClean="0"/>
              <a:t>space</a:t>
            </a:r>
            <a:r>
              <a:rPr lang="fr-FR" sz="1600" dirty="0" smtClean="0"/>
              <a:t> </a:t>
            </a:r>
            <a:r>
              <a:rPr lang="fr-FR" sz="1600" dirty="0" err="1" smtClean="0"/>
              <a:t>increase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Cranes upgrade for more efficient and  </a:t>
            </a:r>
            <a:r>
              <a:rPr lang="fr-FR" sz="1600" dirty="0" err="1" smtClean="0"/>
              <a:t>safer</a:t>
            </a:r>
            <a:r>
              <a:rPr lang="fr-FR" sz="1600" dirty="0" smtClean="0"/>
              <a:t> </a:t>
            </a:r>
            <a:r>
              <a:rPr lang="fr-FR" sz="1600" dirty="0" err="1" smtClean="0"/>
              <a:t>handling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err="1" smtClean="0"/>
              <a:t>Cryogens</a:t>
            </a:r>
            <a:r>
              <a:rPr lang="fr-FR" sz="1600" dirty="0" smtClean="0"/>
              <a:t> distribution audit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Ventilation system audit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err="1" smtClean="0"/>
              <a:t>Review</a:t>
            </a:r>
            <a:r>
              <a:rPr lang="fr-FR" sz="1600" dirty="0" smtClean="0"/>
              <a:t> </a:t>
            </a:r>
            <a:r>
              <a:rPr lang="fr-FR" sz="1600" dirty="0" err="1" smtClean="0"/>
              <a:t>needs</a:t>
            </a:r>
            <a:r>
              <a:rPr lang="fr-FR" sz="1600" dirty="0" smtClean="0"/>
              <a:t> for </a:t>
            </a:r>
            <a:r>
              <a:rPr lang="fr-FR" sz="1600" dirty="0" err="1" smtClean="0"/>
              <a:t>smoke</a:t>
            </a:r>
            <a:r>
              <a:rPr lang="fr-FR" sz="1600" dirty="0" smtClean="0"/>
              <a:t>/ODH </a:t>
            </a:r>
            <a:r>
              <a:rPr lang="fr-FR" sz="1600" dirty="0" err="1" smtClean="0"/>
              <a:t>detection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err="1" smtClean="0"/>
              <a:t>Provide</a:t>
            </a:r>
            <a:r>
              <a:rPr lang="fr-FR" sz="1600" dirty="0" smtClean="0"/>
              <a:t> long </a:t>
            </a:r>
            <a:r>
              <a:rPr lang="fr-FR" sz="1600" dirty="0" err="1" smtClean="0"/>
              <a:t>term</a:t>
            </a:r>
            <a:r>
              <a:rPr lang="fr-FR" sz="1600" dirty="0" smtClean="0"/>
              <a:t> (</a:t>
            </a:r>
            <a:r>
              <a:rPr lang="fr-FR" sz="1600" dirty="0" err="1" smtClean="0"/>
              <a:t>bdg</a:t>
            </a:r>
            <a:r>
              <a:rPr lang="fr-FR" sz="1600" dirty="0" smtClean="0"/>
              <a:t> 133) and short </a:t>
            </a:r>
            <a:r>
              <a:rPr lang="fr-FR" sz="1600" dirty="0" err="1" smtClean="0"/>
              <a:t>term</a:t>
            </a:r>
            <a:r>
              <a:rPr lang="fr-FR" sz="1600" dirty="0" smtClean="0"/>
              <a:t> (new building) </a:t>
            </a:r>
            <a:r>
              <a:rPr lang="fr-FR" sz="1600" dirty="0" err="1" smtClean="0"/>
              <a:t>storage</a:t>
            </a:r>
            <a:r>
              <a:rPr lang="fr-FR" sz="1600" dirty="0" smtClean="0"/>
              <a:t> </a:t>
            </a:r>
            <a:r>
              <a:rPr lang="fr-FR" sz="1600" dirty="0" err="1" smtClean="0"/>
              <a:t>facilities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New cafeteria/ </a:t>
            </a:r>
            <a:r>
              <a:rPr lang="fr-FR" sz="1600" dirty="0" err="1" smtClean="0"/>
              <a:t>toilets</a:t>
            </a:r>
            <a:r>
              <a:rPr lang="fr-FR" sz="1600" dirty="0" smtClean="0"/>
              <a:t> / meeting room / parking 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New </a:t>
            </a:r>
            <a:r>
              <a:rPr lang="fr-FR" sz="1600" dirty="0" err="1" smtClean="0"/>
              <a:t>visit</a:t>
            </a:r>
            <a:r>
              <a:rPr lang="fr-FR" sz="1600" dirty="0" smtClean="0"/>
              <a:t> </a:t>
            </a:r>
            <a:r>
              <a:rPr lang="fr-FR" sz="1600" dirty="0" err="1" smtClean="0"/>
              <a:t>itineraries</a:t>
            </a:r>
            <a:r>
              <a:rPr lang="fr-FR" sz="1600" dirty="0" smtClean="0"/>
              <a:t> and </a:t>
            </a:r>
            <a:r>
              <a:rPr lang="fr-FR" sz="1600" dirty="0" err="1" smtClean="0"/>
              <a:t>procedures</a:t>
            </a:r>
            <a:endParaRPr lang="fr-FR" sz="1600" dirty="0"/>
          </a:p>
        </p:txBody>
      </p:sp>
      <p:pic>
        <p:nvPicPr>
          <p:cNvPr id="47" name="Picture 2" descr="C:\Documents and Settings\butin\Local Settings\Temporary Internet Files\Content.IE5\DZ4CWARO\MC9001411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521" y="5949280"/>
            <a:ext cx="255470" cy="44533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5" name="TextBox 54"/>
          <p:cNvSpPr txBox="1"/>
          <p:nvPr/>
        </p:nvSpPr>
        <p:spPr>
          <a:xfrm>
            <a:off x="1208584" y="18864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Consolidation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AD Hall+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infrastructure</a:t>
            </a:r>
            <a:endParaRPr lang="en-GB" b="1" dirty="0">
              <a:solidFill>
                <a:srgbClr val="FFFF66"/>
              </a:solidFill>
            </a:endParaRPr>
          </a:p>
        </p:txBody>
      </p: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0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New control </a:t>
            </a:r>
            <a:r>
              <a:rPr lang="fr-FR" dirty="0" err="1" smtClean="0"/>
              <a:t>rooms</a:t>
            </a:r>
            <a:r>
              <a:rPr lang="fr-FR" dirty="0" smtClean="0"/>
              <a:t> for AD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8473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48264" y="501318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79716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508519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50913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429310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1" y="40050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364502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1" y="35010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956376" y="364502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4332" y="350100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13" y="32849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292495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25649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2768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19672" y="20608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87625" y="198885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440832" y="4869160"/>
            <a:ext cx="2545890" cy="1107996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2</a:t>
            </a:r>
            <a:r>
              <a:rPr lang="en-US" sz="1100" baseline="30000" dirty="0" smtClean="0"/>
              <a:t>nd</a:t>
            </a:r>
            <a:r>
              <a:rPr lang="en-US" sz="1100" dirty="0" smtClean="0"/>
              <a:t> Stage (2012):</a:t>
            </a:r>
            <a:endParaRPr lang="fr-FR" sz="1100" dirty="0" smtClean="0"/>
          </a:p>
          <a:p>
            <a:pPr lvl="0"/>
            <a:r>
              <a:rPr lang="en-US" sz="1100" dirty="0" smtClean="0"/>
              <a:t>	5.Cafeteria</a:t>
            </a:r>
            <a:endParaRPr lang="fr-FR" sz="1100" dirty="0" smtClean="0"/>
          </a:p>
          <a:p>
            <a:pPr lvl="0"/>
            <a:r>
              <a:rPr lang="en-US" sz="1100" dirty="0" smtClean="0"/>
              <a:t>	6.ATRAP control room</a:t>
            </a:r>
            <a:endParaRPr lang="fr-FR" sz="1100" dirty="0" smtClean="0"/>
          </a:p>
          <a:p>
            <a:pPr lvl="0"/>
            <a:r>
              <a:rPr lang="en-US" sz="1100" dirty="0" smtClean="0"/>
              <a:t>	7.ACE Ccontrol room</a:t>
            </a:r>
            <a:endParaRPr lang="fr-FR" sz="1100" dirty="0" smtClean="0"/>
          </a:p>
          <a:p>
            <a:pPr lvl="0"/>
            <a:r>
              <a:rPr lang="en-US" sz="1100" dirty="0" smtClean="0"/>
              <a:t>	8.Toilets</a:t>
            </a:r>
            <a:endParaRPr lang="fr-FR" sz="1100" dirty="0" smtClean="0"/>
          </a:p>
          <a:p>
            <a:pPr lvl="0"/>
            <a:r>
              <a:rPr lang="en-US" sz="1100" dirty="0" smtClean="0"/>
              <a:t>	</a:t>
            </a:r>
            <a:endParaRPr lang="fr-FR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77073" y="1628809"/>
            <a:ext cx="2561920" cy="93871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Stage (2011):</a:t>
            </a:r>
            <a:endParaRPr lang="fr-FR" sz="1100" dirty="0" smtClean="0"/>
          </a:p>
          <a:p>
            <a:pPr lvl="0"/>
            <a:r>
              <a:rPr lang="en-US" sz="1100" dirty="0" smtClean="0"/>
              <a:t>	1.Toilets</a:t>
            </a:r>
            <a:endParaRPr lang="fr-FR" sz="1100" dirty="0" smtClean="0"/>
          </a:p>
          <a:p>
            <a:pPr lvl="0"/>
            <a:r>
              <a:rPr lang="en-US" sz="1100" dirty="0" smtClean="0"/>
              <a:t>	2.AEGIS Control Room</a:t>
            </a:r>
            <a:endParaRPr lang="fr-FR" sz="1100" dirty="0" smtClean="0"/>
          </a:p>
          <a:p>
            <a:pPr lvl="0"/>
            <a:r>
              <a:rPr lang="en-US" sz="1100" dirty="0" smtClean="0"/>
              <a:t>	3. Entry module level1</a:t>
            </a:r>
            <a:endParaRPr lang="fr-FR" sz="1100" dirty="0" smtClean="0"/>
          </a:p>
          <a:p>
            <a:pPr lvl="0"/>
            <a:r>
              <a:rPr lang="en-US" sz="1100" dirty="0" smtClean="0"/>
              <a:t>	4.Technical room</a:t>
            </a:r>
            <a:endParaRPr lang="fr-FR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299696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480" y="4226510"/>
            <a:ext cx="3096344" cy="1954381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Stage (2013):</a:t>
            </a:r>
            <a:endParaRPr lang="fr-FR" sz="1100" dirty="0" smtClean="0"/>
          </a:p>
          <a:p>
            <a:pPr lvl="0"/>
            <a:r>
              <a:rPr lang="en-US" sz="1100" dirty="0" smtClean="0"/>
              <a:t>	9.Stairs exit module level 1</a:t>
            </a:r>
            <a:endParaRPr lang="fr-FR" sz="1100" dirty="0" smtClean="0"/>
          </a:p>
          <a:p>
            <a:pPr lvl="0"/>
            <a:r>
              <a:rPr lang="en-US" sz="1100" dirty="0" smtClean="0"/>
              <a:t>	10.Stairs entry module level 2</a:t>
            </a:r>
            <a:endParaRPr lang="fr-FR" sz="1100" dirty="0" smtClean="0"/>
          </a:p>
          <a:p>
            <a:pPr lvl="0"/>
            <a:r>
              <a:rPr lang="en-US" sz="1100" dirty="0" smtClean="0"/>
              <a:t>	11.Toilets</a:t>
            </a:r>
            <a:endParaRPr lang="fr-FR" sz="1100" dirty="0" smtClean="0"/>
          </a:p>
          <a:p>
            <a:pPr lvl="0"/>
            <a:r>
              <a:rPr lang="en-US" sz="1100" dirty="0" smtClean="0"/>
              <a:t>	12.ASACUSA Control room</a:t>
            </a:r>
            <a:endParaRPr lang="fr-FR" sz="1100" dirty="0" smtClean="0"/>
          </a:p>
          <a:p>
            <a:pPr lvl="0"/>
            <a:r>
              <a:rPr lang="en-US" sz="1100" dirty="0" smtClean="0"/>
              <a:t>	13.ALPHA control room</a:t>
            </a:r>
          </a:p>
          <a:p>
            <a:pPr lvl="0"/>
            <a:r>
              <a:rPr lang="en-US" sz="1100" dirty="0"/>
              <a:t>	</a:t>
            </a:r>
            <a:r>
              <a:rPr lang="en-US" sz="1100" dirty="0" smtClean="0"/>
              <a:t>14. Meeting room</a:t>
            </a:r>
            <a:endParaRPr lang="fr-FR" sz="1100" dirty="0" smtClean="0"/>
          </a:p>
          <a:p>
            <a:pPr lvl="0"/>
            <a:r>
              <a:rPr lang="en-US" sz="1100" dirty="0" smtClean="0"/>
              <a:t>	15.ELENA related control room</a:t>
            </a:r>
            <a:endParaRPr lang="fr-FR" sz="1100" dirty="0" smtClean="0"/>
          </a:p>
          <a:p>
            <a:pPr lvl="0"/>
            <a:r>
              <a:rPr lang="en-US" sz="1100" dirty="0" smtClean="0"/>
              <a:t>	16.Toilets</a:t>
            </a:r>
            <a:endParaRPr lang="fr-FR" sz="1100" dirty="0" smtClean="0"/>
          </a:p>
          <a:p>
            <a:pPr lvl="0"/>
            <a:r>
              <a:rPr lang="en-US" sz="1100" dirty="0" smtClean="0"/>
              <a:t>	17.Stairs exit module level 2</a:t>
            </a:r>
            <a:endParaRPr lang="fr-FR" sz="1100" dirty="0" smtClean="0"/>
          </a:p>
          <a:p>
            <a:endParaRPr lang="fr-F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experiments: </a:t>
            </a:r>
            <a:r>
              <a:rPr lang="en-US" dirty="0" err="1" smtClean="0"/>
              <a:t>AEgIS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944" y="2780936"/>
            <a:ext cx="5305316" cy="33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472" y="1556792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Approved experiment: AD-6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Will share </a:t>
            </a:r>
            <a:r>
              <a:rPr lang="en-US" dirty="0" err="1" smtClean="0"/>
              <a:t>beamtime</a:t>
            </a:r>
            <a:r>
              <a:rPr lang="en-US" dirty="0" smtClean="0"/>
              <a:t> with the 3 existing main users ALPHA, ASACUSA and ATRAP.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Physics goals: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Measurements of gravitational interaction matter-antimatter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Hbar</a:t>
            </a:r>
            <a:r>
              <a:rPr lang="en-US" dirty="0" smtClean="0"/>
              <a:t> spectroscopy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Etc.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AEGIS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76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44" y="1268760"/>
            <a:ext cx="6420205" cy="481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600" y="1340768"/>
            <a:ext cx="7661102" cy="475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6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713" name="Picture 1" descr="H:\DCIM\104_PANA\P104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936" y="1844824"/>
            <a:ext cx="5198320" cy="38987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AEGIS – present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1628800"/>
            <a:ext cx="3881636" cy="48577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Infrastructure modifications finished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Access system operational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Pbar</a:t>
            </a:r>
            <a:r>
              <a:rPr lang="en-US" sz="2000" dirty="0" smtClean="0"/>
              <a:t>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from AD installed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Beamline</a:t>
            </a:r>
            <a:r>
              <a:rPr lang="en-US" sz="2000" dirty="0" smtClean="0"/>
              <a:t> tests + optics checks with 100MeV/c </a:t>
            </a:r>
            <a:r>
              <a:rPr lang="en-US" sz="2000" dirty="0" err="1" smtClean="0"/>
              <a:t>pbars</a:t>
            </a:r>
            <a:r>
              <a:rPr lang="en-US" sz="2000" dirty="0" smtClean="0"/>
              <a:t> finished =&gt; beam focused on last monitor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Experimental installations in progress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None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992" y="1412776"/>
            <a:ext cx="4176465" cy="490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AEGIS planning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520" y="1412776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2011: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June - September: installation of positron accumulator, 5 T magnet, transfer section and traps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October: cryogenics installation/commissioning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November: commissioning of trapping of antiprotons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2012: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January/February/March: installation of the 1T magnet + lasers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April/May: commissioning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June-November: commissioning of the different physics processes</a:t>
            </a:r>
          </a:p>
          <a:p>
            <a:r>
              <a:rPr lang="en-GB" dirty="0" smtClean="0"/>
              <a:t>2013: </a:t>
            </a:r>
            <a:r>
              <a:rPr lang="en-GB" sz="1800" dirty="0" smtClean="0"/>
              <a:t>work with protons</a:t>
            </a:r>
          </a:p>
          <a:p>
            <a:r>
              <a:rPr lang="en-GB" dirty="0" smtClean="0"/>
              <a:t>2014-2016: </a:t>
            </a:r>
            <a:r>
              <a:rPr lang="en-GB" sz="1800" dirty="0" smtClean="0"/>
              <a:t>work with antiprotons, </a:t>
            </a:r>
            <a:r>
              <a:rPr lang="en-GB" sz="1800" dirty="0" err="1" smtClean="0"/>
              <a:t>antihydrogen</a:t>
            </a:r>
            <a:r>
              <a:rPr lang="en-GB" sz="1800" dirty="0" smtClean="0"/>
              <a:t>, </a:t>
            </a:r>
            <a:r>
              <a:rPr lang="en-GB" sz="1800" dirty="0" err="1" smtClean="0"/>
              <a:t>antihydrogen</a:t>
            </a:r>
            <a:r>
              <a:rPr lang="en-GB" sz="1800" dirty="0" smtClean="0"/>
              <a:t> beam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GB" sz="18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68" y="908720"/>
            <a:ext cx="7704138" cy="922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experiments: </a:t>
            </a:r>
            <a:r>
              <a:rPr lang="en-US" dirty="0" err="1" smtClean="0"/>
              <a:t>Gbar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GB" sz="2400" b="1" dirty="0" smtClean="0"/>
              <a:t>Gravitational Behaviour of </a:t>
            </a:r>
            <a:r>
              <a:rPr lang="en-GB" sz="2400" b="1" dirty="0" err="1" smtClean="0"/>
              <a:t>Antihydrogen</a:t>
            </a:r>
            <a:r>
              <a:rPr lang="en-GB" sz="2400" b="1" dirty="0" smtClean="0"/>
              <a:t> at Rest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Saclay</a:t>
            </a:r>
            <a:r>
              <a:rPr lang="en-US" sz="2400" dirty="0" smtClean="0"/>
              <a:t> project – continuation of SOPHI R&amp;D (</a:t>
            </a:r>
            <a:r>
              <a:rPr lang="en-US" sz="2400" dirty="0" err="1" smtClean="0"/>
              <a:t>Irfu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Similar goals as</a:t>
            </a:r>
            <a:r>
              <a:rPr lang="en-US" sz="2400" dirty="0" smtClean="0"/>
              <a:t> </a:t>
            </a:r>
            <a:r>
              <a:rPr lang="en-US" sz="2400" dirty="0" err="1" smtClean="0"/>
              <a:t>AEgIS</a:t>
            </a:r>
            <a:endParaRPr lang="en-US" sz="2400" dirty="0" smtClean="0"/>
          </a:p>
          <a:p>
            <a:r>
              <a:rPr lang="en-US" sz="2400" dirty="0" smtClean="0"/>
              <a:t>Proposal being prepared</a:t>
            </a:r>
          </a:p>
          <a:p>
            <a:r>
              <a:rPr lang="en-US" sz="2400" dirty="0" smtClean="0"/>
              <a:t>Trap </a:t>
            </a:r>
            <a:r>
              <a:rPr lang="en-US" sz="2400" dirty="0" smtClean="0"/>
              <a:t>tested </a:t>
            </a:r>
            <a:r>
              <a:rPr lang="en-US" sz="2400" dirty="0" smtClean="0"/>
              <a:t>at </a:t>
            </a:r>
            <a:r>
              <a:rPr lang="en-US" sz="2400" dirty="0" smtClean="0"/>
              <a:t>Riken</a:t>
            </a:r>
            <a:endParaRPr lang="en-US" sz="2400" dirty="0" smtClean="0"/>
          </a:p>
          <a:p>
            <a:r>
              <a:rPr lang="en-US" sz="2400" dirty="0" smtClean="0"/>
              <a:t>High intensity Positron source (need space in AD hall)</a:t>
            </a:r>
          </a:p>
          <a:p>
            <a:r>
              <a:rPr lang="en-US" sz="2400" dirty="0" smtClean="0"/>
              <a:t>To be installed in the new part of the AD experimental area =&gt; re-location of AD kicker platform considered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DHallELENA4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1052736"/>
            <a:ext cx="6192687" cy="536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Gbar</a:t>
            </a:r>
            <a:endParaRPr lang="en-GB" dirty="0"/>
          </a:p>
        </p:txBody>
      </p:sp>
      <p:pic>
        <p:nvPicPr>
          <p:cNvPr id="783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62237" y="2189956"/>
            <a:ext cx="4581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8" y="2924952"/>
            <a:ext cx="5889480" cy="310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Other:  new ASACUSA  sub-group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ASACUSA experiment proposal (SPSC in 2011?)</a:t>
            </a:r>
          </a:p>
          <a:p>
            <a:r>
              <a:rPr lang="en-US" sz="2400" dirty="0" smtClean="0"/>
              <a:t>Internal gas-jet target</a:t>
            </a:r>
          </a:p>
          <a:p>
            <a:r>
              <a:rPr lang="en-US" sz="2400" dirty="0" smtClean="0"/>
              <a:t>Explore atomic cross-sections</a:t>
            </a:r>
          </a:p>
          <a:p>
            <a:r>
              <a:rPr lang="en-US" sz="2400" dirty="0" smtClean="0"/>
              <a:t>Requires circulating beam at 40keV</a:t>
            </a:r>
          </a:p>
          <a:p>
            <a:r>
              <a:rPr lang="en-US" sz="2400" dirty="0" smtClean="0"/>
              <a:t>Need only a few thousand turns</a:t>
            </a:r>
          </a:p>
          <a:p>
            <a:r>
              <a:rPr lang="en-US" sz="2400" dirty="0" smtClean="0"/>
              <a:t>Initially planned as new e-static ring in ASACUSA zone</a:t>
            </a:r>
          </a:p>
          <a:p>
            <a:r>
              <a:rPr lang="en-US" sz="2400" dirty="0" smtClean="0"/>
              <a:t>Could it be done in ELENA by deceleration down to 40keV ?</a:t>
            </a:r>
          </a:p>
          <a:p>
            <a:pPr lvl="1"/>
            <a:r>
              <a:rPr lang="en-US" sz="2000" dirty="0" smtClean="0"/>
              <a:t>Deceleration with e-cooler =&gt; avoid beam blow-up</a:t>
            </a:r>
          </a:p>
          <a:p>
            <a:pPr lvl="1"/>
            <a:r>
              <a:rPr lang="en-US" sz="2000" dirty="0" smtClean="0"/>
              <a:t>Main B field 500 =&gt; 300 G;   stability?</a:t>
            </a:r>
          </a:p>
          <a:p>
            <a:pPr lvl="1"/>
            <a:r>
              <a:rPr lang="en-US" sz="2000" dirty="0" smtClean="0"/>
              <a:t>No vacuum improvement needed</a:t>
            </a:r>
          </a:p>
          <a:p>
            <a:r>
              <a:rPr lang="en-US" sz="2400" dirty="0" smtClean="0"/>
              <a:t>Alternatively: installation of new ring in the new experimental zone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3536"/>
            <a:ext cx="8274124" cy="1143000"/>
          </a:xfrm>
        </p:spPr>
        <p:txBody>
          <a:bodyPr/>
          <a:lstStyle/>
          <a:p>
            <a:r>
              <a:rPr lang="en-US" dirty="0" smtClean="0"/>
              <a:t>Proposed experiment: PAX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46237"/>
            <a:ext cx="3449588" cy="451906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Spin filtering of antiprotons with internal polarized gas target</a:t>
            </a:r>
          </a:p>
          <a:p>
            <a:r>
              <a:rPr lang="en-US" sz="2400" dirty="0" smtClean="0"/>
              <a:t>Build up polarized </a:t>
            </a:r>
            <a:r>
              <a:rPr lang="en-US" sz="2400" dirty="0" err="1" smtClean="0"/>
              <a:t>pbar</a:t>
            </a:r>
            <a:r>
              <a:rPr lang="en-US" sz="2400" dirty="0" smtClean="0"/>
              <a:t> beams in AD (0.3 to 1 </a:t>
            </a:r>
            <a:r>
              <a:rPr lang="en-US" sz="2400" dirty="0" err="1" smtClean="0"/>
              <a:t>GeV</a:t>
            </a:r>
            <a:r>
              <a:rPr lang="en-US" sz="2400" dirty="0" smtClean="0"/>
              <a:t>/c)</a:t>
            </a:r>
          </a:p>
          <a:p>
            <a:r>
              <a:rPr lang="en-US" sz="2400" dirty="0" smtClean="0"/>
              <a:t>Low-beta insertion in AD sect.15/16 including </a:t>
            </a:r>
            <a:r>
              <a:rPr lang="en-US" sz="2400" dirty="0" err="1" smtClean="0"/>
              <a:t>openable</a:t>
            </a:r>
            <a:r>
              <a:rPr lang="en-US" sz="2400" dirty="0" smtClean="0"/>
              <a:t> cell</a:t>
            </a:r>
          </a:p>
          <a:p>
            <a:r>
              <a:rPr lang="en-US" sz="2400" dirty="0" smtClean="0"/>
              <a:t>Upgrade of electron cooler (40 =&gt; 300 kV)</a:t>
            </a:r>
          </a:p>
          <a:p>
            <a:r>
              <a:rPr lang="en-US" sz="2400" dirty="0" smtClean="0"/>
              <a:t>Stacking in AD</a:t>
            </a:r>
          </a:p>
          <a:p>
            <a:r>
              <a:rPr lang="en-US" sz="2400" dirty="0" smtClean="0"/>
              <a:t>Siberian snake in sect. 42/43 (longitudinal polarization) to follow</a:t>
            </a:r>
          </a:p>
          <a:p>
            <a:r>
              <a:rPr lang="en-US" sz="2400" dirty="0" smtClean="0"/>
              <a:t>Step-by-step approach proposed for installation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032" y="1484784"/>
            <a:ext cx="4327840" cy="242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60912" y="3933056"/>
            <a:ext cx="53285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 rough identification has been made of: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CERN manpower needs (~5 MY)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Risks</a:t>
            </a:r>
          </a:p>
          <a:p>
            <a:pPr lvl="2"/>
            <a:r>
              <a:rPr lang="en-US" sz="1800" dirty="0" smtClean="0">
                <a:latin typeface="+mn-lt"/>
              </a:rPr>
              <a:t>Set-up duration</a:t>
            </a:r>
          </a:p>
          <a:p>
            <a:pPr lvl="2"/>
            <a:r>
              <a:rPr lang="en-US" sz="1800" dirty="0" smtClean="0">
                <a:latin typeface="+mn-lt"/>
              </a:rPr>
              <a:t>AD performance</a:t>
            </a:r>
          </a:p>
          <a:p>
            <a:pPr lvl="2"/>
            <a:r>
              <a:rPr lang="en-US" sz="1800" dirty="0" smtClean="0">
                <a:latin typeface="+mn-lt"/>
              </a:rPr>
              <a:t>Insertion optics</a:t>
            </a:r>
          </a:p>
          <a:p>
            <a:pPr lvl="2"/>
            <a:r>
              <a:rPr lang="en-US" sz="1800" dirty="0" smtClean="0">
                <a:latin typeface="+mn-lt"/>
              </a:rPr>
              <a:t>Vacuum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Impact on existing physics program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Proposal not approved by CERN SPSC in 2011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Pbars</a:t>
            </a:r>
            <a:r>
              <a:rPr lang="en-US" sz="3600" dirty="0" smtClean="0"/>
              <a:t> at CERN - timeline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628800"/>
            <a:ext cx="8915400" cy="4526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1980-1986		</a:t>
            </a:r>
            <a:r>
              <a:rPr lang="en-US" sz="2000" b="1" u="sng" dirty="0" smtClean="0"/>
              <a:t>AA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3.57 </a:t>
            </a:r>
            <a:r>
              <a:rPr lang="en-US" sz="2000" dirty="0" err="1" smtClean="0"/>
              <a:t>GeV</a:t>
            </a:r>
            <a:r>
              <a:rPr lang="en-US" sz="2000" dirty="0" smtClean="0"/>
              <a:t>/c Antiproton Accumulator ring;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10^12 </a:t>
            </a:r>
            <a:r>
              <a:rPr lang="en-US" sz="2000" dirty="0" err="1" smtClean="0"/>
              <a:t>pbars</a:t>
            </a:r>
            <a:r>
              <a:rPr lang="en-US" sz="2000" dirty="0" smtClean="0"/>
              <a:t> stored (peak). p/</a:t>
            </a:r>
            <a:r>
              <a:rPr lang="en-US" sz="2000" dirty="0" err="1" smtClean="0"/>
              <a:t>pbar</a:t>
            </a:r>
            <a:r>
              <a:rPr lang="en-US" sz="2000" dirty="0" smtClean="0"/>
              <a:t> collisions in 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+ low energy experiments in LEAR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1986-1996		</a:t>
            </a:r>
            <a:r>
              <a:rPr lang="en-US" sz="2000" b="1" u="sng" dirty="0" smtClean="0"/>
              <a:t>AAC (AA+AC)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Large acceptance Antiproton Collector ring added. Production rate increased 10-fold to 6*10^10 </a:t>
            </a:r>
            <a:r>
              <a:rPr lang="en-US" sz="2000" dirty="0" err="1" smtClean="0"/>
              <a:t>pbars</a:t>
            </a:r>
            <a:r>
              <a:rPr lang="en-US" sz="2000" dirty="0" smtClean="0"/>
              <a:t>/h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1998-</a:t>
            </a:r>
            <a:r>
              <a:rPr lang="en-US" sz="2000" b="1" dirty="0" smtClean="0">
                <a:solidFill>
                  <a:srgbClr val="FFFF00"/>
                </a:solidFill>
              </a:rPr>
              <a:t>2015</a:t>
            </a:r>
            <a:r>
              <a:rPr lang="en-US" sz="2000" b="1" dirty="0" smtClean="0"/>
              <a:t>		</a:t>
            </a:r>
            <a:r>
              <a:rPr lang="en-US" sz="2000" b="1" u="sng" dirty="0" smtClean="0"/>
              <a:t>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AC converted from fixed energy storage ring to Decelerator. 5*10^7 </a:t>
            </a:r>
            <a:r>
              <a:rPr lang="en-US" sz="2000" dirty="0" err="1" smtClean="0"/>
              <a:t>pbars</a:t>
            </a:r>
            <a:r>
              <a:rPr lang="en-US" sz="2000" dirty="0" smtClean="0"/>
              <a:t> slowed down to 100 </a:t>
            </a:r>
            <a:r>
              <a:rPr lang="en-US" sz="2000" dirty="0" err="1" smtClean="0"/>
              <a:t>MeV</a:t>
            </a:r>
            <a:r>
              <a:rPr lang="en-US" sz="2000" dirty="0" smtClean="0"/>
              <a:t>/c (5.3MeV kinetic). Local experimental areas.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Many experiments: ASACUSA, ATHENA, ALPHA, ATRAP, ACE, </a:t>
            </a:r>
            <a:r>
              <a:rPr lang="en-US" sz="2000" dirty="0" err="1" smtClean="0"/>
              <a:t>AEgIS</a:t>
            </a:r>
            <a:endParaRPr lang="en-US" sz="20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sz="2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Eriksson CERN BE/OP</a:t>
            </a:r>
          </a:p>
        </p:txBody>
      </p:sp>
      <p:pic>
        <p:nvPicPr>
          <p:cNvPr id="9" name="Content Placeholder 6" descr="elena_vu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4608" y="1874043"/>
            <a:ext cx="6798851" cy="385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52800" y="2996952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Thanks for your attention !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AD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/>
              <a:t>Basic Parameters</a:t>
            </a:r>
          </a:p>
          <a:p>
            <a:pPr lvl="1" eaLnBrk="1" hangingPunct="1"/>
            <a:r>
              <a:rPr lang="en-US" sz="2000" b="1" dirty="0" smtClean="0"/>
              <a:t>Circumference			182		</a:t>
            </a:r>
            <a:r>
              <a:rPr lang="en-US" sz="1800" b="1" dirty="0" smtClean="0"/>
              <a:t>m</a:t>
            </a:r>
          </a:p>
          <a:p>
            <a:pPr lvl="1" eaLnBrk="1" hangingPunct="1"/>
            <a:r>
              <a:rPr lang="en-US" sz="2000" b="1" dirty="0" smtClean="0"/>
              <a:t>Production beam		1.5*10</a:t>
            </a:r>
            <a:r>
              <a:rPr lang="en-US" sz="2000" b="1" baseline="30000" dirty="0" smtClean="0"/>
              <a:t>13</a:t>
            </a:r>
            <a:r>
              <a:rPr lang="en-US" sz="2000" b="1" dirty="0" smtClean="0"/>
              <a:t>	</a:t>
            </a:r>
            <a:r>
              <a:rPr lang="en-US" sz="1800" b="1" dirty="0" smtClean="0"/>
              <a:t>protons/cycle</a:t>
            </a:r>
          </a:p>
          <a:p>
            <a:pPr lvl="1" eaLnBrk="1" hangingPunct="1"/>
            <a:r>
              <a:rPr lang="en-US" sz="2000" b="1" dirty="0" smtClean="0"/>
              <a:t>Injected	beam			5*10</a:t>
            </a:r>
            <a:r>
              <a:rPr lang="en-US" sz="2000" b="1" baseline="30000" dirty="0" smtClean="0"/>
              <a:t>7		</a:t>
            </a:r>
            <a:r>
              <a:rPr lang="en-US" sz="1800" b="1" dirty="0" err="1" smtClean="0"/>
              <a:t>pbars</a:t>
            </a:r>
            <a:r>
              <a:rPr lang="en-US" sz="1800" b="1" dirty="0" smtClean="0"/>
              <a:t>/cycle</a:t>
            </a:r>
          </a:p>
          <a:p>
            <a:pPr lvl="1" eaLnBrk="1" hangingPunct="1"/>
            <a:r>
              <a:rPr lang="en-US" sz="2000" b="1" dirty="0" smtClean="0"/>
              <a:t>Beam </a:t>
            </a:r>
            <a:r>
              <a:rPr lang="en-US" sz="2000" b="1" dirty="0" err="1" smtClean="0"/>
              <a:t>momenta</a:t>
            </a:r>
            <a:r>
              <a:rPr lang="en-US" sz="2000" b="1" dirty="0" smtClean="0"/>
              <a:t> max-min	3.57 – 0.1 	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/c</a:t>
            </a:r>
          </a:p>
          <a:p>
            <a:pPr lvl="1" eaLnBrk="1" hangingPunct="1"/>
            <a:r>
              <a:rPr lang="en-US" sz="2000" b="1" dirty="0" err="1" smtClean="0"/>
              <a:t>Momenta</a:t>
            </a:r>
            <a:r>
              <a:rPr lang="en-US" sz="2000" b="1" dirty="0" smtClean="0"/>
              <a:t> for beam cooling</a:t>
            </a:r>
          </a:p>
          <a:p>
            <a:pPr lvl="2" eaLnBrk="1" hangingPunct="1"/>
            <a:r>
              <a:rPr lang="en-US" sz="1800" b="1" dirty="0" smtClean="0"/>
              <a:t>Stochastic			3.57 and 2.0	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/c</a:t>
            </a:r>
          </a:p>
          <a:p>
            <a:pPr lvl="2" eaLnBrk="1" hangingPunct="1"/>
            <a:r>
              <a:rPr lang="en-US" sz="1800" b="1" dirty="0" smtClean="0"/>
              <a:t>Electron				0.3 and 0.1	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/c</a:t>
            </a:r>
          </a:p>
          <a:p>
            <a:pPr lvl="1" eaLnBrk="1" hangingPunct="1"/>
            <a:r>
              <a:rPr lang="en-US" sz="2000" b="1" dirty="0" smtClean="0"/>
              <a:t>Transverse </a:t>
            </a:r>
            <a:r>
              <a:rPr lang="en-US" sz="2000" b="1" dirty="0" err="1" smtClean="0"/>
              <a:t>emittances</a:t>
            </a:r>
            <a:r>
              <a:rPr lang="en-US" sz="2000" b="1" dirty="0" smtClean="0"/>
              <a:t>	h/v	200 – 1 	</a:t>
            </a:r>
            <a:r>
              <a:rPr lang="en-US" sz="1800" b="1" dirty="0" err="1" smtClean="0">
                <a:latin typeface="Symbol" pitchFamily="18" charset="2"/>
              </a:rPr>
              <a:t>p.</a:t>
            </a:r>
            <a:r>
              <a:rPr lang="en-US" sz="1800" b="1" dirty="0" err="1" smtClean="0"/>
              <a:t>mm.mrad</a:t>
            </a:r>
            <a:endParaRPr lang="en-US" sz="1800" b="1" dirty="0" smtClean="0"/>
          </a:p>
          <a:p>
            <a:pPr lvl="1" eaLnBrk="1" hangingPunct="1"/>
            <a:r>
              <a:rPr lang="en-US" sz="2000" b="1" dirty="0" smtClean="0"/>
              <a:t>Momentum spread		6*10</a:t>
            </a:r>
            <a:r>
              <a:rPr lang="en-US" sz="2000" b="1" baseline="30000" dirty="0" smtClean="0"/>
              <a:t>-2</a:t>
            </a:r>
            <a:r>
              <a:rPr lang="en-US" sz="2000" b="1" dirty="0" smtClean="0"/>
              <a:t> – 1*10</a:t>
            </a:r>
            <a:r>
              <a:rPr lang="en-US" sz="2000" b="1" baseline="30000" dirty="0" smtClean="0"/>
              <a:t>-4</a:t>
            </a:r>
            <a:r>
              <a:rPr lang="en-US" sz="2000" b="1" dirty="0" smtClean="0"/>
              <a:t>	</a:t>
            </a:r>
            <a:r>
              <a:rPr lang="en-US" sz="1800" b="1" dirty="0" err="1" smtClean="0"/>
              <a:t>dp</a:t>
            </a:r>
            <a:r>
              <a:rPr lang="en-US" sz="1800" b="1" dirty="0" smtClean="0"/>
              <a:t>/p</a:t>
            </a:r>
          </a:p>
          <a:p>
            <a:pPr lvl="1" eaLnBrk="1" hangingPunct="1"/>
            <a:r>
              <a:rPr lang="en-US" sz="2000" b="1" dirty="0" smtClean="0"/>
              <a:t>Vacuum pressure, average	4*10</a:t>
            </a:r>
            <a:r>
              <a:rPr lang="en-US" sz="2000" b="1" baseline="30000" dirty="0" smtClean="0"/>
              <a:t>-10</a:t>
            </a:r>
            <a:r>
              <a:rPr lang="en-US" sz="2000" b="1" dirty="0" smtClean="0"/>
              <a:t>		</a:t>
            </a:r>
            <a:r>
              <a:rPr lang="en-US" sz="1800" b="1" dirty="0" err="1" smtClean="0"/>
              <a:t>Torr</a:t>
            </a:r>
            <a:endParaRPr lang="en-US" sz="1800" b="1" dirty="0" smtClean="0"/>
          </a:p>
          <a:p>
            <a:pPr lvl="1" eaLnBrk="1" hangingPunct="1"/>
            <a:r>
              <a:rPr lang="en-US" sz="2000" b="1" dirty="0" smtClean="0"/>
              <a:t>Cycle length			100		</a:t>
            </a:r>
            <a:r>
              <a:rPr lang="en-US" sz="1800" b="1" dirty="0" smtClean="0"/>
              <a:t>s</a:t>
            </a:r>
          </a:p>
          <a:p>
            <a:pPr lvl="1" eaLnBrk="1" hangingPunct="1"/>
            <a:r>
              <a:rPr lang="en-US" sz="2000" b="1" dirty="0" smtClean="0"/>
              <a:t>Deceleration efficiency		85		</a:t>
            </a:r>
            <a:r>
              <a:rPr lang="en-US" sz="1800" b="1" dirty="0" smtClean="0"/>
              <a:t>%</a:t>
            </a:r>
            <a:endParaRPr lang="en-US" sz="18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46081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T. Eriksson CERN BE/OP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 Operation statistics</a:t>
            </a:r>
          </a:p>
        </p:txBody>
      </p:sp>
      <p:graphicFrame>
        <p:nvGraphicFramePr>
          <p:cNvPr id="673796" name="Group 4"/>
          <p:cNvGraphicFramePr>
            <a:graphicFrameLocks noGrp="1"/>
          </p:cNvGraphicFramePr>
          <p:nvPr>
            <p:ph type="tbl" idx="1"/>
          </p:nvPr>
        </p:nvGraphicFramePr>
        <p:xfrm>
          <a:off x="495300" y="1268413"/>
          <a:ext cx="8915395" cy="5374199"/>
        </p:xfrm>
        <a:graphic>
          <a:graphicData uri="http://schemas.openxmlformats.org/drawingml/2006/table">
            <a:tbl>
              <a:tblPr/>
              <a:tblGrid>
                <a:gridCol w="1145797"/>
                <a:gridCol w="778720"/>
                <a:gridCol w="776373"/>
                <a:gridCol w="776373"/>
                <a:gridCol w="777547"/>
                <a:gridCol w="776373"/>
                <a:gridCol w="778720"/>
                <a:gridCol w="776373"/>
                <a:gridCol w="776373"/>
                <a:gridCol w="776373"/>
                <a:gridCol w="776373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 (h)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Physics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3090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3760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3140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4460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available for physics (%)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Uptime AD machine (%)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4033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68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T. Eriksson CERN BE/OP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sp>
        <p:nvSpPr>
          <p:cNvPr id="764930" name="Title 1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3168650" cy="922338"/>
          </a:xfrm>
        </p:spPr>
        <p:txBody>
          <a:bodyPr lIns="91440" tIns="45720" rIns="91440" bIns="45720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2011 </a:t>
            </a:r>
            <a:r>
              <a:rPr lang="en-US" sz="3600" dirty="0" smtClean="0">
                <a:solidFill>
                  <a:schemeClr val="tx1"/>
                </a:solidFill>
              </a:rPr>
              <a:t>AD run</a:t>
            </a:r>
            <a:endParaRPr lang="en-GB" sz="3600" dirty="0">
              <a:solidFill>
                <a:schemeClr val="tx1"/>
              </a:solidFill>
            </a:endParaRPr>
          </a:p>
        </p:txBody>
      </p:sp>
      <p:graphicFrame>
        <p:nvGraphicFramePr>
          <p:cNvPr id="764932" name="Content Placeholder 5"/>
          <p:cNvGraphicFramePr>
            <a:graphicFrameLocks noChangeAspect="1"/>
          </p:cNvGraphicFramePr>
          <p:nvPr>
            <p:ph idx="4294967295"/>
          </p:nvPr>
        </p:nvGraphicFramePr>
        <p:xfrm>
          <a:off x="4713288" y="42863"/>
          <a:ext cx="5192712" cy="6721475"/>
        </p:xfrm>
        <a:graphic>
          <a:graphicData uri="http://schemas.openxmlformats.org/presentationml/2006/ole">
            <p:oleObj spid="_x0000_s817154" name="Acrobat Document" r:id="rId3" imgW="5830114" imgH="7542857" progId="AcroExch.Document.7">
              <p:embed/>
            </p:oleObj>
          </a:graphicData>
        </a:graphic>
      </p:graphicFrame>
      <p:sp>
        <p:nvSpPr>
          <p:cNvPr id="764933" name="TextBox 6"/>
          <p:cNvSpPr txBox="1">
            <a:spLocks noChangeArrowheads="1"/>
          </p:cNvSpPr>
          <p:nvPr/>
        </p:nvSpPr>
        <p:spPr bwMode="auto">
          <a:xfrm>
            <a:off x="199500" y="2565401"/>
            <a:ext cx="4177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latin typeface="Book Antiqua" pitchFamily="18" charset="0"/>
              </a:rPr>
              <a:t>~</a:t>
            </a:r>
            <a:r>
              <a:rPr lang="en-US" sz="2400" b="0" dirty="0">
                <a:latin typeface="Book Antiqua" pitchFamily="18" charset="0"/>
              </a:rPr>
              <a:t> identical to 2010</a:t>
            </a:r>
          </a:p>
          <a:p>
            <a:pPr eaLnBrk="0" hangingPunct="0">
              <a:buFont typeface="Arial" charset="0"/>
              <a:buChar char="•"/>
            </a:pPr>
            <a:r>
              <a:rPr lang="en-US" sz="2400" b="0" dirty="0">
                <a:latin typeface="Book Antiqua" pitchFamily="18" charset="0"/>
              </a:rPr>
              <a:t>28 weeks of physics</a:t>
            </a:r>
          </a:p>
          <a:p>
            <a:pPr eaLnBrk="0" hangingPunct="0">
              <a:buFont typeface="Arial" charset="0"/>
              <a:buChar char="•"/>
            </a:pPr>
            <a:r>
              <a:rPr lang="en-US" sz="2400" b="0" dirty="0">
                <a:latin typeface="Book Antiqua" pitchFamily="18" charset="0"/>
              </a:rPr>
              <a:t>ATRAP, ASACUSA, </a:t>
            </a:r>
          </a:p>
          <a:p>
            <a:pPr eaLnBrk="0" hangingPunct="0">
              <a:buFont typeface="Arial" charset="0"/>
              <a:buNone/>
            </a:pPr>
            <a:r>
              <a:rPr lang="en-US" sz="2400" b="0" dirty="0">
                <a:latin typeface="Book Antiqua" pitchFamily="18" charset="0"/>
              </a:rPr>
              <a:t>  </a:t>
            </a:r>
            <a:r>
              <a:rPr lang="en-US" sz="2400" b="0" dirty="0" smtClean="0">
                <a:latin typeface="Book Antiqua" pitchFamily="18" charset="0"/>
              </a:rPr>
              <a:t>ALPHA: </a:t>
            </a:r>
            <a:r>
              <a:rPr lang="en-US" sz="2400" b="0" dirty="0">
                <a:latin typeface="Book Antiqua" pitchFamily="18" charset="0"/>
              </a:rPr>
              <a:t>8h periods</a:t>
            </a:r>
          </a:p>
          <a:p>
            <a:pPr eaLnBrk="0" hangingPunct="0">
              <a:buFont typeface="Arial" charset="0"/>
              <a:buChar char="•"/>
            </a:pPr>
            <a:r>
              <a:rPr lang="en-US" sz="2400" b="0" dirty="0">
                <a:latin typeface="Book Antiqua" pitchFamily="18" charset="0"/>
              </a:rPr>
              <a:t>ACE 1-2 weeks </a:t>
            </a:r>
            <a:r>
              <a:rPr lang="en-US" sz="2400" b="0" dirty="0" smtClean="0">
                <a:latin typeface="Book Antiqua" pitchFamily="18" charset="0"/>
              </a:rPr>
              <a:t>24h/24</a:t>
            </a:r>
            <a:endParaRPr lang="en-US" sz="2400" b="0" dirty="0">
              <a:latin typeface="Book Antiqua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b="0" dirty="0">
                <a:latin typeface="Book Antiqua" pitchFamily="18" charset="0"/>
              </a:rPr>
              <a:t>AEGIS</a:t>
            </a:r>
            <a:r>
              <a:rPr lang="en-US" sz="2400" b="0" dirty="0" smtClean="0">
                <a:latin typeface="Book Antiqua" pitchFamily="18" charset="0"/>
              </a:rPr>
              <a:t>: 3weeks </a:t>
            </a:r>
            <a:r>
              <a:rPr lang="en-US" sz="2400" b="0" dirty="0" smtClean="0">
                <a:latin typeface="Book Antiqua" pitchFamily="18" charset="0"/>
              </a:rPr>
              <a:t>Oct/Nov</a:t>
            </a:r>
            <a:endParaRPr lang="en-GB" sz="2400" b="0" dirty="0">
              <a:latin typeface="Book Antiqua" pitchFamily="18" charset="0"/>
            </a:endParaRPr>
          </a:p>
        </p:txBody>
      </p:sp>
      <p:sp>
        <p:nvSpPr>
          <p:cNvPr id="764931" name="Footer Placeholder 4"/>
          <p:cNvSpPr txBox="1">
            <a:spLocks noGrp="1"/>
          </p:cNvSpPr>
          <p:nvPr/>
        </p:nvSpPr>
        <p:spPr bwMode="auto">
          <a:xfrm>
            <a:off x="990600" y="617220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0">
                <a:solidFill>
                  <a:srgbClr val="FFFF00"/>
                </a:solidFill>
                <a:latin typeface="Times New Roman" pitchFamily="18" charset="0"/>
              </a:rPr>
              <a:t>T. Eriksson CERN BE/OP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576" y="4"/>
            <a:ext cx="7704138" cy="9223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CERN/LHC run planning (provisional)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08584" y="1484784"/>
          <a:ext cx="7560843" cy="5084900"/>
        </p:xfrm>
        <a:graphic>
          <a:graphicData uri="http://schemas.openxmlformats.org/drawingml/2006/table">
            <a:tbl>
              <a:tblPr/>
              <a:tblGrid>
                <a:gridCol w="490384"/>
                <a:gridCol w="597377"/>
                <a:gridCol w="588462"/>
                <a:gridCol w="588462"/>
                <a:gridCol w="588462"/>
                <a:gridCol w="588462"/>
                <a:gridCol w="588462"/>
                <a:gridCol w="588462"/>
                <a:gridCol w="588462"/>
                <a:gridCol w="588462"/>
                <a:gridCol w="588462"/>
                <a:gridCol w="588462"/>
                <a:gridCol w="588462"/>
              </a:tblGrid>
              <a:tr h="5004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2013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LS1 - SPLICE CONSOLIDATION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2014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RECOM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RECOM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2015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IONS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2016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IONS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2017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IONS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2018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LS2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2019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IONS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2020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IONS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2021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IONS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8225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baseline="0" dirty="0">
                          <a:solidFill>
                            <a:schemeClr val="tx1"/>
                          </a:solidFill>
                          <a:latin typeface="Verdana"/>
                        </a:rPr>
                        <a:t>2022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HL-LHC upgrade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72505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57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Tech. </a:t>
                      </a:r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stop 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or shutdown</a:t>
                      </a:r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 dirty="0">
                          <a:solidFill>
                            <a:schemeClr val="bg1"/>
                          </a:solidFill>
                          <a:latin typeface="Verdana"/>
                        </a:rPr>
                        <a:t>Proton physics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Ion Physics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9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baseline="0">
                          <a:solidFill>
                            <a:schemeClr val="bg1"/>
                          </a:solidFill>
                          <a:latin typeface="Verdana"/>
                        </a:rPr>
                        <a:t>Recommissioning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32920" y="58772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=&gt; Affects LHC injectors and AD !</a:t>
            </a:r>
            <a:endParaRPr lang="en-GB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Eriksson CERN BE/OP</a:t>
            </a:r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075831"/>
            <a:ext cx="8424933" cy="55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0592" y="1886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</a:t>
            </a:r>
            <a:r>
              <a:rPr lang="en-US" sz="3600" dirty="0" smtClean="0"/>
              <a:t>xtra </a:t>
            </a:r>
            <a:r>
              <a:rPr lang="en-US" sz="3600" dirty="0" smtClean="0">
                <a:solidFill>
                  <a:srgbClr val="FFFF00"/>
                </a:solidFill>
              </a:rPr>
              <a:t>L</a:t>
            </a:r>
            <a:r>
              <a:rPr lang="en-US" sz="3600" dirty="0" smtClean="0"/>
              <a:t>ow </a:t>
            </a:r>
            <a:r>
              <a:rPr lang="en-US" sz="3600" dirty="0" err="1" smtClean="0">
                <a:solidFill>
                  <a:srgbClr val="FFFF00"/>
                </a:solidFill>
              </a:rPr>
              <a:t>EN</a:t>
            </a:r>
            <a:r>
              <a:rPr lang="en-US" sz="3600" dirty="0" err="1" smtClean="0"/>
              <a:t>ergy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A</a:t>
            </a:r>
            <a:r>
              <a:rPr lang="en-US" sz="3600" dirty="0" smtClean="0"/>
              <a:t>ntiproton ring 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Custom Design">
  <a:themeElements>
    <a:clrScheme name="2_Custom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18107</TotalTime>
  <Words>2753</Words>
  <Application>Microsoft Office PowerPoint</Application>
  <PresentationFormat>A4 Paper (210x297 mm)</PresentationFormat>
  <Paragraphs>758</Paragraphs>
  <Slides>40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2_Custom Design</vt:lpstr>
      <vt:lpstr>3_Custom Design</vt:lpstr>
      <vt:lpstr>Custom Design</vt:lpstr>
      <vt:lpstr>Foundry</vt:lpstr>
      <vt:lpstr>Acrobat Document</vt:lpstr>
      <vt:lpstr>Antiprotons at CERN </vt:lpstr>
      <vt:lpstr>Abstract</vt:lpstr>
      <vt:lpstr>Contents</vt:lpstr>
      <vt:lpstr>Pbars at CERN - timeline</vt:lpstr>
      <vt:lpstr>AD</vt:lpstr>
      <vt:lpstr>AD Operation statistics</vt:lpstr>
      <vt:lpstr>2011 AD run</vt:lpstr>
      <vt:lpstr>CERN/LHC run planning (provisional)</vt:lpstr>
      <vt:lpstr>Slide 9</vt:lpstr>
      <vt:lpstr>Slide 10</vt:lpstr>
      <vt:lpstr>Pbars at CERN - timeline</vt:lpstr>
      <vt:lpstr>Slide 12</vt:lpstr>
      <vt:lpstr>Motivation to build ELENA</vt:lpstr>
      <vt:lpstr>Intensity gains with ELENA</vt:lpstr>
      <vt:lpstr>Slide 15</vt:lpstr>
      <vt:lpstr>Slide 16</vt:lpstr>
      <vt:lpstr>Slide 17</vt:lpstr>
      <vt:lpstr>ELENA energy range</vt:lpstr>
      <vt:lpstr>ELENA configuration and placement</vt:lpstr>
      <vt:lpstr>Slide 20</vt:lpstr>
      <vt:lpstr>ELENA ring design</vt:lpstr>
      <vt:lpstr>ELENA ring optics</vt:lpstr>
      <vt:lpstr>ELENA electron cooler</vt:lpstr>
      <vt:lpstr>ELENA main parameters</vt:lpstr>
      <vt:lpstr>AD to ELENA transfer</vt:lpstr>
      <vt:lpstr>Slide 26</vt:lpstr>
      <vt:lpstr>Possible ELENA planning</vt:lpstr>
      <vt:lpstr>Slide 28</vt:lpstr>
      <vt:lpstr>Consolidation – AD machine</vt:lpstr>
      <vt:lpstr>Slide 30</vt:lpstr>
      <vt:lpstr>New control rooms for AD experiments</vt:lpstr>
      <vt:lpstr>New experiments: AEgIS</vt:lpstr>
      <vt:lpstr>AEGIS</vt:lpstr>
      <vt:lpstr>AEGIS – present status</vt:lpstr>
      <vt:lpstr>AEGIS planning</vt:lpstr>
      <vt:lpstr>New experiments: Gbar  Gravitational Behaviour of Antihydrogen at Rest </vt:lpstr>
      <vt:lpstr>Gbar</vt:lpstr>
      <vt:lpstr>Other:  new ASACUSA  sub-group</vt:lpstr>
      <vt:lpstr>Proposed experiment: PAX</vt:lpstr>
      <vt:lpstr>Slide 40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– current status and outlook</dc:title>
  <dc:creator>tommy</dc:creator>
  <cp:lastModifiedBy>tommy</cp:lastModifiedBy>
  <cp:revision>434</cp:revision>
  <cp:lastPrinted>2001-09-12T14:18:05Z</cp:lastPrinted>
  <dcterms:created xsi:type="dcterms:W3CDTF">2003-10-20T15:14:36Z</dcterms:created>
  <dcterms:modified xsi:type="dcterms:W3CDTF">2011-09-08T19:11:02Z</dcterms:modified>
</cp:coreProperties>
</file>