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30" r:id="rId2"/>
    <p:sldId id="510" r:id="rId3"/>
    <p:sldId id="578" r:id="rId4"/>
    <p:sldId id="553" r:id="rId5"/>
    <p:sldId id="579" r:id="rId6"/>
    <p:sldId id="580" r:id="rId7"/>
    <p:sldId id="582" r:id="rId8"/>
    <p:sldId id="563" r:id="rId9"/>
    <p:sldId id="583" r:id="rId10"/>
    <p:sldId id="592" r:id="rId11"/>
    <p:sldId id="584" r:id="rId12"/>
    <p:sldId id="585" r:id="rId13"/>
    <p:sldId id="598" r:id="rId14"/>
    <p:sldId id="586" r:id="rId15"/>
    <p:sldId id="587" r:id="rId16"/>
    <p:sldId id="588" r:id="rId17"/>
    <p:sldId id="593" r:id="rId18"/>
    <p:sldId id="594" r:id="rId19"/>
    <p:sldId id="597" r:id="rId20"/>
    <p:sldId id="595" r:id="rId21"/>
    <p:sldId id="596" r:id="rId22"/>
    <p:sldId id="591" r:id="rId23"/>
    <p:sldId id="599" r:id="rId24"/>
    <p:sldId id="590" r:id="rId25"/>
    <p:sldId id="589" r:id="rId26"/>
    <p:sldId id="600" r:id="rId27"/>
    <p:sldId id="531" r:id="rId28"/>
  </p:sldIdLst>
  <p:sldSz cx="9906000" cy="6858000" type="A4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FF0000"/>
    <a:srgbClr val="99CCFF"/>
    <a:srgbClr val="000000"/>
    <a:srgbClr val="66CCFF"/>
    <a:srgbClr val="FFFF00"/>
    <a:srgbClr val="394994"/>
    <a:srgbClr val="F0F0FF"/>
    <a:srgbClr val="FFFF99"/>
    <a:srgbClr val="0000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6786" autoAdjust="0"/>
  </p:normalViewPr>
  <p:slideViewPr>
    <p:cSldViewPr>
      <p:cViewPr varScale="1">
        <p:scale>
          <a:sx n="105" d="100"/>
          <a:sy n="105" d="100"/>
        </p:scale>
        <p:origin x="-702" y="-78"/>
      </p:cViewPr>
      <p:guideLst>
        <p:guide orient="horz" pos="96"/>
        <p:guide pos="96"/>
        <p:guide pos="288"/>
        <p:guide pos="816"/>
        <p:guide pos="5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1494" y="-102"/>
      </p:cViewPr>
      <p:guideLst>
        <p:guide orient="horz" pos="2879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0612" cy="42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6534" tIns="43266" rIns="86534" bIns="43266" numCol="1" anchor="ctr" anchorCtr="0" compatLnSpc="1">
            <a:prstTxWarp prst="textNoShape">
              <a:avLst/>
            </a:prstTxWarp>
          </a:bodyPr>
          <a:lstStyle>
            <a:lvl1pPr algn="l" defTabSz="865188">
              <a:spcBef>
                <a:spcPct val="0"/>
              </a:spcBef>
              <a:defRPr sz="11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2815" y="1"/>
            <a:ext cx="2950612" cy="42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6534" tIns="43266" rIns="86534" bIns="43266" numCol="1" anchor="ctr" anchorCtr="0" compatLnSpc="1">
            <a:prstTxWarp prst="textNoShape">
              <a:avLst/>
            </a:prstTxWarp>
          </a:bodyPr>
          <a:lstStyle>
            <a:lvl1pPr algn="r" defTabSz="865188">
              <a:spcBef>
                <a:spcPct val="0"/>
              </a:spcBef>
              <a:defRPr sz="11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98531"/>
            <a:ext cx="2950612" cy="42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6534" tIns="43266" rIns="86534" bIns="43266" numCol="1" anchor="b" anchorCtr="0" compatLnSpc="1">
            <a:prstTxWarp prst="textNoShape">
              <a:avLst/>
            </a:prstTxWarp>
          </a:bodyPr>
          <a:lstStyle>
            <a:lvl1pPr algn="l" defTabSz="865188">
              <a:spcBef>
                <a:spcPct val="0"/>
              </a:spcBef>
              <a:defRPr sz="11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2815" y="8698531"/>
            <a:ext cx="2950612" cy="42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6534" tIns="43266" rIns="86534" bIns="43266" numCol="1" anchor="b" anchorCtr="0" compatLnSpc="1">
            <a:prstTxWarp prst="textNoShape">
              <a:avLst/>
            </a:prstTxWarp>
          </a:bodyPr>
          <a:lstStyle>
            <a:lvl1pPr algn="r" defTabSz="865188">
              <a:spcBef>
                <a:spcPct val="0"/>
              </a:spcBef>
              <a:defRPr sz="1100"/>
            </a:lvl1pPr>
          </a:lstStyle>
          <a:p>
            <a:pPr>
              <a:defRPr/>
            </a:pPr>
            <a:fld id="{295DDF75-4B78-42A7-A7F3-A2F25A7BB7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910" cy="4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392" tIns="43198" rIns="86392" bIns="43198" numCol="1" anchor="t" anchorCtr="0" compatLnSpc="1">
            <a:prstTxWarp prst="textNoShape">
              <a:avLst/>
            </a:prstTxWarp>
          </a:bodyPr>
          <a:lstStyle>
            <a:lvl1pPr algn="l" defTabSz="865188">
              <a:spcBef>
                <a:spcPct val="0"/>
              </a:spcBef>
              <a:defRPr sz="11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091" y="0"/>
            <a:ext cx="2971910" cy="4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392" tIns="43198" rIns="86392" bIns="43198" numCol="1" anchor="t" anchorCtr="0" compatLnSpc="1">
            <a:prstTxWarp prst="textNoShape">
              <a:avLst/>
            </a:prstTxWarp>
          </a:bodyPr>
          <a:lstStyle>
            <a:lvl1pPr algn="r" defTabSz="865188">
              <a:spcBef>
                <a:spcPct val="0"/>
              </a:spcBef>
              <a:defRPr sz="11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5675" y="687388"/>
            <a:ext cx="4956175" cy="3432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182" y="4341842"/>
            <a:ext cx="5029637" cy="411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392" tIns="43198" rIns="86392" bIns="431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86651"/>
            <a:ext cx="2971910" cy="4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392" tIns="43198" rIns="86392" bIns="43198" numCol="1" anchor="b" anchorCtr="0" compatLnSpc="1">
            <a:prstTxWarp prst="textNoShape">
              <a:avLst/>
            </a:prstTxWarp>
          </a:bodyPr>
          <a:lstStyle>
            <a:lvl1pPr algn="l" defTabSz="865188">
              <a:spcBef>
                <a:spcPct val="0"/>
              </a:spcBef>
              <a:defRPr sz="11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091" y="8686651"/>
            <a:ext cx="2971910" cy="4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392" tIns="43198" rIns="86392" bIns="43198" numCol="1" anchor="b" anchorCtr="0" compatLnSpc="1">
            <a:prstTxWarp prst="textNoShape">
              <a:avLst/>
            </a:prstTxWarp>
          </a:bodyPr>
          <a:lstStyle>
            <a:lvl1pPr algn="r" defTabSz="865188">
              <a:spcBef>
                <a:spcPct val="0"/>
              </a:spcBef>
              <a:defRPr sz="1100"/>
            </a:lvl1pPr>
          </a:lstStyle>
          <a:p>
            <a:pPr>
              <a:defRPr/>
            </a:pPr>
            <a:fld id="{C38E55B4-A633-4C51-AE8F-B8C1C12B8F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EAB56-677C-41CD-A3CB-C9D436D25D37}" type="slidenum">
              <a:rPr lang="en-GB" smtClean="0"/>
              <a:pPr/>
              <a:t>0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F4C67-C0C4-421A-B7F1-862D2DFDBFD1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F4C67-C0C4-421A-B7F1-862D2DFDBFD1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F4C67-C0C4-421A-B7F1-862D2DFDBFD1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1D5B9-090C-4361-92FF-F29B8FF33DB8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F4C67-C0C4-421A-B7F1-862D2DFDBFD1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F4C67-C0C4-421A-B7F1-862D2DFDBFD1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1D5B9-090C-4361-92FF-F29B8FF33DB8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EC316-3F38-4684-A7CC-B668CF055968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EC316-3F38-4684-A7CC-B668CF055968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1D5B9-090C-4361-92FF-F29B8FF33DB8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6F6ED-8C3E-4FA4-BCAE-47AAE3ED1B13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EC316-3F38-4684-A7CC-B668CF055968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F4C67-C0C4-421A-B7F1-862D2DFDBFD1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1D5B9-090C-4361-92FF-F29B8FF33DB8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C51F3-A589-424A-8212-0AC9E16E3863}" type="slidenum">
              <a:rPr lang="en-GB"/>
              <a:pPr/>
              <a:t>22</a:t>
            </a:fld>
            <a:endParaRPr lang="en-GB"/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1D5B9-090C-4361-92FF-F29B8FF33DB8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1D5B9-090C-4361-92FF-F29B8FF33DB8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A64E29-14C7-4B55-9EF6-43FD73DD9A58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B6760-FE91-40E2-A2ED-6CDF5EF64D4A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1D5B9-090C-4361-92FF-F29B8FF33DB8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89DBE-5B7D-41DA-BDFC-29CF79309C22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E2751B-2A8E-489C-A2DC-50F9A68B1AD9}" type="slidenum">
              <a:rPr lang="en-GB"/>
              <a:pPr/>
              <a:t>4</a:t>
            </a:fld>
            <a:endParaRPr lang="en-GB"/>
          </a:p>
        </p:txBody>
      </p:sp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7263" y="687388"/>
            <a:ext cx="4953000" cy="3429000"/>
          </a:xfrm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C216D-6656-4129-A3C6-33B0AD8845F0}" type="slidenum">
              <a:rPr lang="en-GB"/>
              <a:pPr/>
              <a:t>5</a:t>
            </a:fld>
            <a:endParaRPr lang="en-GB"/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7263" y="687388"/>
            <a:ext cx="4953000" cy="3429000"/>
          </a:xfrm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89DBE-5B7D-41DA-BDFC-29CF79309C22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F4C67-C0C4-421A-B7F1-862D2DFDBFD1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1D5B9-090C-4361-92FF-F29B8FF33DB8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54B4-384A-4F8D-BF73-B2E43D706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2B9CB-01BA-45A1-9B2B-B86ADA9E6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97D2D-B4BC-4C1B-8498-0E19873D1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05AAC-56DC-4B0D-8B15-70719D54B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1D76B-4FB4-45C0-A0AB-54BCB9851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2275A-7176-4588-8699-BFC25A3BA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F9700-CC28-4C0C-BD28-C001C1B2F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3B3-3C69-4060-9337-111886CB6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73FDB-164F-47D2-AF74-C20F687C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EDC77-D86A-4C98-ADA9-720DF058F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79D20-A2B0-49FD-943B-4387921C0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, um Master-</a:t>
            </a:r>
            <a:r>
              <a:rPr lang="en-US" dirty="0" err="1" smtClean="0"/>
              <a:t>Titelformat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r>
              <a:rPr lang="en-US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, um Master-</a:t>
            </a:r>
            <a:r>
              <a:rPr lang="en-US" dirty="0" err="1" smtClean="0"/>
              <a:t>Textformat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77350" y="77788"/>
            <a:ext cx="552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8D6C6FAF-C048-40CE-A114-BFA3CF401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827088" cy="6858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2" name="Picture 16" descr="CERN14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75" y="53975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Text Box 29"/>
          <p:cNvSpPr txBox="1">
            <a:spLocks noChangeArrowheads="1"/>
          </p:cNvSpPr>
          <p:nvPr/>
        </p:nvSpPr>
        <p:spPr bwMode="auto">
          <a:xfrm rot="16200000">
            <a:off x="-1758950" y="4383088"/>
            <a:ext cx="4268788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en-US" sz="1800" b="1" dirty="0" smtClean="0"/>
              <a:t>Longitudinal Limitations of</a:t>
            </a:r>
            <a:r>
              <a:rPr lang="en-US" sz="1800" b="1" baseline="0" dirty="0" smtClean="0"/>
              <a:t> Beams          for the LHC in the CERN PS</a:t>
            </a:r>
            <a:endParaRPr lang="en-US" sz="1800" dirty="0"/>
          </a:p>
        </p:txBody>
      </p:sp>
      <p:sp>
        <p:nvSpPr>
          <p:cNvPr id="1055" name="Rectangle 31"/>
          <p:cNvSpPr>
            <a:spLocks noChangeArrowheads="1"/>
          </p:cNvSpPr>
          <p:nvPr userDrawn="1"/>
        </p:nvSpPr>
        <p:spPr bwMode="auto">
          <a:xfrm>
            <a:off x="152400" y="1066800"/>
            <a:ext cx="152400" cy="90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Heiko\Presentations\2010-07_LHCBeamsCoupledBunchObservationUpdateMSWG\ModeSpectrumAnimationSpread_LHC50_BU3_4kVCompressed.AVI" TargetMode="External"/><Relationship Id="rId1" Type="http://schemas.openxmlformats.org/officeDocument/2006/relationships/video" Target="file:///C:\Heiko\Presentations\2010-07_LHCBeamsCoupledBunchObservationUpdateMSWG\ModeSpectrumAnimationSpread_LHC25_BU3_8kVCompressed.AVI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6151C2-CA74-4F18-9AAF-CEA48E82320B}" type="slidenum">
              <a:rPr lang="en-US" smtClean="0"/>
              <a:pPr/>
              <a:t>0</a:t>
            </a:fld>
            <a:endParaRPr lang="en-US" smtClean="0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45DBCC-8A48-42C0-8578-339D8AB430A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838200" y="1524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 dirty="0" smtClean="0">
                <a:solidFill>
                  <a:schemeClr val="tx2"/>
                </a:solidFill>
              </a:rPr>
              <a:t>Analyze coupled-bunch mode oscillations 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52400" y="1066800"/>
            <a:ext cx="152400" cy="324000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9277350" y="77788"/>
            <a:ext cx="552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2290B5-5725-4B5F-949C-B0DEB669E44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85800" y="228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143000" y="4343400"/>
            <a:ext cx="8382000" cy="381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l">
              <a:spcBef>
                <a:spcPct val="20000"/>
              </a:spcBef>
            </a:pPr>
            <a:r>
              <a:rPr lang="en-GB" sz="2000" dirty="0">
                <a:cs typeface="Times New Roman" pitchFamily="18" charset="0"/>
                <a:sym typeface="Wingdings" pitchFamily="2" charset="2"/>
              </a:rPr>
              <a:t>→ </a:t>
            </a:r>
            <a:r>
              <a:rPr lang="en-GB" sz="2000" b="1" dirty="0" smtClean="0">
                <a:cs typeface="Times New Roman" pitchFamily="18" charset="0"/>
                <a:sym typeface="Wingdings" pitchFamily="2" charset="2"/>
              </a:rPr>
              <a:t>18 </a:t>
            </a:r>
            <a:r>
              <a:rPr lang="en-GB" sz="2000" b="1" dirty="0">
                <a:cs typeface="Times New Roman" pitchFamily="18" charset="0"/>
                <a:sym typeface="Wingdings" pitchFamily="2" charset="2"/>
              </a:rPr>
              <a:t>oscillation amplitudes </a:t>
            </a:r>
            <a:r>
              <a:rPr lang="en-GB" sz="2000" b="1" dirty="0" err="1">
                <a:latin typeface="Symbol" pitchFamily="18" charset="2"/>
                <a:cs typeface="Times New Roman" pitchFamily="18" charset="0"/>
                <a:sym typeface="Wingdings" pitchFamily="2" charset="2"/>
              </a:rPr>
              <a:t>t</a:t>
            </a:r>
            <a:r>
              <a:rPr lang="en-GB" sz="2000" b="1" baseline="-25000" dirty="0" err="1">
                <a:cs typeface="Times New Roman" pitchFamily="18" charset="0"/>
                <a:sym typeface="Wingdings" pitchFamily="2" charset="2"/>
              </a:rPr>
              <a:t>n</a:t>
            </a:r>
            <a:r>
              <a:rPr lang="en-GB" sz="2000" b="1" dirty="0">
                <a:cs typeface="Times New Roman" pitchFamily="18" charset="0"/>
                <a:sym typeface="Wingdings" pitchFamily="2" charset="2"/>
              </a:rPr>
              <a:t>, </a:t>
            </a:r>
            <a:r>
              <a:rPr lang="en-GB" sz="2000" b="1" dirty="0" smtClean="0">
                <a:cs typeface="Times New Roman" pitchFamily="18" charset="0"/>
                <a:sym typeface="Wingdings" pitchFamily="2" charset="2"/>
              </a:rPr>
              <a:t>18 </a:t>
            </a:r>
            <a:r>
              <a:rPr lang="en-GB" sz="2000" b="1" dirty="0">
                <a:cs typeface="Times New Roman" pitchFamily="18" charset="0"/>
                <a:sym typeface="Wingdings" pitchFamily="2" charset="2"/>
              </a:rPr>
              <a:t>phases </a:t>
            </a:r>
            <a:r>
              <a:rPr lang="en-GB" sz="2000" b="1" dirty="0">
                <a:cs typeface="Times New Roman" pitchFamily="18" charset="0"/>
                <a:sym typeface="Symbol" pitchFamily="18" charset="2"/>
              </a:rPr>
              <a:t></a:t>
            </a:r>
            <a:r>
              <a:rPr lang="en-GB" sz="2000" b="1" baseline="-25000" dirty="0">
                <a:cs typeface="Times New Roman" pitchFamily="18" charset="0"/>
                <a:sym typeface="Symbol" pitchFamily="18" charset="2"/>
              </a:rPr>
              <a:t>n</a:t>
            </a:r>
            <a:r>
              <a:rPr lang="en-GB" sz="2000" b="1" dirty="0">
                <a:cs typeface="Times New Roman" pitchFamily="18" charset="0"/>
                <a:sym typeface="Wingdings" pitchFamily="2" charset="2"/>
              </a:rPr>
              <a:t> + synchrotron frequency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143000" y="4724400"/>
            <a:ext cx="8382000" cy="381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l">
              <a:spcBef>
                <a:spcPct val="20000"/>
              </a:spcBef>
            </a:pPr>
            <a:r>
              <a:rPr lang="en-GB" sz="2000" b="1">
                <a:sym typeface="Wingdings" pitchFamily="2" charset="2"/>
              </a:rPr>
              <a:t>3.	Discrete Fourier transformation	</a:t>
            </a:r>
            <a:endParaRPr lang="en-GB" sz="2000" b="1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1143000" y="5105400"/>
            <a:ext cx="8382000" cy="381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l">
              <a:spcBef>
                <a:spcPct val="20000"/>
              </a:spcBef>
            </a:pPr>
            <a:r>
              <a:rPr lang="en-GB" sz="2000" dirty="0">
                <a:cs typeface="Times New Roman" pitchFamily="18" charset="0"/>
                <a:sym typeface="Wingdings" pitchFamily="2" charset="2"/>
              </a:rPr>
              <a:t>→ </a:t>
            </a:r>
            <a:r>
              <a:rPr lang="en-GB" sz="2000" b="1" dirty="0" smtClean="0">
                <a:cs typeface="Times New Roman" pitchFamily="18" charset="0"/>
                <a:sym typeface="Wingdings" pitchFamily="2" charset="2"/>
              </a:rPr>
              <a:t>18 </a:t>
            </a:r>
            <a:r>
              <a:rPr lang="en-GB" sz="2000" b="1" dirty="0">
                <a:cs typeface="Times New Roman" pitchFamily="18" charset="0"/>
                <a:sym typeface="Wingdings" pitchFamily="2" charset="2"/>
              </a:rPr>
              <a:t>mode amplitudes </a:t>
            </a:r>
            <a:r>
              <a:rPr lang="en-GB" sz="2000" b="1" dirty="0" err="1">
                <a:latin typeface="Symbol" pitchFamily="18" charset="2"/>
                <a:cs typeface="Times New Roman" pitchFamily="18" charset="0"/>
                <a:sym typeface="Wingdings" pitchFamily="2" charset="2"/>
              </a:rPr>
              <a:t>t</a:t>
            </a:r>
            <a:r>
              <a:rPr lang="en-GB" sz="2000" b="1" baseline="-25000" dirty="0" err="1">
                <a:cs typeface="Times New Roman" pitchFamily="18" charset="0"/>
                <a:sym typeface="Wingdings" pitchFamily="2" charset="2"/>
              </a:rPr>
              <a:t>k</a:t>
            </a:r>
            <a:r>
              <a:rPr lang="en-GB" sz="2000" b="1" dirty="0">
                <a:cs typeface="Times New Roman" pitchFamily="18" charset="0"/>
                <a:sym typeface="Wingdings" pitchFamily="2" charset="2"/>
              </a:rPr>
              <a:t>, </a:t>
            </a:r>
            <a:r>
              <a:rPr lang="en-GB" sz="2000" b="1" dirty="0" smtClean="0">
                <a:cs typeface="Times New Roman" pitchFamily="18" charset="0"/>
                <a:sym typeface="Wingdings" pitchFamily="2" charset="2"/>
              </a:rPr>
              <a:t>18 </a:t>
            </a:r>
            <a:r>
              <a:rPr lang="en-GB" sz="2000" b="1" dirty="0">
                <a:cs typeface="Times New Roman" pitchFamily="18" charset="0"/>
                <a:sym typeface="Wingdings" pitchFamily="2" charset="2"/>
              </a:rPr>
              <a:t>mode phases </a:t>
            </a:r>
            <a:r>
              <a:rPr lang="en-GB" sz="2000" b="1" dirty="0">
                <a:cs typeface="Times New Roman" pitchFamily="18" charset="0"/>
                <a:sym typeface="Symbol" pitchFamily="18" charset="2"/>
              </a:rPr>
              <a:t></a:t>
            </a:r>
            <a:r>
              <a:rPr lang="en-GB" sz="2000" b="1" baseline="-25000" dirty="0">
                <a:cs typeface="Times New Roman" pitchFamily="18" charset="0"/>
                <a:sym typeface="Symbol" pitchFamily="18" charset="2"/>
              </a:rPr>
              <a:t>k</a:t>
            </a:r>
            <a:endParaRPr lang="en-GB" sz="2000" b="1" dirty="0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143000" y="3543300"/>
            <a:ext cx="8382000" cy="8001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l">
              <a:spcBef>
                <a:spcPct val="20000"/>
              </a:spcBef>
            </a:pPr>
            <a:r>
              <a:rPr lang="en-GB" sz="2000" b="1" dirty="0">
                <a:sym typeface="Wingdings" pitchFamily="2" charset="2"/>
              </a:rPr>
              <a:t>1.	</a:t>
            </a:r>
            <a:r>
              <a:rPr lang="en-GB" sz="2000" b="1" dirty="0">
                <a:solidFill>
                  <a:srgbClr val="FF0000"/>
                </a:solidFill>
                <a:sym typeface="Wingdings" pitchFamily="2" charset="2"/>
              </a:rPr>
              <a:t>Fit</a:t>
            </a:r>
            <a:r>
              <a:rPr lang="en-GB" sz="2000" b="1" dirty="0">
                <a:sym typeface="Wingdings" pitchFamily="2" charset="2"/>
              </a:rPr>
              <a:t> position of </a:t>
            </a:r>
            <a:r>
              <a:rPr lang="en-GB" sz="2000" b="1" dirty="0">
                <a:solidFill>
                  <a:srgbClr val="FF0000"/>
                </a:solidFill>
                <a:sym typeface="Wingdings" pitchFamily="2" charset="2"/>
              </a:rPr>
              <a:t>each bunch during each frame</a:t>
            </a:r>
          </a:p>
          <a:p>
            <a:pPr marL="339725" indent="-339725" algn="l">
              <a:spcBef>
                <a:spcPct val="20000"/>
              </a:spcBef>
            </a:pPr>
            <a:r>
              <a:rPr lang="en-GB" sz="2000" b="1" dirty="0">
                <a:sym typeface="Wingdings" pitchFamily="2" charset="2"/>
              </a:rPr>
              <a:t>2.	Dipole oscillations: </a:t>
            </a:r>
            <a:r>
              <a:rPr lang="en-GB" sz="2000" b="1" dirty="0">
                <a:solidFill>
                  <a:srgbClr val="FF0000"/>
                </a:solidFill>
                <a:sym typeface="Wingdings" pitchFamily="2" charset="2"/>
              </a:rPr>
              <a:t>fit sinusoidal</a:t>
            </a:r>
            <a:r>
              <a:rPr lang="en-GB" sz="2000" b="1" dirty="0">
                <a:sym typeface="Wingdings" pitchFamily="2" charset="2"/>
              </a:rPr>
              <a:t> function </a:t>
            </a:r>
            <a:r>
              <a:rPr lang="en-GB" sz="2000" b="1" dirty="0">
                <a:solidFill>
                  <a:srgbClr val="FF0000"/>
                </a:solidFill>
                <a:sym typeface="Wingdings" pitchFamily="2" charset="2"/>
              </a:rPr>
              <a:t>to </a:t>
            </a:r>
            <a:r>
              <a:rPr lang="en-GB" sz="2000" b="1" dirty="0" smtClean="0">
                <a:solidFill>
                  <a:srgbClr val="FF0000"/>
                </a:solidFill>
                <a:sym typeface="Wingdings" pitchFamily="2" charset="2"/>
              </a:rPr>
              <a:t>motion of bunch centres</a:t>
            </a:r>
            <a:endParaRPr lang="en-GB" sz="2000" b="1" dirty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2051" name="Picture 3" descr="C:\Heiko\Presentations\2010-07_LongitudinalLimitationsPSBastenhaus\ModeAnalysisExample\BunchPerBunchOscillationIllustr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122630" y="2552700"/>
            <a:ext cx="8420477" cy="916346"/>
          </a:xfrm>
          <a:prstGeom prst="rect">
            <a:avLst/>
          </a:prstGeom>
          <a:noFill/>
        </p:spPr>
      </p:pic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1143000" y="762000"/>
            <a:ext cx="838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GB" sz="1800" b="1" dirty="0" smtClean="0"/>
              <a:t>Why not measuring in frequency domain with a spectrum analyzer?</a:t>
            </a:r>
          </a:p>
          <a:p>
            <a:pPr marL="342900" indent="-34290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b="1" dirty="0" smtClean="0"/>
              <a:t>Revolution frequency  </a:t>
            </a:r>
            <a:r>
              <a:rPr lang="en-GB" sz="1800" b="1" i="1" dirty="0" err="1" smtClean="0">
                <a:solidFill>
                  <a:srgbClr val="FF0000"/>
                </a:solidFill>
              </a:rPr>
              <a:t>f</a:t>
            </a:r>
            <a:r>
              <a:rPr lang="en-GB" sz="1800" b="1" baseline="-25000" dirty="0" err="1" smtClean="0">
                <a:solidFill>
                  <a:srgbClr val="FF0000"/>
                </a:solidFill>
              </a:rPr>
              <a:t>rev</a:t>
            </a:r>
            <a:r>
              <a:rPr lang="en-GB" sz="1800" b="1" dirty="0" smtClean="0">
                <a:solidFill>
                  <a:srgbClr val="FF0000"/>
                </a:solidFill>
              </a:rPr>
              <a:t> sweeps along the cycle</a:t>
            </a:r>
          </a:p>
          <a:p>
            <a:pPr marL="342900" indent="-34290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b="1" dirty="0" smtClean="0"/>
              <a:t>Lots of </a:t>
            </a:r>
            <a:r>
              <a:rPr lang="en-GB" sz="1800" b="1" dirty="0" smtClean="0">
                <a:solidFill>
                  <a:srgbClr val="FF0000"/>
                </a:solidFill>
              </a:rPr>
              <a:t>spurious </a:t>
            </a:r>
            <a:r>
              <a:rPr lang="en-GB" sz="1800" b="1" i="1" dirty="0" err="1" smtClean="0">
                <a:solidFill>
                  <a:srgbClr val="FF0000"/>
                </a:solidFill>
              </a:rPr>
              <a:t>f</a:t>
            </a:r>
            <a:r>
              <a:rPr lang="en-GB" sz="1800" b="1" baseline="-25000" dirty="0" err="1" smtClean="0">
                <a:solidFill>
                  <a:srgbClr val="FF0000"/>
                </a:solidFill>
              </a:rPr>
              <a:t>rev</a:t>
            </a:r>
            <a:r>
              <a:rPr lang="en-GB" sz="1800" b="1" dirty="0" smtClean="0">
                <a:solidFill>
                  <a:srgbClr val="FF0000"/>
                </a:solidFill>
              </a:rPr>
              <a:t> lines </a:t>
            </a:r>
            <a:r>
              <a:rPr lang="en-GB" sz="1800" b="1" dirty="0" smtClean="0"/>
              <a:t>due to 6/7 filling (18 bunches in </a:t>
            </a:r>
            <a:r>
              <a:rPr lang="en-GB" sz="1800" b="1" i="1" dirty="0" smtClean="0"/>
              <a:t>h</a:t>
            </a:r>
            <a:r>
              <a:rPr lang="en-GB" sz="1800" b="1" dirty="0" smtClean="0"/>
              <a:t> = 21)</a:t>
            </a:r>
          </a:p>
          <a:p>
            <a:pPr marL="342900" indent="-34290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b="1" dirty="0" smtClean="0"/>
              <a:t>Synchrotron </a:t>
            </a:r>
            <a:r>
              <a:rPr lang="en-GB" sz="1800" b="1" dirty="0" smtClean="0">
                <a:solidFill>
                  <a:srgbClr val="FF0000"/>
                </a:solidFill>
              </a:rPr>
              <a:t>side-bands very close to strong </a:t>
            </a:r>
            <a:r>
              <a:rPr lang="en-GB" sz="1800" b="1" i="1" dirty="0" err="1" smtClean="0">
                <a:solidFill>
                  <a:srgbClr val="FF0000"/>
                </a:solidFill>
              </a:rPr>
              <a:t>f</a:t>
            </a:r>
            <a:r>
              <a:rPr lang="en-GB" sz="1800" b="1" baseline="-25000" dirty="0" err="1" smtClean="0">
                <a:solidFill>
                  <a:srgbClr val="FF0000"/>
                </a:solidFill>
              </a:rPr>
              <a:t>rev</a:t>
            </a:r>
            <a:r>
              <a:rPr lang="en-GB" sz="1800" b="1" dirty="0" smtClean="0">
                <a:solidFill>
                  <a:srgbClr val="FF0000"/>
                </a:solidFill>
              </a:rPr>
              <a:t> lines </a:t>
            </a:r>
            <a:r>
              <a:rPr lang="en-GB" sz="1800" b="1" dirty="0" smtClean="0"/>
              <a:t>(</a:t>
            </a:r>
            <a:r>
              <a:rPr lang="en-GB" sz="1800" b="1" i="1" dirty="0" err="1" smtClean="0"/>
              <a:t>f</a:t>
            </a:r>
            <a:r>
              <a:rPr lang="en-GB" sz="1800" b="1" baseline="-25000" dirty="0" err="1" smtClean="0"/>
              <a:t>s</a:t>
            </a:r>
            <a:r>
              <a:rPr lang="en-GB" sz="1800" b="1" dirty="0" smtClean="0"/>
              <a:t> ~ 350 Hz)</a:t>
            </a:r>
            <a:r>
              <a:rPr lang="en-GB" sz="2000" b="1" dirty="0" smtClean="0"/>
              <a:t>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sz="2000" b="1" dirty="0" smtClean="0">
              <a:sym typeface="Symbol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143000" y="22098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GB" sz="2000" b="1" dirty="0" smtClean="0"/>
              <a:t>Measurement in time domain: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sz="2000" b="1" dirty="0" smtClean="0">
              <a:sym typeface="Symbol"/>
            </a:endParaRPr>
          </a:p>
        </p:txBody>
      </p:sp>
      <p:pic>
        <p:nvPicPr>
          <p:cNvPr id="2053" name="Picture 5" descr="C:\Heiko\Presentations\2010-07_LongitudinalLimitationsPSBastenhaus\ModeAnalysisExample\BunchPerBunchOscillationIllustration_ModeSpectru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577773"/>
            <a:ext cx="3505200" cy="1149706"/>
          </a:xfrm>
          <a:prstGeom prst="rect">
            <a:avLst/>
          </a:prstGeom>
          <a:noFill/>
        </p:spPr>
      </p:pic>
      <p:sp>
        <p:nvSpPr>
          <p:cNvPr id="30" name="Bent-Up Arrow 29"/>
          <p:cNvSpPr/>
          <p:nvPr/>
        </p:nvSpPr>
        <p:spPr bwMode="auto">
          <a:xfrm rot="5400000">
            <a:off x="1600200" y="5562600"/>
            <a:ext cx="685800" cy="68580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4" name="Picture 6" descr="C:\Heiko\Presentations\2010-07_LongitudinalLimitationsPSBastenhaus\ModeAnalysisExample\BunchPerBunchOscillationIllustration_PhaseSpectru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8981" y="5638800"/>
            <a:ext cx="3406019" cy="107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45DBCC-8A48-42C0-8578-339D8AB430A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838200" y="228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 dirty="0" smtClean="0">
                <a:solidFill>
                  <a:schemeClr val="tx2"/>
                </a:solidFill>
              </a:rPr>
              <a:t>Observations: acceleration and flat-top</a:t>
            </a:r>
            <a:endParaRPr lang="en-GB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52400" y="1066800"/>
            <a:ext cx="152400" cy="360000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295400" y="914400"/>
            <a:ext cx="8153400" cy="13716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/>
              <a:t>Stable beam until transition crossing, bunch oscillations slowly excited during acceleration with only slightly reduced </a:t>
            </a:r>
            <a:r>
              <a:rPr lang="en-GB" sz="2000" b="1" dirty="0" smtClean="0">
                <a:latin typeface="Symbol" pitchFamily="18" charset="2"/>
              </a:rPr>
              <a:t>e</a:t>
            </a:r>
            <a:r>
              <a:rPr lang="en-GB" sz="2000" b="1" baseline="-25000" dirty="0" smtClean="0"/>
              <a:t>l</a:t>
            </a:r>
            <a:r>
              <a:rPr lang="en-GB" sz="2000" b="1" dirty="0" smtClean="0"/>
              <a:t>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/>
              <a:t>Measure bunch profiles starting after last blow-up to arrival on flat-top every 70 ms (for 15 ms, 5-7 periods of </a:t>
            </a:r>
            <a:r>
              <a:rPr lang="en-GB" sz="2000" b="1" i="1" dirty="0" err="1" smtClean="0"/>
              <a:t>f</a:t>
            </a:r>
            <a:r>
              <a:rPr lang="en-GB" sz="2000" b="1" baseline="-25000" dirty="0" err="1" smtClean="0"/>
              <a:t>s</a:t>
            </a:r>
            <a:r>
              <a:rPr lang="en-GB" sz="2000" b="1" dirty="0" smtClean="0"/>
              <a:t>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sz="2000" b="1" dirty="0" smtClean="0">
              <a:sym typeface="Symbol"/>
            </a:endParaRPr>
          </a:p>
        </p:txBody>
      </p:sp>
      <p:pic>
        <p:nvPicPr>
          <p:cNvPr id="6" name="Picture 27" descr="LHC25cycle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762238"/>
            <a:ext cx="8458200" cy="2462213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 bwMode="auto">
          <a:xfrm>
            <a:off x="4953000" y="2945651"/>
            <a:ext cx="1219200" cy="1938337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352800" y="3600438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h</a:t>
            </a:r>
            <a:r>
              <a:rPr lang="en-US" sz="2000" b="1">
                <a:solidFill>
                  <a:srgbClr val="FF0000"/>
                </a:solidFill>
              </a:rPr>
              <a:t> = 7</a:t>
            </a: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rot="10800000" flipV="1">
            <a:off x="4951413" y="3170226"/>
            <a:ext cx="0" cy="3873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4722813" y="2789226"/>
            <a:ext cx="53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Symbol" pitchFamily="18" charset="2"/>
              </a:rPr>
              <a:t>g</a:t>
            </a:r>
            <a:r>
              <a:rPr lang="en-US" b="1" baseline="-25000"/>
              <a:t>tr</a:t>
            </a: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V="1">
            <a:off x="4164594" y="4203297"/>
            <a:ext cx="967965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2244511" y="3989376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High-energy BU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262539" y="2943213"/>
            <a:ext cx="36000" cy="193833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405421" y="2944751"/>
            <a:ext cx="36000" cy="193833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548295" y="2944751"/>
            <a:ext cx="36000" cy="193833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691185" y="2944751"/>
            <a:ext cx="36000" cy="193833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834059" y="2944751"/>
            <a:ext cx="36000" cy="193833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976933" y="2944751"/>
            <a:ext cx="36000" cy="193833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119815" y="2944751"/>
            <a:ext cx="36000" cy="193833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5638800" y="3524238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h</a:t>
            </a:r>
            <a:r>
              <a:rPr lang="en-US" sz="2000" b="1" dirty="0">
                <a:solidFill>
                  <a:srgbClr val="FF0000"/>
                </a:solidFill>
              </a:rPr>
              <a:t> = 21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rot="5400000">
            <a:off x="5007375" y="2634851"/>
            <a:ext cx="54689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5400000">
            <a:off x="5153424" y="2634851"/>
            <a:ext cx="54689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5296299" y="2634851"/>
            <a:ext cx="54689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5400000">
            <a:off x="5442349" y="2634851"/>
            <a:ext cx="54689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5582049" y="2634851"/>
            <a:ext cx="54689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5724924" y="2634851"/>
            <a:ext cx="54689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867799" y="2634851"/>
            <a:ext cx="54689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1295400" y="5410200"/>
            <a:ext cx="8153400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Symbol" pitchFamily="18" charset="2"/>
              <a:buChar char="®"/>
            </a:pPr>
            <a:r>
              <a:rPr lang="en-GB" sz="2000" b="1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n-GB" sz="2000" b="1" dirty="0" smtClean="0">
                <a:sym typeface="Symbol"/>
              </a:rPr>
              <a:t>Analyze mode spectrum of </a:t>
            </a:r>
            <a:r>
              <a:rPr lang="en-GB" sz="2000" b="1" dirty="0" smtClean="0">
                <a:solidFill>
                  <a:srgbClr val="0000FF"/>
                </a:solidFill>
                <a:sym typeface="Symbol"/>
              </a:rPr>
              <a:t>10 cycles at each point and average</a:t>
            </a:r>
            <a:endParaRPr lang="en-GB" sz="2000" b="1" baseline="-25000" dirty="0" smtClean="0">
              <a:solidFill>
                <a:srgbClr val="0000FF"/>
              </a:solidFill>
              <a:sym typeface="Symbol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434138" y="2944800"/>
            <a:ext cx="342900" cy="1938337"/>
          </a:xfrm>
          <a:prstGeom prst="rect">
            <a:avLst/>
          </a:prstGeom>
          <a:solidFill>
            <a:srgbClr val="0000FF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rot="5400000">
            <a:off x="6463819" y="2635200"/>
            <a:ext cx="54689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6710362" y="2944800"/>
            <a:ext cx="54000" cy="193833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76800" y="441960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a)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361049" y="441960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Callout 25"/>
          <p:cNvSpPr/>
          <p:nvPr/>
        </p:nvSpPr>
        <p:spPr bwMode="auto">
          <a:xfrm>
            <a:off x="1078128" y="3093265"/>
            <a:ext cx="1600200" cy="688848"/>
          </a:xfrm>
          <a:prstGeom prst="wedgeEllipseCallout">
            <a:avLst>
              <a:gd name="adj1" fmla="val 78627"/>
              <a:gd name="adj2" fmla="val -46528"/>
            </a:avLst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1078128" y="3093265"/>
            <a:ext cx="1600200" cy="688848"/>
          </a:xfrm>
          <a:prstGeom prst="wedgeEllipseCallout">
            <a:avLst>
              <a:gd name="adj1" fmla="val 49258"/>
              <a:gd name="adj2" fmla="val 205490"/>
            </a:avLst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45DBCC-8A48-42C0-8578-339D8AB430A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838200" y="228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 dirty="0" smtClean="0">
                <a:solidFill>
                  <a:schemeClr val="tx2"/>
                </a:solidFill>
              </a:rPr>
              <a:t>a) Mode spectra during acceleration</a:t>
            </a:r>
            <a:endParaRPr lang="en-GB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52400" y="1066800"/>
            <a:ext cx="152400" cy="396000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295400" y="914400"/>
            <a:ext cx="815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GB" sz="2000" b="1" dirty="0" smtClean="0">
              <a:sym typeface="Symbo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1905000"/>
            <a:ext cx="1484702" cy="584775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LHC25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3810000"/>
            <a:ext cx="1484702" cy="584775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LHC50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295400" y="9144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/>
              <a:t>Does the coupled-bunch mode spectrum change at certain points in the cycle? Excitation of resonant impedances?</a:t>
            </a:r>
            <a:endParaRPr lang="en-GB" sz="2000" b="1" dirty="0" smtClean="0">
              <a:sym typeface="Symbol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295400" y="5638800"/>
            <a:ext cx="81534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GB" sz="2000" b="1" dirty="0" smtClean="0">
                <a:cs typeface="Times New Roman" pitchFamily="18" charset="0"/>
                <a:sym typeface="Wingdings" pitchFamily="2" charset="2"/>
              </a:rPr>
              <a:t>• 	</a:t>
            </a:r>
            <a:r>
              <a:rPr lang="en-GB" sz="2000" b="1" dirty="0" smtClean="0">
                <a:sym typeface="Symbol"/>
              </a:rPr>
              <a:t>Modes close to bunch (~ </a:t>
            </a:r>
            <a:r>
              <a:rPr lang="en-GB" sz="2000" b="1" i="1" dirty="0" err="1" smtClean="0">
                <a:sym typeface="Symbol"/>
              </a:rPr>
              <a:t>h</a:t>
            </a:r>
            <a:r>
              <a:rPr lang="en-GB" sz="2000" b="1" baseline="-25000" dirty="0" err="1" smtClean="0">
                <a:sym typeface="Symbol"/>
              </a:rPr>
              <a:t>RF</a:t>
            </a:r>
            <a:r>
              <a:rPr lang="en-GB" sz="2000" b="1" i="1" dirty="0" err="1" smtClean="0">
                <a:sym typeface="Symbol"/>
              </a:rPr>
              <a:t>f</a:t>
            </a:r>
            <a:r>
              <a:rPr lang="en-GB" sz="2000" b="1" baseline="-25000" dirty="0" err="1" smtClean="0">
                <a:sym typeface="Symbol"/>
              </a:rPr>
              <a:t>rev</a:t>
            </a:r>
            <a:r>
              <a:rPr lang="en-GB" sz="2000" b="1" dirty="0" smtClean="0">
                <a:sym typeface="Symbol"/>
              </a:rPr>
              <a:t>) frequency (</a:t>
            </a:r>
            <a:r>
              <a:rPr lang="en-GB" sz="2000" b="1" i="1" dirty="0" smtClean="0">
                <a:sym typeface="Symbol"/>
              </a:rPr>
              <a:t>n</a:t>
            </a:r>
            <a:r>
              <a:rPr lang="en-GB" sz="2000" b="1" dirty="0" smtClean="0">
                <a:sym typeface="Symbol"/>
              </a:rPr>
              <a:t> = 1, 2, 16, 17) strongest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000" b="1" dirty="0" smtClean="0">
                <a:cs typeface="Times New Roman" pitchFamily="18" charset="0"/>
                <a:sym typeface="Wingdings" pitchFamily="2" charset="2"/>
              </a:rPr>
              <a:t>• 	</a:t>
            </a:r>
            <a:r>
              <a:rPr lang="en-GB" sz="2000" b="1" dirty="0" smtClean="0">
                <a:sym typeface="Symbol"/>
              </a:rPr>
              <a:t>Form of mode spectrum remains </a:t>
            </a:r>
            <a:r>
              <a:rPr lang="en-GB" sz="2000" b="1" dirty="0" smtClean="0">
                <a:solidFill>
                  <a:srgbClr val="0000FF"/>
                </a:solidFill>
                <a:sym typeface="Symbol"/>
              </a:rPr>
              <a:t>unchanged all along acceleration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000" b="1" dirty="0" smtClean="0">
                <a:cs typeface="Times New Roman" pitchFamily="18" charset="0"/>
                <a:sym typeface="Wingdings" pitchFamily="2" charset="2"/>
              </a:rPr>
              <a:t>• 	</a:t>
            </a:r>
            <a:r>
              <a:rPr lang="en-GB" sz="2000" b="1" dirty="0" smtClean="0">
                <a:sym typeface="Symbol"/>
              </a:rPr>
              <a:t>Similar instabilities with LHC25 and LHC50 </a:t>
            </a:r>
            <a:r>
              <a:rPr lang="en-GB" sz="2000" b="1" dirty="0" smtClean="0">
                <a:solidFill>
                  <a:srgbClr val="0000FF"/>
                </a:solidFill>
                <a:sym typeface="Symbol"/>
              </a:rPr>
              <a:t>suggest scaling ~ </a:t>
            </a:r>
            <a:r>
              <a:rPr lang="en-GB" sz="2000" b="1" i="1" dirty="0" err="1" smtClean="0">
                <a:solidFill>
                  <a:srgbClr val="0000FF"/>
                </a:solidFill>
                <a:sym typeface="Symbol"/>
              </a:rPr>
              <a:t>N</a:t>
            </a:r>
            <a:r>
              <a:rPr lang="en-GB" sz="2000" b="1" baseline="-25000" dirty="0" err="1" smtClean="0">
                <a:solidFill>
                  <a:srgbClr val="0000FF"/>
                </a:solidFill>
                <a:sym typeface="Symbol"/>
              </a:rPr>
              <a:t>b</a:t>
            </a:r>
            <a:r>
              <a:rPr lang="en-GB" sz="2000" b="1" dirty="0" smtClean="0">
                <a:solidFill>
                  <a:srgbClr val="0000FF"/>
                </a:solidFill>
                <a:sym typeface="Symbol"/>
              </a:rPr>
              <a:t>/</a:t>
            </a:r>
            <a:r>
              <a:rPr lang="en-GB" sz="2000" b="1" dirty="0" smtClean="0">
                <a:solidFill>
                  <a:srgbClr val="0000FF"/>
                </a:solidFill>
                <a:latin typeface="Symbol" pitchFamily="18" charset="2"/>
                <a:sym typeface="Symbol"/>
              </a:rPr>
              <a:t>e</a:t>
            </a:r>
            <a:r>
              <a:rPr lang="en-GB" sz="2000" b="1" baseline="-25000" dirty="0" smtClean="0">
                <a:solidFill>
                  <a:srgbClr val="0000FF"/>
                </a:solidFill>
                <a:sym typeface="Symbol"/>
              </a:rPr>
              <a:t>l</a:t>
            </a:r>
          </a:p>
        </p:txBody>
      </p:sp>
      <p:pic>
        <p:nvPicPr>
          <p:cNvPr id="20" name="ModeSpectrumAnimationSpread_LHC25_BU3_8kVCompresse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95800" y="1752600"/>
            <a:ext cx="4191000" cy="1781175"/>
          </a:xfrm>
          <a:prstGeom prst="rect">
            <a:avLst/>
          </a:prstGeom>
        </p:spPr>
      </p:pic>
      <p:pic>
        <p:nvPicPr>
          <p:cNvPr id="21" name="ModeSpectrumAnimationSpread_LHC50_BU3_4kVCompressed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95800" y="3657600"/>
            <a:ext cx="4191000" cy="17811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0" y="2514600"/>
            <a:ext cx="1780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5.2 · 10</a:t>
            </a:r>
            <a:r>
              <a:rPr lang="en-US" sz="2000" b="1" baseline="30000" dirty="0" smtClean="0"/>
              <a:t>12</a:t>
            </a:r>
            <a:r>
              <a:rPr lang="en-US" sz="2000" b="1" dirty="0" smtClean="0"/>
              <a:t> ppb, 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l</a:t>
            </a:r>
            <a:r>
              <a:rPr lang="en-US" sz="2000" b="1" dirty="0" smtClean="0">
                <a:solidFill>
                  <a:srgbClr val="FF0000"/>
                </a:solidFill>
              </a:rPr>
              <a:t> = 0.9 </a:t>
            </a:r>
            <a:r>
              <a:rPr lang="en-US" sz="2000" b="1" dirty="0" err="1" smtClean="0">
                <a:solidFill>
                  <a:srgbClr val="FF0000"/>
                </a:solidFill>
              </a:rPr>
              <a:t>eVs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0" y="4419600"/>
            <a:ext cx="1780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2.6 · 10</a:t>
            </a:r>
            <a:r>
              <a:rPr lang="en-US" sz="2000" b="1" baseline="30000" dirty="0" smtClean="0"/>
              <a:t>12</a:t>
            </a:r>
            <a:r>
              <a:rPr lang="en-US" sz="2000" b="1" dirty="0" smtClean="0"/>
              <a:t> ppb, 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l</a:t>
            </a:r>
            <a:r>
              <a:rPr lang="en-US" sz="2000" b="1" dirty="0" smtClean="0">
                <a:solidFill>
                  <a:srgbClr val="FF0000"/>
                </a:solidFill>
              </a:rPr>
              <a:t> = 0.5 </a:t>
            </a:r>
            <a:r>
              <a:rPr lang="en-US" sz="2000" b="1" dirty="0" err="1" smtClean="0">
                <a:solidFill>
                  <a:srgbClr val="FF0000"/>
                </a:solidFill>
              </a:rPr>
              <a:t>eVs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5793" y="3069882"/>
            <a:ext cx="1210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Below nominal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F93EE2-2590-4729-BAE1-804B17A3784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295400" y="12192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800" b="1" dirty="0" smtClean="0"/>
              <a:t>Coupled-bunch instabilities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Measurement and analysis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/>
              <a:t>Observations in the PS during </a:t>
            </a: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acceleration and </a:t>
            </a:r>
            <a:r>
              <a:rPr lang="en-GB" sz="2000" b="1" dirty="0" smtClean="0"/>
              <a:t>flat-top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Possible </a:t>
            </a: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cures, </a:t>
            </a: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passive and active</a:t>
            </a:r>
            <a:endParaRPr lang="en-GB" sz="20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800" b="1" dirty="0" smtClean="0"/>
              <a:t>Transient beam loading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sz="2800" b="1" dirty="0" smtClean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800" b="1" dirty="0" smtClean="0"/>
              <a:t>Summary and outlook</a:t>
            </a:r>
            <a:endParaRPr lang="en-GB" sz="2800" b="1" dirty="0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838200" y="228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>
                <a:solidFill>
                  <a:schemeClr val="tx2"/>
                </a:solidFill>
              </a:rPr>
              <a:t>Outline</a:t>
            </a:r>
            <a:endParaRPr lang="en-GB" sz="32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52400" y="1066800"/>
            <a:ext cx="152400" cy="432000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Heiko\Presentations\2010-07_LHCBeamsCoupledBunchObservationUpdateMSWG\ExampleCoupledBunchOscillationsFlatTop\2009-10-01_LHC50ns_CBOscillationsFlatTop20kVh21_Last25ms_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215293"/>
            <a:ext cx="3810000" cy="2575560"/>
          </a:xfrm>
          <a:prstGeom prst="rect">
            <a:avLst/>
          </a:prstGeom>
          <a:noFill/>
        </p:spPr>
      </p:pic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45DBCC-8A48-42C0-8578-339D8AB430A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838200" y="228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 dirty="0" smtClean="0">
                <a:solidFill>
                  <a:schemeClr val="tx2"/>
                </a:solidFill>
              </a:rPr>
              <a:t>b) Observations on the flat-top (no splitting)</a:t>
            </a:r>
            <a:endParaRPr lang="en-GB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52400" y="1066800"/>
            <a:ext cx="152400" cy="468000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295400" y="9144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>
                <a:sym typeface="Symbol"/>
              </a:rPr>
              <a:t>Coupled-bunch oscillations also observed on the flat-top, when RF voltage is lowered before splitting starts</a:t>
            </a:r>
          </a:p>
        </p:txBody>
      </p:sp>
      <p:pic>
        <p:nvPicPr>
          <p:cNvPr id="6" name="Picture 2" descr="C:\Heiko\Presentations\2010-07_LHCBeamsCoupledBunchObservationUpdateMSWG\CoupledBunchFlatTop\2009-10-01_LHC75FlatTop10Cycl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061865"/>
            <a:ext cx="2971800" cy="20579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48400" y="1600200"/>
            <a:ext cx="2840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Mode spectrum, LHC75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1027" name="Picture 3" descr="C:\Heiko\Presentations\2010-07_LHCBeamsCoupledBunchObservationUpdateMSWG\ExampleCoupledBunchOscillationsFlatTop\2009-10-02_LHC75ns_CBOscillationsFlatTop20kVh14_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5363" y="1752600"/>
            <a:ext cx="3929063" cy="2514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 bwMode="auto">
          <a:xfrm>
            <a:off x="2001152" y="1800224"/>
            <a:ext cx="3138488" cy="333375"/>
          </a:xfrm>
          <a:prstGeom prst="rect">
            <a:avLst/>
          </a:prstGeom>
          <a:solidFill>
            <a:srgbClr val="FF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579033">
            <a:off x="5294102" y="2009050"/>
            <a:ext cx="851934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31" name="Picture 7" descr="C:\Heiko\Presentations\2010-07_LHCBeamsCoupledBunchObservationUpdateMSWG\ExampleCoupledBunchOscillationsFlatTop\2009-10-02_LHC25ns_CBOscillationsFlatTop10kVh21_Last25ms_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215293"/>
            <a:ext cx="3810000" cy="257556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972147" y="3352800"/>
            <a:ext cx="3200399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00FF"/>
                </a:solidFill>
              </a:rPr>
              <a:t>LHC75, </a:t>
            </a:r>
            <a:r>
              <a:rPr lang="en-US" sz="2000" b="1" i="1" dirty="0" smtClean="0">
                <a:solidFill>
                  <a:srgbClr val="0000FF"/>
                </a:solidFill>
              </a:rPr>
              <a:t>V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RF</a:t>
            </a:r>
            <a:r>
              <a:rPr lang="en-US" sz="2000" b="1" dirty="0" smtClean="0">
                <a:solidFill>
                  <a:srgbClr val="0000FF"/>
                </a:solidFill>
              </a:rPr>
              <a:t> = 20 kV, </a:t>
            </a:r>
            <a:r>
              <a:rPr lang="en-US" sz="2000" b="1" i="1" dirty="0" smtClean="0">
                <a:solidFill>
                  <a:srgbClr val="0000FF"/>
                </a:solidFill>
              </a:rPr>
              <a:t>h</a:t>
            </a:r>
            <a:r>
              <a:rPr lang="en-US" sz="2000" b="1" dirty="0" smtClean="0">
                <a:solidFill>
                  <a:srgbClr val="0000FF"/>
                </a:solidFill>
              </a:rPr>
              <a:t> = 14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63094" y="5867400"/>
            <a:ext cx="3200399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00FF"/>
                </a:solidFill>
              </a:rPr>
              <a:t>LHC50, </a:t>
            </a:r>
            <a:r>
              <a:rPr lang="en-US" sz="2000" b="1" i="1" dirty="0" smtClean="0">
                <a:solidFill>
                  <a:srgbClr val="0000FF"/>
                </a:solidFill>
              </a:rPr>
              <a:t>V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RF</a:t>
            </a:r>
            <a:r>
              <a:rPr lang="en-US" sz="2000" b="1" dirty="0" smtClean="0">
                <a:solidFill>
                  <a:srgbClr val="0000FF"/>
                </a:solidFill>
              </a:rPr>
              <a:t> = 20 kV, </a:t>
            </a:r>
            <a:r>
              <a:rPr lang="en-US" sz="2000" b="1" i="1" dirty="0" smtClean="0">
                <a:solidFill>
                  <a:srgbClr val="0000FF"/>
                </a:solidFill>
              </a:rPr>
              <a:t>h</a:t>
            </a:r>
            <a:r>
              <a:rPr lang="en-US" sz="2000" b="1" dirty="0" smtClean="0">
                <a:solidFill>
                  <a:srgbClr val="0000FF"/>
                </a:solidFill>
              </a:rPr>
              <a:t> = 21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9270" y="5867400"/>
            <a:ext cx="3200399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00FF"/>
                </a:solidFill>
              </a:rPr>
              <a:t>LHC25, </a:t>
            </a:r>
            <a:r>
              <a:rPr lang="en-US" sz="2000" b="1" i="1" dirty="0" smtClean="0">
                <a:solidFill>
                  <a:srgbClr val="0000FF"/>
                </a:solidFill>
              </a:rPr>
              <a:t>V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RF</a:t>
            </a:r>
            <a:r>
              <a:rPr lang="en-US" sz="2000" b="1" dirty="0" smtClean="0">
                <a:solidFill>
                  <a:srgbClr val="0000FF"/>
                </a:solidFill>
              </a:rPr>
              <a:t> = 10 kV, </a:t>
            </a:r>
            <a:r>
              <a:rPr lang="en-US" sz="2000" b="1" i="1" dirty="0" smtClean="0">
                <a:solidFill>
                  <a:srgbClr val="0000FF"/>
                </a:solidFill>
              </a:rPr>
              <a:t>h</a:t>
            </a:r>
            <a:r>
              <a:rPr lang="en-US" sz="2000" b="1" dirty="0" smtClean="0">
                <a:solidFill>
                  <a:srgbClr val="0000FF"/>
                </a:solidFill>
              </a:rPr>
              <a:t> = 21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944300">
            <a:off x="8070089" y="2103432"/>
            <a:ext cx="9906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10 cycle average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45DBCC-8A48-42C0-8578-339D8AB430A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838200" y="228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 dirty="0" smtClean="0">
                <a:solidFill>
                  <a:schemeClr val="tx2"/>
                </a:solidFill>
              </a:rPr>
              <a:t>b) Mode spectra of oscillations on the flat-top</a:t>
            </a:r>
            <a:endParaRPr lang="en-GB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52400" y="1066800"/>
            <a:ext cx="152400" cy="504000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295400" y="9144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GB" sz="2000" b="1" dirty="0" smtClean="0"/>
              <a:t>Compare both LHC beam variant with 18 bunches in </a:t>
            </a:r>
            <a:r>
              <a:rPr lang="en-GB" sz="2000" b="1" i="1" dirty="0" smtClean="0"/>
              <a:t>h</a:t>
            </a:r>
            <a:r>
              <a:rPr lang="en-GB" sz="2000" b="1" dirty="0" smtClean="0"/>
              <a:t> = 21 on flat-top:</a:t>
            </a:r>
            <a:endParaRPr lang="en-GB" sz="2000" b="1" dirty="0" smtClean="0">
              <a:sym typeface="Symbol"/>
            </a:endParaRPr>
          </a:p>
        </p:txBody>
      </p:sp>
      <p:pic>
        <p:nvPicPr>
          <p:cNvPr id="6" name="Picture 4" descr="C:\Heiko\Presentations\2010-07_LHCBeamsCoupledBunchObservationUpdateMSWG\CoupledBunchFlatTop\2009-10-01_LHC25FlatTop10Cyc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514600"/>
            <a:ext cx="3411944" cy="2362772"/>
          </a:xfrm>
          <a:prstGeom prst="rect">
            <a:avLst/>
          </a:prstGeom>
          <a:noFill/>
        </p:spPr>
      </p:pic>
      <p:pic>
        <p:nvPicPr>
          <p:cNvPr id="7" name="Picture 3" descr="C:\Heiko\Presentations\2010-07_LHCBeamsCoupledBunchObservationUpdateMSWG\CoupledBunchFlatTop\2009-10-01_LHC50FlatTop10Cycl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515172"/>
            <a:ext cx="3411118" cy="2362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03927" y="2069640"/>
            <a:ext cx="1159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LHC50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3823" y="2057972"/>
            <a:ext cx="1159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LHC25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295400" y="5029200"/>
            <a:ext cx="8153400" cy="1219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GB" sz="2000" b="1" dirty="0" smtClean="0">
                <a:cs typeface="Times New Roman" pitchFamily="18" charset="0"/>
                <a:sym typeface="Wingdings" pitchFamily="2" charset="2"/>
              </a:rPr>
              <a:t>• 	</a:t>
            </a:r>
            <a:r>
              <a:rPr lang="en-GB" sz="2000" b="1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Very different from mode spectrum during acceleration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000" b="1" dirty="0" smtClean="0">
                <a:cs typeface="Times New Roman" pitchFamily="18" charset="0"/>
                <a:sym typeface="Wingdings" pitchFamily="2" charset="2"/>
              </a:rPr>
              <a:t>• 	</a:t>
            </a:r>
            <a:r>
              <a:rPr lang="en-GB" sz="2000" b="1" dirty="0" smtClean="0"/>
              <a:t>Coupled-bunch mode spectrum reproducible and similar in both cases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000" b="1" dirty="0" smtClean="0">
                <a:cs typeface="Times New Roman" pitchFamily="18" charset="0"/>
                <a:sym typeface="Wingdings" pitchFamily="2" charset="2"/>
              </a:rPr>
              <a:t>• 	</a:t>
            </a:r>
            <a:r>
              <a:rPr lang="en-GB" sz="2000" b="1" dirty="0" smtClean="0">
                <a:solidFill>
                  <a:srgbClr val="0000FF"/>
                </a:solidFill>
                <a:sym typeface="Symbol"/>
              </a:rPr>
              <a:t>Mode spectrum very similar for the same longitudinal density ~ </a:t>
            </a:r>
            <a:r>
              <a:rPr lang="en-GB" sz="2000" b="1" i="1" dirty="0" err="1" smtClean="0">
                <a:solidFill>
                  <a:srgbClr val="0000FF"/>
                </a:solidFill>
                <a:sym typeface="Symbol"/>
              </a:rPr>
              <a:t>N</a:t>
            </a:r>
            <a:r>
              <a:rPr lang="en-GB" sz="2000" b="1" baseline="-25000" dirty="0" err="1" smtClean="0">
                <a:solidFill>
                  <a:srgbClr val="0000FF"/>
                </a:solidFill>
                <a:sym typeface="Symbol"/>
              </a:rPr>
              <a:t>b</a:t>
            </a:r>
            <a:r>
              <a:rPr lang="en-GB" sz="2000" b="1" dirty="0" smtClean="0">
                <a:solidFill>
                  <a:srgbClr val="0000FF"/>
                </a:solidFill>
                <a:sym typeface="Symbol"/>
              </a:rPr>
              <a:t>/</a:t>
            </a:r>
            <a:r>
              <a:rPr lang="en-GB" sz="2000" b="1" dirty="0" smtClean="0">
                <a:solidFill>
                  <a:srgbClr val="0000FF"/>
                </a:solidFill>
                <a:latin typeface="Symbol" pitchFamily="18" charset="2"/>
                <a:sym typeface="Symbol"/>
              </a:rPr>
              <a:t>e</a:t>
            </a:r>
            <a:r>
              <a:rPr lang="en-GB" sz="2000" b="1" baseline="-25000" dirty="0" smtClean="0">
                <a:solidFill>
                  <a:srgbClr val="0000FF"/>
                </a:solidFill>
                <a:sym typeface="Symbol"/>
              </a:rPr>
              <a:t>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1" y="2515172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1" dirty="0" smtClean="0"/>
              <a:t>V</a:t>
            </a:r>
            <a:r>
              <a:rPr lang="en-US" sz="1800" b="1" baseline="-25000" dirty="0" smtClean="0"/>
              <a:t>RF</a:t>
            </a:r>
            <a:r>
              <a:rPr lang="en-US" sz="1800" b="1" dirty="0" smtClean="0"/>
              <a:t> = 20 kV,    2.6 · 10</a:t>
            </a:r>
            <a:r>
              <a:rPr lang="en-US" sz="1800" b="1" baseline="30000" dirty="0" smtClean="0"/>
              <a:t>12</a:t>
            </a:r>
            <a:r>
              <a:rPr lang="en-US" sz="1800" b="1" dirty="0" smtClean="0"/>
              <a:t> ppb,   </a:t>
            </a:r>
            <a:r>
              <a:rPr lang="en-US" sz="1800" b="1" dirty="0" smtClean="0">
                <a:latin typeface="Symbol" pitchFamily="18" charset="2"/>
              </a:rPr>
              <a:t>e</a:t>
            </a:r>
            <a:r>
              <a:rPr lang="en-US" sz="1800" b="1" baseline="-25000" dirty="0" smtClean="0"/>
              <a:t>l</a:t>
            </a:r>
            <a:r>
              <a:rPr lang="en-US" sz="1800" b="1" dirty="0" smtClean="0"/>
              <a:t> = 0.65 </a:t>
            </a:r>
            <a:r>
              <a:rPr lang="en-US" sz="1800" b="1" dirty="0" err="1" smtClean="0"/>
              <a:t>eVs</a:t>
            </a:r>
            <a:endParaRPr lang="en-US" sz="1800" b="1" dirty="0" smtClean="0"/>
          </a:p>
          <a:p>
            <a:pPr algn="l"/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2515172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1" dirty="0" smtClean="0"/>
              <a:t>V</a:t>
            </a:r>
            <a:r>
              <a:rPr lang="en-US" sz="1800" b="1" baseline="-25000" dirty="0" smtClean="0"/>
              <a:t>RF</a:t>
            </a:r>
            <a:r>
              <a:rPr lang="en-US" sz="1800" b="1" dirty="0" smtClean="0"/>
              <a:t> = 10 kV,    5.2 · 10</a:t>
            </a:r>
            <a:r>
              <a:rPr lang="en-US" sz="1800" b="1" baseline="30000" dirty="0" smtClean="0"/>
              <a:t>12</a:t>
            </a:r>
            <a:r>
              <a:rPr lang="en-US" sz="1800" b="1" dirty="0" smtClean="0"/>
              <a:t> ppb,   </a:t>
            </a:r>
            <a:r>
              <a:rPr lang="en-US" sz="1800" b="1" dirty="0" smtClean="0">
                <a:latin typeface="Symbol" pitchFamily="18" charset="2"/>
              </a:rPr>
              <a:t>e</a:t>
            </a:r>
            <a:r>
              <a:rPr lang="en-US" sz="1800" b="1" baseline="-25000" dirty="0" smtClean="0"/>
              <a:t>l</a:t>
            </a:r>
            <a:r>
              <a:rPr lang="en-US" sz="1800" b="1" dirty="0" smtClean="0"/>
              <a:t> = 1.3 </a:t>
            </a:r>
            <a:r>
              <a:rPr lang="en-US" sz="1800" b="1" dirty="0" err="1" smtClean="0"/>
              <a:t>eVs</a:t>
            </a:r>
            <a:endParaRPr lang="en-US" sz="1800" b="1" dirty="0" smtClean="0"/>
          </a:p>
          <a:p>
            <a:pPr algn="l"/>
            <a:endParaRPr lang="en-US" sz="2000" b="1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239000" y="13716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 dirty="0"/>
              <a:t>h</a:t>
            </a:r>
            <a:r>
              <a:rPr lang="en-US" sz="2000" b="1" dirty="0"/>
              <a:t> =</a:t>
            </a:r>
            <a:r>
              <a:rPr lang="en-US" sz="2000" dirty="0"/>
              <a:t> 12 </a:t>
            </a:r>
            <a:r>
              <a:rPr lang="en-US" sz="2000" b="1" dirty="0"/>
              <a:t>· 7/6 = 14</a:t>
            </a: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705725" y="1660525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cs typeface="Times New Roman" pitchFamily="18" charset="0"/>
              </a:rPr>
              <a:t>→ </a:t>
            </a:r>
            <a:r>
              <a:rPr lang="en-US" sz="2000" b="1">
                <a:solidFill>
                  <a:srgbClr val="0000FF"/>
                </a:solidFill>
                <a:cs typeface="Times New Roman" pitchFamily="18" charset="0"/>
              </a:rPr>
              <a:t>6.7 MHz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295400" y="13716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 i="1"/>
              <a:t>h</a:t>
            </a:r>
            <a:r>
              <a:rPr lang="en-US" sz="2000" b="1"/>
              <a:t> =</a:t>
            </a:r>
            <a:r>
              <a:rPr lang="en-US" sz="2000"/>
              <a:t> 11 </a:t>
            </a:r>
            <a:r>
              <a:rPr lang="en-US" sz="2000" b="1"/>
              <a:t>· 7/6 = 12.8</a:t>
            </a:r>
            <a:endParaRPr lang="en-US" sz="2000" b="1">
              <a:cs typeface="Times New Roman" pitchFamily="18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295400" y="1660525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>
                <a:cs typeface="Times New Roman" pitchFamily="18" charset="0"/>
              </a:rPr>
              <a:t>→ </a:t>
            </a:r>
            <a:r>
              <a:rPr lang="en-US" sz="2000" b="1">
                <a:solidFill>
                  <a:srgbClr val="0000FF"/>
                </a:solidFill>
                <a:cs typeface="Times New Roman" pitchFamily="18" charset="0"/>
              </a:rPr>
              <a:t>6.1 MHz</a:t>
            </a: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2353901" y="1997044"/>
            <a:ext cx="1493822" cy="110452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H="1">
            <a:off x="8305800" y="2006096"/>
            <a:ext cx="231618" cy="73710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F93EE2-2590-4729-BAE1-804B17A3784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295400" y="12192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800" b="1" dirty="0" smtClean="0"/>
              <a:t>Coupled-bunch instabilities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Measurement and analysis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Observations in the PS during acceleration and flat-top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/>
              <a:t>Possible cures: passive </a:t>
            </a: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and active</a:t>
            </a:r>
            <a:endParaRPr lang="en-GB" sz="20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800" b="1" dirty="0" smtClean="0">
                <a:solidFill>
                  <a:schemeClr val="bg1">
                    <a:lumMod val="75000"/>
                  </a:schemeClr>
                </a:solidFill>
              </a:rPr>
              <a:t>Transient beam loading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sz="2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800" b="1" dirty="0" smtClean="0">
                <a:solidFill>
                  <a:schemeClr val="bg1">
                    <a:lumMod val="75000"/>
                  </a:schemeClr>
                </a:solidFill>
              </a:rPr>
              <a:t>Summary and outlook</a:t>
            </a:r>
            <a:endParaRPr lang="en-GB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838200" y="228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>
                <a:solidFill>
                  <a:schemeClr val="tx2"/>
                </a:solidFill>
              </a:rPr>
              <a:t>Outline</a:t>
            </a:r>
            <a:endParaRPr lang="en-GB" sz="32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52400" y="1066800"/>
            <a:ext cx="152400" cy="540000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1295400" y="6243782"/>
            <a:ext cx="8153400" cy="385618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186394-17F8-4E90-98A7-0C9A1CB822C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838200" y="228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 dirty="0" smtClean="0">
                <a:solidFill>
                  <a:srgbClr val="0000FF"/>
                </a:solidFill>
              </a:rPr>
              <a:t>Passive</a:t>
            </a:r>
            <a:r>
              <a:rPr lang="en-GB" sz="3600" b="1" dirty="0" smtClean="0">
                <a:solidFill>
                  <a:schemeClr val="tx2"/>
                </a:solidFill>
              </a:rPr>
              <a:t>: Double-harmonic RF to stabilize?</a:t>
            </a:r>
            <a:endParaRPr lang="en-GB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" y="1066800"/>
            <a:ext cx="152400" cy="576000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1371600"/>
            <a:ext cx="2713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Bunch shortening mode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</a:rPr>
              <a:t>10 + 20 MHz </a:t>
            </a:r>
            <a:r>
              <a:rPr lang="en-US" sz="1800" b="1" dirty="0" smtClean="0">
                <a:solidFill>
                  <a:srgbClr val="FF0000"/>
                </a:solidFill>
              </a:rPr>
              <a:t>in-phase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788625" y="2993176"/>
            <a:ext cx="3036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N</a:t>
            </a:r>
            <a:r>
              <a:rPr lang="en-US" sz="2000" b="1" dirty="0" smtClean="0"/>
              <a:t> = 9 · 10</a:t>
            </a:r>
            <a:r>
              <a:rPr lang="en-US" sz="2000" b="1" baseline="30000" dirty="0" smtClean="0"/>
              <a:t>12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ppp</a:t>
            </a:r>
            <a:r>
              <a:rPr lang="en-US" sz="2000" b="1" dirty="0" smtClean="0"/>
              <a:t>, LHC25, first six bunches</a:t>
            </a:r>
            <a:endParaRPr lang="en-US" sz="2000" b="1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295400" y="5334000"/>
            <a:ext cx="815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/>
              <a:t>As expected, no stability improvement in bunch-lengthening mode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/>
              <a:t>Stability only </a:t>
            </a:r>
            <a:r>
              <a:rPr lang="en-GB" sz="2000" b="1" dirty="0" smtClean="0">
                <a:solidFill>
                  <a:srgbClr val="0000FF"/>
                </a:solidFill>
              </a:rPr>
              <a:t>improves in bunch shortening mode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sz="1000" b="1" dirty="0" smtClean="0"/>
          </a:p>
          <a:p>
            <a:pPr marL="342900" indent="-342900" algn="l">
              <a:spcBef>
                <a:spcPct val="20000"/>
              </a:spcBef>
              <a:buFont typeface="Symbol" pitchFamily="18" charset="2"/>
              <a:buChar char="®"/>
            </a:pPr>
            <a:r>
              <a:rPr lang="en-GB" sz="2000" b="1" dirty="0" smtClean="0">
                <a:solidFill>
                  <a:srgbClr val="FF0000"/>
                </a:solidFill>
              </a:rPr>
              <a:t>Useless in the PS since bunch splitting requires counter-phased RF</a:t>
            </a:r>
          </a:p>
        </p:txBody>
      </p:sp>
      <p:pic>
        <p:nvPicPr>
          <p:cNvPr id="1028" name="Picture 4" descr="C:\Heiko\Presentations\2010-07_LHCBeamsCoupledBunchObservationUpdateMSWG\DoubleHarmonicBunchShorteningLengtheningMode\BunchLengthingModeLHC25First6Bunches18inh21Intensity900E10p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001970"/>
            <a:ext cx="3240871" cy="3124200"/>
          </a:xfrm>
          <a:prstGeom prst="rect">
            <a:avLst/>
          </a:prstGeom>
          <a:noFill/>
        </p:spPr>
      </p:pic>
      <p:pic>
        <p:nvPicPr>
          <p:cNvPr id="1029" name="Picture 5" descr="C:\Heiko\Presentations\2010-07_LHCBeamsCoupledBunchObservationUpdateMSWG\DoubleHarmonicBunchShorteningLengtheningMode\BunchShorteningModeLHC25First6Bunches18inh21Intensity900E10pp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001970"/>
            <a:ext cx="3240871" cy="3124200"/>
          </a:xfrm>
          <a:prstGeom prst="rect">
            <a:avLst/>
          </a:prstGeom>
          <a:noFill/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295400" y="9144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/>
              <a:t>Stability of bunches in double harmonic RF, </a:t>
            </a:r>
            <a:r>
              <a:rPr lang="en-GB" sz="2000" b="1" i="1" dirty="0" smtClean="0">
                <a:solidFill>
                  <a:srgbClr val="FF0000"/>
                </a:solidFill>
              </a:rPr>
              <a:t>h</a:t>
            </a:r>
            <a:r>
              <a:rPr lang="en-GB" sz="2000" b="1" dirty="0" smtClean="0">
                <a:solidFill>
                  <a:srgbClr val="FF0000"/>
                </a:solidFill>
              </a:rPr>
              <a:t> = 21/42, </a:t>
            </a:r>
            <a:r>
              <a:rPr lang="en-GB" sz="2000" b="1" i="1" dirty="0" smtClean="0">
                <a:solidFill>
                  <a:srgbClr val="FF0000"/>
                </a:solidFill>
              </a:rPr>
              <a:t>V</a:t>
            </a:r>
            <a:r>
              <a:rPr lang="en-GB" sz="2000" b="1" baseline="-25000" dirty="0" smtClean="0">
                <a:solidFill>
                  <a:srgbClr val="FF0000"/>
                </a:solidFill>
              </a:rPr>
              <a:t>RF</a:t>
            </a:r>
            <a:r>
              <a:rPr lang="en-GB" sz="2000" b="1" dirty="0" smtClean="0">
                <a:solidFill>
                  <a:srgbClr val="FF0000"/>
                </a:solidFill>
              </a:rPr>
              <a:t> = 10/5 kV 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7350462" y="3159462"/>
            <a:ext cx="4010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Studies together with Chandra </a:t>
            </a:r>
            <a:r>
              <a:rPr lang="en-US" sz="1600" b="1" dirty="0" err="1" smtClean="0"/>
              <a:t>Bhat</a:t>
            </a:r>
            <a:r>
              <a:rPr lang="en-US" sz="1600" b="1" dirty="0" smtClean="0"/>
              <a:t>, FNAL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05000" y="1371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Bunch lengthening mode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</a:rPr>
              <a:t>       10 + 20 MHz in </a:t>
            </a:r>
            <a:r>
              <a:rPr lang="en-US" sz="1800" b="1" dirty="0" smtClean="0">
                <a:solidFill>
                  <a:srgbClr val="FF0000"/>
                </a:solidFill>
              </a:rPr>
              <a:t>counter-phase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Heiko\MachineData\CPS\2010\2010-04-29_MD4_MTE_One-Turn-Delay_Feedback\Presentation\2010-04-29_MD4_1540E10_C36C46C86C96C91open_DetuneC36C46C86C96_TFBKoff_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52600"/>
            <a:ext cx="3048000" cy="2987040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7732414" y="3505200"/>
            <a:ext cx="691200" cy="685800"/>
            <a:chOff x="8686800" y="2895600"/>
            <a:chExt cx="952500" cy="9525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8839200" y="2971800"/>
              <a:ext cx="685800" cy="7620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3080" name="Picture 8" descr="C:\Heiko\Presentations\2010-07_LongitudinalLimitationsPSBastenhaus\schild_parkplatzTransparenc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86800" y="2895600"/>
              <a:ext cx="952500" cy="952500"/>
            </a:xfrm>
            <a:prstGeom prst="rect">
              <a:avLst/>
            </a:prstGeom>
            <a:noFill/>
          </p:spPr>
        </p:pic>
      </p:grpSp>
      <p:pic>
        <p:nvPicPr>
          <p:cNvPr id="5122" name="Picture 2" descr="C:\Heiko\MachineData\CPS\2010\2010-04-29_MD4_MTE_One-Turn-Delay_Feedback\Presentation\2010-04-29_MD4_1540E10_C36C46C86C96C91open_NoDetuning_TFBKoff_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752600"/>
            <a:ext cx="3048000" cy="2987040"/>
          </a:xfrm>
          <a:prstGeom prst="rect">
            <a:avLst/>
          </a:prstGeom>
          <a:noFill/>
        </p:spPr>
      </p:pic>
      <p:pic>
        <p:nvPicPr>
          <p:cNvPr id="3077" name="Picture 5" descr="C:\Heiko\Presentations\2010-07_LongitudinalLimitationsPSBastenhaus\parkenVerbotenTransparenc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3505200"/>
            <a:ext cx="685800" cy="6858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 bwMode="auto">
          <a:xfrm>
            <a:off x="1676400" y="5638800"/>
            <a:ext cx="7391400" cy="1066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186394-17F8-4E90-98A7-0C9A1CB822C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295400" y="914400"/>
            <a:ext cx="8153400" cy="381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GB" sz="2000" b="1" dirty="0" smtClean="0"/>
              <a:t>Detune unused 10 MHz cavities to frequency far away from RF harmonic 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838200" y="228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 dirty="0" smtClean="0">
                <a:solidFill>
                  <a:srgbClr val="0000FF"/>
                </a:solidFill>
              </a:rPr>
              <a:t>Passive: </a:t>
            </a:r>
            <a:r>
              <a:rPr lang="en-GB" sz="3600" b="1" dirty="0" smtClean="0">
                <a:solidFill>
                  <a:schemeClr val="tx2"/>
                </a:solidFill>
              </a:rPr>
              <a:t>Park unused 10 MHz cavities</a:t>
            </a:r>
            <a:endParaRPr lang="en-GB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" y="1066800"/>
            <a:ext cx="152400" cy="612000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59711" y="1383268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1 + 4 cavities open, </a:t>
            </a:r>
            <a:r>
              <a:rPr lang="en-US" sz="1800" b="1" i="1" dirty="0" smtClean="0">
                <a:solidFill>
                  <a:srgbClr val="0000FF"/>
                </a:solidFill>
              </a:rPr>
              <a:t>h</a:t>
            </a:r>
            <a:r>
              <a:rPr lang="en-US" sz="1800" b="1" dirty="0" smtClean="0">
                <a:solidFill>
                  <a:srgbClr val="0000FF"/>
                </a:solidFill>
              </a:rPr>
              <a:t> = 16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5471" y="1383268"/>
            <a:ext cx="255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…and 4 tuned to </a:t>
            </a:r>
            <a:r>
              <a:rPr lang="en-US" sz="1800" b="1" i="1" dirty="0" smtClean="0">
                <a:solidFill>
                  <a:srgbClr val="0000FF"/>
                </a:solidFill>
              </a:rPr>
              <a:t>h</a:t>
            </a:r>
            <a:r>
              <a:rPr lang="en-US" sz="1800" b="1" dirty="0" smtClean="0">
                <a:solidFill>
                  <a:srgbClr val="0000FF"/>
                </a:solidFill>
              </a:rPr>
              <a:t> = 6.5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061147" y="2760958"/>
            <a:ext cx="238238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</a:t>
            </a:r>
            <a:r>
              <a:rPr lang="en-US" b="1" dirty="0" smtClean="0"/>
              <a:t> = 1.5 · 10</a:t>
            </a:r>
            <a:r>
              <a:rPr lang="en-US" b="1" baseline="30000" dirty="0" smtClean="0"/>
              <a:t>13</a:t>
            </a:r>
            <a:r>
              <a:rPr lang="en-US" b="1" dirty="0" smtClean="0"/>
              <a:t> </a:t>
            </a:r>
            <a:r>
              <a:rPr lang="en-US" b="1" dirty="0" err="1" smtClean="0"/>
              <a:t>ppp</a:t>
            </a:r>
            <a:endParaRPr lang="en-US" b="1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295400" y="4800600"/>
            <a:ext cx="8153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/>
              <a:t>Tuning unused cavities to a parking frequency reduces their impedance, even when the gap relay is closed (fixed target beam)</a:t>
            </a:r>
          </a:p>
          <a:p>
            <a:pPr marL="800100" lvl="1" indent="-342900" algn="l">
              <a:spcBef>
                <a:spcPct val="20000"/>
              </a:spcBef>
              <a:buFont typeface="Symbol" pitchFamily="18" charset="2"/>
              <a:buChar char="®"/>
            </a:pPr>
            <a:endParaRPr lang="en-GB" sz="1000" b="1" dirty="0" smtClean="0"/>
          </a:p>
          <a:p>
            <a:pPr marL="800100" lvl="1" indent="-342900" algn="l">
              <a:spcBef>
                <a:spcPct val="20000"/>
              </a:spcBef>
              <a:buFont typeface="Symbol" pitchFamily="18" charset="2"/>
              <a:buChar char="®"/>
            </a:pPr>
            <a:r>
              <a:rPr lang="en-GB" sz="2000" b="1" dirty="0" smtClean="0">
                <a:solidFill>
                  <a:srgbClr val="0000FF"/>
                </a:solidFill>
              </a:rPr>
              <a:t>Preliminary test showed improvement </a:t>
            </a:r>
            <a:r>
              <a:rPr lang="en-GB" sz="2000" b="1" dirty="0" smtClean="0"/>
              <a:t>of stability also with   LHC-type beam on the flat-top</a:t>
            </a:r>
          </a:p>
          <a:p>
            <a:pPr marL="800100" lvl="1" indent="-342900" algn="l">
              <a:spcBef>
                <a:spcPct val="20000"/>
              </a:spcBef>
              <a:buFont typeface="Symbol" pitchFamily="18" charset="2"/>
              <a:buChar char="®"/>
            </a:pPr>
            <a:r>
              <a:rPr lang="en-GB" sz="2000" b="1" dirty="0" smtClean="0"/>
              <a:t>Improve short-circuit with gap relays?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F93EE2-2590-4729-BAE1-804B17A3784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295400" y="12192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800" b="1" dirty="0" smtClean="0"/>
              <a:t>Coupled-bunch instabilities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Measurement and analysis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Observations in the PS during acceleration and flat-top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/>
              <a:t>Possible cures, </a:t>
            </a: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passive and </a:t>
            </a:r>
            <a:r>
              <a:rPr lang="en-GB" sz="2000" b="1" dirty="0" smtClean="0"/>
              <a:t>active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800" b="1" dirty="0" smtClean="0">
                <a:solidFill>
                  <a:schemeClr val="bg1">
                    <a:lumMod val="75000"/>
                  </a:schemeClr>
                </a:solidFill>
              </a:rPr>
              <a:t>Transient </a:t>
            </a:r>
            <a:r>
              <a:rPr lang="en-GB" sz="2800" b="1" dirty="0" smtClean="0">
                <a:solidFill>
                  <a:schemeClr val="bg1">
                    <a:lumMod val="75000"/>
                  </a:schemeClr>
                </a:solidFill>
              </a:rPr>
              <a:t>beam loading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sz="2800" b="1" dirty="0" smtClean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800" b="1" dirty="0" smtClean="0">
                <a:solidFill>
                  <a:schemeClr val="bg1">
                    <a:lumMod val="75000"/>
                  </a:schemeClr>
                </a:solidFill>
              </a:rPr>
              <a:t>Summary and outlook</a:t>
            </a:r>
            <a:endParaRPr lang="en-GB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838200" y="228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>
                <a:solidFill>
                  <a:schemeClr val="tx2"/>
                </a:solidFill>
              </a:rPr>
              <a:t>Outline</a:t>
            </a:r>
            <a:endParaRPr lang="en-GB" sz="32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52400" y="1066800"/>
            <a:ext cx="152400" cy="648000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8F068B-6FEA-45DD-928C-B5F66DC7A014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3075" name="Picture 15" descr="psPhotoLowHighBrightnessLowContrastCrop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38" y="0"/>
            <a:ext cx="9085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295400" y="6096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200" b="1" dirty="0" smtClean="0"/>
              <a:t>Longitudinal Limitations of Beams for the LHC in the CERN PS</a:t>
            </a:r>
            <a:endParaRPr lang="en-GB" sz="4200" b="1" dirty="0">
              <a:solidFill>
                <a:schemeClr val="tx2"/>
              </a:solidFill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884613" y="57150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6</a:t>
            </a:r>
            <a:r>
              <a:rPr lang="en-US" sz="2000" dirty="0" smtClean="0"/>
              <a:t> July </a:t>
            </a:r>
            <a:r>
              <a:rPr lang="en-US" sz="2000" dirty="0"/>
              <a:t>2010</a:t>
            </a: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152400" y="1066800"/>
            <a:ext cx="152400" cy="36513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1828800" y="28194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000" dirty="0"/>
              <a:t>H. </a:t>
            </a:r>
            <a:r>
              <a:rPr lang="en-GB" sz="2000" dirty="0" err="1"/>
              <a:t>Damerau</a:t>
            </a:r>
            <a:endParaRPr lang="en-GB" sz="2000" dirty="0"/>
          </a:p>
          <a:p>
            <a:pPr>
              <a:spcBef>
                <a:spcPct val="20000"/>
              </a:spcBef>
            </a:pPr>
            <a:endParaRPr lang="en-GB" sz="1200" dirty="0"/>
          </a:p>
          <a:p>
            <a:pPr>
              <a:spcBef>
                <a:spcPct val="20000"/>
              </a:spcBef>
            </a:pPr>
            <a:r>
              <a:rPr lang="en-GB" sz="1800" dirty="0"/>
              <a:t>Acknowledgments: </a:t>
            </a:r>
          </a:p>
          <a:p>
            <a:pPr>
              <a:spcBef>
                <a:spcPct val="20000"/>
              </a:spcBef>
            </a:pPr>
            <a:r>
              <a:rPr lang="en-GB" sz="1800" b="1" dirty="0" smtClean="0"/>
              <a:t>R. </a:t>
            </a:r>
            <a:r>
              <a:rPr lang="en-GB" sz="1800" b="1" dirty="0" err="1" smtClean="0"/>
              <a:t>Garoby</a:t>
            </a:r>
            <a:r>
              <a:rPr lang="en-GB" sz="1800" b="1" dirty="0" smtClean="0"/>
              <a:t>, S</a:t>
            </a:r>
            <a:r>
              <a:rPr lang="en-GB" sz="1800" b="1" dirty="0"/>
              <a:t>. </a:t>
            </a:r>
            <a:r>
              <a:rPr lang="en-GB" sz="1800" b="1" dirty="0" smtClean="0"/>
              <a:t>Hancock, E. </a:t>
            </a:r>
            <a:r>
              <a:rPr lang="en-GB" sz="1800" b="1" dirty="0" err="1" smtClean="0"/>
              <a:t>Shaposhnikova</a:t>
            </a:r>
            <a:endParaRPr lang="en-GB" sz="1800" b="1" dirty="0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465513" y="4724400"/>
            <a:ext cx="381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 smtClean="0"/>
              <a:t>Beam Physics                       for FAIR</a:t>
            </a:r>
            <a:endParaRPr lang="en-GB" sz="2400" b="1" dirty="0"/>
          </a:p>
        </p:txBody>
      </p:sp>
      <p:pic>
        <p:nvPicPr>
          <p:cNvPr id="3081" name="Picture 10" descr="CERNLogo1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756150"/>
            <a:ext cx="125253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19"/>
          <p:cNvSpPr>
            <a:spLocks noChangeArrowheads="1"/>
          </p:cNvSpPr>
          <p:nvPr/>
        </p:nvSpPr>
        <p:spPr bwMode="auto">
          <a:xfrm>
            <a:off x="63500" y="914400"/>
            <a:ext cx="546100" cy="1219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83" name="Picture 20" descr="PS41-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7894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WordArt 21"/>
          <p:cNvSpPr>
            <a:spLocks noChangeArrowheads="1" noChangeShapeType="1" noTextEdit="1"/>
          </p:cNvSpPr>
          <p:nvPr/>
        </p:nvSpPr>
        <p:spPr bwMode="auto">
          <a:xfrm>
            <a:off x="2593975" y="4775200"/>
            <a:ext cx="533400" cy="1230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1295400" y="5867400"/>
            <a:ext cx="8153400" cy="76200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186394-17F8-4E90-98A7-0C9A1CB822C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838200" y="228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 dirty="0" smtClean="0">
                <a:solidFill>
                  <a:srgbClr val="0000FF"/>
                </a:solidFill>
              </a:rPr>
              <a:t>Active:</a:t>
            </a:r>
            <a:r>
              <a:rPr lang="en-GB" sz="3600" b="1" dirty="0" smtClean="0">
                <a:solidFill>
                  <a:schemeClr val="tx2"/>
                </a:solidFill>
              </a:rPr>
              <a:t> One-turn delay feedback</a:t>
            </a:r>
            <a:endParaRPr lang="en-GB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" y="1066800"/>
            <a:ext cx="152400" cy="684000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295400" y="58674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 typeface="Symbol" pitchFamily="18" charset="2"/>
              <a:buChar char="®"/>
            </a:pPr>
            <a:r>
              <a:rPr lang="en-GB" sz="1900" b="1" dirty="0" smtClean="0"/>
              <a:t>Especially </a:t>
            </a:r>
            <a:r>
              <a:rPr lang="en-GB" sz="1900" b="1" dirty="0" smtClean="0">
                <a:solidFill>
                  <a:srgbClr val="FF0000"/>
                </a:solidFill>
              </a:rPr>
              <a:t>effective on the flat-top </a:t>
            </a:r>
            <a:r>
              <a:rPr lang="en-GB" sz="1900" b="1" dirty="0" smtClean="0">
                <a:sym typeface="Symbol"/>
              </a:rPr>
              <a:t> Impedance source 10 MHz cavities</a:t>
            </a:r>
          </a:p>
          <a:p>
            <a:pPr marL="342900" indent="-342900" algn="l">
              <a:spcBef>
                <a:spcPct val="20000"/>
              </a:spcBef>
              <a:buFont typeface="Symbol" pitchFamily="18" charset="2"/>
              <a:buChar char="®"/>
            </a:pPr>
            <a:r>
              <a:rPr lang="en-GB" sz="1900" b="1" dirty="0" smtClean="0"/>
              <a:t>More measurements with LHC-type beams required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295400" y="1143000"/>
            <a:ext cx="510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/>
              <a:t>Comb-filter FB: Decreases residual impedance at </a:t>
            </a:r>
            <a:r>
              <a:rPr lang="en-GB" sz="2000" b="1" i="1" dirty="0" err="1" smtClean="0"/>
              <a:t>f</a:t>
            </a:r>
            <a:r>
              <a:rPr lang="en-GB" sz="2000" b="1" baseline="-25000" dirty="0" err="1" smtClean="0"/>
              <a:t>rev</a:t>
            </a:r>
            <a:r>
              <a:rPr lang="en-GB" sz="2000" b="1" dirty="0" smtClean="0"/>
              <a:t> harmonics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/>
              <a:t>Local feedback around each of the          10 MHz cavities (ten systems)</a:t>
            </a:r>
          </a:p>
        </p:txBody>
      </p:sp>
      <p:pic>
        <p:nvPicPr>
          <p:cNvPr id="8" name="Picture 2" descr="C:\Heiko\Presentations\2010-07_LHCBeamsCoupledBunchObservationUpdateMSWG\LHC50DoubleSplit1TFBK\2010-07-01_LHC50DoubleSplit_1TFBKo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039664"/>
            <a:ext cx="2804909" cy="2743200"/>
          </a:xfrm>
          <a:prstGeom prst="rect">
            <a:avLst/>
          </a:prstGeom>
          <a:noFill/>
        </p:spPr>
      </p:pic>
      <p:pic>
        <p:nvPicPr>
          <p:cNvPr id="9" name="Picture 3" descr="C:\Heiko\Presentations\2010-07_LHCBeamsCoupledBunchObservationUpdateMSWG\LHC50DoubleSplit1TFBK\2010-07-01_LHC50DoubleSplit_1TFBK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4292" y="3039664"/>
            <a:ext cx="2804908" cy="2743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16200000">
            <a:off x="3934985" y="3913616"/>
            <a:ext cx="2896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LHC50ns ultimate, splitting on flat-top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30439" y="4944664"/>
            <a:ext cx="11817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bg1"/>
                </a:solidFill>
              </a:rPr>
              <a:t>FB OFF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3732" y="4944664"/>
            <a:ext cx="10390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bg1"/>
                </a:solidFill>
              </a:rPr>
              <a:t>FB ON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7647558" y="2856011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F. Blas, R. </a:t>
            </a:r>
            <a:r>
              <a:rPr lang="en-US" sz="1400" b="1" dirty="0" err="1" smtClean="0"/>
              <a:t>Garoby</a:t>
            </a:r>
            <a:r>
              <a:rPr lang="en-US" sz="1400" b="1" dirty="0" smtClean="0"/>
              <a:t>, PAC91, pp. 1398-1400</a:t>
            </a:r>
            <a:endParaRPr lang="en-US" sz="1400" b="1" dirty="0"/>
          </a:p>
        </p:txBody>
      </p:sp>
      <p:pic>
        <p:nvPicPr>
          <p:cNvPr id="17" name="Picture 6" descr="C:\Heiko\Presentations\2009-06_New1TFBImplementationSectionMeeting\CavityImpedanceWithFeedba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9788" y="914400"/>
            <a:ext cx="2133600" cy="209804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 rot="1162632">
            <a:off x="7806613" y="1073326"/>
            <a:ext cx="1496156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LOCAL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943600" y="1524000"/>
            <a:ext cx="3048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800600" y="1676400"/>
            <a:ext cx="2300288" cy="3095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800600" y="1676400"/>
            <a:ext cx="2514600" cy="152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4800600" y="1647825"/>
            <a:ext cx="2714625" cy="2857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3" name="Rectangle 32"/>
          <p:cNvSpPr/>
          <p:nvPr/>
        </p:nvSpPr>
        <p:spPr bwMode="auto">
          <a:xfrm rot="16200000">
            <a:off x="7210425" y="2619375"/>
            <a:ext cx="20955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01000" y="2667000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</a:t>
            </a:r>
            <a:r>
              <a:rPr lang="en-US" sz="1600" dirty="0" smtClean="0"/>
              <a:t> [MHz]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5867400" y="838200"/>
            <a:ext cx="644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Z</a:t>
            </a:r>
            <a:r>
              <a:rPr lang="en-US" sz="1600" dirty="0" smtClean="0"/>
              <a:t> [</a:t>
            </a:r>
            <a:r>
              <a:rPr lang="en-US" sz="1600" dirty="0" smtClean="0">
                <a:latin typeface="Symbol" pitchFamily="18" charset="2"/>
              </a:rPr>
              <a:t>W</a:t>
            </a:r>
            <a:r>
              <a:rPr lang="en-US" sz="1600" dirty="0" smtClean="0"/>
              <a:t>]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45DBCC-8A48-42C0-8578-339D8AB430A2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838200" y="228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 dirty="0" smtClean="0">
                <a:solidFill>
                  <a:srgbClr val="0000FF"/>
                </a:solidFill>
              </a:rPr>
              <a:t>Active: </a:t>
            </a:r>
            <a:r>
              <a:rPr lang="en-GB" sz="3600" b="1" dirty="0" smtClean="0">
                <a:solidFill>
                  <a:schemeClr val="tx2"/>
                </a:solidFill>
              </a:rPr>
              <a:t>Coupled-bunch feedback</a:t>
            </a:r>
            <a:endParaRPr lang="en-GB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52400" y="1066800"/>
            <a:ext cx="152400" cy="720000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18" descr="Principle-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2175" y="2057400"/>
            <a:ext cx="2587625" cy="2597150"/>
          </a:xfrm>
          <a:prstGeom prst="rect">
            <a:avLst/>
          </a:prstGeom>
          <a:noFill/>
        </p:spPr>
      </p:pic>
      <p:sp>
        <p:nvSpPr>
          <p:cNvPr id="8" name="AutoShape 46"/>
          <p:cNvSpPr>
            <a:spLocks noChangeArrowheads="1"/>
          </p:cNvSpPr>
          <p:nvPr/>
        </p:nvSpPr>
        <p:spPr bwMode="auto">
          <a:xfrm>
            <a:off x="5181600" y="2971800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981200" y="1905000"/>
            <a:ext cx="2895600" cy="2819400"/>
            <a:chOff x="864" y="1968"/>
            <a:chExt cx="1824" cy="1776"/>
          </a:xfrm>
        </p:grpSpPr>
        <p:pic>
          <p:nvPicPr>
            <p:cNvPr id="10" name="Picture 19" descr="PrincipleSpectrum-Mode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4" y="2448"/>
              <a:ext cx="1440" cy="844"/>
            </a:xfrm>
            <a:prstGeom prst="rect">
              <a:avLst/>
            </a:prstGeom>
            <a:noFill/>
          </p:spPr>
        </p:pic>
        <p:sp>
          <p:nvSpPr>
            <p:cNvPr id="11" name="AutoShape 29"/>
            <p:cNvSpPr>
              <a:spLocks/>
            </p:cNvSpPr>
            <p:nvPr/>
          </p:nvSpPr>
          <p:spPr bwMode="auto">
            <a:xfrm rot="5400000">
              <a:off x="2028" y="3144"/>
              <a:ext cx="96" cy="432"/>
            </a:xfrm>
            <a:prstGeom prst="rightBrace">
              <a:avLst>
                <a:gd name="adj1" fmla="val 37500"/>
                <a:gd name="adj2" fmla="val 500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30"/>
            <p:cNvSpPr>
              <a:spLocks/>
            </p:cNvSpPr>
            <p:nvPr/>
          </p:nvSpPr>
          <p:spPr bwMode="auto">
            <a:xfrm rot="5400000">
              <a:off x="1404" y="3144"/>
              <a:ext cx="96" cy="432"/>
            </a:xfrm>
            <a:prstGeom prst="rightBrace">
              <a:avLst>
                <a:gd name="adj1" fmla="val 37500"/>
                <a:gd name="adj2" fmla="val 500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32"/>
            <p:cNvSpPr txBox="1">
              <a:spLocks noChangeArrowheads="1"/>
            </p:cNvSpPr>
            <p:nvPr/>
          </p:nvSpPr>
          <p:spPr bwMode="auto">
            <a:xfrm>
              <a:off x="1236" y="3456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4" name="Text Box 33"/>
            <p:cNvSpPr txBox="1">
              <a:spLocks noChangeArrowheads="1"/>
            </p:cNvSpPr>
            <p:nvPr/>
          </p:nvSpPr>
          <p:spPr bwMode="auto">
            <a:xfrm>
              <a:off x="996" y="3456"/>
              <a:ext cx="15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0000FF"/>
                  </a:solidFill>
                  <a:latin typeface="Times New Roman" pitchFamily="18" charset="0"/>
                </a:rPr>
                <a:t>Spectral lines to damp</a:t>
              </a:r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>
              <a:off x="1776" y="2256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35"/>
            <p:cNvSpPr txBox="1">
              <a:spLocks noChangeArrowheads="1"/>
            </p:cNvSpPr>
            <p:nvPr/>
          </p:nvSpPr>
          <p:spPr bwMode="auto">
            <a:xfrm>
              <a:off x="984" y="2016"/>
              <a:ext cx="15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</a:rPr>
                <a:t>Suppress strong line</a:t>
              </a:r>
            </a:p>
          </p:txBody>
        </p:sp>
        <p:sp>
          <p:nvSpPr>
            <p:cNvPr id="18" name="Rectangle 36"/>
            <p:cNvSpPr>
              <a:spLocks noChangeArrowheads="1"/>
            </p:cNvSpPr>
            <p:nvPr/>
          </p:nvSpPr>
          <p:spPr bwMode="auto">
            <a:xfrm>
              <a:off x="864" y="1968"/>
              <a:ext cx="1824" cy="177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37"/>
            <p:cNvSpPr txBox="1">
              <a:spLocks noChangeArrowheads="1"/>
            </p:cNvSpPr>
            <p:nvPr/>
          </p:nvSpPr>
          <p:spPr bwMode="auto">
            <a:xfrm>
              <a:off x="958" y="2694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 err="1">
                  <a:solidFill>
                    <a:srgbClr val="0000FF"/>
                  </a:solidFill>
                  <a:latin typeface="Symbol" pitchFamily="18" charset="2"/>
                </a:rPr>
                <a:t>w</a:t>
              </a:r>
              <a:r>
                <a:rPr lang="en-US" sz="1800" b="1" baseline="-25000" dirty="0" err="1">
                  <a:solidFill>
                    <a:srgbClr val="0000FF"/>
                  </a:solidFill>
                  <a:latin typeface="Times New Roman" pitchFamily="18" charset="0"/>
                </a:rPr>
                <a:t>S</a:t>
              </a:r>
              <a:endParaRPr lang="en-US" sz="1800" b="1" baseline="-250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0" name="Line 38"/>
            <p:cNvSpPr>
              <a:spLocks noChangeShapeType="1"/>
            </p:cNvSpPr>
            <p:nvPr/>
          </p:nvSpPr>
          <p:spPr bwMode="auto">
            <a:xfrm>
              <a:off x="996" y="2928"/>
              <a:ext cx="48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9"/>
            <p:cNvSpPr>
              <a:spLocks noChangeShapeType="1"/>
            </p:cNvSpPr>
            <p:nvPr/>
          </p:nvSpPr>
          <p:spPr bwMode="auto">
            <a:xfrm flipH="1">
              <a:off x="1620" y="2928"/>
              <a:ext cx="15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3"/>
            <p:cNvSpPr>
              <a:spLocks noChangeShapeType="1"/>
            </p:cNvSpPr>
            <p:nvPr/>
          </p:nvSpPr>
          <p:spPr bwMode="auto">
            <a:xfrm>
              <a:off x="996" y="2928"/>
              <a:ext cx="78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48"/>
            <p:cNvSpPr txBox="1">
              <a:spLocks noChangeArrowheads="1"/>
            </p:cNvSpPr>
            <p:nvPr/>
          </p:nvSpPr>
          <p:spPr bwMode="auto">
            <a:xfrm>
              <a:off x="2304" y="302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24" name="Line 50"/>
          <p:cNvSpPr>
            <a:spLocks noChangeShapeType="1"/>
          </p:cNvSpPr>
          <p:nvPr/>
        </p:nvSpPr>
        <p:spPr bwMode="auto">
          <a:xfrm flipV="1">
            <a:off x="7262813" y="2867025"/>
            <a:ext cx="771525" cy="4810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Text Box 51"/>
          <p:cNvSpPr txBox="1">
            <a:spLocks noChangeArrowheads="1"/>
          </p:cNvSpPr>
          <p:nvPr/>
        </p:nvSpPr>
        <p:spPr bwMode="auto">
          <a:xfrm>
            <a:off x="5486400" y="1949450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Total voltage vector:</a:t>
            </a:r>
          </a:p>
        </p:txBody>
      </p:sp>
      <p:sp>
        <p:nvSpPr>
          <p:cNvPr id="26" name="Text Box 52"/>
          <p:cNvSpPr txBox="1">
            <a:spLocks noChangeArrowheads="1"/>
          </p:cNvSpPr>
          <p:nvPr/>
        </p:nvSpPr>
        <p:spPr bwMode="auto">
          <a:xfrm>
            <a:off x="7010400" y="3924925"/>
            <a:ext cx="19812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</a:rPr>
              <a:t>Correction     to RF cavities</a:t>
            </a:r>
            <a:endParaRPr lang="en-US" sz="1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295400" y="838200"/>
            <a:ext cx="8153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1800" b="1" dirty="0" smtClean="0"/>
              <a:t>Actively reduce spectral components of the beam, </a:t>
            </a:r>
            <a:r>
              <a:rPr lang="en-GB" sz="1800" b="1" dirty="0" smtClean="0">
                <a:solidFill>
                  <a:srgbClr val="0000FF"/>
                </a:solidFill>
              </a:rPr>
              <a:t>no matter which impedance source excites them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1800" b="1" dirty="0" smtClean="0"/>
              <a:t>Global feedback working in </a:t>
            </a:r>
            <a:r>
              <a:rPr lang="en-GB" sz="1800" b="1" dirty="0" smtClean="0">
                <a:solidFill>
                  <a:srgbClr val="0000FF"/>
                </a:solidFill>
              </a:rPr>
              <a:t>frequency domain</a:t>
            </a:r>
          </a:p>
        </p:txBody>
      </p:sp>
      <p:sp>
        <p:nvSpPr>
          <p:cNvPr id="30" name="TextBox 29"/>
          <p:cNvSpPr txBox="1"/>
          <p:nvPr/>
        </p:nvSpPr>
        <p:spPr>
          <a:xfrm rot="1242853">
            <a:off x="7651741" y="1401145"/>
            <a:ext cx="154403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GLOBAL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1" name="Picture 2" descr="C:\Heiko\Presentations\2010-07_LHCBeamsCoupledBunchObservationUpdateMSWG\091109_144435_h19h20_StableFBonSm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9417" y="4876800"/>
            <a:ext cx="3780783" cy="1828800"/>
          </a:xfrm>
          <a:prstGeom prst="rect">
            <a:avLst/>
          </a:prstGeom>
          <a:noFill/>
        </p:spPr>
      </p:pic>
      <p:pic>
        <p:nvPicPr>
          <p:cNvPr id="32" name="Picture 3" descr="C:\Heiko\Presentations\2010-07_LHCBeamsCoupledBunchObservationUpdateMSWG\091109_143754_h19h20_UnstableFBoffSmal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876800"/>
            <a:ext cx="3780783" cy="18288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2971800" y="5181600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/>
              <a:t>Beam,  </a:t>
            </a:r>
            <a:r>
              <a:rPr lang="en-US" sz="1800" b="1" i="1" dirty="0" smtClean="0"/>
              <a:t>h</a:t>
            </a:r>
            <a:r>
              <a:rPr lang="en-US" sz="1800" b="1" dirty="0" smtClean="0"/>
              <a:t> = 20</a:t>
            </a:r>
            <a:endParaRPr lang="en-US" sz="1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971800" y="5867400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/>
              <a:t>Beam,  </a:t>
            </a:r>
            <a:r>
              <a:rPr lang="en-US" sz="1800" b="1" i="1" dirty="0" smtClean="0"/>
              <a:t>h</a:t>
            </a:r>
            <a:r>
              <a:rPr lang="en-US" sz="1800" b="1" dirty="0" smtClean="0"/>
              <a:t> = 19</a:t>
            </a:r>
            <a:endParaRPr lang="en-US" sz="1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971800" y="6324600"/>
            <a:ext cx="182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/>
              <a:t>Beam, wideband</a:t>
            </a:r>
            <a:endParaRPr lang="en-US" sz="1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877817" y="487680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100 ms/div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00200" y="487680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100 ms/div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18014" y="5504506"/>
            <a:ext cx="12192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FB 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8295259" y="2665512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J.-L. </a:t>
            </a:r>
            <a:r>
              <a:rPr lang="en-US" sz="1400" b="1" dirty="0" err="1" smtClean="0"/>
              <a:t>Vallet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F93EE2-2590-4729-BAE1-804B17A3784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295400" y="12192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800" b="1" dirty="0" smtClean="0">
                <a:solidFill>
                  <a:schemeClr val="bg1">
                    <a:lumMod val="75000"/>
                  </a:schemeClr>
                </a:solidFill>
              </a:rPr>
              <a:t>Coupled-bunch instabilities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Measurement and analysis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Observations in the PS during acceleration and flat-top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Possible cures</a:t>
            </a:r>
            <a:endParaRPr lang="en-GB" sz="20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800" b="1" dirty="0" smtClean="0"/>
              <a:t>Transient beam loading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sz="2800" b="1" dirty="0" smtClean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800" b="1" dirty="0" smtClean="0">
                <a:solidFill>
                  <a:schemeClr val="bg1">
                    <a:lumMod val="75000"/>
                  </a:schemeClr>
                </a:solidFill>
              </a:rPr>
              <a:t>Summary and outlook</a:t>
            </a:r>
            <a:endParaRPr lang="en-GB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838200" y="228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>
                <a:solidFill>
                  <a:schemeClr val="tx2"/>
                </a:solidFill>
              </a:rPr>
              <a:t>Outline</a:t>
            </a:r>
            <a:endParaRPr lang="en-GB" sz="32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52400" y="1066800"/>
            <a:ext cx="152400" cy="756000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97FF-15E0-4BD5-958F-54BAE0B4D6D4}" type="slidenum">
              <a:rPr lang="en-US"/>
              <a:pPr/>
              <a:t>22</a:t>
            </a:fld>
            <a:endParaRPr lang="en-US"/>
          </a:p>
        </p:txBody>
      </p:sp>
      <p:sp>
        <p:nvSpPr>
          <p:cNvPr id="900098" name="Rectangle 2"/>
          <p:cNvSpPr>
            <a:spLocks noChangeArrowheads="1"/>
          </p:cNvSpPr>
          <p:nvPr/>
        </p:nvSpPr>
        <p:spPr bwMode="auto">
          <a:xfrm>
            <a:off x="838200" y="228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 dirty="0" smtClean="0">
                <a:solidFill>
                  <a:schemeClr val="tx2"/>
                </a:solidFill>
              </a:rPr>
              <a:t>Splitting extremely sensitive to phase errors</a:t>
            </a:r>
            <a:endParaRPr lang="en-GB" sz="3200" dirty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152400" y="1066800"/>
            <a:ext cx="152400" cy="792000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0106" name="Rectangle 10"/>
          <p:cNvSpPr>
            <a:spLocks noChangeArrowheads="1"/>
          </p:cNvSpPr>
          <p:nvPr/>
        </p:nvSpPr>
        <p:spPr bwMode="auto">
          <a:xfrm>
            <a:off x="1295400" y="4419600"/>
            <a:ext cx="8153400" cy="13716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2438" indent="-452438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b="1" dirty="0" smtClean="0">
                <a:sym typeface="Wingdings" pitchFamily="2" charset="2"/>
              </a:rPr>
              <a:t>Small </a:t>
            </a:r>
            <a:r>
              <a:rPr lang="en-GB" sz="2000" b="1" dirty="0" smtClean="0">
                <a:solidFill>
                  <a:srgbClr val="FF0000"/>
                </a:solidFill>
                <a:sym typeface="Wingdings" pitchFamily="2" charset="2"/>
              </a:rPr>
              <a:t>relative phase errors during splitting cause significant intensity differences</a:t>
            </a:r>
            <a:r>
              <a:rPr lang="en-GB" sz="2000" b="1" dirty="0" smtClean="0">
                <a:sym typeface="Wingdings" pitchFamily="2" charset="2"/>
              </a:rPr>
              <a:t> of resulting bunches</a:t>
            </a:r>
          </a:p>
          <a:p>
            <a:pPr marL="452438" indent="-452438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b="1" dirty="0" smtClean="0">
                <a:sym typeface="Wingdings" pitchFamily="2" charset="2"/>
              </a:rPr>
              <a:t>Transient beam loading in RF cavities may show up as phase error along the batch</a:t>
            </a:r>
          </a:p>
        </p:txBody>
      </p:sp>
      <p:pic>
        <p:nvPicPr>
          <p:cNvPr id="4101" name="Picture 5" descr="C:\Heiko\Presentations\2010-07_LongitudinalLimitationsPSBastenhaus\SplittingSymmetric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19200"/>
            <a:ext cx="2819400" cy="2868374"/>
          </a:xfrm>
          <a:prstGeom prst="rect">
            <a:avLst/>
          </a:prstGeom>
          <a:noFill/>
        </p:spPr>
      </p:pic>
      <p:pic>
        <p:nvPicPr>
          <p:cNvPr id="4102" name="Picture 6" descr="C:\Heiko\Presentations\2010-07_LongitudinalLimitationsPSBastenhaus\Splitting5DegreeError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219200"/>
            <a:ext cx="2819400" cy="2868374"/>
          </a:xfrm>
          <a:prstGeom prst="rect">
            <a:avLst/>
          </a:prstGeom>
          <a:noFill/>
        </p:spPr>
      </p:pic>
      <p:sp>
        <p:nvSpPr>
          <p:cNvPr id="900108" name="Text Box 12"/>
          <p:cNvSpPr txBox="1">
            <a:spLocks noChangeArrowheads="1"/>
          </p:cNvSpPr>
          <p:nvPr/>
        </p:nvSpPr>
        <p:spPr bwMode="auto">
          <a:xfrm>
            <a:off x="6248400" y="838200"/>
            <a:ext cx="2058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5</a:t>
            </a:r>
            <a:r>
              <a:rPr lang="en-US" sz="2000" b="1" dirty="0" smtClean="0">
                <a:solidFill>
                  <a:srgbClr val="0000FF"/>
                </a:solidFill>
                <a:cs typeface="Times New Roman" pitchFamily="18" charset="0"/>
              </a:rPr>
              <a:t>º phase error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057400" y="83820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Symmetric adjustment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295400" y="5791199"/>
            <a:ext cx="8153400" cy="41947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2438" indent="-452438" algn="l">
              <a:spcBef>
                <a:spcPct val="20000"/>
              </a:spcBef>
              <a:buFont typeface="Times New Roman" pitchFamily="18" charset="0"/>
              <a:buChar char="→"/>
            </a:pPr>
            <a:r>
              <a:rPr lang="en-GB" sz="2000" b="1" dirty="0" smtClean="0">
                <a:sym typeface="Wingdings" pitchFamily="2" charset="2"/>
              </a:rPr>
              <a:t>Beam quality degradation: </a:t>
            </a:r>
            <a:r>
              <a:rPr lang="en-GB" sz="2000" b="1" dirty="0" smtClean="0">
                <a:solidFill>
                  <a:srgbClr val="FF0000"/>
                </a:solidFill>
                <a:sym typeface="Wingdings" pitchFamily="2" charset="2"/>
              </a:rPr>
              <a:t>bunch-to-bunch intensity variation</a:t>
            </a:r>
            <a:endParaRPr lang="en-GB" sz="2000" b="1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847948" y="2400452"/>
            <a:ext cx="303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/>
              <a:t>N</a:t>
            </a:r>
            <a:r>
              <a:rPr lang="en-US" sz="1800" b="1" dirty="0" smtClean="0"/>
              <a:t> = 2.6 · 10</a:t>
            </a:r>
            <a:r>
              <a:rPr lang="en-US" sz="1800" b="1" baseline="30000" dirty="0" smtClean="0"/>
              <a:t>11</a:t>
            </a:r>
            <a:r>
              <a:rPr lang="en-US" sz="1800" b="1" dirty="0" smtClean="0"/>
              <a:t> ppb, LHC75</a:t>
            </a:r>
            <a:endParaRPr lang="en-US" sz="1800" b="1" dirty="0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295400" y="6209923"/>
            <a:ext cx="8153400" cy="41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2438" indent="-452438" algn="l">
              <a:spcBef>
                <a:spcPct val="20000"/>
              </a:spcBef>
              <a:buFont typeface="Times New Roman" pitchFamily="18" charset="0"/>
              <a:buChar char="→"/>
            </a:pPr>
            <a:r>
              <a:rPr lang="en-GB" sz="2000" b="1" dirty="0" smtClean="0">
                <a:sym typeface="Wingdings" pitchFamily="2" charset="2"/>
              </a:rPr>
              <a:t>Small effect with nominal intensity (1.3 · 10</a:t>
            </a:r>
            <a:r>
              <a:rPr lang="en-GB" sz="2000" b="1" baseline="30000" dirty="0" smtClean="0">
                <a:sym typeface="Wingdings" pitchFamily="2" charset="2"/>
              </a:rPr>
              <a:t>11</a:t>
            </a:r>
            <a:r>
              <a:rPr lang="en-GB" sz="2000" b="1" dirty="0" smtClean="0">
                <a:sym typeface="Wingdings" pitchFamily="2" charset="2"/>
              </a:rPr>
              <a:t> ppb/SPS). </a:t>
            </a:r>
            <a:r>
              <a:rPr lang="en-GB" sz="2000" b="1" dirty="0" smtClean="0">
                <a:solidFill>
                  <a:srgbClr val="FF0000"/>
                </a:solidFill>
                <a:sym typeface="Wingdings" pitchFamily="2" charset="2"/>
              </a:rPr>
              <a:t>Ultimate?</a:t>
            </a:r>
            <a:endParaRPr lang="en-GB" sz="2000" b="1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F93EE2-2590-4729-BAE1-804B17A3784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838200" y="228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 dirty="0" smtClean="0">
                <a:solidFill>
                  <a:schemeClr val="tx2"/>
                </a:solidFill>
              </a:rPr>
              <a:t>Effect of transient BL on ultimate-like beam</a:t>
            </a:r>
            <a:endParaRPr lang="en-GB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52400" y="1066800"/>
            <a:ext cx="152400" cy="828000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7" name="Picture 9" descr="C:\Heiko\Presentations\2010-06_LHC25UltimateIntensityMSWG\TripleSplitIntensityAsymmet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429000"/>
            <a:ext cx="2640594" cy="2667000"/>
          </a:xfrm>
          <a:prstGeom prst="rect">
            <a:avLst/>
          </a:prstGeom>
          <a:noFill/>
        </p:spPr>
      </p:pic>
      <p:pic>
        <p:nvPicPr>
          <p:cNvPr id="2058" name="Picture 10" descr="C:\Heiko\Presentations\2010-06_LHC25UltimateIntensityMSWG\FirstDoubleSplitIntensityAsymmetr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9561" y="3429000"/>
            <a:ext cx="2743828" cy="2667000"/>
          </a:xfrm>
          <a:prstGeom prst="rect">
            <a:avLst/>
          </a:prstGeom>
          <a:noFill/>
        </p:spPr>
      </p:pic>
      <p:pic>
        <p:nvPicPr>
          <p:cNvPr id="2059" name="Picture 11" descr="C:\Heiko\Presentations\2010-06_LHC25UltimateIntensityMSWG\SecondDoubleSplitIntensityAsymmetr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7707" y="3429000"/>
            <a:ext cx="2651093" cy="2667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 bwMode="auto">
          <a:xfrm>
            <a:off x="9191625" y="900114"/>
            <a:ext cx="104775" cy="158115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086850" y="900000"/>
            <a:ext cx="104775" cy="158115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419600" y="900000"/>
            <a:ext cx="202406" cy="158115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624387" y="900000"/>
            <a:ext cx="202406" cy="158115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988345" y="900000"/>
            <a:ext cx="402430" cy="158115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797970" y="900000"/>
            <a:ext cx="402430" cy="158115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2286000" y="2895600"/>
            <a:ext cx="609600" cy="490396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3024163">
            <a:off x="2207135" y="2665970"/>
            <a:ext cx="500467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 rot="-3000000">
            <a:off x="2512772" y="2665461"/>
            <a:ext cx="500467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4343400" y="2895600"/>
            <a:ext cx="609600" cy="498475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4325321">
            <a:off x="4272276" y="2689840"/>
            <a:ext cx="500467" cy="18133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 rot="-4320000">
            <a:off x="4528187" y="2689936"/>
            <a:ext cx="500467" cy="18133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8884444" y="2895599"/>
            <a:ext cx="609600" cy="498476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 rot="5400000">
            <a:off x="8832468" y="2718974"/>
            <a:ext cx="515904" cy="10715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 rot="16200000">
            <a:off x="9038206" y="2710832"/>
            <a:ext cx="500464" cy="10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2" name="Picture 4" descr="C:\Heiko\Presentations\2010-06_LHC25UltimateIntensityMSWG\IntensityVersusBunchNumber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685800"/>
            <a:ext cx="8153400" cy="2242185"/>
          </a:xfrm>
          <a:prstGeom prst="rect">
            <a:avLst/>
          </a:prstGeom>
          <a:noFill/>
        </p:spPr>
      </p:pic>
      <p:cxnSp>
        <p:nvCxnSpPr>
          <p:cNvPr id="27" name="Straight Connector 26"/>
          <p:cNvCxnSpPr/>
          <p:nvPr/>
        </p:nvCxnSpPr>
        <p:spPr bwMode="auto">
          <a:xfrm>
            <a:off x="6096000" y="10668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477000" y="865360"/>
            <a:ext cx="23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0000FF"/>
                </a:solidFill>
              </a:rPr>
              <a:t>Bunch profile integral</a:t>
            </a:r>
            <a:endParaRPr lang="en-US" sz="1800" b="1" dirty="0">
              <a:solidFill>
                <a:srgbClr val="0000FF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6096000" y="12954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477000" y="110678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Gauss fit integral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43200" y="2743200"/>
            <a:ext cx="102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Triple split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876800" y="3048000"/>
            <a:ext cx="194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double split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086600" y="3048000"/>
            <a:ext cx="194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double split</a:t>
            </a:r>
            <a:endParaRPr lang="en-US" sz="2000" b="1" dirty="0"/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1295400" y="6172200"/>
            <a:ext cx="8153400" cy="6310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 typeface="Symbol" pitchFamily="18" charset="2"/>
              <a:buChar char="®"/>
            </a:pPr>
            <a:r>
              <a:rPr lang="en-GB" sz="1900" b="1" dirty="0" smtClean="0"/>
              <a:t>Transient beam-loading causes </a:t>
            </a:r>
            <a:r>
              <a:rPr lang="en-GB" sz="1900" b="1" dirty="0" smtClean="0">
                <a:solidFill>
                  <a:srgbClr val="FF0000"/>
                </a:solidFill>
              </a:rPr>
              <a:t>relative intensity errors of up to 20 % per splitting </a:t>
            </a:r>
            <a:r>
              <a:rPr lang="en-GB" sz="1900" b="1" dirty="0" smtClean="0">
                <a:solidFill>
                  <a:srgbClr val="000000"/>
                </a:solidFill>
              </a:rPr>
              <a:t>at the head of the bunch train</a:t>
            </a:r>
            <a:endParaRPr lang="en-GB" sz="1900" b="1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8400" y="2057400"/>
            <a:ext cx="2438400" cy="954107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Averaged over ten cycles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F93EE2-2590-4729-BAE1-804B17A3784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838200" y="228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 dirty="0" smtClean="0">
                <a:solidFill>
                  <a:schemeClr val="tx2"/>
                </a:solidFill>
              </a:rPr>
              <a:t>Beam quality at extraction</a:t>
            </a:r>
            <a:endParaRPr lang="en-GB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52400" y="1066800"/>
            <a:ext cx="152400" cy="864000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C:\Heiko\MachineData\CPS\2010\2010-06-03_LHC25_MaximumIntensity\_bsm_03-Jun-10_17-08-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838200"/>
            <a:ext cx="5867400" cy="5384486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 bwMode="auto">
          <a:xfrm>
            <a:off x="5943600" y="6019800"/>
            <a:ext cx="2286000" cy="228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828800"/>
            <a:ext cx="2514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sym typeface="Symbol"/>
              </a:rPr>
              <a:t></a:t>
            </a:r>
            <a:r>
              <a:rPr lang="en-US" b="1" dirty="0" smtClean="0">
                <a:solidFill>
                  <a:schemeClr val="bg1"/>
                </a:solidFill>
              </a:rPr>
              <a:t> 1.8 · 10</a:t>
            </a:r>
            <a:r>
              <a:rPr lang="en-US" b="1" baseline="30000" dirty="0" smtClean="0">
                <a:solidFill>
                  <a:schemeClr val="bg1"/>
                </a:solidFill>
              </a:rPr>
              <a:t>11</a:t>
            </a:r>
            <a:r>
              <a:rPr lang="en-US" b="1" dirty="0" smtClean="0">
                <a:solidFill>
                  <a:schemeClr val="bg1"/>
                </a:solidFill>
              </a:rPr>
              <a:t> ppb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295400" y="6324600"/>
            <a:ext cx="8153400" cy="381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 typeface="Symbol" pitchFamily="18" charset="2"/>
              <a:buChar char="®"/>
            </a:pPr>
            <a:r>
              <a:rPr lang="en-GB" sz="1900" b="1" dirty="0" smtClean="0"/>
              <a:t>Best achieved so far with 50% more than nominal intensity per bunch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A58281-4FC0-4A8A-9E1A-A97086B1A36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219200" y="7620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3538" indent="-363538" algn="l">
              <a:spcBef>
                <a:spcPct val="20000"/>
              </a:spcBef>
            </a:pPr>
            <a:r>
              <a:rPr lang="en-GB" sz="2200" b="1" dirty="0" smtClean="0">
                <a:cs typeface="Times New Roman" pitchFamily="18" charset="0"/>
                <a:sym typeface="Wingdings" pitchFamily="2" charset="2"/>
              </a:rPr>
              <a:t>• 	The high density of LHC-type beams in the PS makes them prone to longitudinal instabilities </a:t>
            </a:r>
            <a:r>
              <a:rPr lang="en-GB" sz="2200" b="1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(beyond nominal intensity)</a:t>
            </a:r>
          </a:p>
          <a:p>
            <a:pPr marL="363538" indent="-363538" algn="l" defTabSz="806450">
              <a:spcBef>
                <a:spcPct val="20000"/>
              </a:spcBef>
            </a:pPr>
            <a:r>
              <a:rPr lang="en-GB" sz="1800" b="1" dirty="0" smtClean="0">
                <a:cs typeface="Times New Roman" pitchFamily="18" charset="0"/>
                <a:sym typeface="Wingdings" pitchFamily="2" charset="2"/>
              </a:rPr>
              <a:t>	•	</a:t>
            </a:r>
            <a:r>
              <a:rPr lang="en-GB" sz="1800" b="1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Coupled-bunch oscillations</a:t>
            </a:r>
            <a:r>
              <a:rPr lang="en-GB" sz="1800" b="1" dirty="0" smtClean="0">
                <a:cs typeface="Times New Roman" pitchFamily="18" charset="0"/>
                <a:sym typeface="Wingdings" pitchFamily="2" charset="2"/>
              </a:rPr>
              <a:t> during acceleration and on the flat-top </a:t>
            </a:r>
            <a:r>
              <a:rPr lang="en-GB" sz="1800" b="1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well</a:t>
            </a:r>
          </a:p>
          <a:p>
            <a:pPr marL="363538" indent="-363538" algn="l" defTabSz="806450">
              <a:spcBef>
                <a:spcPct val="20000"/>
              </a:spcBef>
            </a:pPr>
            <a:r>
              <a:rPr lang="en-GB" sz="1800" b="1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		identified</a:t>
            </a:r>
            <a:r>
              <a:rPr lang="en-GB" sz="1800" b="1" dirty="0" smtClean="0">
                <a:cs typeface="Times New Roman" pitchFamily="18" charset="0"/>
                <a:sym typeface="Wingdings" pitchFamily="2" charset="2"/>
              </a:rPr>
              <a:t>; RF cavities as impedance sources partly understood </a:t>
            </a:r>
            <a:endParaRPr lang="en-GB" sz="1800" b="1" dirty="0" smtClean="0">
              <a:solidFill>
                <a:srgbClr val="0000FF"/>
              </a:solidFill>
              <a:cs typeface="Times New Roman" pitchFamily="18" charset="0"/>
              <a:sym typeface="Wingdings" pitchFamily="2" charset="2"/>
            </a:endParaRPr>
          </a:p>
          <a:p>
            <a:pPr marL="363538" indent="-363538" algn="l" defTabSz="806450">
              <a:spcBef>
                <a:spcPct val="20000"/>
              </a:spcBef>
            </a:pPr>
            <a:r>
              <a:rPr lang="en-GB" sz="1800" b="1" dirty="0" smtClean="0">
                <a:cs typeface="Times New Roman" pitchFamily="18" charset="0"/>
                <a:sym typeface="Wingdings" pitchFamily="2" charset="2"/>
              </a:rPr>
              <a:t>	• </a:t>
            </a:r>
            <a:r>
              <a:rPr lang="en-GB" sz="1800" b="1" dirty="0">
                <a:cs typeface="Times New Roman" pitchFamily="18" charset="0"/>
                <a:sym typeface="Wingdings" pitchFamily="2" charset="2"/>
              </a:rPr>
              <a:t>	</a:t>
            </a:r>
            <a:r>
              <a:rPr lang="en-GB" sz="1800" b="1" dirty="0" smtClean="0">
                <a:cs typeface="Times New Roman" pitchFamily="18" charset="0"/>
                <a:sym typeface="Wingdings" pitchFamily="2" charset="2"/>
              </a:rPr>
              <a:t>LHC25/LHC50 behave extremely similar </a:t>
            </a:r>
            <a:r>
              <a:rPr lang="en-GB" sz="1800" b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 scaling ~ </a:t>
            </a:r>
            <a:r>
              <a:rPr lang="en-GB" sz="1800" b="1" i="1" dirty="0" err="1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N</a:t>
            </a:r>
            <a:r>
              <a:rPr lang="en-GB" sz="1800" b="1" baseline="-25000" dirty="0" err="1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b</a:t>
            </a:r>
            <a:r>
              <a:rPr lang="en-GB" sz="1800" b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/</a:t>
            </a:r>
            <a:r>
              <a:rPr lang="en-GB" sz="1800" b="1" dirty="0" smtClean="0">
                <a:solidFill>
                  <a:srgbClr val="0000FF"/>
                </a:solidFill>
                <a:latin typeface="Symbol" pitchFamily="18" charset="2"/>
                <a:cs typeface="Times New Roman" pitchFamily="18" charset="0"/>
                <a:sym typeface="Symbol"/>
              </a:rPr>
              <a:t>e</a:t>
            </a:r>
            <a:r>
              <a:rPr lang="en-GB" sz="1800" b="1" baseline="-25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l</a:t>
            </a:r>
          </a:p>
          <a:p>
            <a:pPr marL="363538" indent="-363538" algn="l" defTabSz="806450">
              <a:spcBef>
                <a:spcPct val="20000"/>
              </a:spcBef>
            </a:pPr>
            <a:r>
              <a:rPr lang="en-GB" sz="1800" b="1" baseline="-25000" dirty="0" smtClean="0">
                <a:cs typeface="Times New Roman" pitchFamily="18" charset="0"/>
                <a:sym typeface="Wingdings" pitchFamily="2" charset="2"/>
              </a:rPr>
              <a:t>	</a:t>
            </a:r>
            <a:r>
              <a:rPr lang="en-GB" sz="1800" b="1" dirty="0" smtClean="0">
                <a:cs typeface="Times New Roman" pitchFamily="18" charset="0"/>
                <a:sym typeface="Wingdings" pitchFamily="2" charset="2"/>
              </a:rPr>
              <a:t>• 	Effects of </a:t>
            </a:r>
            <a:r>
              <a:rPr lang="en-GB" sz="1800" b="1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40/80 MHz cavity impedance still to be understood</a:t>
            </a:r>
            <a:endParaRPr lang="en-GB" sz="1800" b="1" baseline="-25000" dirty="0" smtClean="0">
              <a:solidFill>
                <a:srgbClr val="FF0000"/>
              </a:solidFill>
              <a:cs typeface="Times New Roman" pitchFamily="18" charset="0"/>
              <a:sym typeface="Wingdings" pitchFamily="2" charset="2"/>
            </a:endParaRPr>
          </a:p>
          <a:p>
            <a:pPr marL="363538" indent="-363538" algn="l">
              <a:spcBef>
                <a:spcPct val="20000"/>
              </a:spcBef>
            </a:pPr>
            <a:endParaRPr lang="en-GB" sz="1600" b="1" dirty="0" smtClean="0">
              <a:cs typeface="Times New Roman" pitchFamily="18" charset="0"/>
              <a:sym typeface="Wingdings" pitchFamily="2" charset="2"/>
            </a:endParaRPr>
          </a:p>
          <a:p>
            <a:pPr marL="363538" indent="-363538" algn="l">
              <a:spcBef>
                <a:spcPct val="20000"/>
              </a:spcBef>
            </a:pPr>
            <a:r>
              <a:rPr lang="en-GB" sz="2200" b="1" dirty="0" smtClean="0">
                <a:cs typeface="Times New Roman" pitchFamily="18" charset="0"/>
                <a:sym typeface="Wingdings" pitchFamily="2" charset="2"/>
              </a:rPr>
              <a:t>• 	Possible cures, passive and active being investigated to stabilize beams up to ultimate bunch intensities (~ 1.8 · 10</a:t>
            </a:r>
            <a:r>
              <a:rPr lang="en-GB" sz="2200" b="1" baseline="30000" dirty="0" smtClean="0">
                <a:cs typeface="Times New Roman" pitchFamily="18" charset="0"/>
                <a:sym typeface="Wingdings" pitchFamily="2" charset="2"/>
              </a:rPr>
              <a:t>11</a:t>
            </a:r>
            <a:r>
              <a:rPr lang="en-GB" sz="2200" b="1" dirty="0" smtClean="0">
                <a:cs typeface="Times New Roman" pitchFamily="18" charset="0"/>
                <a:sym typeface="Wingdings" pitchFamily="2" charset="2"/>
              </a:rPr>
              <a:t> ppb)</a:t>
            </a:r>
          </a:p>
          <a:p>
            <a:pPr marL="363538" indent="-363538" algn="l">
              <a:spcBef>
                <a:spcPct val="20000"/>
              </a:spcBef>
              <a:tabLst>
                <a:tab pos="806450" algn="l"/>
              </a:tabLst>
            </a:pPr>
            <a:r>
              <a:rPr lang="en-GB" sz="1800" b="1" dirty="0" smtClean="0">
                <a:cs typeface="Times New Roman" pitchFamily="18" charset="0"/>
                <a:sym typeface="Wingdings" pitchFamily="2" charset="2"/>
              </a:rPr>
              <a:t>	 •	Implement passive techniques to </a:t>
            </a:r>
            <a:r>
              <a:rPr lang="en-GB" sz="1800" b="1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optimize impedance visible to beam</a:t>
            </a:r>
          </a:p>
          <a:p>
            <a:pPr marL="363538" indent="-363538" algn="l">
              <a:spcBef>
                <a:spcPct val="20000"/>
              </a:spcBef>
              <a:tabLst>
                <a:tab pos="806450" algn="l"/>
              </a:tabLst>
            </a:pPr>
            <a:r>
              <a:rPr lang="en-GB" sz="1800" b="1" dirty="0" smtClean="0">
                <a:cs typeface="Times New Roman" pitchFamily="18" charset="0"/>
                <a:sym typeface="Wingdings" pitchFamily="2" charset="2"/>
              </a:rPr>
              <a:t>	 •	</a:t>
            </a:r>
            <a:r>
              <a:rPr lang="en-GB" sz="1800" b="1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Improve active feedbacks </a:t>
            </a:r>
            <a:r>
              <a:rPr lang="en-GB" sz="1800" b="1" dirty="0" smtClean="0">
                <a:cs typeface="Times New Roman" pitchFamily="18" charset="0"/>
                <a:sym typeface="Wingdings" pitchFamily="2" charset="2"/>
              </a:rPr>
              <a:t>(1-turn delay, coupled-bunch FB)</a:t>
            </a:r>
          </a:p>
          <a:p>
            <a:pPr marL="363538" indent="-363538" algn="l">
              <a:spcBef>
                <a:spcPct val="20000"/>
              </a:spcBef>
              <a:tabLst>
                <a:tab pos="806450" algn="l"/>
              </a:tabLst>
            </a:pPr>
            <a:endParaRPr lang="en-GB" sz="1600" b="1" dirty="0" smtClean="0">
              <a:cs typeface="Times New Roman" pitchFamily="18" charset="0"/>
              <a:sym typeface="Wingdings" pitchFamily="2" charset="2"/>
            </a:endParaRPr>
          </a:p>
          <a:p>
            <a:pPr marL="363538" indent="-363538" algn="l">
              <a:spcBef>
                <a:spcPct val="20000"/>
              </a:spcBef>
            </a:pPr>
            <a:r>
              <a:rPr lang="en-GB" sz="2200" b="1" dirty="0" smtClean="0">
                <a:cs typeface="Times New Roman" pitchFamily="18" charset="0"/>
                <a:sym typeface="Wingdings" pitchFamily="2" charset="2"/>
              </a:rPr>
              <a:t>• 	Transient beam loading: bunch-to-bunch intensity variation</a:t>
            </a:r>
          </a:p>
          <a:p>
            <a:pPr marL="363538" indent="-363538" algn="l">
              <a:spcBef>
                <a:spcPct val="20000"/>
              </a:spcBef>
              <a:tabLst>
                <a:tab pos="806450" algn="l"/>
              </a:tabLst>
            </a:pPr>
            <a:r>
              <a:rPr lang="en-GB" sz="1800" b="1" dirty="0" smtClean="0">
                <a:cs typeface="Times New Roman" pitchFamily="18" charset="0"/>
                <a:sym typeface="Wingdings" pitchFamily="2" charset="2"/>
              </a:rPr>
              <a:t>	 •	Feed-forward phase modulation? </a:t>
            </a:r>
            <a:r>
              <a:rPr lang="en-GB" sz="1800" b="1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More measurements needed</a:t>
            </a:r>
          </a:p>
          <a:p>
            <a:pPr marL="363538" indent="-363538" algn="l">
              <a:spcBef>
                <a:spcPct val="20000"/>
              </a:spcBef>
            </a:pPr>
            <a:endParaRPr lang="en-GB" sz="2200" b="1" dirty="0" smtClean="0">
              <a:cs typeface="Times New Roman" pitchFamily="18" charset="0"/>
              <a:sym typeface="Wingdings" pitchFamily="2" charset="2"/>
            </a:endParaRPr>
          </a:p>
          <a:p>
            <a:pPr marL="363538" indent="-363538" algn="l">
              <a:spcBef>
                <a:spcPct val="20000"/>
              </a:spcBef>
            </a:pPr>
            <a:endParaRPr lang="en-GB" sz="2200" b="1" dirty="0" smtClean="0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762000" y="1524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200" b="1" dirty="0" smtClean="0">
                <a:solidFill>
                  <a:schemeClr val="tx2"/>
                </a:solidFill>
              </a:rPr>
              <a:t>Summary and outlook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52400" y="1066800"/>
            <a:ext cx="152400" cy="900000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5867400"/>
            <a:ext cx="8153400" cy="830997"/>
          </a:xfrm>
          <a:prstGeom prst="rect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Even in a ‘not so young’ accelerator like the CERN PS, there is still room for new ideas and performance improvements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A6546F-4755-4FB8-A29C-187095B9709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2066925" y="2362200"/>
            <a:ext cx="61626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Thank you for your attention!</a:t>
            </a:r>
            <a:endParaRPr lang="en-GB" sz="6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F93EE2-2590-4729-BAE1-804B17A3784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295400" y="12192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800" b="1" dirty="0"/>
              <a:t>Introduction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sz="2800" b="1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800" b="1" dirty="0" smtClean="0"/>
              <a:t>Coupled-bunch instabilities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/>
              <a:t>Measurement and analysis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/>
              <a:t>Observations in the PS during acceleration and flat-top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/>
              <a:t>Possible cures</a:t>
            </a:r>
            <a:endParaRPr lang="en-GB" sz="2000" b="1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800" b="1" dirty="0" smtClean="0"/>
              <a:t>Transient beam loading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sz="2800" b="1" dirty="0" smtClean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800" b="1" dirty="0" smtClean="0"/>
              <a:t>Summary and outlook</a:t>
            </a:r>
            <a:endParaRPr lang="en-GB" sz="2800" b="1" dirty="0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838200" y="228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>
                <a:solidFill>
                  <a:schemeClr val="tx2"/>
                </a:solidFill>
              </a:rPr>
              <a:t>Outline</a:t>
            </a:r>
            <a:endParaRPr lang="en-GB" sz="32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52400" y="1066800"/>
            <a:ext cx="152400" cy="71438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 bwMode="auto">
          <a:xfrm>
            <a:off x="7086600" y="5715000"/>
            <a:ext cx="2362200" cy="8382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rgbClr val="99CCFF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295400" y="5715000"/>
            <a:ext cx="5791200" cy="83820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rgbClr val="99CCFF"/>
              </a:solidFill>
              <a:effectLst/>
              <a:latin typeface="Times New Roman" pitchFamily="18" charset="0"/>
            </a:endParaRP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5AA1A7-54C8-4F29-94F8-B1524C11720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838200" y="228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>
                <a:solidFill>
                  <a:schemeClr val="tx2"/>
                </a:solidFill>
              </a:rPr>
              <a:t>Introduction</a:t>
            </a:r>
            <a:endParaRPr lang="en-GB" sz="32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52400" y="1066800"/>
            <a:ext cx="152400" cy="108000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295400" y="8382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algn="l" defTabSz="893763">
              <a:spcBef>
                <a:spcPct val="20000"/>
              </a:spcBef>
              <a:buFontTx/>
              <a:buChar char="•"/>
            </a:pPr>
            <a:r>
              <a:rPr lang="en-GB" sz="2200" b="1" dirty="0" smtClean="0"/>
              <a:t>Though the CERN PS turns 51 this year, it is an essential element in the injector chain of the LHC: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95400" y="1600200"/>
            <a:ext cx="8153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LINAC2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 PSB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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PS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 SPS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 LHC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295400" y="2133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algn="l" defTabSz="893763">
              <a:spcBef>
                <a:spcPct val="20000"/>
              </a:spcBef>
              <a:buFontTx/>
              <a:buChar char="•"/>
            </a:pPr>
            <a:r>
              <a:rPr lang="en-GB" sz="2200" b="1" dirty="0" smtClean="0"/>
              <a:t>It has to convert </a:t>
            </a:r>
            <a:r>
              <a:rPr lang="en-GB" sz="2200" b="1" dirty="0" smtClean="0">
                <a:solidFill>
                  <a:srgbClr val="0000FF"/>
                </a:solidFill>
              </a:rPr>
              <a:t>long bunches (~180 ns) from the PSB </a:t>
            </a:r>
            <a:r>
              <a:rPr lang="en-GB" sz="2200" b="1" dirty="0" smtClean="0"/>
              <a:t>to </a:t>
            </a:r>
            <a:r>
              <a:rPr lang="en-GB" sz="2200" b="1" dirty="0" smtClean="0">
                <a:solidFill>
                  <a:srgbClr val="FF0000"/>
                </a:solidFill>
              </a:rPr>
              <a:t>short bunches (~4 ns) </a:t>
            </a:r>
            <a:r>
              <a:rPr lang="en-GB" sz="2200" b="1" dirty="0" smtClean="0"/>
              <a:t>digestible by the 200 MHz RF in the SPS</a:t>
            </a:r>
          </a:p>
          <a:p>
            <a:pPr marL="360363" indent="-360363" algn="l" defTabSz="893763">
              <a:spcBef>
                <a:spcPct val="20000"/>
              </a:spcBef>
              <a:buFontTx/>
              <a:buChar char="•"/>
            </a:pPr>
            <a:r>
              <a:rPr lang="en-GB" sz="2200" b="1" dirty="0" smtClean="0"/>
              <a:t>Various bunch </a:t>
            </a:r>
            <a:r>
              <a:rPr lang="en-GB" sz="2200" b="1" dirty="0" err="1" smtClean="0"/>
              <a:t>spacings</a:t>
            </a:r>
            <a:r>
              <a:rPr lang="en-GB" sz="2200" b="1" dirty="0" smtClean="0"/>
              <a:t> at extraction: </a:t>
            </a:r>
            <a:r>
              <a:rPr lang="en-GB" sz="2200" b="1" dirty="0" smtClean="0">
                <a:solidFill>
                  <a:srgbClr val="0000FF"/>
                </a:solidFill>
              </a:rPr>
              <a:t>25, 50, 75, 150, 525 ns</a:t>
            </a:r>
          </a:p>
        </p:txBody>
      </p:sp>
      <p:pic>
        <p:nvPicPr>
          <p:cNvPr id="1026" name="Picture 2" descr="C:\Heiko\Presentations\2010-07_LongitudinalLimitationsPSBastenhaus\LHC25BunchRotation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429000"/>
            <a:ext cx="2133600" cy="1991664"/>
          </a:xfrm>
          <a:prstGeom prst="rect">
            <a:avLst/>
          </a:prstGeom>
          <a:noFill/>
        </p:spPr>
      </p:pic>
      <p:pic>
        <p:nvPicPr>
          <p:cNvPr id="1027" name="Picture 3" descr="C:\Heiko\Presentations\2010-07_LongitudinalLimitationsPSBastenhaus\LHC25C170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429000"/>
            <a:ext cx="1971067" cy="199921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886183" y="5367338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-100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10994" y="5367338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100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618656" y="536733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</a:t>
            </a:r>
            <a:endParaRPr lang="en-US" sz="1400" b="1" dirty="0"/>
          </a:p>
        </p:txBody>
      </p:sp>
      <p:cxnSp>
        <p:nvCxnSpPr>
          <p:cNvPr id="30" name="Straight Connector 29"/>
          <p:cNvCxnSpPr/>
          <p:nvPr/>
        </p:nvCxnSpPr>
        <p:spPr bwMode="auto">
          <a:xfrm rot="5400000" flipH="1" flipV="1">
            <a:off x="1714500" y="4876800"/>
            <a:ext cx="914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 flipH="1" flipV="1">
            <a:off x="2781300" y="4876800"/>
            <a:ext cx="914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305050" y="5053013"/>
            <a:ext cx="806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180 ns</a:t>
            </a:r>
            <a:endParaRPr lang="en-US" sz="1800" b="1" dirty="0">
              <a:solidFill>
                <a:srgbClr val="0000FF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3033713" y="5259388"/>
            <a:ext cx="21431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10800000">
            <a:off x="2185988" y="5259388"/>
            <a:ext cx="1905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1752600" y="3429000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0000FF"/>
                </a:solidFill>
              </a:rPr>
              <a:t>Injection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1029" name="Picture 5" descr="C:\Heiko\Presentations\2010-07_LongitudinalLimitationsPSBastenhaus\LHC25C2205Sm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429000"/>
            <a:ext cx="1971283" cy="1999434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4114800" y="3505200"/>
            <a:ext cx="364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/>
              <a:t>40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057650" y="5029200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/>
              <a:t>-40</a:t>
            </a:r>
            <a:endParaRPr lang="en-US" sz="1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191000" y="42672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</a:t>
            </a:r>
            <a:endParaRPr lang="en-US" sz="1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335049" y="5366400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-30</a:t>
            </a:r>
            <a:endParaRPr lang="en-US" sz="1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117072" y="5366400"/>
            <a:ext cx="364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30</a:t>
            </a:r>
            <a:endParaRPr lang="en-US" sz="1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284575" y="53664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</a:t>
            </a:r>
            <a:endParaRPr lang="en-US" sz="1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419600" y="3429000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0000FF"/>
                </a:solidFill>
              </a:rPr>
              <a:t>Flat-top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 rot="5400000" flipH="1" flipV="1">
            <a:off x="4520557" y="4762500"/>
            <a:ext cx="838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rot="5400000" flipH="1" flipV="1">
            <a:off x="5458770" y="4762500"/>
            <a:ext cx="838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5068803" y="490061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33 ns</a:t>
            </a:r>
            <a:endParaRPr lang="en-US" sz="1800" b="1" dirty="0">
              <a:solidFill>
                <a:srgbClr val="0000FF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5673082" y="5106988"/>
            <a:ext cx="21431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rot="10800000">
            <a:off x="4944420" y="5106988"/>
            <a:ext cx="1905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7010400" y="3429000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0000FF"/>
                </a:solidFill>
              </a:rPr>
              <a:t>Extraction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816798" y="5366400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-30</a:t>
            </a:r>
            <a:endParaRPr lang="en-US" sz="1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8870516" y="5366400"/>
            <a:ext cx="364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30</a:t>
            </a:r>
            <a:endParaRPr lang="en-US" sz="1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905750" y="53664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</a:t>
            </a:r>
            <a:endParaRPr lang="en-US" sz="1400" b="1" dirty="0"/>
          </a:p>
        </p:txBody>
      </p:sp>
      <p:cxnSp>
        <p:nvCxnSpPr>
          <p:cNvPr id="74" name="Straight Connector 73"/>
          <p:cNvCxnSpPr/>
          <p:nvPr/>
        </p:nvCxnSpPr>
        <p:spPr bwMode="auto">
          <a:xfrm rot="5400000" flipH="1" flipV="1">
            <a:off x="7943850" y="4000500"/>
            <a:ext cx="838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rot="5400000" flipH="1" flipV="1">
            <a:off x="8067675" y="4000500"/>
            <a:ext cx="838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 rot="10800000">
            <a:off x="8496301" y="3733800"/>
            <a:ext cx="581025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8186738" y="3735388"/>
            <a:ext cx="18097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8534400" y="3671887"/>
            <a:ext cx="575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4 ns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1295400" y="57150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algn="l" defTabSz="482600">
              <a:spcBef>
                <a:spcPct val="20000"/>
              </a:spcBef>
              <a:tabLst>
                <a:tab pos="5830888" algn="l"/>
              </a:tabLst>
            </a:pPr>
            <a:r>
              <a:rPr lang="en-GB" sz="2200" b="1" dirty="0" smtClean="0">
                <a:sym typeface="Symbol"/>
              </a:rPr>
              <a:t>	</a:t>
            </a:r>
            <a:r>
              <a:rPr lang="en-GB" sz="2200" b="1" dirty="0" smtClean="0">
                <a:solidFill>
                  <a:srgbClr val="FF0000"/>
                </a:solidFill>
              </a:rPr>
              <a:t>High longitudinal </a:t>
            </a:r>
            <a:r>
              <a:rPr lang="en-GB" sz="2200" b="1" dirty="0" smtClean="0"/>
              <a:t>and transverse </a:t>
            </a:r>
            <a:r>
              <a:rPr lang="en-GB" sz="2200" b="1" dirty="0" smtClean="0">
                <a:solidFill>
                  <a:srgbClr val="FF0000"/>
                </a:solidFill>
              </a:rPr>
              <a:t>brightness</a:t>
            </a:r>
            <a:r>
              <a:rPr lang="en-GB" sz="2200" b="1" dirty="0" smtClean="0"/>
              <a:t> 	</a:t>
            </a:r>
            <a:r>
              <a:rPr lang="en-GB" sz="2200" b="1" dirty="0" smtClean="0">
                <a:solidFill>
                  <a:schemeClr val="bg1"/>
                </a:solidFill>
                <a:sym typeface="Symbol"/>
              </a:rPr>
              <a:t> Instabilities</a:t>
            </a:r>
            <a:endParaRPr lang="en-GB" sz="2200" b="1" dirty="0" smtClean="0">
              <a:solidFill>
                <a:schemeClr val="bg1"/>
              </a:solidFill>
            </a:endParaRPr>
          </a:p>
          <a:p>
            <a:pPr marL="360363" indent="-360363" algn="l" defTabSz="360363">
              <a:spcBef>
                <a:spcPct val="20000"/>
              </a:spcBef>
              <a:tabLst>
                <a:tab pos="5830888" algn="l"/>
              </a:tabLst>
            </a:pPr>
            <a:r>
              <a:rPr lang="en-GB" sz="2200" b="1" dirty="0" smtClean="0">
                <a:sym typeface="Symbol"/>
              </a:rPr>
              <a:t> 	</a:t>
            </a:r>
            <a:r>
              <a:rPr lang="en-GB" sz="2200" b="1" dirty="0" smtClean="0">
                <a:solidFill>
                  <a:srgbClr val="FF0000"/>
                </a:solidFill>
              </a:rPr>
              <a:t>High peak current </a:t>
            </a:r>
            <a:r>
              <a:rPr lang="en-GB" sz="2200" b="1" dirty="0" smtClean="0"/>
              <a:t>interacts with RF cavities 	</a:t>
            </a:r>
            <a:r>
              <a:rPr lang="en-GB" sz="2200" b="1" dirty="0" smtClean="0">
                <a:solidFill>
                  <a:schemeClr val="bg1"/>
                </a:solidFill>
                <a:sym typeface="Symbol"/>
              </a:rPr>
              <a:t> Beam loading</a:t>
            </a:r>
            <a:endParaRPr lang="en-GB" sz="2200" b="1" dirty="0" smtClean="0">
              <a:solidFill>
                <a:schemeClr val="bg1"/>
              </a:solidFill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7086600" y="5715000"/>
            <a:ext cx="2362200" cy="83820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rgbClr val="99CCFF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402917" y="3429000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/>
              <a:t>7.5</a:t>
            </a:r>
            <a:endParaRPr lang="en-US" sz="14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1343025" y="510540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/>
              <a:t>-7.5</a:t>
            </a:r>
            <a:endParaRPr lang="en-US" sz="1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1524000" y="42672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</a:t>
            </a:r>
            <a:endParaRPr lang="en-US" sz="1400" b="1" dirty="0"/>
          </a:p>
        </p:txBody>
      </p:sp>
      <p:sp>
        <p:nvSpPr>
          <p:cNvPr id="88" name="TextBox 87"/>
          <p:cNvSpPr txBox="1"/>
          <p:nvPr/>
        </p:nvSpPr>
        <p:spPr>
          <a:xfrm rot="16200000">
            <a:off x="915890" y="426571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Symbol" pitchFamily="18" charset="2"/>
              </a:rPr>
              <a:t>D</a:t>
            </a:r>
            <a:r>
              <a:rPr lang="en-US" sz="1400" b="1" dirty="0" smtClean="0"/>
              <a:t>E [</a:t>
            </a:r>
            <a:r>
              <a:rPr lang="en-US" sz="1400" b="1" dirty="0" err="1" smtClean="0"/>
              <a:t>MeV</a:t>
            </a:r>
            <a:r>
              <a:rPr lang="en-US" sz="1400" b="1" dirty="0" smtClean="0"/>
              <a:t>]</a:t>
            </a:r>
          </a:p>
        </p:txBody>
      </p:sp>
      <p:sp>
        <p:nvSpPr>
          <p:cNvPr id="89" name="TextBox 88"/>
          <p:cNvSpPr txBox="1"/>
          <p:nvPr/>
        </p:nvSpPr>
        <p:spPr>
          <a:xfrm rot="16200000">
            <a:off x="3582889" y="426571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Symbol" pitchFamily="18" charset="2"/>
              </a:rPr>
              <a:t>D</a:t>
            </a:r>
            <a:r>
              <a:rPr lang="en-US" sz="1400" b="1" dirty="0" smtClean="0"/>
              <a:t>E [</a:t>
            </a:r>
            <a:r>
              <a:rPr lang="en-US" sz="1400" b="1" dirty="0" err="1" smtClean="0"/>
              <a:t>MeV</a:t>
            </a:r>
            <a:r>
              <a:rPr lang="en-US" sz="1400" b="1" dirty="0" smtClean="0"/>
              <a:t>]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505200" y="5410200"/>
            <a:ext cx="60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t</a:t>
            </a:r>
            <a:r>
              <a:rPr lang="en-US" sz="1400" b="1" dirty="0" smtClean="0"/>
              <a:t> [ns]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24600" y="5410200"/>
            <a:ext cx="60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t</a:t>
            </a:r>
            <a:r>
              <a:rPr lang="en-US" sz="1400" b="1" dirty="0" smtClean="0"/>
              <a:t> [ns]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E36F-C8A4-40FB-A326-7A1AF54B272F}" type="slidenum">
              <a:rPr lang="en-US"/>
              <a:pPr/>
              <a:t>4</a:t>
            </a:fld>
            <a:endParaRPr lang="en-US"/>
          </a:p>
        </p:txBody>
      </p:sp>
      <p:pic>
        <p:nvPicPr>
          <p:cNvPr id="944162" name="Picture 34" descr="foursplitb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165475"/>
            <a:ext cx="3222625" cy="3144838"/>
          </a:xfrm>
          <a:prstGeom prst="rect">
            <a:avLst/>
          </a:prstGeom>
          <a:noFill/>
        </p:spPr>
      </p:pic>
      <p:pic>
        <p:nvPicPr>
          <p:cNvPr id="944161" name="Picture 33" descr="inj2all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5450" y="3167063"/>
            <a:ext cx="3114675" cy="3124200"/>
          </a:xfrm>
          <a:prstGeom prst="rect">
            <a:avLst/>
          </a:prstGeom>
          <a:noFill/>
        </p:spPr>
      </p:pic>
      <p:pic>
        <p:nvPicPr>
          <p:cNvPr id="944155" name="Picture 27" descr="LHC25cycle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533400"/>
            <a:ext cx="8458200" cy="2462213"/>
          </a:xfrm>
          <a:prstGeom prst="rect">
            <a:avLst/>
          </a:prstGeom>
          <a:noFill/>
        </p:spPr>
      </p:pic>
      <p:sp>
        <p:nvSpPr>
          <p:cNvPr id="944133" name="Rectangle 5"/>
          <p:cNvSpPr>
            <a:spLocks noChangeArrowheads="1"/>
          </p:cNvSpPr>
          <p:nvPr/>
        </p:nvSpPr>
        <p:spPr bwMode="auto">
          <a:xfrm>
            <a:off x="152400" y="1066800"/>
            <a:ext cx="152400" cy="144000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4134" name="Text Box 6"/>
          <p:cNvSpPr txBox="1">
            <a:spLocks noChangeArrowheads="1"/>
          </p:cNvSpPr>
          <p:nvPr/>
        </p:nvSpPr>
        <p:spPr bwMode="auto">
          <a:xfrm>
            <a:off x="1039813" y="2819400"/>
            <a:ext cx="3570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/>
              <a:t>Triple splitting after 2</a:t>
            </a:r>
            <a:r>
              <a:rPr lang="en-US" sz="1800" b="1" baseline="30000"/>
              <a:t>nd</a:t>
            </a:r>
            <a:r>
              <a:rPr lang="en-US" sz="1800" b="1"/>
              <a:t> injection</a:t>
            </a:r>
          </a:p>
        </p:txBody>
      </p:sp>
      <p:sp>
        <p:nvSpPr>
          <p:cNvPr id="944135" name="Text Box 7"/>
          <p:cNvSpPr txBox="1">
            <a:spLocks noChangeArrowheads="1"/>
          </p:cNvSpPr>
          <p:nvPr/>
        </p:nvSpPr>
        <p:spPr bwMode="auto">
          <a:xfrm>
            <a:off x="6148388" y="2819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/>
              <a:t>Split in four at flat top energy</a:t>
            </a:r>
          </a:p>
        </p:txBody>
      </p:sp>
      <p:sp>
        <p:nvSpPr>
          <p:cNvPr id="944136" name="Text Box 8"/>
          <p:cNvSpPr txBox="1">
            <a:spLocks noChangeArrowheads="1"/>
          </p:cNvSpPr>
          <p:nvPr/>
        </p:nvSpPr>
        <p:spPr bwMode="auto">
          <a:xfrm rot="16200000">
            <a:off x="7841457" y="5036343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chemeClr val="bg1"/>
                </a:solidFill>
              </a:rPr>
              <a:t>26 GeV/c</a:t>
            </a:r>
          </a:p>
        </p:txBody>
      </p:sp>
      <p:sp>
        <p:nvSpPr>
          <p:cNvPr id="944137" name="Text Box 9"/>
          <p:cNvSpPr txBox="1">
            <a:spLocks noChangeArrowheads="1"/>
          </p:cNvSpPr>
          <p:nvPr/>
        </p:nvSpPr>
        <p:spPr bwMode="auto">
          <a:xfrm rot="16200000">
            <a:off x="3955257" y="5036343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chemeClr val="bg1"/>
                </a:solidFill>
              </a:rPr>
              <a:t>1.4 GeV</a:t>
            </a:r>
          </a:p>
        </p:txBody>
      </p:sp>
      <p:sp>
        <p:nvSpPr>
          <p:cNvPr id="944138" name="AutoShape 10"/>
          <p:cNvSpPr>
            <a:spLocks noChangeArrowheads="1"/>
          </p:cNvSpPr>
          <p:nvPr/>
        </p:nvSpPr>
        <p:spPr bwMode="auto">
          <a:xfrm rot="5400000">
            <a:off x="1295400" y="5334000"/>
            <a:ext cx="609600" cy="609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4139" name="Text Box 11"/>
          <p:cNvSpPr txBox="1">
            <a:spLocks noChangeArrowheads="1"/>
          </p:cNvSpPr>
          <p:nvPr/>
        </p:nvSpPr>
        <p:spPr bwMode="auto">
          <a:xfrm rot="16200000">
            <a:off x="450057" y="4196556"/>
            <a:ext cx="18288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/>
              <a:t>2</a:t>
            </a:r>
            <a:r>
              <a:rPr lang="en-US" b="1" baseline="30000"/>
              <a:t>nd</a:t>
            </a:r>
            <a:r>
              <a:rPr lang="en-US" b="1"/>
              <a:t> injection</a:t>
            </a:r>
          </a:p>
        </p:txBody>
      </p:sp>
      <p:sp>
        <p:nvSpPr>
          <p:cNvPr id="944140" name="Rectangle 12"/>
          <p:cNvSpPr>
            <a:spLocks noChangeArrowheads="1"/>
          </p:cNvSpPr>
          <p:nvPr/>
        </p:nvSpPr>
        <p:spPr bwMode="auto">
          <a:xfrm>
            <a:off x="838200" y="762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 dirty="0">
                <a:solidFill>
                  <a:schemeClr val="tx2"/>
                </a:solidFill>
              </a:rPr>
              <a:t>The LHC25 (ns) cycle in the PS</a:t>
            </a:r>
            <a:endParaRPr lang="en-GB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44141" name="Rectangle 13"/>
          <p:cNvSpPr>
            <a:spLocks noChangeArrowheads="1"/>
          </p:cNvSpPr>
          <p:nvPr/>
        </p:nvSpPr>
        <p:spPr bwMode="auto">
          <a:xfrm>
            <a:off x="1066800" y="6324600"/>
            <a:ext cx="8610600" cy="457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l">
              <a:spcBef>
                <a:spcPct val="20000"/>
              </a:spcBef>
              <a:buFont typeface="Times New Roman" pitchFamily="18" charset="0"/>
              <a:buNone/>
            </a:pPr>
            <a:r>
              <a:rPr lang="en-GB" b="1" dirty="0">
                <a:cs typeface="Times New Roman" pitchFamily="18" charset="0"/>
                <a:sym typeface="Wingdings" pitchFamily="2" charset="2"/>
              </a:rPr>
              <a:t>→</a:t>
            </a:r>
            <a:r>
              <a:rPr lang="en-GB" b="1" dirty="0">
                <a:sym typeface="Wingdings" pitchFamily="2" charset="2"/>
              </a:rPr>
              <a:t> Each bunch from the Booster divided by </a:t>
            </a:r>
            <a:r>
              <a:rPr lang="en-GB" b="1" dirty="0" smtClean="0">
                <a:solidFill>
                  <a:srgbClr val="FF0000"/>
                </a:solidFill>
                <a:sym typeface="Wingdings" pitchFamily="2" charset="2"/>
              </a:rPr>
              <a:t>12 </a:t>
            </a:r>
            <a:r>
              <a:rPr lang="en-GB" b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→ </a:t>
            </a:r>
            <a:r>
              <a:rPr lang="en-GB" b="1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6</a:t>
            </a:r>
            <a:r>
              <a:rPr lang="en-GB" b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× 3 × 2 × 2 = 72</a:t>
            </a:r>
          </a:p>
        </p:txBody>
      </p:sp>
      <p:sp>
        <p:nvSpPr>
          <p:cNvPr id="944142" name="Text Box 14"/>
          <p:cNvSpPr txBox="1">
            <a:spLocks noChangeArrowheads="1"/>
          </p:cNvSpPr>
          <p:nvPr/>
        </p:nvSpPr>
        <p:spPr bwMode="auto">
          <a:xfrm>
            <a:off x="3352800" y="1371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h</a:t>
            </a:r>
            <a:r>
              <a:rPr lang="en-US" sz="2000" b="1">
                <a:solidFill>
                  <a:srgbClr val="FF0000"/>
                </a:solidFill>
              </a:rPr>
              <a:t> = 7</a:t>
            </a:r>
          </a:p>
        </p:txBody>
      </p:sp>
      <p:sp>
        <p:nvSpPr>
          <p:cNvPr id="944143" name="Text Box 15"/>
          <p:cNvSpPr txBox="1">
            <a:spLocks noChangeArrowheads="1"/>
          </p:cNvSpPr>
          <p:nvPr/>
        </p:nvSpPr>
        <p:spPr bwMode="auto">
          <a:xfrm>
            <a:off x="6781800" y="739775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Eject 72 bunches</a:t>
            </a:r>
          </a:p>
        </p:txBody>
      </p:sp>
      <p:sp>
        <p:nvSpPr>
          <p:cNvPr id="944144" name="Text Box 16"/>
          <p:cNvSpPr txBox="1">
            <a:spLocks noChangeArrowheads="1"/>
          </p:cNvSpPr>
          <p:nvPr/>
        </p:nvSpPr>
        <p:spPr bwMode="auto">
          <a:xfrm rot="16200000">
            <a:off x="8691563" y="903287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(sketched)</a:t>
            </a:r>
          </a:p>
        </p:txBody>
      </p:sp>
      <p:sp>
        <p:nvSpPr>
          <p:cNvPr id="944145" name="Text Box 17"/>
          <p:cNvSpPr txBox="1">
            <a:spLocks noChangeArrowheads="1"/>
          </p:cNvSpPr>
          <p:nvPr/>
        </p:nvSpPr>
        <p:spPr bwMode="auto">
          <a:xfrm>
            <a:off x="1524000" y="8382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Inject 4+2 bunches</a:t>
            </a:r>
          </a:p>
        </p:txBody>
      </p:sp>
      <p:sp>
        <p:nvSpPr>
          <p:cNvPr id="944146" name="Line 18"/>
          <p:cNvSpPr>
            <a:spLocks noChangeShapeType="1"/>
          </p:cNvSpPr>
          <p:nvPr/>
        </p:nvSpPr>
        <p:spPr bwMode="auto">
          <a:xfrm rot="10800000" flipV="1">
            <a:off x="4951413" y="941388"/>
            <a:ext cx="0" cy="3873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4147" name="Text Box 19"/>
          <p:cNvSpPr txBox="1">
            <a:spLocks noChangeArrowheads="1"/>
          </p:cNvSpPr>
          <p:nvPr/>
        </p:nvSpPr>
        <p:spPr bwMode="auto">
          <a:xfrm>
            <a:off x="4722813" y="560388"/>
            <a:ext cx="53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Symbol" pitchFamily="18" charset="2"/>
              </a:rPr>
              <a:t>g</a:t>
            </a:r>
            <a:r>
              <a:rPr lang="en-US" b="1" baseline="-25000"/>
              <a:t>tr</a:t>
            </a:r>
          </a:p>
        </p:txBody>
      </p:sp>
      <p:sp>
        <p:nvSpPr>
          <p:cNvPr id="944149" name="Text Box 21"/>
          <p:cNvSpPr txBox="1">
            <a:spLocks noChangeArrowheads="1"/>
          </p:cNvSpPr>
          <p:nvPr/>
        </p:nvSpPr>
        <p:spPr bwMode="auto">
          <a:xfrm>
            <a:off x="1328738" y="12954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Low-energy BUs</a:t>
            </a:r>
          </a:p>
        </p:txBody>
      </p:sp>
      <p:sp>
        <p:nvSpPr>
          <p:cNvPr id="944150" name="Line 22"/>
          <p:cNvSpPr>
            <a:spLocks noChangeShapeType="1"/>
          </p:cNvSpPr>
          <p:nvPr/>
        </p:nvSpPr>
        <p:spPr bwMode="auto">
          <a:xfrm flipV="1">
            <a:off x="3429000" y="1219200"/>
            <a:ext cx="1066800" cy="22860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4151" name="Text Box 23"/>
          <p:cNvSpPr txBox="1">
            <a:spLocks noChangeArrowheads="1"/>
          </p:cNvSpPr>
          <p:nvPr/>
        </p:nvSpPr>
        <p:spPr bwMode="auto">
          <a:xfrm rot="16200000">
            <a:off x="6370638" y="1782762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h</a:t>
            </a:r>
            <a:r>
              <a:rPr lang="en-US" sz="2000" b="1">
                <a:solidFill>
                  <a:srgbClr val="FF0000"/>
                </a:solidFill>
              </a:rPr>
              <a:t> = 84</a:t>
            </a:r>
          </a:p>
        </p:txBody>
      </p:sp>
      <p:sp>
        <p:nvSpPr>
          <p:cNvPr id="944152" name="Line 24"/>
          <p:cNvSpPr>
            <a:spLocks noChangeShapeType="1"/>
          </p:cNvSpPr>
          <p:nvPr/>
        </p:nvSpPr>
        <p:spPr bwMode="auto">
          <a:xfrm flipH="1">
            <a:off x="6781800" y="1055688"/>
            <a:ext cx="274638" cy="255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4156" name="Text Box 28"/>
          <p:cNvSpPr txBox="1">
            <a:spLocks noChangeArrowheads="1"/>
          </p:cNvSpPr>
          <p:nvPr/>
        </p:nvSpPr>
        <p:spPr bwMode="auto">
          <a:xfrm>
            <a:off x="5638800" y="1295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h</a:t>
            </a:r>
            <a:r>
              <a:rPr lang="en-US" sz="2000" b="1">
                <a:solidFill>
                  <a:srgbClr val="FF0000"/>
                </a:solidFill>
              </a:rPr>
              <a:t> = 21</a:t>
            </a:r>
          </a:p>
        </p:txBody>
      </p:sp>
      <p:sp>
        <p:nvSpPr>
          <p:cNvPr id="944157" name="Line 29"/>
          <p:cNvSpPr>
            <a:spLocks noChangeShapeType="1"/>
          </p:cNvSpPr>
          <p:nvPr/>
        </p:nvSpPr>
        <p:spPr bwMode="auto">
          <a:xfrm flipH="1" flipV="1">
            <a:off x="5181600" y="2209800"/>
            <a:ext cx="5334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4158" name="Text Box 30"/>
          <p:cNvSpPr txBox="1">
            <a:spLocks noChangeArrowheads="1"/>
          </p:cNvSpPr>
          <p:nvPr/>
        </p:nvSpPr>
        <p:spPr bwMode="auto">
          <a:xfrm>
            <a:off x="5105400" y="1760538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High-energy BU</a:t>
            </a:r>
          </a:p>
        </p:txBody>
      </p:sp>
      <p:sp>
        <p:nvSpPr>
          <p:cNvPr id="944159" name="AutoShape 31"/>
          <p:cNvSpPr>
            <a:spLocks noChangeArrowheads="1"/>
          </p:cNvSpPr>
          <p:nvPr/>
        </p:nvSpPr>
        <p:spPr bwMode="auto">
          <a:xfrm>
            <a:off x="4430713" y="2438400"/>
            <a:ext cx="304800" cy="685800"/>
          </a:xfrm>
          <a:prstGeom prst="up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4160" name="AutoShape 32"/>
          <p:cNvSpPr>
            <a:spLocks noChangeArrowheads="1"/>
          </p:cNvSpPr>
          <p:nvPr/>
        </p:nvSpPr>
        <p:spPr bwMode="auto">
          <a:xfrm>
            <a:off x="5943600" y="2438400"/>
            <a:ext cx="304800" cy="685800"/>
          </a:xfrm>
          <a:prstGeom prst="up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D563-534A-4940-ABE0-3EB0BBDCE1C9}" type="slidenum">
              <a:rPr lang="en-US"/>
              <a:pPr/>
              <a:t>5</a:t>
            </a:fld>
            <a:endParaRPr lang="en-US"/>
          </a:p>
        </p:txBody>
      </p:sp>
      <p:pic>
        <p:nvPicPr>
          <p:cNvPr id="940034" name="Picture 2" descr="twosplitb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152775"/>
            <a:ext cx="3222625" cy="3152775"/>
          </a:xfrm>
          <a:prstGeom prst="rect">
            <a:avLst/>
          </a:prstGeom>
          <a:noFill/>
        </p:spPr>
      </p:pic>
      <p:pic>
        <p:nvPicPr>
          <p:cNvPr id="940035" name="Picture 3" descr="trisplitall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6088" y="3138488"/>
            <a:ext cx="3116262" cy="3167062"/>
          </a:xfrm>
          <a:prstGeom prst="rect">
            <a:avLst/>
          </a:prstGeom>
          <a:noFill/>
        </p:spPr>
      </p:pic>
      <p:pic>
        <p:nvPicPr>
          <p:cNvPr id="940036" name="Picture 4" descr="LHC50cycle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533400"/>
            <a:ext cx="8458200" cy="2462213"/>
          </a:xfrm>
          <a:prstGeom prst="rect">
            <a:avLst/>
          </a:prstGeom>
          <a:noFill/>
        </p:spPr>
      </p:pic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52400" y="1066800"/>
            <a:ext cx="152400" cy="180000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0038" name="AutoShape 6"/>
          <p:cNvSpPr>
            <a:spLocks noChangeArrowheads="1"/>
          </p:cNvSpPr>
          <p:nvPr/>
        </p:nvSpPr>
        <p:spPr bwMode="auto">
          <a:xfrm>
            <a:off x="2176463" y="2209800"/>
            <a:ext cx="304800" cy="685800"/>
          </a:xfrm>
          <a:prstGeom prst="up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0039" name="Text Box 7"/>
          <p:cNvSpPr txBox="1">
            <a:spLocks noChangeArrowheads="1"/>
          </p:cNvSpPr>
          <p:nvPr/>
        </p:nvSpPr>
        <p:spPr bwMode="auto">
          <a:xfrm>
            <a:off x="1703388" y="28194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/>
              <a:t>Triple splitting after 1</a:t>
            </a:r>
            <a:r>
              <a:rPr lang="en-US" sz="1800" b="1" baseline="30000"/>
              <a:t>st</a:t>
            </a:r>
            <a:r>
              <a:rPr lang="en-US" sz="1800" b="1"/>
              <a:t> injection</a:t>
            </a:r>
          </a:p>
        </p:txBody>
      </p:sp>
      <p:sp>
        <p:nvSpPr>
          <p:cNvPr id="940040" name="Text Box 8"/>
          <p:cNvSpPr txBox="1">
            <a:spLocks noChangeArrowheads="1"/>
          </p:cNvSpPr>
          <p:nvPr/>
        </p:nvSpPr>
        <p:spPr bwMode="auto">
          <a:xfrm>
            <a:off x="6065838" y="2819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/>
              <a:t>Split in two at flat top energy</a:t>
            </a:r>
          </a:p>
        </p:txBody>
      </p:sp>
      <p:sp>
        <p:nvSpPr>
          <p:cNvPr id="940041" name="Text Box 9"/>
          <p:cNvSpPr txBox="1">
            <a:spLocks noChangeArrowheads="1"/>
          </p:cNvSpPr>
          <p:nvPr/>
        </p:nvSpPr>
        <p:spPr bwMode="auto">
          <a:xfrm>
            <a:off x="1600200" y="8382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Inject 3</a:t>
            </a:r>
            <a:r>
              <a:rPr lang="en-US" sz="2000" b="1">
                <a:cs typeface="Times New Roman" pitchFamily="18" charset="0"/>
              </a:rPr>
              <a:t>×2</a:t>
            </a:r>
            <a:r>
              <a:rPr lang="en-US" sz="2000" b="1"/>
              <a:t> bunches</a:t>
            </a:r>
          </a:p>
        </p:txBody>
      </p:sp>
      <p:sp>
        <p:nvSpPr>
          <p:cNvPr id="940042" name="Text Box 10"/>
          <p:cNvSpPr txBox="1">
            <a:spLocks noChangeArrowheads="1"/>
          </p:cNvSpPr>
          <p:nvPr/>
        </p:nvSpPr>
        <p:spPr bwMode="auto">
          <a:xfrm rot="16200000">
            <a:off x="7841457" y="5036343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chemeClr val="bg1"/>
                </a:solidFill>
              </a:rPr>
              <a:t>26 GeV/c</a:t>
            </a:r>
          </a:p>
        </p:txBody>
      </p:sp>
      <p:sp>
        <p:nvSpPr>
          <p:cNvPr id="940043" name="Text Box 11"/>
          <p:cNvSpPr txBox="1">
            <a:spLocks noChangeArrowheads="1"/>
          </p:cNvSpPr>
          <p:nvPr/>
        </p:nvSpPr>
        <p:spPr bwMode="auto">
          <a:xfrm rot="16200000">
            <a:off x="3955257" y="5036343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chemeClr val="bg1"/>
                </a:solidFill>
              </a:rPr>
              <a:t>1.4 GeV</a:t>
            </a:r>
          </a:p>
        </p:txBody>
      </p:sp>
      <p:sp>
        <p:nvSpPr>
          <p:cNvPr id="940044" name="Line 12"/>
          <p:cNvSpPr>
            <a:spLocks noChangeShapeType="1"/>
          </p:cNvSpPr>
          <p:nvPr/>
        </p:nvSpPr>
        <p:spPr bwMode="auto">
          <a:xfrm rot="10800000" flipV="1">
            <a:off x="3054350" y="1524000"/>
            <a:ext cx="0" cy="3873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0045" name="Text Box 13"/>
          <p:cNvSpPr txBox="1">
            <a:spLocks noChangeArrowheads="1"/>
          </p:cNvSpPr>
          <p:nvPr/>
        </p:nvSpPr>
        <p:spPr bwMode="auto">
          <a:xfrm>
            <a:off x="2825750" y="1143000"/>
            <a:ext cx="53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Symbol" pitchFamily="18" charset="2"/>
              </a:rPr>
              <a:t>g</a:t>
            </a:r>
            <a:r>
              <a:rPr lang="en-US" b="1" baseline="-25000"/>
              <a:t>tr</a:t>
            </a: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38200" y="762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>
                <a:solidFill>
                  <a:schemeClr val="tx2"/>
                </a:solidFill>
              </a:rPr>
              <a:t>The LHC50 (ns) cycle in the PS</a:t>
            </a:r>
            <a:endParaRPr lang="en-GB" sz="32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1066800" y="6324600"/>
            <a:ext cx="8610600" cy="457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l">
              <a:spcBef>
                <a:spcPct val="20000"/>
              </a:spcBef>
              <a:buFont typeface="Times New Roman" pitchFamily="18" charset="0"/>
              <a:buNone/>
            </a:pPr>
            <a:r>
              <a:rPr lang="en-GB" b="1" dirty="0">
                <a:cs typeface="Times New Roman" pitchFamily="18" charset="0"/>
                <a:sym typeface="Wingdings" pitchFamily="2" charset="2"/>
              </a:rPr>
              <a:t>→</a:t>
            </a:r>
            <a:r>
              <a:rPr lang="en-GB" b="1" dirty="0">
                <a:sym typeface="Wingdings" pitchFamily="2" charset="2"/>
              </a:rPr>
              <a:t> Each bunch from the Booster divided by </a:t>
            </a:r>
            <a:r>
              <a:rPr lang="en-GB" b="1" dirty="0" smtClean="0">
                <a:solidFill>
                  <a:srgbClr val="FF0000"/>
                </a:solidFill>
                <a:sym typeface="Wingdings" pitchFamily="2" charset="2"/>
              </a:rPr>
              <a:t>6 </a:t>
            </a:r>
            <a:r>
              <a:rPr lang="en-GB" b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→ </a:t>
            </a:r>
            <a:r>
              <a:rPr lang="en-GB" b="1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6</a:t>
            </a:r>
            <a:r>
              <a:rPr lang="en-GB" b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× 3 × 2 = 36</a:t>
            </a:r>
          </a:p>
        </p:txBody>
      </p:sp>
      <p:sp>
        <p:nvSpPr>
          <p:cNvPr id="940048" name="Text Box 16"/>
          <p:cNvSpPr txBox="1">
            <a:spLocks noChangeArrowheads="1"/>
          </p:cNvSpPr>
          <p:nvPr/>
        </p:nvSpPr>
        <p:spPr bwMode="auto">
          <a:xfrm rot="16200000">
            <a:off x="1493838" y="1858962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h</a:t>
            </a:r>
            <a:r>
              <a:rPr lang="en-US" sz="2000" b="1">
                <a:solidFill>
                  <a:srgbClr val="FF0000"/>
                </a:solidFill>
              </a:rPr>
              <a:t> = 7</a:t>
            </a:r>
          </a:p>
        </p:txBody>
      </p:sp>
      <p:sp>
        <p:nvSpPr>
          <p:cNvPr id="940049" name="Text Box 17"/>
          <p:cNvSpPr txBox="1">
            <a:spLocks noChangeArrowheads="1"/>
          </p:cNvSpPr>
          <p:nvPr/>
        </p:nvSpPr>
        <p:spPr bwMode="auto">
          <a:xfrm>
            <a:off x="3505200" y="15240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h</a:t>
            </a:r>
            <a:r>
              <a:rPr lang="en-US" sz="2000" b="1">
                <a:solidFill>
                  <a:srgbClr val="FF0000"/>
                </a:solidFill>
              </a:rPr>
              <a:t> = 21</a:t>
            </a:r>
          </a:p>
        </p:txBody>
      </p:sp>
      <p:sp>
        <p:nvSpPr>
          <p:cNvPr id="940050" name="Text Box 18"/>
          <p:cNvSpPr txBox="1">
            <a:spLocks noChangeArrowheads="1"/>
          </p:cNvSpPr>
          <p:nvPr/>
        </p:nvSpPr>
        <p:spPr bwMode="auto">
          <a:xfrm>
            <a:off x="6781800" y="739775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Eject 36 bunches</a:t>
            </a:r>
          </a:p>
        </p:txBody>
      </p:sp>
      <p:sp>
        <p:nvSpPr>
          <p:cNvPr id="940051" name="Line 19"/>
          <p:cNvSpPr>
            <a:spLocks noChangeShapeType="1"/>
          </p:cNvSpPr>
          <p:nvPr/>
        </p:nvSpPr>
        <p:spPr bwMode="auto">
          <a:xfrm flipH="1">
            <a:off x="5943600" y="1066800"/>
            <a:ext cx="1066800" cy="685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0052" name="Text Box 20"/>
          <p:cNvSpPr txBox="1">
            <a:spLocks noChangeArrowheads="1"/>
          </p:cNvSpPr>
          <p:nvPr/>
        </p:nvSpPr>
        <p:spPr bwMode="auto">
          <a:xfrm>
            <a:off x="3048000" y="2016125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Low-energy BUs</a:t>
            </a:r>
          </a:p>
        </p:txBody>
      </p:sp>
      <p:sp>
        <p:nvSpPr>
          <p:cNvPr id="940053" name="Line 21"/>
          <p:cNvSpPr>
            <a:spLocks noChangeShapeType="1"/>
          </p:cNvSpPr>
          <p:nvPr/>
        </p:nvSpPr>
        <p:spPr bwMode="auto">
          <a:xfrm flipH="1" flipV="1">
            <a:off x="2514600" y="1730375"/>
            <a:ext cx="762000" cy="479425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0054" name="AutoShape 22"/>
          <p:cNvSpPr>
            <a:spLocks noChangeArrowheads="1"/>
          </p:cNvSpPr>
          <p:nvPr/>
        </p:nvSpPr>
        <p:spPr bwMode="auto">
          <a:xfrm rot="5400000">
            <a:off x="1295400" y="5334000"/>
            <a:ext cx="609600" cy="609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0055" name="Text Box 23"/>
          <p:cNvSpPr txBox="1">
            <a:spLocks noChangeArrowheads="1"/>
          </p:cNvSpPr>
          <p:nvPr/>
        </p:nvSpPr>
        <p:spPr bwMode="auto">
          <a:xfrm rot="16200000">
            <a:off x="450057" y="4196556"/>
            <a:ext cx="18288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/>
              <a:t>1</a:t>
            </a:r>
            <a:r>
              <a:rPr lang="en-US" b="1" baseline="30000"/>
              <a:t>st</a:t>
            </a:r>
            <a:r>
              <a:rPr lang="en-US" b="1"/>
              <a:t> injection</a:t>
            </a:r>
          </a:p>
        </p:txBody>
      </p:sp>
      <p:sp>
        <p:nvSpPr>
          <p:cNvPr id="940056" name="Text Box 24"/>
          <p:cNvSpPr txBox="1">
            <a:spLocks noChangeArrowheads="1"/>
          </p:cNvSpPr>
          <p:nvPr/>
        </p:nvSpPr>
        <p:spPr bwMode="auto">
          <a:xfrm rot="16200000">
            <a:off x="8691563" y="903287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(sketched)</a:t>
            </a:r>
          </a:p>
        </p:txBody>
      </p:sp>
      <p:sp>
        <p:nvSpPr>
          <p:cNvPr id="940057" name="Text Box 25"/>
          <p:cNvSpPr txBox="1">
            <a:spLocks noChangeArrowheads="1"/>
          </p:cNvSpPr>
          <p:nvPr/>
        </p:nvSpPr>
        <p:spPr bwMode="auto">
          <a:xfrm rot="16200000">
            <a:off x="5227638" y="1858962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h</a:t>
            </a:r>
            <a:r>
              <a:rPr lang="en-US" sz="2000" b="1">
                <a:solidFill>
                  <a:srgbClr val="FF0000"/>
                </a:solidFill>
              </a:rPr>
              <a:t> = 84</a:t>
            </a:r>
          </a:p>
        </p:txBody>
      </p:sp>
      <p:sp>
        <p:nvSpPr>
          <p:cNvPr id="940058" name="AutoShape 26"/>
          <p:cNvSpPr>
            <a:spLocks noChangeArrowheads="1"/>
          </p:cNvSpPr>
          <p:nvPr/>
        </p:nvSpPr>
        <p:spPr bwMode="auto">
          <a:xfrm rot="-1806277">
            <a:off x="5668963" y="2438400"/>
            <a:ext cx="304800" cy="685800"/>
          </a:xfrm>
          <a:prstGeom prst="up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5AA1A7-54C8-4F29-94F8-B1524C11720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52400" y="1066800"/>
            <a:ext cx="152400" cy="216000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 bwMode="auto">
          <a:xfrm>
            <a:off x="9277350" y="77788"/>
            <a:ext cx="552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519585-70FF-4C8E-BFF0-FB8451B0374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2276475" y="1219200"/>
            <a:ext cx="6115050" cy="4695825"/>
            <a:chOff x="1434" y="864"/>
            <a:chExt cx="3852" cy="2958"/>
          </a:xfrm>
        </p:grpSpPr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1434" y="864"/>
              <a:ext cx="3852" cy="2958"/>
              <a:chOff x="1584" y="816"/>
              <a:chExt cx="3852" cy="2958"/>
            </a:xfrm>
          </p:grpSpPr>
          <p:pic>
            <p:nvPicPr>
              <p:cNvPr id="30" name="Picture 4" descr="pscomplex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84" y="816"/>
                <a:ext cx="3852" cy="2958"/>
              </a:xfrm>
              <a:prstGeom prst="rect">
                <a:avLst/>
              </a:prstGeom>
              <a:noFill/>
            </p:spPr>
          </p:pic>
          <p:sp>
            <p:nvSpPr>
              <p:cNvPr id="31" name="Rectangle 5"/>
              <p:cNvSpPr>
                <a:spLocks noChangeArrowheads="1"/>
              </p:cNvSpPr>
              <p:nvPr/>
            </p:nvSpPr>
            <p:spPr bwMode="auto">
              <a:xfrm>
                <a:off x="2948" y="2432"/>
                <a:ext cx="720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6"/>
              <p:cNvSpPr>
                <a:spLocks noChangeArrowheads="1"/>
              </p:cNvSpPr>
              <p:nvPr/>
            </p:nvSpPr>
            <p:spPr bwMode="auto">
              <a:xfrm>
                <a:off x="2857" y="2579"/>
                <a:ext cx="144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2478" y="1128"/>
              <a:ext cx="768" cy="0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2370" y="1104"/>
              <a:ext cx="120" cy="15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2259" y="1074"/>
              <a:ext cx="114" cy="33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2172" y="1041"/>
              <a:ext cx="105" cy="39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2082" y="993"/>
              <a:ext cx="105" cy="51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>
              <a:off x="1941" y="900"/>
              <a:ext cx="153" cy="99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 flipV="1">
              <a:off x="3222" y="1116"/>
              <a:ext cx="195" cy="21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 flipV="1">
              <a:off x="3192" y="1119"/>
              <a:ext cx="141" cy="6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838200" y="228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 dirty="0" smtClean="0">
                <a:solidFill>
                  <a:schemeClr val="tx2"/>
                </a:solidFill>
              </a:rPr>
              <a:t>RF Systems to perform those manipulations</a:t>
            </a:r>
            <a:endParaRPr lang="en-GB" sz="3200" dirty="0">
              <a:solidFill>
                <a:schemeClr val="tx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7408863" y="3116263"/>
            <a:ext cx="134937" cy="936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7389813" y="3090863"/>
            <a:ext cx="134937" cy="936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7413625" y="3100388"/>
            <a:ext cx="134938" cy="936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24"/>
          <p:cNvSpPr>
            <a:spLocks noChangeArrowheads="1"/>
          </p:cNvSpPr>
          <p:nvPr/>
        </p:nvSpPr>
        <p:spPr bwMode="auto">
          <a:xfrm>
            <a:off x="7419975" y="3087688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25"/>
          <p:cNvSpPr>
            <a:spLocks noChangeArrowheads="1"/>
          </p:cNvSpPr>
          <p:nvPr/>
        </p:nvSpPr>
        <p:spPr bwMode="auto">
          <a:xfrm>
            <a:off x="7118350" y="2536825"/>
            <a:ext cx="103188" cy="10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26"/>
          <p:cNvSpPr>
            <a:spLocks noChangeShapeType="1"/>
          </p:cNvSpPr>
          <p:nvPr/>
        </p:nvSpPr>
        <p:spPr bwMode="auto">
          <a:xfrm>
            <a:off x="7162800" y="2667000"/>
            <a:ext cx="249238" cy="4508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Oval 27"/>
          <p:cNvSpPr>
            <a:spLocks noChangeArrowheads="1"/>
          </p:cNvSpPr>
          <p:nvPr/>
        </p:nvSpPr>
        <p:spPr bwMode="auto">
          <a:xfrm>
            <a:off x="7143750" y="2597150"/>
            <a:ext cx="103188" cy="10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28"/>
          <p:cNvSpPr>
            <a:spLocks noChangeArrowheads="1"/>
          </p:cNvSpPr>
          <p:nvPr/>
        </p:nvSpPr>
        <p:spPr bwMode="auto">
          <a:xfrm>
            <a:off x="7132638" y="2566988"/>
            <a:ext cx="103187" cy="10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 flipV="1">
            <a:off x="7029450" y="3786188"/>
            <a:ext cx="295275" cy="3873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 flipV="1">
            <a:off x="6978650" y="4086225"/>
            <a:ext cx="96838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31"/>
          <p:cNvSpPr>
            <a:spLocks noChangeShapeType="1"/>
          </p:cNvSpPr>
          <p:nvPr/>
        </p:nvSpPr>
        <p:spPr bwMode="auto">
          <a:xfrm flipV="1">
            <a:off x="7359650" y="3382963"/>
            <a:ext cx="101600" cy="1206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32"/>
          <p:cNvSpPr>
            <a:spLocks noChangeShapeType="1"/>
          </p:cNvSpPr>
          <p:nvPr/>
        </p:nvSpPr>
        <p:spPr bwMode="auto">
          <a:xfrm flipV="1">
            <a:off x="7445375" y="3286125"/>
            <a:ext cx="60325" cy="1365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33"/>
          <p:cNvSpPr>
            <a:spLocks noChangeShapeType="1"/>
          </p:cNvSpPr>
          <p:nvPr/>
        </p:nvSpPr>
        <p:spPr bwMode="auto">
          <a:xfrm flipV="1">
            <a:off x="7327900" y="3500438"/>
            <a:ext cx="38100" cy="2825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34"/>
          <p:cNvSpPr>
            <a:spLocks noChangeShapeType="1"/>
          </p:cNvSpPr>
          <p:nvPr/>
        </p:nvSpPr>
        <p:spPr bwMode="auto">
          <a:xfrm flipH="1" flipV="1">
            <a:off x="7462838" y="3209925"/>
            <a:ext cx="12700" cy="1206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Line 35"/>
          <p:cNvSpPr>
            <a:spLocks noChangeShapeType="1"/>
          </p:cNvSpPr>
          <p:nvPr/>
        </p:nvSpPr>
        <p:spPr bwMode="auto">
          <a:xfrm flipH="1" flipV="1">
            <a:off x="7415213" y="3475038"/>
            <a:ext cx="76200" cy="1111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Line 36"/>
          <p:cNvSpPr>
            <a:spLocks noChangeShapeType="1"/>
          </p:cNvSpPr>
          <p:nvPr/>
        </p:nvSpPr>
        <p:spPr bwMode="auto">
          <a:xfrm>
            <a:off x="7354888" y="3521075"/>
            <a:ext cx="123825" cy="50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Line 37"/>
          <p:cNvSpPr>
            <a:spLocks noChangeShapeType="1"/>
          </p:cNvSpPr>
          <p:nvPr/>
        </p:nvSpPr>
        <p:spPr bwMode="auto">
          <a:xfrm>
            <a:off x="7377113" y="3498850"/>
            <a:ext cx="76200" cy="4921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Text Box 46"/>
          <p:cNvSpPr txBox="1">
            <a:spLocks noChangeArrowheads="1"/>
          </p:cNvSpPr>
          <p:nvPr/>
        </p:nvSpPr>
        <p:spPr bwMode="auto">
          <a:xfrm>
            <a:off x="1228725" y="2981325"/>
            <a:ext cx="11430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/>
              <a:t>to SPS</a:t>
            </a:r>
          </a:p>
        </p:txBody>
      </p:sp>
      <p:sp>
        <p:nvSpPr>
          <p:cNvPr id="92" name="Text Box 46"/>
          <p:cNvSpPr txBox="1">
            <a:spLocks noChangeArrowheads="1"/>
          </p:cNvSpPr>
          <p:nvPr/>
        </p:nvSpPr>
        <p:spPr bwMode="auto">
          <a:xfrm>
            <a:off x="4800600" y="358140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/>
              <a:t>PS</a:t>
            </a:r>
            <a:endParaRPr lang="en-US" sz="3200" b="1" dirty="0"/>
          </a:p>
        </p:txBody>
      </p:sp>
      <p:sp>
        <p:nvSpPr>
          <p:cNvPr id="93" name="Rectangle 92"/>
          <p:cNvSpPr/>
          <p:nvPr/>
        </p:nvSpPr>
        <p:spPr bwMode="auto">
          <a:xfrm>
            <a:off x="4800600" y="2743200"/>
            <a:ext cx="533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990600" y="898525"/>
            <a:ext cx="8686800" cy="5578475"/>
            <a:chOff x="990600" y="898525"/>
            <a:chExt cx="8686800" cy="5578475"/>
          </a:xfrm>
        </p:grpSpPr>
        <p:grpSp>
          <p:nvGrpSpPr>
            <p:cNvPr id="106" name="Group 105"/>
            <p:cNvGrpSpPr/>
            <p:nvPr/>
          </p:nvGrpSpPr>
          <p:grpSpPr>
            <a:xfrm>
              <a:off x="3276600" y="1776413"/>
              <a:ext cx="4495800" cy="3328987"/>
              <a:chOff x="3276600" y="1776413"/>
              <a:chExt cx="4495800" cy="3328987"/>
            </a:xfrm>
          </p:grpSpPr>
          <p:sp>
            <p:nvSpPr>
              <p:cNvPr id="37" name="Line 20"/>
              <p:cNvSpPr>
                <a:spLocks noChangeShapeType="1"/>
              </p:cNvSpPr>
              <p:nvPr/>
            </p:nvSpPr>
            <p:spPr bwMode="auto">
              <a:xfrm flipV="1">
                <a:off x="3276600" y="4953000"/>
                <a:ext cx="2590800" cy="152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40"/>
              <p:cNvSpPr>
                <a:spLocks noChangeShapeType="1"/>
              </p:cNvSpPr>
              <p:nvPr/>
            </p:nvSpPr>
            <p:spPr bwMode="auto">
              <a:xfrm flipH="1" flipV="1">
                <a:off x="6981825" y="4314825"/>
                <a:ext cx="504825" cy="6572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41"/>
              <p:cNvSpPr>
                <a:spLocks noChangeShapeType="1"/>
              </p:cNvSpPr>
              <p:nvPr/>
            </p:nvSpPr>
            <p:spPr bwMode="auto">
              <a:xfrm flipH="1">
                <a:off x="7172325" y="1776413"/>
                <a:ext cx="266700" cy="87153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42"/>
              <p:cNvSpPr>
                <a:spLocks noChangeShapeType="1"/>
              </p:cNvSpPr>
              <p:nvPr/>
            </p:nvSpPr>
            <p:spPr bwMode="auto">
              <a:xfrm flipH="1">
                <a:off x="7229475" y="1790700"/>
                <a:ext cx="209550" cy="10001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43"/>
              <p:cNvSpPr>
                <a:spLocks noChangeShapeType="1"/>
              </p:cNvSpPr>
              <p:nvPr/>
            </p:nvSpPr>
            <p:spPr bwMode="auto">
              <a:xfrm flipH="1" flipV="1">
                <a:off x="7086600" y="4038600"/>
                <a:ext cx="68580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44"/>
              <p:cNvSpPr>
                <a:spLocks noChangeShapeType="1"/>
              </p:cNvSpPr>
              <p:nvPr/>
            </p:nvSpPr>
            <p:spPr bwMode="auto">
              <a:xfrm flipH="1" flipV="1">
                <a:off x="7162800" y="3962400"/>
                <a:ext cx="609600" cy="4572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45"/>
              <p:cNvSpPr>
                <a:spLocks noChangeShapeType="1"/>
              </p:cNvSpPr>
              <p:nvPr/>
            </p:nvSpPr>
            <p:spPr bwMode="auto">
              <a:xfrm flipH="1">
                <a:off x="5410200" y="4419600"/>
                <a:ext cx="2362200" cy="533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47"/>
              <p:cNvSpPr>
                <a:spLocks noChangeShapeType="1"/>
              </p:cNvSpPr>
              <p:nvPr/>
            </p:nvSpPr>
            <p:spPr bwMode="auto">
              <a:xfrm flipH="1" flipV="1">
                <a:off x="7242771" y="3088741"/>
                <a:ext cx="215303" cy="17594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990600" y="1066800"/>
              <a:ext cx="2209800" cy="4984750"/>
              <a:chOff x="990600" y="1066800"/>
              <a:chExt cx="2209800" cy="4984750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1143000" y="1066800"/>
                <a:ext cx="1828800" cy="1708150"/>
                <a:chOff x="1143000" y="1066800"/>
                <a:chExt cx="1828800" cy="1708150"/>
              </a:xfrm>
            </p:grpSpPr>
            <p:pic>
              <p:nvPicPr>
                <p:cNvPr id="35" name="Picture 18" descr="10MHzCavityss1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219200" y="1066800"/>
                  <a:ext cx="1752600" cy="1401763"/>
                </a:xfrm>
                <a:prstGeom prst="rect">
                  <a:avLst/>
                </a:prstGeom>
                <a:noFill/>
              </p:spPr>
            </p:pic>
            <p:sp>
              <p:nvSpPr>
                <p:cNvPr id="65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143000" y="2438400"/>
                  <a:ext cx="1447800" cy="336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US" sz="1600" b="1"/>
                    <a:t>Acceleration </a:t>
                  </a:r>
                </a:p>
              </p:txBody>
            </p:sp>
            <p:sp>
              <p:nvSpPr>
                <p:cNvPr id="6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219200" y="1111250"/>
                  <a:ext cx="16764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US" sz="1800" b="1">
                      <a:solidFill>
                        <a:schemeClr val="bg1"/>
                      </a:solidFill>
                    </a:rPr>
                    <a:t>2.8 – 10 MHz</a:t>
                  </a:r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990600" y="4191000"/>
                <a:ext cx="2209800" cy="1860550"/>
                <a:chOff x="990600" y="4191000"/>
                <a:chExt cx="2209800" cy="1860550"/>
              </a:xfrm>
            </p:grpSpPr>
            <p:pic>
              <p:nvPicPr>
                <p:cNvPr id="34" name="Picture 17" descr="200MHzCavities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066800" y="4191000"/>
                  <a:ext cx="2133600" cy="1600200"/>
                </a:xfrm>
                <a:prstGeom prst="rect">
                  <a:avLst/>
                </a:prstGeom>
                <a:noFill/>
              </p:spPr>
            </p:pic>
            <p:sp>
              <p:nvSpPr>
                <p:cNvPr id="6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524000" y="5410200"/>
                  <a:ext cx="16764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/>
                  <a:r>
                    <a:rPr lang="en-US" sz="1800" b="1" dirty="0">
                      <a:solidFill>
                        <a:schemeClr val="bg1"/>
                      </a:solidFill>
                    </a:rPr>
                    <a:t>200 MHz</a:t>
                  </a:r>
                </a:p>
              </p:txBody>
            </p:sp>
            <p:sp>
              <p:nvSpPr>
                <p:cNvPr id="71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990600" y="5715000"/>
                  <a:ext cx="2209800" cy="336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US" sz="1600" b="1" dirty="0"/>
                    <a:t>Longitudinal blow-up</a:t>
                  </a:r>
                </a:p>
              </p:txBody>
            </p:sp>
          </p:grpSp>
        </p:grpSp>
        <p:grpSp>
          <p:nvGrpSpPr>
            <p:cNvPr id="104" name="Group 103"/>
            <p:cNvGrpSpPr/>
            <p:nvPr/>
          </p:nvGrpSpPr>
          <p:grpSpPr>
            <a:xfrm>
              <a:off x="5791200" y="898525"/>
              <a:ext cx="3886200" cy="5578475"/>
              <a:chOff x="5791200" y="898525"/>
              <a:chExt cx="3886200" cy="5578475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7162800" y="4724400"/>
                <a:ext cx="1698625" cy="1752600"/>
                <a:chOff x="7162800" y="4724400"/>
                <a:chExt cx="1698625" cy="1752600"/>
              </a:xfrm>
            </p:grpSpPr>
            <p:pic>
              <p:nvPicPr>
                <p:cNvPr id="36" name="Picture 19" descr="20MHzCavityss9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543800" y="4724400"/>
                  <a:ext cx="1317625" cy="1746250"/>
                </a:xfrm>
                <a:prstGeom prst="rect">
                  <a:avLst/>
                </a:prstGeom>
                <a:noFill/>
              </p:spPr>
            </p:pic>
            <p:sp>
              <p:nvSpPr>
                <p:cNvPr id="68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7162800" y="6110288"/>
                  <a:ext cx="1676400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/>
                  <a:r>
                    <a:rPr lang="en-US" sz="1800" b="1" dirty="0">
                      <a:solidFill>
                        <a:schemeClr val="bg1"/>
                      </a:solidFill>
                    </a:rPr>
                    <a:t>13/20 MHz</a:t>
                  </a:r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7848600" y="2667000"/>
                <a:ext cx="1776413" cy="1982788"/>
                <a:chOff x="7848600" y="2667000"/>
                <a:chExt cx="1776413" cy="1982788"/>
              </a:xfrm>
            </p:grpSpPr>
            <p:pic>
              <p:nvPicPr>
                <p:cNvPr id="55" name="Picture 38" descr="80MHzCavityss89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7848600" y="2667000"/>
                  <a:ext cx="1776413" cy="1982788"/>
                </a:xfrm>
                <a:prstGeom prst="rect">
                  <a:avLst/>
                </a:prstGeom>
                <a:noFill/>
              </p:spPr>
            </p:pic>
            <p:sp>
              <p:nvSpPr>
                <p:cNvPr id="69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7848600" y="4281488"/>
                  <a:ext cx="1752600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/>
                  <a:r>
                    <a:rPr lang="en-US" sz="1800" b="1" dirty="0">
                      <a:solidFill>
                        <a:schemeClr val="bg1"/>
                      </a:solidFill>
                    </a:rPr>
                    <a:t>80 MHz</a:t>
                  </a:r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7543800" y="990600"/>
                <a:ext cx="2133600" cy="1600200"/>
                <a:chOff x="7543800" y="990600"/>
                <a:chExt cx="2133600" cy="1600200"/>
              </a:xfrm>
            </p:grpSpPr>
            <p:pic>
              <p:nvPicPr>
                <p:cNvPr id="56" name="Picture 39" descr="40MHzCavityss77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7543800" y="990600"/>
                  <a:ext cx="2133600" cy="1600200"/>
                </a:xfrm>
                <a:prstGeom prst="rect">
                  <a:avLst/>
                </a:prstGeom>
                <a:noFill/>
              </p:spPr>
            </p:pic>
            <p:sp>
              <p:nvSpPr>
                <p:cNvPr id="70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7924800" y="2209800"/>
                  <a:ext cx="17526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/>
                  <a:r>
                    <a:rPr lang="en-US" sz="1800" b="1" dirty="0">
                      <a:solidFill>
                        <a:schemeClr val="bg1"/>
                      </a:solidFill>
                    </a:rPr>
                    <a:t>40 MHz</a:t>
                  </a:r>
                </a:p>
              </p:txBody>
            </p:sp>
          </p:grpSp>
          <p:sp>
            <p:nvSpPr>
              <p:cNvPr id="72" name="Text Box 55"/>
              <p:cNvSpPr txBox="1">
                <a:spLocks noChangeArrowheads="1"/>
              </p:cNvSpPr>
              <p:nvPr/>
            </p:nvSpPr>
            <p:spPr bwMode="auto">
              <a:xfrm>
                <a:off x="5791200" y="898525"/>
                <a:ext cx="182880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sz="1600" b="1" dirty="0"/>
                  <a:t>RF Manipulations</a:t>
                </a:r>
              </a:p>
            </p:txBody>
          </p:sp>
          <p:sp>
            <p:nvSpPr>
              <p:cNvPr id="73" name="Text Box 56"/>
              <p:cNvSpPr txBox="1">
                <a:spLocks noChangeArrowheads="1"/>
              </p:cNvSpPr>
              <p:nvPr/>
            </p:nvSpPr>
            <p:spPr bwMode="auto">
              <a:xfrm>
                <a:off x="5791200" y="6140450"/>
                <a:ext cx="182880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sz="1600" b="1" dirty="0"/>
                  <a:t>RF Manipulations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3047999" y="1658290"/>
              <a:ext cx="4191001" cy="3223036"/>
              <a:chOff x="3047999" y="1658290"/>
              <a:chExt cx="4191001" cy="3223036"/>
            </a:xfrm>
          </p:grpSpPr>
          <p:sp>
            <p:nvSpPr>
              <p:cNvPr id="81" name="Line 42"/>
              <p:cNvSpPr>
                <a:spLocks noChangeShapeType="1"/>
              </p:cNvSpPr>
              <p:nvPr/>
            </p:nvSpPr>
            <p:spPr bwMode="auto">
              <a:xfrm flipV="1">
                <a:off x="3048000" y="1658290"/>
                <a:ext cx="2483667" cy="1810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42"/>
              <p:cNvSpPr>
                <a:spLocks noChangeShapeType="1"/>
              </p:cNvSpPr>
              <p:nvPr/>
            </p:nvSpPr>
            <p:spPr bwMode="auto">
              <a:xfrm>
                <a:off x="3048000" y="1676399"/>
                <a:ext cx="3524816" cy="28065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r>
                  <a:rPr lang="en-US" dirty="0" smtClean="0"/>
                  <a:t>     </a:t>
                </a:r>
                <a:endParaRPr lang="en-US" dirty="0"/>
              </a:p>
            </p:txBody>
          </p:sp>
          <p:sp>
            <p:nvSpPr>
              <p:cNvPr id="83" name="Line 42"/>
              <p:cNvSpPr>
                <a:spLocks noChangeShapeType="1"/>
              </p:cNvSpPr>
              <p:nvPr/>
            </p:nvSpPr>
            <p:spPr bwMode="auto">
              <a:xfrm>
                <a:off x="3048000" y="1676400"/>
                <a:ext cx="4058970" cy="96872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r>
                  <a:rPr lang="en-US" dirty="0" smtClean="0"/>
                  <a:t>        </a:t>
                </a:r>
                <a:endParaRPr lang="en-US" dirty="0"/>
              </a:p>
            </p:txBody>
          </p:sp>
          <p:sp>
            <p:nvSpPr>
              <p:cNvPr id="84" name="Line 42"/>
              <p:cNvSpPr>
                <a:spLocks noChangeShapeType="1"/>
              </p:cNvSpPr>
              <p:nvPr/>
            </p:nvSpPr>
            <p:spPr bwMode="auto">
              <a:xfrm>
                <a:off x="3048000" y="1676400"/>
                <a:ext cx="4191000" cy="16002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r>
                  <a:rPr lang="en-US" dirty="0" smtClean="0"/>
                  <a:t>        </a:t>
                </a:r>
                <a:endParaRPr lang="en-US" dirty="0"/>
              </a:p>
            </p:txBody>
          </p:sp>
          <p:sp>
            <p:nvSpPr>
              <p:cNvPr id="88" name="Line 42"/>
              <p:cNvSpPr>
                <a:spLocks noChangeShapeType="1"/>
              </p:cNvSpPr>
              <p:nvPr/>
            </p:nvSpPr>
            <p:spPr bwMode="auto">
              <a:xfrm>
                <a:off x="3048000" y="1676399"/>
                <a:ext cx="2184903" cy="320492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r>
                  <a:rPr lang="en-US" dirty="0" smtClean="0"/>
                  <a:t>        </a:t>
                </a:r>
                <a:endParaRPr lang="en-US" dirty="0"/>
              </a:p>
            </p:txBody>
          </p:sp>
          <p:sp>
            <p:nvSpPr>
              <p:cNvPr id="89" name="Line 42"/>
              <p:cNvSpPr>
                <a:spLocks noChangeShapeType="1"/>
              </p:cNvSpPr>
              <p:nvPr/>
            </p:nvSpPr>
            <p:spPr bwMode="auto">
              <a:xfrm>
                <a:off x="3048000" y="1676401"/>
                <a:ext cx="990600" cy="129539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r>
                  <a:rPr lang="en-US" dirty="0" smtClean="0"/>
                  <a:t>        </a:t>
                </a:r>
                <a:endParaRPr lang="en-US" dirty="0"/>
              </a:p>
            </p:txBody>
          </p:sp>
          <p:sp>
            <p:nvSpPr>
              <p:cNvPr id="90" name="Line 42"/>
              <p:cNvSpPr>
                <a:spLocks noChangeShapeType="1"/>
              </p:cNvSpPr>
              <p:nvPr/>
            </p:nvSpPr>
            <p:spPr bwMode="auto">
              <a:xfrm>
                <a:off x="3047999" y="1676400"/>
                <a:ext cx="1406305" cy="42551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r>
                  <a:rPr lang="en-US" dirty="0" smtClean="0"/>
                  <a:t>        </a:t>
                </a:r>
                <a:endParaRPr lang="en-US" dirty="0"/>
              </a:p>
            </p:txBody>
          </p:sp>
          <p:sp>
            <p:nvSpPr>
              <p:cNvPr id="91" name="Line 42"/>
              <p:cNvSpPr>
                <a:spLocks noChangeShapeType="1"/>
              </p:cNvSpPr>
              <p:nvPr/>
            </p:nvSpPr>
            <p:spPr bwMode="auto">
              <a:xfrm>
                <a:off x="3048000" y="1676400"/>
                <a:ext cx="2094368" cy="5432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r>
                  <a:rPr lang="en-US" dirty="0" smtClean="0"/>
                  <a:t>        </a:t>
                </a:r>
                <a:endParaRPr lang="en-US" dirty="0"/>
              </a:p>
            </p:txBody>
          </p:sp>
          <p:sp>
            <p:nvSpPr>
              <p:cNvPr id="85" name="Line 42"/>
              <p:cNvSpPr>
                <a:spLocks noChangeShapeType="1"/>
              </p:cNvSpPr>
              <p:nvPr/>
            </p:nvSpPr>
            <p:spPr bwMode="auto">
              <a:xfrm>
                <a:off x="3048000" y="1676399"/>
                <a:ext cx="4131398" cy="204608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r>
                  <a:rPr lang="en-US" dirty="0" smtClean="0"/>
                  <a:t>        </a:t>
                </a:r>
                <a:endParaRPr lang="en-US" dirty="0"/>
              </a:p>
            </p:txBody>
          </p:sp>
          <p:sp>
            <p:nvSpPr>
              <p:cNvPr id="86" name="Line 42"/>
              <p:cNvSpPr>
                <a:spLocks noChangeShapeType="1"/>
              </p:cNvSpPr>
              <p:nvPr/>
            </p:nvSpPr>
            <p:spPr bwMode="auto">
              <a:xfrm>
                <a:off x="3048000" y="1676400"/>
                <a:ext cx="3962400" cy="25146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r>
                  <a:rPr lang="en-US" dirty="0" smtClean="0"/>
                  <a:t>        </a:t>
                </a:r>
                <a:endParaRPr lang="en-US" dirty="0"/>
              </a:p>
            </p:txBody>
          </p:sp>
          <p:sp>
            <p:nvSpPr>
              <p:cNvPr id="87" name="Line 42"/>
              <p:cNvSpPr>
                <a:spLocks noChangeShapeType="1"/>
              </p:cNvSpPr>
              <p:nvPr/>
            </p:nvSpPr>
            <p:spPr bwMode="auto">
              <a:xfrm>
                <a:off x="3048000" y="1676401"/>
                <a:ext cx="3597244" cy="286089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r>
                  <a:rPr lang="en-US" dirty="0" smtClean="0"/>
                  <a:t>        </a:t>
                </a:r>
                <a:endParaRPr lang="en-US" dirty="0"/>
              </a:p>
            </p:txBody>
          </p:sp>
        </p:grpSp>
      </p:grpSp>
      <p:sp>
        <p:nvSpPr>
          <p:cNvPr id="94" name="TextBox 93"/>
          <p:cNvSpPr txBox="1"/>
          <p:nvPr/>
        </p:nvSpPr>
        <p:spPr>
          <a:xfrm>
            <a:off x="1066800" y="6248400"/>
            <a:ext cx="4495800" cy="44627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sym typeface="Symbol"/>
              </a:rPr>
              <a:t> </a:t>
            </a:r>
            <a:r>
              <a:rPr lang="en-US" b="1" dirty="0" smtClean="0">
                <a:solidFill>
                  <a:schemeClr val="bg1"/>
                </a:solidFill>
              </a:rPr>
              <a:t>24 cavities from 2.8 to 200 MHz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auto">
          <a:xfrm>
            <a:off x="990600" y="5486400"/>
            <a:ext cx="8763000" cy="38100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90600" y="5867400"/>
            <a:ext cx="8763000" cy="8382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52400" y="1066800"/>
            <a:ext cx="152400" cy="252000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77350" y="77788"/>
            <a:ext cx="552450" cy="304800"/>
          </a:xfrm>
          <a:noFill/>
        </p:spPr>
        <p:txBody>
          <a:bodyPr/>
          <a:lstStyle/>
          <a:p>
            <a:fld id="{1945DBCC-8A48-42C0-8578-339D8AB430A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38200" y="228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 dirty="0" err="1" smtClean="0">
                <a:solidFill>
                  <a:schemeClr val="tx2"/>
                </a:solidFill>
              </a:rPr>
              <a:t>Emittance</a:t>
            </a:r>
            <a:r>
              <a:rPr lang="en-GB" sz="3600" b="1" dirty="0" smtClean="0">
                <a:solidFill>
                  <a:schemeClr val="tx2"/>
                </a:solidFill>
              </a:rPr>
              <a:t> budgets of beams for LHC</a:t>
            </a:r>
            <a:endParaRPr lang="en-GB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5" name="Rectangle 48"/>
          <p:cNvSpPr>
            <a:spLocks noChangeArrowheads="1"/>
          </p:cNvSpPr>
          <p:nvPr/>
        </p:nvSpPr>
        <p:spPr bwMode="auto">
          <a:xfrm>
            <a:off x="990600" y="3124200"/>
            <a:ext cx="8763000" cy="1524000"/>
          </a:xfrm>
          <a:prstGeom prst="rect">
            <a:avLst/>
          </a:prstGeom>
          <a:solidFill>
            <a:srgbClr val="33CC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47"/>
          <p:cNvSpPr>
            <a:spLocks noChangeArrowheads="1"/>
          </p:cNvSpPr>
          <p:nvPr/>
        </p:nvSpPr>
        <p:spPr bwMode="auto">
          <a:xfrm>
            <a:off x="990600" y="4648200"/>
            <a:ext cx="8763000" cy="6858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46"/>
          <p:cNvSpPr>
            <a:spLocks noChangeArrowheads="1"/>
          </p:cNvSpPr>
          <p:nvPr/>
        </p:nvSpPr>
        <p:spPr bwMode="auto">
          <a:xfrm>
            <a:off x="990600" y="1295400"/>
            <a:ext cx="8763000" cy="18288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1066800" y="1295400"/>
            <a:ext cx="8839200" cy="3581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defTabSz="192088">
              <a:spcBef>
                <a:spcPct val="20000"/>
              </a:spcBef>
            </a:pPr>
            <a:r>
              <a:rPr lang="en-GB" sz="2000" b="1" dirty="0"/>
              <a:t>Injection, </a:t>
            </a:r>
            <a:r>
              <a:rPr lang="en-GB" sz="2000" b="1" i="1" dirty="0"/>
              <a:t>h</a:t>
            </a:r>
            <a:r>
              <a:rPr lang="en-GB" sz="2000" b="1" dirty="0"/>
              <a:t> = 7										   1.3 </a:t>
            </a:r>
            <a:r>
              <a:rPr lang="en-GB" sz="2000" b="1" dirty="0" err="1"/>
              <a:t>eVs</a:t>
            </a:r>
            <a:r>
              <a:rPr lang="en-GB" sz="2000" b="1" dirty="0"/>
              <a:t>					  0.9 </a:t>
            </a:r>
            <a:r>
              <a:rPr lang="en-GB" sz="2000" b="1" dirty="0" err="1"/>
              <a:t>eVs</a:t>
            </a:r>
            <a:r>
              <a:rPr lang="en-GB" sz="2000" b="1" dirty="0"/>
              <a:t>					  0.9 </a:t>
            </a:r>
            <a:r>
              <a:rPr lang="en-GB" sz="2000" b="1" dirty="0" err="1"/>
              <a:t>eVs</a:t>
            </a:r>
            <a:endParaRPr lang="en-GB" sz="2000" b="1" dirty="0"/>
          </a:p>
          <a:p>
            <a:pPr marL="342900" indent="-342900" algn="l" defTabSz="192088">
              <a:spcBef>
                <a:spcPct val="20000"/>
              </a:spcBef>
            </a:pPr>
            <a:r>
              <a:rPr lang="en-GB" sz="2000" b="1" dirty="0"/>
              <a:t>After 1</a:t>
            </a:r>
            <a:r>
              <a:rPr lang="en-GB" sz="2000" b="1" baseline="30000" dirty="0"/>
              <a:t>st</a:t>
            </a:r>
            <a:r>
              <a:rPr lang="en-GB" sz="2000" b="1" dirty="0"/>
              <a:t> blow-up									no blow-up				  1.3 </a:t>
            </a:r>
            <a:r>
              <a:rPr lang="en-GB" sz="2000" b="1" dirty="0" err="1"/>
              <a:t>eVs</a:t>
            </a:r>
            <a:r>
              <a:rPr lang="en-GB" sz="2000" b="1" dirty="0"/>
              <a:t>					  1.2 </a:t>
            </a:r>
            <a:r>
              <a:rPr lang="en-GB" sz="2000" b="1" dirty="0" err="1"/>
              <a:t>eVs</a:t>
            </a:r>
            <a:endParaRPr lang="en-GB" sz="2000" b="1" dirty="0"/>
          </a:p>
          <a:p>
            <a:pPr marL="342900" indent="-342900" algn="l" defTabSz="192088">
              <a:spcBef>
                <a:spcPct val="20000"/>
              </a:spcBef>
            </a:pPr>
            <a:r>
              <a:rPr lang="en-GB" sz="2000" b="1" dirty="0"/>
              <a:t>Splitting on flat-bottom						 triple							</a:t>
            </a:r>
            <a:r>
              <a:rPr lang="en-GB" sz="2000" b="1" dirty="0" err="1"/>
              <a:t>triple</a:t>
            </a:r>
            <a:r>
              <a:rPr lang="en-GB" sz="2000" b="1" dirty="0"/>
              <a:t>					   double</a:t>
            </a:r>
          </a:p>
          <a:p>
            <a:pPr marL="342900" indent="-342900" algn="l" defTabSz="192088">
              <a:spcBef>
                <a:spcPct val="20000"/>
              </a:spcBef>
            </a:pPr>
            <a:r>
              <a:rPr lang="en-GB" sz="2000" b="1" dirty="0"/>
              <a:t>After splitting												0.45 </a:t>
            </a:r>
            <a:r>
              <a:rPr lang="en-GB" sz="2000" b="1" dirty="0" err="1"/>
              <a:t>eVs</a:t>
            </a:r>
            <a:r>
              <a:rPr lang="en-GB" sz="2000" b="1" dirty="0"/>
              <a:t>					 0.45 </a:t>
            </a:r>
            <a:r>
              <a:rPr lang="en-GB" sz="2000" b="1" dirty="0" err="1"/>
              <a:t>eVs</a:t>
            </a:r>
            <a:r>
              <a:rPr lang="en-GB" sz="2000" b="1" dirty="0"/>
              <a:t>				  </a:t>
            </a:r>
            <a:r>
              <a:rPr lang="en-GB" sz="2000" b="1" dirty="0">
                <a:solidFill>
                  <a:srgbClr val="FF0000"/>
                </a:solidFill>
              </a:rPr>
              <a:t>0.65 </a:t>
            </a:r>
            <a:r>
              <a:rPr lang="en-GB" sz="2000" b="1" dirty="0" err="1">
                <a:solidFill>
                  <a:srgbClr val="FF0000"/>
                </a:solidFill>
              </a:rPr>
              <a:t>eVs</a:t>
            </a:r>
            <a:endParaRPr lang="en-GB" sz="2000" b="1" dirty="0">
              <a:solidFill>
                <a:srgbClr val="FF0000"/>
              </a:solidFill>
            </a:endParaRPr>
          </a:p>
          <a:p>
            <a:pPr marL="342900" indent="-342900" algn="l" defTabSz="192088">
              <a:spcBef>
                <a:spcPct val="20000"/>
              </a:spcBef>
            </a:pPr>
            <a:r>
              <a:rPr lang="en-GB" sz="2000" b="1" dirty="0"/>
              <a:t>After 2</a:t>
            </a:r>
            <a:r>
              <a:rPr lang="en-GB" sz="2000" b="1" baseline="30000" dirty="0"/>
              <a:t>nd</a:t>
            </a:r>
            <a:r>
              <a:rPr lang="en-GB" sz="2000" b="1" dirty="0"/>
              <a:t> blow-up										0.65 </a:t>
            </a:r>
            <a:r>
              <a:rPr lang="en-GB" sz="2000" b="1" dirty="0" err="1"/>
              <a:t>eVs</a:t>
            </a:r>
            <a:r>
              <a:rPr lang="en-GB" sz="2000" b="1" dirty="0"/>
              <a:t>					 </a:t>
            </a:r>
            <a:r>
              <a:rPr lang="en-GB" sz="2000" b="1" dirty="0">
                <a:solidFill>
                  <a:srgbClr val="FF0000"/>
                </a:solidFill>
              </a:rPr>
              <a:t>0.65 </a:t>
            </a:r>
            <a:r>
              <a:rPr lang="en-GB" sz="2000" b="1" dirty="0" err="1">
                <a:solidFill>
                  <a:srgbClr val="FF0000"/>
                </a:solidFill>
              </a:rPr>
              <a:t>eVs</a:t>
            </a:r>
            <a:r>
              <a:rPr lang="en-GB" sz="2000" b="1" dirty="0"/>
              <a:t>			 	no blow-up</a:t>
            </a:r>
          </a:p>
          <a:p>
            <a:pPr marL="342900" indent="-342900" algn="l" defTabSz="192088">
              <a:spcBef>
                <a:spcPct val="20000"/>
              </a:spcBef>
            </a:pPr>
            <a:r>
              <a:rPr lang="en-GB" sz="2000" b="1" dirty="0" smtClean="0"/>
              <a:t>Intensity per bunch						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</a:rPr>
              <a:t>5.2 · 10</a:t>
            </a:r>
            <a:r>
              <a:rPr lang="en-GB" sz="2000" b="1" baseline="30000" dirty="0" smtClean="0">
                <a:solidFill>
                  <a:srgbClr val="0000FF"/>
                </a:solidFill>
              </a:rPr>
              <a:t>13</a:t>
            </a:r>
            <a:r>
              <a:rPr lang="en-GB" sz="2000" b="1" dirty="0" smtClean="0">
                <a:solidFill>
                  <a:srgbClr val="0000FF"/>
                </a:solidFill>
              </a:rPr>
              <a:t> ppb</a:t>
            </a:r>
            <a:r>
              <a:rPr lang="en-GB" sz="2000" b="1" dirty="0" smtClean="0"/>
              <a:t>		  </a:t>
            </a:r>
            <a:r>
              <a:rPr lang="en-GB" sz="2000" b="1" dirty="0" smtClean="0">
                <a:solidFill>
                  <a:srgbClr val="0000FF"/>
                </a:solidFill>
              </a:rPr>
              <a:t>2.6 · 10</a:t>
            </a:r>
            <a:r>
              <a:rPr lang="en-GB" sz="2000" b="1" baseline="30000" dirty="0" smtClean="0">
                <a:solidFill>
                  <a:srgbClr val="0000FF"/>
                </a:solidFill>
              </a:rPr>
              <a:t>13</a:t>
            </a:r>
            <a:r>
              <a:rPr lang="en-GB" sz="2000" b="1" dirty="0" smtClean="0">
                <a:solidFill>
                  <a:srgbClr val="0000FF"/>
                </a:solidFill>
              </a:rPr>
              <a:t> ppb</a:t>
            </a:r>
            <a:r>
              <a:rPr lang="en-GB" sz="2000" b="1" dirty="0" smtClean="0"/>
              <a:t>		 </a:t>
            </a:r>
            <a:r>
              <a:rPr lang="en-GB" sz="2000" b="1" dirty="0" smtClean="0">
                <a:solidFill>
                  <a:srgbClr val="0000FF"/>
                </a:solidFill>
              </a:rPr>
              <a:t>2.6 · 10</a:t>
            </a:r>
            <a:r>
              <a:rPr lang="en-GB" sz="2000" b="1" baseline="30000" dirty="0" smtClean="0">
                <a:solidFill>
                  <a:srgbClr val="0000FF"/>
                </a:solidFill>
              </a:rPr>
              <a:t>13</a:t>
            </a:r>
            <a:r>
              <a:rPr lang="en-GB" sz="2000" b="1" dirty="0" smtClean="0">
                <a:solidFill>
                  <a:srgbClr val="0000FF"/>
                </a:solidFill>
              </a:rPr>
              <a:t> ppb</a:t>
            </a:r>
          </a:p>
          <a:p>
            <a:pPr marL="342900" indent="-342900" algn="l" defTabSz="192088">
              <a:spcBef>
                <a:spcPct val="20000"/>
              </a:spcBef>
            </a:pPr>
            <a:r>
              <a:rPr lang="en-GB" sz="2000" b="1" dirty="0" smtClean="0"/>
              <a:t>Acceleration</a:t>
            </a:r>
            <a:r>
              <a:rPr lang="en-GB" sz="2000" b="1" dirty="0"/>
              <a:t>												 </a:t>
            </a:r>
            <a:r>
              <a:rPr lang="en-GB" sz="2000" b="1" i="1" dirty="0"/>
              <a:t>h</a:t>
            </a:r>
            <a:r>
              <a:rPr lang="en-GB" sz="2000" b="1" dirty="0"/>
              <a:t> = 21						 	</a:t>
            </a:r>
            <a:r>
              <a:rPr lang="en-GB" sz="2000" b="1" i="1" dirty="0"/>
              <a:t>h</a:t>
            </a:r>
            <a:r>
              <a:rPr lang="en-GB" sz="2000" b="1" dirty="0"/>
              <a:t> = 21						</a:t>
            </a:r>
            <a:r>
              <a:rPr lang="en-GB" sz="2000" b="1" i="1" dirty="0"/>
              <a:t>h</a:t>
            </a:r>
            <a:r>
              <a:rPr lang="en-GB" sz="2000" b="1" dirty="0"/>
              <a:t> = 14</a:t>
            </a:r>
          </a:p>
          <a:p>
            <a:pPr marL="342900" indent="-342900" algn="l" defTabSz="192088">
              <a:spcBef>
                <a:spcPct val="20000"/>
              </a:spcBef>
            </a:pPr>
            <a:r>
              <a:rPr lang="en-GB" sz="2000" b="1" dirty="0"/>
              <a:t>After 3</a:t>
            </a:r>
            <a:r>
              <a:rPr lang="en-GB" sz="2000" b="1" baseline="30000" dirty="0"/>
              <a:t>rd</a:t>
            </a:r>
            <a:r>
              <a:rPr lang="en-GB" sz="2000" b="1" dirty="0"/>
              <a:t> blow-up										</a:t>
            </a:r>
            <a:r>
              <a:rPr lang="en-GB" sz="2000" b="1" dirty="0">
                <a:solidFill>
                  <a:srgbClr val="FF0000"/>
                </a:solidFill>
              </a:rPr>
              <a:t>1.3 </a:t>
            </a:r>
            <a:r>
              <a:rPr lang="en-GB" sz="2000" b="1" dirty="0" err="1">
                <a:solidFill>
                  <a:srgbClr val="FF0000"/>
                </a:solidFill>
              </a:rPr>
              <a:t>eVs</a:t>
            </a:r>
            <a:r>
              <a:rPr lang="en-GB" sz="2000" b="1" dirty="0"/>
              <a:t>				 no blow-up				no blow-up</a:t>
            </a:r>
          </a:p>
          <a:p>
            <a:pPr marL="342900" indent="-342900" algn="l" defTabSz="192088">
              <a:spcBef>
                <a:spcPct val="20000"/>
              </a:spcBef>
            </a:pPr>
            <a:r>
              <a:rPr lang="en-GB" sz="2000" b="1" dirty="0"/>
              <a:t>Splitting on flat-top							quadruple					  double						</a:t>
            </a:r>
            <a:r>
              <a:rPr lang="en-GB" sz="2000" b="1" dirty="0" err="1"/>
              <a:t>double</a:t>
            </a:r>
            <a:endParaRPr lang="en-GB" sz="2000" b="1" dirty="0"/>
          </a:p>
          <a:p>
            <a:pPr marL="342900" indent="-342900" algn="l" defTabSz="192088">
              <a:spcBef>
                <a:spcPct val="20000"/>
              </a:spcBef>
            </a:pPr>
            <a:r>
              <a:rPr lang="en-GB" sz="2000" b="1" dirty="0"/>
              <a:t>Final </a:t>
            </a:r>
            <a:r>
              <a:rPr lang="en-GB" sz="2000" b="1" dirty="0" err="1"/>
              <a:t>emittance</a:t>
            </a:r>
            <a:r>
              <a:rPr lang="en-GB" sz="2000" b="1" dirty="0"/>
              <a:t> per bunch					0.35 </a:t>
            </a:r>
            <a:r>
              <a:rPr lang="en-GB" sz="2000" b="1" dirty="0" err="1"/>
              <a:t>eVs</a:t>
            </a:r>
            <a:r>
              <a:rPr lang="en-GB" sz="2000" b="1" dirty="0"/>
              <a:t>					 0.35 </a:t>
            </a:r>
            <a:r>
              <a:rPr lang="en-GB" sz="2000" b="1" dirty="0" err="1"/>
              <a:t>eVs</a:t>
            </a:r>
            <a:r>
              <a:rPr lang="en-GB" sz="2000" b="1" dirty="0"/>
              <a:t>				 0.35 </a:t>
            </a:r>
            <a:r>
              <a:rPr lang="en-GB" sz="2000" b="1" dirty="0" err="1"/>
              <a:t>eVs</a:t>
            </a:r>
            <a:endParaRPr lang="en-GB" sz="2000" b="1" dirty="0"/>
          </a:p>
          <a:p>
            <a:pPr marL="342900" indent="-342900" algn="l" defTabSz="192088">
              <a:spcBef>
                <a:spcPct val="20000"/>
              </a:spcBef>
            </a:pPr>
            <a:r>
              <a:rPr lang="en-GB" sz="2000" b="1" dirty="0"/>
              <a:t>Total </a:t>
            </a:r>
            <a:r>
              <a:rPr lang="en-GB" sz="2000" b="1" dirty="0" err="1"/>
              <a:t>emittance</a:t>
            </a:r>
            <a:r>
              <a:rPr lang="en-GB" sz="2000" b="1" dirty="0"/>
              <a:t> increase						+225 %					 +133 %						+55 %	</a:t>
            </a:r>
          </a:p>
        </p:txBody>
      </p:sp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990600" y="914400"/>
            <a:ext cx="8839200" cy="381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defTabSz="192088">
              <a:spcBef>
                <a:spcPct val="20000"/>
              </a:spcBef>
            </a:pPr>
            <a:r>
              <a:rPr lang="en-GB" sz="2000" b="1" dirty="0">
                <a:solidFill>
                  <a:srgbClr val="FF0000"/>
                </a:solidFill>
                <a:cs typeface="Times New Roman" pitchFamily="18" charset="0"/>
              </a:rPr>
              <a:t>																 		 </a:t>
            </a:r>
            <a:r>
              <a:rPr lang="en-GB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cs typeface="Times New Roman" pitchFamily="18" charset="0"/>
              </a:rPr>
              <a:t>LHC25ns</a:t>
            </a:r>
            <a:r>
              <a:rPr lang="en-GB" sz="2000" b="1" dirty="0">
                <a:solidFill>
                  <a:srgbClr val="FF0000"/>
                </a:solidFill>
                <a:cs typeface="Times New Roman" pitchFamily="18" charset="0"/>
              </a:rPr>
              <a:t>				</a:t>
            </a:r>
            <a:r>
              <a:rPr lang="en-GB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cs typeface="Times New Roman" pitchFamily="18" charset="0"/>
              </a:rPr>
              <a:t>LHC50ns</a:t>
            </a:r>
            <a:r>
              <a:rPr lang="en-GB" sz="2000" b="1" dirty="0">
                <a:solidFill>
                  <a:srgbClr val="FF0000"/>
                </a:solidFill>
                <a:cs typeface="Times New Roman" pitchFamily="18" charset="0"/>
              </a:rPr>
              <a:t>			 </a:t>
            </a:r>
            <a:r>
              <a:rPr lang="en-GB" sz="2000" b="1" dirty="0" smtClean="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en-GB" sz="2000" b="1" dirty="0" smtClean="0">
                <a:solidFill>
                  <a:srgbClr val="0000FF"/>
                </a:solidFill>
                <a:cs typeface="Times New Roman" pitchFamily="18" charset="0"/>
              </a:rPr>
              <a:t>LHC75ns</a:t>
            </a:r>
            <a:endParaRPr lang="en-GB" sz="2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0" name="Rectangle 41"/>
          <p:cNvSpPr>
            <a:spLocks noChangeArrowheads="1"/>
          </p:cNvSpPr>
          <p:nvPr/>
        </p:nvSpPr>
        <p:spPr bwMode="auto">
          <a:xfrm>
            <a:off x="990600" y="914400"/>
            <a:ext cx="8763000" cy="4419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42"/>
          <p:cNvSpPr>
            <a:spLocks noChangeShapeType="1"/>
          </p:cNvSpPr>
          <p:nvPr/>
        </p:nvSpPr>
        <p:spPr bwMode="auto">
          <a:xfrm>
            <a:off x="6096000" y="914400"/>
            <a:ext cx="0" cy="4419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43"/>
          <p:cNvSpPr>
            <a:spLocks noChangeShapeType="1"/>
          </p:cNvSpPr>
          <p:nvPr/>
        </p:nvSpPr>
        <p:spPr bwMode="auto">
          <a:xfrm>
            <a:off x="7924800" y="914400"/>
            <a:ext cx="0" cy="4419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44"/>
          <p:cNvSpPr>
            <a:spLocks noChangeShapeType="1"/>
          </p:cNvSpPr>
          <p:nvPr/>
        </p:nvSpPr>
        <p:spPr bwMode="auto">
          <a:xfrm>
            <a:off x="4267200" y="914400"/>
            <a:ext cx="0" cy="4419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ectangle 49"/>
          <p:cNvSpPr>
            <a:spLocks noChangeArrowheads="1"/>
          </p:cNvSpPr>
          <p:nvPr/>
        </p:nvSpPr>
        <p:spPr bwMode="auto">
          <a:xfrm>
            <a:off x="990600" y="5486400"/>
            <a:ext cx="8763000" cy="1143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indent="-355600" algn="l">
              <a:spcBef>
                <a:spcPct val="20000"/>
              </a:spcBef>
            </a:pPr>
            <a:r>
              <a:rPr lang="en-GB" sz="2000" b="1" dirty="0" smtClean="0">
                <a:latin typeface="+mn-lt"/>
                <a:sym typeface="Wingdings" pitchFamily="2" charset="2"/>
              </a:rPr>
              <a:t>Independent from bunch spacing at extraction</a:t>
            </a:r>
            <a:r>
              <a:rPr lang="en-GB" sz="2200" b="1" dirty="0" smtClean="0">
                <a:latin typeface="+mn-lt"/>
                <a:sym typeface="Wingdings" pitchFamily="2" charset="2"/>
              </a:rPr>
              <a:t>:</a:t>
            </a:r>
          </a:p>
          <a:p>
            <a:pPr marL="812800" lvl="1" indent="-355600" algn="l">
              <a:spcBef>
                <a:spcPct val="20000"/>
              </a:spcBef>
              <a:buFont typeface="Times New Roman" pitchFamily="18" charset="0"/>
              <a:buChar char="→"/>
            </a:pPr>
            <a:r>
              <a:rPr lang="en-GB" sz="2200" b="1" i="1" dirty="0" smtClean="0">
                <a:latin typeface="+mn-lt"/>
                <a:sym typeface="Wingdings" pitchFamily="2" charset="2"/>
              </a:rPr>
              <a:t> </a:t>
            </a:r>
            <a:r>
              <a:rPr lang="en-GB" sz="2200" b="1" i="1" dirty="0" err="1" smtClean="0">
                <a:solidFill>
                  <a:srgbClr val="0000FF"/>
                </a:solidFill>
                <a:latin typeface="+mn-lt"/>
                <a:sym typeface="Wingdings" pitchFamily="2" charset="2"/>
              </a:rPr>
              <a:t>N</a:t>
            </a:r>
            <a:r>
              <a:rPr lang="en-GB" sz="2200" b="1" baseline="-25000" dirty="0" err="1" smtClean="0">
                <a:solidFill>
                  <a:srgbClr val="0000FF"/>
                </a:solidFill>
                <a:latin typeface="+mn-lt"/>
                <a:sym typeface="Wingdings" pitchFamily="2" charset="2"/>
              </a:rPr>
              <a:t>b</a:t>
            </a:r>
            <a:r>
              <a:rPr lang="en-GB" sz="2200" b="1" dirty="0" smtClean="0">
                <a:solidFill>
                  <a:srgbClr val="0000FF"/>
                </a:solidFill>
                <a:latin typeface="+mn-lt"/>
                <a:sym typeface="Wingdings" pitchFamily="2" charset="2"/>
              </a:rPr>
              <a:t> = 1.3· 10</a:t>
            </a:r>
            <a:r>
              <a:rPr lang="en-GB" sz="2200" b="1" baseline="30000" dirty="0" smtClean="0">
                <a:solidFill>
                  <a:srgbClr val="0000FF"/>
                </a:solidFill>
                <a:latin typeface="+mn-lt"/>
                <a:sym typeface="Wingdings" pitchFamily="2" charset="2"/>
              </a:rPr>
              <a:t>11</a:t>
            </a:r>
            <a:r>
              <a:rPr lang="en-GB" sz="2200" b="1" dirty="0" smtClean="0">
                <a:solidFill>
                  <a:srgbClr val="0000FF"/>
                </a:solidFill>
                <a:latin typeface="+mn-lt"/>
                <a:sym typeface="Wingdings" pitchFamily="2" charset="2"/>
              </a:rPr>
              <a:t> p, </a:t>
            </a:r>
            <a:r>
              <a:rPr lang="en-GB" sz="2200" b="1" dirty="0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e</a:t>
            </a:r>
            <a:r>
              <a:rPr lang="en-GB" sz="2200" b="1" baseline="-25000" dirty="0" smtClean="0">
                <a:solidFill>
                  <a:srgbClr val="0000FF"/>
                </a:solidFill>
                <a:sym typeface="Wingdings" pitchFamily="2" charset="2"/>
              </a:rPr>
              <a:t>l</a:t>
            </a:r>
            <a:r>
              <a:rPr lang="en-GB" sz="2200" b="1" dirty="0" smtClean="0">
                <a:solidFill>
                  <a:srgbClr val="0000FF"/>
                </a:solidFill>
                <a:sym typeface="Wingdings" pitchFamily="2" charset="2"/>
              </a:rPr>
              <a:t> = 0.35 </a:t>
            </a:r>
            <a:r>
              <a:rPr lang="en-GB" sz="2200" b="1" dirty="0" err="1" smtClean="0">
                <a:solidFill>
                  <a:srgbClr val="0000FF"/>
                </a:solidFill>
                <a:sym typeface="Wingdings" pitchFamily="2" charset="2"/>
              </a:rPr>
              <a:t>eVs</a:t>
            </a:r>
            <a:r>
              <a:rPr lang="en-GB" sz="2200" b="1" dirty="0" smtClean="0">
                <a:solidFill>
                  <a:srgbClr val="0000FF"/>
                </a:solidFill>
                <a:sym typeface="Wingdings" pitchFamily="2" charset="2"/>
              </a:rPr>
              <a:t>, 4</a:t>
            </a:r>
            <a:r>
              <a:rPr lang="en-GB" sz="2200" b="1" dirty="0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n-GB" sz="2200" b="1" dirty="0" smtClean="0">
                <a:solidFill>
                  <a:srgbClr val="0000FF"/>
                </a:solidFill>
                <a:sym typeface="Wingdings" pitchFamily="2" charset="2"/>
              </a:rPr>
              <a:t> = 4 ns </a:t>
            </a:r>
            <a:r>
              <a:rPr lang="en-GB" sz="2200" b="1" dirty="0" smtClean="0">
                <a:sym typeface="Wingdings" pitchFamily="2" charset="2"/>
              </a:rPr>
              <a:t>per bunch to SPS/SPS</a:t>
            </a:r>
          </a:p>
          <a:p>
            <a:pPr marL="812800" lvl="1" indent="-355600" algn="l">
              <a:spcBef>
                <a:spcPct val="20000"/>
              </a:spcBef>
              <a:buFont typeface="Times New Roman" pitchFamily="18" charset="0"/>
              <a:buChar char="→"/>
            </a:pPr>
            <a:r>
              <a:rPr lang="en-GB" sz="2200" b="1" dirty="0" smtClean="0">
                <a:cs typeface="Times New Roman" pitchFamily="18" charset="0"/>
                <a:sym typeface="Wingdings" pitchFamily="2" charset="2"/>
              </a:rPr>
              <a:t> Longitudinal density </a:t>
            </a:r>
            <a:r>
              <a:rPr lang="en-GB" sz="2200" b="1" i="1" dirty="0" err="1" smtClean="0">
                <a:cs typeface="Times New Roman" pitchFamily="18" charset="0"/>
                <a:sym typeface="Wingdings" pitchFamily="2" charset="2"/>
              </a:rPr>
              <a:t>N</a:t>
            </a:r>
            <a:r>
              <a:rPr lang="en-GB" sz="2200" b="1" baseline="-25000" dirty="0" err="1" smtClean="0">
                <a:cs typeface="Times New Roman" pitchFamily="18" charset="0"/>
                <a:sym typeface="Wingdings" pitchFamily="2" charset="2"/>
              </a:rPr>
              <a:t>b</a:t>
            </a:r>
            <a:r>
              <a:rPr lang="en-GB" sz="2200" b="1" dirty="0" smtClean="0">
                <a:cs typeface="Times New Roman" pitchFamily="18" charset="0"/>
                <a:sym typeface="Wingdings" pitchFamily="2" charset="2"/>
              </a:rPr>
              <a:t>/</a:t>
            </a:r>
            <a:r>
              <a:rPr lang="en-GB" sz="2200" b="1" dirty="0" smtClean="0">
                <a:latin typeface="Symbol" pitchFamily="18" charset="2"/>
                <a:sym typeface="Wingdings" pitchFamily="2" charset="2"/>
              </a:rPr>
              <a:t>e</a:t>
            </a:r>
            <a:r>
              <a:rPr lang="en-GB" sz="2200" b="1" baseline="-25000" dirty="0" smtClean="0">
                <a:sym typeface="Wingdings" pitchFamily="2" charset="2"/>
              </a:rPr>
              <a:t>l</a:t>
            </a:r>
            <a:r>
              <a:rPr lang="en-GB" sz="2200" b="1" dirty="0" smtClean="0">
                <a:sym typeface="Wingdings" pitchFamily="2" charset="2"/>
              </a:rPr>
              <a:t> during acceleration after transition</a:t>
            </a:r>
            <a:endParaRPr lang="en-GB" sz="2200" b="1" dirty="0"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267200" y="2362200"/>
            <a:ext cx="5486400" cy="1905000"/>
            <a:chOff x="4267200" y="2362200"/>
            <a:chExt cx="5486400" cy="1905000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4267200" y="4267200"/>
              <a:ext cx="1828800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5715000" y="3886200"/>
              <a:ext cx="762000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6096000" y="3505200"/>
              <a:ext cx="3657600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267200" y="2743200"/>
              <a:ext cx="3657600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 flipH="1" flipV="1">
              <a:off x="9182100" y="2933700"/>
              <a:ext cx="1143000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 flipH="1" flipV="1">
              <a:off x="3505200" y="3505200"/>
              <a:ext cx="1524000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7734300" y="2552700"/>
              <a:ext cx="381000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7924800" y="2362200"/>
              <a:ext cx="1828800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F93EE2-2590-4729-BAE1-804B17A3784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295400" y="12192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sz="2800" b="1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800" b="1" dirty="0" smtClean="0"/>
              <a:t>Coupled-bunch instabilities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/>
              <a:t>Measurement and analysis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/>
              <a:t>Observations in the PS during acceleration </a:t>
            </a: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and flat-top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Possible cures, passive and active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800" b="1" dirty="0" smtClean="0">
                <a:solidFill>
                  <a:schemeClr val="bg1">
                    <a:lumMod val="75000"/>
                  </a:schemeClr>
                </a:solidFill>
              </a:rPr>
              <a:t>Transient </a:t>
            </a:r>
            <a:r>
              <a:rPr lang="en-GB" sz="2800" b="1" dirty="0" smtClean="0">
                <a:solidFill>
                  <a:schemeClr val="bg1">
                    <a:lumMod val="75000"/>
                  </a:schemeClr>
                </a:solidFill>
              </a:rPr>
              <a:t>beam loading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sz="2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800" b="1" dirty="0" smtClean="0">
                <a:solidFill>
                  <a:schemeClr val="bg1">
                    <a:lumMod val="75000"/>
                  </a:schemeClr>
                </a:solidFill>
              </a:rPr>
              <a:t>Summary and outlook</a:t>
            </a:r>
            <a:endParaRPr lang="en-GB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838200" y="22860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3600" b="1">
                <a:solidFill>
                  <a:schemeClr val="tx2"/>
                </a:solidFill>
              </a:rPr>
              <a:t>Outline</a:t>
            </a:r>
            <a:endParaRPr lang="en-GB" sz="32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52400" y="1066800"/>
            <a:ext cx="152400" cy="288000"/>
          </a:xfrm>
          <a:prstGeom prst="rect">
            <a:avLst/>
          </a:prstGeom>
          <a:solidFill>
            <a:srgbClr val="0000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20609</TotalTime>
  <Words>1419</Words>
  <Application>Microsoft Office PowerPoint</Application>
  <PresentationFormat>A4 Paper (210x297 mm)</PresentationFormat>
  <Paragraphs>359</Paragraphs>
  <Slides>27</Slides>
  <Notes>27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Leere Präsentation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XXXXX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XXXXX</dc:creator>
  <cp:lastModifiedBy>hdamerau</cp:lastModifiedBy>
  <cp:revision>929</cp:revision>
  <cp:lastPrinted>2004-10-29T07:45:18Z</cp:lastPrinted>
  <dcterms:created xsi:type="dcterms:W3CDTF">2004-02-08T17:46:25Z</dcterms:created>
  <dcterms:modified xsi:type="dcterms:W3CDTF">2010-07-03T21:46:00Z</dcterms:modified>
</cp:coreProperties>
</file>